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2"/>
  </p:notesMasterIdLst>
  <p:handoutMasterIdLst>
    <p:handoutMasterId r:id="rId73"/>
  </p:handoutMasterIdLst>
  <p:sldIdLst>
    <p:sldId id="2045" r:id="rId2"/>
    <p:sldId id="369" r:id="rId3"/>
    <p:sldId id="66252" r:id="rId4"/>
    <p:sldId id="372" r:id="rId5"/>
    <p:sldId id="66257" r:id="rId6"/>
    <p:sldId id="66258" r:id="rId7"/>
    <p:sldId id="66260" r:id="rId8"/>
    <p:sldId id="373" r:id="rId9"/>
    <p:sldId id="66259" r:id="rId10"/>
    <p:sldId id="66255" r:id="rId11"/>
    <p:sldId id="66268" r:id="rId12"/>
    <p:sldId id="66269" r:id="rId13"/>
    <p:sldId id="66270" r:id="rId14"/>
    <p:sldId id="340" r:id="rId15"/>
    <p:sldId id="66261" r:id="rId16"/>
    <p:sldId id="66275" r:id="rId17"/>
    <p:sldId id="66276" r:id="rId18"/>
    <p:sldId id="356" r:id="rId19"/>
    <p:sldId id="66262" r:id="rId20"/>
    <p:sldId id="344" r:id="rId21"/>
    <p:sldId id="66278" r:id="rId22"/>
    <p:sldId id="66263" r:id="rId23"/>
    <p:sldId id="353" r:id="rId24"/>
    <p:sldId id="354" r:id="rId25"/>
    <p:sldId id="66271" r:id="rId26"/>
    <p:sldId id="66272" r:id="rId27"/>
    <p:sldId id="352" r:id="rId28"/>
    <p:sldId id="66238" r:id="rId29"/>
    <p:sldId id="66266" r:id="rId30"/>
    <p:sldId id="66267" r:id="rId31"/>
    <p:sldId id="66265" r:id="rId32"/>
    <p:sldId id="360" r:id="rId33"/>
    <p:sldId id="66280" r:id="rId34"/>
    <p:sldId id="363" r:id="rId35"/>
    <p:sldId id="66281" r:id="rId36"/>
    <p:sldId id="66273" r:id="rId37"/>
    <p:sldId id="66264" r:id="rId38"/>
    <p:sldId id="362" r:id="rId39"/>
    <p:sldId id="66287" r:id="rId40"/>
    <p:sldId id="66289" r:id="rId41"/>
    <p:sldId id="66274" r:id="rId42"/>
    <p:sldId id="66302" r:id="rId43"/>
    <p:sldId id="66247" r:id="rId44"/>
    <p:sldId id="66248" r:id="rId45"/>
    <p:sldId id="66282" r:id="rId46"/>
    <p:sldId id="66249" r:id="rId47"/>
    <p:sldId id="66284" r:id="rId48"/>
    <p:sldId id="66285" r:id="rId49"/>
    <p:sldId id="66299" r:id="rId50"/>
    <p:sldId id="66256" r:id="rId51"/>
    <p:sldId id="66298" r:id="rId52"/>
    <p:sldId id="66254" r:id="rId53"/>
    <p:sldId id="66253" r:id="rId54"/>
    <p:sldId id="66297" r:id="rId55"/>
    <p:sldId id="66213" r:id="rId56"/>
    <p:sldId id="66242" r:id="rId57"/>
    <p:sldId id="66210" r:id="rId58"/>
    <p:sldId id="66300" r:id="rId59"/>
    <p:sldId id="66250" r:id="rId60"/>
    <p:sldId id="66240" r:id="rId61"/>
    <p:sldId id="66291" r:id="rId62"/>
    <p:sldId id="66290" r:id="rId63"/>
    <p:sldId id="66292" r:id="rId64"/>
    <p:sldId id="66241" r:id="rId65"/>
    <p:sldId id="66293" r:id="rId66"/>
    <p:sldId id="66251" r:id="rId67"/>
    <p:sldId id="66301" r:id="rId68"/>
    <p:sldId id="66294" r:id="rId69"/>
    <p:sldId id="66296" r:id="rId70"/>
    <p:sldId id="66126" r:id="rId7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838" autoAdjust="0"/>
    <p:restoredTop sz="87947" autoAdjust="0"/>
  </p:normalViewPr>
  <p:slideViewPr>
    <p:cSldViewPr>
      <p:cViewPr varScale="1">
        <p:scale>
          <a:sx n="100" d="100"/>
          <a:sy n="100" d="100"/>
        </p:scale>
        <p:origin x="90" y="510"/>
      </p:cViewPr>
      <p:guideLst>
        <p:guide orient="horz" pos="1620"/>
        <p:guide pos="2880"/>
      </p:guideLst>
    </p:cSldViewPr>
  </p:slideViewPr>
  <p:outlineViewPr>
    <p:cViewPr>
      <p:scale>
        <a:sx n="33" d="100"/>
        <a:sy n="33" d="100"/>
      </p:scale>
      <p:origin x="0" y="-21372"/>
    </p:cViewPr>
  </p:outlineViewPr>
  <p:notesTextViewPr>
    <p:cViewPr>
      <p:scale>
        <a:sx n="3" d="2"/>
        <a:sy n="3" d="2"/>
      </p:scale>
      <p:origin x="0" y="0"/>
    </p:cViewPr>
  </p:notesTextViewPr>
  <p:sorterViewPr>
    <p:cViewPr varScale="1">
      <p:scale>
        <a:sx n="100" d="100"/>
        <a:sy n="100" d="100"/>
      </p:scale>
      <p:origin x="0" y="-9762"/>
    </p:cViewPr>
  </p:sorterViewPr>
  <p:notesViewPr>
    <p:cSldViewPr>
      <p:cViewPr varScale="1">
        <p:scale>
          <a:sx n="101" d="100"/>
          <a:sy n="101" d="100"/>
        </p:scale>
        <p:origin x="1632" y="1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Bat Mitzvah, Daughter of the Covenant</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Sept.28,2024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Bat Mitzvah, Daughter of the Covenant</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Sept.28,2024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prageru.com/video/the-void-finding-happiness-in-a-world-of-escapism"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boundaries.me/e/BAh7BjoWZW1haWxfZGVsaXZlcnlfaWRsKwhwhwzrBQA%3D--baf37135647cb00a613159326d79b34cd2cdd9ad?skip_click_tracking=tru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youtu.be/rLBdehdPQuM?t=85"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gx210.keap-link013.com/v2/click/a21d439a338b5666d7813fc95bb4a32d/eJyNj00LgkAURf_LW0t-peXsREREcxG1jkGHGtJxmJ6ZiP-9scJVQdt37zmPOwIyQQWmFRA4PxzbAgMUK7nkTGDUCqTlK3QcN_AMqLm4JqrtJJDxG7rk8zWwfXdjAA6S6cphH0ZZWiSnPC0yXZVU6Rf_eLbW2vODRRTvwjSHafppZg3H-K7lNyCoOjYvqrhehUdV6_4FURLT7Pt-1dWSilatyrYxNUmlZKL6zM7Y8OanJ2kcXrQ="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gx210.keap-link013.com/v2/click/a21d439a338b5666d7813fc95bb4a32d/eJyNj00LgkAURf_LW0t-peXsREREcxG1jkGHGtJxmJ6ZiP-9scJVQdt37zmPOwIyQQWmFRA4PxzbAgMUK7nkTGDUCqTlK3QcN_AMqLm4JqrtJJDxG7rk8zWwfXdjAA6S6cphH0ZZWiSnPC0yXZVU6Rf_eLbW2vODRRTvwjSHafppZg3H-K7lNyCoOjYvqrhehUdV6_4FURLT7Pt-1dWSilatyrYxNUmlZKL6zM7Y8OanJ2kcXrQ="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gx210.keap-link013.com/v2/click/a21d439a338b5666d7813fc95bb4a32d/eJyNj00LgkAURf_LW0t-peXsREREcxG1jkGHGtJxmJ6ZiP-9scJVQdt37zmPOwIyQQWmFRA4PxzbAgMUK7nkTGDUCqTlK3QcN_AMqLm4JqrtJJDxG7rk8zWwfXdjAA6S6cphH0ZZWiSnPC0yXZVU6Rf_eLbW2vODRRTvwjSHafppZg3H-K7lNyCoOjYvqrhehUdV6_4FURLT7Pt-1dWSilatyrYxNUmlZKL6zM7Y8OanJ2kcXrQ="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gx210.keap-link013.com/v2/click/a21d439a338b5666d7813fc95bb4a32d/eJyNj00LgkAURf_LW0t-peXsREREcxG1jkGHGtJxmJ6ZiP-9scJVQdt37zmPOwIyQQWmFRA4PxzbAgMUK7nkTGDUCqTlK3QcN_AMqLm4JqrtJJDxG7rk8zWwfXdjAA6S6cphH0ZZWiSnPC0yXZVU6Rf_eLbW2vODRRTvwjSHafppZg3H-K7lNyCoOjYvqrhehUdV6_4FURLT7Pt-1dWSilatyrYxNUmlZKL6zM7Y8OanJ2kcXrQ="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gx210.keap-link013.com/v2/click/a21d439a338b5666d7813fc95bb4a32d/eJyNj00LgkAURf_LW0t-peXsREREcxG1jkGHGtJxmJ6ZiP-9scJVQdt37zmPOwIyQQWmFRA4PxzbAgMUK7nkTGDUCqTlK3QcN_AMqLm4JqrtJJDxG7rk8zWwfXdjAA6S6cphH0ZZWiSnPC0yXZVU6Rf_eLbW2vODRRTvwjSHafppZg3H-K7lNyCoOjYvqrhehUdV6_4FURLT7Pt-1dWSilatyrYxNUmlZKL6zM7Y8OanJ2kcXrQ="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gx210.keap-link013.com/v2/click/a21d439a338b5666d7813fc95bb4a32d/eJyNj00LgkAURf_LW0t-peXsREREcxG1jkGHGtJxmJ6ZiP-9scJVQdt37zmPOwIyQQWmFRA4PxzbAgMUK7nkTGDUCqTlK3QcN_AMqLm4JqrtJJDxG7rk8zWwfXdjAA6S6cphH0ZZWiSnPC0yXZVU6Rf_eLbW2vODRRTvwjSHafppZg3H-K7lNyCoOjYvqrhehUdV6_4FURLT7Pt-1dWSilatyrYxNUmlZKL6zM7Y8OanJ2kcXrQ="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 don’t think I can improve on the wonderful </a:t>
            </a:r>
            <a:r>
              <a:rPr lang="en-US" altLang="en-US" dirty="0" err="1"/>
              <a:t>drash</a:t>
            </a:r>
            <a:r>
              <a:rPr lang="en-US" altLang="en-US" dirty="0"/>
              <a:t> that Naomi gave.  Nevertheless, a few remarks from a Bar Mitzvah </a:t>
            </a:r>
            <a:r>
              <a:rPr lang="en-US" altLang="en-US" dirty="0" err="1"/>
              <a:t>bukhur</a:t>
            </a:r>
            <a:r>
              <a:rPr lang="en-US" altLang="en-US" dirty="0"/>
              <a:t> [choice young man] of 1962.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10</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751932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11</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47973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12</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422846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13</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805648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1AD10A76-4AE8-F120-11D1-28E591FCE91C}"/>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7411" name="Rectangle 6">
            <a:extLst>
              <a:ext uri="{FF2B5EF4-FFF2-40B4-BE49-F238E27FC236}">
                <a16:creationId xmlns:a16="http://schemas.microsoft.com/office/drawing/2014/main" id="{A02E3C5C-2A11-82D2-3171-1DAC8E68134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7412" name="Rectangle 10">
            <a:extLst>
              <a:ext uri="{FF2B5EF4-FFF2-40B4-BE49-F238E27FC236}">
                <a16:creationId xmlns:a16="http://schemas.microsoft.com/office/drawing/2014/main" id="{ACE9D99C-607D-D6DB-5AE1-0D18D0A9F61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58167555-C5EA-4CAB-BD94-9C8C8E7EC8A1}"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14</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7413" name="Rectangle 2">
            <a:extLst>
              <a:ext uri="{FF2B5EF4-FFF2-40B4-BE49-F238E27FC236}">
                <a16:creationId xmlns:a16="http://schemas.microsoft.com/office/drawing/2014/main" id="{F3E27509-C352-1AB1-83C2-33D011F01CFE}"/>
              </a:ext>
            </a:extLst>
          </p:cNvPr>
          <p:cNvSpPr>
            <a:spLocks noGrp="1" noRot="1" noChangeAspect="1" noChangeArrowheads="1" noTextEdit="1"/>
          </p:cNvSpPr>
          <p:nvPr>
            <p:ph type="sldImg"/>
          </p:nvPr>
        </p:nvSpPr>
        <p:spPr>
          <a:xfrm>
            <a:off x="4763" y="304800"/>
            <a:ext cx="6772275" cy="3810000"/>
          </a:xfrm>
          <a:ln/>
        </p:spPr>
      </p:sp>
      <p:sp>
        <p:nvSpPr>
          <p:cNvPr id="17414" name="Rectangle 3">
            <a:extLst>
              <a:ext uri="{FF2B5EF4-FFF2-40B4-BE49-F238E27FC236}">
                <a16:creationId xmlns:a16="http://schemas.microsoft.com/office/drawing/2014/main" id="{AC20895A-4B18-88E1-BFBD-C754954BF65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Continued as practice in the Roman synagogue.</a:t>
            </a:r>
          </a:p>
          <a:p>
            <a:r>
              <a:rPr lang="en-US" altLang="en-US" sz="1000" dirty="0"/>
              <a:t>http://en.wikipedia.org/wiki/Bar_and_Bat_Mitzvah#History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1AD10A76-4AE8-F120-11D1-28E591FCE91C}"/>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7411" name="Rectangle 6">
            <a:extLst>
              <a:ext uri="{FF2B5EF4-FFF2-40B4-BE49-F238E27FC236}">
                <a16:creationId xmlns:a16="http://schemas.microsoft.com/office/drawing/2014/main" id="{A02E3C5C-2A11-82D2-3171-1DAC8E68134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7412" name="Rectangle 10">
            <a:extLst>
              <a:ext uri="{FF2B5EF4-FFF2-40B4-BE49-F238E27FC236}">
                <a16:creationId xmlns:a16="http://schemas.microsoft.com/office/drawing/2014/main" id="{ACE9D99C-607D-D6DB-5AE1-0D18D0A9F61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58167555-C5EA-4CAB-BD94-9C8C8E7EC8A1}"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15</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7413" name="Rectangle 2">
            <a:extLst>
              <a:ext uri="{FF2B5EF4-FFF2-40B4-BE49-F238E27FC236}">
                <a16:creationId xmlns:a16="http://schemas.microsoft.com/office/drawing/2014/main" id="{F3E27509-C352-1AB1-83C2-33D011F01CFE}"/>
              </a:ext>
            </a:extLst>
          </p:cNvPr>
          <p:cNvSpPr>
            <a:spLocks noGrp="1" noRot="1" noChangeAspect="1" noChangeArrowheads="1" noTextEdit="1"/>
          </p:cNvSpPr>
          <p:nvPr>
            <p:ph type="sldImg"/>
          </p:nvPr>
        </p:nvSpPr>
        <p:spPr>
          <a:xfrm>
            <a:off x="68263" y="304800"/>
            <a:ext cx="6772275" cy="3810000"/>
          </a:xfrm>
          <a:ln/>
        </p:spPr>
      </p:sp>
      <p:sp>
        <p:nvSpPr>
          <p:cNvPr id="17414" name="Rectangle 3">
            <a:extLst>
              <a:ext uri="{FF2B5EF4-FFF2-40B4-BE49-F238E27FC236}">
                <a16:creationId xmlns:a16="http://schemas.microsoft.com/office/drawing/2014/main" id="{AC20895A-4B18-88E1-BFBD-C754954BF65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Continued as practice in the Roman synagogue.</a:t>
            </a:r>
          </a:p>
          <a:p>
            <a:r>
              <a:rPr lang="en-US" altLang="en-US" sz="1000" dirty="0"/>
              <a:t>http://en.wikipedia.org/wiki/Bar_and_Bat_Mitzvah#History</a:t>
            </a:r>
          </a:p>
        </p:txBody>
      </p:sp>
    </p:spTree>
    <p:extLst>
      <p:ext uri="{BB962C8B-B14F-4D97-AF65-F5344CB8AC3E}">
        <p14:creationId xmlns:p14="http://schemas.microsoft.com/office/powerpoint/2010/main" val="1080619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1AD10A76-4AE8-F120-11D1-28E591FCE91C}"/>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7411" name="Rectangle 6">
            <a:extLst>
              <a:ext uri="{FF2B5EF4-FFF2-40B4-BE49-F238E27FC236}">
                <a16:creationId xmlns:a16="http://schemas.microsoft.com/office/drawing/2014/main" id="{A02E3C5C-2A11-82D2-3171-1DAC8E68134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7412" name="Rectangle 10">
            <a:extLst>
              <a:ext uri="{FF2B5EF4-FFF2-40B4-BE49-F238E27FC236}">
                <a16:creationId xmlns:a16="http://schemas.microsoft.com/office/drawing/2014/main" id="{ACE9D99C-607D-D6DB-5AE1-0D18D0A9F61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58167555-C5EA-4CAB-BD94-9C8C8E7EC8A1}"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16</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7413" name="Rectangle 2">
            <a:extLst>
              <a:ext uri="{FF2B5EF4-FFF2-40B4-BE49-F238E27FC236}">
                <a16:creationId xmlns:a16="http://schemas.microsoft.com/office/drawing/2014/main" id="{F3E27509-C352-1AB1-83C2-33D011F01CFE}"/>
              </a:ext>
            </a:extLst>
          </p:cNvPr>
          <p:cNvSpPr>
            <a:spLocks noGrp="1" noRot="1" noChangeAspect="1" noChangeArrowheads="1" noTextEdit="1"/>
          </p:cNvSpPr>
          <p:nvPr>
            <p:ph type="sldImg"/>
          </p:nvPr>
        </p:nvSpPr>
        <p:spPr>
          <a:xfrm>
            <a:off x="68263" y="304800"/>
            <a:ext cx="6772275" cy="3810000"/>
          </a:xfrm>
          <a:ln/>
        </p:spPr>
      </p:sp>
      <p:sp>
        <p:nvSpPr>
          <p:cNvPr id="17414" name="Rectangle 3">
            <a:extLst>
              <a:ext uri="{FF2B5EF4-FFF2-40B4-BE49-F238E27FC236}">
                <a16:creationId xmlns:a16="http://schemas.microsoft.com/office/drawing/2014/main" id="{AC20895A-4B18-88E1-BFBD-C754954BF65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Tractate = subsection</a:t>
            </a:r>
          </a:p>
          <a:p>
            <a:r>
              <a:rPr lang="en-US" altLang="en-US" dirty="0"/>
              <a:t>Order = major section</a:t>
            </a:r>
          </a:p>
          <a:p>
            <a:endParaRPr lang="en-US" altLang="en-US" dirty="0"/>
          </a:p>
        </p:txBody>
      </p:sp>
    </p:spTree>
    <p:extLst>
      <p:ext uri="{BB962C8B-B14F-4D97-AF65-F5344CB8AC3E}">
        <p14:creationId xmlns:p14="http://schemas.microsoft.com/office/powerpoint/2010/main" val="672752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1AD10A76-4AE8-F120-11D1-28E591FCE91C}"/>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7411" name="Rectangle 6">
            <a:extLst>
              <a:ext uri="{FF2B5EF4-FFF2-40B4-BE49-F238E27FC236}">
                <a16:creationId xmlns:a16="http://schemas.microsoft.com/office/drawing/2014/main" id="{A02E3C5C-2A11-82D2-3171-1DAC8E68134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7412" name="Rectangle 10">
            <a:extLst>
              <a:ext uri="{FF2B5EF4-FFF2-40B4-BE49-F238E27FC236}">
                <a16:creationId xmlns:a16="http://schemas.microsoft.com/office/drawing/2014/main" id="{ACE9D99C-607D-D6DB-5AE1-0D18D0A9F61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58167555-C5EA-4CAB-BD94-9C8C8E7EC8A1}"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17</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7413" name="Rectangle 2">
            <a:extLst>
              <a:ext uri="{FF2B5EF4-FFF2-40B4-BE49-F238E27FC236}">
                <a16:creationId xmlns:a16="http://schemas.microsoft.com/office/drawing/2014/main" id="{F3E27509-C352-1AB1-83C2-33D011F01CFE}"/>
              </a:ext>
            </a:extLst>
          </p:cNvPr>
          <p:cNvSpPr>
            <a:spLocks noGrp="1" noRot="1" noChangeAspect="1" noChangeArrowheads="1" noTextEdit="1"/>
          </p:cNvSpPr>
          <p:nvPr>
            <p:ph type="sldImg"/>
          </p:nvPr>
        </p:nvSpPr>
        <p:spPr>
          <a:xfrm>
            <a:off x="68263" y="304800"/>
            <a:ext cx="6772275" cy="3810000"/>
          </a:xfrm>
          <a:ln/>
        </p:spPr>
      </p:sp>
      <p:sp>
        <p:nvSpPr>
          <p:cNvPr id="17414" name="Rectangle 3">
            <a:extLst>
              <a:ext uri="{FF2B5EF4-FFF2-40B4-BE49-F238E27FC236}">
                <a16:creationId xmlns:a16="http://schemas.microsoft.com/office/drawing/2014/main" id="{AC20895A-4B18-88E1-BFBD-C754954BF65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extLst>
      <p:ext uri="{BB962C8B-B14F-4D97-AF65-F5344CB8AC3E}">
        <p14:creationId xmlns:p14="http://schemas.microsoft.com/office/powerpoint/2010/main" val="147075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B2879901-5878-760F-8250-2B35C81C2AB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9459" name="Rectangle 6">
            <a:extLst>
              <a:ext uri="{FF2B5EF4-FFF2-40B4-BE49-F238E27FC236}">
                <a16:creationId xmlns:a16="http://schemas.microsoft.com/office/drawing/2014/main" id="{F9813B0B-868F-5DE6-933D-DEEFB8BFF6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9460" name="Rectangle 10">
            <a:extLst>
              <a:ext uri="{FF2B5EF4-FFF2-40B4-BE49-F238E27FC236}">
                <a16:creationId xmlns:a16="http://schemas.microsoft.com/office/drawing/2014/main" id="{95A332F4-3A63-ACB4-40AD-C3F7CC12665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668F2BF8-25DB-4987-A1B6-10387A78DB71}"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18</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9461" name="Rectangle 2">
            <a:extLst>
              <a:ext uri="{FF2B5EF4-FFF2-40B4-BE49-F238E27FC236}">
                <a16:creationId xmlns:a16="http://schemas.microsoft.com/office/drawing/2014/main" id="{7C349E18-72DC-89AF-3D7A-87DC28F38243}"/>
              </a:ext>
            </a:extLst>
          </p:cNvPr>
          <p:cNvSpPr>
            <a:spLocks noGrp="1" noRot="1" noChangeAspect="1" noChangeArrowheads="1" noTextEdit="1"/>
          </p:cNvSpPr>
          <p:nvPr>
            <p:ph type="sldImg"/>
          </p:nvPr>
        </p:nvSpPr>
        <p:spPr>
          <a:xfrm>
            <a:off x="381000" y="304800"/>
            <a:ext cx="6324600" cy="3810000"/>
          </a:xfrm>
          <a:ln/>
        </p:spPr>
      </p:sp>
      <p:sp>
        <p:nvSpPr>
          <p:cNvPr id="19462" name="Rectangle 3">
            <a:extLst>
              <a:ext uri="{FF2B5EF4-FFF2-40B4-BE49-F238E27FC236}">
                <a16:creationId xmlns:a16="http://schemas.microsoft.com/office/drawing/2014/main" id="{04B3A44E-FE5D-A4BA-DB28-5714378289F9}"/>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Old enough to fast on YK.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B2879901-5878-760F-8250-2B35C81C2AB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9459" name="Rectangle 6">
            <a:extLst>
              <a:ext uri="{FF2B5EF4-FFF2-40B4-BE49-F238E27FC236}">
                <a16:creationId xmlns:a16="http://schemas.microsoft.com/office/drawing/2014/main" id="{F9813B0B-868F-5DE6-933D-DEEFB8BFF6C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9460" name="Rectangle 10">
            <a:extLst>
              <a:ext uri="{FF2B5EF4-FFF2-40B4-BE49-F238E27FC236}">
                <a16:creationId xmlns:a16="http://schemas.microsoft.com/office/drawing/2014/main" id="{95A332F4-3A63-ACB4-40AD-C3F7CC12665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668F2BF8-25DB-4987-A1B6-10387A78DB71}"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19</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9461" name="Rectangle 2">
            <a:extLst>
              <a:ext uri="{FF2B5EF4-FFF2-40B4-BE49-F238E27FC236}">
                <a16:creationId xmlns:a16="http://schemas.microsoft.com/office/drawing/2014/main" id="{7C349E18-72DC-89AF-3D7A-87DC28F38243}"/>
              </a:ext>
            </a:extLst>
          </p:cNvPr>
          <p:cNvSpPr>
            <a:spLocks noGrp="1" noRot="1" noChangeAspect="1" noChangeArrowheads="1" noTextEdit="1"/>
          </p:cNvSpPr>
          <p:nvPr>
            <p:ph type="sldImg"/>
          </p:nvPr>
        </p:nvSpPr>
        <p:spPr>
          <a:xfrm>
            <a:off x="68263" y="304800"/>
            <a:ext cx="6772275" cy="3810000"/>
          </a:xfrm>
          <a:ln/>
        </p:spPr>
      </p:sp>
      <p:sp>
        <p:nvSpPr>
          <p:cNvPr id="19462" name="Rectangle 3">
            <a:extLst>
              <a:ext uri="{FF2B5EF4-FFF2-40B4-BE49-F238E27FC236}">
                <a16:creationId xmlns:a16="http://schemas.microsoft.com/office/drawing/2014/main" id="{04B3A44E-FE5D-A4BA-DB28-5714378289F9}"/>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98810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381000" y="304800"/>
            <a:ext cx="6172200"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a:extLst>
              <a:ext uri="{FF2B5EF4-FFF2-40B4-BE49-F238E27FC236}">
                <a16:creationId xmlns:a16="http://schemas.microsoft.com/office/drawing/2014/main" id="{5A17BBE6-E4EA-598A-76F5-3C732C849332}"/>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35843" name="Rectangle 6">
            <a:extLst>
              <a:ext uri="{FF2B5EF4-FFF2-40B4-BE49-F238E27FC236}">
                <a16:creationId xmlns:a16="http://schemas.microsoft.com/office/drawing/2014/main" id="{AC930362-A76B-9EAB-7F8C-21BFED05D72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35844" name="Rectangle 10">
            <a:extLst>
              <a:ext uri="{FF2B5EF4-FFF2-40B4-BE49-F238E27FC236}">
                <a16:creationId xmlns:a16="http://schemas.microsoft.com/office/drawing/2014/main" id="{B9F08EB6-C70E-B860-232B-131AFBCE47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D8F84E99-F2F9-43D5-9B3C-D3B3BD22602E}"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20</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35845" name="Rectangle 2">
            <a:extLst>
              <a:ext uri="{FF2B5EF4-FFF2-40B4-BE49-F238E27FC236}">
                <a16:creationId xmlns:a16="http://schemas.microsoft.com/office/drawing/2014/main" id="{6915D0FE-B6A8-2BD3-9DBD-FD8769B9A97F}"/>
              </a:ext>
            </a:extLst>
          </p:cNvPr>
          <p:cNvSpPr>
            <a:spLocks noGrp="1" noRot="1" noChangeAspect="1" noChangeArrowheads="1" noTextEdit="1"/>
          </p:cNvSpPr>
          <p:nvPr>
            <p:ph type="sldImg"/>
          </p:nvPr>
        </p:nvSpPr>
        <p:spPr>
          <a:xfrm>
            <a:off x="42863" y="304800"/>
            <a:ext cx="6772275" cy="3810000"/>
          </a:xfrm>
          <a:ln/>
        </p:spPr>
      </p:sp>
      <p:sp>
        <p:nvSpPr>
          <p:cNvPr id="35846" name="Rectangle 3">
            <a:extLst>
              <a:ext uri="{FF2B5EF4-FFF2-40B4-BE49-F238E27FC236}">
                <a16:creationId xmlns:a16="http://schemas.microsoft.com/office/drawing/2014/main" id="{8A8A7334-154B-091F-F4E6-CE22C80EA9BA}"/>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Quite shocking to observers.  </a:t>
            </a:r>
          </a:p>
          <a:p>
            <a:r>
              <a:rPr lang="en-US" altLang="en-US" sz="2000" dirty="0">
                <a:latin typeface="Arial Rounded MT Bold" panose="020F0704030504030204" pitchFamily="34" charset="0"/>
              </a:rPr>
              <a:t>In my day, Bat Mitzvahs were less common than Bar Mitzvahs.  My sister’s Jewish education was just skipped.  She never had a Bat Mitzvah.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a:extLst>
              <a:ext uri="{FF2B5EF4-FFF2-40B4-BE49-F238E27FC236}">
                <a16:creationId xmlns:a16="http://schemas.microsoft.com/office/drawing/2014/main" id="{1AD10A76-4AE8-F120-11D1-28E591FCE91C}"/>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7411" name="Rectangle 6">
            <a:extLst>
              <a:ext uri="{FF2B5EF4-FFF2-40B4-BE49-F238E27FC236}">
                <a16:creationId xmlns:a16="http://schemas.microsoft.com/office/drawing/2014/main" id="{A02E3C5C-2A11-82D2-3171-1DAC8E68134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7412" name="Rectangle 10">
            <a:extLst>
              <a:ext uri="{FF2B5EF4-FFF2-40B4-BE49-F238E27FC236}">
                <a16:creationId xmlns:a16="http://schemas.microsoft.com/office/drawing/2014/main" id="{ACE9D99C-607D-D6DB-5AE1-0D18D0A9F61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58167555-C5EA-4CAB-BD94-9C8C8E7EC8A1}"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21</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7413" name="Rectangle 2">
            <a:extLst>
              <a:ext uri="{FF2B5EF4-FFF2-40B4-BE49-F238E27FC236}">
                <a16:creationId xmlns:a16="http://schemas.microsoft.com/office/drawing/2014/main" id="{F3E27509-C352-1AB1-83C2-33D011F01CFE}"/>
              </a:ext>
            </a:extLst>
          </p:cNvPr>
          <p:cNvSpPr>
            <a:spLocks noGrp="1" noRot="1" noChangeAspect="1" noChangeArrowheads="1" noTextEdit="1"/>
          </p:cNvSpPr>
          <p:nvPr>
            <p:ph type="sldImg"/>
          </p:nvPr>
        </p:nvSpPr>
        <p:spPr>
          <a:xfrm>
            <a:off x="68263" y="304800"/>
            <a:ext cx="6772275" cy="3810000"/>
          </a:xfrm>
          <a:ln/>
        </p:spPr>
      </p:sp>
      <p:sp>
        <p:nvSpPr>
          <p:cNvPr id="17414" name="Rectangle 3">
            <a:extLst>
              <a:ext uri="{FF2B5EF4-FFF2-40B4-BE49-F238E27FC236}">
                <a16:creationId xmlns:a16="http://schemas.microsoft.com/office/drawing/2014/main" id="{AC20895A-4B18-88E1-BFBD-C754954BF65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p>
        </p:txBody>
      </p:sp>
    </p:spTree>
    <p:extLst>
      <p:ext uri="{BB962C8B-B14F-4D97-AF65-F5344CB8AC3E}">
        <p14:creationId xmlns:p14="http://schemas.microsoft.com/office/powerpoint/2010/main" val="3630580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a:extLst>
              <a:ext uri="{FF2B5EF4-FFF2-40B4-BE49-F238E27FC236}">
                <a16:creationId xmlns:a16="http://schemas.microsoft.com/office/drawing/2014/main" id="{5A17BBE6-E4EA-598A-76F5-3C732C849332}"/>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35843" name="Rectangle 6">
            <a:extLst>
              <a:ext uri="{FF2B5EF4-FFF2-40B4-BE49-F238E27FC236}">
                <a16:creationId xmlns:a16="http://schemas.microsoft.com/office/drawing/2014/main" id="{AC930362-A76B-9EAB-7F8C-21BFED05D72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35844" name="Rectangle 10">
            <a:extLst>
              <a:ext uri="{FF2B5EF4-FFF2-40B4-BE49-F238E27FC236}">
                <a16:creationId xmlns:a16="http://schemas.microsoft.com/office/drawing/2014/main" id="{B9F08EB6-C70E-B860-232B-131AFBCE47B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D8F84E99-F2F9-43D5-9B3C-D3B3BD22602E}"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22</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35845" name="Rectangle 2">
            <a:extLst>
              <a:ext uri="{FF2B5EF4-FFF2-40B4-BE49-F238E27FC236}">
                <a16:creationId xmlns:a16="http://schemas.microsoft.com/office/drawing/2014/main" id="{6915D0FE-B6A8-2BD3-9DBD-FD8769B9A97F}"/>
              </a:ext>
            </a:extLst>
          </p:cNvPr>
          <p:cNvSpPr>
            <a:spLocks noGrp="1" noRot="1" noChangeAspect="1" noChangeArrowheads="1" noTextEdit="1"/>
          </p:cNvSpPr>
          <p:nvPr>
            <p:ph type="sldImg"/>
          </p:nvPr>
        </p:nvSpPr>
        <p:spPr>
          <a:xfrm>
            <a:off x="68263" y="304800"/>
            <a:ext cx="6772275" cy="3810000"/>
          </a:xfrm>
          <a:ln/>
        </p:spPr>
      </p:sp>
      <p:sp>
        <p:nvSpPr>
          <p:cNvPr id="35846" name="Rectangle 3">
            <a:extLst>
              <a:ext uri="{FF2B5EF4-FFF2-40B4-BE49-F238E27FC236}">
                <a16:creationId xmlns:a16="http://schemas.microsoft.com/office/drawing/2014/main" id="{8A8A7334-154B-091F-F4E6-CE22C80EA9BA}"/>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Next innovation I don’t approve of at all.  NEVER be done at Or HaOlam.</a:t>
            </a:r>
          </a:p>
        </p:txBody>
      </p:sp>
    </p:spTree>
    <p:extLst>
      <p:ext uri="{BB962C8B-B14F-4D97-AF65-F5344CB8AC3E}">
        <p14:creationId xmlns:p14="http://schemas.microsoft.com/office/powerpoint/2010/main" val="717465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a:extLst>
              <a:ext uri="{FF2B5EF4-FFF2-40B4-BE49-F238E27FC236}">
                <a16:creationId xmlns:a16="http://schemas.microsoft.com/office/drawing/2014/main" id="{E8C1AF34-F880-CB9B-3ACB-A07EBFD4E5F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37891" name="Rectangle 6">
            <a:extLst>
              <a:ext uri="{FF2B5EF4-FFF2-40B4-BE49-F238E27FC236}">
                <a16:creationId xmlns:a16="http://schemas.microsoft.com/office/drawing/2014/main" id="{0E7F6013-F347-FF07-DA69-68FB5A410FA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37892" name="Rectangle 10">
            <a:extLst>
              <a:ext uri="{FF2B5EF4-FFF2-40B4-BE49-F238E27FC236}">
                <a16:creationId xmlns:a16="http://schemas.microsoft.com/office/drawing/2014/main" id="{7D41AC24-7E04-73AF-F293-C532E455F97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977B8B8-8E25-4F03-AA6D-7EAF85AC8E2F}"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23</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37893" name="Rectangle 2">
            <a:extLst>
              <a:ext uri="{FF2B5EF4-FFF2-40B4-BE49-F238E27FC236}">
                <a16:creationId xmlns:a16="http://schemas.microsoft.com/office/drawing/2014/main" id="{1A6719EE-7E80-9BC2-6823-374B9BD5555D}"/>
              </a:ext>
            </a:extLst>
          </p:cNvPr>
          <p:cNvSpPr>
            <a:spLocks noGrp="1" noRot="1" noChangeAspect="1" noChangeArrowheads="1" noTextEdit="1"/>
          </p:cNvSpPr>
          <p:nvPr>
            <p:ph type="sldImg"/>
          </p:nvPr>
        </p:nvSpPr>
        <p:spPr>
          <a:xfrm>
            <a:off x="119063" y="304800"/>
            <a:ext cx="6772275" cy="3810000"/>
          </a:xfrm>
          <a:ln/>
        </p:spPr>
      </p:sp>
      <p:sp>
        <p:nvSpPr>
          <p:cNvPr id="37894" name="Rectangle 3">
            <a:extLst>
              <a:ext uri="{FF2B5EF4-FFF2-40B4-BE49-F238E27FC236}">
                <a16:creationId xmlns:a16="http://schemas.microsoft.com/office/drawing/2014/main" id="{FBE25995-356B-99C7-4F14-E867368C9C5E}"/>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a:extLst>
              <a:ext uri="{FF2B5EF4-FFF2-40B4-BE49-F238E27FC236}">
                <a16:creationId xmlns:a16="http://schemas.microsoft.com/office/drawing/2014/main" id="{B6E09B29-CF38-28E4-3B47-FBFD1FCEFDA8}"/>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39939" name="Rectangle 6">
            <a:extLst>
              <a:ext uri="{FF2B5EF4-FFF2-40B4-BE49-F238E27FC236}">
                <a16:creationId xmlns:a16="http://schemas.microsoft.com/office/drawing/2014/main" id="{5447CCDE-68B6-55DC-748F-28682C1C8223}"/>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39940" name="Rectangle 10">
            <a:extLst>
              <a:ext uri="{FF2B5EF4-FFF2-40B4-BE49-F238E27FC236}">
                <a16:creationId xmlns:a16="http://schemas.microsoft.com/office/drawing/2014/main" id="{B8DFFC92-36C5-547E-C8FF-262B27AC47A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BC50F78F-2603-44E9-B745-A4E0602A9612}"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24</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39941" name="Rectangle 2">
            <a:extLst>
              <a:ext uri="{FF2B5EF4-FFF2-40B4-BE49-F238E27FC236}">
                <a16:creationId xmlns:a16="http://schemas.microsoft.com/office/drawing/2014/main" id="{4406F88C-1DC2-8037-7250-BCF5B1E1D54D}"/>
              </a:ext>
            </a:extLst>
          </p:cNvPr>
          <p:cNvSpPr>
            <a:spLocks noGrp="1" noRot="1" noChangeAspect="1" noChangeArrowheads="1" noTextEdit="1"/>
          </p:cNvSpPr>
          <p:nvPr>
            <p:ph type="sldImg"/>
          </p:nvPr>
        </p:nvSpPr>
        <p:spPr>
          <a:xfrm>
            <a:off x="-71438" y="304800"/>
            <a:ext cx="6772276" cy="3810000"/>
          </a:xfrm>
          <a:ln/>
        </p:spPr>
      </p:sp>
      <p:sp>
        <p:nvSpPr>
          <p:cNvPr id="39942" name="Rectangle 3">
            <a:extLst>
              <a:ext uri="{FF2B5EF4-FFF2-40B4-BE49-F238E27FC236}">
                <a16:creationId xmlns:a16="http://schemas.microsoft.com/office/drawing/2014/main" id="{9DFDF509-7850-51CA-C5FA-26392CD4F19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70’s  Height of the hippy era</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25</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2571319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26</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2197076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0126FC82-B92B-4E16-4B65-0176EAE1ED7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41987" name="Rectangle 6">
            <a:extLst>
              <a:ext uri="{FF2B5EF4-FFF2-40B4-BE49-F238E27FC236}">
                <a16:creationId xmlns:a16="http://schemas.microsoft.com/office/drawing/2014/main" id="{E94185F8-A630-12AB-8EF9-373C52BF7E46}"/>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41988" name="Rectangle 10">
            <a:extLst>
              <a:ext uri="{FF2B5EF4-FFF2-40B4-BE49-F238E27FC236}">
                <a16:creationId xmlns:a16="http://schemas.microsoft.com/office/drawing/2014/main" id="{68735DBD-8BE8-8984-4E90-681A2A550CD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AEFF8887-B67B-4E13-9BC9-BEA3CD0210A8}"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27</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1989" name="Rectangle 2">
            <a:extLst>
              <a:ext uri="{FF2B5EF4-FFF2-40B4-BE49-F238E27FC236}">
                <a16:creationId xmlns:a16="http://schemas.microsoft.com/office/drawing/2014/main" id="{FDE90E93-226E-CEBC-2565-3F8CA0C326FA}"/>
              </a:ext>
            </a:extLst>
          </p:cNvPr>
          <p:cNvSpPr>
            <a:spLocks noGrp="1" noRot="1" noChangeAspect="1" noChangeArrowheads="1" noTextEdit="1"/>
          </p:cNvSpPr>
          <p:nvPr>
            <p:ph type="sldImg"/>
          </p:nvPr>
        </p:nvSpPr>
        <p:spPr>
          <a:xfrm>
            <a:off x="304800" y="304800"/>
            <a:ext cx="6248400" cy="3810000"/>
          </a:xfrm>
          <a:ln/>
        </p:spPr>
      </p:sp>
      <p:sp>
        <p:nvSpPr>
          <p:cNvPr id="41990" name="Rectangle 3">
            <a:extLst>
              <a:ext uri="{FF2B5EF4-FFF2-40B4-BE49-F238E27FC236}">
                <a16:creationId xmlns:a16="http://schemas.microsoft.com/office/drawing/2014/main" id="{0E2508AA-37B8-79AA-56A7-5C70A02C1105}"/>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t>Daughter</a:t>
            </a:r>
            <a:r>
              <a:rPr lang="en-US" altLang="en-US" sz="2000" dirty="0">
                <a:latin typeface="Arial Rounded MT Bold" panose="020F0704030504030204" pitchFamily="34" charset="0"/>
              </a:rPr>
              <a:t> and commandment seem opposite. </a:t>
            </a:r>
          </a:p>
          <a:p>
            <a:r>
              <a:rPr lang="en-US" altLang="en-US" sz="2000" dirty="0">
                <a:latin typeface="Arial Rounded MT Bold" panose="020F0704030504030204" pitchFamily="34" charset="0"/>
              </a:rPr>
              <a:t>Daughter is the epitome of beloved and precious.</a:t>
            </a:r>
          </a:p>
          <a:p>
            <a:r>
              <a:rPr lang="en-US" altLang="en-US" sz="2000" dirty="0">
                <a:latin typeface="Arial Rounded MT Bold" panose="020F0704030504030204" pitchFamily="34" charset="0"/>
              </a:rPr>
              <a:t>Commandment sound legal, military.</a:t>
            </a:r>
          </a:p>
          <a:p>
            <a:endParaRPr lang="en-US" altLang="en-US" sz="2000" dirty="0">
              <a:latin typeface="Arial Rounded MT Bold" panose="020F0704030504030204" pitchFamily="34" charset="0"/>
            </a:endParaRPr>
          </a:p>
          <a:p>
            <a:r>
              <a:rPr lang="en-US" altLang="en-US" sz="2000" dirty="0">
                <a:latin typeface="Arial Rounded MT Bold" panose="020F0704030504030204" pitchFamily="34" charset="0"/>
              </a:rPr>
              <a:t>It’s being engaged, involved, enamored with the TRUTH of the Word.  The daughterhood dimension is because the Word is a love letter of family identity.  Covenantal family identity.  Covenant is the key word.</a:t>
            </a:r>
          </a:p>
          <a:p>
            <a:endParaRPr lang="en-US" altLang="en-US" dirty="0"/>
          </a:p>
          <a:p>
            <a:r>
              <a:rPr lang="en-US" altLang="en-US" sz="2000" dirty="0">
                <a:latin typeface="Arial Rounded MT Bold" panose="020F0704030504030204" pitchFamily="34" charset="0"/>
              </a:rPr>
              <a:t>Shortly Naomi’s parents, Michael &amp; Tova, will recite the following over her.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She will bear the full responsibility of her own actions, words, thoughts.  Somewhat.</a:t>
            </a:r>
          </a:p>
          <a:p>
            <a:r>
              <a:rPr lang="en-US" altLang="en-US" dirty="0"/>
              <a:t>So lets explore the tie between Daughter of Commandments, and the covenant.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316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29</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3012001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915909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30</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1525719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31</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4263401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a:extLst>
              <a:ext uri="{FF2B5EF4-FFF2-40B4-BE49-F238E27FC236}">
                <a16:creationId xmlns:a16="http://schemas.microsoft.com/office/drawing/2014/main" id="{4424A2D8-9706-E493-BA60-812925A551BE}"/>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46083" name="Rectangle 6">
            <a:extLst>
              <a:ext uri="{FF2B5EF4-FFF2-40B4-BE49-F238E27FC236}">
                <a16:creationId xmlns:a16="http://schemas.microsoft.com/office/drawing/2014/main" id="{40F05E98-565E-4D22-B5F8-1525F91571B8}"/>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46084" name="Rectangle 10">
            <a:extLst>
              <a:ext uri="{FF2B5EF4-FFF2-40B4-BE49-F238E27FC236}">
                <a16:creationId xmlns:a16="http://schemas.microsoft.com/office/drawing/2014/main" id="{231BACEF-2222-F988-DF57-2101CD50F7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6124A7E7-CB7B-476A-99FB-23C2DA08D6F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32</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6085" name="Rectangle 2">
            <a:extLst>
              <a:ext uri="{FF2B5EF4-FFF2-40B4-BE49-F238E27FC236}">
                <a16:creationId xmlns:a16="http://schemas.microsoft.com/office/drawing/2014/main" id="{F6AFB492-753E-B9F5-7A03-4E6F49441DE4}"/>
              </a:ext>
            </a:extLst>
          </p:cNvPr>
          <p:cNvSpPr>
            <a:spLocks noGrp="1" noRot="1" noChangeAspect="1" noChangeArrowheads="1" noTextEdit="1"/>
          </p:cNvSpPr>
          <p:nvPr>
            <p:ph type="sldImg"/>
          </p:nvPr>
        </p:nvSpPr>
        <p:spPr>
          <a:xfrm>
            <a:off x="80963" y="304800"/>
            <a:ext cx="6772275" cy="3810000"/>
          </a:xfrm>
          <a:ln/>
        </p:spPr>
      </p:sp>
      <p:sp>
        <p:nvSpPr>
          <p:cNvPr id="46086" name="Rectangle 3">
            <a:extLst>
              <a:ext uri="{FF2B5EF4-FFF2-40B4-BE49-F238E27FC236}">
                <a16:creationId xmlns:a16="http://schemas.microsoft.com/office/drawing/2014/main" id="{D17107B0-443F-3BE6-13D5-7A039963FB36}"/>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a:extLst>
              <a:ext uri="{FF2B5EF4-FFF2-40B4-BE49-F238E27FC236}">
                <a16:creationId xmlns:a16="http://schemas.microsoft.com/office/drawing/2014/main" id="{4424A2D8-9706-E493-BA60-812925A551BE}"/>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46083" name="Rectangle 6">
            <a:extLst>
              <a:ext uri="{FF2B5EF4-FFF2-40B4-BE49-F238E27FC236}">
                <a16:creationId xmlns:a16="http://schemas.microsoft.com/office/drawing/2014/main" id="{40F05E98-565E-4D22-B5F8-1525F91571B8}"/>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46084" name="Rectangle 10">
            <a:extLst>
              <a:ext uri="{FF2B5EF4-FFF2-40B4-BE49-F238E27FC236}">
                <a16:creationId xmlns:a16="http://schemas.microsoft.com/office/drawing/2014/main" id="{231BACEF-2222-F988-DF57-2101CD50F7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6124A7E7-CB7B-476A-99FB-23C2DA08D6F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33</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6085" name="Rectangle 2">
            <a:extLst>
              <a:ext uri="{FF2B5EF4-FFF2-40B4-BE49-F238E27FC236}">
                <a16:creationId xmlns:a16="http://schemas.microsoft.com/office/drawing/2014/main" id="{F6AFB492-753E-B9F5-7A03-4E6F49441DE4}"/>
              </a:ext>
            </a:extLst>
          </p:cNvPr>
          <p:cNvSpPr>
            <a:spLocks noGrp="1" noRot="1" noChangeAspect="1" noChangeArrowheads="1" noTextEdit="1"/>
          </p:cNvSpPr>
          <p:nvPr>
            <p:ph type="sldImg"/>
          </p:nvPr>
        </p:nvSpPr>
        <p:spPr>
          <a:xfrm>
            <a:off x="68263" y="304800"/>
            <a:ext cx="6772275" cy="3810000"/>
          </a:xfrm>
          <a:ln/>
        </p:spPr>
      </p:sp>
      <p:sp>
        <p:nvSpPr>
          <p:cNvPr id="46086" name="Rectangle 3">
            <a:extLst>
              <a:ext uri="{FF2B5EF4-FFF2-40B4-BE49-F238E27FC236}">
                <a16:creationId xmlns:a16="http://schemas.microsoft.com/office/drawing/2014/main" id="{D17107B0-443F-3BE6-13D5-7A039963FB36}"/>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You will see Him if you are regularly in the Word.</a:t>
            </a:r>
          </a:p>
        </p:txBody>
      </p:sp>
    </p:spTree>
    <p:extLst>
      <p:ext uri="{BB962C8B-B14F-4D97-AF65-F5344CB8AC3E}">
        <p14:creationId xmlns:p14="http://schemas.microsoft.com/office/powerpoint/2010/main" val="374754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D18318D6-127B-4BAB-92C5-AB295300273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52227" name="Rectangle 6">
            <a:extLst>
              <a:ext uri="{FF2B5EF4-FFF2-40B4-BE49-F238E27FC236}">
                <a16:creationId xmlns:a16="http://schemas.microsoft.com/office/drawing/2014/main" id="{FBCA29BC-D04D-FE04-9467-E158401021F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52228" name="Rectangle 10">
            <a:extLst>
              <a:ext uri="{FF2B5EF4-FFF2-40B4-BE49-F238E27FC236}">
                <a16:creationId xmlns:a16="http://schemas.microsoft.com/office/drawing/2014/main" id="{21EF3EB3-C4ED-2D1E-A92F-FA2CAA7F9E3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2BBC0442-E255-4A62-9B3C-31332AF12FE7}"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34</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52229" name="Rectangle 2">
            <a:extLst>
              <a:ext uri="{FF2B5EF4-FFF2-40B4-BE49-F238E27FC236}">
                <a16:creationId xmlns:a16="http://schemas.microsoft.com/office/drawing/2014/main" id="{4F86ABE0-9ADF-EC46-E830-833499D12F32}"/>
              </a:ext>
            </a:extLst>
          </p:cNvPr>
          <p:cNvSpPr>
            <a:spLocks noGrp="1" noRot="1" noChangeAspect="1" noChangeArrowheads="1" noTextEdit="1"/>
          </p:cNvSpPr>
          <p:nvPr>
            <p:ph type="sldImg"/>
          </p:nvPr>
        </p:nvSpPr>
        <p:spPr>
          <a:xfrm>
            <a:off x="304800" y="304800"/>
            <a:ext cx="6400800" cy="3810000"/>
          </a:xfrm>
          <a:ln/>
        </p:spPr>
      </p:sp>
      <p:sp>
        <p:nvSpPr>
          <p:cNvPr id="52230" name="Rectangle 3">
            <a:extLst>
              <a:ext uri="{FF2B5EF4-FFF2-40B4-BE49-F238E27FC236}">
                <a16:creationId xmlns:a16="http://schemas.microsoft.com/office/drawing/2014/main" id="{B616AE10-AB3D-7FAB-294C-B3F7CFB4840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D18318D6-127B-4BAB-92C5-AB295300273D}"/>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52227" name="Rectangle 6">
            <a:extLst>
              <a:ext uri="{FF2B5EF4-FFF2-40B4-BE49-F238E27FC236}">
                <a16:creationId xmlns:a16="http://schemas.microsoft.com/office/drawing/2014/main" id="{FBCA29BC-D04D-FE04-9467-E158401021F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52228" name="Rectangle 10">
            <a:extLst>
              <a:ext uri="{FF2B5EF4-FFF2-40B4-BE49-F238E27FC236}">
                <a16:creationId xmlns:a16="http://schemas.microsoft.com/office/drawing/2014/main" id="{21EF3EB3-C4ED-2D1E-A92F-FA2CAA7F9E3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2BBC0442-E255-4A62-9B3C-31332AF12FE7}"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35</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52229" name="Rectangle 2">
            <a:extLst>
              <a:ext uri="{FF2B5EF4-FFF2-40B4-BE49-F238E27FC236}">
                <a16:creationId xmlns:a16="http://schemas.microsoft.com/office/drawing/2014/main" id="{4F86ABE0-9ADF-EC46-E830-833499D12F32}"/>
              </a:ext>
            </a:extLst>
          </p:cNvPr>
          <p:cNvSpPr>
            <a:spLocks noGrp="1" noRot="1" noChangeAspect="1" noChangeArrowheads="1" noTextEdit="1"/>
          </p:cNvSpPr>
          <p:nvPr>
            <p:ph type="sldImg"/>
          </p:nvPr>
        </p:nvSpPr>
        <p:spPr>
          <a:xfrm>
            <a:off x="68263" y="304800"/>
            <a:ext cx="6772275" cy="3810000"/>
          </a:xfrm>
          <a:ln/>
        </p:spPr>
      </p:sp>
      <p:sp>
        <p:nvSpPr>
          <p:cNvPr id="52230" name="Rectangle 3">
            <a:extLst>
              <a:ext uri="{FF2B5EF4-FFF2-40B4-BE49-F238E27FC236}">
                <a16:creationId xmlns:a16="http://schemas.microsoft.com/office/drawing/2014/main" id="{B616AE10-AB3D-7FAB-294C-B3F7CFB4840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169551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36</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1726420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0AB2E03F-80EA-1D9D-CF31-51515F09DF02}"/>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44035" name="Rectangle 6">
            <a:extLst>
              <a:ext uri="{FF2B5EF4-FFF2-40B4-BE49-F238E27FC236}">
                <a16:creationId xmlns:a16="http://schemas.microsoft.com/office/drawing/2014/main" id="{8FD88F6F-5510-5466-3572-4549EACB864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44036" name="Rectangle 10">
            <a:extLst>
              <a:ext uri="{FF2B5EF4-FFF2-40B4-BE49-F238E27FC236}">
                <a16:creationId xmlns:a16="http://schemas.microsoft.com/office/drawing/2014/main" id="{071E86CE-725D-A352-1A6E-FA24E07F9B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443E8408-BD2E-492A-8527-A6E5EF8EF1BC}"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37</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4037" name="Rectangle 2">
            <a:extLst>
              <a:ext uri="{FF2B5EF4-FFF2-40B4-BE49-F238E27FC236}">
                <a16:creationId xmlns:a16="http://schemas.microsoft.com/office/drawing/2014/main" id="{9B77044D-A78F-3169-6A2B-DBAAC74C7D9F}"/>
              </a:ext>
            </a:extLst>
          </p:cNvPr>
          <p:cNvSpPr>
            <a:spLocks noGrp="1" noRot="1" noChangeAspect="1" noChangeArrowheads="1" noTextEdit="1"/>
          </p:cNvSpPr>
          <p:nvPr>
            <p:ph type="sldImg"/>
          </p:nvPr>
        </p:nvSpPr>
        <p:spPr>
          <a:xfrm>
            <a:off x="68263" y="304800"/>
            <a:ext cx="6772275" cy="3810000"/>
          </a:xfrm>
          <a:ln/>
        </p:spPr>
      </p:sp>
      <p:sp>
        <p:nvSpPr>
          <p:cNvPr id="44038" name="Rectangle 3">
            <a:extLst>
              <a:ext uri="{FF2B5EF4-FFF2-40B4-BE49-F238E27FC236}">
                <a16:creationId xmlns:a16="http://schemas.microsoft.com/office/drawing/2014/main" id="{63581242-5B48-6440-7740-0C98323699B6}"/>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Celebrate transitions.  Honor the budding womanhood of Naomi Swanson</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599854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a:extLst>
              <a:ext uri="{FF2B5EF4-FFF2-40B4-BE49-F238E27FC236}">
                <a16:creationId xmlns:a16="http://schemas.microsoft.com/office/drawing/2014/main" id="{0AB2E03F-80EA-1D9D-CF31-51515F09DF02}"/>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44035" name="Rectangle 6">
            <a:extLst>
              <a:ext uri="{FF2B5EF4-FFF2-40B4-BE49-F238E27FC236}">
                <a16:creationId xmlns:a16="http://schemas.microsoft.com/office/drawing/2014/main" id="{8FD88F6F-5510-5466-3572-4549EACB864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44036" name="Rectangle 10">
            <a:extLst>
              <a:ext uri="{FF2B5EF4-FFF2-40B4-BE49-F238E27FC236}">
                <a16:creationId xmlns:a16="http://schemas.microsoft.com/office/drawing/2014/main" id="{071E86CE-725D-A352-1A6E-FA24E07F9B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443E8408-BD2E-492A-8527-A6E5EF8EF1BC}"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38</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44037" name="Rectangle 2">
            <a:extLst>
              <a:ext uri="{FF2B5EF4-FFF2-40B4-BE49-F238E27FC236}">
                <a16:creationId xmlns:a16="http://schemas.microsoft.com/office/drawing/2014/main" id="{9B77044D-A78F-3169-6A2B-DBAAC74C7D9F}"/>
              </a:ext>
            </a:extLst>
          </p:cNvPr>
          <p:cNvSpPr>
            <a:spLocks noGrp="1" noRot="1" noChangeAspect="1" noChangeArrowheads="1" noTextEdit="1"/>
          </p:cNvSpPr>
          <p:nvPr>
            <p:ph type="sldImg"/>
          </p:nvPr>
        </p:nvSpPr>
        <p:spPr>
          <a:xfrm>
            <a:off x="42863" y="304800"/>
            <a:ext cx="6772275" cy="3810000"/>
          </a:xfrm>
          <a:ln/>
        </p:spPr>
      </p:sp>
      <p:sp>
        <p:nvSpPr>
          <p:cNvPr id="44038" name="Rectangle 3">
            <a:extLst>
              <a:ext uri="{FF2B5EF4-FFF2-40B4-BE49-F238E27FC236}">
                <a16:creationId xmlns:a16="http://schemas.microsoft.com/office/drawing/2014/main" id="{63581242-5B48-6440-7740-0C98323699B6}"/>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39</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87022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71CCB1E5-78D6-415F-1640-1EC07146480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3315" name="Rectangle 6">
            <a:extLst>
              <a:ext uri="{FF2B5EF4-FFF2-40B4-BE49-F238E27FC236}">
                <a16:creationId xmlns:a16="http://schemas.microsoft.com/office/drawing/2014/main" id="{418DF247-C852-1FDD-45F2-4E831159B39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3316" name="Rectangle 10">
            <a:extLst>
              <a:ext uri="{FF2B5EF4-FFF2-40B4-BE49-F238E27FC236}">
                <a16:creationId xmlns:a16="http://schemas.microsoft.com/office/drawing/2014/main" id="{4CEB67D5-198E-BF80-1EA2-0C744089E52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7660D68-73A1-4E69-ABF3-C2F75D5927C4}"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4</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3317" name="Rectangle 2">
            <a:extLst>
              <a:ext uri="{FF2B5EF4-FFF2-40B4-BE49-F238E27FC236}">
                <a16:creationId xmlns:a16="http://schemas.microsoft.com/office/drawing/2014/main" id="{2978B9EF-471F-2724-DE8E-2AF0EB6B184F}"/>
              </a:ext>
            </a:extLst>
          </p:cNvPr>
          <p:cNvSpPr>
            <a:spLocks noGrp="1" noRot="1" noChangeAspect="1" noChangeArrowheads="1" noTextEdit="1"/>
          </p:cNvSpPr>
          <p:nvPr>
            <p:ph type="sldImg"/>
          </p:nvPr>
        </p:nvSpPr>
        <p:spPr>
          <a:xfrm>
            <a:off x="80963" y="304800"/>
            <a:ext cx="6772275" cy="3810000"/>
          </a:xfrm>
          <a:ln/>
        </p:spPr>
      </p:sp>
      <p:sp>
        <p:nvSpPr>
          <p:cNvPr id="13318" name="Rectangle 3">
            <a:extLst>
              <a:ext uri="{FF2B5EF4-FFF2-40B4-BE49-F238E27FC236}">
                <a16:creationId xmlns:a16="http://schemas.microsoft.com/office/drawing/2014/main" id="{1A2CF3BC-AC9C-9848-A180-A09236FD16C9}"/>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dirty="0"/>
            </a:br>
            <a:r>
              <a:rPr lang="en-US" altLang="en-US" sz="1050" dirty="0"/>
              <a:t>source: http://www.jokebuddha.com/Mitzvah#ixzz3CV2cuktD </a:t>
            </a:r>
          </a:p>
          <a:p>
            <a:endParaRPr lang="en-US" altLang="en-US" sz="2000" dirty="0">
              <a:latin typeface="Arial Rounded MT Bold" panose="020F07040305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40</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2540830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41</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lnSpcReduction="10000"/>
          </a:bodyPr>
          <a:lstStyle/>
          <a:p>
            <a:r>
              <a:rPr lang="en-US" b="0" i="0" dirty="0">
                <a:effectLst/>
              </a:rPr>
              <a:t>Dennis Prager </a:t>
            </a:r>
          </a:p>
          <a:p>
            <a:r>
              <a:rPr lang="en-US" b="0" i="0" dirty="0">
                <a:effectLst/>
                <a:hlinkClick r:id="rId3"/>
              </a:rPr>
              <a:t>https://www.prageru.com/video/the-void-finding-happiness-in-a-world-of-escapism</a:t>
            </a:r>
            <a:r>
              <a:rPr lang="en-US" b="0" i="0" dirty="0">
                <a:effectLst/>
              </a:rPr>
              <a:t>  </a:t>
            </a:r>
            <a:endParaRPr lang="en-US" dirty="0"/>
          </a:p>
          <a:p>
            <a:r>
              <a:rPr lang="en-US" b="0" i="0" dirty="0">
                <a:effectLst/>
              </a:rPr>
              <a:t>throws out the question: Why is Gen Z  1997-2012 12-27 years old the most depressed, anxious, and overly medicated generation in America? Detached and lonely, millions of young people are plunging into the void of escapism and social media addiction, only to find themselves more isolated and alone.   Screens and drugs.  </a:t>
            </a:r>
          </a:p>
          <a:p>
            <a:r>
              <a:rPr lang="en-US" b="0" i="0" dirty="0">
                <a:effectLst/>
              </a:rPr>
              <a:t>Solutions to Gen Z and their families for overcoming this mental health crisis by taking on responsibilities and finding purpose.</a:t>
            </a:r>
          </a:p>
          <a:p>
            <a:r>
              <a:rPr lang="en-US" altLang="en-US" sz="2000" dirty="0"/>
              <a:t>Purpose in Yeshua, responsibilities in community, with people, not just with screens.</a:t>
            </a:r>
          </a:p>
        </p:txBody>
      </p:sp>
    </p:spTree>
    <p:extLst>
      <p:ext uri="{BB962C8B-B14F-4D97-AF65-F5344CB8AC3E}">
        <p14:creationId xmlns:p14="http://schemas.microsoft.com/office/powerpoint/2010/main" val="92741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42</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p>
        </p:txBody>
      </p:sp>
    </p:spTree>
    <p:extLst>
      <p:ext uri="{BB962C8B-B14F-4D97-AF65-F5344CB8AC3E}">
        <p14:creationId xmlns:p14="http://schemas.microsoft.com/office/powerpoint/2010/main" val="1619417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Dr Henry Cloud </a:t>
            </a:r>
          </a:p>
          <a:p>
            <a:r>
              <a:rPr lang="en-US" altLang="en-US" sz="1100" dirty="0">
                <a:hlinkClick r:id="rId3"/>
              </a:rPr>
              <a:t>https://www.boundaries.me/e/BAh7BjoWZW1haWxfZGVsaXZlcnlfaWRsKwhwhwzrBQA%3D--baf37135647cb00a613159326d79b34cd2cdd9ad?skip_click_tracking=true</a:t>
            </a:r>
            <a:endParaRPr lang="en-US" altLang="en-US" sz="1100" dirty="0"/>
          </a:p>
          <a:p>
            <a:endParaRPr lang="en-US" altLang="en-US" sz="1100" dirty="0"/>
          </a:p>
          <a:p>
            <a:r>
              <a:rPr lang="en-US" altLang="en-US" dirty="0"/>
              <a:t>Face your fearsome adversaries.  Don’t run or rage in conflict.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780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 https://www.boundaries.me/e/BAh7BjoWZW1haWxfZGVsaXZlcnlfaWRsKwhwhwzrBQA%3D--baf37135647cb00a613159326d79b34cd2cdd9ad?skip_click_tracking=true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6558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50" dirty="0"/>
              <a:t>https://www.boundaries.me/e/BAh7BjoWZW1haWxfZGVsaXZlcnlfaWRsKwhwhwzrBQA%3D--baf37135647cb00a613159326d79b34cd2cdd9ad?skip_click_tracking=true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743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50" dirty="0"/>
              <a:t>https://www.boundaries.me/e/BAh7BjoWZW1haWxfZGVsaXZlcnlfaWRsKwhwhwzrBQA%3D--baf37135647cb00a613159326d79b34cd2cdd9ad?skip_click_tracking=true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687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50" dirty="0"/>
              <a:t>https://www.boundaries.me/e/BAh7BjoWZW1haWxfZGVsaXZlcnlfaWRsKwhwhwzrBQA%3D--baf37135647cb00a613159326d79b34cd2cdd9ad?skip_click_tracking=true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4629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50" dirty="0"/>
              <a:t>https://www.boundaries.me/e/BAh7BjoWZW1haWxfZGVsaXZlcnlfaWRsKwhwhwzrBQA%3D--baf37135647cb00a613159326d79b34cd2cdd9ad?skip_click_tracking=true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768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Dr Henry Cloud </a:t>
            </a:r>
          </a:p>
          <a:p>
            <a:r>
              <a:rPr lang="en-US" altLang="en-US" sz="1100" dirty="0"/>
              <a:t>https://www.boundaries.me/e/BAh7BjoWZW1haWxfZGVsaXZlcnlfaWRsKwhwhwzrBQA%3D--baf37135647cb00a613159326d79b34cd2cdd9ad?skip_click_tracking=true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85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a:extLst>
              <a:ext uri="{FF2B5EF4-FFF2-40B4-BE49-F238E27FC236}">
                <a16:creationId xmlns:a16="http://schemas.microsoft.com/office/drawing/2014/main" id="{71CCB1E5-78D6-415F-1640-1EC07146480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3315" name="Rectangle 6">
            <a:extLst>
              <a:ext uri="{FF2B5EF4-FFF2-40B4-BE49-F238E27FC236}">
                <a16:creationId xmlns:a16="http://schemas.microsoft.com/office/drawing/2014/main" id="{418DF247-C852-1FDD-45F2-4E831159B394}"/>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3316" name="Rectangle 10">
            <a:extLst>
              <a:ext uri="{FF2B5EF4-FFF2-40B4-BE49-F238E27FC236}">
                <a16:creationId xmlns:a16="http://schemas.microsoft.com/office/drawing/2014/main" id="{4CEB67D5-198E-BF80-1EA2-0C744089E52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7660D68-73A1-4E69-ABF3-C2F75D5927C4}"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5</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3317" name="Rectangle 2">
            <a:extLst>
              <a:ext uri="{FF2B5EF4-FFF2-40B4-BE49-F238E27FC236}">
                <a16:creationId xmlns:a16="http://schemas.microsoft.com/office/drawing/2014/main" id="{2978B9EF-471F-2724-DE8E-2AF0EB6B184F}"/>
              </a:ext>
            </a:extLst>
          </p:cNvPr>
          <p:cNvSpPr>
            <a:spLocks noGrp="1" noRot="1" noChangeAspect="1" noChangeArrowheads="1" noTextEdit="1"/>
          </p:cNvSpPr>
          <p:nvPr>
            <p:ph type="sldImg"/>
          </p:nvPr>
        </p:nvSpPr>
        <p:spPr>
          <a:xfrm>
            <a:off x="68263" y="304800"/>
            <a:ext cx="6772275" cy="3810000"/>
          </a:xfrm>
          <a:ln/>
        </p:spPr>
      </p:sp>
      <p:sp>
        <p:nvSpPr>
          <p:cNvPr id="13318" name="Rectangle 3">
            <a:extLst>
              <a:ext uri="{FF2B5EF4-FFF2-40B4-BE49-F238E27FC236}">
                <a16:creationId xmlns:a16="http://schemas.microsoft.com/office/drawing/2014/main" id="{1A2CF3BC-AC9C-9848-A180-A09236FD16C9}"/>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dirty="0"/>
            </a:br>
            <a:r>
              <a:rPr lang="en-US" altLang="en-US" sz="1000" dirty="0"/>
              <a:t>source: http://www.jokebuddha.com/Mitzvah#ixzz3CV2cuktD </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4167920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50</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As this congregation represents Jewish people and those identifying with them…</a:t>
            </a:r>
          </a:p>
        </p:txBody>
      </p:sp>
    </p:spTree>
    <p:extLst>
      <p:ext uri="{BB962C8B-B14F-4D97-AF65-F5344CB8AC3E}">
        <p14:creationId xmlns:p14="http://schemas.microsoft.com/office/powerpoint/2010/main" val="1160361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Amir </a:t>
            </a:r>
            <a:r>
              <a:rPr lang="en-US" altLang="en-US" dirty="0" err="1"/>
              <a:t>Tsarfati</a:t>
            </a:r>
            <a:r>
              <a:rPr lang="en-US" altLang="en-US" dirty="0"/>
              <a:t>   https://beholdisrael.org/ </a:t>
            </a:r>
          </a:p>
          <a:p>
            <a:r>
              <a:rPr lang="en-US" altLang="en-US" dirty="0"/>
              <a:t>t.me/</a:t>
            </a:r>
            <a:r>
              <a:rPr lang="en-US" altLang="en-US" dirty="0" err="1"/>
              <a:t>beholdisraelchannel</a:t>
            </a:r>
            <a:r>
              <a:rPr lang="en-US" altLang="en-US" dirty="0"/>
              <a:t>/40128</a:t>
            </a:r>
          </a:p>
          <a:p>
            <a:r>
              <a:rPr lang="en-US" altLang="en-US" dirty="0"/>
              <a:t>Christ the King sounds good, underlying insidious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680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52</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1050" dirty="0"/>
              <a:t>https://honestreporting.com/what-does-the-un-resolution-of-a-unilateral-withdrawal-mean-for-israel/</a:t>
            </a:r>
          </a:p>
        </p:txBody>
      </p:sp>
    </p:spTree>
    <p:extLst>
      <p:ext uri="{BB962C8B-B14F-4D97-AF65-F5344CB8AC3E}">
        <p14:creationId xmlns:p14="http://schemas.microsoft.com/office/powerpoint/2010/main" val="19658932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53</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dirty="0">
                <a:latin typeface="Arial Rounded MT Bold" panose="020F0704030504030204" pitchFamily="34" charset="0"/>
              </a:rPr>
              <a:t>https://youtu.be/MV8U3l_ECC4</a:t>
            </a:r>
          </a:p>
          <a:p>
            <a:r>
              <a:rPr lang="en-US" altLang="en-US" sz="2000" dirty="0">
                <a:latin typeface="Arial Rounded MT Bold" panose="020F0704030504030204" pitchFamily="34" charset="0"/>
              </a:rPr>
              <a:t>Note the empty seats.</a:t>
            </a:r>
          </a:p>
        </p:txBody>
      </p:sp>
    </p:spTree>
    <p:extLst>
      <p:ext uri="{BB962C8B-B14F-4D97-AF65-F5344CB8AC3E}">
        <p14:creationId xmlns:p14="http://schemas.microsoft.com/office/powerpoint/2010/main" val="1131365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6619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Barry Segal</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2072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 </a:t>
            </a:r>
            <a:r>
              <a:rPr lang="en-US" sz="2000" dirty="0">
                <a:hlinkClick r:id="rId3"/>
              </a:rPr>
              <a:t>https://youtu.be/rLBdehdPQuM?t=85</a:t>
            </a:r>
            <a:endParaRPr lang="en-US" sz="2000" dirty="0"/>
          </a:p>
          <a:p>
            <a:r>
              <a:rPr lang="en-US" altLang="en-US" dirty="0"/>
              <a:t>2.26 to 3.53 in particular</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7854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altLang="en-US" sz="1050" dirty="0"/>
              <a:t>https://www.chabad.org/multimedia/course_cdo/aid/6496251/jewish/StressRX-Summit.htm</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0156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58</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37742485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79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C70C2E19-DD96-F993-31ED-3FCFF003EA0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5363" name="Rectangle 6">
            <a:extLst>
              <a:ext uri="{FF2B5EF4-FFF2-40B4-BE49-F238E27FC236}">
                <a16:creationId xmlns:a16="http://schemas.microsoft.com/office/drawing/2014/main" id="{B7A3FC7F-4114-BB45-A968-F718924C75E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5364" name="Rectangle 10">
            <a:extLst>
              <a:ext uri="{FF2B5EF4-FFF2-40B4-BE49-F238E27FC236}">
                <a16:creationId xmlns:a16="http://schemas.microsoft.com/office/drawing/2014/main" id="{C08ED993-25E0-EC23-3749-353AC8B44C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2268E2B1-60D7-4F7C-B143-DAD7E7535142}"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6</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5365" name="Rectangle 2">
            <a:extLst>
              <a:ext uri="{FF2B5EF4-FFF2-40B4-BE49-F238E27FC236}">
                <a16:creationId xmlns:a16="http://schemas.microsoft.com/office/drawing/2014/main" id="{DD285E88-6B23-0A58-0F78-45ABE6C1E314}"/>
              </a:ext>
            </a:extLst>
          </p:cNvPr>
          <p:cNvSpPr>
            <a:spLocks noGrp="1" noRot="1" noChangeAspect="1" noChangeArrowheads="1" noTextEdit="1"/>
          </p:cNvSpPr>
          <p:nvPr>
            <p:ph type="sldImg"/>
          </p:nvPr>
        </p:nvSpPr>
        <p:spPr>
          <a:xfrm>
            <a:off x="68263" y="304800"/>
            <a:ext cx="6772275" cy="3810000"/>
          </a:xfrm>
          <a:ln/>
        </p:spPr>
      </p:sp>
      <p:sp>
        <p:nvSpPr>
          <p:cNvPr id="15366" name="Rectangle 3">
            <a:extLst>
              <a:ext uri="{FF2B5EF4-FFF2-40B4-BE49-F238E27FC236}">
                <a16:creationId xmlns:a16="http://schemas.microsoft.com/office/drawing/2014/main" id="{F1FB0B80-28CC-9DF3-0075-8189AD70D04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dirty="0"/>
            </a:br>
            <a:r>
              <a:rPr lang="en-US" altLang="en-US" sz="1000" dirty="0"/>
              <a:t>source: http://www.jokebuddha.com/Mitzvah#ixzz3CV2cuktD </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21631847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b="0" i="0" dirty="0">
                <a:solidFill>
                  <a:srgbClr val="FCB000"/>
                </a:solidFill>
                <a:effectLst/>
                <a:latin typeface="comic sans ms" panose="030F0702030302020204" pitchFamily="66" charset="0"/>
                <a:hlinkClick r:id="rId3"/>
              </a:rPr>
              <a:t>http://www.ulpanor.com/</a:t>
            </a:r>
            <a:r>
              <a:rPr lang="en-US" b="0" i="0" dirty="0">
                <a:solidFill>
                  <a:srgbClr val="FFFFFF"/>
                </a:solidFill>
                <a:effectLst/>
                <a:latin typeface="comic sans ms" panose="030F0702030302020204" pitchFamily="66" charset="0"/>
              </a:rPr>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122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b="0" i="0" dirty="0">
                <a:solidFill>
                  <a:srgbClr val="FCB000"/>
                </a:solidFill>
                <a:effectLst/>
                <a:latin typeface="comic sans ms" panose="030F0702030302020204" pitchFamily="66" charset="0"/>
                <a:hlinkClick r:id="rId3"/>
              </a:rPr>
              <a:t>http://www.ulpanor.com/</a:t>
            </a:r>
            <a:r>
              <a:rPr lang="en-US" b="0" i="0" dirty="0">
                <a:solidFill>
                  <a:srgbClr val="FFFFFF"/>
                </a:solidFill>
                <a:effectLst/>
                <a:latin typeface="comic sans ms" panose="030F0702030302020204" pitchFamily="66" charset="0"/>
              </a:rPr>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4864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Why is there a difference in the usage of this verb between the two verses?</a:t>
            </a:r>
          </a:p>
          <a:p>
            <a:r>
              <a:rPr lang="en-US" altLang="en-US" dirty="0"/>
              <a:t> </a:t>
            </a:r>
          </a:p>
          <a:p>
            <a:r>
              <a:rPr lang="en-US" b="0" i="0" dirty="0">
                <a:solidFill>
                  <a:srgbClr val="FCB000"/>
                </a:solidFill>
                <a:effectLst/>
                <a:latin typeface="comic sans ms" panose="030F0702030302020204" pitchFamily="66" charset="0"/>
                <a:hlinkClick r:id="rId3"/>
              </a:rPr>
              <a:t>http://www.ulpanor.com/</a:t>
            </a:r>
            <a:r>
              <a:rPr lang="en-US" b="0" i="0" dirty="0">
                <a:solidFill>
                  <a:srgbClr val="FFFFFF"/>
                </a:solidFill>
                <a:effectLst/>
                <a:latin typeface="comic sans ms" panose="030F0702030302020204" pitchFamily="66" charset="0"/>
              </a:rPr>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6903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r>
              <a:rPr lang="en-US" b="0" i="0" dirty="0">
                <a:solidFill>
                  <a:srgbClr val="FCB000"/>
                </a:solidFill>
                <a:effectLst/>
                <a:latin typeface="comic sans ms" panose="030F0702030302020204" pitchFamily="66" charset="0"/>
                <a:hlinkClick r:id="rId3"/>
              </a:rPr>
              <a:t>http://www.ulpanor.com/</a:t>
            </a:r>
            <a:r>
              <a:rPr lang="en-US" b="0" i="0" dirty="0">
                <a:solidFill>
                  <a:srgbClr val="FFFFFF"/>
                </a:solidFill>
                <a:effectLst/>
                <a:latin typeface="comic sans ms" panose="030F0702030302020204" pitchFamily="66" charset="0"/>
              </a:rPr>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6869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b="0" i="0" dirty="0">
                <a:solidFill>
                  <a:srgbClr val="FCB000"/>
                </a:solidFill>
                <a:effectLst/>
                <a:latin typeface="comic sans ms" panose="030F0702030302020204" pitchFamily="66" charset="0"/>
                <a:hlinkClick r:id="rId3"/>
              </a:rPr>
              <a:t>http://www.ulpanor.com/</a:t>
            </a:r>
            <a:r>
              <a:rPr lang="en-US" b="0" i="0" dirty="0">
                <a:solidFill>
                  <a:srgbClr val="FFFFFF"/>
                </a:solidFill>
                <a:effectLst/>
                <a:latin typeface="comic sans ms" panose="030F0702030302020204" pitchFamily="66" charset="0"/>
              </a:rPr>
              <a:t> </a:t>
            </a:r>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7000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b="0" i="0" dirty="0">
                <a:solidFill>
                  <a:srgbClr val="FCB000"/>
                </a:solidFill>
                <a:effectLst/>
                <a:latin typeface="comic sans ms" panose="030F0702030302020204" pitchFamily="66" charset="0"/>
                <a:hlinkClick r:id="rId3"/>
              </a:rPr>
              <a:t>http://www.ulpanor.com/</a:t>
            </a:r>
            <a:r>
              <a:rPr lang="en-US" b="0" i="0" dirty="0">
                <a:solidFill>
                  <a:srgbClr val="FFFFFF"/>
                </a:solidFill>
                <a:effectLst/>
                <a:latin typeface="comic sans ms" panose="030F0702030302020204" pitchFamily="66" charset="0"/>
              </a:rPr>
              <a:t> </a:t>
            </a:r>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4820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indent="0">
              <a:buFont typeface="+mj-lt"/>
              <a:buNone/>
            </a:pP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4789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indent="-231775">
              <a:buFont typeface="+mj-lt"/>
              <a:buAutoNum type="arabicPeriod"/>
            </a:pPr>
            <a:r>
              <a:rPr lang="en-US" altLang="en-US" dirty="0"/>
              <a:t> Conflict is never fun, DON’T withdraw to screens or meds!</a:t>
            </a:r>
          </a:p>
          <a:p>
            <a:pPr marL="231775" indent="-231775">
              <a:buFont typeface="+mj-lt"/>
              <a:buAutoNum type="arabicPeriod"/>
            </a:pPr>
            <a:r>
              <a:rPr lang="en-US" altLang="en-US" dirty="0"/>
              <a:t>Opposition can be quite hateful, especially to you as a Messianic Jewish girl and all those here who affiliate with the Jews.</a:t>
            </a:r>
          </a:p>
          <a:p>
            <a:pPr marL="231775" indent="-231775">
              <a:buFont typeface="+mj-lt"/>
              <a:buAutoNum type="arabicPeriod"/>
            </a:pPr>
            <a:r>
              <a:rPr lang="en-US" altLang="en-US" dirty="0"/>
              <a:t>You will have opportunity and calling to lead.  Do it with humility and courage.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6403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68</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18053299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DF44EC95-19A5-9EF9-2673-94DEDBE6C5BB}"/>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7171" name="Rectangle 6">
            <a:extLst>
              <a:ext uri="{FF2B5EF4-FFF2-40B4-BE49-F238E27FC236}">
                <a16:creationId xmlns:a16="http://schemas.microsoft.com/office/drawing/2014/main" id="{02EC0E0E-D81D-5EEC-73FB-4BE5C039C62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7172" name="Rectangle 10">
            <a:extLst>
              <a:ext uri="{FF2B5EF4-FFF2-40B4-BE49-F238E27FC236}">
                <a16:creationId xmlns:a16="http://schemas.microsoft.com/office/drawing/2014/main" id="{18DB755D-E6F0-16A9-B640-4B38194CE33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868C0DBC-2788-4A40-9FC4-35BF407B05C0}"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69</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7173" name="Rectangle 2">
            <a:extLst>
              <a:ext uri="{FF2B5EF4-FFF2-40B4-BE49-F238E27FC236}">
                <a16:creationId xmlns:a16="http://schemas.microsoft.com/office/drawing/2014/main" id="{7FEBE864-E69D-DED0-AB39-72BB7C35DA11}"/>
              </a:ext>
            </a:extLst>
          </p:cNvPr>
          <p:cNvSpPr>
            <a:spLocks noGrp="1" noRot="1" noChangeAspect="1" noChangeArrowheads="1" noTextEdit="1"/>
          </p:cNvSpPr>
          <p:nvPr>
            <p:ph type="sldImg"/>
          </p:nvPr>
        </p:nvSpPr>
        <p:spPr>
          <a:xfrm>
            <a:off x="68263" y="304800"/>
            <a:ext cx="6772275" cy="3810000"/>
          </a:xfrm>
          <a:ln/>
        </p:spPr>
      </p:sp>
      <p:sp>
        <p:nvSpPr>
          <p:cNvPr id="7174" name="Rectangle 3">
            <a:extLst>
              <a:ext uri="{FF2B5EF4-FFF2-40B4-BE49-F238E27FC236}">
                <a16:creationId xmlns:a16="http://schemas.microsoft.com/office/drawing/2014/main" id="{2CA226C8-3859-B1E4-1C9C-A47FDEA39EBB}"/>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2000">
              <a:latin typeface="Arial Rounded MT Bold" panose="020F0704030504030204" pitchFamily="34" charset="0"/>
            </a:endParaRPr>
          </a:p>
        </p:txBody>
      </p:sp>
    </p:spTree>
    <p:extLst>
      <p:ext uri="{BB962C8B-B14F-4D97-AF65-F5344CB8AC3E}">
        <p14:creationId xmlns:p14="http://schemas.microsoft.com/office/powerpoint/2010/main" val="452223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C70C2E19-DD96-F993-31ED-3FCFF003EA0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5363" name="Rectangle 6">
            <a:extLst>
              <a:ext uri="{FF2B5EF4-FFF2-40B4-BE49-F238E27FC236}">
                <a16:creationId xmlns:a16="http://schemas.microsoft.com/office/drawing/2014/main" id="{B7A3FC7F-4114-BB45-A968-F718924C75E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5364" name="Rectangle 10">
            <a:extLst>
              <a:ext uri="{FF2B5EF4-FFF2-40B4-BE49-F238E27FC236}">
                <a16:creationId xmlns:a16="http://schemas.microsoft.com/office/drawing/2014/main" id="{C08ED993-25E0-EC23-3749-353AC8B44C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2268E2B1-60D7-4F7C-B143-DAD7E7535142}"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7</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5365" name="Rectangle 2">
            <a:extLst>
              <a:ext uri="{FF2B5EF4-FFF2-40B4-BE49-F238E27FC236}">
                <a16:creationId xmlns:a16="http://schemas.microsoft.com/office/drawing/2014/main" id="{DD285E88-6B23-0A58-0F78-45ABE6C1E314}"/>
              </a:ext>
            </a:extLst>
          </p:cNvPr>
          <p:cNvSpPr>
            <a:spLocks noGrp="1" noRot="1" noChangeAspect="1" noChangeArrowheads="1" noTextEdit="1"/>
          </p:cNvSpPr>
          <p:nvPr>
            <p:ph type="sldImg"/>
          </p:nvPr>
        </p:nvSpPr>
        <p:spPr>
          <a:xfrm>
            <a:off x="68263" y="304800"/>
            <a:ext cx="6772275" cy="3810000"/>
          </a:xfrm>
          <a:ln/>
        </p:spPr>
      </p:sp>
      <p:sp>
        <p:nvSpPr>
          <p:cNvPr id="15366" name="Rectangle 3">
            <a:extLst>
              <a:ext uri="{FF2B5EF4-FFF2-40B4-BE49-F238E27FC236}">
                <a16:creationId xmlns:a16="http://schemas.microsoft.com/office/drawing/2014/main" id="{F1FB0B80-28CC-9DF3-0075-8189AD70D04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dirty="0"/>
            </a:br>
            <a:r>
              <a:rPr lang="en-US" altLang="en-US" sz="1000" dirty="0"/>
              <a:t>source: http://www.jokebuddha.com/Mitzvah#ixzz3CV2cuktD </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41013022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Bat Mitzvah, Daughter of the Covenant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Sept.28,2024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a:t> </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012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C70C2E19-DD96-F993-31ED-3FCFF003EA0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5363" name="Rectangle 6">
            <a:extLst>
              <a:ext uri="{FF2B5EF4-FFF2-40B4-BE49-F238E27FC236}">
                <a16:creationId xmlns:a16="http://schemas.microsoft.com/office/drawing/2014/main" id="{B7A3FC7F-4114-BB45-A968-F718924C75E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5364" name="Rectangle 10">
            <a:extLst>
              <a:ext uri="{FF2B5EF4-FFF2-40B4-BE49-F238E27FC236}">
                <a16:creationId xmlns:a16="http://schemas.microsoft.com/office/drawing/2014/main" id="{C08ED993-25E0-EC23-3749-353AC8B44C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2268E2B1-60D7-4F7C-B143-DAD7E7535142}"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8</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5365" name="Rectangle 2">
            <a:extLst>
              <a:ext uri="{FF2B5EF4-FFF2-40B4-BE49-F238E27FC236}">
                <a16:creationId xmlns:a16="http://schemas.microsoft.com/office/drawing/2014/main" id="{DD285E88-6B23-0A58-0F78-45ABE6C1E314}"/>
              </a:ext>
            </a:extLst>
          </p:cNvPr>
          <p:cNvSpPr>
            <a:spLocks noGrp="1" noRot="1" noChangeAspect="1" noChangeArrowheads="1" noTextEdit="1"/>
          </p:cNvSpPr>
          <p:nvPr>
            <p:ph type="sldImg"/>
          </p:nvPr>
        </p:nvSpPr>
        <p:spPr>
          <a:xfrm>
            <a:off x="68263" y="304800"/>
            <a:ext cx="6772275" cy="3810000"/>
          </a:xfrm>
          <a:ln/>
        </p:spPr>
      </p:sp>
      <p:sp>
        <p:nvSpPr>
          <p:cNvPr id="15366" name="Rectangle 3">
            <a:extLst>
              <a:ext uri="{FF2B5EF4-FFF2-40B4-BE49-F238E27FC236}">
                <a16:creationId xmlns:a16="http://schemas.microsoft.com/office/drawing/2014/main" id="{F1FB0B80-28CC-9DF3-0075-8189AD70D04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dirty="0"/>
            </a:br>
            <a:r>
              <a:rPr lang="en-US" altLang="en-US" sz="1000" dirty="0"/>
              <a:t>source: http://www.jokebuddha.com/Mitzvah#ixzz3CV2cuktD </a:t>
            </a:r>
          </a:p>
          <a:p>
            <a:endParaRPr lang="en-US" altLang="en-US" sz="2000" dirty="0">
              <a:latin typeface="Arial Rounded MT Bold" panose="020F07040305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a:extLst>
              <a:ext uri="{FF2B5EF4-FFF2-40B4-BE49-F238E27FC236}">
                <a16:creationId xmlns:a16="http://schemas.microsoft.com/office/drawing/2014/main" id="{C70C2E19-DD96-F993-31ED-3FCFF003EA03}"/>
              </a:ext>
            </a:extLst>
          </p:cNvPr>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Bat Mitzvah, Daughter of the Covenant</a:t>
            </a:r>
          </a:p>
        </p:txBody>
      </p:sp>
      <p:sp>
        <p:nvSpPr>
          <p:cNvPr id="15363" name="Rectangle 6">
            <a:extLst>
              <a:ext uri="{FF2B5EF4-FFF2-40B4-BE49-F238E27FC236}">
                <a16:creationId xmlns:a16="http://schemas.microsoft.com/office/drawing/2014/main" id="{B7A3FC7F-4114-BB45-A968-F718924C75EA}"/>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r>
              <a:rPr lang="en-US" altLang="en-US" sz="1200">
                <a:solidFill>
                  <a:srgbClr val="000000"/>
                </a:solidFill>
                <a:latin typeface="Arial" panose="020B0604020202020204" pitchFamily="34" charset="0"/>
                <a:cs typeface="Arial Unicode MS" panose="020B0604020202020204" pitchFamily="34" charset="-128"/>
              </a:rPr>
              <a:t>Sept.28,2024 5784</a:t>
            </a:r>
          </a:p>
        </p:txBody>
      </p:sp>
      <p:sp>
        <p:nvSpPr>
          <p:cNvPr id="15364" name="Rectangle 10">
            <a:extLst>
              <a:ext uri="{FF2B5EF4-FFF2-40B4-BE49-F238E27FC236}">
                <a16:creationId xmlns:a16="http://schemas.microsoft.com/office/drawing/2014/main" id="{C08ED993-25E0-EC23-3749-353AC8B44C5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4000">
                <a:solidFill>
                  <a:schemeClr val="bg1"/>
                </a:solidFill>
                <a:latin typeface="r" charset="0"/>
                <a:cs typeface="Arial" panose="020B0604020202020204" pitchFamily="34" charset="0"/>
              </a:defRPr>
            </a:lvl9pPr>
          </a:lstStyle>
          <a:p>
            <a:pPr>
              <a:buClrTx/>
              <a:buFontTx/>
              <a:buNone/>
            </a:pPr>
            <a:fld id="{2268E2B1-60D7-4F7C-B143-DAD7E7535142}" type="slidenum">
              <a:rPr lang="en-US" altLang="en-US" sz="1200">
                <a:solidFill>
                  <a:srgbClr val="000000"/>
                </a:solidFill>
                <a:latin typeface="Arial" panose="020B0604020202020204" pitchFamily="34" charset="0"/>
                <a:cs typeface="Arial Unicode MS" panose="020B0604020202020204" pitchFamily="34" charset="-128"/>
              </a:rPr>
              <a:pPr>
                <a:buClrTx/>
                <a:buFontTx/>
                <a:buNone/>
              </a:pPr>
              <a:t>9</a:t>
            </a:fld>
            <a:endParaRPr lang="en-US" altLang="en-US" sz="1200">
              <a:solidFill>
                <a:srgbClr val="000000"/>
              </a:solidFill>
              <a:latin typeface="Arial" panose="020B0604020202020204" pitchFamily="34" charset="0"/>
              <a:cs typeface="Arial Unicode MS" panose="020B0604020202020204" pitchFamily="34" charset="-128"/>
            </a:endParaRPr>
          </a:p>
        </p:txBody>
      </p:sp>
      <p:sp>
        <p:nvSpPr>
          <p:cNvPr id="15365" name="Rectangle 2">
            <a:extLst>
              <a:ext uri="{FF2B5EF4-FFF2-40B4-BE49-F238E27FC236}">
                <a16:creationId xmlns:a16="http://schemas.microsoft.com/office/drawing/2014/main" id="{DD285E88-6B23-0A58-0F78-45ABE6C1E314}"/>
              </a:ext>
            </a:extLst>
          </p:cNvPr>
          <p:cNvSpPr>
            <a:spLocks noGrp="1" noRot="1" noChangeAspect="1" noChangeArrowheads="1" noTextEdit="1"/>
          </p:cNvSpPr>
          <p:nvPr>
            <p:ph type="sldImg"/>
          </p:nvPr>
        </p:nvSpPr>
        <p:spPr>
          <a:xfrm>
            <a:off x="68263" y="304800"/>
            <a:ext cx="6772275" cy="3810000"/>
          </a:xfrm>
          <a:ln/>
        </p:spPr>
      </p:sp>
      <p:sp>
        <p:nvSpPr>
          <p:cNvPr id="15366" name="Rectangle 3">
            <a:extLst>
              <a:ext uri="{FF2B5EF4-FFF2-40B4-BE49-F238E27FC236}">
                <a16:creationId xmlns:a16="http://schemas.microsoft.com/office/drawing/2014/main" id="{F1FB0B80-28CC-9DF3-0075-8189AD70D048}"/>
              </a:ext>
            </a:extLst>
          </p:cNvPr>
          <p:cNvSpPr>
            <a:spLocks noGrp="1" noChangeArrowheads="1"/>
          </p:cNvSpPr>
          <p:nvPr>
            <p:ph type="body" idx="1"/>
          </p:nvPr>
        </p:nvSpPr>
        <p:spPr>
          <a:xfrm>
            <a:off x="152400" y="4114800"/>
            <a:ext cx="65532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dirty="0"/>
            </a:br>
            <a:r>
              <a:rPr lang="en-US" altLang="en-US" sz="1000" dirty="0"/>
              <a:t>source: http://www.jokebuddha.com/Mitzvah#ixzz3CV2cuktD </a:t>
            </a:r>
          </a:p>
          <a:p>
            <a:endParaRPr lang="en-US" altLang="en-US" sz="2000" dirty="0">
              <a:latin typeface="Arial Rounded MT Bold" panose="020F0704030504030204" pitchFamily="34" charset="0"/>
            </a:endParaRPr>
          </a:p>
        </p:txBody>
      </p:sp>
    </p:spTree>
    <p:extLst>
      <p:ext uri="{BB962C8B-B14F-4D97-AF65-F5344CB8AC3E}">
        <p14:creationId xmlns:p14="http://schemas.microsoft.com/office/powerpoint/2010/main" val="1966898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video" Target="https://www.youtube.com/embed/rLBdehdPQuM?start=85&amp;feature=oembed" TargetMode="External"/><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2024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B4E52E73-32F7-4CFF-4354-D4DA8609E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Rectangle: Rounded Corners 3">
            <a:extLst>
              <a:ext uri="{FF2B5EF4-FFF2-40B4-BE49-F238E27FC236}">
                <a16:creationId xmlns:a16="http://schemas.microsoft.com/office/drawing/2014/main" id="{29508E32-A0D9-C9FE-D1CF-73F0309125FC}"/>
              </a:ext>
            </a:extLst>
          </p:cNvPr>
          <p:cNvSpPr/>
          <p:nvPr/>
        </p:nvSpPr>
        <p:spPr bwMode="auto">
          <a:xfrm>
            <a:off x="228600" y="2266950"/>
            <a:ext cx="4876800" cy="609600"/>
          </a:xfrm>
          <a:prstGeom prst="roundRect">
            <a:avLst/>
          </a:prstGeom>
          <a:noFill/>
          <a:ln w="444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65580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343A3AFD-9C50-A4C9-EF63-7D8875B8E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Tree>
    <p:extLst>
      <p:ext uri="{BB962C8B-B14F-4D97-AF65-F5344CB8AC3E}">
        <p14:creationId xmlns:p14="http://schemas.microsoft.com/office/powerpoint/2010/main" val="9639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343A3AFD-9C50-A4C9-EF63-7D8875B8E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A2C3184A-D2A8-ABCC-D622-E2B45563E0D6}"/>
              </a:ext>
            </a:extLst>
          </p:cNvPr>
          <p:cNvSpPr txBox="1"/>
          <p:nvPr/>
        </p:nvSpPr>
        <p:spPr>
          <a:xfrm>
            <a:off x="161925" y="209550"/>
            <a:ext cx="8763000" cy="3170099"/>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Bat Mitzvah: Daughter of the Covenant</a:t>
            </a:r>
          </a:p>
          <a:p>
            <a:pPr marL="457200" indent="-457200" algn="l">
              <a:buFont typeface="+mj-lt"/>
              <a:buAutoNum type="arabicPeriod"/>
            </a:pPr>
            <a:r>
              <a:rPr lang="en-US" dirty="0">
                <a:effectLst>
                  <a:outerShdw blurRad="38100" dist="38100" dir="2700000" algn="tl">
                    <a:srgbClr val="000000">
                      <a:alpha val="43137"/>
                    </a:srgbClr>
                  </a:outerShdw>
                </a:effectLst>
              </a:rPr>
              <a:t>Brief history</a:t>
            </a:r>
          </a:p>
          <a:p>
            <a:pPr marL="457200" indent="-457200" algn="l">
              <a:buFont typeface="+mj-lt"/>
              <a:buAutoNum type="arabicPeriod"/>
            </a:pPr>
            <a:r>
              <a:rPr lang="en-US" dirty="0">
                <a:effectLst>
                  <a:outerShdw blurRad="38100" dist="38100" dir="2700000" algn="tl">
                    <a:srgbClr val="000000">
                      <a:alpha val="43137"/>
                    </a:srgbClr>
                  </a:outerShdw>
                </a:effectLst>
              </a:rPr>
              <a:t>Purpose </a:t>
            </a:r>
          </a:p>
          <a:p>
            <a:pPr marL="457200" indent="-457200" algn="l">
              <a:buFont typeface="+mj-lt"/>
              <a:buAutoNum type="arabicPeriod"/>
            </a:pPr>
            <a:r>
              <a:rPr lang="en-US" dirty="0">
                <a:effectLst>
                  <a:outerShdw blurRad="38100" dist="38100" dir="2700000" algn="tl">
                    <a:srgbClr val="000000">
                      <a:alpha val="43137"/>
                    </a:srgbClr>
                  </a:outerShdw>
                </a:effectLst>
              </a:rPr>
              <a:t>Hazards</a:t>
            </a:r>
          </a:p>
        </p:txBody>
      </p:sp>
    </p:spTree>
    <p:extLst>
      <p:ext uri="{BB962C8B-B14F-4D97-AF65-F5344CB8AC3E}">
        <p14:creationId xmlns:p14="http://schemas.microsoft.com/office/powerpoint/2010/main" val="320755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343A3AFD-9C50-A4C9-EF63-7D8875B8E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A2C3184A-D2A8-ABCC-D622-E2B45563E0D6}"/>
              </a:ext>
            </a:extLst>
          </p:cNvPr>
          <p:cNvSpPr txBox="1"/>
          <p:nvPr/>
        </p:nvSpPr>
        <p:spPr>
          <a:xfrm>
            <a:off x="161925" y="209550"/>
            <a:ext cx="8763000" cy="3170099"/>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Bat Mitzvah: Daughter of the Covenant</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Brief history</a:t>
            </a:r>
          </a:p>
          <a:p>
            <a:pPr marL="457200" indent="-457200" algn="l">
              <a:buFont typeface="+mj-lt"/>
              <a:buAutoNum type="arabicPeriod"/>
            </a:pPr>
            <a:r>
              <a:rPr lang="en-US" dirty="0">
                <a:effectLst>
                  <a:outerShdw blurRad="38100" dist="38100" dir="2700000" algn="tl">
                    <a:srgbClr val="000000">
                      <a:alpha val="43137"/>
                    </a:srgbClr>
                  </a:outerShdw>
                </a:effectLst>
              </a:rPr>
              <a:t>Purpose </a:t>
            </a:r>
          </a:p>
          <a:p>
            <a:pPr marL="457200" indent="-457200" algn="l">
              <a:buFont typeface="+mj-lt"/>
              <a:buAutoNum type="arabicPeriod"/>
            </a:pPr>
            <a:r>
              <a:rPr lang="en-US" dirty="0">
                <a:effectLst>
                  <a:outerShdw blurRad="38100" dist="38100" dir="2700000" algn="tl">
                    <a:srgbClr val="000000">
                      <a:alpha val="43137"/>
                    </a:srgbClr>
                  </a:outerShdw>
                </a:effectLst>
              </a:rPr>
              <a:t>Hazards</a:t>
            </a:r>
          </a:p>
        </p:txBody>
      </p:sp>
    </p:spTree>
    <p:extLst>
      <p:ext uri="{BB962C8B-B14F-4D97-AF65-F5344CB8AC3E}">
        <p14:creationId xmlns:p14="http://schemas.microsoft.com/office/powerpoint/2010/main" val="162419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B99B2C4-D12B-0963-4BB1-1C8EA684B4D7}"/>
              </a:ext>
            </a:extLst>
          </p:cNvPr>
          <p:cNvSpPr>
            <a:spLocks noGrp="1" noChangeArrowheads="1"/>
          </p:cNvSpPr>
          <p:nvPr>
            <p:ph type="subTitle" idx="1"/>
          </p:nvPr>
        </p:nvSpPr>
        <p:spPr>
          <a:xfrm>
            <a:off x="381000" y="285750"/>
            <a:ext cx="8382000" cy="4572000"/>
          </a:xfrm>
        </p:spPr>
        <p:txBody>
          <a:bodyPr>
            <a:normAutofit/>
          </a:bodyPr>
          <a:lstStyle/>
          <a:p>
            <a:pPr algn="l" eaLnBrk="1" hangingPunct="1"/>
            <a:r>
              <a:rPr lang="en-US" altLang="en-US" sz="4000" dirty="0"/>
              <a:t>How did it start?  Origins of Bar Mitzvah</a:t>
            </a:r>
          </a:p>
          <a:p>
            <a:pPr algn="l" eaLnBrk="1" hangingPunct="1">
              <a:buFontTx/>
              <a:buChar char="•"/>
            </a:pPr>
            <a:r>
              <a:rPr lang="en-US" altLang="en-US" sz="4000" dirty="0"/>
              <a:t>The </a:t>
            </a:r>
            <a:r>
              <a:rPr lang="en-US" altLang="en-US" sz="4000" dirty="0">
                <a:solidFill>
                  <a:srgbClr val="FFFF66"/>
                </a:solidFill>
              </a:rPr>
              <a:t>Great Synagogue in Rome</a:t>
            </a:r>
            <a:r>
              <a:rPr lang="en-US" altLang="en-US" sz="4000" dirty="0"/>
              <a:t> records the custom of a </a:t>
            </a:r>
            <a:r>
              <a:rPr lang="en-US" altLang="en-US" sz="4000" dirty="0">
                <a:solidFill>
                  <a:srgbClr val="FFFF66"/>
                </a:solidFill>
              </a:rPr>
              <a:t>young</a:t>
            </a:r>
            <a:r>
              <a:rPr lang="en-US" altLang="en-US" sz="4000" dirty="0"/>
              <a:t> </a:t>
            </a:r>
            <a:r>
              <a:rPr lang="en-US" altLang="en-US" sz="4000" dirty="0">
                <a:solidFill>
                  <a:srgbClr val="FFFF66"/>
                </a:solidFill>
              </a:rPr>
              <a:t>woman</a:t>
            </a:r>
            <a:r>
              <a:rPr lang="en-US" altLang="en-US" sz="4000" dirty="0"/>
              <a:t> [!] being called up in synagogue before the entire community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B99B2C4-D12B-0963-4BB1-1C8EA684B4D7}"/>
              </a:ext>
            </a:extLst>
          </p:cNvPr>
          <p:cNvSpPr>
            <a:spLocks noGrp="1" noChangeArrowheads="1"/>
          </p:cNvSpPr>
          <p:nvPr>
            <p:ph type="subTitle" idx="1"/>
          </p:nvPr>
        </p:nvSpPr>
        <p:spPr>
          <a:xfrm>
            <a:off x="381000" y="285750"/>
            <a:ext cx="8382000" cy="4572000"/>
          </a:xfrm>
        </p:spPr>
        <p:txBody>
          <a:bodyPr>
            <a:normAutofit/>
          </a:bodyPr>
          <a:lstStyle/>
          <a:p>
            <a:pPr algn="l" eaLnBrk="1" hangingPunct="1"/>
            <a:r>
              <a:rPr lang="en-US" altLang="en-US" sz="4000" dirty="0"/>
              <a:t>dates back to the early years of the Roman Jewish community approximately </a:t>
            </a:r>
            <a:r>
              <a:rPr lang="en-US" altLang="en-US" sz="4000" dirty="0">
                <a:solidFill>
                  <a:srgbClr val="FFFF66"/>
                </a:solidFill>
              </a:rPr>
              <a:t>2,300 years ago.  200 BCE </a:t>
            </a:r>
            <a:endParaRPr lang="en-US" altLang="en-US" sz="4000" dirty="0"/>
          </a:p>
        </p:txBody>
      </p:sp>
    </p:spTree>
    <p:extLst>
      <p:ext uri="{BB962C8B-B14F-4D97-AF65-F5344CB8AC3E}">
        <p14:creationId xmlns:p14="http://schemas.microsoft.com/office/powerpoint/2010/main" val="3752618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B99B2C4-D12B-0963-4BB1-1C8EA684B4D7}"/>
              </a:ext>
            </a:extLst>
          </p:cNvPr>
          <p:cNvSpPr>
            <a:spLocks noGrp="1" noChangeArrowheads="1"/>
          </p:cNvSpPr>
          <p:nvPr>
            <p:ph type="subTitle" idx="1"/>
          </p:nvPr>
        </p:nvSpPr>
        <p:spPr>
          <a:xfrm>
            <a:off x="381000" y="285750"/>
            <a:ext cx="8382000" cy="4572000"/>
          </a:xfrm>
        </p:spPr>
        <p:txBody>
          <a:bodyPr>
            <a:normAutofit/>
          </a:bodyPr>
          <a:lstStyle/>
          <a:p>
            <a:pPr algn="l" eaLnBrk="1" hangingPunct="1"/>
            <a:r>
              <a:rPr lang="en-US" altLang="en-US" sz="4000" dirty="0" err="1"/>
              <a:t>Pirkei</a:t>
            </a:r>
            <a:r>
              <a:rPr lang="en-US" altLang="en-US" sz="4000" dirty="0"/>
              <a:t> Avot consists of the Mishnaic tractate of Avot, the second-to-last tractate in the order of </a:t>
            </a:r>
            <a:r>
              <a:rPr lang="en-US" altLang="en-US" sz="4000" dirty="0" err="1"/>
              <a:t>Nezikin</a:t>
            </a:r>
            <a:r>
              <a:rPr lang="en-US" altLang="en-US" sz="4000" dirty="0"/>
              <a:t> in the Mishnah, plus one additional chapter. </a:t>
            </a:r>
          </a:p>
        </p:txBody>
      </p:sp>
    </p:spTree>
    <p:extLst>
      <p:ext uri="{BB962C8B-B14F-4D97-AF65-F5344CB8AC3E}">
        <p14:creationId xmlns:p14="http://schemas.microsoft.com/office/powerpoint/2010/main" val="3363247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B99B2C4-D12B-0963-4BB1-1C8EA684B4D7}"/>
              </a:ext>
            </a:extLst>
          </p:cNvPr>
          <p:cNvSpPr>
            <a:spLocks noGrp="1" noChangeArrowheads="1"/>
          </p:cNvSpPr>
          <p:nvPr>
            <p:ph type="subTitle" idx="1"/>
          </p:nvPr>
        </p:nvSpPr>
        <p:spPr>
          <a:xfrm>
            <a:off x="381000" y="285750"/>
            <a:ext cx="8382000" cy="4572000"/>
          </a:xfrm>
        </p:spPr>
        <p:txBody>
          <a:bodyPr>
            <a:normAutofit/>
          </a:bodyPr>
          <a:lstStyle/>
          <a:p>
            <a:pPr algn="l" eaLnBrk="1" hangingPunct="1"/>
            <a:r>
              <a:rPr lang="en-US" altLang="en-US" sz="4000" dirty="0"/>
              <a:t> </a:t>
            </a:r>
          </a:p>
        </p:txBody>
      </p:sp>
      <p:pic>
        <p:nvPicPr>
          <p:cNvPr id="3" name="Picture 2">
            <a:extLst>
              <a:ext uri="{FF2B5EF4-FFF2-40B4-BE49-F238E27FC236}">
                <a16:creationId xmlns:a16="http://schemas.microsoft.com/office/drawing/2014/main" id="{0400B6D4-44C1-F61B-2BBA-7FB0CB018C3D}"/>
              </a:ext>
            </a:extLst>
          </p:cNvPr>
          <p:cNvPicPr>
            <a:picLocks noChangeAspect="1"/>
          </p:cNvPicPr>
          <p:nvPr/>
        </p:nvPicPr>
        <p:blipFill>
          <a:blip r:embed="rId3"/>
          <a:stretch>
            <a:fillRect/>
          </a:stretch>
        </p:blipFill>
        <p:spPr>
          <a:xfrm>
            <a:off x="0" y="285750"/>
            <a:ext cx="9201386" cy="3705423"/>
          </a:xfrm>
          <a:prstGeom prst="rect">
            <a:avLst/>
          </a:prstGeom>
        </p:spPr>
      </p:pic>
      <p:cxnSp>
        <p:nvCxnSpPr>
          <p:cNvPr id="5" name="Straight Arrow Connector 4">
            <a:extLst>
              <a:ext uri="{FF2B5EF4-FFF2-40B4-BE49-F238E27FC236}">
                <a16:creationId xmlns:a16="http://schemas.microsoft.com/office/drawing/2014/main" id="{01122B6F-71BA-125C-8ECB-94D2BB121552}"/>
              </a:ext>
            </a:extLst>
          </p:cNvPr>
          <p:cNvCxnSpPr/>
          <p:nvPr/>
        </p:nvCxnSpPr>
        <p:spPr bwMode="auto">
          <a:xfrm flipV="1">
            <a:off x="3429000" y="3790950"/>
            <a:ext cx="1371600" cy="1066800"/>
          </a:xfrm>
          <a:prstGeom prst="straightConnector1">
            <a:avLst/>
          </a:prstGeom>
          <a:solidFill>
            <a:schemeClr val="accent1"/>
          </a:solidFill>
          <a:ln w="444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7946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64B757C-D12B-50E5-ECAC-1F5C85FE0A49}"/>
              </a:ext>
            </a:extLst>
          </p:cNvPr>
          <p:cNvSpPr>
            <a:spLocks noGrp="1" noChangeArrowheads="1"/>
          </p:cNvSpPr>
          <p:nvPr>
            <p:ph type="subTitle" idx="1"/>
          </p:nvPr>
        </p:nvSpPr>
        <p:spPr>
          <a:xfrm>
            <a:off x="457200" y="209550"/>
            <a:ext cx="8305800" cy="4648200"/>
          </a:xfrm>
        </p:spPr>
        <p:txBody>
          <a:bodyPr>
            <a:normAutofit/>
          </a:bodyPr>
          <a:lstStyle/>
          <a:p>
            <a:pPr algn="l" eaLnBrk="1" hangingPunct="1"/>
            <a:r>
              <a:rPr lang="en-US" altLang="en-US" sz="3200" dirty="0" err="1"/>
              <a:t>Pirkei</a:t>
            </a:r>
            <a:r>
              <a:rPr lang="en-US" altLang="en-US" sz="3200" dirty="0"/>
              <a:t> Avot/Ethics of the Fathers 5.22  </a:t>
            </a:r>
            <a:r>
              <a:rPr lang="en-US" altLang="en-US" sz="3200" dirty="0">
                <a:solidFill>
                  <a:srgbClr val="FFFF66"/>
                </a:solidFill>
              </a:rPr>
              <a:t>[~200 CE]</a:t>
            </a:r>
            <a:endParaRPr lang="en-US" altLang="en-US" sz="4000" baseline="30000" dirty="0">
              <a:solidFill>
                <a:srgbClr val="FFFF66"/>
              </a:solidFill>
            </a:endParaRPr>
          </a:p>
          <a:p>
            <a:pPr marL="171450" indent="-171450" algn="l" eaLnBrk="1" hangingPunct="1">
              <a:buFont typeface="Arial" panose="020B0604020202020204" pitchFamily="34" charset="0"/>
              <a:buChar char="•"/>
            </a:pPr>
            <a:r>
              <a:rPr lang="en-US" altLang="en-US" sz="4000" dirty="0"/>
              <a:t>Five years is the age for the study of Scripture. [Leviticus]</a:t>
            </a:r>
          </a:p>
          <a:p>
            <a:pPr marL="171450" indent="-171450" algn="l" eaLnBrk="1" hangingPunct="1">
              <a:buFont typeface="Arial" panose="020B0604020202020204" pitchFamily="34" charset="0"/>
              <a:buChar char="•"/>
            </a:pPr>
            <a:r>
              <a:rPr lang="en-US" altLang="en-US" sz="4000" dirty="0"/>
              <a:t>Ten, for the study of Mishnah.</a:t>
            </a:r>
          </a:p>
          <a:p>
            <a:pPr marL="171450" indent="-171450" algn="l" eaLnBrk="1" hangingPunct="1">
              <a:buFont typeface="Arial" panose="020B0604020202020204" pitchFamily="34" charset="0"/>
              <a:buChar char="•"/>
            </a:pPr>
            <a:r>
              <a:rPr lang="en-US" altLang="en-US" sz="4000" dirty="0">
                <a:solidFill>
                  <a:srgbClr val="FFFF66"/>
                </a:solidFill>
              </a:rPr>
              <a:t>Thirteen, for the obligation to observe the mitzvot. </a:t>
            </a:r>
            <a:endParaRPr lang="en-US" alt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64B757C-D12B-50E5-ECAC-1F5C85FE0A49}"/>
              </a:ext>
            </a:extLst>
          </p:cNvPr>
          <p:cNvSpPr>
            <a:spLocks noGrp="1" noChangeArrowheads="1"/>
          </p:cNvSpPr>
          <p:nvPr>
            <p:ph type="subTitle" idx="1"/>
          </p:nvPr>
        </p:nvSpPr>
        <p:spPr>
          <a:xfrm>
            <a:off x="457200" y="209550"/>
            <a:ext cx="8305800" cy="4648200"/>
          </a:xfrm>
        </p:spPr>
        <p:txBody>
          <a:bodyPr>
            <a:normAutofit/>
          </a:bodyPr>
          <a:lstStyle/>
          <a:p>
            <a:pPr algn="l" eaLnBrk="1" hangingPunct="1">
              <a:buFontTx/>
              <a:buChar char="•"/>
            </a:pPr>
            <a:r>
              <a:rPr lang="en-US" altLang="en-US" sz="4000" dirty="0"/>
              <a:t>Fifteen, for the study of Talmud. </a:t>
            </a:r>
          </a:p>
          <a:p>
            <a:pPr algn="l" eaLnBrk="1" hangingPunct="1">
              <a:buFontTx/>
              <a:buChar char="•"/>
            </a:pPr>
            <a:r>
              <a:rPr lang="en-US" altLang="en-US" sz="4000" dirty="0"/>
              <a:t>Eighteen, for marriage. </a:t>
            </a:r>
          </a:p>
          <a:p>
            <a:pPr algn="l" eaLnBrk="1" hangingPunct="1">
              <a:buFontTx/>
              <a:buChar char="•"/>
            </a:pPr>
            <a:r>
              <a:rPr lang="en-US" altLang="en-US" sz="4000" dirty="0"/>
              <a:t>Twenty, to pursue [a livelihood]. </a:t>
            </a:r>
          </a:p>
          <a:p>
            <a:pPr algn="l" eaLnBrk="1" hangingPunct="1">
              <a:buFontTx/>
              <a:buChar char="•"/>
            </a:pPr>
            <a:r>
              <a:rPr lang="en-US" altLang="en-US" sz="4000" dirty="0"/>
              <a:t>Thirty, for strength. </a:t>
            </a:r>
          </a:p>
        </p:txBody>
      </p:sp>
    </p:spTree>
    <p:extLst>
      <p:ext uri="{BB962C8B-B14F-4D97-AF65-F5344CB8AC3E}">
        <p14:creationId xmlns:p14="http://schemas.microsoft.com/office/powerpoint/2010/main" val="578894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r>
              <a:rPr lang="en-US" altLang="en-US" sz="4000" dirty="0"/>
              <a:t>When Louis was younger, he just hated going to Bar Mitzvahs. All of his uncles and aunts used to come up to him, poke him in the ribs, and say to him, "You're next, Louis." </a:t>
            </a:r>
            <a:br>
              <a:rPr lang="en-US" altLang="en-US" sz="4000" dirty="0"/>
            </a:br>
            <a:endParaRPr lang="en-US" alt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CB30E16-40A4-C76A-2604-6162AAFF8625}"/>
              </a:ext>
            </a:extLst>
          </p:cNvPr>
          <p:cNvSpPr>
            <a:spLocks noGrp="1" noChangeArrowheads="1"/>
          </p:cNvSpPr>
          <p:nvPr>
            <p:ph type="subTitle" idx="1"/>
          </p:nvPr>
        </p:nvSpPr>
        <p:spPr>
          <a:xfrm>
            <a:off x="457200" y="209550"/>
            <a:ext cx="8305800" cy="4648200"/>
          </a:xfrm>
        </p:spPr>
        <p:txBody>
          <a:bodyPr/>
          <a:lstStyle/>
          <a:p>
            <a:pPr algn="l" eaLnBrk="1" hangingPunct="1">
              <a:lnSpc>
                <a:spcPct val="90000"/>
              </a:lnSpc>
            </a:pPr>
            <a:r>
              <a:rPr lang="en-US" altLang="en-US" sz="4000" dirty="0"/>
              <a:t>American rabbi Mordecai M. Kaplan, who held the first public celebration of a bat mitzvah in the United States, for his daughter Judith, on </a:t>
            </a:r>
            <a:r>
              <a:rPr lang="en-US" altLang="en-US" sz="4000" dirty="0">
                <a:solidFill>
                  <a:srgbClr val="FFFF66"/>
                </a:solidFill>
              </a:rPr>
              <a:t>March 18, 1922</a:t>
            </a:r>
            <a:r>
              <a:rPr lang="en-US" altLang="en-US" sz="4000" dirty="0"/>
              <a:t>, at the Society for the Advancement of Judaism, his synagogue in New York City.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B99B2C4-D12B-0963-4BB1-1C8EA684B4D7}"/>
              </a:ext>
            </a:extLst>
          </p:cNvPr>
          <p:cNvSpPr>
            <a:spLocks noGrp="1" noChangeArrowheads="1"/>
          </p:cNvSpPr>
          <p:nvPr>
            <p:ph type="subTitle" idx="1"/>
          </p:nvPr>
        </p:nvSpPr>
        <p:spPr>
          <a:xfrm>
            <a:off x="381000" y="285750"/>
            <a:ext cx="8382000" cy="4572000"/>
          </a:xfrm>
        </p:spPr>
        <p:txBody>
          <a:bodyPr>
            <a:normAutofit/>
          </a:bodyPr>
          <a:lstStyle/>
          <a:p>
            <a:pPr algn="l" eaLnBrk="1" hangingPunct="1"/>
            <a:r>
              <a:rPr lang="en-US" altLang="en-US" sz="4000" dirty="0"/>
              <a:t> </a:t>
            </a:r>
          </a:p>
        </p:txBody>
      </p:sp>
      <p:pic>
        <p:nvPicPr>
          <p:cNvPr id="3" name="Picture 2">
            <a:extLst>
              <a:ext uri="{FF2B5EF4-FFF2-40B4-BE49-F238E27FC236}">
                <a16:creationId xmlns:a16="http://schemas.microsoft.com/office/drawing/2014/main" id="{816D8C86-2FA1-3F4E-22EC-08AFD06C95E2}"/>
              </a:ext>
            </a:extLst>
          </p:cNvPr>
          <p:cNvPicPr>
            <a:picLocks noChangeAspect="1"/>
          </p:cNvPicPr>
          <p:nvPr/>
        </p:nvPicPr>
        <p:blipFill>
          <a:blip r:embed="rId3"/>
          <a:stretch>
            <a:fillRect/>
          </a:stretch>
        </p:blipFill>
        <p:spPr>
          <a:xfrm>
            <a:off x="5257800" y="19050"/>
            <a:ext cx="3886200" cy="5153208"/>
          </a:xfrm>
          <a:prstGeom prst="rect">
            <a:avLst/>
          </a:prstGeom>
        </p:spPr>
      </p:pic>
      <p:pic>
        <p:nvPicPr>
          <p:cNvPr id="5" name="Picture 4">
            <a:extLst>
              <a:ext uri="{FF2B5EF4-FFF2-40B4-BE49-F238E27FC236}">
                <a16:creationId xmlns:a16="http://schemas.microsoft.com/office/drawing/2014/main" id="{BBE48B4A-B65E-B428-AD85-2E5E47D8C223}"/>
              </a:ext>
            </a:extLst>
          </p:cNvPr>
          <p:cNvPicPr>
            <a:picLocks noChangeAspect="1"/>
          </p:cNvPicPr>
          <p:nvPr/>
        </p:nvPicPr>
        <p:blipFill>
          <a:blip r:embed="rId4"/>
          <a:stretch>
            <a:fillRect/>
          </a:stretch>
        </p:blipFill>
        <p:spPr>
          <a:xfrm>
            <a:off x="9524" y="0"/>
            <a:ext cx="4791075" cy="5141640"/>
          </a:xfrm>
          <a:prstGeom prst="rect">
            <a:avLst/>
          </a:prstGeom>
        </p:spPr>
      </p:pic>
      <p:sp>
        <p:nvSpPr>
          <p:cNvPr id="7" name="TextBox 6">
            <a:extLst>
              <a:ext uri="{FF2B5EF4-FFF2-40B4-BE49-F238E27FC236}">
                <a16:creationId xmlns:a16="http://schemas.microsoft.com/office/drawing/2014/main" id="{E3962F74-D368-3C85-639D-B6831C97E57B}"/>
              </a:ext>
            </a:extLst>
          </p:cNvPr>
          <p:cNvSpPr txBox="1"/>
          <p:nvPr/>
        </p:nvSpPr>
        <p:spPr>
          <a:xfrm>
            <a:off x="457200" y="133350"/>
            <a:ext cx="3771545"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Judith Kaplan,</a:t>
            </a:r>
          </a:p>
          <a:p>
            <a:pPr algn="l"/>
            <a:r>
              <a:rPr lang="en-US" dirty="0">
                <a:effectLst>
                  <a:outerShdw blurRad="38100" dist="38100" dir="2700000" algn="tl">
                    <a:srgbClr val="000000">
                      <a:alpha val="43137"/>
                    </a:srgbClr>
                  </a:outerShdw>
                </a:effectLst>
              </a:rPr>
              <a:t>1922</a:t>
            </a:r>
          </a:p>
        </p:txBody>
      </p:sp>
    </p:spTree>
    <p:extLst>
      <p:ext uri="{BB962C8B-B14F-4D97-AF65-F5344CB8AC3E}">
        <p14:creationId xmlns:p14="http://schemas.microsoft.com/office/powerpoint/2010/main" val="115391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CB30E16-40A4-C76A-2604-6162AAFF8625}"/>
              </a:ext>
            </a:extLst>
          </p:cNvPr>
          <p:cNvSpPr>
            <a:spLocks noGrp="1" noChangeArrowheads="1"/>
          </p:cNvSpPr>
          <p:nvPr>
            <p:ph type="subTitle" idx="1"/>
          </p:nvPr>
        </p:nvSpPr>
        <p:spPr>
          <a:xfrm>
            <a:off x="457200" y="209550"/>
            <a:ext cx="8305800" cy="4648200"/>
          </a:xfrm>
        </p:spPr>
        <p:txBody>
          <a:bodyPr/>
          <a:lstStyle/>
          <a:p>
            <a:pPr algn="l" eaLnBrk="1" hangingPunct="1">
              <a:lnSpc>
                <a:spcPct val="90000"/>
              </a:lnSpc>
            </a:pPr>
            <a:r>
              <a:rPr lang="en-US" altLang="en-US" sz="4000" dirty="0"/>
              <a:t> Judith Kaplan recited the preliminary blessing, read a portion of that week's Torah portion in Hebrew and English, and then intoned the closing blessing </a:t>
            </a:r>
          </a:p>
        </p:txBody>
      </p:sp>
    </p:spTree>
    <p:extLst>
      <p:ext uri="{BB962C8B-B14F-4D97-AF65-F5344CB8AC3E}">
        <p14:creationId xmlns:p14="http://schemas.microsoft.com/office/powerpoint/2010/main" val="3852138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089CDA5-E1FF-6257-D475-E9272506B5D5}"/>
              </a:ext>
            </a:extLst>
          </p:cNvPr>
          <p:cNvSpPr>
            <a:spLocks noGrp="1" noChangeArrowheads="1"/>
          </p:cNvSpPr>
          <p:nvPr>
            <p:ph type="subTitle" idx="1"/>
          </p:nvPr>
        </p:nvSpPr>
        <p:spPr>
          <a:xfrm>
            <a:off x="457200" y="209550"/>
            <a:ext cx="8229600" cy="4724400"/>
          </a:xfrm>
        </p:spPr>
        <p:txBody>
          <a:bodyPr/>
          <a:lstStyle/>
          <a:p>
            <a:pPr algn="l" eaLnBrk="1" hangingPunct="1"/>
            <a:r>
              <a:rPr lang="en-US" altLang="en-US" sz="4000" dirty="0"/>
              <a:t>On July 10th, 1977 the first </a:t>
            </a:r>
            <a:r>
              <a:rPr lang="en-US" altLang="en-US" sz="4000" u="sng" dirty="0">
                <a:solidFill>
                  <a:srgbClr val="FFFF66"/>
                </a:solidFill>
              </a:rPr>
              <a:t>Bark Mitzvah</a:t>
            </a:r>
            <a:r>
              <a:rPr lang="en-US" altLang="en-US" sz="4000" dirty="0"/>
              <a:t> took place in West Orange New Jersey. Marvin and Thebe </a:t>
            </a:r>
            <a:r>
              <a:rPr lang="en-US" altLang="en-US" sz="4000" dirty="0" err="1"/>
              <a:t>Drazin</a:t>
            </a:r>
            <a:r>
              <a:rPr lang="en-US" altLang="en-US" sz="4000" dirty="0"/>
              <a:t> held a Bark Mitzvah for their dog </a:t>
            </a:r>
            <a:r>
              <a:rPr lang="en-US" altLang="en-US" sz="4000" dirty="0" err="1"/>
              <a:t>Schnoppsie</a:t>
            </a:r>
            <a:r>
              <a:rPr lang="en-US" altLang="en-US" sz="4000" dirty="0"/>
              <a:t>-Lewis </a:t>
            </a:r>
            <a:r>
              <a:rPr lang="en-US" altLang="en-US" sz="4000" dirty="0" err="1"/>
              <a:t>Drazin</a:t>
            </a:r>
            <a:r>
              <a:rPr lang="en-US" altLang="en-US" sz="4000" dirty="0"/>
              <a:t> in their backyard.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1B10317-2EA1-1107-7F75-69E82FC5C7A7}"/>
              </a:ext>
            </a:extLst>
          </p:cNvPr>
          <p:cNvSpPr>
            <a:spLocks noGrp="1" noChangeArrowheads="1"/>
          </p:cNvSpPr>
          <p:nvPr>
            <p:ph type="subTitle" idx="1"/>
          </p:nvPr>
        </p:nvSpPr>
        <p:spPr>
          <a:xfrm>
            <a:off x="1143000" y="0"/>
            <a:ext cx="6858000" cy="5143500"/>
          </a:xfrm>
        </p:spPr>
        <p:txBody>
          <a:bodyPr/>
          <a:lstStyle/>
          <a:p>
            <a:pPr algn="l" eaLnBrk="1" hangingPunct="1"/>
            <a:r>
              <a:rPr lang="en-US" altLang="en-US" sz="3000"/>
              <a:t> </a:t>
            </a:r>
          </a:p>
        </p:txBody>
      </p:sp>
      <p:pic>
        <p:nvPicPr>
          <p:cNvPr id="38915" name="Picture 3" descr="&#10;&#10;Elvis Best &quot;read&quot; the Torah at his Bark Mitzvah in 2007.">
            <a:extLst>
              <a:ext uri="{FF2B5EF4-FFF2-40B4-BE49-F238E27FC236}">
                <a16:creationId xmlns:a16="http://schemas.microsoft.com/office/drawing/2014/main" id="{EE3F3CDD-2248-86D8-A282-614FD8A44F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528"/>
            <a:ext cx="3829050" cy="510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31F467A-BFAB-2CB1-9DC7-A5F1CA1428BE}"/>
              </a:ext>
            </a:extLst>
          </p:cNvPr>
          <p:cNvSpPr txBox="1"/>
          <p:nvPr/>
        </p:nvSpPr>
        <p:spPr>
          <a:xfrm>
            <a:off x="514021" y="1231047"/>
            <a:ext cx="3448380" cy="1323439"/>
          </a:xfrm>
          <a:prstGeom prst="rect">
            <a:avLst/>
          </a:prstGeom>
          <a:noFill/>
        </p:spPr>
        <p:txBody>
          <a:bodyPr wrap="none" rtlCol="0">
            <a:spAutoFit/>
          </a:bodyPr>
          <a:lstStyle/>
          <a:p>
            <a:pPr algn="l"/>
            <a:r>
              <a:rPr lang="en-US" altLang="en-US" sz="4000" dirty="0" err="1"/>
              <a:t>Schnoppsie</a:t>
            </a:r>
            <a:endParaRPr lang="en-US" altLang="en-US" sz="4000" dirty="0"/>
          </a:p>
          <a:p>
            <a:pPr algn="l"/>
            <a:r>
              <a:rPr lang="en-US" dirty="0"/>
              <a:t>July 10, 1977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B4E52E73-32F7-4CFF-4354-D4DA8609E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Rectangle: Rounded Corners 3">
            <a:extLst>
              <a:ext uri="{FF2B5EF4-FFF2-40B4-BE49-F238E27FC236}">
                <a16:creationId xmlns:a16="http://schemas.microsoft.com/office/drawing/2014/main" id="{29508E32-A0D9-C9FE-D1CF-73F0309125FC}"/>
              </a:ext>
            </a:extLst>
          </p:cNvPr>
          <p:cNvSpPr/>
          <p:nvPr/>
        </p:nvSpPr>
        <p:spPr bwMode="auto">
          <a:xfrm>
            <a:off x="228600" y="2266950"/>
            <a:ext cx="4876800" cy="609600"/>
          </a:xfrm>
          <a:prstGeom prst="roundRect">
            <a:avLst/>
          </a:prstGeom>
          <a:noFill/>
          <a:ln w="444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860069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343A3AFD-9C50-A4C9-EF63-7D8875B8E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A2C3184A-D2A8-ABCC-D622-E2B45563E0D6}"/>
              </a:ext>
            </a:extLst>
          </p:cNvPr>
          <p:cNvSpPr txBox="1"/>
          <p:nvPr/>
        </p:nvSpPr>
        <p:spPr>
          <a:xfrm>
            <a:off x="161925" y="209550"/>
            <a:ext cx="8763000" cy="3170099"/>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Bat Mitzvah: Daughter of the Covenant</a:t>
            </a:r>
          </a:p>
          <a:p>
            <a:pPr marL="457200" indent="-457200" algn="l">
              <a:buFont typeface="+mj-lt"/>
              <a:buAutoNum type="arabicPeriod"/>
            </a:pPr>
            <a:r>
              <a:rPr lang="en-US" dirty="0">
                <a:effectLst>
                  <a:outerShdw blurRad="38100" dist="38100" dir="2700000" algn="tl">
                    <a:srgbClr val="000000">
                      <a:alpha val="43137"/>
                    </a:srgbClr>
                  </a:outerShdw>
                </a:effectLst>
              </a:rPr>
              <a:t>Brief history</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Purpose</a:t>
            </a:r>
            <a:r>
              <a:rPr lang="en-US" dirty="0">
                <a:effectLst>
                  <a:outerShdw blurRad="38100" dist="38100" dir="2700000" algn="tl">
                    <a:srgbClr val="000000">
                      <a:alpha val="43137"/>
                    </a:srgbClr>
                  </a:outerShdw>
                </a:effectLst>
              </a:rPr>
              <a:t> </a:t>
            </a:r>
          </a:p>
          <a:p>
            <a:pPr marL="457200" indent="-457200" algn="l">
              <a:buFont typeface="+mj-lt"/>
              <a:buAutoNum type="arabicPeriod"/>
            </a:pPr>
            <a:r>
              <a:rPr lang="en-US" dirty="0">
                <a:effectLst>
                  <a:outerShdw blurRad="38100" dist="38100" dir="2700000" algn="tl">
                    <a:srgbClr val="000000">
                      <a:alpha val="43137"/>
                    </a:srgbClr>
                  </a:outerShdw>
                </a:effectLst>
              </a:rPr>
              <a:t>Hazards</a:t>
            </a:r>
          </a:p>
        </p:txBody>
      </p:sp>
    </p:spTree>
    <p:extLst>
      <p:ext uri="{BB962C8B-B14F-4D97-AF65-F5344CB8AC3E}">
        <p14:creationId xmlns:p14="http://schemas.microsoft.com/office/powerpoint/2010/main" val="780355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20525CA-E2BF-F24C-12DE-FB98CDA54200}"/>
              </a:ext>
            </a:extLst>
          </p:cNvPr>
          <p:cNvSpPr>
            <a:spLocks noGrp="1" noChangeArrowheads="1"/>
          </p:cNvSpPr>
          <p:nvPr>
            <p:ph type="subTitle" idx="1"/>
          </p:nvPr>
        </p:nvSpPr>
        <p:spPr>
          <a:xfrm>
            <a:off x="609600" y="209550"/>
            <a:ext cx="8001000" cy="4572000"/>
          </a:xfrm>
        </p:spPr>
        <p:txBody>
          <a:bodyPr/>
          <a:lstStyle/>
          <a:p>
            <a:pPr rtl="1" eaLnBrk="1" hangingPunct="1"/>
            <a:r>
              <a:rPr lang="en-US" altLang="en-US" sz="4000" dirty="0">
                <a:cs typeface="Vilna" pitchFamily="2" charset="-79"/>
              </a:rPr>
              <a:t>What is a Bar/Bat Mitzvah?</a:t>
            </a:r>
          </a:p>
          <a:p>
            <a:pPr rtl="1" eaLnBrk="1" hangingPunct="1"/>
            <a:r>
              <a:rPr lang="he-IL" altLang="en-US" sz="4800" b="1" dirty="0">
                <a:latin typeface="David" panose="020E0502060401010101" pitchFamily="34" charset="-79"/>
                <a:cs typeface="David" panose="020E0502060401010101" pitchFamily="34" charset="-79"/>
              </a:rPr>
              <a:t>בַּת מִצְוָה</a:t>
            </a:r>
            <a:r>
              <a:rPr lang="en-US" altLang="en-US" sz="4800" b="1" dirty="0">
                <a:latin typeface="David" panose="020E0502060401010101" pitchFamily="34" charset="-79"/>
                <a:cs typeface="David" panose="020E0502060401010101" pitchFamily="34" charset="-79"/>
              </a:rPr>
              <a:t> </a:t>
            </a:r>
          </a:p>
          <a:p>
            <a:pPr algn="r" rtl="1" eaLnBrk="1" hangingPunct="1"/>
            <a:r>
              <a:rPr lang="he-IL" altLang="en-US" sz="4800" b="1" dirty="0">
                <a:solidFill>
                  <a:srgbClr val="FFFF66"/>
                </a:solidFill>
                <a:latin typeface="David" panose="020E0502060401010101" pitchFamily="34" charset="-79"/>
                <a:cs typeface="David" panose="020E0502060401010101" pitchFamily="34" charset="-79"/>
              </a:rPr>
              <a:t>בַּת</a:t>
            </a:r>
            <a:r>
              <a:rPr lang="en-US" altLang="en-US" sz="4050" dirty="0">
                <a:cs typeface="Vilna" pitchFamily="2" charset="-79"/>
              </a:rPr>
              <a:t>  </a:t>
            </a:r>
            <a:r>
              <a:rPr lang="en-US" altLang="en-US" sz="4000" dirty="0">
                <a:cs typeface="Vilna" pitchFamily="2" charset="-79"/>
              </a:rPr>
              <a:t>daughter</a:t>
            </a:r>
            <a:r>
              <a:rPr lang="en-US" altLang="en-US" sz="4050" dirty="0">
                <a:cs typeface="Vilna" pitchFamily="2" charset="-79"/>
              </a:rPr>
              <a:t>  </a:t>
            </a:r>
          </a:p>
          <a:p>
            <a:pPr algn="r" rtl="1" eaLnBrk="1" hangingPunct="1"/>
            <a:r>
              <a:rPr lang="he-IL" altLang="en-US" sz="4800" b="1" dirty="0">
                <a:solidFill>
                  <a:srgbClr val="FFFF66"/>
                </a:solidFill>
                <a:latin typeface="David" panose="020E0502060401010101" pitchFamily="34" charset="-79"/>
                <a:cs typeface="David" panose="020E0502060401010101" pitchFamily="34" charset="-79"/>
              </a:rPr>
              <a:t>מִצְוָה</a:t>
            </a:r>
            <a:r>
              <a:rPr lang="en-US" altLang="en-US" sz="4800" b="1" dirty="0">
                <a:latin typeface="David" panose="020E0502060401010101" pitchFamily="34" charset="-79"/>
                <a:cs typeface="David" panose="020E0502060401010101" pitchFamily="34" charset="-79"/>
              </a:rPr>
              <a:t> </a:t>
            </a:r>
            <a:r>
              <a:rPr lang="en-US" altLang="en-US" sz="4000" dirty="0">
                <a:cs typeface="Vilna" pitchFamily="2" charset="-79"/>
              </a:rPr>
              <a:t>(religion) commandment, precept; decree, edict; good deed, act of kindness</a:t>
            </a:r>
          </a:p>
          <a:p>
            <a:pPr algn="l" eaLnBrk="1" hangingPunct="1"/>
            <a:endParaRPr lang="en-US" altLang="en-US" sz="3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r>
              <a:rPr lang="he-IL" sz="4400" b="1" dirty="0">
                <a:latin typeface="David" panose="020E0502060401010101" pitchFamily="34" charset="-79"/>
                <a:cs typeface="David" panose="020E0502060401010101" pitchFamily="34" charset="-79"/>
              </a:rPr>
              <a:t>בָּרוּךְ שֶׁפְּטָרַנִי </a:t>
            </a:r>
            <a:r>
              <a:rPr lang="he-IL" sz="4400" b="1" dirty="0" err="1">
                <a:latin typeface="David" panose="020E0502060401010101" pitchFamily="34" charset="-79"/>
                <a:cs typeface="David" panose="020E0502060401010101" pitchFamily="34" charset="-79"/>
              </a:rPr>
              <a:t>מֵעָנְשׁו</a:t>
            </a:r>
            <a:r>
              <a:rPr lang="he-IL" sz="4400" b="1" dirty="0">
                <a:latin typeface="David" panose="020E0502060401010101" pitchFamily="34" charset="-79"/>
                <a:cs typeface="David" panose="020E0502060401010101" pitchFamily="34" charset="-79"/>
              </a:rPr>
              <a:t>ֹ שֶׁלָזֶה.</a:t>
            </a:r>
            <a:endParaRPr lang="en-US" sz="4400" b="1" dirty="0">
              <a:latin typeface="David" panose="020E0502060401010101" pitchFamily="34" charset="-79"/>
              <a:cs typeface="David" panose="020E0502060401010101" pitchFamily="34" charset="-79"/>
            </a:endParaRPr>
          </a:p>
          <a:p>
            <a:r>
              <a:rPr lang="en-US" sz="4000" i="1" dirty="0"/>
              <a:t>Ba-</a:t>
            </a:r>
            <a:r>
              <a:rPr lang="en-US" sz="4000" i="1" dirty="0" err="1"/>
              <a:t>rukh</a:t>
            </a:r>
            <a:r>
              <a:rPr lang="en-US" sz="4000" i="1" dirty="0"/>
              <a:t> </a:t>
            </a:r>
            <a:r>
              <a:rPr lang="en-US" sz="4000" i="1" dirty="0" err="1"/>
              <a:t>sheh</a:t>
            </a:r>
            <a:r>
              <a:rPr lang="en-US" sz="4000" i="1" dirty="0"/>
              <a:t>-</a:t>
            </a:r>
            <a:r>
              <a:rPr lang="en-US" sz="4000" i="1" dirty="0" err="1"/>
              <a:t>p'ta</a:t>
            </a:r>
            <a:r>
              <a:rPr lang="en-US" sz="4000" i="1" dirty="0"/>
              <a:t>-</a:t>
            </a:r>
            <a:r>
              <a:rPr lang="en-US" sz="4000" i="1" dirty="0" err="1"/>
              <a:t>ra</a:t>
            </a:r>
            <a:r>
              <a:rPr lang="en-US" sz="4000" i="1" dirty="0"/>
              <a:t>-nee</a:t>
            </a:r>
          </a:p>
          <a:p>
            <a:r>
              <a:rPr lang="en-US" sz="4000" i="1" dirty="0"/>
              <a:t>may-an-</a:t>
            </a:r>
            <a:r>
              <a:rPr lang="en-US" sz="4000" i="1" dirty="0" err="1"/>
              <a:t>sho</a:t>
            </a:r>
            <a:r>
              <a:rPr lang="en-US" sz="4000" i="1" dirty="0"/>
              <a:t> </a:t>
            </a:r>
            <a:r>
              <a:rPr lang="en-US" sz="4000" i="1" dirty="0" err="1"/>
              <a:t>sheh-lah-zeh</a:t>
            </a:r>
            <a:r>
              <a:rPr lang="en-US" sz="4000" i="1" dirty="0"/>
              <a:t>.</a:t>
            </a:r>
          </a:p>
          <a:p>
            <a:r>
              <a:rPr lang="en-US" sz="4000" dirty="0"/>
              <a:t>Blessed is He Who has released</a:t>
            </a:r>
          </a:p>
          <a:p>
            <a:r>
              <a:rPr lang="en-US" sz="4000" dirty="0"/>
              <a:t>me from full responsibility</a:t>
            </a:r>
          </a:p>
          <a:p>
            <a:r>
              <a:rPr lang="en-US" sz="4000" dirty="0"/>
              <a:t>for the character and deeds of</a:t>
            </a:r>
          </a:p>
          <a:p>
            <a:r>
              <a:rPr lang="en-US" sz="4000" dirty="0"/>
              <a:t>my daughter.</a:t>
            </a:r>
          </a:p>
        </p:txBody>
      </p:sp>
    </p:spTree>
    <p:extLst>
      <p:ext uri="{BB962C8B-B14F-4D97-AF65-F5344CB8AC3E}">
        <p14:creationId xmlns:p14="http://schemas.microsoft.com/office/powerpoint/2010/main" val="2883995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fontScale="92500" lnSpcReduction="10000"/>
          </a:bodyPr>
          <a:lstStyle/>
          <a:p>
            <a:pPr algn="l" eaLnBrk="1" hangingPunct="1"/>
            <a:r>
              <a:rPr lang="en-US" altLang="en-US" sz="4000" baseline="30000" dirty="0" err="1"/>
              <a:t>Yermiyahu</a:t>
            </a:r>
            <a:r>
              <a:rPr lang="en-US" altLang="en-US" sz="4000" baseline="30000" dirty="0"/>
              <a:t> 31.31-33 </a:t>
            </a:r>
            <a:r>
              <a:rPr lang="en-US" altLang="en-US" sz="4000" dirty="0"/>
              <a:t>“Hey! the days are coming,” says </a:t>
            </a:r>
            <a:r>
              <a:rPr lang="en-US" altLang="en-US" sz="4000" cap="small" dirty="0"/>
              <a:t>Adoni</a:t>
            </a:r>
            <a:r>
              <a:rPr lang="en-US" altLang="en-US" sz="4000" dirty="0"/>
              <a:t>, “when I will make a new </a:t>
            </a:r>
            <a:r>
              <a:rPr lang="en-US" altLang="en-US" sz="4000" u="sng" dirty="0">
                <a:solidFill>
                  <a:srgbClr val="FFFF66"/>
                </a:solidFill>
              </a:rPr>
              <a:t>covenant</a:t>
            </a:r>
            <a:r>
              <a:rPr lang="en-US" altLang="en-US" sz="4000" dirty="0"/>
              <a:t> with the house of Isra’el and with the house of </a:t>
            </a:r>
            <a:r>
              <a:rPr lang="en-US" altLang="en-US" sz="4000" dirty="0" err="1"/>
              <a:t>Y’hudah</a:t>
            </a:r>
            <a:r>
              <a:rPr lang="en-US" altLang="en-US" sz="4000" dirty="0"/>
              <a:t>…“For this is the </a:t>
            </a:r>
            <a:r>
              <a:rPr lang="en-US" altLang="en-US" sz="4000" u="sng" dirty="0">
                <a:solidFill>
                  <a:srgbClr val="FFFF66"/>
                </a:solidFill>
              </a:rPr>
              <a:t>covenant</a:t>
            </a:r>
            <a:r>
              <a:rPr lang="en-US" altLang="en-US" sz="4000" dirty="0"/>
              <a:t> I will make with the house of Isra’el after those days,” says </a:t>
            </a:r>
            <a:r>
              <a:rPr lang="en-US" altLang="en-US" sz="4000" cap="small" dirty="0"/>
              <a:t>Adoni</a:t>
            </a:r>
            <a:r>
              <a:rPr lang="en-US" altLang="en-US" sz="4000" dirty="0"/>
              <a:t>: “I will </a:t>
            </a:r>
            <a:r>
              <a:rPr lang="en-US" altLang="en-US" sz="4000" u="sng" dirty="0">
                <a:solidFill>
                  <a:srgbClr val="FFFF66"/>
                </a:solidFill>
              </a:rPr>
              <a:t>put my Torah within them </a:t>
            </a:r>
            <a:r>
              <a:rPr lang="en-US" altLang="en-US" sz="4000" dirty="0"/>
              <a:t>and write it on their hearts; </a:t>
            </a:r>
          </a:p>
        </p:txBody>
      </p:sp>
    </p:spTree>
    <p:extLst>
      <p:ext uri="{BB962C8B-B14F-4D97-AF65-F5344CB8AC3E}">
        <p14:creationId xmlns:p14="http://schemas.microsoft.com/office/powerpoint/2010/main" val="3394545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br>
              <a:rPr lang="en-US" altLang="en-US" sz="4000" dirty="0"/>
            </a:br>
            <a:r>
              <a:rPr lang="en-US" altLang="en-US" sz="4000" dirty="0"/>
              <a:t>But they stopped doing that after Louis started doing the same thing to them at funerals.</a:t>
            </a:r>
          </a:p>
          <a:p>
            <a:pPr algn="l" eaLnBrk="1" hangingPunct="1"/>
            <a:endParaRPr lang="en-US" altLang="en-US" sz="4000" dirty="0"/>
          </a:p>
          <a:p>
            <a:pPr algn="l" eaLnBrk="1" hangingPunct="1"/>
            <a:r>
              <a:rPr lang="en-US" altLang="en-US" sz="4000" dirty="0"/>
              <a:t> </a:t>
            </a:r>
          </a:p>
        </p:txBody>
      </p:sp>
    </p:spTree>
    <p:extLst>
      <p:ext uri="{BB962C8B-B14F-4D97-AF65-F5344CB8AC3E}">
        <p14:creationId xmlns:p14="http://schemas.microsoft.com/office/powerpoint/2010/main" val="1341050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fontScale="92500" lnSpcReduction="10000"/>
          </a:bodyPr>
          <a:lstStyle/>
          <a:p>
            <a:pPr algn="l" eaLnBrk="1" hangingPunct="1"/>
            <a:r>
              <a:rPr lang="en-US" altLang="en-US" sz="4000" baseline="30000" dirty="0" err="1"/>
              <a:t>Yermiyahu</a:t>
            </a:r>
            <a:r>
              <a:rPr lang="en-US" altLang="en-US" sz="4000" baseline="30000" dirty="0"/>
              <a:t> 31.31-33 </a:t>
            </a:r>
            <a:r>
              <a:rPr lang="en-US" altLang="en-US" sz="4000" dirty="0"/>
              <a:t>I will be their God, and they will be my people. No longer will any of them teach his fellow community member or his brother, ‘Know </a:t>
            </a:r>
            <a:r>
              <a:rPr lang="en-US" altLang="en-US" sz="4000" cap="small" dirty="0"/>
              <a:t>Adoni</a:t>
            </a:r>
            <a:r>
              <a:rPr lang="en-US" altLang="en-US" sz="4000" dirty="0"/>
              <a:t>’; for all will know me, from the least of them to the greatest; because I will forgive their </a:t>
            </a:r>
            <a:r>
              <a:rPr lang="en-US" altLang="en-US" sz="4000" dirty="0" err="1"/>
              <a:t>wickednesses</a:t>
            </a:r>
            <a:r>
              <a:rPr lang="en-US" altLang="en-US" sz="4000" dirty="0"/>
              <a:t> and remember their sins no more.”</a:t>
            </a:r>
          </a:p>
        </p:txBody>
      </p:sp>
    </p:spTree>
    <p:extLst>
      <p:ext uri="{BB962C8B-B14F-4D97-AF65-F5344CB8AC3E}">
        <p14:creationId xmlns:p14="http://schemas.microsoft.com/office/powerpoint/2010/main" val="3431855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r>
              <a:rPr lang="en-US" altLang="en-US" sz="4000" dirty="0"/>
              <a:t>The covenant is expressed in the Torah teachings and commandments. </a:t>
            </a:r>
          </a:p>
          <a:p>
            <a:pPr algn="l" eaLnBrk="1" hangingPunct="1"/>
            <a:r>
              <a:rPr lang="en-US" altLang="en-US" sz="4000" dirty="0"/>
              <a:t>Daughter of the Commandments = </a:t>
            </a:r>
          </a:p>
          <a:p>
            <a:pPr algn="l" eaLnBrk="1" hangingPunct="1"/>
            <a:r>
              <a:rPr lang="en-US" altLang="en-US" sz="4000" dirty="0"/>
              <a:t>[Bat Mitzvah]</a:t>
            </a:r>
          </a:p>
          <a:p>
            <a:pPr algn="l" eaLnBrk="1" hangingPunct="1"/>
            <a:r>
              <a:rPr lang="en-US" altLang="en-US" sz="4000" dirty="0"/>
              <a:t>Daughter of the Covenant</a:t>
            </a:r>
          </a:p>
          <a:p>
            <a:pPr algn="l" eaLnBrk="1" hangingPunct="1"/>
            <a:endParaRPr lang="en-US" altLang="en-US" sz="4000" dirty="0"/>
          </a:p>
        </p:txBody>
      </p:sp>
    </p:spTree>
    <p:extLst>
      <p:ext uri="{BB962C8B-B14F-4D97-AF65-F5344CB8AC3E}">
        <p14:creationId xmlns:p14="http://schemas.microsoft.com/office/powerpoint/2010/main" val="3211552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6D0C6B7-241C-EBEF-03BC-3F366D6C4C7C}"/>
              </a:ext>
            </a:extLst>
          </p:cNvPr>
          <p:cNvSpPr>
            <a:spLocks noGrp="1" noChangeArrowheads="1"/>
          </p:cNvSpPr>
          <p:nvPr>
            <p:ph type="subTitle" idx="1"/>
          </p:nvPr>
        </p:nvSpPr>
        <p:spPr>
          <a:xfrm>
            <a:off x="381000" y="209550"/>
            <a:ext cx="8305800" cy="4572000"/>
          </a:xfrm>
        </p:spPr>
        <p:txBody>
          <a:bodyPr>
            <a:normAutofit lnSpcReduction="10000"/>
          </a:bodyPr>
          <a:lstStyle/>
          <a:p>
            <a:pPr algn="l" eaLnBrk="1" hangingPunct="1"/>
            <a:r>
              <a:rPr lang="en-US" altLang="en-US" sz="4000" baseline="30000" dirty="0"/>
              <a:t>Yn 14.15-19</a:t>
            </a:r>
            <a:r>
              <a:rPr lang="en-US" altLang="en-US" sz="4000" dirty="0"/>
              <a:t> "</a:t>
            </a:r>
            <a:r>
              <a:rPr lang="en-US" altLang="en-US" sz="4000" dirty="0">
                <a:solidFill>
                  <a:srgbClr val="FFFF66"/>
                </a:solidFill>
              </a:rPr>
              <a:t>If you love me</a:t>
            </a:r>
            <a:r>
              <a:rPr lang="en-US" altLang="en-US" sz="4000" dirty="0"/>
              <a:t>, you will </a:t>
            </a:r>
            <a:r>
              <a:rPr lang="en-US" altLang="en-US" sz="4000" dirty="0">
                <a:solidFill>
                  <a:srgbClr val="FFFF66"/>
                </a:solidFill>
              </a:rPr>
              <a:t>keep my commands</a:t>
            </a:r>
            <a:r>
              <a:rPr lang="en-US" altLang="en-US" sz="4000" dirty="0"/>
              <a:t>; and I will ask the Father, and he will give you another comforting Counselor like me, the Spirit of Truth, to be with you forever…I will not leave you orphans -- I am coming to you…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6D0C6B7-241C-EBEF-03BC-3F366D6C4C7C}"/>
              </a:ext>
            </a:extLst>
          </p:cNvPr>
          <p:cNvSpPr>
            <a:spLocks noGrp="1" noChangeArrowheads="1"/>
          </p:cNvSpPr>
          <p:nvPr>
            <p:ph type="subTitle" idx="1"/>
          </p:nvPr>
        </p:nvSpPr>
        <p:spPr>
          <a:xfrm>
            <a:off x="381000" y="209550"/>
            <a:ext cx="8305800" cy="4572000"/>
          </a:xfrm>
        </p:spPr>
        <p:txBody>
          <a:bodyPr>
            <a:normAutofit/>
          </a:bodyPr>
          <a:lstStyle/>
          <a:p>
            <a:pPr algn="l" eaLnBrk="1" hangingPunct="1"/>
            <a:r>
              <a:rPr lang="en-US" altLang="en-US" sz="4000" baseline="30000" dirty="0"/>
              <a:t>Yn 14.15-19</a:t>
            </a:r>
            <a:r>
              <a:rPr lang="en-US" altLang="en-US" sz="4000" dirty="0"/>
              <a:t> In just a little while, the world will no longer see me; but you will see me. Because I live, you too will live.  </a:t>
            </a:r>
          </a:p>
        </p:txBody>
      </p:sp>
    </p:spTree>
    <p:extLst>
      <p:ext uri="{BB962C8B-B14F-4D97-AF65-F5344CB8AC3E}">
        <p14:creationId xmlns:p14="http://schemas.microsoft.com/office/powerpoint/2010/main" val="3550113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3FCB75B-45FD-ED84-36AA-E149262AB275}"/>
              </a:ext>
            </a:extLst>
          </p:cNvPr>
          <p:cNvSpPr>
            <a:spLocks noGrp="1" noChangeArrowheads="1"/>
          </p:cNvSpPr>
          <p:nvPr>
            <p:ph type="subTitle" idx="1"/>
          </p:nvPr>
        </p:nvSpPr>
        <p:spPr>
          <a:xfrm>
            <a:off x="381000" y="285750"/>
            <a:ext cx="8382000" cy="4572000"/>
          </a:xfrm>
        </p:spPr>
        <p:txBody>
          <a:bodyPr/>
          <a:lstStyle/>
          <a:p>
            <a:pPr algn="l" eaLnBrk="1" hangingPunct="1"/>
            <a:r>
              <a:rPr lang="en-US" altLang="en-US" sz="4000" baseline="30000" dirty="0" err="1"/>
              <a:t>Thillim</a:t>
            </a:r>
            <a:r>
              <a:rPr lang="en-US" altLang="en-US" sz="4000" baseline="30000" dirty="0"/>
              <a:t>/Ps 112.1</a:t>
            </a:r>
            <a:r>
              <a:rPr lang="en-US" altLang="en-US" sz="4000" dirty="0"/>
              <a:t> Halleluyah! How happy is anyone who fears A</a:t>
            </a:r>
            <a:r>
              <a:rPr lang="en-US" altLang="en-US" sz="3600" dirty="0"/>
              <a:t>DONI</a:t>
            </a:r>
            <a:r>
              <a:rPr lang="en-US" altLang="en-US" sz="4000" dirty="0"/>
              <a:t>, who greatly delights in his </a:t>
            </a:r>
            <a:r>
              <a:rPr lang="en-US" altLang="en-US" sz="4000" dirty="0">
                <a:solidFill>
                  <a:srgbClr val="FFFF66"/>
                </a:solidFill>
              </a:rPr>
              <a:t>mitzvot</a:t>
            </a:r>
            <a:r>
              <a:rPr lang="en-US" altLang="en-US" sz="4000" dirty="0"/>
              <a:t>. </a:t>
            </a:r>
          </a:p>
          <a:p>
            <a:pPr algn="l" eaLnBrk="1" hangingPunct="1"/>
            <a:endParaRPr lang="en-US" altLang="en-US" sz="4000" baseline="30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3FCB75B-45FD-ED84-36AA-E149262AB275}"/>
              </a:ext>
            </a:extLst>
          </p:cNvPr>
          <p:cNvSpPr>
            <a:spLocks noGrp="1" noChangeArrowheads="1"/>
          </p:cNvSpPr>
          <p:nvPr>
            <p:ph type="subTitle" idx="1"/>
          </p:nvPr>
        </p:nvSpPr>
        <p:spPr>
          <a:xfrm>
            <a:off x="381000" y="285750"/>
            <a:ext cx="8382000" cy="4572000"/>
          </a:xfrm>
        </p:spPr>
        <p:txBody>
          <a:bodyPr/>
          <a:lstStyle/>
          <a:p>
            <a:pPr algn="l" eaLnBrk="1" hangingPunct="1"/>
            <a:r>
              <a:rPr lang="en-US" altLang="en-US" sz="4000" baseline="30000" dirty="0" err="1"/>
              <a:t>Thillim</a:t>
            </a:r>
            <a:r>
              <a:rPr lang="en-US" altLang="en-US" sz="4000" baseline="30000" dirty="0"/>
              <a:t>/Ps 119.30-32</a:t>
            </a:r>
            <a:r>
              <a:rPr lang="en-US" altLang="en-US" sz="4000" dirty="0"/>
              <a:t> I choose the way of trust; I set your rulings [before me]. I cling to your instruction; A</a:t>
            </a:r>
            <a:r>
              <a:rPr lang="en-US" altLang="en-US" sz="3600" dirty="0"/>
              <a:t>DONI</a:t>
            </a:r>
            <a:r>
              <a:rPr lang="en-US" altLang="en-US" sz="4000" dirty="0"/>
              <a:t>, don't let me be put to shame! I will run the way of your </a:t>
            </a:r>
            <a:r>
              <a:rPr lang="en-US" altLang="en-US" sz="4000" dirty="0">
                <a:solidFill>
                  <a:srgbClr val="FFFF66"/>
                </a:solidFill>
              </a:rPr>
              <a:t>mitzvot</a:t>
            </a:r>
            <a:r>
              <a:rPr lang="en-US" altLang="en-US" sz="4000" dirty="0"/>
              <a:t>, for you have broadened my understanding.  </a:t>
            </a:r>
          </a:p>
        </p:txBody>
      </p:sp>
    </p:spTree>
    <p:extLst>
      <p:ext uri="{BB962C8B-B14F-4D97-AF65-F5344CB8AC3E}">
        <p14:creationId xmlns:p14="http://schemas.microsoft.com/office/powerpoint/2010/main" val="15062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r>
              <a:rPr lang="en-US" altLang="en-US" sz="4000" dirty="0"/>
              <a:t>So, it’s a big step, committing to love Him and His mitzvot and walk in His covenant.</a:t>
            </a:r>
          </a:p>
        </p:txBody>
      </p:sp>
    </p:spTree>
    <p:extLst>
      <p:ext uri="{BB962C8B-B14F-4D97-AF65-F5344CB8AC3E}">
        <p14:creationId xmlns:p14="http://schemas.microsoft.com/office/powerpoint/2010/main" val="3654914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82001AF-00C4-EB0E-7877-30404C3C44FB}"/>
              </a:ext>
            </a:extLst>
          </p:cNvPr>
          <p:cNvSpPr>
            <a:spLocks noGrp="1" noChangeArrowheads="1"/>
          </p:cNvSpPr>
          <p:nvPr>
            <p:ph type="subTitle" idx="1"/>
          </p:nvPr>
        </p:nvSpPr>
        <p:spPr>
          <a:xfrm>
            <a:off x="381000" y="361950"/>
            <a:ext cx="8382000" cy="4495800"/>
          </a:xfrm>
        </p:spPr>
        <p:txBody>
          <a:bodyPr/>
          <a:lstStyle/>
          <a:p>
            <a:pPr algn="l">
              <a:lnSpc>
                <a:spcPct val="90000"/>
              </a:lnSpc>
            </a:pPr>
            <a:r>
              <a:rPr lang="en-US" altLang="en-US" sz="4000" dirty="0"/>
              <a:t>God meets us at </a:t>
            </a:r>
            <a:r>
              <a:rPr lang="en-US" altLang="en-US" sz="4000" u="sng" dirty="0">
                <a:solidFill>
                  <a:srgbClr val="FFFF66"/>
                </a:solidFill>
              </a:rPr>
              <a:t>transition points</a:t>
            </a:r>
            <a:r>
              <a:rPr lang="en-US" altLang="en-US" sz="4000" dirty="0"/>
              <a:t>, so we have ceremonies.</a:t>
            </a:r>
          </a:p>
          <a:p>
            <a:pPr marL="228600" indent="-228600" algn="l">
              <a:lnSpc>
                <a:spcPct val="90000"/>
              </a:lnSpc>
              <a:buFont typeface="Arial" panose="020B0604020202020204" pitchFamily="34" charset="0"/>
              <a:buChar char="•"/>
            </a:pPr>
            <a:r>
              <a:rPr lang="en-US" altLang="en-US" sz="4000" dirty="0"/>
              <a:t>Birth: Brit </a:t>
            </a:r>
            <a:r>
              <a:rPr lang="en-US" altLang="en-US" sz="4000" dirty="0" err="1"/>
              <a:t>Milah</a:t>
            </a:r>
            <a:r>
              <a:rPr lang="en-US" altLang="en-US" sz="4000" dirty="0"/>
              <a:t>/circumcision</a:t>
            </a:r>
          </a:p>
          <a:p>
            <a:pPr marL="228600" indent="-228600" algn="l">
              <a:lnSpc>
                <a:spcPct val="90000"/>
              </a:lnSpc>
              <a:buFont typeface="Arial" panose="020B0604020202020204" pitchFamily="34" charset="0"/>
              <a:buChar char="•"/>
            </a:pPr>
            <a:r>
              <a:rPr lang="en-US" altLang="en-US" sz="4000" dirty="0"/>
              <a:t>Puberty</a:t>
            </a:r>
          </a:p>
          <a:p>
            <a:pPr marL="228600" indent="-228600" algn="l">
              <a:lnSpc>
                <a:spcPct val="90000"/>
              </a:lnSpc>
              <a:buFont typeface="Arial" panose="020B0604020202020204" pitchFamily="34" charset="0"/>
              <a:buChar char="•"/>
            </a:pPr>
            <a:r>
              <a:rPr lang="en-US" altLang="en-US" sz="4000" dirty="0"/>
              <a:t>Marriage</a:t>
            </a:r>
          </a:p>
          <a:p>
            <a:pPr marL="228600" indent="-228600" algn="l">
              <a:lnSpc>
                <a:spcPct val="90000"/>
              </a:lnSpc>
              <a:buFont typeface="Arial" panose="020B0604020202020204" pitchFamily="34" charset="0"/>
              <a:buChar char="•"/>
            </a:pPr>
            <a:r>
              <a:rPr lang="en-US" altLang="en-US" sz="4000" dirty="0"/>
              <a:t>Death</a:t>
            </a:r>
          </a:p>
        </p:txBody>
      </p:sp>
    </p:spTree>
    <p:extLst>
      <p:ext uri="{BB962C8B-B14F-4D97-AF65-F5344CB8AC3E}">
        <p14:creationId xmlns:p14="http://schemas.microsoft.com/office/powerpoint/2010/main" val="3741346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82001AF-00C4-EB0E-7877-30404C3C44FB}"/>
              </a:ext>
            </a:extLst>
          </p:cNvPr>
          <p:cNvSpPr>
            <a:spLocks noGrp="1" noChangeArrowheads="1"/>
          </p:cNvSpPr>
          <p:nvPr>
            <p:ph type="subTitle" idx="1"/>
          </p:nvPr>
        </p:nvSpPr>
        <p:spPr>
          <a:xfrm>
            <a:off x="381000" y="361950"/>
            <a:ext cx="8382000" cy="4495800"/>
          </a:xfrm>
        </p:spPr>
        <p:txBody>
          <a:bodyPr/>
          <a:lstStyle/>
          <a:p>
            <a:pPr marL="571500" indent="-571500" algn="r" rtl="1">
              <a:lnSpc>
                <a:spcPct val="90000"/>
              </a:lnSpc>
            </a:pPr>
            <a:r>
              <a:rPr lang="he-IL" altLang="en-US" sz="4400" b="1" dirty="0">
                <a:latin typeface="David" panose="020E0502060401010101" pitchFamily="34" charset="-79"/>
                <a:cs typeface="David" panose="020E0502060401010101" pitchFamily="34" charset="-79"/>
              </a:rPr>
              <a:t>בָּרוּךְ אַתָּה בְּבֹאֶךָ; וּבָרוּךְ אַתָּה בְּצֵאתֶךָ</a:t>
            </a:r>
            <a:endParaRPr lang="en-US" altLang="en-US" sz="4400" b="1" dirty="0">
              <a:latin typeface="David" panose="020E0502060401010101" pitchFamily="34" charset="-79"/>
              <a:cs typeface="David" panose="020E0502060401010101" pitchFamily="34" charset="-79"/>
            </a:endParaRPr>
          </a:p>
          <a:p>
            <a:pPr marL="571500" indent="-571500" algn="l">
              <a:lnSpc>
                <a:spcPct val="90000"/>
              </a:lnSpc>
            </a:pPr>
            <a:r>
              <a:rPr lang="en-US" altLang="en-US" sz="2800" i="1" dirty="0"/>
              <a:t>Barukh </a:t>
            </a:r>
            <a:r>
              <a:rPr lang="en-US" altLang="en-US" sz="2800" i="1" dirty="0" err="1"/>
              <a:t>atah</a:t>
            </a:r>
            <a:r>
              <a:rPr lang="en-US" altLang="en-US" sz="2800" i="1" dirty="0"/>
              <a:t> </a:t>
            </a:r>
            <a:r>
              <a:rPr lang="en-US" altLang="en-US" sz="2800" i="1" dirty="0" err="1"/>
              <a:t>b'voekha</a:t>
            </a:r>
            <a:r>
              <a:rPr lang="en-US" altLang="en-US" sz="2800" i="1" dirty="0"/>
              <a:t>, </a:t>
            </a:r>
            <a:r>
              <a:rPr lang="en-US" altLang="en-US" sz="2800" i="1" dirty="0" err="1"/>
              <a:t>barukh</a:t>
            </a:r>
            <a:r>
              <a:rPr lang="en-US" altLang="en-US" sz="2800" i="1" dirty="0"/>
              <a:t> </a:t>
            </a:r>
            <a:r>
              <a:rPr lang="en-US" altLang="en-US" sz="2800" i="1" dirty="0" err="1"/>
              <a:t>atah</a:t>
            </a:r>
            <a:r>
              <a:rPr lang="en-US" altLang="en-US" sz="2800" i="1" dirty="0"/>
              <a:t> </a:t>
            </a:r>
            <a:r>
              <a:rPr lang="en-US" altLang="en-US" sz="2800" i="1" dirty="0" err="1"/>
              <a:t>btseitkha</a:t>
            </a:r>
            <a:r>
              <a:rPr lang="en-US" altLang="en-US" sz="2800" i="1" dirty="0"/>
              <a:t> </a:t>
            </a:r>
          </a:p>
          <a:p>
            <a:pPr algn="l" defTabSz="114300">
              <a:lnSpc>
                <a:spcPct val="90000"/>
              </a:lnSpc>
            </a:pPr>
            <a:endParaRPr lang="en-US" altLang="en-US" sz="1800" baseline="30000" dirty="0"/>
          </a:p>
          <a:p>
            <a:pPr algn="l" defTabSz="114300">
              <a:lnSpc>
                <a:spcPct val="90000"/>
              </a:lnSpc>
            </a:pPr>
            <a:r>
              <a:rPr lang="en-US" altLang="en-US" sz="3600" baseline="30000" dirty="0"/>
              <a:t>Dt. 28.6</a:t>
            </a:r>
            <a:r>
              <a:rPr lang="en-US" altLang="en-US" sz="3600" dirty="0"/>
              <a:t>  </a:t>
            </a:r>
            <a:r>
              <a:rPr lang="en-US" altLang="en-US" sz="4000" dirty="0"/>
              <a:t>“A blessing on you when you go out, and a blessing on you when you come in.”  </a:t>
            </a:r>
          </a:p>
          <a:p>
            <a:pPr marL="571500" indent="-571500" algn="l">
              <a:lnSpc>
                <a:spcPct val="90000"/>
              </a:lnSpc>
            </a:pPr>
            <a:endParaRPr lang="en-US" altLang="en-US" sz="1400" dirty="0"/>
          </a:p>
          <a:p>
            <a:pPr marL="571500" indent="-571500" algn="l">
              <a:lnSpc>
                <a:spcPct val="90000"/>
              </a:lnSpc>
            </a:pPr>
            <a:endParaRPr lang="en-US" altLang="en-US" sz="3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B4E52E73-32F7-4CFF-4354-D4DA8609E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Rectangle: Rounded Corners 3">
            <a:extLst>
              <a:ext uri="{FF2B5EF4-FFF2-40B4-BE49-F238E27FC236}">
                <a16:creationId xmlns:a16="http://schemas.microsoft.com/office/drawing/2014/main" id="{29508E32-A0D9-C9FE-D1CF-73F0309125FC}"/>
              </a:ext>
            </a:extLst>
          </p:cNvPr>
          <p:cNvSpPr/>
          <p:nvPr/>
        </p:nvSpPr>
        <p:spPr bwMode="auto">
          <a:xfrm>
            <a:off x="228600" y="2266950"/>
            <a:ext cx="4876800" cy="609600"/>
          </a:xfrm>
          <a:prstGeom prst="roundRect">
            <a:avLst/>
          </a:prstGeom>
          <a:noFill/>
          <a:ln w="444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00300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D3FA6EE-5F21-925B-FDAD-173B68143FFA}"/>
              </a:ext>
            </a:extLst>
          </p:cNvPr>
          <p:cNvSpPr>
            <a:spLocks noGrp="1" noChangeArrowheads="1"/>
          </p:cNvSpPr>
          <p:nvPr>
            <p:ph type="subTitle" idx="1"/>
          </p:nvPr>
        </p:nvSpPr>
        <p:spPr>
          <a:xfrm>
            <a:off x="304800" y="209550"/>
            <a:ext cx="8458200" cy="4724400"/>
          </a:xfrm>
        </p:spPr>
        <p:txBody>
          <a:bodyPr/>
          <a:lstStyle/>
          <a:p>
            <a:pPr algn="l" eaLnBrk="1" hangingPunct="1">
              <a:lnSpc>
                <a:spcPct val="90000"/>
              </a:lnSpc>
            </a:pPr>
            <a:r>
              <a:rPr lang="en-US" altLang="en-US" sz="4000" dirty="0"/>
              <a:t>One day, two bees are buzzing around what's left of a rose bush. </a:t>
            </a:r>
            <a:br>
              <a:rPr lang="en-US" altLang="en-US" sz="4000" dirty="0"/>
            </a:br>
            <a:r>
              <a:rPr lang="en-US" altLang="en-US" sz="4000" dirty="0"/>
              <a:t>"How's your summer been?" asks bee number one. </a:t>
            </a:r>
            <a:br>
              <a:rPr lang="en-US" altLang="en-US" sz="4000" dirty="0"/>
            </a:br>
            <a:r>
              <a:rPr lang="en-US" altLang="en-US" sz="4000" dirty="0"/>
              <a:t>"Not too good," says bee two. "Lotta rain, lotta cold. There aren't enough flowers, therefore not enough pollen."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343A3AFD-9C50-A4C9-EF63-7D8875B8E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A2C3184A-D2A8-ABCC-D622-E2B45563E0D6}"/>
              </a:ext>
            </a:extLst>
          </p:cNvPr>
          <p:cNvSpPr txBox="1"/>
          <p:nvPr/>
        </p:nvSpPr>
        <p:spPr>
          <a:xfrm>
            <a:off x="161925" y="209550"/>
            <a:ext cx="8763000" cy="3170099"/>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Bat Mitzvah: Daughter of the Covenant</a:t>
            </a:r>
          </a:p>
          <a:p>
            <a:pPr marL="457200" indent="-457200" algn="l">
              <a:buFont typeface="+mj-lt"/>
              <a:buAutoNum type="arabicPeriod"/>
            </a:pPr>
            <a:r>
              <a:rPr lang="en-US" dirty="0">
                <a:effectLst>
                  <a:outerShdw blurRad="38100" dist="38100" dir="2700000" algn="tl">
                    <a:srgbClr val="000000">
                      <a:alpha val="43137"/>
                    </a:srgbClr>
                  </a:outerShdw>
                </a:effectLst>
              </a:rPr>
              <a:t>Brief history</a:t>
            </a:r>
          </a:p>
          <a:p>
            <a:pPr marL="457200" indent="-457200" algn="l">
              <a:buFont typeface="+mj-lt"/>
              <a:buAutoNum type="arabicPeriod"/>
            </a:pPr>
            <a:r>
              <a:rPr lang="en-US" dirty="0">
                <a:effectLst>
                  <a:outerShdw blurRad="38100" dist="38100" dir="2700000" algn="tl">
                    <a:srgbClr val="000000">
                      <a:alpha val="43137"/>
                    </a:srgbClr>
                  </a:outerShdw>
                </a:effectLst>
              </a:rPr>
              <a:t>Purpose </a:t>
            </a:r>
          </a:p>
          <a:p>
            <a:pPr marL="457200" indent="-457200" algn="l">
              <a:buFont typeface="+mj-lt"/>
              <a:buAutoNum type="arabicPeriod"/>
            </a:pPr>
            <a:r>
              <a:rPr lang="en-US" u="sng" dirty="0">
                <a:solidFill>
                  <a:srgbClr val="FFFF66"/>
                </a:solidFill>
                <a:effectLst>
                  <a:outerShdw blurRad="38100" dist="38100" dir="2700000" algn="tl">
                    <a:srgbClr val="000000">
                      <a:alpha val="43137"/>
                    </a:srgbClr>
                  </a:outerShdw>
                </a:effectLst>
              </a:rPr>
              <a:t>Hazards</a:t>
            </a:r>
          </a:p>
        </p:txBody>
      </p:sp>
    </p:spTree>
    <p:extLst>
      <p:ext uri="{BB962C8B-B14F-4D97-AF65-F5344CB8AC3E}">
        <p14:creationId xmlns:p14="http://schemas.microsoft.com/office/powerpoint/2010/main" val="906169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a:p>
            <a:pPr algn="l" eaLnBrk="1" hangingPunct="1"/>
            <a:r>
              <a:rPr lang="en-US" altLang="en-US" sz="4000" dirty="0"/>
              <a:t>Naomi’s wonderful </a:t>
            </a:r>
            <a:r>
              <a:rPr lang="en-US" altLang="en-US" sz="4000" dirty="0" err="1"/>
              <a:t>drash</a:t>
            </a:r>
            <a:r>
              <a:rPr lang="en-US" altLang="en-US" sz="4000" dirty="0"/>
              <a:t> starts with “</a:t>
            </a:r>
            <a:r>
              <a:rPr lang="en-US" sz="4000" dirty="0"/>
              <a:t>You are standing before the Lord. </a:t>
            </a:r>
            <a:r>
              <a:rPr lang="en-US" sz="4000" dirty="0" err="1"/>
              <a:t>Chazak</a:t>
            </a:r>
            <a:r>
              <a:rPr lang="en-US" sz="4000" dirty="0"/>
              <a:t>! Be Courageous.”</a:t>
            </a:r>
            <a:endParaRPr lang="en-US" altLang="en-US" sz="4000" dirty="0"/>
          </a:p>
        </p:txBody>
      </p:sp>
    </p:spTree>
    <p:extLst>
      <p:ext uri="{BB962C8B-B14F-4D97-AF65-F5344CB8AC3E}">
        <p14:creationId xmlns:p14="http://schemas.microsoft.com/office/powerpoint/2010/main" val="3323266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1600" dirty="0"/>
          </a:p>
          <a:p>
            <a:pPr algn="l" eaLnBrk="1" hangingPunct="1"/>
            <a:r>
              <a:rPr lang="en-US" altLang="en-US" sz="4000" dirty="0"/>
              <a:t>So adult responsibilities:</a:t>
            </a:r>
          </a:p>
          <a:p>
            <a:pPr marL="400050" indent="-400050" algn="l" eaLnBrk="1" hangingPunct="1">
              <a:buFont typeface="+mj-lt"/>
              <a:buAutoNum type="arabicPeriod"/>
            </a:pPr>
            <a:r>
              <a:rPr lang="en-US" altLang="en-US" sz="4000" dirty="0"/>
              <a:t>Handling disagreements</a:t>
            </a:r>
          </a:p>
        </p:txBody>
      </p:sp>
    </p:spTree>
    <p:extLst>
      <p:ext uri="{BB962C8B-B14F-4D97-AF65-F5344CB8AC3E}">
        <p14:creationId xmlns:p14="http://schemas.microsoft.com/office/powerpoint/2010/main" val="3436381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E8527C3D-D199-EBA1-DD27-B0E07C025409}"/>
              </a:ext>
            </a:extLst>
          </p:cNvPr>
          <p:cNvPicPr>
            <a:picLocks noChangeAspect="1"/>
          </p:cNvPicPr>
          <p:nvPr/>
        </p:nvPicPr>
        <p:blipFill>
          <a:blip r:embed="rId3"/>
          <a:stretch>
            <a:fillRect/>
          </a:stretch>
        </p:blipFill>
        <p:spPr>
          <a:xfrm>
            <a:off x="1" y="666750"/>
            <a:ext cx="9111258" cy="3823740"/>
          </a:xfrm>
          <a:prstGeom prst="rect">
            <a:avLst/>
          </a:prstGeom>
        </p:spPr>
      </p:pic>
    </p:spTree>
    <p:extLst>
      <p:ext uri="{BB962C8B-B14F-4D97-AF65-F5344CB8AC3E}">
        <p14:creationId xmlns:p14="http://schemas.microsoft.com/office/powerpoint/2010/main" val="3067892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 most important benefit of a good confrontation is that it preserves love in a relationship. This may seem counterintuitive to you. You may think, “This doesn't make sense. </a:t>
            </a:r>
          </a:p>
        </p:txBody>
      </p:sp>
    </p:spTree>
    <p:extLst>
      <p:ext uri="{BB962C8B-B14F-4D97-AF65-F5344CB8AC3E}">
        <p14:creationId xmlns:p14="http://schemas.microsoft.com/office/powerpoint/2010/main" val="2549177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When I confront someone, they will either get mad or leave the relationship.” This can and does happen. But confrontation was not designed to make someone angry or chase him or her away. In fact, it was designed to do the opposite.</a:t>
            </a:r>
          </a:p>
        </p:txBody>
      </p:sp>
    </p:spTree>
    <p:extLst>
      <p:ext uri="{BB962C8B-B14F-4D97-AF65-F5344CB8AC3E}">
        <p14:creationId xmlns:p14="http://schemas.microsoft.com/office/powerpoint/2010/main" val="2879994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 Latin term for confrontation means "to turn your face toward, to look at frontally." It merely indicates that you are turning toward the relationship and the person. You are face-to-face, so to speak.   </a:t>
            </a:r>
            <a:r>
              <a:rPr lang="en-US" sz="4000" u="sng" dirty="0">
                <a:solidFill>
                  <a:srgbClr val="FFFF66"/>
                </a:solidFill>
              </a:rPr>
              <a:t>So, face your fearsome people.</a:t>
            </a:r>
          </a:p>
        </p:txBody>
      </p:sp>
    </p:spTree>
    <p:extLst>
      <p:ext uri="{BB962C8B-B14F-4D97-AF65-F5344CB8AC3E}">
        <p14:creationId xmlns:p14="http://schemas.microsoft.com/office/powerpoint/2010/main" val="3117593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In confrontation, people simply face the relationship and deal with an aspect of the connection that needs to be addressed. The intent is to make the relationship better, to deepen the intimacy, and to create more love and respect between two people.</a:t>
            </a:r>
          </a:p>
        </p:txBody>
      </p:sp>
    </p:spTree>
    <p:extLst>
      <p:ext uri="{BB962C8B-B14F-4D97-AF65-F5344CB8AC3E}">
        <p14:creationId xmlns:p14="http://schemas.microsoft.com/office/powerpoint/2010/main" val="3823133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That is why, to be an effective confronter, you need to understand that confrontation works best when it serves love. Boundary conversations are motivated and driven by love. They promote the purposes of love. They enhance a relationship, not end it.</a:t>
            </a:r>
          </a:p>
        </p:txBody>
      </p:sp>
    </p:spTree>
    <p:extLst>
      <p:ext uri="{BB962C8B-B14F-4D97-AF65-F5344CB8AC3E}">
        <p14:creationId xmlns:p14="http://schemas.microsoft.com/office/powerpoint/2010/main" val="1617875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E8527C3D-D199-EBA1-DD27-B0E07C025409}"/>
              </a:ext>
            </a:extLst>
          </p:cNvPr>
          <p:cNvPicPr>
            <a:picLocks noChangeAspect="1"/>
          </p:cNvPicPr>
          <p:nvPr/>
        </p:nvPicPr>
        <p:blipFill>
          <a:blip r:embed="rId3"/>
          <a:stretch>
            <a:fillRect/>
          </a:stretch>
        </p:blipFill>
        <p:spPr>
          <a:xfrm>
            <a:off x="1" y="666750"/>
            <a:ext cx="9111258" cy="3823740"/>
          </a:xfrm>
          <a:prstGeom prst="rect">
            <a:avLst/>
          </a:prstGeom>
        </p:spPr>
      </p:pic>
    </p:spTree>
    <p:extLst>
      <p:ext uri="{BB962C8B-B14F-4D97-AF65-F5344CB8AC3E}">
        <p14:creationId xmlns:p14="http://schemas.microsoft.com/office/powerpoint/2010/main" val="228922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D3FA6EE-5F21-925B-FDAD-173B68143FFA}"/>
              </a:ext>
            </a:extLst>
          </p:cNvPr>
          <p:cNvSpPr>
            <a:spLocks noGrp="1" noChangeArrowheads="1"/>
          </p:cNvSpPr>
          <p:nvPr>
            <p:ph type="subTitle" idx="1"/>
          </p:nvPr>
        </p:nvSpPr>
        <p:spPr>
          <a:xfrm>
            <a:off x="304800" y="209550"/>
            <a:ext cx="8458200" cy="4724400"/>
          </a:xfrm>
        </p:spPr>
        <p:txBody>
          <a:bodyPr/>
          <a:lstStyle/>
          <a:p>
            <a:pPr algn="l" eaLnBrk="1" hangingPunct="1">
              <a:lnSpc>
                <a:spcPct val="90000"/>
              </a:lnSpc>
            </a:pPr>
            <a:r>
              <a:rPr lang="en-US" altLang="en-US" sz="4000" dirty="0"/>
              <a:t>The first bee has an idea. "Hey, why don't you go down to the corner and hang a left? There's a Bar Mitzvah going on. Plenty of flowers and fruit." </a:t>
            </a:r>
            <a:br>
              <a:rPr lang="en-US" altLang="en-US" sz="4000" dirty="0"/>
            </a:br>
            <a:r>
              <a:rPr lang="en-US" altLang="en-US" sz="4000" dirty="0"/>
              <a:t>Bee two buzzes, "Thanks!" and takes off. </a:t>
            </a:r>
          </a:p>
        </p:txBody>
      </p:sp>
    </p:spTree>
    <p:extLst>
      <p:ext uri="{BB962C8B-B14F-4D97-AF65-F5344CB8AC3E}">
        <p14:creationId xmlns:p14="http://schemas.microsoft.com/office/powerpoint/2010/main" val="4107459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r>
              <a:rPr lang="en-US" altLang="en-US" sz="4000" dirty="0"/>
              <a:t>2. Facing opposition.  </a:t>
            </a:r>
          </a:p>
          <a:p>
            <a:pPr algn="l" eaLnBrk="1" hangingPunct="1"/>
            <a:r>
              <a:rPr lang="en-US" altLang="en-US" sz="4000" dirty="0"/>
              <a:t>Anti-Semitism</a:t>
            </a:r>
          </a:p>
        </p:txBody>
      </p:sp>
    </p:spTree>
    <p:extLst>
      <p:ext uri="{BB962C8B-B14F-4D97-AF65-F5344CB8AC3E}">
        <p14:creationId xmlns:p14="http://schemas.microsoft.com/office/powerpoint/2010/main" val="3427448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3124200" cy="4800600"/>
          </a:xfrm>
        </p:spPr>
        <p:txBody>
          <a:bodyPr>
            <a:normAutofit/>
          </a:bodyPr>
          <a:lstStyle/>
          <a:p>
            <a:pPr algn="l"/>
            <a:r>
              <a:rPr lang="en-US" altLang="en-US" sz="4000"/>
              <a:t>Amir Tsarfati</a:t>
            </a:r>
            <a:endParaRPr lang="en-US" sz="4000" dirty="0"/>
          </a:p>
        </p:txBody>
      </p:sp>
      <p:pic>
        <p:nvPicPr>
          <p:cNvPr id="5" name="Picture 4">
            <a:extLst>
              <a:ext uri="{FF2B5EF4-FFF2-40B4-BE49-F238E27FC236}">
                <a16:creationId xmlns:a16="http://schemas.microsoft.com/office/drawing/2014/main" id="{AD3F01BF-49D1-62BC-B641-238D7B8DBC2C}"/>
              </a:ext>
            </a:extLst>
          </p:cNvPr>
          <p:cNvPicPr>
            <a:picLocks noChangeAspect="1"/>
          </p:cNvPicPr>
          <p:nvPr/>
        </p:nvPicPr>
        <p:blipFill>
          <a:blip r:embed="rId3"/>
          <a:srcRect l="9983" t="4287" r="4878"/>
          <a:stretch/>
        </p:blipFill>
        <p:spPr>
          <a:xfrm>
            <a:off x="3429000" y="59574"/>
            <a:ext cx="5562600" cy="5100551"/>
          </a:xfrm>
          <a:prstGeom prst="rect">
            <a:avLst/>
          </a:prstGeom>
        </p:spPr>
      </p:pic>
    </p:spTree>
    <p:extLst>
      <p:ext uri="{BB962C8B-B14F-4D97-AF65-F5344CB8AC3E}">
        <p14:creationId xmlns:p14="http://schemas.microsoft.com/office/powerpoint/2010/main" val="3031796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fontScale="92500" lnSpcReduction="10000"/>
          </a:bodyPr>
          <a:lstStyle/>
          <a:p>
            <a:pPr algn="l" eaLnBrk="1" hangingPunct="1"/>
            <a:r>
              <a:rPr lang="en-US" altLang="en-US" sz="4000" dirty="0"/>
              <a:t>Last week, the UN General Assembly approved a resolution calling for a global arms and trade embargo against Israel. The resolution also demanded that Israel should unilaterally withdraw from East Jerusalem, Gaza, and the “West Bank” (Judea &amp; Samaria) with a deadline of 12 months.</a:t>
            </a:r>
          </a:p>
        </p:txBody>
      </p:sp>
    </p:spTree>
    <p:extLst>
      <p:ext uri="{BB962C8B-B14F-4D97-AF65-F5344CB8AC3E}">
        <p14:creationId xmlns:p14="http://schemas.microsoft.com/office/powerpoint/2010/main" val="38148116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BFA9A137-39A4-10B6-2356-6B6AE29E7DF8}"/>
              </a:ext>
            </a:extLst>
          </p:cNvPr>
          <p:cNvPicPr>
            <a:picLocks noChangeAspect="1"/>
          </p:cNvPicPr>
          <p:nvPr/>
        </p:nvPicPr>
        <p:blipFill>
          <a:blip r:embed="rId3"/>
          <a:stretch>
            <a:fillRect/>
          </a:stretch>
        </p:blipFill>
        <p:spPr>
          <a:xfrm>
            <a:off x="110948" y="0"/>
            <a:ext cx="8922104" cy="5143500"/>
          </a:xfrm>
          <a:prstGeom prst="rect">
            <a:avLst/>
          </a:prstGeom>
        </p:spPr>
      </p:pic>
      <p:sp>
        <p:nvSpPr>
          <p:cNvPr id="4" name="TextBox 3">
            <a:extLst>
              <a:ext uri="{FF2B5EF4-FFF2-40B4-BE49-F238E27FC236}">
                <a16:creationId xmlns:a16="http://schemas.microsoft.com/office/drawing/2014/main" id="{09BFAD12-3778-B55C-F8A4-BA1DB0A7DEE2}"/>
              </a:ext>
            </a:extLst>
          </p:cNvPr>
          <p:cNvSpPr txBox="1"/>
          <p:nvPr/>
        </p:nvSpPr>
        <p:spPr>
          <a:xfrm>
            <a:off x="822127" y="3486150"/>
            <a:ext cx="8239500"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Benjamin Netanyahu addressing</a:t>
            </a:r>
          </a:p>
          <a:p>
            <a:pPr algn="l"/>
            <a:r>
              <a:rPr lang="en-US" dirty="0">
                <a:effectLst>
                  <a:outerShdw blurRad="38100" dist="38100" dir="2700000" algn="tl">
                    <a:srgbClr val="000000">
                      <a:alpha val="43137"/>
                    </a:srgbClr>
                  </a:outerShdw>
                </a:effectLst>
              </a:rPr>
              <a:t>the UN, Sept.26, 2024</a:t>
            </a:r>
          </a:p>
        </p:txBody>
      </p:sp>
    </p:spTree>
    <p:extLst>
      <p:ext uri="{BB962C8B-B14F-4D97-AF65-F5344CB8AC3E}">
        <p14:creationId xmlns:p14="http://schemas.microsoft.com/office/powerpoint/2010/main" val="1927940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1B72B709-1CDE-0F8C-DBFD-6A349B54A2C3}"/>
              </a:ext>
            </a:extLst>
          </p:cNvPr>
          <p:cNvPicPr>
            <a:picLocks noChangeAspect="1"/>
          </p:cNvPicPr>
          <p:nvPr/>
        </p:nvPicPr>
        <p:blipFill>
          <a:blip r:embed="rId3"/>
          <a:stretch>
            <a:fillRect/>
          </a:stretch>
        </p:blipFill>
        <p:spPr>
          <a:xfrm>
            <a:off x="0" y="650457"/>
            <a:ext cx="9144000" cy="3842585"/>
          </a:xfrm>
          <a:prstGeom prst="rect">
            <a:avLst/>
          </a:prstGeom>
        </p:spPr>
      </p:pic>
    </p:spTree>
    <p:extLst>
      <p:ext uri="{BB962C8B-B14F-4D97-AF65-F5344CB8AC3E}">
        <p14:creationId xmlns:p14="http://schemas.microsoft.com/office/powerpoint/2010/main" val="3792889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Every Arab nation that has made peace with Israel is being blessed and flourishing, like Egypt, Jordan, Sudan, the United Arab Emirates, Morrocco, and Chad. However, those nations that have not made peace with Israel are starving and suffering from poverty like Yemen, Iraq, Iran, Syria, and Lebanon.</a:t>
            </a:r>
          </a:p>
        </p:txBody>
      </p:sp>
    </p:spTree>
    <p:extLst>
      <p:ext uri="{BB962C8B-B14F-4D97-AF65-F5344CB8AC3E}">
        <p14:creationId xmlns:p14="http://schemas.microsoft.com/office/powerpoint/2010/main" val="385373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1" y="209550"/>
            <a:ext cx="1828800" cy="4724400"/>
          </a:xfrm>
        </p:spPr>
        <p:txBody>
          <a:bodyPr>
            <a:normAutofit/>
          </a:bodyPr>
          <a:lstStyle/>
          <a:p>
            <a:pPr algn="l"/>
            <a:r>
              <a:rPr lang="en-US" sz="4000" dirty="0"/>
              <a:t>Erin Moran Sky-news</a:t>
            </a:r>
          </a:p>
          <a:p>
            <a:pPr algn="l"/>
            <a:r>
              <a:rPr lang="en-US" sz="4000" dirty="0"/>
              <a:t>Aus-</a:t>
            </a:r>
          </a:p>
          <a:p>
            <a:pPr algn="l"/>
            <a:r>
              <a:rPr lang="en-US" sz="4000" dirty="0" err="1"/>
              <a:t>tralia</a:t>
            </a:r>
            <a:endParaRPr lang="en-US" sz="4000" dirty="0"/>
          </a:p>
        </p:txBody>
      </p:sp>
      <p:pic>
        <p:nvPicPr>
          <p:cNvPr id="4" name="Online Media 1" title="Sky News Anchor GOES OFF on Israel Hezbollah War with 2 Minutes of Moral Clarity!">
            <a:hlinkClick r:id="" action="ppaction://media"/>
            <a:extLst>
              <a:ext uri="{FF2B5EF4-FFF2-40B4-BE49-F238E27FC236}">
                <a16:creationId xmlns:a16="http://schemas.microsoft.com/office/drawing/2014/main" id="{224B9949-D895-1CDA-913E-AC8D97FA2510}"/>
              </a:ext>
            </a:extLst>
          </p:cNvPr>
          <p:cNvPicPr>
            <a:picLocks noRot="1" noChangeAspect="1"/>
          </p:cNvPicPr>
          <p:nvPr>
            <a:videoFile r:link="rId1"/>
          </p:nvPr>
        </p:nvPicPr>
        <p:blipFill>
          <a:blip r:embed="rId4"/>
          <a:stretch>
            <a:fillRect/>
          </a:stretch>
        </p:blipFill>
        <p:spPr>
          <a:xfrm>
            <a:off x="2192902" y="0"/>
            <a:ext cx="6951098" cy="3924300"/>
          </a:xfrm>
          <a:prstGeom prst="rect">
            <a:avLst/>
          </a:prstGeom>
        </p:spPr>
      </p:pic>
    </p:spTree>
    <p:extLst>
      <p:ext uri="{BB962C8B-B14F-4D97-AF65-F5344CB8AC3E}">
        <p14:creationId xmlns:p14="http://schemas.microsoft.com/office/powerpoint/2010/main" val="20730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a:t>  </a:t>
            </a:r>
            <a:endParaRPr lang="en-US" dirty="0"/>
          </a:p>
        </p:txBody>
      </p:sp>
      <p:pic>
        <p:nvPicPr>
          <p:cNvPr id="3" name="Picture 2">
            <a:extLst>
              <a:ext uri="{FF2B5EF4-FFF2-40B4-BE49-F238E27FC236}">
                <a16:creationId xmlns:a16="http://schemas.microsoft.com/office/drawing/2014/main" id="{5CCF0C4A-C0D1-E8B9-E5F5-5B4E8F0963EE}"/>
              </a:ext>
            </a:extLst>
          </p:cNvPr>
          <p:cNvPicPr>
            <a:picLocks noChangeAspect="1"/>
          </p:cNvPicPr>
          <p:nvPr/>
        </p:nvPicPr>
        <p:blipFill>
          <a:blip r:embed="rId3"/>
          <a:stretch>
            <a:fillRect/>
          </a:stretch>
        </p:blipFill>
        <p:spPr>
          <a:xfrm>
            <a:off x="1630634" y="0"/>
            <a:ext cx="5882732" cy="5143500"/>
          </a:xfrm>
          <a:prstGeom prst="rect">
            <a:avLst/>
          </a:prstGeom>
        </p:spPr>
      </p:pic>
    </p:spTree>
    <p:extLst>
      <p:ext uri="{BB962C8B-B14F-4D97-AF65-F5344CB8AC3E}">
        <p14:creationId xmlns:p14="http://schemas.microsoft.com/office/powerpoint/2010/main" val="8664560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r>
              <a:rPr lang="en-US" altLang="en-US" sz="4000" dirty="0"/>
              <a:t>2. Be strong and courageous facing opposition.  </a:t>
            </a:r>
          </a:p>
          <a:p>
            <a:pPr algn="l" eaLnBrk="1" hangingPunct="1"/>
            <a:r>
              <a:rPr lang="en-US" altLang="en-US" sz="4000" dirty="0"/>
              <a:t>Anti-Semitism</a:t>
            </a:r>
          </a:p>
          <a:p>
            <a:pPr algn="l" eaLnBrk="1" hangingPunct="1"/>
            <a:r>
              <a:rPr lang="en-US" altLang="en-US" sz="4000" dirty="0"/>
              <a:t>Opposition to you as a Jew, opposition to you as a Yeshua believer and follower.</a:t>
            </a:r>
          </a:p>
        </p:txBody>
      </p:sp>
    </p:spTree>
    <p:extLst>
      <p:ext uri="{BB962C8B-B14F-4D97-AF65-F5344CB8AC3E}">
        <p14:creationId xmlns:p14="http://schemas.microsoft.com/office/powerpoint/2010/main" val="603311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3. Listening, learning, and leading</a:t>
            </a:r>
          </a:p>
        </p:txBody>
      </p:sp>
    </p:spTree>
    <p:extLst>
      <p:ext uri="{BB962C8B-B14F-4D97-AF65-F5344CB8AC3E}">
        <p14:creationId xmlns:p14="http://schemas.microsoft.com/office/powerpoint/2010/main" val="92139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B3322FF-CFEB-5155-4A2F-0BAFDA10342F}"/>
              </a:ext>
            </a:extLst>
          </p:cNvPr>
          <p:cNvSpPr>
            <a:spLocks noGrp="1" noChangeArrowheads="1"/>
          </p:cNvSpPr>
          <p:nvPr>
            <p:ph type="subTitle" idx="1"/>
          </p:nvPr>
        </p:nvSpPr>
        <p:spPr>
          <a:xfrm>
            <a:off x="457200" y="209550"/>
            <a:ext cx="8229600" cy="4724400"/>
          </a:xfrm>
        </p:spPr>
        <p:txBody>
          <a:bodyPr>
            <a:normAutofit lnSpcReduction="10000"/>
          </a:bodyPr>
          <a:lstStyle/>
          <a:p>
            <a:pPr algn="l" eaLnBrk="1" hangingPunct="1">
              <a:lnSpc>
                <a:spcPct val="90000"/>
              </a:lnSpc>
            </a:pPr>
            <a:r>
              <a:rPr lang="en-US" altLang="en-US" sz="4000" dirty="0"/>
              <a:t>An hour later, the bees bump into each other again. </a:t>
            </a:r>
            <a:br>
              <a:rPr lang="en-US" altLang="en-US" sz="4000" dirty="0"/>
            </a:br>
            <a:r>
              <a:rPr lang="en-US" altLang="en-US" sz="4000" dirty="0"/>
              <a:t>"How was the Bar Mitzvah?" asks the first bee. </a:t>
            </a:r>
            <a:br>
              <a:rPr lang="en-US" altLang="en-US" sz="4000" dirty="0"/>
            </a:br>
            <a:r>
              <a:rPr lang="en-US" altLang="en-US" sz="4000" dirty="0"/>
              <a:t>"Great!" replies the second. </a:t>
            </a:r>
            <a:br>
              <a:rPr lang="en-US" altLang="en-US" sz="4000" dirty="0"/>
            </a:br>
            <a:r>
              <a:rPr lang="en-US" altLang="en-US" sz="4000" dirty="0"/>
              <a:t>The first bee, however, notices a small circle on his friend's head, and inquires, "What's that on your head?" </a:t>
            </a:r>
          </a:p>
        </p:txBody>
      </p:sp>
    </p:spTree>
    <p:extLst>
      <p:ext uri="{BB962C8B-B14F-4D97-AF65-F5344CB8AC3E}">
        <p14:creationId xmlns:p14="http://schemas.microsoft.com/office/powerpoint/2010/main" val="3415216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70000" lnSpcReduction="20000"/>
          </a:bodyPr>
          <a:lstStyle/>
          <a:p>
            <a:pPr algn="l"/>
            <a:r>
              <a:rPr lang="en-US" sz="5100" b="0" baseline="30000" dirty="0">
                <a:effectLst/>
              </a:rPr>
              <a:t>Deut. 31:7 </a:t>
            </a:r>
            <a:r>
              <a:rPr lang="en-US" sz="5100" b="0" dirty="0">
                <a:effectLst/>
              </a:rPr>
              <a:t>"Moses called Yehoshua and said to him before the eyes of all Israel: </a:t>
            </a:r>
            <a:r>
              <a:rPr lang="en-US" sz="5100" b="0" u="sng" dirty="0">
                <a:solidFill>
                  <a:srgbClr val="FFFF66"/>
                </a:solidFill>
                <a:effectLst/>
              </a:rPr>
              <a:t>Be strong and courageous </a:t>
            </a:r>
            <a:r>
              <a:rPr lang="en-US" sz="5100" b="0" dirty="0">
                <a:effectLst/>
              </a:rPr>
              <a:t>for </a:t>
            </a:r>
            <a:r>
              <a:rPr lang="en-US" sz="5100" b="0" u="sng" dirty="0">
                <a:solidFill>
                  <a:srgbClr val="FFFF66"/>
                </a:solidFill>
                <a:effectLst/>
              </a:rPr>
              <a:t>you will come with </a:t>
            </a:r>
            <a:r>
              <a:rPr lang="en-US" sz="5100" b="0" dirty="0">
                <a:effectLst/>
              </a:rPr>
              <a:t>(et) this nation to the land that God promised to their forefathers to give to them and you will bequeath it to them." </a:t>
            </a:r>
            <a:r>
              <a:rPr lang="en-US" sz="5100" b="0" i="0" dirty="0">
                <a:effectLst/>
                <a:latin typeface="Trebuchet MS" panose="020B0603020202020204" pitchFamily="34" charset="0"/>
              </a:rPr>
              <a:t> </a:t>
            </a:r>
          </a:p>
          <a:p>
            <a:pPr algn="r" rtl="1"/>
            <a:r>
              <a:rPr lang="en-US" sz="6300" b="1" i="0" dirty="0">
                <a:effectLst/>
                <a:latin typeface="David" panose="020E0502060401010101" pitchFamily="34" charset="-79"/>
                <a:cs typeface="David" panose="020E0502060401010101" pitchFamily="34" charset="-79"/>
              </a:rPr>
              <a:t>כִּי </a:t>
            </a:r>
            <a:r>
              <a:rPr lang="en-US" sz="6300" b="1" i="0" dirty="0" err="1">
                <a:effectLst/>
                <a:latin typeface="David" panose="020E0502060401010101" pitchFamily="34" charset="-79"/>
                <a:cs typeface="David" panose="020E0502060401010101" pitchFamily="34" charset="-79"/>
              </a:rPr>
              <a:t>אַת</a:t>
            </a:r>
            <a:r>
              <a:rPr lang="en-US" sz="6300" b="1" i="0" dirty="0">
                <a:effectLst/>
                <a:latin typeface="David" panose="020E0502060401010101" pitchFamily="34" charset="-79"/>
                <a:cs typeface="David" panose="020E0502060401010101" pitchFamily="34" charset="-79"/>
              </a:rPr>
              <a:t>ָּה </a:t>
            </a:r>
            <a:r>
              <a:rPr lang="en-US" sz="6300" b="1" i="0" dirty="0">
                <a:solidFill>
                  <a:srgbClr val="FFFF66"/>
                </a:solidFill>
                <a:effectLst/>
                <a:latin typeface="David" panose="020E0502060401010101" pitchFamily="34" charset="-79"/>
                <a:cs typeface="David" panose="020E0502060401010101" pitchFamily="34" charset="-79"/>
              </a:rPr>
              <a:t>תָּ</a:t>
            </a:r>
            <a:r>
              <a:rPr lang="en-US" sz="6300" b="1" i="0" dirty="0" err="1">
                <a:solidFill>
                  <a:srgbClr val="FFFF66"/>
                </a:solidFill>
                <a:effectLst/>
                <a:latin typeface="David" panose="020E0502060401010101" pitchFamily="34" charset="-79"/>
                <a:cs typeface="David" panose="020E0502060401010101" pitchFamily="34" charset="-79"/>
              </a:rPr>
              <a:t>בוֹא</a:t>
            </a:r>
            <a:r>
              <a:rPr lang="en-US" sz="6300" b="1" i="0" dirty="0">
                <a:effectLst/>
                <a:latin typeface="David" panose="020E0502060401010101" pitchFamily="34" charset="-79"/>
                <a:cs typeface="David" panose="020E0502060401010101" pitchFamily="34" charset="-79"/>
              </a:rPr>
              <a:t> אֶת </a:t>
            </a:r>
            <a:r>
              <a:rPr lang="en-US" sz="6300" b="1" i="0" dirty="0" err="1">
                <a:effectLst/>
                <a:latin typeface="David" panose="020E0502060401010101" pitchFamily="34" charset="-79"/>
                <a:cs typeface="David" panose="020E0502060401010101" pitchFamily="34" charset="-79"/>
              </a:rPr>
              <a:t>הָעָם</a:t>
            </a:r>
            <a:r>
              <a:rPr lang="en-US" sz="6300" b="1" i="0" dirty="0">
                <a:effectLst/>
                <a:latin typeface="David" panose="020E0502060401010101" pitchFamily="34" charset="-79"/>
                <a:cs typeface="David" panose="020E0502060401010101" pitchFamily="34" charset="-79"/>
              </a:rPr>
              <a:t> </a:t>
            </a:r>
            <a:r>
              <a:rPr lang="en-US" sz="6300" b="1" i="0" dirty="0" err="1">
                <a:effectLst/>
                <a:latin typeface="David" panose="020E0502060401010101" pitchFamily="34" charset="-79"/>
                <a:cs typeface="David" panose="020E0502060401010101" pitchFamily="34" charset="-79"/>
              </a:rPr>
              <a:t>הַז</a:t>
            </a:r>
            <a:r>
              <a:rPr lang="en-US" sz="6300" b="1" i="0" dirty="0">
                <a:effectLst/>
                <a:latin typeface="David" panose="020E0502060401010101" pitchFamily="34" charset="-79"/>
                <a:cs typeface="David" panose="020E0502060401010101" pitchFamily="34" charset="-79"/>
              </a:rPr>
              <a:t>ֶּה</a:t>
            </a:r>
          </a:p>
          <a:p>
            <a:pPr algn="l"/>
            <a:r>
              <a:rPr lang="en-US" sz="3200" b="0" i="0" dirty="0">
                <a:effectLst/>
                <a:latin typeface="Trebuchet MS" panose="020B0603020202020204" pitchFamily="34" charset="0"/>
              </a:rPr>
              <a:t> </a:t>
            </a:r>
          </a:p>
          <a:p>
            <a:pPr algn="l"/>
            <a:r>
              <a:rPr lang="en-US" sz="3200" b="0" i="0" dirty="0">
                <a:effectLst/>
                <a:latin typeface="Trebuchet MS" panose="020B0603020202020204" pitchFamily="34" charset="0"/>
              </a:rPr>
              <a:t> </a:t>
            </a:r>
            <a:endParaRPr lang="en-US" sz="4000" dirty="0"/>
          </a:p>
        </p:txBody>
      </p:sp>
    </p:spTree>
    <p:extLst>
      <p:ext uri="{BB962C8B-B14F-4D97-AF65-F5344CB8AC3E}">
        <p14:creationId xmlns:p14="http://schemas.microsoft.com/office/powerpoint/2010/main" val="36528009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25000" lnSpcReduction="20000"/>
          </a:bodyPr>
          <a:lstStyle/>
          <a:p>
            <a:pPr algn="l"/>
            <a:r>
              <a:rPr lang="en-US" sz="12800" b="0" dirty="0">
                <a:effectLst/>
              </a:rPr>
              <a:t>In another verse, G-d says to Yehoshua:</a:t>
            </a:r>
          </a:p>
          <a:p>
            <a:pPr algn="l"/>
            <a:r>
              <a:rPr lang="en-US" sz="16000" b="0" baseline="30000" dirty="0">
                <a:effectLst/>
              </a:rPr>
              <a:t>Deut. 31:23 </a:t>
            </a:r>
            <a:r>
              <a:rPr lang="en-US" sz="16000" b="0" dirty="0">
                <a:effectLst/>
              </a:rPr>
              <a:t>"He commanded Yehoshua the son of Nun and said: </a:t>
            </a:r>
            <a:r>
              <a:rPr lang="en-US" sz="16000" b="0" u="sng" dirty="0">
                <a:solidFill>
                  <a:srgbClr val="FFFF66"/>
                </a:solidFill>
                <a:effectLst/>
              </a:rPr>
              <a:t>Be strong and courageous </a:t>
            </a:r>
            <a:r>
              <a:rPr lang="en-US" sz="16000" b="0" dirty="0">
                <a:effectLst/>
              </a:rPr>
              <a:t>for </a:t>
            </a:r>
            <a:r>
              <a:rPr lang="en-US" sz="16000" b="0" u="sng" dirty="0">
                <a:solidFill>
                  <a:srgbClr val="FFFF66"/>
                </a:solidFill>
                <a:effectLst/>
              </a:rPr>
              <a:t>you will bring the Children of Israel </a:t>
            </a:r>
            <a:r>
              <a:rPr lang="en-US" sz="16000" b="0" dirty="0">
                <a:effectLst/>
              </a:rPr>
              <a:t>to the land that I promised to them and I will be with you." </a:t>
            </a:r>
          </a:p>
          <a:p>
            <a:pPr algn="l"/>
            <a:r>
              <a:rPr lang="en-US" sz="4000" b="0" i="0" dirty="0">
                <a:effectLst/>
                <a:latin typeface="Trebuchet MS" panose="020B0603020202020204" pitchFamily="34" charset="0"/>
              </a:rPr>
              <a:t> </a:t>
            </a:r>
            <a:endParaRPr lang="en-US" sz="3200" b="0" i="0" dirty="0">
              <a:effectLst/>
              <a:latin typeface="Trebuchet MS" panose="020B0603020202020204" pitchFamily="34" charset="0"/>
            </a:endParaRPr>
          </a:p>
          <a:p>
            <a:pPr algn="r" rtl="1"/>
            <a:r>
              <a:rPr lang="en-US" sz="16000" b="1" i="0" dirty="0">
                <a:effectLst/>
                <a:latin typeface="David" panose="020E0502060401010101" pitchFamily="34" charset="-79"/>
                <a:cs typeface="David" panose="020E0502060401010101" pitchFamily="34" charset="-79"/>
              </a:rPr>
              <a:t> כִּי </a:t>
            </a:r>
            <a:r>
              <a:rPr lang="en-US" sz="16000" b="1" i="0" dirty="0" err="1">
                <a:effectLst/>
                <a:latin typeface="David" panose="020E0502060401010101" pitchFamily="34" charset="-79"/>
                <a:cs typeface="David" panose="020E0502060401010101" pitchFamily="34" charset="-79"/>
              </a:rPr>
              <a:t>אַת</a:t>
            </a:r>
            <a:r>
              <a:rPr lang="en-US" sz="16000" b="1" i="0" dirty="0">
                <a:effectLst/>
                <a:latin typeface="David" panose="020E0502060401010101" pitchFamily="34" charset="-79"/>
                <a:cs typeface="David" panose="020E0502060401010101" pitchFamily="34" charset="-79"/>
              </a:rPr>
              <a:t>ָּה </a:t>
            </a:r>
            <a:r>
              <a:rPr lang="en-US" sz="16000" b="1" i="0" dirty="0">
                <a:solidFill>
                  <a:srgbClr val="FFFF66"/>
                </a:solidFill>
                <a:effectLst/>
                <a:latin typeface="David" panose="020E0502060401010101" pitchFamily="34" charset="-79"/>
                <a:cs typeface="David" panose="020E0502060401010101" pitchFamily="34" charset="-79"/>
              </a:rPr>
              <a:t>תָּ</a:t>
            </a:r>
            <a:r>
              <a:rPr lang="en-US" sz="16000" b="1" i="0" dirty="0" err="1">
                <a:solidFill>
                  <a:srgbClr val="FFFF66"/>
                </a:solidFill>
                <a:effectLst/>
                <a:latin typeface="David" panose="020E0502060401010101" pitchFamily="34" charset="-79"/>
                <a:cs typeface="David" panose="020E0502060401010101" pitchFamily="34" charset="-79"/>
              </a:rPr>
              <a:t>בִיא</a:t>
            </a:r>
            <a:r>
              <a:rPr lang="en-US" sz="16000" b="1" i="0" dirty="0">
                <a:effectLst/>
                <a:latin typeface="David" panose="020E0502060401010101" pitchFamily="34" charset="-79"/>
                <a:cs typeface="David" panose="020E0502060401010101" pitchFamily="34" charset="-79"/>
              </a:rPr>
              <a:t> אֶת בְּ</a:t>
            </a:r>
            <a:r>
              <a:rPr lang="en-US" sz="16000" b="1" i="0" dirty="0" err="1">
                <a:effectLst/>
                <a:latin typeface="David" panose="020E0502060401010101" pitchFamily="34" charset="-79"/>
                <a:cs typeface="David" panose="020E0502060401010101" pitchFamily="34" charset="-79"/>
              </a:rPr>
              <a:t>נֵי</a:t>
            </a:r>
            <a:r>
              <a:rPr lang="en-US" sz="16000" b="1" i="0" dirty="0">
                <a:effectLst/>
                <a:latin typeface="David" panose="020E0502060401010101" pitchFamily="34" charset="-79"/>
                <a:cs typeface="David" panose="020E0502060401010101" pitchFamily="34" charset="-79"/>
              </a:rPr>
              <a:t> </a:t>
            </a:r>
            <a:r>
              <a:rPr lang="en-US" sz="16000" b="1" i="0" dirty="0" err="1">
                <a:effectLst/>
                <a:latin typeface="David" panose="020E0502060401010101" pitchFamily="34" charset="-79"/>
                <a:cs typeface="David" panose="020E0502060401010101" pitchFamily="34" charset="-79"/>
              </a:rPr>
              <a:t>יִש</a:t>
            </a:r>
            <a:r>
              <a:rPr lang="en-US" sz="16000" b="1" i="0" dirty="0">
                <a:effectLst/>
                <a:latin typeface="David" panose="020E0502060401010101" pitchFamily="34" charset="-79"/>
                <a:cs typeface="David" panose="020E0502060401010101" pitchFamily="34" charset="-79"/>
              </a:rPr>
              <a:t>ְׂ</a:t>
            </a:r>
            <a:r>
              <a:rPr lang="en-US" sz="16000" b="1" i="0" dirty="0" err="1">
                <a:effectLst/>
                <a:latin typeface="David" panose="020E0502060401010101" pitchFamily="34" charset="-79"/>
                <a:cs typeface="David" panose="020E0502060401010101" pitchFamily="34" charset="-79"/>
              </a:rPr>
              <a:t>רָאֵל</a:t>
            </a:r>
            <a:r>
              <a:rPr lang="en-US" sz="16000" b="1" i="0" dirty="0">
                <a:effectLst/>
                <a:latin typeface="David" panose="020E0502060401010101" pitchFamily="34" charset="-79"/>
                <a:cs typeface="David" panose="020E0502060401010101" pitchFamily="34" charset="-79"/>
              </a:rPr>
              <a:t> </a:t>
            </a:r>
            <a:r>
              <a:rPr lang="en-US" sz="16000" b="0" i="0" dirty="0">
                <a:effectLst/>
                <a:latin typeface="David" panose="020E0502060401010101" pitchFamily="34" charset="-79"/>
                <a:cs typeface="David" panose="020E0502060401010101" pitchFamily="34" charset="-79"/>
              </a:rPr>
              <a:t> </a:t>
            </a:r>
          </a:p>
          <a:p>
            <a:pPr algn="l"/>
            <a:r>
              <a:rPr lang="en-US" sz="3200" b="0" i="0" dirty="0">
                <a:effectLst/>
                <a:latin typeface="Trebuchet MS" panose="020B0603020202020204" pitchFamily="34" charset="0"/>
              </a:rPr>
              <a:t> </a:t>
            </a:r>
          </a:p>
          <a:p>
            <a:pPr algn="l"/>
            <a:endParaRPr lang="en-US" sz="4000" dirty="0"/>
          </a:p>
        </p:txBody>
      </p:sp>
    </p:spTree>
    <p:extLst>
      <p:ext uri="{BB962C8B-B14F-4D97-AF65-F5344CB8AC3E}">
        <p14:creationId xmlns:p14="http://schemas.microsoft.com/office/powerpoint/2010/main" val="1199178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55000" lnSpcReduction="20000"/>
          </a:bodyPr>
          <a:lstStyle/>
          <a:p>
            <a:pPr algn="l"/>
            <a:r>
              <a:rPr lang="en-US" sz="6500" b="0" i="0" dirty="0">
                <a:effectLst/>
              </a:rPr>
              <a:t>In the first verse, Moses says to Yehoshua "</a:t>
            </a:r>
            <a:r>
              <a:rPr lang="en-US" sz="6500" b="1" i="0" dirty="0">
                <a:effectLst/>
              </a:rPr>
              <a:t>you will come</a:t>
            </a:r>
            <a:r>
              <a:rPr lang="en-US" sz="6500" b="0" i="0" dirty="0">
                <a:effectLst/>
              </a:rPr>
              <a:t>", while G-d says to Yehoshua "</a:t>
            </a:r>
            <a:r>
              <a:rPr lang="en-US" sz="6500" b="1" i="0" dirty="0">
                <a:effectLst/>
              </a:rPr>
              <a:t>you will bring</a:t>
            </a:r>
            <a:r>
              <a:rPr lang="en-US" sz="6500" b="0" i="0" dirty="0">
                <a:effectLst/>
              </a:rPr>
              <a:t>."</a:t>
            </a:r>
          </a:p>
          <a:p>
            <a:pPr algn="l"/>
            <a:r>
              <a:rPr lang="en-US" sz="6500" b="0" i="0" dirty="0">
                <a:effectLst/>
              </a:rPr>
              <a:t> In Hebrew there is a slight difference in the spelling and pronunciation of these two verbs. </a:t>
            </a:r>
          </a:p>
          <a:p>
            <a:pPr algn="l"/>
            <a:r>
              <a:rPr lang="en-US" sz="3200" b="0" i="0" dirty="0">
                <a:effectLst/>
                <a:latin typeface="Trebuchet MS" panose="020B0603020202020204" pitchFamily="34" charset="0"/>
              </a:rPr>
              <a:t> 			</a:t>
            </a:r>
            <a:r>
              <a:rPr lang="en-US" sz="9300" b="1" i="0" dirty="0">
                <a:effectLst/>
                <a:latin typeface="David" panose="020E0502060401010101" pitchFamily="34" charset="-79"/>
                <a:cs typeface="David" panose="020E0502060401010101" pitchFamily="34" charset="-79"/>
              </a:rPr>
              <a:t>תָּ</a:t>
            </a:r>
            <a:r>
              <a:rPr lang="en-US" sz="9300" b="1" i="0" dirty="0" err="1">
                <a:effectLst/>
                <a:latin typeface="David" panose="020E0502060401010101" pitchFamily="34" charset="-79"/>
                <a:cs typeface="David" panose="020E0502060401010101" pitchFamily="34" charset="-79"/>
              </a:rPr>
              <a:t>בִיא</a:t>
            </a:r>
            <a:r>
              <a:rPr lang="en-US" sz="7000" b="1" i="0" dirty="0">
                <a:solidFill>
                  <a:srgbClr val="FFFF66"/>
                </a:solidFill>
                <a:effectLst/>
                <a:latin typeface="Trebuchet MS" panose="020B0603020202020204" pitchFamily="34" charset="0"/>
              </a:rPr>
              <a:t>   </a:t>
            </a:r>
            <a:r>
              <a:rPr lang="en-US" sz="6500" dirty="0"/>
              <a:t>and</a:t>
            </a:r>
            <a:r>
              <a:rPr lang="en-US" sz="7000" b="1" i="0" dirty="0">
                <a:solidFill>
                  <a:srgbClr val="FFFF66"/>
                </a:solidFill>
                <a:effectLst/>
                <a:latin typeface="Trebuchet MS" panose="020B0603020202020204" pitchFamily="34" charset="0"/>
              </a:rPr>
              <a:t>  </a:t>
            </a:r>
            <a:r>
              <a:rPr lang="en-US" sz="9300" b="1" dirty="0">
                <a:latin typeface="David" panose="020E0502060401010101" pitchFamily="34" charset="-79"/>
                <a:cs typeface="David" panose="020E0502060401010101" pitchFamily="34" charset="-79"/>
              </a:rPr>
              <a:t>תָּ</a:t>
            </a:r>
            <a:r>
              <a:rPr lang="en-US" sz="9300" b="1" dirty="0" err="1">
                <a:latin typeface="David" panose="020E0502060401010101" pitchFamily="34" charset="-79"/>
                <a:cs typeface="David" panose="020E0502060401010101" pitchFamily="34" charset="-79"/>
              </a:rPr>
              <a:t>בוֹא</a:t>
            </a:r>
            <a:r>
              <a:rPr lang="en-US" sz="7000" b="1" i="0" dirty="0">
                <a:solidFill>
                  <a:srgbClr val="FFFF66"/>
                </a:solidFill>
                <a:effectLst/>
                <a:latin typeface="Trebuchet MS" panose="020B0603020202020204" pitchFamily="34" charset="0"/>
              </a:rPr>
              <a:t> </a:t>
            </a:r>
            <a:endParaRPr lang="en-US" sz="7000" b="0" i="0" dirty="0">
              <a:solidFill>
                <a:srgbClr val="FFFF66"/>
              </a:solidFill>
              <a:effectLst/>
              <a:latin typeface="Trebuchet MS" panose="020B0603020202020204" pitchFamily="34" charset="0"/>
            </a:endParaRPr>
          </a:p>
          <a:p>
            <a:pPr algn="l"/>
            <a:r>
              <a:rPr lang="en-US" sz="7000" b="0" i="0" dirty="0">
                <a:solidFill>
                  <a:srgbClr val="FFFF66"/>
                </a:solidFill>
                <a:effectLst/>
                <a:latin typeface="Trebuchet MS" panose="020B0603020202020204" pitchFamily="34" charset="0"/>
              </a:rPr>
              <a:t> 			</a:t>
            </a:r>
            <a:r>
              <a:rPr lang="en-US" sz="6500" dirty="0"/>
              <a:t>TAVEE          TAVO </a:t>
            </a:r>
          </a:p>
          <a:p>
            <a:pPr algn="l"/>
            <a:r>
              <a:rPr lang="en-US" sz="7000" b="0" i="0" dirty="0">
                <a:effectLst/>
                <a:latin typeface="Trebuchet MS" panose="020B0603020202020204" pitchFamily="34" charset="0"/>
              </a:rPr>
              <a:t> </a:t>
            </a:r>
            <a:r>
              <a:rPr lang="en-US" sz="3200" b="0" i="0" dirty="0">
                <a:effectLst/>
                <a:latin typeface="Trebuchet MS" panose="020B0603020202020204" pitchFamily="34" charset="0"/>
              </a:rPr>
              <a:t> </a:t>
            </a:r>
          </a:p>
          <a:p>
            <a:pPr algn="l"/>
            <a:endParaRPr lang="en-US" sz="4000" dirty="0"/>
          </a:p>
        </p:txBody>
      </p:sp>
    </p:spTree>
    <p:extLst>
      <p:ext uri="{BB962C8B-B14F-4D97-AF65-F5344CB8AC3E}">
        <p14:creationId xmlns:p14="http://schemas.microsoft.com/office/powerpoint/2010/main" val="2199858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70000" lnSpcReduction="20000"/>
          </a:bodyPr>
          <a:lstStyle/>
          <a:p>
            <a:pPr algn="l"/>
            <a:r>
              <a:rPr lang="en-US" sz="4700" b="0" i="0" dirty="0">
                <a:effectLst/>
              </a:rPr>
              <a:t>The Sages state: When Moshe said to Yehoshua </a:t>
            </a:r>
            <a:r>
              <a:rPr lang="en-US" sz="3200" b="0" i="0" dirty="0">
                <a:effectLst/>
                <a:latin typeface="Trebuchet MS" panose="020B0603020202020204" pitchFamily="34" charset="0"/>
              </a:rPr>
              <a:t>- </a:t>
            </a:r>
          </a:p>
          <a:p>
            <a:pPr algn="r"/>
            <a:r>
              <a:rPr lang="en-US" sz="3200" b="1" i="0" dirty="0">
                <a:effectLst/>
                <a:latin typeface="Trebuchet MS" panose="020B0603020202020204" pitchFamily="34" charset="0"/>
              </a:rPr>
              <a:t>...כִּי </a:t>
            </a:r>
            <a:r>
              <a:rPr lang="en-US" sz="3200" b="1" i="0" dirty="0" err="1">
                <a:effectLst/>
                <a:latin typeface="Trebuchet MS" panose="020B0603020202020204" pitchFamily="34" charset="0"/>
              </a:rPr>
              <a:t>אַת</a:t>
            </a:r>
            <a:r>
              <a:rPr lang="en-US" sz="3200" b="1" i="0" dirty="0">
                <a:effectLst/>
                <a:latin typeface="Trebuchet MS" panose="020B0603020202020204" pitchFamily="34" charset="0"/>
              </a:rPr>
              <a:t>ָּה תָּ</a:t>
            </a:r>
            <a:r>
              <a:rPr lang="en-US" sz="3200" b="1" i="0" dirty="0" err="1">
                <a:effectLst/>
                <a:latin typeface="Trebuchet MS" panose="020B0603020202020204" pitchFamily="34" charset="0"/>
              </a:rPr>
              <a:t>בוֹא</a:t>
            </a:r>
            <a:r>
              <a:rPr lang="en-US" sz="3200" b="1" i="0" dirty="0">
                <a:effectLst/>
                <a:latin typeface="Trebuchet MS" panose="020B0603020202020204" pitchFamily="34" charset="0"/>
              </a:rPr>
              <a:t> אֶת </a:t>
            </a:r>
            <a:r>
              <a:rPr lang="en-US" sz="3200" b="1" i="0" dirty="0" err="1">
                <a:effectLst/>
                <a:latin typeface="Trebuchet MS" panose="020B0603020202020204" pitchFamily="34" charset="0"/>
              </a:rPr>
              <a:t>הָעָם</a:t>
            </a:r>
            <a:r>
              <a:rPr lang="en-US" sz="3200" b="1" i="0" dirty="0">
                <a:effectLst/>
                <a:latin typeface="Trebuchet MS" panose="020B0603020202020204" pitchFamily="34" charset="0"/>
              </a:rPr>
              <a:t> </a:t>
            </a:r>
            <a:r>
              <a:rPr lang="en-US" sz="3200" b="1" i="0" dirty="0" err="1">
                <a:effectLst/>
                <a:latin typeface="Trebuchet MS" panose="020B0603020202020204" pitchFamily="34" charset="0"/>
              </a:rPr>
              <a:t>הַז</a:t>
            </a:r>
            <a:r>
              <a:rPr lang="en-US" sz="3200" b="1" i="0" dirty="0">
                <a:effectLst/>
                <a:latin typeface="Trebuchet MS" panose="020B0603020202020204" pitchFamily="34" charset="0"/>
              </a:rPr>
              <a:t>ֶּה</a:t>
            </a:r>
            <a:endParaRPr lang="en-US" sz="3200" b="0" i="0" dirty="0">
              <a:effectLst/>
              <a:latin typeface="Trebuchet MS" panose="020B0603020202020204" pitchFamily="34" charset="0"/>
            </a:endParaRPr>
          </a:p>
          <a:p>
            <a:pPr algn="l"/>
            <a:r>
              <a:rPr lang="en-US" sz="4700" dirty="0"/>
              <a:t> "For you will come (et) this nation" – the meaning is:</a:t>
            </a:r>
          </a:p>
          <a:p>
            <a:pPr algn="l"/>
            <a:r>
              <a:rPr lang="en-US" sz="4700" dirty="0"/>
              <a:t>"For you will come with this nation" (together with this nation).</a:t>
            </a:r>
          </a:p>
          <a:p>
            <a:pPr algn="l"/>
            <a:r>
              <a:rPr lang="en-US" sz="4700" dirty="0"/>
              <a:t> Here Moshe intended that Yehoshua would take counsel with the elders of the nation, and act according to their opinion.</a:t>
            </a:r>
          </a:p>
          <a:p>
            <a:pPr algn="l"/>
            <a:r>
              <a:rPr lang="en-US" sz="3200" b="0" i="0" dirty="0">
                <a:effectLst/>
                <a:latin typeface="Trebuchet MS" panose="020B0603020202020204" pitchFamily="34" charset="0"/>
              </a:rPr>
              <a:t> </a:t>
            </a:r>
            <a:endParaRPr lang="en-US" sz="4000" dirty="0"/>
          </a:p>
        </p:txBody>
      </p:sp>
    </p:spTree>
    <p:extLst>
      <p:ext uri="{BB962C8B-B14F-4D97-AF65-F5344CB8AC3E}">
        <p14:creationId xmlns:p14="http://schemas.microsoft.com/office/powerpoint/2010/main" val="36548882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0" i="0" dirty="0">
                <a:effectLst/>
              </a:rPr>
              <a:t>But, when G-d told Yehoshua:</a:t>
            </a:r>
          </a:p>
          <a:p>
            <a:pPr algn="l"/>
            <a:r>
              <a:rPr lang="en-US" sz="4000" b="0" i="0" dirty="0">
                <a:effectLst/>
                <a:latin typeface="Trebuchet MS" panose="020B0603020202020204" pitchFamily="34" charset="0"/>
              </a:rPr>
              <a:t> </a:t>
            </a:r>
            <a:r>
              <a:rPr lang="en-US" sz="4000" dirty="0"/>
              <a:t>"For you will bring (et) this nation"</a:t>
            </a:r>
          </a:p>
          <a:p>
            <a:pPr algn="l"/>
            <a:r>
              <a:rPr lang="en-US" sz="4000" dirty="0"/>
              <a:t> Here the verb </a:t>
            </a:r>
            <a:r>
              <a:rPr lang="en-US" sz="4300" b="1" dirty="0">
                <a:latin typeface="David" panose="020E0502060401010101" pitchFamily="34" charset="-79"/>
                <a:cs typeface="David" panose="020E0502060401010101" pitchFamily="34" charset="-79"/>
              </a:rPr>
              <a:t>תָּ</a:t>
            </a:r>
            <a:r>
              <a:rPr lang="en-US" sz="4300" b="1" dirty="0" err="1">
                <a:latin typeface="David" panose="020E0502060401010101" pitchFamily="34" charset="-79"/>
                <a:cs typeface="David" panose="020E0502060401010101" pitchFamily="34" charset="-79"/>
              </a:rPr>
              <a:t>בִיא</a:t>
            </a:r>
            <a:r>
              <a:rPr lang="en-US" sz="4000" dirty="0"/>
              <a:t> is an active verb (</a:t>
            </a:r>
            <a:r>
              <a:rPr lang="en-US" sz="4000" dirty="0" err="1"/>
              <a:t>Binyan</a:t>
            </a:r>
            <a:r>
              <a:rPr lang="en-US" sz="4000" dirty="0"/>
              <a:t> </a:t>
            </a:r>
            <a:r>
              <a:rPr lang="en-US" sz="4000" dirty="0" err="1"/>
              <a:t>Hif'eel</a:t>
            </a:r>
            <a:r>
              <a:rPr lang="en-US" sz="4000" dirty="0"/>
              <a:t>) and the intention is that Yehoshua would actively lead the Children of Israel even against their will – the decision is his.</a:t>
            </a:r>
          </a:p>
        </p:txBody>
      </p:sp>
    </p:spTree>
    <p:extLst>
      <p:ext uri="{BB962C8B-B14F-4D97-AF65-F5344CB8AC3E}">
        <p14:creationId xmlns:p14="http://schemas.microsoft.com/office/powerpoint/2010/main" val="133056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77500" lnSpcReduction="20000"/>
          </a:bodyPr>
          <a:lstStyle/>
          <a:p>
            <a:pPr algn="l"/>
            <a:r>
              <a:rPr lang="en-US" sz="4600" dirty="0"/>
              <a:t>Rabbi </a:t>
            </a:r>
            <a:r>
              <a:rPr lang="en-US" sz="4600" dirty="0" err="1"/>
              <a:t>Elchanan</a:t>
            </a:r>
            <a:r>
              <a:rPr lang="en-US" sz="4600" dirty="0"/>
              <a:t> Wasserman:</a:t>
            </a:r>
          </a:p>
          <a:p>
            <a:pPr algn="l"/>
            <a:r>
              <a:rPr lang="en-US" sz="4600" dirty="0"/>
              <a:t>In the beginning, the leader cannot rely just on his own opinion. He first needs to hear out the opinions and the advice of the elders and the sages. </a:t>
            </a:r>
          </a:p>
          <a:p>
            <a:pPr algn="l"/>
            <a:r>
              <a:rPr lang="en-US" sz="4600" dirty="0"/>
              <a:t>But after hearing out all the opinions, the leader needs to demonstrate leadership and to decide by himself how to act.</a:t>
            </a:r>
          </a:p>
          <a:p>
            <a:pPr algn="l"/>
            <a:endParaRPr lang="en-US" sz="4000" dirty="0"/>
          </a:p>
        </p:txBody>
      </p:sp>
    </p:spTree>
    <p:extLst>
      <p:ext uri="{BB962C8B-B14F-4D97-AF65-F5344CB8AC3E}">
        <p14:creationId xmlns:p14="http://schemas.microsoft.com/office/powerpoint/2010/main" val="500031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eaLnBrk="1" hangingPunct="1"/>
            <a:r>
              <a:rPr lang="en-US" altLang="en-US" sz="4000" dirty="0"/>
              <a:t>So l</a:t>
            </a:r>
            <a:r>
              <a:rPr lang="en-US" sz="4000" dirty="0"/>
              <a:t>isten, learn, and lead in whatever life, and G-d, calls you to.  </a:t>
            </a:r>
          </a:p>
          <a:p>
            <a:pPr algn="l"/>
            <a:endParaRPr lang="en-US" sz="4000" dirty="0"/>
          </a:p>
        </p:txBody>
      </p:sp>
    </p:spTree>
    <p:extLst>
      <p:ext uri="{BB962C8B-B14F-4D97-AF65-F5344CB8AC3E}">
        <p14:creationId xmlns:p14="http://schemas.microsoft.com/office/powerpoint/2010/main" val="8416799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eaLnBrk="1" hangingPunct="1"/>
            <a:r>
              <a:rPr lang="en-US" altLang="en-US" sz="4000" dirty="0"/>
              <a:t>Adult responsibilities:</a:t>
            </a:r>
          </a:p>
          <a:p>
            <a:pPr marL="400050" indent="-400050" algn="l" eaLnBrk="1" hangingPunct="1">
              <a:buFont typeface="+mj-lt"/>
              <a:buAutoNum type="arabicPeriod"/>
            </a:pPr>
            <a:r>
              <a:rPr lang="en-US" altLang="en-US" sz="4000" dirty="0"/>
              <a:t> Handling disagreements</a:t>
            </a:r>
          </a:p>
          <a:p>
            <a:pPr algn="l"/>
            <a:r>
              <a:rPr lang="en-US" altLang="en-US" sz="4000" dirty="0"/>
              <a:t>2. Facing opposition.</a:t>
            </a:r>
          </a:p>
          <a:p>
            <a:pPr algn="l"/>
            <a:r>
              <a:rPr lang="en-US" sz="4000" dirty="0"/>
              <a:t>3. Listening, learning, and leading</a:t>
            </a:r>
          </a:p>
          <a:p>
            <a:pPr algn="l"/>
            <a:endParaRPr lang="en-US" sz="4000" dirty="0"/>
          </a:p>
        </p:txBody>
      </p:sp>
    </p:spTree>
    <p:extLst>
      <p:ext uri="{BB962C8B-B14F-4D97-AF65-F5344CB8AC3E}">
        <p14:creationId xmlns:p14="http://schemas.microsoft.com/office/powerpoint/2010/main" val="2152413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B4E52E73-32F7-4CFF-4354-D4DA8609E6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Rectangle: Rounded Corners 3">
            <a:extLst>
              <a:ext uri="{FF2B5EF4-FFF2-40B4-BE49-F238E27FC236}">
                <a16:creationId xmlns:a16="http://schemas.microsoft.com/office/drawing/2014/main" id="{29508E32-A0D9-C9FE-D1CF-73F0309125FC}"/>
              </a:ext>
            </a:extLst>
          </p:cNvPr>
          <p:cNvSpPr/>
          <p:nvPr/>
        </p:nvSpPr>
        <p:spPr bwMode="auto">
          <a:xfrm>
            <a:off x="228600" y="2266950"/>
            <a:ext cx="4876800" cy="609600"/>
          </a:xfrm>
          <a:prstGeom prst="roundRect">
            <a:avLst/>
          </a:prstGeom>
          <a:noFill/>
          <a:ln w="444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1901150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E57C2A-562D-684B-8290-F81B4E02EEC5}"/>
              </a:ext>
            </a:extLst>
          </p:cNvPr>
          <p:cNvSpPr>
            <a:spLocks noGrp="1" noChangeArrowheads="1"/>
          </p:cNvSpPr>
          <p:nvPr>
            <p:ph type="subTitle" idx="1"/>
          </p:nvPr>
        </p:nvSpPr>
        <p:spPr>
          <a:xfrm>
            <a:off x="381000" y="209550"/>
            <a:ext cx="8534400" cy="4724400"/>
          </a:xfrm>
        </p:spPr>
        <p:txBody>
          <a:bodyPr>
            <a:normAutofit/>
          </a:bodyPr>
          <a:lstStyle/>
          <a:p>
            <a:pPr algn="l" eaLnBrk="1" hangingPunct="1"/>
            <a:endParaRPr lang="en-US" altLang="en-US" sz="4000" dirty="0"/>
          </a:p>
        </p:txBody>
      </p:sp>
      <p:pic>
        <p:nvPicPr>
          <p:cNvPr id="3" name="Picture 2">
            <a:extLst>
              <a:ext uri="{FF2B5EF4-FFF2-40B4-BE49-F238E27FC236}">
                <a16:creationId xmlns:a16="http://schemas.microsoft.com/office/drawing/2014/main" id="{343A3AFD-9C50-A4C9-EF63-7D8875B8E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2" name="TextBox 1">
            <a:extLst>
              <a:ext uri="{FF2B5EF4-FFF2-40B4-BE49-F238E27FC236}">
                <a16:creationId xmlns:a16="http://schemas.microsoft.com/office/drawing/2014/main" id="{A2C3184A-D2A8-ABCC-D622-E2B45563E0D6}"/>
              </a:ext>
            </a:extLst>
          </p:cNvPr>
          <p:cNvSpPr txBox="1"/>
          <p:nvPr/>
        </p:nvSpPr>
        <p:spPr>
          <a:xfrm>
            <a:off x="161925" y="209550"/>
            <a:ext cx="8763000" cy="3170099"/>
          </a:xfrm>
          <a:prstGeom prst="rect">
            <a:avLst/>
          </a:prstGeom>
          <a:noFill/>
        </p:spPr>
        <p:txBody>
          <a:bodyPr wrap="square" rtlCol="0">
            <a:spAutoFit/>
          </a:bodyPr>
          <a:lstStyle/>
          <a:p>
            <a:pPr algn="l"/>
            <a:r>
              <a:rPr lang="en-US" u="sng" dirty="0">
                <a:solidFill>
                  <a:srgbClr val="FFFF66"/>
                </a:solidFill>
                <a:effectLst>
                  <a:outerShdw blurRad="38100" dist="38100" dir="2700000" algn="tl">
                    <a:srgbClr val="000000">
                      <a:alpha val="43137"/>
                    </a:srgbClr>
                  </a:outerShdw>
                </a:effectLst>
              </a:rPr>
              <a:t>Bat Mitzvah: Daughter of the Covenant</a:t>
            </a:r>
          </a:p>
          <a:p>
            <a:pPr marL="457200" indent="-457200" algn="l">
              <a:buFont typeface="+mj-lt"/>
              <a:buAutoNum type="arabicPeriod"/>
            </a:pPr>
            <a:r>
              <a:rPr lang="en-US" dirty="0">
                <a:effectLst>
                  <a:outerShdw blurRad="38100" dist="38100" dir="2700000" algn="tl">
                    <a:srgbClr val="000000">
                      <a:alpha val="43137"/>
                    </a:srgbClr>
                  </a:outerShdw>
                </a:effectLst>
              </a:rPr>
              <a:t>Brief history</a:t>
            </a:r>
          </a:p>
          <a:p>
            <a:pPr marL="457200" indent="-457200" algn="l">
              <a:buFont typeface="+mj-lt"/>
              <a:buAutoNum type="arabicPeriod"/>
            </a:pPr>
            <a:r>
              <a:rPr lang="en-US" dirty="0">
                <a:effectLst>
                  <a:outerShdw blurRad="38100" dist="38100" dir="2700000" algn="tl">
                    <a:srgbClr val="000000">
                      <a:alpha val="43137"/>
                    </a:srgbClr>
                  </a:outerShdw>
                </a:effectLst>
              </a:rPr>
              <a:t>Purpose </a:t>
            </a:r>
          </a:p>
          <a:p>
            <a:pPr marL="457200" indent="-457200" algn="l">
              <a:buFont typeface="+mj-lt"/>
              <a:buAutoNum type="arabicPeriod"/>
            </a:pPr>
            <a:r>
              <a:rPr lang="en-US" dirty="0">
                <a:effectLst>
                  <a:outerShdw blurRad="38100" dist="38100" dir="2700000" algn="tl">
                    <a:srgbClr val="000000">
                      <a:alpha val="43137"/>
                    </a:srgbClr>
                  </a:outerShdw>
                </a:effectLst>
              </a:rPr>
              <a:t>Hazards</a:t>
            </a:r>
          </a:p>
        </p:txBody>
      </p:sp>
    </p:spTree>
    <p:extLst>
      <p:ext uri="{BB962C8B-B14F-4D97-AF65-F5344CB8AC3E}">
        <p14:creationId xmlns:p14="http://schemas.microsoft.com/office/powerpoint/2010/main" val="152986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B3322FF-CFEB-5155-4A2F-0BAFDA10342F}"/>
              </a:ext>
            </a:extLst>
          </p:cNvPr>
          <p:cNvSpPr>
            <a:spLocks noGrp="1" noChangeArrowheads="1"/>
          </p:cNvSpPr>
          <p:nvPr>
            <p:ph type="subTitle" idx="1"/>
          </p:nvPr>
        </p:nvSpPr>
        <p:spPr>
          <a:xfrm>
            <a:off x="457200" y="209550"/>
            <a:ext cx="8229600" cy="4724400"/>
          </a:xfrm>
        </p:spPr>
        <p:txBody>
          <a:bodyPr>
            <a:normAutofit/>
          </a:bodyPr>
          <a:lstStyle/>
          <a:p>
            <a:pPr algn="l" eaLnBrk="1" hangingPunct="1">
              <a:lnSpc>
                <a:spcPct val="90000"/>
              </a:lnSpc>
            </a:pPr>
            <a:br>
              <a:rPr lang="en-US" altLang="en-US" sz="4000" dirty="0"/>
            </a:br>
            <a:r>
              <a:rPr lang="en-US" altLang="en-US" sz="4000" dirty="0"/>
              <a:t>"A yarmulke," is the answer. "I didn't want them to think I was a Wasp."</a:t>
            </a:r>
          </a:p>
        </p:txBody>
      </p:sp>
    </p:spTree>
    <p:extLst>
      <p:ext uri="{BB962C8B-B14F-4D97-AF65-F5344CB8AC3E}">
        <p14:creationId xmlns:p14="http://schemas.microsoft.com/office/powerpoint/2010/main" val="111505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392418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B3322FF-CFEB-5155-4A2F-0BAFDA10342F}"/>
              </a:ext>
            </a:extLst>
          </p:cNvPr>
          <p:cNvSpPr>
            <a:spLocks noGrp="1" noChangeArrowheads="1"/>
          </p:cNvSpPr>
          <p:nvPr>
            <p:ph type="subTitle" idx="1"/>
          </p:nvPr>
        </p:nvSpPr>
        <p:spPr>
          <a:xfrm>
            <a:off x="457200" y="285750"/>
            <a:ext cx="8229600" cy="4724400"/>
          </a:xfrm>
        </p:spPr>
        <p:txBody>
          <a:bodyPr/>
          <a:lstStyle/>
          <a:p>
            <a:pPr algn="l" eaLnBrk="1" hangingPunct="1">
              <a:lnSpc>
                <a:spcPct val="90000"/>
              </a:lnSpc>
            </a:pPr>
            <a:r>
              <a:rPr lang="en-US" altLang="en-US" sz="4000" dirty="0"/>
              <a:t>TORAHFIED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B3322FF-CFEB-5155-4A2F-0BAFDA10342F}"/>
              </a:ext>
            </a:extLst>
          </p:cNvPr>
          <p:cNvSpPr>
            <a:spLocks noGrp="1" noChangeArrowheads="1"/>
          </p:cNvSpPr>
          <p:nvPr>
            <p:ph type="subTitle" idx="1"/>
          </p:nvPr>
        </p:nvSpPr>
        <p:spPr>
          <a:xfrm>
            <a:off x="457200" y="285750"/>
            <a:ext cx="8229600" cy="4724400"/>
          </a:xfrm>
        </p:spPr>
        <p:txBody>
          <a:bodyPr/>
          <a:lstStyle/>
          <a:p>
            <a:pPr algn="l" eaLnBrk="1" hangingPunct="1">
              <a:lnSpc>
                <a:spcPct val="90000"/>
              </a:lnSpc>
            </a:pPr>
            <a:r>
              <a:rPr lang="en-US" altLang="en-US" sz="4000" dirty="0"/>
              <a:t>TORAHFIED n. Inability to remember one's lines at one's Bar Mitzvah.</a:t>
            </a:r>
          </a:p>
        </p:txBody>
      </p:sp>
    </p:spTree>
    <p:extLst>
      <p:ext uri="{BB962C8B-B14F-4D97-AF65-F5344CB8AC3E}">
        <p14:creationId xmlns:p14="http://schemas.microsoft.com/office/powerpoint/2010/main" val="420044946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234356</TotalTime>
  <Words>3608</Words>
  <Application>Microsoft Office PowerPoint</Application>
  <PresentationFormat>On-screen Show (16:9)</PresentationFormat>
  <Paragraphs>428</Paragraphs>
  <Slides>70</Slides>
  <Notes>70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Arial Rounded MT Bold</vt:lpstr>
      <vt:lpstr>comic sans ms</vt:lpstr>
      <vt:lpstr>David</vt:lpstr>
      <vt:lpstr>Trebuchet MS</vt:lpstr>
      <vt:lpstr>Vilna</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5298</cp:revision>
  <dcterms:created xsi:type="dcterms:W3CDTF">2006-04-21T19:34:43Z</dcterms:created>
  <dcterms:modified xsi:type="dcterms:W3CDTF">2024-09-28T13:54:58Z</dcterms:modified>
</cp:coreProperties>
</file>