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97"/>
  </p:notesMasterIdLst>
  <p:handoutMasterIdLst>
    <p:handoutMasterId r:id="rId98"/>
  </p:handoutMasterIdLst>
  <p:sldIdLst>
    <p:sldId id="67516" r:id="rId3"/>
    <p:sldId id="67512" r:id="rId4"/>
    <p:sldId id="67508" r:id="rId5"/>
    <p:sldId id="67511" r:id="rId6"/>
    <p:sldId id="67510" r:id="rId7"/>
    <p:sldId id="67513" r:id="rId8"/>
    <p:sldId id="67509" r:id="rId9"/>
    <p:sldId id="67514" r:id="rId10"/>
    <p:sldId id="67434" r:id="rId11"/>
    <p:sldId id="67505" r:id="rId12"/>
    <p:sldId id="67504" r:id="rId13"/>
    <p:sldId id="67520" r:id="rId14"/>
    <p:sldId id="67438" r:id="rId15"/>
    <p:sldId id="67502" r:id="rId16"/>
    <p:sldId id="67503" r:id="rId17"/>
    <p:sldId id="67500" r:id="rId18"/>
    <p:sldId id="67524" r:id="rId19"/>
    <p:sldId id="67565" r:id="rId20"/>
    <p:sldId id="67550" r:id="rId21"/>
    <p:sldId id="67566" r:id="rId22"/>
    <p:sldId id="67567" r:id="rId23"/>
    <p:sldId id="67506" r:id="rId24"/>
    <p:sldId id="67526" r:id="rId25"/>
    <p:sldId id="67539" r:id="rId26"/>
    <p:sldId id="67529" r:id="rId27"/>
    <p:sldId id="67538" r:id="rId28"/>
    <p:sldId id="67525" r:id="rId29"/>
    <p:sldId id="67528" r:id="rId30"/>
    <p:sldId id="67541" r:id="rId31"/>
    <p:sldId id="67540" r:id="rId32"/>
    <p:sldId id="64602" r:id="rId33"/>
    <p:sldId id="67568" r:id="rId34"/>
    <p:sldId id="67518" r:id="rId35"/>
    <p:sldId id="64603" r:id="rId36"/>
    <p:sldId id="64604" r:id="rId37"/>
    <p:sldId id="66714" r:id="rId38"/>
    <p:sldId id="66726" r:id="rId39"/>
    <p:sldId id="66707" r:id="rId40"/>
    <p:sldId id="66703" r:id="rId41"/>
    <p:sldId id="66706" r:id="rId42"/>
    <p:sldId id="66708" r:id="rId43"/>
    <p:sldId id="66702" r:id="rId44"/>
    <p:sldId id="66716" r:id="rId45"/>
    <p:sldId id="66710" r:id="rId46"/>
    <p:sldId id="66709" r:id="rId47"/>
    <p:sldId id="66725" r:id="rId48"/>
    <p:sldId id="66705" r:id="rId49"/>
    <p:sldId id="66719" r:id="rId50"/>
    <p:sldId id="66718" r:id="rId51"/>
    <p:sldId id="66777" r:id="rId52"/>
    <p:sldId id="67521" r:id="rId53"/>
    <p:sldId id="67522" r:id="rId54"/>
    <p:sldId id="66737" r:id="rId55"/>
    <p:sldId id="66721" r:id="rId56"/>
    <p:sldId id="66720" r:id="rId57"/>
    <p:sldId id="66715" r:id="rId58"/>
    <p:sldId id="67523" r:id="rId59"/>
    <p:sldId id="66704" r:id="rId60"/>
    <p:sldId id="66698" r:id="rId61"/>
    <p:sldId id="66778" r:id="rId62"/>
    <p:sldId id="67530" r:id="rId63"/>
    <p:sldId id="67531" r:id="rId64"/>
    <p:sldId id="66761" r:id="rId65"/>
    <p:sldId id="66713" r:id="rId66"/>
    <p:sldId id="66755" r:id="rId67"/>
    <p:sldId id="67556" r:id="rId68"/>
    <p:sldId id="67561" r:id="rId69"/>
    <p:sldId id="67558" r:id="rId70"/>
    <p:sldId id="67559" r:id="rId71"/>
    <p:sldId id="67535" r:id="rId72"/>
    <p:sldId id="67560" r:id="rId73"/>
    <p:sldId id="67564" r:id="rId74"/>
    <p:sldId id="67563" r:id="rId75"/>
    <p:sldId id="67555" r:id="rId76"/>
    <p:sldId id="67569" r:id="rId77"/>
    <p:sldId id="67542" r:id="rId78"/>
    <p:sldId id="67543" r:id="rId79"/>
    <p:sldId id="67515" r:id="rId80"/>
    <p:sldId id="67519" r:id="rId81"/>
    <p:sldId id="67554" r:id="rId82"/>
    <p:sldId id="67544" r:id="rId83"/>
    <p:sldId id="67545" r:id="rId84"/>
    <p:sldId id="67532" r:id="rId85"/>
    <p:sldId id="67546" r:id="rId86"/>
    <p:sldId id="67533" r:id="rId87"/>
    <p:sldId id="67534" r:id="rId88"/>
    <p:sldId id="67547" r:id="rId89"/>
    <p:sldId id="67548" r:id="rId90"/>
    <p:sldId id="67551" r:id="rId91"/>
    <p:sldId id="67549" r:id="rId92"/>
    <p:sldId id="67552" r:id="rId93"/>
    <p:sldId id="67553" r:id="rId94"/>
    <p:sldId id="67562" r:id="rId95"/>
    <p:sldId id="67557" r:id="rId9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343" autoAdjust="0"/>
  </p:normalViewPr>
  <p:slideViewPr>
    <p:cSldViewPr>
      <p:cViewPr varScale="1">
        <p:scale>
          <a:sx n="103" d="100"/>
          <a:sy n="103" d="100"/>
        </p:scale>
        <p:origin x="102"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84"/>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5786-Fruitful Life in the Word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14,2025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5786-Fruitful Life in the Word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14,2025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Baal_Shem_T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Torah"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AB9E-F243-D14B-E35E-5E5A68913D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89E797-58E8-618F-4D07-4EE014061F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58D5695-341E-D379-1AEF-9D41A56831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BD990394-546F-9196-82A4-99DB5D4DD7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73A1B1-BBBB-0D1B-1000-03BD196BCE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870EDC-1318-CB6C-B6C3-2B2B3F42538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4C1443-1B0B-CAF2-B27E-EF6CAAC86C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89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3BC0-B52B-E035-ADF4-62ABB2663B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C40438-52E3-4005-E6D9-FAD847A3C4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E9386815-49F5-E49E-8951-BCAA13D95F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91DAE36A-8C89-6A6D-2CB9-6B8EC6042C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DF01D1-8BE4-0401-6F5F-D0FECD7D13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FC4E6F-DC6E-7BCF-C0DB-951A3A06FBA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9B00165-3683-49B7-AA99-9A4CE6E7667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9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112E-8FF4-3A31-E84A-9AD1B2987A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D820FF-08BE-F5F3-6F75-84533DA025E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83C6D6D-49A2-1771-0F38-6BB656EF8A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F2C206C1-D0C9-8EBE-2165-0C8A501396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0FA372-A9A0-9B2B-2A7A-F7AA2ADF78D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6AB9D2-9F06-397A-48FF-9B1C1B04B0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A4922FD-3ED2-003B-74DE-7C6779C4BC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28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B828-8FFC-29A9-1955-778D0D80BD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3F19E5-CDE5-D5D6-71E4-8BEBB58D14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012E7E7-0BB1-A603-59E5-6B0C6DDC5F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700A906B-3193-7377-AC37-5E9D2C7F19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757A9A-965D-8450-E470-633070007B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4153CB3-C21C-593B-0098-E81CF5B3C39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D0D2D4-BE8C-50A8-18EC-6DF5936597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4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D6EB3-B445-EDB2-F8D2-30F0733BB1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F11579-75C9-1298-CBA6-C9436C2631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DA9E6B74-729C-321C-DC7C-B6798E8FB9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0469E7AB-8FE1-3514-2E1D-D618FC3838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392340-BE12-E80D-F141-B94ACC77F1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51C9E5-060A-A390-35A2-98EED44201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2797F5-A82A-AB96-4DE8-F1DAC52ABE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3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CB82-DDD4-8C9F-E7A1-5553E7ECAC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56FC8A-20CA-17E4-58B1-B8F7126732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4C2969C-BF06-4A70-8DBE-9AA3759B3C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04741506-3209-00A5-E9AD-824F1995E3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E3C288-3B5B-088C-5153-F647370033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FA7E02-F466-2BF7-F146-1D59FF87D6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53BC053-2E19-233D-18D4-B3091A8CBD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86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F919-DB94-F65C-A67A-5FB445A70F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F17350-1F26-5FFB-F418-2D472E3939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796C11E9-492D-0D1D-FCF2-62583CF0D8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95D2A1FF-A1CC-6795-B6F0-CE126BE06E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0A5063-AC21-86A8-9EFE-D541882176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00BF84-4C06-7231-DA70-0EF27E1C2F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AD5F0D-744A-8E0D-1E24-7FE810261A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1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290E-AE89-8EE1-CC0C-C07101F5C1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8625FB-89D1-DD1B-7349-01EFCD592B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071DAC5F-5CA2-B451-054E-3D143E74CE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6059411-BF50-9924-4C36-F0CAEFA03A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CFD521-84BC-0BF3-5A3F-8FDDC4E2B2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E78EBC-6BDB-B50B-460C-DDE03FCC6041}"/>
              </a:ext>
            </a:extLst>
          </p:cNvPr>
          <p:cNvSpPr>
            <a:spLocks noGrp="1" noChangeArrowheads="1"/>
          </p:cNvSpPr>
          <p:nvPr>
            <p:ph type="body" idx="1"/>
          </p:nvPr>
        </p:nvSpPr>
        <p:spPr>
          <a:xfrm>
            <a:off x="152400" y="4114800"/>
            <a:ext cx="6553200" cy="4876800"/>
          </a:xfrm>
        </p:spPr>
        <p:txBody>
          <a:bodyPr/>
          <a:lstStyle/>
          <a:p>
            <a:pPr algn="l"/>
            <a:r>
              <a:rPr lang="en-US" altLang="en-US" dirty="0"/>
              <a:t>https://www.dailywire.com/news/sadistic-humiliation-mutilation-and-gang-rape-were-part-of-hamas-strategy-israeli-report-shows</a:t>
            </a:r>
          </a:p>
          <a:p>
            <a:pPr algn="l"/>
            <a:r>
              <a:rPr lang="en-US" altLang="en-US" dirty="0"/>
              <a:t>https://www.dailywire.com/news/israeli-hostages-reveal-harrowing-conditions-of-starvation-and-exploitation-upon-return-home</a:t>
            </a:r>
          </a:p>
        </p:txBody>
      </p:sp>
      <p:cxnSp>
        <p:nvCxnSpPr>
          <p:cNvPr id="3" name="Straight Connector 2">
            <a:extLst>
              <a:ext uri="{FF2B5EF4-FFF2-40B4-BE49-F238E27FC236}">
                <a16:creationId xmlns:a16="http://schemas.microsoft.com/office/drawing/2014/main" id="{04D280C8-6F45-DA11-2030-EF8F51F8F1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57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A38F-2087-5A4D-C490-587D91D480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94B5B6-3DC7-C9F5-699F-6845C4D7BC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F0942AA-6F1D-C05E-DD84-4EEF3AD1E2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DD6F8F3-B46E-CA5D-87F1-3467FF11E0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F20196-47FF-AFAF-3790-88DE636C65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C8AEBC-0BE4-78B1-1977-3C3B5A534337}"/>
              </a:ext>
            </a:extLst>
          </p:cNvPr>
          <p:cNvSpPr>
            <a:spLocks noGrp="1" noChangeArrowheads="1"/>
          </p:cNvSpPr>
          <p:nvPr>
            <p:ph type="body" idx="1"/>
          </p:nvPr>
        </p:nvSpPr>
        <p:spPr>
          <a:xfrm>
            <a:off x="152400" y="4114800"/>
            <a:ext cx="6553200" cy="4876800"/>
          </a:xfrm>
        </p:spPr>
        <p:txBody>
          <a:bodyPr/>
          <a:lstStyle/>
          <a:p>
            <a:pPr algn="l"/>
            <a:r>
              <a:rPr lang="en-US" altLang="en-US" dirty="0"/>
              <a:t>Daniel Pipes news: </a:t>
            </a:r>
            <a:r>
              <a:rPr lang="en-US" sz="2000" b="0" i="0" kern="1200" dirty="0">
                <a:solidFill>
                  <a:schemeClr val="tx1"/>
                </a:solidFill>
                <a:effectLst/>
                <a:latin typeface="Arial Rounded MT Bold" pitchFamily="34" charset="0"/>
                <a:ea typeface="+mn-ea"/>
                <a:cs typeface="Arial" charset="0"/>
              </a:rPr>
              <a:t>“The war will only end when Hamas surrenders unconditionally. Anything else only condemns future generations to even greater conflict.”</a:t>
            </a:r>
            <a:endParaRPr lang="en-US" altLang="en-US" dirty="0"/>
          </a:p>
        </p:txBody>
      </p:sp>
      <p:cxnSp>
        <p:nvCxnSpPr>
          <p:cNvPr id="3" name="Straight Connector 2">
            <a:extLst>
              <a:ext uri="{FF2B5EF4-FFF2-40B4-BE49-F238E27FC236}">
                <a16:creationId xmlns:a16="http://schemas.microsoft.com/office/drawing/2014/main" id="{9AA50D01-1D09-86F0-B875-1B98CAB251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35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9E27-64C4-4A27-1177-2C54EEA79F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2D3AF1-EF51-3504-C9F7-32C38E5052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B134A400-A7D2-306D-3441-4952799C66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683F278-39D8-AAAA-F8F4-5BC5CA7E2E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2FF260-004C-6480-9E2A-F4FD5C499B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F12F1A-762B-61E2-4452-D7286D7C9F61}"/>
              </a:ext>
            </a:extLst>
          </p:cNvPr>
          <p:cNvSpPr>
            <a:spLocks noGrp="1" noChangeArrowheads="1"/>
          </p:cNvSpPr>
          <p:nvPr>
            <p:ph type="body" idx="1"/>
          </p:nvPr>
        </p:nvSpPr>
        <p:spPr>
          <a:xfrm>
            <a:off x="152400" y="4114800"/>
            <a:ext cx="6553200" cy="4876800"/>
          </a:xfrm>
        </p:spPr>
        <p:txBody>
          <a:bodyPr/>
          <a:lstStyle/>
          <a:p>
            <a:pPr algn="l"/>
            <a:r>
              <a:rPr lang="en-US" altLang="en-US" dirty="0"/>
              <a:t>George Whitten</a:t>
            </a:r>
          </a:p>
        </p:txBody>
      </p:sp>
      <p:cxnSp>
        <p:nvCxnSpPr>
          <p:cNvPr id="3" name="Straight Connector 2">
            <a:extLst>
              <a:ext uri="{FF2B5EF4-FFF2-40B4-BE49-F238E27FC236}">
                <a16:creationId xmlns:a16="http://schemas.microsoft.com/office/drawing/2014/main" id="{61F17378-4CC4-64A2-D0DB-98D9BFCF0C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92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A07BD-598F-3603-1833-EED73108EC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6C1267-38AF-8637-16A3-D8591B994F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C55DD24-5019-0D8E-F869-635315EF28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786258E-D030-0528-28EF-BF40DBE5CF5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737D9B-B324-8012-AA02-08E55FBC3A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0B9C6D-08F2-03E0-F14B-BF03D1DAA6EB}"/>
              </a:ext>
            </a:extLst>
          </p:cNvPr>
          <p:cNvSpPr>
            <a:spLocks noGrp="1" noChangeArrowheads="1"/>
          </p:cNvSpPr>
          <p:nvPr>
            <p:ph type="body" idx="1"/>
          </p:nvPr>
        </p:nvSpPr>
        <p:spPr>
          <a:xfrm>
            <a:off x="152400" y="4114800"/>
            <a:ext cx="6553200" cy="4876800"/>
          </a:xfrm>
        </p:spPr>
        <p:txBody>
          <a:bodyPr/>
          <a:lstStyle/>
          <a:p>
            <a:pPr algn="l"/>
            <a:r>
              <a:rPr lang="en-US" altLang="en-US" dirty="0"/>
              <a:t>George Whitten</a:t>
            </a:r>
          </a:p>
        </p:txBody>
      </p:sp>
      <p:cxnSp>
        <p:nvCxnSpPr>
          <p:cNvPr id="3" name="Straight Connector 2">
            <a:extLst>
              <a:ext uri="{FF2B5EF4-FFF2-40B4-BE49-F238E27FC236}">
                <a16:creationId xmlns:a16="http://schemas.microsoft.com/office/drawing/2014/main" id="{E0DF6E16-2158-D54D-4820-8B2E2602F2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9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0645-6B8C-131C-EB5E-A35608152D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B76995-8885-17C4-38D1-90382F92E7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C6D1166-4755-0233-C67E-D38B03DEA9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B4855721-BFEE-D8D1-738C-A8C5F24D40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1CE8BC7-650B-13BE-1DB1-D53F1F74CB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410FC0-5AC9-52FD-CBC4-C602DDB909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DA53CF-0A42-4E78-4FF6-5CBD051FDD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723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C663D-5F5A-3BBB-2D67-017F1D5523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E9E087-9119-7005-0ABE-119E14FA6E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9ED0E37E-25B6-EA10-CD9F-157CD18350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48932C23-EEE4-332B-F122-0FD3EAEFFE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C4FDCD1-6761-1A43-A8D2-7D602F2CE5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3D84ED-6D91-FFAB-01DA-663B86058C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0E5FA5-47FA-0700-DA4F-E2D3445EDC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41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D40B-1124-7AEA-FCAE-9E410BE6D0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A8B5B2-636A-9F09-D0E9-99ED3AFCE9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36DC51A1-528A-4B56-A620-9B0EFA44E5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B558B67E-D7F5-7044-B28A-D648A5A343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796DE5-66BE-FF6E-EB8D-7ED7EE176B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3E75D8-D450-955E-E509-F371BCAE17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92A8284-4F98-3416-2896-408D3D238E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83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E544-0EBD-8356-674F-FF53C29958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AC03C8-DD6E-D4B0-6139-9A221D9ECD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36F70EAD-92BE-4F7D-E884-412E2D35B3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686F47B3-6E06-B584-C7E6-3DD3169D4A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B057AF3-EEA0-E266-9C1C-38D330988E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7BDCEE-A291-E2AA-ED23-5805CE7F38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6C3C9F-7AD8-D89F-27C0-02832050DA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56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BE76-EBDA-B285-C4D4-2F73B81364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D37035-7199-DF9A-42FE-7FFA331352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E34BD97-B98E-E93B-0638-8E8400F955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4A0D5E39-6082-EBCD-9756-13276894BF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49C5A37-8BAC-A23F-6223-92DFCEFE65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E48A2D-B38F-5568-DDDB-E85E8088A9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A72DFFB-1D7B-3C06-01FE-7A185F5189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63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7751-E026-A7A6-F76D-90E633E238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419CDD-1E5E-F0A3-EFAA-12464737EC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F07EE3E-9014-D673-3EAF-1AFD0A80C0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35D6CD48-0940-19FF-0484-6FA9AA7808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72B908-D110-DAED-C50D-0869620F27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B53E65-5BC5-FB65-9C12-72C57C776B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94DE503-1913-7547-7F31-346E96E01E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462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F256-A66C-A049-9654-FB26CBDEC0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388C595-3799-4456-5697-387D6BD39C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E2B21CF-6344-BAFA-441F-4135D8AAC2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7413229-A4FA-F60D-6EF0-4E87502E5C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82B02E6-ED3F-BEB1-CF1B-378AF66D08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077361-A69A-A7C0-D29A-BAFACEEC503F}"/>
              </a:ext>
            </a:extLst>
          </p:cNvPr>
          <p:cNvSpPr>
            <a:spLocks noGrp="1" noChangeArrowheads="1"/>
          </p:cNvSpPr>
          <p:nvPr>
            <p:ph type="body" idx="1"/>
          </p:nvPr>
        </p:nvSpPr>
        <p:spPr>
          <a:xfrm>
            <a:off x="152400" y="4114800"/>
            <a:ext cx="6553200" cy="4876800"/>
          </a:xfrm>
        </p:spPr>
        <p:txBody>
          <a:bodyPr/>
          <a:lstStyle/>
          <a:p>
            <a:pPr algn="l"/>
            <a:r>
              <a:rPr lang="en-US" altLang="en-US" dirty="0"/>
              <a:t>Quantum mechanics and general and special relativity.</a:t>
            </a:r>
          </a:p>
        </p:txBody>
      </p:sp>
      <p:cxnSp>
        <p:nvCxnSpPr>
          <p:cNvPr id="3" name="Straight Connector 2">
            <a:extLst>
              <a:ext uri="{FF2B5EF4-FFF2-40B4-BE49-F238E27FC236}">
                <a16:creationId xmlns:a16="http://schemas.microsoft.com/office/drawing/2014/main" id="{4EC0F5E9-365E-33BB-5862-3BE91F1206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52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2E10-2A83-FB02-72FF-9F0447AEAB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415AB6-FA07-75B2-E1BA-7C7BBF4635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EB4CC07-F4FB-F97A-9235-B55E579CE2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1B35B16-DDB1-EDAE-34A1-122E38187C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86E0B9-C3C8-FC57-9E20-CAF630498D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93D2A6-C5D1-1D1B-8718-BEBF89140D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68D743-27B3-0506-EA08-6E4EE810BB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2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56A8-C6BA-4F43-2633-80826015BE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1A331F-A946-EC40-0205-90AE352577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B69EF564-9167-8187-EC34-E1D94A7314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947B8CE-C69A-C922-02A1-0ADFE81FF5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B9523C-FFE3-7878-707A-86CEBDA65B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E05D23-0AB3-0775-00AA-623E5945F4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948B5A7-D3F9-872C-B767-6135B98171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2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DB16-CAE4-7E8C-5AB9-5B6183A0B4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B32F5A-1CA3-4395-504E-FE093F4871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FA6BD5A-2DC5-F0B1-FB3E-AB0E85FB4D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A37F7FF7-21E0-0D51-1F39-D89AFE4EC1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23633A-D56D-A805-8485-8CCB8F2082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AAC3B5-48D8-3D70-8F7C-84D0C7A953C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0070D5-232B-260B-E56E-21CCEB1F91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1CBD-4BE8-89A9-F81A-B63288C45C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7D2D31-3EFA-2A8C-7936-5EED6B59B5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9C4DA1A5-4399-77C7-3BB6-B97C70F607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B12F9E7-526D-9B79-281C-52AACA09F7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6C409A-2203-1532-B284-ADCA5027A0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B3FCD3-8010-BF97-5202-7F58FF9FAD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80BD458-3B3A-D042-0952-AD72D5A06A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3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3C28-B17B-01F0-97AC-D65B36C5F0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AAD180-E2E7-364B-0079-7437840BF6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DE43E05-6BE3-112B-2968-E463C29FA23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0CE232F2-B32A-EC0B-E36D-6CF7B8CF14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2D08F2-285F-4036-F14B-659581BEF7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F7626F-B88E-31AC-6B23-1B14219E7C63}"/>
              </a:ext>
            </a:extLst>
          </p:cNvPr>
          <p:cNvSpPr>
            <a:spLocks noGrp="1" noChangeArrowheads="1"/>
          </p:cNvSpPr>
          <p:nvPr>
            <p:ph type="body" idx="1"/>
          </p:nvPr>
        </p:nvSpPr>
        <p:spPr>
          <a:xfrm>
            <a:off x="152400" y="4114800"/>
            <a:ext cx="6553200" cy="4876800"/>
          </a:xfrm>
        </p:spPr>
        <p:txBody>
          <a:bodyPr/>
          <a:lstStyle/>
          <a:p>
            <a:pPr algn="l"/>
            <a:r>
              <a:rPr lang="en-US" altLang="en-US" dirty="0"/>
              <a:t>https://united24media.com/life-in-ukraine/why-thousands-of-hasidic-jews-make-a-pilgrimage-to-ukraine-2798</a:t>
            </a:r>
          </a:p>
        </p:txBody>
      </p:sp>
      <p:cxnSp>
        <p:nvCxnSpPr>
          <p:cNvPr id="3" name="Straight Connector 2">
            <a:extLst>
              <a:ext uri="{FF2B5EF4-FFF2-40B4-BE49-F238E27FC236}">
                <a16:creationId xmlns:a16="http://schemas.microsoft.com/office/drawing/2014/main" id="{4E60EF05-12C4-40CA-2449-E7FEE73391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87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20FD4-B900-167D-1C6C-A3568CBC5A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46750C-9A06-BD8D-6661-378715C651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747D4C53-D2FB-79F0-46AD-8F3CD31749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98379CB4-3A6C-CC42-481F-E4855E2F51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F4E3B6-D676-757F-6B2C-2FC8360AA3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66C1D2-C95D-5058-D42F-0A2BF8B840F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B97BB0-D499-CD67-1124-DF0188A24A6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384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5836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81339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59E37-A427-CA9C-27F6-ED107DED5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F2D80-4196-2747-DD07-5C5F5750F9AD}"/>
              </a:ext>
            </a:extLst>
          </p:cNvPr>
          <p:cNvSpPr>
            <a:spLocks noGrp="1" noRot="1" noChangeAspect="1"/>
          </p:cNvSpPr>
          <p:nvPr>
            <p:ph type="sldImg"/>
          </p:nvPr>
        </p:nvSpPr>
        <p:spPr>
          <a:xfrm>
            <a:off x="381000" y="658813"/>
            <a:ext cx="6096000" cy="3429000"/>
          </a:xfrm>
        </p:spPr>
      </p:sp>
      <p:sp>
        <p:nvSpPr>
          <p:cNvPr id="3" name="Notes Placeholder 2">
            <a:extLst>
              <a:ext uri="{FF2B5EF4-FFF2-40B4-BE49-F238E27FC236}">
                <a16:creationId xmlns:a16="http://schemas.microsoft.com/office/drawing/2014/main" id="{B3439CF3-D7CD-A4E9-E46C-59D90B492E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F13C1-0A89-E0BE-AD1A-4644970638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70381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955DE-99E7-AB92-3FA1-D1F54BBAFE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EE513D-22A6-6E30-83A1-6CF603A129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82C973C-B354-146A-3B61-8174C672FC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F6CDBC42-1238-C5B0-3F83-C5A5F3586F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4FA696-1D14-BB07-30BB-C28A53B2D2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9681615-68EB-6093-7A49-8CD35547873D}"/>
              </a:ext>
            </a:extLst>
          </p:cNvPr>
          <p:cNvSpPr>
            <a:spLocks noGrp="1" noChangeArrowheads="1"/>
          </p:cNvSpPr>
          <p:nvPr>
            <p:ph type="body" idx="1"/>
          </p:nvPr>
        </p:nvSpPr>
        <p:spPr>
          <a:xfrm>
            <a:off x="152400" y="4114800"/>
            <a:ext cx="6553200" cy="4876800"/>
          </a:xfrm>
        </p:spPr>
        <p:txBody>
          <a:bodyPr/>
          <a:lstStyle/>
          <a:p>
            <a:pPr algn="l"/>
            <a:r>
              <a:rPr kumimoji="0" lang="he-IL" altLang="en-US" sz="2000" b="1" u="none" strike="noStrike" cap="none" normalizeH="0" baseline="0" dirty="0">
                <a:ln>
                  <a:noFill/>
                </a:ln>
                <a:effectLst/>
                <a:latin typeface="David" panose="020E0502060401010101" pitchFamily="34" charset="-79"/>
                <a:cs typeface="David" panose="020E0502060401010101" pitchFamily="34" charset="-79"/>
              </a:rPr>
              <a:t>נַֽעֲשֶׂ֥ה</a:t>
            </a:r>
            <a:r>
              <a:rPr kumimoji="0" lang="en-US" altLang="en-US" sz="2000" b="1" u="none" strike="noStrike" cap="none" normalizeH="0" baseline="0" dirty="0">
                <a:ln>
                  <a:noFill/>
                </a:ln>
                <a:effectLst/>
                <a:latin typeface="David" panose="020E0502060401010101" pitchFamily="34" charset="-79"/>
                <a:cs typeface="David" panose="020E0502060401010101" pitchFamily="34" charset="-79"/>
              </a:rPr>
              <a:t> </a:t>
            </a:r>
            <a:r>
              <a:rPr kumimoji="0" lang="en-US" altLang="en-US" sz="2000" u="none" strike="noStrike" cap="none" normalizeH="0" baseline="0" dirty="0">
                <a:ln>
                  <a:noFill/>
                </a:ln>
                <a:effectLst/>
                <a:cs typeface="David" panose="020E0502060401010101" pitchFamily="34" charset="-79"/>
              </a:rPr>
              <a:t>could be the plural of royalty, but not likely.  Speaks of “</a:t>
            </a:r>
            <a:r>
              <a:rPr kumimoji="0" lang="en-US" altLang="en-US" sz="2000" u="none" strike="noStrike" cap="none" normalizeH="0" baseline="0" dirty="0" err="1">
                <a:ln>
                  <a:noFill/>
                </a:ln>
                <a:effectLst/>
                <a:cs typeface="David" panose="020E0502060401010101" pitchFamily="34" charset="-79"/>
              </a:rPr>
              <a:t>uniplurality</a:t>
            </a:r>
            <a:r>
              <a:rPr kumimoji="0" lang="en-US" altLang="en-US" sz="2000" u="none" strike="noStrike" cap="none" normalizeH="0" baseline="0" dirty="0">
                <a:ln>
                  <a:noFill/>
                </a:ln>
                <a:effectLst/>
                <a:cs typeface="David" panose="020E0502060401010101" pitchFamily="34" charset="-79"/>
              </a:rPr>
              <a:t>” in </a:t>
            </a:r>
            <a:r>
              <a:rPr lang="he-IL" altLang="en-US" b="1" dirty="0">
                <a:latin typeface="David" panose="020E0502060401010101" pitchFamily="34" charset="-79"/>
                <a:cs typeface="David" panose="020E0502060401010101" pitchFamily="34" charset="-79"/>
              </a:rPr>
              <a:t>אֱלֹהִ֔ים</a:t>
            </a:r>
            <a:endParaRPr lang="en-US" altLang="en-US" b="1" dirty="0">
              <a:latin typeface="David" panose="020E0502060401010101" pitchFamily="34" charset="-79"/>
              <a:cs typeface="David" panose="020E0502060401010101" pitchFamily="34" charset="-79"/>
            </a:endParaRPr>
          </a:p>
        </p:txBody>
      </p:sp>
      <p:cxnSp>
        <p:nvCxnSpPr>
          <p:cNvPr id="3" name="Straight Connector 2">
            <a:extLst>
              <a:ext uri="{FF2B5EF4-FFF2-40B4-BE49-F238E27FC236}">
                <a16:creationId xmlns:a16="http://schemas.microsoft.com/office/drawing/2014/main" id="{81D39713-64B3-FD44-CAAD-B363A52530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74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song in history, celebrating humankind in his image, male and female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18139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 was celebrating LIFE.  </a:t>
            </a:r>
          </a:p>
          <a:p>
            <a:r>
              <a:rPr lang="en-US" dirty="0"/>
              <a:t>Fruitful and multiply.</a:t>
            </a:r>
          </a:p>
          <a:p>
            <a:r>
              <a:rPr lang="en-US" sz="2000" dirty="0"/>
              <a:t>Rule over the fish in the sea, the birds in the air and every living creature that crawls on the earth.”</a:t>
            </a:r>
          </a:p>
          <a:p>
            <a:r>
              <a:rPr lang="en-US" sz="2000" dirty="0" err="1"/>
              <a:t>Overpop</a:t>
            </a:r>
            <a:r>
              <a:rPr lang="en-US" sz="2000" dirty="0"/>
              <a:t> and Elon Musk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856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9E58-9E94-BC6C-E9A5-F6695DC64F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6681EF-7D70-BB93-E66C-5B16A22445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7873833-7A55-05CE-8F2A-079BCBFD08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F3A3D12-51A6-E8F4-39C6-BDDCF479B6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0F38BC-FA85-211D-6EED-4A588EB859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83D94C-4DA5-459F-58E0-D164849CD5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571152-3D89-8FDB-6363-4E6502DC7A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897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506D-C430-6959-9AE2-2EC5F92258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C1CD8E-0CC1-BF8B-B36C-9C4029B307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5261CD5-29BD-414D-3B2D-36D0F96FB9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6DDACBA-8E78-90B4-6E5A-BCF500B560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F03B43-F438-126D-06C5-125E84F4E7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8DE9B0-54A3-9655-3262-E1045A196979}"/>
              </a:ext>
            </a:extLst>
          </p:cNvPr>
          <p:cNvSpPr>
            <a:spLocks noGrp="1" noChangeArrowheads="1"/>
          </p:cNvSpPr>
          <p:nvPr>
            <p:ph type="body" idx="1"/>
          </p:nvPr>
        </p:nvSpPr>
        <p:spPr>
          <a:xfrm>
            <a:off x="152400" y="4114800"/>
            <a:ext cx="6553200" cy="4876800"/>
          </a:xfrm>
        </p:spPr>
        <p:txBody>
          <a:bodyPr/>
          <a:lstStyle/>
          <a:p>
            <a:pPr algn="l"/>
            <a:r>
              <a:rPr lang="en-US" altLang="en-US" sz="1050" dirty="0"/>
              <a:t>https://en.wikipedia.org/wiki/Malthusianism</a:t>
            </a:r>
          </a:p>
          <a:p>
            <a:pPr algn="l"/>
            <a:r>
              <a:rPr lang="en-US" altLang="en-US" dirty="0"/>
              <a:t>It was commonly taught when I was in HS.</a:t>
            </a:r>
          </a:p>
        </p:txBody>
      </p:sp>
      <p:cxnSp>
        <p:nvCxnSpPr>
          <p:cNvPr id="3" name="Straight Connector 2">
            <a:extLst>
              <a:ext uri="{FF2B5EF4-FFF2-40B4-BE49-F238E27FC236}">
                <a16:creationId xmlns:a16="http://schemas.microsoft.com/office/drawing/2014/main" id="{EB4593D9-0387-C23A-FBCF-7B77A0F4EE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5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BDCB1-5534-F937-64BE-04ED00C691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A3D064-102F-8041-D416-A16886411E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49257EC-2E55-9046-3F41-FC33B8EBBD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9B91932-B9C3-4EA1-E3F8-82DE37A6AC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9C5756-6D33-8F27-CBE4-70C5E98D93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5FA1C4-ED03-8432-45A4-AE5ED447C7A4}"/>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https://en.wikipedia.org/wiki/Malthusianism</a:t>
            </a:r>
          </a:p>
          <a:p>
            <a:pPr algn="l"/>
            <a:r>
              <a:rPr lang="en-US" altLang="en-US" dirty="0"/>
              <a:t>It was commonly taught when I was in HS.  Global overpopulation.</a:t>
            </a:r>
          </a:p>
          <a:p>
            <a:pPr algn="l"/>
            <a:r>
              <a:rPr lang="en-US" altLang="en-US" dirty="0"/>
              <a:t>Similar book called “The Biological Time Bomb”</a:t>
            </a:r>
          </a:p>
        </p:txBody>
      </p:sp>
      <p:cxnSp>
        <p:nvCxnSpPr>
          <p:cNvPr id="3" name="Straight Connector 2">
            <a:extLst>
              <a:ext uri="{FF2B5EF4-FFF2-40B4-BE49-F238E27FC236}">
                <a16:creationId xmlns:a16="http://schemas.microsoft.com/office/drawing/2014/main" id="{49403611-471B-2089-70DB-EBE2B49A5E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91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7C08-CB67-0983-74EF-7148641B58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DD9496-B9C7-F961-1A51-82F34A6425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ADAF4CE-9A7F-83E7-9645-60C6025C82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2A0EC5-5CD4-9C29-8E41-FB8183FA06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51C0E9-EF1D-1E5A-34E9-5EB7FB157F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9FD4D1-DFF2-D05D-7E95-3E432D97E1D6}"/>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https://en.wikipedia.org/wiki/One-child_policy</a:t>
            </a:r>
          </a:p>
        </p:txBody>
      </p:sp>
      <p:cxnSp>
        <p:nvCxnSpPr>
          <p:cNvPr id="3" name="Straight Connector 2">
            <a:extLst>
              <a:ext uri="{FF2B5EF4-FFF2-40B4-BE49-F238E27FC236}">
                <a16:creationId xmlns:a16="http://schemas.microsoft.com/office/drawing/2014/main" id="{4DACC7B7-4091-877B-7F90-5F2551B8CC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2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C2611-D29C-1D09-F8CD-566B9F8A0F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AC1A1B-F9BE-56EB-BDF8-EAFA5EC9E8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D418540B-4694-7741-5476-3C9F36AD8E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E885ADF8-8CCA-82AF-6EFF-A064C1BD3F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3A03C0-2E4D-B14B-53CD-1A94C99061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BA7685-C6DF-70FE-522C-98D48659B5B4}"/>
              </a:ext>
            </a:extLst>
          </p:cNvPr>
          <p:cNvSpPr>
            <a:spLocks noGrp="1" noChangeArrowheads="1"/>
          </p:cNvSpPr>
          <p:nvPr>
            <p:ph type="body" idx="1"/>
          </p:nvPr>
        </p:nvSpPr>
        <p:spPr>
          <a:xfrm>
            <a:off x="152400" y="4114800"/>
            <a:ext cx="6553200" cy="4876800"/>
          </a:xfrm>
        </p:spPr>
        <p:txBody>
          <a:bodyPr/>
          <a:lstStyle/>
          <a:p>
            <a:pPr algn="l"/>
            <a:r>
              <a:rPr lang="en-US" altLang="en-US" dirty="0"/>
              <a:t>https://united24media.com/life-in-ukraine/why-thousands-of-hasidic-jews-make-a-pilgrimage-to-ukraine-2798</a:t>
            </a:r>
          </a:p>
        </p:txBody>
      </p:sp>
      <p:cxnSp>
        <p:nvCxnSpPr>
          <p:cNvPr id="3" name="Straight Connector 2">
            <a:extLst>
              <a:ext uri="{FF2B5EF4-FFF2-40B4-BE49-F238E27FC236}">
                <a16:creationId xmlns:a16="http://schemas.microsoft.com/office/drawing/2014/main" id="{0EE1A388-AF68-81D8-B815-E9FDA7D9B7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9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2F4E-4D3A-A222-98E8-FBAFFEA25F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024C6D-C3D8-2A33-8E03-B6A9EF3EE1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599325-31D7-2E94-58A0-32FDBEDF18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647AB72-AC73-010E-1E22-51483BF906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C1678E1-3A2D-F255-6547-15049A84A4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685F06-215C-CCCD-A5FA-120CFC6AC424}"/>
              </a:ext>
            </a:extLst>
          </p:cNvPr>
          <p:cNvSpPr>
            <a:spLocks noGrp="1" noChangeArrowheads="1"/>
          </p:cNvSpPr>
          <p:nvPr>
            <p:ph type="body" idx="1"/>
          </p:nvPr>
        </p:nvSpPr>
        <p:spPr>
          <a:xfrm>
            <a:off x="152400" y="4114800"/>
            <a:ext cx="6553200" cy="4876800"/>
          </a:xfrm>
        </p:spPr>
        <p:txBody>
          <a:bodyPr/>
          <a:lstStyle/>
          <a:p>
            <a:pPr algn="l"/>
            <a:r>
              <a:rPr lang="en-US" b="0" i="0" dirty="0">
                <a:solidFill>
                  <a:srgbClr val="202122"/>
                </a:solidFill>
                <a:effectLst/>
              </a:rPr>
              <a:t>A propaganda painting in </a:t>
            </a:r>
            <a:r>
              <a:rPr lang="en-US" b="0" i="0" u="none" strike="noStrike" dirty="0">
                <a:solidFill>
                  <a:srgbClr val="3366CC"/>
                </a:solidFill>
                <a:effectLst/>
              </a:rPr>
              <a:t>Guangdong</a:t>
            </a:r>
            <a:r>
              <a:rPr lang="en-US" b="0" i="0" dirty="0">
                <a:solidFill>
                  <a:srgbClr val="202122"/>
                </a:solidFill>
                <a:effectLst/>
              </a:rPr>
              <a:t> promotes the idea of a </a:t>
            </a:r>
            <a:r>
              <a:rPr lang="en-US" b="0" i="0" u="none" strike="noStrike" dirty="0">
                <a:solidFill>
                  <a:srgbClr val="3366CC"/>
                </a:solidFill>
                <a:effectLst/>
              </a:rPr>
              <a:t>nuclear family</a:t>
            </a:r>
            <a:r>
              <a:rPr lang="en-US" b="0" i="0" dirty="0">
                <a:solidFill>
                  <a:srgbClr val="202122"/>
                </a:solidFill>
                <a:effectLst/>
              </a:rPr>
              <a:t> with a single child. The text reads "Planned child birth is everyone's responsibility."</a:t>
            </a:r>
            <a:endParaRPr lang="en-US" altLang="en-US" dirty="0"/>
          </a:p>
        </p:txBody>
      </p:sp>
      <p:cxnSp>
        <p:nvCxnSpPr>
          <p:cNvPr id="3" name="Straight Connector 2">
            <a:extLst>
              <a:ext uri="{FF2B5EF4-FFF2-40B4-BE49-F238E27FC236}">
                <a16:creationId xmlns:a16="http://schemas.microsoft.com/office/drawing/2014/main" id="{3ECCF725-77A6-388E-0FED-39FFB6DEA8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32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3BF4-DF72-BDC1-26D0-0C29146D2F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BEB6A9-AF3A-220B-CC44-6CD8BB8762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EFDF47D-B4BF-E5AE-A73A-A426816764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D2C5EEC-3C09-1818-66A8-89AB49F469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5848F6-FDB6-FAB2-D8F4-827991910B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423D62-D81E-18C1-F508-F9BEBF935012}"/>
              </a:ext>
            </a:extLst>
          </p:cNvPr>
          <p:cNvSpPr>
            <a:spLocks noGrp="1" noChangeArrowheads="1"/>
          </p:cNvSpPr>
          <p:nvPr>
            <p:ph type="body" idx="1"/>
          </p:nvPr>
        </p:nvSpPr>
        <p:spPr>
          <a:xfrm>
            <a:off x="152400" y="4114800"/>
            <a:ext cx="6553200" cy="4876800"/>
          </a:xfrm>
        </p:spPr>
        <p:txBody>
          <a:bodyPr/>
          <a:lstStyle/>
          <a:p>
            <a:pPr algn="l"/>
            <a:r>
              <a:rPr lang="en-US" altLang="en-US" dirty="0"/>
              <a:t>The CCP was actually quite brutal in enforcing this policy, with arrest seizures of unauthorized pregnant women and forced abortions.</a:t>
            </a:r>
          </a:p>
        </p:txBody>
      </p:sp>
      <p:cxnSp>
        <p:nvCxnSpPr>
          <p:cNvPr id="3" name="Straight Connector 2">
            <a:extLst>
              <a:ext uri="{FF2B5EF4-FFF2-40B4-BE49-F238E27FC236}">
                <a16:creationId xmlns:a16="http://schemas.microsoft.com/office/drawing/2014/main" id="{5BC8B2DB-8D28-6E94-6234-728E3D87C2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416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6B901-E5F9-5E9B-C47C-C2EA0F1F16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BB108B-83E0-878A-5D94-EE4CE659AD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32887AD-2ED9-27B2-880C-70DFCBCBAA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5970874-4CBB-1B86-0474-871F0173E5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F6BB66-3243-1D07-EF18-9C40CEBA2E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A0D2C7C-8563-4CCC-6B8A-575C9C8ABCCD}"/>
              </a:ext>
            </a:extLst>
          </p:cNvPr>
          <p:cNvSpPr>
            <a:spLocks noGrp="1" noChangeArrowheads="1"/>
          </p:cNvSpPr>
          <p:nvPr>
            <p:ph type="body" idx="1"/>
          </p:nvPr>
        </p:nvSpPr>
        <p:spPr>
          <a:xfrm>
            <a:off x="152400" y="4114800"/>
            <a:ext cx="6553200" cy="4876800"/>
          </a:xfrm>
        </p:spPr>
        <p:txBody>
          <a:bodyPr/>
          <a:lstStyle/>
          <a:p>
            <a:pPr algn="l"/>
            <a:r>
              <a:rPr lang="en-US" altLang="en-US" dirty="0"/>
              <a:t>https://www.worldometers.info/demographics/china-demographics/</a:t>
            </a:r>
          </a:p>
        </p:txBody>
      </p:sp>
      <p:cxnSp>
        <p:nvCxnSpPr>
          <p:cNvPr id="3" name="Straight Connector 2">
            <a:extLst>
              <a:ext uri="{FF2B5EF4-FFF2-40B4-BE49-F238E27FC236}">
                <a16:creationId xmlns:a16="http://schemas.microsoft.com/office/drawing/2014/main" id="{149D5D5C-ED94-BBA2-3E13-A3EC0A0CFB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732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2F05-267B-B1F0-9530-4594169771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428F38-A862-3AE5-752F-E0A884F57B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8DDE52B-B4CB-BD75-E239-4CA01C0677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19ED8F9-100A-17C6-B708-6C0A66799D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730D3B-15AC-36D5-818A-1EC0F3724B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469310-DD7D-DD13-EA83-660985E99D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E4E929-A22E-6FD2-7492-0D4C8BA503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83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C84F-9685-0346-D3F6-0B4A36CCF1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47FB8E-EE34-9097-C8DC-07DDDC1A32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98346AB-C011-6722-1563-C4A0707654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C297E13-FC95-A23D-1F2D-0F5967680B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8B2167-0D69-631B-8EFF-D55807BC49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F18B0C-C192-38CE-CF08-DA87D148DB4C}"/>
              </a:ext>
            </a:extLst>
          </p:cNvPr>
          <p:cNvSpPr>
            <a:spLocks noGrp="1" noChangeArrowheads="1"/>
          </p:cNvSpPr>
          <p:nvPr>
            <p:ph type="body" idx="1"/>
          </p:nvPr>
        </p:nvSpPr>
        <p:spPr>
          <a:xfrm>
            <a:off x="152400" y="4114800"/>
            <a:ext cx="6553200" cy="4876800"/>
          </a:xfrm>
        </p:spPr>
        <p:txBody>
          <a:bodyPr/>
          <a:lstStyle/>
          <a:p>
            <a:pPr algn="l"/>
            <a:r>
              <a:rPr lang="en-US" altLang="en-US" dirty="0"/>
              <a:t>https://youtu.be/yqMtAQEU2SA</a:t>
            </a:r>
          </a:p>
        </p:txBody>
      </p:sp>
      <p:cxnSp>
        <p:nvCxnSpPr>
          <p:cNvPr id="3" name="Straight Connector 2">
            <a:extLst>
              <a:ext uri="{FF2B5EF4-FFF2-40B4-BE49-F238E27FC236}">
                <a16:creationId xmlns:a16="http://schemas.microsoft.com/office/drawing/2014/main" id="{06769CC5-E1A5-E337-962F-4711CF0A98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68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490B-6A79-15B6-7B1C-96325C574A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61553A-A673-F802-1F69-8F84B51692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F18DF2F-C2CE-22FB-A4E0-6DA833B040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3F2FF3B-C87C-99B1-ED95-C981CADE64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A16BA9-75A6-F149-4C35-1DA730B62F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C70980-B917-4CE2-CBE9-DF590B993522}"/>
              </a:ext>
            </a:extLst>
          </p:cNvPr>
          <p:cNvSpPr>
            <a:spLocks noGrp="1" noChangeArrowheads="1"/>
          </p:cNvSpPr>
          <p:nvPr>
            <p:ph type="body" idx="1"/>
          </p:nvPr>
        </p:nvSpPr>
        <p:spPr>
          <a:xfrm>
            <a:off x="152400" y="4114800"/>
            <a:ext cx="6553200" cy="4876800"/>
          </a:xfrm>
        </p:spPr>
        <p:txBody>
          <a:bodyPr/>
          <a:lstStyle/>
          <a:p>
            <a:pPr algn="l"/>
            <a:r>
              <a:rPr lang="en-US" altLang="en-US" dirty="0"/>
              <a:t>Yet, it didn’t begin with David </a:t>
            </a:r>
            <a:r>
              <a:rPr lang="en-US" altLang="en-US" dirty="0" err="1"/>
              <a:t>Bentar</a:t>
            </a:r>
            <a:r>
              <a:rPr lang="en-US" altLang="en-US" dirty="0"/>
              <a:t> in the 20</a:t>
            </a:r>
            <a:r>
              <a:rPr lang="en-US" altLang="en-US" baseline="30000" dirty="0"/>
              <a:t>th</a:t>
            </a:r>
            <a:r>
              <a:rPr lang="en-US" altLang="en-US" dirty="0"/>
              <a:t> C.</a:t>
            </a:r>
          </a:p>
        </p:txBody>
      </p:sp>
      <p:cxnSp>
        <p:nvCxnSpPr>
          <p:cNvPr id="3" name="Straight Connector 2">
            <a:extLst>
              <a:ext uri="{FF2B5EF4-FFF2-40B4-BE49-F238E27FC236}">
                <a16:creationId xmlns:a16="http://schemas.microsoft.com/office/drawing/2014/main" id="{15FE9657-F6AB-DDC9-C69B-82DB6BA15C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67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F7075-D9EF-B014-3585-28D726CF94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AF8827-9099-76D7-590E-6AFB10B450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53E6B29-ED0E-BDF9-B17F-4D4E5BEF99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D4EA3F-7F8B-21A9-49F0-A72E56BB2B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6095D1-6A4B-A11B-B008-1F525BCE66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E640CD-F20B-C163-AEFA-96CCB90609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71F0A8-430A-78EB-9AC4-19B85E47C5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18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2288-E668-CDD1-1826-EFE17D51CF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005074-531C-5D95-9E1F-085B8AC643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33616D2-8760-E1AE-70F8-C09516F28D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FC97E85-B4D4-D9CA-3CD5-FA0F268AC1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619449-06DA-80EF-E817-40CC19D37C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212B95-9D2C-25DF-94E3-B9E68134F3CA}"/>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algn="l"/>
            <a:endParaRPr lang="en-US" altLang="en-US" dirty="0"/>
          </a:p>
        </p:txBody>
      </p:sp>
      <p:cxnSp>
        <p:nvCxnSpPr>
          <p:cNvPr id="3" name="Straight Connector 2">
            <a:extLst>
              <a:ext uri="{FF2B5EF4-FFF2-40B4-BE49-F238E27FC236}">
                <a16:creationId xmlns:a16="http://schemas.microsoft.com/office/drawing/2014/main" id="{58A1B875-3F8F-D30F-013A-166E3F56ED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42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DD2B8-33FE-E695-5B34-3C0E36F8A0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D20496-CE4E-0899-8060-450B909E3E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15B0D35-1E7A-8322-DAAA-54BF6E43DC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DB85228-B464-6A4F-29D6-43B8E40807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3620CB-B89D-8342-AC35-0E7E8A9C8E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994257-68D5-5BAC-6DA3-A9594B814AFE}"/>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algn="l"/>
            <a:endParaRPr lang="en-US" altLang="en-US" dirty="0"/>
          </a:p>
        </p:txBody>
      </p:sp>
      <p:cxnSp>
        <p:nvCxnSpPr>
          <p:cNvPr id="3" name="Straight Connector 2">
            <a:extLst>
              <a:ext uri="{FF2B5EF4-FFF2-40B4-BE49-F238E27FC236}">
                <a16:creationId xmlns:a16="http://schemas.microsoft.com/office/drawing/2014/main" id="{3F844080-B21F-ADAC-02EA-6B34ED0EA1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52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A0E2-31E6-296C-E120-F2D8777ED6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6910FA-4823-9AA2-0B79-B446F1130F6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CB73D58-896D-78C0-C63A-C39F1A20D7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19AF997-37CD-79C5-963E-6869256970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7CE21C-5B0C-FFA9-AC31-C5BA4ADEDE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5DA5F9-3332-808F-7DCC-9A5ED06C98AD}"/>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CCP had tried to re-engineer the growth of the human race with restraining, and their plans woefully backfired on them.</a:t>
            </a:r>
          </a:p>
          <a:p>
            <a:pPr algn="l"/>
            <a:endParaRPr lang="en-US" altLang="en-US" dirty="0"/>
          </a:p>
        </p:txBody>
      </p:sp>
      <p:cxnSp>
        <p:nvCxnSpPr>
          <p:cNvPr id="3" name="Straight Connector 2">
            <a:extLst>
              <a:ext uri="{FF2B5EF4-FFF2-40B4-BE49-F238E27FC236}">
                <a16:creationId xmlns:a16="http://schemas.microsoft.com/office/drawing/2014/main" id="{677594EB-A679-1D2F-4F66-1EF6B18AAC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6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50FC0-ABE6-7D55-3199-1E477B86DC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4EF77E-B523-14EA-7292-050BFBCE52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CF18877-7098-ECBA-2DD0-E44CBA9056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B5487EB-70C4-0537-3B96-777C957AD7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4BA1EE4-4D9A-4955-6068-622F713208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3731F3-7109-3678-FF4E-562244CA8945}"/>
              </a:ext>
            </a:extLst>
          </p:cNvPr>
          <p:cNvSpPr>
            <a:spLocks noGrp="1" noChangeArrowheads="1"/>
          </p:cNvSpPr>
          <p:nvPr>
            <p:ph type="body" idx="1"/>
          </p:nvPr>
        </p:nvSpPr>
        <p:spPr>
          <a:xfrm>
            <a:off x="152400" y="4114800"/>
            <a:ext cx="6553200" cy="4876800"/>
          </a:xfrm>
        </p:spPr>
        <p:txBody>
          <a:bodyPr/>
          <a:lstStyle/>
          <a:p>
            <a:pPr algn="l"/>
            <a:r>
              <a:rPr lang="en-US" altLang="en-US" dirty="0"/>
              <a:t>https://cohenlionel.fr/wp-content/uploads/2021/02/galerie-lionel-cohen-rav-nahman-de-breslev-acrylique-toile-peinture-portrait-hebraique-1-1205x1536.jpg</a:t>
            </a:r>
          </a:p>
          <a:p>
            <a:pPr algn="l"/>
            <a:r>
              <a:rPr lang="en-US" sz="2000" b="0" i="0" kern="1200" dirty="0">
                <a:solidFill>
                  <a:schemeClr val="tx1"/>
                </a:solidFill>
                <a:effectLst/>
                <a:latin typeface="Arial Rounded MT Bold" pitchFamily="34" charset="0"/>
                <a:ea typeface="+mn-ea"/>
                <a:cs typeface="Arial" charset="0"/>
              </a:rPr>
              <a:t>Rabbi Nachman, a great-grandson of the </a:t>
            </a:r>
            <a:r>
              <a:rPr lang="en-US" sz="2000" b="0" i="0" u="none" strike="noStrike" kern="1200" dirty="0">
                <a:solidFill>
                  <a:schemeClr val="tx1"/>
                </a:solidFill>
                <a:effectLst/>
                <a:latin typeface="Arial Rounded MT Bold" pitchFamily="34" charset="0"/>
                <a:ea typeface="+mn-ea"/>
                <a:cs typeface="Arial" charset="0"/>
                <a:hlinkClick r:id="rId3" tooltip="Baal Shem Tov"/>
              </a:rPr>
              <a:t>Baal Shem Tov</a:t>
            </a:r>
            <a:r>
              <a:rPr lang="en-US" sz="2000" b="0" i="0" kern="1200" dirty="0">
                <a:solidFill>
                  <a:schemeClr val="tx1"/>
                </a:solidFill>
                <a:effectLst/>
                <a:latin typeface="Arial Rounded MT Bold" pitchFamily="34" charset="0"/>
                <a:ea typeface="+mn-ea"/>
                <a:cs typeface="Arial" charset="0"/>
              </a:rPr>
              <a:t>, revived the Hasidic movement by combining the Kabbalah with in-depth </a:t>
            </a:r>
            <a:r>
              <a:rPr lang="en-US" sz="2000" b="0" i="0" u="none" strike="noStrike" kern="1200" dirty="0">
                <a:solidFill>
                  <a:schemeClr val="tx1"/>
                </a:solidFill>
                <a:effectLst/>
                <a:latin typeface="Arial Rounded MT Bold" pitchFamily="34" charset="0"/>
                <a:ea typeface="+mn-ea"/>
                <a:cs typeface="Arial" charset="0"/>
                <a:hlinkClick r:id="rId4" tooltip="Torah"/>
              </a:rPr>
              <a:t>Torah</a:t>
            </a:r>
            <a:r>
              <a:rPr lang="en-US" sz="2000" b="0" i="0" kern="1200" dirty="0">
                <a:solidFill>
                  <a:schemeClr val="tx1"/>
                </a:solidFill>
                <a:effectLst/>
                <a:latin typeface="Arial Rounded MT Bold" pitchFamily="34" charset="0"/>
                <a:ea typeface="+mn-ea"/>
                <a:cs typeface="Arial" charset="0"/>
              </a:rPr>
              <a:t> scholarship.  And stories</a:t>
            </a:r>
            <a:endParaRPr lang="en-US" altLang="en-US" dirty="0"/>
          </a:p>
        </p:txBody>
      </p:sp>
      <p:cxnSp>
        <p:nvCxnSpPr>
          <p:cNvPr id="3" name="Straight Connector 2">
            <a:extLst>
              <a:ext uri="{FF2B5EF4-FFF2-40B4-BE49-F238E27FC236}">
                <a16:creationId xmlns:a16="http://schemas.microsoft.com/office/drawing/2014/main" id="{F39F8FB1-CF46-30BB-CAAB-6A8FA09594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859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A4F2-37A1-4C49-8ED1-2CEFBF306D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81BD9A-BF7E-5E78-C7FF-B702A39EF4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9CA3ED7-087D-020B-A6D2-51093101D7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05B1D38-E0BA-E38B-4C6D-3159F0AAC6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20F727-0A6E-FC34-3005-9687A02553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7DDBAF6-5E3B-B4EF-738F-CC62594880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4F5E91-A276-BA87-6097-66843EE436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0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0CDF-B555-8087-9ECC-65C50CDD5B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8E500F-4FE9-A3AB-3414-8523CDE459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FC60DFA-3124-FC4C-B592-E52790E4C1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C950BAD-70AE-1A01-6F03-E425AFC50A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B94D9A-0B0C-8DE8-5EC4-8D29B570BA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1E62DA-4598-168A-6D58-2546C35AB27D}"/>
              </a:ext>
            </a:extLst>
          </p:cNvPr>
          <p:cNvSpPr>
            <a:spLocks noGrp="1" noChangeArrowheads="1"/>
          </p:cNvSpPr>
          <p:nvPr>
            <p:ph type="body" idx="1"/>
          </p:nvPr>
        </p:nvSpPr>
        <p:spPr>
          <a:xfrm>
            <a:off x="152400" y="4114800"/>
            <a:ext cx="6553200" cy="4876800"/>
          </a:xfrm>
        </p:spPr>
        <p:txBody>
          <a:bodyPr/>
          <a:lstStyle/>
          <a:p>
            <a:pPr algn="l"/>
            <a:r>
              <a:rPr lang="en-US" altLang="en-US" sz="1100" dirty="0"/>
              <a:t>https://holisticfertilityinstitute.com/fertilityarticles/the-truth-about-male-fertility-what-s-really-causing-the-global-decline#:~:text=Did%20you%20know%20that%20sperm%20counts%20have%20dropped,position%20doubles%20the%20risk%20of%20sperm%20DNA%20damage.</a:t>
            </a:r>
          </a:p>
        </p:txBody>
      </p:sp>
      <p:cxnSp>
        <p:nvCxnSpPr>
          <p:cNvPr id="3" name="Straight Connector 2">
            <a:extLst>
              <a:ext uri="{FF2B5EF4-FFF2-40B4-BE49-F238E27FC236}">
                <a16:creationId xmlns:a16="http://schemas.microsoft.com/office/drawing/2014/main" id="{287EC935-CBD6-235F-2D69-03DFA4634B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8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55F5-F03D-BA44-218E-EB7A111092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D615C4-78AE-EFF4-C1CC-01B3B00C10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D63025B-C93F-C4BB-2644-0A57166647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F6C2CD1-51D8-3739-B718-24C9514D86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E0B8B0-5D75-618F-C8BB-415A4B0818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920063-847F-2AC1-198C-FDE16A5A1BF2}"/>
              </a:ext>
            </a:extLst>
          </p:cNvPr>
          <p:cNvSpPr>
            <a:spLocks noGrp="1" noChangeArrowheads="1"/>
          </p:cNvSpPr>
          <p:nvPr>
            <p:ph type="body" idx="1"/>
          </p:nvPr>
        </p:nvSpPr>
        <p:spPr>
          <a:xfrm>
            <a:off x="152400" y="4114800"/>
            <a:ext cx="6553200" cy="4876800"/>
          </a:xfrm>
        </p:spPr>
        <p:txBody>
          <a:bodyPr/>
          <a:lstStyle/>
          <a:p>
            <a:pPr algn="l"/>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419DE13A-FB1F-B107-BBBB-7CD80CC24A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5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9A541-0EF1-0C28-1592-7BF65D4C2F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487A38-0492-45E2-4125-6992475F4C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1FD8088-D06F-A0D4-107B-2E2997EB7A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C133613-8B85-124C-0B29-65C510BA31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AD142F-E44A-9D76-6047-F195583C0B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1628E2-8255-0067-6437-1BA6EDCF59B5}"/>
              </a:ext>
            </a:extLst>
          </p:cNvPr>
          <p:cNvSpPr>
            <a:spLocks noGrp="1" noChangeArrowheads="1"/>
          </p:cNvSpPr>
          <p:nvPr>
            <p:ph type="body" idx="1"/>
          </p:nvPr>
        </p:nvSpPr>
        <p:spPr>
          <a:xfrm>
            <a:off x="152400" y="4114800"/>
            <a:ext cx="6553200" cy="4876800"/>
          </a:xfrm>
        </p:spPr>
        <p:txBody>
          <a:bodyPr/>
          <a:lstStyle/>
          <a:p>
            <a:r>
              <a:rPr lang="en-US" altLang="en-US" sz="1100" dirty="0"/>
              <a:t>https://holisticfertilityinstitute.com/fertilityarticles/the-truth-about-male-fertility-what-s-really-causing-the-global-decline#:~:text=Did%20you%20know%20that%20sperm%20counts%20have%20dropped,position%20doubles%20the%20risk%20of%20sperm%20DNA%20damage.</a:t>
            </a:r>
          </a:p>
        </p:txBody>
      </p:sp>
      <p:cxnSp>
        <p:nvCxnSpPr>
          <p:cNvPr id="3" name="Straight Connector 2">
            <a:extLst>
              <a:ext uri="{FF2B5EF4-FFF2-40B4-BE49-F238E27FC236}">
                <a16:creationId xmlns:a16="http://schemas.microsoft.com/office/drawing/2014/main" id="{37734925-2DCC-6AC3-5495-0596DABD92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9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23E8-4E7B-1AC8-4D95-F5F37ACCBB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876B35-DEDB-7BAB-D767-BA675D1E77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7711D24-3ABE-2E11-729F-3D4EBEC602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03C6498-630B-BE93-70FC-000F98AA78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1D2F039-13B6-F8CA-8D79-C3182028FA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21EDD4-7DC5-E6D7-9947-87D04CB53FE4}"/>
              </a:ext>
            </a:extLst>
          </p:cNvPr>
          <p:cNvSpPr>
            <a:spLocks noGrp="1" noChangeArrowheads="1"/>
          </p:cNvSpPr>
          <p:nvPr>
            <p:ph type="body" idx="1"/>
          </p:nvPr>
        </p:nvSpPr>
        <p:spPr>
          <a:xfrm>
            <a:off x="152400" y="4114800"/>
            <a:ext cx="6553200" cy="4876800"/>
          </a:xfrm>
        </p:spPr>
        <p:txBody>
          <a:bodyPr/>
          <a:lstStyle/>
          <a:p>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1834E068-55E6-2798-4FFD-A8138F3AEA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73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27BC-35E1-AADF-9FAF-032AE1246D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ED7CD9-486D-92B9-EA1A-A9702936D0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175EB2B-2B59-EF38-447A-05296CA3ED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53DA436-3858-CE67-454D-14CBD8751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A61CA9-4BAF-5D7B-E4DC-F1859665D2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D725B8-CE91-4DAC-AB3C-420B7C5895E3}"/>
              </a:ext>
            </a:extLst>
          </p:cNvPr>
          <p:cNvSpPr>
            <a:spLocks noGrp="1" noChangeArrowheads="1"/>
          </p:cNvSpPr>
          <p:nvPr>
            <p:ph type="body" idx="1"/>
          </p:nvPr>
        </p:nvSpPr>
        <p:spPr>
          <a:xfrm>
            <a:off x="152400" y="4114800"/>
            <a:ext cx="6553200" cy="4876800"/>
          </a:xfrm>
        </p:spPr>
        <p:txBody>
          <a:bodyPr/>
          <a:lstStyle/>
          <a:p>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5CCD8F32-6208-88C2-6559-83B64C3DAA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20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71EF-A59E-72FE-DF52-2EE03057BC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C4415A-DB89-3819-E3A4-30E7DFDDDD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EA7B827-4C98-FE79-A31F-7911B0795D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EC48FDA-E77E-6D02-FA51-F780070FA4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F73AD9-DAD4-06E3-4EEA-43579CBAB6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205314-96CD-E806-3C6A-1B0E5C8D4B57}"/>
              </a:ext>
            </a:extLst>
          </p:cNvPr>
          <p:cNvSpPr>
            <a:spLocks noGrp="1" noChangeArrowheads="1"/>
          </p:cNvSpPr>
          <p:nvPr>
            <p:ph type="body" idx="1"/>
          </p:nvPr>
        </p:nvSpPr>
        <p:spPr>
          <a:xfrm>
            <a:off x="152400" y="4114800"/>
            <a:ext cx="6553200" cy="4876800"/>
          </a:xfrm>
        </p:spPr>
        <p:txBody>
          <a:bodyPr/>
          <a:lstStyle/>
          <a:p>
            <a:pPr algn="l"/>
            <a:r>
              <a:rPr lang="en-US" altLang="en-US" sz="1000" dirty="0"/>
              <a:t>https://holisticfertilityinstitute.com/fertilityarticles/the-truth-about-male-fertility-what-s-really-causing-the-global-decline#:~:text=Did%20you%20know%20that%20sperm%20counts%20have%20dropped,position%20doubles%20the%20risk%20of%20sperm%20DNA%20damage</a:t>
            </a:r>
          </a:p>
          <a:p>
            <a:pPr marL="280988" indent="-280988" algn="l">
              <a:buAutoNum type="arabicPeriod"/>
            </a:pPr>
            <a:r>
              <a:rPr lang="en-US" altLang="en-US" dirty="0"/>
              <a:t>Tight clothes</a:t>
            </a:r>
          </a:p>
          <a:p>
            <a:pPr marL="280988" indent="-280988" algn="l">
              <a:buAutoNum type="arabicPeriod"/>
            </a:pPr>
            <a:r>
              <a:rPr lang="fr-FR" altLang="en-US" dirty="0"/>
              <a:t>BPA and phtalates, pesticides, flame </a:t>
            </a:r>
            <a:r>
              <a:rPr lang="fr-FR" altLang="en-US" dirty="0" err="1"/>
              <a:t>retardants</a:t>
            </a:r>
            <a:endParaRPr lang="fr-FR" altLang="en-US" dirty="0"/>
          </a:p>
          <a:p>
            <a:pPr marL="280988" indent="-280988" algn="l">
              <a:buAutoNum type="arabicPeriod"/>
            </a:pPr>
            <a:r>
              <a:rPr lang="fr-FR" altLang="en-US" dirty="0"/>
              <a:t>Food lots E, </a:t>
            </a:r>
            <a:r>
              <a:rPr lang="fr-FR" altLang="en-US" dirty="0" err="1"/>
              <a:t>low</a:t>
            </a:r>
            <a:r>
              <a:rPr lang="fr-FR" altLang="en-US" dirty="0"/>
              <a:t> </a:t>
            </a:r>
            <a:r>
              <a:rPr lang="fr-FR" altLang="en-US" dirty="0" err="1"/>
              <a:t>nutrients</a:t>
            </a:r>
            <a:r>
              <a:rPr lang="fr-FR" altLang="en-US" dirty="0"/>
              <a:t>: Zn</a:t>
            </a:r>
          </a:p>
          <a:p>
            <a:pPr marL="280988" indent="-280988" algn="l">
              <a:buAutoNum type="arabicPeriod"/>
            </a:pPr>
            <a:r>
              <a:rPr lang="fr-FR" altLang="en-US" dirty="0"/>
              <a:t>Cortisol</a:t>
            </a:r>
          </a:p>
          <a:p>
            <a:pPr marL="280988" indent="-280988" algn="l">
              <a:buAutoNum type="arabicPeriod"/>
            </a:pPr>
            <a:r>
              <a:rPr lang="fr-FR" altLang="en-US" dirty="0"/>
              <a:t>Laptop</a:t>
            </a:r>
            <a:endParaRPr lang="en-US" altLang="en-US" dirty="0"/>
          </a:p>
          <a:p>
            <a:pPr marL="457200" indent="-457200" algn="l">
              <a:buAutoNum type="arabicPeriod"/>
            </a:pPr>
            <a:endParaRPr lang="en-US" altLang="en-US" dirty="0"/>
          </a:p>
        </p:txBody>
      </p:sp>
      <p:cxnSp>
        <p:nvCxnSpPr>
          <p:cNvPr id="3" name="Straight Connector 2">
            <a:extLst>
              <a:ext uri="{FF2B5EF4-FFF2-40B4-BE49-F238E27FC236}">
                <a16:creationId xmlns:a16="http://schemas.microsoft.com/office/drawing/2014/main" id="{EE6E1B0C-C77E-A8FC-21B5-385797E120B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93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F846-4343-E5B9-1220-C150F21018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751BE8-0EF5-2C5B-2C21-4933E86982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EDE9243-FBA7-69BA-A352-0CAE5C2C7F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92438BA-0DB8-77C0-3CD2-27421290C5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F860FF-FC6B-79BD-009D-4AEA64DB824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362C8E-DF19-4C8F-0A10-993E7439DD13}"/>
              </a:ext>
            </a:extLst>
          </p:cNvPr>
          <p:cNvSpPr>
            <a:spLocks noGrp="1" noChangeArrowheads="1"/>
          </p:cNvSpPr>
          <p:nvPr>
            <p:ph type="body" idx="1"/>
          </p:nvPr>
        </p:nvSpPr>
        <p:spPr>
          <a:xfrm>
            <a:off x="152400" y="4114800"/>
            <a:ext cx="6553200" cy="4876800"/>
          </a:xfrm>
        </p:spPr>
        <p:txBody>
          <a:bodyPr/>
          <a:lstStyle/>
          <a:p>
            <a:r>
              <a:rPr lang="en-US" altLang="en-US" sz="1100" dirty="0"/>
              <a:t>https://www.livescience.com/worlds-population-could-plummet-to-six-billion-by-the-end-of-the-century-new-study-suggests</a:t>
            </a:r>
          </a:p>
        </p:txBody>
      </p:sp>
      <p:cxnSp>
        <p:nvCxnSpPr>
          <p:cNvPr id="3" name="Straight Connector 2">
            <a:extLst>
              <a:ext uri="{FF2B5EF4-FFF2-40B4-BE49-F238E27FC236}">
                <a16:creationId xmlns:a16="http://schemas.microsoft.com/office/drawing/2014/main" id="{2A0C977A-AB2E-15C4-7CCF-D76CC9988A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69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9F38-120F-0D80-3B57-529B89C8E8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289260-D807-5B46-3348-0D058DBC5D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376563F-D363-2FA8-F8B4-E20CE5F352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939C7E5-694E-5E12-CE4D-6852E10A32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1DB80DB-4212-334F-E130-1212A54074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82936B-3D21-1E65-4798-82BE169B472E}"/>
              </a:ext>
            </a:extLst>
          </p:cNvPr>
          <p:cNvSpPr>
            <a:spLocks noGrp="1" noChangeArrowheads="1"/>
          </p:cNvSpPr>
          <p:nvPr>
            <p:ph type="body" idx="1"/>
          </p:nvPr>
        </p:nvSpPr>
        <p:spPr>
          <a:xfrm>
            <a:off x="152400" y="4114800"/>
            <a:ext cx="6553200" cy="4876800"/>
          </a:xfrm>
        </p:spPr>
        <p:txBody>
          <a:bodyPr/>
          <a:lstStyle/>
          <a:p>
            <a:r>
              <a:rPr lang="en-US" altLang="en-US" sz="1100" dirty="0"/>
              <a:t>https://worldpopulationreview.com/country-rankings/countries-with-declining-population</a:t>
            </a:r>
          </a:p>
        </p:txBody>
      </p:sp>
      <p:cxnSp>
        <p:nvCxnSpPr>
          <p:cNvPr id="3" name="Straight Connector 2">
            <a:extLst>
              <a:ext uri="{FF2B5EF4-FFF2-40B4-BE49-F238E27FC236}">
                <a16:creationId xmlns:a16="http://schemas.microsoft.com/office/drawing/2014/main" id="{569D228C-2AD4-0BB1-A9FB-47E64AC426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21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8AE4-339C-7FFE-2C25-3522B87AB4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D65A1E-DC19-4361-2036-67A3B34996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AA995ED-95F7-E1DB-3E73-35A289B398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93C0258-EDAF-7EB9-154E-0CD676D0F9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78A455-59A1-4D42-FA69-AFC3762F11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A8DA0E-4CEE-50BC-44DA-A57BAFC0A04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E0E40C9-1217-2221-E30C-7754FE3ADE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53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17F5E-9FF3-DD6F-90FF-F76CB1E814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119FF0-D8B6-AB11-5D6B-1B8C230335E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97A78DB4-EB1C-854D-C6E9-F7EF93027C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A9E38AE-F9B4-4FA6-070B-F53A35BA95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8F6056-7068-3F17-A1C2-4DF0890BFD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710331-686A-F663-EC56-D5C092998E5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5C94506-C074-66E2-73F6-047256CE8F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12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5694-2B78-A252-7D3D-67C9E2BC5C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D51AEA-842A-8712-E295-76C868100C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D1A86CC-B714-C2C1-6FE1-B4A42B5514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77464F6-CA24-65DC-A09C-3028D5336B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10AA8C-71E2-01FC-F4FB-C734CAF838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629470-E3F6-4C21-E3BE-45FCC56FDF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5B4938-22B1-DDA9-99D7-81E4B62C4E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536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B8AB-9FE0-459B-60F1-4F0B5CCEC0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B514B7-CBF1-7835-8F9C-BF87CEE6E6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16334D34-EBA3-0A29-F795-5B64C2DEED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0E705AA-35E5-4A4A-2153-A03657E759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72D2DA-725F-5C76-3D1B-B55AA84F846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D6B66C-9064-B5B0-ADD8-A7C8211167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06C836-2117-010E-5DE9-5B9DF5128D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659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60DC-F893-EFE4-6F0E-F9E06485F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CBB63-C76F-BCF1-D3A7-5B74DA124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7D888-3B45-16B5-67F7-F96DAF1B5FC4}"/>
              </a:ext>
            </a:extLst>
          </p:cNvPr>
          <p:cNvSpPr>
            <a:spLocks noGrp="1"/>
          </p:cNvSpPr>
          <p:nvPr>
            <p:ph type="body" idx="1"/>
          </p:nvPr>
        </p:nvSpPr>
        <p:spPr/>
        <p:txBody>
          <a:bodyPr/>
          <a:lstStyle/>
          <a:p>
            <a:r>
              <a:rPr lang="en-US" dirty="0"/>
              <a:t>G-d was celebrating LIFE.  </a:t>
            </a:r>
          </a:p>
          <a:p>
            <a:r>
              <a:rPr lang="en-US" dirty="0"/>
              <a:t>Fruitful and multiply.</a:t>
            </a:r>
          </a:p>
          <a:p>
            <a:r>
              <a:rPr lang="en-US" sz="2000" dirty="0"/>
              <a:t>Rule over the fish in the sea, the birds in the air and every living creature that crawls on the earth.”</a:t>
            </a:r>
          </a:p>
          <a:p>
            <a:r>
              <a:rPr lang="en-US" sz="2000" dirty="0" err="1"/>
              <a:t>Overpop</a:t>
            </a:r>
            <a:r>
              <a:rPr lang="en-US" sz="2000" dirty="0"/>
              <a:t> and Elon Musk</a:t>
            </a:r>
            <a:endParaRPr lang="en-US" dirty="0"/>
          </a:p>
        </p:txBody>
      </p:sp>
      <p:sp>
        <p:nvSpPr>
          <p:cNvPr id="4" name="Slide Number Placeholder 3">
            <a:extLst>
              <a:ext uri="{FF2B5EF4-FFF2-40B4-BE49-F238E27FC236}">
                <a16:creationId xmlns:a16="http://schemas.microsoft.com/office/drawing/2014/main" id="{2264A74E-096A-54A6-4C66-DA7A93DBD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49517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EA699-24AD-A098-B082-EA574ED0DE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B3A14A-A1E1-5B0E-8531-D945660C72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EA6A6C4-F220-D74E-A189-F1C45355B3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64141AC-48D0-3411-E2E4-15598BA1FC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97DB1D-28F0-35CD-DB62-7A17C38DC1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71B1DA-0E21-D249-79F2-F5FF899322A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A36EA4-3DC0-922F-8329-8EC6EBB0B5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115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59C5-34F8-723E-C54D-6E51D6D3FE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9FE55F-EFA5-A97D-D058-6A71636E6A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2CDF486-556E-A412-0985-878478FF9D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DCF36FD-859C-3B8E-D4F5-C5A26F4A53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2613DB-D957-48F1-1C17-7665D3F9ED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B41F0D-7A47-3B8D-CBAD-6048279BB326}"/>
              </a:ext>
            </a:extLst>
          </p:cNvPr>
          <p:cNvSpPr>
            <a:spLocks noGrp="1" noChangeArrowheads="1"/>
          </p:cNvSpPr>
          <p:nvPr>
            <p:ph type="body" idx="1"/>
          </p:nvPr>
        </p:nvSpPr>
        <p:spPr>
          <a:xfrm>
            <a:off x="152400" y="4114800"/>
            <a:ext cx="6553200" cy="4876800"/>
          </a:xfrm>
        </p:spPr>
        <p:txBody>
          <a:bodyPr/>
          <a:lstStyle/>
          <a:p>
            <a:pPr algn="l"/>
            <a:r>
              <a:rPr lang="en-US" altLang="en-US" sz="1050" dirty="0"/>
              <a:t>https://upload.wikimedia.org/wikipedia/commons/6/6b/Parents_and_their_baby.jpg</a:t>
            </a:r>
          </a:p>
        </p:txBody>
      </p:sp>
      <p:cxnSp>
        <p:nvCxnSpPr>
          <p:cNvPr id="3" name="Straight Connector 2">
            <a:extLst>
              <a:ext uri="{FF2B5EF4-FFF2-40B4-BE49-F238E27FC236}">
                <a16:creationId xmlns:a16="http://schemas.microsoft.com/office/drawing/2014/main" id="{734B4FD3-F148-7C4B-AAC3-521C25F8CF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6044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5DC8-2A8E-0752-5E47-A949875F7A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640A4F-DC9B-56C2-7198-1C3A5A8DBD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09F2E86-AE8A-ECEA-2BA7-72F05B1C66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FAF6D7D-1FFB-E69F-DCCF-735E4818DD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0A9250-693A-9370-458B-B8FDB7E71C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B72AE0-AC94-387D-E8B6-0923364310C8}"/>
              </a:ext>
            </a:extLst>
          </p:cNvPr>
          <p:cNvSpPr>
            <a:spLocks noGrp="1" noChangeArrowheads="1"/>
          </p:cNvSpPr>
          <p:nvPr>
            <p:ph type="body" idx="1"/>
          </p:nvPr>
        </p:nvSpPr>
        <p:spPr>
          <a:xfrm>
            <a:off x="152400" y="4114800"/>
            <a:ext cx="6553200" cy="4876800"/>
          </a:xfrm>
        </p:spPr>
        <p:txBody>
          <a:bodyPr/>
          <a:lstStyle/>
          <a:p>
            <a:pPr algn="l"/>
            <a:r>
              <a:rPr lang="en-US" altLang="en-US" sz="1050" dirty="0"/>
              <a:t>https://www.science.org/do/10.1126/science.ze0x33r/full/_20240401_on_fertilityrate-1712071489863.jpg</a:t>
            </a:r>
          </a:p>
        </p:txBody>
      </p:sp>
      <p:cxnSp>
        <p:nvCxnSpPr>
          <p:cNvPr id="3" name="Straight Connector 2">
            <a:extLst>
              <a:ext uri="{FF2B5EF4-FFF2-40B4-BE49-F238E27FC236}">
                <a16:creationId xmlns:a16="http://schemas.microsoft.com/office/drawing/2014/main" id="{E2144D2A-27EA-9B8E-1FA0-CFA15CDD1D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083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FDA87-64AE-C785-C2C6-A4AA1B679C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548053-F025-E8DD-DEDF-69CD5D4D33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3FDBBDE2-28D5-E65B-4264-E23D42BE24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1610DA5-3CED-ADAD-9A04-3007E1D527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A4AC9B-73D8-AB82-9EA5-3AAB1C88B1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CA74A0-5C09-6DD3-651D-453F75ABD586}"/>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4259E20A-8761-8E6D-FF8D-D52F9165E9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291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1A559-FC72-F9E8-1C6E-67F6016717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C969FE-8398-6E47-7C2B-02F7E567D2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699397C2-B450-1733-BCC3-47961B9255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07B6F4DB-F198-F7FC-210D-81395AD2D2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2F2C5A-A936-70F7-8FF9-1BAEB25C8C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4F3E15E-BBB1-8EE3-68EF-3282F6CA0B10}"/>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0E8D361C-A829-96AA-67E7-E190D13A86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928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CF2F-5DAB-CA2F-97ED-01F59E0AF1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9A1528-FB35-9193-4E8B-11A19459F4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C13FDBE4-C948-5221-9E80-BA183EED71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971E2A5-5714-D3E2-ADB5-CCC1F7BFFE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C934AEF-AD01-A103-CBAE-54B7DA13BD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44DD9A-074B-DE18-AC41-DBF657F97FA1}"/>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DA1977F9-5E92-1744-E9E7-B29D35212A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483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1D79-811E-A3B8-AE4A-C9340475AB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768410-CB77-3A31-2D4E-641C4CD1E5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F703AA1-75D2-DDCA-D8FC-97D8980424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B11D8FB2-7362-22C7-781F-755D219BCA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548F76-8B42-BC54-93EC-BDDA0CBF32C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049028B-877B-E203-A869-287D18DC87F2}"/>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4D2098E7-2D5E-35C0-5CD5-2009D196858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15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6D5C-4462-5AAE-5102-CEF3CB80E9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EA17FBC-ECFA-5735-9757-4D1B1977DE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DDAE81E4-54EA-3FF6-6F43-B4BB7390FB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DAB4319-468B-4013-89F0-B4FCCE294A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727CD35-0745-F7F3-9BED-9E8C69F92A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5C9143-E5B7-4A7C-764E-E95C65845217}"/>
              </a:ext>
            </a:extLst>
          </p:cNvPr>
          <p:cNvSpPr>
            <a:spLocks noGrp="1" noChangeArrowheads="1"/>
          </p:cNvSpPr>
          <p:nvPr>
            <p:ph type="body" idx="1"/>
          </p:nvPr>
        </p:nvSpPr>
        <p:spPr>
          <a:xfrm>
            <a:off x="152400" y="4114800"/>
            <a:ext cx="6553200" cy="4876800"/>
          </a:xfrm>
        </p:spPr>
        <p:txBody>
          <a:bodyPr/>
          <a:lstStyle/>
          <a:p>
            <a:pPr algn="l"/>
            <a:r>
              <a:rPr lang="en-US" altLang="en-US" sz="900" dirty="0"/>
              <a:t>https://search.yahoo.com/yhs/search?p=famous%20Jewish%20graves&amp;hspart=fc&amp;hsimp=yhs-90&amp;type=fc_AC22890F0FA_s69_g_e_d_n1_c999&amp;param1=7&amp;param2=eJwtjstuwyAURH%2BFZSIBvoAhvWGVOs4HVF0VsXAc6iA%2F5Ydc9esrqmg2o5k50jTx4az%2FuAoArZRy1A%2FOeuGoT7mjvnbWI6KjPk6pMciFBi51zt9yR30TRmf9tjjqt8pZ34%2B%2FseuqTHMghz0Oj3FfyLASARws2eNgckt%2BTH4k1TR1YQ%2F3Nq6ZVieuDDm0z7XvKOliG0gT6nY8kvo5j33IRC44JJGl%2Bq7m%2BELSryW%2Bvm5LmP99WWgp8QoMTydkQtyAoXkvmcHicimxkDdM5FansQSpGSCT8hPMGdRZGw5Cff0ByxlRgg%3D%3D</a:t>
            </a:r>
          </a:p>
        </p:txBody>
      </p:sp>
      <p:cxnSp>
        <p:nvCxnSpPr>
          <p:cNvPr id="3" name="Straight Connector 2">
            <a:extLst>
              <a:ext uri="{FF2B5EF4-FFF2-40B4-BE49-F238E27FC236}">
                <a16:creationId xmlns:a16="http://schemas.microsoft.com/office/drawing/2014/main" id="{8C32FA11-44D9-75B8-DE8D-40B45FE32A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19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B0692-738D-EDAD-76B3-0D9DDD1C75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805305-BBB8-33DC-58EA-400C066A66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B0B837E8-602B-4062-3455-7454F01996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551A5B9-B38B-24DF-51D4-64738A2FB1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420160-3F99-AD9E-EBA8-9D1D16C9D8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49CC34-5448-1DFC-36A0-562DF3C4AB64}"/>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2B424840-4744-CBA6-83E2-6A0552A1869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369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D2B3-C2A3-5310-7073-5BE932F4B5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0479EA-BAE7-1C42-CD47-70B6CE5D98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01D2D1A-36A1-BCFE-F5F4-889AE40886B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6241282D-04BC-532C-F268-E342DDF6750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673CF7-DE8F-2A98-0DE3-D6764D211D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5056B4-57FE-CF5C-7861-6C44C39BCE18}"/>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706E3A3E-8CFA-8E39-6145-E3068AB954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096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6B20-BD8E-CD42-CED5-4AED4B9755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DC1F7E-B1CA-0C3C-990B-B0D99DC629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5EFF476D-FE61-8D2D-9E13-5FAA33B2D4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5AD185E-C165-6F83-5BCD-9D473EDFF1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57CB3A-7C12-A9AC-F3E5-78AE9E14E2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02D920-DE05-5990-B0D6-45173A0ABAAD}"/>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15CF4ED4-F405-E348-98C6-6DA05AA3CF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67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9255-8CBC-E235-D1EB-B44EA93D91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48333C-0A56-5ECD-4FB8-B3F5B6F0B6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D85EC4DE-5AEB-7A5B-AC32-3A7C18C214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4BE0C2F3-A95E-AB71-5D5D-3FB193EDBB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923709-751E-02C0-6AFB-FA999F6447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0470FE-5212-C692-6192-B80C3EA2D5AF}"/>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D8C3C3E9-CEF1-C257-357C-8D3AC7600C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00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8B77-9252-DF6B-9518-FF42AF6AFE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FCAD5-7B93-CD67-EBBB-09E25BAE75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C04A7C4-3750-39DC-181D-6B675565615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A184DE8-D376-C77B-A2AF-220FD52A49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D25FB4-E372-3799-A77E-9DBFF75BCE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9810A5-E4EF-4242-74D9-CF6A13DF38C8}"/>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7978522D-FB72-9F52-9A58-CC3C896F99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5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F431-E4DD-5DFF-957A-1451B98FC6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633CCF-2953-BC41-9E4C-23EAB7B901E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E4F50FD9-4568-CBA8-5633-D9F08F39F6B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D225EBCF-60E6-7AF7-C556-705A0A5C4B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DA9D78-0289-B6E1-D2EE-0B660241D5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CE6177-EDB3-72A5-2C52-AF71D5FD4DA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702FC7-DE3B-756B-42AB-051CE335DF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637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BAC2-26ED-016D-9B08-DAE6F43171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60821D-8D8F-EBD4-7F98-B216CC0CC0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0A589367-F63D-7C39-D814-F2BB63670F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347271F-FC84-E5A0-ABF2-6BB0754C86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2E5447-0D73-0248-F42D-5F25A136B8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BDB195-CB1B-86CF-AFA1-BE1061A657D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23DB13-DF99-D752-A61C-567CD503B3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7137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9E654-7423-140B-02EF-7148069927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C33A29-1027-CD66-E080-2B6E0953780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E2F7229-BF63-9E27-2CC3-A1F7E1C3A6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1198ED1-5FEC-B30A-340F-A7D22ED2A4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92EEC6-7E8B-5F6A-7031-C735F68A3D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EE489B-826B-845C-393B-B76C07DF479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B51FCDE-ABCB-BF93-54E8-C4BCEF38AE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50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B8E4-393D-36B4-1569-02A51405C2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BDBF75-279D-DD50-2205-8544C2BD3E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5EFC22AF-BB1F-7A21-EB11-3388B164A6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D35FEB74-4B20-9FAD-F208-46CFCA731B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D36AB1-506E-B445-A676-F5B9AEC5F4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40DE4B-0DD4-07C7-0417-621BDDB0EE86}"/>
              </a:ext>
            </a:extLst>
          </p:cNvPr>
          <p:cNvSpPr>
            <a:spLocks noGrp="1" noChangeArrowheads="1"/>
          </p:cNvSpPr>
          <p:nvPr>
            <p:ph type="body" idx="1"/>
          </p:nvPr>
        </p:nvSpPr>
        <p:spPr>
          <a:xfrm>
            <a:off x="152400" y="4114800"/>
            <a:ext cx="6553200" cy="4876800"/>
          </a:xfrm>
        </p:spPr>
        <p:txBody>
          <a:bodyPr/>
          <a:lstStyle/>
          <a:p>
            <a:pPr algn="l"/>
            <a:r>
              <a:rPr lang="en-US" altLang="en-US" dirty="0"/>
              <a:t>I grew up secular.  No sense of absolutes.  Disoriented, plus some intoxicants </a:t>
            </a:r>
            <a:r>
              <a:rPr lang="en-US" altLang="en-US" dirty="0">
                <a:sym typeface="Wingdings" panose="05000000000000000000" pitchFamily="2" charset="2"/>
              </a:rPr>
              <a:t> no sense of time and space.   Sitting in a Greyhound bus wondering, how do I know I’m in Albany, not in NYC?</a:t>
            </a:r>
            <a:endParaRPr lang="en-US" altLang="en-US" dirty="0"/>
          </a:p>
        </p:txBody>
      </p:sp>
      <p:cxnSp>
        <p:nvCxnSpPr>
          <p:cNvPr id="3" name="Straight Connector 2">
            <a:extLst>
              <a:ext uri="{FF2B5EF4-FFF2-40B4-BE49-F238E27FC236}">
                <a16:creationId xmlns:a16="http://schemas.microsoft.com/office/drawing/2014/main" id="{EC65FB79-E2AF-7B18-83F7-C9AFB578E0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6893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3DDB-2A20-1800-4352-78C23FB686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D5D344-A305-4C0F-304C-FE10696E19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72A9DF3A-904D-D975-84DE-31988C5C22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307AB876-33AA-7324-D224-5867095B54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6E5C5E-BDD1-09D2-5F70-3F186C5751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82B811-0312-7C8C-18CB-DCF01B235189}"/>
              </a:ext>
            </a:extLst>
          </p:cNvPr>
          <p:cNvSpPr>
            <a:spLocks noGrp="1" noChangeArrowheads="1"/>
          </p:cNvSpPr>
          <p:nvPr>
            <p:ph type="body" idx="1"/>
          </p:nvPr>
        </p:nvSpPr>
        <p:spPr>
          <a:xfrm>
            <a:off x="152400" y="4114800"/>
            <a:ext cx="6553200" cy="4876800"/>
          </a:xfrm>
        </p:spPr>
        <p:txBody>
          <a:bodyPr/>
          <a:lstStyle/>
          <a:p>
            <a:pPr algn="l"/>
            <a:r>
              <a:rPr lang="en-US" altLang="en-US" dirty="0"/>
              <a:t>https://scienly.com/wp-content/uploads/2025/01/schrodinger-wave-equation-1024x512.png</a:t>
            </a:r>
          </a:p>
          <a:p>
            <a:pPr algn="l"/>
            <a:endParaRPr lang="en-US" altLang="en-US" dirty="0"/>
          </a:p>
          <a:p>
            <a:pPr algn="l"/>
            <a:r>
              <a:rPr lang="en-US" altLang="en-US" dirty="0"/>
              <a:t>This was the closest thing to a revelation of TRUTH.   Guys at CERN, Large Hadron Collider and Hindu and Buddha all since no sense of TRUTH.</a:t>
            </a:r>
          </a:p>
        </p:txBody>
      </p:sp>
      <p:cxnSp>
        <p:nvCxnSpPr>
          <p:cNvPr id="3" name="Straight Connector 2">
            <a:extLst>
              <a:ext uri="{FF2B5EF4-FFF2-40B4-BE49-F238E27FC236}">
                <a16:creationId xmlns:a16="http://schemas.microsoft.com/office/drawing/2014/main" id="{F952712E-FBBB-D085-9892-D76961E5BD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6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8B11-96F2-94B9-2EB4-C9D36F75A0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1E2D41-286F-553F-ADED-FBFC2EF1DA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F9FF95E-1996-0ECB-29F9-108FA720BF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4438FF75-CFDD-E6C9-5D5E-19A619895D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D1BE32-EE99-5684-E6AD-150D55846E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F5E689-BF88-90F5-0BC5-8135B8F36870}"/>
              </a:ext>
            </a:extLst>
          </p:cNvPr>
          <p:cNvSpPr>
            <a:spLocks noGrp="1" noChangeArrowheads="1"/>
          </p:cNvSpPr>
          <p:nvPr>
            <p:ph type="body" idx="1"/>
          </p:nvPr>
        </p:nvSpPr>
        <p:spPr>
          <a:xfrm>
            <a:off x="152400" y="4114800"/>
            <a:ext cx="6553200" cy="4876800"/>
          </a:xfrm>
        </p:spPr>
        <p:txBody>
          <a:bodyPr/>
          <a:lstStyle/>
          <a:p>
            <a:pPr algn="l"/>
            <a:r>
              <a:rPr lang="en-US" altLang="en-US" dirty="0"/>
              <a:t>No glasses or contacts or Lasik surgery.  Virile.  At 120 years.</a:t>
            </a:r>
          </a:p>
          <a:p>
            <a:pPr algn="l"/>
            <a:r>
              <a:rPr lang="en-US" altLang="en-US" dirty="0"/>
              <a:t>Mourned 30 days.   Became traditional practice: </a:t>
            </a:r>
          </a:p>
          <a:p>
            <a:pPr algn="l"/>
            <a:r>
              <a:rPr lang="en-US" altLang="en-US" dirty="0"/>
              <a:t>7 days sitting at home.  Visits.  Home services.  </a:t>
            </a:r>
          </a:p>
          <a:p>
            <a:pPr algn="l"/>
            <a:r>
              <a:rPr lang="en-US" altLang="en-US" dirty="0"/>
              <a:t>30 days</a:t>
            </a:r>
          </a:p>
          <a:p>
            <a:pPr algn="l"/>
            <a:r>
              <a:rPr lang="en-US" altLang="en-US" dirty="0"/>
              <a:t>1 year say Kaddish, stone set year end.  Yearly commemoration Yahrzeit</a:t>
            </a:r>
          </a:p>
        </p:txBody>
      </p:sp>
      <p:cxnSp>
        <p:nvCxnSpPr>
          <p:cNvPr id="3" name="Straight Connector 2">
            <a:extLst>
              <a:ext uri="{FF2B5EF4-FFF2-40B4-BE49-F238E27FC236}">
                <a16:creationId xmlns:a16="http://schemas.microsoft.com/office/drawing/2014/main" id="{84790B30-7FB8-5650-0BA1-451639D0B27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046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5EE4-8FBB-381C-5FDE-94C743D6BD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45E1BD-45CC-D125-CF70-A003C86F84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70A8005F-3CDA-9ABD-E800-34424A8D4B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463478EC-3D7E-4D0C-D26D-8AB4434B19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26F15D-A3C5-C21D-221A-A988EF08AA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C07BFC-EB22-BC8C-B6D0-2896B3904A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9DD350-D245-9956-5271-30795EC08B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1283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1BD9-C4DA-CC73-A40B-3F4C42C6B4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31F6F6-38B3-FA76-DCE3-26EA50F8CE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A28C7F21-196D-F62A-703F-938EDE98502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F54FEFFB-ED1D-C646-8E9C-E9DACC1A05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1903B0-C9BE-CEA2-FD32-643052724D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30F66D-7A8C-90C3-5D2D-A4D2204E1F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E9D4A4-62A1-C1AA-C1DC-5BDB0370AF0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438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0885-C156-6F3D-7D15-9BAB50CE47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648A4A-5DAC-25DB-3D7A-A4BCCB74165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59E1FFE2-26A9-B76F-BE3B-CD319CCD04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5E375F0E-1D40-17CA-07B8-67488388CE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5DC49D-3B99-F52E-0666-A376AFABFC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537AFC-107B-6A7E-D72A-B4CB5B6A4DE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6805B8-45F2-BFEA-6E29-93AFFBD569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3338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A3D1C-9378-3B1B-8746-40C3BF2BC2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8ECF68-C736-895F-C33E-03881BD405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2BC4F529-14F3-26F4-12FC-0B5497D4F4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3E7A58CE-1240-62E4-F259-E576C26143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9D1609-8462-D1E8-1412-3D8E44D981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A8C896-27EE-3877-69D6-B0D67E4B038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348C299-9FE9-FAEE-681B-20311117A50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7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C482-2381-1399-3683-F6CF137775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A71145-C7E3-E59D-57B0-4A1023398E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1C5A72AF-56A4-E486-CB53-BCCFD44F19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8CC4AEC9-B18C-8FCC-539F-D2A92469FC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2B30F9-02E5-4D42-C906-D285C6C8EA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E45E19-4F27-8E57-8F9A-11693BCFE6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D0A522B-60C6-D73B-1CD6-79E8D53F06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9421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AE60B-2308-1C82-CE03-ADCEB6CAA1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2AA895-D054-8ABB-AB55-80B7A1D5D4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6EE79096-F1E2-8C5E-AAAA-FDDB79BC48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307A2238-8992-8930-661B-8A1F04ACFC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60942F-C4DB-100C-A9BE-1DA1845F75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A1C500-F50E-1BF5-09BF-C22D6A6C16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9C1F29-6C1B-9B0E-1150-01B9323541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2916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AAB4-0F58-35D5-F6AF-50D4D06D5E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C19159-ABA1-D3A6-C085-3F236C6594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96E1D1AD-25B8-B419-307D-FCA08D6FBB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2F38DEF3-8C03-351D-392B-D1A60C812E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3AE9E13-4742-6037-F92D-671743DE27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E9FAFC-C259-3CC3-36FB-AD58E116D1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369846-BAEB-1E57-F853-9F5E72B874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437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C1FE-2562-757E-FEC7-ACDA4C2D58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524871-BD3A-DEE3-E585-AD5A60B1CC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03C992C1-A8A0-5C14-EA0A-0577AFDB2E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228127C-BCAD-E141-5610-87FB0D2C38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38E5780-9F07-1021-82B6-7CD8EC307C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1FE8BC-4A03-A951-FE5D-1B73E42744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27A1EC1-4961-AD8C-B94A-3932451E85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3085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F822-F076-B489-EF15-D8C1137283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1C9421-61F0-B77C-3544-2FCAD410AB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EFDAD776-9A09-75D7-C841-8BD1538976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8416A79C-B757-1E71-A55E-F3D5E0D4CF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544566-97FB-D55B-5A76-3B84ADC0D8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FE5ED7-35DE-7918-2558-D8FFC589648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52C70A-519F-141A-30B7-93D5F8A451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95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E6D9-9073-3416-5C95-749DF402AD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BDC406-469F-017E-E55B-18642F42EF3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B6684D8B-E6FF-95F3-9BA1-C200627104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A7D56CE0-DD73-2010-BF3A-36210E105A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162D36-2C3D-AC22-05AE-CA6F516FB7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6A3BDA-ACE5-78DA-DC71-43E474AFE2F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631EE89-2D44-2D6D-E2C9-A95CDF8F65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02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33364-A945-585F-6DBC-9BCC1BD8AC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A24C97-2A23-F447-DDBA-C510253266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69281003-8F02-28AD-9EC4-2B0EA5BA5B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75911894-0DE5-1CB7-B138-0678E7360F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FDBF68-F9B6-A75E-5FDA-03F08A443F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CB1D26-999B-E7EE-BE5A-C0741A25AA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44CF48D-C2C9-B2DA-CF43-0639702164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713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7552-086B-E962-0616-B3D7EC953C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134C77-E216-1138-11A2-DB70E272AA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8F3125D-2408-EFE8-4734-3481779C70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FAEB3F6C-4CE5-039A-72F8-591611FE12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8780D8-A4A8-AB64-D8B9-7675339465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48FFAEA-EBAF-859A-ACE5-371DDD235B22}"/>
              </a:ext>
            </a:extLst>
          </p:cNvPr>
          <p:cNvSpPr>
            <a:spLocks noGrp="1" noChangeArrowheads="1"/>
          </p:cNvSpPr>
          <p:nvPr>
            <p:ph type="body" idx="1"/>
          </p:nvPr>
        </p:nvSpPr>
        <p:spPr>
          <a:xfrm>
            <a:off x="152400" y="4114800"/>
            <a:ext cx="6553200" cy="4876800"/>
          </a:xfrm>
        </p:spPr>
        <p:txBody>
          <a:bodyPr/>
          <a:lstStyle/>
          <a:p>
            <a:pPr algn="l"/>
            <a:r>
              <a:rPr lang="en-US" altLang="en-US" dirty="0"/>
              <a:t>How we built Or HaOlam.  A whole lot of impossibilities, people, $, expertise, resources, building…</a:t>
            </a:r>
          </a:p>
          <a:p>
            <a:pPr algn="l"/>
            <a:r>
              <a:rPr lang="en-US" altLang="en-US" dirty="0"/>
              <a:t>How are you building your life.</a:t>
            </a:r>
          </a:p>
        </p:txBody>
      </p:sp>
      <p:cxnSp>
        <p:nvCxnSpPr>
          <p:cNvPr id="3" name="Straight Connector 2">
            <a:extLst>
              <a:ext uri="{FF2B5EF4-FFF2-40B4-BE49-F238E27FC236}">
                <a16:creationId xmlns:a16="http://schemas.microsoft.com/office/drawing/2014/main" id="{5AE6396B-254B-8A54-2223-399C77CA22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6711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C180-32CB-A454-3533-554C9F98F8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191B60-1013-5AA5-B508-2CC3A3B44B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615735E0-F17E-49FA-8BD8-228B857636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B460BFEE-AB03-035D-837B-3A5D4F9B81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31F07B-967F-3FB2-D69F-04C7BC6184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673C5F5-6884-9D8D-7E40-9C562514401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305F5CC-6771-4223-FFB3-EF189A2C9C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245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7D51-A29A-68FF-DEB1-A9FCB1E541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829131-8F5A-B6C4-7959-5559D2F3F1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378B41D0-1CC7-195A-96F1-CED937E129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0DB4B333-D298-BD69-936E-35FF30112C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267701-4E40-44D6-3378-487F902389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0366C8-C101-9BB6-3571-36100CF9E4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8C82AC-F4E4-2745-C38A-89322E79C6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70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3472-5A67-7010-633F-34CB6D7507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549AAEF-D189-55CE-764D-57AA024405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64D80AB5-EFDE-72DC-6790-9E6B9EB90E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7A1A4EDC-5655-11A1-FDD8-10FBAF6FD9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233902-D3F0-EBA7-C00D-AD64CB34B5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4C2E4CC-C2BB-7122-5910-E03EB47E6EBE}"/>
              </a:ext>
            </a:extLst>
          </p:cNvPr>
          <p:cNvSpPr>
            <a:spLocks noGrp="1" noChangeArrowheads="1"/>
          </p:cNvSpPr>
          <p:nvPr>
            <p:ph type="body" idx="1"/>
          </p:nvPr>
        </p:nvSpPr>
        <p:spPr>
          <a:xfrm>
            <a:off x="152400" y="4114800"/>
            <a:ext cx="6553200" cy="4876800"/>
          </a:xfrm>
        </p:spPr>
        <p:txBody>
          <a:bodyPr/>
          <a:lstStyle/>
          <a:p>
            <a:pPr algn="l"/>
            <a:r>
              <a:rPr lang="en-US" altLang="en-US" dirty="0"/>
              <a:t>https://cdn.bfldr.com/FK28HSHN/at/2smkhq3sc99cbpf6c89bjcg/10142025WHYYOUNGPEOPLEMATTERENCOURAGECULTURETOREACHTHENEXTGENERATIONFORTHEGOSPEL.pdf</a:t>
            </a:r>
          </a:p>
        </p:txBody>
      </p:sp>
      <p:cxnSp>
        <p:nvCxnSpPr>
          <p:cNvPr id="3" name="Straight Connector 2">
            <a:extLst>
              <a:ext uri="{FF2B5EF4-FFF2-40B4-BE49-F238E27FC236}">
                <a16:creationId xmlns:a16="http://schemas.microsoft.com/office/drawing/2014/main" id="{F29621D3-12BF-D9DA-3042-EAB5EC4EDB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231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380C-6603-E255-B8E7-B9B66A10CCE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CBECCA-6991-2F5F-1C0F-AA59C6BEA8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5786-Fruitful Life in the Word</a:t>
            </a:r>
          </a:p>
        </p:txBody>
      </p:sp>
      <p:sp>
        <p:nvSpPr>
          <p:cNvPr id="5" name="Rectangle 3">
            <a:extLst>
              <a:ext uri="{FF2B5EF4-FFF2-40B4-BE49-F238E27FC236}">
                <a16:creationId xmlns:a16="http://schemas.microsoft.com/office/drawing/2014/main" id="{F707020E-75C1-952D-FC37-0C592F4DA7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14,2025 5786</a:t>
            </a:r>
          </a:p>
        </p:txBody>
      </p:sp>
      <p:sp>
        <p:nvSpPr>
          <p:cNvPr id="6" name="Rectangle 7">
            <a:extLst>
              <a:ext uri="{FF2B5EF4-FFF2-40B4-BE49-F238E27FC236}">
                <a16:creationId xmlns:a16="http://schemas.microsoft.com/office/drawing/2014/main" id="{1BEA3EE0-B9BF-D227-8B03-F428150E145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715CFC-49BB-9C39-B14F-F067FF9E3F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502C3C-BAA6-16CF-6253-958929831C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5FDE1E-C5F6-F8EC-883A-A1B3D9F001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5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147833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630659172"/>
      </p:ext>
    </p:extLst>
  </p:cSld>
  <p:clrMap bg1="lt1" tx1="dk1" bg2="lt2" tx2="dk2" accent1="accent1" accent2="accent2" accent3="accent3" accent4="accent4" accent5="accent5" accent6="accent6" hlink="hlink" folHlink="folHlink"/>
  <p:sldLayoutIdLst>
    <p:sldLayoutId id="2147483858"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An_Essay_on_the_Principle_of_Population"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ideo" Target="https://www.youtube.com/embed/yqMtAQEU2SA?feature=oembed" TargetMode="Externa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0106-E775-A422-A5AD-801CDAC25C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9E7BD0-4004-B360-6027-7E9809E4C11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277C6EB-1596-56D0-5E48-34110B05A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08324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396FB-1612-88B7-1824-9D058FBE64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75E076-F9AC-4422-1EB8-26210C3BA76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Welcome home Alon, Ariel, </a:t>
            </a:r>
            <a:r>
              <a:rPr lang="en-US" sz="4000" dirty="0" err="1">
                <a:solidFill>
                  <a:schemeClr val="tx1"/>
                </a:solidFill>
                <a:latin typeface="Arial Rounded MT Bold" panose="020F0704030504030204" pitchFamily="34" charset="0"/>
              </a:rPr>
              <a:t>Avinatan</a:t>
            </a:r>
            <a:r>
              <a:rPr lang="en-US" sz="4000" dirty="0">
                <a:solidFill>
                  <a:schemeClr val="tx1"/>
                </a:solidFill>
                <a:latin typeface="Arial Rounded MT Bold" panose="020F0704030504030204" pitchFamily="34" charset="0"/>
              </a:rPr>
              <a:t>, Bar, David, Eitan M., Eitan H., Elkana, </a:t>
            </a:r>
            <a:r>
              <a:rPr lang="en-US" sz="4000" dirty="0" err="1">
                <a:solidFill>
                  <a:schemeClr val="tx1"/>
                </a:solidFill>
                <a:latin typeface="Arial Rounded MT Bold" panose="020F0704030504030204" pitchFamily="34" charset="0"/>
              </a:rPr>
              <a:t>Evyatar</a:t>
            </a:r>
            <a:r>
              <a:rPr lang="en-US" sz="4000" dirty="0">
                <a:solidFill>
                  <a:schemeClr val="tx1"/>
                </a:solidFill>
                <a:latin typeface="Arial Rounded MT Bold" panose="020F0704030504030204" pitchFamily="34" charset="0"/>
              </a:rPr>
              <a:t>, Gali, Guy, Matan A., Matan Z., Maxim, Nimrod, Omni, Rom, Segev, Yosef, &amp; Ziv! </a:t>
            </a:r>
          </a:p>
        </p:txBody>
      </p:sp>
    </p:spTree>
    <p:extLst>
      <p:ext uri="{BB962C8B-B14F-4D97-AF65-F5344CB8AC3E}">
        <p14:creationId xmlns:p14="http://schemas.microsoft.com/office/powerpoint/2010/main" val="27805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4C681-BABD-8F84-2827-BE05AB4F6E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8E1193-C8AC-67C3-B05A-145281D3D81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a:extLst>
              <a:ext uri="{FF2B5EF4-FFF2-40B4-BE49-F238E27FC236}">
                <a16:creationId xmlns:a16="http://schemas.microsoft.com/office/drawing/2014/main" id="{E357EBC9-186A-F365-D614-B13252D8B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8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9B11-DA47-E0E1-78FB-82300713DFC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14CC400-BB94-606B-A07D-D77D637D1C4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“When </a:t>
            </a:r>
            <a:r>
              <a:rPr lang="en-US" sz="4000" cap="small" dirty="0">
                <a:solidFill>
                  <a:schemeClr val="tx1"/>
                </a:solidFill>
                <a:latin typeface="Arial Rounded MT Bold" panose="020F0704030504030204" pitchFamily="34" charset="0"/>
              </a:rPr>
              <a:t>Adoni </a:t>
            </a:r>
            <a:r>
              <a:rPr lang="en-US" sz="4000" dirty="0">
                <a:solidFill>
                  <a:schemeClr val="tx1"/>
                </a:solidFill>
                <a:latin typeface="Arial Rounded MT Bold" panose="020F0704030504030204" pitchFamily="34" charset="0"/>
              </a:rPr>
              <a:t>brought back the captives of Zion we were like men who dreamed...</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done great things for us and we are filled with joy."(Psalm 126:1,3)</a:t>
            </a:r>
          </a:p>
        </p:txBody>
      </p:sp>
    </p:spTree>
    <p:extLst>
      <p:ext uri="{BB962C8B-B14F-4D97-AF65-F5344CB8AC3E}">
        <p14:creationId xmlns:p14="http://schemas.microsoft.com/office/powerpoint/2010/main" val="133482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3AFD4-8558-59AB-2E07-C65ECF261C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27BAC3-1587-C7B4-CCBF-A839271C6034}"/>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The twenty released include 11 men kidnapped from the Nova Music Festival: Elkana Bohbot, 35; Rom </a:t>
            </a:r>
            <a:r>
              <a:rPr lang="en-US" sz="4000" dirty="0" err="1">
                <a:solidFill>
                  <a:schemeClr val="tx1"/>
                </a:solidFill>
                <a:latin typeface="Arial Rounded MT Bold" panose="020F0704030504030204" pitchFamily="34" charset="0"/>
              </a:rPr>
              <a:t>Braslavski</a:t>
            </a:r>
            <a:r>
              <a:rPr lang="en-US" sz="4000" dirty="0">
                <a:solidFill>
                  <a:schemeClr val="tx1"/>
                </a:solidFill>
                <a:latin typeface="Arial Rounded MT Bold" panose="020F0704030504030204" pitchFamily="34" charset="0"/>
              </a:rPr>
              <a:t>, 22; </a:t>
            </a:r>
            <a:r>
              <a:rPr lang="en-US" sz="4000" dirty="0" err="1">
                <a:solidFill>
                  <a:schemeClr val="tx1"/>
                </a:solidFill>
                <a:latin typeface="Arial Rounded MT Bold" panose="020F0704030504030204" pitchFamily="34" charset="0"/>
              </a:rPr>
              <a:t>Evyatar</a:t>
            </a:r>
            <a:r>
              <a:rPr lang="en-US" sz="4000" dirty="0">
                <a:solidFill>
                  <a:schemeClr val="tx1"/>
                </a:solidFill>
                <a:latin typeface="Arial Rounded MT Bold" panose="020F0704030504030204" pitchFamily="34" charset="0"/>
              </a:rPr>
              <a:t> David, 24; Guy Gilboa-Dalal, 23; Maxim </a:t>
            </a:r>
            <a:r>
              <a:rPr lang="en-US" sz="4000" dirty="0" err="1">
                <a:solidFill>
                  <a:schemeClr val="tx1"/>
                </a:solidFill>
                <a:latin typeface="Arial Rounded MT Bold" panose="020F0704030504030204" pitchFamily="34" charset="0"/>
              </a:rPr>
              <a:t>Herkin</a:t>
            </a:r>
            <a:r>
              <a:rPr lang="en-US" sz="4000" dirty="0">
                <a:solidFill>
                  <a:schemeClr val="tx1"/>
                </a:solidFill>
                <a:latin typeface="Arial Rounded MT Bold" panose="020F0704030504030204" pitchFamily="34" charset="0"/>
              </a:rPr>
              <a:t>, 35; Segev </a:t>
            </a:r>
            <a:r>
              <a:rPr lang="en-US" sz="4000" dirty="0" err="1">
                <a:solidFill>
                  <a:schemeClr val="tx1"/>
                </a:solidFill>
                <a:latin typeface="Arial Rounded MT Bold" panose="020F0704030504030204" pitchFamily="34" charset="0"/>
              </a:rPr>
              <a:t>Kalfon</a:t>
            </a:r>
            <a:r>
              <a:rPr lang="en-US" sz="4000" dirty="0">
                <a:solidFill>
                  <a:schemeClr val="tx1"/>
                </a:solidFill>
                <a:latin typeface="Arial Rounded MT Bold" panose="020F0704030504030204" pitchFamily="34" charset="0"/>
              </a:rPr>
              <a:t>, 27; Bar Abraham </a:t>
            </a:r>
            <a:r>
              <a:rPr lang="en-US" sz="4000" dirty="0" err="1">
                <a:solidFill>
                  <a:schemeClr val="tx1"/>
                </a:solidFill>
                <a:latin typeface="Arial Rounded MT Bold" panose="020F0704030504030204" pitchFamily="34" charset="0"/>
              </a:rPr>
              <a:t>Kupershtein</a:t>
            </a:r>
            <a:r>
              <a:rPr lang="en-US" sz="4000" dirty="0">
                <a:solidFill>
                  <a:schemeClr val="tx1"/>
                </a:solidFill>
                <a:latin typeface="Arial Rounded MT Bold" panose="020F0704030504030204" pitchFamily="34" charset="0"/>
              </a:rPr>
              <a:t>, 22; Eitan Abraham Mor, 23; Yosef-Chaim Ohana, 25; Alon Ohel, 24; and </a:t>
            </a:r>
            <a:r>
              <a:rPr lang="en-US" sz="4000" dirty="0" err="1">
                <a:solidFill>
                  <a:schemeClr val="tx1"/>
                </a:solidFill>
                <a:latin typeface="Arial Rounded MT Bold" panose="020F0704030504030204" pitchFamily="34" charset="0"/>
              </a:rPr>
              <a:t>Avinatan</a:t>
            </a:r>
            <a:r>
              <a:rPr lang="en-US" sz="4000" dirty="0">
                <a:solidFill>
                  <a:schemeClr val="tx1"/>
                </a:solidFill>
                <a:latin typeface="Arial Rounded MT Bold" panose="020F0704030504030204" pitchFamily="34" charset="0"/>
              </a:rPr>
              <a:t> Or, 32.</a:t>
            </a:r>
          </a:p>
        </p:txBody>
      </p:sp>
    </p:spTree>
    <p:extLst>
      <p:ext uri="{BB962C8B-B14F-4D97-AF65-F5344CB8AC3E}">
        <p14:creationId xmlns:p14="http://schemas.microsoft.com/office/powerpoint/2010/main" val="285461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6BD38-50D7-80D0-189C-05AB623607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C8CA60-A729-3BC4-80D8-6469541B6CA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From Kibbutz Kfar Aza, Gali Berman, 27, and Ziv Berman, 27, were freed. From Kibbutz Nir Oz, the released include David Cunio, 35; Ariel Cunio, 28; Eitan Horn, 38; and Matan </a:t>
            </a:r>
            <a:r>
              <a:rPr lang="en-US" sz="4000" dirty="0" err="1">
                <a:solidFill>
                  <a:schemeClr val="tx1"/>
                </a:solidFill>
                <a:latin typeface="Arial Rounded MT Bold" panose="020F0704030504030204" pitchFamily="34" charset="0"/>
              </a:rPr>
              <a:t>Zangauker</a:t>
            </a:r>
            <a:r>
              <a:rPr lang="en-US" sz="4000" dirty="0">
                <a:solidFill>
                  <a:schemeClr val="tx1"/>
                </a:solidFill>
                <a:latin typeface="Arial Rounded MT Bold" panose="020F0704030504030204" pitchFamily="34" charset="0"/>
              </a:rPr>
              <a:t>, 25.</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74532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C6F9-3823-7E5A-D1E7-601027D405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D6D81A-13CD-011C-6CD5-5924F577C01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Also released were Omri Miran, 47, who was kidnapped from Kibbutz Nahal Oz, Matan </a:t>
            </a:r>
            <a:r>
              <a:rPr lang="en-US" sz="4000" dirty="0" err="1">
                <a:solidFill>
                  <a:schemeClr val="tx1"/>
                </a:solidFill>
                <a:latin typeface="Arial Rounded MT Bold" panose="020F0704030504030204" pitchFamily="34" charset="0"/>
              </a:rPr>
              <a:t>Angrest</a:t>
            </a:r>
            <a:r>
              <a:rPr lang="en-US" sz="4000" dirty="0">
                <a:solidFill>
                  <a:schemeClr val="tx1"/>
                </a:solidFill>
                <a:latin typeface="Arial Rounded MT Bold" panose="020F0704030504030204" pitchFamily="34" charset="0"/>
              </a:rPr>
              <a:t>, 22, who was kidnapped from the Nahal Oz outpost, and Nimrod Cohen, 21, who was kidnapped near the Gaza border.</a:t>
            </a:r>
          </a:p>
        </p:txBody>
      </p:sp>
    </p:spTree>
    <p:extLst>
      <p:ext uri="{BB962C8B-B14F-4D97-AF65-F5344CB8AC3E}">
        <p14:creationId xmlns:p14="http://schemas.microsoft.com/office/powerpoint/2010/main" val="262391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9ED7-9D68-D5BA-3980-D7BDC25D0D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13C7F1-A2BC-14A0-498B-4A5A9A345CF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Many of the hostages who have returned have testified that they were held for long periods in dark tunnels and subjected to torture, severe starvation, and physical and sexual abuse.</a:t>
            </a:r>
          </a:p>
        </p:txBody>
      </p:sp>
    </p:spTree>
    <p:extLst>
      <p:ext uri="{BB962C8B-B14F-4D97-AF65-F5344CB8AC3E}">
        <p14:creationId xmlns:p14="http://schemas.microsoft.com/office/powerpoint/2010/main" val="377959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4C143-902B-A83B-1E49-06127453DE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AD731A-5029-716D-DA8F-565829FE0133}"/>
              </a:ext>
            </a:extLst>
          </p:cNvPr>
          <p:cNvSpPr>
            <a:spLocks noGrp="1"/>
          </p:cNvSpPr>
          <p:nvPr>
            <p:ph type="subTitle" idx="1"/>
          </p:nvPr>
        </p:nvSpPr>
        <p:spPr>
          <a:xfrm>
            <a:off x="152400" y="209550"/>
            <a:ext cx="8763000" cy="4800600"/>
          </a:xfrm>
        </p:spPr>
        <p:txBody>
          <a:bodyPr anchor="t">
            <a:normAutofit/>
          </a:bodyPr>
          <a:lstStyle/>
          <a:p>
            <a:pPr algn="l"/>
            <a:r>
              <a:rPr lang="en-US" sz="4000" dirty="0">
                <a:solidFill>
                  <a:schemeClr val="tx1"/>
                </a:solidFill>
                <a:latin typeface="Arial Rounded MT Bold" panose="020F0704030504030204" pitchFamily="34" charset="0"/>
              </a:rPr>
              <a:t>It remains to be seen IF Hamas will follow through on their commitment to disarm and disband.</a:t>
            </a:r>
          </a:p>
        </p:txBody>
      </p:sp>
    </p:spTree>
    <p:extLst>
      <p:ext uri="{BB962C8B-B14F-4D97-AF65-F5344CB8AC3E}">
        <p14:creationId xmlns:p14="http://schemas.microsoft.com/office/powerpoint/2010/main" val="22793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17BF-97F8-3054-121A-CE1E1DE621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648CF6-1E98-B8E7-DE57-373506E7273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Yasser Abu Shabab is a prominent anti-Hamas figure in Rafah. However, Hama confirmed that one of his senior aides had been “liquidated” as part of the operation. “The campaign will continue until no one violates the law,” a Hamas security official said.</a:t>
            </a:r>
          </a:p>
        </p:txBody>
      </p:sp>
    </p:spTree>
    <p:extLst>
      <p:ext uri="{BB962C8B-B14F-4D97-AF65-F5344CB8AC3E}">
        <p14:creationId xmlns:p14="http://schemas.microsoft.com/office/powerpoint/2010/main" val="33027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C0DF0-CC91-FE51-FBFF-7E0DAAFBEC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3CACE1-0297-19D4-F468-F8EE6EDE89E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bloody effort to consolidate control highlights both Hamas’s fragility and its determination to reimpose order amid Gaza’s ruins—underscoring the deep volatility surrounding efforts to secure lasting peace in the enclave.</a:t>
            </a:r>
          </a:p>
        </p:txBody>
      </p:sp>
    </p:spTree>
    <p:extLst>
      <p:ext uri="{BB962C8B-B14F-4D97-AF65-F5344CB8AC3E}">
        <p14:creationId xmlns:p14="http://schemas.microsoft.com/office/powerpoint/2010/main" val="428758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9950-68EA-7311-D0F2-E38A2EE2E7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D73378-A84D-D91C-1214-1B5AA0ED3A7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Moshe lived by the Word, spent his life teaching it.  So, he is called “Moshe </a:t>
            </a:r>
            <a:r>
              <a:rPr lang="en-US" sz="4000" dirty="0" err="1">
                <a:solidFill>
                  <a:schemeClr val="tx1"/>
                </a:solidFill>
                <a:latin typeface="Arial Rounded MT Bold" panose="020F0704030504030204" pitchFamily="34" charset="0"/>
              </a:rPr>
              <a:t>Rabenu</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Died also according to the Word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as G-d appointed it.</a:t>
            </a:r>
          </a:p>
          <a:p>
            <a:pPr algn="l"/>
            <a:r>
              <a:rPr lang="en-US" sz="4000" dirty="0">
                <a:solidFill>
                  <a:schemeClr val="tx1"/>
                </a:solidFill>
                <a:latin typeface="Arial Rounded MT Bold" panose="020F0704030504030204" pitchFamily="34" charset="0"/>
              </a:rPr>
              <a:t>Place of death not known or likely would have become a shrine.</a:t>
            </a:r>
          </a:p>
        </p:txBody>
      </p:sp>
    </p:spTree>
    <p:extLst>
      <p:ext uri="{BB962C8B-B14F-4D97-AF65-F5344CB8AC3E}">
        <p14:creationId xmlns:p14="http://schemas.microsoft.com/office/powerpoint/2010/main" val="349907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5989-F077-28AF-3E21-27AEE98491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3FFA092-DD17-3B24-E98D-14E35AEF7B30}"/>
              </a:ext>
            </a:extLst>
          </p:cNvPr>
          <p:cNvSpPr>
            <a:spLocks noGrp="1"/>
          </p:cNvSpPr>
          <p:nvPr>
            <p:ph type="subTitle" idx="1"/>
          </p:nvPr>
        </p:nvSpPr>
        <p:spPr>
          <a:xfrm>
            <a:off x="152400" y="209550"/>
            <a:ext cx="8763000" cy="4800600"/>
          </a:xfrm>
        </p:spPr>
        <p:txBody>
          <a:bodyPr anchor="t">
            <a:normAutofit/>
          </a:bodyPr>
          <a:lstStyle/>
          <a:p>
            <a:pPr algn="l"/>
            <a:r>
              <a:rPr lang="en-US" sz="4000" dirty="0">
                <a:solidFill>
                  <a:schemeClr val="tx1"/>
                </a:solidFill>
                <a:latin typeface="Arial Rounded MT Bold" panose="020F0704030504030204" pitchFamily="34" charset="0"/>
              </a:rPr>
              <a:t>HOWEVER, step 1 and 2 were successful!!  </a:t>
            </a:r>
          </a:p>
          <a:p>
            <a:pPr algn="l"/>
            <a:r>
              <a:rPr lang="en-US" sz="4000" dirty="0">
                <a:solidFill>
                  <a:schemeClr val="tx1"/>
                </a:solidFill>
                <a:latin typeface="Arial Rounded MT Bold" panose="020F0704030504030204" pitchFamily="34" charset="0"/>
              </a:rPr>
              <a:t>Let us rejoice.  </a:t>
            </a:r>
          </a:p>
        </p:txBody>
      </p:sp>
    </p:spTree>
    <p:extLst>
      <p:ext uri="{BB962C8B-B14F-4D97-AF65-F5344CB8AC3E}">
        <p14:creationId xmlns:p14="http://schemas.microsoft.com/office/powerpoint/2010/main" val="195256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59382-3E55-1DE6-F9E5-09B63B7C66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01DCE80-2CAB-4F8E-BEFD-28FBE46F820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D0A1F2F-4124-041D-7545-FE0BD621870D}"/>
              </a:ext>
            </a:extLst>
          </p:cNvPr>
          <p:cNvPicPr>
            <a:picLocks noChangeAspect="1"/>
          </p:cNvPicPr>
          <p:nvPr/>
        </p:nvPicPr>
        <p:blipFill>
          <a:blip r:embed="rId3"/>
          <a:srcRect b="43045"/>
          <a:stretch>
            <a:fillRect/>
          </a:stretch>
        </p:blipFill>
        <p:spPr>
          <a:xfrm>
            <a:off x="331102" y="33823"/>
            <a:ext cx="8481796" cy="4629151"/>
          </a:xfrm>
          <a:prstGeom prst="rect">
            <a:avLst/>
          </a:prstGeom>
        </p:spPr>
      </p:pic>
    </p:spTree>
    <p:extLst>
      <p:ext uri="{BB962C8B-B14F-4D97-AF65-F5344CB8AC3E}">
        <p14:creationId xmlns:p14="http://schemas.microsoft.com/office/powerpoint/2010/main" val="74949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321DA-B78A-4C71-7FCA-D239105CD00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252D0E-2D8B-DC3F-7F2E-D247DF808FC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466E1CF-B3A1-916A-4E1D-1D2B79BE8817}"/>
              </a:ext>
            </a:extLst>
          </p:cNvPr>
          <p:cNvPicPr>
            <a:picLocks noChangeAspect="1"/>
          </p:cNvPicPr>
          <p:nvPr/>
        </p:nvPicPr>
        <p:blipFill>
          <a:blip r:embed="rId3"/>
          <a:srcRect t="47502"/>
          <a:stretch>
            <a:fillRect/>
          </a:stretch>
        </p:blipFill>
        <p:spPr>
          <a:xfrm>
            <a:off x="248167" y="221602"/>
            <a:ext cx="8647666" cy="3847271"/>
          </a:xfrm>
          <a:prstGeom prst="rect">
            <a:avLst/>
          </a:prstGeom>
        </p:spPr>
      </p:pic>
    </p:spTree>
    <p:extLst>
      <p:ext uri="{BB962C8B-B14F-4D97-AF65-F5344CB8AC3E}">
        <p14:creationId xmlns:p14="http://schemas.microsoft.com/office/powerpoint/2010/main" val="257681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3F957-B55B-7525-AAEE-F68772F306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8A7F6B-9CF9-3EAE-A7F9-0658103DDF8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29173A5-1A10-3AFF-E375-8A21B18B3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6710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BC24-2EFB-C7D2-D033-8B938A959F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892BC2-BB80-406A-D612-996BB436212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B36E7AB-D4B5-3714-840A-67F63F9C4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DB58516A-AA72-5F71-954B-8421353E383B}"/>
              </a:ext>
            </a:extLst>
          </p:cNvPr>
          <p:cNvSpPr txBox="1"/>
          <p:nvPr/>
        </p:nvSpPr>
        <p:spPr>
          <a:xfrm>
            <a:off x="340436" y="361950"/>
            <a:ext cx="7980198"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Fruitful LIFE from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Life is in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family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cosmic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hope in impossibilities</a:t>
            </a:r>
          </a:p>
        </p:txBody>
      </p:sp>
    </p:spTree>
    <p:extLst>
      <p:ext uri="{BB962C8B-B14F-4D97-AF65-F5344CB8AC3E}">
        <p14:creationId xmlns:p14="http://schemas.microsoft.com/office/powerpoint/2010/main" val="415910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45A2-5FE0-B5BA-D9C9-FC6A5921EF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A98AEE-16B2-9C13-F41A-B1500CC3624C}"/>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John 1.1-3 </a:t>
            </a:r>
            <a:r>
              <a:rPr lang="en-US" sz="4000" dirty="0">
                <a:solidFill>
                  <a:schemeClr val="tx1"/>
                </a:solidFill>
                <a:latin typeface="Arial Rounded MT Bold" panose="020F0704030504030204" pitchFamily="34" charset="0"/>
              </a:rPr>
              <a:t>In the beginning was the Word, and the Word was with God, and the Word was God. He was with God in the beginning. All things came to be through him, and without him nothing made had being.</a:t>
            </a:r>
          </a:p>
          <a:p>
            <a:pPr algn="l"/>
            <a:r>
              <a:rPr lang="en-US" sz="4000" dirty="0">
                <a:solidFill>
                  <a:schemeClr val="tx1"/>
                </a:solidFill>
                <a:latin typeface="Arial Rounded MT Bold" panose="020F0704030504030204" pitchFamily="34" charset="0"/>
              </a:rPr>
              <a:t>The Word, the Son, is the Logos, the logic of creation</a:t>
            </a:r>
          </a:p>
        </p:txBody>
      </p:sp>
    </p:spTree>
    <p:extLst>
      <p:ext uri="{BB962C8B-B14F-4D97-AF65-F5344CB8AC3E}">
        <p14:creationId xmlns:p14="http://schemas.microsoft.com/office/powerpoint/2010/main" val="3088943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410C-89D3-F3B7-5287-15DB491DA1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DEB1E9-47C8-67A9-FDD4-9820C9DBE4FB}"/>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Yn 8.31-32</a:t>
            </a:r>
            <a:r>
              <a:rPr lang="en-US" sz="4000" dirty="0">
                <a:solidFill>
                  <a:schemeClr val="tx1"/>
                </a:solidFill>
                <a:latin typeface="Arial Rounded MT Bold" panose="020F0704030504030204" pitchFamily="34" charset="0"/>
              </a:rPr>
              <a:t> So, Yeshua said to the Judeans who had trusted him, “If you obey what I say, then you are really my talmidim, you will know the truth, and the truth will set you free.”</a:t>
            </a:r>
          </a:p>
        </p:txBody>
      </p:sp>
    </p:spTree>
    <p:extLst>
      <p:ext uri="{BB962C8B-B14F-4D97-AF65-F5344CB8AC3E}">
        <p14:creationId xmlns:p14="http://schemas.microsoft.com/office/powerpoint/2010/main" val="283218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8119-A694-68F7-7983-AA3A17C306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E4F33B-B913-2335-9074-3C69AE58BBB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“If you remain united with me, and </a:t>
            </a:r>
            <a:r>
              <a:rPr lang="en-US" sz="4000" u="sng" dirty="0">
                <a:solidFill>
                  <a:srgbClr val="FFFF66"/>
                </a:solidFill>
                <a:latin typeface="Arial Rounded MT Bold" panose="020F0704030504030204" pitchFamily="34" charset="0"/>
              </a:rPr>
              <a:t>my words</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with you, then ask whatever you want, and it will happen for you. </a:t>
            </a:r>
          </a:p>
          <a:p>
            <a:pPr algn="l"/>
            <a:endParaRPr lang="en-US" sz="12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If our minds and hearts are in scripture, we will understand life and love.</a:t>
            </a:r>
          </a:p>
        </p:txBody>
      </p:sp>
    </p:spTree>
    <p:extLst>
      <p:ext uri="{BB962C8B-B14F-4D97-AF65-F5344CB8AC3E}">
        <p14:creationId xmlns:p14="http://schemas.microsoft.com/office/powerpoint/2010/main" val="245940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C615-E1DE-DA3C-0DAA-31512315B5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6EB3E3-2776-D08B-1443-8CD84A53CBC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Theme: Living in the Word Brings Life.  Sometimes challenges, but LIFE even in challenges.</a:t>
            </a:r>
          </a:p>
          <a:p>
            <a:pPr algn="l"/>
            <a:endParaRPr lang="en-US" sz="4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2 Cor 5.7</a:t>
            </a:r>
            <a:r>
              <a:rPr lang="en-US" sz="4000" dirty="0">
                <a:solidFill>
                  <a:schemeClr val="tx1"/>
                </a:solidFill>
                <a:latin typeface="Arial Rounded MT Bold" panose="020F0704030504030204" pitchFamily="34" charset="0"/>
              </a:rPr>
              <a:t> For we walk by faith, not by sight.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19357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A82E4-3F52-8409-AC94-5761CBFFD3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2793CF-9048-C377-11E6-F31338F178F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661759E-9693-201E-5EB6-BB2CAF579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8698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D5B0D-BF78-1CA5-6642-CD307CB880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3057D2-393C-A5B4-BCFF-7C920257FC1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Each year, around Rosh Hashanah, the Jewish New Year, tens of thousands of Jewish people make a pilgrimage to Uman, a city in central Ukraine. Despite the Russian attacks, the city streets are jam-packed.</a:t>
            </a:r>
          </a:p>
        </p:txBody>
      </p:sp>
    </p:spTree>
    <p:extLst>
      <p:ext uri="{BB962C8B-B14F-4D97-AF65-F5344CB8AC3E}">
        <p14:creationId xmlns:p14="http://schemas.microsoft.com/office/powerpoint/2010/main" val="718613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8C4B8-D41D-4431-DC01-286872E06B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1E037F-2D51-6605-022C-8B487CFB08F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C63409D-1CFF-702F-F36C-E55F5896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41A95018-8623-B164-E163-4A7C2A42F331}"/>
              </a:ext>
            </a:extLst>
          </p:cNvPr>
          <p:cNvSpPr txBox="1"/>
          <p:nvPr/>
        </p:nvSpPr>
        <p:spPr>
          <a:xfrm>
            <a:off x="340436" y="361950"/>
            <a:ext cx="7980198"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Fruitful LIFE from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Life is in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family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cosmic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hope in impossibilities</a:t>
            </a:r>
          </a:p>
        </p:txBody>
      </p:sp>
    </p:spTree>
    <p:extLst>
      <p:ext uri="{BB962C8B-B14F-4D97-AF65-F5344CB8AC3E}">
        <p14:creationId xmlns:p14="http://schemas.microsoft.com/office/powerpoint/2010/main" val="983356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88715"/>
            <a:ext cx="6172200" cy="422672"/>
          </a:xfrm>
        </p:spPr>
        <p:txBody>
          <a:bodyPr/>
          <a:lstStyle/>
          <a:p>
            <a:pPr eaLnBrk="1" hangingPunct="1"/>
            <a:r>
              <a:rPr lang="en-US" altLang="en-US" sz="2100" dirty="0">
                <a:solidFill>
                  <a:srgbClr val="FFFF00"/>
                </a:solidFill>
              </a:rPr>
              <a:t>B’resheet (Genesis) 1:26</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36028" y="2515070"/>
            <a:ext cx="8229600" cy="4629150"/>
          </a:xfrm>
        </p:spPr>
        <p:txBody>
          <a:bodyPr/>
          <a:lstStyle/>
          <a:p>
            <a:r>
              <a:rPr lang="en-US" sz="2700" dirty="0"/>
              <a:t>   Then G-d said, “Let us make humankind in our image, in the likeness of ourselves; and let them rule over the fish in the sea, the birds in the air, the animals, and over all the earth, and over every crawling creature that crawls on the earth.”</a:t>
            </a:r>
          </a:p>
        </p:txBody>
      </p:sp>
      <p:sp>
        <p:nvSpPr>
          <p:cNvPr id="2" name="Rectangle 1">
            <a:extLst>
              <a:ext uri="{FF2B5EF4-FFF2-40B4-BE49-F238E27FC236}">
                <a16:creationId xmlns:a16="http://schemas.microsoft.com/office/drawing/2014/main" id="{FCD4F251-45FA-4A90-EF9E-AD822394B160}"/>
              </a:ext>
            </a:extLst>
          </p:cNvPr>
          <p:cNvSpPr>
            <a:spLocks noChangeArrowheads="1"/>
          </p:cNvSpPr>
          <p:nvPr/>
        </p:nvSpPr>
        <p:spPr bwMode="auto">
          <a:xfrm>
            <a:off x="-173420" y="516639"/>
            <a:ext cx="89390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r" defTabSz="685800" eaLnBrk="0" hangingPunct="0"/>
            <a:r>
              <a:rPr lang="he-IL" altLang="en-US" sz="4050" b="1" dirty="0">
                <a:solidFill>
                  <a:srgbClr val="FFFFFF"/>
                </a:solidFill>
                <a:latin typeface="David" panose="020E0502060401010101" pitchFamily="34" charset="-79"/>
                <a:cs typeface="David" panose="020E0502060401010101" pitchFamily="34" charset="-79"/>
              </a:rPr>
              <a:t>וַיֹּ֣אמֶר </a:t>
            </a:r>
            <a:r>
              <a:rPr lang="he-IL" altLang="en-US" sz="4050" b="1" dirty="0" err="1">
                <a:solidFill>
                  <a:srgbClr val="FFFFFF"/>
                </a:solidFill>
                <a:latin typeface="David" panose="020E0502060401010101" pitchFamily="34" charset="-79"/>
                <a:cs typeface="David" panose="020E0502060401010101" pitchFamily="34" charset="-79"/>
              </a:rPr>
              <a:t>אֱלֹהִ֔ים</a:t>
            </a:r>
            <a:r>
              <a:rPr lang="he-IL" altLang="en-US" sz="4050" b="1" dirty="0">
                <a:solidFill>
                  <a:srgbClr val="FFFFFF"/>
                </a:solidFill>
                <a:latin typeface="David" panose="020E0502060401010101" pitchFamily="34" charset="-79"/>
                <a:cs typeface="David" panose="020E0502060401010101" pitchFamily="34" charset="-79"/>
              </a:rPr>
              <a:t> נַֽעֲשֶׂ֥ה אָדָ֛ם בְּצַלְמֵ֖נוּ כִּדְמוּתֵ֑נוּ וְיִרְדּוּ֩ בִדְגַ֨ת הַיָּ֜ם וּבְע֣וֹף הַשָּׁמַ֗יִם וּבַבְּהֵמָה֙ </a:t>
            </a:r>
            <a:r>
              <a:rPr lang="he-IL" altLang="en-US" sz="4050" b="1" dirty="0" err="1">
                <a:solidFill>
                  <a:srgbClr val="FFFFFF"/>
                </a:solidFill>
                <a:latin typeface="David" panose="020E0502060401010101" pitchFamily="34" charset="-79"/>
                <a:cs typeface="David" panose="020E0502060401010101" pitchFamily="34" charset="-79"/>
              </a:rPr>
              <a:t>וּבְכׇל־הָאָ֔רֶץ</a:t>
            </a:r>
            <a:r>
              <a:rPr lang="he-IL" altLang="en-US" sz="4050" b="1" dirty="0">
                <a:solidFill>
                  <a:srgbClr val="FFFFFF"/>
                </a:solidFill>
                <a:latin typeface="David" panose="020E0502060401010101" pitchFamily="34" charset="-79"/>
                <a:cs typeface="David" panose="020E0502060401010101" pitchFamily="34" charset="-79"/>
              </a:rPr>
              <a:t> </a:t>
            </a:r>
            <a:r>
              <a:rPr lang="he-IL" altLang="en-US" sz="4050" b="1" dirty="0" err="1">
                <a:solidFill>
                  <a:srgbClr val="FFFFFF"/>
                </a:solidFill>
                <a:latin typeface="David" panose="020E0502060401010101" pitchFamily="34" charset="-79"/>
                <a:cs typeface="David" panose="020E0502060401010101" pitchFamily="34" charset="-79"/>
              </a:rPr>
              <a:t>וּבְכׇל־הָרֶ֖מֶש</a:t>
            </a:r>
            <a:r>
              <a:rPr lang="he-IL" altLang="en-US" sz="4050" b="1" dirty="0">
                <a:solidFill>
                  <a:srgbClr val="FFFFFF"/>
                </a:solidFill>
                <a:latin typeface="David" panose="020E0502060401010101" pitchFamily="34" charset="-79"/>
                <a:cs typeface="David" panose="020E0502060401010101" pitchFamily="34" charset="-79"/>
              </a:rPr>
              <a:t>ׂ הָֽרֹמֵ֥שׂ </a:t>
            </a:r>
            <a:r>
              <a:rPr lang="he-IL" altLang="en-US" sz="4050" b="1" dirty="0" err="1">
                <a:solidFill>
                  <a:srgbClr val="FFFFFF"/>
                </a:solidFill>
                <a:latin typeface="David" panose="020E0502060401010101" pitchFamily="34" charset="-79"/>
                <a:cs typeface="David" panose="020E0502060401010101" pitchFamily="34" charset="-79"/>
              </a:rPr>
              <a:t>עַל־הָאָֽרֶץ</a:t>
            </a:r>
            <a:r>
              <a:rPr lang="he-IL" altLang="en-US" sz="4050" b="1" dirty="0">
                <a:solidFill>
                  <a:srgbClr val="FFFFFF"/>
                </a:solidFill>
                <a:latin typeface="David" panose="020E0502060401010101" pitchFamily="34" charset="-79"/>
                <a:cs typeface="David" panose="020E0502060401010101" pitchFamily="34" charset="-79"/>
              </a:rPr>
              <a:t>׃</a:t>
            </a:r>
            <a:endParaRPr lang="en-US" altLang="en-US" sz="4050" b="1"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398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AD1907-4EE7-31CF-7145-84D49985E8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6D5CB7-ECB7-B4C5-9E68-6C74B2492D91}"/>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2BBAC2E9-5E2C-6B2F-7567-1E3B55F43BD6}"/>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2C5D17EF-A54B-8810-783F-F67FE1FB8B5F}"/>
              </a:ext>
            </a:extLst>
          </p:cNvPr>
          <p:cNvSpPr>
            <a:spLocks noGrp="1"/>
          </p:cNvSpPr>
          <p:nvPr>
            <p:ph idx="1"/>
          </p:nvPr>
        </p:nvSpPr>
        <p:spPr>
          <a:xfrm>
            <a:off x="304800" y="141481"/>
            <a:ext cx="8534400" cy="7002740"/>
          </a:xfrm>
        </p:spPr>
        <p:txBody>
          <a:bodyPr/>
          <a:lstStyle/>
          <a:p>
            <a:r>
              <a:rPr lang="en-US" sz="4000" dirty="0"/>
              <a:t>   Then G-d said, “</a:t>
            </a:r>
            <a:r>
              <a:rPr lang="en-US" sz="4000" u="sng" dirty="0">
                <a:solidFill>
                  <a:srgbClr val="FFFF66"/>
                </a:solidFill>
              </a:rPr>
              <a:t>Let us </a:t>
            </a:r>
            <a:r>
              <a:rPr lang="en-US" sz="4000" dirty="0"/>
              <a:t>make humankind in </a:t>
            </a:r>
            <a:r>
              <a:rPr lang="en-US" sz="4000" u="sng" dirty="0">
                <a:solidFill>
                  <a:srgbClr val="FFFF66"/>
                </a:solidFill>
              </a:rPr>
              <a:t>our image</a:t>
            </a:r>
            <a:r>
              <a:rPr lang="en-US" sz="4000" dirty="0"/>
              <a:t>, in the likeness of ourselves; and let them </a:t>
            </a:r>
            <a:r>
              <a:rPr lang="en-US" sz="4000" u="sng" dirty="0">
                <a:solidFill>
                  <a:srgbClr val="FFFF66"/>
                </a:solidFill>
              </a:rPr>
              <a:t>rule</a:t>
            </a:r>
            <a:r>
              <a:rPr lang="en-US" sz="4000" dirty="0"/>
              <a:t> over the fish in the sea, the birds in the air, the animals, and over all the earth, and over every crawling </a:t>
            </a:r>
            <a:r>
              <a:rPr lang="en-US" sz="3600" dirty="0"/>
              <a:t>creature that crawls on the </a:t>
            </a:r>
            <a:r>
              <a:rPr lang="en-US" sz="4000" dirty="0"/>
              <a:t>earth.”</a:t>
            </a:r>
          </a:p>
        </p:txBody>
      </p:sp>
    </p:spTree>
    <p:extLst>
      <p:ext uri="{BB962C8B-B14F-4D97-AF65-F5344CB8AC3E}">
        <p14:creationId xmlns:p14="http://schemas.microsoft.com/office/powerpoint/2010/main" val="1673410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3E12-A7E9-F7D0-101B-559A4D6BBB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BA592B-1EA4-C9F6-BDAD-FF4E0A9957B0}"/>
              </a:ext>
            </a:extLst>
          </p:cNvPr>
          <p:cNvSpPr>
            <a:spLocks noGrp="1"/>
          </p:cNvSpPr>
          <p:nvPr>
            <p:ph type="subTitle" idx="1"/>
          </p:nvPr>
        </p:nvSpPr>
        <p:spPr>
          <a:xfrm>
            <a:off x="152400" y="209550"/>
            <a:ext cx="8915400" cy="4800600"/>
          </a:xfrm>
        </p:spPr>
        <p:txBody>
          <a:bodyPr anchor="t">
            <a:normAutofit/>
          </a:bodyPr>
          <a:lstStyle/>
          <a:p>
            <a:pPr algn="l" rtl="1"/>
            <a:r>
              <a:rPr lang="he-IL" sz="4800" b="1" dirty="0">
                <a:solidFill>
                  <a:schemeClr val="tx1"/>
                </a:solidFill>
                <a:latin typeface="David" panose="020E0502060401010101" pitchFamily="34" charset="-79"/>
                <a:cs typeface="David" panose="020E0502060401010101" pitchFamily="34" charset="-79"/>
              </a:rPr>
              <a:t>בְּרֵאשִׁית</a:t>
            </a:r>
            <a:r>
              <a:rPr lang="he-IL" sz="40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Genesis  1.26-28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Let us </a:t>
            </a:r>
            <a:r>
              <a:rPr lang="he-IL" altLang="en-US" sz="4000" b="1" dirty="0">
                <a:solidFill>
                  <a:schemeClr val="tx1"/>
                </a:solidFill>
                <a:latin typeface="David" panose="020E0502060401010101" pitchFamily="34" charset="-79"/>
                <a:cs typeface="David" panose="020E0502060401010101" pitchFamily="34" charset="-79"/>
              </a:rPr>
              <a:t>נַֽעֲשֶׂ֥ה</a:t>
            </a:r>
            <a:endParaRPr lang="en-US" sz="4000" b="1" dirty="0">
              <a:solidFill>
                <a:schemeClr val="tx1"/>
              </a:solidFill>
              <a:latin typeface="David" panose="020E0502060401010101" pitchFamily="34" charset="-79"/>
              <a:cs typeface="David" panose="020E0502060401010101" pitchFamily="34" charset="-79"/>
            </a:endParaRP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In His image [first song?]</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Rule over creation</a:t>
            </a:r>
          </a:p>
          <a:p>
            <a:pPr algn="r" rtl="1"/>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69076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349928"/>
            <a:ext cx="6172200" cy="422672"/>
          </a:xfrm>
        </p:spPr>
        <p:txBody>
          <a:bodyPr/>
          <a:lstStyle/>
          <a:p>
            <a:pPr eaLnBrk="1" hangingPunct="1"/>
            <a:r>
              <a:rPr lang="en-US" altLang="en-US" sz="2100" dirty="0">
                <a:solidFill>
                  <a:srgbClr val="FFFF00"/>
                </a:solidFill>
              </a:rPr>
              <a:t>B’resheet (Genesis) 1:27</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914400"/>
            <a:ext cx="8229600" cy="4201920"/>
          </a:xfrm>
        </p:spPr>
        <p:txBody>
          <a:bodyPr/>
          <a:lstStyle/>
          <a:p>
            <a:pPr marL="0" indent="0" algn="r" rtl="1"/>
            <a:r>
              <a:rPr lang="he-IL" sz="4500" b="1" dirty="0">
                <a:latin typeface="David" panose="020E0502060401010101" pitchFamily="34" charset="-79"/>
                <a:cs typeface="David" panose="020E0502060401010101" pitchFamily="34" charset="-79"/>
              </a:rPr>
              <a:t>וַיִּבְרָ֨א אֱלֹהִ֤ים אֶת־הָֽאָדָם֙ בְּצַלְמ֔וֹ בְּצֶ֥לֶם אֱלֹהִ֖ים בָּרָ֣א אֹת֑וֹ זָכָ֥ר וּנְקֵבָ֖ה בָּרָ֥א אֹתָֽם׃</a:t>
            </a:r>
            <a:endParaRPr lang="en-US" sz="4500" b="1" dirty="0">
              <a:latin typeface="David" panose="020E0502060401010101" pitchFamily="34" charset="-79"/>
              <a:cs typeface="David" panose="020E0502060401010101" pitchFamily="34" charset="-79"/>
            </a:endParaRPr>
          </a:p>
          <a:p>
            <a:pPr marL="0" indent="0"/>
            <a:r>
              <a:rPr lang="en-US" sz="4000" dirty="0"/>
              <a:t>So G-d created humankind in his own image; in the image of G-d he created him: male and female he created them.</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15766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205126"/>
            <a:ext cx="6172200" cy="422672"/>
          </a:xfrm>
        </p:spPr>
        <p:txBody>
          <a:bodyPr/>
          <a:lstStyle/>
          <a:p>
            <a:pPr eaLnBrk="1" hangingPunct="1"/>
            <a:r>
              <a:rPr lang="en-US" altLang="en-US" sz="2100" dirty="0">
                <a:solidFill>
                  <a:srgbClr val="FFFF00"/>
                </a:solidFill>
              </a:rPr>
              <a:t>B’resheet (Genesis) 1:28</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304800" y="627797"/>
            <a:ext cx="8382000" cy="4001353"/>
          </a:xfrm>
        </p:spPr>
        <p:txBody>
          <a:bodyPr/>
          <a:lstStyle/>
          <a:p>
            <a:pPr marL="0" indent="0" algn="r" rtl="1"/>
            <a:r>
              <a:rPr lang="he-IL" sz="4050" b="1" dirty="0">
                <a:latin typeface="David" panose="020E0502060401010101" pitchFamily="34" charset="-79"/>
                <a:cs typeface="David" panose="020E0502060401010101" pitchFamily="34" charset="-79"/>
              </a:rPr>
              <a:t>וַיְבָ֣רֶךְ אֹתָם֮ אֱלֹהִים֒ וַיֹּ֨אמֶר לָהֶ֜ם </a:t>
            </a:r>
            <a:r>
              <a:rPr lang="he-IL" sz="4050" b="1" dirty="0">
                <a:solidFill>
                  <a:srgbClr val="FFFF66"/>
                </a:solidFill>
                <a:latin typeface="David" panose="020E0502060401010101" pitchFamily="34" charset="-79"/>
                <a:cs typeface="David" panose="020E0502060401010101" pitchFamily="34" charset="-79"/>
              </a:rPr>
              <a:t>אֱלֹהִ֗ים פְּר֥וּ וּרְב֛וּ וּמִלְא֥וּ אֶת־הָאָ֖רֶץ </a:t>
            </a:r>
            <a:r>
              <a:rPr lang="he-IL" sz="4050" b="1" dirty="0">
                <a:latin typeface="David" panose="020E0502060401010101" pitchFamily="34" charset="-79"/>
                <a:cs typeface="David" panose="020E0502060401010101" pitchFamily="34" charset="-79"/>
              </a:rPr>
              <a:t>וְכִבְשֻׁ֑הָ וּרְד֞וּ בִּדְגַ֤ת הַיָּם֙ וּבְע֣וֹף הַשָּׁמַ֔יִם וּבְכָל־חַיָּ֖ה הָֽרֹמֶ֥שֶׂת עַל־הָאָֽרֶץ׃ </a:t>
            </a:r>
            <a:endParaRPr lang="en-US" sz="4050" b="1" dirty="0">
              <a:latin typeface="David" panose="020E0502060401010101" pitchFamily="34" charset="-79"/>
              <a:cs typeface="David" panose="020E0502060401010101" pitchFamily="34" charset="-79"/>
            </a:endParaRPr>
          </a:p>
          <a:p>
            <a:pPr marL="0" indent="0" rtl="1"/>
            <a:r>
              <a:rPr lang="en-US" sz="4000" dirty="0"/>
              <a:t>G-d blessed them: G-d said to them, </a:t>
            </a:r>
            <a:r>
              <a:rPr lang="en-US" sz="4000" u="sng" dirty="0">
                <a:solidFill>
                  <a:srgbClr val="FFFF66"/>
                </a:solidFill>
              </a:rPr>
              <a:t>“Be fruitful, multiply, fill the earth and subdue it</a:t>
            </a:r>
            <a:r>
              <a:rPr lang="en-US" sz="4000" dirty="0"/>
              <a:t>. </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1278048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557F-50FD-B900-BCA8-2873A773E8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EEBAAE-D85F-ACB3-07CC-C9B1EDA59E63}"/>
              </a:ext>
            </a:extLst>
          </p:cNvPr>
          <p:cNvSpPr>
            <a:spLocks noGrp="1" noChangeArrowheads="1"/>
          </p:cNvSpPr>
          <p:nvPr>
            <p:ph type="subTitle" idx="1"/>
          </p:nvPr>
        </p:nvSpPr>
        <p:spPr>
          <a:xfrm>
            <a:off x="120650" y="114300"/>
            <a:ext cx="4832350" cy="4800600"/>
          </a:xfrm>
        </p:spPr>
        <p:txBody>
          <a:bodyPr anchor="t">
            <a:normAutofit lnSpcReduction="10000"/>
          </a:bodyPr>
          <a:lstStyle/>
          <a:p>
            <a:pPr marR="0" algn="l">
              <a:lnSpc>
                <a:spcPct val="100000"/>
              </a:lnSpc>
            </a:pPr>
            <a:r>
              <a:rPr lang="en-US" sz="4000" b="0" i="0" dirty="0">
                <a:solidFill>
                  <a:schemeClr val="tx1"/>
                </a:solidFill>
                <a:effectLst/>
                <a:latin typeface="Arial Rounded MT Bold" panose="020F0704030504030204" pitchFamily="34" charset="0"/>
              </a:rPr>
              <a:t>Reverend </a:t>
            </a:r>
            <a:r>
              <a:rPr lang="en-US" sz="4000" dirty="0">
                <a:solidFill>
                  <a:schemeClr val="tx1"/>
                </a:solidFill>
                <a:latin typeface="Arial Rounded MT Bold" panose="020F0704030504030204" pitchFamily="34" charset="0"/>
              </a:rPr>
              <a:t>Thomas Robert Malthus </a:t>
            </a:r>
            <a:r>
              <a:rPr lang="en-US" sz="4000" b="0" i="0" dirty="0">
                <a:solidFill>
                  <a:schemeClr val="tx1"/>
                </a:solidFill>
                <a:effectLst/>
                <a:latin typeface="Arial Rounded MT Bold" panose="020F0704030504030204" pitchFamily="34" charset="0"/>
              </a:rPr>
              <a:t>laid out in his 1798 writings, </a:t>
            </a:r>
            <a:r>
              <a:rPr lang="en-US" sz="4000" b="0" i="1" u="none" strike="noStrike" dirty="0">
                <a:solidFill>
                  <a:schemeClr val="tx1"/>
                </a:solidFill>
                <a:effectLst/>
                <a:latin typeface="Arial Rounded MT Bold" panose="020F0704030504030204" pitchFamily="34" charset="0"/>
                <a:hlinkClick r:id="rId3" tooltip="An Essay on the Principle of Population">
                  <a:extLst>
                    <a:ext uri="{A12FA001-AC4F-418D-AE19-62706E023703}">
                      <ahyp:hlinkClr xmlns:ahyp="http://schemas.microsoft.com/office/drawing/2018/hyperlinkcolor" val="tx"/>
                    </a:ext>
                  </a:extLst>
                </a:hlinkClick>
              </a:rPr>
              <a:t>An Essay on the Principle of Population</a:t>
            </a:r>
            <a:r>
              <a:rPr lang="en-US" sz="4000" b="0" i="1" u="none" strike="noStrike" dirty="0">
                <a:solidFill>
                  <a:schemeClr val="tx1"/>
                </a:solidFill>
                <a:effectLst/>
                <a:latin typeface="Arial Rounded MT Bold" panose="020F0704030504030204" pitchFamily="34" charset="0"/>
              </a:rPr>
              <a:t>,</a:t>
            </a:r>
            <a:r>
              <a:rPr lang="en-US" sz="4000" u="none" strike="noStrike" dirty="0">
                <a:solidFill>
                  <a:schemeClr val="tx1"/>
                </a:solidFill>
                <a:latin typeface="Arial Rounded MT Bold" panose="020F0704030504030204" pitchFamily="34" charset="0"/>
              </a:rPr>
              <a:t> a theory called</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Malthusianism.</a:t>
            </a:r>
            <a:endParaRPr lang="en-US" sz="4800" dirty="0">
              <a:solidFill>
                <a:schemeClr val="tx1"/>
              </a:solidFill>
              <a:latin typeface="Arial Rounded MT Bold" panose="020F0704030504030204" pitchFamily="34" charset="0"/>
              <a:cs typeface="David" panose="020E0502060401010101" pitchFamily="34" charset="-79"/>
            </a:endParaRPr>
          </a:p>
        </p:txBody>
      </p:sp>
      <p:pic>
        <p:nvPicPr>
          <p:cNvPr id="4098" name="Picture 2">
            <a:extLst>
              <a:ext uri="{FF2B5EF4-FFF2-40B4-BE49-F238E27FC236}">
                <a16:creationId xmlns:a16="http://schemas.microsoft.com/office/drawing/2014/main" id="{88BAEE37-30E6-D675-39DB-B791D9355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007" y="0"/>
            <a:ext cx="40497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95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AC344-ACF4-C3D2-E93D-3A7531FA43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7CE7195-BBDB-D935-00A1-56A93A3C71F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Malthusianism is a theory that population growth is potentially exponential, according to the Malthusian growth model, while the growth of the food supply or other resources is linear, </a:t>
            </a:r>
            <a:endParaRPr lang="en-US" sz="4000" u="sng" dirty="0">
              <a:solidFill>
                <a:srgbClr val="FFFF00"/>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90894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CFF7C-CCF7-F830-2F07-93B15DA466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7EF715E-E7E0-449E-7C2F-82CC39DD16D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which eventually reduces living standards to the point of triggering a population decline. This event is called a </a:t>
            </a:r>
            <a:r>
              <a:rPr lang="en-US" sz="4000" u="sng" dirty="0">
                <a:solidFill>
                  <a:srgbClr val="FFFF00"/>
                </a:solidFill>
                <a:latin typeface="Arial Rounded MT Bold" panose="020F0704030504030204" pitchFamily="34" charset="0"/>
                <a:cs typeface="David" panose="020E0502060401010101" pitchFamily="34" charset="-79"/>
              </a:rPr>
              <a:t>Malthusian catastrophe.</a:t>
            </a:r>
          </a:p>
        </p:txBody>
      </p:sp>
    </p:spTree>
    <p:extLst>
      <p:ext uri="{BB962C8B-B14F-4D97-AF65-F5344CB8AC3E}">
        <p14:creationId xmlns:p14="http://schemas.microsoft.com/office/powerpoint/2010/main" val="359582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15B54-EBDC-4853-E465-C6A0EBE6ED4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8EC2443-A90D-754E-C96F-566B285CA3DE}"/>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China's family planning policies began to be shaped by fears of overpopulation in the 1970s, and officials raised the age of marriage and called for fewer and more broadly spaced births. A near-universal one-child limit was imposed in 1980 and written into the country's constitution in 1982</a:t>
            </a:r>
          </a:p>
        </p:txBody>
      </p:sp>
    </p:spTree>
    <p:extLst>
      <p:ext uri="{BB962C8B-B14F-4D97-AF65-F5344CB8AC3E}">
        <p14:creationId xmlns:p14="http://schemas.microsoft.com/office/powerpoint/2010/main" val="78865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4ED1-7A5C-861A-0C96-1B72049FD2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BBBF6E-F812-2CBE-A08C-14DDC32D6A5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Their destination? The gravesite of Rabbi Nachman, who, 200 years ago, promised to intercede on behalf of anyone who visited him on Rosh Hashanah. </a:t>
            </a:r>
          </a:p>
        </p:txBody>
      </p:sp>
    </p:spTree>
    <p:extLst>
      <p:ext uri="{BB962C8B-B14F-4D97-AF65-F5344CB8AC3E}">
        <p14:creationId xmlns:p14="http://schemas.microsoft.com/office/powerpoint/2010/main" val="408138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A3FF-108A-CEAA-65F2-5A2E214CCB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6734FE-9A7F-B709-0953-C324555BA2F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1026" name="Picture 2">
            <a:extLst>
              <a:ext uri="{FF2B5EF4-FFF2-40B4-BE49-F238E27FC236}">
                <a16:creationId xmlns:a16="http://schemas.microsoft.com/office/drawing/2014/main" id="{B2D6AEB4-B4F8-7B80-8A87-6493430CC8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0"/>
            <a:ext cx="85899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65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85F9-C997-49AC-05EA-F400D89E8F8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E3F1A3-F4B6-22B4-F532-0678B82E8E5F}"/>
              </a:ext>
            </a:extLst>
          </p:cNvPr>
          <p:cNvSpPr>
            <a:spLocks noGrp="1" noChangeArrowheads="1"/>
          </p:cNvSpPr>
          <p:nvPr>
            <p:ph type="subTitle" idx="1"/>
          </p:nvPr>
        </p:nvSpPr>
        <p:spPr>
          <a:xfrm>
            <a:off x="228600" y="209550"/>
            <a:ext cx="3673312" cy="4800600"/>
          </a:xfrm>
        </p:spPr>
        <p:txBody>
          <a:bodyPr anchor="t">
            <a:normAutofit/>
          </a:bodyPr>
          <a:lstStyle/>
          <a:p>
            <a:pPr marR="0" algn="l">
              <a:lnSpc>
                <a:spcPct val="100000"/>
              </a:lnSpc>
            </a:pPr>
            <a:r>
              <a:rPr lang="en-US" sz="3200" b="0" i="0" dirty="0">
                <a:solidFill>
                  <a:schemeClr val="tx1"/>
                </a:solidFill>
                <a:effectLst/>
                <a:latin typeface="Arial Rounded MT Bold" panose="020F0704030504030204" pitchFamily="34" charset="0"/>
              </a:rPr>
              <a:t>Propaganda slogan on a building at </a:t>
            </a:r>
            <a:r>
              <a:rPr lang="en-US" sz="3200" dirty="0">
                <a:solidFill>
                  <a:schemeClr val="tx1"/>
                </a:solidFill>
                <a:latin typeface="Arial Rounded MT Bold" panose="020F0704030504030204" pitchFamily="34" charset="0"/>
              </a:rPr>
              <a:t>Yangxin</a:t>
            </a:r>
            <a:r>
              <a:rPr lang="en-US" sz="3200" b="0" i="0" u="none" strike="noStrike" dirty="0">
                <a:solidFill>
                  <a:schemeClr val="tx1"/>
                </a:solidFill>
                <a:effectLst/>
                <a:latin typeface="Arial Rounded MT Bold" panose="020F0704030504030204" pitchFamily="34" charset="0"/>
              </a:rPr>
              <a:t> County, Hubei</a:t>
            </a:r>
            <a:r>
              <a:rPr lang="en-US" sz="3200" b="0" i="0" dirty="0">
                <a:solidFill>
                  <a:schemeClr val="tx1"/>
                </a:solidFill>
                <a:effectLst/>
                <a:latin typeface="Arial Rounded MT Bold" panose="020F0704030504030204" pitchFamily="34" charset="0"/>
              </a:rPr>
              <a:t>, reading “an </a:t>
            </a:r>
            <a:r>
              <a:rPr lang="en-US" sz="3200" dirty="0">
                <a:solidFill>
                  <a:schemeClr val="tx1"/>
                </a:solidFill>
                <a:latin typeface="Arial Rounded MT Bold" panose="020F0704030504030204" pitchFamily="34" charset="0"/>
              </a:rPr>
              <a:t>IUD</a:t>
            </a:r>
            <a:r>
              <a:rPr lang="en-US" sz="3200" b="0" i="0" dirty="0">
                <a:solidFill>
                  <a:schemeClr val="tx1"/>
                </a:solidFill>
                <a:effectLst/>
                <a:latin typeface="Arial Rounded MT Bold" panose="020F0704030504030204" pitchFamily="34" charset="0"/>
              </a:rPr>
              <a:t> after the first, tubal ligation after the second.”</a:t>
            </a: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2050" name="Picture 2">
            <a:extLst>
              <a:ext uri="{FF2B5EF4-FFF2-40B4-BE49-F238E27FC236}">
                <a16:creationId xmlns:a16="http://schemas.microsoft.com/office/drawing/2014/main" id="{B84C0CB4-1879-C600-46D0-772C253264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769"/>
          <a:stretch/>
        </p:blipFill>
        <p:spPr bwMode="auto">
          <a:xfrm>
            <a:off x="3901912" y="2160"/>
            <a:ext cx="522794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0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9865-1FB0-DE8E-B3D4-9AFEEB8961D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07CA19-7C99-23CD-52A8-BA4610C94E6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AC3A034F-5B87-32E8-6CBF-1054DD6E0D9A}"/>
              </a:ext>
            </a:extLst>
          </p:cNvPr>
          <p:cNvPicPr>
            <a:picLocks noChangeAspect="1"/>
          </p:cNvPicPr>
          <p:nvPr/>
        </p:nvPicPr>
        <p:blipFill>
          <a:blip r:embed="rId3"/>
          <a:stretch>
            <a:fillRect/>
          </a:stretch>
        </p:blipFill>
        <p:spPr>
          <a:xfrm>
            <a:off x="0" y="39566"/>
            <a:ext cx="9144000" cy="5064368"/>
          </a:xfrm>
          <a:prstGeom prst="rect">
            <a:avLst/>
          </a:prstGeom>
        </p:spPr>
      </p:pic>
    </p:spTree>
    <p:extLst>
      <p:ext uri="{BB962C8B-B14F-4D97-AF65-F5344CB8AC3E}">
        <p14:creationId xmlns:p14="http://schemas.microsoft.com/office/powerpoint/2010/main" val="2942282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0AC17-078A-980B-6BED-1DD7141FD2C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4DA748-D8FF-090F-174D-44CB1B7A09E8}"/>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This fear of life grew worse, in a movement called Anti-natalism</a:t>
            </a:r>
          </a:p>
        </p:txBody>
      </p:sp>
    </p:spTree>
    <p:extLst>
      <p:ext uri="{BB962C8B-B14F-4D97-AF65-F5344CB8AC3E}">
        <p14:creationId xmlns:p14="http://schemas.microsoft.com/office/powerpoint/2010/main" val="4091332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F742-5D34-1403-123A-6E13E95DA34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00E1E4-F991-6F36-E1F9-947972C73DA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2" name="Online Media 1" title="The Modern Antinatalist">
            <a:hlinkClick r:id="" action="ppaction://media"/>
            <a:extLst>
              <a:ext uri="{FF2B5EF4-FFF2-40B4-BE49-F238E27FC236}">
                <a16:creationId xmlns:a16="http://schemas.microsoft.com/office/drawing/2014/main" id="{F7B78BF1-F9B9-9655-067C-B4BD04FD1B5D}"/>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16520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8170-1E56-35DA-6AAF-D5A500E70B0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1D5AEE0-5823-D70C-5E95-FA79EC0A9E2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6E4B77DE-6A7D-92EB-5403-7B0FBA083F67}"/>
              </a:ext>
            </a:extLst>
          </p:cNvPr>
          <p:cNvPicPr>
            <a:picLocks noChangeAspect="1"/>
          </p:cNvPicPr>
          <p:nvPr/>
        </p:nvPicPr>
        <p:blipFill>
          <a:blip r:embed="rId3"/>
          <a:stretch>
            <a:fillRect/>
          </a:stretch>
        </p:blipFill>
        <p:spPr>
          <a:xfrm>
            <a:off x="2221880" y="0"/>
            <a:ext cx="4700239" cy="5143500"/>
          </a:xfrm>
          <a:prstGeom prst="rect">
            <a:avLst/>
          </a:prstGeom>
        </p:spPr>
      </p:pic>
    </p:spTree>
    <p:extLst>
      <p:ext uri="{BB962C8B-B14F-4D97-AF65-F5344CB8AC3E}">
        <p14:creationId xmlns:p14="http://schemas.microsoft.com/office/powerpoint/2010/main" val="31678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6FFD6-09F6-831A-6C62-8248825F3AF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83BEC79-1F46-E204-D28B-ED7A5503D64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1BCF6BC6-4F9A-2072-274F-26F170604455}"/>
              </a:ext>
            </a:extLst>
          </p:cNvPr>
          <p:cNvPicPr>
            <a:picLocks noChangeAspect="1"/>
          </p:cNvPicPr>
          <p:nvPr/>
        </p:nvPicPr>
        <p:blipFill>
          <a:blip r:embed="rId3"/>
          <a:stretch>
            <a:fillRect/>
          </a:stretch>
        </p:blipFill>
        <p:spPr>
          <a:xfrm>
            <a:off x="773229" y="0"/>
            <a:ext cx="7597541" cy="5143500"/>
          </a:xfrm>
          <a:prstGeom prst="rect">
            <a:avLst/>
          </a:prstGeom>
        </p:spPr>
      </p:pic>
    </p:spTree>
    <p:extLst>
      <p:ext uri="{BB962C8B-B14F-4D97-AF65-F5344CB8AC3E}">
        <p14:creationId xmlns:p14="http://schemas.microsoft.com/office/powerpoint/2010/main" val="2443363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7043-059B-5DBE-FDA2-7685E87659D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E0EEF6F-EA91-52AF-30A1-D1B0954AEE8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July 2021, the Chinese Communist government removed all limits, shortly after implementing financial incentives to encourage individuals to have additional children.</a:t>
            </a:r>
          </a:p>
        </p:txBody>
      </p:sp>
    </p:spTree>
    <p:extLst>
      <p:ext uri="{BB962C8B-B14F-4D97-AF65-F5344CB8AC3E}">
        <p14:creationId xmlns:p14="http://schemas.microsoft.com/office/powerpoint/2010/main" val="123833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ACB7-74DB-11C0-FE38-033A5C9880F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373139F-92AD-C86C-1AA1-4F12F4C5C045}"/>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rationale for the reversal / abolition was summarized by former Wall Street Journal reporter Mei Fong: "The reason China is doing this right now is because they have too many men, too many old people, and too few young people. </a:t>
            </a:r>
          </a:p>
        </p:txBody>
      </p:sp>
    </p:spTree>
    <p:extLst>
      <p:ext uri="{BB962C8B-B14F-4D97-AF65-F5344CB8AC3E}">
        <p14:creationId xmlns:p14="http://schemas.microsoft.com/office/powerpoint/2010/main" val="699383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E732B-A00E-88B2-A520-C7F0853E138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F62287-FB5F-00EF-9566-6CB4475F4C1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They have this huge crushing </a:t>
            </a:r>
            <a:r>
              <a:rPr lang="en-US" sz="4000" u="sng" dirty="0">
                <a:solidFill>
                  <a:srgbClr val="FFFF00"/>
                </a:solidFill>
                <a:latin typeface="Arial Rounded MT Bold" panose="020F0704030504030204" pitchFamily="34" charset="0"/>
                <a:cs typeface="David" panose="020E0502060401010101" pitchFamily="34" charset="-79"/>
              </a:rPr>
              <a:t>demographic crisis as a result of the one-child policy</a:t>
            </a:r>
            <a:r>
              <a:rPr lang="en-US" sz="4000" dirty="0">
                <a:solidFill>
                  <a:schemeClr val="tx1"/>
                </a:solidFill>
                <a:latin typeface="Arial Rounded MT Bold" panose="020F0704030504030204" pitchFamily="34" charset="0"/>
                <a:cs typeface="David" panose="020E0502060401010101" pitchFamily="34" charset="-79"/>
              </a:rPr>
              <a:t>. And if people don't start having more children, they're going to have a vastly diminished workforce to support a huge aging population."</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05213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EE0D-656D-C3EA-40BB-BFBAA68B93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BEF69E-7A86-FD83-755E-E189F6F1CD35}"/>
              </a:ext>
            </a:extLst>
          </p:cNvPr>
          <p:cNvSpPr>
            <a:spLocks noGrp="1"/>
          </p:cNvSpPr>
          <p:nvPr>
            <p:ph type="subTitle" idx="1"/>
          </p:nvPr>
        </p:nvSpPr>
        <p:spPr>
          <a:xfrm>
            <a:off x="152400" y="209550"/>
            <a:ext cx="50292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Rabbi Nachman of Breslov</a:t>
            </a:r>
          </a:p>
        </p:txBody>
      </p:sp>
      <p:pic>
        <p:nvPicPr>
          <p:cNvPr id="3074" name="Picture 2">
            <a:extLst>
              <a:ext uri="{FF2B5EF4-FFF2-40B4-BE49-F238E27FC236}">
                <a16:creationId xmlns:a16="http://schemas.microsoft.com/office/drawing/2014/main" id="{22BB4D42-E291-8561-AF60-22D9F848A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575" y="0"/>
            <a:ext cx="40354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57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4547-A8CF-5D80-6040-440A0087787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CD6AF71-3C56-DD7D-872A-A175EC8CD5C0}"/>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 similar population issue,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but worse.</a:t>
            </a:r>
          </a:p>
        </p:txBody>
      </p:sp>
    </p:spTree>
    <p:extLst>
      <p:ext uri="{BB962C8B-B14F-4D97-AF65-F5344CB8AC3E}">
        <p14:creationId xmlns:p14="http://schemas.microsoft.com/office/powerpoint/2010/main" val="2653767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579E-C49A-B1A6-AE07-5F9E88FCCB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2B01630-1567-CF2F-253D-E4D782D6B3D7}"/>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 landmark study published in the journal Human Reproduction Update analyzed data from over 40,000 men across North America, Europe, Australia, and New Zealand. The results were staggering – a 52.4% decline in sperm concentration between 1973 and 2011. </a:t>
            </a:r>
          </a:p>
        </p:txBody>
      </p:sp>
    </p:spTree>
    <p:extLst>
      <p:ext uri="{BB962C8B-B14F-4D97-AF65-F5344CB8AC3E}">
        <p14:creationId xmlns:p14="http://schemas.microsoft.com/office/powerpoint/2010/main" val="580296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CAC-DD5C-DC48-ABCC-F82A2E0CCE9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4563BD-4214-364D-F1B1-F8DC379BB5A6}"/>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authors warn that the mean sperm count has now dropped dangerously close to the threshold that makes conception more difficult, meaning couples around the world may encounter problems having a baby without medical assistance.</a:t>
            </a:r>
          </a:p>
        </p:txBody>
      </p:sp>
    </p:spTree>
    <p:extLst>
      <p:ext uri="{BB962C8B-B14F-4D97-AF65-F5344CB8AC3E}">
        <p14:creationId xmlns:p14="http://schemas.microsoft.com/office/powerpoint/2010/main" val="3363530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B0B1-440A-C017-FAEC-DE43B9E53C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84AD213-12AB-57ED-D156-D47EA9BCAD0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And the decline isn't slowing down. More recent data suggests the trend is continuing and possibly accelerating. But why? What's causing this dramatic shift in just a few decades?</a:t>
            </a:r>
          </a:p>
        </p:txBody>
      </p:sp>
    </p:spTree>
    <p:extLst>
      <p:ext uri="{BB962C8B-B14F-4D97-AF65-F5344CB8AC3E}">
        <p14:creationId xmlns:p14="http://schemas.microsoft.com/office/powerpoint/2010/main" val="542217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1F78-34BE-6168-7C52-4EFD7B02F56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25E2383-47A1-6CA7-7178-23F5ADB81F9A}"/>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findings, published on Tuesday in the journal Human Reproduction Update, serve as "a canary in a coal mine," said Professor Hagai Levine, the study’s lead author from the Hebrew University of Jerusalem’s Hadassah Braun School of Public Health.</a:t>
            </a:r>
          </a:p>
        </p:txBody>
      </p:sp>
    </p:spTree>
    <p:extLst>
      <p:ext uri="{BB962C8B-B14F-4D97-AF65-F5344CB8AC3E}">
        <p14:creationId xmlns:p14="http://schemas.microsoft.com/office/powerpoint/2010/main" val="2647529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45B6-905F-4175-4056-5A4F8B41012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B6364C0-AAB1-B08A-2BB7-BF05D0D973E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"We have a serious problem on our hands that, if not mitigated, </a:t>
            </a:r>
            <a:r>
              <a:rPr lang="en-US" sz="4000" u="sng" dirty="0">
                <a:solidFill>
                  <a:srgbClr val="FFFF00"/>
                </a:solidFill>
                <a:latin typeface="Arial Rounded MT Bold" panose="020F0704030504030204" pitchFamily="34" charset="0"/>
                <a:cs typeface="David" panose="020E0502060401010101" pitchFamily="34" charset="-79"/>
              </a:rPr>
              <a:t>could threaten mankind’s survival</a:t>
            </a:r>
            <a:r>
              <a:rPr lang="en-US" sz="4000" dirty="0">
                <a:solidFill>
                  <a:schemeClr val="tx1"/>
                </a:solidFill>
                <a:latin typeface="Arial Rounded MT Bold" panose="020F0704030504030204" pitchFamily="34" charset="0"/>
                <a:cs typeface="David" panose="020E0502060401010101" pitchFamily="34" charset="-79"/>
              </a:rPr>
              <a:t>," he said in a statement.</a:t>
            </a:r>
          </a:p>
        </p:txBody>
      </p:sp>
    </p:spTree>
    <p:extLst>
      <p:ext uri="{BB962C8B-B14F-4D97-AF65-F5344CB8AC3E}">
        <p14:creationId xmlns:p14="http://schemas.microsoft.com/office/powerpoint/2010/main" val="1315724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EE36B-D901-5197-FF83-59925A2A68C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72A955-B1C3-5E71-D7EB-F14F4FED569A}"/>
              </a:ext>
            </a:extLst>
          </p:cNvPr>
          <p:cNvSpPr>
            <a:spLocks noGrp="1" noChangeArrowheads="1"/>
          </p:cNvSpPr>
          <p:nvPr>
            <p:ph type="subTitle" idx="1"/>
          </p:nvPr>
        </p:nvSpPr>
        <p:spPr>
          <a:xfrm>
            <a:off x="228600" y="209550"/>
            <a:ext cx="8686800" cy="4800600"/>
          </a:xfrm>
        </p:spPr>
        <p:txBody>
          <a:bodyPr anchor="t">
            <a:normAutofit/>
          </a:bodyPr>
          <a:lstStyle/>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The Sedentary Lifestyle Crisis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Environmental Toxins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Nutritional Deficiencies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Stress and Sleep Disruption</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Electromagnetic Radiation</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Some Prescription Medications</a:t>
            </a:r>
          </a:p>
        </p:txBody>
      </p:sp>
    </p:spTree>
    <p:extLst>
      <p:ext uri="{BB962C8B-B14F-4D97-AF65-F5344CB8AC3E}">
        <p14:creationId xmlns:p14="http://schemas.microsoft.com/office/powerpoint/2010/main" val="2625090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03F7-58A4-0454-D787-DF6B4749E5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FABD00C-C3BE-EDF7-6268-2EAE6F273523}"/>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study, commissioned by the nonprofit organization The Club of Rome, predicts that if current trends continue, the world's population, which is </a:t>
            </a:r>
            <a:r>
              <a:rPr lang="en-US" sz="4000" u="sng" dirty="0">
                <a:solidFill>
                  <a:srgbClr val="FFFF00"/>
                </a:solidFill>
                <a:latin typeface="Arial Rounded MT Bold" panose="020F0704030504030204" pitchFamily="34" charset="0"/>
                <a:cs typeface="David" panose="020E0502060401010101" pitchFamily="34" charset="-79"/>
              </a:rPr>
              <a:t>currently 7.96 billion</a:t>
            </a:r>
            <a:r>
              <a:rPr lang="en-US" sz="4000" dirty="0">
                <a:solidFill>
                  <a:schemeClr val="tx1"/>
                </a:solidFill>
                <a:latin typeface="Arial Rounded MT Bold" panose="020F0704030504030204" pitchFamily="34" charset="0"/>
                <a:cs typeface="David" panose="020E0502060401010101" pitchFamily="34" charset="-79"/>
              </a:rPr>
              <a:t>, will </a:t>
            </a:r>
            <a:r>
              <a:rPr lang="en-US" sz="4000" u="sng" dirty="0">
                <a:solidFill>
                  <a:srgbClr val="FFFF00"/>
                </a:solidFill>
                <a:latin typeface="Arial Rounded MT Bold" panose="020F0704030504030204" pitchFamily="34" charset="0"/>
                <a:cs typeface="David" panose="020E0502060401010101" pitchFamily="34" charset="-79"/>
              </a:rPr>
              <a:t>peak at 8.6 billion </a:t>
            </a:r>
            <a:r>
              <a:rPr lang="en-US" sz="4000" dirty="0">
                <a:solidFill>
                  <a:schemeClr val="tx1"/>
                </a:solidFill>
                <a:latin typeface="Arial Rounded MT Bold" panose="020F0704030504030204" pitchFamily="34" charset="0"/>
                <a:cs typeface="David" panose="020E0502060401010101" pitchFamily="34" charset="-79"/>
              </a:rPr>
              <a:t>in the middle of the century before </a:t>
            </a:r>
            <a:r>
              <a:rPr lang="en-US" sz="4000" u="sng" dirty="0">
                <a:solidFill>
                  <a:srgbClr val="FFFF00"/>
                </a:solidFill>
                <a:latin typeface="Arial Rounded MT Bold" panose="020F0704030504030204" pitchFamily="34" charset="0"/>
                <a:cs typeface="David" panose="020E0502060401010101" pitchFamily="34" charset="-79"/>
              </a:rPr>
              <a:t>declining by nearly 2 billion</a:t>
            </a:r>
            <a:r>
              <a:rPr lang="en-US" sz="4000" dirty="0">
                <a:solidFill>
                  <a:schemeClr val="tx1"/>
                </a:solidFill>
                <a:latin typeface="Arial Rounded MT Bold" panose="020F0704030504030204" pitchFamily="34" charset="0"/>
                <a:cs typeface="David" panose="020E0502060401010101" pitchFamily="34" charset="-79"/>
              </a:rPr>
              <a:t> before the century's end. </a:t>
            </a:r>
          </a:p>
        </p:txBody>
      </p:sp>
    </p:spTree>
    <p:extLst>
      <p:ext uri="{BB962C8B-B14F-4D97-AF65-F5344CB8AC3E}">
        <p14:creationId xmlns:p14="http://schemas.microsoft.com/office/powerpoint/2010/main" val="1265816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4418-1733-469B-A827-5A3363BF5BF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815D8B-6A65-82E8-D4EE-D11309F7A3C8}"/>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Japan’s population is projected to lose 18.7 million people between 2024 and 2050. The population is expected to shrink from 123.8 million to 105.1 million, a 15.1% decline. Japan’s population has been falling since 2011 due to very low fertility rates (1.42 births per woman) and an aging population.</a:t>
            </a:r>
          </a:p>
        </p:txBody>
      </p:sp>
    </p:spTree>
    <p:extLst>
      <p:ext uri="{BB962C8B-B14F-4D97-AF65-F5344CB8AC3E}">
        <p14:creationId xmlns:p14="http://schemas.microsoft.com/office/powerpoint/2010/main" val="4281911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314F-5914-A6EB-1640-0DAC5AF9CF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39A72C-5FB9-2517-5F24-339D4F74AA09}"/>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population of Greece is expected to shrink from 10 million to 8.8 million, a loss of more than 12%, over the next 26 years. Greece’s population began declining in 2011 when the first negative birth rate was recorded. Greece’s population could decline by up to 50% over the next 50 years if nothing is done to combat it.</a:t>
            </a:r>
          </a:p>
        </p:txBody>
      </p:sp>
    </p:spTree>
    <p:extLst>
      <p:ext uri="{BB962C8B-B14F-4D97-AF65-F5344CB8AC3E}">
        <p14:creationId xmlns:p14="http://schemas.microsoft.com/office/powerpoint/2010/main" val="42565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4928-5623-761D-8B24-9DE087A0A3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E7B296-4AB0-4223-982B-084661AC9390}"/>
              </a:ext>
            </a:extLst>
          </p:cNvPr>
          <p:cNvSpPr>
            <a:spLocks noGrp="1"/>
          </p:cNvSpPr>
          <p:nvPr>
            <p:ph type="subTitle" idx="1"/>
          </p:nvPr>
        </p:nvSpPr>
        <p:spPr>
          <a:xfrm>
            <a:off x="153193" y="209550"/>
            <a:ext cx="2437607" cy="4800600"/>
          </a:xfrm>
        </p:spPr>
        <p:txBody>
          <a:bodyPr anchor="t">
            <a:normAutofit/>
          </a:bodyPr>
          <a:lstStyle/>
          <a:p>
            <a:pPr algn="l"/>
            <a:r>
              <a:rPr lang="en-US" sz="4000" dirty="0">
                <a:solidFill>
                  <a:schemeClr val="tx1"/>
                </a:solidFill>
                <a:latin typeface="Arial Rounded MT Bold" panose="020F0704030504030204" pitchFamily="34" charset="0"/>
              </a:rPr>
              <a:t>Tomb of Rabbi </a:t>
            </a:r>
            <a:r>
              <a:rPr lang="en-US" sz="3600" dirty="0">
                <a:solidFill>
                  <a:schemeClr val="tx1"/>
                </a:solidFill>
                <a:latin typeface="Arial Rounded MT Bold" panose="020F0704030504030204" pitchFamily="34" charset="0"/>
              </a:rPr>
              <a:t>Nachman</a:t>
            </a:r>
            <a:r>
              <a:rPr lang="en-US" sz="4000" dirty="0">
                <a:solidFill>
                  <a:schemeClr val="tx1"/>
                </a:solidFill>
                <a:latin typeface="Arial Rounded MT Bold" panose="020F0704030504030204" pitchFamily="34" charset="0"/>
              </a:rPr>
              <a:t> in Uman, Ukraine</a:t>
            </a:r>
          </a:p>
        </p:txBody>
      </p:sp>
      <p:pic>
        <p:nvPicPr>
          <p:cNvPr id="4098" name="Picture 2">
            <a:extLst>
              <a:ext uri="{FF2B5EF4-FFF2-40B4-BE49-F238E27FC236}">
                <a16:creationId xmlns:a16="http://schemas.microsoft.com/office/drawing/2014/main" id="{2EA1C9F6-7EF3-C685-3274-07EA47147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08"/>
          <a:stretch>
            <a:fillRect/>
          </a:stretch>
        </p:blipFill>
        <p:spPr bwMode="auto">
          <a:xfrm>
            <a:off x="2590800" y="0"/>
            <a:ext cx="640000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5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F8794-2E97-B51E-482B-75C42EEDF5E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D1210A5-10DD-E087-7116-E0583802C077}"/>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So, the secular world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was panicked about overpopulation,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and is now panicked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about depopulation.</a:t>
            </a:r>
          </a:p>
        </p:txBody>
      </p:sp>
    </p:spTree>
    <p:extLst>
      <p:ext uri="{BB962C8B-B14F-4D97-AF65-F5344CB8AC3E}">
        <p14:creationId xmlns:p14="http://schemas.microsoft.com/office/powerpoint/2010/main" val="297624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78245-8FBB-08E0-14D4-B4EBFE9555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72ECD2-5B14-3DEA-3936-447E72195B7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Theme: Living in the Word Brings Life.  Sometimes challenges, but LIFE even in challenges.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30720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5363-AC1F-C53E-6F63-65DDDCE0F196}"/>
            </a:ext>
          </a:extLst>
        </p:cNvPr>
        <p:cNvGrpSpPr/>
        <p:nvPr/>
      </p:nvGrpSpPr>
      <p:grpSpPr>
        <a:xfrm>
          <a:off x="0" y="0"/>
          <a:ext cx="0" cy="0"/>
          <a:chOff x="0" y="0"/>
          <a:chExt cx="0" cy="0"/>
        </a:xfrm>
      </p:grpSpPr>
      <p:sp>
        <p:nvSpPr>
          <p:cNvPr id="372738" name="Rectangle 2">
            <a:extLst>
              <a:ext uri="{FF2B5EF4-FFF2-40B4-BE49-F238E27FC236}">
                <a16:creationId xmlns:a16="http://schemas.microsoft.com/office/drawing/2014/main" id="{DA220A87-5313-68F0-1161-90652BEF818E}"/>
              </a:ext>
            </a:extLst>
          </p:cNvPr>
          <p:cNvSpPr>
            <a:spLocks noGrp="1" noChangeArrowheads="1"/>
          </p:cNvSpPr>
          <p:nvPr>
            <p:ph type="title"/>
          </p:nvPr>
        </p:nvSpPr>
        <p:spPr>
          <a:xfrm>
            <a:off x="1485900" y="205126"/>
            <a:ext cx="6172200" cy="422672"/>
          </a:xfrm>
        </p:spPr>
        <p:txBody>
          <a:bodyPr/>
          <a:lstStyle/>
          <a:p>
            <a:pPr eaLnBrk="1" hangingPunct="1"/>
            <a:r>
              <a:rPr lang="en-US" altLang="en-US" sz="2100" dirty="0">
                <a:solidFill>
                  <a:srgbClr val="FFFF00"/>
                </a:solidFill>
              </a:rPr>
              <a:t>B’resheet (Genesis) 1:28</a:t>
            </a:r>
            <a:endParaRPr lang="en-US" altLang="en-US" sz="2100" dirty="0">
              <a:solidFill>
                <a:srgbClr val="FFFF00"/>
              </a:solidFill>
              <a:cs typeface="Vilna" pitchFamily="2" charset="-79"/>
            </a:endParaRPr>
          </a:p>
        </p:txBody>
      </p:sp>
      <p:sp>
        <p:nvSpPr>
          <p:cNvPr id="5" name="Content Placeholder 4">
            <a:extLst>
              <a:ext uri="{FF2B5EF4-FFF2-40B4-BE49-F238E27FC236}">
                <a16:creationId xmlns:a16="http://schemas.microsoft.com/office/drawing/2014/main" id="{284EE2D3-63CD-84FD-3D30-5C0AFD3FDE27}"/>
              </a:ext>
            </a:extLst>
          </p:cNvPr>
          <p:cNvSpPr>
            <a:spLocks noGrp="1"/>
          </p:cNvSpPr>
          <p:nvPr>
            <p:ph idx="1"/>
          </p:nvPr>
        </p:nvSpPr>
        <p:spPr>
          <a:xfrm>
            <a:off x="304800" y="627797"/>
            <a:ext cx="8382000" cy="4001353"/>
          </a:xfrm>
        </p:spPr>
        <p:txBody>
          <a:bodyPr/>
          <a:lstStyle/>
          <a:p>
            <a:pPr marL="0" indent="0" algn="r" rtl="1">
              <a:buNone/>
            </a:pPr>
            <a:r>
              <a:rPr lang="he-IL" sz="4050" b="1" dirty="0">
                <a:latin typeface="David" panose="020E0502060401010101" pitchFamily="34" charset="-79"/>
                <a:cs typeface="David" panose="020E0502060401010101" pitchFamily="34" charset="-79"/>
              </a:rPr>
              <a:t>וַיְבָ֣רֶךְ אֹתָם֮ אֱלֹהִים֒ וַיֹּ֨אמֶר לָהֶ֜ם </a:t>
            </a:r>
            <a:r>
              <a:rPr lang="he-IL" sz="4050" b="1" dirty="0">
                <a:solidFill>
                  <a:srgbClr val="FFFF66"/>
                </a:solidFill>
                <a:latin typeface="David" panose="020E0502060401010101" pitchFamily="34" charset="-79"/>
                <a:cs typeface="David" panose="020E0502060401010101" pitchFamily="34" charset="-79"/>
              </a:rPr>
              <a:t>אֱלֹהִ֗ים פְּר֥וּ וּרְב֛וּ וּמִלְא֥וּ אֶת־הָאָ֖רֶץ </a:t>
            </a:r>
            <a:r>
              <a:rPr lang="he-IL" sz="4050" b="1" dirty="0">
                <a:latin typeface="David" panose="020E0502060401010101" pitchFamily="34" charset="-79"/>
                <a:cs typeface="David" panose="020E0502060401010101" pitchFamily="34" charset="-79"/>
              </a:rPr>
              <a:t>וְכִבְשֻׁ֑הָ וּרְד֞וּ בִּדְגַ֤ת הַיָּם֙ וּבְע֣וֹף הַשָּׁמַ֔יִם וּבְכָל־חַיָּ֖ה הָֽרֹמֶ֥שֶׂת עַל־הָאָֽרֶץ׃ </a:t>
            </a:r>
            <a:endParaRPr lang="en-US" sz="4050" b="1" dirty="0">
              <a:latin typeface="David" panose="020E0502060401010101" pitchFamily="34" charset="-79"/>
              <a:cs typeface="David" panose="020E0502060401010101" pitchFamily="34" charset="-79"/>
            </a:endParaRPr>
          </a:p>
          <a:p>
            <a:pPr marL="0" indent="0" rtl="1">
              <a:buNone/>
            </a:pPr>
            <a:r>
              <a:rPr lang="en-US" sz="4000" dirty="0">
                <a:latin typeface="Arial Rounded MT Bold" panose="020F0704030504030204" pitchFamily="34" charset="0"/>
              </a:rPr>
              <a:t>G-d blessed them: G-d said to them, </a:t>
            </a:r>
            <a:r>
              <a:rPr lang="en-US" sz="4000" u="sng" dirty="0">
                <a:solidFill>
                  <a:srgbClr val="FFFF66"/>
                </a:solidFill>
                <a:latin typeface="Arial Rounded MT Bold" panose="020F0704030504030204" pitchFamily="34" charset="0"/>
              </a:rPr>
              <a:t>“Be fruitful, multiply, fill the earth and subdue it</a:t>
            </a:r>
            <a:r>
              <a:rPr lang="en-US" sz="4000" dirty="0">
                <a:latin typeface="Arial Rounded MT Bold" panose="020F0704030504030204" pitchFamily="34" charset="0"/>
              </a:rPr>
              <a:t>. </a:t>
            </a:r>
            <a:endParaRPr lang="en-US" sz="4000" b="1" dirty="0">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651821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4F34-5E26-6BBA-0DBA-DEF88408484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2000F3B-78DC-D2F4-D352-3D8A764C4C2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3314" name="Picture 2">
            <a:extLst>
              <a:ext uri="{FF2B5EF4-FFF2-40B4-BE49-F238E27FC236}">
                <a16:creationId xmlns:a16="http://schemas.microsoft.com/office/drawing/2014/main" id="{41281203-73DE-8F8C-7358-2AB9C5225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80" y="47624"/>
            <a:ext cx="6801607"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BEBC-1E9F-2AE7-9B51-40EBB8AE54A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1C9A30F-65D4-F4C8-6CCD-4E8B91B3DAC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074" name="Picture 2">
            <a:extLst>
              <a:ext uri="{FF2B5EF4-FFF2-40B4-BE49-F238E27FC236}">
                <a16:creationId xmlns:a16="http://schemas.microsoft.com/office/drawing/2014/main" id="{ECEA4CC6-056B-1A8F-7FD0-F5EAE9C72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0"/>
            <a:ext cx="77104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2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7520-DDDC-5EAD-9574-5A224EB2086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9904075-0741-8268-C248-8B43B9ACC9E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9F70A78-C815-2B13-9DE9-B751B3163D75}"/>
              </a:ext>
            </a:extLst>
          </p:cNvPr>
          <p:cNvPicPr>
            <a:picLocks noChangeAspect="1"/>
          </p:cNvPicPr>
          <p:nvPr/>
        </p:nvPicPr>
        <p:blipFill>
          <a:blip r:embed="rId3"/>
          <a:stretch>
            <a:fillRect/>
          </a:stretch>
        </p:blipFill>
        <p:spPr>
          <a:xfrm>
            <a:off x="26934" y="0"/>
            <a:ext cx="9090132" cy="5143500"/>
          </a:xfrm>
          <a:prstGeom prst="rect">
            <a:avLst/>
          </a:prstGeom>
        </p:spPr>
      </p:pic>
    </p:spTree>
    <p:extLst>
      <p:ext uri="{BB962C8B-B14F-4D97-AF65-F5344CB8AC3E}">
        <p14:creationId xmlns:p14="http://schemas.microsoft.com/office/powerpoint/2010/main" val="340378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A9727-BAFB-F335-3BF9-80FF16C9DC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0C060E-8409-0702-FE82-E21129B09EEF}"/>
              </a:ext>
            </a:extLst>
          </p:cNvPr>
          <p:cNvSpPr>
            <a:spLocks noGrp="1"/>
          </p:cNvSpPr>
          <p:nvPr>
            <p:ph type="subTitle" idx="1"/>
          </p:nvPr>
        </p:nvSpPr>
        <p:spPr>
          <a:xfrm>
            <a:off x="152399" y="209550"/>
            <a:ext cx="4986819" cy="4800600"/>
          </a:xfrm>
        </p:spPr>
        <p:txBody>
          <a:bodyPr anchor="t">
            <a:normAutofit/>
          </a:bodyPr>
          <a:lstStyle/>
          <a:p>
            <a:pPr algn="l"/>
            <a:r>
              <a:rPr lang="en-US" sz="4000" dirty="0">
                <a:solidFill>
                  <a:schemeClr val="tx1"/>
                </a:solidFill>
                <a:latin typeface="Arial Rounded MT Bold" panose="020F0704030504030204" pitchFamily="34" charset="0"/>
              </a:rPr>
              <a:t>Today is a day that the United States Senate has declared Charlie Kirk Remembrance Day on what would’ve been his 32nd birthday. </a:t>
            </a:r>
          </a:p>
        </p:txBody>
      </p:sp>
      <p:pic>
        <p:nvPicPr>
          <p:cNvPr id="4" name="Picture 3">
            <a:extLst>
              <a:ext uri="{FF2B5EF4-FFF2-40B4-BE49-F238E27FC236}">
                <a16:creationId xmlns:a16="http://schemas.microsoft.com/office/drawing/2014/main" id="{26CABC86-C6B0-0C4B-BF2B-F75854871AEF}"/>
              </a:ext>
            </a:extLst>
          </p:cNvPr>
          <p:cNvPicPr>
            <a:picLocks noChangeAspect="1"/>
          </p:cNvPicPr>
          <p:nvPr/>
        </p:nvPicPr>
        <p:blipFill>
          <a:blip r:embed="rId3"/>
          <a:stretch>
            <a:fillRect/>
          </a:stretch>
        </p:blipFill>
        <p:spPr>
          <a:xfrm>
            <a:off x="5139219" y="18272"/>
            <a:ext cx="4004782" cy="3848878"/>
          </a:xfrm>
          <a:prstGeom prst="rect">
            <a:avLst/>
          </a:prstGeom>
        </p:spPr>
      </p:pic>
    </p:spTree>
    <p:extLst>
      <p:ext uri="{BB962C8B-B14F-4D97-AF65-F5344CB8AC3E}">
        <p14:creationId xmlns:p14="http://schemas.microsoft.com/office/powerpoint/2010/main" val="3215651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93DA-AAC8-3200-6667-CC108E1B47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3C8C40-FC5B-7877-080C-0B6F46033CA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President Donald Trump plans to give the slain conservative activist the Medal of Freedom at a White House ceremony.</a:t>
            </a:r>
          </a:p>
        </p:txBody>
      </p:sp>
    </p:spTree>
    <p:extLst>
      <p:ext uri="{BB962C8B-B14F-4D97-AF65-F5344CB8AC3E}">
        <p14:creationId xmlns:p14="http://schemas.microsoft.com/office/powerpoint/2010/main" val="3998491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25F94-7955-5869-AD63-9F1328F935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FB1FC52-0784-CDF4-DB23-7918DABCAB7F}"/>
              </a:ext>
            </a:extLst>
          </p:cNvPr>
          <p:cNvSpPr>
            <a:spLocks noGrp="1"/>
          </p:cNvSpPr>
          <p:nvPr>
            <p:ph type="subTitle" idx="1"/>
          </p:nvPr>
        </p:nvSpPr>
        <p:spPr>
          <a:xfrm>
            <a:off x="152400" y="209550"/>
            <a:ext cx="8915400" cy="4800600"/>
          </a:xfrm>
        </p:spPr>
        <p:txBody>
          <a:bodyPr anchor="t">
            <a:normAutofit fontScale="92500"/>
          </a:bodyPr>
          <a:lstStyle/>
          <a:p>
            <a:pPr algn="l"/>
            <a:r>
              <a:rPr lang="en-US" sz="4000" u="sng" dirty="0">
                <a:solidFill>
                  <a:schemeClr val="tx1"/>
                </a:solidFill>
                <a:latin typeface="Arial Rounded MT Bold" panose="020F0704030504030204" pitchFamily="34" charset="0"/>
              </a:rPr>
              <a:t>Dobson</a:t>
            </a:r>
            <a:r>
              <a:rPr lang="en-US" sz="4000" dirty="0">
                <a:solidFill>
                  <a:schemeClr val="tx1"/>
                </a:solidFill>
                <a:latin typeface="Arial Rounded MT Bold" panose="020F0704030504030204" pitchFamily="34" charset="0"/>
              </a:rPr>
              <a:t>: Where do you get the guts to do that?</a:t>
            </a:r>
          </a:p>
          <a:p>
            <a:pPr algn="l"/>
            <a:r>
              <a:rPr lang="en-US" sz="4000" u="sng" dirty="0">
                <a:solidFill>
                  <a:schemeClr val="tx1"/>
                </a:solidFill>
                <a:latin typeface="Arial Rounded MT Bold" panose="020F0704030504030204" pitchFamily="34" charset="0"/>
              </a:rPr>
              <a:t>Charlie Kirk</a:t>
            </a:r>
            <a:r>
              <a:rPr lang="en-US" sz="4000" dirty="0">
                <a:solidFill>
                  <a:schemeClr val="tx1"/>
                </a:solidFill>
                <a:latin typeface="Arial Rounded MT Bold" panose="020F0704030504030204" pitchFamily="34" charset="0"/>
              </a:rPr>
              <a:t>: So, I grew up in Chicago, which is… the fun thing about being from Illinois as a sidebar is we have term limits. That's one term in office, one term in jail for all of our leaders. But look, I’m a Scot and it's kind of in my blood to love a good fight.</a:t>
            </a:r>
          </a:p>
        </p:txBody>
      </p:sp>
    </p:spTree>
    <p:extLst>
      <p:ext uri="{BB962C8B-B14F-4D97-AF65-F5344CB8AC3E}">
        <p14:creationId xmlns:p14="http://schemas.microsoft.com/office/powerpoint/2010/main" val="244561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DE493-D64E-F2DC-02EC-31F85F0AE7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6B8C52-05BD-33D2-A01B-44EEDD56808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I'm also just not comfortable only talking to people that agree with me all the time. I find such invigoration and excitement and energy to go to places where not a soul agrees with me. That is the coolest thing in the world</a:t>
            </a:r>
          </a:p>
        </p:txBody>
      </p:sp>
    </p:spTree>
    <p:extLst>
      <p:ext uri="{BB962C8B-B14F-4D97-AF65-F5344CB8AC3E}">
        <p14:creationId xmlns:p14="http://schemas.microsoft.com/office/powerpoint/2010/main" val="334824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44939-E6D4-5836-E3E8-A807663D8A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756B4FA-6F7A-75D9-B286-18A0162B9C3C}"/>
              </a:ext>
            </a:extLst>
          </p:cNvPr>
          <p:cNvSpPr>
            <a:spLocks noGrp="1"/>
          </p:cNvSpPr>
          <p:nvPr>
            <p:ph type="subTitle" idx="1"/>
          </p:nvPr>
        </p:nvSpPr>
        <p:spPr>
          <a:xfrm>
            <a:off x="152400" y="209550"/>
            <a:ext cx="8915400" cy="4800600"/>
          </a:xfrm>
        </p:spPr>
        <p:txBody>
          <a:bodyPr anchor="t">
            <a:normAutofit fontScale="92500" lnSpcReduction="20000"/>
          </a:bodyPr>
          <a:lstStyle/>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Old Jewish Cemetery, Prague - A historic site with graves dating back to the 15th century.</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Cemetery of the Great Synagogue, Vilnius - Home to many notable rabbis and scholars.</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Westwood Village Memorial Park, Los Angeles - Final resting place of famous Jewish personalities like Marilyn Monroe.</a:t>
            </a:r>
          </a:p>
        </p:txBody>
      </p:sp>
    </p:spTree>
    <p:extLst>
      <p:ext uri="{BB962C8B-B14F-4D97-AF65-F5344CB8AC3E}">
        <p14:creationId xmlns:p14="http://schemas.microsoft.com/office/powerpoint/2010/main" val="384699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C532-DDCD-3968-FA8A-AEB2DFE6D2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99F060-E369-4952-4225-CC911F713BFA}"/>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If you go to the early speeches of Turning Point USA in ‘13, ‘14, ‘15, ‘16, and some people in the line were remarking on this, and they're totally right, which is Charlie, I didn't know you were a Christian. [This is] because even I was raised in a church community where I was told you do not talk about these two things together ever.</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791662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42B19-4DE9-8D3C-1050-D146BAE169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E37DB3-0596-9E71-52A9-0072F082BCA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 go as far to say that if someone is thinking that they're transgender, that they are participating in an equivalent of </a:t>
            </a:r>
            <a:r>
              <a:rPr lang="en-US" sz="4000" u="sng" dirty="0">
                <a:solidFill>
                  <a:srgbClr val="FFFF66"/>
                </a:solidFill>
                <a:latin typeface="Arial Rounded MT Bold" panose="020F0704030504030204" pitchFamily="34" charset="0"/>
              </a:rPr>
              <a:t>gender blackface, that they are trying to pretend something that they are not to appropriate an identity to try to blur right and wrong</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824147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4D51-CC70-17B9-0249-6B3443C534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64AD58-ACCB-71F0-0D7A-35DB60B6E52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Just to give you an idea of a flavor of how blunt I am on these campuses. And most kids are kind of in shock and in silence when I say this, but honestly, a lot of kids that will find that to be oppositional, we have a way we run our events, </a:t>
            </a:r>
          </a:p>
        </p:txBody>
      </p:sp>
    </p:spTree>
    <p:extLst>
      <p:ext uri="{BB962C8B-B14F-4D97-AF65-F5344CB8AC3E}">
        <p14:creationId xmlns:p14="http://schemas.microsoft.com/office/powerpoint/2010/main" val="15329353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B665-7C71-9C3F-4EB6-9CED0B181B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CD174B-D823-68E2-0788-692D9309268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and anyone who's been at a Turning Point USA campus event will tell you that we do this every time. If you disagree, you get to ask the first question.</a:t>
            </a:r>
          </a:p>
        </p:txBody>
      </p:sp>
    </p:spTree>
    <p:extLst>
      <p:ext uri="{BB962C8B-B14F-4D97-AF65-F5344CB8AC3E}">
        <p14:creationId xmlns:p14="http://schemas.microsoft.com/office/powerpoint/2010/main" val="1321795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77131-B42F-5CF1-0F0D-0654468181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21EEE7-47C5-D621-99EE-F9CD2AFC7FED}"/>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I think we're one of the few organizations and Dr. Dobson, I think you could be one of the others that can get swinging from the chandelier Pentecostals and Five Point Calvinists and Episcopalians all in the same room to agree that we need to do something about liberty and to destroy the woke.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378436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8D76-FE2B-1F5F-B725-97C1548BDC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212A7C-94D2-6C77-4C83-2ED4AA1F4EF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Theme: Living in the Word Brings Life.  Sometimes challenges, but LIFE even in challenges.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546132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0B48-7028-4922-6314-3967682B5D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E043ED-CC8B-A3BE-0980-93750304088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0037F4B-019B-B978-97AA-DD506209C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024985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C2A0-AA31-FA78-9B47-BBE30177D22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7780BD-6FD3-4BF7-D1E4-770D13021D9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BFD74BB-53AD-6719-77F8-2602022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F88F2201-867F-E287-9ADD-2AD7A80FA1BB}"/>
              </a:ext>
            </a:extLst>
          </p:cNvPr>
          <p:cNvSpPr txBox="1"/>
          <p:nvPr/>
        </p:nvSpPr>
        <p:spPr>
          <a:xfrm>
            <a:off x="340436" y="361950"/>
            <a:ext cx="7980198"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Fruitful LIFE from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Life is in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family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cosmic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hope in impossibilities</a:t>
            </a:r>
          </a:p>
        </p:txBody>
      </p:sp>
    </p:spTree>
    <p:extLst>
      <p:ext uri="{BB962C8B-B14F-4D97-AF65-F5344CB8AC3E}">
        <p14:creationId xmlns:p14="http://schemas.microsoft.com/office/powerpoint/2010/main" val="735399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E0F2A-446A-BF76-CE10-71CDB23486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1D1033-90D2-C206-011F-E6B755B40CC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Yn 8.31-32</a:t>
            </a:r>
            <a:r>
              <a:rPr lang="en-US" sz="4000" dirty="0">
                <a:solidFill>
                  <a:schemeClr val="tx1"/>
                </a:solidFill>
                <a:latin typeface="Arial Rounded MT Bold" panose="020F0704030504030204" pitchFamily="34" charset="0"/>
              </a:rPr>
              <a:t> So, Yeshua said to the Judeans who had trusted him, “If you obey what I say, then you are really my talmidim, you will know the truth, and the truth will set you free.”</a:t>
            </a:r>
          </a:p>
        </p:txBody>
      </p:sp>
    </p:spTree>
    <p:extLst>
      <p:ext uri="{BB962C8B-B14F-4D97-AF65-F5344CB8AC3E}">
        <p14:creationId xmlns:p14="http://schemas.microsoft.com/office/powerpoint/2010/main" val="1699708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F8C3-B626-93D9-0C62-E0ED059378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0D40D8-5067-31D7-592E-24C1D987138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E604AF3-4153-BF4D-5973-50E7A5B3B190}"/>
              </a:ext>
            </a:extLst>
          </p:cNvPr>
          <p:cNvPicPr>
            <a:picLocks noChangeAspect="1"/>
          </p:cNvPicPr>
          <p:nvPr/>
        </p:nvPicPr>
        <p:blipFill>
          <a:blip r:embed="rId3"/>
          <a:stretch>
            <a:fillRect/>
          </a:stretch>
        </p:blipFill>
        <p:spPr>
          <a:xfrm>
            <a:off x="-11898" y="-37711"/>
            <a:ext cx="9167796" cy="4195644"/>
          </a:xfrm>
          <a:prstGeom prst="rect">
            <a:avLst/>
          </a:prstGeom>
        </p:spPr>
      </p:pic>
    </p:spTree>
    <p:extLst>
      <p:ext uri="{BB962C8B-B14F-4D97-AF65-F5344CB8AC3E}">
        <p14:creationId xmlns:p14="http://schemas.microsoft.com/office/powerpoint/2010/main" val="330047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010B-BF54-96BB-6F87-94643B56F3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F319F2-E96A-9BA9-AFB2-F58CB2B337A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Moshe died in strength </a:t>
            </a:r>
          </a:p>
          <a:p>
            <a:pPr algn="l"/>
            <a:r>
              <a:rPr lang="en-US" sz="4000" dirty="0">
                <a:solidFill>
                  <a:schemeClr val="tx1"/>
                </a:solidFill>
                <a:latin typeface="Arial Rounded MT Bold" panose="020F0704030504030204" pitchFamily="34" charset="0"/>
              </a:rPr>
              <a:t>“</a:t>
            </a:r>
            <a:r>
              <a:rPr kumimoji="0" lang="en-US" sz="4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eyes undimmed and vigor undiminished</a:t>
            </a:r>
            <a:r>
              <a:rPr lang="en-US" sz="4000" dirty="0">
                <a:solidFill>
                  <a:schemeClr val="tx1"/>
                </a:solidFill>
                <a:latin typeface="Arial Rounded MT Bold" panose="020F0704030504030204" pitchFamily="34" charset="0"/>
              </a:rPr>
              <a:t>”</a:t>
            </a:r>
          </a:p>
          <a:p>
            <a:pPr algn="l"/>
            <a:r>
              <a:rPr lang="en-US" sz="4000" u="sng" dirty="0">
                <a:solidFill>
                  <a:srgbClr val="FFFF66"/>
                </a:solidFill>
                <a:latin typeface="Arial Rounded MT Bold" panose="020F0704030504030204" pitchFamily="34" charset="0"/>
              </a:rPr>
              <a:t>Theme: Living in the Word Brings Life.  Sometimes challenges, but LIFE even in challenges.</a:t>
            </a:r>
          </a:p>
        </p:txBody>
      </p:sp>
    </p:spTree>
    <p:extLst>
      <p:ext uri="{BB962C8B-B14F-4D97-AF65-F5344CB8AC3E}">
        <p14:creationId xmlns:p14="http://schemas.microsoft.com/office/powerpoint/2010/main" val="16956512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0859-AC04-A5A9-4F50-ABC318E952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C7CA1C-BC89-CD42-8872-91B54F5BE79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Theme: Living in the Word Brings Life.  Sometimes challenges, but LIFE even in challenges.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03148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C186-7E37-51AC-D2B3-8B9BE542EF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EC2AB5-B036-DA61-8FF4-019CED4F08A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D973432-28B2-B30A-7805-2D638F113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692585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E41B-F976-8150-756D-6609BA7218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ECE228-7C04-5AD3-3A0B-D2BAF3C0746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2F5CE1C-C79A-56A6-D1D0-F7B2F3698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0D699975-BBAA-B9B2-AC87-5911C6C318AC}"/>
              </a:ext>
            </a:extLst>
          </p:cNvPr>
          <p:cNvSpPr txBox="1"/>
          <p:nvPr/>
        </p:nvSpPr>
        <p:spPr>
          <a:xfrm>
            <a:off x="340436" y="361950"/>
            <a:ext cx="7980198"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Fruitful LIFE from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Life is in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family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cosmic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hope in impossibilities</a:t>
            </a:r>
          </a:p>
        </p:txBody>
      </p:sp>
    </p:spTree>
    <p:extLst>
      <p:ext uri="{BB962C8B-B14F-4D97-AF65-F5344CB8AC3E}">
        <p14:creationId xmlns:p14="http://schemas.microsoft.com/office/powerpoint/2010/main" val="17395762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9F04-D750-7DA8-BFDE-FBB0E45A14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C8CF25-5242-7B36-E50F-A81961E9F83B}"/>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Malachi 4:6 </a:t>
            </a:r>
            <a:r>
              <a:rPr lang="en-US" sz="4000" dirty="0">
                <a:solidFill>
                  <a:schemeClr val="tx1"/>
                </a:solidFill>
                <a:latin typeface="Arial Rounded MT Bold" panose="020F0704030504030204" pitchFamily="34" charset="0"/>
              </a:rPr>
              <a:t>He will turn the hearts of the fathers to their children, and the hearts of the children to their fathers; or else I will come and strike the land with a curse.</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27697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3A76-2FFC-0499-F868-2396758047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819BAD-09BE-6E98-0B45-553D6FECEBD5}"/>
              </a:ext>
            </a:extLst>
          </p:cNvPr>
          <p:cNvSpPr>
            <a:spLocks noGrp="1"/>
          </p:cNvSpPr>
          <p:nvPr>
            <p:ph type="subTitle" idx="1"/>
          </p:nvPr>
        </p:nvSpPr>
        <p:spPr>
          <a:xfrm>
            <a:off x="152400" y="209550"/>
            <a:ext cx="8915400" cy="4800600"/>
          </a:xfrm>
        </p:spPr>
        <p:txBody>
          <a:bodyPr anchor="t">
            <a:normAutofit/>
          </a:bodyPr>
          <a:lstStyle/>
          <a:p>
            <a:pPr marL="0" marR="0" algn="l" rtl="0">
              <a:buNone/>
            </a:pPr>
            <a:r>
              <a:rPr lang="en-US" sz="4000" baseline="30000" dirty="0">
                <a:solidFill>
                  <a:schemeClr val="tx1"/>
                </a:solidFill>
                <a:effectLst/>
                <a:latin typeface="Arial Rounded MT Bold" panose="020F0704030504030204" pitchFamily="34" charset="0"/>
                <a:ea typeface="Times New Roman" panose="02020603050405020304" pitchFamily="18" charset="0"/>
              </a:rPr>
              <a:t>Yeshayahu/Is 44.3-4</a:t>
            </a:r>
            <a:r>
              <a:rPr lang="en-US" sz="4000" dirty="0">
                <a:solidFill>
                  <a:schemeClr val="tx1"/>
                </a:solidFill>
                <a:effectLst/>
                <a:latin typeface="Arial Rounded MT Bold" panose="020F0704030504030204" pitchFamily="34" charset="0"/>
                <a:ea typeface="Times New Roman" panose="02020603050405020304" pitchFamily="18" charset="0"/>
              </a:rPr>
              <a:t> </a:t>
            </a:r>
            <a:r>
              <a:rPr lang="en-US" sz="4000" dirty="0">
                <a:solidFill>
                  <a:schemeClr val="tx1"/>
                </a:solidFill>
                <a:latin typeface="Arial Rounded MT Bold" panose="020F0704030504030204" pitchFamily="34" charset="0"/>
              </a:rPr>
              <a:t>I will pour water on the thirsty land and streams on the dry ground; </a:t>
            </a:r>
            <a:r>
              <a:rPr lang="en-US" sz="4000" u="sng" dirty="0">
                <a:solidFill>
                  <a:srgbClr val="FFFF66"/>
                </a:solidFill>
                <a:latin typeface="Arial Rounded MT Bold" panose="020F0704030504030204" pitchFamily="34" charset="0"/>
              </a:rPr>
              <a:t>I will pour my Spirit on your descendants, my blessing on your offspring</a:t>
            </a:r>
            <a:r>
              <a:rPr lang="en-US" sz="4000" dirty="0">
                <a:solidFill>
                  <a:schemeClr val="tx1"/>
                </a:solidFill>
                <a:latin typeface="Arial Rounded MT Bold" panose="020F0704030504030204" pitchFamily="34" charset="0"/>
              </a:rPr>
              <a:t>. They will spring up among the grass like willows on the riverbanks. </a:t>
            </a:r>
          </a:p>
        </p:txBody>
      </p:sp>
    </p:spTree>
    <p:extLst>
      <p:ext uri="{BB962C8B-B14F-4D97-AF65-F5344CB8AC3E}">
        <p14:creationId xmlns:p14="http://schemas.microsoft.com/office/powerpoint/2010/main" val="875831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3DD5-F379-A9F5-85C9-6802FD125A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B5B657-9D86-AEAA-5203-12AA68F2CCEF}"/>
              </a:ext>
            </a:extLst>
          </p:cNvPr>
          <p:cNvSpPr>
            <a:spLocks noGrp="1"/>
          </p:cNvSpPr>
          <p:nvPr>
            <p:ph type="subTitle" idx="1"/>
          </p:nvPr>
        </p:nvSpPr>
        <p:spPr>
          <a:xfrm>
            <a:off x="152400" y="209550"/>
            <a:ext cx="8915400" cy="4800600"/>
          </a:xfrm>
        </p:spPr>
        <p:txBody>
          <a:bodyPr anchor="t">
            <a:normAutofit/>
          </a:bodyPr>
          <a:lstStyle/>
          <a:p>
            <a:pPr marL="0" marR="0" algn="l" rtl="0">
              <a:buNone/>
            </a:pPr>
            <a:r>
              <a:rPr lang="en-US" sz="4000" baseline="30000" dirty="0">
                <a:solidFill>
                  <a:schemeClr val="tx1"/>
                </a:solidFill>
                <a:effectLst/>
                <a:latin typeface="Arial Rounded MT Bold" panose="020F0704030504030204" pitchFamily="34" charset="0"/>
                <a:ea typeface="Times New Roman" panose="02020603050405020304" pitchFamily="18" charset="0"/>
              </a:rPr>
              <a:t>Yeshayahu/Is 44.3-4</a:t>
            </a:r>
            <a:r>
              <a:rPr lang="en-US" sz="4000" dirty="0">
                <a:solidFill>
                  <a:schemeClr val="tx1"/>
                </a:solidFill>
                <a:effectLst/>
                <a:latin typeface="Arial Rounded MT Bold" panose="020F0704030504030204" pitchFamily="34" charset="0"/>
                <a:ea typeface="Times New Roman" panose="02020603050405020304" pitchFamily="18" charset="0"/>
              </a:rPr>
              <a:t> </a:t>
            </a:r>
            <a:r>
              <a:rPr lang="en-US" sz="4300" dirty="0">
                <a:solidFill>
                  <a:schemeClr val="tx1"/>
                </a:solidFill>
                <a:latin typeface="Arial Rounded MT Bold" panose="020F0704030504030204" pitchFamily="34" charset="0"/>
              </a:rPr>
              <a:t>One will say, ‘I belong to Adoni.’ Another will be called by the name of Ya‘akov. Yet another will write that he belongs to Adoni and adopt the surname Isra’el.”</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33045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754E-E094-E6FC-21B1-17A476C5F7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BF6F8E-2F75-D5DA-14A2-742CB9AC5DC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Isaiah 60.4 </a:t>
            </a:r>
            <a:r>
              <a:rPr lang="en-US" sz="4000" dirty="0">
                <a:solidFill>
                  <a:schemeClr val="tx1"/>
                </a:solidFill>
                <a:latin typeface="Arial Rounded MT Bold" panose="020F0704030504030204" pitchFamily="34" charset="0"/>
              </a:rPr>
              <a:t>Lift up your eyes and look all around: they all gather—they come to you— </a:t>
            </a:r>
            <a:r>
              <a:rPr lang="en-US" sz="4000" u="sng" dirty="0">
                <a:solidFill>
                  <a:srgbClr val="FFFF66"/>
                </a:solidFill>
                <a:latin typeface="Arial Rounded MT Bold" panose="020F0704030504030204" pitchFamily="34" charset="0"/>
              </a:rPr>
              <a:t>your sons will come from far away, your daughters carried on the hip.</a:t>
            </a:r>
          </a:p>
        </p:txBody>
      </p:sp>
    </p:spTree>
    <p:extLst>
      <p:ext uri="{BB962C8B-B14F-4D97-AF65-F5344CB8AC3E}">
        <p14:creationId xmlns:p14="http://schemas.microsoft.com/office/powerpoint/2010/main" val="2307461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F364-6F9A-7B0B-E2D7-B12E1326E0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D22A9C-8191-2912-AC82-D48E9BF0C96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Ps 90.16-17  </a:t>
            </a:r>
            <a:r>
              <a:rPr lang="en-US" sz="4000" dirty="0">
                <a:solidFill>
                  <a:schemeClr val="tx1"/>
                </a:solidFill>
                <a:latin typeface="Arial Rounded MT Bold" panose="020F0704030504030204" pitchFamily="34" charset="0"/>
              </a:rPr>
              <a:t>Let Your work appear to Your servants, and </a:t>
            </a:r>
            <a:r>
              <a:rPr lang="en-US" sz="4000" u="sng" dirty="0">
                <a:solidFill>
                  <a:srgbClr val="FFFF66"/>
                </a:solidFill>
                <a:latin typeface="Arial Rounded MT Bold" panose="020F0704030504030204" pitchFamily="34" charset="0"/>
              </a:rPr>
              <a:t>Your splendor on their children</a:t>
            </a:r>
            <a:r>
              <a:rPr lang="en-US" sz="4000" dirty="0">
                <a:solidFill>
                  <a:schemeClr val="tx1"/>
                </a:solidFill>
                <a:latin typeface="Arial Rounded MT Bold" panose="020F0704030504030204" pitchFamily="34" charset="0"/>
              </a:rPr>
              <a:t>. Let the favor of the Lord our God be upon us. Establish the work of our hands for us— yes, establish the work of our hands.</a:t>
            </a:r>
          </a:p>
        </p:txBody>
      </p:sp>
    </p:spTree>
    <p:extLst>
      <p:ext uri="{BB962C8B-B14F-4D97-AF65-F5344CB8AC3E}">
        <p14:creationId xmlns:p14="http://schemas.microsoft.com/office/powerpoint/2010/main" val="41138800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9D60-E1D6-E6FA-81B1-95C6786E94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120161-B4E0-37EA-477E-7030407C3818}"/>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Psalm 145:4,13 </a:t>
            </a:r>
            <a:r>
              <a:rPr lang="en-US" sz="4000" dirty="0">
                <a:solidFill>
                  <a:schemeClr val="tx1"/>
                </a:solidFill>
                <a:latin typeface="Arial Rounded MT Bold" panose="020F0704030504030204" pitchFamily="34" charset="0"/>
              </a:rPr>
              <a:t>One generation will commend your works to another; they will tell of your mighty acts.</a:t>
            </a:r>
          </a:p>
          <a:p>
            <a:pPr algn="l"/>
            <a:r>
              <a:rPr lang="en-US" sz="4000" dirty="0">
                <a:solidFill>
                  <a:schemeClr val="tx1"/>
                </a:solidFill>
                <a:latin typeface="Arial Rounded MT Bold" panose="020F0704030504030204" pitchFamily="34" charset="0"/>
              </a:rPr>
              <a:t>Your kingdom is an everlasting kingdom, And Your dominion endures </a:t>
            </a:r>
            <a:r>
              <a:rPr lang="en-US" sz="4000" u="sng" dirty="0">
                <a:solidFill>
                  <a:srgbClr val="FFFF66"/>
                </a:solidFill>
                <a:latin typeface="Arial Rounded MT Bold" panose="020F0704030504030204" pitchFamily="34" charset="0"/>
              </a:rPr>
              <a:t>throughout all generations</a:t>
            </a:r>
            <a:r>
              <a:rPr lang="en-US" sz="4000" dirty="0">
                <a:solidFill>
                  <a:schemeClr val="tx1"/>
                </a:solidFill>
                <a:latin typeface="Arial Rounded MT Bold" panose="020F0704030504030204" pitchFamily="34" charset="0"/>
              </a:rPr>
              <a:t>.</a:t>
            </a:r>
          </a:p>
          <a:p>
            <a:pPr algn="l"/>
            <a:endParaRPr lang="en-US" sz="26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714981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73720-3FBF-CFE2-A124-443F186FE9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E82DB5B-B891-FE21-3EC2-D99D35A04B5D}"/>
              </a:ext>
            </a:extLst>
          </p:cNvPr>
          <p:cNvSpPr>
            <a:spLocks noGrp="1"/>
          </p:cNvSpPr>
          <p:nvPr>
            <p:ph type="subTitle" idx="1"/>
          </p:nvPr>
        </p:nvSpPr>
        <p:spPr>
          <a:xfrm>
            <a:off x="152400" y="209550"/>
            <a:ext cx="8915400" cy="4800600"/>
          </a:xfrm>
        </p:spPr>
        <p:txBody>
          <a:bodyPr anchor="t">
            <a:normAutofit/>
          </a:bodyPr>
          <a:lstStyle/>
          <a:p>
            <a:pPr algn="l"/>
            <a:endParaRPr lang="en-US" sz="26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Psalm 100:5</a:t>
            </a:r>
            <a:r>
              <a:rPr lang="en-US" sz="4000" dirty="0">
                <a:solidFill>
                  <a:schemeClr val="tx1"/>
                </a:solidFill>
                <a:latin typeface="Arial Rounded MT Bold" panose="020F0704030504030204" pitchFamily="34" charset="0"/>
              </a:rPr>
              <a:t>  For Adoni is good and his love endures forever; his faithfulness continues </a:t>
            </a:r>
            <a:r>
              <a:rPr lang="en-US" sz="4000" u="sng" dirty="0">
                <a:solidFill>
                  <a:srgbClr val="FFFF66"/>
                </a:solidFill>
                <a:latin typeface="Arial Rounded MT Bold" panose="020F0704030504030204" pitchFamily="34" charset="0"/>
              </a:rPr>
              <a:t>through all generations.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427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AF39-CEAD-4E50-03D4-5CD0755828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E9C490-6ACE-7BFA-30D4-55282498237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D90AC5B-5387-2525-91D2-C8DFF5538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7936438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9F92D-7E5C-FC12-7F71-90CB51A0D5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45B251-4D37-F5E2-862D-1196884E5E30}"/>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Cor 5.7 </a:t>
            </a:r>
            <a:r>
              <a:rPr lang="en-US" sz="4000" dirty="0">
                <a:solidFill>
                  <a:schemeClr val="tx1"/>
                </a:solidFill>
                <a:latin typeface="Arial Rounded MT Bold" panose="020F0704030504030204" pitchFamily="34" charset="0"/>
              </a:rPr>
              <a:t>For we walk by faith, not by sight. </a:t>
            </a:r>
          </a:p>
          <a:p>
            <a:pPr algn="l"/>
            <a:endParaRPr lang="en-US"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2 Cor 4.18</a:t>
            </a:r>
            <a:r>
              <a:rPr lang="en-US" sz="4000" dirty="0">
                <a:solidFill>
                  <a:schemeClr val="tx1"/>
                </a:solidFill>
                <a:latin typeface="Arial Rounded MT Bold" panose="020F0704030504030204" pitchFamily="34" charset="0"/>
              </a:rPr>
              <a:t> We look not at what can be seen but at what cannot be seen. For what can be seen is temporary, but what cannot be seen is eternal.</a:t>
            </a:r>
          </a:p>
        </p:txBody>
      </p:sp>
    </p:spTree>
    <p:extLst>
      <p:ext uri="{BB962C8B-B14F-4D97-AF65-F5344CB8AC3E}">
        <p14:creationId xmlns:p14="http://schemas.microsoft.com/office/powerpoint/2010/main" val="22158447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7B91-8A5F-944B-655D-CD924A0D79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A96829-C721-6E28-C59E-D67587DD82B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4D67B4D-3796-7011-BA60-4C2A5EAC5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565469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D07E-BCE9-70FA-4AA5-70EC2D707C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953A1B-8CDB-A4B5-4995-9146CE0AA1D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3E76C38-BBED-BEEC-0E8F-B3E55D1A8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BA54EEEC-814D-636A-5F4A-973B51D28984}"/>
              </a:ext>
            </a:extLst>
          </p:cNvPr>
          <p:cNvSpPr txBox="1"/>
          <p:nvPr/>
        </p:nvSpPr>
        <p:spPr>
          <a:xfrm>
            <a:off x="340436" y="361950"/>
            <a:ext cx="7980198"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Fruitful LIFE from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Life is in the Word</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family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cosmic reality</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We get hope in impossibilities</a:t>
            </a:r>
          </a:p>
        </p:txBody>
      </p:sp>
    </p:spTree>
    <p:extLst>
      <p:ext uri="{BB962C8B-B14F-4D97-AF65-F5344CB8AC3E}">
        <p14:creationId xmlns:p14="http://schemas.microsoft.com/office/powerpoint/2010/main" val="277546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C09E-286C-9997-6F86-EA85D930BE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E56518-A5EA-FB9E-8F6B-8761E5D2BCBA}"/>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99947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DC4E9-F1BA-8221-F2C8-7B7E760701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9924B3-5F38-CE2F-7687-D04FEC3D9296}"/>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5218247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258202</TotalTime>
  <Words>4851</Words>
  <Application>Microsoft Office PowerPoint</Application>
  <PresentationFormat>On-screen Show (16:9)</PresentationFormat>
  <Paragraphs>508</Paragraphs>
  <Slides>94</Slides>
  <Notes>94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94</vt:i4>
      </vt:variant>
    </vt:vector>
  </HeadingPairs>
  <TitlesOfParts>
    <vt:vector size="102" baseType="lpstr">
      <vt:lpstr>Arial</vt:lpstr>
      <vt:lpstr>Arial Rounded MT Bold</vt:lpstr>
      <vt:lpstr>Corbel</vt:lpstr>
      <vt:lpstr>David</vt:lpstr>
      <vt:lpstr>Vilna</vt:lpstr>
      <vt:lpstr>Wingdings</vt:lpstr>
      <vt:lpstr>Depth</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1:26</vt:lpstr>
      <vt:lpstr>PowerPoint Presentation</vt:lpstr>
      <vt:lpstr>PowerPoint Presentation</vt:lpstr>
      <vt:lpstr>B’resheet (Genesis) 1:27</vt:lpstr>
      <vt:lpstr>B’resheet (Genesis) 1:28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1:28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5592</cp:revision>
  <dcterms:created xsi:type="dcterms:W3CDTF">2006-04-21T19:34:43Z</dcterms:created>
  <dcterms:modified xsi:type="dcterms:W3CDTF">2025-10-14T14:57:44Z</dcterms:modified>
</cp:coreProperties>
</file>