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9" r:id="rId1"/>
  </p:sldMasterIdLst>
  <p:notesMasterIdLst>
    <p:notesMasterId r:id="rId100"/>
  </p:notesMasterIdLst>
  <p:handoutMasterIdLst>
    <p:handoutMasterId r:id="rId101"/>
  </p:handoutMasterIdLst>
  <p:sldIdLst>
    <p:sldId id="67502" r:id="rId2"/>
    <p:sldId id="67523" r:id="rId3"/>
    <p:sldId id="67498" r:id="rId4"/>
    <p:sldId id="67524" r:id="rId5"/>
    <p:sldId id="67503" r:id="rId6"/>
    <p:sldId id="67522" r:id="rId7"/>
    <p:sldId id="67526" r:id="rId8"/>
    <p:sldId id="67540" r:id="rId9"/>
    <p:sldId id="67599" r:id="rId10"/>
    <p:sldId id="67525" r:id="rId11"/>
    <p:sldId id="67530" r:id="rId12"/>
    <p:sldId id="67533" r:id="rId13"/>
    <p:sldId id="67528" r:id="rId14"/>
    <p:sldId id="67534" r:id="rId15"/>
    <p:sldId id="67531" r:id="rId16"/>
    <p:sldId id="67535" r:id="rId17"/>
    <p:sldId id="67532" r:id="rId18"/>
    <p:sldId id="67529" r:id="rId19"/>
    <p:sldId id="67536" r:id="rId20"/>
    <p:sldId id="67541" r:id="rId21"/>
    <p:sldId id="67598" r:id="rId22"/>
    <p:sldId id="67546" r:id="rId23"/>
    <p:sldId id="67544" r:id="rId24"/>
    <p:sldId id="67548" r:id="rId25"/>
    <p:sldId id="67545" r:id="rId26"/>
    <p:sldId id="67549" r:id="rId27"/>
    <p:sldId id="61642" r:id="rId28"/>
    <p:sldId id="61647" r:id="rId29"/>
    <p:sldId id="61646" r:id="rId30"/>
    <p:sldId id="67538" r:id="rId31"/>
    <p:sldId id="67537" r:id="rId32"/>
    <p:sldId id="67542" r:id="rId33"/>
    <p:sldId id="67543" r:id="rId34"/>
    <p:sldId id="67602" r:id="rId35"/>
    <p:sldId id="67555" r:id="rId36"/>
    <p:sldId id="67556" r:id="rId37"/>
    <p:sldId id="67554" r:id="rId38"/>
    <p:sldId id="67551" r:id="rId39"/>
    <p:sldId id="67558" r:id="rId40"/>
    <p:sldId id="67562" r:id="rId41"/>
    <p:sldId id="67559" r:id="rId42"/>
    <p:sldId id="67552" r:id="rId43"/>
    <p:sldId id="67557" r:id="rId44"/>
    <p:sldId id="67563" r:id="rId45"/>
    <p:sldId id="67560" r:id="rId46"/>
    <p:sldId id="67564" r:id="rId47"/>
    <p:sldId id="67561" r:id="rId48"/>
    <p:sldId id="67565" r:id="rId49"/>
    <p:sldId id="67566" r:id="rId50"/>
    <p:sldId id="67569" r:id="rId51"/>
    <p:sldId id="67567" r:id="rId52"/>
    <p:sldId id="67550" r:id="rId53"/>
    <p:sldId id="274" r:id="rId54"/>
    <p:sldId id="266" r:id="rId55"/>
    <p:sldId id="267" r:id="rId56"/>
    <p:sldId id="268" r:id="rId57"/>
    <p:sldId id="269" r:id="rId58"/>
    <p:sldId id="67547" r:id="rId59"/>
    <p:sldId id="67553" r:id="rId60"/>
    <p:sldId id="67580" r:id="rId61"/>
    <p:sldId id="67581" r:id="rId62"/>
    <p:sldId id="67575" r:id="rId63"/>
    <p:sldId id="67512" r:id="rId64"/>
    <p:sldId id="67511" r:id="rId65"/>
    <p:sldId id="67573" r:id="rId66"/>
    <p:sldId id="67572" r:id="rId67"/>
    <p:sldId id="67518" r:id="rId68"/>
    <p:sldId id="67574" r:id="rId69"/>
    <p:sldId id="67513" r:id="rId70"/>
    <p:sldId id="67520" r:id="rId71"/>
    <p:sldId id="67515" r:id="rId72"/>
    <p:sldId id="67514" r:id="rId73"/>
    <p:sldId id="67582" r:id="rId74"/>
    <p:sldId id="67583" r:id="rId75"/>
    <p:sldId id="67519" r:id="rId76"/>
    <p:sldId id="67506" r:id="rId77"/>
    <p:sldId id="67584" r:id="rId78"/>
    <p:sldId id="67434" r:id="rId79"/>
    <p:sldId id="67589" r:id="rId80"/>
    <p:sldId id="67585" r:id="rId81"/>
    <p:sldId id="67586" r:id="rId82"/>
    <p:sldId id="67505" r:id="rId83"/>
    <p:sldId id="67507" r:id="rId84"/>
    <p:sldId id="67587" r:id="rId85"/>
    <p:sldId id="67508" r:id="rId86"/>
    <p:sldId id="67588" r:id="rId87"/>
    <p:sldId id="67509" r:id="rId88"/>
    <p:sldId id="67510" r:id="rId89"/>
    <p:sldId id="67593" r:id="rId90"/>
    <p:sldId id="67590" r:id="rId91"/>
    <p:sldId id="67591" r:id="rId92"/>
    <p:sldId id="67435" r:id="rId93"/>
    <p:sldId id="67570" r:id="rId94"/>
    <p:sldId id="67571" r:id="rId95"/>
    <p:sldId id="67595" r:id="rId96"/>
    <p:sldId id="67600" r:id="rId97"/>
    <p:sldId id="67601" r:id="rId98"/>
    <p:sldId id="67596" r:id="rId99"/>
  </p:sldIdLst>
  <p:sldSz cx="9144000" cy="5143500" type="screen16x9"/>
  <p:notesSz cx="6858000" cy="9144000"/>
  <p:defaultTextStyle>
    <a:defPPr>
      <a:defRPr lang="en-US"/>
    </a:defPPr>
    <a:lvl1pPr algn="ctr" rtl="0" fontAlgn="base">
      <a:spcBef>
        <a:spcPct val="0"/>
      </a:spcBef>
      <a:spcAft>
        <a:spcPct val="0"/>
      </a:spcAft>
      <a:defRPr sz="4000" kern="1200">
        <a:solidFill>
          <a:schemeClr val="bg1"/>
        </a:solidFill>
        <a:latin typeface="Arial Rounded MT Bold" pitchFamily="34" charset="0"/>
        <a:ea typeface="+mn-ea"/>
        <a:cs typeface="Arial" charset="0"/>
      </a:defRPr>
    </a:lvl1pPr>
    <a:lvl2pPr marL="339061" algn="ctr" rtl="0" fontAlgn="base">
      <a:spcBef>
        <a:spcPct val="0"/>
      </a:spcBef>
      <a:spcAft>
        <a:spcPct val="0"/>
      </a:spcAft>
      <a:defRPr sz="4000" kern="1200">
        <a:solidFill>
          <a:schemeClr val="bg1"/>
        </a:solidFill>
        <a:latin typeface="Arial Rounded MT Bold" pitchFamily="34" charset="0"/>
        <a:ea typeface="+mn-ea"/>
        <a:cs typeface="Arial" charset="0"/>
      </a:defRPr>
    </a:lvl2pPr>
    <a:lvl3pPr marL="678271" algn="ctr" rtl="0" fontAlgn="base">
      <a:spcBef>
        <a:spcPct val="0"/>
      </a:spcBef>
      <a:spcAft>
        <a:spcPct val="0"/>
      </a:spcAft>
      <a:defRPr sz="4000" kern="1200">
        <a:solidFill>
          <a:schemeClr val="bg1"/>
        </a:solidFill>
        <a:latin typeface="Arial Rounded MT Bold" pitchFamily="34" charset="0"/>
        <a:ea typeface="+mn-ea"/>
        <a:cs typeface="Arial" charset="0"/>
      </a:defRPr>
    </a:lvl3pPr>
    <a:lvl4pPr marL="1017217" algn="ctr" rtl="0" fontAlgn="base">
      <a:spcBef>
        <a:spcPct val="0"/>
      </a:spcBef>
      <a:spcAft>
        <a:spcPct val="0"/>
      </a:spcAft>
      <a:defRPr sz="4000" kern="1200">
        <a:solidFill>
          <a:schemeClr val="bg1"/>
        </a:solidFill>
        <a:latin typeface="Arial Rounded MT Bold" pitchFamily="34" charset="0"/>
        <a:ea typeface="+mn-ea"/>
        <a:cs typeface="Arial" charset="0"/>
      </a:defRPr>
    </a:lvl4pPr>
    <a:lvl5pPr marL="1356390" algn="ctr" rtl="0" fontAlgn="base">
      <a:spcBef>
        <a:spcPct val="0"/>
      </a:spcBef>
      <a:spcAft>
        <a:spcPct val="0"/>
      </a:spcAft>
      <a:defRPr sz="4000" kern="1200">
        <a:solidFill>
          <a:schemeClr val="bg1"/>
        </a:solidFill>
        <a:latin typeface="Arial Rounded MT Bold" pitchFamily="34" charset="0"/>
        <a:ea typeface="+mn-ea"/>
        <a:cs typeface="Arial" charset="0"/>
      </a:defRPr>
    </a:lvl5pPr>
    <a:lvl6pPr marL="1695300" algn="l" defTabSz="678271" rtl="0" eaLnBrk="1" latinLnBrk="0" hangingPunct="1">
      <a:defRPr sz="4000" kern="1200">
        <a:solidFill>
          <a:schemeClr val="bg1"/>
        </a:solidFill>
        <a:latin typeface="Arial Rounded MT Bold" pitchFamily="34" charset="0"/>
        <a:ea typeface="+mn-ea"/>
        <a:cs typeface="Arial" charset="0"/>
      </a:defRPr>
    </a:lvl6pPr>
    <a:lvl7pPr marL="2034313" algn="l" defTabSz="678271" rtl="0" eaLnBrk="1" latinLnBrk="0" hangingPunct="1">
      <a:defRPr sz="4000" kern="1200">
        <a:solidFill>
          <a:schemeClr val="bg1"/>
        </a:solidFill>
        <a:latin typeface="Arial Rounded MT Bold" pitchFamily="34" charset="0"/>
        <a:ea typeface="+mn-ea"/>
        <a:cs typeface="Arial" charset="0"/>
      </a:defRPr>
    </a:lvl7pPr>
    <a:lvl8pPr marL="2373419" algn="l" defTabSz="678271" rtl="0" eaLnBrk="1" latinLnBrk="0" hangingPunct="1">
      <a:defRPr sz="4000" kern="1200">
        <a:solidFill>
          <a:schemeClr val="bg1"/>
        </a:solidFill>
        <a:latin typeface="Arial Rounded MT Bold" pitchFamily="34" charset="0"/>
        <a:ea typeface="+mn-ea"/>
        <a:cs typeface="Arial" charset="0"/>
      </a:defRPr>
    </a:lvl8pPr>
    <a:lvl9pPr marL="2712509" algn="l" defTabSz="678271" rtl="0" eaLnBrk="1" latinLnBrk="0" hangingPunct="1">
      <a:defRPr sz="4000" kern="1200">
        <a:solidFill>
          <a:schemeClr val="bg1"/>
        </a:solidFill>
        <a:latin typeface="Arial Rounded MT Bold" pitchFamily="34" charset="0"/>
        <a:ea typeface="+mn-ea"/>
        <a:cs typeface="Arial"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muel" initials="SW" lastIdx="2" clrIdx="0">
    <p:extLst>
      <p:ext uri="{19B8F6BF-5375-455C-9EA6-DF929625EA0E}">
        <p15:presenceInfo xmlns:p15="http://schemas.microsoft.com/office/powerpoint/2012/main" userId="Shmuel" providerId="None"/>
      </p:ext>
    </p:extLst>
  </p:cmAuthor>
  <p:cmAuthor id="2" name="Shmuel Wolkenfeld" initials="SW" lastIdx="1" clrIdx="1">
    <p:extLst>
      <p:ext uri="{19B8F6BF-5375-455C-9EA6-DF929625EA0E}">
        <p15:presenceInfo xmlns:p15="http://schemas.microsoft.com/office/powerpoint/2012/main" userId="59ac315834edd8d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FFFF00"/>
    <a:srgbClr val="333333"/>
    <a:srgbClr val="996633"/>
    <a:srgbClr val="9A6766"/>
    <a:srgbClr val="FFFF99"/>
    <a:srgbClr val="AA6E5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79379" autoAdjust="0"/>
  </p:normalViewPr>
  <p:slideViewPr>
    <p:cSldViewPr>
      <p:cViewPr varScale="1">
        <p:scale>
          <a:sx n="103" d="100"/>
          <a:sy n="103" d="100"/>
        </p:scale>
        <p:origin x="102" y="186"/>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5448"/>
    </p:cViewPr>
  </p:sorterViewPr>
  <p:notesViewPr>
    <p:cSldViewPr>
      <p:cViewPr varScale="1">
        <p:scale>
          <a:sx n="79" d="100"/>
          <a:sy n="79" d="100"/>
        </p:scale>
        <p:origin x="2022" y="12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commentAuthors" Target="commentAuthor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notesMaster" Target="notesMasters/notesMaster1.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Freedom </a:t>
            </a:r>
          </a:p>
        </p:txBody>
      </p:sp>
      <p:sp>
        <p:nvSpPr>
          <p:cNvPr id="2969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Oct 18 2025 5786</a:t>
            </a:r>
          </a:p>
        </p:txBody>
      </p:sp>
      <p:sp>
        <p:nvSpPr>
          <p:cNvPr id="2970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2970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743E3E74-A71D-4F9E-A274-799584BDC6E6}" type="slidenum">
              <a:rPr lang="en-US" altLang="en-US"/>
              <a:pPr/>
              <a:t>‹#›</a:t>
            </a:fld>
            <a:endParaRPr lang="en-US" altLang="en-US"/>
          </a:p>
        </p:txBody>
      </p:sp>
    </p:spTree>
    <p:extLst>
      <p:ext uri="{BB962C8B-B14F-4D97-AF65-F5344CB8AC3E}">
        <p14:creationId xmlns:p14="http://schemas.microsoft.com/office/powerpoint/2010/main" val="20885928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Freedom </a:t>
            </a:r>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Oct 18 2025 5786</a:t>
            </a:r>
          </a:p>
        </p:txBody>
      </p:sp>
      <p:sp>
        <p:nvSpPr>
          <p:cNvPr id="512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00E9F95B-100C-4401-AFC8-043CE70D51A5}" type="slidenum">
              <a:rPr lang="en-US" altLang="en-US"/>
              <a:pPr/>
              <a:t>‹#›</a:t>
            </a:fld>
            <a:endParaRPr lang="en-US" altLang="en-US"/>
          </a:p>
        </p:txBody>
      </p:sp>
    </p:spTree>
    <p:extLst>
      <p:ext uri="{BB962C8B-B14F-4D97-AF65-F5344CB8AC3E}">
        <p14:creationId xmlns:p14="http://schemas.microsoft.com/office/powerpoint/2010/main" val="3266379074"/>
      </p:ext>
    </p:extLst>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2000" kern="1200">
        <a:solidFill>
          <a:schemeClr val="tx1"/>
        </a:solidFill>
        <a:latin typeface="Arial Rounded MT Bold" pitchFamily="34" charset="0"/>
        <a:ea typeface="+mn-ea"/>
        <a:cs typeface="Arial" charset="0"/>
      </a:defRPr>
    </a:lvl1pPr>
    <a:lvl2pPr marL="339061" algn="l" rtl="0" fontAlgn="base">
      <a:spcBef>
        <a:spcPct val="30000"/>
      </a:spcBef>
      <a:spcAft>
        <a:spcPct val="0"/>
      </a:spcAft>
      <a:defRPr sz="2000" kern="1200">
        <a:solidFill>
          <a:schemeClr val="tx1"/>
        </a:solidFill>
        <a:latin typeface="Arial Rounded MT Bold" pitchFamily="34" charset="0"/>
        <a:ea typeface="+mn-ea"/>
        <a:cs typeface="Arial" charset="0"/>
      </a:defRPr>
    </a:lvl2pPr>
    <a:lvl3pPr marL="678271" algn="l" rtl="0" fontAlgn="base">
      <a:spcBef>
        <a:spcPct val="30000"/>
      </a:spcBef>
      <a:spcAft>
        <a:spcPct val="0"/>
      </a:spcAft>
      <a:defRPr sz="1200" kern="1200">
        <a:solidFill>
          <a:schemeClr val="tx1"/>
        </a:solidFill>
        <a:latin typeface="Arial" charset="0"/>
        <a:ea typeface="+mn-ea"/>
        <a:cs typeface="Arial" charset="0"/>
      </a:defRPr>
    </a:lvl3pPr>
    <a:lvl4pPr marL="1017217" algn="l" rtl="0" fontAlgn="base">
      <a:spcBef>
        <a:spcPct val="30000"/>
      </a:spcBef>
      <a:spcAft>
        <a:spcPct val="0"/>
      </a:spcAft>
      <a:defRPr sz="1200" kern="1200">
        <a:solidFill>
          <a:schemeClr val="tx1"/>
        </a:solidFill>
        <a:latin typeface="Arial" charset="0"/>
        <a:ea typeface="+mn-ea"/>
        <a:cs typeface="Arial" charset="0"/>
      </a:defRPr>
    </a:lvl4pPr>
    <a:lvl5pPr marL="1356390" algn="l" rtl="0" fontAlgn="base">
      <a:spcBef>
        <a:spcPct val="30000"/>
      </a:spcBef>
      <a:spcAft>
        <a:spcPct val="0"/>
      </a:spcAft>
      <a:defRPr sz="1200" kern="1200">
        <a:solidFill>
          <a:schemeClr val="tx1"/>
        </a:solidFill>
        <a:latin typeface="Arial" charset="0"/>
        <a:ea typeface="+mn-ea"/>
        <a:cs typeface="Arial" charset="0"/>
      </a:defRPr>
    </a:lvl5pPr>
    <a:lvl6pPr marL="1695300" algn="l" defTabSz="678271" rtl="0" eaLnBrk="1" latinLnBrk="0" hangingPunct="1">
      <a:defRPr sz="1200" kern="1200">
        <a:solidFill>
          <a:schemeClr val="tx1"/>
        </a:solidFill>
        <a:latin typeface="+mn-lt"/>
        <a:ea typeface="+mn-ea"/>
        <a:cs typeface="+mn-cs"/>
      </a:defRPr>
    </a:lvl6pPr>
    <a:lvl7pPr marL="2034313" algn="l" defTabSz="678271" rtl="0" eaLnBrk="1" latinLnBrk="0" hangingPunct="1">
      <a:defRPr sz="1200" kern="1200">
        <a:solidFill>
          <a:schemeClr val="tx1"/>
        </a:solidFill>
        <a:latin typeface="+mn-lt"/>
        <a:ea typeface="+mn-ea"/>
        <a:cs typeface="+mn-cs"/>
      </a:defRPr>
    </a:lvl7pPr>
    <a:lvl8pPr marL="2373419" algn="l" defTabSz="678271" rtl="0" eaLnBrk="1" latinLnBrk="0" hangingPunct="1">
      <a:defRPr sz="1200" kern="1200">
        <a:solidFill>
          <a:schemeClr val="tx1"/>
        </a:solidFill>
        <a:latin typeface="+mn-lt"/>
        <a:ea typeface="+mn-ea"/>
        <a:cs typeface="+mn-cs"/>
      </a:defRPr>
    </a:lvl8pPr>
    <a:lvl9pPr marL="2712509" algn="l" defTabSz="67827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youtu.be/giLrq1ufU4M"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73FE1-2A73-D360-93DF-CFA73F8D45E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EA40BED-90CD-8ADA-E0E3-73BE82E0B6F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effectLst/>
                <a:uLnTx/>
                <a:uFillTx/>
                <a:latin typeface="Arial" charset="0"/>
                <a:ea typeface="+mn-ea"/>
                <a:cs typeface="Arial" charset="0"/>
              </a:rPr>
              <a:t>Freedom </a:t>
            </a:r>
          </a:p>
        </p:txBody>
      </p:sp>
      <p:sp>
        <p:nvSpPr>
          <p:cNvPr id="5" name="Rectangle 3">
            <a:extLst>
              <a:ext uri="{FF2B5EF4-FFF2-40B4-BE49-F238E27FC236}">
                <a16:creationId xmlns:a16="http://schemas.microsoft.com/office/drawing/2014/main" id="{4AA99604-9AE8-BE4F-A979-EB9220C361D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effectLst/>
                <a:uLnTx/>
                <a:uFillTx/>
                <a:latin typeface="Arial" charset="0"/>
                <a:ea typeface="+mn-ea"/>
                <a:cs typeface="Arial" charset="0"/>
              </a:rPr>
              <a:t>Oct 18 2025 5786</a:t>
            </a:r>
          </a:p>
        </p:txBody>
      </p:sp>
      <p:sp>
        <p:nvSpPr>
          <p:cNvPr id="6" name="Rectangle 7">
            <a:extLst>
              <a:ext uri="{FF2B5EF4-FFF2-40B4-BE49-F238E27FC236}">
                <a16:creationId xmlns:a16="http://schemas.microsoft.com/office/drawing/2014/main" id="{3809EA16-ED6C-43D6-9A53-63A3A6314E5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88EEFFB-53FC-6834-6503-802F67412E4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858D823-511C-D218-4DE9-3D9DD494313F}"/>
              </a:ext>
            </a:extLst>
          </p:cNvPr>
          <p:cNvSpPr>
            <a:spLocks noGrp="1" noChangeArrowheads="1"/>
          </p:cNvSpPr>
          <p:nvPr>
            <p:ph type="body" idx="1"/>
          </p:nvPr>
        </p:nvSpPr>
        <p:spPr>
          <a:xfrm>
            <a:off x="152400" y="4114800"/>
            <a:ext cx="6553200" cy="4876800"/>
          </a:xfrm>
        </p:spPr>
        <p:txBody>
          <a:bodyPr/>
          <a:lstStyle/>
          <a:p>
            <a:pPr algn="l"/>
            <a:r>
              <a:rPr lang="en-US" altLang="en-US" dirty="0"/>
              <a:t>.   </a:t>
            </a:r>
          </a:p>
        </p:txBody>
      </p:sp>
      <p:cxnSp>
        <p:nvCxnSpPr>
          <p:cNvPr id="3" name="Straight Connector 2">
            <a:extLst>
              <a:ext uri="{FF2B5EF4-FFF2-40B4-BE49-F238E27FC236}">
                <a16:creationId xmlns:a16="http://schemas.microsoft.com/office/drawing/2014/main" id="{1AB7276D-7024-2A4A-75CB-5CDEA91A4D4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06932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D2EB2-AF7C-4C5B-086B-3A43BFE74AC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489E8C1-6268-4CF0-2985-4CAC7A8FD3D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effectLst/>
                <a:uLnTx/>
                <a:uFillTx/>
                <a:latin typeface="Arial" charset="0"/>
                <a:ea typeface="+mn-ea"/>
                <a:cs typeface="Arial" charset="0"/>
              </a:rPr>
              <a:t>Freedom </a:t>
            </a:r>
          </a:p>
        </p:txBody>
      </p:sp>
      <p:sp>
        <p:nvSpPr>
          <p:cNvPr id="5" name="Rectangle 3">
            <a:extLst>
              <a:ext uri="{FF2B5EF4-FFF2-40B4-BE49-F238E27FC236}">
                <a16:creationId xmlns:a16="http://schemas.microsoft.com/office/drawing/2014/main" id="{0AFD548D-B8C1-751E-75BF-5F377393BF4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effectLst/>
                <a:uLnTx/>
                <a:uFillTx/>
                <a:latin typeface="Arial" charset="0"/>
                <a:ea typeface="+mn-ea"/>
                <a:cs typeface="Arial" charset="0"/>
              </a:rPr>
              <a:t>Oct 18 2025 5786</a:t>
            </a:r>
          </a:p>
        </p:txBody>
      </p:sp>
      <p:sp>
        <p:nvSpPr>
          <p:cNvPr id="6" name="Rectangle 7">
            <a:extLst>
              <a:ext uri="{FF2B5EF4-FFF2-40B4-BE49-F238E27FC236}">
                <a16:creationId xmlns:a16="http://schemas.microsoft.com/office/drawing/2014/main" id="{853D252D-9487-7434-24DE-7603AFB26D9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982DAF5-12B9-D81F-BDBA-7E71CA50540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B33F847-C0E0-9F67-8CCF-E5EB5199CFC1}"/>
              </a:ext>
            </a:extLst>
          </p:cNvPr>
          <p:cNvSpPr>
            <a:spLocks noGrp="1" noChangeArrowheads="1"/>
          </p:cNvSpPr>
          <p:nvPr>
            <p:ph type="body" idx="1"/>
          </p:nvPr>
        </p:nvSpPr>
        <p:spPr>
          <a:xfrm>
            <a:off x="152400" y="4114800"/>
            <a:ext cx="6553200" cy="4876800"/>
          </a:xfrm>
        </p:spPr>
        <p:txBody>
          <a:bodyPr/>
          <a:lstStyle/>
          <a:p>
            <a:pPr algn="l"/>
            <a:r>
              <a:rPr lang="en-US" altLang="en-US" dirty="0"/>
              <a:t>Focus on that: truth </a:t>
            </a:r>
            <a:r>
              <a:rPr lang="en-US" altLang="en-US" dirty="0">
                <a:sym typeface="Wingdings" panose="05000000000000000000" pitchFamily="2" charset="2"/>
              </a:rPr>
              <a:t> freedom</a:t>
            </a:r>
          </a:p>
          <a:p>
            <a:pPr algn="l"/>
            <a:r>
              <a:rPr lang="en-US" altLang="en-US" dirty="0">
                <a:sym typeface="Wingdings" panose="05000000000000000000" pitchFamily="2" charset="2"/>
              </a:rPr>
              <a:t>Living in truth: cosmically, relationally, politically, every dimension.  Pilate asked, “What is truth?”</a:t>
            </a:r>
            <a:endParaRPr lang="en-US" altLang="en-US" dirty="0"/>
          </a:p>
        </p:txBody>
      </p:sp>
      <p:cxnSp>
        <p:nvCxnSpPr>
          <p:cNvPr id="3" name="Straight Connector 2">
            <a:extLst>
              <a:ext uri="{FF2B5EF4-FFF2-40B4-BE49-F238E27FC236}">
                <a16:creationId xmlns:a16="http://schemas.microsoft.com/office/drawing/2014/main" id="{420687FD-1715-92F0-12CD-68EFE7BC9BF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3688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5A28A-E8DE-E12D-53FD-B23C79E7B01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2AD123D-64B9-6A10-7A03-98C738AB2C4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Freedom </a:t>
            </a:r>
          </a:p>
        </p:txBody>
      </p:sp>
      <p:sp>
        <p:nvSpPr>
          <p:cNvPr id="5" name="Rectangle 3">
            <a:extLst>
              <a:ext uri="{FF2B5EF4-FFF2-40B4-BE49-F238E27FC236}">
                <a16:creationId xmlns:a16="http://schemas.microsoft.com/office/drawing/2014/main" id="{61C30C5F-7C96-CB2C-0CE1-8A15E2368B2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18 2025 5786</a:t>
            </a:r>
          </a:p>
        </p:txBody>
      </p:sp>
      <p:sp>
        <p:nvSpPr>
          <p:cNvPr id="6" name="Rectangle 7">
            <a:extLst>
              <a:ext uri="{FF2B5EF4-FFF2-40B4-BE49-F238E27FC236}">
                <a16:creationId xmlns:a16="http://schemas.microsoft.com/office/drawing/2014/main" id="{D734B35D-9B17-4F64-1677-83F95F39EA1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E7A094A-3211-F658-4AD6-1814E4C6188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1D26BBD-611A-4C1D-0FE4-A353C71656A8}"/>
              </a:ext>
            </a:extLst>
          </p:cNvPr>
          <p:cNvSpPr>
            <a:spLocks noGrp="1" noChangeArrowheads="1"/>
          </p:cNvSpPr>
          <p:nvPr>
            <p:ph type="body" idx="1"/>
          </p:nvPr>
        </p:nvSpPr>
        <p:spPr>
          <a:xfrm>
            <a:off x="152400" y="4114800"/>
            <a:ext cx="6553200" cy="4876800"/>
          </a:xfrm>
        </p:spPr>
        <p:txBody>
          <a:bodyPr/>
          <a:lstStyle/>
          <a:p>
            <a:pPr algn="l"/>
            <a:r>
              <a:rPr lang="en-US" altLang="en-US" dirty="0"/>
              <a:t>Radical statement: internal bondage</a:t>
            </a:r>
          </a:p>
          <a:p>
            <a:pPr algn="l"/>
            <a:r>
              <a:rPr lang="en-US" altLang="en-US" dirty="0"/>
              <a:t>Sin is slavery</a:t>
            </a:r>
          </a:p>
          <a:p>
            <a:pPr marL="171450" indent="-171450" algn="l">
              <a:buFont typeface="Arial" panose="020B0604020202020204" pitchFamily="34" charset="0"/>
              <a:buChar char="•"/>
            </a:pPr>
            <a:r>
              <a:rPr lang="en-US" altLang="en-US" dirty="0"/>
              <a:t>Language: profanity, even sissy swearing: Gosh</a:t>
            </a:r>
          </a:p>
          <a:p>
            <a:pPr marL="171450" indent="-171450" algn="l">
              <a:buFont typeface="Arial" panose="020B0604020202020204" pitchFamily="34" charset="0"/>
              <a:buChar char="•"/>
            </a:pPr>
            <a:r>
              <a:rPr lang="en-US" altLang="en-US" dirty="0"/>
              <a:t>Anger and rage, unresolved hurts.</a:t>
            </a:r>
          </a:p>
          <a:p>
            <a:pPr marL="171450" indent="-171450" algn="l">
              <a:buFont typeface="Arial" panose="020B0604020202020204" pitchFamily="34" charset="0"/>
              <a:buChar char="•"/>
            </a:pPr>
            <a:r>
              <a:rPr lang="en-US" altLang="en-US" dirty="0"/>
              <a:t>Lust </a:t>
            </a:r>
            <a:r>
              <a:rPr lang="en-US" altLang="en-US" dirty="0">
                <a:sym typeface="Wingdings" panose="05000000000000000000" pitchFamily="2" charset="2"/>
              </a:rPr>
              <a:t> pornography</a:t>
            </a:r>
          </a:p>
          <a:p>
            <a:pPr marL="171450" indent="-171450" algn="l">
              <a:buFont typeface="Arial" panose="020B0604020202020204" pitchFamily="34" charset="0"/>
              <a:buChar char="•"/>
            </a:pPr>
            <a:r>
              <a:rPr lang="en-US" altLang="en-US" dirty="0">
                <a:sym typeface="Wingdings" panose="05000000000000000000" pitchFamily="2" charset="2"/>
              </a:rPr>
              <a:t>Materialism: “must have”  </a:t>
            </a:r>
            <a:r>
              <a:rPr lang="en-US" altLang="en-US" dirty="0" err="1">
                <a:sym typeface="Wingdings" panose="05000000000000000000" pitchFamily="2" charset="2"/>
              </a:rPr>
              <a:t>cf</a:t>
            </a:r>
            <a:r>
              <a:rPr lang="en-US" altLang="en-US" dirty="0">
                <a:sym typeface="Wingdings" panose="05000000000000000000" pitchFamily="2" charset="2"/>
              </a:rPr>
              <a:t> GRATEFULNESS</a:t>
            </a:r>
          </a:p>
          <a:p>
            <a:pPr marL="171450" indent="-171450" algn="l">
              <a:buFont typeface="Arial" panose="020B0604020202020204" pitchFamily="34" charset="0"/>
              <a:buChar char="•"/>
            </a:pPr>
            <a:r>
              <a:rPr lang="en-US" altLang="en-US" dirty="0">
                <a:sym typeface="Wingdings" panose="05000000000000000000" pitchFamily="2" charset="2"/>
              </a:rPr>
              <a:t>Belittling people as self defense, maybe imaginary</a:t>
            </a:r>
            <a:endParaRPr lang="en-US" altLang="en-US" dirty="0"/>
          </a:p>
          <a:p>
            <a:pPr marL="342900" indent="-342900" algn="l">
              <a:buFont typeface="Arial" panose="020B0604020202020204" pitchFamily="34" charset="0"/>
              <a:buChar char="•"/>
            </a:pPr>
            <a:endParaRPr lang="en-US" altLang="en-US" dirty="0"/>
          </a:p>
        </p:txBody>
      </p:sp>
      <p:cxnSp>
        <p:nvCxnSpPr>
          <p:cNvPr id="3" name="Straight Connector 2">
            <a:extLst>
              <a:ext uri="{FF2B5EF4-FFF2-40B4-BE49-F238E27FC236}">
                <a16:creationId xmlns:a16="http://schemas.microsoft.com/office/drawing/2014/main" id="{B25C1ED8-FCDD-168F-8F40-884CBE1DD90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2302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46F39-F794-CEBE-B353-B0C8D267B7A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24285E1-6FC5-6B59-19CB-D205B94BBE8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Freedom </a:t>
            </a:r>
          </a:p>
        </p:txBody>
      </p:sp>
      <p:sp>
        <p:nvSpPr>
          <p:cNvPr id="5" name="Rectangle 3">
            <a:extLst>
              <a:ext uri="{FF2B5EF4-FFF2-40B4-BE49-F238E27FC236}">
                <a16:creationId xmlns:a16="http://schemas.microsoft.com/office/drawing/2014/main" id="{B429F495-6FA1-D3FB-3068-3147F997462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18 2025 5786</a:t>
            </a:r>
          </a:p>
        </p:txBody>
      </p:sp>
      <p:sp>
        <p:nvSpPr>
          <p:cNvPr id="6" name="Rectangle 7">
            <a:extLst>
              <a:ext uri="{FF2B5EF4-FFF2-40B4-BE49-F238E27FC236}">
                <a16:creationId xmlns:a16="http://schemas.microsoft.com/office/drawing/2014/main" id="{D0D087EC-56E7-AD64-C411-B393B8D52E0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073F652-1998-E27F-4534-0888AC9165F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39ED6C4-F542-A0A3-5FD8-DD9E4D2E9636}"/>
              </a:ext>
            </a:extLst>
          </p:cNvPr>
          <p:cNvSpPr>
            <a:spLocks noGrp="1" noChangeArrowheads="1"/>
          </p:cNvSpPr>
          <p:nvPr>
            <p:ph type="body" idx="1"/>
          </p:nvPr>
        </p:nvSpPr>
        <p:spPr>
          <a:xfrm>
            <a:off x="152400" y="4114800"/>
            <a:ext cx="6553200" cy="4876800"/>
          </a:xfrm>
        </p:spPr>
        <p:txBody>
          <a:bodyPr/>
          <a:lstStyle/>
          <a:p>
            <a:pPr algn="l"/>
            <a:r>
              <a:rPr lang="en-US" altLang="en-US" dirty="0"/>
              <a:t>External bondages</a:t>
            </a:r>
          </a:p>
        </p:txBody>
      </p:sp>
      <p:cxnSp>
        <p:nvCxnSpPr>
          <p:cNvPr id="3" name="Straight Connector 2">
            <a:extLst>
              <a:ext uri="{FF2B5EF4-FFF2-40B4-BE49-F238E27FC236}">
                <a16:creationId xmlns:a16="http://schemas.microsoft.com/office/drawing/2014/main" id="{462CA04F-489F-95C4-2FD3-4A5EAB55B8C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83158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DE67A-BC3A-E2D8-591A-B59D65FB9C7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B391EE0-2A48-61B3-4296-1E74322970E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Freedom </a:t>
            </a:r>
          </a:p>
        </p:txBody>
      </p:sp>
      <p:sp>
        <p:nvSpPr>
          <p:cNvPr id="5" name="Rectangle 3">
            <a:extLst>
              <a:ext uri="{FF2B5EF4-FFF2-40B4-BE49-F238E27FC236}">
                <a16:creationId xmlns:a16="http://schemas.microsoft.com/office/drawing/2014/main" id="{CFFB0FF1-7B6E-20C7-CE76-A4CA79FC4E3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18 2025 5786</a:t>
            </a:r>
          </a:p>
        </p:txBody>
      </p:sp>
      <p:sp>
        <p:nvSpPr>
          <p:cNvPr id="6" name="Rectangle 7">
            <a:extLst>
              <a:ext uri="{FF2B5EF4-FFF2-40B4-BE49-F238E27FC236}">
                <a16:creationId xmlns:a16="http://schemas.microsoft.com/office/drawing/2014/main" id="{B06195A0-5DA2-998B-7D6D-15C189CE024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63198D9-C274-3DE6-88AF-A6007E49AC6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BCB89C9-ACD2-2289-492B-CE468224813C}"/>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FA0DEBE8-96EF-0D7C-53E7-025219C9972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85566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A7B3F-1447-92ED-4D1E-917B35DAAF4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6A45D73-11CC-4644-037B-C335919506A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Freedom </a:t>
            </a:r>
          </a:p>
        </p:txBody>
      </p:sp>
      <p:sp>
        <p:nvSpPr>
          <p:cNvPr id="5" name="Rectangle 3">
            <a:extLst>
              <a:ext uri="{FF2B5EF4-FFF2-40B4-BE49-F238E27FC236}">
                <a16:creationId xmlns:a16="http://schemas.microsoft.com/office/drawing/2014/main" id="{CF223B4E-73A4-DDF0-AF3F-EDAA72F6CD2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18 2025 5786</a:t>
            </a:r>
          </a:p>
        </p:txBody>
      </p:sp>
      <p:sp>
        <p:nvSpPr>
          <p:cNvPr id="6" name="Rectangle 7">
            <a:extLst>
              <a:ext uri="{FF2B5EF4-FFF2-40B4-BE49-F238E27FC236}">
                <a16:creationId xmlns:a16="http://schemas.microsoft.com/office/drawing/2014/main" id="{AE561B8C-D410-3342-D7A5-EE5BD322A2E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058347D-56F6-3248-D5EE-FBB7E622402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94D822D-913D-1AEE-2F78-721A2B0DD16D}"/>
              </a:ext>
            </a:extLst>
          </p:cNvPr>
          <p:cNvSpPr>
            <a:spLocks noGrp="1" noChangeArrowheads="1"/>
          </p:cNvSpPr>
          <p:nvPr>
            <p:ph type="body" idx="1"/>
          </p:nvPr>
        </p:nvSpPr>
        <p:spPr>
          <a:xfrm>
            <a:off x="152400" y="4114800"/>
            <a:ext cx="6553200" cy="4876800"/>
          </a:xfrm>
        </p:spPr>
        <p:txBody>
          <a:bodyPr/>
          <a:lstStyle/>
          <a:p>
            <a:r>
              <a:rPr lang="en-US" altLang="en-US" dirty="0"/>
              <a:t>External bondages</a:t>
            </a:r>
          </a:p>
        </p:txBody>
      </p:sp>
      <p:cxnSp>
        <p:nvCxnSpPr>
          <p:cNvPr id="3" name="Straight Connector 2">
            <a:extLst>
              <a:ext uri="{FF2B5EF4-FFF2-40B4-BE49-F238E27FC236}">
                <a16:creationId xmlns:a16="http://schemas.microsoft.com/office/drawing/2014/main" id="{C48B39BC-0B31-B282-354E-8D82CFEA5B0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84808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E74BD-5F29-BB60-B979-491AC4AA67E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8284297-DC06-2A52-35A5-1BFF7351A83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Freedom </a:t>
            </a:r>
          </a:p>
        </p:txBody>
      </p:sp>
      <p:sp>
        <p:nvSpPr>
          <p:cNvPr id="5" name="Rectangle 3">
            <a:extLst>
              <a:ext uri="{FF2B5EF4-FFF2-40B4-BE49-F238E27FC236}">
                <a16:creationId xmlns:a16="http://schemas.microsoft.com/office/drawing/2014/main" id="{0418E5BD-5A0D-5379-050E-6E8BE842981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18 2025 5786</a:t>
            </a:r>
          </a:p>
        </p:txBody>
      </p:sp>
      <p:sp>
        <p:nvSpPr>
          <p:cNvPr id="6" name="Rectangle 7">
            <a:extLst>
              <a:ext uri="{FF2B5EF4-FFF2-40B4-BE49-F238E27FC236}">
                <a16:creationId xmlns:a16="http://schemas.microsoft.com/office/drawing/2014/main" id="{C30FACF7-4AEA-767A-06C8-D18E7C3763D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45414CC-BD77-B5A5-B906-3F6D9F6C861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F39A34B-3911-B63B-4D3D-1E1E030D83C4}"/>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159E943E-23D4-F7B3-BF98-3DF27117DF5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51074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B5901-A98A-4C3B-7755-891CDB4E734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9F06B97-B572-973A-314A-10E8DE169EB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Freedom </a:t>
            </a:r>
          </a:p>
        </p:txBody>
      </p:sp>
      <p:sp>
        <p:nvSpPr>
          <p:cNvPr id="5" name="Rectangle 3">
            <a:extLst>
              <a:ext uri="{FF2B5EF4-FFF2-40B4-BE49-F238E27FC236}">
                <a16:creationId xmlns:a16="http://schemas.microsoft.com/office/drawing/2014/main" id="{793AB801-F722-1602-049F-D335DF2CA3E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18 2025 5786</a:t>
            </a:r>
          </a:p>
        </p:txBody>
      </p:sp>
      <p:sp>
        <p:nvSpPr>
          <p:cNvPr id="6" name="Rectangle 7">
            <a:extLst>
              <a:ext uri="{FF2B5EF4-FFF2-40B4-BE49-F238E27FC236}">
                <a16:creationId xmlns:a16="http://schemas.microsoft.com/office/drawing/2014/main" id="{5DFD505B-DA9C-3D2B-14AB-3598035DEE5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6E3786C-67E0-BE78-77C5-A6A3C161F07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2908A49-990B-02B6-3940-9062E7C04EC6}"/>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B7F36BC1-629D-9C89-014F-5D6026C9CFC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04166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599960-A7E9-C7CC-8E84-68215E369B2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77B0B99-4DA9-0BC2-DE6F-EE48669C4C7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Freedom </a:t>
            </a:r>
          </a:p>
        </p:txBody>
      </p:sp>
      <p:sp>
        <p:nvSpPr>
          <p:cNvPr id="5" name="Rectangle 3">
            <a:extLst>
              <a:ext uri="{FF2B5EF4-FFF2-40B4-BE49-F238E27FC236}">
                <a16:creationId xmlns:a16="http://schemas.microsoft.com/office/drawing/2014/main" id="{2E371042-A638-5026-C07E-09FD8A941AC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18 2025 5786</a:t>
            </a:r>
          </a:p>
        </p:txBody>
      </p:sp>
      <p:sp>
        <p:nvSpPr>
          <p:cNvPr id="6" name="Rectangle 7">
            <a:extLst>
              <a:ext uri="{FF2B5EF4-FFF2-40B4-BE49-F238E27FC236}">
                <a16:creationId xmlns:a16="http://schemas.microsoft.com/office/drawing/2014/main" id="{600A808C-E1BD-4FFC-7836-9B84F1E3261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9C3B32D-EF4D-02A2-0E9D-2230BF9731F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D40F96D-B514-4406-5562-BFA5F28B40B6}"/>
              </a:ext>
            </a:extLst>
          </p:cNvPr>
          <p:cNvSpPr>
            <a:spLocks noGrp="1" noChangeArrowheads="1"/>
          </p:cNvSpPr>
          <p:nvPr>
            <p:ph type="body" idx="1"/>
          </p:nvPr>
        </p:nvSpPr>
        <p:spPr>
          <a:xfrm>
            <a:off x="152400" y="4114800"/>
            <a:ext cx="6553200" cy="4876800"/>
          </a:xfrm>
        </p:spPr>
        <p:txBody>
          <a:bodyPr/>
          <a:lstStyle/>
          <a:p>
            <a:pPr algn="l"/>
            <a:r>
              <a:rPr lang="en-US" altLang="en-US" dirty="0"/>
              <a:t>Internal bondage: guilt, regret.</a:t>
            </a:r>
          </a:p>
        </p:txBody>
      </p:sp>
      <p:cxnSp>
        <p:nvCxnSpPr>
          <p:cNvPr id="3" name="Straight Connector 2">
            <a:extLst>
              <a:ext uri="{FF2B5EF4-FFF2-40B4-BE49-F238E27FC236}">
                <a16:creationId xmlns:a16="http://schemas.microsoft.com/office/drawing/2014/main" id="{941D0ACD-1670-002C-1158-0208B3D9472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00974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C6E80-AB54-EE48-6334-1F0A593A72A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5340211-2F47-ECF7-FF36-B0A60B89CA7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Freedom </a:t>
            </a:r>
          </a:p>
        </p:txBody>
      </p:sp>
      <p:sp>
        <p:nvSpPr>
          <p:cNvPr id="5" name="Rectangle 3">
            <a:extLst>
              <a:ext uri="{FF2B5EF4-FFF2-40B4-BE49-F238E27FC236}">
                <a16:creationId xmlns:a16="http://schemas.microsoft.com/office/drawing/2014/main" id="{915304E1-622B-6E69-8397-BAAD4417703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18 2025 5786</a:t>
            </a:r>
          </a:p>
        </p:txBody>
      </p:sp>
      <p:sp>
        <p:nvSpPr>
          <p:cNvPr id="6" name="Rectangle 7">
            <a:extLst>
              <a:ext uri="{FF2B5EF4-FFF2-40B4-BE49-F238E27FC236}">
                <a16:creationId xmlns:a16="http://schemas.microsoft.com/office/drawing/2014/main" id="{C4143D90-4E1F-8743-29CE-B44782D5D32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026D1E3-569C-B666-4ACD-F1A73F018BD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8C9D522-12CF-590C-6A3F-59D9DF4E73BA}"/>
              </a:ext>
            </a:extLst>
          </p:cNvPr>
          <p:cNvSpPr>
            <a:spLocks noGrp="1" noChangeArrowheads="1"/>
          </p:cNvSpPr>
          <p:nvPr>
            <p:ph type="body" idx="1"/>
          </p:nvPr>
        </p:nvSpPr>
        <p:spPr>
          <a:xfrm>
            <a:off x="152400" y="4114800"/>
            <a:ext cx="6553200" cy="4876800"/>
          </a:xfrm>
        </p:spPr>
        <p:txBody>
          <a:bodyPr/>
          <a:lstStyle/>
          <a:p>
            <a:pPr algn="l"/>
            <a:r>
              <a:rPr lang="en-US" altLang="en-US" dirty="0"/>
              <a:t>I know a friend whose wife may or may not be close to death.  But he said there is no loss for the patient. </a:t>
            </a:r>
          </a:p>
        </p:txBody>
      </p:sp>
      <p:cxnSp>
        <p:nvCxnSpPr>
          <p:cNvPr id="3" name="Straight Connector 2">
            <a:extLst>
              <a:ext uri="{FF2B5EF4-FFF2-40B4-BE49-F238E27FC236}">
                <a16:creationId xmlns:a16="http://schemas.microsoft.com/office/drawing/2014/main" id="{630D471D-C753-C483-4D1B-0A596560A0E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86913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641C3-8C8B-659A-3567-AA73618569C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7B2F104-A9BA-A1A2-BBF0-BCB9B8F7191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Freedom </a:t>
            </a:r>
          </a:p>
        </p:txBody>
      </p:sp>
      <p:sp>
        <p:nvSpPr>
          <p:cNvPr id="5" name="Rectangle 3">
            <a:extLst>
              <a:ext uri="{FF2B5EF4-FFF2-40B4-BE49-F238E27FC236}">
                <a16:creationId xmlns:a16="http://schemas.microsoft.com/office/drawing/2014/main" id="{8508DDCA-340E-1B45-245F-23D4164D485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18 2025 5786</a:t>
            </a:r>
          </a:p>
        </p:txBody>
      </p:sp>
      <p:sp>
        <p:nvSpPr>
          <p:cNvPr id="6" name="Rectangle 7">
            <a:extLst>
              <a:ext uri="{FF2B5EF4-FFF2-40B4-BE49-F238E27FC236}">
                <a16:creationId xmlns:a16="http://schemas.microsoft.com/office/drawing/2014/main" id="{B9D3A498-4EFA-2312-C3DC-C9282B81A74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21576A8-0557-818F-4B76-68507B2C99F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8D029AC-564F-8988-63EC-AF42F6901449}"/>
              </a:ext>
            </a:extLst>
          </p:cNvPr>
          <p:cNvSpPr>
            <a:spLocks noGrp="1" noChangeArrowheads="1"/>
          </p:cNvSpPr>
          <p:nvPr>
            <p:ph type="body" idx="1"/>
          </p:nvPr>
        </p:nvSpPr>
        <p:spPr>
          <a:xfrm>
            <a:off x="152400" y="4114800"/>
            <a:ext cx="6553200" cy="4876800"/>
          </a:xfrm>
        </p:spPr>
        <p:txBody>
          <a:bodyPr/>
          <a:lstStyle/>
          <a:p>
            <a:pPr algn="l"/>
            <a:r>
              <a:rPr lang="en-US" altLang="en-US" dirty="0"/>
              <a:t>Gratefulness is the only way to freedom over depressed jealousy AND arrogant pride</a:t>
            </a:r>
          </a:p>
          <a:p>
            <a:pPr algn="l"/>
            <a:r>
              <a:rPr lang="en-US" altLang="en-US" dirty="0"/>
              <a:t>Rachel Cruze, daughter of Dave Ramsey said that.</a:t>
            </a:r>
          </a:p>
        </p:txBody>
      </p:sp>
      <p:cxnSp>
        <p:nvCxnSpPr>
          <p:cNvPr id="3" name="Straight Connector 2">
            <a:extLst>
              <a:ext uri="{FF2B5EF4-FFF2-40B4-BE49-F238E27FC236}">
                <a16:creationId xmlns:a16="http://schemas.microsoft.com/office/drawing/2014/main" id="{297149B6-452D-A84E-74C7-13A9E86EE40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145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D9030-AC42-5ADF-6C7E-0C05F300399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FB6E25C-76FB-36BE-1EE7-E0898DBBE35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Freedom </a:t>
            </a:r>
          </a:p>
        </p:txBody>
      </p:sp>
      <p:sp>
        <p:nvSpPr>
          <p:cNvPr id="5" name="Rectangle 3">
            <a:extLst>
              <a:ext uri="{FF2B5EF4-FFF2-40B4-BE49-F238E27FC236}">
                <a16:creationId xmlns:a16="http://schemas.microsoft.com/office/drawing/2014/main" id="{2ECB8BA5-222C-91B1-92FD-6E2F7E59868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18 2025 5786</a:t>
            </a:r>
          </a:p>
        </p:txBody>
      </p:sp>
      <p:sp>
        <p:nvSpPr>
          <p:cNvPr id="6" name="Rectangle 7">
            <a:extLst>
              <a:ext uri="{FF2B5EF4-FFF2-40B4-BE49-F238E27FC236}">
                <a16:creationId xmlns:a16="http://schemas.microsoft.com/office/drawing/2014/main" id="{DCC69309-3151-4C51-0E2C-1BE1ECC1A72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DD33084-1161-2BFA-1607-331E91B59B0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59649D4-C740-1FB0-3C50-F0813F34C59D}"/>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2096FB71-4349-6FD7-496D-96CD108AAC4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86199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B8DE8-2B64-ADE3-DD62-6295D2D9C8D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16C4F17-CA0F-22B9-ACFA-349232C9131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Freedom </a:t>
            </a:r>
          </a:p>
        </p:txBody>
      </p:sp>
      <p:sp>
        <p:nvSpPr>
          <p:cNvPr id="5" name="Rectangle 3">
            <a:extLst>
              <a:ext uri="{FF2B5EF4-FFF2-40B4-BE49-F238E27FC236}">
                <a16:creationId xmlns:a16="http://schemas.microsoft.com/office/drawing/2014/main" id="{A25CFC78-6ACE-86B6-9572-F9B08DF5154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18 2025 5786</a:t>
            </a:r>
          </a:p>
        </p:txBody>
      </p:sp>
      <p:sp>
        <p:nvSpPr>
          <p:cNvPr id="6" name="Rectangle 7">
            <a:extLst>
              <a:ext uri="{FF2B5EF4-FFF2-40B4-BE49-F238E27FC236}">
                <a16:creationId xmlns:a16="http://schemas.microsoft.com/office/drawing/2014/main" id="{00A4A6CF-6195-96B5-BDEC-471DC64536A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DFF24E1-BDFE-A95C-4E0A-08D46AC3CD1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5E72B47-4DCE-5DC3-A180-6F8586E5C1D1}"/>
              </a:ext>
            </a:extLst>
          </p:cNvPr>
          <p:cNvSpPr>
            <a:spLocks noGrp="1" noChangeArrowheads="1"/>
          </p:cNvSpPr>
          <p:nvPr>
            <p:ph type="body" idx="1"/>
          </p:nvPr>
        </p:nvSpPr>
        <p:spPr>
          <a:xfrm>
            <a:off x="152400" y="4114800"/>
            <a:ext cx="6553200" cy="4876800"/>
          </a:xfrm>
        </p:spPr>
        <p:txBody>
          <a:bodyPr/>
          <a:lstStyle/>
          <a:p>
            <a:pPr algn="l"/>
            <a:r>
              <a:rPr lang="en-US" altLang="en-US" dirty="0"/>
              <a:t>Especially at the end.   </a:t>
            </a:r>
          </a:p>
        </p:txBody>
      </p:sp>
      <p:cxnSp>
        <p:nvCxnSpPr>
          <p:cNvPr id="3" name="Straight Connector 2">
            <a:extLst>
              <a:ext uri="{FF2B5EF4-FFF2-40B4-BE49-F238E27FC236}">
                <a16:creationId xmlns:a16="http://schemas.microsoft.com/office/drawing/2014/main" id="{09A9A4EB-C025-21AA-7328-72FD8FFD370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00817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46E1B-3218-00D9-0BFA-5DDB6EB19EB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7CF1AE9-684B-2E45-8E99-74FDDCCAD32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Freedom </a:t>
            </a:r>
          </a:p>
        </p:txBody>
      </p:sp>
      <p:sp>
        <p:nvSpPr>
          <p:cNvPr id="5" name="Rectangle 3">
            <a:extLst>
              <a:ext uri="{FF2B5EF4-FFF2-40B4-BE49-F238E27FC236}">
                <a16:creationId xmlns:a16="http://schemas.microsoft.com/office/drawing/2014/main" id="{E3566DF6-A1F7-2AF3-F386-74EFB0F6026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18 2025 5786</a:t>
            </a:r>
          </a:p>
        </p:txBody>
      </p:sp>
      <p:sp>
        <p:nvSpPr>
          <p:cNvPr id="6" name="Rectangle 7">
            <a:extLst>
              <a:ext uri="{FF2B5EF4-FFF2-40B4-BE49-F238E27FC236}">
                <a16:creationId xmlns:a16="http://schemas.microsoft.com/office/drawing/2014/main" id="{808ADB1B-396E-5E59-6C47-89DC43FB7A7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523051D-4D39-5501-66C9-E639EA31468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E85BD65-92D1-9D5D-152E-86A5D9351892}"/>
              </a:ext>
            </a:extLst>
          </p:cNvPr>
          <p:cNvSpPr>
            <a:spLocks noGrp="1" noChangeArrowheads="1"/>
          </p:cNvSpPr>
          <p:nvPr>
            <p:ph type="body" idx="1"/>
          </p:nvPr>
        </p:nvSpPr>
        <p:spPr>
          <a:xfrm>
            <a:off x="152400" y="4114800"/>
            <a:ext cx="6553200" cy="4876800"/>
          </a:xfrm>
        </p:spPr>
        <p:txBody>
          <a:bodyPr/>
          <a:lstStyle/>
          <a:p>
            <a:pPr algn="l"/>
            <a:r>
              <a:rPr lang="en-US" altLang="en-US" dirty="0"/>
              <a:t>Especially at the end.   </a:t>
            </a:r>
          </a:p>
        </p:txBody>
      </p:sp>
      <p:cxnSp>
        <p:nvCxnSpPr>
          <p:cNvPr id="3" name="Straight Connector 2">
            <a:extLst>
              <a:ext uri="{FF2B5EF4-FFF2-40B4-BE49-F238E27FC236}">
                <a16:creationId xmlns:a16="http://schemas.microsoft.com/office/drawing/2014/main" id="{5F17DD8B-F728-B1CF-37E4-A1AA31AFCEE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3380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2094F-5C02-53F8-AAC5-046AAEA04B9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8E94407-BD5E-00D5-AC3C-87DC7C058E8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Freedom </a:t>
            </a:r>
          </a:p>
        </p:txBody>
      </p:sp>
      <p:sp>
        <p:nvSpPr>
          <p:cNvPr id="5" name="Rectangle 3">
            <a:extLst>
              <a:ext uri="{FF2B5EF4-FFF2-40B4-BE49-F238E27FC236}">
                <a16:creationId xmlns:a16="http://schemas.microsoft.com/office/drawing/2014/main" id="{6257D202-2BBC-14B3-9DB8-B1BE89AA159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18 2025 5786</a:t>
            </a:r>
          </a:p>
        </p:txBody>
      </p:sp>
      <p:sp>
        <p:nvSpPr>
          <p:cNvPr id="6" name="Rectangle 7">
            <a:extLst>
              <a:ext uri="{FF2B5EF4-FFF2-40B4-BE49-F238E27FC236}">
                <a16:creationId xmlns:a16="http://schemas.microsoft.com/office/drawing/2014/main" id="{0CA4A7AF-68FE-243E-964B-9E7835F473E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AB4A434-F637-8381-D49B-6271BFF665B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A4C206C-0548-2DA6-C04B-EAF3DE61BA70}"/>
              </a:ext>
            </a:extLst>
          </p:cNvPr>
          <p:cNvSpPr>
            <a:spLocks noGrp="1" noChangeArrowheads="1"/>
          </p:cNvSpPr>
          <p:nvPr>
            <p:ph type="body" idx="1"/>
          </p:nvPr>
        </p:nvSpPr>
        <p:spPr>
          <a:xfrm>
            <a:off x="152400" y="4114800"/>
            <a:ext cx="6553200" cy="4876800"/>
          </a:xfrm>
        </p:spPr>
        <p:txBody>
          <a:bodyPr/>
          <a:lstStyle/>
          <a:p>
            <a:pPr algn="l"/>
            <a:r>
              <a:rPr lang="en-US" altLang="en-US" dirty="0"/>
              <a:t>https://doesgodexist.today/wp-content/uploads/2023/07/Declaration-of-Independence-with-Historic-Flag-1024x683.jpg</a:t>
            </a:r>
          </a:p>
        </p:txBody>
      </p:sp>
      <p:cxnSp>
        <p:nvCxnSpPr>
          <p:cNvPr id="3" name="Straight Connector 2">
            <a:extLst>
              <a:ext uri="{FF2B5EF4-FFF2-40B4-BE49-F238E27FC236}">
                <a16:creationId xmlns:a16="http://schemas.microsoft.com/office/drawing/2014/main" id="{EB91C1D7-19C5-0392-F524-72DD1F03424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2531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CFFFA-8EF0-153A-DE0C-98EB557E5C4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4FF84C0-5668-087A-097F-C207C8722F1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Freedom </a:t>
            </a:r>
          </a:p>
        </p:txBody>
      </p:sp>
      <p:sp>
        <p:nvSpPr>
          <p:cNvPr id="5" name="Rectangle 3">
            <a:extLst>
              <a:ext uri="{FF2B5EF4-FFF2-40B4-BE49-F238E27FC236}">
                <a16:creationId xmlns:a16="http://schemas.microsoft.com/office/drawing/2014/main" id="{E1112F7A-66AE-3CC9-655F-F5388677980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18 2025 5786</a:t>
            </a:r>
          </a:p>
        </p:txBody>
      </p:sp>
      <p:sp>
        <p:nvSpPr>
          <p:cNvPr id="6" name="Rectangle 7">
            <a:extLst>
              <a:ext uri="{FF2B5EF4-FFF2-40B4-BE49-F238E27FC236}">
                <a16:creationId xmlns:a16="http://schemas.microsoft.com/office/drawing/2014/main" id="{1AE3D686-D7DF-EB00-FF96-BE5B484A104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A5A760E-E1C3-6057-E3FE-5E42E880C01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1B2DC36-65CB-8440-9F09-BC065530E3AE}"/>
              </a:ext>
            </a:extLst>
          </p:cNvPr>
          <p:cNvSpPr>
            <a:spLocks noGrp="1" noChangeArrowheads="1"/>
          </p:cNvSpPr>
          <p:nvPr>
            <p:ph type="body" idx="1"/>
          </p:nvPr>
        </p:nvSpPr>
        <p:spPr>
          <a:xfrm>
            <a:off x="152400" y="4114800"/>
            <a:ext cx="6553200" cy="4876800"/>
          </a:xfrm>
        </p:spPr>
        <p:txBody>
          <a:bodyPr/>
          <a:lstStyle/>
          <a:p>
            <a:pPr algn="l"/>
            <a:r>
              <a:rPr lang="en-US" altLang="en-US" dirty="0"/>
              <a:t>https://declaration.fas.harvard.edu/resources/text</a:t>
            </a:r>
          </a:p>
          <a:p>
            <a:pPr algn="l"/>
            <a:r>
              <a:rPr lang="en-US" altLang="en-US" dirty="0"/>
              <a:t>DNA of our national identity</a:t>
            </a:r>
          </a:p>
        </p:txBody>
      </p:sp>
      <p:cxnSp>
        <p:nvCxnSpPr>
          <p:cNvPr id="3" name="Straight Connector 2">
            <a:extLst>
              <a:ext uri="{FF2B5EF4-FFF2-40B4-BE49-F238E27FC236}">
                <a16:creationId xmlns:a16="http://schemas.microsoft.com/office/drawing/2014/main" id="{F6B539F6-800D-2B03-CE9A-F97EF7E3263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95763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59A6E5-B84A-23BA-D92E-797ED03D5C3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2821416-A02A-AEDB-4017-63A64CC53D9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Freedom </a:t>
            </a:r>
          </a:p>
        </p:txBody>
      </p:sp>
      <p:sp>
        <p:nvSpPr>
          <p:cNvPr id="5" name="Rectangle 3">
            <a:extLst>
              <a:ext uri="{FF2B5EF4-FFF2-40B4-BE49-F238E27FC236}">
                <a16:creationId xmlns:a16="http://schemas.microsoft.com/office/drawing/2014/main" id="{DC0842E6-F978-9493-B14B-351447FB9AB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18 2025 5786</a:t>
            </a:r>
          </a:p>
        </p:txBody>
      </p:sp>
      <p:sp>
        <p:nvSpPr>
          <p:cNvPr id="6" name="Rectangle 7">
            <a:extLst>
              <a:ext uri="{FF2B5EF4-FFF2-40B4-BE49-F238E27FC236}">
                <a16:creationId xmlns:a16="http://schemas.microsoft.com/office/drawing/2014/main" id="{1553E352-70E5-3BE1-1629-073F3C81942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B8D4E6D-F827-1134-57D2-50AD8E4906D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D9D32AE-5CFE-0B38-B234-2831B4A7A5D5}"/>
              </a:ext>
            </a:extLst>
          </p:cNvPr>
          <p:cNvSpPr>
            <a:spLocks noGrp="1" noChangeArrowheads="1"/>
          </p:cNvSpPr>
          <p:nvPr>
            <p:ph type="body" idx="1"/>
          </p:nvPr>
        </p:nvSpPr>
        <p:spPr>
          <a:xfrm>
            <a:off x="152400" y="4114800"/>
            <a:ext cx="6553200" cy="4876800"/>
          </a:xfrm>
        </p:spPr>
        <p:txBody>
          <a:bodyPr/>
          <a:lstStyle/>
          <a:p>
            <a:pPr algn="l"/>
            <a:r>
              <a:rPr lang="en-US" altLang="en-US" dirty="0"/>
              <a:t>https://declaration.fas.harvard.edu/resources/text</a:t>
            </a:r>
          </a:p>
        </p:txBody>
      </p:sp>
      <p:cxnSp>
        <p:nvCxnSpPr>
          <p:cNvPr id="3" name="Straight Connector 2">
            <a:extLst>
              <a:ext uri="{FF2B5EF4-FFF2-40B4-BE49-F238E27FC236}">
                <a16:creationId xmlns:a16="http://schemas.microsoft.com/office/drawing/2014/main" id="{6E209A79-F23F-4714-F65F-D55CF7ED5957}"/>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5470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116936-F9A7-C435-39E8-881CE6887A2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4ACEEEE-12D1-8D20-E45F-EB3E55F7C1A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Freedom </a:t>
            </a:r>
          </a:p>
        </p:txBody>
      </p:sp>
      <p:sp>
        <p:nvSpPr>
          <p:cNvPr id="5" name="Rectangle 3">
            <a:extLst>
              <a:ext uri="{FF2B5EF4-FFF2-40B4-BE49-F238E27FC236}">
                <a16:creationId xmlns:a16="http://schemas.microsoft.com/office/drawing/2014/main" id="{9C031C3C-06BC-C9B3-837D-81A3D322914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18 2025 5786</a:t>
            </a:r>
          </a:p>
        </p:txBody>
      </p:sp>
      <p:sp>
        <p:nvSpPr>
          <p:cNvPr id="6" name="Rectangle 7">
            <a:extLst>
              <a:ext uri="{FF2B5EF4-FFF2-40B4-BE49-F238E27FC236}">
                <a16:creationId xmlns:a16="http://schemas.microsoft.com/office/drawing/2014/main" id="{1BE16ACF-ADA8-526C-2100-DEADA12D0EC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41925EC8-244D-2594-8D1D-BB0325A6D9B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A2B5D1B-3DA8-4D83-6C2C-81150E6EB256}"/>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https://declaration.fas.harvard.edu/resources/text</a:t>
            </a:r>
          </a:p>
          <a:p>
            <a:pPr algn="l"/>
            <a:endParaRPr lang="en-US" altLang="en-US" dirty="0"/>
          </a:p>
        </p:txBody>
      </p:sp>
      <p:cxnSp>
        <p:nvCxnSpPr>
          <p:cNvPr id="3" name="Straight Connector 2">
            <a:extLst>
              <a:ext uri="{FF2B5EF4-FFF2-40B4-BE49-F238E27FC236}">
                <a16:creationId xmlns:a16="http://schemas.microsoft.com/office/drawing/2014/main" id="{8C2704E6-1D22-354E-0F4A-B94675D4366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47765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26</a:t>
            </a:fld>
            <a:endParaRPr lang="en-US" altLang="en-US"/>
          </a:p>
        </p:txBody>
      </p:sp>
    </p:spTree>
    <p:extLst>
      <p:ext uri="{BB962C8B-B14F-4D97-AF65-F5344CB8AC3E}">
        <p14:creationId xmlns:p14="http://schemas.microsoft.com/office/powerpoint/2010/main" val="33507101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000" dirty="0"/>
              <a:t>https://declaration.fas.harvard.edu/resources/text</a:t>
            </a:r>
          </a:p>
          <a:p>
            <a:r>
              <a:rPr lang="en-US" dirty="0"/>
              <a:t>United is an adjective, not a proper noun.</a:t>
            </a:r>
          </a:p>
          <a:p>
            <a:r>
              <a:rPr lang="en-US" dirty="0"/>
              <a:t>separation</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Declaration of Spiritual Independence Mt 18.15-17</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July 4, 2020  5780</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5486707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Separation</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https://declaration.fas.harvard.edu/resources/text</a:t>
            </a:r>
          </a:p>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Declaration of Spiritual Independence Mt 18.15-17</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July 4, 2020  5780</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5068399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ltLang="en-US" dirty="0"/>
              <a:t>https://declaration.fas.harvard.edu/resources/text</a:t>
            </a:r>
          </a:p>
          <a:p>
            <a:pPr algn="l"/>
            <a:r>
              <a:rPr lang="en-US" altLang="en-US" dirty="0"/>
              <a:t>William Wallace’ cry also against a tyrannical British crown</a:t>
            </a:r>
          </a:p>
        </p:txBody>
      </p:sp>
      <p:sp>
        <p:nvSpPr>
          <p:cNvPr id="4" name="Header Placeholder 3"/>
          <p:cNvSpPr>
            <a:spLocks noGrp="1"/>
          </p:cNvSpPr>
          <p:nvPr>
            <p:ph type="hdr" sz="quarter"/>
          </p:nvPr>
        </p:nvSpPr>
        <p:spPr/>
        <p:txBody>
          <a:bodyPr/>
          <a:lstStyle/>
          <a:p>
            <a:r>
              <a:rPr lang="en-US" altLang="en-US"/>
              <a:t>Declaration of Spiritual Independence Mt 18.15-17</a:t>
            </a:r>
          </a:p>
        </p:txBody>
      </p:sp>
      <p:sp>
        <p:nvSpPr>
          <p:cNvPr id="5" name="Date Placeholder 4"/>
          <p:cNvSpPr>
            <a:spLocks noGrp="1"/>
          </p:cNvSpPr>
          <p:nvPr>
            <p:ph type="dt" idx="1"/>
          </p:nvPr>
        </p:nvSpPr>
        <p:spPr/>
        <p:txBody>
          <a:bodyPr/>
          <a:lstStyle/>
          <a:p>
            <a:r>
              <a:rPr lang="en-US" altLang="en-US"/>
              <a:t>July 4,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29</a:t>
            </a:fld>
            <a:endParaRPr lang="en-US" altLang="en-US"/>
          </a:p>
        </p:txBody>
      </p:sp>
    </p:spTree>
    <p:extLst>
      <p:ext uri="{BB962C8B-B14F-4D97-AF65-F5344CB8AC3E}">
        <p14:creationId xmlns:p14="http://schemas.microsoft.com/office/powerpoint/2010/main" val="1990564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703E8-2F42-E5BD-0634-5C19F509E99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A81E000-B463-50DD-E2B0-0B8C49A0745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Freedom </a:t>
            </a:r>
          </a:p>
        </p:txBody>
      </p:sp>
      <p:sp>
        <p:nvSpPr>
          <p:cNvPr id="5" name="Rectangle 3">
            <a:extLst>
              <a:ext uri="{FF2B5EF4-FFF2-40B4-BE49-F238E27FC236}">
                <a16:creationId xmlns:a16="http://schemas.microsoft.com/office/drawing/2014/main" id="{51C9B1F2-3170-97BE-8B3E-1DBF1C0DD3F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18 2025 5786</a:t>
            </a:r>
          </a:p>
        </p:txBody>
      </p:sp>
      <p:sp>
        <p:nvSpPr>
          <p:cNvPr id="6" name="Rectangle 7">
            <a:extLst>
              <a:ext uri="{FF2B5EF4-FFF2-40B4-BE49-F238E27FC236}">
                <a16:creationId xmlns:a16="http://schemas.microsoft.com/office/drawing/2014/main" id="{5915C471-59A5-974E-B027-6923BF4D5D6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5B86740-85E1-2FD4-D52C-DF28455D3FF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AD93F2C-53EB-3951-940D-2417C0C5DB85}"/>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E53860AE-6C90-7625-3748-0727FE0C3AF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80075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D39224-5938-79C2-118D-6FD304B54A4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9C74532-8300-04EB-8329-0B29C9B0D11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Freedom </a:t>
            </a:r>
          </a:p>
        </p:txBody>
      </p:sp>
      <p:sp>
        <p:nvSpPr>
          <p:cNvPr id="5" name="Rectangle 3">
            <a:extLst>
              <a:ext uri="{FF2B5EF4-FFF2-40B4-BE49-F238E27FC236}">
                <a16:creationId xmlns:a16="http://schemas.microsoft.com/office/drawing/2014/main" id="{047E589E-A577-342C-1DAC-5298AF05A8F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18 2025 5786</a:t>
            </a:r>
          </a:p>
        </p:txBody>
      </p:sp>
      <p:sp>
        <p:nvSpPr>
          <p:cNvPr id="6" name="Rectangle 7">
            <a:extLst>
              <a:ext uri="{FF2B5EF4-FFF2-40B4-BE49-F238E27FC236}">
                <a16:creationId xmlns:a16="http://schemas.microsoft.com/office/drawing/2014/main" id="{849E2A80-2D30-94C9-47FF-C5A4FD79CA2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9235D9F-0D84-2B81-98E9-4F4EEE23977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FD35167-6502-3A93-97BB-1F55D54CEE9B}"/>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922E7AF1-6E7C-AF01-DF16-E11A8367D9A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81714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59F0F-230D-A8EA-CED5-D4E52D02B5A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FE8ADB0-62FC-2A52-B4C8-12C5ED31D5F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Freedom </a:t>
            </a:r>
          </a:p>
        </p:txBody>
      </p:sp>
      <p:sp>
        <p:nvSpPr>
          <p:cNvPr id="5" name="Rectangle 3">
            <a:extLst>
              <a:ext uri="{FF2B5EF4-FFF2-40B4-BE49-F238E27FC236}">
                <a16:creationId xmlns:a16="http://schemas.microsoft.com/office/drawing/2014/main" id="{00B15D5C-989C-99E7-CE25-FFC815492B5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18 2025 5786</a:t>
            </a:r>
          </a:p>
        </p:txBody>
      </p:sp>
      <p:sp>
        <p:nvSpPr>
          <p:cNvPr id="6" name="Rectangle 7">
            <a:extLst>
              <a:ext uri="{FF2B5EF4-FFF2-40B4-BE49-F238E27FC236}">
                <a16:creationId xmlns:a16="http://schemas.microsoft.com/office/drawing/2014/main" id="{F7BF453E-98CB-FDEC-9392-BB3B6FDC848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C6DBE9D-2C17-D3A5-84F9-E3A9713F997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00FCCF9-524A-524C-B61C-7A433C84A906}"/>
              </a:ext>
            </a:extLst>
          </p:cNvPr>
          <p:cNvSpPr>
            <a:spLocks noGrp="1" noChangeArrowheads="1"/>
          </p:cNvSpPr>
          <p:nvPr>
            <p:ph type="body" idx="1"/>
          </p:nvPr>
        </p:nvSpPr>
        <p:spPr>
          <a:xfrm>
            <a:off x="152400" y="4114800"/>
            <a:ext cx="6553200" cy="4876800"/>
          </a:xfrm>
        </p:spPr>
        <p:txBody>
          <a:bodyPr/>
          <a:lstStyle/>
          <a:p>
            <a:pPr algn="l"/>
            <a:r>
              <a:rPr lang="en-US" altLang="en-US" dirty="0"/>
              <a:t>https://freedomforallamericans.org/freedom-mean-in-america-today/</a:t>
            </a:r>
          </a:p>
        </p:txBody>
      </p:sp>
      <p:cxnSp>
        <p:nvCxnSpPr>
          <p:cNvPr id="3" name="Straight Connector 2">
            <a:extLst>
              <a:ext uri="{FF2B5EF4-FFF2-40B4-BE49-F238E27FC236}">
                <a16:creationId xmlns:a16="http://schemas.microsoft.com/office/drawing/2014/main" id="{08590FFF-DD39-EB8E-C436-E0340131D17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36949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D26981-6CDA-7FE3-4092-C21FA785CE7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2A8A896-5A28-F953-E525-EA7E8CC91B6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Freedom </a:t>
            </a:r>
          </a:p>
        </p:txBody>
      </p:sp>
      <p:sp>
        <p:nvSpPr>
          <p:cNvPr id="5" name="Rectangle 3">
            <a:extLst>
              <a:ext uri="{FF2B5EF4-FFF2-40B4-BE49-F238E27FC236}">
                <a16:creationId xmlns:a16="http://schemas.microsoft.com/office/drawing/2014/main" id="{9C109F03-8106-AC8C-D77D-6D134465E32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18 2025 5786</a:t>
            </a:r>
          </a:p>
        </p:txBody>
      </p:sp>
      <p:sp>
        <p:nvSpPr>
          <p:cNvPr id="6" name="Rectangle 7">
            <a:extLst>
              <a:ext uri="{FF2B5EF4-FFF2-40B4-BE49-F238E27FC236}">
                <a16:creationId xmlns:a16="http://schemas.microsoft.com/office/drawing/2014/main" id="{2A64B4D0-324C-68DF-8A2A-FA75BC922AE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4827A7C-FCA5-3665-61E3-025F9A0E394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01845C2-D294-2E95-9831-FF45AF6F8089}"/>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8831AD8F-5A4E-F311-2876-CA3D44F2906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75466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0D0BD6-8742-CECA-100B-5D9868D6D85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F6EECFF-0A21-A98A-DB2D-17C4FC4DD08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Freedom </a:t>
            </a:r>
          </a:p>
        </p:txBody>
      </p:sp>
      <p:sp>
        <p:nvSpPr>
          <p:cNvPr id="5" name="Rectangle 3">
            <a:extLst>
              <a:ext uri="{FF2B5EF4-FFF2-40B4-BE49-F238E27FC236}">
                <a16:creationId xmlns:a16="http://schemas.microsoft.com/office/drawing/2014/main" id="{E928A577-4459-8C42-4CF2-8271D179C3E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18 2025 5786</a:t>
            </a:r>
          </a:p>
        </p:txBody>
      </p:sp>
      <p:sp>
        <p:nvSpPr>
          <p:cNvPr id="6" name="Rectangle 7">
            <a:extLst>
              <a:ext uri="{FF2B5EF4-FFF2-40B4-BE49-F238E27FC236}">
                <a16:creationId xmlns:a16="http://schemas.microsoft.com/office/drawing/2014/main" id="{29C05D29-ABDF-A5A6-0D8F-DD571199D38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439BD05-B25D-C013-A1DF-C3C4F8BD95F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6DFB153-C948-837F-B61F-B0818CAA836F}"/>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C5361906-C167-ADAF-E6A7-4C25F98ABD2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19832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97E858-A4C2-11CB-5074-FD2A66A8AEF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5AD4844-9719-A103-D462-9A9A54A38E7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Freedom </a:t>
            </a:r>
          </a:p>
        </p:txBody>
      </p:sp>
      <p:sp>
        <p:nvSpPr>
          <p:cNvPr id="5" name="Rectangle 3">
            <a:extLst>
              <a:ext uri="{FF2B5EF4-FFF2-40B4-BE49-F238E27FC236}">
                <a16:creationId xmlns:a16="http://schemas.microsoft.com/office/drawing/2014/main" id="{D1CCFC7E-6FDE-D79F-2FD2-426BCFAFBCA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18 2025 5786</a:t>
            </a:r>
          </a:p>
        </p:txBody>
      </p:sp>
      <p:sp>
        <p:nvSpPr>
          <p:cNvPr id="6" name="Rectangle 7">
            <a:extLst>
              <a:ext uri="{FF2B5EF4-FFF2-40B4-BE49-F238E27FC236}">
                <a16:creationId xmlns:a16="http://schemas.microsoft.com/office/drawing/2014/main" id="{7419C3EB-460B-6D62-D16B-D24C7A7CE95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8A2402A-C2C3-C44B-F2EC-1C863BAF6553}"/>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D74A689-2D02-37EF-F6E5-4F792165DDDA}"/>
              </a:ext>
            </a:extLst>
          </p:cNvPr>
          <p:cNvSpPr>
            <a:spLocks noGrp="1" noChangeArrowheads="1"/>
          </p:cNvSpPr>
          <p:nvPr>
            <p:ph type="body" idx="1"/>
          </p:nvPr>
        </p:nvSpPr>
        <p:spPr>
          <a:xfrm>
            <a:off x="152400" y="4114800"/>
            <a:ext cx="6553200" cy="4876800"/>
          </a:xfrm>
        </p:spPr>
        <p:txBody>
          <a:bodyPr/>
          <a:lstStyle/>
          <a:p>
            <a:pPr algn="l"/>
            <a:r>
              <a:rPr lang="en-US" sz="2000" b="0" i="0" kern="1200" dirty="0">
                <a:solidFill>
                  <a:schemeClr val="tx1"/>
                </a:solidFill>
                <a:effectLst/>
                <a:latin typeface="Arial Rounded MT Bold" pitchFamily="34" charset="0"/>
                <a:ea typeface="+mn-ea"/>
                <a:cs typeface="Arial" charset="0"/>
              </a:rPr>
              <a:t>Republican officials in New York unanimously voted to suspend the state's Young Republicans after racist and antisemitic messages sent by chapter leaders surfaced Tuesday. The leaked chat also included Kansas, Arizona, and Vermont chapter leaders. </a:t>
            </a:r>
            <a:r>
              <a:rPr lang="en-US" sz="2000" b="0" i="0" kern="1200">
                <a:solidFill>
                  <a:schemeClr val="tx1"/>
                </a:solidFill>
                <a:effectLst/>
                <a:latin typeface="Arial Rounded MT Bold" pitchFamily="34" charset="0"/>
                <a:ea typeface="+mn-ea"/>
                <a:cs typeface="Arial" charset="0"/>
              </a:rPr>
              <a:t>The Kansas Young Republicans dissolved earlier this week</a:t>
            </a:r>
            <a:endParaRPr lang="en-US" altLang="en-US" dirty="0"/>
          </a:p>
        </p:txBody>
      </p:sp>
      <p:cxnSp>
        <p:nvCxnSpPr>
          <p:cNvPr id="3" name="Straight Connector 2">
            <a:extLst>
              <a:ext uri="{FF2B5EF4-FFF2-40B4-BE49-F238E27FC236}">
                <a16:creationId xmlns:a16="http://schemas.microsoft.com/office/drawing/2014/main" id="{E6832D44-20BD-58EE-21D5-D092F4AB34B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26472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4F89C8-0EED-0B08-30A0-3E1166A7F39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441E167-378D-0181-E0A4-3C337B95770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Freedom </a:t>
            </a:r>
          </a:p>
        </p:txBody>
      </p:sp>
      <p:sp>
        <p:nvSpPr>
          <p:cNvPr id="5" name="Rectangle 3">
            <a:extLst>
              <a:ext uri="{FF2B5EF4-FFF2-40B4-BE49-F238E27FC236}">
                <a16:creationId xmlns:a16="http://schemas.microsoft.com/office/drawing/2014/main" id="{67E92117-2606-330C-89A3-8700C691471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18 2025 5786</a:t>
            </a:r>
          </a:p>
        </p:txBody>
      </p:sp>
      <p:sp>
        <p:nvSpPr>
          <p:cNvPr id="6" name="Rectangle 7">
            <a:extLst>
              <a:ext uri="{FF2B5EF4-FFF2-40B4-BE49-F238E27FC236}">
                <a16:creationId xmlns:a16="http://schemas.microsoft.com/office/drawing/2014/main" id="{145524C5-0AFC-63B1-34DC-89F76A876FA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51A64BF-E7C4-8BC9-B51D-9B283D55A8D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8279272-C3D0-C19E-CB27-82EFB75596EB}"/>
              </a:ext>
            </a:extLst>
          </p:cNvPr>
          <p:cNvSpPr>
            <a:spLocks noGrp="1" noChangeArrowheads="1"/>
          </p:cNvSpPr>
          <p:nvPr>
            <p:ph type="body" idx="1"/>
          </p:nvPr>
        </p:nvSpPr>
        <p:spPr>
          <a:xfrm>
            <a:off x="152400" y="4114800"/>
            <a:ext cx="6553200" cy="4876800"/>
          </a:xfrm>
        </p:spPr>
        <p:txBody>
          <a:bodyPr/>
          <a:lstStyle/>
          <a:p>
            <a:pPr algn="l"/>
            <a:r>
              <a:rPr lang="en-US" altLang="en-US" dirty="0"/>
              <a:t>   </a:t>
            </a:r>
          </a:p>
        </p:txBody>
      </p:sp>
      <p:cxnSp>
        <p:nvCxnSpPr>
          <p:cNvPr id="3" name="Straight Connector 2">
            <a:extLst>
              <a:ext uri="{FF2B5EF4-FFF2-40B4-BE49-F238E27FC236}">
                <a16:creationId xmlns:a16="http://schemas.microsoft.com/office/drawing/2014/main" id="{B2807C5A-182A-B12F-0DDF-C1951744587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96587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701AA-2B48-04CA-B3F5-24CCB7089FA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DD3C5DE-FC09-B587-6F85-3CF4E54D40C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Freedom </a:t>
            </a:r>
          </a:p>
        </p:txBody>
      </p:sp>
      <p:sp>
        <p:nvSpPr>
          <p:cNvPr id="5" name="Rectangle 3">
            <a:extLst>
              <a:ext uri="{FF2B5EF4-FFF2-40B4-BE49-F238E27FC236}">
                <a16:creationId xmlns:a16="http://schemas.microsoft.com/office/drawing/2014/main" id="{DE8CB3AA-A89B-3E7B-A086-1B0D4B7F85A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18 2025 5786</a:t>
            </a:r>
          </a:p>
        </p:txBody>
      </p:sp>
      <p:sp>
        <p:nvSpPr>
          <p:cNvPr id="6" name="Rectangle 7">
            <a:extLst>
              <a:ext uri="{FF2B5EF4-FFF2-40B4-BE49-F238E27FC236}">
                <a16:creationId xmlns:a16="http://schemas.microsoft.com/office/drawing/2014/main" id="{716856AE-1216-A455-0D89-DBB03EBE3FF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0CF7229-92AA-AED2-D807-CB6D9310E96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19E7AB9-366F-E8F7-8296-D974FA17697C}"/>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1D501FC2-D308-F929-6C25-7374D66730A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11997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Freedom </a:t>
            </a:r>
          </a:p>
        </p:txBody>
      </p:sp>
      <p:sp>
        <p:nvSpPr>
          <p:cNvPr id="5" name="Date Placeholder 4"/>
          <p:cNvSpPr>
            <a:spLocks noGrp="1"/>
          </p:cNvSpPr>
          <p:nvPr>
            <p:ph type="dt" idx="1"/>
          </p:nvPr>
        </p:nvSpPr>
        <p:spPr/>
        <p:txBody>
          <a:bodyPr/>
          <a:lstStyle/>
          <a:p>
            <a:r>
              <a:rPr lang="en-US" altLang="en-US"/>
              <a:t>Oct 18 2025 5786</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37</a:t>
            </a:fld>
            <a:endParaRPr lang="en-US" altLang="en-US"/>
          </a:p>
        </p:txBody>
      </p:sp>
    </p:spTree>
    <p:extLst>
      <p:ext uri="{BB962C8B-B14F-4D97-AF65-F5344CB8AC3E}">
        <p14:creationId xmlns:p14="http://schemas.microsoft.com/office/powerpoint/2010/main" val="5979440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6D0D2-E62E-4D9F-BE27-747324CACD1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95625A9-B6D5-5943-E4E2-32C62C86C6D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Freedom </a:t>
            </a:r>
          </a:p>
        </p:txBody>
      </p:sp>
      <p:sp>
        <p:nvSpPr>
          <p:cNvPr id="5" name="Rectangle 3">
            <a:extLst>
              <a:ext uri="{FF2B5EF4-FFF2-40B4-BE49-F238E27FC236}">
                <a16:creationId xmlns:a16="http://schemas.microsoft.com/office/drawing/2014/main" id="{6A5FFDB3-F791-7936-2670-C072390A4C9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18 2025 5786</a:t>
            </a:r>
          </a:p>
        </p:txBody>
      </p:sp>
      <p:sp>
        <p:nvSpPr>
          <p:cNvPr id="6" name="Rectangle 7">
            <a:extLst>
              <a:ext uri="{FF2B5EF4-FFF2-40B4-BE49-F238E27FC236}">
                <a16:creationId xmlns:a16="http://schemas.microsoft.com/office/drawing/2014/main" id="{CA606FD9-331A-DD6E-B6E9-4B736BE9750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01863D2-7CC7-25AF-F59A-3AB1A116ACF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656038E-AF2B-251C-656E-F8FBA583DC9B}"/>
              </a:ext>
            </a:extLst>
          </p:cNvPr>
          <p:cNvSpPr>
            <a:spLocks noGrp="1" noChangeArrowheads="1"/>
          </p:cNvSpPr>
          <p:nvPr>
            <p:ph type="body" idx="1"/>
          </p:nvPr>
        </p:nvSpPr>
        <p:spPr>
          <a:xfrm>
            <a:off x="152400" y="4114800"/>
            <a:ext cx="6553200" cy="4876800"/>
          </a:xfrm>
        </p:spPr>
        <p:txBody>
          <a:bodyPr/>
          <a:lstStyle/>
          <a:p>
            <a:pPr algn="l"/>
            <a:r>
              <a:rPr lang="en-US" altLang="en-US" dirty="0"/>
              <a:t>Truth will set you free…</a:t>
            </a:r>
          </a:p>
        </p:txBody>
      </p:sp>
      <p:cxnSp>
        <p:nvCxnSpPr>
          <p:cNvPr id="3" name="Straight Connector 2">
            <a:extLst>
              <a:ext uri="{FF2B5EF4-FFF2-40B4-BE49-F238E27FC236}">
                <a16:creationId xmlns:a16="http://schemas.microsoft.com/office/drawing/2014/main" id="{AF08660F-1E55-4846-F1E6-44732A1D0257}"/>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56881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41EE7-0BA1-EE8B-FDB0-3DF64D2A5B5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ECF2BEF-3EC9-CB61-8959-641BF286886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Freedom </a:t>
            </a:r>
          </a:p>
        </p:txBody>
      </p:sp>
      <p:sp>
        <p:nvSpPr>
          <p:cNvPr id="5" name="Rectangle 3">
            <a:extLst>
              <a:ext uri="{FF2B5EF4-FFF2-40B4-BE49-F238E27FC236}">
                <a16:creationId xmlns:a16="http://schemas.microsoft.com/office/drawing/2014/main" id="{6DE009BE-2DFC-AFD2-A8A2-7B5E03C8A7F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18 2025 5786</a:t>
            </a:r>
          </a:p>
        </p:txBody>
      </p:sp>
      <p:sp>
        <p:nvSpPr>
          <p:cNvPr id="6" name="Rectangle 7">
            <a:extLst>
              <a:ext uri="{FF2B5EF4-FFF2-40B4-BE49-F238E27FC236}">
                <a16:creationId xmlns:a16="http://schemas.microsoft.com/office/drawing/2014/main" id="{BD5F4C54-CB04-1BDD-6ED0-868F28F2E78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06A1256-5B48-0111-E356-C22F06639A7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15489E1-9AD4-1A18-86CB-D674E4D55E99}"/>
              </a:ext>
            </a:extLst>
          </p:cNvPr>
          <p:cNvSpPr>
            <a:spLocks noGrp="1" noChangeArrowheads="1"/>
          </p:cNvSpPr>
          <p:nvPr>
            <p:ph type="body" idx="1"/>
          </p:nvPr>
        </p:nvSpPr>
        <p:spPr>
          <a:xfrm>
            <a:off x="152400" y="4114800"/>
            <a:ext cx="6553200" cy="4876800"/>
          </a:xfrm>
        </p:spPr>
        <p:txBody>
          <a:bodyPr/>
          <a:lstStyle/>
          <a:p>
            <a:pPr algn="l"/>
            <a:r>
              <a:rPr lang="en-US" altLang="en-US" dirty="0"/>
              <a:t>We all started as a fertilized egg.  One sperm enters the egg and a sort of flash of light accompanies the rapid closure of the egg membrane.</a:t>
            </a:r>
          </a:p>
          <a:p>
            <a:pPr algn="l"/>
            <a:r>
              <a:rPr lang="en-US" altLang="en-US" dirty="0"/>
              <a:t>How they got these photos without destroying a life, I don’t know, but I trust the sources.</a:t>
            </a:r>
          </a:p>
        </p:txBody>
      </p:sp>
      <p:cxnSp>
        <p:nvCxnSpPr>
          <p:cNvPr id="3" name="Straight Connector 2">
            <a:extLst>
              <a:ext uri="{FF2B5EF4-FFF2-40B4-BE49-F238E27FC236}">
                <a16:creationId xmlns:a16="http://schemas.microsoft.com/office/drawing/2014/main" id="{B6F67932-D4E8-759E-92BC-2055BE5E60F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1185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63D75-37BB-ABE4-8609-4B33481AE07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560A5DA-C096-1CB5-8ACE-E2DE34F3425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Freedom </a:t>
            </a:r>
          </a:p>
        </p:txBody>
      </p:sp>
      <p:sp>
        <p:nvSpPr>
          <p:cNvPr id="5" name="Rectangle 3">
            <a:extLst>
              <a:ext uri="{FF2B5EF4-FFF2-40B4-BE49-F238E27FC236}">
                <a16:creationId xmlns:a16="http://schemas.microsoft.com/office/drawing/2014/main" id="{892715D5-AA34-C4FA-535F-D01E08A0834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18 2025 5786</a:t>
            </a:r>
          </a:p>
        </p:txBody>
      </p:sp>
      <p:sp>
        <p:nvSpPr>
          <p:cNvPr id="6" name="Rectangle 7">
            <a:extLst>
              <a:ext uri="{FF2B5EF4-FFF2-40B4-BE49-F238E27FC236}">
                <a16:creationId xmlns:a16="http://schemas.microsoft.com/office/drawing/2014/main" id="{AA708A65-2E01-DFE7-58F2-05A38E0F716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6DC04EA-940C-7BC5-E4F1-A08DBC7FB63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8DD1F3D-823E-AA4D-0D5C-E4F7E31082CA}"/>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B0C2BE9D-5DE7-9CEF-7C30-59C33EF6EB2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95363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1F8D44-0B7D-0B8E-D59C-8AD2272F585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A3F8266-5BEA-76E6-8470-0C85CE22B2D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Freedom </a:t>
            </a:r>
          </a:p>
        </p:txBody>
      </p:sp>
      <p:sp>
        <p:nvSpPr>
          <p:cNvPr id="5" name="Rectangle 3">
            <a:extLst>
              <a:ext uri="{FF2B5EF4-FFF2-40B4-BE49-F238E27FC236}">
                <a16:creationId xmlns:a16="http://schemas.microsoft.com/office/drawing/2014/main" id="{42DDE87D-963B-0D73-A65D-0D7052A823B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18 2025 5786</a:t>
            </a:r>
          </a:p>
        </p:txBody>
      </p:sp>
      <p:sp>
        <p:nvSpPr>
          <p:cNvPr id="6" name="Rectangle 7">
            <a:extLst>
              <a:ext uri="{FF2B5EF4-FFF2-40B4-BE49-F238E27FC236}">
                <a16:creationId xmlns:a16="http://schemas.microsoft.com/office/drawing/2014/main" id="{A24FCDC4-831F-307A-CC8A-DA62AA858D0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F42E47F-093B-516D-19B7-04034382AE93}"/>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180BC63-B49F-1E70-CF5B-94E179D77E9F}"/>
              </a:ext>
            </a:extLst>
          </p:cNvPr>
          <p:cNvSpPr>
            <a:spLocks noGrp="1" noChangeArrowheads="1"/>
          </p:cNvSpPr>
          <p:nvPr>
            <p:ph type="body" idx="1"/>
          </p:nvPr>
        </p:nvSpPr>
        <p:spPr>
          <a:xfrm>
            <a:off x="152400" y="4114800"/>
            <a:ext cx="6553200" cy="4876800"/>
          </a:xfrm>
        </p:spPr>
        <p:txBody>
          <a:bodyPr/>
          <a:lstStyle/>
          <a:p>
            <a:pPr algn="l"/>
            <a:r>
              <a:rPr lang="en-US" altLang="en-US" dirty="0"/>
              <a:t>OK to kill?</a:t>
            </a:r>
          </a:p>
        </p:txBody>
      </p:sp>
      <p:cxnSp>
        <p:nvCxnSpPr>
          <p:cNvPr id="3" name="Straight Connector 2">
            <a:extLst>
              <a:ext uri="{FF2B5EF4-FFF2-40B4-BE49-F238E27FC236}">
                <a16:creationId xmlns:a16="http://schemas.microsoft.com/office/drawing/2014/main" id="{6EB6FF08-45A5-1E0C-ACDB-BA92AB83DFD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76688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11A50-0074-7989-141A-476CE242DEE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D14E9AF-8458-9E14-8A89-24D63F6CFB1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Freedom </a:t>
            </a:r>
          </a:p>
        </p:txBody>
      </p:sp>
      <p:sp>
        <p:nvSpPr>
          <p:cNvPr id="5" name="Rectangle 3">
            <a:extLst>
              <a:ext uri="{FF2B5EF4-FFF2-40B4-BE49-F238E27FC236}">
                <a16:creationId xmlns:a16="http://schemas.microsoft.com/office/drawing/2014/main" id="{EC3B198C-3D97-3709-4E83-5528AB9F4C7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18 2025 5786</a:t>
            </a:r>
          </a:p>
        </p:txBody>
      </p:sp>
      <p:sp>
        <p:nvSpPr>
          <p:cNvPr id="6" name="Rectangle 7">
            <a:extLst>
              <a:ext uri="{FF2B5EF4-FFF2-40B4-BE49-F238E27FC236}">
                <a16:creationId xmlns:a16="http://schemas.microsoft.com/office/drawing/2014/main" id="{0471DF7E-96C4-5074-0CAF-C7745E28E1A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D68FC59-E0D2-B278-1793-6CC8B63922E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EA15231-9E48-4CE9-19E6-EAA2DDDC5B0E}"/>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8D7F99F2-43B0-3D3F-96FB-0268652EDE2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06458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D0E17-1775-AA27-5A35-329947FAFBF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25C2185-15A0-81D7-D4DE-732C2613107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Freedom </a:t>
            </a:r>
          </a:p>
        </p:txBody>
      </p:sp>
      <p:sp>
        <p:nvSpPr>
          <p:cNvPr id="5" name="Rectangle 3">
            <a:extLst>
              <a:ext uri="{FF2B5EF4-FFF2-40B4-BE49-F238E27FC236}">
                <a16:creationId xmlns:a16="http://schemas.microsoft.com/office/drawing/2014/main" id="{4AFED881-1159-498C-AA5D-47561F2B166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18 2025 5786</a:t>
            </a:r>
          </a:p>
        </p:txBody>
      </p:sp>
      <p:sp>
        <p:nvSpPr>
          <p:cNvPr id="6" name="Rectangle 7">
            <a:extLst>
              <a:ext uri="{FF2B5EF4-FFF2-40B4-BE49-F238E27FC236}">
                <a16:creationId xmlns:a16="http://schemas.microsoft.com/office/drawing/2014/main" id="{F4338952-6DC0-5C01-C620-6B2CAA6F70D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F5BF702-D815-DD7E-0251-D63CFF3BFF8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13792DA-31F1-271A-560D-9632F84A9543}"/>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4D445E0C-8D01-A3B0-48D6-B0E6F7DC1D8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49527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D4382-212B-0D73-C1D4-8924EA4C003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FD1220C-A9CF-87A4-07EF-7D1133E95F4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Freedom </a:t>
            </a:r>
          </a:p>
        </p:txBody>
      </p:sp>
      <p:sp>
        <p:nvSpPr>
          <p:cNvPr id="5" name="Rectangle 3">
            <a:extLst>
              <a:ext uri="{FF2B5EF4-FFF2-40B4-BE49-F238E27FC236}">
                <a16:creationId xmlns:a16="http://schemas.microsoft.com/office/drawing/2014/main" id="{9781E2F0-BA4E-BCBF-D76E-2E43EF8D1F7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18 2025 5786</a:t>
            </a:r>
          </a:p>
        </p:txBody>
      </p:sp>
      <p:sp>
        <p:nvSpPr>
          <p:cNvPr id="6" name="Rectangle 7">
            <a:extLst>
              <a:ext uri="{FF2B5EF4-FFF2-40B4-BE49-F238E27FC236}">
                <a16:creationId xmlns:a16="http://schemas.microsoft.com/office/drawing/2014/main" id="{2CB9C44C-6AB9-A43B-EC67-3CEC2A7B84F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E60C2C1-C71D-63D8-CF70-CD2D6178126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F360B20-9258-6155-656F-80DA02082B62}"/>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48F78185-5F4F-5903-E1BE-B694312F3A9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42155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24796-8B8B-3CF6-BB36-16B40FFF782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0E40026-A2A9-297A-46F8-6A4FD1F87A3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Freedom </a:t>
            </a:r>
          </a:p>
        </p:txBody>
      </p:sp>
      <p:sp>
        <p:nvSpPr>
          <p:cNvPr id="5" name="Rectangle 3">
            <a:extLst>
              <a:ext uri="{FF2B5EF4-FFF2-40B4-BE49-F238E27FC236}">
                <a16:creationId xmlns:a16="http://schemas.microsoft.com/office/drawing/2014/main" id="{228CF8B0-068D-422E-4E63-9DCD2703336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18 2025 5786</a:t>
            </a:r>
          </a:p>
        </p:txBody>
      </p:sp>
      <p:sp>
        <p:nvSpPr>
          <p:cNvPr id="6" name="Rectangle 7">
            <a:extLst>
              <a:ext uri="{FF2B5EF4-FFF2-40B4-BE49-F238E27FC236}">
                <a16:creationId xmlns:a16="http://schemas.microsoft.com/office/drawing/2014/main" id="{A1097CD7-1B34-9A94-82C9-4EF5F37D350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F5F2E07-3EF9-16CF-9235-08F302B452C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0DDE6B8-0CB0-D6E1-1A9D-5A6C63447F08}"/>
              </a:ext>
            </a:extLst>
          </p:cNvPr>
          <p:cNvSpPr>
            <a:spLocks noGrp="1" noChangeArrowheads="1"/>
          </p:cNvSpPr>
          <p:nvPr>
            <p:ph type="body" idx="1"/>
          </p:nvPr>
        </p:nvSpPr>
        <p:spPr>
          <a:xfrm>
            <a:off x="152400" y="4114800"/>
            <a:ext cx="6553200" cy="4876800"/>
          </a:xfrm>
        </p:spPr>
        <p:txBody>
          <a:bodyPr/>
          <a:lstStyle/>
          <a:p>
            <a:pPr algn="l"/>
            <a:r>
              <a:rPr lang="en-US" altLang="en-US" dirty="0"/>
              <a:t>2 months</a:t>
            </a:r>
          </a:p>
        </p:txBody>
      </p:sp>
      <p:cxnSp>
        <p:nvCxnSpPr>
          <p:cNvPr id="3" name="Straight Connector 2">
            <a:extLst>
              <a:ext uri="{FF2B5EF4-FFF2-40B4-BE49-F238E27FC236}">
                <a16:creationId xmlns:a16="http://schemas.microsoft.com/office/drawing/2014/main" id="{4F246838-FE30-BF65-ACD3-79B6DEC8B12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17610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1852F-A244-06F9-CD7A-F5B75B3B9E4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6D2DBA8-C534-9EC1-B68D-DEA281334B2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Freedom </a:t>
            </a:r>
          </a:p>
        </p:txBody>
      </p:sp>
      <p:sp>
        <p:nvSpPr>
          <p:cNvPr id="5" name="Rectangle 3">
            <a:extLst>
              <a:ext uri="{FF2B5EF4-FFF2-40B4-BE49-F238E27FC236}">
                <a16:creationId xmlns:a16="http://schemas.microsoft.com/office/drawing/2014/main" id="{29E48540-660C-B609-BDE5-F97580FFAFA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18 2025 5786</a:t>
            </a:r>
          </a:p>
        </p:txBody>
      </p:sp>
      <p:sp>
        <p:nvSpPr>
          <p:cNvPr id="6" name="Rectangle 7">
            <a:extLst>
              <a:ext uri="{FF2B5EF4-FFF2-40B4-BE49-F238E27FC236}">
                <a16:creationId xmlns:a16="http://schemas.microsoft.com/office/drawing/2014/main" id="{5DE38096-9644-1675-CF95-0037A02961D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B499260-09DE-17E9-9DC8-EE1342C2531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5A9CAB0-E3CA-AC25-FF87-9F459E5B314D}"/>
              </a:ext>
            </a:extLst>
          </p:cNvPr>
          <p:cNvSpPr>
            <a:spLocks noGrp="1" noChangeArrowheads="1"/>
          </p:cNvSpPr>
          <p:nvPr>
            <p:ph type="body" idx="1"/>
          </p:nvPr>
        </p:nvSpPr>
        <p:spPr>
          <a:xfrm>
            <a:off x="152400" y="4114800"/>
            <a:ext cx="6553200" cy="4876800"/>
          </a:xfrm>
        </p:spPr>
        <p:txBody>
          <a:bodyPr/>
          <a:lstStyle/>
          <a:p>
            <a:pPr algn="l"/>
            <a:r>
              <a:rPr lang="en-US" altLang="en-US" dirty="0"/>
              <a:t>&lt; 3 months</a:t>
            </a:r>
          </a:p>
        </p:txBody>
      </p:sp>
      <p:cxnSp>
        <p:nvCxnSpPr>
          <p:cNvPr id="3" name="Straight Connector 2">
            <a:extLst>
              <a:ext uri="{FF2B5EF4-FFF2-40B4-BE49-F238E27FC236}">
                <a16:creationId xmlns:a16="http://schemas.microsoft.com/office/drawing/2014/main" id="{4E9A6125-99B0-CA1D-B51E-8258A8DD789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77350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96659-AD40-7AB6-28A5-9BFC7E061CC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B8F48FA-14BB-48C5-F104-832E4E60342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Freedom </a:t>
            </a:r>
          </a:p>
        </p:txBody>
      </p:sp>
      <p:sp>
        <p:nvSpPr>
          <p:cNvPr id="5" name="Rectangle 3">
            <a:extLst>
              <a:ext uri="{FF2B5EF4-FFF2-40B4-BE49-F238E27FC236}">
                <a16:creationId xmlns:a16="http://schemas.microsoft.com/office/drawing/2014/main" id="{62A8011B-6ECD-D4AC-40C5-A6DDD3DD93A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18 2025 5786</a:t>
            </a:r>
          </a:p>
        </p:txBody>
      </p:sp>
      <p:sp>
        <p:nvSpPr>
          <p:cNvPr id="6" name="Rectangle 7">
            <a:extLst>
              <a:ext uri="{FF2B5EF4-FFF2-40B4-BE49-F238E27FC236}">
                <a16:creationId xmlns:a16="http://schemas.microsoft.com/office/drawing/2014/main" id="{99C1D841-51FE-FE81-9AD7-D19CC73FB13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92B10BB-901D-1268-02B1-0120FFCA666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09E24B4-7CBB-891C-B112-46EF9D2FFD8A}"/>
              </a:ext>
            </a:extLst>
          </p:cNvPr>
          <p:cNvSpPr>
            <a:spLocks noGrp="1" noChangeArrowheads="1"/>
          </p:cNvSpPr>
          <p:nvPr>
            <p:ph type="body" idx="1"/>
          </p:nvPr>
        </p:nvSpPr>
        <p:spPr>
          <a:xfrm>
            <a:off x="152400" y="4114800"/>
            <a:ext cx="6553200" cy="4876800"/>
          </a:xfrm>
        </p:spPr>
        <p:txBody>
          <a:bodyPr/>
          <a:lstStyle/>
          <a:p>
            <a:pPr algn="l"/>
            <a:r>
              <a:rPr lang="en-US" altLang="en-US" dirty="0"/>
              <a:t>3 months</a:t>
            </a:r>
          </a:p>
        </p:txBody>
      </p:sp>
      <p:cxnSp>
        <p:nvCxnSpPr>
          <p:cNvPr id="3" name="Straight Connector 2">
            <a:extLst>
              <a:ext uri="{FF2B5EF4-FFF2-40B4-BE49-F238E27FC236}">
                <a16:creationId xmlns:a16="http://schemas.microsoft.com/office/drawing/2014/main" id="{DB08BDEB-6A8E-9754-0A1F-2F6A9E5ECB5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52769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08AC7D-E5E7-20EA-F74A-85CB5DC5E60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4AFFF65-5EEF-F75A-3C7C-D36E4BCFB79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Freedom </a:t>
            </a:r>
          </a:p>
        </p:txBody>
      </p:sp>
      <p:sp>
        <p:nvSpPr>
          <p:cNvPr id="5" name="Rectangle 3">
            <a:extLst>
              <a:ext uri="{FF2B5EF4-FFF2-40B4-BE49-F238E27FC236}">
                <a16:creationId xmlns:a16="http://schemas.microsoft.com/office/drawing/2014/main" id="{08A6557D-820E-594B-5B75-DCDC57DC214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18 2025 5786</a:t>
            </a:r>
          </a:p>
        </p:txBody>
      </p:sp>
      <p:sp>
        <p:nvSpPr>
          <p:cNvPr id="6" name="Rectangle 7">
            <a:extLst>
              <a:ext uri="{FF2B5EF4-FFF2-40B4-BE49-F238E27FC236}">
                <a16:creationId xmlns:a16="http://schemas.microsoft.com/office/drawing/2014/main" id="{CF16C9A1-9E58-E26E-3EEF-E0B5E4F58F5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17341D6-9CB2-0E8D-8367-141A4CDB7EA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AB8CE71-6A33-941B-9631-6E5DD6E52635}"/>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1E83FFB3-168C-B0FF-CBA3-715DD0561A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96994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125D8-5205-72FA-1D01-342480D5613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6C314C8-4404-91D5-8BF7-C6D601274C2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Freedom </a:t>
            </a:r>
          </a:p>
        </p:txBody>
      </p:sp>
      <p:sp>
        <p:nvSpPr>
          <p:cNvPr id="5" name="Rectangle 3">
            <a:extLst>
              <a:ext uri="{FF2B5EF4-FFF2-40B4-BE49-F238E27FC236}">
                <a16:creationId xmlns:a16="http://schemas.microsoft.com/office/drawing/2014/main" id="{8241FC46-C13D-14AC-83A5-49F1A0A9F0C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18 2025 5786</a:t>
            </a:r>
          </a:p>
        </p:txBody>
      </p:sp>
      <p:sp>
        <p:nvSpPr>
          <p:cNvPr id="6" name="Rectangle 7">
            <a:extLst>
              <a:ext uri="{FF2B5EF4-FFF2-40B4-BE49-F238E27FC236}">
                <a16:creationId xmlns:a16="http://schemas.microsoft.com/office/drawing/2014/main" id="{359C8653-DC31-09DF-6B88-A8EABBB7373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D3BDB9E-D558-7552-9836-9010A34AA54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13DE572-5BAA-33FE-9527-8CFE80162050}"/>
              </a:ext>
            </a:extLst>
          </p:cNvPr>
          <p:cNvSpPr>
            <a:spLocks noGrp="1" noChangeArrowheads="1"/>
          </p:cNvSpPr>
          <p:nvPr>
            <p:ph type="body" idx="1"/>
          </p:nvPr>
        </p:nvSpPr>
        <p:spPr>
          <a:xfrm>
            <a:off x="152400" y="4114800"/>
            <a:ext cx="6553200" cy="4876800"/>
          </a:xfrm>
        </p:spPr>
        <p:txBody>
          <a:bodyPr/>
          <a:lstStyle/>
          <a:p>
            <a:pPr algn="l"/>
            <a:r>
              <a:rPr lang="en-US" altLang="en-US" dirty="0"/>
              <a:t>5.5 months  2</a:t>
            </a:r>
            <a:r>
              <a:rPr lang="en-US" altLang="en-US" baseline="30000" dirty="0"/>
              <a:t>nd</a:t>
            </a:r>
            <a:r>
              <a:rPr lang="en-US" altLang="en-US" dirty="0"/>
              <a:t> trimester</a:t>
            </a:r>
          </a:p>
        </p:txBody>
      </p:sp>
      <p:cxnSp>
        <p:nvCxnSpPr>
          <p:cNvPr id="3" name="Straight Connector 2">
            <a:extLst>
              <a:ext uri="{FF2B5EF4-FFF2-40B4-BE49-F238E27FC236}">
                <a16:creationId xmlns:a16="http://schemas.microsoft.com/office/drawing/2014/main" id="{E34B67A6-F680-3749-AC87-CEF0EE57EDC7}"/>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76722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A0C9A-2427-EA63-E318-6FB33B06771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2E7EEFB-26E0-19AB-69CB-7E8E1C08230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Freedom </a:t>
            </a:r>
          </a:p>
        </p:txBody>
      </p:sp>
      <p:sp>
        <p:nvSpPr>
          <p:cNvPr id="5" name="Rectangle 3">
            <a:extLst>
              <a:ext uri="{FF2B5EF4-FFF2-40B4-BE49-F238E27FC236}">
                <a16:creationId xmlns:a16="http://schemas.microsoft.com/office/drawing/2014/main" id="{E9981C3B-98E1-82D1-227F-5947F86D340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18 2025 5786</a:t>
            </a:r>
          </a:p>
        </p:txBody>
      </p:sp>
      <p:sp>
        <p:nvSpPr>
          <p:cNvPr id="6" name="Rectangle 7">
            <a:extLst>
              <a:ext uri="{FF2B5EF4-FFF2-40B4-BE49-F238E27FC236}">
                <a16:creationId xmlns:a16="http://schemas.microsoft.com/office/drawing/2014/main" id="{83A3C892-4E12-CF23-D47B-CC975E5CC33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F4DBA24-9FBE-03E7-4B41-A107E738104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EB45EA0-C252-DD8E-029E-F5C0A461FFD6}"/>
              </a:ext>
            </a:extLst>
          </p:cNvPr>
          <p:cNvSpPr>
            <a:spLocks noGrp="1" noChangeArrowheads="1"/>
          </p:cNvSpPr>
          <p:nvPr>
            <p:ph type="body" idx="1"/>
          </p:nvPr>
        </p:nvSpPr>
        <p:spPr>
          <a:xfrm>
            <a:off x="152400" y="4114800"/>
            <a:ext cx="6553200" cy="4876800"/>
          </a:xfrm>
        </p:spPr>
        <p:txBody>
          <a:bodyPr/>
          <a:lstStyle/>
          <a:p>
            <a:pPr algn="l"/>
            <a:r>
              <a:rPr lang="en-US" altLang="en-US" dirty="0"/>
              <a:t>&lt;7 months</a:t>
            </a:r>
          </a:p>
        </p:txBody>
      </p:sp>
      <p:cxnSp>
        <p:nvCxnSpPr>
          <p:cNvPr id="3" name="Straight Connector 2">
            <a:extLst>
              <a:ext uri="{FF2B5EF4-FFF2-40B4-BE49-F238E27FC236}">
                <a16:creationId xmlns:a16="http://schemas.microsoft.com/office/drawing/2014/main" id="{88DC47E1-8EFE-DCB9-CDC4-83675364B05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6524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523279-4767-CF01-DC24-B4CB6B6065D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37E8E6A-1AC8-10D6-9B96-672D1AB52A4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Freedom </a:t>
            </a:r>
          </a:p>
        </p:txBody>
      </p:sp>
      <p:sp>
        <p:nvSpPr>
          <p:cNvPr id="5" name="Rectangle 3">
            <a:extLst>
              <a:ext uri="{FF2B5EF4-FFF2-40B4-BE49-F238E27FC236}">
                <a16:creationId xmlns:a16="http://schemas.microsoft.com/office/drawing/2014/main" id="{8C67EDD3-CC06-8010-2D7D-FB512D7591A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18 2025 5786</a:t>
            </a:r>
          </a:p>
        </p:txBody>
      </p:sp>
      <p:sp>
        <p:nvSpPr>
          <p:cNvPr id="6" name="Rectangle 7">
            <a:extLst>
              <a:ext uri="{FF2B5EF4-FFF2-40B4-BE49-F238E27FC236}">
                <a16:creationId xmlns:a16="http://schemas.microsoft.com/office/drawing/2014/main" id="{84DA37BB-BEF6-FC07-BF08-B84255AE4C7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7028D8D-F9BB-5A5C-4191-A17EA4562A9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56F0314-78FD-06DF-0BDC-F6F6DBDBD28E}"/>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74FFE612-2D2F-2196-A4AE-A5C238B95F1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44786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4FB2C2-2CEB-2391-4AA7-3FD6979D11F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5684217-C207-520C-5B18-5143E8BD1D3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Freedom </a:t>
            </a:r>
          </a:p>
        </p:txBody>
      </p:sp>
      <p:sp>
        <p:nvSpPr>
          <p:cNvPr id="5" name="Rectangle 3">
            <a:extLst>
              <a:ext uri="{FF2B5EF4-FFF2-40B4-BE49-F238E27FC236}">
                <a16:creationId xmlns:a16="http://schemas.microsoft.com/office/drawing/2014/main" id="{74252A25-FA8F-90C5-CA15-18F9F618F09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18 2025 5786</a:t>
            </a:r>
          </a:p>
        </p:txBody>
      </p:sp>
      <p:sp>
        <p:nvSpPr>
          <p:cNvPr id="6" name="Rectangle 7">
            <a:extLst>
              <a:ext uri="{FF2B5EF4-FFF2-40B4-BE49-F238E27FC236}">
                <a16:creationId xmlns:a16="http://schemas.microsoft.com/office/drawing/2014/main" id="{4490589B-6C6C-387A-3AAC-5A8783C1E8C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887162C-946C-FEED-B1A6-8A11933ABC9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A68F1D6-8163-B93C-74D3-F59DBCEF23B4}"/>
              </a:ext>
            </a:extLst>
          </p:cNvPr>
          <p:cNvSpPr>
            <a:spLocks noGrp="1" noChangeArrowheads="1"/>
          </p:cNvSpPr>
          <p:nvPr>
            <p:ph type="body" idx="1"/>
          </p:nvPr>
        </p:nvSpPr>
        <p:spPr>
          <a:xfrm>
            <a:off x="152400" y="4114800"/>
            <a:ext cx="6553200" cy="4876800"/>
          </a:xfrm>
        </p:spPr>
        <p:txBody>
          <a:bodyPr/>
          <a:lstStyle/>
          <a:p>
            <a:pPr algn="l"/>
            <a:r>
              <a:rPr lang="en-US" altLang="en-US" dirty="0"/>
              <a:t>7.5 months</a:t>
            </a:r>
          </a:p>
        </p:txBody>
      </p:sp>
      <p:cxnSp>
        <p:nvCxnSpPr>
          <p:cNvPr id="3" name="Straight Connector 2">
            <a:extLst>
              <a:ext uri="{FF2B5EF4-FFF2-40B4-BE49-F238E27FC236}">
                <a16:creationId xmlns:a16="http://schemas.microsoft.com/office/drawing/2014/main" id="{E0387569-96E3-6130-68A0-1A8A93341C4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09643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641FF-5811-8F4D-B0AA-DAEA8E7FF1E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AA2CBDC-D416-E5B8-753C-E397592A805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Freedom </a:t>
            </a:r>
          </a:p>
        </p:txBody>
      </p:sp>
      <p:sp>
        <p:nvSpPr>
          <p:cNvPr id="5" name="Rectangle 3">
            <a:extLst>
              <a:ext uri="{FF2B5EF4-FFF2-40B4-BE49-F238E27FC236}">
                <a16:creationId xmlns:a16="http://schemas.microsoft.com/office/drawing/2014/main" id="{04443FB4-F289-D6C7-E13E-8AAE92B24AB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18 2025 5786</a:t>
            </a:r>
          </a:p>
        </p:txBody>
      </p:sp>
      <p:sp>
        <p:nvSpPr>
          <p:cNvPr id="6" name="Rectangle 7">
            <a:extLst>
              <a:ext uri="{FF2B5EF4-FFF2-40B4-BE49-F238E27FC236}">
                <a16:creationId xmlns:a16="http://schemas.microsoft.com/office/drawing/2014/main" id="{2EDED41A-A082-06C2-D018-E05A60CB374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F9C852C-F4F6-F0C0-9866-66C674BEAC8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28DAB49-1D57-2148-3B69-B4D8F10E008A}"/>
              </a:ext>
            </a:extLst>
          </p:cNvPr>
          <p:cNvSpPr>
            <a:spLocks noGrp="1" noChangeArrowheads="1"/>
          </p:cNvSpPr>
          <p:nvPr>
            <p:ph type="body" idx="1"/>
          </p:nvPr>
        </p:nvSpPr>
        <p:spPr>
          <a:xfrm>
            <a:off x="152400" y="4114800"/>
            <a:ext cx="6553200" cy="4876800"/>
          </a:xfrm>
        </p:spPr>
        <p:txBody>
          <a:bodyPr/>
          <a:lstStyle/>
          <a:p>
            <a:pPr algn="l"/>
            <a:r>
              <a:rPr lang="en-US" altLang="en-US" dirty="0"/>
              <a:t>So, what can we do??</a:t>
            </a:r>
          </a:p>
        </p:txBody>
      </p:sp>
      <p:cxnSp>
        <p:nvCxnSpPr>
          <p:cNvPr id="3" name="Straight Connector 2">
            <a:extLst>
              <a:ext uri="{FF2B5EF4-FFF2-40B4-BE49-F238E27FC236}">
                <a16:creationId xmlns:a16="http://schemas.microsoft.com/office/drawing/2014/main" id="{2B25A9D1-E26F-E229-60D5-5B65100C4FF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88946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7ADD7-D8A7-9C09-5084-EA020205E2B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9EC1BEE-4636-E5A9-FD44-0947E91A909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Freedom </a:t>
            </a:r>
          </a:p>
        </p:txBody>
      </p:sp>
      <p:sp>
        <p:nvSpPr>
          <p:cNvPr id="5" name="Rectangle 3">
            <a:extLst>
              <a:ext uri="{FF2B5EF4-FFF2-40B4-BE49-F238E27FC236}">
                <a16:creationId xmlns:a16="http://schemas.microsoft.com/office/drawing/2014/main" id="{C02045FC-C6D2-D32A-3FAD-14E335C1DC3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18 2025 5786</a:t>
            </a:r>
          </a:p>
        </p:txBody>
      </p:sp>
      <p:sp>
        <p:nvSpPr>
          <p:cNvPr id="6" name="Rectangle 7">
            <a:extLst>
              <a:ext uri="{FF2B5EF4-FFF2-40B4-BE49-F238E27FC236}">
                <a16:creationId xmlns:a16="http://schemas.microsoft.com/office/drawing/2014/main" id="{549DEC07-1B9D-2BA0-5FBF-7D402F2C1C8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D06E7E5-34E7-DAD2-1324-B9CF3EDD51E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EA1B519-5C12-F989-1A54-225346061FFB}"/>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6CD88B9E-CBC9-C3B9-E585-3D72AD918297}"/>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1909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BBE576-CABB-4690-B02A-4EE8D4C57A30}" type="slidenum">
              <a:rPr lang="en-US" smtClean="0"/>
              <a:t>53</a:t>
            </a:fld>
            <a:endParaRPr lang="en-US"/>
          </a:p>
        </p:txBody>
      </p:sp>
    </p:spTree>
    <p:extLst>
      <p:ext uri="{BB962C8B-B14F-4D97-AF65-F5344CB8AC3E}">
        <p14:creationId xmlns:p14="http://schemas.microsoft.com/office/powerpoint/2010/main" val="9528349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BBE576-CABB-4690-B02A-4EE8D4C57A30}" type="slidenum">
              <a:rPr lang="en-US" smtClean="0"/>
              <a:t>54</a:t>
            </a:fld>
            <a:endParaRPr lang="en-US"/>
          </a:p>
        </p:txBody>
      </p:sp>
    </p:spTree>
    <p:extLst>
      <p:ext uri="{BB962C8B-B14F-4D97-AF65-F5344CB8AC3E}">
        <p14:creationId xmlns:p14="http://schemas.microsoft.com/office/powerpoint/2010/main" val="4994832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BBE576-CABB-4690-B02A-4EE8D4C57A30}" type="slidenum">
              <a:rPr lang="en-US" smtClean="0"/>
              <a:t>55</a:t>
            </a:fld>
            <a:endParaRPr lang="en-US"/>
          </a:p>
        </p:txBody>
      </p:sp>
    </p:spTree>
    <p:extLst>
      <p:ext uri="{BB962C8B-B14F-4D97-AF65-F5344CB8AC3E}">
        <p14:creationId xmlns:p14="http://schemas.microsoft.com/office/powerpoint/2010/main" val="6699601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BBE576-CABB-4690-B02A-4EE8D4C57A30}" type="slidenum">
              <a:rPr lang="en-US" smtClean="0"/>
              <a:t>56</a:t>
            </a:fld>
            <a:endParaRPr lang="en-US"/>
          </a:p>
        </p:txBody>
      </p:sp>
    </p:spTree>
    <p:extLst>
      <p:ext uri="{BB962C8B-B14F-4D97-AF65-F5344CB8AC3E}">
        <p14:creationId xmlns:p14="http://schemas.microsoft.com/office/powerpoint/2010/main" val="163575762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BBE576-CABB-4690-B02A-4EE8D4C57A30}" type="slidenum">
              <a:rPr lang="en-US" smtClean="0"/>
              <a:t>57</a:t>
            </a:fld>
            <a:endParaRPr lang="en-US"/>
          </a:p>
        </p:txBody>
      </p:sp>
    </p:spTree>
    <p:extLst>
      <p:ext uri="{BB962C8B-B14F-4D97-AF65-F5344CB8AC3E}">
        <p14:creationId xmlns:p14="http://schemas.microsoft.com/office/powerpoint/2010/main" val="41351652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F58E6-8E89-45BD-DD55-7CC6495ADE2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B1735A3-48E2-D723-35F3-32488F2A2F6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Freedom </a:t>
            </a:r>
          </a:p>
        </p:txBody>
      </p:sp>
      <p:sp>
        <p:nvSpPr>
          <p:cNvPr id="5" name="Rectangle 3">
            <a:extLst>
              <a:ext uri="{FF2B5EF4-FFF2-40B4-BE49-F238E27FC236}">
                <a16:creationId xmlns:a16="http://schemas.microsoft.com/office/drawing/2014/main" id="{A2B7D4DF-C099-2F02-89A5-3A8CF12665B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18 2025 5786</a:t>
            </a:r>
          </a:p>
        </p:txBody>
      </p:sp>
      <p:sp>
        <p:nvSpPr>
          <p:cNvPr id="6" name="Rectangle 7">
            <a:extLst>
              <a:ext uri="{FF2B5EF4-FFF2-40B4-BE49-F238E27FC236}">
                <a16:creationId xmlns:a16="http://schemas.microsoft.com/office/drawing/2014/main" id="{11A0E7DD-539E-0CD1-174C-71BDCB259CA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40138F6-C372-F12A-BF5D-F8E833348AF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8BDF488-D533-749A-28D3-A43F865E7F52}"/>
              </a:ext>
            </a:extLst>
          </p:cNvPr>
          <p:cNvSpPr>
            <a:spLocks noGrp="1" noChangeArrowheads="1"/>
          </p:cNvSpPr>
          <p:nvPr>
            <p:ph type="body" idx="1"/>
          </p:nvPr>
        </p:nvSpPr>
        <p:spPr>
          <a:xfrm>
            <a:off x="152400" y="4114800"/>
            <a:ext cx="6553200" cy="4876800"/>
          </a:xfrm>
        </p:spPr>
        <p:txBody>
          <a:bodyPr/>
          <a:lstStyle/>
          <a:p>
            <a:pPr algn="l"/>
            <a:r>
              <a:rPr lang="en-US" altLang="en-US" dirty="0"/>
              <a:t>Play movie</a:t>
            </a:r>
          </a:p>
        </p:txBody>
      </p:sp>
      <p:cxnSp>
        <p:nvCxnSpPr>
          <p:cNvPr id="3" name="Straight Connector 2">
            <a:extLst>
              <a:ext uri="{FF2B5EF4-FFF2-40B4-BE49-F238E27FC236}">
                <a16:creationId xmlns:a16="http://schemas.microsoft.com/office/drawing/2014/main" id="{E4D10C9B-8AAC-E5C1-633A-F0B6A523765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493725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191D27-031E-A825-92D8-6BCAB84D81E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E1D34B8-5DE5-A4D3-D54E-68700A7811C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Freedom </a:t>
            </a:r>
          </a:p>
        </p:txBody>
      </p:sp>
      <p:sp>
        <p:nvSpPr>
          <p:cNvPr id="5" name="Rectangle 3">
            <a:extLst>
              <a:ext uri="{FF2B5EF4-FFF2-40B4-BE49-F238E27FC236}">
                <a16:creationId xmlns:a16="http://schemas.microsoft.com/office/drawing/2014/main" id="{AA13345B-41BD-745A-E1F2-EC0B1AE14D1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18 2025 5786</a:t>
            </a:r>
          </a:p>
        </p:txBody>
      </p:sp>
      <p:sp>
        <p:nvSpPr>
          <p:cNvPr id="6" name="Rectangle 7">
            <a:extLst>
              <a:ext uri="{FF2B5EF4-FFF2-40B4-BE49-F238E27FC236}">
                <a16:creationId xmlns:a16="http://schemas.microsoft.com/office/drawing/2014/main" id="{5E96DDCA-127C-C553-2CE0-287F1B18486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4D1DE276-2D99-FCCB-7C14-CD31A402631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78578F8-13B5-7EE2-185F-E0E6B5952BD1}"/>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844F7120-0CFF-4729-CFC2-B1B56B4DEF4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167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94590B-1EF8-ACC1-4691-371EB2FA051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CA0B20D-BEFF-7E8E-6092-DCEC47FFC56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Freedom </a:t>
            </a:r>
          </a:p>
        </p:txBody>
      </p:sp>
      <p:sp>
        <p:nvSpPr>
          <p:cNvPr id="5" name="Rectangle 3">
            <a:extLst>
              <a:ext uri="{FF2B5EF4-FFF2-40B4-BE49-F238E27FC236}">
                <a16:creationId xmlns:a16="http://schemas.microsoft.com/office/drawing/2014/main" id="{E3648F1D-E486-C498-EEF1-EC08C0BCA49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18 2025 5786</a:t>
            </a:r>
          </a:p>
        </p:txBody>
      </p:sp>
      <p:sp>
        <p:nvSpPr>
          <p:cNvPr id="6" name="Rectangle 7">
            <a:extLst>
              <a:ext uri="{FF2B5EF4-FFF2-40B4-BE49-F238E27FC236}">
                <a16:creationId xmlns:a16="http://schemas.microsoft.com/office/drawing/2014/main" id="{66C6860A-207B-932E-E12A-7CBAA9FDBE0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E19EFCD-E9CF-21D9-322E-8E22F51705E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08187F8-74C0-A2E3-946A-F4111FB604A4}"/>
              </a:ext>
            </a:extLst>
          </p:cNvPr>
          <p:cNvSpPr>
            <a:spLocks noGrp="1" noChangeArrowheads="1"/>
          </p:cNvSpPr>
          <p:nvPr>
            <p:ph type="body" idx="1"/>
          </p:nvPr>
        </p:nvSpPr>
        <p:spPr>
          <a:xfrm>
            <a:off x="152400" y="4114800"/>
            <a:ext cx="6553200" cy="4876800"/>
          </a:xfrm>
        </p:spPr>
        <p:txBody>
          <a:bodyPr/>
          <a:lstStyle/>
          <a:p>
            <a:pPr algn="l"/>
            <a:r>
              <a:rPr lang="en-US" altLang="en-US" dirty="0"/>
              <a:t>https://youtu.be/kNsK5BKVbw0</a:t>
            </a:r>
          </a:p>
          <a:p>
            <a:pPr algn="l"/>
            <a:r>
              <a:rPr lang="en-US" altLang="en-US" dirty="0"/>
              <a:t>Charlie Kirk said of himself that he’s a Scot, and fighting is in his blood.</a:t>
            </a:r>
          </a:p>
        </p:txBody>
      </p:sp>
      <p:cxnSp>
        <p:nvCxnSpPr>
          <p:cNvPr id="3" name="Straight Connector 2">
            <a:extLst>
              <a:ext uri="{FF2B5EF4-FFF2-40B4-BE49-F238E27FC236}">
                <a16:creationId xmlns:a16="http://schemas.microsoft.com/office/drawing/2014/main" id="{32089856-2CC8-5531-722C-1728AC820AC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33538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BE4E5-BE36-170C-DB2B-FBA8BC4040B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363E13F-450D-DDD0-FBFB-7F1ACAEDB8D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Freedom </a:t>
            </a:r>
          </a:p>
        </p:txBody>
      </p:sp>
      <p:sp>
        <p:nvSpPr>
          <p:cNvPr id="5" name="Rectangle 3">
            <a:extLst>
              <a:ext uri="{FF2B5EF4-FFF2-40B4-BE49-F238E27FC236}">
                <a16:creationId xmlns:a16="http://schemas.microsoft.com/office/drawing/2014/main" id="{920A77F4-7545-01BC-FB79-F29EF8F9BD7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18 2025 5786</a:t>
            </a:r>
          </a:p>
        </p:txBody>
      </p:sp>
      <p:sp>
        <p:nvSpPr>
          <p:cNvPr id="6" name="Rectangle 7">
            <a:extLst>
              <a:ext uri="{FF2B5EF4-FFF2-40B4-BE49-F238E27FC236}">
                <a16:creationId xmlns:a16="http://schemas.microsoft.com/office/drawing/2014/main" id="{506B2182-B80A-D303-37D0-F5615A3DB0A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C754D20-CD40-CD71-A836-7D53C721A36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DE4D82A-D05A-5B07-62EF-B142584796C1}"/>
              </a:ext>
            </a:extLst>
          </p:cNvPr>
          <p:cNvSpPr>
            <a:spLocks noGrp="1" noChangeArrowheads="1"/>
          </p:cNvSpPr>
          <p:nvPr>
            <p:ph type="body" idx="1"/>
          </p:nvPr>
        </p:nvSpPr>
        <p:spPr>
          <a:xfrm>
            <a:off x="152400" y="4114800"/>
            <a:ext cx="6553200" cy="4876800"/>
          </a:xfrm>
        </p:spPr>
        <p:txBody>
          <a:bodyPr/>
          <a:lstStyle/>
          <a:p>
            <a:pPr algn="l"/>
            <a:r>
              <a:rPr lang="en-US" altLang="en-US" dirty="0"/>
              <a:t>Know the truth</a:t>
            </a:r>
          </a:p>
        </p:txBody>
      </p:sp>
      <p:cxnSp>
        <p:nvCxnSpPr>
          <p:cNvPr id="3" name="Straight Connector 2">
            <a:extLst>
              <a:ext uri="{FF2B5EF4-FFF2-40B4-BE49-F238E27FC236}">
                <a16:creationId xmlns:a16="http://schemas.microsoft.com/office/drawing/2014/main" id="{E56EBB14-07DF-4307-D278-EF48F805FDC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238625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D4A76-806D-2F2A-ED57-86DA0A87F7E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416FB69-69A7-B817-B268-77CD1E54B50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Freedom </a:t>
            </a:r>
          </a:p>
        </p:txBody>
      </p:sp>
      <p:sp>
        <p:nvSpPr>
          <p:cNvPr id="5" name="Rectangle 3">
            <a:extLst>
              <a:ext uri="{FF2B5EF4-FFF2-40B4-BE49-F238E27FC236}">
                <a16:creationId xmlns:a16="http://schemas.microsoft.com/office/drawing/2014/main" id="{25E4F7D0-11C0-DCC4-2726-114EC71FC83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18 2025 5786</a:t>
            </a:r>
          </a:p>
        </p:txBody>
      </p:sp>
      <p:sp>
        <p:nvSpPr>
          <p:cNvPr id="6" name="Rectangle 7">
            <a:extLst>
              <a:ext uri="{FF2B5EF4-FFF2-40B4-BE49-F238E27FC236}">
                <a16:creationId xmlns:a16="http://schemas.microsoft.com/office/drawing/2014/main" id="{114DD099-1B97-342D-5381-00C1B27EC11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E621ABE-DF66-A6A6-177F-EA42C36D8A93}"/>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B307BE8-1D69-7BEF-B5DB-82A49FEB2650}"/>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4B12A591-C624-BE19-2772-889B59465D5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470414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0F7ED-50CD-5FBB-1C13-E7644BBE865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F2C0FBD-DE3D-D8EF-B892-3B779E73FC6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Freedom </a:t>
            </a:r>
          </a:p>
        </p:txBody>
      </p:sp>
      <p:sp>
        <p:nvSpPr>
          <p:cNvPr id="5" name="Rectangle 3">
            <a:extLst>
              <a:ext uri="{FF2B5EF4-FFF2-40B4-BE49-F238E27FC236}">
                <a16:creationId xmlns:a16="http://schemas.microsoft.com/office/drawing/2014/main" id="{7868269D-933F-C64A-DEBF-D0B591B4CF5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18 2025 5786</a:t>
            </a:r>
          </a:p>
        </p:txBody>
      </p:sp>
      <p:sp>
        <p:nvSpPr>
          <p:cNvPr id="6" name="Rectangle 7">
            <a:extLst>
              <a:ext uri="{FF2B5EF4-FFF2-40B4-BE49-F238E27FC236}">
                <a16:creationId xmlns:a16="http://schemas.microsoft.com/office/drawing/2014/main" id="{9FCB935B-E922-FC81-0312-63D3DB3E701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E5668D0-81BF-8E02-605A-2BAD8F3ABF2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ADDA867-BFBD-021C-1177-ECA67E227882}"/>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7B277657-4394-A844-306D-6CF574F7783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016773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2A2DF-4A28-9CA5-63EE-001C830E4D4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29BDE71-5230-F8A9-34E9-05F61706B3C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effectLst/>
                <a:uLnTx/>
                <a:uFillTx/>
                <a:latin typeface="Arial" charset="0"/>
                <a:ea typeface="+mn-ea"/>
                <a:cs typeface="Arial" charset="0"/>
              </a:rPr>
              <a:t>Freedom </a:t>
            </a:r>
          </a:p>
        </p:txBody>
      </p:sp>
      <p:sp>
        <p:nvSpPr>
          <p:cNvPr id="5" name="Rectangle 3">
            <a:extLst>
              <a:ext uri="{FF2B5EF4-FFF2-40B4-BE49-F238E27FC236}">
                <a16:creationId xmlns:a16="http://schemas.microsoft.com/office/drawing/2014/main" id="{A475F5C4-0905-85C9-AB34-C6D9A82B203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effectLst/>
                <a:uLnTx/>
                <a:uFillTx/>
                <a:latin typeface="Arial" charset="0"/>
                <a:ea typeface="+mn-ea"/>
                <a:cs typeface="Arial" charset="0"/>
              </a:rPr>
              <a:t>Oct 18 2025 5786</a:t>
            </a:r>
          </a:p>
        </p:txBody>
      </p:sp>
      <p:sp>
        <p:nvSpPr>
          <p:cNvPr id="6" name="Rectangle 7">
            <a:extLst>
              <a:ext uri="{FF2B5EF4-FFF2-40B4-BE49-F238E27FC236}">
                <a16:creationId xmlns:a16="http://schemas.microsoft.com/office/drawing/2014/main" id="{2532FE97-4264-5C1A-C862-8D38F7BCDD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97AEBE7-4D7F-4FE3-9A92-2E88F827453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8C7EFD8-0CE3-8151-4514-3B5050789431}"/>
              </a:ext>
            </a:extLst>
          </p:cNvPr>
          <p:cNvSpPr>
            <a:spLocks noGrp="1" noChangeArrowheads="1"/>
          </p:cNvSpPr>
          <p:nvPr>
            <p:ph type="body" idx="1"/>
          </p:nvPr>
        </p:nvSpPr>
        <p:spPr>
          <a:xfrm>
            <a:off x="152400" y="4114800"/>
            <a:ext cx="6553200" cy="4876800"/>
          </a:xfrm>
        </p:spPr>
        <p:txBody>
          <a:bodyPr/>
          <a:lstStyle/>
          <a:p>
            <a:pPr algn="l"/>
            <a:r>
              <a:rPr lang="en-US" altLang="en-US" dirty="0"/>
              <a:t>She grew up at Messiah Conf with one of my sons.   Heard her interview the Israeli Druze MK Thursday, Oct. 16, 2025</a:t>
            </a:r>
          </a:p>
          <a:p>
            <a:pPr algn="l"/>
            <a:r>
              <a:rPr lang="en-US" altLang="en-US" dirty="0"/>
              <a:t>I was on a Zoom call with the Jerusalem Institute of Justice, founded by a Messianic Jewish attorney Calev Myers, husband of notable Messianic songwriter Shelly Myers: Kumi Ori</a:t>
            </a:r>
          </a:p>
        </p:txBody>
      </p:sp>
      <p:cxnSp>
        <p:nvCxnSpPr>
          <p:cNvPr id="3" name="Straight Connector 2">
            <a:extLst>
              <a:ext uri="{FF2B5EF4-FFF2-40B4-BE49-F238E27FC236}">
                <a16:creationId xmlns:a16="http://schemas.microsoft.com/office/drawing/2014/main" id="{FC4B674F-1168-25FA-ADEB-FA989361EC4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400456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23E0B-26E0-7281-4F3B-215AB752134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F3306DD-78B4-65D2-3486-DB61BD46ADD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Freedom </a:t>
            </a:r>
          </a:p>
        </p:txBody>
      </p:sp>
      <p:sp>
        <p:nvSpPr>
          <p:cNvPr id="5" name="Rectangle 3">
            <a:extLst>
              <a:ext uri="{FF2B5EF4-FFF2-40B4-BE49-F238E27FC236}">
                <a16:creationId xmlns:a16="http://schemas.microsoft.com/office/drawing/2014/main" id="{D6E882E6-6D45-EE80-FFB0-07ACDEB6AD5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18 2025 5786</a:t>
            </a:r>
          </a:p>
        </p:txBody>
      </p:sp>
      <p:sp>
        <p:nvSpPr>
          <p:cNvPr id="6" name="Rectangle 7">
            <a:extLst>
              <a:ext uri="{FF2B5EF4-FFF2-40B4-BE49-F238E27FC236}">
                <a16:creationId xmlns:a16="http://schemas.microsoft.com/office/drawing/2014/main" id="{FD5080C3-0CBB-65C1-C7AC-194A7D0A541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242C7D7-439A-0098-B329-014EA75EEB2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288059B-ECFF-EFD0-86FE-4B8118939052}"/>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3AF02A7A-8127-14E1-C2D5-E54DC186055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85224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F0CE7-C818-F300-690E-95F953D67EC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4B12880-F394-E3A9-7485-E385FBC3C21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Freedom </a:t>
            </a:r>
          </a:p>
        </p:txBody>
      </p:sp>
      <p:sp>
        <p:nvSpPr>
          <p:cNvPr id="5" name="Rectangle 3">
            <a:extLst>
              <a:ext uri="{FF2B5EF4-FFF2-40B4-BE49-F238E27FC236}">
                <a16:creationId xmlns:a16="http://schemas.microsoft.com/office/drawing/2014/main" id="{9DE64F40-C70E-5A46-4475-C05C83F4CF6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18 2025 5786</a:t>
            </a:r>
          </a:p>
        </p:txBody>
      </p:sp>
      <p:sp>
        <p:nvSpPr>
          <p:cNvPr id="6" name="Rectangle 7">
            <a:extLst>
              <a:ext uri="{FF2B5EF4-FFF2-40B4-BE49-F238E27FC236}">
                <a16:creationId xmlns:a16="http://schemas.microsoft.com/office/drawing/2014/main" id="{4B36D04E-0DD2-0B6A-9DB8-47FAC69EF6E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71DC00D-8389-EA6C-1BA7-F9046C414AB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54B3CA5-E0EB-14F5-3A13-3CC374ECB3C7}"/>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05117EC5-E684-95FB-D376-9DEFFFFFA5A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781051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FE8B6-8AF3-8840-C41F-3E3469913B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57ACEF4-731D-E1B3-F5D1-C7B04C073EB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Freedom </a:t>
            </a:r>
          </a:p>
        </p:txBody>
      </p:sp>
      <p:sp>
        <p:nvSpPr>
          <p:cNvPr id="5" name="Rectangle 3">
            <a:extLst>
              <a:ext uri="{FF2B5EF4-FFF2-40B4-BE49-F238E27FC236}">
                <a16:creationId xmlns:a16="http://schemas.microsoft.com/office/drawing/2014/main" id="{72CFC27D-E110-E3CB-9CB6-F302FB41AD4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18 2025 5786</a:t>
            </a:r>
          </a:p>
        </p:txBody>
      </p:sp>
      <p:sp>
        <p:nvSpPr>
          <p:cNvPr id="6" name="Rectangle 7">
            <a:extLst>
              <a:ext uri="{FF2B5EF4-FFF2-40B4-BE49-F238E27FC236}">
                <a16:creationId xmlns:a16="http://schemas.microsoft.com/office/drawing/2014/main" id="{BBC1FC0E-CA45-42F5-5ACC-0F5BB2276A7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654851B-8B17-4252-6E4A-E226D49008F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33A5157-E663-46F0-216E-AE517D8639F4}"/>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1BAD0C6E-A0FA-7A29-2520-106DBA988C0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248686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3131EA-B416-0505-F94E-5F2F9284CBE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2BF366E-C6A0-37D4-A897-A0BA8C3D1D2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Freedom </a:t>
            </a:r>
          </a:p>
        </p:txBody>
      </p:sp>
      <p:sp>
        <p:nvSpPr>
          <p:cNvPr id="5" name="Rectangle 3">
            <a:extLst>
              <a:ext uri="{FF2B5EF4-FFF2-40B4-BE49-F238E27FC236}">
                <a16:creationId xmlns:a16="http://schemas.microsoft.com/office/drawing/2014/main" id="{6C292FBE-CC49-BA36-2E45-486DE68FF7D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18 2025 5786</a:t>
            </a:r>
          </a:p>
        </p:txBody>
      </p:sp>
      <p:sp>
        <p:nvSpPr>
          <p:cNvPr id="6" name="Rectangle 7">
            <a:extLst>
              <a:ext uri="{FF2B5EF4-FFF2-40B4-BE49-F238E27FC236}">
                <a16:creationId xmlns:a16="http://schemas.microsoft.com/office/drawing/2014/main" id="{AF083A14-9BE3-A153-7A1F-0E4E89368F9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340776E-7290-B44B-63A8-E479940799A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27B6DB5-EF45-F3E0-B6D7-C47F6AAF8F32}"/>
              </a:ext>
            </a:extLst>
          </p:cNvPr>
          <p:cNvSpPr>
            <a:spLocks noGrp="1" noChangeArrowheads="1"/>
          </p:cNvSpPr>
          <p:nvPr>
            <p:ph type="body" idx="1"/>
          </p:nvPr>
        </p:nvSpPr>
        <p:spPr>
          <a:xfrm>
            <a:off x="152400" y="4114800"/>
            <a:ext cx="6553200" cy="4876800"/>
          </a:xfrm>
        </p:spPr>
        <p:txBody>
          <a:bodyPr/>
          <a:lstStyle/>
          <a:p>
            <a:pPr algn="l"/>
            <a:r>
              <a:rPr lang="en-US" altLang="en-US" dirty="0"/>
              <a:t>https://www.timesofisrael.com/syrian-druze-grapple-with-death-and-destruction-in-sweida-after-fighting-ends/</a:t>
            </a:r>
          </a:p>
        </p:txBody>
      </p:sp>
      <p:cxnSp>
        <p:nvCxnSpPr>
          <p:cNvPr id="3" name="Straight Connector 2">
            <a:extLst>
              <a:ext uri="{FF2B5EF4-FFF2-40B4-BE49-F238E27FC236}">
                <a16:creationId xmlns:a16="http://schemas.microsoft.com/office/drawing/2014/main" id="{08043896-8A39-0A99-7784-EA688474C2C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415163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43DD7D-460A-50B2-154B-379000607A6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ADA77DE-1427-D50F-B011-A317DB4111C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Freedom </a:t>
            </a:r>
          </a:p>
        </p:txBody>
      </p:sp>
      <p:sp>
        <p:nvSpPr>
          <p:cNvPr id="5" name="Rectangle 3">
            <a:extLst>
              <a:ext uri="{FF2B5EF4-FFF2-40B4-BE49-F238E27FC236}">
                <a16:creationId xmlns:a16="http://schemas.microsoft.com/office/drawing/2014/main" id="{8B9FA266-3AD6-1D1F-E448-DDB9C70DB07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18 2025 5786</a:t>
            </a:r>
          </a:p>
        </p:txBody>
      </p:sp>
      <p:sp>
        <p:nvSpPr>
          <p:cNvPr id="6" name="Rectangle 7">
            <a:extLst>
              <a:ext uri="{FF2B5EF4-FFF2-40B4-BE49-F238E27FC236}">
                <a16:creationId xmlns:a16="http://schemas.microsoft.com/office/drawing/2014/main" id="{42EC4289-3055-D513-C50F-2C38C143102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2020220-AF89-A5D7-B990-9416713B90A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B75A423-11FE-0DA8-DCBE-09ACCA8942EE}"/>
              </a:ext>
            </a:extLst>
          </p:cNvPr>
          <p:cNvSpPr>
            <a:spLocks noGrp="1" noChangeArrowheads="1"/>
          </p:cNvSpPr>
          <p:nvPr>
            <p:ph type="body" idx="1"/>
          </p:nvPr>
        </p:nvSpPr>
        <p:spPr>
          <a:xfrm>
            <a:off x="152400" y="4114800"/>
            <a:ext cx="6553200" cy="4876800"/>
          </a:xfrm>
        </p:spPr>
        <p:txBody>
          <a:bodyPr/>
          <a:lstStyle/>
          <a:p>
            <a:pPr algn="l"/>
            <a:r>
              <a:rPr lang="en-US" altLang="en-US" dirty="0"/>
              <a:t>https://www.timesofisrael.com/syrian-druze-grapple-with-death-and-destruction-in-sweida-after-fighting-ends/</a:t>
            </a:r>
          </a:p>
        </p:txBody>
      </p:sp>
      <p:cxnSp>
        <p:nvCxnSpPr>
          <p:cNvPr id="3" name="Straight Connector 2">
            <a:extLst>
              <a:ext uri="{FF2B5EF4-FFF2-40B4-BE49-F238E27FC236}">
                <a16:creationId xmlns:a16="http://schemas.microsoft.com/office/drawing/2014/main" id="{9320E3ED-A211-2E90-FB02-E2CD59C5D74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597651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24AAF1-8C6D-7BD7-92E0-04E23599367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28A05E3-1F60-CBB1-018D-3E0F04A561D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Freedom </a:t>
            </a:r>
          </a:p>
        </p:txBody>
      </p:sp>
      <p:sp>
        <p:nvSpPr>
          <p:cNvPr id="5" name="Rectangle 3">
            <a:extLst>
              <a:ext uri="{FF2B5EF4-FFF2-40B4-BE49-F238E27FC236}">
                <a16:creationId xmlns:a16="http://schemas.microsoft.com/office/drawing/2014/main" id="{B6CA7EC8-5472-9C1E-56B5-09124EA6FB4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18 2025 5786</a:t>
            </a:r>
          </a:p>
        </p:txBody>
      </p:sp>
      <p:sp>
        <p:nvSpPr>
          <p:cNvPr id="6" name="Rectangle 7">
            <a:extLst>
              <a:ext uri="{FF2B5EF4-FFF2-40B4-BE49-F238E27FC236}">
                <a16:creationId xmlns:a16="http://schemas.microsoft.com/office/drawing/2014/main" id="{66827850-6A9E-7218-465F-6CD86E0B0F1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A2791C4-FB09-E3C2-626A-A65E16FA83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3E2AE9A-D6E8-46A5-E8AB-30AE5E865B47}"/>
              </a:ext>
            </a:extLst>
          </p:cNvPr>
          <p:cNvSpPr>
            <a:spLocks noGrp="1" noChangeArrowheads="1"/>
          </p:cNvSpPr>
          <p:nvPr>
            <p:ph type="body" idx="1"/>
          </p:nvPr>
        </p:nvSpPr>
        <p:spPr>
          <a:xfrm>
            <a:off x="152400" y="4114800"/>
            <a:ext cx="6553200" cy="4876800"/>
          </a:xfrm>
        </p:spPr>
        <p:txBody>
          <a:bodyPr/>
          <a:lstStyle/>
          <a:p>
            <a:pPr algn="l"/>
            <a:r>
              <a:rPr lang="en-US" altLang="en-US" dirty="0"/>
              <a:t>Only the Israeli drones stopped the Syrian tanks.  Druze had no weapons to stop a tank. </a:t>
            </a:r>
          </a:p>
        </p:txBody>
      </p:sp>
      <p:cxnSp>
        <p:nvCxnSpPr>
          <p:cNvPr id="3" name="Straight Connector 2">
            <a:extLst>
              <a:ext uri="{FF2B5EF4-FFF2-40B4-BE49-F238E27FC236}">
                <a16:creationId xmlns:a16="http://schemas.microsoft.com/office/drawing/2014/main" id="{B6540BD8-CDCF-2B3E-B46C-BCE9180487A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08504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9FDAE6-8151-7CAF-E076-D17148B3617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78905DB-CD0D-4398-9DB4-73BB460F885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Freedom </a:t>
            </a:r>
          </a:p>
        </p:txBody>
      </p:sp>
      <p:sp>
        <p:nvSpPr>
          <p:cNvPr id="5" name="Rectangle 3">
            <a:extLst>
              <a:ext uri="{FF2B5EF4-FFF2-40B4-BE49-F238E27FC236}">
                <a16:creationId xmlns:a16="http://schemas.microsoft.com/office/drawing/2014/main" id="{CF382DAE-ED4C-E97E-6025-76C8CC78B15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18 2025 5786</a:t>
            </a:r>
          </a:p>
        </p:txBody>
      </p:sp>
      <p:sp>
        <p:nvSpPr>
          <p:cNvPr id="6" name="Rectangle 7">
            <a:extLst>
              <a:ext uri="{FF2B5EF4-FFF2-40B4-BE49-F238E27FC236}">
                <a16:creationId xmlns:a16="http://schemas.microsoft.com/office/drawing/2014/main" id="{80F92971-FBA8-F324-02FE-87CDD971E3F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57B053E-37E0-5756-6040-ACE0CF8C732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4ADC693-864E-7A9F-C19F-9B1DF325055F}"/>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2000" dirty="0">
                <a:solidFill>
                  <a:schemeClr val="tx1"/>
                </a:solidFill>
                <a:latin typeface="Arial Rounded MT Bold" panose="020F0704030504030204" pitchFamily="34" charset="0"/>
                <a:hlinkClick r:id="rId3"/>
              </a:rPr>
              <a:t>https://youtu.be/giLrq1ufU4M</a:t>
            </a:r>
            <a:endParaRPr lang="en-US" sz="2000" dirty="0">
              <a:solidFill>
                <a:schemeClr val="tx1"/>
              </a:solidFill>
              <a:latin typeface="Arial Rounded MT Bold" panose="020F0704030504030204" pitchFamily="34" charset="0"/>
            </a:endParaRPr>
          </a:p>
          <a:p>
            <a:pPr algn="l"/>
            <a:endParaRPr lang="en-US" altLang="en-US" dirty="0"/>
          </a:p>
        </p:txBody>
      </p:sp>
      <p:cxnSp>
        <p:nvCxnSpPr>
          <p:cNvPr id="3" name="Straight Connector 2">
            <a:extLst>
              <a:ext uri="{FF2B5EF4-FFF2-40B4-BE49-F238E27FC236}">
                <a16:creationId xmlns:a16="http://schemas.microsoft.com/office/drawing/2014/main" id="{C61EB865-E9C4-99DD-B0E4-0A1AEF807C4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319275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756D77-6EEA-903F-AAF3-6D6FB96487E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72E1460-AC45-355F-EA02-D5293912DAE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Freedom </a:t>
            </a:r>
          </a:p>
        </p:txBody>
      </p:sp>
      <p:sp>
        <p:nvSpPr>
          <p:cNvPr id="5" name="Rectangle 3">
            <a:extLst>
              <a:ext uri="{FF2B5EF4-FFF2-40B4-BE49-F238E27FC236}">
                <a16:creationId xmlns:a16="http://schemas.microsoft.com/office/drawing/2014/main" id="{0DBA3065-8867-A6E8-EDA5-9A150C81FCE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18 2025 5786</a:t>
            </a:r>
          </a:p>
        </p:txBody>
      </p:sp>
      <p:sp>
        <p:nvSpPr>
          <p:cNvPr id="6" name="Rectangle 7">
            <a:extLst>
              <a:ext uri="{FF2B5EF4-FFF2-40B4-BE49-F238E27FC236}">
                <a16:creationId xmlns:a16="http://schemas.microsoft.com/office/drawing/2014/main" id="{998501E0-6C73-9751-DA15-876AE4BFDF0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F306F62-BFDB-F602-69F8-3D9934A564E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65F811E-8775-A2CF-3BA0-B5C3DF5433A4}"/>
              </a:ext>
            </a:extLst>
          </p:cNvPr>
          <p:cNvSpPr>
            <a:spLocks noGrp="1" noChangeArrowheads="1"/>
          </p:cNvSpPr>
          <p:nvPr>
            <p:ph type="body" idx="1"/>
          </p:nvPr>
        </p:nvSpPr>
        <p:spPr>
          <a:xfrm>
            <a:off x="152400" y="4114800"/>
            <a:ext cx="6553200" cy="4876800"/>
          </a:xfrm>
        </p:spPr>
        <p:txBody>
          <a:bodyPr/>
          <a:lstStyle/>
          <a:p>
            <a:pPr algn="l"/>
            <a:r>
              <a:rPr lang="en-US" altLang="en-US" dirty="0"/>
              <a:t>https://apnews.com/article/syria-druze-clashes-bedouins-650975a2909a934544a5e86fd5929350</a:t>
            </a:r>
          </a:p>
        </p:txBody>
      </p:sp>
      <p:cxnSp>
        <p:nvCxnSpPr>
          <p:cNvPr id="3" name="Straight Connector 2">
            <a:extLst>
              <a:ext uri="{FF2B5EF4-FFF2-40B4-BE49-F238E27FC236}">
                <a16:creationId xmlns:a16="http://schemas.microsoft.com/office/drawing/2014/main" id="{29612149-0109-99E0-B1AB-D6E2D102388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446124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DC5348-A445-843E-D2F1-1753AD66D95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09D1848-3DDA-02F8-E8F5-571218CC61D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Freedom </a:t>
            </a:r>
          </a:p>
        </p:txBody>
      </p:sp>
      <p:sp>
        <p:nvSpPr>
          <p:cNvPr id="5" name="Rectangle 3">
            <a:extLst>
              <a:ext uri="{FF2B5EF4-FFF2-40B4-BE49-F238E27FC236}">
                <a16:creationId xmlns:a16="http://schemas.microsoft.com/office/drawing/2014/main" id="{FFBDEEF7-CEDC-0602-ADE3-39C473FA3EB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18 2025 5786</a:t>
            </a:r>
          </a:p>
        </p:txBody>
      </p:sp>
      <p:sp>
        <p:nvSpPr>
          <p:cNvPr id="6" name="Rectangle 7">
            <a:extLst>
              <a:ext uri="{FF2B5EF4-FFF2-40B4-BE49-F238E27FC236}">
                <a16:creationId xmlns:a16="http://schemas.microsoft.com/office/drawing/2014/main" id="{66018342-1AFE-EAC9-0DAE-13D88443238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FD86D12-1627-FAED-E5A5-D3AF915707F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9F4D783-9D3D-0987-4D73-5ACEA68B00CF}"/>
              </a:ext>
            </a:extLst>
          </p:cNvPr>
          <p:cNvSpPr>
            <a:spLocks noGrp="1" noChangeArrowheads="1"/>
          </p:cNvSpPr>
          <p:nvPr>
            <p:ph type="body" idx="1"/>
          </p:nvPr>
        </p:nvSpPr>
        <p:spPr>
          <a:xfrm>
            <a:off x="152400" y="4114800"/>
            <a:ext cx="6553200" cy="4876800"/>
          </a:xfrm>
        </p:spPr>
        <p:txBody>
          <a:bodyPr/>
          <a:lstStyle/>
          <a:p>
            <a:pPr algn="l"/>
            <a:r>
              <a:rPr lang="en-US" altLang="en-US" dirty="0"/>
              <a:t>Voice transcription during Zoom call screenshot</a:t>
            </a:r>
          </a:p>
        </p:txBody>
      </p:sp>
      <p:cxnSp>
        <p:nvCxnSpPr>
          <p:cNvPr id="3" name="Straight Connector 2">
            <a:extLst>
              <a:ext uri="{FF2B5EF4-FFF2-40B4-BE49-F238E27FC236}">
                <a16:creationId xmlns:a16="http://schemas.microsoft.com/office/drawing/2014/main" id="{E79457FD-0D2F-7601-D935-3FA57A46554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591519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79D4A-E036-42C3-71FC-1FFCADA8405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0440339-2969-2E32-5293-9E37DABBC3D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Freedom </a:t>
            </a:r>
          </a:p>
        </p:txBody>
      </p:sp>
      <p:sp>
        <p:nvSpPr>
          <p:cNvPr id="5" name="Rectangle 3">
            <a:extLst>
              <a:ext uri="{FF2B5EF4-FFF2-40B4-BE49-F238E27FC236}">
                <a16:creationId xmlns:a16="http://schemas.microsoft.com/office/drawing/2014/main" id="{72958966-52F7-749A-36F5-EE20E2E7F26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18 2025 5786</a:t>
            </a:r>
          </a:p>
        </p:txBody>
      </p:sp>
      <p:sp>
        <p:nvSpPr>
          <p:cNvPr id="6" name="Rectangle 7">
            <a:extLst>
              <a:ext uri="{FF2B5EF4-FFF2-40B4-BE49-F238E27FC236}">
                <a16:creationId xmlns:a16="http://schemas.microsoft.com/office/drawing/2014/main" id="{9E2EA85D-CF52-21EA-8859-9D5875B180D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CD3D037-55AB-47E9-ED92-C738143AF63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8FC2FD8-A858-48C2-9698-EC181A21115C}"/>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0C3DA5D6-58A4-D74F-EC61-7CF1FAC9DB5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967656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5AE17-6BD4-7D46-D148-DAC5737F778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255FF89-224F-C569-DD82-756F6BB6060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Freedom </a:t>
            </a:r>
          </a:p>
        </p:txBody>
      </p:sp>
      <p:sp>
        <p:nvSpPr>
          <p:cNvPr id="5" name="Rectangle 3">
            <a:extLst>
              <a:ext uri="{FF2B5EF4-FFF2-40B4-BE49-F238E27FC236}">
                <a16:creationId xmlns:a16="http://schemas.microsoft.com/office/drawing/2014/main" id="{73408413-46B6-18E6-D137-696931583AF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18 2025 5786</a:t>
            </a:r>
          </a:p>
        </p:txBody>
      </p:sp>
      <p:sp>
        <p:nvSpPr>
          <p:cNvPr id="6" name="Rectangle 7">
            <a:extLst>
              <a:ext uri="{FF2B5EF4-FFF2-40B4-BE49-F238E27FC236}">
                <a16:creationId xmlns:a16="http://schemas.microsoft.com/office/drawing/2014/main" id="{06128EE2-F98B-E600-DF08-7FDFA950901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865E5FB-15B4-4DBA-4BB8-1AA8F3D7860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385042B-7231-947C-3C79-ECD4CE731C75}"/>
              </a:ext>
            </a:extLst>
          </p:cNvPr>
          <p:cNvSpPr>
            <a:spLocks noGrp="1" noChangeArrowheads="1"/>
          </p:cNvSpPr>
          <p:nvPr>
            <p:ph type="body" idx="1"/>
          </p:nvPr>
        </p:nvSpPr>
        <p:spPr>
          <a:xfrm>
            <a:off x="152400" y="4114800"/>
            <a:ext cx="6553200" cy="4876800"/>
          </a:xfrm>
        </p:spPr>
        <p:txBody>
          <a:bodyPr/>
          <a:lstStyle/>
          <a:p>
            <a:pPr algn="l"/>
            <a:r>
              <a:rPr lang="en-US" altLang="en-US" dirty="0"/>
              <a:t>Especially at the end.   </a:t>
            </a:r>
          </a:p>
        </p:txBody>
      </p:sp>
      <p:cxnSp>
        <p:nvCxnSpPr>
          <p:cNvPr id="3" name="Straight Connector 2">
            <a:extLst>
              <a:ext uri="{FF2B5EF4-FFF2-40B4-BE49-F238E27FC236}">
                <a16:creationId xmlns:a16="http://schemas.microsoft.com/office/drawing/2014/main" id="{F9280AC7-70E2-5580-735E-87504CADF13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925120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29973-B5E9-3A4D-EE9E-8E1795C83A2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288DAD8-CFD4-CF5C-1AC9-5E6D6D95440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Freedom </a:t>
            </a:r>
          </a:p>
        </p:txBody>
      </p:sp>
      <p:sp>
        <p:nvSpPr>
          <p:cNvPr id="5" name="Rectangle 3">
            <a:extLst>
              <a:ext uri="{FF2B5EF4-FFF2-40B4-BE49-F238E27FC236}">
                <a16:creationId xmlns:a16="http://schemas.microsoft.com/office/drawing/2014/main" id="{7F7A34C4-FDC2-0B7F-FBF7-D92111E2681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18 2025 5786</a:t>
            </a:r>
          </a:p>
        </p:txBody>
      </p:sp>
      <p:sp>
        <p:nvSpPr>
          <p:cNvPr id="6" name="Rectangle 7">
            <a:extLst>
              <a:ext uri="{FF2B5EF4-FFF2-40B4-BE49-F238E27FC236}">
                <a16:creationId xmlns:a16="http://schemas.microsoft.com/office/drawing/2014/main" id="{4C307A68-2A67-B5B3-FDCC-B9C683E7ABE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9C22B63-FEB7-B480-C6EE-C41545771A3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DA08CE9-6C3A-8B58-39A7-70344AAEBFC0}"/>
              </a:ext>
            </a:extLst>
          </p:cNvPr>
          <p:cNvSpPr>
            <a:spLocks noGrp="1" noChangeArrowheads="1"/>
          </p:cNvSpPr>
          <p:nvPr>
            <p:ph type="body" idx="1"/>
          </p:nvPr>
        </p:nvSpPr>
        <p:spPr>
          <a:xfrm>
            <a:off x="152400" y="4114800"/>
            <a:ext cx="6553200" cy="4876800"/>
          </a:xfrm>
        </p:spPr>
        <p:txBody>
          <a:bodyPr/>
          <a:lstStyle/>
          <a:p>
            <a:pPr algn="l"/>
            <a:r>
              <a:rPr lang="en-US" altLang="en-US" dirty="0"/>
              <a:t>Especially at the end.   </a:t>
            </a:r>
          </a:p>
        </p:txBody>
      </p:sp>
      <p:cxnSp>
        <p:nvCxnSpPr>
          <p:cNvPr id="3" name="Straight Connector 2">
            <a:extLst>
              <a:ext uri="{FF2B5EF4-FFF2-40B4-BE49-F238E27FC236}">
                <a16:creationId xmlns:a16="http://schemas.microsoft.com/office/drawing/2014/main" id="{9C61FDB7-0980-3809-0693-ED1BA3260C4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969043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DA723-9DD7-5A8E-BB82-B6BBD5BA722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65D43BD-3B22-0EF7-5C6F-70029A87C39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Freedom </a:t>
            </a:r>
          </a:p>
        </p:txBody>
      </p:sp>
      <p:sp>
        <p:nvSpPr>
          <p:cNvPr id="5" name="Rectangle 3">
            <a:extLst>
              <a:ext uri="{FF2B5EF4-FFF2-40B4-BE49-F238E27FC236}">
                <a16:creationId xmlns:a16="http://schemas.microsoft.com/office/drawing/2014/main" id="{750C061C-9BB7-DCCF-438A-47BE96E7A99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18 2025 5786</a:t>
            </a:r>
          </a:p>
        </p:txBody>
      </p:sp>
      <p:sp>
        <p:nvSpPr>
          <p:cNvPr id="6" name="Rectangle 7">
            <a:extLst>
              <a:ext uri="{FF2B5EF4-FFF2-40B4-BE49-F238E27FC236}">
                <a16:creationId xmlns:a16="http://schemas.microsoft.com/office/drawing/2014/main" id="{3AFD7718-7475-F79F-8F9E-9D1689A4894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3C1E1D1-0086-9ED4-4574-485427E6D04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4B9CBDC-E6CD-21AA-7EEB-444A60195E0F}"/>
              </a:ext>
            </a:extLst>
          </p:cNvPr>
          <p:cNvSpPr>
            <a:spLocks noGrp="1" noChangeArrowheads="1"/>
          </p:cNvSpPr>
          <p:nvPr>
            <p:ph type="body" idx="1"/>
          </p:nvPr>
        </p:nvSpPr>
        <p:spPr>
          <a:xfrm>
            <a:off x="152400" y="4114800"/>
            <a:ext cx="6553200" cy="4876800"/>
          </a:xfrm>
        </p:spPr>
        <p:txBody>
          <a:bodyPr/>
          <a:lstStyle/>
          <a:p>
            <a:pPr algn="l"/>
            <a:r>
              <a:rPr lang="en-US" altLang="en-US" sz="1400" dirty="0"/>
              <a:t>https://middle-east-forum.read.axioshq.com/p/mef-dispatch/f6a3501d-cd28-47c1-a990-2c976dd17703?utm_source=email&amp;utm_medium=email&amp;utm_location=email_view_in_browser</a:t>
            </a:r>
          </a:p>
        </p:txBody>
      </p:sp>
      <p:cxnSp>
        <p:nvCxnSpPr>
          <p:cNvPr id="3" name="Straight Connector 2">
            <a:extLst>
              <a:ext uri="{FF2B5EF4-FFF2-40B4-BE49-F238E27FC236}">
                <a16:creationId xmlns:a16="http://schemas.microsoft.com/office/drawing/2014/main" id="{016C5168-E8CA-0961-BFCD-3B1B40A87B8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894853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05FCC-A2E1-793D-7115-7EA803CFB02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43E26BE-0361-FEB2-327C-A40218BF105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Freedom </a:t>
            </a:r>
          </a:p>
        </p:txBody>
      </p:sp>
      <p:sp>
        <p:nvSpPr>
          <p:cNvPr id="5" name="Rectangle 3">
            <a:extLst>
              <a:ext uri="{FF2B5EF4-FFF2-40B4-BE49-F238E27FC236}">
                <a16:creationId xmlns:a16="http://schemas.microsoft.com/office/drawing/2014/main" id="{6EF84807-3A95-4901-A35A-DEE5369234E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18 2025 5786</a:t>
            </a:r>
          </a:p>
        </p:txBody>
      </p:sp>
      <p:sp>
        <p:nvSpPr>
          <p:cNvPr id="6" name="Rectangle 7">
            <a:extLst>
              <a:ext uri="{FF2B5EF4-FFF2-40B4-BE49-F238E27FC236}">
                <a16:creationId xmlns:a16="http://schemas.microsoft.com/office/drawing/2014/main" id="{6AEB20A2-1BC0-BA84-5979-BB550BB2DC7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DA76413-C020-1DEA-8293-E437C3E8E60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8F6FD8E-658C-0084-CD30-C6A59F03528D}"/>
              </a:ext>
            </a:extLst>
          </p:cNvPr>
          <p:cNvSpPr>
            <a:spLocks noGrp="1" noChangeArrowheads="1"/>
          </p:cNvSpPr>
          <p:nvPr>
            <p:ph type="body" idx="1"/>
          </p:nvPr>
        </p:nvSpPr>
        <p:spPr>
          <a:xfrm>
            <a:off x="152400" y="4114800"/>
            <a:ext cx="6553200" cy="4876800"/>
          </a:xfrm>
        </p:spPr>
        <p:txBody>
          <a:bodyPr/>
          <a:lstStyle/>
          <a:p>
            <a:pPr algn="l"/>
            <a:r>
              <a:rPr lang="en-US" altLang="en-US" sz="1000" dirty="0"/>
              <a:t>https://www.meforum.org/mef-online/gazas-clan-architecture-the-only-alternative-to-hamass-resurgence?utm_campaign=MEFO%20Articles&amp;utm_medium=email&amp;_hsenc=p2ANqtz-_SOob8W4jhRSKKCnQhkgv5juBY4zenMaDlXkN1N3b7CKw7JWzG52cBaMS0V7CAgKNAP70uesMkE4EUA4NBsGXpzwVtMg&amp;_hsmi=385316391&amp;utm_content=385316391&amp;utm_source=hs_email</a:t>
            </a:r>
          </a:p>
        </p:txBody>
      </p:sp>
      <p:cxnSp>
        <p:nvCxnSpPr>
          <p:cNvPr id="3" name="Straight Connector 2">
            <a:extLst>
              <a:ext uri="{FF2B5EF4-FFF2-40B4-BE49-F238E27FC236}">
                <a16:creationId xmlns:a16="http://schemas.microsoft.com/office/drawing/2014/main" id="{03E7C49A-0718-8D33-CC87-34F3A271B3B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79130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78A848-4724-E0B6-7C19-C39B0B00140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E492FF7-3A20-4CBD-0AF6-037246EC0E7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Freedom </a:t>
            </a:r>
          </a:p>
        </p:txBody>
      </p:sp>
      <p:sp>
        <p:nvSpPr>
          <p:cNvPr id="5" name="Rectangle 3">
            <a:extLst>
              <a:ext uri="{FF2B5EF4-FFF2-40B4-BE49-F238E27FC236}">
                <a16:creationId xmlns:a16="http://schemas.microsoft.com/office/drawing/2014/main" id="{B641CD10-0D5E-9666-4336-03BE46BE198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18 2025 5786</a:t>
            </a:r>
          </a:p>
        </p:txBody>
      </p:sp>
      <p:sp>
        <p:nvSpPr>
          <p:cNvPr id="6" name="Rectangle 7">
            <a:extLst>
              <a:ext uri="{FF2B5EF4-FFF2-40B4-BE49-F238E27FC236}">
                <a16:creationId xmlns:a16="http://schemas.microsoft.com/office/drawing/2014/main" id="{114BD475-825B-AD54-9626-54B92DE947C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67D2C15-41A0-88AE-050A-28145B57858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60E4685-A346-7FFD-884D-28B3413883F1}"/>
              </a:ext>
            </a:extLst>
          </p:cNvPr>
          <p:cNvSpPr>
            <a:spLocks noGrp="1" noChangeArrowheads="1"/>
          </p:cNvSpPr>
          <p:nvPr>
            <p:ph type="body" idx="1"/>
          </p:nvPr>
        </p:nvSpPr>
        <p:spPr>
          <a:xfrm>
            <a:off x="152400" y="4114800"/>
            <a:ext cx="6553200" cy="4876800"/>
          </a:xfrm>
        </p:spPr>
        <p:txBody>
          <a:bodyPr/>
          <a:lstStyle/>
          <a:p>
            <a:pPr algn="l"/>
            <a:r>
              <a:rPr lang="en-US" altLang="en-US" sz="1000" dirty="0"/>
              <a:t>https://www.meforum.org/mef-online/gazas-clan-architecture-the-only-alternative-to-hamass-resurgence?utm_campaign=MEFO%20Articles&amp;utm_medium=email&amp;_hsenc=p2ANqtz-_SOob8W4jhRSKKCnQhkgv5juBY4zenMaDlXkN1N3b7CKw7JWzG52cBaMS0V7CAgKNAP70uesMkE4EUA4NBsGXpzwVtMg&amp;_hsmi=385316391&amp;utm_content=385316391&amp;utm_source=hs_email</a:t>
            </a:r>
          </a:p>
        </p:txBody>
      </p:sp>
      <p:cxnSp>
        <p:nvCxnSpPr>
          <p:cNvPr id="3" name="Straight Connector 2">
            <a:extLst>
              <a:ext uri="{FF2B5EF4-FFF2-40B4-BE49-F238E27FC236}">
                <a16:creationId xmlns:a16="http://schemas.microsoft.com/office/drawing/2014/main" id="{2F75400F-5D50-36D9-1E30-67507745E21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850755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E33364-A945-585F-6DBC-9BCC1BD8ACA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8A24C97-2A23-F447-DDBA-C510253266F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69281003-8F02-28AD-9EC4-2B0EA5BA5B6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75911894-0DE5-1CB7-B138-0678E7360F1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9FDBF68-F9B6-A75E-5FDA-03F08A443F4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5CB1D26-999B-E7EE-BE5A-C0741A25AABD}"/>
              </a:ext>
            </a:extLst>
          </p:cNvPr>
          <p:cNvSpPr>
            <a:spLocks noGrp="1" noChangeArrowheads="1"/>
          </p:cNvSpPr>
          <p:nvPr>
            <p:ph type="body" idx="1"/>
          </p:nvPr>
        </p:nvSpPr>
        <p:spPr>
          <a:xfrm>
            <a:off x="152400" y="4114800"/>
            <a:ext cx="6553200" cy="4876800"/>
          </a:xfrm>
        </p:spPr>
        <p:txBody>
          <a:bodyPr/>
          <a:lstStyle/>
          <a:p>
            <a:pPr algn="l"/>
            <a:r>
              <a:rPr lang="en-US" sz="2000" b="0" i="0" kern="1200">
                <a:solidFill>
                  <a:schemeClr val="tx1"/>
                </a:solidFill>
                <a:effectLst/>
                <a:latin typeface="Arial Rounded MT Bold" pitchFamily="34" charset="0"/>
                <a:ea typeface="+mn-ea"/>
                <a:cs typeface="Arial" charset="0"/>
              </a:rPr>
              <a:t>Hamas militants execute Palestinian opponents to their rule in Gaza (Photo: Screenshot/Social media)</a:t>
            </a:r>
            <a:endParaRPr lang="en-US" altLang="en-US" dirty="0"/>
          </a:p>
        </p:txBody>
      </p:sp>
      <p:cxnSp>
        <p:nvCxnSpPr>
          <p:cNvPr id="3" name="Straight Connector 2">
            <a:extLst>
              <a:ext uri="{FF2B5EF4-FFF2-40B4-BE49-F238E27FC236}">
                <a16:creationId xmlns:a16="http://schemas.microsoft.com/office/drawing/2014/main" id="{144CF48D-C2C9-B2DA-CF43-0639702164A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506264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52183-46BC-6B37-6DE0-515EA3E7B76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7BC74B3-6801-C585-72C3-CC572F8D967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Freedom </a:t>
            </a:r>
          </a:p>
        </p:txBody>
      </p:sp>
      <p:sp>
        <p:nvSpPr>
          <p:cNvPr id="5" name="Rectangle 3">
            <a:extLst>
              <a:ext uri="{FF2B5EF4-FFF2-40B4-BE49-F238E27FC236}">
                <a16:creationId xmlns:a16="http://schemas.microsoft.com/office/drawing/2014/main" id="{22170C77-A161-0304-EE78-9B8856931B9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18 2025 5786</a:t>
            </a:r>
          </a:p>
        </p:txBody>
      </p:sp>
      <p:sp>
        <p:nvSpPr>
          <p:cNvPr id="6" name="Rectangle 7">
            <a:extLst>
              <a:ext uri="{FF2B5EF4-FFF2-40B4-BE49-F238E27FC236}">
                <a16:creationId xmlns:a16="http://schemas.microsoft.com/office/drawing/2014/main" id="{F65223A3-576B-8E40-93C9-FB6E3C0D4F0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9F1DA43-D02D-068B-1E95-09DDD17112C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9A8244E-C5C0-2773-A0F1-260F6E13D527}"/>
              </a:ext>
            </a:extLst>
          </p:cNvPr>
          <p:cNvSpPr>
            <a:spLocks noGrp="1" noChangeArrowheads="1"/>
          </p:cNvSpPr>
          <p:nvPr>
            <p:ph type="body" idx="1"/>
          </p:nvPr>
        </p:nvSpPr>
        <p:spPr>
          <a:xfrm>
            <a:off x="152400" y="4114800"/>
            <a:ext cx="6553200" cy="4876800"/>
          </a:xfrm>
        </p:spPr>
        <p:txBody>
          <a:bodyPr/>
          <a:lstStyle/>
          <a:p>
            <a:r>
              <a:rPr lang="en-US" altLang="en-US" sz="1000" dirty="0"/>
              <a:t>https://www.meforum.org/mef-online/gazas-clan-architecture-the-only-alternative-to-hamass-resurgence?utm_campaign=MEFO%20Articles&amp;utm_medium=email&amp;_hsenc=p2ANqtz-_SOob8W4jhRSKKCnQhkgv5juBY4zenMaDlXkN1N3b7CKw7JWzG52cBaMS0V7CAgKNAP70uesMkE4EUA4NBsGXpzwVtMg&amp;_hsmi=385316391&amp;utm_content=385316391&amp;utm_source=hs_email</a:t>
            </a:r>
          </a:p>
        </p:txBody>
      </p:sp>
      <p:cxnSp>
        <p:nvCxnSpPr>
          <p:cNvPr id="3" name="Straight Connector 2">
            <a:extLst>
              <a:ext uri="{FF2B5EF4-FFF2-40B4-BE49-F238E27FC236}">
                <a16:creationId xmlns:a16="http://schemas.microsoft.com/office/drawing/2014/main" id="{D33C1C16-AC43-4933-5630-C31D2649A60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96037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1961FC-C0FD-FED9-F415-62D5C743790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AEB0264-6AD5-A1D1-A6DD-7D8AC67D2F9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Freedom </a:t>
            </a:r>
          </a:p>
        </p:txBody>
      </p:sp>
      <p:sp>
        <p:nvSpPr>
          <p:cNvPr id="5" name="Rectangle 3">
            <a:extLst>
              <a:ext uri="{FF2B5EF4-FFF2-40B4-BE49-F238E27FC236}">
                <a16:creationId xmlns:a16="http://schemas.microsoft.com/office/drawing/2014/main" id="{FC91713F-893F-7D4B-EFC2-7951A175ECD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18 2025 5786</a:t>
            </a:r>
          </a:p>
        </p:txBody>
      </p:sp>
      <p:sp>
        <p:nvSpPr>
          <p:cNvPr id="6" name="Rectangle 7">
            <a:extLst>
              <a:ext uri="{FF2B5EF4-FFF2-40B4-BE49-F238E27FC236}">
                <a16:creationId xmlns:a16="http://schemas.microsoft.com/office/drawing/2014/main" id="{409CC2C6-E066-1CAA-789E-9ACDC5B416A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6B174DA-B4F9-A1A7-C36B-3D248EF91F8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C451C75-8894-A050-97EB-1E627FFED48A}"/>
              </a:ext>
            </a:extLst>
          </p:cNvPr>
          <p:cNvSpPr>
            <a:spLocks noGrp="1" noChangeArrowheads="1"/>
          </p:cNvSpPr>
          <p:nvPr>
            <p:ph type="body" idx="1"/>
          </p:nvPr>
        </p:nvSpPr>
        <p:spPr>
          <a:xfrm>
            <a:off x="152400" y="4114800"/>
            <a:ext cx="6553200" cy="4876800"/>
          </a:xfrm>
        </p:spPr>
        <p:txBody>
          <a:bodyPr/>
          <a:lstStyle/>
          <a:p>
            <a:pPr algn="l"/>
            <a:r>
              <a:rPr lang="en-US" altLang="en-US" dirty="0"/>
              <a:t>.   </a:t>
            </a:r>
          </a:p>
        </p:txBody>
      </p:sp>
      <p:cxnSp>
        <p:nvCxnSpPr>
          <p:cNvPr id="3" name="Straight Connector 2">
            <a:extLst>
              <a:ext uri="{FF2B5EF4-FFF2-40B4-BE49-F238E27FC236}">
                <a16:creationId xmlns:a16="http://schemas.microsoft.com/office/drawing/2014/main" id="{B0FD59F4-7F11-D363-CF48-38C7CF02FBE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238614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3D246-CE89-7E88-FEE3-88C1B93E8FD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AA1E35A-E844-B08D-B45B-4D97500F8A0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Freedom </a:t>
            </a:r>
          </a:p>
        </p:txBody>
      </p:sp>
      <p:sp>
        <p:nvSpPr>
          <p:cNvPr id="5" name="Rectangle 3">
            <a:extLst>
              <a:ext uri="{FF2B5EF4-FFF2-40B4-BE49-F238E27FC236}">
                <a16:creationId xmlns:a16="http://schemas.microsoft.com/office/drawing/2014/main" id="{F2906C6C-788A-E7FC-DA41-D621A47F16A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18 2025 5786</a:t>
            </a:r>
          </a:p>
        </p:txBody>
      </p:sp>
      <p:sp>
        <p:nvSpPr>
          <p:cNvPr id="6" name="Rectangle 7">
            <a:extLst>
              <a:ext uri="{FF2B5EF4-FFF2-40B4-BE49-F238E27FC236}">
                <a16:creationId xmlns:a16="http://schemas.microsoft.com/office/drawing/2014/main" id="{F3966F14-1EC3-9286-8FF5-6335800BCAB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72D4493-F1A8-CB8E-A979-8780D0BBB24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16CB9FB-F85B-244F-F1E5-A53CF2D70492}"/>
              </a:ext>
            </a:extLst>
          </p:cNvPr>
          <p:cNvSpPr>
            <a:spLocks noGrp="1" noChangeArrowheads="1"/>
          </p:cNvSpPr>
          <p:nvPr>
            <p:ph type="body" idx="1"/>
          </p:nvPr>
        </p:nvSpPr>
        <p:spPr>
          <a:xfrm>
            <a:off x="152400" y="4114800"/>
            <a:ext cx="6553200" cy="4876800"/>
          </a:xfrm>
        </p:spPr>
        <p:txBody>
          <a:bodyPr/>
          <a:lstStyle/>
          <a:p>
            <a:r>
              <a:rPr lang="en-US" altLang="en-US" sz="1000" dirty="0"/>
              <a:t>https://www.meforum.org/mef-online/gazas-clan-architecture-the-only-alternative-to-hamass-resurgence?utm_campaign=MEFO%20Articles&amp;utm_medium=email&amp;_hsenc=p2ANqtz-_SOob8W4jhRSKKCnQhkgv5juBY4zenMaDlXkN1N3b7CKw7JWzG52cBaMS0V7CAgKNAP70uesMkE4EUA4NBsGXpzwVtMg&amp;_hsmi=385316391&amp;utm_content=385316391&amp;utm_source=hs_email</a:t>
            </a:r>
          </a:p>
        </p:txBody>
      </p:sp>
      <p:cxnSp>
        <p:nvCxnSpPr>
          <p:cNvPr id="3" name="Straight Connector 2">
            <a:extLst>
              <a:ext uri="{FF2B5EF4-FFF2-40B4-BE49-F238E27FC236}">
                <a16:creationId xmlns:a16="http://schemas.microsoft.com/office/drawing/2014/main" id="{EC221592-505C-D094-18D3-F26A6B30369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302077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81C85-93DF-DCE4-A1CE-607210DB702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4E88F0A-B0C9-1E60-F16F-9A5B52C0A6E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Freedom </a:t>
            </a:r>
          </a:p>
        </p:txBody>
      </p:sp>
      <p:sp>
        <p:nvSpPr>
          <p:cNvPr id="5" name="Rectangle 3">
            <a:extLst>
              <a:ext uri="{FF2B5EF4-FFF2-40B4-BE49-F238E27FC236}">
                <a16:creationId xmlns:a16="http://schemas.microsoft.com/office/drawing/2014/main" id="{06A311DF-E81F-46E8-1987-DD4D5C4ADD7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18 2025 5786</a:t>
            </a:r>
          </a:p>
        </p:txBody>
      </p:sp>
      <p:sp>
        <p:nvSpPr>
          <p:cNvPr id="6" name="Rectangle 7">
            <a:extLst>
              <a:ext uri="{FF2B5EF4-FFF2-40B4-BE49-F238E27FC236}">
                <a16:creationId xmlns:a16="http://schemas.microsoft.com/office/drawing/2014/main" id="{727AC388-80AB-64CC-DC0D-D62E61FBBB2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26C1621-E851-96F7-B07E-6F34B7DE034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771CD07-4A65-A201-B2C5-F77418480E8C}"/>
              </a:ext>
            </a:extLst>
          </p:cNvPr>
          <p:cNvSpPr>
            <a:spLocks noGrp="1" noChangeArrowheads="1"/>
          </p:cNvSpPr>
          <p:nvPr>
            <p:ph type="body" idx="1"/>
          </p:nvPr>
        </p:nvSpPr>
        <p:spPr>
          <a:xfrm>
            <a:off x="152400" y="4114800"/>
            <a:ext cx="6553200" cy="4876800"/>
          </a:xfrm>
        </p:spPr>
        <p:txBody>
          <a:bodyPr/>
          <a:lstStyle/>
          <a:p>
            <a:r>
              <a:rPr lang="en-US" altLang="en-US" sz="1000" dirty="0"/>
              <a:t>https://worldisraelnews.com/shiri-bibas-sister-the-war-isnt-over-israel-has-a-lot-to-fear/</a:t>
            </a:r>
          </a:p>
        </p:txBody>
      </p:sp>
      <p:cxnSp>
        <p:nvCxnSpPr>
          <p:cNvPr id="3" name="Straight Connector 2">
            <a:extLst>
              <a:ext uri="{FF2B5EF4-FFF2-40B4-BE49-F238E27FC236}">
                <a16:creationId xmlns:a16="http://schemas.microsoft.com/office/drawing/2014/main" id="{A76026BA-A15C-3815-D6C9-209EE18ED5A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154850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A7657-6800-818A-6AAE-E64D57C506D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DD21871-1A84-56A7-C617-65B88F9DDD7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Freedom </a:t>
            </a:r>
          </a:p>
        </p:txBody>
      </p:sp>
      <p:sp>
        <p:nvSpPr>
          <p:cNvPr id="5" name="Rectangle 3">
            <a:extLst>
              <a:ext uri="{FF2B5EF4-FFF2-40B4-BE49-F238E27FC236}">
                <a16:creationId xmlns:a16="http://schemas.microsoft.com/office/drawing/2014/main" id="{46BBF6B0-17E3-BF4A-808C-5F2F94B881C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18 2025 5786</a:t>
            </a:r>
          </a:p>
        </p:txBody>
      </p:sp>
      <p:sp>
        <p:nvSpPr>
          <p:cNvPr id="6" name="Rectangle 7">
            <a:extLst>
              <a:ext uri="{FF2B5EF4-FFF2-40B4-BE49-F238E27FC236}">
                <a16:creationId xmlns:a16="http://schemas.microsoft.com/office/drawing/2014/main" id="{23563338-8486-671E-A1A0-6256C9EAA92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DD56B7D-9730-56FB-BBF9-F79D34A17C1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D302D58-0668-2A02-90D0-EBE1C8AD1BD0}"/>
              </a:ext>
            </a:extLst>
          </p:cNvPr>
          <p:cNvSpPr>
            <a:spLocks noGrp="1" noChangeArrowheads="1"/>
          </p:cNvSpPr>
          <p:nvPr>
            <p:ph type="body" idx="1"/>
          </p:nvPr>
        </p:nvSpPr>
        <p:spPr>
          <a:xfrm>
            <a:off x="152400" y="4114800"/>
            <a:ext cx="6553200" cy="4876800"/>
          </a:xfrm>
        </p:spPr>
        <p:txBody>
          <a:bodyPr/>
          <a:lstStyle/>
          <a:p>
            <a:r>
              <a:rPr lang="en-US" altLang="en-US" sz="1000" dirty="0"/>
              <a:t>https://worldisraelnews.com/shiri-bibas-sister-the-war-isnt-over-israel-has-a-lot-to-fear/</a:t>
            </a:r>
          </a:p>
        </p:txBody>
      </p:sp>
      <p:cxnSp>
        <p:nvCxnSpPr>
          <p:cNvPr id="3" name="Straight Connector 2">
            <a:extLst>
              <a:ext uri="{FF2B5EF4-FFF2-40B4-BE49-F238E27FC236}">
                <a16:creationId xmlns:a16="http://schemas.microsoft.com/office/drawing/2014/main" id="{BF345D37-1CA8-B414-C0A8-5A20595C3AC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367803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C8D1E-141E-07EB-DB20-D3C6AB9C603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93BDCE2-B051-4B57-5CF2-6A2833F168D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Freedom </a:t>
            </a:r>
          </a:p>
        </p:txBody>
      </p:sp>
      <p:sp>
        <p:nvSpPr>
          <p:cNvPr id="5" name="Rectangle 3">
            <a:extLst>
              <a:ext uri="{FF2B5EF4-FFF2-40B4-BE49-F238E27FC236}">
                <a16:creationId xmlns:a16="http://schemas.microsoft.com/office/drawing/2014/main" id="{72BE2476-E23D-4B93-BE43-873D42172F5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18 2025 5786</a:t>
            </a:r>
          </a:p>
        </p:txBody>
      </p:sp>
      <p:sp>
        <p:nvSpPr>
          <p:cNvPr id="6" name="Rectangle 7">
            <a:extLst>
              <a:ext uri="{FF2B5EF4-FFF2-40B4-BE49-F238E27FC236}">
                <a16:creationId xmlns:a16="http://schemas.microsoft.com/office/drawing/2014/main" id="{7FF76BFC-75EA-314F-0CF7-7FDCDB8B92F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767692E-564A-6323-38E3-F56200A8706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B19753A-4140-0F89-CAF5-4D297657ABB4}"/>
              </a:ext>
            </a:extLst>
          </p:cNvPr>
          <p:cNvSpPr>
            <a:spLocks noGrp="1" noChangeArrowheads="1"/>
          </p:cNvSpPr>
          <p:nvPr>
            <p:ph type="body" idx="1"/>
          </p:nvPr>
        </p:nvSpPr>
        <p:spPr>
          <a:xfrm>
            <a:off x="152400" y="4114800"/>
            <a:ext cx="6553200" cy="4876800"/>
          </a:xfrm>
        </p:spPr>
        <p:txBody>
          <a:bodyPr/>
          <a:lstStyle/>
          <a:p>
            <a:r>
              <a:rPr lang="en-US" altLang="en-US" sz="1000" dirty="0"/>
              <a:t>https://www.meforum.org/mef-online/gazas-clan-architecture-the-only-alternative-to-hamass-resurgence?utm_campaign=MEFO%20Articles&amp;utm_medium=email&amp;_hsenc=p2ANqtz-_SOob8W4jhRSKKCnQhkgv5juBY4zenMaDlXkN1N3b7CKw7JWzG52cBaMS0V7CAgKNAP70uesMkE4EUA4NBsGXpzwVtMg&amp;_hsmi=385316391&amp;utm_content=385316391&amp;utm_source=hs_email</a:t>
            </a:r>
          </a:p>
        </p:txBody>
      </p:sp>
      <p:cxnSp>
        <p:nvCxnSpPr>
          <p:cNvPr id="3" name="Straight Connector 2">
            <a:extLst>
              <a:ext uri="{FF2B5EF4-FFF2-40B4-BE49-F238E27FC236}">
                <a16:creationId xmlns:a16="http://schemas.microsoft.com/office/drawing/2014/main" id="{23D74105-CE7B-FBDC-364E-2E39AE02E82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783724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573CB-7937-932D-8FCF-9352CF38BBC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B8BF4DF-4A93-1715-1474-4C9046585C0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Freedom </a:t>
            </a:r>
          </a:p>
        </p:txBody>
      </p:sp>
      <p:sp>
        <p:nvSpPr>
          <p:cNvPr id="5" name="Rectangle 3">
            <a:extLst>
              <a:ext uri="{FF2B5EF4-FFF2-40B4-BE49-F238E27FC236}">
                <a16:creationId xmlns:a16="http://schemas.microsoft.com/office/drawing/2014/main" id="{99C611D0-3C85-F4E1-F655-5080EA3977E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18 2025 5786</a:t>
            </a:r>
          </a:p>
        </p:txBody>
      </p:sp>
      <p:sp>
        <p:nvSpPr>
          <p:cNvPr id="6" name="Rectangle 7">
            <a:extLst>
              <a:ext uri="{FF2B5EF4-FFF2-40B4-BE49-F238E27FC236}">
                <a16:creationId xmlns:a16="http://schemas.microsoft.com/office/drawing/2014/main" id="{86303521-557D-A062-033F-35D9F00905C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CDA19B5-565A-A826-AAC0-BF38538CA45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C6178E7-35BA-512D-A463-CEAD722C0DAA}"/>
              </a:ext>
            </a:extLst>
          </p:cNvPr>
          <p:cNvSpPr>
            <a:spLocks noGrp="1" noChangeArrowheads="1"/>
          </p:cNvSpPr>
          <p:nvPr>
            <p:ph type="body" idx="1"/>
          </p:nvPr>
        </p:nvSpPr>
        <p:spPr>
          <a:xfrm>
            <a:off x="152400" y="4114800"/>
            <a:ext cx="6553200" cy="4876800"/>
          </a:xfrm>
        </p:spPr>
        <p:txBody>
          <a:bodyPr/>
          <a:lstStyle/>
          <a:p>
            <a:r>
              <a:rPr lang="en-US" altLang="en-US" sz="1000" dirty="0"/>
              <a:t>https://www.meforum.org/mef-online/gazas-clan-architecture-the-only-alternative-to-hamass-resurgence?utm_campaign=MEFO%20Articles&amp;utm_medium=email&amp;_hsenc=p2ANqtz-_SOob8W4jhRSKKCnQhkgv5juBY4zenMaDlXkN1N3b7CKw7JWzG52cBaMS0V7CAgKNAP70uesMkE4EUA4NBsGXpzwVtMg&amp;_hsmi=385316391&amp;utm_content=385316391&amp;utm_source=hs_email</a:t>
            </a:r>
          </a:p>
        </p:txBody>
      </p:sp>
      <p:cxnSp>
        <p:nvCxnSpPr>
          <p:cNvPr id="3" name="Straight Connector 2">
            <a:extLst>
              <a:ext uri="{FF2B5EF4-FFF2-40B4-BE49-F238E27FC236}">
                <a16:creationId xmlns:a16="http://schemas.microsoft.com/office/drawing/2014/main" id="{8E272F59-FDA2-BA51-45BD-4142E8F9AEC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495076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6CC15-A2AB-60AC-0A25-983762A82C3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7526D37-FA88-6D57-04F6-A2765BDEBE8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Freedom </a:t>
            </a:r>
          </a:p>
        </p:txBody>
      </p:sp>
      <p:sp>
        <p:nvSpPr>
          <p:cNvPr id="5" name="Rectangle 3">
            <a:extLst>
              <a:ext uri="{FF2B5EF4-FFF2-40B4-BE49-F238E27FC236}">
                <a16:creationId xmlns:a16="http://schemas.microsoft.com/office/drawing/2014/main" id="{1306EC40-FE5F-100F-5118-EB14CEC8363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18 2025 5786</a:t>
            </a:r>
          </a:p>
        </p:txBody>
      </p:sp>
      <p:sp>
        <p:nvSpPr>
          <p:cNvPr id="6" name="Rectangle 7">
            <a:extLst>
              <a:ext uri="{FF2B5EF4-FFF2-40B4-BE49-F238E27FC236}">
                <a16:creationId xmlns:a16="http://schemas.microsoft.com/office/drawing/2014/main" id="{5C18DBDF-6116-FB94-B456-42EA703C148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2EF3D3D-5372-EE60-CBF8-4D6EF811AED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56EEC59-09F8-F0DD-8A84-0CBCAC6640CE}"/>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4CC7BC91-5866-C6E9-40EB-71EF8C5EF74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939954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CACE3-64E3-14A3-E412-CF20BD48E55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B776471-BDBB-E996-AEE8-2E3C45C66DC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Freedom </a:t>
            </a:r>
          </a:p>
        </p:txBody>
      </p:sp>
      <p:sp>
        <p:nvSpPr>
          <p:cNvPr id="5" name="Rectangle 3">
            <a:extLst>
              <a:ext uri="{FF2B5EF4-FFF2-40B4-BE49-F238E27FC236}">
                <a16:creationId xmlns:a16="http://schemas.microsoft.com/office/drawing/2014/main" id="{9BF0DDD2-6362-848A-03B8-95253017B33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18 2025 5786</a:t>
            </a:r>
          </a:p>
        </p:txBody>
      </p:sp>
      <p:sp>
        <p:nvSpPr>
          <p:cNvPr id="6" name="Rectangle 7">
            <a:extLst>
              <a:ext uri="{FF2B5EF4-FFF2-40B4-BE49-F238E27FC236}">
                <a16:creationId xmlns:a16="http://schemas.microsoft.com/office/drawing/2014/main" id="{C1CC5D03-361F-D2F9-05C0-CE4CD75BC35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DAD2C31-4ADF-DFC7-0EA4-6B3709555F5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E31E576-6925-9FE8-4564-7A638EBC6AFD}"/>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03CE62C0-CA6A-7FBD-6136-9AA5BA48248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863628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5D52E-8997-D75B-EDCB-69ED17A96C3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DF9CB9A-19E1-7085-A21A-05B5793D7B3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6C3BE615-FC2B-1AC3-20F8-DE09B51E52C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84533B68-C6A1-7BAA-6135-7C12AF40893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2903B77-1FE2-543B-ECA3-69ADFB54A19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332D54A-0A24-39DA-5FA8-F4358711BB2B}"/>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C52D8D58-86A1-F292-A991-1DEFAB468DE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591614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84292-83AD-9B13-628B-97413BAC13D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2A2E8B8-B45F-BD5E-C048-B5940935035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2105DCE4-000B-1AC2-984A-415B8AB57C6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2D199FBB-0557-BF2E-6B0F-F00C3697DD0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71FE0A4-434E-F5B4-0651-C306A4D54A4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FCB6FB5-1944-5F3F-94E3-441431DF4E71}"/>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F18BCE90-442A-0104-33E8-BD82FD5F7E2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751055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4A8E7-C2CD-4D36-7A9D-1E8E4AC50B1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4E874CB-2603-EB46-D77D-FD219338154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Freedom </a:t>
            </a:r>
          </a:p>
        </p:txBody>
      </p:sp>
      <p:sp>
        <p:nvSpPr>
          <p:cNvPr id="5" name="Rectangle 3">
            <a:extLst>
              <a:ext uri="{FF2B5EF4-FFF2-40B4-BE49-F238E27FC236}">
                <a16:creationId xmlns:a16="http://schemas.microsoft.com/office/drawing/2014/main" id="{4DA71EE2-366C-424B-3795-A2B1FCF1D24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18 2025 5786</a:t>
            </a:r>
          </a:p>
        </p:txBody>
      </p:sp>
      <p:sp>
        <p:nvSpPr>
          <p:cNvPr id="6" name="Rectangle 7">
            <a:extLst>
              <a:ext uri="{FF2B5EF4-FFF2-40B4-BE49-F238E27FC236}">
                <a16:creationId xmlns:a16="http://schemas.microsoft.com/office/drawing/2014/main" id="{0B43E252-C797-540A-AFBC-E5A7B04F963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00A3031-45E0-80B5-000E-B02E277A4A3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7A13513-68B8-6034-1D0E-6194C53349A7}"/>
              </a:ext>
            </a:extLst>
          </p:cNvPr>
          <p:cNvSpPr>
            <a:spLocks noGrp="1" noChangeArrowheads="1"/>
          </p:cNvSpPr>
          <p:nvPr>
            <p:ph type="body" idx="1"/>
          </p:nvPr>
        </p:nvSpPr>
        <p:spPr>
          <a:xfrm>
            <a:off x="152400" y="4114800"/>
            <a:ext cx="6553200" cy="4876800"/>
          </a:xfrm>
        </p:spPr>
        <p:txBody>
          <a:bodyPr/>
          <a:lstStyle/>
          <a:p>
            <a:pPr algn="l"/>
            <a:r>
              <a:rPr lang="en-US" sz="2000" b="0" i="0" kern="1200" dirty="0">
                <a:solidFill>
                  <a:schemeClr val="tx1"/>
                </a:solidFill>
                <a:effectLst/>
                <a:latin typeface="Arial Rounded MT Bold" pitchFamily="34" charset="0"/>
                <a:ea typeface="+mn-ea"/>
                <a:cs typeface="Arial" charset="0"/>
              </a:rPr>
              <a:t>“We need to be more verbal and take a more open stand against antisemitism, shutting down people like Candace Owens and Tucker Carlson who call themselves Christians and whose strategy is to divide the Christian community from standing with Israel,” Pastor Larry Huch, founder and senior pastor of the Dallas-based New Beginnings Church, told JNS in an interview in Jerusalem. “This avalanche of antisemitism has to be stopped now.”</a:t>
            </a:r>
          </a:p>
          <a:p>
            <a:pPr algn="l"/>
            <a:r>
              <a:rPr lang="en-US" altLang="en-US" sz="900" dirty="0"/>
              <a:t>https://www.jns.org/us-evangelical-leader-calls-to-shut-down-owens-and-carlson/?utm_campaign=Daily%20Syndicate%20Emails&amp;utm_medium=email&amp;_hsenc=p2ANqtz-8DHTcRadKzZ_E7a_yU9Z-jVPrvMXqM-ikPqS68Mg2OgjGaMN1Dol_QctKEUrbpx40IJNPuhcYnAhqtvGtFXC60O0aylw&amp;_hsmi=119842586&amp;utm_content=119842586&amp;utm_source=hs_email</a:t>
            </a:r>
          </a:p>
        </p:txBody>
      </p:sp>
      <p:cxnSp>
        <p:nvCxnSpPr>
          <p:cNvPr id="3" name="Straight Connector 2">
            <a:extLst>
              <a:ext uri="{FF2B5EF4-FFF2-40B4-BE49-F238E27FC236}">
                <a16:creationId xmlns:a16="http://schemas.microsoft.com/office/drawing/2014/main" id="{23DB6831-E5D2-B303-2E85-908ECCA8019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9492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DE58A-7BD7-B4A5-136D-24A46F54F97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BAAA4ED-E5D7-9BBE-062E-26E6AD0C19D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Freedom </a:t>
            </a:r>
          </a:p>
        </p:txBody>
      </p:sp>
      <p:sp>
        <p:nvSpPr>
          <p:cNvPr id="5" name="Rectangle 3">
            <a:extLst>
              <a:ext uri="{FF2B5EF4-FFF2-40B4-BE49-F238E27FC236}">
                <a16:creationId xmlns:a16="http://schemas.microsoft.com/office/drawing/2014/main" id="{CD34E9E7-B456-445B-7E90-627CA9D3D82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18 2025 5786</a:t>
            </a:r>
          </a:p>
        </p:txBody>
      </p:sp>
      <p:sp>
        <p:nvSpPr>
          <p:cNvPr id="6" name="Rectangle 7">
            <a:extLst>
              <a:ext uri="{FF2B5EF4-FFF2-40B4-BE49-F238E27FC236}">
                <a16:creationId xmlns:a16="http://schemas.microsoft.com/office/drawing/2014/main" id="{A5825A96-17E5-17A7-5DEE-C3B9BA21C7A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9481BCF-B551-B671-1A53-22D3BFD17F1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A1329C9-81BC-44F3-BA2E-985EF63BB646}"/>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033AD1B5-4995-BCB8-A752-FA6956474B0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231266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2F3ECF-9642-E008-CF69-DBDA17BA63D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CB3D7E9-BBB2-DC9D-3F1A-650122B91F6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Freedom </a:t>
            </a:r>
          </a:p>
        </p:txBody>
      </p:sp>
      <p:sp>
        <p:nvSpPr>
          <p:cNvPr id="5" name="Rectangle 3">
            <a:extLst>
              <a:ext uri="{FF2B5EF4-FFF2-40B4-BE49-F238E27FC236}">
                <a16:creationId xmlns:a16="http://schemas.microsoft.com/office/drawing/2014/main" id="{8DB3B5A0-5F5D-F61C-A29D-07C681A9945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18 2025 5786</a:t>
            </a:r>
          </a:p>
        </p:txBody>
      </p:sp>
      <p:sp>
        <p:nvSpPr>
          <p:cNvPr id="6" name="Rectangle 7">
            <a:extLst>
              <a:ext uri="{FF2B5EF4-FFF2-40B4-BE49-F238E27FC236}">
                <a16:creationId xmlns:a16="http://schemas.microsoft.com/office/drawing/2014/main" id="{D7475E0F-B568-6595-F404-25548F94A89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2D2D193-A4A0-0E46-9750-FEE31C56C54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C998C8B-972C-431C-0614-B0EAD5F5B067}"/>
              </a:ext>
            </a:extLst>
          </p:cNvPr>
          <p:cNvSpPr>
            <a:spLocks noGrp="1" noChangeArrowheads="1"/>
          </p:cNvSpPr>
          <p:nvPr>
            <p:ph type="body" idx="1"/>
          </p:nvPr>
        </p:nvSpPr>
        <p:spPr>
          <a:xfrm>
            <a:off x="152400" y="4114800"/>
            <a:ext cx="6553200" cy="4876800"/>
          </a:xfrm>
        </p:spPr>
        <p:txBody>
          <a:bodyPr/>
          <a:lstStyle/>
          <a:p>
            <a:pPr algn="l"/>
            <a:r>
              <a:rPr lang="en-US" altLang="en-US" dirty="0"/>
              <a:t>Especially at the end.   </a:t>
            </a:r>
          </a:p>
        </p:txBody>
      </p:sp>
      <p:cxnSp>
        <p:nvCxnSpPr>
          <p:cNvPr id="3" name="Straight Connector 2">
            <a:extLst>
              <a:ext uri="{FF2B5EF4-FFF2-40B4-BE49-F238E27FC236}">
                <a16:creationId xmlns:a16="http://schemas.microsoft.com/office/drawing/2014/main" id="{7B24E740-9571-C262-57B3-C15E53D4ECF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608149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0147B-2F00-BFFB-04DA-6BA629334F1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34E88BC-9F1D-9625-F7F5-02BC394FA0E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Freedom </a:t>
            </a:r>
          </a:p>
        </p:txBody>
      </p:sp>
      <p:sp>
        <p:nvSpPr>
          <p:cNvPr id="5" name="Rectangle 3">
            <a:extLst>
              <a:ext uri="{FF2B5EF4-FFF2-40B4-BE49-F238E27FC236}">
                <a16:creationId xmlns:a16="http://schemas.microsoft.com/office/drawing/2014/main" id="{4A61C833-6D8C-156C-0FB6-B31943B737D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18 2025 5786</a:t>
            </a:r>
          </a:p>
        </p:txBody>
      </p:sp>
      <p:sp>
        <p:nvSpPr>
          <p:cNvPr id="6" name="Rectangle 7">
            <a:extLst>
              <a:ext uri="{FF2B5EF4-FFF2-40B4-BE49-F238E27FC236}">
                <a16:creationId xmlns:a16="http://schemas.microsoft.com/office/drawing/2014/main" id="{658CE66C-2345-A7D9-AFDE-4AD7E511A7A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C0C169A-0A0E-74FA-E90A-923F0CBF8CF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DBCE817-BF32-AD69-E234-B2A760C17C67}"/>
              </a:ext>
            </a:extLst>
          </p:cNvPr>
          <p:cNvSpPr>
            <a:spLocks noGrp="1" noChangeArrowheads="1"/>
          </p:cNvSpPr>
          <p:nvPr>
            <p:ph type="body" idx="1"/>
          </p:nvPr>
        </p:nvSpPr>
        <p:spPr>
          <a:xfrm>
            <a:off x="152400" y="4114800"/>
            <a:ext cx="6553200" cy="4876800"/>
          </a:xfrm>
        </p:spPr>
        <p:txBody>
          <a:bodyPr/>
          <a:lstStyle/>
          <a:p>
            <a:pPr algn="l"/>
            <a:r>
              <a:rPr lang="en-US" altLang="en-US" dirty="0"/>
              <a:t>Especially at the end.   </a:t>
            </a:r>
          </a:p>
        </p:txBody>
      </p:sp>
      <p:cxnSp>
        <p:nvCxnSpPr>
          <p:cNvPr id="3" name="Straight Connector 2">
            <a:extLst>
              <a:ext uri="{FF2B5EF4-FFF2-40B4-BE49-F238E27FC236}">
                <a16:creationId xmlns:a16="http://schemas.microsoft.com/office/drawing/2014/main" id="{F1C7016A-7297-549A-D15A-AD4C8B41743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687989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51AD65-497B-6A76-B2B8-BB99AA335B9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65D8084-5DB5-4C9E-8F52-2E365FD4444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Freedom </a:t>
            </a:r>
          </a:p>
        </p:txBody>
      </p:sp>
      <p:sp>
        <p:nvSpPr>
          <p:cNvPr id="5" name="Rectangle 3">
            <a:extLst>
              <a:ext uri="{FF2B5EF4-FFF2-40B4-BE49-F238E27FC236}">
                <a16:creationId xmlns:a16="http://schemas.microsoft.com/office/drawing/2014/main" id="{6A8AE706-34EE-F02E-0ABB-8E6174A8E99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18 2025 5786</a:t>
            </a:r>
          </a:p>
        </p:txBody>
      </p:sp>
      <p:sp>
        <p:nvSpPr>
          <p:cNvPr id="6" name="Rectangle 7">
            <a:extLst>
              <a:ext uri="{FF2B5EF4-FFF2-40B4-BE49-F238E27FC236}">
                <a16:creationId xmlns:a16="http://schemas.microsoft.com/office/drawing/2014/main" id="{37D26E83-DC49-0682-7CC1-A4B1C906112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D01BA3A-B896-BDC4-D9C0-D995C65AF3C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740A91F-3B71-7D41-5DCF-15F6AB18FE9B}"/>
              </a:ext>
            </a:extLst>
          </p:cNvPr>
          <p:cNvSpPr>
            <a:spLocks noGrp="1" noChangeArrowheads="1"/>
          </p:cNvSpPr>
          <p:nvPr>
            <p:ph type="body" idx="1"/>
          </p:nvPr>
        </p:nvSpPr>
        <p:spPr>
          <a:xfrm>
            <a:off x="152400" y="4114800"/>
            <a:ext cx="6553200" cy="4876800"/>
          </a:xfrm>
        </p:spPr>
        <p:txBody>
          <a:bodyPr/>
          <a:lstStyle/>
          <a:p>
            <a:pPr algn="l"/>
            <a:r>
              <a:rPr lang="en-US" altLang="en-US" dirty="0"/>
              <a:t>https://www.israeltoday.co.il/read/hostages-describe-torture-and-torment-in-gaza/?mc_cid=584b5c1147&amp;mc_eid=9f06d9f262</a:t>
            </a:r>
          </a:p>
        </p:txBody>
      </p:sp>
      <p:cxnSp>
        <p:nvCxnSpPr>
          <p:cNvPr id="3" name="Straight Connector 2">
            <a:extLst>
              <a:ext uri="{FF2B5EF4-FFF2-40B4-BE49-F238E27FC236}">
                <a16:creationId xmlns:a16="http://schemas.microsoft.com/office/drawing/2014/main" id="{2D92E493-D73F-CC68-E4FA-A5E56FA0E55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120039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7D9818-6177-E6BD-827A-8B1591F5800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5F348EE-EB00-ABF2-6690-C7844B78A7C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Freedom </a:t>
            </a:r>
          </a:p>
        </p:txBody>
      </p:sp>
      <p:sp>
        <p:nvSpPr>
          <p:cNvPr id="5" name="Rectangle 3">
            <a:extLst>
              <a:ext uri="{FF2B5EF4-FFF2-40B4-BE49-F238E27FC236}">
                <a16:creationId xmlns:a16="http://schemas.microsoft.com/office/drawing/2014/main" id="{DAA219B1-F41B-A432-3A47-7AFB647293C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18 2025 5786</a:t>
            </a:r>
          </a:p>
        </p:txBody>
      </p:sp>
      <p:sp>
        <p:nvSpPr>
          <p:cNvPr id="6" name="Rectangle 7">
            <a:extLst>
              <a:ext uri="{FF2B5EF4-FFF2-40B4-BE49-F238E27FC236}">
                <a16:creationId xmlns:a16="http://schemas.microsoft.com/office/drawing/2014/main" id="{DB5615A8-D06D-02D7-35A3-3F0A5F4CAAC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0D77C07-F7A2-2713-562F-4960FA5C40C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846FEED-E937-0E56-8B13-8C364A28CEC5}"/>
              </a:ext>
            </a:extLst>
          </p:cNvPr>
          <p:cNvSpPr>
            <a:spLocks noGrp="1" noChangeArrowheads="1"/>
          </p:cNvSpPr>
          <p:nvPr>
            <p:ph type="body" idx="1"/>
          </p:nvPr>
        </p:nvSpPr>
        <p:spPr>
          <a:xfrm>
            <a:off x="152400" y="4114800"/>
            <a:ext cx="6553200" cy="4876800"/>
          </a:xfrm>
        </p:spPr>
        <p:txBody>
          <a:bodyPr/>
          <a:lstStyle/>
          <a:p>
            <a:pPr algn="l"/>
            <a:r>
              <a:rPr lang="en-US" altLang="en-US" dirty="0"/>
              <a:t>https://www.israeltoday.co.il/read/hostages-describe-torture-and-torment-in-gaza/?mc_cid=584b5c1147&amp;mc_eid=9f06d9f262</a:t>
            </a:r>
          </a:p>
        </p:txBody>
      </p:sp>
      <p:cxnSp>
        <p:nvCxnSpPr>
          <p:cNvPr id="3" name="Straight Connector 2">
            <a:extLst>
              <a:ext uri="{FF2B5EF4-FFF2-40B4-BE49-F238E27FC236}">
                <a16:creationId xmlns:a16="http://schemas.microsoft.com/office/drawing/2014/main" id="{D835C598-57BE-7756-D742-20A2E25E7F5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923690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83731-81F9-DE0A-4D28-A4A8BB65621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0552270-F509-677E-7CE0-E445A55DCC5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Freedom </a:t>
            </a:r>
          </a:p>
        </p:txBody>
      </p:sp>
      <p:sp>
        <p:nvSpPr>
          <p:cNvPr id="5" name="Rectangle 3">
            <a:extLst>
              <a:ext uri="{FF2B5EF4-FFF2-40B4-BE49-F238E27FC236}">
                <a16:creationId xmlns:a16="http://schemas.microsoft.com/office/drawing/2014/main" id="{B5FE106D-CBE4-0C67-5404-F89762DB5EA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18 2025 5786</a:t>
            </a:r>
          </a:p>
        </p:txBody>
      </p:sp>
      <p:sp>
        <p:nvSpPr>
          <p:cNvPr id="6" name="Rectangle 7">
            <a:extLst>
              <a:ext uri="{FF2B5EF4-FFF2-40B4-BE49-F238E27FC236}">
                <a16:creationId xmlns:a16="http://schemas.microsoft.com/office/drawing/2014/main" id="{168B8B46-3AC8-9AC8-FA06-F5924C362B2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8B398E1-EC41-0285-E2EC-D388FC039B2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511BBC5-9FD9-451E-EF39-B3A124A9FC4F}"/>
              </a:ext>
            </a:extLst>
          </p:cNvPr>
          <p:cNvSpPr>
            <a:spLocks noGrp="1" noChangeArrowheads="1"/>
          </p:cNvSpPr>
          <p:nvPr>
            <p:ph type="body" idx="1"/>
          </p:nvPr>
        </p:nvSpPr>
        <p:spPr>
          <a:xfrm>
            <a:off x="152400" y="4114800"/>
            <a:ext cx="6553200" cy="4876800"/>
          </a:xfrm>
        </p:spPr>
        <p:txBody>
          <a:bodyPr/>
          <a:lstStyle/>
          <a:p>
            <a:pPr algn="l"/>
            <a:r>
              <a:rPr lang="en-US" altLang="en-US" dirty="0"/>
              <a:t>https://www.israeltoday.co.il/read/hostages-describe-torture-and-torment-in-gaza/?mc_cid=584b5c1147&amp;mc_eid=9f06d9f262</a:t>
            </a:r>
          </a:p>
        </p:txBody>
      </p:sp>
      <p:cxnSp>
        <p:nvCxnSpPr>
          <p:cNvPr id="3" name="Straight Connector 2">
            <a:extLst>
              <a:ext uri="{FF2B5EF4-FFF2-40B4-BE49-F238E27FC236}">
                <a16:creationId xmlns:a16="http://schemas.microsoft.com/office/drawing/2014/main" id="{5EF157B1-8298-A775-A301-B3109AB30C1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133613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C794C-0685-983E-9EA4-1503607928E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EE614CA-943A-E8B0-93B1-5E26BD547C6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Freedom </a:t>
            </a:r>
          </a:p>
        </p:txBody>
      </p:sp>
      <p:sp>
        <p:nvSpPr>
          <p:cNvPr id="5" name="Rectangle 3">
            <a:extLst>
              <a:ext uri="{FF2B5EF4-FFF2-40B4-BE49-F238E27FC236}">
                <a16:creationId xmlns:a16="http://schemas.microsoft.com/office/drawing/2014/main" id="{C077F3B1-EE79-B23C-0166-0E527623D90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18 2025 5786</a:t>
            </a:r>
          </a:p>
        </p:txBody>
      </p:sp>
      <p:sp>
        <p:nvSpPr>
          <p:cNvPr id="6" name="Rectangle 7">
            <a:extLst>
              <a:ext uri="{FF2B5EF4-FFF2-40B4-BE49-F238E27FC236}">
                <a16:creationId xmlns:a16="http://schemas.microsoft.com/office/drawing/2014/main" id="{A58A5459-160F-3A77-265D-629BACD61C7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09BD6CA-DEB1-7591-A32C-35215340172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FEAA848-5EFF-D4F4-45EF-13CF1E18653B}"/>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D3B78112-8B2C-53A8-2B50-BECD66ACB61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543996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953EFB-FC48-B722-85C2-7DC481711F4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C885B41-6025-9E00-26C6-F188661EBF7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Freedom </a:t>
            </a:r>
          </a:p>
        </p:txBody>
      </p:sp>
      <p:sp>
        <p:nvSpPr>
          <p:cNvPr id="5" name="Rectangle 3">
            <a:extLst>
              <a:ext uri="{FF2B5EF4-FFF2-40B4-BE49-F238E27FC236}">
                <a16:creationId xmlns:a16="http://schemas.microsoft.com/office/drawing/2014/main" id="{2AA45901-8506-43F8-734C-F001DD546BD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18 2025 5786</a:t>
            </a:r>
          </a:p>
        </p:txBody>
      </p:sp>
      <p:sp>
        <p:nvSpPr>
          <p:cNvPr id="6" name="Rectangle 7">
            <a:extLst>
              <a:ext uri="{FF2B5EF4-FFF2-40B4-BE49-F238E27FC236}">
                <a16:creationId xmlns:a16="http://schemas.microsoft.com/office/drawing/2014/main" id="{CD17F489-45E8-1452-2847-53EA4C189DC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4DA0FA2-B851-34AC-D954-04916D2D1B5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1699BE8-C5D6-6124-8E38-03ECEBF72A06}"/>
              </a:ext>
            </a:extLst>
          </p:cNvPr>
          <p:cNvSpPr>
            <a:spLocks noGrp="1" noChangeArrowheads="1"/>
          </p:cNvSpPr>
          <p:nvPr>
            <p:ph type="body" idx="1"/>
          </p:nvPr>
        </p:nvSpPr>
        <p:spPr>
          <a:xfrm>
            <a:off x="152400" y="4114800"/>
            <a:ext cx="6553200" cy="4876800"/>
          </a:xfrm>
        </p:spPr>
        <p:txBody>
          <a:bodyPr/>
          <a:lstStyle/>
          <a:p>
            <a:pPr algn="l"/>
            <a:r>
              <a:rPr lang="en-US" altLang="en-US" dirty="0"/>
              <a:t>Especially at the end.   </a:t>
            </a:r>
          </a:p>
        </p:txBody>
      </p:sp>
      <p:cxnSp>
        <p:nvCxnSpPr>
          <p:cNvPr id="3" name="Straight Connector 2">
            <a:extLst>
              <a:ext uri="{FF2B5EF4-FFF2-40B4-BE49-F238E27FC236}">
                <a16:creationId xmlns:a16="http://schemas.microsoft.com/office/drawing/2014/main" id="{920DF668-4BE5-038B-1FB9-14A7E8D83AC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543777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30BC1-AC40-997F-7A90-E79EC6FC6EC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7DF1EDA-0954-92A4-CC76-D3D7F555E0C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Freedom </a:t>
            </a:r>
          </a:p>
        </p:txBody>
      </p:sp>
      <p:sp>
        <p:nvSpPr>
          <p:cNvPr id="5" name="Rectangle 3">
            <a:extLst>
              <a:ext uri="{FF2B5EF4-FFF2-40B4-BE49-F238E27FC236}">
                <a16:creationId xmlns:a16="http://schemas.microsoft.com/office/drawing/2014/main" id="{381BBB43-2CBA-29E9-BAB9-D6168C6D299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18 2025 5786</a:t>
            </a:r>
          </a:p>
        </p:txBody>
      </p:sp>
      <p:sp>
        <p:nvSpPr>
          <p:cNvPr id="6" name="Rectangle 7">
            <a:extLst>
              <a:ext uri="{FF2B5EF4-FFF2-40B4-BE49-F238E27FC236}">
                <a16:creationId xmlns:a16="http://schemas.microsoft.com/office/drawing/2014/main" id="{8F4B9B0F-3AA7-E931-A217-0581E512CC4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0A453D3-FDBB-00E4-61C8-A75A6E2E000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554398D-1EEC-B61F-9BA8-992EB9310C03}"/>
              </a:ext>
            </a:extLst>
          </p:cNvPr>
          <p:cNvSpPr>
            <a:spLocks noGrp="1" noChangeArrowheads="1"/>
          </p:cNvSpPr>
          <p:nvPr>
            <p:ph type="body" idx="1"/>
          </p:nvPr>
        </p:nvSpPr>
        <p:spPr>
          <a:xfrm>
            <a:off x="152400" y="4114800"/>
            <a:ext cx="6553200" cy="4876800"/>
          </a:xfrm>
        </p:spPr>
        <p:txBody>
          <a:bodyPr/>
          <a:lstStyle/>
          <a:p>
            <a:pPr algn="l"/>
            <a:r>
              <a:rPr lang="en-US" altLang="en-US" dirty="0"/>
              <a:t>Especially at the end.   </a:t>
            </a:r>
          </a:p>
        </p:txBody>
      </p:sp>
      <p:cxnSp>
        <p:nvCxnSpPr>
          <p:cNvPr id="3" name="Straight Connector 2">
            <a:extLst>
              <a:ext uri="{FF2B5EF4-FFF2-40B4-BE49-F238E27FC236}">
                <a16:creationId xmlns:a16="http://schemas.microsoft.com/office/drawing/2014/main" id="{18449BE9-40DC-660D-78BE-F9324B542D6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617228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2D3AB-D209-2FB9-8AB1-F4A4FC9CF59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23DB28C-CE62-D7B3-DD08-DC38BA8261A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Freedom </a:t>
            </a:r>
          </a:p>
        </p:txBody>
      </p:sp>
      <p:sp>
        <p:nvSpPr>
          <p:cNvPr id="5" name="Rectangle 3">
            <a:extLst>
              <a:ext uri="{FF2B5EF4-FFF2-40B4-BE49-F238E27FC236}">
                <a16:creationId xmlns:a16="http://schemas.microsoft.com/office/drawing/2014/main" id="{96980B59-750E-6F40-6E34-27FFC24EDF1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18 2025 5786</a:t>
            </a:r>
          </a:p>
        </p:txBody>
      </p:sp>
      <p:sp>
        <p:nvSpPr>
          <p:cNvPr id="6" name="Rectangle 7">
            <a:extLst>
              <a:ext uri="{FF2B5EF4-FFF2-40B4-BE49-F238E27FC236}">
                <a16:creationId xmlns:a16="http://schemas.microsoft.com/office/drawing/2014/main" id="{AD9B592B-6DB3-8AEB-04F4-C6A2507676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13C37B2-EDDC-EB71-46D2-129835F9B63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74D873C-F5A7-0A18-7AA0-50356D3D758A}"/>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ED7B3938-40B2-82EB-5287-148EAB4EABA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6882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3348021"/>
            <a:ext cx="6858000" cy="1231118"/>
          </a:xfrm>
        </p:spPr>
        <p:txBody>
          <a:bodyPr wrap="none" anchor="t">
            <a:normAutofit/>
          </a:bodyPr>
          <a:lstStyle>
            <a:lvl1pPr algn="r">
              <a:defRPr sz="7200" b="0" spc="-225">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1657349" y="2770782"/>
            <a:ext cx="6858000" cy="565519"/>
          </a:xfrm>
        </p:spPr>
        <p:txBody>
          <a:bodyPr anchor="b">
            <a:normAutofit/>
          </a:bodyPr>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p>
            <a:fld id="{B26EB06D-C9AC-4BAA-90E1-11627B68CA4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8782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275370"/>
            <a:ext cx="7886700" cy="614516"/>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29841" y="740569"/>
            <a:ext cx="7886700" cy="253480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3889887"/>
            <a:ext cx="7885509" cy="511854"/>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8598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2650758"/>
          </a:xfrm>
        </p:spPr>
        <p:txBody>
          <a:bodyPr anchor="ctr"/>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29841" y="3367049"/>
            <a:ext cx="7885509" cy="1126370"/>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3471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273844"/>
            <a:ext cx="6977064" cy="2244678"/>
          </a:xfrm>
        </p:spPr>
        <p:txBody>
          <a:bodyPr anchor="ctr"/>
          <a:lstStyle>
            <a:lvl1pPr>
              <a:defRPr sz="3300"/>
            </a:lvl1pPr>
          </a:lstStyle>
          <a:p>
            <a:r>
              <a:rPr lang="en-US"/>
              <a:t>Click to edit Master title style</a:t>
            </a:r>
            <a:endParaRPr lang="en-US" dirty="0"/>
          </a:p>
        </p:txBody>
      </p:sp>
      <p:sp>
        <p:nvSpPr>
          <p:cNvPr id="12" name="Text Placeholder 3"/>
          <p:cNvSpPr>
            <a:spLocks noGrp="1"/>
          </p:cNvSpPr>
          <p:nvPr>
            <p:ph type="body" sz="half" idx="13"/>
          </p:nvPr>
        </p:nvSpPr>
        <p:spPr>
          <a:xfrm>
            <a:off x="1290484" y="2524168"/>
            <a:ext cx="6564224" cy="411726"/>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628650" y="3376297"/>
            <a:ext cx="7884318" cy="1117122"/>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
        <p:nvSpPr>
          <p:cNvPr id="9" name="TextBox 8"/>
          <p:cNvSpPr txBox="1"/>
          <p:nvPr/>
        </p:nvSpPr>
        <p:spPr>
          <a:xfrm>
            <a:off x="833283" y="590118"/>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0" name="TextBox 9"/>
          <p:cNvSpPr txBox="1"/>
          <p:nvPr/>
        </p:nvSpPr>
        <p:spPr>
          <a:xfrm>
            <a:off x="7828359" y="2057400"/>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17600458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29841" y="1745226"/>
            <a:ext cx="7886700" cy="1883876"/>
          </a:xfrm>
        </p:spPr>
        <p:txBody>
          <a:bodyPr anchor="b">
            <a:normAutofit/>
          </a:bodyPr>
          <a:lstStyle>
            <a:lvl1pPr>
              <a:defRPr sz="4050"/>
            </a:lvl1pPr>
          </a:lstStyle>
          <a:p>
            <a:r>
              <a:rPr lang="en-US"/>
              <a:t>Click to edit Master title style</a:t>
            </a:r>
            <a:endParaRPr lang="en-US" dirty="0"/>
          </a:p>
        </p:txBody>
      </p:sp>
      <p:sp>
        <p:nvSpPr>
          <p:cNvPr id="4" name="Text Placeholder 3"/>
          <p:cNvSpPr>
            <a:spLocks noGrp="1"/>
          </p:cNvSpPr>
          <p:nvPr>
            <p:ph type="body" sz="half" idx="2"/>
          </p:nvPr>
        </p:nvSpPr>
        <p:spPr>
          <a:xfrm>
            <a:off x="629841" y="3637936"/>
            <a:ext cx="7885509" cy="855483"/>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744428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28650" y="273844"/>
            <a:ext cx="7886700" cy="994172"/>
          </a:xfrm>
        </p:spPr>
        <p:txBody>
          <a:bodyPr/>
          <a:lstStyle/>
          <a:p>
            <a:r>
              <a:rPr lang="en-US"/>
              <a:t>Click to edit Master title style</a:t>
            </a:r>
            <a:endParaRPr lang="en-US" dirty="0"/>
          </a:p>
        </p:txBody>
      </p:sp>
      <p:sp>
        <p:nvSpPr>
          <p:cNvPr id="7" name="Text Placeholder 2"/>
          <p:cNvSpPr>
            <a:spLocks noGrp="1"/>
          </p:cNvSpPr>
          <p:nvPr>
            <p:ph type="body" idx="1"/>
          </p:nvPr>
        </p:nvSpPr>
        <p:spPr>
          <a:xfrm>
            <a:off x="1002961" y="1414462"/>
            <a:ext cx="2210150" cy="432197"/>
          </a:xfrm>
        </p:spPr>
        <p:txBody>
          <a:bodyPr anchor="b">
            <a:noAutofit/>
          </a:bodyPr>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1017598" y="1928812"/>
            <a:ext cx="2195513"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3440996" y="1414462"/>
            <a:ext cx="2202181" cy="432197"/>
          </a:xfrm>
        </p:spPr>
        <p:txBody>
          <a:bodyPr vert="horz" lIns="91440" tIns="45720" rIns="91440" bIns="45720" rtlCol="0" anchor="b">
            <a:no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3433081" y="1928812"/>
            <a:ext cx="2210096"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5871777" y="1414462"/>
            <a:ext cx="2199085" cy="432197"/>
          </a:xfrm>
        </p:spPr>
        <p:txBody>
          <a:bodyPr vert="horz" lIns="91440" tIns="45720" rIns="91440" bIns="45720" rtlCol="0" anchor="b">
            <a:noAutofit/>
          </a:bodyPr>
          <a:lstStyle>
            <a:lvl1pPr>
              <a:buNone/>
              <a:defRPr lang="en-US" sz="18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5871777" y="1928812"/>
            <a:ext cx="2199085"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336455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28650" y="273844"/>
            <a:ext cx="7886700" cy="99417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99064" y="3223127"/>
            <a:ext cx="2205038" cy="432197"/>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999064" y="1692266"/>
            <a:ext cx="2205038"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999064" y="3655324"/>
            <a:ext cx="2205038"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3426748" y="3223127"/>
            <a:ext cx="2197894" cy="432197"/>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3426747" y="1692266"/>
            <a:ext cx="2197894"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3425733" y="3655323"/>
            <a:ext cx="2200805"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5853242" y="3223127"/>
            <a:ext cx="2199085" cy="432197"/>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5853241" y="1692266"/>
            <a:ext cx="2199085"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5853148" y="3655322"/>
            <a:ext cx="2201998"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365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6836C97D-7EB4-4470-B36A-8CE1DF35336C}"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346409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02A1C997-1C84-4E42-B804-9E6F0693A647}"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412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562809BE-4F75-4AE8-85BB-D151C4B7CC48}"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64618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640899" y="3348021"/>
            <a:ext cx="6858000" cy="1231118"/>
          </a:xfrm>
        </p:spPr>
        <p:txBody>
          <a:bodyPr wrap="none" anchor="t">
            <a:normAutofit/>
          </a:bodyPr>
          <a:lstStyle>
            <a:lvl1pPr algn="l">
              <a:defRPr sz="7200" b="0" spc="-225">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640899" y="2770256"/>
            <a:ext cx="6858000" cy="565519"/>
          </a:xfrm>
        </p:spPr>
        <p:txBody>
          <a:bodyPr anchor="b">
            <a:normAutofit/>
          </a:bodyPr>
          <a:lstStyle>
            <a:lvl1pPr marL="0" indent="0" algn="l">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87AE4B22-24C9-4BD8-A2D6-8E3898629F98}"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4545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40000" y="1369219"/>
            <a:ext cx="3768912"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39880" y="1369219"/>
            <a:ext cx="377547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B11E98B-EED2-4B67-A443-F4B6B35947A8}"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3669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40000" y="1260872"/>
            <a:ext cx="3768912" cy="617934"/>
          </a:xfrm>
        </p:spPr>
        <p:txBody>
          <a:bodyPr anchor="b"/>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40000" y="1878806"/>
            <a:ext cx="3768912"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39880" y="1260872"/>
            <a:ext cx="3776661" cy="617934"/>
          </a:xfrm>
        </p:spPr>
        <p:txBody>
          <a:bodyPr vert="horz" lIns="91440" tIns="45720" rIns="91440" bIns="45720" rtlCol="0" anchor="b">
            <a:norm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4739880" y="1878806"/>
            <a:ext cx="377666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p>
            <a:fld id="{65CDC162-1900-40CE-9BEB-10030CC81F0F}"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3435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p>
            <a:fld id="{E4CB589C-4D57-407B-91A2-640CFE24FC6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10203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p>
            <a:fld id="{46F5A7C8-905E-4755-8782-9AD9A4FE91F8}"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3523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0000" y="1543050"/>
            <a:ext cx="2739019" cy="2858691"/>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6C47A99C-07AA-42E0-A17B-9B37B53AD972}"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58025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40000" y="1543050"/>
            <a:ext cx="2739019" cy="2858691"/>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3DAB7C7D-F77A-452E-A8B2-BE455B7E510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7483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40000" y="1369219"/>
            <a:ext cx="767535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ltLang="en-US">
              <a:solidFill>
                <a:srgbClr val="000000"/>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ltLang="en-US">
              <a:solidFill>
                <a:srgbClr val="000000"/>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416257"/>
      </p:ext>
    </p:extLst>
  </p:cSld>
  <p:clrMap bg1="dk1" tx1="lt1" bg2="dk2" tx2="lt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 id="2147483853" r:id="rId14"/>
    <p:sldLayoutId id="2147483854" r:id="rId15"/>
    <p:sldLayoutId id="2147483855" r:id="rId16"/>
    <p:sldLayoutId id="2147483856" r:id="rId17"/>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left)">
                                      <p:cBhvr>
                                        <p:cTn id="15" dur="500"/>
                                        <p:tgtEl>
                                          <p:spTgt spid="3">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ipe(left)">
                                      <p:cBhvr>
                                        <p:cTn id="18" dur="500"/>
                                        <p:tgtEl>
                                          <p:spTgt spid="3">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wipe(left)">
                                      <p:cBhvr>
                                        <p:cTn id="21" dur="500"/>
                                        <p:tgtEl>
                                          <p:spTgt spid="3">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wipe(left)">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txStyles>
    <p:titleStyle>
      <a:lvl1pPr algn="l" defTabSz="685800" rtl="0" eaLnBrk="1" latinLnBrk="0" hangingPunct="1">
        <a:lnSpc>
          <a:spcPct val="90000"/>
        </a:lnSpc>
        <a:spcBef>
          <a:spcPct val="0"/>
        </a:spcBef>
        <a:buNone/>
        <a:defRPr sz="405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9.svg"/></Relationships>
</file>

<file path=ppt/slides/_rels/slide3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hyperlink" Target="https://d5qjkv04.na1.hubspotlinks.com/Ctc/JA+113/d5qjKv04/VVVKBx7rXQTJW18vLnn5KsXvzW4xGMq_5DHBzgN7zrx065nXHCW5BWr2F6lZ3nlW4DdpXF5QYF51W65qlzJ6kVwhCW30gTgm2kZjmJW5cm7cn1PSq4zV6SH_N7rfywwW6WCnS71S9w4bW8XyVGl7D2fb0W1KcmPt8j4ST1V7xQVZ18Y3YvW84gzxC4B4nd5W1lzXFW4FWswXW1Gv_M46WbC8LW8BskzB4RhdYpN8_X9y8Vs4pfW115fKT90WZCgW1RVBJg11t8Q9VzH8k05llS-_W2pM07-3PVlBlN1bSsX6LMvgqW7LYp6_3YRJBVVW-40l5XbVngW83NdZs7-p42lW3GBZ_G2K5zxpW3DJTMt6n3twLW1WRyr64_sFJWN3xXR7wjGqttW7gX8Kq7FlqMPN36GQ2Sy-Kh6W3DPSF-8DWf0_W1DdVFK1CsGgSW4hqz8W6-tpGqW6XvTTB4RgC16VS3TPc1F9LjNW4g1bK823d1KBdzp7zs04" TargetMode="External"/><Relationship Id="rId2" Type="http://schemas.openxmlformats.org/officeDocument/2006/relationships/notesSlide" Target="../notesSlides/notesSlide85.xml"/><Relationship Id="rId1" Type="http://schemas.openxmlformats.org/officeDocument/2006/relationships/slideLayout" Target="../slideLayouts/slideLayout1.xml"/><Relationship Id="rId4" Type="http://schemas.openxmlformats.org/officeDocument/2006/relationships/hyperlink" Target="https://d5qjkv04.na1.hubspotlinks.com/Ctc/JA+113/d5qjKv04/VVVKBx7rXQTJW18vLnn5KsXvzW4xGMq_5DHBzgN7zrx1C3qn9qW8wLKSR6lZ3lFN1qGsP0-RZLNW7mBR5Z1jMJfsW2ncx_k5LWW57M6x6091qt36W5yQMzs28y1HpV6TQfc6pkycbW6w4FmC8JBGGvW16K3pY27g4_7W5Qw_dH80vg9GW8B2K3r9bh0dPL5vLkpCtZ0W142BtQ44H567W8sl-j433-3H2W2fyYgs7nzQ6cW1hD-cN3z-yXTW9kjzn97prZ72W7_FGkk691FPwW1VXN4P7CGwrgW3Whswd54rYGvW4s8F8d8gG_qcW1--CK98DB-MvW31d4sz2_FgP7W8gy32G4RP43lW4X7RKH5z2yCnW3-Zk0_8DZt-1W6FHZWR30p9-pW1bSSjg2JfC2CW5W-7565Kr52Kf3HLqLK04" TargetMode="External"/></Relationships>
</file>

<file path=ppt/slides/_rels/slide86.xml.rels><?xml version="1.0" encoding="UTF-8" standalone="yes"?>
<Relationships xmlns="http://schemas.openxmlformats.org/package/2006/relationships"><Relationship Id="rId3" Type="http://schemas.openxmlformats.org/officeDocument/2006/relationships/hyperlink" Target="https://d5qjkv04.na1.hubspotlinks.com/Ctc/JA+113/d5qjKv04/VVVKBx7rXQTJW18vLnn5KsXvzW4xGMq_5DHBzgN7zrw_R5nXHCW50kH_H6lZ3mzW8gT0XV8TMSV0W965W-y1Y7BjpW742B556MdmB2W8Jk8qZ8nh8MTW7V78Tw7x7KmsW1ry_pQ5xf7j9W8ZKqtQ7fw5PPW6tWwBZ8DhHM9W9cJSR953L4WhW18mC7R5Qk_bwW2HyHXX8F9KDpW1fsgT261J-ByW3m55Tc6ZhNnmW6kpvZW5zGKMkW6Mh6Pw1z1zS5W49Mx-m1LXflvF3M6dsyFbT5W3XGQQ-4CmbpXW435M9M62KPqDN2GbF1hShMH-W1-KxNd18l0JJW7qMRdX6HVC_SW2TGdF92R6vkmN3zw6zZWWP_0W5x3bbV7szW5lW6RyW995F8hvTW9c5FXl55hbl1W1yk-Y25ZhSvYW8tCL1P8fH9jRW3N8nzc5Xccx7W8B8_NY1p-XgFN1mwZhKGJ7D8f6SnTQ604" TargetMode="External"/><Relationship Id="rId2" Type="http://schemas.openxmlformats.org/officeDocument/2006/relationships/notesSlide" Target="../notesSlides/notesSlide86.xml"/><Relationship Id="rId1" Type="http://schemas.openxmlformats.org/officeDocument/2006/relationships/slideLayout" Target="../slideLayouts/slideLayout1.xml"/><Relationship Id="rId4" Type="http://schemas.openxmlformats.org/officeDocument/2006/relationships/hyperlink" Target="https://d5qjkv04.na1.hubspotlinks.com/Ctc/JA+113/d5qjKv04/VVVKBx7rXQTJW18vLnn5KsXvzW4xGMq_5DHBzgN7zrx0K5nXHCW6N1X8z6lZ3nWW5YhVfP3ShDPZW97Y1_H2XjxBPW4JNh2w7h8JSqW39p6GG2790y9W3lnvqx3yddZ0W953J8K6rg3KmW2_nWyB7KqXdNV7jhnR7vB-X6W1H6XnS7jg7p5W3qSnS82Yls9mW8qhZ2g1NMXwJW5-36Yw5wfcD0W4C284Z3ybFR_W981_3c5wYT1wW7KLMrh2jB08qW8gTJ7v2RtD3mW1Z9WZK4WQxtXW91b7nd8Zz8bHW6ZG8ct54Wy50W7rtzz_4Hmk9VW4gr0S54yV9c8W53R1-B2xsFJsW751ZK55Gc5D4W7bZCqh9g5syjW29FWcK3GJxbvW1xH__G8_xq92W7BrMDK2StHmjW8s2J097gf1c4W2XCgWN28lXz0W419Y412dpjW_W14m9SF16NvvWW85j-8K47WBLsW37Q8C78Pnh1RW4sCl2N2f7mg_W8VMZzd681P8FW1pcHS92_MrtYW8KvJXR162LHBW7r2mD82rj6WFf17flrq04"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F68FE5-D85C-5350-3FE1-7211EF511F96}"/>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A1BE408-F5B9-F113-A44E-3CB907622AEC}"/>
              </a:ext>
            </a:extLst>
          </p:cNvPr>
          <p:cNvSpPr>
            <a:spLocks noGrp="1"/>
          </p:cNvSpPr>
          <p:nvPr>
            <p:ph type="subTitle" idx="1"/>
          </p:nvPr>
        </p:nvSpPr>
        <p:spPr>
          <a:xfrm>
            <a:off x="228600" y="209550"/>
            <a:ext cx="3750526" cy="4800600"/>
          </a:xfrm>
        </p:spPr>
        <p:txBody>
          <a:bodyPr anchor="t">
            <a:normAutofit fontScale="92500" lnSpcReduction="20000"/>
          </a:bodyPr>
          <a:lstStyle/>
          <a:p>
            <a:pPr algn="l"/>
            <a:r>
              <a:rPr lang="en-US" sz="4000" dirty="0">
                <a:solidFill>
                  <a:srgbClr val="FFFF66"/>
                </a:solidFill>
                <a:latin typeface="Arial Rounded MT Bold" panose="020F0704030504030204" pitchFamily="34" charset="0"/>
              </a:rPr>
              <a:t>Eduard </a:t>
            </a:r>
            <a:r>
              <a:rPr lang="en-US" sz="4000" dirty="0" err="1">
                <a:solidFill>
                  <a:srgbClr val="FFFF66"/>
                </a:solidFill>
                <a:latin typeface="Arial Rounded MT Bold" panose="020F0704030504030204" pitchFamily="34" charset="0"/>
              </a:rPr>
              <a:t>Shyfrin</a:t>
            </a:r>
            <a:r>
              <a:rPr lang="en-US" sz="4000" dirty="0">
                <a:solidFill>
                  <a:srgbClr val="FFFF66"/>
                </a:solidFill>
                <a:latin typeface="Arial Rounded MT Bold" panose="020F0704030504030204" pitchFamily="34" charset="0"/>
              </a:rPr>
              <a:t>, PhD, Vice President of the World Jewish Congress</a:t>
            </a:r>
          </a:p>
          <a:p>
            <a:pPr algn="l"/>
            <a:r>
              <a:rPr lang="en-US" sz="1300" dirty="0">
                <a:solidFill>
                  <a:srgbClr val="FFFF66"/>
                </a:solidFill>
                <a:latin typeface="Arial Rounded MT Bold" panose="020F0704030504030204" pitchFamily="34" charset="0"/>
              </a:rPr>
              <a:t>___________________________________</a:t>
            </a:r>
          </a:p>
          <a:p>
            <a:pPr algn="l"/>
            <a:r>
              <a:rPr lang="en-US" sz="4000" dirty="0">
                <a:solidFill>
                  <a:schemeClr val="tx1"/>
                </a:solidFill>
                <a:latin typeface="Arial Rounded MT Bold" panose="020F0704030504030204" pitchFamily="34" charset="0"/>
              </a:rPr>
              <a:t>Alexander is the only name of non-Jewish origin</a:t>
            </a:r>
          </a:p>
        </p:txBody>
      </p:sp>
      <p:pic>
        <p:nvPicPr>
          <p:cNvPr id="1026" name="Picture 2" descr="Eduard Shyfrin speaks at Jewish studies conference in Jerusalem - The ...">
            <a:extLst>
              <a:ext uri="{FF2B5EF4-FFF2-40B4-BE49-F238E27FC236}">
                <a16:creationId xmlns:a16="http://schemas.microsoft.com/office/drawing/2014/main" id="{6E00083C-B8B5-10FF-DE88-BE4B018432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3238"/>
          <a:stretch>
            <a:fillRect/>
          </a:stretch>
        </p:blipFill>
        <p:spPr bwMode="auto">
          <a:xfrm>
            <a:off x="3979126" y="133350"/>
            <a:ext cx="5164874" cy="5010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45053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985568-7607-0F1E-3CF5-CD022CCF8A8E}"/>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42F3706-DAFF-328F-C959-F7B01CCBE5CF}"/>
              </a:ext>
            </a:extLst>
          </p:cNvPr>
          <p:cNvSpPr>
            <a:spLocks noGrp="1"/>
          </p:cNvSpPr>
          <p:nvPr>
            <p:ph type="subTitle" idx="1"/>
          </p:nvPr>
        </p:nvSpPr>
        <p:spPr>
          <a:xfrm>
            <a:off x="228600" y="209550"/>
            <a:ext cx="8610600" cy="4800600"/>
          </a:xfrm>
        </p:spPr>
        <p:txBody>
          <a:bodyPr anchor="t">
            <a:normAutofit lnSpcReduction="10000"/>
          </a:bodyPr>
          <a:lstStyle/>
          <a:p>
            <a:pPr algn="l"/>
            <a:r>
              <a:rPr lang="en-US" sz="4000" baseline="30000" dirty="0">
                <a:solidFill>
                  <a:schemeClr val="tx1"/>
                </a:solidFill>
                <a:latin typeface="Arial Rounded MT Bold" panose="020F0704030504030204" pitchFamily="34" charset="0"/>
              </a:rPr>
              <a:t>Yn 8.31-36</a:t>
            </a:r>
            <a:r>
              <a:rPr lang="en-US" sz="4000" dirty="0">
                <a:solidFill>
                  <a:schemeClr val="tx1"/>
                </a:solidFill>
                <a:latin typeface="Arial Rounded MT Bold" panose="020F0704030504030204" pitchFamily="34" charset="0"/>
              </a:rPr>
              <a:t>  Then Yeshua said to the Judeans who had trusted Him, “If you abide in My word, then you are truly My disciples. You will know the truth, and the truth will </a:t>
            </a:r>
            <a:r>
              <a:rPr lang="en-US" sz="4000" u="sng" dirty="0">
                <a:solidFill>
                  <a:srgbClr val="FFFF66"/>
                </a:solidFill>
                <a:latin typeface="Arial Rounded MT Bold" panose="020F0704030504030204" pitchFamily="34" charset="0"/>
              </a:rPr>
              <a:t>set you free</a:t>
            </a:r>
            <a:r>
              <a:rPr lang="en-US" sz="4000" dirty="0">
                <a:solidFill>
                  <a:schemeClr val="tx1"/>
                </a:solidFill>
                <a:latin typeface="Arial Rounded MT Bold" panose="020F0704030504030204" pitchFamily="34" charset="0"/>
              </a:rPr>
              <a:t>!”  They answered Him, “We are Abraham’s children and have never been slaves to anyone! </a:t>
            </a:r>
          </a:p>
        </p:txBody>
      </p:sp>
    </p:spTree>
    <p:extLst>
      <p:ext uri="{BB962C8B-B14F-4D97-AF65-F5344CB8AC3E}">
        <p14:creationId xmlns:p14="http://schemas.microsoft.com/office/powerpoint/2010/main" val="7732571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6492F-3ED7-0E9D-7531-684B677654C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FFCD8FD2-178A-1F22-500F-AA3A6AD3D6FA}"/>
              </a:ext>
            </a:extLst>
          </p:cNvPr>
          <p:cNvSpPr>
            <a:spLocks noGrp="1"/>
          </p:cNvSpPr>
          <p:nvPr>
            <p:ph type="subTitle" idx="1"/>
          </p:nvPr>
        </p:nvSpPr>
        <p:spPr>
          <a:xfrm>
            <a:off x="228600" y="209550"/>
            <a:ext cx="8610600" cy="4800600"/>
          </a:xfrm>
        </p:spPr>
        <p:txBody>
          <a:bodyPr anchor="t">
            <a:normAutofit lnSpcReduction="10000"/>
          </a:bodyPr>
          <a:lstStyle/>
          <a:p>
            <a:pPr algn="l"/>
            <a:r>
              <a:rPr lang="en-US" sz="4000" baseline="30000" dirty="0">
                <a:solidFill>
                  <a:schemeClr val="tx1"/>
                </a:solidFill>
                <a:latin typeface="Arial Rounded MT Bold" panose="020F0704030504030204" pitchFamily="34" charset="0"/>
              </a:rPr>
              <a:t>Yn 8.31-36</a:t>
            </a:r>
            <a:r>
              <a:rPr lang="en-US" sz="4000" dirty="0">
                <a:solidFill>
                  <a:schemeClr val="tx1"/>
                </a:solidFill>
                <a:latin typeface="Arial Rounded MT Bold" panose="020F0704030504030204" pitchFamily="34" charset="0"/>
              </a:rPr>
              <a:t>  How can you say, ‘</a:t>
            </a:r>
            <a:r>
              <a:rPr lang="en-US" sz="4000" u="sng" dirty="0">
                <a:solidFill>
                  <a:srgbClr val="FFFF66"/>
                </a:solidFill>
                <a:latin typeface="Arial Rounded MT Bold" panose="020F0704030504030204" pitchFamily="34" charset="0"/>
              </a:rPr>
              <a:t>You will become free’?”</a:t>
            </a:r>
            <a:r>
              <a:rPr lang="en-US" sz="4000" dirty="0">
                <a:solidFill>
                  <a:schemeClr val="tx1"/>
                </a:solidFill>
                <a:latin typeface="Arial Rounded MT Bold" panose="020F0704030504030204" pitchFamily="34" charset="0"/>
              </a:rPr>
              <a:t> Yeshua answered them, “Amen, amen I tell you, everyone who sins is a slave to sin. Now the slave does not remain in the household forever; the son abides forever. So if the </a:t>
            </a:r>
            <a:r>
              <a:rPr lang="en-US" sz="4000" u="sng" dirty="0">
                <a:solidFill>
                  <a:srgbClr val="FFFF66"/>
                </a:solidFill>
                <a:latin typeface="Arial Rounded MT Bold" panose="020F0704030504030204" pitchFamily="34" charset="0"/>
              </a:rPr>
              <a:t>Son sets you free, you will be free indeed</a:t>
            </a:r>
            <a:r>
              <a:rPr lang="en-US" sz="4000" dirty="0">
                <a:solidFill>
                  <a:schemeClr val="tx1"/>
                </a:solidFill>
                <a:latin typeface="Arial Rounded MT Bold" panose="020F0704030504030204" pitchFamily="34" charset="0"/>
              </a:rPr>
              <a:t>! </a:t>
            </a:r>
          </a:p>
        </p:txBody>
      </p:sp>
    </p:spTree>
    <p:extLst>
      <p:ext uri="{BB962C8B-B14F-4D97-AF65-F5344CB8AC3E}">
        <p14:creationId xmlns:p14="http://schemas.microsoft.com/office/powerpoint/2010/main" val="32554589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2D0E6-7155-730E-5089-C610A77642AB}"/>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2D7A4DBF-E3E7-CC80-32AB-91F5F5E16035}"/>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T’hillim/Ps 102.20-23</a:t>
            </a:r>
            <a:r>
              <a:rPr lang="en-US" sz="4000" dirty="0">
                <a:solidFill>
                  <a:schemeClr val="tx1"/>
                </a:solidFill>
                <a:latin typeface="Arial Rounded MT Bold" panose="020F0704030504030204" pitchFamily="34" charset="0"/>
              </a:rPr>
              <a:t> Since you are my rock and fortress, lead me and guide me for your name’s sake. </a:t>
            </a:r>
            <a:r>
              <a:rPr lang="en-US" sz="4000" u="sng" dirty="0">
                <a:solidFill>
                  <a:srgbClr val="FFFF66"/>
                </a:solidFill>
                <a:latin typeface="Arial Rounded MT Bold" panose="020F0704030504030204" pitchFamily="34" charset="0"/>
              </a:rPr>
              <a:t>Free me from the net they have hidden to catch me</a:t>
            </a:r>
            <a:r>
              <a:rPr lang="en-US" sz="4000" dirty="0">
                <a:solidFill>
                  <a:schemeClr val="tx1"/>
                </a:solidFill>
                <a:latin typeface="Arial Rounded MT Bold" panose="020F0704030504030204" pitchFamily="34" charset="0"/>
              </a:rPr>
              <a:t>, because you are my strength.</a:t>
            </a:r>
          </a:p>
        </p:txBody>
      </p:sp>
    </p:spTree>
    <p:extLst>
      <p:ext uri="{BB962C8B-B14F-4D97-AF65-F5344CB8AC3E}">
        <p14:creationId xmlns:p14="http://schemas.microsoft.com/office/powerpoint/2010/main" val="22252301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32CEFA-5077-C06B-A2BB-267F37295D4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C5081A6-A806-87C1-F584-58FC61CA292F}"/>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T’hillim/Ps 129.1-5 </a:t>
            </a:r>
            <a:r>
              <a:rPr lang="en-US" sz="4000" dirty="0">
                <a:solidFill>
                  <a:schemeClr val="tx1"/>
                </a:solidFill>
                <a:latin typeface="Arial Rounded MT Bold" panose="020F0704030504030204" pitchFamily="34" charset="0"/>
              </a:rPr>
              <a:t>Since I was young they have often attacked me — let Isra’el repeat it —  since I was young they have often attacked me, but they haven’t overcome me. The plowmen plowed on my back; wounding me with long furrows. </a:t>
            </a:r>
          </a:p>
        </p:txBody>
      </p:sp>
    </p:spTree>
    <p:extLst>
      <p:ext uri="{BB962C8B-B14F-4D97-AF65-F5344CB8AC3E}">
        <p14:creationId xmlns:p14="http://schemas.microsoft.com/office/powerpoint/2010/main" val="26502021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C673C-A444-3B47-33B2-31CD80E7AC94}"/>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11F7045-2683-73AF-8381-095C94351CB3}"/>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T’hillim/Ps 129.1-5  </a:t>
            </a:r>
            <a:r>
              <a:rPr lang="en-US" sz="4000" dirty="0">
                <a:solidFill>
                  <a:schemeClr val="tx1"/>
                </a:solidFill>
                <a:latin typeface="Arial Rounded MT Bold" panose="020F0704030504030204" pitchFamily="34" charset="0"/>
              </a:rPr>
              <a:t>But </a:t>
            </a:r>
            <a:r>
              <a:rPr lang="en-US" sz="4000" cap="small" dirty="0">
                <a:solidFill>
                  <a:schemeClr val="tx1"/>
                </a:solidFill>
                <a:latin typeface="Arial Rounded MT Bold" panose="020F0704030504030204" pitchFamily="34" charset="0"/>
              </a:rPr>
              <a:t>Adoni</a:t>
            </a:r>
            <a:r>
              <a:rPr lang="en-US" sz="4000" dirty="0">
                <a:solidFill>
                  <a:schemeClr val="tx1"/>
                </a:solidFill>
                <a:latin typeface="Arial Rounded MT Bold" panose="020F0704030504030204" pitchFamily="34" charset="0"/>
              </a:rPr>
              <a:t> is righteous; </a:t>
            </a:r>
            <a:r>
              <a:rPr lang="en-US" sz="4000" u="sng" dirty="0">
                <a:solidFill>
                  <a:srgbClr val="FFFF66"/>
                </a:solidFill>
                <a:latin typeface="Arial Rounded MT Bold" panose="020F0704030504030204" pitchFamily="34" charset="0"/>
              </a:rPr>
              <a:t>he cuts me free from the yoke of the wicked</a:t>
            </a:r>
            <a:r>
              <a:rPr lang="en-US" sz="4000" dirty="0">
                <a:solidFill>
                  <a:schemeClr val="tx1"/>
                </a:solidFill>
                <a:latin typeface="Arial Rounded MT Bold" panose="020F0704030504030204" pitchFamily="34" charset="0"/>
              </a:rPr>
              <a:t>. Let all who hate Tziyon be thrown back in confusion.</a:t>
            </a:r>
          </a:p>
        </p:txBody>
      </p:sp>
    </p:spTree>
    <p:extLst>
      <p:ext uri="{BB962C8B-B14F-4D97-AF65-F5344CB8AC3E}">
        <p14:creationId xmlns:p14="http://schemas.microsoft.com/office/powerpoint/2010/main" val="13940280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EDB90-13B0-71D0-EDB6-AC81D872920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0C80E1E-0B64-0D1C-425D-8043BDECF34B}"/>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T’hillim/Ps 146.7-9 </a:t>
            </a:r>
            <a:r>
              <a:rPr lang="en-US" sz="4000" dirty="0">
                <a:solidFill>
                  <a:schemeClr val="tx1"/>
                </a:solidFill>
                <a:latin typeface="Arial Rounded MT Bold" panose="020F0704030504030204" pitchFamily="34" charset="0"/>
              </a:rPr>
              <a:t>He secures justice for the oppressed, he gives food to the hungry. </a:t>
            </a:r>
            <a:r>
              <a:rPr lang="en-US" sz="4000" u="sng" cap="small" dirty="0">
                <a:solidFill>
                  <a:srgbClr val="FFFF66"/>
                </a:solidFill>
                <a:latin typeface="Arial Rounded MT Bold" panose="020F0704030504030204" pitchFamily="34" charset="0"/>
              </a:rPr>
              <a:t>Adoni</a:t>
            </a:r>
            <a:r>
              <a:rPr lang="en-US" sz="4000" u="sng" dirty="0">
                <a:solidFill>
                  <a:srgbClr val="FFFF66"/>
                </a:solidFill>
                <a:latin typeface="Arial Rounded MT Bold" panose="020F0704030504030204" pitchFamily="34" charset="0"/>
              </a:rPr>
              <a:t> sets prisoners free, </a:t>
            </a:r>
            <a:r>
              <a:rPr lang="en-US" sz="4000" cap="small" dirty="0">
                <a:solidFill>
                  <a:schemeClr val="tx1"/>
                </a:solidFill>
                <a:latin typeface="Arial Rounded MT Bold" panose="020F0704030504030204" pitchFamily="34" charset="0"/>
              </a:rPr>
              <a:t>Adoni</a:t>
            </a:r>
            <a:r>
              <a:rPr lang="en-US" sz="4000" dirty="0">
                <a:solidFill>
                  <a:schemeClr val="tx1"/>
                </a:solidFill>
                <a:latin typeface="Arial Rounded MT Bold" panose="020F0704030504030204" pitchFamily="34" charset="0"/>
              </a:rPr>
              <a:t> opens the eyes of the blind, </a:t>
            </a:r>
            <a:r>
              <a:rPr lang="en-US" sz="4000" cap="small" dirty="0">
                <a:solidFill>
                  <a:schemeClr val="tx1"/>
                </a:solidFill>
                <a:latin typeface="Arial Rounded MT Bold" panose="020F0704030504030204" pitchFamily="34" charset="0"/>
              </a:rPr>
              <a:t>Adoni</a:t>
            </a:r>
            <a:r>
              <a:rPr lang="en-US" sz="4000" dirty="0">
                <a:solidFill>
                  <a:schemeClr val="tx1"/>
                </a:solidFill>
                <a:latin typeface="Arial Rounded MT Bold" panose="020F0704030504030204" pitchFamily="34" charset="0"/>
              </a:rPr>
              <a:t> lifts up those who are bent over. </a:t>
            </a:r>
          </a:p>
        </p:txBody>
      </p:sp>
    </p:spTree>
    <p:extLst>
      <p:ext uri="{BB962C8B-B14F-4D97-AF65-F5344CB8AC3E}">
        <p14:creationId xmlns:p14="http://schemas.microsoft.com/office/powerpoint/2010/main" val="31994107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75252-979C-AC1F-0BC1-847358DE0774}"/>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D8E142E-8117-FFBE-19A6-D9831F876377}"/>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T’hillim/Ps 146.7-9   </a:t>
            </a:r>
            <a:r>
              <a:rPr lang="en-US" sz="4000" cap="small" dirty="0">
                <a:solidFill>
                  <a:schemeClr val="tx1"/>
                </a:solidFill>
                <a:latin typeface="Arial Rounded MT Bold" panose="020F0704030504030204" pitchFamily="34" charset="0"/>
              </a:rPr>
              <a:t>Adoni</a:t>
            </a:r>
            <a:r>
              <a:rPr lang="en-US" sz="4000" dirty="0">
                <a:solidFill>
                  <a:schemeClr val="tx1"/>
                </a:solidFill>
                <a:latin typeface="Arial Rounded MT Bold" panose="020F0704030504030204" pitchFamily="34" charset="0"/>
              </a:rPr>
              <a:t> loves the righteous. </a:t>
            </a:r>
            <a:r>
              <a:rPr lang="en-US" sz="4000" cap="small" dirty="0">
                <a:solidFill>
                  <a:schemeClr val="tx1"/>
                </a:solidFill>
                <a:latin typeface="Arial Rounded MT Bold" panose="020F0704030504030204" pitchFamily="34" charset="0"/>
              </a:rPr>
              <a:t>Adoni</a:t>
            </a:r>
            <a:r>
              <a:rPr lang="en-US" sz="4000" dirty="0">
                <a:solidFill>
                  <a:schemeClr val="tx1"/>
                </a:solidFill>
                <a:latin typeface="Arial Rounded MT Bold" panose="020F0704030504030204" pitchFamily="34" charset="0"/>
              </a:rPr>
              <a:t> watches over strangers, he sustains the fatherless and widows; but the way of the wicked he twists.</a:t>
            </a:r>
          </a:p>
        </p:txBody>
      </p:sp>
    </p:spTree>
    <p:extLst>
      <p:ext uri="{BB962C8B-B14F-4D97-AF65-F5344CB8AC3E}">
        <p14:creationId xmlns:p14="http://schemas.microsoft.com/office/powerpoint/2010/main" val="21722019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F7481D-F7E7-6A83-5DD7-4274293F8E3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11133E6-FF96-BC5A-838B-A58768D2F803}"/>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Eph 1.7-8</a:t>
            </a:r>
            <a:r>
              <a:rPr lang="en-US" sz="4000" dirty="0">
                <a:solidFill>
                  <a:schemeClr val="tx1"/>
                </a:solidFill>
                <a:latin typeface="Arial Rounded MT Bold" panose="020F0704030504030204" pitchFamily="34" charset="0"/>
              </a:rPr>
              <a:t>  In union with him, through the shedding of his blood, </a:t>
            </a:r>
            <a:r>
              <a:rPr lang="en-US" sz="4000" u="sng" dirty="0">
                <a:solidFill>
                  <a:srgbClr val="FFFF66"/>
                </a:solidFill>
                <a:latin typeface="Arial Rounded MT Bold" panose="020F0704030504030204" pitchFamily="34" charset="0"/>
              </a:rPr>
              <a:t>we are set free</a:t>
            </a:r>
            <a:r>
              <a:rPr lang="en-US" sz="4000" dirty="0">
                <a:solidFill>
                  <a:schemeClr val="tx1"/>
                </a:solidFill>
                <a:latin typeface="Arial Rounded MT Bold" panose="020F0704030504030204" pitchFamily="34" charset="0"/>
              </a:rPr>
              <a:t> — our sins are forgiven; this accords with the wealth of the grace he has lavished on us. In all his wisdom and insight </a:t>
            </a:r>
          </a:p>
        </p:txBody>
      </p:sp>
    </p:spTree>
    <p:extLst>
      <p:ext uri="{BB962C8B-B14F-4D97-AF65-F5344CB8AC3E}">
        <p14:creationId xmlns:p14="http://schemas.microsoft.com/office/powerpoint/2010/main" val="18973815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327178-CF77-A482-D565-4C5C7CD989DE}"/>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C09AB7F-72F1-E56E-C17E-CE648A89C778}"/>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Mes Jews/Heb 2.14-15</a:t>
            </a:r>
            <a:r>
              <a:rPr lang="en-US" sz="4000" dirty="0">
                <a:solidFill>
                  <a:schemeClr val="tx1"/>
                </a:solidFill>
                <a:latin typeface="Arial Rounded MT Bold" panose="020F0704030504030204" pitchFamily="34" charset="0"/>
              </a:rPr>
              <a:t> By his death he might render ineffective the one who had power over death (that is, the Adversary) and thus </a:t>
            </a:r>
            <a:r>
              <a:rPr lang="en-US" sz="4000" u="sng" dirty="0">
                <a:solidFill>
                  <a:srgbClr val="FFFF66"/>
                </a:solidFill>
                <a:latin typeface="Arial Rounded MT Bold" panose="020F0704030504030204" pitchFamily="34" charset="0"/>
              </a:rPr>
              <a:t>set free those who had been in bondage all their lives because of their fear of death</a:t>
            </a:r>
            <a:r>
              <a:rPr lang="en-US" sz="4000" dirty="0">
                <a:solidFill>
                  <a:schemeClr val="tx1"/>
                </a:solidFill>
                <a:latin typeface="Arial Rounded MT Bold" panose="020F0704030504030204" pitchFamily="34" charset="0"/>
              </a:rPr>
              <a:t>.</a:t>
            </a:r>
          </a:p>
        </p:txBody>
      </p:sp>
    </p:spTree>
    <p:extLst>
      <p:ext uri="{BB962C8B-B14F-4D97-AF65-F5344CB8AC3E}">
        <p14:creationId xmlns:p14="http://schemas.microsoft.com/office/powerpoint/2010/main" val="40440480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D37C3F-27AB-DA88-34B0-91B0F233302B}"/>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1E78BE2-97F4-874D-C90C-FA3ED231DB46}"/>
              </a:ext>
            </a:extLst>
          </p:cNvPr>
          <p:cNvSpPr>
            <a:spLocks noGrp="1"/>
          </p:cNvSpPr>
          <p:nvPr>
            <p:ph type="subTitle" idx="1"/>
          </p:nvPr>
        </p:nvSpPr>
        <p:spPr>
          <a:xfrm>
            <a:off x="228600" y="209550"/>
            <a:ext cx="8610600" cy="4800600"/>
          </a:xfrm>
        </p:spPr>
        <p:txBody>
          <a:bodyPr anchor="t">
            <a:normAutofit lnSpcReduction="10000"/>
          </a:bodyPr>
          <a:lstStyle/>
          <a:p>
            <a:pPr algn="l"/>
            <a:r>
              <a:rPr lang="en-US" sz="4000" baseline="30000" dirty="0">
                <a:solidFill>
                  <a:schemeClr val="tx1"/>
                </a:solidFill>
                <a:latin typeface="Arial Rounded MT Bold" panose="020F0704030504030204" pitchFamily="34" charset="0"/>
              </a:rPr>
              <a:t>Mes Jews/Heb 13.5-6</a:t>
            </a:r>
            <a:r>
              <a:rPr lang="en-US" sz="4000" dirty="0">
                <a:solidFill>
                  <a:schemeClr val="tx1"/>
                </a:solidFill>
                <a:latin typeface="Arial Rounded MT Bold" panose="020F0704030504030204" pitchFamily="34" charset="0"/>
              </a:rPr>
              <a:t> Keep your lives </a:t>
            </a:r>
            <a:r>
              <a:rPr lang="en-US" sz="4000" u="dbl" dirty="0">
                <a:solidFill>
                  <a:srgbClr val="FFFF66"/>
                </a:solidFill>
                <a:latin typeface="Arial Rounded MT Bold" panose="020F0704030504030204" pitchFamily="34" charset="0"/>
              </a:rPr>
              <a:t>free</a:t>
            </a:r>
            <a:r>
              <a:rPr lang="en-US" sz="4000" u="sng" dirty="0">
                <a:solidFill>
                  <a:srgbClr val="FFFF66"/>
                </a:solidFill>
                <a:latin typeface="Arial Rounded MT Bold" panose="020F0704030504030204" pitchFamily="34" charset="0"/>
              </a:rPr>
              <a:t> from the love of money</a:t>
            </a:r>
            <a:r>
              <a:rPr lang="en-US" sz="4000" dirty="0">
                <a:solidFill>
                  <a:schemeClr val="tx1"/>
                </a:solidFill>
                <a:latin typeface="Arial Rounded MT Bold" panose="020F0704030504030204" pitchFamily="34" charset="0"/>
              </a:rPr>
              <a:t>; and be satisfied with what you have; for God himself has said, “I will never fail you or abandon you.” Therefore, we say with confidence, “Adonai is my helper; I will not be afraid — what can a human being do to me?”</a:t>
            </a:r>
          </a:p>
        </p:txBody>
      </p:sp>
    </p:spTree>
    <p:extLst>
      <p:ext uri="{BB962C8B-B14F-4D97-AF65-F5344CB8AC3E}">
        <p14:creationId xmlns:p14="http://schemas.microsoft.com/office/powerpoint/2010/main" val="28361062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5567F-5CD4-C9E6-F89C-00DD0F75E76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C538180E-A365-5D7B-B206-3037E82696F3}"/>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which has been accepted by the Jews. </a:t>
            </a:r>
          </a:p>
          <a:p>
            <a:pPr algn="l"/>
            <a:r>
              <a:rPr lang="en-US" sz="4000" dirty="0">
                <a:solidFill>
                  <a:schemeClr val="tx1"/>
                </a:solidFill>
                <a:latin typeface="Arial Rounded MT Bold" panose="020F0704030504030204" pitchFamily="34" charset="0"/>
              </a:rPr>
              <a:t>Alexander defeated the Persians (modern Iran) and conquered Judea. He treated Judaism and Jewish sages with great respect.</a:t>
            </a:r>
          </a:p>
          <a:p>
            <a:pPr algn="l"/>
            <a:endParaRPr lang="en-US" sz="4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4927526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63FEF-3451-F316-2669-67B23BD4D50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99351AD-4346-4A7F-EAC5-1A72EF592A2F}"/>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37EAA5FD-026A-9952-C619-9F6777D239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Tree>
    <p:extLst>
      <p:ext uri="{BB962C8B-B14F-4D97-AF65-F5344CB8AC3E}">
        <p14:creationId xmlns:p14="http://schemas.microsoft.com/office/powerpoint/2010/main" val="15222541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54A77-948B-19D5-1D36-87CA254FF009}"/>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F93CAED-3129-67A1-B290-D9277FC3AB88}"/>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32ED655D-0A18-B582-C845-88863EF933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
        <p:nvSpPr>
          <p:cNvPr id="5" name="TextBox 4">
            <a:extLst>
              <a:ext uri="{FF2B5EF4-FFF2-40B4-BE49-F238E27FC236}">
                <a16:creationId xmlns:a16="http://schemas.microsoft.com/office/drawing/2014/main" id="{8B3328D7-874D-A9CD-98B1-9F9587D28D2B}"/>
              </a:ext>
            </a:extLst>
          </p:cNvPr>
          <p:cNvSpPr txBox="1"/>
          <p:nvPr/>
        </p:nvSpPr>
        <p:spPr>
          <a:xfrm>
            <a:off x="304800" y="209550"/>
            <a:ext cx="8602163" cy="5016758"/>
          </a:xfrm>
          <a:prstGeom prst="rect">
            <a:avLst/>
          </a:prstGeom>
          <a:noFill/>
        </p:spPr>
        <p:txBody>
          <a:bodyPr wrap="none" rtlCol="0">
            <a:spAutoFit/>
          </a:bodyPr>
          <a:lstStyle/>
          <a:p>
            <a:pPr marL="457200" indent="-457200" algn="l">
              <a:buFont typeface="+mj-lt"/>
              <a:buAutoNum type="arabicPeriod"/>
            </a:pPr>
            <a:r>
              <a:rPr lang="en-US" u="sng" dirty="0">
                <a:solidFill>
                  <a:srgbClr val="FFFF66"/>
                </a:solidFill>
              </a:rPr>
              <a:t>FREEDOM</a:t>
            </a:r>
          </a:p>
          <a:p>
            <a:pPr marL="457200" indent="-457200" algn="l">
              <a:buFont typeface="+mj-lt"/>
              <a:buAutoNum type="arabicPeriod"/>
            </a:pPr>
            <a:r>
              <a:rPr lang="en-US" dirty="0">
                <a:solidFill>
                  <a:schemeClr val="tx1"/>
                </a:solidFill>
              </a:rPr>
              <a:t>Scriptural meaning </a:t>
            </a:r>
          </a:p>
          <a:p>
            <a:pPr marL="457200" indent="-457200" algn="l">
              <a:buFont typeface="+mj-lt"/>
              <a:buAutoNum type="arabicPeriod"/>
            </a:pPr>
            <a:r>
              <a:rPr lang="en-US" u="sng" dirty="0">
                <a:solidFill>
                  <a:srgbClr val="FFFF66"/>
                </a:solidFill>
              </a:rPr>
              <a:t>US History of Freedom</a:t>
            </a:r>
          </a:p>
          <a:p>
            <a:pPr marL="457200" indent="-457200" algn="l">
              <a:buFont typeface="+mj-lt"/>
              <a:buAutoNum type="arabicPeriod"/>
            </a:pPr>
            <a:r>
              <a:rPr lang="en-US" dirty="0">
                <a:solidFill>
                  <a:schemeClr val="tx1"/>
                </a:solidFill>
              </a:rPr>
              <a:t>Application to us: Knowing truth</a:t>
            </a:r>
          </a:p>
          <a:p>
            <a:pPr marL="569913" lvl="1" indent="-231775" algn="l">
              <a:buFont typeface="Arial" panose="020B0604020202020204" pitchFamily="34" charset="0"/>
              <a:buChar char="•"/>
            </a:pPr>
            <a:r>
              <a:rPr lang="en-US" dirty="0">
                <a:solidFill>
                  <a:schemeClr val="tx1"/>
                </a:solidFill>
              </a:rPr>
              <a:t>About Life and Abortion</a:t>
            </a:r>
          </a:p>
          <a:p>
            <a:pPr marL="569913" lvl="1" indent="-231775" algn="l">
              <a:buFont typeface="Arial" panose="020B0604020202020204" pitchFamily="34" charset="0"/>
              <a:buChar char="•"/>
            </a:pPr>
            <a:r>
              <a:rPr lang="en-US" dirty="0">
                <a:solidFill>
                  <a:schemeClr val="tx1"/>
                </a:solidFill>
              </a:rPr>
              <a:t>Siege of Druze </a:t>
            </a:r>
            <a:r>
              <a:rPr lang="en-US" dirty="0" err="1">
                <a:solidFill>
                  <a:schemeClr val="tx1"/>
                </a:solidFill>
              </a:rPr>
              <a:t>Sweida</a:t>
            </a:r>
            <a:endParaRPr lang="en-US" dirty="0">
              <a:solidFill>
                <a:schemeClr val="tx1"/>
              </a:solidFill>
            </a:endParaRPr>
          </a:p>
          <a:p>
            <a:pPr marL="569913" lvl="1" indent="-231775" algn="l">
              <a:buFont typeface="Arial" panose="020B0604020202020204" pitchFamily="34" charset="0"/>
              <a:buChar char="•"/>
            </a:pPr>
            <a:r>
              <a:rPr lang="en-US" dirty="0">
                <a:solidFill>
                  <a:schemeClr val="tx1"/>
                </a:solidFill>
              </a:rPr>
              <a:t>Continuance of Hamas</a:t>
            </a:r>
          </a:p>
          <a:p>
            <a:pPr algn="l"/>
            <a:r>
              <a:rPr lang="en-US" dirty="0">
                <a:solidFill>
                  <a:schemeClr val="tx1"/>
                </a:solidFill>
              </a:rPr>
              <a:t>4. Freedom and Hope in Messiah</a:t>
            </a:r>
          </a:p>
        </p:txBody>
      </p:sp>
    </p:spTree>
    <p:extLst>
      <p:ext uri="{BB962C8B-B14F-4D97-AF65-F5344CB8AC3E}">
        <p14:creationId xmlns:p14="http://schemas.microsoft.com/office/powerpoint/2010/main" val="42556369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C8DE3-2B04-2F94-CE5F-A423DBBEE05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489EB45-38B3-2620-0269-A820E9EBC0E5}"/>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2050" name="Picture 2">
            <a:extLst>
              <a:ext uri="{FF2B5EF4-FFF2-40B4-BE49-F238E27FC236}">
                <a16:creationId xmlns:a16="http://schemas.microsoft.com/office/drawing/2014/main" id="{44FBDE5F-28A4-5384-345C-95539C5EC8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963" y="0"/>
            <a:ext cx="7712075"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38458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800FB-7839-4E9B-1B10-1F097D99CFC6}"/>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C00AB6D2-CF03-02F5-BA1C-F6BC995BA499}"/>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We hold these Truths to be self-evident, that all Men are created equal, that they are endowed by their Creator with certain unalienable Rights, that among these are </a:t>
            </a:r>
            <a:r>
              <a:rPr lang="en-US" sz="4000" u="sng" dirty="0">
                <a:solidFill>
                  <a:srgbClr val="FFFF66"/>
                </a:solidFill>
                <a:latin typeface="Arial Rounded MT Bold" panose="020F0704030504030204" pitchFamily="34" charset="0"/>
              </a:rPr>
              <a:t>Life, Liberty, and the Pursuit of Happiness</a:t>
            </a:r>
          </a:p>
        </p:txBody>
      </p:sp>
    </p:spTree>
    <p:extLst>
      <p:ext uri="{BB962C8B-B14F-4D97-AF65-F5344CB8AC3E}">
        <p14:creationId xmlns:p14="http://schemas.microsoft.com/office/powerpoint/2010/main" val="38594106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0FD88E-E5C7-A37B-0E03-93E603469EE6}"/>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C636823-0B79-4CF1-1979-07604B431BFF}"/>
              </a:ext>
            </a:extLst>
          </p:cNvPr>
          <p:cNvSpPr>
            <a:spLocks noGrp="1"/>
          </p:cNvSpPr>
          <p:nvPr>
            <p:ph type="subTitle" idx="1"/>
          </p:nvPr>
        </p:nvSpPr>
        <p:spPr>
          <a:xfrm>
            <a:off x="228600" y="209550"/>
            <a:ext cx="8610600" cy="4800600"/>
          </a:xfrm>
        </p:spPr>
        <p:txBody>
          <a:bodyPr anchor="t">
            <a:normAutofit lnSpcReduction="10000"/>
          </a:bodyPr>
          <a:lstStyle/>
          <a:p>
            <a:pPr algn="l"/>
            <a:r>
              <a:rPr lang="en-US" sz="4000" dirty="0">
                <a:solidFill>
                  <a:schemeClr val="tx1"/>
                </a:solidFill>
                <a:latin typeface="Arial Rounded MT Bold" panose="020F0704030504030204" pitchFamily="34" charset="0"/>
              </a:rPr>
              <a:t>-That to secure these Rights, Governments are instituted among Men, deriving their just Powers from the Consent of the Governed, that whenever any Form of Government becomes destructive of these Ends, it is the Right of the People to alter or to abolish it.</a:t>
            </a:r>
          </a:p>
        </p:txBody>
      </p:sp>
    </p:spTree>
    <p:extLst>
      <p:ext uri="{BB962C8B-B14F-4D97-AF65-F5344CB8AC3E}">
        <p14:creationId xmlns:p14="http://schemas.microsoft.com/office/powerpoint/2010/main" val="10084259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70C091-A7D3-602B-7F31-C4DE9C08F86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4C2BE75-E223-D37C-4861-63ECA8E75FCA}"/>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The History of the present King of Great-Britain is a History of repeated Injuries and Usurpations, all having in direct Object the Establishment of an absolute Tyranny over these States. To prove this, let Facts be submitted to a candid World.</a:t>
            </a:r>
          </a:p>
        </p:txBody>
      </p:sp>
    </p:spTree>
    <p:extLst>
      <p:ext uri="{BB962C8B-B14F-4D97-AF65-F5344CB8AC3E}">
        <p14:creationId xmlns:p14="http://schemas.microsoft.com/office/powerpoint/2010/main" val="13082822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457200" y="209550"/>
            <a:ext cx="8229600" cy="4933950"/>
          </a:xfrm>
        </p:spPr>
        <p:txBody>
          <a:bodyPr>
            <a:normAutofit/>
          </a:bodyPr>
          <a:lstStyle/>
          <a:p>
            <a:pPr marL="0" indent="0">
              <a:buNone/>
            </a:pPr>
            <a:r>
              <a:rPr lang="en-US" altLang="en-US" sz="4000" dirty="0">
                <a:solidFill>
                  <a:schemeClr val="tx1"/>
                </a:solidFill>
                <a:latin typeface="Arial Rounded MT Bold" panose="020F0704030504030204" pitchFamily="34" charset="0"/>
              </a:rPr>
              <a:t>What were the grievances of the Americans?</a:t>
            </a:r>
          </a:p>
          <a:p>
            <a:pPr marL="0" indent="0">
              <a:buNone/>
            </a:pPr>
            <a:endParaRPr lang="en-US" altLang="en-US" sz="4000" dirty="0">
              <a:solidFill>
                <a:schemeClr val="tx1"/>
              </a:solidFill>
              <a:latin typeface="Arial Rounded MT Bold" panose="020F0704030504030204" pitchFamily="34" charset="0"/>
            </a:endParaRPr>
          </a:p>
          <a:p>
            <a:pPr marL="0" indent="0">
              <a:buNone/>
            </a:pPr>
            <a:r>
              <a:rPr lang="en-US" altLang="en-US" sz="4000" dirty="0">
                <a:solidFill>
                  <a:schemeClr val="tx1"/>
                </a:solidFill>
                <a:latin typeface="Arial Rounded MT Bold" panose="020F0704030504030204" pitchFamily="34" charset="0"/>
              </a:rPr>
              <a:t>There are 26 enumerated grievances!</a:t>
            </a:r>
          </a:p>
        </p:txBody>
      </p:sp>
    </p:spTree>
    <p:extLst>
      <p:ext uri="{BB962C8B-B14F-4D97-AF65-F5344CB8AC3E}">
        <p14:creationId xmlns:p14="http://schemas.microsoft.com/office/powerpoint/2010/main" val="16462374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457200" y="209550"/>
            <a:ext cx="8229600" cy="4933950"/>
          </a:xfrm>
        </p:spPr>
        <p:txBody>
          <a:bodyPr>
            <a:normAutofit/>
          </a:bodyPr>
          <a:lstStyle/>
          <a:p>
            <a:pPr marL="0" indent="0" fontAlgn="base">
              <a:buNone/>
            </a:pPr>
            <a:r>
              <a:rPr lang="en-US" sz="4000" dirty="0">
                <a:solidFill>
                  <a:schemeClr val="tx1"/>
                </a:solidFill>
                <a:latin typeface="Arial Rounded MT Bold" panose="020F0704030504030204" pitchFamily="34" charset="0"/>
              </a:rPr>
              <a:t>We, therefore, the Representatives of the united States of America, in General Congress, Assembled, appealing to the Supreme Judge of the world for the rectitude of our intentions, do, in the Name, </a:t>
            </a:r>
            <a:endParaRPr lang="en-US" altLang="en-US" sz="4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36667471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457200" y="209550"/>
            <a:ext cx="8229600" cy="4933950"/>
          </a:xfrm>
        </p:spPr>
        <p:txBody>
          <a:bodyPr>
            <a:normAutofit/>
          </a:bodyPr>
          <a:lstStyle/>
          <a:p>
            <a:pPr marL="0" indent="0" fontAlgn="base">
              <a:buNone/>
            </a:pPr>
            <a:r>
              <a:rPr lang="en-US" sz="4000" dirty="0">
                <a:solidFill>
                  <a:schemeClr val="tx1"/>
                </a:solidFill>
                <a:latin typeface="Arial Rounded MT Bold" panose="020F0704030504030204" pitchFamily="34" charset="0"/>
              </a:rPr>
              <a:t>and by Authority of the good People of these Colonies, solemnly publish and declare, That these United Colonies are, and of Right </a:t>
            </a:r>
            <a:r>
              <a:rPr lang="en-US" sz="4000" u="sng" dirty="0">
                <a:solidFill>
                  <a:srgbClr val="FFFF66"/>
                </a:solidFill>
                <a:latin typeface="Arial Rounded MT Bold" panose="020F0704030504030204" pitchFamily="34" charset="0"/>
              </a:rPr>
              <a:t>ought to be Free </a:t>
            </a:r>
            <a:r>
              <a:rPr lang="en-US" sz="4000" dirty="0">
                <a:solidFill>
                  <a:schemeClr val="tx1"/>
                </a:solidFill>
                <a:latin typeface="Arial Rounded MT Bold" panose="020F0704030504030204" pitchFamily="34" charset="0"/>
              </a:rPr>
              <a:t>and Independent States; </a:t>
            </a:r>
            <a:endParaRPr lang="en-US" altLang="en-US" sz="4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39992667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457200" y="209550"/>
            <a:ext cx="8229600" cy="4933950"/>
          </a:xfrm>
        </p:spPr>
        <p:txBody>
          <a:bodyPr>
            <a:normAutofit lnSpcReduction="10000"/>
          </a:bodyPr>
          <a:lstStyle/>
          <a:p>
            <a:pPr marL="0" indent="0" fontAlgn="base">
              <a:buNone/>
            </a:pPr>
            <a:r>
              <a:rPr lang="en-US" sz="4000" dirty="0">
                <a:solidFill>
                  <a:schemeClr val="tx1"/>
                </a:solidFill>
                <a:latin typeface="Arial Rounded MT Bold" panose="020F0704030504030204" pitchFamily="34" charset="0"/>
              </a:rPr>
              <a:t>that they are Absolved from all Allegiance to the British Crown… And for the support of this Declaration, with a firm reliance on the protection of divine Providence, we mutually pledge to each other our Lives, our Fortunes and our sacred Honor.</a:t>
            </a:r>
          </a:p>
          <a:p>
            <a:pPr marL="0" indent="0">
              <a:buNone/>
            </a:pPr>
            <a:endParaRPr lang="en-US" altLang="en-US" dirty="0">
              <a:solidFill>
                <a:schemeClr val="bg1"/>
              </a:solidFill>
            </a:endParaRPr>
          </a:p>
        </p:txBody>
      </p:sp>
    </p:spTree>
    <p:extLst>
      <p:ext uri="{BB962C8B-B14F-4D97-AF65-F5344CB8AC3E}">
        <p14:creationId xmlns:p14="http://schemas.microsoft.com/office/powerpoint/2010/main" val="19546383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17ABC-3E3C-51CF-1145-77A238DE1EA0}"/>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B12481E-3544-2721-1200-D08A2333DBB3}"/>
              </a:ext>
            </a:extLst>
          </p:cNvPr>
          <p:cNvSpPr>
            <a:spLocks noGrp="1"/>
          </p:cNvSpPr>
          <p:nvPr>
            <p:ph type="subTitle" idx="1"/>
          </p:nvPr>
        </p:nvSpPr>
        <p:spPr>
          <a:xfrm>
            <a:off x="228600" y="209550"/>
            <a:ext cx="8610600" cy="4800600"/>
          </a:xfrm>
        </p:spPr>
        <p:txBody>
          <a:bodyPr anchor="t">
            <a:normAutofit lnSpcReduction="10000"/>
          </a:bodyPr>
          <a:lstStyle/>
          <a:p>
            <a:pPr algn="l"/>
            <a:r>
              <a:rPr lang="en-US" sz="4000" dirty="0">
                <a:solidFill>
                  <a:schemeClr val="tx1"/>
                </a:solidFill>
                <a:latin typeface="Arial Rounded MT Bold" panose="020F0704030504030204" pitchFamily="34" charset="0"/>
              </a:rPr>
              <a:t>In his honor the High Priest Shimon </a:t>
            </a:r>
            <a:r>
              <a:rPr lang="en-US" sz="4000" dirty="0" err="1">
                <a:solidFill>
                  <a:schemeClr val="tx1"/>
                </a:solidFill>
                <a:latin typeface="Arial Rounded MT Bold" panose="020F0704030504030204" pitchFamily="34" charset="0"/>
              </a:rPr>
              <a:t>HaTzaddik</a:t>
            </a:r>
            <a:r>
              <a:rPr lang="en-US" sz="4000" dirty="0">
                <a:solidFill>
                  <a:schemeClr val="tx1"/>
                </a:solidFill>
                <a:latin typeface="Arial Rounded MT Bold" panose="020F0704030504030204" pitchFamily="34" charset="0"/>
              </a:rPr>
              <a:t> decreed that </a:t>
            </a:r>
            <a:r>
              <a:rPr lang="en-US" sz="4000" dirty="0">
                <a:solidFill>
                  <a:srgbClr val="FFFF66"/>
                </a:solidFill>
                <a:latin typeface="Arial Rounded MT Bold" panose="020F0704030504030204" pitchFamily="34" charset="0"/>
              </a:rPr>
              <a:t>all male priests born that year had to bear the name Alexander</a:t>
            </a:r>
            <a:r>
              <a:rPr lang="en-US" sz="4000" dirty="0">
                <a:solidFill>
                  <a:schemeClr val="tx1"/>
                </a:solidFill>
                <a:latin typeface="Arial Rounded MT Bold" panose="020F0704030504030204" pitchFamily="34" charset="0"/>
              </a:rPr>
              <a:t>.  </a:t>
            </a:r>
          </a:p>
          <a:p>
            <a:pPr algn="l"/>
            <a:r>
              <a:rPr lang="en-US" sz="4000" dirty="0">
                <a:solidFill>
                  <a:schemeClr val="tx1"/>
                </a:solidFill>
                <a:latin typeface="Arial Rounded MT Bold" panose="020F0704030504030204" pitchFamily="34" charset="0"/>
              </a:rPr>
              <a:t>And as Alexander saved the Jews, President Trump is a Savior of Israel. Therefore, from now on the name </a:t>
            </a:r>
            <a:r>
              <a:rPr lang="en-US" sz="4000" u="sng" dirty="0">
                <a:solidFill>
                  <a:srgbClr val="FFFF66"/>
                </a:solidFill>
                <a:latin typeface="Arial Rounded MT Bold" panose="020F0704030504030204" pitchFamily="34" charset="0"/>
              </a:rPr>
              <a:t>Donald must be accepted as a Jewish name</a:t>
            </a:r>
            <a:r>
              <a:rPr lang="en-US" sz="4000" dirty="0">
                <a:solidFill>
                  <a:schemeClr val="tx1"/>
                </a:solidFill>
                <a:latin typeface="Arial Rounded MT Bold" panose="020F0704030504030204" pitchFamily="34" charset="0"/>
              </a:rPr>
              <a:t>.</a:t>
            </a:r>
          </a:p>
          <a:p>
            <a:pPr algn="l"/>
            <a:endParaRPr lang="en-US" sz="4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30600375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99F2DE-35F9-8AE7-0F64-8DC7D8E682E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26007C0-6E17-723C-28E6-233863FD071E}"/>
              </a:ext>
            </a:extLst>
          </p:cNvPr>
          <p:cNvSpPr>
            <a:spLocks noGrp="1"/>
          </p:cNvSpPr>
          <p:nvPr>
            <p:ph type="subTitle" idx="1"/>
          </p:nvPr>
        </p:nvSpPr>
        <p:spPr>
          <a:xfrm>
            <a:off x="228600" y="209550"/>
            <a:ext cx="8610600" cy="4800600"/>
          </a:xfrm>
        </p:spPr>
        <p:txBody>
          <a:bodyPr anchor="t">
            <a:normAutofit/>
          </a:bodyPr>
          <a:lstStyle/>
          <a:p>
            <a:pPr marL="288925" indent="-288925" algn="l">
              <a:buFont typeface="Arial" panose="020B0604020202020204" pitchFamily="34" charset="0"/>
              <a:buChar char="•"/>
            </a:pPr>
            <a:r>
              <a:rPr lang="en-US" sz="4000" dirty="0">
                <a:solidFill>
                  <a:schemeClr val="tx1"/>
                </a:solidFill>
                <a:latin typeface="Arial Rounded MT Bold" panose="020F0704030504030204" pitchFamily="34" charset="0"/>
              </a:rPr>
              <a:t>Advocates for freedom of speech, religion, and assembly.</a:t>
            </a:r>
          </a:p>
          <a:p>
            <a:pPr marL="288925" indent="-288925" algn="l">
              <a:buFont typeface="Arial" panose="020B0604020202020204" pitchFamily="34" charset="0"/>
              <a:buChar char="•"/>
            </a:pPr>
            <a:r>
              <a:rPr lang="en-US" sz="4000" dirty="0">
                <a:solidFill>
                  <a:schemeClr val="tx1"/>
                </a:solidFill>
                <a:latin typeface="Arial Rounded MT Bold" panose="020F0704030504030204" pitchFamily="34" charset="0"/>
              </a:rPr>
              <a:t>Supports the right to pursue happiness and personal fulfillment.</a:t>
            </a:r>
          </a:p>
          <a:p>
            <a:pPr marL="288925" indent="-288925" algn="l">
              <a:buFont typeface="Arial" panose="020B0604020202020204" pitchFamily="34" charset="0"/>
              <a:buChar char="•"/>
            </a:pPr>
            <a:r>
              <a:rPr lang="en-US" sz="4000" dirty="0">
                <a:solidFill>
                  <a:schemeClr val="tx1"/>
                </a:solidFill>
                <a:latin typeface="Arial Rounded MT Bold" panose="020F0704030504030204" pitchFamily="34" charset="0"/>
              </a:rPr>
              <a:t>Encourages civic participation and democratic governance.</a:t>
            </a:r>
          </a:p>
        </p:txBody>
      </p:sp>
    </p:spTree>
    <p:extLst>
      <p:ext uri="{BB962C8B-B14F-4D97-AF65-F5344CB8AC3E}">
        <p14:creationId xmlns:p14="http://schemas.microsoft.com/office/powerpoint/2010/main" val="19751025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A2B794-B991-3CEF-F482-23CEA722D46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CF354D97-45AE-7C5B-5980-478D59837196}"/>
              </a:ext>
            </a:extLst>
          </p:cNvPr>
          <p:cNvSpPr>
            <a:spLocks noGrp="1"/>
          </p:cNvSpPr>
          <p:nvPr>
            <p:ph type="subTitle" idx="1"/>
          </p:nvPr>
        </p:nvSpPr>
        <p:spPr>
          <a:xfrm>
            <a:off x="228600" y="209550"/>
            <a:ext cx="8610600" cy="4800600"/>
          </a:xfrm>
        </p:spPr>
        <p:txBody>
          <a:bodyPr anchor="t">
            <a:normAutofit fontScale="92500"/>
          </a:bodyPr>
          <a:lstStyle/>
          <a:p>
            <a:pPr algn="l"/>
            <a:r>
              <a:rPr lang="en-US" sz="4000" dirty="0">
                <a:solidFill>
                  <a:schemeClr val="tx1"/>
                </a:solidFill>
                <a:latin typeface="Arial Rounded MT Bold" panose="020F0704030504030204" pitchFamily="34" charset="0"/>
              </a:rPr>
              <a:t>One dimension revolves around an individual’s right to chart their path </a:t>
            </a:r>
            <a:r>
              <a:rPr lang="en-US" sz="4000" u="sng" dirty="0">
                <a:solidFill>
                  <a:srgbClr val="FFFF66"/>
                </a:solidFill>
                <a:latin typeface="Arial Rounded MT Bold" panose="020F0704030504030204" pitchFamily="34" charset="0"/>
              </a:rPr>
              <a:t>without excessive government oversight</a:t>
            </a:r>
            <a:r>
              <a:rPr lang="en-US" sz="4000" dirty="0">
                <a:solidFill>
                  <a:schemeClr val="tx1"/>
                </a:solidFill>
                <a:latin typeface="Arial Rounded MT Bold" panose="020F0704030504030204" pitchFamily="34" charset="0"/>
              </a:rPr>
              <a:t>. Many define personal liberty as the power to choose healthcare options, raise children based on personal values, and conduct daily affairs without undue intervention.</a:t>
            </a:r>
          </a:p>
        </p:txBody>
      </p:sp>
    </p:spTree>
    <p:extLst>
      <p:ext uri="{BB962C8B-B14F-4D97-AF65-F5344CB8AC3E}">
        <p14:creationId xmlns:p14="http://schemas.microsoft.com/office/powerpoint/2010/main" val="31719053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55D0A-F58A-2935-8C3E-AD2E80E125D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4969B13-73A7-EE29-5FC1-A1F9FADD9254}"/>
              </a:ext>
            </a:extLst>
          </p:cNvPr>
          <p:cNvSpPr>
            <a:spLocks noGrp="1"/>
          </p:cNvSpPr>
          <p:nvPr>
            <p:ph type="subTitle" idx="1"/>
          </p:nvPr>
        </p:nvSpPr>
        <p:spPr>
          <a:xfrm>
            <a:off x="228600" y="209550"/>
            <a:ext cx="8610600" cy="4800600"/>
          </a:xfrm>
        </p:spPr>
        <p:txBody>
          <a:bodyPr anchor="t">
            <a:normAutofit lnSpcReduction="10000"/>
          </a:bodyPr>
          <a:lstStyle/>
          <a:p>
            <a:pPr algn="l"/>
            <a:r>
              <a:rPr lang="en-US" sz="4000" dirty="0">
                <a:solidFill>
                  <a:schemeClr val="tx1"/>
                </a:solidFill>
                <a:latin typeface="Arial Rounded MT Bold" panose="020F0704030504030204" pitchFamily="34" charset="0"/>
              </a:rPr>
              <a:t>Engagement in elections, freedom of speech, and the right to assemble have always held a prominent place in American civic life. A 2024 Pew Research Center report stated that nearly three-quarters of U.S. adults regard press freedom as extremely important.</a:t>
            </a:r>
          </a:p>
        </p:txBody>
      </p:sp>
    </p:spTree>
    <p:extLst>
      <p:ext uri="{BB962C8B-B14F-4D97-AF65-F5344CB8AC3E}">
        <p14:creationId xmlns:p14="http://schemas.microsoft.com/office/powerpoint/2010/main" val="14423113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D74D0-D0EE-01D7-90F4-95248863B4A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C7A9B03-AE85-A906-FC44-F71D52580BE7}"/>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41% expressed concern about possible restrictions placed on media outlets. The significance of open discourse and journalistic independence remains clear, but many worry about manipulation or censorship behind the scenes.</a:t>
            </a:r>
          </a:p>
        </p:txBody>
      </p:sp>
    </p:spTree>
    <p:extLst>
      <p:ext uri="{BB962C8B-B14F-4D97-AF65-F5344CB8AC3E}">
        <p14:creationId xmlns:p14="http://schemas.microsoft.com/office/powerpoint/2010/main" val="41634617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F38BB7-F5CE-2F8C-219A-D88E944B75A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DF73A1CE-38F9-89D6-D0BC-769A9362C4B9}"/>
              </a:ext>
            </a:extLst>
          </p:cNvPr>
          <p:cNvSpPr>
            <a:spLocks noGrp="1"/>
          </p:cNvSpPr>
          <p:nvPr>
            <p:ph type="subTitle" idx="1"/>
          </p:nvPr>
        </p:nvSpPr>
        <p:spPr>
          <a:xfrm>
            <a:off x="228600" y="209550"/>
            <a:ext cx="8610600" cy="4800600"/>
          </a:xfrm>
        </p:spPr>
        <p:txBody>
          <a:bodyPr anchor="t">
            <a:normAutofit fontScale="77500" lnSpcReduction="20000"/>
          </a:bodyPr>
          <a:lstStyle/>
          <a:p>
            <a:pPr algn="l"/>
            <a:r>
              <a:rPr lang="en-US" sz="4000" dirty="0">
                <a:solidFill>
                  <a:schemeClr val="tx1"/>
                </a:solidFill>
                <a:latin typeface="Arial Rounded MT Bold" panose="020F0704030504030204" pitchFamily="34" charset="0"/>
              </a:rPr>
              <a:t>The US is now enslaved to a culture of sin:</a:t>
            </a:r>
          </a:p>
          <a:p>
            <a:pPr marL="233363" indent="-233363" algn="l">
              <a:buFont typeface="Arial" panose="020B0604020202020204" pitchFamily="34" charset="0"/>
              <a:buChar char="•"/>
            </a:pPr>
            <a:r>
              <a:rPr lang="en-US" sz="4000" dirty="0">
                <a:solidFill>
                  <a:schemeClr val="tx1"/>
                </a:solidFill>
                <a:latin typeface="Arial Rounded MT Bold" panose="020F0704030504030204" pitchFamily="34" charset="0"/>
              </a:rPr>
              <a:t>On line internet sexting and seduction</a:t>
            </a:r>
          </a:p>
          <a:p>
            <a:pPr marL="233363" indent="-233363" algn="l">
              <a:buFont typeface="Arial" panose="020B0604020202020204" pitchFamily="34" charset="0"/>
              <a:buChar char="•"/>
            </a:pPr>
            <a:r>
              <a:rPr lang="en-US" sz="4000" dirty="0">
                <a:solidFill>
                  <a:schemeClr val="tx1"/>
                </a:solidFill>
                <a:latin typeface="Arial Rounded MT Bold" panose="020F0704030504030204" pitchFamily="34" charset="0"/>
              </a:rPr>
              <a:t>No Kings mentality : Sat., Oct 18th 10:00am   7500 Metcalf Av, Overland Park</a:t>
            </a:r>
          </a:p>
          <a:p>
            <a:pPr marL="233363" indent="-233363" algn="l">
              <a:buFont typeface="Arial" panose="020B0604020202020204" pitchFamily="34" charset="0"/>
              <a:buChar char="•"/>
            </a:pPr>
            <a:r>
              <a:rPr lang="en-US" sz="4000" dirty="0">
                <a:solidFill>
                  <a:schemeClr val="tx1"/>
                </a:solidFill>
                <a:latin typeface="Arial Rounded MT Bold" panose="020F0704030504030204" pitchFamily="34" charset="0"/>
              </a:rPr>
              <a:t>LGBTQ normalization, not just compassion, but  locker room </a:t>
            </a:r>
          </a:p>
          <a:p>
            <a:pPr marL="233363" indent="-233363" algn="l">
              <a:buFont typeface="Arial" panose="020B0604020202020204" pitchFamily="34" charset="0"/>
              <a:buChar char="•"/>
            </a:pPr>
            <a:r>
              <a:rPr lang="en-US" sz="4000" dirty="0">
                <a:solidFill>
                  <a:schemeClr val="tx1"/>
                </a:solidFill>
                <a:latin typeface="Arial Rounded MT Bold" panose="020F0704030504030204" pitchFamily="34" charset="0"/>
              </a:rPr>
              <a:t>Anti-Semitism and Jew hatred.    One of my former students is on Facebook virulently anti-Israel.</a:t>
            </a:r>
          </a:p>
          <a:p>
            <a:pPr marL="233363" indent="-233363" algn="l">
              <a:buFont typeface="Arial" panose="020B0604020202020204" pitchFamily="34" charset="0"/>
              <a:buChar char="•"/>
            </a:pPr>
            <a:r>
              <a:rPr lang="en-US" sz="4000" dirty="0">
                <a:solidFill>
                  <a:schemeClr val="tx1"/>
                </a:solidFill>
                <a:latin typeface="Arial Rounded MT Bold" panose="020F0704030504030204" pitchFamily="34" charset="0"/>
              </a:rPr>
              <a:t>Abortion</a:t>
            </a:r>
          </a:p>
          <a:p>
            <a:pPr algn="l"/>
            <a:r>
              <a:rPr lang="en-US" sz="4000" dirty="0">
                <a:solidFill>
                  <a:schemeClr val="tx1"/>
                </a:solidFill>
                <a:latin typeface="Arial Rounded MT Bold" panose="020F0704030504030204" pitchFamily="34" charset="0"/>
              </a:rPr>
              <a:t>Charlie Kirk was successfully working for FREEDOM from all the above.</a:t>
            </a:r>
          </a:p>
          <a:p>
            <a:pPr algn="l"/>
            <a:endParaRPr lang="en-US" sz="4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31335137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1464CE-7D45-4415-D9B4-B515315C7DE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5F30D40-2EE7-13D6-4460-61DE6B5D447D}"/>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9DEF6CA9-9A83-2826-1B52-D032B24931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Tree>
    <p:extLst>
      <p:ext uri="{BB962C8B-B14F-4D97-AF65-F5344CB8AC3E}">
        <p14:creationId xmlns:p14="http://schemas.microsoft.com/office/powerpoint/2010/main" val="3488617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12AE6-FC46-A141-875E-34F9092952EF}"/>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789F920-4BE1-54F2-9B82-ECC59AA68B86}"/>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EE987F2D-CC28-70A4-BFA9-53F65442A7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
        <p:nvSpPr>
          <p:cNvPr id="5" name="TextBox 4">
            <a:extLst>
              <a:ext uri="{FF2B5EF4-FFF2-40B4-BE49-F238E27FC236}">
                <a16:creationId xmlns:a16="http://schemas.microsoft.com/office/drawing/2014/main" id="{F34E2677-89AD-5162-1FBF-4F8E26CB474D}"/>
              </a:ext>
            </a:extLst>
          </p:cNvPr>
          <p:cNvSpPr txBox="1"/>
          <p:nvPr/>
        </p:nvSpPr>
        <p:spPr>
          <a:xfrm>
            <a:off x="304800" y="209550"/>
            <a:ext cx="8602163" cy="5016758"/>
          </a:xfrm>
          <a:prstGeom prst="rect">
            <a:avLst/>
          </a:prstGeom>
          <a:noFill/>
        </p:spPr>
        <p:txBody>
          <a:bodyPr wrap="none" rtlCol="0">
            <a:spAutoFit/>
          </a:bodyPr>
          <a:lstStyle/>
          <a:p>
            <a:pPr algn="l"/>
            <a:r>
              <a:rPr lang="en-US" dirty="0">
                <a:solidFill>
                  <a:schemeClr val="tx1"/>
                </a:solidFill>
              </a:rPr>
              <a:t>FREEDOM</a:t>
            </a:r>
          </a:p>
          <a:p>
            <a:pPr marL="457200" indent="-457200" algn="l">
              <a:buFont typeface="+mj-lt"/>
              <a:buAutoNum type="arabicPeriod"/>
            </a:pPr>
            <a:r>
              <a:rPr lang="en-US" dirty="0">
                <a:solidFill>
                  <a:schemeClr val="tx1"/>
                </a:solidFill>
              </a:rPr>
              <a:t>Scriptural meaning </a:t>
            </a:r>
          </a:p>
          <a:p>
            <a:pPr marL="457200" indent="-457200" algn="l">
              <a:buFont typeface="+mj-lt"/>
              <a:buAutoNum type="arabicPeriod"/>
            </a:pPr>
            <a:r>
              <a:rPr lang="en-US" dirty="0">
                <a:solidFill>
                  <a:schemeClr val="tx1"/>
                </a:solidFill>
              </a:rPr>
              <a:t>US History of Freedom</a:t>
            </a:r>
          </a:p>
          <a:p>
            <a:pPr marL="457200" indent="-457200" algn="l">
              <a:buFont typeface="+mj-lt"/>
              <a:buAutoNum type="arabicPeriod"/>
            </a:pPr>
            <a:r>
              <a:rPr lang="en-US" u="sng" dirty="0">
                <a:solidFill>
                  <a:srgbClr val="FFFF66"/>
                </a:solidFill>
              </a:rPr>
              <a:t>Application to us: Knowing truth</a:t>
            </a:r>
          </a:p>
          <a:p>
            <a:pPr marL="569913" lvl="1" indent="-231775" algn="l">
              <a:buFont typeface="Arial" panose="020B0604020202020204" pitchFamily="34" charset="0"/>
              <a:buChar char="•"/>
            </a:pPr>
            <a:r>
              <a:rPr lang="en-US" u="sng" dirty="0">
                <a:solidFill>
                  <a:srgbClr val="FFFF66"/>
                </a:solidFill>
              </a:rPr>
              <a:t>About Life and Abortion</a:t>
            </a:r>
          </a:p>
          <a:p>
            <a:pPr marL="569913" lvl="1" indent="-231775" algn="l">
              <a:buFont typeface="Arial" panose="020B0604020202020204" pitchFamily="34" charset="0"/>
              <a:buChar char="•"/>
            </a:pPr>
            <a:r>
              <a:rPr lang="en-US" dirty="0">
                <a:solidFill>
                  <a:schemeClr val="tx1"/>
                </a:solidFill>
              </a:rPr>
              <a:t>Siege of Druze </a:t>
            </a:r>
            <a:r>
              <a:rPr lang="en-US" dirty="0" err="1">
                <a:solidFill>
                  <a:schemeClr val="tx1"/>
                </a:solidFill>
              </a:rPr>
              <a:t>Sweida</a:t>
            </a:r>
            <a:endParaRPr lang="en-US" dirty="0">
              <a:solidFill>
                <a:schemeClr val="tx1"/>
              </a:solidFill>
            </a:endParaRPr>
          </a:p>
          <a:p>
            <a:pPr marL="569913" lvl="1" indent="-231775" algn="l">
              <a:buFont typeface="Arial" panose="020B0604020202020204" pitchFamily="34" charset="0"/>
              <a:buChar char="•"/>
            </a:pPr>
            <a:r>
              <a:rPr lang="en-US" dirty="0">
                <a:solidFill>
                  <a:schemeClr val="tx1"/>
                </a:solidFill>
              </a:rPr>
              <a:t>Continuance of Hamas</a:t>
            </a:r>
          </a:p>
          <a:p>
            <a:pPr algn="l"/>
            <a:r>
              <a:rPr lang="en-US" dirty="0">
                <a:solidFill>
                  <a:schemeClr val="tx1"/>
                </a:solidFill>
              </a:rPr>
              <a:t>4. Freedom and Hope in Messiah</a:t>
            </a:r>
          </a:p>
        </p:txBody>
      </p:sp>
    </p:spTree>
    <p:extLst>
      <p:ext uri="{BB962C8B-B14F-4D97-AF65-F5344CB8AC3E}">
        <p14:creationId xmlns:p14="http://schemas.microsoft.com/office/powerpoint/2010/main" val="21542348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43050" y="2971800"/>
            <a:ext cx="5891022" cy="1075135"/>
          </a:xfrm>
        </p:spPr>
        <p:txBody>
          <a:bodyPr/>
          <a:lstStyle/>
          <a:p>
            <a:pPr algn="ctr"/>
            <a:r>
              <a:rPr lang="en-US" dirty="0"/>
              <a:t>Annie Fowler</a:t>
            </a:r>
          </a:p>
          <a:p>
            <a:pPr algn="ctr"/>
            <a:r>
              <a:rPr lang="en-US" dirty="0"/>
              <a:t>KC Coalition for Life</a:t>
            </a:r>
          </a:p>
        </p:txBody>
      </p:sp>
      <p:pic>
        <p:nvPicPr>
          <p:cNvPr id="4" name="Graphic 3">
            <a:extLst>
              <a:ext uri="{FF2B5EF4-FFF2-40B4-BE49-F238E27FC236}">
                <a16:creationId xmlns:a16="http://schemas.microsoft.com/office/drawing/2014/main" id="{D62A23AA-329B-448F-B6C2-541EF0C41FE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46233" y="1268016"/>
            <a:ext cx="6519365" cy="1475185"/>
          </a:xfrm>
          <a:prstGeom prst="rect">
            <a:avLst/>
          </a:prstGeom>
        </p:spPr>
      </p:pic>
    </p:spTree>
    <p:extLst>
      <p:ext uri="{BB962C8B-B14F-4D97-AF65-F5344CB8AC3E}">
        <p14:creationId xmlns:p14="http://schemas.microsoft.com/office/powerpoint/2010/main" val="24072284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58665-580A-3C06-0C1A-5DAF960BF78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2C0434DF-D754-C5E6-D2EF-E9B4E13F4163}"/>
              </a:ext>
            </a:extLst>
          </p:cNvPr>
          <p:cNvSpPr>
            <a:spLocks noGrp="1"/>
          </p:cNvSpPr>
          <p:nvPr>
            <p:ph type="subTitle" idx="1"/>
          </p:nvPr>
        </p:nvSpPr>
        <p:spPr>
          <a:xfrm>
            <a:off x="152400" y="209550"/>
            <a:ext cx="2972989" cy="4800600"/>
          </a:xfrm>
        </p:spPr>
        <p:txBody>
          <a:bodyPr anchor="t">
            <a:normAutofit/>
          </a:bodyPr>
          <a:lstStyle/>
          <a:p>
            <a:pPr algn="l"/>
            <a:r>
              <a:rPr lang="en-US" sz="4000" dirty="0">
                <a:solidFill>
                  <a:schemeClr val="tx1"/>
                </a:solidFill>
                <a:latin typeface="Arial Rounded MT Bold" panose="020F0704030504030204" pitchFamily="34" charset="0"/>
              </a:rPr>
              <a:t> Annie Fowler</a:t>
            </a:r>
          </a:p>
          <a:p>
            <a:pPr algn="l"/>
            <a:r>
              <a:rPr lang="en-US" sz="4000" dirty="0">
                <a:solidFill>
                  <a:schemeClr val="tx1"/>
                </a:solidFill>
                <a:latin typeface="Arial Rounded MT Bold" panose="020F0704030504030204" pitchFamily="34" charset="0"/>
              </a:rPr>
              <a:t>KC Director</a:t>
            </a:r>
          </a:p>
          <a:p>
            <a:pPr algn="l"/>
            <a:endParaRPr lang="en-US" sz="1400" dirty="0">
              <a:solidFill>
                <a:schemeClr val="tx1"/>
              </a:solidFill>
              <a:latin typeface="Arial Rounded MT Bold" panose="020F0704030504030204" pitchFamily="34" charset="0"/>
            </a:endParaRPr>
          </a:p>
        </p:txBody>
      </p:sp>
      <p:pic>
        <p:nvPicPr>
          <p:cNvPr id="4" name="Picture 3">
            <a:extLst>
              <a:ext uri="{FF2B5EF4-FFF2-40B4-BE49-F238E27FC236}">
                <a16:creationId xmlns:a16="http://schemas.microsoft.com/office/drawing/2014/main" id="{DFE21200-5429-C135-AC59-F98EBA9860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000249" y="1125140"/>
            <a:ext cx="5143500" cy="2893219"/>
          </a:xfrm>
          <a:prstGeom prst="rect">
            <a:avLst/>
          </a:prstGeom>
        </p:spPr>
      </p:pic>
      <p:sp>
        <p:nvSpPr>
          <p:cNvPr id="2" name="TextBox 1">
            <a:extLst>
              <a:ext uri="{FF2B5EF4-FFF2-40B4-BE49-F238E27FC236}">
                <a16:creationId xmlns:a16="http://schemas.microsoft.com/office/drawing/2014/main" id="{50239C8E-12D9-A743-C162-CEEFE0D89E2B}"/>
              </a:ext>
            </a:extLst>
          </p:cNvPr>
          <p:cNvSpPr txBox="1"/>
          <p:nvPr/>
        </p:nvSpPr>
        <p:spPr>
          <a:xfrm>
            <a:off x="6113929" y="361950"/>
            <a:ext cx="2940228" cy="3170099"/>
          </a:xfrm>
          <a:prstGeom prst="rect">
            <a:avLst/>
          </a:prstGeom>
          <a:noFill/>
        </p:spPr>
        <p:txBody>
          <a:bodyPr wrap="none" rtlCol="0">
            <a:spAutoFit/>
          </a:bodyPr>
          <a:lstStyle/>
          <a:p>
            <a:pPr algn="l"/>
            <a:r>
              <a:rPr lang="en-US" dirty="0">
                <a:solidFill>
                  <a:schemeClr val="tx1"/>
                </a:solidFill>
              </a:rPr>
              <a:t>Or HaOlam</a:t>
            </a:r>
          </a:p>
          <a:p>
            <a:pPr algn="l"/>
            <a:r>
              <a:rPr lang="en-US" dirty="0">
                <a:solidFill>
                  <a:schemeClr val="tx1"/>
                </a:solidFill>
              </a:rPr>
              <a:t>Day </a:t>
            </a:r>
          </a:p>
          <a:p>
            <a:pPr algn="l"/>
            <a:r>
              <a:rPr lang="en-US" dirty="0">
                <a:solidFill>
                  <a:schemeClr val="tx1"/>
                </a:solidFill>
              </a:rPr>
              <a:t>Oct. 21,</a:t>
            </a:r>
          </a:p>
          <a:p>
            <a:pPr algn="l"/>
            <a:r>
              <a:rPr lang="en-US" dirty="0">
                <a:solidFill>
                  <a:schemeClr val="tx1"/>
                </a:solidFill>
              </a:rPr>
              <a:t>2025</a:t>
            </a:r>
          </a:p>
          <a:p>
            <a:pPr algn="l"/>
            <a:endParaRPr lang="en-US" dirty="0"/>
          </a:p>
        </p:txBody>
      </p:sp>
    </p:spTree>
    <p:extLst>
      <p:ext uri="{BB962C8B-B14F-4D97-AF65-F5344CB8AC3E}">
        <p14:creationId xmlns:p14="http://schemas.microsoft.com/office/powerpoint/2010/main" val="16477992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4C2DF-DEF1-5025-F3CB-30AD6CAC178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418A564-183E-2D33-A31E-07BFD3DC0137}"/>
              </a:ext>
            </a:extLst>
          </p:cNvPr>
          <p:cNvSpPr>
            <a:spLocks noGrp="1"/>
          </p:cNvSpPr>
          <p:nvPr>
            <p:ph type="subTitle" idx="1"/>
          </p:nvPr>
        </p:nvSpPr>
        <p:spPr>
          <a:xfrm>
            <a:off x="152400" y="209550"/>
            <a:ext cx="89154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03BA006F-111F-DE50-454E-0CA4CAAB240E}"/>
              </a:ext>
            </a:extLst>
          </p:cNvPr>
          <p:cNvPicPr>
            <a:picLocks noChangeAspect="1"/>
          </p:cNvPicPr>
          <p:nvPr/>
        </p:nvPicPr>
        <p:blipFill>
          <a:blip r:embed="rId3"/>
          <a:stretch>
            <a:fillRect/>
          </a:stretch>
        </p:blipFill>
        <p:spPr>
          <a:xfrm>
            <a:off x="989077" y="0"/>
            <a:ext cx="7165846" cy="5143500"/>
          </a:xfrm>
          <a:prstGeom prst="rect">
            <a:avLst/>
          </a:prstGeom>
        </p:spPr>
      </p:pic>
    </p:spTree>
    <p:extLst>
      <p:ext uri="{BB962C8B-B14F-4D97-AF65-F5344CB8AC3E}">
        <p14:creationId xmlns:p14="http://schemas.microsoft.com/office/powerpoint/2010/main" val="40807520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BF4144-38F0-6622-40DB-29E31FF64DE4}"/>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0876AB0-EE66-C0CD-EB4E-8A58B5910510}"/>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9A0E1EB9-BC51-1116-D1D3-DAF0C614CE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Tree>
    <p:extLst>
      <p:ext uri="{BB962C8B-B14F-4D97-AF65-F5344CB8AC3E}">
        <p14:creationId xmlns:p14="http://schemas.microsoft.com/office/powerpoint/2010/main" val="1296243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DCBFAE-DB75-0C6B-1667-FFB202B2651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7AB0A05-DCB6-2887-D65F-479985B38173}"/>
              </a:ext>
            </a:extLst>
          </p:cNvPr>
          <p:cNvSpPr>
            <a:spLocks noGrp="1"/>
          </p:cNvSpPr>
          <p:nvPr>
            <p:ph type="subTitle" idx="1"/>
          </p:nvPr>
        </p:nvSpPr>
        <p:spPr>
          <a:xfrm>
            <a:off x="152400" y="209550"/>
            <a:ext cx="89154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EF428FFA-5C13-E3DD-F90A-B4A70D718570}"/>
              </a:ext>
            </a:extLst>
          </p:cNvPr>
          <p:cNvPicPr>
            <a:picLocks noChangeAspect="1"/>
          </p:cNvPicPr>
          <p:nvPr/>
        </p:nvPicPr>
        <p:blipFill>
          <a:blip r:embed="rId3"/>
          <a:stretch>
            <a:fillRect/>
          </a:stretch>
        </p:blipFill>
        <p:spPr>
          <a:xfrm>
            <a:off x="1098951" y="0"/>
            <a:ext cx="6946097" cy="5143500"/>
          </a:xfrm>
          <a:prstGeom prst="rect">
            <a:avLst/>
          </a:prstGeom>
        </p:spPr>
      </p:pic>
    </p:spTree>
    <p:extLst>
      <p:ext uri="{BB962C8B-B14F-4D97-AF65-F5344CB8AC3E}">
        <p14:creationId xmlns:p14="http://schemas.microsoft.com/office/powerpoint/2010/main" val="39019772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F4C68-43B8-12D0-29F4-460F50C179A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CCA135A-86FF-EDEC-3FE3-81AA0A746C49}"/>
              </a:ext>
            </a:extLst>
          </p:cNvPr>
          <p:cNvSpPr>
            <a:spLocks noGrp="1"/>
          </p:cNvSpPr>
          <p:nvPr>
            <p:ph type="subTitle" idx="1"/>
          </p:nvPr>
        </p:nvSpPr>
        <p:spPr>
          <a:xfrm>
            <a:off x="152400" y="209550"/>
            <a:ext cx="89154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5A467CCB-B236-0A69-7040-D76F69AFAA05}"/>
              </a:ext>
            </a:extLst>
          </p:cNvPr>
          <p:cNvPicPr>
            <a:picLocks noChangeAspect="1"/>
          </p:cNvPicPr>
          <p:nvPr/>
        </p:nvPicPr>
        <p:blipFill>
          <a:blip r:embed="rId3"/>
          <a:stretch>
            <a:fillRect/>
          </a:stretch>
        </p:blipFill>
        <p:spPr>
          <a:xfrm>
            <a:off x="1837027" y="0"/>
            <a:ext cx="5469945" cy="5143500"/>
          </a:xfrm>
          <a:prstGeom prst="rect">
            <a:avLst/>
          </a:prstGeom>
        </p:spPr>
      </p:pic>
    </p:spTree>
    <p:extLst>
      <p:ext uri="{BB962C8B-B14F-4D97-AF65-F5344CB8AC3E}">
        <p14:creationId xmlns:p14="http://schemas.microsoft.com/office/powerpoint/2010/main" val="5910335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65F90-9A21-5467-42B1-781AE5BDCA44}"/>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13C82A5-B4A5-3BAA-78F4-F9668A537D77}"/>
              </a:ext>
            </a:extLst>
          </p:cNvPr>
          <p:cNvSpPr>
            <a:spLocks noGrp="1"/>
          </p:cNvSpPr>
          <p:nvPr>
            <p:ph type="subTitle" idx="1"/>
          </p:nvPr>
        </p:nvSpPr>
        <p:spPr>
          <a:xfrm>
            <a:off x="152400" y="209550"/>
            <a:ext cx="89154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E951B830-8D15-123D-E3A7-50B06ED07125}"/>
              </a:ext>
            </a:extLst>
          </p:cNvPr>
          <p:cNvPicPr>
            <a:picLocks noChangeAspect="1"/>
          </p:cNvPicPr>
          <p:nvPr/>
        </p:nvPicPr>
        <p:blipFill>
          <a:blip r:embed="rId3"/>
          <a:srcRect t="22777" b="12368"/>
          <a:stretch>
            <a:fillRect/>
          </a:stretch>
        </p:blipFill>
        <p:spPr>
          <a:xfrm>
            <a:off x="1828800" y="0"/>
            <a:ext cx="5105400" cy="5166190"/>
          </a:xfrm>
          <a:prstGeom prst="rect">
            <a:avLst/>
          </a:prstGeom>
        </p:spPr>
      </p:pic>
    </p:spTree>
    <p:extLst>
      <p:ext uri="{BB962C8B-B14F-4D97-AF65-F5344CB8AC3E}">
        <p14:creationId xmlns:p14="http://schemas.microsoft.com/office/powerpoint/2010/main" val="25538927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106B0-0127-7AF0-C60A-31DC5872E0A0}"/>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7338B8B-438A-DE92-7716-E24ECFDB2727}"/>
              </a:ext>
            </a:extLst>
          </p:cNvPr>
          <p:cNvSpPr>
            <a:spLocks noGrp="1"/>
          </p:cNvSpPr>
          <p:nvPr>
            <p:ph type="subTitle" idx="1"/>
          </p:nvPr>
        </p:nvSpPr>
        <p:spPr>
          <a:xfrm>
            <a:off x="152400" y="209550"/>
            <a:ext cx="89154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6" name="Picture 5">
            <a:extLst>
              <a:ext uri="{FF2B5EF4-FFF2-40B4-BE49-F238E27FC236}">
                <a16:creationId xmlns:a16="http://schemas.microsoft.com/office/drawing/2014/main" id="{12899564-3E5A-9807-CD09-BB6FC5B5FB70}"/>
              </a:ext>
            </a:extLst>
          </p:cNvPr>
          <p:cNvPicPr>
            <a:picLocks noChangeAspect="1"/>
          </p:cNvPicPr>
          <p:nvPr/>
        </p:nvPicPr>
        <p:blipFill>
          <a:blip r:embed="rId3"/>
          <a:stretch>
            <a:fillRect/>
          </a:stretch>
        </p:blipFill>
        <p:spPr>
          <a:xfrm>
            <a:off x="2197671" y="133350"/>
            <a:ext cx="4748657" cy="5044567"/>
          </a:xfrm>
          <a:prstGeom prst="rect">
            <a:avLst/>
          </a:prstGeom>
        </p:spPr>
      </p:pic>
    </p:spTree>
    <p:extLst>
      <p:ext uri="{BB962C8B-B14F-4D97-AF65-F5344CB8AC3E}">
        <p14:creationId xmlns:p14="http://schemas.microsoft.com/office/powerpoint/2010/main" val="27293654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FA830-6A86-1EDB-62CC-B75F3AA54CF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022960F-9BF9-E7A0-E985-5C5E19BA3995}"/>
              </a:ext>
            </a:extLst>
          </p:cNvPr>
          <p:cNvSpPr>
            <a:spLocks noGrp="1"/>
          </p:cNvSpPr>
          <p:nvPr>
            <p:ph type="subTitle" idx="1"/>
          </p:nvPr>
        </p:nvSpPr>
        <p:spPr>
          <a:xfrm>
            <a:off x="152400" y="209550"/>
            <a:ext cx="89154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C732DF42-0994-833B-7163-5FDF6BA38420}"/>
              </a:ext>
            </a:extLst>
          </p:cNvPr>
          <p:cNvPicPr>
            <a:picLocks noChangeAspect="1"/>
          </p:cNvPicPr>
          <p:nvPr/>
        </p:nvPicPr>
        <p:blipFill>
          <a:blip r:embed="rId3"/>
          <a:stretch>
            <a:fillRect/>
          </a:stretch>
        </p:blipFill>
        <p:spPr>
          <a:xfrm>
            <a:off x="1883352" y="0"/>
            <a:ext cx="5377296" cy="5143500"/>
          </a:xfrm>
          <a:prstGeom prst="rect">
            <a:avLst/>
          </a:prstGeom>
        </p:spPr>
      </p:pic>
    </p:spTree>
    <p:extLst>
      <p:ext uri="{BB962C8B-B14F-4D97-AF65-F5344CB8AC3E}">
        <p14:creationId xmlns:p14="http://schemas.microsoft.com/office/powerpoint/2010/main" val="550269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E0C367-ABD0-F9D2-ADFA-0BEC2C02EB80}"/>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FB6A8CAB-13FE-6565-AF6D-254A467D96F3}"/>
              </a:ext>
            </a:extLst>
          </p:cNvPr>
          <p:cNvSpPr>
            <a:spLocks noGrp="1"/>
          </p:cNvSpPr>
          <p:nvPr>
            <p:ph type="subTitle" idx="1"/>
          </p:nvPr>
        </p:nvSpPr>
        <p:spPr>
          <a:xfrm>
            <a:off x="152400" y="209550"/>
            <a:ext cx="89154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98064879-30B4-65E7-6798-C5E7F5D984F6}"/>
              </a:ext>
            </a:extLst>
          </p:cNvPr>
          <p:cNvPicPr>
            <a:picLocks noChangeAspect="1"/>
          </p:cNvPicPr>
          <p:nvPr/>
        </p:nvPicPr>
        <p:blipFill>
          <a:blip r:embed="rId3"/>
          <a:stretch>
            <a:fillRect/>
          </a:stretch>
        </p:blipFill>
        <p:spPr>
          <a:xfrm>
            <a:off x="2149864" y="0"/>
            <a:ext cx="4844271" cy="5143500"/>
          </a:xfrm>
          <a:prstGeom prst="rect">
            <a:avLst/>
          </a:prstGeom>
        </p:spPr>
      </p:pic>
    </p:spTree>
    <p:extLst>
      <p:ext uri="{BB962C8B-B14F-4D97-AF65-F5344CB8AC3E}">
        <p14:creationId xmlns:p14="http://schemas.microsoft.com/office/powerpoint/2010/main" val="6159293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3C94C-FC58-0AE0-0286-1350143D9E8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F1749234-7C44-FA24-7CFD-FB16BE2D00E2}"/>
              </a:ext>
            </a:extLst>
          </p:cNvPr>
          <p:cNvSpPr>
            <a:spLocks noGrp="1"/>
          </p:cNvSpPr>
          <p:nvPr>
            <p:ph type="subTitle" idx="1"/>
          </p:nvPr>
        </p:nvSpPr>
        <p:spPr>
          <a:xfrm>
            <a:off x="152400" y="209550"/>
            <a:ext cx="89154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F1271424-3242-FE58-F136-02FEF17E6227}"/>
              </a:ext>
            </a:extLst>
          </p:cNvPr>
          <p:cNvPicPr>
            <a:picLocks noChangeAspect="1"/>
          </p:cNvPicPr>
          <p:nvPr/>
        </p:nvPicPr>
        <p:blipFill>
          <a:blip r:embed="rId3"/>
          <a:stretch>
            <a:fillRect/>
          </a:stretch>
        </p:blipFill>
        <p:spPr>
          <a:xfrm>
            <a:off x="1852723" y="0"/>
            <a:ext cx="5438554" cy="5143500"/>
          </a:xfrm>
          <a:prstGeom prst="rect">
            <a:avLst/>
          </a:prstGeom>
        </p:spPr>
      </p:pic>
    </p:spTree>
    <p:extLst>
      <p:ext uri="{BB962C8B-B14F-4D97-AF65-F5344CB8AC3E}">
        <p14:creationId xmlns:p14="http://schemas.microsoft.com/office/powerpoint/2010/main" val="1981463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0A8737-F806-C95B-706F-8E93BEB1A68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6B4B36F-8E5E-2F9B-705F-70D3092FAE72}"/>
              </a:ext>
            </a:extLst>
          </p:cNvPr>
          <p:cNvSpPr>
            <a:spLocks noGrp="1"/>
          </p:cNvSpPr>
          <p:nvPr>
            <p:ph type="subTitle" idx="1"/>
          </p:nvPr>
        </p:nvSpPr>
        <p:spPr>
          <a:xfrm>
            <a:off x="152400" y="209550"/>
            <a:ext cx="89154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A973344E-3CF6-AC4A-DAB7-9C9B3D057B68}"/>
              </a:ext>
            </a:extLst>
          </p:cNvPr>
          <p:cNvPicPr>
            <a:picLocks noChangeAspect="1"/>
          </p:cNvPicPr>
          <p:nvPr/>
        </p:nvPicPr>
        <p:blipFill>
          <a:blip r:embed="rId3"/>
          <a:stretch>
            <a:fillRect/>
          </a:stretch>
        </p:blipFill>
        <p:spPr>
          <a:xfrm>
            <a:off x="1786622" y="0"/>
            <a:ext cx="5570755" cy="5143500"/>
          </a:xfrm>
          <a:prstGeom prst="rect">
            <a:avLst/>
          </a:prstGeom>
        </p:spPr>
      </p:pic>
    </p:spTree>
    <p:extLst>
      <p:ext uri="{BB962C8B-B14F-4D97-AF65-F5344CB8AC3E}">
        <p14:creationId xmlns:p14="http://schemas.microsoft.com/office/powerpoint/2010/main" val="15839925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B4782-0D46-6C11-390D-078EE8C1317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F227324-90AA-B43E-4E6D-5D0071C7CA60}"/>
              </a:ext>
            </a:extLst>
          </p:cNvPr>
          <p:cNvSpPr>
            <a:spLocks noGrp="1"/>
          </p:cNvSpPr>
          <p:nvPr>
            <p:ph type="subTitle" idx="1"/>
          </p:nvPr>
        </p:nvSpPr>
        <p:spPr>
          <a:xfrm>
            <a:off x="152400" y="209550"/>
            <a:ext cx="89154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35A7FA8D-15B8-2E28-E102-7C191B99427C}"/>
              </a:ext>
            </a:extLst>
          </p:cNvPr>
          <p:cNvPicPr>
            <a:picLocks noChangeAspect="1"/>
          </p:cNvPicPr>
          <p:nvPr/>
        </p:nvPicPr>
        <p:blipFill>
          <a:blip r:embed="rId3"/>
          <a:stretch>
            <a:fillRect/>
          </a:stretch>
        </p:blipFill>
        <p:spPr>
          <a:xfrm>
            <a:off x="1143000" y="0"/>
            <a:ext cx="6858000" cy="5143500"/>
          </a:xfrm>
          <a:prstGeom prst="rect">
            <a:avLst/>
          </a:prstGeom>
        </p:spPr>
      </p:pic>
    </p:spTree>
    <p:extLst>
      <p:ext uri="{BB962C8B-B14F-4D97-AF65-F5344CB8AC3E}">
        <p14:creationId xmlns:p14="http://schemas.microsoft.com/office/powerpoint/2010/main" val="14069823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E3671-5C3E-6816-2BA1-27FABD695C20}"/>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52F89FE-CCF9-3985-8222-732615716F47}"/>
              </a:ext>
            </a:extLst>
          </p:cNvPr>
          <p:cNvSpPr>
            <a:spLocks noGrp="1"/>
          </p:cNvSpPr>
          <p:nvPr>
            <p:ph type="subTitle" idx="1"/>
          </p:nvPr>
        </p:nvSpPr>
        <p:spPr>
          <a:xfrm>
            <a:off x="152400" y="209550"/>
            <a:ext cx="89154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CD706A13-BA7C-79A7-20BA-EA01BBE2960A}"/>
              </a:ext>
            </a:extLst>
          </p:cNvPr>
          <p:cNvPicPr>
            <a:picLocks noChangeAspect="1"/>
          </p:cNvPicPr>
          <p:nvPr/>
        </p:nvPicPr>
        <p:blipFill>
          <a:blip r:embed="rId3"/>
          <a:stretch>
            <a:fillRect/>
          </a:stretch>
        </p:blipFill>
        <p:spPr>
          <a:xfrm>
            <a:off x="1160092" y="0"/>
            <a:ext cx="6823815" cy="5143500"/>
          </a:xfrm>
          <a:prstGeom prst="rect">
            <a:avLst/>
          </a:prstGeom>
        </p:spPr>
      </p:pic>
    </p:spTree>
    <p:extLst>
      <p:ext uri="{BB962C8B-B14F-4D97-AF65-F5344CB8AC3E}">
        <p14:creationId xmlns:p14="http://schemas.microsoft.com/office/powerpoint/2010/main" val="17461152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8E1F4-1E03-356D-8FE5-BB484EBE735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C3FDBB8C-9242-1EDF-87DA-38C4118439DD}"/>
              </a:ext>
            </a:extLst>
          </p:cNvPr>
          <p:cNvSpPr>
            <a:spLocks noGrp="1"/>
          </p:cNvSpPr>
          <p:nvPr>
            <p:ph type="subTitle" idx="1"/>
          </p:nvPr>
        </p:nvSpPr>
        <p:spPr>
          <a:xfrm>
            <a:off x="228600" y="209550"/>
            <a:ext cx="8610600" cy="4800600"/>
          </a:xfrm>
        </p:spPr>
        <p:txBody>
          <a:bodyPr anchor="t">
            <a:normAutofit/>
          </a:bodyPr>
          <a:lstStyle/>
          <a:p>
            <a:pPr algn="l"/>
            <a:endParaRPr lang="en-US" sz="4000" dirty="0">
              <a:solidFill>
                <a:schemeClr val="tx1"/>
              </a:solidFill>
              <a:latin typeface="Arial Rounded MT Bold" panose="020F0704030504030204" pitchFamily="34" charset="0"/>
            </a:endParaRPr>
          </a:p>
        </p:txBody>
      </p:sp>
      <p:pic>
        <p:nvPicPr>
          <p:cNvPr id="5" name="Picture 4">
            <a:extLst>
              <a:ext uri="{FF2B5EF4-FFF2-40B4-BE49-F238E27FC236}">
                <a16:creationId xmlns:a16="http://schemas.microsoft.com/office/drawing/2014/main" id="{17B68B0F-F6D0-780F-8652-F0C9A8D471BF}"/>
              </a:ext>
            </a:extLst>
          </p:cNvPr>
          <p:cNvPicPr>
            <a:picLocks noChangeAspect="1"/>
          </p:cNvPicPr>
          <p:nvPr/>
        </p:nvPicPr>
        <p:blipFill>
          <a:blip r:embed="rId3"/>
          <a:stretch>
            <a:fillRect/>
          </a:stretch>
        </p:blipFill>
        <p:spPr>
          <a:xfrm>
            <a:off x="-38100" y="0"/>
            <a:ext cx="9144000" cy="5145338"/>
          </a:xfrm>
          <a:prstGeom prst="rect">
            <a:avLst/>
          </a:prstGeom>
        </p:spPr>
      </p:pic>
      <p:sp>
        <p:nvSpPr>
          <p:cNvPr id="6" name="TextBox 5">
            <a:extLst>
              <a:ext uri="{FF2B5EF4-FFF2-40B4-BE49-F238E27FC236}">
                <a16:creationId xmlns:a16="http://schemas.microsoft.com/office/drawing/2014/main" id="{0B96D1E4-AF21-0859-B4EB-02AB7AADCD7C}"/>
              </a:ext>
            </a:extLst>
          </p:cNvPr>
          <p:cNvSpPr txBox="1"/>
          <p:nvPr/>
        </p:nvSpPr>
        <p:spPr>
          <a:xfrm>
            <a:off x="-38099" y="3733621"/>
            <a:ext cx="9182100" cy="1200329"/>
          </a:xfrm>
          <a:prstGeom prst="rect">
            <a:avLst/>
          </a:prstGeom>
          <a:noFill/>
        </p:spPr>
        <p:txBody>
          <a:bodyPr wrap="square" rtlCol="0">
            <a:spAutoFit/>
          </a:bodyPr>
          <a:lstStyle/>
          <a:p>
            <a:pPr algn="l"/>
            <a:r>
              <a:rPr lang="en-US" sz="2400" dirty="0">
                <a:solidFill>
                  <a:schemeClr val="tx1"/>
                </a:solidFill>
                <a:effectLst>
                  <a:outerShdw blurRad="38100" dist="38100" dir="2700000" algn="tl">
                    <a:srgbClr val="000000">
                      <a:alpha val="43137"/>
                    </a:srgbClr>
                  </a:outerShdw>
                </a:effectLst>
              </a:rPr>
              <a:t>President Donald Trump posthumously awarded the</a:t>
            </a:r>
          </a:p>
          <a:p>
            <a:pPr algn="l"/>
            <a:r>
              <a:rPr lang="en-US" sz="2400" dirty="0">
                <a:solidFill>
                  <a:schemeClr val="tx1"/>
                </a:solidFill>
                <a:effectLst>
                  <a:outerShdw blurRad="38100" dist="38100" dir="2700000" algn="tl">
                    <a:srgbClr val="000000">
                      <a:alpha val="43137"/>
                    </a:srgbClr>
                  </a:outerShdw>
                </a:effectLst>
              </a:rPr>
              <a:t>Presidential Medal of Freedom to Charlie Kirk in </a:t>
            </a:r>
          </a:p>
          <a:p>
            <a:pPr algn="l"/>
            <a:r>
              <a:rPr lang="en-US" sz="2400" dirty="0">
                <a:solidFill>
                  <a:schemeClr val="tx1"/>
                </a:solidFill>
                <a:effectLst>
                  <a:outerShdw blurRad="38100" dist="38100" dir="2700000" algn="tl">
                    <a:srgbClr val="000000">
                      <a:alpha val="43137"/>
                    </a:srgbClr>
                  </a:outerShdw>
                </a:effectLst>
              </a:rPr>
              <a:t>the Rose Garden of the White House, Tuesday, Oct. 14, 2025</a:t>
            </a:r>
          </a:p>
        </p:txBody>
      </p:sp>
    </p:spTree>
    <p:extLst>
      <p:ext uri="{BB962C8B-B14F-4D97-AF65-F5344CB8AC3E}">
        <p14:creationId xmlns:p14="http://schemas.microsoft.com/office/powerpoint/2010/main" val="27663352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2B49C-AB74-8D2B-1439-85294A70FEB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BD4EC5FA-DB53-08F0-D132-433819A2BEF2}"/>
              </a:ext>
            </a:extLst>
          </p:cNvPr>
          <p:cNvSpPr>
            <a:spLocks noGrp="1"/>
          </p:cNvSpPr>
          <p:nvPr>
            <p:ph type="subTitle" idx="1"/>
          </p:nvPr>
        </p:nvSpPr>
        <p:spPr>
          <a:xfrm>
            <a:off x="152400" y="209550"/>
            <a:ext cx="89154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621EB69C-19AA-BA09-C8EA-047334A2CAD1}"/>
              </a:ext>
            </a:extLst>
          </p:cNvPr>
          <p:cNvPicPr>
            <a:picLocks noChangeAspect="1"/>
          </p:cNvPicPr>
          <p:nvPr/>
        </p:nvPicPr>
        <p:blipFill>
          <a:blip r:embed="rId3"/>
          <a:stretch>
            <a:fillRect/>
          </a:stretch>
        </p:blipFill>
        <p:spPr>
          <a:xfrm>
            <a:off x="1165822" y="0"/>
            <a:ext cx="6812356" cy="5143500"/>
          </a:xfrm>
          <a:prstGeom prst="rect">
            <a:avLst/>
          </a:prstGeom>
        </p:spPr>
      </p:pic>
    </p:spTree>
    <p:extLst>
      <p:ext uri="{BB962C8B-B14F-4D97-AF65-F5344CB8AC3E}">
        <p14:creationId xmlns:p14="http://schemas.microsoft.com/office/powerpoint/2010/main" val="3387410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408E9-8F78-CC26-6F58-C6DE848731F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DAAC69B-53ED-1629-B663-58335E706126}"/>
              </a:ext>
            </a:extLst>
          </p:cNvPr>
          <p:cNvSpPr>
            <a:spLocks noGrp="1"/>
          </p:cNvSpPr>
          <p:nvPr>
            <p:ph type="subTitle" idx="1"/>
          </p:nvPr>
        </p:nvSpPr>
        <p:spPr>
          <a:xfrm>
            <a:off x="152400" y="209550"/>
            <a:ext cx="8915400" cy="4800600"/>
          </a:xfrm>
        </p:spPr>
        <p:txBody>
          <a:bodyPr anchor="t">
            <a:normAutofit/>
          </a:bodyPr>
          <a:lstStyle/>
          <a:p>
            <a:pPr algn="l"/>
            <a:r>
              <a:rPr lang="en-US" sz="4000" dirty="0">
                <a:solidFill>
                  <a:schemeClr val="tx1"/>
                </a:solidFill>
                <a:latin typeface="Arial Rounded MT Bold" panose="020F0704030504030204" pitchFamily="34" charset="0"/>
              </a:rPr>
              <a:t> ehd.org/</a:t>
            </a:r>
            <a:r>
              <a:rPr lang="en-US" sz="4000" dirty="0" err="1">
                <a:solidFill>
                  <a:schemeClr val="tx1"/>
                </a:solidFill>
                <a:latin typeface="Arial Rounded MT Bold" panose="020F0704030504030204" pitchFamily="34" charset="0"/>
              </a:rPr>
              <a:t>en</a:t>
            </a:r>
            <a:endParaRPr lang="en-US" sz="4000" dirty="0">
              <a:solidFill>
                <a:schemeClr val="tx1"/>
              </a:solidFill>
              <a:latin typeface="Arial Rounded MT Bold" panose="020F0704030504030204" pitchFamily="34" charset="0"/>
            </a:endParaRPr>
          </a:p>
        </p:txBody>
      </p:sp>
      <p:pic>
        <p:nvPicPr>
          <p:cNvPr id="4" name="Picture 3">
            <a:extLst>
              <a:ext uri="{FF2B5EF4-FFF2-40B4-BE49-F238E27FC236}">
                <a16:creationId xmlns:a16="http://schemas.microsoft.com/office/drawing/2014/main" id="{CB83395C-7628-36E4-5E3B-057B7F0D7473}"/>
              </a:ext>
            </a:extLst>
          </p:cNvPr>
          <p:cNvPicPr>
            <a:picLocks noChangeAspect="1"/>
          </p:cNvPicPr>
          <p:nvPr/>
        </p:nvPicPr>
        <p:blipFill>
          <a:blip r:embed="rId3"/>
          <a:stretch>
            <a:fillRect/>
          </a:stretch>
        </p:blipFill>
        <p:spPr>
          <a:xfrm>
            <a:off x="38012" y="971550"/>
            <a:ext cx="9040674" cy="3657599"/>
          </a:xfrm>
          <a:prstGeom prst="rect">
            <a:avLst/>
          </a:prstGeom>
        </p:spPr>
      </p:pic>
    </p:spTree>
    <p:extLst>
      <p:ext uri="{BB962C8B-B14F-4D97-AF65-F5344CB8AC3E}">
        <p14:creationId xmlns:p14="http://schemas.microsoft.com/office/powerpoint/2010/main" val="42173866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3B6BE-B610-EB82-2592-ADB23FEAF7FB}"/>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17DAC92-A448-0D0E-1574-4605DE26A960}"/>
              </a:ext>
            </a:extLst>
          </p:cNvPr>
          <p:cNvSpPr>
            <a:spLocks noGrp="1"/>
          </p:cNvSpPr>
          <p:nvPr>
            <p:ph type="subTitle" idx="1"/>
          </p:nvPr>
        </p:nvSpPr>
        <p:spPr>
          <a:xfrm>
            <a:off x="152400" y="209550"/>
            <a:ext cx="89154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8172391D-F80B-A05A-C574-B0F89A968D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31487"/>
            <a:ext cx="9129768" cy="4273863"/>
          </a:xfrm>
          <a:prstGeom prst="rect">
            <a:avLst/>
          </a:prstGeom>
        </p:spPr>
      </p:pic>
    </p:spTree>
    <p:extLst>
      <p:ext uri="{BB962C8B-B14F-4D97-AF65-F5344CB8AC3E}">
        <p14:creationId xmlns:p14="http://schemas.microsoft.com/office/powerpoint/2010/main" val="29837669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90208-5C04-47EC-B5EF-76A253523C24}"/>
              </a:ext>
            </a:extLst>
          </p:cNvPr>
          <p:cNvSpPr>
            <a:spLocks noGrp="1"/>
          </p:cNvSpPr>
          <p:nvPr>
            <p:ph type="ctrTitle"/>
          </p:nvPr>
        </p:nvSpPr>
        <p:spPr/>
        <p:txBody>
          <a:bodyPr/>
          <a:lstStyle/>
          <a:p>
            <a:r>
              <a:rPr lang="en-US" dirty="0"/>
              <a:t> </a:t>
            </a:r>
          </a:p>
        </p:txBody>
      </p:sp>
      <p:sp>
        <p:nvSpPr>
          <p:cNvPr id="3" name="Subtitle 2">
            <a:extLst>
              <a:ext uri="{FF2B5EF4-FFF2-40B4-BE49-F238E27FC236}">
                <a16:creationId xmlns:a16="http://schemas.microsoft.com/office/drawing/2014/main" id="{CB6EB5C0-6EC7-4641-9796-1D0ADA3FC4EE}"/>
              </a:ext>
            </a:extLst>
          </p:cNvPr>
          <p:cNvSpPr>
            <a:spLocks noGrp="1"/>
          </p:cNvSpPr>
          <p:nvPr>
            <p:ph type="subTitle" idx="1"/>
          </p:nvPr>
        </p:nvSpPr>
        <p:spPr/>
        <p:txBody>
          <a:bodyPr/>
          <a:lstStyle/>
          <a:p>
            <a:r>
              <a:rPr lang="en-US" dirty="0"/>
              <a:t> </a:t>
            </a:r>
          </a:p>
        </p:txBody>
      </p:sp>
      <p:pic>
        <p:nvPicPr>
          <p:cNvPr id="5" name="Picture 4">
            <a:extLst>
              <a:ext uri="{FF2B5EF4-FFF2-40B4-BE49-F238E27FC236}">
                <a16:creationId xmlns:a16="http://schemas.microsoft.com/office/drawing/2014/main" id="{A64DA5C2-AF31-407D-BCCD-E46CDA46EE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1"/>
            <a:ext cx="6858000" cy="5143501"/>
          </a:xfrm>
          <a:prstGeom prst="rect">
            <a:avLst/>
          </a:prstGeom>
        </p:spPr>
      </p:pic>
    </p:spTree>
    <p:extLst>
      <p:ext uri="{BB962C8B-B14F-4D97-AF65-F5344CB8AC3E}">
        <p14:creationId xmlns:p14="http://schemas.microsoft.com/office/powerpoint/2010/main" val="7968122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486E1-5CE0-4677-A3E0-A974D9E9E95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1C242DF4-E549-4125-B4B0-875847A7C8AC}"/>
              </a:ext>
            </a:extLst>
          </p:cNvPr>
          <p:cNvSpPr>
            <a:spLocks noGrp="1"/>
          </p:cNvSpPr>
          <p:nvPr>
            <p:ph type="subTitle" idx="1"/>
          </p:nvPr>
        </p:nvSpPr>
        <p:spPr/>
        <p:txBody>
          <a:bodyPr/>
          <a:lstStyle/>
          <a:p>
            <a:endParaRPr lang="en-US"/>
          </a:p>
        </p:txBody>
      </p:sp>
      <p:pic>
        <p:nvPicPr>
          <p:cNvPr id="4" name="Content Placeholder 3"/>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304800" y="0"/>
            <a:ext cx="8763000" cy="4928905"/>
          </a:xfrm>
        </p:spPr>
      </p:pic>
    </p:spTree>
    <p:extLst>
      <p:ext uri="{BB962C8B-B14F-4D97-AF65-F5344CB8AC3E}">
        <p14:creationId xmlns:p14="http://schemas.microsoft.com/office/powerpoint/2010/main" val="18125601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347DF-5DA6-41D8-AB75-7ED148448113}"/>
              </a:ext>
            </a:extLst>
          </p:cNvPr>
          <p:cNvSpPr>
            <a:spLocks noGrp="1"/>
          </p:cNvSpPr>
          <p:nvPr>
            <p:ph type="ctrTitle"/>
          </p:nvPr>
        </p:nvSpPr>
        <p:spPr/>
        <p:txBody>
          <a:bodyPr/>
          <a:lstStyle/>
          <a:p>
            <a:r>
              <a:rPr lang="en-US" dirty="0"/>
              <a:t> </a:t>
            </a:r>
          </a:p>
        </p:txBody>
      </p:sp>
      <p:sp>
        <p:nvSpPr>
          <p:cNvPr id="3" name="Subtitle 2">
            <a:extLst>
              <a:ext uri="{FF2B5EF4-FFF2-40B4-BE49-F238E27FC236}">
                <a16:creationId xmlns:a16="http://schemas.microsoft.com/office/drawing/2014/main" id="{69EB58D3-EC94-4379-8699-AF0FD6DE231C}"/>
              </a:ext>
            </a:extLst>
          </p:cNvPr>
          <p:cNvSpPr>
            <a:spLocks noGrp="1"/>
          </p:cNvSpPr>
          <p:nvPr>
            <p:ph type="subTitle" idx="1"/>
          </p:nvPr>
        </p:nvSpPr>
        <p:spPr/>
        <p:txBody>
          <a:bodyPr/>
          <a:lstStyle/>
          <a:p>
            <a:r>
              <a:rPr lang="en-US" dirty="0"/>
              <a:t> </a:t>
            </a:r>
          </a:p>
        </p:txBody>
      </p:sp>
      <p:pic>
        <p:nvPicPr>
          <p:cNvPr id="4" name="Content Placeholder 3"/>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600200" y="3037"/>
            <a:ext cx="6617387" cy="5140463"/>
          </a:xfrm>
        </p:spPr>
      </p:pic>
    </p:spTree>
    <p:extLst>
      <p:ext uri="{BB962C8B-B14F-4D97-AF65-F5344CB8AC3E}">
        <p14:creationId xmlns:p14="http://schemas.microsoft.com/office/powerpoint/2010/main" val="4907360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BD4E3-2F93-473F-A9A6-4ED1163EC81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49D2A2E7-983A-4306-9F54-6112F622498B}"/>
              </a:ext>
            </a:extLst>
          </p:cNvPr>
          <p:cNvSpPr>
            <a:spLocks noGrp="1"/>
          </p:cNvSpPr>
          <p:nvPr>
            <p:ph type="subTitle" idx="1"/>
          </p:nvPr>
        </p:nvSpPr>
        <p:spPr/>
        <p:txBody>
          <a:bodyPr/>
          <a:lstStyle/>
          <a:p>
            <a:endParaRPr lang="en-US"/>
          </a:p>
        </p:txBody>
      </p:sp>
      <p:pic>
        <p:nvPicPr>
          <p:cNvPr id="4" name="Content Placeholder 3"/>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381000" y="-34290"/>
            <a:ext cx="8591403" cy="4831737"/>
          </a:xfrm>
        </p:spPr>
      </p:pic>
    </p:spTree>
    <p:extLst>
      <p:ext uri="{BB962C8B-B14F-4D97-AF65-F5344CB8AC3E}">
        <p14:creationId xmlns:p14="http://schemas.microsoft.com/office/powerpoint/2010/main" val="25673642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83C00-51E8-4B92-B529-4ADD3BEE9753}"/>
              </a:ext>
            </a:extLst>
          </p:cNvPr>
          <p:cNvSpPr>
            <a:spLocks noGrp="1"/>
          </p:cNvSpPr>
          <p:nvPr>
            <p:ph type="ctrTitle"/>
          </p:nvPr>
        </p:nvSpPr>
        <p:spPr/>
        <p:txBody>
          <a:bodyPr/>
          <a:lstStyle/>
          <a:p>
            <a:r>
              <a:rPr lang="en-US" dirty="0"/>
              <a:t> </a:t>
            </a:r>
          </a:p>
        </p:txBody>
      </p:sp>
      <p:sp>
        <p:nvSpPr>
          <p:cNvPr id="3" name="Subtitle 2">
            <a:extLst>
              <a:ext uri="{FF2B5EF4-FFF2-40B4-BE49-F238E27FC236}">
                <a16:creationId xmlns:a16="http://schemas.microsoft.com/office/drawing/2014/main" id="{4886B7E8-0612-4C99-A929-8A566C0BBBD8}"/>
              </a:ext>
            </a:extLst>
          </p:cNvPr>
          <p:cNvSpPr>
            <a:spLocks noGrp="1"/>
          </p:cNvSpPr>
          <p:nvPr>
            <p:ph type="subTitle" idx="1"/>
          </p:nvPr>
        </p:nvSpPr>
        <p:spPr/>
        <p:txBody>
          <a:bodyPr/>
          <a:lstStyle/>
          <a:p>
            <a:r>
              <a:rPr lang="en-US" dirty="0"/>
              <a:t> </a:t>
            </a:r>
          </a:p>
        </p:txBody>
      </p:sp>
      <p:pic>
        <p:nvPicPr>
          <p:cNvPr id="4" name="Content Placeholder 3"/>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2590800" y="5687"/>
            <a:ext cx="3429000" cy="5177356"/>
          </a:xfrm>
        </p:spPr>
      </p:pic>
    </p:spTree>
    <p:extLst>
      <p:ext uri="{BB962C8B-B14F-4D97-AF65-F5344CB8AC3E}">
        <p14:creationId xmlns:p14="http://schemas.microsoft.com/office/powerpoint/2010/main" val="17033560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BF5ACB-FB3F-AB8B-9C26-43358A4611D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BA0929E-16D6-BE75-2BCA-3C08ED6D9106}"/>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55DBFC9A-9149-FF5A-B283-56E18A2EFB20}"/>
              </a:ext>
            </a:extLst>
          </p:cNvPr>
          <p:cNvPicPr>
            <a:picLocks noChangeAspect="1"/>
          </p:cNvPicPr>
          <p:nvPr/>
        </p:nvPicPr>
        <p:blipFill>
          <a:blip r:embed="rId3"/>
          <a:stretch>
            <a:fillRect/>
          </a:stretch>
        </p:blipFill>
        <p:spPr>
          <a:xfrm>
            <a:off x="514071" y="0"/>
            <a:ext cx="8039658" cy="5143500"/>
          </a:xfrm>
          <a:prstGeom prst="rect">
            <a:avLst/>
          </a:prstGeom>
        </p:spPr>
      </p:pic>
      <p:sp>
        <p:nvSpPr>
          <p:cNvPr id="5" name="TextBox 4">
            <a:extLst>
              <a:ext uri="{FF2B5EF4-FFF2-40B4-BE49-F238E27FC236}">
                <a16:creationId xmlns:a16="http://schemas.microsoft.com/office/drawing/2014/main" id="{BCA06517-59B4-3736-B942-17FAC440C9BE}"/>
              </a:ext>
            </a:extLst>
          </p:cNvPr>
          <p:cNvSpPr txBox="1"/>
          <p:nvPr/>
        </p:nvSpPr>
        <p:spPr>
          <a:xfrm>
            <a:off x="2362200" y="1200150"/>
            <a:ext cx="4700197" cy="707886"/>
          </a:xfrm>
          <a:prstGeom prst="rect">
            <a:avLst/>
          </a:prstGeom>
          <a:noFill/>
        </p:spPr>
        <p:txBody>
          <a:bodyPr wrap="none" rtlCol="0">
            <a:spAutoFit/>
          </a:bodyPr>
          <a:lstStyle/>
          <a:p>
            <a:pPr algn="l"/>
            <a:r>
              <a:rPr lang="en-US" dirty="0">
                <a:solidFill>
                  <a:srgbClr val="FFFF66"/>
                </a:solidFill>
              </a:rPr>
              <a:t>Forty Days for Life</a:t>
            </a:r>
          </a:p>
        </p:txBody>
      </p:sp>
    </p:spTree>
    <p:extLst>
      <p:ext uri="{BB962C8B-B14F-4D97-AF65-F5344CB8AC3E}">
        <p14:creationId xmlns:p14="http://schemas.microsoft.com/office/powerpoint/2010/main" val="37947523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787637-F264-36EF-348B-FD7E3FC2FAD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564F08D-D38D-8F33-B0A3-199BD40CFD51}"/>
              </a:ext>
            </a:extLst>
          </p:cNvPr>
          <p:cNvSpPr>
            <a:spLocks noGrp="1"/>
          </p:cNvSpPr>
          <p:nvPr>
            <p:ph type="subTitle" idx="1"/>
          </p:nvPr>
        </p:nvSpPr>
        <p:spPr>
          <a:xfrm>
            <a:off x="152400" y="209550"/>
            <a:ext cx="8915400" cy="4800600"/>
          </a:xfrm>
        </p:spPr>
        <p:txBody>
          <a:bodyPr anchor="t">
            <a:normAutofit/>
          </a:bodyPr>
          <a:lstStyle/>
          <a:p>
            <a:pPr algn="ctr"/>
            <a:endParaRPr lang="en-US" sz="4000" dirty="0">
              <a:solidFill>
                <a:schemeClr val="tx1"/>
              </a:solidFill>
              <a:latin typeface="Arial Rounded MT Bold" panose="020F0704030504030204" pitchFamily="34" charset="0"/>
            </a:endParaRPr>
          </a:p>
          <a:p>
            <a:pPr algn="ctr"/>
            <a:r>
              <a:rPr lang="en-US" sz="4000" dirty="0">
                <a:solidFill>
                  <a:schemeClr val="tx1"/>
                </a:solidFill>
                <a:latin typeface="Arial Rounded MT Bold" panose="020F0704030504030204" pitchFamily="34" charset="0"/>
              </a:rPr>
              <a:t>Or HaOlam Day </a:t>
            </a:r>
          </a:p>
          <a:p>
            <a:pPr algn="ctr"/>
            <a:r>
              <a:rPr lang="en-US" sz="4000" dirty="0">
                <a:solidFill>
                  <a:schemeClr val="tx1"/>
                </a:solidFill>
                <a:latin typeface="Arial Rounded MT Bold" panose="020F0704030504030204" pitchFamily="34" charset="0"/>
              </a:rPr>
              <a:t>Oct. 21, 2025</a:t>
            </a:r>
          </a:p>
          <a:p>
            <a:pPr algn="l"/>
            <a:endParaRPr lang="en-US" sz="4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9555608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9B64F-6933-D0FD-B284-CC3AE67B30D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25F703B0-F820-F984-8F6F-9FE519426E9D}"/>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Freedom cry of William Wallace</a:t>
            </a:r>
          </a:p>
        </p:txBody>
      </p:sp>
      <p:pic>
        <p:nvPicPr>
          <p:cNvPr id="4" name="Picture 3">
            <a:extLst>
              <a:ext uri="{FF2B5EF4-FFF2-40B4-BE49-F238E27FC236}">
                <a16:creationId xmlns:a16="http://schemas.microsoft.com/office/drawing/2014/main" id="{2FD9870B-6731-956A-E2EA-FB2176B7951B}"/>
              </a:ext>
            </a:extLst>
          </p:cNvPr>
          <p:cNvPicPr>
            <a:picLocks noChangeAspect="1"/>
          </p:cNvPicPr>
          <p:nvPr/>
        </p:nvPicPr>
        <p:blipFill>
          <a:blip r:embed="rId3"/>
          <a:stretch>
            <a:fillRect/>
          </a:stretch>
        </p:blipFill>
        <p:spPr>
          <a:xfrm>
            <a:off x="-35767" y="1303594"/>
            <a:ext cx="9144000" cy="3839906"/>
          </a:xfrm>
          <a:prstGeom prst="rect">
            <a:avLst/>
          </a:prstGeom>
        </p:spPr>
      </p:pic>
    </p:spTree>
    <p:extLst>
      <p:ext uri="{BB962C8B-B14F-4D97-AF65-F5344CB8AC3E}">
        <p14:creationId xmlns:p14="http://schemas.microsoft.com/office/powerpoint/2010/main" val="21305216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1F53D-A981-2C01-B682-974D506A3EE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461C670-D112-EB7C-11A6-C12B76077D1D}"/>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D4CF3DB2-A0E3-F5EB-95F5-3029C5C905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Tree>
    <p:extLst>
      <p:ext uri="{BB962C8B-B14F-4D97-AF65-F5344CB8AC3E}">
        <p14:creationId xmlns:p14="http://schemas.microsoft.com/office/powerpoint/2010/main" val="35322173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D8DD0E-E0EE-50AC-D344-F0CC14C3296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EF38841-D9AF-98BB-A629-D8A9DB54A7F3}"/>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1DCEC5E1-EF80-F75B-8E34-6E6802F18B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
        <p:nvSpPr>
          <p:cNvPr id="5" name="TextBox 4">
            <a:extLst>
              <a:ext uri="{FF2B5EF4-FFF2-40B4-BE49-F238E27FC236}">
                <a16:creationId xmlns:a16="http://schemas.microsoft.com/office/drawing/2014/main" id="{2C05D91C-2251-3DFC-1C44-6DDE3F643197}"/>
              </a:ext>
            </a:extLst>
          </p:cNvPr>
          <p:cNvSpPr txBox="1"/>
          <p:nvPr/>
        </p:nvSpPr>
        <p:spPr>
          <a:xfrm>
            <a:off x="304800" y="209550"/>
            <a:ext cx="8602163" cy="5016758"/>
          </a:xfrm>
          <a:prstGeom prst="rect">
            <a:avLst/>
          </a:prstGeom>
          <a:noFill/>
        </p:spPr>
        <p:txBody>
          <a:bodyPr wrap="none" rtlCol="0">
            <a:spAutoFit/>
          </a:bodyPr>
          <a:lstStyle/>
          <a:p>
            <a:pPr algn="l"/>
            <a:r>
              <a:rPr lang="en-US" dirty="0">
                <a:solidFill>
                  <a:schemeClr val="tx1"/>
                </a:solidFill>
              </a:rPr>
              <a:t>FREEDOM</a:t>
            </a:r>
          </a:p>
          <a:p>
            <a:pPr marL="457200" indent="-457200" algn="l">
              <a:buFont typeface="+mj-lt"/>
              <a:buAutoNum type="arabicPeriod"/>
            </a:pPr>
            <a:r>
              <a:rPr lang="en-US" dirty="0">
                <a:solidFill>
                  <a:schemeClr val="tx1"/>
                </a:solidFill>
              </a:rPr>
              <a:t>Scriptural meaning </a:t>
            </a:r>
          </a:p>
          <a:p>
            <a:pPr marL="457200" indent="-457200" algn="l">
              <a:buFont typeface="+mj-lt"/>
              <a:buAutoNum type="arabicPeriod"/>
            </a:pPr>
            <a:r>
              <a:rPr lang="en-US" dirty="0">
                <a:solidFill>
                  <a:schemeClr val="tx1"/>
                </a:solidFill>
              </a:rPr>
              <a:t>US History of Freedom</a:t>
            </a:r>
          </a:p>
          <a:p>
            <a:pPr marL="457200" indent="-457200" algn="l">
              <a:buFont typeface="+mj-lt"/>
              <a:buAutoNum type="arabicPeriod"/>
            </a:pPr>
            <a:r>
              <a:rPr lang="en-US" dirty="0">
                <a:solidFill>
                  <a:schemeClr val="tx1"/>
                </a:solidFill>
              </a:rPr>
              <a:t>Application to us: Knowing truth</a:t>
            </a:r>
          </a:p>
          <a:p>
            <a:pPr marL="569913" lvl="1" indent="-231775" algn="l">
              <a:buFont typeface="Arial" panose="020B0604020202020204" pitchFamily="34" charset="0"/>
              <a:buChar char="•"/>
            </a:pPr>
            <a:r>
              <a:rPr lang="en-US" dirty="0">
                <a:solidFill>
                  <a:schemeClr val="tx1"/>
                </a:solidFill>
              </a:rPr>
              <a:t>About Life and Abortion</a:t>
            </a:r>
          </a:p>
          <a:p>
            <a:pPr marL="569913" lvl="1" indent="-231775" algn="l">
              <a:buFont typeface="Arial" panose="020B0604020202020204" pitchFamily="34" charset="0"/>
              <a:buChar char="•"/>
            </a:pPr>
            <a:r>
              <a:rPr lang="en-US" u="sng" dirty="0">
                <a:solidFill>
                  <a:srgbClr val="FFFF66"/>
                </a:solidFill>
              </a:rPr>
              <a:t>Siege of Druze </a:t>
            </a:r>
            <a:r>
              <a:rPr lang="en-US" u="sng" dirty="0" err="1">
                <a:solidFill>
                  <a:srgbClr val="FFFF66"/>
                </a:solidFill>
              </a:rPr>
              <a:t>Sweida</a:t>
            </a:r>
            <a:endParaRPr lang="en-US" u="sng" dirty="0">
              <a:solidFill>
                <a:srgbClr val="FFFF66"/>
              </a:solidFill>
            </a:endParaRPr>
          </a:p>
          <a:p>
            <a:pPr marL="569913" lvl="1" indent="-231775" algn="l">
              <a:buFont typeface="Arial" panose="020B0604020202020204" pitchFamily="34" charset="0"/>
              <a:buChar char="•"/>
            </a:pPr>
            <a:r>
              <a:rPr lang="en-US" dirty="0">
                <a:solidFill>
                  <a:schemeClr val="tx1"/>
                </a:solidFill>
              </a:rPr>
              <a:t>Continuance of Hamas</a:t>
            </a:r>
          </a:p>
          <a:p>
            <a:pPr algn="l"/>
            <a:r>
              <a:rPr lang="en-US" dirty="0">
                <a:solidFill>
                  <a:schemeClr val="tx1"/>
                </a:solidFill>
              </a:rPr>
              <a:t>4. Freedom and Hope in Messiah</a:t>
            </a:r>
          </a:p>
        </p:txBody>
      </p:sp>
    </p:spTree>
    <p:extLst>
      <p:ext uri="{BB962C8B-B14F-4D97-AF65-F5344CB8AC3E}">
        <p14:creationId xmlns:p14="http://schemas.microsoft.com/office/powerpoint/2010/main" val="29105411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507A1C-F23D-B0BE-AB7D-8B0307E062E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D2098CD-7667-0FA7-21DC-481757399F3A}"/>
              </a:ext>
            </a:extLst>
          </p:cNvPr>
          <p:cNvSpPr>
            <a:spLocks noGrp="1"/>
          </p:cNvSpPr>
          <p:nvPr>
            <p:ph type="subTitle" idx="1"/>
          </p:nvPr>
        </p:nvSpPr>
        <p:spPr>
          <a:xfrm>
            <a:off x="152400" y="209550"/>
            <a:ext cx="8915400" cy="4800600"/>
          </a:xfrm>
        </p:spPr>
        <p:txBody>
          <a:bodyPr anchor="t">
            <a:normAutofit/>
          </a:bodyPr>
          <a:lstStyle/>
          <a:p>
            <a:pPr algn="ctr"/>
            <a:endParaRPr lang="en-US" sz="4000" dirty="0">
              <a:solidFill>
                <a:schemeClr val="tx1"/>
              </a:solidFill>
              <a:latin typeface="Arial Rounded MT Bold" panose="020F0704030504030204" pitchFamily="34" charset="0"/>
            </a:endParaRPr>
          </a:p>
          <a:p>
            <a:pPr algn="ctr"/>
            <a:r>
              <a:rPr lang="en-US" sz="4000" dirty="0">
                <a:solidFill>
                  <a:schemeClr val="tx1"/>
                </a:solidFill>
                <a:latin typeface="Arial Rounded MT Bold" panose="020F0704030504030204" pitchFamily="34" charset="0"/>
              </a:rPr>
              <a:t>Siege of the Druze, </a:t>
            </a:r>
          </a:p>
          <a:p>
            <a:pPr algn="ctr"/>
            <a:r>
              <a:rPr lang="en-US" sz="4000" dirty="0">
                <a:solidFill>
                  <a:schemeClr val="tx1"/>
                </a:solidFill>
                <a:latin typeface="Arial Rounded MT Bold" panose="020F0704030504030204" pitchFamily="34" charset="0"/>
              </a:rPr>
              <a:t>Massacre in </a:t>
            </a:r>
            <a:r>
              <a:rPr lang="en-US" sz="4000" dirty="0" err="1">
                <a:solidFill>
                  <a:schemeClr val="tx1"/>
                </a:solidFill>
                <a:latin typeface="Arial Rounded MT Bold" panose="020F0704030504030204" pitchFamily="34" charset="0"/>
              </a:rPr>
              <a:t>Sweida</a:t>
            </a:r>
            <a:endParaRPr lang="en-US" sz="4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33482175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7218F-8E87-9B6C-03D8-9B381BA03BA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F96023C-AC3E-4FD8-C48F-EA9EEB65C5B2}"/>
              </a:ext>
            </a:extLst>
          </p:cNvPr>
          <p:cNvSpPr>
            <a:spLocks noGrp="1"/>
          </p:cNvSpPr>
          <p:nvPr>
            <p:ph type="subTitle" idx="1"/>
          </p:nvPr>
        </p:nvSpPr>
        <p:spPr>
          <a:xfrm>
            <a:off x="114300" y="2571750"/>
            <a:ext cx="4686300" cy="2438402"/>
          </a:xfrm>
        </p:spPr>
        <p:txBody>
          <a:bodyPr anchor="t">
            <a:normAutofit lnSpcReduction="10000"/>
          </a:bodyPr>
          <a:lstStyle/>
          <a:p>
            <a:pPr algn="l"/>
            <a:r>
              <a:rPr lang="en-US" sz="4000" dirty="0">
                <a:solidFill>
                  <a:schemeClr val="tx1"/>
                </a:solidFill>
                <a:latin typeface="Arial Rounded MT Bold" panose="020F0704030504030204" pitchFamily="34" charset="0"/>
              </a:rPr>
              <a:t>Monique Beadle</a:t>
            </a:r>
          </a:p>
          <a:p>
            <a:pPr algn="l"/>
            <a:r>
              <a:rPr lang="en-US" sz="4000" dirty="0">
                <a:solidFill>
                  <a:schemeClr val="tx1"/>
                </a:solidFill>
                <a:latin typeface="Arial Rounded MT Bold" panose="020F0704030504030204" pitchFamily="34" charset="0"/>
              </a:rPr>
              <a:t>Brumbach, former</a:t>
            </a:r>
          </a:p>
          <a:p>
            <a:pPr algn="l"/>
            <a:r>
              <a:rPr lang="en-US" sz="4000" dirty="0">
                <a:solidFill>
                  <a:schemeClr val="tx1"/>
                </a:solidFill>
                <a:latin typeface="Arial Rounded MT Bold" panose="020F0704030504030204" pitchFamily="34" charset="0"/>
              </a:rPr>
              <a:t>UMJC Pres. Now</a:t>
            </a:r>
          </a:p>
          <a:p>
            <a:pPr algn="just"/>
            <a:r>
              <a:rPr lang="en-US" sz="4000" dirty="0">
                <a:solidFill>
                  <a:schemeClr val="tx1"/>
                </a:solidFill>
                <a:latin typeface="Arial Rounded MT Bold" panose="020F0704030504030204" pitchFamily="34" charset="0"/>
              </a:rPr>
              <a:t>Attorney for JIJ</a:t>
            </a:r>
          </a:p>
        </p:txBody>
      </p:sp>
      <p:pic>
        <p:nvPicPr>
          <p:cNvPr id="4" name="Picture 3">
            <a:extLst>
              <a:ext uri="{FF2B5EF4-FFF2-40B4-BE49-F238E27FC236}">
                <a16:creationId xmlns:a16="http://schemas.microsoft.com/office/drawing/2014/main" id="{0D4C4A89-2EF5-8D7A-C731-26AFF43F1690}"/>
              </a:ext>
            </a:extLst>
          </p:cNvPr>
          <p:cNvPicPr>
            <a:picLocks noChangeAspect="1"/>
          </p:cNvPicPr>
          <p:nvPr/>
        </p:nvPicPr>
        <p:blipFill>
          <a:blip r:embed="rId3"/>
          <a:stretch>
            <a:fillRect/>
          </a:stretch>
        </p:blipFill>
        <p:spPr>
          <a:xfrm>
            <a:off x="0" y="0"/>
            <a:ext cx="9144000" cy="2573285"/>
          </a:xfrm>
          <a:prstGeom prst="rect">
            <a:avLst/>
          </a:prstGeom>
        </p:spPr>
      </p:pic>
      <p:sp>
        <p:nvSpPr>
          <p:cNvPr id="2" name="TextBox 1">
            <a:extLst>
              <a:ext uri="{FF2B5EF4-FFF2-40B4-BE49-F238E27FC236}">
                <a16:creationId xmlns:a16="http://schemas.microsoft.com/office/drawing/2014/main" id="{1C4CA1AE-B145-036F-761D-C0AA41F7529B}"/>
              </a:ext>
            </a:extLst>
          </p:cNvPr>
          <p:cNvSpPr txBox="1"/>
          <p:nvPr/>
        </p:nvSpPr>
        <p:spPr>
          <a:xfrm>
            <a:off x="5486400" y="2495550"/>
            <a:ext cx="3444982" cy="1938992"/>
          </a:xfrm>
          <a:prstGeom prst="rect">
            <a:avLst/>
          </a:prstGeom>
          <a:noFill/>
        </p:spPr>
        <p:txBody>
          <a:bodyPr wrap="none" rtlCol="0">
            <a:spAutoFit/>
          </a:bodyPr>
          <a:lstStyle/>
          <a:p>
            <a:pPr algn="l"/>
            <a:r>
              <a:rPr lang="en-US" dirty="0">
                <a:solidFill>
                  <a:schemeClr val="tx1"/>
                </a:solidFill>
              </a:rPr>
              <a:t>Israeli Druze </a:t>
            </a:r>
          </a:p>
          <a:p>
            <a:pPr algn="l"/>
            <a:r>
              <a:rPr lang="en-US" dirty="0">
                <a:solidFill>
                  <a:schemeClr val="tx1"/>
                </a:solidFill>
              </a:rPr>
              <a:t>MK Akram </a:t>
            </a:r>
          </a:p>
          <a:p>
            <a:pPr algn="l"/>
            <a:r>
              <a:rPr lang="en-US" dirty="0">
                <a:solidFill>
                  <a:schemeClr val="tx1"/>
                </a:solidFill>
              </a:rPr>
              <a:t>Hasson</a:t>
            </a:r>
          </a:p>
        </p:txBody>
      </p:sp>
    </p:spTree>
    <p:extLst>
      <p:ext uri="{BB962C8B-B14F-4D97-AF65-F5344CB8AC3E}">
        <p14:creationId xmlns:p14="http://schemas.microsoft.com/office/powerpoint/2010/main" val="15401529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4A7E6-78D8-205E-987F-E7110D9C5DD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999D4B2-C406-6C25-CB8A-462A353534AB}"/>
              </a:ext>
            </a:extLst>
          </p:cNvPr>
          <p:cNvSpPr>
            <a:spLocks noGrp="1"/>
          </p:cNvSpPr>
          <p:nvPr>
            <p:ph type="subTitle" idx="1"/>
          </p:nvPr>
        </p:nvSpPr>
        <p:spPr>
          <a:xfrm>
            <a:off x="152400" y="209550"/>
            <a:ext cx="4903778" cy="4800600"/>
          </a:xfrm>
        </p:spPr>
        <p:txBody>
          <a:bodyPr anchor="t">
            <a:normAutofit/>
          </a:bodyPr>
          <a:lstStyle/>
          <a:p>
            <a:pPr algn="l"/>
            <a:r>
              <a:rPr lang="en-US" sz="4000" dirty="0">
                <a:solidFill>
                  <a:schemeClr val="tx1"/>
                </a:solidFill>
                <a:latin typeface="Arial Rounded MT Bold" panose="020F0704030504030204" pitchFamily="34" charset="0"/>
              </a:rPr>
              <a:t>1300 murdered</a:t>
            </a:r>
          </a:p>
          <a:p>
            <a:pPr algn="l"/>
            <a:r>
              <a:rPr lang="en-US" sz="4000" dirty="0">
                <a:solidFill>
                  <a:schemeClr val="tx1"/>
                </a:solidFill>
                <a:latin typeface="Arial Rounded MT Bold" panose="020F0704030504030204" pitchFamily="34" charset="0"/>
              </a:rPr>
              <a:t>36 Druze villages destroyed</a:t>
            </a:r>
          </a:p>
          <a:p>
            <a:pPr algn="l"/>
            <a:r>
              <a:rPr lang="en-US" sz="4000" dirty="0">
                <a:solidFill>
                  <a:schemeClr val="tx1"/>
                </a:solidFill>
                <a:latin typeface="Arial Rounded MT Bold" panose="020F0704030504030204" pitchFamily="34" charset="0"/>
              </a:rPr>
              <a:t>Siege </a:t>
            </a:r>
          </a:p>
        </p:txBody>
      </p:sp>
      <p:pic>
        <p:nvPicPr>
          <p:cNvPr id="4" name="Picture 3">
            <a:extLst>
              <a:ext uri="{FF2B5EF4-FFF2-40B4-BE49-F238E27FC236}">
                <a16:creationId xmlns:a16="http://schemas.microsoft.com/office/drawing/2014/main" id="{A8BFBFFE-F8A3-D101-6AED-8F616C877D03}"/>
              </a:ext>
            </a:extLst>
          </p:cNvPr>
          <p:cNvPicPr>
            <a:picLocks noChangeAspect="1"/>
          </p:cNvPicPr>
          <p:nvPr/>
        </p:nvPicPr>
        <p:blipFill>
          <a:blip r:embed="rId3"/>
          <a:stretch>
            <a:fillRect/>
          </a:stretch>
        </p:blipFill>
        <p:spPr>
          <a:xfrm>
            <a:off x="5056178" y="0"/>
            <a:ext cx="4087822" cy="5143500"/>
          </a:xfrm>
          <a:prstGeom prst="rect">
            <a:avLst/>
          </a:prstGeom>
        </p:spPr>
      </p:pic>
    </p:spTree>
    <p:extLst>
      <p:ext uri="{BB962C8B-B14F-4D97-AF65-F5344CB8AC3E}">
        <p14:creationId xmlns:p14="http://schemas.microsoft.com/office/powerpoint/2010/main" val="39529857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CB388-E785-8826-48C2-05F49E4F0210}"/>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D7DCCCC1-78CD-322A-6E20-CFDD30E69D3A}"/>
              </a:ext>
            </a:extLst>
          </p:cNvPr>
          <p:cNvSpPr>
            <a:spLocks noGrp="1"/>
          </p:cNvSpPr>
          <p:nvPr>
            <p:ph type="subTitle" idx="1"/>
          </p:nvPr>
        </p:nvSpPr>
        <p:spPr>
          <a:xfrm>
            <a:off x="152400" y="209550"/>
            <a:ext cx="8915400" cy="4800600"/>
          </a:xfrm>
        </p:spPr>
        <p:txBody>
          <a:bodyPr anchor="t">
            <a:normAutofit/>
          </a:bodyPr>
          <a:lstStyle/>
          <a:p>
            <a:pPr algn="l"/>
            <a:r>
              <a:rPr lang="en-US" sz="4000" dirty="0">
                <a:solidFill>
                  <a:schemeClr val="tx1"/>
                </a:solidFill>
                <a:latin typeface="Arial Rounded MT Bold" panose="020F0704030504030204" pitchFamily="34" charset="0"/>
              </a:rPr>
              <a:t>The bodies of victims of the recent clashes between local Druze fighters and Bedouin tribes, are laid out for identification in the yard of a hospital in Syria’s southern city of </a:t>
            </a:r>
            <a:r>
              <a:rPr lang="en-US" sz="4000" dirty="0" err="1">
                <a:solidFill>
                  <a:schemeClr val="tx1"/>
                </a:solidFill>
                <a:latin typeface="Arial Rounded MT Bold" panose="020F0704030504030204" pitchFamily="34" charset="0"/>
              </a:rPr>
              <a:t>Sweida</a:t>
            </a:r>
            <a:r>
              <a:rPr lang="en-US" sz="4000" dirty="0">
                <a:solidFill>
                  <a:schemeClr val="tx1"/>
                </a:solidFill>
                <a:latin typeface="Arial Rounded MT Bold" panose="020F0704030504030204" pitchFamily="34" charset="0"/>
              </a:rPr>
              <a:t> on July 17, 2025. </a:t>
            </a:r>
          </a:p>
          <a:p>
            <a:pPr algn="l"/>
            <a:r>
              <a:rPr lang="en-US" sz="1800" dirty="0">
                <a:solidFill>
                  <a:schemeClr val="tx1"/>
                </a:solidFill>
                <a:latin typeface="Arial Rounded MT Bold" panose="020F0704030504030204" pitchFamily="34" charset="0"/>
              </a:rPr>
              <a:t>(Photo by Shadi AL-DUBAISI / AFP)</a:t>
            </a:r>
            <a:endParaRPr lang="en-US" sz="4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31967725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D910C-F9EE-61B6-2528-66EC3185F78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D9F12F15-CE54-1831-5376-B72E84DEFB1B}"/>
              </a:ext>
            </a:extLst>
          </p:cNvPr>
          <p:cNvSpPr>
            <a:spLocks noGrp="1"/>
          </p:cNvSpPr>
          <p:nvPr>
            <p:ph type="subTitle" idx="1"/>
          </p:nvPr>
        </p:nvSpPr>
        <p:spPr>
          <a:xfrm>
            <a:off x="152400" y="209550"/>
            <a:ext cx="89154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3074" name="Picture 2">
            <a:extLst>
              <a:ext uri="{FF2B5EF4-FFF2-40B4-BE49-F238E27FC236}">
                <a16:creationId xmlns:a16="http://schemas.microsoft.com/office/drawing/2014/main" id="{5E3C2C3E-81E2-3A2C-F206-E2425619253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2788" y="0"/>
            <a:ext cx="7716837"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02707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DE23F-E90A-F3E8-D280-13CEC50AC60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CB4885EF-2749-1F3B-DE5D-016CD0553EBF}"/>
              </a:ext>
            </a:extLst>
          </p:cNvPr>
          <p:cNvSpPr>
            <a:spLocks noGrp="1"/>
          </p:cNvSpPr>
          <p:nvPr>
            <p:ph type="subTitle" idx="1"/>
          </p:nvPr>
        </p:nvSpPr>
        <p:spPr>
          <a:xfrm>
            <a:off x="152400" y="209550"/>
            <a:ext cx="8915400" cy="4800600"/>
          </a:xfrm>
        </p:spPr>
        <p:txBody>
          <a:bodyPr anchor="t">
            <a:normAutofit fontScale="92500" lnSpcReduction="20000"/>
          </a:bodyPr>
          <a:lstStyle/>
          <a:p>
            <a:pPr algn="l"/>
            <a:r>
              <a:rPr lang="en-US" sz="4000" dirty="0">
                <a:solidFill>
                  <a:schemeClr val="tx1"/>
                </a:solidFill>
                <a:latin typeface="Arial Rounded MT Bold" panose="020F0704030504030204" pitchFamily="34" charset="0"/>
              </a:rPr>
              <a:t>Syrian Druze grapple with death and destruction in </a:t>
            </a:r>
            <a:r>
              <a:rPr lang="en-US" sz="4000" dirty="0" err="1">
                <a:solidFill>
                  <a:schemeClr val="tx1"/>
                </a:solidFill>
                <a:latin typeface="Arial Rounded MT Bold" panose="020F0704030504030204" pitchFamily="34" charset="0"/>
              </a:rPr>
              <a:t>Sweida</a:t>
            </a:r>
            <a:r>
              <a:rPr lang="en-US" sz="4000" dirty="0">
                <a:solidFill>
                  <a:schemeClr val="tx1"/>
                </a:solidFill>
                <a:latin typeface="Arial Rounded MT Bold" panose="020F0704030504030204" pitchFamily="34" charset="0"/>
              </a:rPr>
              <a:t> after fighting ended</a:t>
            </a:r>
          </a:p>
          <a:p>
            <a:pPr algn="l"/>
            <a:r>
              <a:rPr lang="en-US" sz="4000" dirty="0">
                <a:solidFill>
                  <a:schemeClr val="tx1"/>
                </a:solidFill>
                <a:latin typeface="Arial Rounded MT Bold" panose="020F0704030504030204" pitchFamily="34" charset="0"/>
              </a:rPr>
              <a:t>About 500 people killed in clashes, according to UK war monitor; AFP photographer counts 15 bodies strewn in city center amid looted shops and burned cars and houses</a:t>
            </a:r>
          </a:p>
          <a:p>
            <a:pPr algn="l"/>
            <a:r>
              <a:rPr lang="en-US" sz="4000" dirty="0">
                <a:solidFill>
                  <a:schemeClr val="tx1"/>
                </a:solidFill>
                <a:latin typeface="Arial Rounded MT Bold" panose="020F0704030504030204" pitchFamily="34" charset="0"/>
              </a:rPr>
              <a:t>By Shadi al-</a:t>
            </a:r>
            <a:r>
              <a:rPr lang="en-US" sz="4000" dirty="0" err="1">
                <a:solidFill>
                  <a:schemeClr val="tx1"/>
                </a:solidFill>
                <a:latin typeface="Arial Rounded MT Bold" panose="020F0704030504030204" pitchFamily="34" charset="0"/>
              </a:rPr>
              <a:t>Dubaisi</a:t>
            </a:r>
            <a:r>
              <a:rPr lang="en-US" sz="4000" dirty="0">
                <a:solidFill>
                  <a:schemeClr val="tx1"/>
                </a:solidFill>
                <a:latin typeface="Arial Rounded MT Bold" panose="020F0704030504030204" pitchFamily="34" charset="0"/>
              </a:rPr>
              <a:t> and Layal Abou Rahal</a:t>
            </a:r>
          </a:p>
          <a:p>
            <a:pPr algn="l"/>
            <a:r>
              <a:rPr lang="en-US" sz="4000" dirty="0">
                <a:solidFill>
                  <a:schemeClr val="tx1"/>
                </a:solidFill>
                <a:latin typeface="Arial Rounded MT Bold" panose="020F0704030504030204" pitchFamily="34" charset="0"/>
              </a:rPr>
              <a:t>17 July 2025, 7:16 pm</a:t>
            </a:r>
          </a:p>
        </p:txBody>
      </p:sp>
    </p:spTree>
    <p:extLst>
      <p:ext uri="{BB962C8B-B14F-4D97-AF65-F5344CB8AC3E}">
        <p14:creationId xmlns:p14="http://schemas.microsoft.com/office/powerpoint/2010/main" val="17763303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5EB5D-1D86-FD35-0CF5-955CCA0A821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B462063-3A9D-1BD5-15E2-EFB6E4FA5688}"/>
              </a:ext>
            </a:extLst>
          </p:cNvPr>
          <p:cNvSpPr>
            <a:spLocks noGrp="1"/>
          </p:cNvSpPr>
          <p:nvPr>
            <p:ph type="subTitle" idx="1"/>
          </p:nvPr>
        </p:nvSpPr>
        <p:spPr>
          <a:xfrm>
            <a:off x="152400" y="209550"/>
            <a:ext cx="8915400" cy="4800600"/>
          </a:xfrm>
        </p:spPr>
        <p:txBody>
          <a:bodyPr anchor="t">
            <a:normAutofit/>
          </a:bodyPr>
          <a:lstStyle/>
          <a:p>
            <a:pPr algn="l"/>
            <a:r>
              <a:rPr lang="en-US" sz="4000" dirty="0">
                <a:solidFill>
                  <a:schemeClr val="tx1"/>
                </a:solidFill>
                <a:latin typeface="Arial Rounded MT Bold" panose="020F0704030504030204" pitchFamily="34" charset="0"/>
              </a:rPr>
              <a:t>Water and electricity services remained cut off in the city, and most shops have closed their doors pending the completion of search operations by local fighters securing the area.</a:t>
            </a:r>
          </a:p>
        </p:txBody>
      </p:sp>
    </p:spTree>
    <p:extLst>
      <p:ext uri="{BB962C8B-B14F-4D97-AF65-F5344CB8AC3E}">
        <p14:creationId xmlns:p14="http://schemas.microsoft.com/office/powerpoint/2010/main" val="15836782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4D5CBF-DB5B-FA47-A1CB-7C35D576A2D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F626E04-7ADE-FAAD-81DB-EBE1D776325F}"/>
              </a:ext>
            </a:extLst>
          </p:cNvPr>
          <p:cNvSpPr>
            <a:spLocks noGrp="1"/>
          </p:cNvSpPr>
          <p:nvPr>
            <p:ph type="subTitle" idx="1"/>
          </p:nvPr>
        </p:nvSpPr>
        <p:spPr>
          <a:xfrm>
            <a:off x="152400" y="209550"/>
            <a:ext cx="89154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44C190C0-66EB-DA22-EF30-A221AEA2A05F}"/>
              </a:ext>
            </a:extLst>
          </p:cNvPr>
          <p:cNvPicPr>
            <a:picLocks noChangeAspect="1"/>
          </p:cNvPicPr>
          <p:nvPr/>
        </p:nvPicPr>
        <p:blipFill>
          <a:blip r:embed="rId3"/>
          <a:stretch>
            <a:fillRect/>
          </a:stretch>
        </p:blipFill>
        <p:spPr>
          <a:xfrm>
            <a:off x="1097164" y="0"/>
            <a:ext cx="6949671" cy="5143500"/>
          </a:xfrm>
          <a:prstGeom prst="rect">
            <a:avLst/>
          </a:prstGeom>
        </p:spPr>
      </p:pic>
    </p:spTree>
    <p:extLst>
      <p:ext uri="{BB962C8B-B14F-4D97-AF65-F5344CB8AC3E}">
        <p14:creationId xmlns:p14="http://schemas.microsoft.com/office/powerpoint/2010/main" val="636324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A52D4-7243-8050-AA4C-DE5D3E404D6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D9AC452-EC2E-389D-852B-AA91A677867C}"/>
              </a:ext>
            </a:extLst>
          </p:cNvPr>
          <p:cNvSpPr>
            <a:spLocks noGrp="1"/>
          </p:cNvSpPr>
          <p:nvPr>
            <p:ph type="subTitle" idx="1"/>
          </p:nvPr>
        </p:nvSpPr>
        <p:spPr>
          <a:xfrm>
            <a:off x="228600" y="209550"/>
            <a:ext cx="8610600" cy="4800600"/>
          </a:xfrm>
        </p:spPr>
        <p:txBody>
          <a:bodyPr anchor="t">
            <a:normAutofit/>
          </a:bodyPr>
          <a:lstStyle/>
          <a:p>
            <a:pPr algn="l"/>
            <a:endParaRPr lang="en-US" sz="4000" dirty="0">
              <a:solidFill>
                <a:schemeClr val="tx1"/>
              </a:solidFill>
              <a:latin typeface="Arial Rounded MT Bold" panose="020F0704030504030204" pitchFamily="34" charset="0"/>
            </a:endParaRPr>
          </a:p>
        </p:txBody>
      </p:sp>
      <p:pic>
        <p:nvPicPr>
          <p:cNvPr id="5" name="Picture 4">
            <a:extLst>
              <a:ext uri="{FF2B5EF4-FFF2-40B4-BE49-F238E27FC236}">
                <a16:creationId xmlns:a16="http://schemas.microsoft.com/office/drawing/2014/main" id="{3F38DC14-F193-FDBF-FB14-93E760D7A516}"/>
              </a:ext>
            </a:extLst>
          </p:cNvPr>
          <p:cNvPicPr>
            <a:picLocks noChangeAspect="1"/>
          </p:cNvPicPr>
          <p:nvPr/>
        </p:nvPicPr>
        <p:blipFill>
          <a:blip r:embed="rId3"/>
          <a:stretch>
            <a:fillRect/>
          </a:stretch>
        </p:blipFill>
        <p:spPr>
          <a:xfrm>
            <a:off x="-38100" y="0"/>
            <a:ext cx="9144000" cy="5145338"/>
          </a:xfrm>
          <a:prstGeom prst="rect">
            <a:avLst/>
          </a:prstGeom>
        </p:spPr>
      </p:pic>
    </p:spTree>
    <p:extLst>
      <p:ext uri="{BB962C8B-B14F-4D97-AF65-F5344CB8AC3E}">
        <p14:creationId xmlns:p14="http://schemas.microsoft.com/office/powerpoint/2010/main" val="37681755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884AEC-0BF7-3007-6BA7-134D3C62D43F}"/>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39140F8-A394-E1ED-C193-950FB81380FA}"/>
              </a:ext>
            </a:extLst>
          </p:cNvPr>
          <p:cNvSpPr>
            <a:spLocks noGrp="1"/>
          </p:cNvSpPr>
          <p:nvPr>
            <p:ph type="subTitle" idx="1"/>
          </p:nvPr>
        </p:nvSpPr>
        <p:spPr>
          <a:xfrm>
            <a:off x="152400" y="209550"/>
            <a:ext cx="8915400" cy="4800600"/>
          </a:xfrm>
        </p:spPr>
        <p:txBody>
          <a:bodyPr anchor="t">
            <a:normAutofit/>
          </a:bodyPr>
          <a:lstStyle/>
          <a:p>
            <a:pPr algn="l"/>
            <a:r>
              <a:rPr lang="en-US" sz="4000" dirty="0">
                <a:solidFill>
                  <a:schemeClr val="tx1"/>
                </a:solidFill>
                <a:latin typeface="Arial Rounded MT Bold" panose="020F0704030504030204" pitchFamily="34" charset="0"/>
              </a:rPr>
              <a:t>Hossam Saraya, a Syrian-American Druze from Oklahoma, was shown in another video, kneeling with his brother, father, and at least three other relatives, before a group of men in military garb sprayed them with automatic fire and celebrated.</a:t>
            </a:r>
          </a:p>
        </p:txBody>
      </p:sp>
    </p:spTree>
    <p:extLst>
      <p:ext uri="{BB962C8B-B14F-4D97-AF65-F5344CB8AC3E}">
        <p14:creationId xmlns:p14="http://schemas.microsoft.com/office/powerpoint/2010/main" val="10009982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2D3DA-F905-21B0-ECAE-5AA05C26308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F67887C0-2C27-9981-BFB0-E5B2052BCD91}"/>
              </a:ext>
            </a:extLst>
          </p:cNvPr>
          <p:cNvSpPr>
            <a:spLocks noGrp="1"/>
          </p:cNvSpPr>
          <p:nvPr>
            <p:ph type="subTitle" idx="1"/>
          </p:nvPr>
        </p:nvSpPr>
        <p:spPr>
          <a:xfrm>
            <a:off x="152400" y="209550"/>
            <a:ext cx="8915400" cy="4800600"/>
          </a:xfrm>
        </p:spPr>
        <p:txBody>
          <a:bodyPr anchor="t">
            <a:normAutofit/>
          </a:bodyPr>
          <a:lstStyle/>
          <a:p>
            <a:pPr algn="l"/>
            <a:r>
              <a:rPr lang="en-US" sz="4000" dirty="0">
                <a:solidFill>
                  <a:schemeClr val="tx1"/>
                </a:solidFill>
                <a:latin typeface="Arial Rounded MT Bold" panose="020F0704030504030204" pitchFamily="34" charset="0"/>
              </a:rPr>
              <a:t>Israeli sends one helicopter every two days. </a:t>
            </a:r>
          </a:p>
          <a:p>
            <a:pPr algn="l"/>
            <a:endParaRPr lang="en-US" sz="4000" dirty="0">
              <a:solidFill>
                <a:schemeClr val="tx1"/>
              </a:solidFill>
              <a:latin typeface="Arial Rounded MT Bold" panose="020F0704030504030204" pitchFamily="34" charset="0"/>
            </a:endParaRPr>
          </a:p>
        </p:txBody>
      </p:sp>
      <p:pic>
        <p:nvPicPr>
          <p:cNvPr id="4" name="Picture 3">
            <a:extLst>
              <a:ext uri="{FF2B5EF4-FFF2-40B4-BE49-F238E27FC236}">
                <a16:creationId xmlns:a16="http://schemas.microsoft.com/office/drawing/2014/main" id="{2DFC38A8-726D-2EB7-8AC2-5900B274CF23}"/>
              </a:ext>
            </a:extLst>
          </p:cNvPr>
          <p:cNvPicPr>
            <a:picLocks noChangeAspect="1"/>
          </p:cNvPicPr>
          <p:nvPr/>
        </p:nvPicPr>
        <p:blipFill>
          <a:blip r:embed="rId3"/>
          <a:stretch>
            <a:fillRect/>
          </a:stretch>
        </p:blipFill>
        <p:spPr>
          <a:xfrm>
            <a:off x="152400" y="1657350"/>
            <a:ext cx="8782659" cy="2829139"/>
          </a:xfrm>
          <a:prstGeom prst="rect">
            <a:avLst/>
          </a:prstGeom>
        </p:spPr>
      </p:pic>
    </p:spTree>
    <p:extLst>
      <p:ext uri="{BB962C8B-B14F-4D97-AF65-F5344CB8AC3E}">
        <p14:creationId xmlns:p14="http://schemas.microsoft.com/office/powerpoint/2010/main" val="137263102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96205-11DA-7C10-DF7B-5420881A20A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5144807-B4B0-34B4-BB3C-0823FEEA1EDE}"/>
              </a:ext>
            </a:extLst>
          </p:cNvPr>
          <p:cNvSpPr>
            <a:spLocks noGrp="1"/>
          </p:cNvSpPr>
          <p:nvPr>
            <p:ph type="subTitle" idx="1"/>
          </p:nvPr>
        </p:nvSpPr>
        <p:spPr>
          <a:xfrm>
            <a:off x="152400" y="209550"/>
            <a:ext cx="8915400" cy="4800600"/>
          </a:xfrm>
        </p:spPr>
        <p:txBody>
          <a:bodyPr anchor="t">
            <a:normAutofit/>
          </a:bodyPr>
          <a:lstStyle/>
          <a:p>
            <a:pPr algn="l"/>
            <a:r>
              <a:rPr lang="en-US" sz="4000" dirty="0">
                <a:solidFill>
                  <a:schemeClr val="tx1"/>
                </a:solidFill>
                <a:latin typeface="Arial Rounded MT Bold" panose="020F0704030504030204" pitchFamily="34" charset="0"/>
              </a:rPr>
              <a:t>Jordan does not help them</a:t>
            </a:r>
          </a:p>
          <a:p>
            <a:pPr algn="l"/>
            <a:r>
              <a:rPr lang="en-US" sz="4000" dirty="0">
                <a:solidFill>
                  <a:schemeClr val="tx1"/>
                </a:solidFill>
                <a:latin typeface="Arial Rounded MT Bold" panose="020F0704030504030204" pitchFamily="34" charset="0"/>
              </a:rPr>
              <a:t>80 km to Israel </a:t>
            </a:r>
          </a:p>
        </p:txBody>
      </p:sp>
      <p:pic>
        <p:nvPicPr>
          <p:cNvPr id="4" name="Picture 3">
            <a:extLst>
              <a:ext uri="{FF2B5EF4-FFF2-40B4-BE49-F238E27FC236}">
                <a16:creationId xmlns:a16="http://schemas.microsoft.com/office/drawing/2014/main" id="{1F641BF7-A65C-C7AE-4695-A2A81824E928}"/>
              </a:ext>
            </a:extLst>
          </p:cNvPr>
          <p:cNvPicPr>
            <a:picLocks noChangeAspect="1"/>
          </p:cNvPicPr>
          <p:nvPr/>
        </p:nvPicPr>
        <p:blipFill>
          <a:blip r:embed="rId3"/>
          <a:stretch>
            <a:fillRect/>
          </a:stretch>
        </p:blipFill>
        <p:spPr>
          <a:xfrm>
            <a:off x="204178" y="1581151"/>
            <a:ext cx="8735644" cy="1705074"/>
          </a:xfrm>
          <a:prstGeom prst="rect">
            <a:avLst/>
          </a:prstGeom>
        </p:spPr>
      </p:pic>
      <p:pic>
        <p:nvPicPr>
          <p:cNvPr id="6" name="Picture 5">
            <a:extLst>
              <a:ext uri="{FF2B5EF4-FFF2-40B4-BE49-F238E27FC236}">
                <a16:creationId xmlns:a16="http://schemas.microsoft.com/office/drawing/2014/main" id="{5F9F1EE3-BFC3-811B-1704-439A0B5B6A26}"/>
              </a:ext>
            </a:extLst>
          </p:cNvPr>
          <p:cNvPicPr>
            <a:picLocks noChangeAspect="1"/>
          </p:cNvPicPr>
          <p:nvPr/>
        </p:nvPicPr>
        <p:blipFill>
          <a:blip r:embed="rId4"/>
          <a:stretch>
            <a:fillRect/>
          </a:stretch>
        </p:blipFill>
        <p:spPr>
          <a:xfrm>
            <a:off x="186738" y="3409950"/>
            <a:ext cx="8849960" cy="1523999"/>
          </a:xfrm>
          <a:prstGeom prst="rect">
            <a:avLst/>
          </a:prstGeom>
        </p:spPr>
      </p:pic>
    </p:spTree>
    <p:extLst>
      <p:ext uri="{BB962C8B-B14F-4D97-AF65-F5344CB8AC3E}">
        <p14:creationId xmlns:p14="http://schemas.microsoft.com/office/powerpoint/2010/main" val="24220054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64CFD-1552-FC72-9549-0C551EAABACB}"/>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A991DDD-301E-6041-AA77-874E69CF9E31}"/>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9EC99D85-4988-1282-8663-DC6544350A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Tree>
    <p:extLst>
      <p:ext uri="{BB962C8B-B14F-4D97-AF65-F5344CB8AC3E}">
        <p14:creationId xmlns:p14="http://schemas.microsoft.com/office/powerpoint/2010/main" val="23946194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6A915-A226-B391-D361-407A8A01F1B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1EAA39F-9F79-96C3-677A-08534BD69E57}"/>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192E1B69-5B62-E302-0526-EF505DAF7B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
        <p:nvSpPr>
          <p:cNvPr id="5" name="TextBox 4">
            <a:extLst>
              <a:ext uri="{FF2B5EF4-FFF2-40B4-BE49-F238E27FC236}">
                <a16:creationId xmlns:a16="http://schemas.microsoft.com/office/drawing/2014/main" id="{705B96D0-149B-9E37-4ACA-8247C763A7B9}"/>
              </a:ext>
            </a:extLst>
          </p:cNvPr>
          <p:cNvSpPr txBox="1"/>
          <p:nvPr/>
        </p:nvSpPr>
        <p:spPr>
          <a:xfrm>
            <a:off x="304800" y="209550"/>
            <a:ext cx="8602163" cy="5016758"/>
          </a:xfrm>
          <a:prstGeom prst="rect">
            <a:avLst/>
          </a:prstGeom>
          <a:noFill/>
        </p:spPr>
        <p:txBody>
          <a:bodyPr wrap="none" rtlCol="0">
            <a:spAutoFit/>
          </a:bodyPr>
          <a:lstStyle/>
          <a:p>
            <a:pPr algn="l"/>
            <a:r>
              <a:rPr lang="en-US" dirty="0">
                <a:solidFill>
                  <a:schemeClr val="tx1"/>
                </a:solidFill>
              </a:rPr>
              <a:t>FREEDOM</a:t>
            </a:r>
          </a:p>
          <a:p>
            <a:pPr marL="457200" indent="-457200" algn="l">
              <a:buFont typeface="+mj-lt"/>
              <a:buAutoNum type="arabicPeriod"/>
            </a:pPr>
            <a:r>
              <a:rPr lang="en-US" dirty="0">
                <a:solidFill>
                  <a:schemeClr val="tx1"/>
                </a:solidFill>
              </a:rPr>
              <a:t>Scriptural meaning </a:t>
            </a:r>
          </a:p>
          <a:p>
            <a:pPr marL="457200" indent="-457200" algn="l">
              <a:buFont typeface="+mj-lt"/>
              <a:buAutoNum type="arabicPeriod"/>
            </a:pPr>
            <a:r>
              <a:rPr lang="en-US" dirty="0">
                <a:solidFill>
                  <a:schemeClr val="tx1"/>
                </a:solidFill>
              </a:rPr>
              <a:t>US History of Freedom</a:t>
            </a:r>
          </a:p>
          <a:p>
            <a:pPr marL="457200" indent="-457200" algn="l">
              <a:buFont typeface="+mj-lt"/>
              <a:buAutoNum type="arabicPeriod"/>
            </a:pPr>
            <a:r>
              <a:rPr lang="en-US" dirty="0">
                <a:solidFill>
                  <a:schemeClr val="tx1"/>
                </a:solidFill>
              </a:rPr>
              <a:t>Application to us: Knowing truth</a:t>
            </a:r>
          </a:p>
          <a:p>
            <a:pPr marL="569913" lvl="1" indent="-231775" algn="l">
              <a:buFont typeface="Arial" panose="020B0604020202020204" pitchFamily="34" charset="0"/>
              <a:buChar char="•"/>
            </a:pPr>
            <a:r>
              <a:rPr lang="en-US" dirty="0">
                <a:solidFill>
                  <a:schemeClr val="tx1"/>
                </a:solidFill>
              </a:rPr>
              <a:t>About Life and Abortion</a:t>
            </a:r>
          </a:p>
          <a:p>
            <a:pPr marL="569913" lvl="1" indent="-231775" algn="l">
              <a:buFont typeface="Arial" panose="020B0604020202020204" pitchFamily="34" charset="0"/>
              <a:buChar char="•"/>
            </a:pPr>
            <a:r>
              <a:rPr lang="en-US" dirty="0">
                <a:solidFill>
                  <a:schemeClr val="tx1"/>
                </a:solidFill>
              </a:rPr>
              <a:t>Siege of Druze </a:t>
            </a:r>
            <a:r>
              <a:rPr lang="en-US" dirty="0" err="1">
                <a:solidFill>
                  <a:schemeClr val="tx1"/>
                </a:solidFill>
              </a:rPr>
              <a:t>Sweida</a:t>
            </a:r>
            <a:endParaRPr lang="en-US" dirty="0">
              <a:solidFill>
                <a:schemeClr val="tx1"/>
              </a:solidFill>
            </a:endParaRPr>
          </a:p>
          <a:p>
            <a:pPr marL="569913" lvl="1" indent="-231775" algn="l">
              <a:buFont typeface="Arial" panose="020B0604020202020204" pitchFamily="34" charset="0"/>
              <a:buChar char="•"/>
            </a:pPr>
            <a:r>
              <a:rPr lang="en-US" u="sng" dirty="0">
                <a:solidFill>
                  <a:srgbClr val="FFFF66"/>
                </a:solidFill>
              </a:rPr>
              <a:t>Continuance of Hamas</a:t>
            </a:r>
          </a:p>
          <a:p>
            <a:pPr algn="l"/>
            <a:r>
              <a:rPr lang="en-US" dirty="0">
                <a:solidFill>
                  <a:schemeClr val="tx1"/>
                </a:solidFill>
              </a:rPr>
              <a:t>4. Freedom and Hope in Messiah</a:t>
            </a:r>
          </a:p>
        </p:txBody>
      </p:sp>
    </p:spTree>
    <p:extLst>
      <p:ext uri="{BB962C8B-B14F-4D97-AF65-F5344CB8AC3E}">
        <p14:creationId xmlns:p14="http://schemas.microsoft.com/office/powerpoint/2010/main" val="33054112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9C1428-936D-60A2-1080-BC88983F4B39}"/>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4826D12-AA8F-C9EB-F9B8-705E9D671050}"/>
              </a:ext>
            </a:extLst>
          </p:cNvPr>
          <p:cNvSpPr>
            <a:spLocks noGrp="1"/>
          </p:cNvSpPr>
          <p:nvPr>
            <p:ph type="subTitle" idx="1"/>
          </p:nvPr>
        </p:nvSpPr>
        <p:spPr>
          <a:xfrm>
            <a:off x="152400" y="209550"/>
            <a:ext cx="8915400" cy="4800600"/>
          </a:xfrm>
        </p:spPr>
        <p:txBody>
          <a:bodyPr anchor="t">
            <a:normAutofit fontScale="92500" lnSpcReduction="10000"/>
          </a:bodyPr>
          <a:lstStyle/>
          <a:p>
            <a:pPr algn="l"/>
            <a:r>
              <a:rPr lang="en-US" sz="4000" dirty="0">
                <a:solidFill>
                  <a:schemeClr val="tx1"/>
                </a:solidFill>
                <a:latin typeface="Arial Rounded MT Bold" panose="020F0704030504030204" pitchFamily="34" charset="0"/>
              </a:rPr>
              <a:t>As difficult as it is to acknowledge, what remains of Hamas has yet to accept its defeat. For now, it still controls the weapons necessary to regain power in Gaza.</a:t>
            </a:r>
          </a:p>
          <a:p>
            <a:pPr algn="l"/>
            <a:endParaRPr lang="en-US" sz="4000" dirty="0">
              <a:solidFill>
                <a:schemeClr val="tx1"/>
              </a:solidFill>
              <a:latin typeface="Arial Rounded MT Bold" panose="020F0704030504030204" pitchFamily="34" charset="0"/>
            </a:endParaRPr>
          </a:p>
          <a:p>
            <a:pPr algn="l"/>
            <a:r>
              <a:rPr lang="en-US" sz="4000" dirty="0">
                <a:solidFill>
                  <a:schemeClr val="tx1"/>
                </a:solidFill>
                <a:latin typeface="Arial Rounded MT Bold" panose="020F0704030504030204" pitchFamily="34" charset="0"/>
              </a:rPr>
              <a:t>More importantly, it continues to cling to the belief that its sole mission is to destroy the State of Israel.</a:t>
            </a:r>
          </a:p>
        </p:txBody>
      </p:sp>
    </p:spTree>
    <p:extLst>
      <p:ext uri="{BB962C8B-B14F-4D97-AF65-F5344CB8AC3E}">
        <p14:creationId xmlns:p14="http://schemas.microsoft.com/office/powerpoint/2010/main" val="231590463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F7B86E-CA1B-C35F-E8FB-C81ED485C95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5352474-1A59-95E2-E571-1B3728856939}"/>
              </a:ext>
            </a:extLst>
          </p:cNvPr>
          <p:cNvSpPr>
            <a:spLocks noGrp="1"/>
          </p:cNvSpPr>
          <p:nvPr>
            <p:ph type="subTitle" idx="1"/>
          </p:nvPr>
        </p:nvSpPr>
        <p:spPr>
          <a:xfrm>
            <a:off x="228600" y="209550"/>
            <a:ext cx="8610600" cy="4800600"/>
          </a:xfrm>
        </p:spPr>
        <p:txBody>
          <a:bodyPr anchor="t">
            <a:normAutofit lnSpcReduction="10000"/>
          </a:bodyPr>
          <a:lstStyle/>
          <a:p>
            <a:pPr algn="l"/>
            <a:r>
              <a:rPr lang="en-US" sz="3600" dirty="0">
                <a:solidFill>
                  <a:schemeClr val="tx1"/>
                </a:solidFill>
                <a:latin typeface="Arial Rounded MT Bold" panose="020F0704030504030204" pitchFamily="34" charset="0"/>
              </a:rPr>
              <a:t>The October 13, 2025, announcement that Hamas has received American approval to conduct security operations in Gaza represents a </a:t>
            </a:r>
            <a:r>
              <a:rPr lang="en-US" sz="3600" u="sng" dirty="0">
                <a:solidFill>
                  <a:srgbClr val="FFFF66"/>
                </a:solidFill>
                <a:latin typeface="Arial Rounded MT Bold" panose="020F0704030504030204" pitchFamily="34" charset="0"/>
              </a:rPr>
              <a:t>catastrophic strategic error </a:t>
            </a:r>
            <a:r>
              <a:rPr lang="en-US" sz="3600" dirty="0">
                <a:solidFill>
                  <a:schemeClr val="tx1"/>
                </a:solidFill>
                <a:latin typeface="Arial Rounded MT Bold" panose="020F0704030504030204" pitchFamily="34" charset="0"/>
              </a:rPr>
              <a:t>that undermines the long-term objective of excising the terrorist organization from Gaza’s governance. President Trump’s statement that “we gave them approval for a period of time”</a:t>
            </a:r>
          </a:p>
        </p:txBody>
      </p:sp>
    </p:spTree>
    <p:extLst>
      <p:ext uri="{BB962C8B-B14F-4D97-AF65-F5344CB8AC3E}">
        <p14:creationId xmlns:p14="http://schemas.microsoft.com/office/powerpoint/2010/main" val="198121379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E72EB-7BCE-54EC-9288-5346BD4F9C8E}"/>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782A8FE-6776-93CF-EEA3-679079E09506}"/>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to address lawlessness fundamentally contradicts his own 20-point peace plan’s core principle: Hamas must have no role—direct, indirect, or in any form—in Gaza’s future governance. </a:t>
            </a:r>
          </a:p>
        </p:txBody>
      </p:sp>
    </p:spTree>
    <p:extLst>
      <p:ext uri="{BB962C8B-B14F-4D97-AF65-F5344CB8AC3E}">
        <p14:creationId xmlns:p14="http://schemas.microsoft.com/office/powerpoint/2010/main" val="330279763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17AF39-CEAD-4E50-03D4-5CD075582810}"/>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DE9C490-6ACE-7BFA-30D4-552824982378}"/>
              </a:ext>
            </a:extLst>
          </p:cNvPr>
          <p:cNvSpPr>
            <a:spLocks noGrp="1"/>
          </p:cNvSpPr>
          <p:nvPr>
            <p:ph type="subTitle" idx="1"/>
          </p:nvPr>
        </p:nvSpPr>
        <p:spPr>
          <a:xfrm>
            <a:off x="152400" y="209550"/>
            <a:ext cx="89154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1026" name="Picture 2">
            <a:extLst>
              <a:ext uri="{FF2B5EF4-FFF2-40B4-BE49-F238E27FC236}">
                <a16:creationId xmlns:a16="http://schemas.microsoft.com/office/drawing/2014/main" id="{B73B72D3-D54E-BE81-F1CB-14E60FC4D5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0089" y="7387"/>
            <a:ext cx="771525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803602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C0F21B-F071-F890-7600-D988518AB2C9}"/>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CF3ACA2B-F30A-2FA6-E77A-FD58040DFEEA}"/>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While the remaining 19 points of the framework continue to be negotiated and implemented, this premature legitimization of Hamas’s security role virtually guarantees its complete reconstitution.</a:t>
            </a:r>
          </a:p>
        </p:txBody>
      </p:sp>
    </p:spTree>
    <p:extLst>
      <p:ext uri="{BB962C8B-B14F-4D97-AF65-F5344CB8AC3E}">
        <p14:creationId xmlns:p14="http://schemas.microsoft.com/office/powerpoint/2010/main" val="19728924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4A640-390F-FAEA-CF28-19CA45BB00B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A40D65B-7BC1-4B5A-AE65-95937FEB8B3B}"/>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8C349720-D0A9-D894-94DD-827B2828BC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Tree>
    <p:extLst>
      <p:ext uri="{BB962C8B-B14F-4D97-AF65-F5344CB8AC3E}">
        <p14:creationId xmlns:p14="http://schemas.microsoft.com/office/powerpoint/2010/main" val="249305805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5F440-2160-91ED-B99D-64C2316DCF5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D86359B1-7490-D857-59E5-3EBA47CD698D}"/>
              </a:ext>
            </a:extLst>
          </p:cNvPr>
          <p:cNvSpPr>
            <a:spLocks noGrp="1"/>
          </p:cNvSpPr>
          <p:nvPr>
            <p:ph type="subTitle" idx="1"/>
          </p:nvPr>
        </p:nvSpPr>
        <p:spPr>
          <a:xfrm>
            <a:off x="228600" y="209550"/>
            <a:ext cx="8610600" cy="4800600"/>
          </a:xfrm>
        </p:spPr>
        <p:txBody>
          <a:bodyPr anchor="t">
            <a:normAutofit lnSpcReduction="10000"/>
          </a:bodyPr>
          <a:lstStyle/>
          <a:p>
            <a:pPr algn="l"/>
            <a:r>
              <a:rPr lang="en-US" sz="4000" dirty="0">
                <a:solidFill>
                  <a:schemeClr val="tx1"/>
                </a:solidFill>
                <a:latin typeface="Arial Rounded MT Bold" panose="020F0704030504030204" pitchFamily="34" charset="0"/>
              </a:rPr>
              <a:t>The strategic imperative remains unchanged: empowering Gaza’s clan structures, which represent 72 percent of Gaza’s 2.3 million residents through 608 registered mukhtars and six major Bedouin confederations, to fill the governance vacuum as Hamas is systematically removed.</a:t>
            </a:r>
          </a:p>
        </p:txBody>
      </p:sp>
    </p:spTree>
    <p:extLst>
      <p:ext uri="{BB962C8B-B14F-4D97-AF65-F5344CB8AC3E}">
        <p14:creationId xmlns:p14="http://schemas.microsoft.com/office/powerpoint/2010/main" val="202292560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A8C675-8667-42B4-2D12-90CA5853815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E816011-5373-49DA-7308-3804874A97DF}"/>
              </a:ext>
            </a:extLst>
          </p:cNvPr>
          <p:cNvSpPr>
            <a:spLocks noGrp="1"/>
          </p:cNvSpPr>
          <p:nvPr>
            <p:ph type="subTitle" idx="1"/>
          </p:nvPr>
        </p:nvSpPr>
        <p:spPr>
          <a:xfrm>
            <a:off x="228600" y="209550"/>
            <a:ext cx="8610600" cy="4800600"/>
          </a:xfrm>
        </p:spPr>
        <p:txBody>
          <a:bodyPr anchor="t">
            <a:normAutofit fontScale="92500" lnSpcReduction="10000"/>
          </a:bodyPr>
          <a:lstStyle/>
          <a:p>
            <a:pPr algn="l"/>
            <a:r>
              <a:rPr lang="en-US" sz="4000" dirty="0">
                <a:solidFill>
                  <a:schemeClr val="tx1"/>
                </a:solidFill>
                <a:latin typeface="Arial Rounded MT Bold" panose="020F0704030504030204" pitchFamily="34" charset="0"/>
              </a:rPr>
              <a:t>The sister of murdered hostage Shiri Bibas offered scathing criticism of the recently implemented ceasefire and hostage deal with Hamas, writing that while she was happy to see the living hostages reunited with their families, Israel had not achieved a decisive victory over Hamas and the Jewish state remains in grave danger.</a:t>
            </a:r>
          </a:p>
        </p:txBody>
      </p:sp>
    </p:spTree>
    <p:extLst>
      <p:ext uri="{BB962C8B-B14F-4D97-AF65-F5344CB8AC3E}">
        <p14:creationId xmlns:p14="http://schemas.microsoft.com/office/powerpoint/2010/main" val="244210935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D3B37-28B8-039B-7C96-E01A207F8E7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240EE9F-2577-BF89-1B5B-E079E09BAB86}"/>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“We did not achieve peace at the end of this war — we achieved defeat,” said Dana Silverman-Setton, whose parents, sister and nephews were murdered by terrorists.</a:t>
            </a:r>
          </a:p>
          <a:p>
            <a:pPr algn="l"/>
            <a:r>
              <a:rPr lang="en-US" sz="4000" dirty="0">
                <a:solidFill>
                  <a:schemeClr val="tx1"/>
                </a:solidFill>
                <a:latin typeface="Arial Rounded MT Bold" panose="020F0704030504030204" pitchFamily="34" charset="0"/>
              </a:rPr>
              <a:t>By World Israel News Staff</a:t>
            </a:r>
          </a:p>
        </p:txBody>
      </p:sp>
    </p:spTree>
    <p:extLst>
      <p:ext uri="{BB962C8B-B14F-4D97-AF65-F5344CB8AC3E}">
        <p14:creationId xmlns:p14="http://schemas.microsoft.com/office/powerpoint/2010/main" val="29864127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1CB3A-75B9-720F-3ED6-C7AB6C56B79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D1A471A-BAFD-440A-4D06-A4010290AF06}"/>
              </a:ext>
            </a:extLst>
          </p:cNvPr>
          <p:cNvSpPr>
            <a:spLocks noGrp="1"/>
          </p:cNvSpPr>
          <p:nvPr>
            <p:ph type="subTitle" idx="1"/>
          </p:nvPr>
        </p:nvSpPr>
        <p:spPr>
          <a:xfrm>
            <a:off x="228600" y="209550"/>
            <a:ext cx="8610600" cy="4800600"/>
          </a:xfrm>
        </p:spPr>
        <p:txBody>
          <a:bodyPr anchor="t">
            <a:normAutofit lnSpcReduction="10000"/>
          </a:bodyPr>
          <a:lstStyle/>
          <a:p>
            <a:pPr algn="l"/>
            <a:r>
              <a:rPr lang="en-US" sz="4000" dirty="0">
                <a:solidFill>
                  <a:schemeClr val="tx1"/>
                </a:solidFill>
                <a:latin typeface="Arial Rounded MT Bold" panose="020F0704030504030204" pitchFamily="34" charset="0"/>
              </a:rPr>
              <a:t>The October 2023 Hamas attack on Israel exposed a fundamental truth about Gaza’s social architecture: Hamas’s control masked but never eliminated deeper tribal loyalties. When Israeli forces offered partnership opportunities to 12 major clans in early 2024, </a:t>
            </a:r>
          </a:p>
        </p:txBody>
      </p:sp>
    </p:spTree>
    <p:extLst>
      <p:ext uri="{BB962C8B-B14F-4D97-AF65-F5344CB8AC3E}">
        <p14:creationId xmlns:p14="http://schemas.microsoft.com/office/powerpoint/2010/main" val="168412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120D93-1E66-1876-1B8F-22642D9CD8DE}"/>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6B79C08-8C1D-E97A-EB2C-55BCC0649E78}"/>
              </a:ext>
            </a:extLst>
          </p:cNvPr>
          <p:cNvSpPr>
            <a:spLocks noGrp="1"/>
          </p:cNvSpPr>
          <p:nvPr>
            <p:ph type="subTitle" idx="1"/>
          </p:nvPr>
        </p:nvSpPr>
        <p:spPr>
          <a:xfrm>
            <a:off x="228600" y="209550"/>
            <a:ext cx="8610600" cy="4800600"/>
          </a:xfrm>
        </p:spPr>
        <p:txBody>
          <a:bodyPr anchor="t">
            <a:normAutofit fontScale="92500"/>
          </a:bodyPr>
          <a:lstStyle/>
          <a:p>
            <a:pPr algn="l"/>
            <a:r>
              <a:rPr lang="en-US" sz="4000" dirty="0">
                <a:solidFill>
                  <a:schemeClr val="tx1"/>
                </a:solidFill>
                <a:latin typeface="Arial Rounded MT Bold" panose="020F0704030504030204" pitchFamily="34" charset="0"/>
              </a:rPr>
              <a:t>11 rejected collaboration not from ideological commitment to Hamas, but from calculated self-preservation against an uncertain future. This demonstrates both the clans’ strategic autonomy and their potential as rational actors capable of pragmatic decision-making based on shifting incentives.</a:t>
            </a:r>
          </a:p>
        </p:txBody>
      </p:sp>
    </p:spTree>
    <p:extLst>
      <p:ext uri="{BB962C8B-B14F-4D97-AF65-F5344CB8AC3E}">
        <p14:creationId xmlns:p14="http://schemas.microsoft.com/office/powerpoint/2010/main" val="219093900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C4E46-BD7E-E566-169B-E46E7CA749D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7BD5E90-BAEE-508B-E3D5-10019F787940}"/>
              </a:ext>
            </a:extLst>
          </p:cNvPr>
          <p:cNvSpPr>
            <a:spLocks noGrp="1"/>
          </p:cNvSpPr>
          <p:nvPr>
            <p:ph type="subTitle" idx="1"/>
          </p:nvPr>
        </p:nvSpPr>
        <p:spPr>
          <a:xfrm>
            <a:off x="228600" y="209550"/>
            <a:ext cx="8610600" cy="4800600"/>
          </a:xfrm>
        </p:spPr>
        <p:txBody>
          <a:bodyPr anchor="t">
            <a:normAutofit fontScale="92500" lnSpcReduction="20000"/>
          </a:bodyPr>
          <a:lstStyle/>
          <a:p>
            <a:pPr algn="l"/>
            <a:r>
              <a:rPr lang="en-US" sz="4000" dirty="0">
                <a:solidFill>
                  <a:schemeClr val="tx1"/>
                </a:solidFill>
                <a:latin typeface="Arial Rounded MT Bold" pitchFamily="34" charset="0"/>
                <a:cs typeface="Arial" charset="0"/>
              </a:rPr>
              <a:t>The clans’ </a:t>
            </a:r>
            <a:r>
              <a:rPr lang="en-US" sz="4000" u="sng" dirty="0">
                <a:solidFill>
                  <a:schemeClr val="tx1"/>
                </a:solidFill>
                <a:latin typeface="Arial Rounded MT Bold" pitchFamily="34" charset="0"/>
                <a:cs typeface="Arial" charset="0"/>
                <a:hlinkClick r:id="rId3"/>
              </a:rPr>
              <a:t>control</a:t>
            </a:r>
            <a:r>
              <a:rPr lang="en-US" sz="4000" dirty="0">
                <a:solidFill>
                  <a:schemeClr val="tx1"/>
                </a:solidFill>
                <a:latin typeface="Arial Rounded MT Bold" pitchFamily="34" charset="0"/>
                <a:cs typeface="Arial" charset="0"/>
              </a:rPr>
              <a:t> of Gaza’s economic activity through established commercial networks, agricultural holdings, and trade relationships positions them as indispensable stakeholders in reconstruction. The </a:t>
            </a:r>
            <a:r>
              <a:rPr lang="en-US" sz="4000" u="sng" dirty="0" err="1">
                <a:solidFill>
                  <a:schemeClr val="tx1"/>
                </a:solidFill>
                <a:latin typeface="Arial Rounded MT Bold" pitchFamily="34" charset="0"/>
                <a:cs typeface="Arial" charset="0"/>
                <a:hlinkClick r:id="rId4"/>
              </a:rPr>
              <a:t>Tarabin</a:t>
            </a:r>
            <a:r>
              <a:rPr lang="en-US" sz="4000" u="sng" dirty="0">
                <a:solidFill>
                  <a:schemeClr val="tx1"/>
                </a:solidFill>
                <a:latin typeface="Arial Rounded MT Bold" pitchFamily="34" charset="0"/>
                <a:cs typeface="Arial" charset="0"/>
                <a:hlinkClick r:id="rId4"/>
              </a:rPr>
              <a:t> confederation’s members</a:t>
            </a:r>
            <a:r>
              <a:rPr lang="en-US" sz="4000" dirty="0">
                <a:solidFill>
                  <a:schemeClr val="tx1"/>
                </a:solidFill>
                <a:latin typeface="Arial Rounded MT Bold" pitchFamily="34" charset="0"/>
                <a:cs typeface="Arial" charset="0"/>
              </a:rPr>
              <a:t> across Gaza, Egypt, and Jordan provide cross-border commercial networks essential for economic recovery. </a:t>
            </a:r>
            <a:endParaRPr lang="en-US" sz="4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87048713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1E927-394D-AC2D-59B0-190BAE30441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9B8D206-066C-65FD-87E8-FD1C51462002}"/>
              </a:ext>
            </a:extLst>
          </p:cNvPr>
          <p:cNvSpPr>
            <a:spLocks noGrp="1"/>
          </p:cNvSpPr>
          <p:nvPr>
            <p:ph type="subTitle" idx="1"/>
          </p:nvPr>
        </p:nvSpPr>
        <p:spPr>
          <a:xfrm>
            <a:off x="228600" y="209550"/>
            <a:ext cx="8610600" cy="4800600"/>
          </a:xfrm>
        </p:spPr>
        <p:txBody>
          <a:bodyPr anchor="t">
            <a:normAutofit lnSpcReduction="10000"/>
          </a:bodyPr>
          <a:lstStyle/>
          <a:p>
            <a:pPr algn="l"/>
            <a:r>
              <a:rPr lang="en-US" sz="4000" dirty="0">
                <a:solidFill>
                  <a:schemeClr val="tx1"/>
                </a:solidFill>
                <a:latin typeface="Arial Rounded MT Bold" pitchFamily="34" charset="0"/>
                <a:cs typeface="Arial" charset="0"/>
              </a:rPr>
              <a:t>The </a:t>
            </a:r>
            <a:r>
              <a:rPr lang="en-US" sz="4000" dirty="0" err="1">
                <a:solidFill>
                  <a:schemeClr val="tx1"/>
                </a:solidFill>
                <a:latin typeface="Arial Rounded MT Bold" pitchFamily="34" charset="0"/>
                <a:cs typeface="Arial" charset="0"/>
              </a:rPr>
              <a:t>Tayaha</a:t>
            </a:r>
            <a:r>
              <a:rPr lang="en-US" sz="4000" dirty="0">
                <a:solidFill>
                  <a:schemeClr val="tx1"/>
                </a:solidFill>
                <a:latin typeface="Arial Rounded MT Bold" pitchFamily="34" charset="0"/>
                <a:cs typeface="Arial" charset="0"/>
              </a:rPr>
              <a:t> confederation’s </a:t>
            </a:r>
            <a:r>
              <a:rPr lang="en-US" sz="4000" u="sng" dirty="0">
                <a:solidFill>
                  <a:schemeClr val="tx1"/>
                </a:solidFill>
                <a:latin typeface="Arial Rounded MT Bold" pitchFamily="34" charset="0"/>
                <a:cs typeface="Arial" charset="0"/>
                <a:hlinkClick r:id="rId3"/>
              </a:rPr>
              <a:t>clans</a:t>
            </a:r>
            <a:r>
              <a:rPr lang="en-US" sz="4000" dirty="0">
                <a:solidFill>
                  <a:schemeClr val="tx1"/>
                </a:solidFill>
                <a:latin typeface="Arial Rounded MT Bold" pitchFamily="34" charset="0"/>
                <a:cs typeface="Arial" charset="0"/>
              </a:rPr>
              <a:t> controlling eastern territories offer agricultural expertise crucial for food security. The </a:t>
            </a:r>
            <a:r>
              <a:rPr lang="en-US" sz="4000" u="sng" dirty="0" err="1">
                <a:solidFill>
                  <a:schemeClr val="tx1"/>
                </a:solidFill>
                <a:latin typeface="Arial Rounded MT Bold" pitchFamily="34" charset="0"/>
                <a:cs typeface="Arial" charset="0"/>
                <a:hlinkClick r:id="rId4"/>
              </a:rPr>
              <a:t>Barbakh</a:t>
            </a:r>
            <a:r>
              <a:rPr lang="en-US" sz="4000" dirty="0">
                <a:solidFill>
                  <a:schemeClr val="tx1"/>
                </a:solidFill>
                <a:latin typeface="Arial Rounded MT Bold" pitchFamily="34" charset="0"/>
                <a:cs typeface="Arial" charset="0"/>
              </a:rPr>
              <a:t> clan’s members engaged in commerce represent an entrepreneurial capacity that no technocratic committee could replicate.</a:t>
            </a:r>
            <a:endParaRPr lang="en-US" altLang="en-US" sz="4000" dirty="0"/>
          </a:p>
          <a:p>
            <a:pPr algn="l"/>
            <a:endParaRPr lang="en-US" sz="4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134680898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2B039-4B95-0013-4C5A-0DA4CD68C1A0}"/>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DBBEF417-AC56-E3C5-6473-4EA930EC37D0}"/>
              </a:ext>
            </a:extLst>
          </p:cNvPr>
          <p:cNvSpPr>
            <a:spLocks noGrp="1"/>
          </p:cNvSpPr>
          <p:nvPr>
            <p:ph type="subTitle" idx="1"/>
          </p:nvPr>
        </p:nvSpPr>
        <p:spPr>
          <a:xfrm>
            <a:off x="152400" y="209550"/>
            <a:ext cx="89154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63163927-9C08-5AC9-409A-5B1069BC3CD2}"/>
              </a:ext>
            </a:extLst>
          </p:cNvPr>
          <p:cNvPicPr>
            <a:picLocks noChangeAspect="1"/>
          </p:cNvPicPr>
          <p:nvPr/>
        </p:nvPicPr>
        <p:blipFill>
          <a:blip r:embed="rId3"/>
          <a:stretch>
            <a:fillRect/>
          </a:stretch>
        </p:blipFill>
        <p:spPr>
          <a:xfrm>
            <a:off x="1791890" y="2720"/>
            <a:ext cx="5783377" cy="5140779"/>
          </a:xfrm>
          <a:prstGeom prst="rect">
            <a:avLst/>
          </a:prstGeom>
        </p:spPr>
      </p:pic>
    </p:spTree>
    <p:extLst>
      <p:ext uri="{BB962C8B-B14F-4D97-AF65-F5344CB8AC3E}">
        <p14:creationId xmlns:p14="http://schemas.microsoft.com/office/powerpoint/2010/main" val="282213875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B1A77-6032-3FEE-D6D4-259A452DBA2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C168505C-C65B-7AB3-F8B0-0E1576EC1B80}"/>
              </a:ext>
            </a:extLst>
          </p:cNvPr>
          <p:cNvSpPr>
            <a:spLocks noGrp="1"/>
          </p:cNvSpPr>
          <p:nvPr>
            <p:ph type="subTitle" idx="1"/>
          </p:nvPr>
        </p:nvSpPr>
        <p:spPr>
          <a:xfrm>
            <a:off x="152400" y="209550"/>
            <a:ext cx="89154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C996983B-E757-10DD-8E4A-8057F2699AC0}"/>
              </a:ext>
            </a:extLst>
          </p:cNvPr>
          <p:cNvPicPr>
            <a:picLocks noChangeAspect="1"/>
          </p:cNvPicPr>
          <p:nvPr/>
        </p:nvPicPr>
        <p:blipFill>
          <a:blip r:embed="rId3"/>
          <a:stretch>
            <a:fillRect/>
          </a:stretch>
        </p:blipFill>
        <p:spPr>
          <a:xfrm>
            <a:off x="1600200" y="-42539"/>
            <a:ext cx="5867400" cy="5161546"/>
          </a:xfrm>
          <a:prstGeom prst="rect">
            <a:avLst/>
          </a:prstGeom>
        </p:spPr>
      </p:pic>
    </p:spTree>
    <p:extLst>
      <p:ext uri="{BB962C8B-B14F-4D97-AF65-F5344CB8AC3E}">
        <p14:creationId xmlns:p14="http://schemas.microsoft.com/office/powerpoint/2010/main" val="421947275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2881B-14C2-12CC-2F0A-A051A61B938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2C1E7B9C-3801-1CD7-C7D1-ACC22CA4D8A3}"/>
              </a:ext>
            </a:extLst>
          </p:cNvPr>
          <p:cNvSpPr>
            <a:spLocks noGrp="1"/>
          </p:cNvSpPr>
          <p:nvPr>
            <p:ph type="subTitle" idx="1"/>
          </p:nvPr>
        </p:nvSpPr>
        <p:spPr>
          <a:xfrm>
            <a:off x="228600" y="209550"/>
            <a:ext cx="8610600" cy="4800600"/>
          </a:xfrm>
        </p:spPr>
        <p:txBody>
          <a:bodyPr anchor="t">
            <a:normAutofit/>
          </a:bodyPr>
          <a:lstStyle/>
          <a:p>
            <a:pPr algn="l"/>
            <a:endParaRPr lang="en-US" sz="4000" dirty="0">
              <a:solidFill>
                <a:schemeClr val="tx1"/>
              </a:solidFill>
              <a:latin typeface="Arial Rounded MT Bold" panose="020F0704030504030204" pitchFamily="34" charset="0"/>
            </a:endParaRPr>
          </a:p>
        </p:txBody>
      </p:sp>
      <p:pic>
        <p:nvPicPr>
          <p:cNvPr id="4" name="Picture 3">
            <a:extLst>
              <a:ext uri="{FF2B5EF4-FFF2-40B4-BE49-F238E27FC236}">
                <a16:creationId xmlns:a16="http://schemas.microsoft.com/office/drawing/2014/main" id="{B4F053F0-DB29-5A79-1025-86BAA01DEE04}"/>
              </a:ext>
            </a:extLst>
          </p:cNvPr>
          <p:cNvPicPr>
            <a:picLocks noChangeAspect="1"/>
          </p:cNvPicPr>
          <p:nvPr/>
        </p:nvPicPr>
        <p:blipFill>
          <a:blip r:embed="rId3"/>
          <a:stretch>
            <a:fillRect/>
          </a:stretch>
        </p:blipFill>
        <p:spPr>
          <a:xfrm>
            <a:off x="0" y="176892"/>
            <a:ext cx="9144000" cy="4789715"/>
          </a:xfrm>
          <a:prstGeom prst="rect">
            <a:avLst/>
          </a:prstGeom>
        </p:spPr>
      </p:pic>
    </p:spTree>
    <p:extLst>
      <p:ext uri="{BB962C8B-B14F-4D97-AF65-F5344CB8AC3E}">
        <p14:creationId xmlns:p14="http://schemas.microsoft.com/office/powerpoint/2010/main" val="30097510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6F516-E99A-220A-E573-B925F88A1EF0}"/>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B0873E7-36AA-F20E-E2C8-67B26B835DB0}"/>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D86FE4DB-C520-D6BB-7EDD-614E4C5F1C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
        <p:nvSpPr>
          <p:cNvPr id="5" name="TextBox 4">
            <a:extLst>
              <a:ext uri="{FF2B5EF4-FFF2-40B4-BE49-F238E27FC236}">
                <a16:creationId xmlns:a16="http://schemas.microsoft.com/office/drawing/2014/main" id="{3D25E56B-4F3D-000A-66D6-9ED3154F3EC9}"/>
              </a:ext>
            </a:extLst>
          </p:cNvPr>
          <p:cNvSpPr txBox="1"/>
          <p:nvPr/>
        </p:nvSpPr>
        <p:spPr>
          <a:xfrm>
            <a:off x="304800" y="209550"/>
            <a:ext cx="8602163" cy="5016758"/>
          </a:xfrm>
          <a:prstGeom prst="rect">
            <a:avLst/>
          </a:prstGeom>
          <a:noFill/>
        </p:spPr>
        <p:txBody>
          <a:bodyPr wrap="none" rtlCol="0">
            <a:spAutoFit/>
          </a:bodyPr>
          <a:lstStyle/>
          <a:p>
            <a:pPr algn="l"/>
            <a:r>
              <a:rPr lang="en-US" u="sng" dirty="0">
                <a:solidFill>
                  <a:srgbClr val="FFFF66"/>
                </a:solidFill>
              </a:rPr>
              <a:t>FREEDOM</a:t>
            </a:r>
          </a:p>
          <a:p>
            <a:pPr marL="457200" indent="-457200" algn="l">
              <a:buFont typeface="+mj-lt"/>
              <a:buAutoNum type="arabicPeriod"/>
            </a:pPr>
            <a:r>
              <a:rPr lang="en-US" u="sng" dirty="0">
                <a:solidFill>
                  <a:srgbClr val="FFFF66"/>
                </a:solidFill>
              </a:rPr>
              <a:t>Scriptural meaning </a:t>
            </a:r>
          </a:p>
          <a:p>
            <a:pPr marL="457200" indent="-457200" algn="l">
              <a:buFont typeface="+mj-lt"/>
              <a:buAutoNum type="arabicPeriod"/>
            </a:pPr>
            <a:r>
              <a:rPr lang="en-US" dirty="0">
                <a:solidFill>
                  <a:schemeClr val="tx1"/>
                </a:solidFill>
              </a:rPr>
              <a:t>US History of Freedom</a:t>
            </a:r>
          </a:p>
          <a:p>
            <a:pPr marL="457200" indent="-457200" algn="l">
              <a:buFont typeface="+mj-lt"/>
              <a:buAutoNum type="arabicPeriod"/>
            </a:pPr>
            <a:r>
              <a:rPr lang="en-US" dirty="0">
                <a:solidFill>
                  <a:schemeClr val="tx1"/>
                </a:solidFill>
              </a:rPr>
              <a:t>Application to us: Knowing truth</a:t>
            </a:r>
          </a:p>
          <a:p>
            <a:pPr marL="569913" lvl="1" indent="-231775" algn="l">
              <a:buFont typeface="Arial" panose="020B0604020202020204" pitchFamily="34" charset="0"/>
              <a:buChar char="•"/>
            </a:pPr>
            <a:r>
              <a:rPr lang="en-US" dirty="0">
                <a:solidFill>
                  <a:schemeClr val="tx1"/>
                </a:solidFill>
              </a:rPr>
              <a:t>About Life and Abortion</a:t>
            </a:r>
          </a:p>
          <a:p>
            <a:pPr marL="569913" lvl="1" indent="-231775" algn="l">
              <a:buFont typeface="Arial" panose="020B0604020202020204" pitchFamily="34" charset="0"/>
              <a:buChar char="•"/>
            </a:pPr>
            <a:r>
              <a:rPr lang="en-US" dirty="0">
                <a:solidFill>
                  <a:schemeClr val="tx1"/>
                </a:solidFill>
              </a:rPr>
              <a:t>Siege of Druze </a:t>
            </a:r>
            <a:r>
              <a:rPr lang="en-US" dirty="0" err="1">
                <a:solidFill>
                  <a:schemeClr val="tx1"/>
                </a:solidFill>
              </a:rPr>
              <a:t>Sweida</a:t>
            </a:r>
            <a:endParaRPr lang="en-US" dirty="0">
              <a:solidFill>
                <a:schemeClr val="tx1"/>
              </a:solidFill>
            </a:endParaRPr>
          </a:p>
          <a:p>
            <a:pPr marL="569913" lvl="1" indent="-231775" algn="l">
              <a:buFont typeface="Arial" panose="020B0604020202020204" pitchFamily="34" charset="0"/>
              <a:buChar char="•"/>
            </a:pPr>
            <a:r>
              <a:rPr lang="en-US" dirty="0">
                <a:solidFill>
                  <a:schemeClr val="tx1"/>
                </a:solidFill>
              </a:rPr>
              <a:t>Continuance of Hamas</a:t>
            </a:r>
          </a:p>
          <a:p>
            <a:pPr algn="l"/>
            <a:r>
              <a:rPr lang="en-US" dirty="0">
                <a:solidFill>
                  <a:schemeClr val="tx1"/>
                </a:solidFill>
              </a:rPr>
              <a:t>4. Freedom and Hope in Messiah</a:t>
            </a:r>
          </a:p>
        </p:txBody>
      </p:sp>
    </p:spTree>
    <p:extLst>
      <p:ext uri="{BB962C8B-B14F-4D97-AF65-F5344CB8AC3E}">
        <p14:creationId xmlns:p14="http://schemas.microsoft.com/office/powerpoint/2010/main" val="122896803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77224-785B-2363-65AB-F6B14A4265CF}"/>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4185177-1FB5-1C17-CB7E-A04740956ACD}"/>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85EEB2F8-A9C2-7907-FA38-BB85316FDA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Tree>
    <p:extLst>
      <p:ext uri="{BB962C8B-B14F-4D97-AF65-F5344CB8AC3E}">
        <p14:creationId xmlns:p14="http://schemas.microsoft.com/office/powerpoint/2010/main" val="413056017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6EF04-E0C5-067F-01D2-658A9DF09FB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AFED876-5B6F-FC7B-09FA-2699F7FBB2CD}"/>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233DDCDD-2381-7097-E4D6-2A11359885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
        <p:nvSpPr>
          <p:cNvPr id="5" name="TextBox 4">
            <a:extLst>
              <a:ext uri="{FF2B5EF4-FFF2-40B4-BE49-F238E27FC236}">
                <a16:creationId xmlns:a16="http://schemas.microsoft.com/office/drawing/2014/main" id="{57E5AE1D-89C2-9A72-6E9F-3AAEDF3F0F3E}"/>
              </a:ext>
            </a:extLst>
          </p:cNvPr>
          <p:cNvSpPr txBox="1"/>
          <p:nvPr/>
        </p:nvSpPr>
        <p:spPr>
          <a:xfrm>
            <a:off x="304800" y="209550"/>
            <a:ext cx="8602163" cy="5016758"/>
          </a:xfrm>
          <a:prstGeom prst="rect">
            <a:avLst/>
          </a:prstGeom>
          <a:noFill/>
        </p:spPr>
        <p:txBody>
          <a:bodyPr wrap="none" rtlCol="0">
            <a:spAutoFit/>
          </a:bodyPr>
          <a:lstStyle/>
          <a:p>
            <a:pPr algn="l"/>
            <a:r>
              <a:rPr lang="en-US" dirty="0">
                <a:solidFill>
                  <a:schemeClr val="tx1"/>
                </a:solidFill>
              </a:rPr>
              <a:t>FREEDOM</a:t>
            </a:r>
          </a:p>
          <a:p>
            <a:pPr marL="457200" indent="-457200" algn="l">
              <a:buFont typeface="+mj-lt"/>
              <a:buAutoNum type="arabicPeriod"/>
            </a:pPr>
            <a:r>
              <a:rPr lang="en-US" dirty="0">
                <a:solidFill>
                  <a:schemeClr val="tx1"/>
                </a:solidFill>
              </a:rPr>
              <a:t>Scriptural meaning </a:t>
            </a:r>
          </a:p>
          <a:p>
            <a:pPr marL="457200" indent="-457200" algn="l">
              <a:buFont typeface="+mj-lt"/>
              <a:buAutoNum type="arabicPeriod"/>
            </a:pPr>
            <a:r>
              <a:rPr lang="en-US" dirty="0">
                <a:solidFill>
                  <a:schemeClr val="tx1"/>
                </a:solidFill>
              </a:rPr>
              <a:t>US History of Freedom</a:t>
            </a:r>
          </a:p>
          <a:p>
            <a:pPr marL="457200" indent="-457200" algn="l">
              <a:buFont typeface="+mj-lt"/>
              <a:buAutoNum type="arabicPeriod"/>
            </a:pPr>
            <a:r>
              <a:rPr lang="en-US" dirty="0">
                <a:solidFill>
                  <a:schemeClr val="tx1"/>
                </a:solidFill>
              </a:rPr>
              <a:t>Application to us: Knowing truth</a:t>
            </a:r>
          </a:p>
          <a:p>
            <a:pPr marL="569913" lvl="1" indent="-231775" algn="l">
              <a:buFont typeface="Arial" panose="020B0604020202020204" pitchFamily="34" charset="0"/>
              <a:buChar char="•"/>
            </a:pPr>
            <a:r>
              <a:rPr lang="en-US" dirty="0">
                <a:solidFill>
                  <a:schemeClr val="tx1"/>
                </a:solidFill>
              </a:rPr>
              <a:t>About Life and Abortion</a:t>
            </a:r>
          </a:p>
          <a:p>
            <a:pPr marL="569913" lvl="1" indent="-231775" algn="l">
              <a:buFont typeface="Arial" panose="020B0604020202020204" pitchFamily="34" charset="0"/>
              <a:buChar char="•"/>
            </a:pPr>
            <a:r>
              <a:rPr lang="en-US" dirty="0">
                <a:solidFill>
                  <a:schemeClr val="tx1"/>
                </a:solidFill>
              </a:rPr>
              <a:t>Siege of Druze </a:t>
            </a:r>
            <a:r>
              <a:rPr lang="en-US" dirty="0" err="1">
                <a:solidFill>
                  <a:schemeClr val="tx1"/>
                </a:solidFill>
              </a:rPr>
              <a:t>Sweida</a:t>
            </a:r>
            <a:endParaRPr lang="en-US" dirty="0">
              <a:solidFill>
                <a:schemeClr val="tx1"/>
              </a:solidFill>
            </a:endParaRPr>
          </a:p>
          <a:p>
            <a:pPr marL="569913" lvl="1" indent="-231775" algn="l">
              <a:buFont typeface="Arial" panose="020B0604020202020204" pitchFamily="34" charset="0"/>
              <a:buChar char="•"/>
            </a:pPr>
            <a:r>
              <a:rPr lang="en-US" dirty="0">
                <a:solidFill>
                  <a:schemeClr val="tx1"/>
                </a:solidFill>
              </a:rPr>
              <a:t>Continuance of Hamas</a:t>
            </a:r>
          </a:p>
          <a:p>
            <a:pPr algn="l"/>
            <a:r>
              <a:rPr lang="en-US" dirty="0">
                <a:solidFill>
                  <a:schemeClr val="tx1"/>
                </a:solidFill>
              </a:rPr>
              <a:t>4. </a:t>
            </a:r>
            <a:r>
              <a:rPr lang="en-US" u="sng" dirty="0">
                <a:solidFill>
                  <a:srgbClr val="FFFF66"/>
                </a:solidFill>
              </a:rPr>
              <a:t>Freedom and Hope in Messiah</a:t>
            </a:r>
          </a:p>
        </p:txBody>
      </p:sp>
    </p:spTree>
    <p:extLst>
      <p:ext uri="{BB962C8B-B14F-4D97-AF65-F5344CB8AC3E}">
        <p14:creationId xmlns:p14="http://schemas.microsoft.com/office/powerpoint/2010/main" val="278161781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98B1E-C7E1-CE23-BA13-5A422ADD865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E81B331-A3D3-A259-8DB0-61D147DEABB5}"/>
              </a:ext>
            </a:extLst>
          </p:cNvPr>
          <p:cNvSpPr>
            <a:spLocks noGrp="1"/>
          </p:cNvSpPr>
          <p:nvPr>
            <p:ph type="subTitle" idx="1"/>
          </p:nvPr>
        </p:nvSpPr>
        <p:spPr>
          <a:xfrm>
            <a:off x="216159" y="171450"/>
            <a:ext cx="8915400" cy="4800600"/>
          </a:xfrm>
        </p:spPr>
        <p:txBody>
          <a:bodyPr anchor="t">
            <a:normAutofit/>
          </a:bodyPr>
          <a:lstStyle/>
          <a:p>
            <a:pPr algn="l"/>
            <a:r>
              <a:rPr lang="en-US" sz="4000" dirty="0">
                <a:solidFill>
                  <a:schemeClr val="tx1"/>
                </a:solidFill>
                <a:latin typeface="Arial Rounded MT Bold" panose="020F0704030504030204" pitchFamily="34" charset="0"/>
              </a:rPr>
              <a:t>Elkana Bohbot, 36, one of the organizers of the Supernova music festival, now reunited with his wife, Rivka, and five-year-old son </a:t>
            </a:r>
            <a:r>
              <a:rPr lang="en-US" sz="4000" dirty="0" err="1">
                <a:solidFill>
                  <a:schemeClr val="tx1"/>
                </a:solidFill>
                <a:latin typeface="Arial Rounded MT Bold" panose="020F0704030504030204" pitchFamily="34" charset="0"/>
              </a:rPr>
              <a:t>Re’em</a:t>
            </a:r>
            <a:r>
              <a:rPr lang="en-US" sz="4000" dirty="0">
                <a:solidFill>
                  <a:schemeClr val="tx1"/>
                </a:solidFill>
                <a:latin typeface="Arial Rounded MT Bold" panose="020F0704030504030204" pitchFamily="34" charset="0"/>
              </a:rPr>
              <a:t>, was chained in a deep tunnel for nearly two years, losing all sense of time and space.</a:t>
            </a:r>
          </a:p>
        </p:txBody>
      </p:sp>
    </p:spTree>
    <p:extLst>
      <p:ext uri="{BB962C8B-B14F-4D97-AF65-F5344CB8AC3E}">
        <p14:creationId xmlns:p14="http://schemas.microsoft.com/office/powerpoint/2010/main" val="208460006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CCBFF-4BCC-A334-EEF2-509EB5804C5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070F6A9-332D-D542-D7F0-1C8458E147F0}"/>
              </a:ext>
            </a:extLst>
          </p:cNvPr>
          <p:cNvSpPr>
            <a:spLocks noGrp="1"/>
          </p:cNvSpPr>
          <p:nvPr>
            <p:ph type="subTitle" idx="1"/>
          </p:nvPr>
        </p:nvSpPr>
        <p:spPr>
          <a:xfrm>
            <a:off x="216159" y="171450"/>
            <a:ext cx="8915400" cy="4800600"/>
          </a:xfrm>
        </p:spPr>
        <p:txBody>
          <a:bodyPr anchor="t">
            <a:normAutofit lnSpcReduction="10000"/>
          </a:bodyPr>
          <a:lstStyle/>
          <a:p>
            <a:pPr algn="l"/>
            <a:r>
              <a:rPr lang="en-US" sz="4000" dirty="0">
                <a:solidFill>
                  <a:schemeClr val="tx1"/>
                </a:solidFill>
                <a:latin typeface="Arial Rounded MT Bold" panose="020F0704030504030204" pitchFamily="34" charset="0"/>
              </a:rPr>
              <a:t>Over the two years in captivity, he was able to see images of his family at rallies, appealing for his release, his wife recounted. In the days before his release, his Hamas captors overfed Bohbot, despite clear Israeli warnings that this could prove fatal after prolonged starvation.</a:t>
            </a:r>
          </a:p>
        </p:txBody>
      </p:sp>
    </p:spTree>
    <p:extLst>
      <p:ext uri="{BB962C8B-B14F-4D97-AF65-F5344CB8AC3E}">
        <p14:creationId xmlns:p14="http://schemas.microsoft.com/office/powerpoint/2010/main" val="26292682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680D74-5413-4D48-8FD5-BC8924AB9CD0}"/>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435BAD6-4059-65C4-54DB-52D76823804D}"/>
              </a:ext>
            </a:extLst>
          </p:cNvPr>
          <p:cNvSpPr>
            <a:spLocks noGrp="1"/>
          </p:cNvSpPr>
          <p:nvPr>
            <p:ph type="subTitle" idx="1"/>
          </p:nvPr>
        </p:nvSpPr>
        <p:spPr>
          <a:xfrm>
            <a:off x="216159" y="171450"/>
            <a:ext cx="8915400" cy="4800600"/>
          </a:xfrm>
        </p:spPr>
        <p:txBody>
          <a:bodyPr anchor="t">
            <a:normAutofit/>
          </a:bodyPr>
          <a:lstStyle/>
          <a:p>
            <a:pPr algn="l"/>
            <a:r>
              <a:rPr lang="en-US" sz="4000" dirty="0">
                <a:solidFill>
                  <a:schemeClr val="tx1"/>
                </a:solidFill>
                <a:latin typeface="Arial Rounded MT Bold" panose="020F0704030504030204" pitchFamily="34" charset="0"/>
              </a:rPr>
              <a:t>“Yesterday was more emotional than our wedding day or even </a:t>
            </a:r>
            <a:r>
              <a:rPr lang="en-US" sz="4000" dirty="0" err="1">
                <a:solidFill>
                  <a:schemeClr val="tx1"/>
                </a:solidFill>
                <a:latin typeface="Arial Rounded MT Bold" panose="020F0704030504030204" pitchFamily="34" charset="0"/>
              </a:rPr>
              <a:t>Re’em’s</a:t>
            </a:r>
            <a:r>
              <a:rPr lang="en-US" sz="4000" dirty="0">
                <a:solidFill>
                  <a:schemeClr val="tx1"/>
                </a:solidFill>
                <a:latin typeface="Arial Rounded MT Bold" panose="020F0704030504030204" pitchFamily="34" charset="0"/>
              </a:rPr>
              <a:t> birth,” Rivka Bohbot said on Tuesday. “I saw them reborn. Elkana couldn’t stop hugging </a:t>
            </a:r>
            <a:r>
              <a:rPr lang="en-US" sz="4000" dirty="0" err="1">
                <a:solidFill>
                  <a:schemeClr val="tx1"/>
                </a:solidFill>
                <a:latin typeface="Arial Rounded MT Bold" panose="020F0704030504030204" pitchFamily="34" charset="0"/>
              </a:rPr>
              <a:t>Re’em</a:t>
            </a:r>
            <a:endParaRPr lang="en-US" sz="4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53993532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BE50DC-88BB-6836-0D45-D8FF55A272F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F4271AA1-2CDE-8337-A75B-2C1B7AFE6C17}"/>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Oh, Daugher of Zion…</a:t>
            </a:r>
          </a:p>
        </p:txBody>
      </p:sp>
      <p:pic>
        <p:nvPicPr>
          <p:cNvPr id="4" name="Picture 3">
            <a:extLst>
              <a:ext uri="{FF2B5EF4-FFF2-40B4-BE49-F238E27FC236}">
                <a16:creationId xmlns:a16="http://schemas.microsoft.com/office/drawing/2014/main" id="{6E37735D-1615-0763-C230-353D0D273FBD}"/>
              </a:ext>
            </a:extLst>
          </p:cNvPr>
          <p:cNvPicPr>
            <a:picLocks noChangeAspect="1"/>
          </p:cNvPicPr>
          <p:nvPr/>
        </p:nvPicPr>
        <p:blipFill>
          <a:blip r:embed="rId3"/>
          <a:stretch>
            <a:fillRect/>
          </a:stretch>
        </p:blipFill>
        <p:spPr>
          <a:xfrm>
            <a:off x="108914" y="823668"/>
            <a:ext cx="8926171" cy="3496163"/>
          </a:xfrm>
          <a:prstGeom prst="rect">
            <a:avLst/>
          </a:prstGeom>
        </p:spPr>
      </p:pic>
    </p:spTree>
    <p:extLst>
      <p:ext uri="{BB962C8B-B14F-4D97-AF65-F5344CB8AC3E}">
        <p14:creationId xmlns:p14="http://schemas.microsoft.com/office/powerpoint/2010/main" val="291028203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C2F93-E10D-62BD-669A-ACFDABA2D159}"/>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10CD127-4810-8953-3B15-AA8D23B43937}"/>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30073E10-0BB9-9AA1-A81A-C5BE6DCE44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Tree>
    <p:extLst>
      <p:ext uri="{BB962C8B-B14F-4D97-AF65-F5344CB8AC3E}">
        <p14:creationId xmlns:p14="http://schemas.microsoft.com/office/powerpoint/2010/main" val="323117407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29729-30CF-64D0-674D-7344E5CD09B6}"/>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55EDEC0-2CC0-4AEB-E648-7485EA7C839A}"/>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410250EC-14DF-01DB-7263-B57FEAC22C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
        <p:nvSpPr>
          <p:cNvPr id="5" name="TextBox 4">
            <a:extLst>
              <a:ext uri="{FF2B5EF4-FFF2-40B4-BE49-F238E27FC236}">
                <a16:creationId xmlns:a16="http://schemas.microsoft.com/office/drawing/2014/main" id="{2687883C-BBB3-17E6-090B-A819F2E6C6E1}"/>
              </a:ext>
            </a:extLst>
          </p:cNvPr>
          <p:cNvSpPr txBox="1"/>
          <p:nvPr/>
        </p:nvSpPr>
        <p:spPr>
          <a:xfrm>
            <a:off x="304800" y="209550"/>
            <a:ext cx="8602163" cy="5016758"/>
          </a:xfrm>
          <a:prstGeom prst="rect">
            <a:avLst/>
          </a:prstGeom>
          <a:noFill/>
        </p:spPr>
        <p:txBody>
          <a:bodyPr wrap="none" rtlCol="0">
            <a:spAutoFit/>
          </a:bodyPr>
          <a:lstStyle/>
          <a:p>
            <a:pPr algn="l"/>
            <a:r>
              <a:rPr lang="en-US" dirty="0">
                <a:solidFill>
                  <a:schemeClr val="tx1"/>
                </a:solidFill>
              </a:rPr>
              <a:t>FREEDOM</a:t>
            </a:r>
          </a:p>
          <a:p>
            <a:pPr marL="457200" indent="-457200" algn="l">
              <a:buFont typeface="+mj-lt"/>
              <a:buAutoNum type="arabicPeriod"/>
            </a:pPr>
            <a:r>
              <a:rPr lang="en-US" dirty="0">
                <a:solidFill>
                  <a:schemeClr val="tx1"/>
                </a:solidFill>
              </a:rPr>
              <a:t>Scriptural meaning </a:t>
            </a:r>
          </a:p>
          <a:p>
            <a:pPr marL="457200" indent="-457200" algn="l">
              <a:buFont typeface="+mj-lt"/>
              <a:buAutoNum type="arabicPeriod"/>
            </a:pPr>
            <a:r>
              <a:rPr lang="en-US" dirty="0">
                <a:solidFill>
                  <a:schemeClr val="tx1"/>
                </a:solidFill>
              </a:rPr>
              <a:t>US History of Freedom</a:t>
            </a:r>
          </a:p>
          <a:p>
            <a:pPr marL="457200" indent="-457200" algn="l">
              <a:buFont typeface="+mj-lt"/>
              <a:buAutoNum type="arabicPeriod"/>
            </a:pPr>
            <a:r>
              <a:rPr lang="en-US" dirty="0">
                <a:solidFill>
                  <a:schemeClr val="tx1"/>
                </a:solidFill>
              </a:rPr>
              <a:t>Application to us: Knowing truth</a:t>
            </a:r>
          </a:p>
          <a:p>
            <a:pPr marL="569913" lvl="1" indent="-231775" algn="l">
              <a:buFont typeface="Arial" panose="020B0604020202020204" pitchFamily="34" charset="0"/>
              <a:buChar char="•"/>
            </a:pPr>
            <a:r>
              <a:rPr lang="en-US" dirty="0">
                <a:solidFill>
                  <a:schemeClr val="tx1"/>
                </a:solidFill>
              </a:rPr>
              <a:t>About Life and Abortion</a:t>
            </a:r>
          </a:p>
          <a:p>
            <a:pPr marL="569913" lvl="1" indent="-231775" algn="l">
              <a:buFont typeface="Arial" panose="020B0604020202020204" pitchFamily="34" charset="0"/>
              <a:buChar char="•"/>
            </a:pPr>
            <a:r>
              <a:rPr lang="en-US" dirty="0">
                <a:solidFill>
                  <a:schemeClr val="tx1"/>
                </a:solidFill>
              </a:rPr>
              <a:t>Siege of Druze </a:t>
            </a:r>
            <a:r>
              <a:rPr lang="en-US" dirty="0" err="1">
                <a:solidFill>
                  <a:schemeClr val="tx1"/>
                </a:solidFill>
              </a:rPr>
              <a:t>Sweida</a:t>
            </a:r>
            <a:endParaRPr lang="en-US" dirty="0">
              <a:solidFill>
                <a:schemeClr val="tx1"/>
              </a:solidFill>
            </a:endParaRPr>
          </a:p>
          <a:p>
            <a:pPr marL="569913" lvl="1" indent="-231775" algn="l">
              <a:buFont typeface="Arial" panose="020B0604020202020204" pitchFamily="34" charset="0"/>
              <a:buChar char="•"/>
            </a:pPr>
            <a:r>
              <a:rPr lang="en-US" dirty="0">
                <a:solidFill>
                  <a:schemeClr val="tx1"/>
                </a:solidFill>
              </a:rPr>
              <a:t>Continuance of Hamas</a:t>
            </a:r>
          </a:p>
          <a:p>
            <a:pPr algn="l"/>
            <a:r>
              <a:rPr lang="en-US" dirty="0">
                <a:solidFill>
                  <a:schemeClr val="tx1"/>
                </a:solidFill>
              </a:rPr>
              <a:t>4. </a:t>
            </a:r>
            <a:r>
              <a:rPr lang="en-US" dirty="0">
                <a:solidFill>
                  <a:schemeClr val="tx1">
                    <a:lumMod val="95000"/>
                  </a:schemeClr>
                </a:solidFill>
              </a:rPr>
              <a:t>Freedom and Hope in Messiah</a:t>
            </a:r>
          </a:p>
        </p:txBody>
      </p:sp>
    </p:spTree>
    <p:extLst>
      <p:ext uri="{BB962C8B-B14F-4D97-AF65-F5344CB8AC3E}">
        <p14:creationId xmlns:p14="http://schemas.microsoft.com/office/powerpoint/2010/main" val="329681514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48448-BC8E-9F32-3C99-FBB802E7378E}"/>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B44A5941-148E-C0F5-2070-DD2F32571B53}"/>
              </a:ext>
            </a:extLst>
          </p:cNvPr>
          <p:cNvSpPr>
            <a:spLocks noGrp="1"/>
          </p:cNvSpPr>
          <p:nvPr>
            <p:ph type="subTitle" idx="1"/>
          </p:nvPr>
        </p:nvSpPr>
        <p:spPr>
          <a:xfrm>
            <a:off x="228600" y="209550"/>
            <a:ext cx="8610600" cy="4800600"/>
          </a:xfrm>
        </p:spPr>
        <p:txBody>
          <a:bodyPr anchor="t">
            <a:normAutofit/>
          </a:bodyPr>
          <a:lstStyle/>
          <a:p>
            <a:pPr algn="l"/>
            <a:endParaRPr lang="en-US" sz="4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2970836441"/>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260336</TotalTime>
  <Words>3971</Words>
  <Application>Microsoft Office PowerPoint</Application>
  <PresentationFormat>On-screen Show (16:9)</PresentationFormat>
  <Paragraphs>558</Paragraphs>
  <Slides>98</Slides>
  <Notes>98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98</vt:i4>
      </vt:variant>
    </vt:vector>
  </HeadingPairs>
  <TitlesOfParts>
    <vt:vector size="103" baseType="lpstr">
      <vt:lpstr>Arial</vt:lpstr>
      <vt:lpstr>Arial Rounded MT Bold</vt:lpstr>
      <vt:lpstr>Corbel</vt:lpstr>
      <vt:lpstr>Wingdings</vt:lpstr>
      <vt:lpstr>Depth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 </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 HaOlam Messianic Congregation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Shmuel Wolkenfeld</dc:creator>
  <cp:lastModifiedBy>Shmuel שמואל Wolkenfeld</cp:lastModifiedBy>
  <cp:revision>5596</cp:revision>
  <dcterms:created xsi:type="dcterms:W3CDTF">2006-04-21T19:34:43Z</dcterms:created>
  <dcterms:modified xsi:type="dcterms:W3CDTF">2025-10-18T13:47:38Z</dcterms:modified>
</cp:coreProperties>
</file>