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104"/>
  </p:notesMasterIdLst>
  <p:handoutMasterIdLst>
    <p:handoutMasterId r:id="rId105"/>
  </p:handoutMasterIdLst>
  <p:sldIdLst>
    <p:sldId id="67588" r:id="rId2"/>
    <p:sldId id="67591" r:id="rId3"/>
    <p:sldId id="67672" r:id="rId4"/>
    <p:sldId id="67587" r:id="rId5"/>
    <p:sldId id="67586" r:id="rId6"/>
    <p:sldId id="452" r:id="rId7"/>
    <p:sldId id="331" r:id="rId8"/>
    <p:sldId id="64877" r:id="rId9"/>
    <p:sldId id="67624" r:id="rId10"/>
    <p:sldId id="67607" r:id="rId11"/>
    <p:sldId id="67608" r:id="rId12"/>
    <p:sldId id="67612" r:id="rId13"/>
    <p:sldId id="67618" r:id="rId14"/>
    <p:sldId id="67620" r:id="rId15"/>
    <p:sldId id="67615" r:id="rId16"/>
    <p:sldId id="67613" r:id="rId17"/>
    <p:sldId id="67630" r:id="rId18"/>
    <p:sldId id="67625" r:id="rId19"/>
    <p:sldId id="67626" r:id="rId20"/>
    <p:sldId id="67590" r:id="rId21"/>
    <p:sldId id="67628" r:id="rId22"/>
    <p:sldId id="67606" r:id="rId23"/>
    <p:sldId id="67610" r:id="rId24"/>
    <p:sldId id="67629" r:id="rId25"/>
    <p:sldId id="67614" r:id="rId26"/>
    <p:sldId id="67627" r:id="rId27"/>
    <p:sldId id="67605" r:id="rId28"/>
    <p:sldId id="67611" r:id="rId29"/>
    <p:sldId id="67633" r:id="rId30"/>
    <p:sldId id="67589" r:id="rId31"/>
    <p:sldId id="67654" r:id="rId32"/>
    <p:sldId id="67552" r:id="rId33"/>
    <p:sldId id="67555" r:id="rId34"/>
    <p:sldId id="67559" r:id="rId35"/>
    <p:sldId id="67560" r:id="rId36"/>
    <p:sldId id="67554" r:id="rId37"/>
    <p:sldId id="67639" r:id="rId38"/>
    <p:sldId id="67553" r:id="rId39"/>
    <p:sldId id="67558" r:id="rId40"/>
    <p:sldId id="67642" r:id="rId41"/>
    <p:sldId id="67643" r:id="rId42"/>
    <p:sldId id="67644" r:id="rId43"/>
    <p:sldId id="67645" r:id="rId44"/>
    <p:sldId id="67561" r:id="rId45"/>
    <p:sldId id="67562" r:id="rId46"/>
    <p:sldId id="67631" r:id="rId47"/>
    <p:sldId id="67634" r:id="rId48"/>
    <p:sldId id="67636" r:id="rId49"/>
    <p:sldId id="67646" r:id="rId50"/>
    <p:sldId id="67647" r:id="rId51"/>
    <p:sldId id="67648" r:id="rId52"/>
    <p:sldId id="67649" r:id="rId53"/>
    <p:sldId id="67556" r:id="rId54"/>
    <p:sldId id="67557" r:id="rId55"/>
    <p:sldId id="67640" r:id="rId56"/>
    <p:sldId id="67641" r:id="rId57"/>
    <p:sldId id="67635" r:id="rId58"/>
    <p:sldId id="67637" r:id="rId59"/>
    <p:sldId id="67638" r:id="rId60"/>
    <p:sldId id="67650" r:id="rId61"/>
    <p:sldId id="67651" r:id="rId62"/>
    <p:sldId id="67652" r:id="rId63"/>
    <p:sldId id="67653" r:id="rId64"/>
    <p:sldId id="67659" r:id="rId65"/>
    <p:sldId id="67563" r:id="rId66"/>
    <p:sldId id="67663" r:id="rId67"/>
    <p:sldId id="67655" r:id="rId68"/>
    <p:sldId id="67656" r:id="rId69"/>
    <p:sldId id="67657" r:id="rId70"/>
    <p:sldId id="67622" r:id="rId71"/>
    <p:sldId id="67617" r:id="rId72"/>
    <p:sldId id="67609" r:id="rId73"/>
    <p:sldId id="67662" r:id="rId74"/>
    <p:sldId id="67592" r:id="rId75"/>
    <p:sldId id="67593" r:id="rId76"/>
    <p:sldId id="67595" r:id="rId77"/>
    <p:sldId id="67596" r:id="rId78"/>
    <p:sldId id="67597" r:id="rId79"/>
    <p:sldId id="67594" r:id="rId80"/>
    <p:sldId id="67598" r:id="rId81"/>
    <p:sldId id="67599" r:id="rId82"/>
    <p:sldId id="67600" r:id="rId83"/>
    <p:sldId id="67603" r:id="rId84"/>
    <p:sldId id="67601" r:id="rId85"/>
    <p:sldId id="67602" r:id="rId86"/>
    <p:sldId id="67604" r:id="rId87"/>
    <p:sldId id="67658" r:id="rId88"/>
    <p:sldId id="67621" r:id="rId89"/>
    <p:sldId id="67619" r:id="rId90"/>
    <p:sldId id="67660" r:id="rId91"/>
    <p:sldId id="67661" r:id="rId92"/>
    <p:sldId id="67582" r:id="rId93"/>
    <p:sldId id="67576" r:id="rId94"/>
    <p:sldId id="67564" r:id="rId95"/>
    <p:sldId id="67671" r:id="rId96"/>
    <p:sldId id="67664" r:id="rId97"/>
    <p:sldId id="67665" r:id="rId98"/>
    <p:sldId id="67666" r:id="rId99"/>
    <p:sldId id="67667" r:id="rId100"/>
    <p:sldId id="67668" r:id="rId101"/>
    <p:sldId id="67669" r:id="rId102"/>
    <p:sldId id="67670" r:id="rId10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FFFF66"/>
    <a:srgbClr val="FFFF00"/>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81343" autoAdjust="0"/>
  </p:normalViewPr>
  <p:slideViewPr>
    <p:cSldViewPr>
      <p:cViewPr varScale="1">
        <p:scale>
          <a:sx n="103" d="100"/>
          <a:sy n="103" d="100"/>
        </p:scale>
        <p:origin x="102" y="23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064"/>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2025 Daniel's Hanukkah Battle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20 2025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Hanukkah 2025 Daniel's Hanukkah Battle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Dec 20 2025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corrietenboom.com/en/family-ten-boom"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www.corrietenboom.com/en/family-ten-boom"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corrietenboom.com/en/family-ten-boom"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corrietenboom.com/en/family-ten-boom"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5C119-8FA1-951C-C0A3-A27280A3712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D8F096-D040-76D0-6D18-52FE0673C3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33333"/>
                </a:solidFill>
                <a:effectLst/>
                <a:uLnTx/>
                <a:uFillTx/>
                <a:latin typeface="Arial" charset="0"/>
                <a:ea typeface="+mn-ea"/>
                <a:cs typeface="Arial" charset="0"/>
              </a:rPr>
              <a:t>Hanukkah 2025 Daniel's Hanukkah </a:t>
            </a: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Battle</a:t>
            </a:r>
          </a:p>
        </p:txBody>
      </p:sp>
      <p:sp>
        <p:nvSpPr>
          <p:cNvPr id="5" name="Rectangle 3">
            <a:extLst>
              <a:ext uri="{FF2B5EF4-FFF2-40B4-BE49-F238E27FC236}">
                <a16:creationId xmlns:a16="http://schemas.microsoft.com/office/drawing/2014/main" id="{74EBD603-325F-C4FC-EF60-A143E2A6DBB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33333"/>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D118A8A0-C2E6-6594-49F3-B57C2527D1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F671330-876D-5B94-5645-809E50CB7D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380B869-B484-332B-47C8-111066C5DDD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A206C9-8244-8002-7543-794BA0EA61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051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53E6-841F-37AE-F73A-CE80E1C877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6FC0DA-81FA-A830-C12F-EAAFA75A89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8E496C1B-8FF6-A66B-6C38-2E3D7BBBF2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A0AA04AF-298D-398F-F398-9ACC847F7B3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130A078-79A9-5AE1-A28B-C57A40156B1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74ED1E9-F7AC-07D9-527A-DBE316C3564D}"/>
              </a:ext>
            </a:extLst>
          </p:cNvPr>
          <p:cNvSpPr>
            <a:spLocks noGrp="1" noChangeArrowheads="1"/>
          </p:cNvSpPr>
          <p:nvPr>
            <p:ph type="body" idx="1"/>
          </p:nvPr>
        </p:nvSpPr>
        <p:spPr>
          <a:xfrm>
            <a:off x="152400" y="4114800"/>
            <a:ext cx="6553200" cy="4876800"/>
          </a:xfrm>
        </p:spPr>
        <p:txBody>
          <a:bodyPr/>
          <a:lstStyle/>
          <a:p>
            <a:pPr algn="l"/>
            <a:r>
              <a:rPr lang="en-US" altLang="en-US" dirty="0"/>
              <a:t>Syrian war elephants, Jewish Maccabees underneath</a:t>
            </a:r>
          </a:p>
        </p:txBody>
      </p:sp>
      <p:cxnSp>
        <p:nvCxnSpPr>
          <p:cNvPr id="3" name="Straight Connector 2">
            <a:extLst>
              <a:ext uri="{FF2B5EF4-FFF2-40B4-BE49-F238E27FC236}">
                <a16:creationId xmlns:a16="http://schemas.microsoft.com/office/drawing/2014/main" id="{76B299BB-98BD-F8C4-C314-5A699970BA7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18714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FDB9-8A92-A27F-22CA-110D9B20DF1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C2D562F-E5D7-1187-1702-3C5511EB69E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EDFAC2D-ECD1-06BE-5866-832411FEC7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29B3514D-5C55-F57F-72C1-21049E84CD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1B4BEB4-2C0D-BB81-0261-40A605D913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352622-8718-0177-F22C-C9E8EC39A01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C74FC2-7023-4440-DBA4-94ECF0C24B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00736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3BDB0-2D62-FB7E-4F0B-51B9DB1D021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68C39D4-2659-C392-B580-7CBC72D462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B0ABFD5-F778-D650-D520-A2C7975C2F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D58C4DD4-7255-BA75-A613-AAF919B26CD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D53D014-0585-EDEA-5AEB-6E5C6D314FA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5D684BA-2B49-0A0E-0339-41C6E401DB8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76D1334-D4B0-C008-8063-9E31CE0777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2313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4F735-E9CA-300A-536F-B9269EA33C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D1CEB7A-D202-AA00-0156-E4F114F705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B286C9E-D1BB-0F1D-D49E-140F2522432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95A815A-36F1-6233-1641-935AB20814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EAC784-BAF3-E204-73A3-1504D808C52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58AA11F-FF15-AA11-E4A2-2DB0D3CC727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1BD59CD-AC37-8186-6EB0-35E79D40E6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78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90315-4B92-F6E9-3EF3-E853C92086C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9E99BD-5EED-0534-8A6F-586BE2CCB9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3229B29-19EF-1B03-B8BB-FFDCD3484B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F57B5A0-B387-5767-7F00-8F82423C8CA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745A34D-5193-645D-0851-24902799A3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966982-2E1F-2FFF-8576-9FC5D5134F8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B975CD9-D19D-822D-1EF7-A437791BE65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971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20C06-A32C-6B59-043C-DA55AB650DB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082A5C-9882-C2DC-87F0-0A011FA8B2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784C02A6-6850-F561-78F0-9B2B8893BD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CF21728-E271-48AD-E476-170F41DFDC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DF9F03-4939-446A-601B-5D778956860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28B303-CE9B-F15F-6B0C-CEE8E74780F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B3B2183-51B4-7A6B-8298-98DE4974BC8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331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1373-F2C7-40F5-34C7-131192104F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CD503A-67AD-2C00-E157-85FCC426619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C4F868D4-C2BF-7595-FBF6-7C8E245C0E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2C3D323-100E-4B68-215A-7FB6039732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03932B-903D-416F-C7E7-D6CFCDA161E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47CDD06-3803-FF83-D4E4-B6B7B38CBD5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7BEA3A-56E4-6A01-14DB-30F44976E2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08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16406-B624-1A72-7754-658E6F80A0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E596996-ABB3-AB68-04BC-457CA9AF97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672ED790-60BC-8599-C9A3-7FB9F186BD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A58367D-FA29-7BED-3236-BE26CA3D380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A236167-6AD9-4D50-02BB-DAC8326AA91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5B4AE3-297F-4243-7889-CCDD1B09821B}"/>
              </a:ext>
            </a:extLst>
          </p:cNvPr>
          <p:cNvSpPr>
            <a:spLocks noGrp="1" noChangeArrowheads="1"/>
          </p:cNvSpPr>
          <p:nvPr>
            <p:ph type="body" idx="1"/>
          </p:nvPr>
        </p:nvSpPr>
        <p:spPr>
          <a:xfrm>
            <a:off x="152400" y="4114800"/>
            <a:ext cx="6553200" cy="4876800"/>
          </a:xfrm>
        </p:spPr>
        <p:txBody>
          <a:bodyPr/>
          <a:lstStyle/>
          <a:p>
            <a:pPr algn="l"/>
            <a:r>
              <a:rPr lang="en-US" altLang="en-US" dirty="0"/>
              <a:t>Most Jewish people know this history sort of subconsciously.   Messianics fled in the wars.  Why IDF service is SO important for Jewish believer kids.   Chaim Malespin, some from Or HaOlam.  </a:t>
            </a:r>
          </a:p>
        </p:txBody>
      </p:sp>
      <p:cxnSp>
        <p:nvCxnSpPr>
          <p:cNvPr id="3" name="Straight Connector 2">
            <a:extLst>
              <a:ext uri="{FF2B5EF4-FFF2-40B4-BE49-F238E27FC236}">
                <a16:creationId xmlns:a16="http://schemas.microsoft.com/office/drawing/2014/main" id="{E554B7D5-DA62-5278-9901-43390227E1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98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CBE6C-F321-3429-0988-5DD995000EF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EAA690-BDDB-9225-5064-A2E4F08A68B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C220A9BC-17A1-0369-3064-D962457907C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F1699F7-5E74-860E-9618-8E349F6CF0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95EDA0A-D13B-6E98-98EE-7D644B0E748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258E432-C2C5-952E-BE98-015BCC13CBDD}"/>
              </a:ext>
            </a:extLst>
          </p:cNvPr>
          <p:cNvSpPr>
            <a:spLocks noGrp="1" noChangeArrowheads="1"/>
          </p:cNvSpPr>
          <p:nvPr>
            <p:ph type="body" idx="1"/>
          </p:nvPr>
        </p:nvSpPr>
        <p:spPr>
          <a:xfrm>
            <a:off x="152400" y="4114800"/>
            <a:ext cx="6553200" cy="4876800"/>
          </a:xfrm>
        </p:spPr>
        <p:txBody>
          <a:bodyPr/>
          <a:lstStyle/>
          <a:p>
            <a:pPr algn="l"/>
            <a:r>
              <a:rPr lang="en-US" altLang="en-US" dirty="0"/>
              <a:t>Less known</a:t>
            </a:r>
          </a:p>
          <a:p>
            <a:pPr algn="l"/>
            <a:r>
              <a:rPr lang="en-US" altLang="en-US" dirty="0"/>
              <a:t>Jewish population of Alexandria ~100,000 </a:t>
            </a:r>
          </a:p>
          <a:p>
            <a:pPr algn="l"/>
            <a:r>
              <a:rPr lang="en-US" altLang="en-US" dirty="0"/>
              <a:t>Translation of LXX there.  Born or studied there: Philo,</a:t>
            </a:r>
            <a:r>
              <a:rPr lang="en-US" sz="2000" b="0" i="0"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rPr>
              <a:t>Ben Sira</a:t>
            </a:r>
            <a:r>
              <a:rPr lang="en-US" sz="2000" b="0" i="0"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rPr>
              <a:t>Josephus</a:t>
            </a:r>
            <a:r>
              <a:rPr lang="en-US" sz="2000" b="0" i="0" kern="1200" dirty="0">
                <a:solidFill>
                  <a:schemeClr val="tx1"/>
                </a:solidFill>
                <a:effectLst/>
                <a:latin typeface="Arial Rounded MT Bold" pitchFamily="34" charset="0"/>
                <a:ea typeface="+mn-ea"/>
                <a:cs typeface="Arial" charset="0"/>
              </a:rPr>
              <a:t>.</a:t>
            </a:r>
            <a:endParaRPr lang="en-US" altLang="en-US" dirty="0"/>
          </a:p>
        </p:txBody>
      </p:sp>
      <p:cxnSp>
        <p:nvCxnSpPr>
          <p:cNvPr id="3" name="Straight Connector 2">
            <a:extLst>
              <a:ext uri="{FF2B5EF4-FFF2-40B4-BE49-F238E27FC236}">
                <a16:creationId xmlns:a16="http://schemas.microsoft.com/office/drawing/2014/main" id="{D300EB43-C6F6-96C9-257B-070A0BC0C78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6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2B62B-9030-CD1D-6D1D-C3223E97802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E89936-C541-D215-3793-5CA66DA2B74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896CB354-9340-75FA-FDDE-CB728B7400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F749E331-9409-7017-F73E-41D8205CBF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39D1BD7-C722-8638-FFEC-17FD1358E81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497DCF0-CCB9-6496-787A-620BEDF279E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42CC0FA-ECB7-BE7B-64A5-8D090ED36D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26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005BF-9923-C4C2-DCE2-DE46FF8987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B3AA93-9F8F-D9FD-C133-DA66506032A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C6E62DD6-1150-E802-CF3C-8EE24C7691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C906C99E-E01A-3136-4B54-CF5A40EC4C4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BAAA62-6052-F1AE-8AF4-145E173B78E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F8E975-8981-AF31-18DE-DF5593EF0B4D}"/>
              </a:ext>
            </a:extLst>
          </p:cNvPr>
          <p:cNvSpPr>
            <a:spLocks noGrp="1" noChangeArrowheads="1"/>
          </p:cNvSpPr>
          <p:nvPr>
            <p:ph type="body" idx="1"/>
          </p:nvPr>
        </p:nvSpPr>
        <p:spPr>
          <a:xfrm>
            <a:off x="152400" y="4114800"/>
            <a:ext cx="6553200" cy="4876800"/>
          </a:xfrm>
        </p:spPr>
        <p:txBody>
          <a:bodyPr/>
          <a:lstStyle/>
          <a:p>
            <a:pPr algn="l"/>
            <a:r>
              <a:rPr lang="en-US" altLang="en-US" dirty="0"/>
              <a:t>Jeremiah gave Israel a prophetic claim, that Daniel prayed into.</a:t>
            </a:r>
          </a:p>
        </p:txBody>
      </p:sp>
      <p:cxnSp>
        <p:nvCxnSpPr>
          <p:cNvPr id="3" name="Straight Connector 2">
            <a:extLst>
              <a:ext uri="{FF2B5EF4-FFF2-40B4-BE49-F238E27FC236}">
                <a16:creationId xmlns:a16="http://schemas.microsoft.com/office/drawing/2014/main" id="{7C047BED-268F-1D26-2F79-4E9B90C8D6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887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AC062-1DEE-3150-A23E-B709CD5E6B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896FEC0-E8BF-E37E-9A36-6713FFE9E4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E04F2C40-3CBF-5D62-B484-6B1FD5CBC58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3CB7F61D-2F27-0EEE-F7AC-98E0DFE0174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19984F-8408-9081-21C4-308281BBBE4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A2E4E28-15A4-C35A-4E93-5A82985E88A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937772-AEE7-2F52-2EF9-096A18F137C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943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DE4EE-E8B0-F676-961E-D87A33962E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5896B68-DB40-38AA-C015-45D4D0F6EDC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0F3B6AA-877B-3FCC-22CE-DC4B80813F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2D0EB7C4-2CE7-281D-803E-E7E2E6949D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E742CE-3597-0619-F8D8-3E9945AEEA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ADA8A4E-0333-FA12-B098-22A9F7DA4E8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57A2E5-E812-4300-60AF-E720ACD9F0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50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4FE68-34FA-5CAF-A8AF-B1E4653EF6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249FC4-7D2A-A38D-FA79-70AACE5E1E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33333"/>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A0405C6E-C029-3B75-1D58-5B2537D35FA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308B144-76DF-1A50-90F3-2D384CA61C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A28DF16-D8E8-CFB6-E920-8CB31C19C70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489DA6-8D4D-0632-B38C-84C3417CDAE5}"/>
              </a:ext>
            </a:extLst>
          </p:cNvPr>
          <p:cNvSpPr>
            <a:spLocks noGrp="1" noChangeArrowheads="1"/>
          </p:cNvSpPr>
          <p:nvPr>
            <p:ph type="body" idx="1"/>
          </p:nvPr>
        </p:nvSpPr>
        <p:spPr>
          <a:xfrm>
            <a:off x="152400" y="4114800"/>
            <a:ext cx="6553200" cy="4876800"/>
          </a:xfrm>
        </p:spPr>
        <p:txBody>
          <a:bodyPr/>
          <a:lstStyle/>
          <a:p>
            <a:pPr algn="l"/>
            <a:r>
              <a:rPr lang="en-US" altLang="en-US" dirty="0"/>
              <a:t>Hanukkah is about victory over impossible odds.  </a:t>
            </a:r>
          </a:p>
          <a:p>
            <a:pPr algn="l"/>
            <a:r>
              <a:rPr lang="en-US" altLang="en-US" dirty="0"/>
              <a:t>A military victory story.</a:t>
            </a:r>
          </a:p>
        </p:txBody>
      </p:sp>
      <p:cxnSp>
        <p:nvCxnSpPr>
          <p:cNvPr id="3" name="Straight Connector 2">
            <a:extLst>
              <a:ext uri="{FF2B5EF4-FFF2-40B4-BE49-F238E27FC236}">
                <a16:creationId xmlns:a16="http://schemas.microsoft.com/office/drawing/2014/main" id="{33DA9D72-F247-226E-C714-68E41B3428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394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C2940-8703-C0BA-36EA-E42347B61B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B580B57-B7B6-9928-513B-C476129597D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D848AA2-6D34-0809-5CC5-ACA4E5BB6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3270A121-C31C-A805-0A3F-117EE19024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27284B0-16D8-0824-B32D-0D60BB487F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A281636-B889-AA42-F2B3-6B8BE9BCDBB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DE8173F-00EC-C2D8-8E6B-157B533ECBC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546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6B18-000A-05CA-3263-5E21F45FFA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FDD7DF-342C-A18F-0927-E98D54FADA9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A200007-EF80-BE94-259A-00DD67269D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B05A398-449B-690F-E2B7-83C5270DC6B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34EE35-4AE1-36F0-9194-56D1F992E65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F2CB47-3A78-C2B3-A51C-705DCDDA0476}"/>
              </a:ext>
            </a:extLst>
          </p:cNvPr>
          <p:cNvSpPr>
            <a:spLocks noGrp="1" noChangeArrowheads="1"/>
          </p:cNvSpPr>
          <p:nvPr>
            <p:ph type="body" idx="1"/>
          </p:nvPr>
        </p:nvSpPr>
        <p:spPr>
          <a:xfrm>
            <a:off x="152400" y="4114800"/>
            <a:ext cx="6553200" cy="4876800"/>
          </a:xfrm>
        </p:spPr>
        <p:txBody>
          <a:bodyPr/>
          <a:lstStyle/>
          <a:p>
            <a:pPr algn="l"/>
            <a:r>
              <a:rPr lang="en-US" altLang="en-US" dirty="0"/>
              <a:t>Note: 70 years</a:t>
            </a:r>
          </a:p>
        </p:txBody>
      </p:sp>
      <p:cxnSp>
        <p:nvCxnSpPr>
          <p:cNvPr id="3" name="Straight Connector 2">
            <a:extLst>
              <a:ext uri="{FF2B5EF4-FFF2-40B4-BE49-F238E27FC236}">
                <a16:creationId xmlns:a16="http://schemas.microsoft.com/office/drawing/2014/main" id="{D551713A-B915-4264-BBAA-60A3B1532B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205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72958-5E93-F8AA-AF1F-179DAF5963A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984ED32-947C-0E7E-F562-39EAE85793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57A41D16-9879-0851-0C27-17791D711D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C22DCDC9-6E6F-0AC7-E084-517566384A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264866-BC30-9D10-566E-717491DB5CE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AB0B999-2716-4B50-3174-AACF31F891E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7C49B3-D651-F6BE-337D-8224E820672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25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B3D1-FA99-D363-771A-AB222F5493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5B9DC6-BA7F-A7AB-0E4D-6988B6C714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EBF78FF-C476-57DF-8584-8E93CE14C2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6813A19-6EB2-C0DF-CE8C-72AF2841FA6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036A3C-90F9-3751-CEC7-86FA0592F98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A4D22B4-2DF6-22FA-B618-1C97D293CCD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E65BADC-D434-6FF6-3F15-27C2853B02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602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6438D-98AE-E9B4-B6D0-CA438486C6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1ED0B1F-81AA-338C-FEFD-33BFCF645C5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EE91D794-F07F-C560-8787-5F1948401C7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25CF64FA-FEAF-7B9A-2060-317A4C1883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997A5E-27C4-F09B-6685-E7BBD874EA6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6A23A4-4343-37B6-2503-E97A099A28F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791568C-64F2-93D1-E218-80FF036A4F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995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A29F4-CBE7-7B29-4518-ECE49145F05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E063BB-8AF4-6D62-7255-F87556A72A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83DA4D5A-5517-4B73-33AC-57F2C2E4DE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FE6BA9C6-E0BE-5D59-87FE-1B7C262430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23EB24-016D-C632-403E-9549B998FE3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5DBC273-0D77-D664-7377-D1BED16A204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361CB6-31A9-F49B-163B-D2832176ADD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88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F326E-AD9F-1532-192C-456A63B406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259519-EFDA-A2FC-6D3D-1C3BBF1ACCB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9D972144-454F-9778-5CF3-CDA1CE1B3C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455137A-5FF3-B7BA-E0C5-2E8C3171FF6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0C6FA8E-92C5-E5E4-A6A4-B90C07A796B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A4A00F-A3F6-71FE-2309-CDEBBABE307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53EB3E-2D95-D865-9B80-0E6B047553A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944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82758-A7F9-4821-D3FD-DA60DE9481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003140-C4B7-B7DE-A2F0-90BA139E9F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55FFADD6-3443-960D-F78B-F8230B094F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E765F71E-68BB-8C19-3C5B-9CD91D4657D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D108D7-231D-AE75-AAF0-78D9FAA5BD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55C9F41-7A6D-9B10-80D7-8EE09EFA3ACA}"/>
              </a:ext>
            </a:extLst>
          </p:cNvPr>
          <p:cNvSpPr>
            <a:spLocks noGrp="1" noChangeArrowheads="1"/>
          </p:cNvSpPr>
          <p:nvPr>
            <p:ph type="body" idx="1"/>
          </p:nvPr>
        </p:nvSpPr>
        <p:spPr>
          <a:xfrm>
            <a:off x="152400" y="4114800"/>
            <a:ext cx="6553200" cy="4876800"/>
          </a:xfrm>
        </p:spPr>
        <p:txBody>
          <a:bodyPr/>
          <a:lstStyle/>
          <a:p>
            <a:pPr algn="l" rtl="0"/>
            <a:r>
              <a:rPr lang="en-US" altLang="en-US" dirty="0"/>
              <a:t>538 BCE</a:t>
            </a:r>
          </a:p>
        </p:txBody>
      </p:sp>
      <p:cxnSp>
        <p:nvCxnSpPr>
          <p:cNvPr id="3" name="Straight Connector 2">
            <a:extLst>
              <a:ext uri="{FF2B5EF4-FFF2-40B4-BE49-F238E27FC236}">
                <a16:creationId xmlns:a16="http://schemas.microsoft.com/office/drawing/2014/main" id="{FBEFBF0D-C86E-52A5-384A-5316DF0C66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038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6899-456F-4BAD-2AEF-87BC1BA7DF1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C87F93-A569-A891-5B72-5BE3F36F787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69F41B8F-EAB5-E788-EF86-2A03175276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678EC97-3659-3E8C-65C6-57BB13B4B6B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8BED612-E42E-EAD9-C1EB-765CB31A512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4621D9-5F3A-EBF6-3BAC-2611CFEDD48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7A85ADB-AC9B-3140-ABB4-29A901E8C12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542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8B92-F920-C125-6176-14F7B94F98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1AD569-0877-7CEF-D23E-B5F58B25F9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1B0BE006-06CC-243F-C945-0A054799949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0A7D688E-1403-ACC7-E2B1-EF0E1CA25A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A26341-13A7-51CD-013B-F62C23B2C37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D64C874-3D62-4191-8C45-841CBA5CF01A}"/>
              </a:ext>
            </a:extLst>
          </p:cNvPr>
          <p:cNvSpPr>
            <a:spLocks noGrp="1" noChangeArrowheads="1"/>
          </p:cNvSpPr>
          <p:nvPr>
            <p:ph type="body" idx="1"/>
          </p:nvPr>
        </p:nvSpPr>
        <p:spPr>
          <a:xfrm>
            <a:off x="152400" y="4114800"/>
            <a:ext cx="6553200" cy="4876800"/>
          </a:xfrm>
        </p:spPr>
        <p:txBody>
          <a:bodyPr/>
          <a:lstStyle/>
          <a:p>
            <a:pPr algn="l"/>
            <a:r>
              <a:rPr lang="en-US" altLang="en-US" dirty="0"/>
              <a:t>Our prayer pattern and prototype.</a:t>
            </a:r>
          </a:p>
          <a:p>
            <a:pPr algn="l"/>
            <a:r>
              <a:rPr lang="en-US" altLang="en-US" dirty="0"/>
              <a:t>Heart of the message…</a:t>
            </a:r>
          </a:p>
        </p:txBody>
      </p:sp>
      <p:cxnSp>
        <p:nvCxnSpPr>
          <p:cNvPr id="3" name="Straight Connector 2">
            <a:extLst>
              <a:ext uri="{FF2B5EF4-FFF2-40B4-BE49-F238E27FC236}">
                <a16:creationId xmlns:a16="http://schemas.microsoft.com/office/drawing/2014/main" id="{9CD1EE11-CA4D-55C1-19D5-326BF6BCBE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55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8F09E-8636-53C5-801C-73AA912814B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A07673C-6B74-6130-5811-E10D0898AF4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672CC49-CAA2-FA45-F711-83368033B4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2F4958C-CC9D-B116-81AE-3FDF7122972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F2E0658-0574-47F5-9052-9BCE396A00B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BBBAE7-A74E-2419-DB17-6C8682613733}"/>
              </a:ext>
            </a:extLst>
          </p:cNvPr>
          <p:cNvSpPr>
            <a:spLocks noGrp="1" noChangeArrowheads="1"/>
          </p:cNvSpPr>
          <p:nvPr>
            <p:ph type="body" idx="1"/>
          </p:nvPr>
        </p:nvSpPr>
        <p:spPr>
          <a:xfrm>
            <a:off x="152400" y="4114800"/>
            <a:ext cx="6553200" cy="4876800"/>
          </a:xfrm>
        </p:spPr>
        <p:txBody>
          <a:bodyPr/>
          <a:lstStyle/>
          <a:p>
            <a:pPr algn="l"/>
            <a:r>
              <a:rPr lang="en-US" altLang="en-US" dirty="0"/>
              <a:t>Jeremiah gave Israel a prophetic claim, that Daniel prayed into.</a:t>
            </a:r>
          </a:p>
        </p:txBody>
      </p:sp>
      <p:cxnSp>
        <p:nvCxnSpPr>
          <p:cNvPr id="3" name="Straight Connector 2">
            <a:extLst>
              <a:ext uri="{FF2B5EF4-FFF2-40B4-BE49-F238E27FC236}">
                <a16:creationId xmlns:a16="http://schemas.microsoft.com/office/drawing/2014/main" id="{4C07B172-01DF-DB27-18F1-158DDA7D95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747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56D2-15F4-360D-2878-E7A8FCDA3D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214D287-CEF7-FA3E-5FFE-1E85AAA2AA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4C3576A3-B18E-D029-ED32-05F876303E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D217E3B-3EA0-46F9-3C37-B25624C5C3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E32AE5C-A22C-2D92-21C8-AAF02D903F1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8F092F-F90E-4DD1-891E-7283F7A70D63}"/>
              </a:ext>
            </a:extLst>
          </p:cNvPr>
          <p:cNvSpPr>
            <a:spLocks noGrp="1" noChangeArrowheads="1"/>
          </p:cNvSpPr>
          <p:nvPr>
            <p:ph type="body" idx="1"/>
          </p:nvPr>
        </p:nvSpPr>
        <p:spPr>
          <a:xfrm>
            <a:off x="152400" y="4114800"/>
            <a:ext cx="6553200" cy="4876800"/>
          </a:xfrm>
        </p:spPr>
        <p:txBody>
          <a:bodyPr/>
          <a:lstStyle/>
          <a:p>
            <a:pPr algn="l"/>
            <a:r>
              <a:rPr lang="en-US" altLang="en-US" dirty="0"/>
              <a:t>https://youtu.be/IkiH0pXekj4</a:t>
            </a:r>
          </a:p>
        </p:txBody>
      </p:sp>
      <p:cxnSp>
        <p:nvCxnSpPr>
          <p:cNvPr id="3" name="Straight Connector 2">
            <a:extLst>
              <a:ext uri="{FF2B5EF4-FFF2-40B4-BE49-F238E27FC236}">
                <a16:creationId xmlns:a16="http://schemas.microsoft.com/office/drawing/2014/main" id="{F7784C8A-B86B-E87B-CF38-8FEB929F0F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030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C6B1E-3956-62A7-719B-87A8DDF2DA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A2164C-6987-CB6D-07CA-CA2E7170837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C299BE9-724A-152A-12F1-B868F22855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11E1BE1-B139-6E74-9DF3-F58F03077D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9D73C5-C108-81A1-3F58-8FAB53ED31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23AA21-E19D-DE60-A2E7-D399C2F49EE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6606583-6E31-F7A3-DDFF-04F9A71090C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632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5B679-F3BF-2715-86E4-26D3299AF1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CC99AF-0ED8-0630-F7D9-5D18BAFF74B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1C81D50-55A6-15BB-148C-25976DEF32D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D0BF8293-765E-ED2A-A405-79A1358159B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FD067B9-674F-A8A9-A338-FB972EF946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896F584-9C47-521C-3BF5-F2EA6F9C9B31}"/>
              </a:ext>
            </a:extLst>
          </p:cNvPr>
          <p:cNvSpPr>
            <a:spLocks noGrp="1" noChangeArrowheads="1"/>
          </p:cNvSpPr>
          <p:nvPr>
            <p:ph type="body" idx="1"/>
          </p:nvPr>
        </p:nvSpPr>
        <p:spPr>
          <a:xfrm>
            <a:off x="152400" y="4114800"/>
            <a:ext cx="6553200" cy="4876800"/>
          </a:xfrm>
        </p:spPr>
        <p:txBody>
          <a:bodyPr/>
          <a:lstStyle/>
          <a:p>
            <a:pPr algn="l"/>
            <a:r>
              <a:rPr lang="en-US" altLang="en-US" dirty="0"/>
              <a:t>Set my face = deliberate time and place</a:t>
            </a:r>
          </a:p>
        </p:txBody>
      </p:sp>
      <p:cxnSp>
        <p:nvCxnSpPr>
          <p:cNvPr id="3" name="Straight Connector 2">
            <a:extLst>
              <a:ext uri="{FF2B5EF4-FFF2-40B4-BE49-F238E27FC236}">
                <a16:creationId xmlns:a16="http://schemas.microsoft.com/office/drawing/2014/main" id="{26FD5CD4-8196-989A-D032-9134C48811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972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4630F-FD37-2892-A4D5-5B66215F981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4CA6264-CE45-0225-CCD7-BCE64F3B157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BBC7FE39-4E6D-16CF-0932-89DE6FFA33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BED0E10-C8B0-D82A-C040-4049108C34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87F379-F982-553F-C87D-648EB490B9B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AE083DF-30E7-BDDA-ED7A-F30CCA7D2A35}"/>
              </a:ext>
            </a:extLst>
          </p:cNvPr>
          <p:cNvSpPr>
            <a:spLocks noGrp="1" noChangeArrowheads="1"/>
          </p:cNvSpPr>
          <p:nvPr>
            <p:ph type="body" idx="1"/>
          </p:nvPr>
        </p:nvSpPr>
        <p:spPr>
          <a:xfrm>
            <a:off x="152400" y="4114800"/>
            <a:ext cx="6553200" cy="4876800"/>
          </a:xfrm>
        </p:spPr>
        <p:txBody>
          <a:bodyPr/>
          <a:lstStyle/>
          <a:p>
            <a:pPr algn="l"/>
            <a:r>
              <a:rPr lang="en-US" altLang="en-US" dirty="0"/>
              <a:t>To beg and plead</a:t>
            </a:r>
          </a:p>
        </p:txBody>
      </p:sp>
      <p:cxnSp>
        <p:nvCxnSpPr>
          <p:cNvPr id="3" name="Straight Connector 2">
            <a:extLst>
              <a:ext uri="{FF2B5EF4-FFF2-40B4-BE49-F238E27FC236}">
                <a16:creationId xmlns:a16="http://schemas.microsoft.com/office/drawing/2014/main" id="{FBCA5D59-521B-0645-3F2E-462967471E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4457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E0B44-4FEA-5140-3F00-DAEF6B20FA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8A7916-E970-0855-9735-AC08319AF0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AA53CB70-1106-407A-DBBD-F0E97C341E2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6B6BCD0C-98F2-B653-2948-E881211423F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FCF54E-6074-716B-EE97-256966123F5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490F831-951B-7470-EC2B-B8F637422965}"/>
              </a:ext>
            </a:extLst>
          </p:cNvPr>
          <p:cNvSpPr>
            <a:spLocks noGrp="1" noChangeArrowheads="1"/>
          </p:cNvSpPr>
          <p:nvPr>
            <p:ph type="body" idx="1"/>
          </p:nvPr>
        </p:nvSpPr>
        <p:spPr>
          <a:xfrm>
            <a:off x="152400" y="4114800"/>
            <a:ext cx="6553200" cy="4876800"/>
          </a:xfrm>
        </p:spPr>
        <p:txBody>
          <a:bodyPr/>
          <a:lstStyle/>
          <a:p>
            <a:pPr algn="l"/>
            <a:r>
              <a:rPr lang="en-US" altLang="en-US" dirty="0"/>
              <a:t>G-d is always hearing, but we are desperate for Him to respond, hear and receive</a:t>
            </a:r>
          </a:p>
        </p:txBody>
      </p:sp>
      <p:cxnSp>
        <p:nvCxnSpPr>
          <p:cNvPr id="3" name="Straight Connector 2">
            <a:extLst>
              <a:ext uri="{FF2B5EF4-FFF2-40B4-BE49-F238E27FC236}">
                <a16:creationId xmlns:a16="http://schemas.microsoft.com/office/drawing/2014/main" id="{6D2582B4-4081-00BF-EDF8-67A40BCBA5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843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D9033-18D2-38D7-D6F4-30708428C2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67A3061-8D10-EDBA-96A7-5EA41A5583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C89D066A-2F55-1A38-91CC-648096C4B3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731C7FB-738E-C8FF-6727-1C3F76D7B9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37BD46-6BBC-5583-FDD0-0221F1D6D5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45E57B-6668-9DEC-B2EE-0969887B0EB1}"/>
              </a:ext>
            </a:extLst>
          </p:cNvPr>
          <p:cNvSpPr>
            <a:spLocks noGrp="1" noChangeArrowheads="1"/>
          </p:cNvSpPr>
          <p:nvPr>
            <p:ph type="body" idx="1"/>
          </p:nvPr>
        </p:nvSpPr>
        <p:spPr>
          <a:xfrm>
            <a:off x="152400" y="4114800"/>
            <a:ext cx="6553200" cy="4876800"/>
          </a:xfrm>
        </p:spPr>
        <p:txBody>
          <a:bodyPr/>
          <a:lstStyle/>
          <a:p>
            <a:pPr algn="l"/>
            <a:r>
              <a:rPr lang="en-US" altLang="en-US" dirty="0"/>
              <a:t>His eyes always open, but focus</a:t>
            </a:r>
          </a:p>
        </p:txBody>
      </p:sp>
      <p:cxnSp>
        <p:nvCxnSpPr>
          <p:cNvPr id="3" name="Straight Connector 2">
            <a:extLst>
              <a:ext uri="{FF2B5EF4-FFF2-40B4-BE49-F238E27FC236}">
                <a16:creationId xmlns:a16="http://schemas.microsoft.com/office/drawing/2014/main" id="{FDEF7A82-E541-8C44-DF4B-6F114A8F44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324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A5C72-FE8B-D04C-6BE5-80B5EDF2E54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68477F-37F1-A15B-E86F-092A65BBA0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1B746A1-2204-3B8F-8BEA-3C410C88679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B8DDF77-0E7B-4925-8F18-DE8D480E0A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478AE5-B463-7691-B0F8-0296795901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14C2E8-B17F-64F8-FC0D-B24348CD39B2}"/>
              </a:ext>
            </a:extLst>
          </p:cNvPr>
          <p:cNvSpPr>
            <a:spLocks noGrp="1" noChangeArrowheads="1"/>
          </p:cNvSpPr>
          <p:nvPr>
            <p:ph type="body" idx="1"/>
          </p:nvPr>
        </p:nvSpPr>
        <p:spPr>
          <a:xfrm>
            <a:off x="152400" y="4114800"/>
            <a:ext cx="6553200" cy="4876800"/>
          </a:xfrm>
        </p:spPr>
        <p:txBody>
          <a:bodyPr/>
          <a:lstStyle/>
          <a:p>
            <a:r>
              <a:rPr lang="en-US" altLang="en-US" dirty="0"/>
              <a:t>Title phrase, Divine intervention, </a:t>
            </a:r>
            <a:r>
              <a:rPr lang="en-US" b="1" baseline="30000" dirty="0"/>
              <a:t> </a:t>
            </a:r>
            <a:r>
              <a:rPr lang="en-US" dirty="0"/>
              <a:t> neg and pos</a:t>
            </a:r>
          </a:p>
          <a:p>
            <a:r>
              <a:rPr lang="en-US" baseline="30000" dirty="0"/>
              <a:t>Rev 20.11 KJV </a:t>
            </a:r>
            <a:r>
              <a:rPr lang="en-US" dirty="0"/>
              <a:t>And I saw a great white throne, and him that sat on it, from </a:t>
            </a:r>
            <a:r>
              <a:rPr lang="en-US" u="sng" dirty="0"/>
              <a:t>whose face </a:t>
            </a:r>
            <a:r>
              <a:rPr lang="en-US" dirty="0"/>
              <a:t>the earth and the heaven fled away;</a:t>
            </a:r>
          </a:p>
          <a:p>
            <a:r>
              <a:rPr lang="en-US" altLang="en-US" dirty="0" err="1"/>
              <a:t>Shmot</a:t>
            </a:r>
            <a:r>
              <a:rPr lang="en-US" altLang="en-US" dirty="0"/>
              <a:t> / Ex 34 “No one can see my face and live.”</a:t>
            </a:r>
          </a:p>
          <a:p>
            <a:r>
              <a:rPr lang="en-US" altLang="en-US" dirty="0"/>
              <a:t>Also, beauty of His face </a:t>
            </a:r>
            <a:r>
              <a:rPr lang="en-US" dirty="0"/>
              <a:t>Just one thing have I asked of </a:t>
            </a:r>
            <a:r>
              <a:rPr lang="en-US" i="1" cap="small" dirty="0"/>
              <a:t>Adonai</a:t>
            </a:r>
            <a:r>
              <a:rPr lang="en-US" dirty="0"/>
              <a:t>; only this will I seek: to live in the house of </a:t>
            </a:r>
            <a:r>
              <a:rPr lang="en-US" i="1" cap="small" dirty="0"/>
              <a:t>Adonai </a:t>
            </a:r>
            <a:r>
              <a:rPr lang="en-US" dirty="0"/>
              <a:t>all the days of my life, to see the beauty of </a:t>
            </a:r>
            <a:r>
              <a:rPr lang="en-US" i="1" cap="small" dirty="0"/>
              <a:t>Adonai </a:t>
            </a:r>
            <a:r>
              <a:rPr lang="en-US" dirty="0"/>
              <a:t>and visit in his temple.</a:t>
            </a:r>
          </a:p>
          <a:p>
            <a:r>
              <a:rPr lang="en-US" altLang="en-US" baseline="30000" dirty="0"/>
              <a:t>2 Cor 4.6 </a:t>
            </a:r>
            <a:r>
              <a:rPr lang="en-US" dirty="0"/>
              <a:t>For it is the God who once said, “Let light shine out of darkness,” who has made his light shine in our hearts, the light of the knowledge of God’s glory shining in the </a:t>
            </a:r>
            <a:r>
              <a:rPr lang="en-US" b="1" dirty="0"/>
              <a:t>face</a:t>
            </a:r>
            <a:r>
              <a:rPr lang="en-US" dirty="0"/>
              <a:t> of the Messiah Yeshua.</a:t>
            </a:r>
            <a:endParaRPr lang="en-US" altLang="en-US" dirty="0"/>
          </a:p>
        </p:txBody>
      </p:sp>
      <p:cxnSp>
        <p:nvCxnSpPr>
          <p:cNvPr id="3" name="Straight Connector 2">
            <a:extLst>
              <a:ext uri="{FF2B5EF4-FFF2-40B4-BE49-F238E27FC236}">
                <a16:creationId xmlns:a16="http://schemas.microsoft.com/office/drawing/2014/main" id="{7C8AE580-69FA-A870-4233-C90509B8E99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1471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A3D31-86AB-7FD0-93E0-C68A4FD70B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07B04D6-0E71-0CC9-E34D-CC8DB0B513B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8C280CB6-CD00-DAA8-2C7C-6A923EF4A80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074A1C4-65EA-EB43-B59A-9094F82FFF0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4A336C9-BC0D-DD23-5309-A5ABE0010BD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4D1B36D-887E-3E96-87A9-CBB99D1C2F5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ACA7223-E88B-D7DE-3328-B5E464625D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017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8F1FC-7DA9-C52D-FA15-F053EB1F71C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BFB04E-8BD8-2A7A-BAEF-9CDC39DDB5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E3414379-00B3-8C90-1F00-AAB2CFAE2F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636D140F-A885-DCD0-ED5F-BD0412F018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0AED1A6-DDA3-487B-A5D4-5EEAD8CD23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D7B595F-E8E4-4FD2-4BD7-F4EB4C08334F}"/>
              </a:ext>
            </a:extLst>
          </p:cNvPr>
          <p:cNvSpPr>
            <a:spLocks noGrp="1" noChangeArrowheads="1"/>
          </p:cNvSpPr>
          <p:nvPr>
            <p:ph type="body" idx="1"/>
          </p:nvPr>
        </p:nvSpPr>
        <p:spPr>
          <a:xfrm>
            <a:off x="152400" y="4114800"/>
            <a:ext cx="6553200" cy="4876800"/>
          </a:xfrm>
        </p:spPr>
        <p:txBody>
          <a:bodyPr/>
          <a:lstStyle/>
          <a:p>
            <a:r>
              <a:rPr lang="en-US" dirty="0"/>
              <a:t>Our Father in heaven!   May your Name be kept holy.  Be recognized as holy.  </a:t>
            </a:r>
          </a:p>
          <a:p>
            <a:r>
              <a:rPr lang="en-US" dirty="0"/>
              <a:t>We are the representatives of Your Name!!</a:t>
            </a:r>
            <a:endParaRPr lang="en-US" altLang="en-US" dirty="0"/>
          </a:p>
        </p:txBody>
      </p:sp>
      <p:cxnSp>
        <p:nvCxnSpPr>
          <p:cNvPr id="3" name="Straight Connector 2">
            <a:extLst>
              <a:ext uri="{FF2B5EF4-FFF2-40B4-BE49-F238E27FC236}">
                <a16:creationId xmlns:a16="http://schemas.microsoft.com/office/drawing/2014/main" id="{B1132B6D-8046-8C6D-C930-A3643728883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3333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489D-D248-8CFC-D460-E4B9CC0D3C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373E713-D7C0-65F3-1507-D0EB99E219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06B40A0-02D6-C9C7-89C7-2D3B275D18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F168860-205C-1DCC-5ADE-300D84F453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6664FF-188B-8105-3123-470C5E28698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141D69-F873-C20E-DA46-C632CDF6DE09}"/>
              </a:ext>
            </a:extLst>
          </p:cNvPr>
          <p:cNvSpPr>
            <a:spLocks noGrp="1" noChangeArrowheads="1"/>
          </p:cNvSpPr>
          <p:nvPr>
            <p:ph type="body" idx="1"/>
          </p:nvPr>
        </p:nvSpPr>
        <p:spPr>
          <a:xfrm>
            <a:off x="152400" y="4114800"/>
            <a:ext cx="6553200" cy="4876800"/>
          </a:xfrm>
        </p:spPr>
        <p:txBody>
          <a:bodyPr/>
          <a:lstStyle/>
          <a:p>
            <a:pPr algn="l"/>
            <a:r>
              <a:rPr lang="en-US" altLang="en-US" dirty="0"/>
              <a:t>Your city…by covenant   </a:t>
            </a:r>
          </a:p>
          <a:p>
            <a:pPr algn="l"/>
            <a:r>
              <a:rPr lang="en-US" altLang="en-US" dirty="0"/>
              <a:t>His covenant: </a:t>
            </a:r>
          </a:p>
          <a:p>
            <a:pPr algn="l"/>
            <a:r>
              <a:rPr lang="en-US" altLang="en-US" dirty="0"/>
              <a:t>our marriages, </a:t>
            </a:r>
          </a:p>
          <a:p>
            <a:pPr algn="l"/>
            <a:r>
              <a:rPr lang="en-US" altLang="en-US" dirty="0"/>
              <a:t>Our other social relationships</a:t>
            </a:r>
          </a:p>
          <a:p>
            <a:pPr algn="l"/>
            <a:r>
              <a:rPr lang="en-US" altLang="en-US" dirty="0"/>
              <a:t>our contract agreements, </a:t>
            </a:r>
          </a:p>
          <a:p>
            <a:pPr algn="l"/>
            <a:r>
              <a:rPr lang="en-US" altLang="en-US" dirty="0"/>
              <a:t>our tax return, </a:t>
            </a:r>
          </a:p>
          <a:p>
            <a:pPr algn="l"/>
            <a:r>
              <a:rPr lang="en-US" altLang="en-US" dirty="0"/>
              <a:t>our tithe and offerings</a:t>
            </a:r>
          </a:p>
          <a:p>
            <a:pPr algn="l"/>
            <a:r>
              <a:rPr lang="en-US" altLang="en-US" dirty="0"/>
              <a:t>Our words Lashon hara</a:t>
            </a:r>
          </a:p>
          <a:p>
            <a:pPr algn="l"/>
            <a:r>
              <a:rPr lang="en-US" altLang="en-US" dirty="0"/>
              <a:t>We are the only Yeshua some people will ever see!</a:t>
            </a:r>
          </a:p>
        </p:txBody>
      </p:sp>
      <p:cxnSp>
        <p:nvCxnSpPr>
          <p:cNvPr id="3" name="Straight Connector 2">
            <a:extLst>
              <a:ext uri="{FF2B5EF4-FFF2-40B4-BE49-F238E27FC236}">
                <a16:creationId xmlns:a16="http://schemas.microsoft.com/office/drawing/2014/main" id="{98CB7E9C-0D78-A7E4-B9EB-B4D169227C4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86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50C7E-5165-CD3F-1A18-B9EFF1C358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853A34-36D6-EB25-2532-8EEC74EEAB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BE0FE060-42CC-05C2-9184-816BEFDF73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3536424-714D-EB6A-8353-91D88E574C0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C69C08-0EC0-3177-B53E-244B632EB6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1E9CB3A-E67E-5FC9-A0F6-96AD4E12751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03C93C3-374C-ADFB-B078-D2606702660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5965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DFC2-8EE1-D4B7-2566-5DA4E744FC7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B01E512-4CEA-5F1E-1DCC-6F55058AC92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A7E9C5F-1312-2AA2-8EC3-1427123D919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CD34CDCB-8620-F4D7-DB64-E279F7594C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648FE5-05EB-43E0-E210-FC9F8003CF2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885B4E4-8836-020B-7919-309CC83BDED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53AB485-FE6F-1B78-BB8C-B4B4CC45CEF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8950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382BD-E18F-9E27-AF8B-C08CDB3F011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D692F1-A1F3-4EA1-FFF1-AD63AEAFDD2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B8F0435C-7AE1-801F-2FCA-EBF2688D9F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ABC9E7FB-FD54-830C-B0BE-4D814FAFBE2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8709DF-C9A8-3820-BE45-134707CC5D8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385D6B9-F148-2C1D-3FBA-26872E3C8A1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7DE55F6-93F5-8CBD-0440-D35F1C0F953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125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26298-DEB1-41AB-5609-B95861A8B36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B16D374-3EA3-AEE6-1E50-810998E78E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4CC6E3A-3DD8-A82D-6681-5EBD7D7708F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7AD63F9-7CD4-2856-D4E4-4BF658BE6B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DD19025-58CA-BF9D-AE5F-96F4CAD551D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5085C7-FD0F-1BB4-AED6-940BB621D6A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391B2F2-A031-99BA-E87D-BBF88B5253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053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70187-C375-1662-0E13-3D3118D1823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DA0557-FA98-2CD5-C0D6-4A26ADF1B0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E119FE08-C66B-C5E0-9E68-C095A55752B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B73FD1F-8E4C-B254-2086-F5D9DBAB99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F9DD62A-164D-FB74-D950-0DFFF0E9FBB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049CAD8-CE0D-E59D-5A5D-6BDF3BAD34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F6A55DC-EEDA-1CA4-F43D-93EC6D26C3C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4014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AD74C-B116-B1D0-4DF4-B4848163A8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145C7B-3865-94A5-BEE7-769C3FB66E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74429D6F-C614-2DD7-9E79-10833D38A8E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05C8E12-5B65-5AD6-3B42-B2F484ED2E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BD6B23-250B-589A-FDB3-C673FDDBF7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83D5F8-DB7C-8395-681E-C60259141154}"/>
              </a:ext>
            </a:extLst>
          </p:cNvPr>
          <p:cNvSpPr>
            <a:spLocks noGrp="1" noChangeArrowheads="1"/>
          </p:cNvSpPr>
          <p:nvPr>
            <p:ph type="body" idx="1"/>
          </p:nvPr>
        </p:nvSpPr>
        <p:spPr>
          <a:xfrm>
            <a:off x="152400" y="4114800"/>
            <a:ext cx="6553200" cy="4876800"/>
          </a:xfrm>
        </p:spPr>
        <p:txBody>
          <a:bodyPr/>
          <a:lstStyle/>
          <a:p>
            <a:pPr algn="l"/>
            <a:r>
              <a:rPr lang="en-US" altLang="en-US" dirty="0"/>
              <a:t>I prayed to Adoni MY G-d</a:t>
            </a:r>
          </a:p>
        </p:txBody>
      </p:sp>
      <p:cxnSp>
        <p:nvCxnSpPr>
          <p:cNvPr id="3" name="Straight Connector 2">
            <a:extLst>
              <a:ext uri="{FF2B5EF4-FFF2-40B4-BE49-F238E27FC236}">
                <a16:creationId xmlns:a16="http://schemas.microsoft.com/office/drawing/2014/main" id="{F796FA34-9FB2-E30F-FDC5-931CFE77762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4648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6AF3E-CE53-B4D6-A5BF-68C2232B49B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28CA67-351D-F783-1E65-AE62D85F65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454BBFB-68A3-832E-4422-978710C03D8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2D8E45B1-1F66-36FD-44EC-EB7D32B5699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499625-B8F9-CC9D-EE84-A50046983C0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B70B617-028F-8530-38CB-291ADDD2CF3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3A11477-1BD9-2C7C-7377-B557B62DA66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009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D15D9-2831-FC44-A627-9777A0362F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44392F-3E75-3272-BBBE-EBC66B3E015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A404502-B673-8B88-3298-6BAF4F5DFC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20E1BD1-65D3-CA82-45EC-D3E2B6EC2D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9FAF7B8-2D97-CFE4-6B97-C494092BC85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26B42D3-1D2E-31C3-D854-46C2C7003B69}"/>
              </a:ext>
            </a:extLst>
          </p:cNvPr>
          <p:cNvSpPr>
            <a:spLocks noGrp="1" noChangeArrowheads="1"/>
          </p:cNvSpPr>
          <p:nvPr>
            <p:ph type="body" idx="1"/>
          </p:nvPr>
        </p:nvSpPr>
        <p:spPr>
          <a:xfrm>
            <a:off x="152400" y="4114800"/>
            <a:ext cx="6553200" cy="4876800"/>
          </a:xfrm>
        </p:spPr>
        <p:txBody>
          <a:bodyPr/>
          <a:lstStyle/>
          <a:p>
            <a:pPr algn="l"/>
            <a:r>
              <a:rPr lang="en-US" altLang="en-US" dirty="0"/>
              <a:t>Wording on Sukkot, while waving…Desperate</a:t>
            </a:r>
          </a:p>
        </p:txBody>
      </p:sp>
      <p:cxnSp>
        <p:nvCxnSpPr>
          <p:cNvPr id="3" name="Straight Connector 2">
            <a:extLst>
              <a:ext uri="{FF2B5EF4-FFF2-40B4-BE49-F238E27FC236}">
                <a16:creationId xmlns:a16="http://schemas.microsoft.com/office/drawing/2014/main" id="{732566A6-7963-B6D8-D40D-4460E31EF70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9361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F189A-7B3A-4FDF-17E5-E5A5DD62161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FC7EE31-78A9-86F9-A677-AB7FBDE0E6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88563E1-C298-213D-4C3A-D6DB05E138B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DC0AD856-B763-2381-1D34-974B059B36D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E448D6-4DF4-F332-6B69-0CCE05D1ABD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BCABDF-B0DA-B3BC-3813-D55F59BFB25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538F2CD-EC84-2DEC-D247-C5A97E11658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0313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A2E4-308D-B2B2-6620-92B0D8DA84D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B282C3-6F04-AFC0-18DA-88BEB494BCC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9BE0CB3D-D1AE-4575-BA61-D8C70C08219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D6E192D-891E-7F48-897A-9278A48A58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6F1A5D9-D6C7-ECA1-4FA8-459C08C678C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21103AE-356A-7565-60B4-D0575440131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39C1CAC-C282-4B7F-18C4-EDC8B6D4B6B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78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8844D-A47C-94F1-C4C9-74D5A4B8E7D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D075C52-89C5-4D61-ED9B-55A93E35898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7C4593C9-1685-EEB4-E319-AC19EE320B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FE1E8F90-9EC1-3949-E169-070E136F163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62682B-20B5-395A-0B90-200244371E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38DF3D-6698-D03A-D3E7-F7CF817A7AF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4E89496-5C53-FAAC-2765-D841944560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20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03515-D624-A760-AE12-B2F3DBAF46B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667BB72-8CC1-1D51-E75C-ED474AD2A1E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2A34C2D-8A47-BAD9-64BD-59567F533EC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17759DEF-4B88-233D-C950-DCA9D5D008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7B7E98F-9BAE-9A17-6A68-83C82D616B6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310063-67BC-6F87-1EE4-39F45B74309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7DE3646-9BF2-411B-CF03-6947AC7D362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976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88CB3-9AF6-32FB-9EFA-2876673E0F5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3D145B4-C7B6-2397-BD7D-DFA89EE7C9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E3C13C96-AEF1-A34E-7D26-44D93619EF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66653DC-5A50-5A1E-78EA-26614708A13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454243-01B2-F2E5-BE3A-4663F5E277E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E10BBF-58DE-5E88-A1EA-886E9F73470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045A2E-DA2F-3F26-8260-AAD9A0E9515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2331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F759F-6E27-9033-14BC-8DB0F78D25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A4C550-F2E9-0F53-728F-F5546768E19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423C21F-DFFE-7717-00C4-5F26C453066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55A6488A-7CC4-D596-9EDD-447CBFFAC1B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20F192-F92A-6BC7-ACD1-AB8D635F32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34AD529-2FB2-ED11-414D-6F00D810FA8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FA214C4-F84B-9515-889C-B3E5C13B591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9454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1358-AEA5-1A30-7BBC-3775580A642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466C5F-2AAB-83F1-287D-8B8F2BC2ED3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FEDFD922-92CC-F500-7B7E-887500DD17F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044ACD4-BB51-0C8C-1BB3-808B89F853C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677F24A-0992-82C5-CA03-FB0FAF67369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0DB368B-D0EF-A52B-D3A2-6D3EE06C13A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3C3D396-4612-FA84-4166-2BFC51EF1EE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5253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53131-6305-6F3E-1B5A-F2F2B62C0A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1E6154F-006F-7E01-F6AA-F79D0392C2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CC3A26EE-344B-EF4B-A902-80B22B38FA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58E0905C-8CFC-E555-FCB1-4336DFFDB7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1D2D39E-133C-9F32-E8DB-5932E8B5A96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31B831-1E2A-9496-17CA-42DA6A7F6F4B}"/>
              </a:ext>
            </a:extLst>
          </p:cNvPr>
          <p:cNvSpPr>
            <a:spLocks noGrp="1" noChangeArrowheads="1"/>
          </p:cNvSpPr>
          <p:nvPr>
            <p:ph type="body" idx="1"/>
          </p:nvPr>
        </p:nvSpPr>
        <p:spPr>
          <a:xfrm>
            <a:off x="152400" y="4114800"/>
            <a:ext cx="6553200" cy="4876800"/>
          </a:xfrm>
        </p:spPr>
        <p:txBody>
          <a:bodyPr/>
          <a:lstStyle/>
          <a:p>
            <a:pPr algn="l"/>
            <a:r>
              <a:rPr lang="en-US" altLang="en-US" dirty="0"/>
              <a:t>These next two slides are the whole message, the download.</a:t>
            </a:r>
          </a:p>
          <a:p>
            <a:pPr algn="l"/>
            <a:endParaRPr lang="en-US" altLang="en-US" dirty="0"/>
          </a:p>
          <a:p>
            <a:pPr algn="l"/>
            <a:r>
              <a:rPr lang="en-US" altLang="en-US" dirty="0"/>
              <a:t>Please hear, and please forgive, we are not pretending to be super spiritual because we are praying.  Forgive all our wandering, distracted, sometimes sinful thoughts of pride, jealousy, passion, even right during prayer.</a:t>
            </a:r>
          </a:p>
        </p:txBody>
      </p:sp>
      <p:cxnSp>
        <p:nvCxnSpPr>
          <p:cNvPr id="3" name="Straight Connector 2">
            <a:extLst>
              <a:ext uri="{FF2B5EF4-FFF2-40B4-BE49-F238E27FC236}">
                <a16:creationId xmlns:a16="http://schemas.microsoft.com/office/drawing/2014/main" id="{0A448014-5469-497F-E2BD-6A615AFE52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242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947C3-D650-0420-89BF-7A7CFD2AB63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7697329-805E-623F-2969-E0E04C50A10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33333"/>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4CB9836C-2E2E-20D5-3D38-E95E9AFC974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333333"/>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59B02260-994E-77B1-E213-5A53BDB5F1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B2401A1-0545-AB30-C3FF-EBFD0372103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9D6D662-E8DC-6A74-D8D0-E49C00B4DF78}"/>
              </a:ext>
            </a:extLst>
          </p:cNvPr>
          <p:cNvSpPr>
            <a:spLocks noGrp="1" noChangeArrowheads="1"/>
          </p:cNvSpPr>
          <p:nvPr>
            <p:ph type="body" idx="1"/>
          </p:nvPr>
        </p:nvSpPr>
        <p:spPr>
          <a:xfrm>
            <a:off x="152400" y="4114800"/>
            <a:ext cx="6553200" cy="4876800"/>
          </a:xfrm>
        </p:spPr>
        <p:txBody>
          <a:bodyPr/>
          <a:lstStyle/>
          <a:p>
            <a:pPr algn="l"/>
            <a:r>
              <a:rPr lang="en-US" altLang="en-US" dirty="0"/>
              <a:t>Hear and DO</a:t>
            </a:r>
          </a:p>
          <a:p>
            <a:pPr algn="l"/>
            <a:endParaRPr lang="en-US" altLang="en-US" dirty="0"/>
          </a:p>
          <a:p>
            <a:pPr algn="l"/>
            <a:r>
              <a:rPr lang="en-US" altLang="en-US" dirty="0"/>
              <a:t>This is how Daniel fought the Maccabee battles.   This is how we can do the same.</a:t>
            </a:r>
          </a:p>
        </p:txBody>
      </p:sp>
      <p:cxnSp>
        <p:nvCxnSpPr>
          <p:cNvPr id="3" name="Straight Connector 2">
            <a:extLst>
              <a:ext uri="{FF2B5EF4-FFF2-40B4-BE49-F238E27FC236}">
                <a16:creationId xmlns:a16="http://schemas.microsoft.com/office/drawing/2014/main" id="{4ECA537F-061E-5541-8F6D-9E110502CCE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5892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299AD-D540-D1FA-0CBF-72752C3B0B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07A875-1B6D-D4B5-E14F-64BBE4F5EF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B3FFEE1-F4C2-A90A-ED57-359E7D3F81D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F331512-E57E-7340-E45E-1D80D3297F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FB0AC88-345A-C004-EA2E-2409C2162A3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7D36A10-82A0-4C72-983C-7D443822A9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D1C6BB9-20AC-9D0D-5B5B-8291CA697D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8397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C0736-079D-EE55-FEC2-1F3C38F9C16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D6EFAC-EB9F-AB24-3B11-FD73A2D4C81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A3DF67A0-8E54-D36C-5B54-84ABACC750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2EFAFE6E-CB83-0FE5-1C64-FF388A7571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B0CEC7-6760-5A38-1431-CBD4412511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08E2AD3-2CDD-5048-F80D-BB97B510122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2CEF6EF-C966-DCBA-1EA0-9259A0FD33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1489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7969-331B-AF2A-C51F-F10D4071F3D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D0B610-1DDB-A1C4-1059-2C345079CFB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76F0522-F986-D612-99E9-EB994656E0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1A3EEE98-E161-4C14-023C-D7810ECF4A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14103E0-797A-E17F-6748-C3832BE0D2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02FBB3D-57E7-9B5B-3292-D3749670EFA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8E03DC0-276B-655D-C6B0-B9C14884C1A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84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9B5F9-0288-4361-D692-3841DE3B08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AE34A9-999A-EDA2-0799-384A8BB8969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50107130-7527-0E6C-AE29-4D96BDF3BC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53F9CC8A-1254-97EA-D784-EDA21CF43F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FDCEF48-7E49-FDD2-DD9B-285446E2EC5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7409C3F-3FDB-9344-FED4-801A815643A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A3E958A-7B1A-6323-6A7A-DD3B9A7EEDD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8405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2BB21-02AE-424E-769F-29D9BE5168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D13185-EA06-7707-CD4E-2492FD75816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7C136B4F-3057-57F1-7CF8-A01E94B43B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C18FCBAC-6A98-6186-D293-C2AC4BC262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B72E6D-04EE-2104-EFF5-E31D991DFB3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3E10444-5876-ACFB-9DE2-65C106773EF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5813806-A3AF-31FA-ED40-E28FB47160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00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200"/>
            <a:ext cx="6096000" cy="4191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002060"/>
                </a:solidFill>
              </a:rPr>
              <a:t>Alexander’s Greek/Macedonian Empire  330 </a:t>
            </a:r>
            <a:r>
              <a:rPr lang="en-US" altLang="en-US" dirty="0" err="1">
                <a:solidFill>
                  <a:srgbClr val="002060"/>
                </a:solidFill>
              </a:rPr>
              <a:t>CoBCE</a:t>
            </a:r>
            <a:r>
              <a:rPr lang="en-US" altLang="en-US" dirty="0">
                <a:solidFill>
                  <a:srgbClr val="002060"/>
                </a:solidFil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solidFill>
                  <a:srgbClr val="002060"/>
                </a:solidFill>
              </a:rPr>
              <a:t>Alexander’s Empire was different than all previously.  He wanted to spread culture and religion, Greek enlightenment, as well as take territory.</a:t>
            </a:r>
          </a:p>
          <a:p>
            <a:endParaRPr lang="en-US" dirty="0"/>
          </a:p>
        </p:txBody>
      </p:sp>
      <p:sp>
        <p:nvSpPr>
          <p:cNvPr id="4" name="Header Placeholder 3"/>
          <p:cNvSpPr>
            <a:spLocks noGrp="1"/>
          </p:cNvSpPr>
          <p:nvPr>
            <p:ph type="hdr" sz="quarter"/>
          </p:nvPr>
        </p:nvSpPr>
        <p:spPr/>
        <p:txBody>
          <a:bodyPr/>
          <a:lstStyle/>
          <a:p>
            <a:r>
              <a:rPr lang="en-US" altLang="en-US"/>
              <a:t>Hanukkah 2025 Daniel's Hanukkah Battle</a:t>
            </a:r>
          </a:p>
        </p:txBody>
      </p:sp>
      <p:sp>
        <p:nvSpPr>
          <p:cNvPr id="5" name="Date Placeholder 4"/>
          <p:cNvSpPr>
            <a:spLocks noGrp="1"/>
          </p:cNvSpPr>
          <p:nvPr>
            <p:ph type="dt" idx="1"/>
          </p:nvPr>
        </p:nvSpPr>
        <p:spPr/>
        <p:txBody>
          <a:bodyPr/>
          <a:lstStyle/>
          <a:p>
            <a:r>
              <a:rPr lang="en-US" altLang="en-US"/>
              <a:t>Dec 20 2025</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898226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8F9B0-A2DC-7CC7-A1C1-D70CBC45776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DF96327-97DA-ABD3-0B78-147F479A74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7A54A7D-D9AA-4A82-2535-42C6B0E5ED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AB2A8802-C2CA-B823-234E-FC001FDD86E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6200A9E-7EE3-1E96-29D5-5F92A1E30DD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112AC26-7503-6AFE-8C51-C925BAA2D88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401984D-4B05-BF73-1382-8906CA5875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471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BC1C6-EFCF-DF24-5CFB-82380CFD712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19D8A2-05CE-5D43-4933-8D9AF0AEB9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F718BDF-BA0E-2625-955B-0D8CC16B16B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8BC37D1-C515-18A4-8EE7-C93AAD5CFD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081615-EDAA-F46B-13A0-B1767C3F229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B5415F-E7F9-43F2-18AD-362296B34E5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822F33-9D7C-0C4E-52DD-041029F1B75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9135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6EC24-B2F8-8C33-13F2-C7F0A1950F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21AE2A1-DB6D-00AD-2C9E-1E1ED22EE46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FF1C033-088A-2529-EA6A-6BDC966843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01955FE-37A1-7486-A88F-AF672E61B3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E839FBD-1E37-987E-63B1-233472D9F3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9D4070-BF8E-0502-38B5-13997F8EA8B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11A8613-EA9A-DC02-055A-EBA087C873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241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0C0AF-ECF6-36AB-B0E9-4D381DA8C7F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FFC5F5-411A-2BA0-8D5F-6B46E77F04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1171831E-A9EC-4EF6-50B9-46174FFE88E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9BA74F7-FF00-8557-CD93-BE1D5FEB3C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5D9D083-791C-46B6-9668-DF3F632C59E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4E19D3D-C367-42E9-063A-9A77702A8B5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085F310-69CE-194C-2150-601FDE63F7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66955-C473-3D68-76C1-17D9C19462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6C92E5-9F6B-195A-8AE0-3A0E3BBDA6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561F572-E27B-5198-F5CF-2D530FF891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F157B0C8-7447-195A-D15F-3EE95E61AE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89B9144-7DA7-DD19-79BA-E647AE44E13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4E74CCA-A85D-4B27-EC48-27513BA0F317}"/>
              </a:ext>
            </a:extLst>
          </p:cNvPr>
          <p:cNvSpPr>
            <a:spLocks noGrp="1" noChangeArrowheads="1"/>
          </p:cNvSpPr>
          <p:nvPr>
            <p:ph type="body" idx="1"/>
          </p:nvPr>
        </p:nvSpPr>
        <p:spPr>
          <a:xfrm>
            <a:off x="152400" y="4114800"/>
            <a:ext cx="6553200" cy="4876800"/>
          </a:xfrm>
        </p:spPr>
        <p:txBody>
          <a:bodyPr/>
          <a:lstStyle/>
          <a:p>
            <a:pPr algn="l"/>
            <a:r>
              <a:rPr lang="en-US" altLang="en-US" dirty="0"/>
              <a:t>Do we pray desperately, earnestly, extensively, repetitively for our hearts and conduct, our families, our community, our nation, Am Yisrael?? </a:t>
            </a:r>
          </a:p>
        </p:txBody>
      </p:sp>
      <p:cxnSp>
        <p:nvCxnSpPr>
          <p:cNvPr id="3" name="Straight Connector 2">
            <a:extLst>
              <a:ext uri="{FF2B5EF4-FFF2-40B4-BE49-F238E27FC236}">
                <a16:creationId xmlns:a16="http://schemas.microsoft.com/office/drawing/2014/main" id="{C46EC68C-1A24-685C-92DE-97DAA11710C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913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E0669-CA70-18F9-FD53-D2797ED7391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866222-52D1-3478-31D3-6120DF55CA3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8D25D3E-3212-2477-985B-F75510C38B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D59FA073-EB49-63AA-45E0-85D39E1D30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7539B7-BA3A-20D3-2DA6-C64AF9E2A63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36E652-F440-BA14-7FAA-A31C2E86188C}"/>
              </a:ext>
            </a:extLst>
          </p:cNvPr>
          <p:cNvSpPr>
            <a:spLocks noGrp="1" noChangeArrowheads="1"/>
          </p:cNvSpPr>
          <p:nvPr>
            <p:ph type="body" idx="1"/>
          </p:nvPr>
        </p:nvSpPr>
        <p:spPr>
          <a:xfrm>
            <a:off x="152400" y="4114800"/>
            <a:ext cx="6553200" cy="4876800"/>
          </a:xfrm>
        </p:spPr>
        <p:txBody>
          <a:bodyPr/>
          <a:lstStyle/>
          <a:p>
            <a:pPr algn="l"/>
            <a:r>
              <a:rPr lang="en-US" altLang="en-US" dirty="0"/>
              <a:t>https://davidstent.org/hanukkah-the-clash-between-the-maccabees-and-the-armies-of-woke/</a:t>
            </a:r>
          </a:p>
        </p:txBody>
      </p:sp>
      <p:cxnSp>
        <p:nvCxnSpPr>
          <p:cNvPr id="3" name="Straight Connector 2">
            <a:extLst>
              <a:ext uri="{FF2B5EF4-FFF2-40B4-BE49-F238E27FC236}">
                <a16:creationId xmlns:a16="http://schemas.microsoft.com/office/drawing/2014/main" id="{96C16542-D205-42AA-88D2-52420F65053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0846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553F-525E-89E6-1164-B76A0C702D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FF4DF62-6246-90E1-0FC7-17F11DF673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ACAC0660-3C67-F4AA-5056-50E2265FAE8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214840A-37C8-2630-4F86-1C15E8F1D81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165A4B-ECBF-80F7-EBE8-98DC5590490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3F5584-51A9-88D8-009A-76304B88C410}"/>
              </a:ext>
            </a:extLst>
          </p:cNvPr>
          <p:cNvSpPr>
            <a:spLocks noGrp="1" noChangeArrowheads="1"/>
          </p:cNvSpPr>
          <p:nvPr>
            <p:ph type="body" idx="1"/>
          </p:nvPr>
        </p:nvSpPr>
        <p:spPr>
          <a:xfrm>
            <a:off x="152400" y="4114800"/>
            <a:ext cx="6553200" cy="4876800"/>
          </a:xfrm>
        </p:spPr>
        <p:txBody>
          <a:bodyPr/>
          <a:lstStyle/>
          <a:p>
            <a:pPr algn="l"/>
            <a:r>
              <a:rPr lang="en-US" altLang="en-US" dirty="0"/>
              <a:t>https://davidstent.org/hanukkah-the-clash-between-the-maccabees-and-the-armies-of-woke/</a:t>
            </a:r>
          </a:p>
        </p:txBody>
      </p:sp>
      <p:cxnSp>
        <p:nvCxnSpPr>
          <p:cNvPr id="3" name="Straight Connector 2">
            <a:extLst>
              <a:ext uri="{FF2B5EF4-FFF2-40B4-BE49-F238E27FC236}">
                <a16:creationId xmlns:a16="http://schemas.microsoft.com/office/drawing/2014/main" id="{356917FA-F3B8-2E6B-F308-857940A94D9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628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EF7C-3C62-F916-B3FD-8261F30857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0CB1FCC-D3EB-980A-1089-B4248DAEFF1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DE1055FF-E77A-B6A0-1BC7-23A21F303A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2BEBA58F-0D20-F5CD-A065-0AAC073CA9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7A930A5-8EE6-7CD7-EFAB-5B6AB0743D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9A2016-8AD2-CFF9-300C-8A162553E30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45C20F0-CF6B-99CA-2B31-3D8C416048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9905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AA534-D317-BAFE-0D99-4DCE63C983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C010A4-1955-BB9F-C39B-1A68B299A1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7FF29AF-FCDF-9048-A424-41D3189695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1A1FCA65-6155-910B-F89D-55BBB557A1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DF21D9-8AC1-67C3-C7FB-B4427C9F02F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F085CC3-F355-DB26-DCAC-8AA6CC41DE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5A90D7C-1F03-F246-82E3-458DD8F91A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2982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8FF3-DBA4-C68F-9678-ED5F54F4894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289B2F-9D17-84F9-8B98-3EBDED164B4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B9402AA3-4DA8-8C59-7A8A-B431084BB4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C583C7B-DAF4-A4E3-8925-CBF6CC142E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D9D09D-6684-0363-3CB3-38A3F3E88A9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4232EA4-A3EB-A06F-9AF5-9F502ABFA9B8}"/>
              </a:ext>
            </a:extLst>
          </p:cNvPr>
          <p:cNvSpPr>
            <a:spLocks noGrp="1" noChangeArrowheads="1"/>
          </p:cNvSpPr>
          <p:nvPr>
            <p:ph type="body" idx="1"/>
          </p:nvPr>
        </p:nvSpPr>
        <p:spPr>
          <a:xfrm>
            <a:off x="152400" y="4114800"/>
            <a:ext cx="6553200" cy="4876800"/>
          </a:xfrm>
        </p:spPr>
        <p:txBody>
          <a:bodyPr/>
          <a:lstStyle/>
          <a:p>
            <a:pPr algn="l"/>
            <a:r>
              <a:rPr lang="en-US" altLang="en-US" dirty="0"/>
              <a:t>Second time means NOT the return from Babylon.  Return from second expulsion…happening last two centuries </a:t>
            </a:r>
          </a:p>
        </p:txBody>
      </p:sp>
      <p:cxnSp>
        <p:nvCxnSpPr>
          <p:cNvPr id="3" name="Straight Connector 2">
            <a:extLst>
              <a:ext uri="{FF2B5EF4-FFF2-40B4-BE49-F238E27FC236}">
                <a16:creationId xmlns:a16="http://schemas.microsoft.com/office/drawing/2014/main" id="{2BF42B5E-681A-1967-DF67-4872926F07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3775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74C7678-281D-BE25-AE3F-82B43D1E00BE}"/>
              </a:ext>
            </a:extLst>
          </p:cNvPr>
          <p:cNvSpPr>
            <a:spLocks noGrp="1" noChangeArrowheads="1"/>
          </p:cNvSpPr>
          <p:nvPr>
            <p:ph type="hdr" sz="quarter"/>
          </p:nvPr>
        </p:nvSpPr>
        <p:spPr>
          <a:ln/>
        </p:spPr>
        <p:txBody>
          <a:bodyPr/>
          <a:lstStyle/>
          <a:p>
            <a:r>
              <a:rPr lang="en-US" altLang="en-US"/>
              <a:t>Hanukkah 2025 Daniel's Hanukkah Battle</a:t>
            </a:r>
          </a:p>
        </p:txBody>
      </p:sp>
      <p:sp>
        <p:nvSpPr>
          <p:cNvPr id="3" name="Rectangle 3">
            <a:extLst>
              <a:ext uri="{FF2B5EF4-FFF2-40B4-BE49-F238E27FC236}">
                <a16:creationId xmlns:a16="http://schemas.microsoft.com/office/drawing/2014/main" id="{8DA0D641-DF08-DB9D-DBB2-9D884D8C56F8}"/>
              </a:ext>
            </a:extLst>
          </p:cNvPr>
          <p:cNvSpPr>
            <a:spLocks noGrp="1" noChangeArrowheads="1"/>
          </p:cNvSpPr>
          <p:nvPr>
            <p:ph type="dt" idx="1"/>
          </p:nvPr>
        </p:nvSpPr>
        <p:spPr>
          <a:ln/>
        </p:spPr>
        <p:txBody>
          <a:bodyPr/>
          <a:lstStyle/>
          <a:p>
            <a:r>
              <a:rPr lang="en-US" altLang="en-US"/>
              <a:t>Dec 20 2025</a:t>
            </a:r>
          </a:p>
        </p:txBody>
      </p:sp>
      <p:sp>
        <p:nvSpPr>
          <p:cNvPr id="4" name="Rectangle 7">
            <a:extLst>
              <a:ext uri="{FF2B5EF4-FFF2-40B4-BE49-F238E27FC236}">
                <a16:creationId xmlns:a16="http://schemas.microsoft.com/office/drawing/2014/main" id="{1A0CA9C1-16C6-F75B-7EE4-90A440A79876}"/>
              </a:ext>
            </a:extLst>
          </p:cNvPr>
          <p:cNvSpPr>
            <a:spLocks noGrp="1" noChangeArrowheads="1"/>
          </p:cNvSpPr>
          <p:nvPr>
            <p:ph type="sldNum" sz="quarter" idx="5"/>
          </p:nvPr>
        </p:nvSpPr>
        <p:spPr>
          <a:ln/>
        </p:spPr>
        <p:txBody>
          <a:bodyPr/>
          <a:lstStyle/>
          <a:p>
            <a:fld id="{DF82A38C-5B82-44FC-AE81-F15BF34E83C3}" type="slidenum">
              <a:rPr lang="en-US" altLang="en-US"/>
              <a:pPr/>
              <a:t>7</a:t>
            </a:fld>
            <a:endParaRPr lang="en-US" altLang="en-US"/>
          </a:p>
        </p:txBody>
      </p:sp>
      <p:sp>
        <p:nvSpPr>
          <p:cNvPr id="128002" name="Rectangle 2">
            <a:extLst>
              <a:ext uri="{FF2B5EF4-FFF2-40B4-BE49-F238E27FC236}">
                <a16:creationId xmlns:a16="http://schemas.microsoft.com/office/drawing/2014/main" id="{E3340C66-7F99-91C8-E5C8-13483686F23B}"/>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343D5434-908B-6241-92BA-91F7066D348B}"/>
              </a:ext>
            </a:extLst>
          </p:cNvPr>
          <p:cNvSpPr>
            <a:spLocks noGrp="1" noChangeArrowheads="1"/>
          </p:cNvSpPr>
          <p:nvPr>
            <p:ph type="body" idx="1"/>
          </p:nvPr>
        </p:nvSpPr>
        <p:spPr>
          <a:xfrm>
            <a:off x="228600" y="4343400"/>
            <a:ext cx="6324600" cy="4419600"/>
          </a:xfrm>
        </p:spPr>
        <p:txBody>
          <a:bodyPr/>
          <a:lstStyle/>
          <a:p>
            <a:pPr>
              <a:lnSpc>
                <a:spcPct val="80000"/>
              </a:lnSpc>
            </a:pPr>
            <a:r>
              <a:rPr lang="en-US" altLang="en-US" sz="1600" dirty="0"/>
              <a:t>Naval interference of Romans </a:t>
            </a:r>
            <a:r>
              <a:rPr lang="en-US" altLang="en-US" sz="1600" dirty="0">
                <a:sym typeface="Wingdings" panose="05000000000000000000" pitchFamily="2" charset="2"/>
              </a:rPr>
              <a:t> fury of Antiochus the Syrian</a:t>
            </a:r>
          </a:p>
          <a:p>
            <a:pPr>
              <a:lnSpc>
                <a:spcPct val="80000"/>
              </a:lnSpc>
            </a:pPr>
            <a:r>
              <a:rPr lang="en-US" altLang="en-US" sz="1600" dirty="0">
                <a:sym typeface="Wingdings" panose="05000000000000000000" pitchFamily="2" charset="2"/>
              </a:rPr>
              <a:t>In </a:t>
            </a:r>
            <a:r>
              <a:rPr lang="en-US" altLang="en-US" sz="1600" dirty="0">
                <a:solidFill>
                  <a:schemeClr val="accent2"/>
                </a:solidFill>
                <a:sym typeface="Wingdings" panose="05000000000000000000" pitchFamily="2" charset="2"/>
              </a:rPr>
              <a:t>175 BC</a:t>
            </a:r>
            <a:r>
              <a:rPr lang="en-US" altLang="en-US" sz="1600" dirty="0">
                <a:sym typeface="Wingdings" panose="05000000000000000000" pitchFamily="2" charset="2"/>
              </a:rPr>
              <a:t>, a new king, Antiochus IV (also called "Epiphanes") ascended the throne in Syria.  Under the "auspices" of his regime, Jerusalem began to look more and more like a Greek city as Hellenistic culture was officially promoted.  Antiochus allowed </a:t>
            </a:r>
            <a:r>
              <a:rPr lang="en-US" altLang="en-US" sz="1600" dirty="0">
                <a:solidFill>
                  <a:schemeClr val="accent2"/>
                </a:solidFill>
                <a:sym typeface="Wingdings" panose="05000000000000000000" pitchFamily="2" charset="2"/>
              </a:rPr>
              <a:t>Hellenistic Jews to have prominent roles</a:t>
            </a:r>
            <a:r>
              <a:rPr lang="en-US" altLang="en-US" sz="1600" dirty="0">
                <a:sym typeface="Wingdings" panose="05000000000000000000" pitchFamily="2" charset="2"/>
              </a:rPr>
              <a:t> in the Holy Temple - so much so that even </a:t>
            </a:r>
            <a:r>
              <a:rPr lang="en-US" altLang="en-US" sz="1600" dirty="0">
                <a:solidFill>
                  <a:schemeClr val="accent2"/>
                </a:solidFill>
                <a:sym typeface="Wingdings" panose="05000000000000000000" pitchFamily="2" charset="2"/>
              </a:rPr>
              <a:t>a non-priest (named Menelaus</a:t>
            </a:r>
            <a:r>
              <a:rPr lang="en-US" altLang="en-US" sz="1600" dirty="0">
                <a:sym typeface="Wingdings" panose="05000000000000000000" pitchFamily="2" charset="2"/>
              </a:rPr>
              <a:t>) was given the role of being the Temple's </a:t>
            </a:r>
            <a:r>
              <a:rPr lang="en-US" altLang="en-US" sz="1600" i="1" dirty="0">
                <a:sym typeface="Wingdings" panose="05000000000000000000" pitchFamily="2" charset="2"/>
              </a:rPr>
              <a:t>Kohen </a:t>
            </a:r>
            <a:r>
              <a:rPr lang="en-US" altLang="en-US" sz="1600" i="1" dirty="0" err="1">
                <a:sym typeface="Wingdings" panose="05000000000000000000" pitchFamily="2" charset="2"/>
              </a:rPr>
              <a:t>Gadol</a:t>
            </a:r>
            <a:r>
              <a:rPr lang="en-US" altLang="en-US" sz="1600" dirty="0">
                <a:sym typeface="Wingdings" panose="05000000000000000000" pitchFamily="2" charset="2"/>
              </a:rPr>
              <a:t> (High Priest). This enraged many Jews, however, who then called for Egyptian rule instead of Syrian (the Egyptians were more tolerant of local customs and did not force Hellenization).  Later, when Antiochus returned from an unsuccessful military campaign against Egypt, he decided to quell the Jewish call for Egyptian rule and murdered some 40,000 people in Jerusalem. </a:t>
            </a:r>
          </a:p>
        </p:txBody>
      </p:sp>
    </p:spTree>
    <p:extLst>
      <p:ext uri="{BB962C8B-B14F-4D97-AF65-F5344CB8AC3E}">
        <p14:creationId xmlns:p14="http://schemas.microsoft.com/office/powerpoint/2010/main" val="15077016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BF7A-69D7-D316-0795-3E3A65FA5F8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70CD50-2C25-4C0A-5684-B7BDB09445E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8C9D32F7-187D-A27A-25A8-9FFFE40AA0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CD1227E5-8CEB-B419-C45E-1B6EDAB205D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690EC0-89AF-03B0-3235-F4873B64AAF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0E9BD5-5A39-ADF1-42FF-021DD5EFD8E9}"/>
              </a:ext>
            </a:extLst>
          </p:cNvPr>
          <p:cNvSpPr>
            <a:spLocks noGrp="1" noChangeArrowheads="1"/>
          </p:cNvSpPr>
          <p:nvPr>
            <p:ph type="body" idx="1"/>
          </p:nvPr>
        </p:nvSpPr>
        <p:spPr>
          <a:xfrm>
            <a:off x="152400" y="4114800"/>
            <a:ext cx="6553200" cy="4876800"/>
          </a:xfrm>
        </p:spPr>
        <p:txBody>
          <a:bodyPr/>
          <a:lstStyle/>
          <a:p>
            <a:pPr algn="l"/>
            <a:r>
              <a:rPr lang="en-US" altLang="en-US" dirty="0"/>
              <a:t>We were uprooted twice</a:t>
            </a:r>
          </a:p>
        </p:txBody>
      </p:sp>
      <p:cxnSp>
        <p:nvCxnSpPr>
          <p:cNvPr id="3" name="Straight Connector 2">
            <a:extLst>
              <a:ext uri="{FF2B5EF4-FFF2-40B4-BE49-F238E27FC236}">
                <a16:creationId xmlns:a16="http://schemas.microsoft.com/office/drawing/2014/main" id="{931D719A-DC25-612D-2B72-8F2309A16DC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217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414C3-AA66-9F89-3BBD-D069A1F418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CF64C2E-C8C1-941A-803E-63561416EB2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6064817E-1B65-D4D0-82EA-FDA4BB00729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DEC8470-B97B-8E4A-3D8D-E80A418CE2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8E5119-1544-B2C9-348F-D587EDDC3DB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CA9E0D3-9E7A-EB60-2719-954836B23942}"/>
              </a:ext>
            </a:extLst>
          </p:cNvPr>
          <p:cNvSpPr>
            <a:spLocks noGrp="1" noChangeArrowheads="1"/>
          </p:cNvSpPr>
          <p:nvPr>
            <p:ph type="body" idx="1"/>
          </p:nvPr>
        </p:nvSpPr>
        <p:spPr>
          <a:xfrm>
            <a:off x="152400" y="4114800"/>
            <a:ext cx="6553200" cy="4876800"/>
          </a:xfrm>
        </p:spPr>
        <p:txBody>
          <a:bodyPr/>
          <a:lstStyle/>
          <a:p>
            <a:pPr algn="l"/>
            <a:r>
              <a:rPr lang="en-US" sz="2000" b="0" i="0" kern="1200" dirty="0">
                <a:solidFill>
                  <a:schemeClr val="tx1"/>
                </a:solidFill>
                <a:effectLst/>
                <a:latin typeface="Arial Rounded MT Bold" pitchFamily="34" charset="0"/>
                <a:ea typeface="+mn-ea"/>
                <a:cs typeface="Arial" charset="0"/>
              </a:rPr>
              <a:t>Dan Juster: This passage comes after the description of a severe world judgment of nations that are described as invading Israel. It is hard to see how this would be the Church.</a:t>
            </a:r>
            <a:endParaRPr lang="en-US" altLang="en-US" dirty="0"/>
          </a:p>
        </p:txBody>
      </p:sp>
      <p:cxnSp>
        <p:nvCxnSpPr>
          <p:cNvPr id="3" name="Straight Connector 2">
            <a:extLst>
              <a:ext uri="{FF2B5EF4-FFF2-40B4-BE49-F238E27FC236}">
                <a16:creationId xmlns:a16="http://schemas.microsoft.com/office/drawing/2014/main" id="{BE6BA39E-6C0D-249F-17F8-5D9AF0E06A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9157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5DDFC-22D7-F656-F0E3-2EE7E39BE3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ED61753-CEF0-1D00-4974-5D55ED69BD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B4C0EDF0-4327-3AB6-076E-99D058CCD6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C9952741-1CF8-BE12-0587-F3FC11587B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21B27D9-6BC7-78A1-9326-FC3BEC03C66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1693D01-109F-2D3D-DB68-D0A7C0C595D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E2F0D0F-BDDB-EE06-9F2D-AE0734AF7F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21007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1BD20-A3AF-49DD-D544-13946BED7A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7D7B6A6-E913-756E-839D-CCBC4B7F8C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90D26556-4B17-3C3F-D312-34DE40BE81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FCF9B59-660F-9BFF-3A8F-CB973304B0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C513B0-A78B-E2B5-B834-6F12EC90D70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B283A27-F83D-A77E-4F61-80A919272ADE}"/>
              </a:ext>
            </a:extLst>
          </p:cNvPr>
          <p:cNvSpPr>
            <a:spLocks noGrp="1" noChangeArrowheads="1"/>
          </p:cNvSpPr>
          <p:nvPr>
            <p:ph type="body" idx="1"/>
          </p:nvPr>
        </p:nvSpPr>
        <p:spPr>
          <a:xfrm>
            <a:off x="152400" y="4114800"/>
            <a:ext cx="6553200" cy="4876800"/>
          </a:xfrm>
        </p:spPr>
        <p:txBody>
          <a:bodyPr/>
          <a:lstStyle/>
          <a:p>
            <a:pPr algn="l"/>
            <a:r>
              <a:rPr lang="en-US" sz="2000" b="0" i="0" kern="1200" dirty="0">
                <a:solidFill>
                  <a:schemeClr val="tx1"/>
                </a:solidFill>
                <a:effectLst/>
                <a:latin typeface="Arial Rounded MT Bold" pitchFamily="34" charset="0"/>
                <a:ea typeface="+mn-ea"/>
                <a:cs typeface="Arial" charset="0"/>
              </a:rPr>
              <a:t> the first return was a small minority. The Jewish people of the first century were a minority, less than 1/3 of those alive at the time. Israel remained under foreign domination except for one brief and corrupt period.</a:t>
            </a:r>
            <a:endParaRPr lang="en-US" altLang="en-US" dirty="0"/>
          </a:p>
        </p:txBody>
      </p:sp>
      <p:cxnSp>
        <p:nvCxnSpPr>
          <p:cNvPr id="3" name="Straight Connector 2">
            <a:extLst>
              <a:ext uri="{FF2B5EF4-FFF2-40B4-BE49-F238E27FC236}">
                <a16:creationId xmlns:a16="http://schemas.microsoft.com/office/drawing/2014/main" id="{EC3173FF-1817-85BF-35C1-E08A87B4A3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902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B00E2-132D-DE22-45F3-54F35B8D9DD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2BBC22-0C5A-93F9-93A2-19EBBD3C503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555DB881-B034-393F-6860-B50F636DC08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6A0611D0-C9C7-DB09-1177-1568FC526B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E79DEB5-D33A-B722-6FE6-F9824EC9863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E50F60-F3E9-C751-3A5F-6741CED27B54}"/>
              </a:ext>
            </a:extLst>
          </p:cNvPr>
          <p:cNvSpPr>
            <a:spLocks noGrp="1" noChangeArrowheads="1"/>
          </p:cNvSpPr>
          <p:nvPr>
            <p:ph type="body" idx="1"/>
          </p:nvPr>
        </p:nvSpPr>
        <p:spPr>
          <a:xfrm>
            <a:off x="152400" y="4114800"/>
            <a:ext cx="6553200" cy="4876800"/>
          </a:xfrm>
        </p:spPr>
        <p:txBody>
          <a:bodyPr/>
          <a:lstStyle/>
          <a:p>
            <a:pPr algn="l"/>
            <a:r>
              <a:rPr lang="en-US" altLang="en-US" dirty="0">
                <a:hlinkClick r:id="rId3"/>
              </a:rPr>
              <a:t>https://www.corrietenboom.com/en/family-ten-boom</a:t>
            </a:r>
            <a:endParaRPr lang="en-US" altLang="en-US" dirty="0"/>
          </a:p>
          <a:p>
            <a:pPr algn="l"/>
            <a:endParaRPr lang="en-US" altLang="en-US" dirty="0"/>
          </a:p>
          <a:p>
            <a:pPr algn="l"/>
            <a:r>
              <a:rPr lang="en-US" altLang="en-US" dirty="0"/>
              <a:t>He read all these scriptures…</a:t>
            </a:r>
          </a:p>
        </p:txBody>
      </p:sp>
      <p:cxnSp>
        <p:nvCxnSpPr>
          <p:cNvPr id="3" name="Straight Connector 2">
            <a:extLst>
              <a:ext uri="{FF2B5EF4-FFF2-40B4-BE49-F238E27FC236}">
                <a16:creationId xmlns:a16="http://schemas.microsoft.com/office/drawing/2014/main" id="{194C21A6-498D-0CEF-7C5D-73F469843C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16707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5725C-31B3-3992-6843-0B8C15161CE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CB074D-5F61-2146-63AB-78F43729A9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30FFFF6-9298-4B29-963A-50ABD120E9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00D469B-B90D-5023-CCBD-4CF6FBB702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79073C1-575F-535F-84FF-9BE32C87F74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A9CBEDF-589C-F327-59BB-47692A5F5BEB}"/>
              </a:ext>
            </a:extLst>
          </p:cNvPr>
          <p:cNvSpPr>
            <a:spLocks noGrp="1" noChangeArrowheads="1"/>
          </p:cNvSpPr>
          <p:nvPr>
            <p:ph type="body" idx="1"/>
          </p:nvPr>
        </p:nvSpPr>
        <p:spPr>
          <a:xfrm>
            <a:off x="152400" y="4114800"/>
            <a:ext cx="6553200" cy="4876800"/>
          </a:xfrm>
        </p:spPr>
        <p:txBody>
          <a:bodyPr/>
          <a:lstStyle/>
          <a:p>
            <a:pPr algn="l"/>
            <a:r>
              <a:rPr lang="en-US" altLang="en-US" dirty="0"/>
              <a:t>https://www.corrietenboom.com/en/family-ten-boom</a:t>
            </a:r>
          </a:p>
        </p:txBody>
      </p:sp>
      <p:cxnSp>
        <p:nvCxnSpPr>
          <p:cNvPr id="3" name="Straight Connector 2">
            <a:extLst>
              <a:ext uri="{FF2B5EF4-FFF2-40B4-BE49-F238E27FC236}">
                <a16:creationId xmlns:a16="http://schemas.microsoft.com/office/drawing/2014/main" id="{080D1578-028D-1BB0-1CCF-D3FC30B6836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3179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4F92E-59CE-288B-0397-98A6849A39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F2DB1F-B5DE-5E24-8AFE-A7A6237F70B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FEE8D6E-D9BA-6464-72FA-D4DA7DA37E3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9B8CDC9-3A6B-BB8F-6677-5341AE17AA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A4F037-5C85-6679-E7A1-8BC07D98048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788C46-FE47-B8A9-283D-F2B3305F60B2}"/>
              </a:ext>
            </a:extLst>
          </p:cNvPr>
          <p:cNvSpPr>
            <a:spLocks noGrp="1" noChangeArrowheads="1"/>
          </p:cNvSpPr>
          <p:nvPr>
            <p:ph type="body" idx="1"/>
          </p:nvPr>
        </p:nvSpPr>
        <p:spPr>
          <a:xfrm>
            <a:off x="152400" y="4114800"/>
            <a:ext cx="6553200" cy="4876800"/>
          </a:xfrm>
        </p:spPr>
        <p:txBody>
          <a:bodyPr/>
          <a:lstStyle/>
          <a:p>
            <a:pPr algn="l"/>
            <a:r>
              <a:rPr lang="en-US" altLang="en-US" sz="1100" dirty="0">
                <a:hlinkClick r:id="rId3"/>
              </a:rPr>
              <a:t>https://www.corrietenboom.com/en/family-ten-boom</a:t>
            </a:r>
            <a:endParaRPr lang="en-US" altLang="en-US" sz="1100" dirty="0"/>
          </a:p>
          <a:p>
            <a:pPr algn="l"/>
            <a:endParaRPr lang="en-US" altLang="en-US" sz="1100" dirty="0"/>
          </a:p>
          <a:p>
            <a:pPr algn="l"/>
            <a:r>
              <a:rPr lang="en-US" altLang="en-US" dirty="0"/>
              <a:t>Note: 1844</a:t>
            </a:r>
            <a:endParaRPr lang="en-US" altLang="en-US" sz="1100" dirty="0"/>
          </a:p>
        </p:txBody>
      </p:sp>
      <p:cxnSp>
        <p:nvCxnSpPr>
          <p:cNvPr id="3" name="Straight Connector 2">
            <a:extLst>
              <a:ext uri="{FF2B5EF4-FFF2-40B4-BE49-F238E27FC236}">
                <a16:creationId xmlns:a16="http://schemas.microsoft.com/office/drawing/2014/main" id="{BC087E05-C896-E763-5FC3-3B6EE8039F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9239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1DAF1-22DB-BD50-4794-FEF20AF450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56DEF5-9DD4-026F-1FBD-91281CF688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79DA289C-4AAA-58DF-CD9D-B4217F579A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439536F-38F7-65BF-B620-3D13A997880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3D7BBC-4537-8B9D-0F61-091D5FE035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175BEA2-D3F4-CB39-553E-A189AB6846E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hlinkClick r:id="rId3"/>
              </a:rPr>
              <a:t>https://www.corrietenboom.com/en/family-ten-boom</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This is why the Jews win the wars now!   Ten boom family generations praying since 1844!!</a:t>
            </a:r>
          </a:p>
          <a:p>
            <a:pPr algn="l"/>
            <a:endParaRPr lang="en-US" altLang="en-US" dirty="0"/>
          </a:p>
        </p:txBody>
      </p:sp>
      <p:cxnSp>
        <p:nvCxnSpPr>
          <p:cNvPr id="3" name="Straight Connector 2">
            <a:extLst>
              <a:ext uri="{FF2B5EF4-FFF2-40B4-BE49-F238E27FC236}">
                <a16:creationId xmlns:a16="http://schemas.microsoft.com/office/drawing/2014/main" id="{F349663A-47B5-359F-5533-1B08E248BA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9035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4FF6F-8E22-C013-C758-7634D83F084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392B586-C23C-999D-EDF3-E8A3B01A4A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887E9470-DA5E-A4DE-B36B-C46EC7F473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424E06F7-67AD-9674-215E-B1F7BE6DC9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EE9BF13-56B7-2090-D2B6-8A8FE7439A2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4ABC90C-906B-BB3D-C78A-B5C4B3140F5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https://www.corrietenboom.com/en/family-ten-boom</a:t>
            </a:r>
          </a:p>
          <a:p>
            <a:pPr algn="l"/>
            <a:endParaRPr lang="en-US" altLang="en-US" dirty="0"/>
          </a:p>
        </p:txBody>
      </p:sp>
      <p:cxnSp>
        <p:nvCxnSpPr>
          <p:cNvPr id="3" name="Straight Connector 2">
            <a:extLst>
              <a:ext uri="{FF2B5EF4-FFF2-40B4-BE49-F238E27FC236}">
                <a16:creationId xmlns:a16="http://schemas.microsoft.com/office/drawing/2014/main" id="{AD344BF8-89D9-4030-406B-70B98B5C80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399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8A75F-29CD-0424-5C63-A5D18E4CC9C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50DD739-BB7E-62B8-C42D-1C0E39CE1D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C04D8608-E95B-CCE1-6985-08E87F83F9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0B88FAC-229F-E16B-A7C6-8087262C5BD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1B0DEC3-6E00-898F-A6FB-ED91FE2B713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AD7A643-C10D-7F21-679A-3DE79FD9445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91494BD-CFBC-15BE-15DF-1FD4FC289C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459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2025 Daniel's Hanukkah Battle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20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956507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B7250-86FF-7FEC-6375-36D1310B98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C81954-5064-E31C-35B1-556FED6B465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0102FE0-1796-7870-8056-0D77917A51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1CF14F8D-D995-2F4A-E644-36E1EB8CB3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8052DC6-CF46-2DEF-73A8-081FF1502A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0AE85B4-83F9-F313-C5E1-5A5AAC2F38D9}"/>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https://www.corrietenboom.com/en/family-ten-boom</a:t>
            </a:r>
          </a:p>
          <a:p>
            <a:pPr algn="l"/>
            <a:endParaRPr lang="en-US" altLang="en-US" dirty="0"/>
          </a:p>
        </p:txBody>
      </p:sp>
      <p:cxnSp>
        <p:nvCxnSpPr>
          <p:cNvPr id="3" name="Straight Connector 2">
            <a:extLst>
              <a:ext uri="{FF2B5EF4-FFF2-40B4-BE49-F238E27FC236}">
                <a16:creationId xmlns:a16="http://schemas.microsoft.com/office/drawing/2014/main" id="{6F509C5E-0360-703D-F4FC-A76E54DD19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9626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B4ADD-8DA6-C74D-9689-A8FA5FBCD1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880746-E3C1-4F94-BD16-F5E877D616E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FBC5FF9B-A345-4695-B128-087F60097F2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1DA7B372-8722-E0C3-0B36-24C0DF565C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C918C1F-C5CD-68B9-0334-965F9655252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485D85-94A4-FA35-21C4-E81B0DC8BE0A}"/>
              </a:ext>
            </a:extLst>
          </p:cNvPr>
          <p:cNvSpPr>
            <a:spLocks noGrp="1" noChangeArrowheads="1"/>
          </p:cNvSpPr>
          <p:nvPr>
            <p:ph type="body" idx="1"/>
          </p:nvPr>
        </p:nvSpPr>
        <p:spPr>
          <a:xfrm>
            <a:off x="152400" y="4114800"/>
            <a:ext cx="6553200" cy="4876800"/>
          </a:xfrm>
        </p:spPr>
        <p:txBody>
          <a:bodyPr/>
          <a:lstStyle/>
          <a:p>
            <a:pPr algn="l"/>
            <a:r>
              <a:rPr lang="en-US" altLang="en-US" dirty="0"/>
              <a:t>Great heritage of prayer and study of Israel</a:t>
            </a:r>
          </a:p>
        </p:txBody>
      </p:sp>
      <p:cxnSp>
        <p:nvCxnSpPr>
          <p:cNvPr id="3" name="Straight Connector 2">
            <a:extLst>
              <a:ext uri="{FF2B5EF4-FFF2-40B4-BE49-F238E27FC236}">
                <a16:creationId xmlns:a16="http://schemas.microsoft.com/office/drawing/2014/main" id="{FB4D34CB-ED5A-1DA3-9D58-6F46DB0180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3606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B413F-FE05-F976-5427-844532DBE90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2025FAE-E909-B1E3-C08D-32919E99BC5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9C8A76B3-9FCE-FA3C-72E2-11D4ED74032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E88DC013-1708-B97D-C058-86405207F4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F12323-0505-1671-EFEA-C7BDBA405A7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6FA01F9-54B9-439D-4E3D-60763BA1862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https://www.corrietenboom.com/en/family-ten-boom</a:t>
            </a:r>
          </a:p>
          <a:p>
            <a:pPr algn="l"/>
            <a:endParaRPr lang="en-US" altLang="en-US" dirty="0"/>
          </a:p>
        </p:txBody>
      </p:sp>
      <p:cxnSp>
        <p:nvCxnSpPr>
          <p:cNvPr id="3" name="Straight Connector 2">
            <a:extLst>
              <a:ext uri="{FF2B5EF4-FFF2-40B4-BE49-F238E27FC236}">
                <a16:creationId xmlns:a16="http://schemas.microsoft.com/office/drawing/2014/main" id="{C0FAD9C3-5BE7-88EE-7FB3-6457CF091D6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7845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0A4C0-4266-09F6-876A-3145035D37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0B02076-1C19-52B9-1F3A-7495F7B439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64F098AF-E845-3668-EEEE-00CD074B176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5337A2B2-D021-6413-BDED-339680B3ED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F9C0070-FE14-989E-14C8-842DAB386F0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36BF6A9-E0B9-49DA-1CBE-D130BB75A79A}"/>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https://www.corrietenboom.com/en/family-ten-boom</a:t>
            </a:r>
          </a:p>
          <a:p>
            <a:pPr algn="l"/>
            <a:endParaRPr lang="en-US" altLang="en-US" dirty="0"/>
          </a:p>
        </p:txBody>
      </p:sp>
      <p:cxnSp>
        <p:nvCxnSpPr>
          <p:cNvPr id="3" name="Straight Connector 2">
            <a:extLst>
              <a:ext uri="{FF2B5EF4-FFF2-40B4-BE49-F238E27FC236}">
                <a16:creationId xmlns:a16="http://schemas.microsoft.com/office/drawing/2014/main" id="{5BCC3649-6BFA-DB40-A979-8FD76F6F222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1317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C16A0-CBC4-E0D0-72DF-5D0937F9250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070A37-AE7F-ADCB-1818-E1293D621EB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50F60886-7541-F31A-65F9-4B70F8B01A0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6B5B75D9-916D-CF3B-C77C-CF93D9BD09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0A14FE-8C70-665B-DA9D-D914CF3A244B}"/>
              </a:ext>
            </a:extLst>
          </p:cNvPr>
          <p:cNvSpPr>
            <a:spLocks noGrp="1" noRot="1" noChangeAspect="1" noChangeArrowheads="1" noTextEdit="1"/>
          </p:cNvSpPr>
          <p:nvPr>
            <p:ph type="sldImg"/>
          </p:nvPr>
        </p:nvSpPr>
        <p:spPr>
          <a:xfrm>
            <a:off x="381000" y="655638"/>
            <a:ext cx="6096000" cy="3429000"/>
          </a:xfrm>
          <a:ln/>
        </p:spPr>
      </p:sp>
      <p:sp>
        <p:nvSpPr>
          <p:cNvPr id="840707" name="Rectangle 3">
            <a:extLst>
              <a:ext uri="{FF2B5EF4-FFF2-40B4-BE49-F238E27FC236}">
                <a16:creationId xmlns:a16="http://schemas.microsoft.com/office/drawing/2014/main" id="{D118F154-D2FC-D7B1-E7BA-3F24A01038A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074DD6E-7F1E-EE14-894A-8F121675237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5305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58F78-4749-AC4E-57D6-8392FB84CA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4625DF-5D12-AB82-F37A-76048E9FC6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3C1D93BC-7CB8-3AB4-C455-FAF0CBF0362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CBD8C1D8-9B5C-3964-A1F8-A3AA799CB2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0D8F65-C600-4C78-ECE4-08E1490B0A6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5748C40-7C6C-5CA8-D345-3161308E87FD}"/>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https://en.wikipedia.org/wiki/Corrie_ten_Boom</a:t>
            </a:r>
          </a:p>
        </p:txBody>
      </p:sp>
      <p:cxnSp>
        <p:nvCxnSpPr>
          <p:cNvPr id="3" name="Straight Connector 2">
            <a:extLst>
              <a:ext uri="{FF2B5EF4-FFF2-40B4-BE49-F238E27FC236}">
                <a16:creationId xmlns:a16="http://schemas.microsoft.com/office/drawing/2014/main" id="{0413C154-4E4E-9D1D-615F-017CB8528C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0700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F7820-EC3A-C1DE-62D7-C4FBC6365A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59D369-F32E-81DF-C7F1-9A6228BE7C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9B2E5C92-BC14-633E-7D31-3149241C5F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46B6D33-FED0-E4AC-3E7D-F0C52FF59D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D464438-1A78-E69D-FAAA-AFA992753CB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B4682C0-842E-B7F9-A714-E1C733E1B26F}"/>
              </a:ext>
            </a:extLst>
          </p:cNvPr>
          <p:cNvSpPr>
            <a:spLocks noGrp="1" noChangeArrowheads="1"/>
          </p:cNvSpPr>
          <p:nvPr>
            <p:ph type="body" idx="1"/>
          </p:nvPr>
        </p:nvSpPr>
        <p:spPr>
          <a:xfrm>
            <a:off x="152400" y="4114800"/>
            <a:ext cx="6553200" cy="4876800"/>
          </a:xfrm>
        </p:spPr>
        <p:txBody>
          <a:bodyPr/>
          <a:lstStyle/>
          <a:p>
            <a:pPr algn="l"/>
            <a:r>
              <a:rPr lang="en-US" altLang="en-US" dirty="0"/>
              <a:t>Got out despite surveillance.   </a:t>
            </a:r>
          </a:p>
          <a:p>
            <a:pPr algn="l"/>
            <a:r>
              <a:rPr lang="en-US" altLang="en-US" dirty="0"/>
              <a:t>Altogether rescued ~800 Jews </a:t>
            </a:r>
          </a:p>
        </p:txBody>
      </p:sp>
      <p:cxnSp>
        <p:nvCxnSpPr>
          <p:cNvPr id="3" name="Straight Connector 2">
            <a:extLst>
              <a:ext uri="{FF2B5EF4-FFF2-40B4-BE49-F238E27FC236}">
                <a16:creationId xmlns:a16="http://schemas.microsoft.com/office/drawing/2014/main" id="{FBF6C8CE-AC17-377C-A6D0-ED5CBC7E47A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2028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1D6B6-EE45-CD54-0538-3E5B82FA69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B37141F-6D37-A079-BC0B-053888073E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1F7E5383-C41B-A8C3-8AC7-78FFDD4662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B230FCD6-C70B-3BB5-BED5-F31CE5AF276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F901A7-79C2-2E37-378A-ECFB6A459F0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25187B1-CD02-F56B-23DF-FD890C8C7B0C}"/>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hlinkClick r:id="rId3"/>
              </a:rPr>
              <a:t>https://www.corrietenboom.com/en/family-ten-boom</a:t>
            </a: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From 1844</a:t>
            </a:r>
          </a:p>
          <a:p>
            <a:pPr algn="l"/>
            <a:endParaRPr lang="en-US" altLang="en-US" dirty="0"/>
          </a:p>
        </p:txBody>
      </p:sp>
      <p:cxnSp>
        <p:nvCxnSpPr>
          <p:cNvPr id="3" name="Straight Connector 2">
            <a:extLst>
              <a:ext uri="{FF2B5EF4-FFF2-40B4-BE49-F238E27FC236}">
                <a16:creationId xmlns:a16="http://schemas.microsoft.com/office/drawing/2014/main" id="{C4276E09-5F16-5C4F-D33B-61E2B8203E1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6849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C67D5-B3E3-CC45-4E0C-9F9CD898C4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5A975E-05D1-9806-BF1A-5F3A209041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500B690-1184-764F-4BAE-FA0A682B669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9486EEC-7627-8EB0-6B74-822A7E8789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254540-4D9E-1F1B-B92F-35AACF3E544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E63F894-B48E-1026-C0DB-96A94C7073F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0B4206-D5FD-08FD-465A-9883B5BF6A8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1472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787CD-1757-4AB7-78B9-D6AC486137A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368CA6D-0B88-CDE9-69C4-5D73B7CD02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A6A0E1AE-1107-8E29-D253-FF515969F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2E6ED89F-3690-FBDD-816D-B5CB3A1AC0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7BE4FB1-8F3D-920C-FA0B-372A2CDC6A1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F8479B2-64CA-41DD-4693-1DF1EB552DF3}"/>
              </a:ext>
            </a:extLst>
          </p:cNvPr>
          <p:cNvSpPr>
            <a:spLocks noGrp="1" noChangeArrowheads="1"/>
          </p:cNvSpPr>
          <p:nvPr>
            <p:ph type="body" idx="1"/>
          </p:nvPr>
        </p:nvSpPr>
        <p:spPr>
          <a:xfrm>
            <a:off x="152400" y="4114800"/>
            <a:ext cx="6553200" cy="4876800"/>
          </a:xfrm>
        </p:spPr>
        <p:txBody>
          <a:bodyPr/>
          <a:lstStyle/>
          <a:p>
            <a:pPr algn="l"/>
            <a:r>
              <a:rPr lang="en-US" altLang="en-US" dirty="0"/>
              <a:t>https://www.jewishvoice.org/read/article/restoration-israel</a:t>
            </a:r>
          </a:p>
        </p:txBody>
      </p:sp>
      <p:cxnSp>
        <p:nvCxnSpPr>
          <p:cNvPr id="3" name="Straight Connector 2">
            <a:extLst>
              <a:ext uri="{FF2B5EF4-FFF2-40B4-BE49-F238E27FC236}">
                <a16:creationId xmlns:a16="http://schemas.microsoft.com/office/drawing/2014/main" id="{09B1B668-416C-61D7-C013-610601D0DEE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893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Hanukkah 2025 Daniel's Hanukkah Battle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Dec 20 2025</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8180617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C7081-323E-BF9E-0823-9A6C2F2110D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FAEED4-F1C2-D841-5EB2-747612A2BC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5780323-CF54-8546-8C78-4676B0513B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4615C0D-E179-9FCE-301D-552B697208C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34DED2-5B40-C71D-360C-4CF3CE40343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0E8AFFB-C840-404F-57B7-9A3F151D2BE0}"/>
              </a:ext>
            </a:extLst>
          </p:cNvPr>
          <p:cNvSpPr>
            <a:spLocks noGrp="1" noChangeArrowheads="1"/>
          </p:cNvSpPr>
          <p:nvPr>
            <p:ph type="body" idx="1"/>
          </p:nvPr>
        </p:nvSpPr>
        <p:spPr>
          <a:xfrm>
            <a:off x="152400" y="4114800"/>
            <a:ext cx="6553200" cy="4876800"/>
          </a:xfrm>
        </p:spPr>
        <p:txBody>
          <a:bodyPr/>
          <a:lstStyle/>
          <a:p>
            <a:pPr algn="l"/>
            <a:r>
              <a:rPr lang="en-US" altLang="en-US" dirty="0"/>
              <a:t>What impossible issues do you face?</a:t>
            </a:r>
          </a:p>
          <a:p>
            <a:pPr algn="l"/>
            <a:endParaRPr lang="en-US" altLang="en-US" dirty="0"/>
          </a:p>
          <a:p>
            <a:pPr algn="l"/>
            <a:r>
              <a:rPr lang="en-US" altLang="en-US" dirty="0"/>
              <a:t>G-d specializes in the impossible.   Ester saw her condition concerning her people, her position, and her husband the Persian Emperor as IMPOSSIBLE.</a:t>
            </a:r>
          </a:p>
        </p:txBody>
      </p:sp>
      <p:cxnSp>
        <p:nvCxnSpPr>
          <p:cNvPr id="3" name="Straight Connector 2">
            <a:extLst>
              <a:ext uri="{FF2B5EF4-FFF2-40B4-BE49-F238E27FC236}">
                <a16:creationId xmlns:a16="http://schemas.microsoft.com/office/drawing/2014/main" id="{DBE71511-2E2D-7576-D2DB-9BC947BB75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9830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2D71-E7AF-EAE7-F414-E462A192C7A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9B7DBD9-415E-41CC-5179-4C795A456EC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2681CB3E-A1CC-C0F9-1DFC-E059A8D4BE2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D2FBC98B-7F30-3010-B273-022A9DE33D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992307-1CC1-5B75-510C-B845EEF8017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E80CE9-6368-C81F-220D-B0C76F825A9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4E08230-3B8A-7DF3-361F-065566CA339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59959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33CE-8D97-C5C4-EA3C-91E3D72703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EE064DF-6BC7-6641-2F4E-347B0883B6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8E43F649-2E7C-31B1-BE40-C5B7DD8054D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D5BB2DE6-DE21-A266-C285-1471B440C26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E7E1EC5-37FA-14FD-0B38-6B4FAD9185F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B20D93-133F-D7FA-88F5-E610649E995C}"/>
              </a:ext>
            </a:extLst>
          </p:cNvPr>
          <p:cNvSpPr>
            <a:spLocks noGrp="1" noChangeArrowheads="1"/>
          </p:cNvSpPr>
          <p:nvPr>
            <p:ph type="body" idx="1"/>
          </p:nvPr>
        </p:nvSpPr>
        <p:spPr>
          <a:xfrm>
            <a:off x="152400" y="4114800"/>
            <a:ext cx="6553200" cy="4876800"/>
          </a:xfrm>
        </p:spPr>
        <p:txBody>
          <a:bodyPr/>
          <a:lstStyle/>
          <a:p>
            <a:pPr algn="l"/>
            <a:r>
              <a:rPr lang="en-US" altLang="en-US" sz="1050" dirty="0"/>
              <a:t>https://www.jns.org/seven-men-detained-near-bondi-beach-after-tip-report/?utm_campaign=Daily%20Syndicate%20Emails&amp;utm_medium=email&amp;_hsenc=p2ANqtz-8VRyLiroAC7cm-uxdS69ZqBcE9Zxwx9sAZDE9Q0xcZQC-ludtHB8bxg4qZMSsxsRVrWYuHbU1Dy1gqtukFUl9pDy2uBQ&amp;_hsmi=124308917&amp;utm_content=124308917&amp;utm_source=hs_email</a:t>
            </a:r>
          </a:p>
        </p:txBody>
      </p:sp>
      <p:cxnSp>
        <p:nvCxnSpPr>
          <p:cNvPr id="3" name="Straight Connector 2">
            <a:extLst>
              <a:ext uri="{FF2B5EF4-FFF2-40B4-BE49-F238E27FC236}">
                <a16:creationId xmlns:a16="http://schemas.microsoft.com/office/drawing/2014/main" id="{4446F323-87E6-809D-A291-2BCE7F1473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2097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7DAD-720A-26DF-DAF7-0C16EE036A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E5E467A-870E-C36C-7308-97755F73AC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B3854E91-0522-FE14-1385-28B36B5B856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95DE5C9-6CCF-DE32-8ADF-1135815DA3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975DA53-2A0E-CD89-39BF-F28F19E2032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59D04C7-AD06-DED0-B831-D693F5C8024F}"/>
              </a:ext>
            </a:extLst>
          </p:cNvPr>
          <p:cNvSpPr>
            <a:spLocks noGrp="1" noChangeArrowheads="1"/>
          </p:cNvSpPr>
          <p:nvPr>
            <p:ph type="body" idx="1"/>
          </p:nvPr>
        </p:nvSpPr>
        <p:spPr>
          <a:xfrm>
            <a:off x="152400" y="4114800"/>
            <a:ext cx="6553200" cy="4876800"/>
          </a:xfrm>
        </p:spPr>
        <p:txBody>
          <a:bodyPr/>
          <a:lstStyle/>
          <a:p>
            <a:pPr algn="l"/>
            <a:r>
              <a:rPr lang="en-US" altLang="en-US" dirty="0"/>
              <a:t>Who would have expected?</a:t>
            </a:r>
          </a:p>
          <a:p>
            <a:pPr algn="l"/>
            <a:endParaRPr lang="en-US" altLang="en-US" dirty="0"/>
          </a:p>
          <a:p>
            <a:pPr algn="l"/>
            <a:r>
              <a:rPr lang="en-US" altLang="en-US" dirty="0"/>
              <a:t>Your deliverance will come from unexpected sources!!</a:t>
            </a:r>
          </a:p>
        </p:txBody>
      </p:sp>
      <p:cxnSp>
        <p:nvCxnSpPr>
          <p:cNvPr id="3" name="Straight Connector 2">
            <a:extLst>
              <a:ext uri="{FF2B5EF4-FFF2-40B4-BE49-F238E27FC236}">
                <a16:creationId xmlns:a16="http://schemas.microsoft.com/office/drawing/2014/main" id="{769F7084-333B-A1BB-4681-CED9AEAA672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6219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5C7D5-7E10-0F49-D4F8-7A2735BC78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FE19B5-D0C3-BF9E-8D91-B45B47C020A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02AC0937-6AD1-6DFB-86CC-B88AF253B3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1713994-C733-8BB4-A88A-AC26BED56E8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875C1DA-E72A-1835-77E7-6D5A1DA851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BE5199C-8B46-0BA0-7348-1E37EBD8B4F3}"/>
              </a:ext>
            </a:extLst>
          </p:cNvPr>
          <p:cNvSpPr>
            <a:spLocks noGrp="1" noChangeArrowheads="1"/>
          </p:cNvSpPr>
          <p:nvPr>
            <p:ph type="body" idx="1"/>
          </p:nvPr>
        </p:nvSpPr>
        <p:spPr>
          <a:xfrm>
            <a:off x="152400" y="4114800"/>
            <a:ext cx="6553200" cy="4876800"/>
          </a:xfrm>
        </p:spPr>
        <p:txBody>
          <a:bodyPr/>
          <a:lstStyle/>
          <a:p>
            <a:pPr algn="l"/>
            <a:r>
              <a:rPr lang="en-US" altLang="en-US" sz="1000" dirty="0"/>
              <a:t>https://allisraelnews.com/edu/hanukkahs-enduring-message-of-courage?utm_source=convertkit&amp;utm_medium=email&amp;utm_campaign=At%20least%2012%20dead%20in%20shooting%20attack%20at%20Hanukkah%20celebration%20in%20Bondi%20Beach,%20Australia%20-%2020061411</a:t>
            </a:r>
          </a:p>
        </p:txBody>
      </p:sp>
      <p:cxnSp>
        <p:nvCxnSpPr>
          <p:cNvPr id="3" name="Straight Connector 2">
            <a:extLst>
              <a:ext uri="{FF2B5EF4-FFF2-40B4-BE49-F238E27FC236}">
                <a16:creationId xmlns:a16="http://schemas.microsoft.com/office/drawing/2014/main" id="{918A360A-949A-5F9C-60E9-BFF5FEBA3A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1475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5898B-EB53-449C-0FA6-1ABE954DE9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CFF770-E9CB-E734-D38F-FCF7B8E722F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BDBC1B6F-3985-5034-E8D9-3921C63681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9F0E1DF4-5AED-468C-949C-64F4513239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CA6709F-29D4-6B88-B083-9A4BC39F2F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38BA20B-09A3-5CF5-E96D-B0D08568AB0D}"/>
              </a:ext>
            </a:extLst>
          </p:cNvPr>
          <p:cNvSpPr>
            <a:spLocks noGrp="1" noChangeArrowheads="1"/>
          </p:cNvSpPr>
          <p:nvPr>
            <p:ph type="body" idx="1"/>
          </p:nvPr>
        </p:nvSpPr>
        <p:spPr>
          <a:xfrm>
            <a:off x="152400" y="4114800"/>
            <a:ext cx="6553200" cy="4876800"/>
          </a:xfrm>
        </p:spPr>
        <p:txBody>
          <a:bodyPr/>
          <a:lstStyle/>
          <a:p>
            <a:pPr algn="l"/>
            <a:r>
              <a:rPr lang="en-US" altLang="en-US" dirty="0"/>
              <a:t>Israel survival.   Your ID with Israel and Torah and how to work that out with your family.</a:t>
            </a:r>
          </a:p>
        </p:txBody>
      </p:sp>
      <p:cxnSp>
        <p:nvCxnSpPr>
          <p:cNvPr id="3" name="Straight Connector 2">
            <a:extLst>
              <a:ext uri="{FF2B5EF4-FFF2-40B4-BE49-F238E27FC236}">
                <a16:creationId xmlns:a16="http://schemas.microsoft.com/office/drawing/2014/main" id="{B1B27333-0750-05A2-6198-AF8636E685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4672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77DAA-CD9E-AA8C-3650-E423FF9E8C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931F11-3FB0-9A68-B1A7-59943C948D9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5A79DB0F-0376-32AC-456C-664A5F91B5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85D4EDC2-2E03-AF8C-5E23-98059A350CF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029E8B5-B0A4-5CE6-EFCD-FA35147AD8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A1116CA-B3EB-55BC-4A2F-9BD27C22DA5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B94A80-A1CA-40DA-E2DE-21468A81D4F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2200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1A941-9256-7CEE-278E-136985AEDB1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324AC3F-AC03-7B42-5239-DBB62408C0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1D9297B5-DBDE-423B-BCF8-52CBD121216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ACB88F61-8A28-9DD5-EB47-BC2F9364468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B89AC2B-462F-F049-DEA4-C4C47B83F5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7967F02-BFA5-0380-78D5-E46C19CEBC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204A8E3-5FC2-3F80-CAB8-C51C36DAB1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464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E534-7004-A4AA-5C10-243BD71A45E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ACAB31A-C720-6B9C-C805-62E4515513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747A772C-3D10-4189-4FCF-9CD49E0A7C9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A4D71646-F4C7-DC5A-31CB-BBCCDE069CE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DDA841-0BA1-9968-D3A0-EDCEC0BDEBF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EF570D8-6453-E0C9-88C8-1FF812F9E39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9515F4-52AB-6D7B-64B3-6BCD2A9DA6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2808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8D060-E393-0650-07EF-C9BC41C23FB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67CAFE2-6F87-82F8-B371-0D5A7881E6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Hanukkah 2025 Daniel's Hanukkah Battle</a:t>
            </a:r>
          </a:p>
        </p:txBody>
      </p:sp>
      <p:sp>
        <p:nvSpPr>
          <p:cNvPr id="5" name="Rectangle 3">
            <a:extLst>
              <a:ext uri="{FF2B5EF4-FFF2-40B4-BE49-F238E27FC236}">
                <a16:creationId xmlns:a16="http://schemas.microsoft.com/office/drawing/2014/main" id="{1D9C0B4C-E645-A61E-3C8C-20CF3F1BCA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20 2025</a:t>
            </a:r>
          </a:p>
        </p:txBody>
      </p:sp>
      <p:sp>
        <p:nvSpPr>
          <p:cNvPr id="6" name="Rectangle 7">
            <a:extLst>
              <a:ext uri="{FF2B5EF4-FFF2-40B4-BE49-F238E27FC236}">
                <a16:creationId xmlns:a16="http://schemas.microsoft.com/office/drawing/2014/main" id="{708AA38B-4B31-51BB-A9A5-E28296F5E0D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1BA87D-F7DD-EB44-9EFD-F6C333B98EB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F9F22DC-4FF3-3E7A-94B8-0B18BFDAC95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7CAEEFB-15B4-93D3-4B3B-5E0181A090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7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C3100-F72F-B001-58BB-161A77AAA82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8AF768-6B1B-B09D-BA3D-EAD3005D3AF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 friendly but unwise gesture, yummy hot chocolate:</a:t>
            </a:r>
          </a:p>
        </p:txBody>
      </p:sp>
      <p:pic>
        <p:nvPicPr>
          <p:cNvPr id="4" name="Picture 3">
            <a:extLst>
              <a:ext uri="{FF2B5EF4-FFF2-40B4-BE49-F238E27FC236}">
                <a16:creationId xmlns:a16="http://schemas.microsoft.com/office/drawing/2014/main" id="{7C4B4658-CB6C-6A6D-D59F-4965F3A3190E}"/>
              </a:ext>
            </a:extLst>
          </p:cNvPr>
          <p:cNvPicPr>
            <a:picLocks noChangeAspect="1"/>
          </p:cNvPicPr>
          <p:nvPr/>
        </p:nvPicPr>
        <p:blipFill>
          <a:blip r:embed="rId3">
            <a:extLst>
              <a:ext uri="{28A0092B-C50C-407E-A947-70E740481C1C}">
                <a14:useLocalDpi xmlns:a14="http://schemas.microsoft.com/office/drawing/2010/main" val="0"/>
              </a:ext>
            </a:extLst>
          </a:blip>
          <a:srcRect t="37847" b="7036"/>
          <a:stretch>
            <a:fillRect/>
          </a:stretch>
        </p:blipFill>
        <p:spPr>
          <a:xfrm>
            <a:off x="1828800" y="1962150"/>
            <a:ext cx="5308217" cy="3202306"/>
          </a:xfrm>
          <a:prstGeom prst="rect">
            <a:avLst/>
          </a:prstGeom>
        </p:spPr>
      </p:pic>
    </p:spTree>
    <p:extLst>
      <p:ext uri="{BB962C8B-B14F-4D97-AF65-F5344CB8AC3E}">
        <p14:creationId xmlns:p14="http://schemas.microsoft.com/office/powerpoint/2010/main" val="4189902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7D0D-CD42-54D0-572C-B91550FD66D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9E3C74E-3250-DB13-6E05-6D03A86F0AEA}"/>
              </a:ext>
            </a:extLst>
          </p:cNvPr>
          <p:cNvSpPr>
            <a:spLocks noGrp="1"/>
          </p:cNvSpPr>
          <p:nvPr>
            <p:ph type="subTitle" idx="1"/>
          </p:nvPr>
        </p:nvSpPr>
        <p:spPr>
          <a:xfrm>
            <a:off x="228600" y="209550"/>
            <a:ext cx="3004246" cy="4800600"/>
          </a:xfrm>
        </p:spPr>
        <p:txBody>
          <a:bodyPr anchor="t">
            <a:normAutofit/>
          </a:bodyPr>
          <a:lstStyle/>
          <a:p>
            <a:pPr marL="55563" indent="-55563" algn="l">
              <a:buFont typeface="Arial" panose="020B0604020202020204" pitchFamily="34" charset="0"/>
              <a:buChar char="•"/>
            </a:pPr>
            <a:r>
              <a:rPr lang="en-US" sz="4000" dirty="0">
                <a:solidFill>
                  <a:schemeClr val="tx1"/>
                </a:solidFill>
                <a:latin typeface="Arial Rounded MT Bold" panose="020F0704030504030204" pitchFamily="34" charset="0"/>
              </a:rPr>
              <a:t>Hanukkah Revolt 168-142 VICTORY against overwhelming forces</a:t>
            </a:r>
          </a:p>
        </p:txBody>
      </p:sp>
      <p:pic>
        <p:nvPicPr>
          <p:cNvPr id="2" name="Picture 1">
            <a:extLst>
              <a:ext uri="{FF2B5EF4-FFF2-40B4-BE49-F238E27FC236}">
                <a16:creationId xmlns:a16="http://schemas.microsoft.com/office/drawing/2014/main" id="{1E389631-34C8-37BA-D41B-599C69283359}"/>
              </a:ext>
            </a:extLst>
          </p:cNvPr>
          <p:cNvPicPr>
            <a:picLocks noChangeAspect="1"/>
          </p:cNvPicPr>
          <p:nvPr/>
        </p:nvPicPr>
        <p:blipFill>
          <a:blip r:embed="rId3"/>
          <a:stretch>
            <a:fillRect/>
          </a:stretch>
        </p:blipFill>
        <p:spPr>
          <a:xfrm>
            <a:off x="3232846" y="0"/>
            <a:ext cx="5940701" cy="4451480"/>
          </a:xfrm>
          <a:prstGeom prst="rect">
            <a:avLst/>
          </a:prstGeom>
        </p:spPr>
      </p:pic>
    </p:spTree>
    <p:extLst>
      <p:ext uri="{BB962C8B-B14F-4D97-AF65-F5344CB8AC3E}">
        <p14:creationId xmlns:p14="http://schemas.microsoft.com/office/powerpoint/2010/main" val="31283434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667F-0A2D-2A22-4316-0E8A70CE1E4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08CCACD-97B7-C2F5-0B02-499F0ACE398B}"/>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D6FF3954-BA64-F6FB-1E5A-CE7F735C27DF}"/>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26862279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29E71-BBCA-F47F-E114-8F7F278232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499C50-BA6D-006E-ABFF-5E8B096221B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p:txBody>
      </p:sp>
      <p:pic>
        <p:nvPicPr>
          <p:cNvPr id="4" name="Picture 3">
            <a:extLst>
              <a:ext uri="{FF2B5EF4-FFF2-40B4-BE49-F238E27FC236}">
                <a16:creationId xmlns:a16="http://schemas.microsoft.com/office/drawing/2014/main" id="{E4F475E0-A45D-BE1E-1AF9-68E230776555}"/>
              </a:ext>
            </a:extLst>
          </p:cNvPr>
          <p:cNvPicPr>
            <a:picLocks noChangeAspect="1"/>
          </p:cNvPicPr>
          <p:nvPr/>
        </p:nvPicPr>
        <p:blipFill>
          <a:blip r:embed="rId3"/>
          <a:stretch>
            <a:fillRect/>
          </a:stretch>
        </p:blipFill>
        <p:spPr>
          <a:xfrm>
            <a:off x="533401" y="1504950"/>
            <a:ext cx="7772400" cy="2397096"/>
          </a:xfrm>
          <a:prstGeom prst="rect">
            <a:avLst/>
          </a:prstGeom>
        </p:spPr>
      </p:pic>
    </p:spTree>
    <p:extLst>
      <p:ext uri="{BB962C8B-B14F-4D97-AF65-F5344CB8AC3E}">
        <p14:creationId xmlns:p14="http://schemas.microsoft.com/office/powerpoint/2010/main" val="280598284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D8561-53A1-6912-6363-9C5FF14F41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23FC3F-ACE8-2CDE-5F06-6E351122BCD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BE6CD9AC-7861-A8D9-6EB5-D292F19BA69E}"/>
              </a:ext>
            </a:extLst>
          </p:cNvPr>
          <p:cNvPicPr>
            <a:picLocks noChangeAspect="1"/>
          </p:cNvPicPr>
          <p:nvPr/>
        </p:nvPicPr>
        <p:blipFill>
          <a:blip r:embed="rId3"/>
          <a:stretch>
            <a:fillRect/>
          </a:stretch>
        </p:blipFill>
        <p:spPr>
          <a:xfrm>
            <a:off x="80212" y="1504950"/>
            <a:ext cx="8702842" cy="2362200"/>
          </a:xfrm>
          <a:prstGeom prst="rect">
            <a:avLst/>
          </a:prstGeom>
        </p:spPr>
      </p:pic>
    </p:spTree>
    <p:extLst>
      <p:ext uri="{BB962C8B-B14F-4D97-AF65-F5344CB8AC3E}">
        <p14:creationId xmlns:p14="http://schemas.microsoft.com/office/powerpoint/2010/main" val="2463498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59D81-2AA7-723A-A5B4-2F13CA3DDAC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549BE55-8762-79DD-4643-1F5736AFC4F1}"/>
              </a:ext>
            </a:extLst>
          </p:cNvPr>
          <p:cNvSpPr>
            <a:spLocks noGrp="1"/>
          </p:cNvSpPr>
          <p:nvPr>
            <p:ph type="subTitle" idx="1"/>
          </p:nvPr>
        </p:nvSpPr>
        <p:spPr>
          <a:xfrm>
            <a:off x="228600" y="209550"/>
            <a:ext cx="4305300" cy="4800600"/>
          </a:xfrm>
        </p:spPr>
        <p:txBody>
          <a:bodyPr anchor="t">
            <a:normAutofit/>
          </a:bodyPr>
          <a:lstStyle/>
          <a:p>
            <a:pPr algn="l"/>
            <a:r>
              <a:rPr lang="en-US" sz="4000" dirty="0">
                <a:solidFill>
                  <a:schemeClr val="tx1"/>
                </a:solidFill>
                <a:latin typeface="Arial Rounded MT Bold" panose="020F0704030504030204" pitchFamily="34" charset="0"/>
              </a:rPr>
              <a:t>The Hasmonean Maccabean Kingdom </a:t>
            </a:r>
          </a:p>
          <a:p>
            <a:pPr algn="l"/>
            <a:r>
              <a:rPr lang="en-US" sz="4000" dirty="0">
                <a:solidFill>
                  <a:schemeClr val="tx1"/>
                </a:solidFill>
                <a:latin typeface="Arial Rounded MT Bold" panose="020F0704030504030204" pitchFamily="34" charset="0"/>
              </a:rPr>
              <a:t>167-142 BCE</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But compare other Jewish revolts:</a:t>
            </a:r>
          </a:p>
        </p:txBody>
      </p:sp>
      <p:pic>
        <p:nvPicPr>
          <p:cNvPr id="6" name="Picture 5">
            <a:extLst>
              <a:ext uri="{FF2B5EF4-FFF2-40B4-BE49-F238E27FC236}">
                <a16:creationId xmlns:a16="http://schemas.microsoft.com/office/drawing/2014/main" id="{B4758941-7847-09B8-FE32-632ECDB943B6}"/>
              </a:ext>
            </a:extLst>
          </p:cNvPr>
          <p:cNvPicPr>
            <a:picLocks noChangeAspect="1"/>
          </p:cNvPicPr>
          <p:nvPr/>
        </p:nvPicPr>
        <p:blipFill>
          <a:blip r:embed="rId3" cstate="print">
            <a:extLst>
              <a:ext uri="{28A0092B-C50C-407E-A947-70E740481C1C}">
                <a14:useLocalDpi xmlns:a14="http://schemas.microsoft.com/office/drawing/2010/main" val="0"/>
              </a:ext>
            </a:extLst>
          </a:blip>
          <a:srcRect l="6666" t="6543" r="7037" b="2592"/>
          <a:stretch>
            <a:fillRect/>
          </a:stretch>
        </p:blipFill>
        <p:spPr>
          <a:xfrm rot="5400000">
            <a:off x="4653999" y="527602"/>
            <a:ext cx="5017603" cy="3962399"/>
          </a:xfrm>
          <a:prstGeom prst="rect">
            <a:avLst/>
          </a:prstGeom>
        </p:spPr>
      </p:pic>
    </p:spTree>
    <p:extLst>
      <p:ext uri="{BB962C8B-B14F-4D97-AF65-F5344CB8AC3E}">
        <p14:creationId xmlns:p14="http://schemas.microsoft.com/office/powerpoint/2010/main" val="827903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CA986-0978-EED2-04BD-B9833088BEA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4C5F232-26F5-4259-7CA5-E99255E1A36D}"/>
              </a:ext>
            </a:extLst>
          </p:cNvPr>
          <p:cNvSpPr>
            <a:spLocks noGrp="1"/>
          </p:cNvSpPr>
          <p:nvPr>
            <p:ph type="subTitle" idx="1"/>
          </p:nvPr>
        </p:nvSpPr>
        <p:spPr>
          <a:xfrm>
            <a:off x="228600" y="209550"/>
            <a:ext cx="8610600" cy="4800600"/>
          </a:xfrm>
        </p:spPr>
        <p:txBody>
          <a:bodyPr anchor="t">
            <a:normAutofit/>
          </a:bodyPr>
          <a:lstStyle/>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Great Revolt 70 CE Titus</a:t>
            </a:r>
          </a:p>
          <a:p>
            <a:pPr algn="l"/>
            <a:r>
              <a:rPr lang="en-US" sz="4000" dirty="0">
                <a:solidFill>
                  <a:schemeClr val="tx1"/>
                </a:solidFill>
                <a:latin typeface="Arial Rounded MT Bold" panose="020F0704030504030204" pitchFamily="34" charset="0"/>
              </a:rPr>
              <a:t>	-shocking destruction of the 	  	  Temple, </a:t>
            </a:r>
          </a:p>
          <a:p>
            <a:pPr algn="l"/>
            <a:r>
              <a:rPr lang="en-US" sz="4000" dirty="0">
                <a:solidFill>
                  <a:schemeClr val="tx1"/>
                </a:solidFill>
                <a:latin typeface="Arial Rounded MT Bold" panose="020F0704030504030204" pitchFamily="34" charset="0"/>
              </a:rPr>
              <a:t>	-one million Jews killed,</a:t>
            </a:r>
          </a:p>
          <a:p>
            <a:pPr algn="l"/>
            <a:r>
              <a:rPr lang="en-US" sz="4000" dirty="0">
                <a:solidFill>
                  <a:schemeClr val="tx1"/>
                </a:solidFill>
                <a:latin typeface="Arial Rounded MT Bold" panose="020F0704030504030204" pitchFamily="34" charset="0"/>
              </a:rPr>
              <a:t>	-100,000 captive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08038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90C14-F217-A225-5309-F4151C2A4E6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CE3AEE-D6EE-916D-E9C3-CE6D14A6F02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What about Messianic Jews at that time?</a:t>
            </a:r>
          </a:p>
          <a:p>
            <a:pPr algn="l"/>
            <a:r>
              <a:rPr lang="en-US" sz="4000" baseline="30000" dirty="0">
                <a:solidFill>
                  <a:schemeClr val="tx1"/>
                </a:solidFill>
                <a:latin typeface="Arial Rounded MT Bold" panose="020F0704030504030204" pitchFamily="34" charset="0"/>
              </a:rPr>
              <a:t>Lk 21.20-22  </a:t>
            </a:r>
            <a:r>
              <a:rPr lang="en-US" sz="4000" dirty="0">
                <a:solidFill>
                  <a:schemeClr val="tx1"/>
                </a:solidFill>
                <a:latin typeface="Arial Rounded MT Bold" panose="020F0704030504030204" pitchFamily="34" charset="0"/>
              </a:rPr>
              <a:t>However, when you see Yerushalayim surrounded by armies, then you are to understand that she is about to be destroyed. Those in Y’hudah must escape to the hills, </a:t>
            </a:r>
          </a:p>
        </p:txBody>
      </p:sp>
    </p:spTree>
    <p:extLst>
      <p:ext uri="{BB962C8B-B14F-4D97-AF65-F5344CB8AC3E}">
        <p14:creationId xmlns:p14="http://schemas.microsoft.com/office/powerpoint/2010/main" val="656496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45924-3C85-D60C-F81A-240A0DBB50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E2197E-CE32-B7BC-B93C-72F09BBD4EA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Lk 21.20-22  </a:t>
            </a:r>
            <a:r>
              <a:rPr lang="en-US" sz="4000" dirty="0">
                <a:solidFill>
                  <a:schemeClr val="tx1"/>
                </a:solidFill>
                <a:latin typeface="Arial Rounded MT Bold" panose="020F0704030504030204" pitchFamily="34" charset="0"/>
              </a:rPr>
              <a:t>those inside the city must get out, and those in the country must not enter it. For these are the days of vengeance, when everything that has been written in the Tanakh will come true.</a:t>
            </a:r>
          </a:p>
          <a:p>
            <a:pPr algn="l"/>
            <a:r>
              <a:rPr lang="en-US" sz="4000" dirty="0">
                <a:solidFill>
                  <a:schemeClr val="tx1"/>
                </a:solidFill>
                <a:latin typeface="Arial Rounded MT Bold" panose="020F0704030504030204" pitchFamily="34" charset="0"/>
              </a:rPr>
              <a:t>Fled to Pella</a:t>
            </a:r>
          </a:p>
        </p:txBody>
      </p:sp>
    </p:spTree>
    <p:extLst>
      <p:ext uri="{BB962C8B-B14F-4D97-AF65-F5344CB8AC3E}">
        <p14:creationId xmlns:p14="http://schemas.microsoft.com/office/powerpoint/2010/main" val="1032941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68E7B-B076-9551-B715-085EA179901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AE7623-0D44-D06B-B87D-4DFB1AC3052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“Diaspora Revolt” = “</a:t>
            </a:r>
            <a:r>
              <a:rPr lang="en-US" sz="4000" dirty="0" err="1">
                <a:solidFill>
                  <a:schemeClr val="tx1"/>
                </a:solidFill>
                <a:latin typeface="Arial Rounded MT Bold" panose="020F0704030504030204" pitchFamily="34" charset="0"/>
              </a:rPr>
              <a:t>Kitos</a:t>
            </a:r>
            <a:r>
              <a:rPr lang="en-US" sz="4000" dirty="0">
                <a:solidFill>
                  <a:schemeClr val="tx1"/>
                </a:solidFill>
                <a:latin typeface="Arial Rounded MT Bold" panose="020F0704030504030204" pitchFamily="34" charset="0"/>
              </a:rPr>
              <a:t> War” = Second Jewish–Roman War" </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115-118 much less known</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Destruction and displacement of Jewish communities in North Africa, Cyrenaica, Cyprus, and Alexandria, Egypt</a:t>
            </a:r>
          </a:p>
        </p:txBody>
      </p:sp>
    </p:spTree>
    <p:extLst>
      <p:ext uri="{BB962C8B-B14F-4D97-AF65-F5344CB8AC3E}">
        <p14:creationId xmlns:p14="http://schemas.microsoft.com/office/powerpoint/2010/main" val="11537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AA0BB-D469-0E4F-6432-A6A01A601C6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AE2DC5D-749E-1273-1C85-9CB332430220}"/>
              </a:ext>
            </a:extLst>
          </p:cNvPr>
          <p:cNvSpPr>
            <a:spLocks noGrp="1"/>
          </p:cNvSpPr>
          <p:nvPr>
            <p:ph type="subTitle" idx="1"/>
          </p:nvPr>
        </p:nvSpPr>
        <p:spPr>
          <a:xfrm>
            <a:off x="228600" y="209550"/>
            <a:ext cx="8610600" cy="4800600"/>
          </a:xfrm>
        </p:spPr>
        <p:txBody>
          <a:bodyPr anchor="t">
            <a:normAutofit/>
          </a:bodyPr>
          <a:lstStyle/>
          <a:p>
            <a:pPr marL="233363" indent="-233363" algn="l">
              <a:buFont typeface="Arial" panose="020B0604020202020204" pitchFamily="34" charset="0"/>
              <a:buChar char="•"/>
            </a:pPr>
            <a:r>
              <a:rPr lang="en-US" sz="4000" dirty="0">
                <a:solidFill>
                  <a:schemeClr val="tx1"/>
                </a:solidFill>
                <a:latin typeface="Arial Rounded MT Bold" panose="020F0704030504030204" pitchFamily="34" charset="0"/>
              </a:rPr>
              <a:t>Bar Kokhba Revolt 135 CE</a:t>
            </a:r>
            <a:endParaRPr lang="en-US" sz="3100" dirty="0">
              <a:solidFill>
                <a:schemeClr val="tx1"/>
              </a:solidFill>
              <a:latin typeface="Arial Rounded MT Bold" panose="020F0704030504030204" pitchFamily="34" charset="0"/>
            </a:endParaRPr>
          </a:p>
          <a:p>
            <a:pPr algn="l"/>
            <a:r>
              <a:rPr lang="en-US" sz="3100" dirty="0">
                <a:solidFill>
                  <a:schemeClr val="tx1"/>
                </a:solidFill>
                <a:latin typeface="Arial Rounded MT Bold" panose="020F0704030504030204" pitchFamily="34" charset="0"/>
              </a:rPr>
              <a:t>	-</a:t>
            </a:r>
            <a:r>
              <a:rPr lang="en-US" sz="4000" dirty="0">
                <a:solidFill>
                  <a:schemeClr val="tx1"/>
                </a:solidFill>
                <a:latin typeface="Arial Rounded MT Bold" panose="020F0704030504030204" pitchFamily="34" charset="0"/>
              </a:rPr>
              <a:t>100,000s Jews slaughtered</a:t>
            </a:r>
          </a:p>
          <a:p>
            <a:pPr algn="l"/>
            <a:r>
              <a:rPr lang="en-US" sz="4000" dirty="0">
                <a:solidFill>
                  <a:schemeClr val="tx1"/>
                </a:solidFill>
                <a:latin typeface="Arial Rounded MT Bold" panose="020F0704030504030204" pitchFamily="34" charset="0"/>
              </a:rPr>
              <a:t>	-nation renamed Palestina</a:t>
            </a:r>
          </a:p>
          <a:p>
            <a:pPr algn="l"/>
            <a:r>
              <a:rPr lang="en-US" sz="4000" dirty="0">
                <a:solidFill>
                  <a:schemeClr val="tx1"/>
                </a:solidFill>
                <a:latin typeface="Arial Rounded MT Bold" panose="020F0704030504030204" pitchFamily="34" charset="0"/>
              </a:rPr>
              <a:t>	-city renamed Aelia Capitolina</a:t>
            </a:r>
          </a:p>
          <a:p>
            <a:pPr algn="l"/>
            <a:r>
              <a:rPr lang="en-US" sz="4000" dirty="0">
                <a:solidFill>
                  <a:schemeClr val="tx1"/>
                </a:solidFill>
                <a:latin typeface="Arial Rounded MT Bold" panose="020F0704030504030204" pitchFamily="34" charset="0"/>
              </a:rPr>
              <a:t>	-Jews banned from entering 	  	 Jerusalem</a:t>
            </a:r>
          </a:p>
        </p:txBody>
      </p:sp>
    </p:spTree>
    <p:extLst>
      <p:ext uri="{BB962C8B-B14F-4D97-AF65-F5344CB8AC3E}">
        <p14:creationId xmlns:p14="http://schemas.microsoft.com/office/powerpoint/2010/main" val="3727893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5F459-CDB5-B12F-8E8C-5E167674700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40AB66-EDB9-6E02-0EE0-52165102238E}"/>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Why did the Jewish people win gloriously in 168 CE Hanukkah? But lost catastrophically in </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70 CE Great Revolt</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116 CE Diaspora War</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135 CE Bar Kokhba</a:t>
            </a:r>
          </a:p>
          <a:p>
            <a:pPr algn="l"/>
            <a:r>
              <a:rPr lang="en-US" sz="4000" dirty="0">
                <a:solidFill>
                  <a:schemeClr val="tx1"/>
                </a:solidFill>
                <a:latin typeface="Arial Rounded MT Bold" panose="020F0704030504030204" pitchFamily="34" charset="0"/>
              </a:rPr>
              <a:t>Why do the Jews win NOW, against all odds?</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55306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16B0B-27DD-919D-AEF8-96F69AD1D6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30E307-0889-BB4A-757D-881B012B1DC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583C59E-D668-B954-F5EE-9848ADC69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66676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8E8F3-4985-2C87-F32E-0D761D2851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4C8143-657E-70A7-9747-776C9FCE701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BEA5FBBE-7DB8-04B9-A7F0-C4A9B3DC1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20200" cy="5186362"/>
          </a:xfrm>
          <a:prstGeom prst="rect">
            <a:avLst/>
          </a:prstGeom>
        </p:spPr>
      </p:pic>
      <p:sp>
        <p:nvSpPr>
          <p:cNvPr id="5" name="TextBox 4">
            <a:extLst>
              <a:ext uri="{FF2B5EF4-FFF2-40B4-BE49-F238E27FC236}">
                <a16:creationId xmlns:a16="http://schemas.microsoft.com/office/drawing/2014/main" id="{4CBE9B40-ADFF-20C9-5456-37FBEB07E8CF}"/>
              </a:ext>
            </a:extLst>
          </p:cNvPr>
          <p:cNvSpPr txBox="1"/>
          <p:nvPr/>
        </p:nvSpPr>
        <p:spPr>
          <a:xfrm>
            <a:off x="259702" y="209550"/>
            <a:ext cx="7568803" cy="1938992"/>
          </a:xfrm>
          <a:prstGeom prst="rect">
            <a:avLst/>
          </a:prstGeom>
          <a:noFill/>
        </p:spPr>
        <p:txBody>
          <a:bodyPr wrap="none" rtlCol="0">
            <a:spAutoFit/>
          </a:bodyPr>
          <a:lstStyle/>
          <a:p>
            <a:pPr algn="l"/>
            <a:r>
              <a:rPr lang="en-US" dirty="0">
                <a:solidFill>
                  <a:schemeClr val="tx1"/>
                </a:solidFill>
              </a:rPr>
              <a:t>Daniel’s Hanukkah Battle</a:t>
            </a:r>
          </a:p>
          <a:p>
            <a:pPr marL="288925" indent="-288925" algn="l">
              <a:buFont typeface="Arial" panose="020B0604020202020204" pitchFamily="34" charset="0"/>
              <a:buChar char="•"/>
            </a:pPr>
            <a:r>
              <a:rPr lang="en-US" dirty="0">
                <a:solidFill>
                  <a:schemeClr val="tx1"/>
                </a:solidFill>
              </a:rPr>
              <a:t>Historical Context: four wars</a:t>
            </a:r>
          </a:p>
          <a:p>
            <a:pPr marL="288925" indent="-288925" algn="l">
              <a:buFont typeface="Arial" panose="020B0604020202020204" pitchFamily="34" charset="0"/>
              <a:buChar char="•"/>
            </a:pPr>
            <a:r>
              <a:rPr lang="en-US" dirty="0">
                <a:solidFill>
                  <a:schemeClr val="tx1"/>
                </a:solidFill>
              </a:rPr>
              <a:t>Prophetic Context</a:t>
            </a:r>
          </a:p>
        </p:txBody>
      </p:sp>
    </p:spTree>
    <p:extLst>
      <p:ext uri="{BB962C8B-B14F-4D97-AF65-F5344CB8AC3E}">
        <p14:creationId xmlns:p14="http://schemas.microsoft.com/office/powerpoint/2010/main" val="20734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EDB83-FBCE-B89F-16C2-B899469AA6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A15F99-699D-AD30-9D5B-3D7A8407CE7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44F43B7-9368-0ADC-EE6B-069570CF5B77}"/>
              </a:ext>
            </a:extLst>
          </p:cNvPr>
          <p:cNvPicPr>
            <a:picLocks noChangeAspect="1"/>
          </p:cNvPicPr>
          <p:nvPr/>
        </p:nvPicPr>
        <p:blipFill>
          <a:blip r:embed="rId3">
            <a:extLst>
              <a:ext uri="{28A0092B-C50C-407E-A947-70E740481C1C}">
                <a14:useLocalDpi xmlns:a14="http://schemas.microsoft.com/office/drawing/2010/main" val="0"/>
              </a:ext>
            </a:extLst>
          </a:blip>
          <a:srcRect t="4075" b="7036"/>
          <a:stretch>
            <a:fillRect/>
          </a:stretch>
        </p:blipFill>
        <p:spPr>
          <a:xfrm>
            <a:off x="1828800" y="0"/>
            <a:ext cx="5308217" cy="5164456"/>
          </a:xfrm>
          <a:prstGeom prst="rect">
            <a:avLst/>
          </a:prstGeom>
        </p:spPr>
      </p:pic>
    </p:spTree>
    <p:extLst>
      <p:ext uri="{BB962C8B-B14F-4D97-AF65-F5344CB8AC3E}">
        <p14:creationId xmlns:p14="http://schemas.microsoft.com/office/powerpoint/2010/main" val="166238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BF1DC-105E-00EC-B500-E08372A244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075823-72C4-5FF2-3E54-85306EF4B66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When the Babylonian army carried the Jewish population to Babylon in 597 BCE, and later destroyed the first Temple in 586 BCE, the prophet Yermiyahu had this message for the captives:</a:t>
            </a:r>
          </a:p>
        </p:txBody>
      </p:sp>
    </p:spTree>
    <p:extLst>
      <p:ext uri="{BB962C8B-B14F-4D97-AF65-F5344CB8AC3E}">
        <p14:creationId xmlns:p14="http://schemas.microsoft.com/office/powerpoint/2010/main" val="934212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22A0E-9B02-20AD-F407-4BA4C2BB08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3CD17D8-176C-E069-1405-9FEF5E9C06C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Yer 29.10-14</a:t>
            </a:r>
            <a:r>
              <a:rPr lang="en-US" sz="4000" dirty="0">
                <a:solidFill>
                  <a:schemeClr val="tx1"/>
                </a:solidFill>
                <a:latin typeface="Arial Rounded MT Bold" panose="020F0704030504030204" pitchFamily="34" charset="0"/>
              </a:rPr>
              <a:t> For thus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After 70 years</a:t>
            </a:r>
            <a:r>
              <a:rPr lang="en-US" sz="4000" dirty="0">
                <a:solidFill>
                  <a:srgbClr val="FFFF66"/>
                </a:solidFill>
                <a:latin typeface="Arial Rounded MT Bold" panose="020F0704030504030204" pitchFamily="34" charset="0"/>
              </a:rPr>
              <a:t> </a:t>
            </a:r>
            <a:r>
              <a:rPr lang="en-US" sz="4000" dirty="0">
                <a:solidFill>
                  <a:schemeClr val="tx1"/>
                </a:solidFill>
                <a:latin typeface="Arial Rounded MT Bold" panose="020F0704030504030204" pitchFamily="34" charset="0"/>
              </a:rPr>
              <a:t>for Babylon are complete, I will visit you, and fulfill My good word toward you—to bring you back to this place. For I know the plans that I have in mind for you,” declares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201768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67B9B-E284-E3E4-DE3A-8074474A39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3C88F28-17CA-0876-2B7F-D5D45A15BE2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Yer 29.10-14</a:t>
            </a:r>
            <a:r>
              <a:rPr lang="en-US" sz="4000" dirty="0">
                <a:solidFill>
                  <a:schemeClr val="tx1"/>
                </a:solidFill>
                <a:latin typeface="Arial Rounded MT Bold" panose="020F0704030504030204" pitchFamily="34" charset="0"/>
              </a:rPr>
              <a:t>  “plans for shalom and not calamity—to give you a future and a hope. “Then you will call on Me, and come and pray to Me, and I will listen to you. </a:t>
            </a:r>
          </a:p>
        </p:txBody>
      </p:sp>
    </p:spTree>
    <p:extLst>
      <p:ext uri="{BB962C8B-B14F-4D97-AF65-F5344CB8AC3E}">
        <p14:creationId xmlns:p14="http://schemas.microsoft.com/office/powerpoint/2010/main" val="2102041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53384-2BD8-E9B3-4FAE-ECD7197300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DB308DE-8398-79AF-D7AA-E0FAF8A5D30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Yer 29.10-14</a:t>
            </a:r>
            <a:r>
              <a:rPr lang="en-US" sz="4000" dirty="0">
                <a:solidFill>
                  <a:schemeClr val="tx1"/>
                </a:solidFill>
                <a:latin typeface="Arial Rounded MT Bold" panose="020F0704030504030204" pitchFamily="34" charset="0"/>
              </a:rPr>
              <a:t> You will seek Me and find Me, when you will search for Me with all your heart. Then I will be found by you,”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“and I will return you from exile, </a:t>
            </a:r>
          </a:p>
        </p:txBody>
      </p:sp>
    </p:spTree>
    <p:extLst>
      <p:ext uri="{BB962C8B-B14F-4D97-AF65-F5344CB8AC3E}">
        <p14:creationId xmlns:p14="http://schemas.microsoft.com/office/powerpoint/2010/main" val="95401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8D8A9-B747-949E-7E6F-073DCA9D42B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93FF3C-DC8F-C03F-E5BC-24BD716A4CA6}"/>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Yer 29.10-14</a:t>
            </a:r>
            <a:r>
              <a:rPr lang="en-US" sz="4000" dirty="0">
                <a:solidFill>
                  <a:schemeClr val="tx1"/>
                </a:solidFill>
                <a:latin typeface="Arial Rounded MT Bold" panose="020F0704030504030204" pitchFamily="34" charset="0"/>
              </a:rPr>
              <a:t>  and gather you from all the nations and from all the places where I have driven you,” says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“and I will bring you back to the place from which I removed you as captives into exile.”</a:t>
            </a:r>
          </a:p>
        </p:txBody>
      </p:sp>
    </p:spTree>
    <p:extLst>
      <p:ext uri="{BB962C8B-B14F-4D97-AF65-F5344CB8AC3E}">
        <p14:creationId xmlns:p14="http://schemas.microsoft.com/office/powerpoint/2010/main" val="2215116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9B4A2-5DDE-D621-E6EA-625561E4FF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CAF9D6-3FBE-4FB7-4E7E-FB1C69596AE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Matt 7.7-8 </a:t>
            </a:r>
            <a:r>
              <a:rPr lang="en-US" sz="4000" dirty="0">
                <a:solidFill>
                  <a:schemeClr val="tx1"/>
                </a:solidFill>
                <a:latin typeface="Arial Rounded MT Bold" panose="020F0704030504030204" pitchFamily="34" charset="0"/>
              </a:rPr>
              <a:t>“Ask, and it shall be given to you. Seek, and you shall find. Knock, and it shall be opened to you.  For everyone who asks receives, and the one who seeks finds, and to the one who knocks it shall be opened.</a:t>
            </a:r>
          </a:p>
        </p:txBody>
      </p:sp>
    </p:spTree>
    <p:extLst>
      <p:ext uri="{BB962C8B-B14F-4D97-AF65-F5344CB8AC3E}">
        <p14:creationId xmlns:p14="http://schemas.microsoft.com/office/powerpoint/2010/main" val="1297323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EC21A-1294-2D46-99BA-9108B2DBFB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3602A7-8E75-200A-B76B-9DA04E836F33}"/>
              </a:ext>
            </a:extLst>
          </p:cNvPr>
          <p:cNvSpPr>
            <a:spLocks noGrp="1"/>
          </p:cNvSpPr>
          <p:nvPr>
            <p:ph type="subTitle" idx="1"/>
          </p:nvPr>
        </p:nvSpPr>
        <p:spPr>
          <a:xfrm>
            <a:off x="228600" y="209550"/>
            <a:ext cx="8610600" cy="4800600"/>
          </a:xfrm>
        </p:spPr>
        <p:txBody>
          <a:bodyPr anchor="t">
            <a:normAutofit/>
          </a:bodyPr>
          <a:lstStyle/>
          <a:p>
            <a:pPr algn="ctr"/>
            <a:r>
              <a:rPr lang="en-US" sz="4000" dirty="0">
                <a:solidFill>
                  <a:schemeClr val="tx1"/>
                </a:solidFill>
                <a:latin typeface="Arial Rounded MT Bold" panose="020F0704030504030204" pitchFamily="34" charset="0"/>
              </a:rPr>
              <a:t> </a:t>
            </a:r>
          </a:p>
          <a:p>
            <a:pPr algn="ctr"/>
            <a:r>
              <a:rPr lang="en-US" sz="4000" dirty="0">
                <a:solidFill>
                  <a:schemeClr val="tx1"/>
                </a:solidFill>
                <a:latin typeface="Arial Rounded MT Bold" panose="020F0704030504030204" pitchFamily="34" charset="0"/>
              </a:rPr>
              <a:t>Daniel read this</a:t>
            </a:r>
          </a:p>
        </p:txBody>
      </p:sp>
    </p:spTree>
    <p:extLst>
      <p:ext uri="{BB962C8B-B14F-4D97-AF65-F5344CB8AC3E}">
        <p14:creationId xmlns:p14="http://schemas.microsoft.com/office/powerpoint/2010/main" val="2771954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5034B-490B-0A28-22DF-A6013B6C222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CCD3B0F-8932-43D2-A941-18B07B1DC06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Daniel 9.1-3</a:t>
            </a:r>
            <a:r>
              <a:rPr lang="en-US" sz="4000" dirty="0">
                <a:solidFill>
                  <a:schemeClr val="tx1"/>
                </a:solidFill>
                <a:latin typeface="Arial Rounded MT Bold" panose="020F0704030504030204" pitchFamily="34" charset="0"/>
              </a:rPr>
              <a:t>  In the first year of Darius the son of Akhashverosh, a Mede by birth who was made king over the kingdom of the Chaldeans…I, </a:t>
            </a:r>
            <a:r>
              <a:rPr lang="en-US" sz="4000" dirty="0" err="1">
                <a:solidFill>
                  <a:schemeClr val="tx1"/>
                </a:solidFill>
                <a:latin typeface="Arial Rounded MT Bold" panose="020F0704030504030204" pitchFamily="34" charset="0"/>
              </a:rPr>
              <a:t>Dani’el</a:t>
            </a:r>
            <a:r>
              <a:rPr lang="en-US" sz="4000" dirty="0">
                <a:solidFill>
                  <a:schemeClr val="tx1"/>
                </a:solidFill>
                <a:latin typeface="Arial Rounded MT Bold" panose="020F0704030504030204" pitchFamily="34" charset="0"/>
              </a:rPr>
              <a:t>, was reading the Scriptures and thinking about the number of years</a:t>
            </a:r>
          </a:p>
        </p:txBody>
      </p:sp>
    </p:spTree>
    <p:extLst>
      <p:ext uri="{BB962C8B-B14F-4D97-AF65-F5344CB8AC3E}">
        <p14:creationId xmlns:p14="http://schemas.microsoft.com/office/powerpoint/2010/main" val="2175063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96BFE-D0E6-C93F-C450-DE87E91184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D431634-AA3C-3B37-0C5B-DEF3FFB1274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Daniel 9.1-3</a:t>
            </a:r>
            <a:r>
              <a:rPr lang="en-US" sz="4000" dirty="0">
                <a:solidFill>
                  <a:schemeClr val="tx1"/>
                </a:solidFill>
                <a:latin typeface="Arial Rounded MT Bold" panose="020F0704030504030204" pitchFamily="34" charset="0"/>
              </a:rPr>
              <a:t>  which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had told </a:t>
            </a:r>
            <a:r>
              <a:rPr lang="en-US" sz="4000" dirty="0" err="1">
                <a:solidFill>
                  <a:schemeClr val="tx1"/>
                </a:solidFill>
                <a:latin typeface="Arial Rounded MT Bold" panose="020F0704030504030204" pitchFamily="34" charset="0"/>
              </a:rPr>
              <a:t>Yirmeyahu</a:t>
            </a:r>
            <a:r>
              <a:rPr lang="en-US" sz="4000" dirty="0">
                <a:solidFill>
                  <a:schemeClr val="tx1"/>
                </a:solidFill>
                <a:latin typeface="Arial Rounded MT Bold" panose="020F0704030504030204" pitchFamily="34" charset="0"/>
              </a:rPr>
              <a:t> the prophet would be the period of Yerushalayim’s desolation, seventy years.  I turned to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God, to seek an answer, pleading with him in prayer, with fasting, sackcloth and ashes. </a:t>
            </a:r>
          </a:p>
        </p:txBody>
      </p:sp>
    </p:spTree>
    <p:extLst>
      <p:ext uri="{BB962C8B-B14F-4D97-AF65-F5344CB8AC3E}">
        <p14:creationId xmlns:p14="http://schemas.microsoft.com/office/powerpoint/2010/main" val="2993899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16EF5-822E-9B43-4A47-9E0011DA00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6A0572-28AB-E781-F507-170F79811EDF}"/>
              </a:ext>
            </a:extLst>
          </p:cNvPr>
          <p:cNvSpPr>
            <a:spLocks noGrp="1"/>
          </p:cNvSpPr>
          <p:nvPr>
            <p:ph type="subTitle" idx="1"/>
          </p:nvPr>
        </p:nvSpPr>
        <p:spPr>
          <a:xfrm>
            <a:off x="228600" y="209550"/>
            <a:ext cx="8610600" cy="4800600"/>
          </a:xfrm>
        </p:spPr>
        <p:txBody>
          <a:bodyPr anchor="t">
            <a:normAutofit/>
          </a:bodyPr>
          <a:lstStyle/>
          <a:p>
            <a:pPr algn="ctr"/>
            <a:r>
              <a:rPr lang="en-US" sz="4000" dirty="0">
                <a:solidFill>
                  <a:schemeClr val="tx1"/>
                </a:solidFill>
                <a:latin typeface="Arial Rounded MT Bold" panose="020F0704030504030204" pitchFamily="34" charset="0"/>
              </a:rPr>
              <a:t> </a:t>
            </a:r>
          </a:p>
          <a:p>
            <a:pPr algn="ctr"/>
            <a:r>
              <a:rPr lang="en-US" sz="4000" dirty="0">
                <a:solidFill>
                  <a:schemeClr val="tx1"/>
                </a:solidFill>
                <a:latin typeface="Arial Rounded MT Bold" panose="020F0704030504030204" pitchFamily="34" charset="0"/>
              </a:rPr>
              <a:t>Daniel’s prayer </a:t>
            </a:r>
          </a:p>
          <a:p>
            <a:pPr algn="ctr"/>
            <a:r>
              <a:rPr lang="en-US" sz="4000" dirty="0">
                <a:solidFill>
                  <a:schemeClr val="tx1"/>
                </a:solidFill>
                <a:latin typeface="Arial Rounded MT Bold" panose="020F0704030504030204" pitchFamily="34" charset="0"/>
              </a:rPr>
              <a:t>as musically presented</a:t>
            </a:r>
          </a:p>
        </p:txBody>
      </p:sp>
    </p:spTree>
    <p:extLst>
      <p:ext uri="{BB962C8B-B14F-4D97-AF65-F5344CB8AC3E}">
        <p14:creationId xmlns:p14="http://schemas.microsoft.com/office/powerpoint/2010/main" val="296074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CFDFD-E05D-83BA-8D07-A3ABAE14643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A6EF402-8A32-0C52-42D7-2BA87F0A540B}"/>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Why did the Jewish people win gloriously in 168 CE Hanukkah? But lost catastrophically in </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70 CE Great Revolt</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116 CE Diaspora War</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135 CE Bar Kokhba</a:t>
            </a:r>
          </a:p>
          <a:p>
            <a:pPr algn="l"/>
            <a:r>
              <a:rPr lang="en-US" sz="4000" dirty="0">
                <a:solidFill>
                  <a:schemeClr val="tx1"/>
                </a:solidFill>
                <a:latin typeface="Arial Rounded MT Bold" panose="020F0704030504030204" pitchFamily="34" charset="0"/>
              </a:rPr>
              <a:t>Why do the Jews win NOW, against all odds?</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260104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33BAF-3E25-B272-6EC4-08F6D036D90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86CD069-4FAE-9873-1661-CAD2191E5197}"/>
              </a:ext>
            </a:extLst>
          </p:cNvPr>
          <p:cNvSpPr>
            <a:spLocks noGrp="1"/>
          </p:cNvSpPr>
          <p:nvPr>
            <p:ph type="subTitle" idx="1"/>
          </p:nvPr>
        </p:nvSpPr>
        <p:spPr>
          <a:xfrm>
            <a:off x="266700" y="30198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325D911-29B8-1292-FBFA-7CAAC6F587A7}"/>
              </a:ext>
            </a:extLst>
          </p:cNvPr>
          <p:cNvPicPr>
            <a:picLocks noChangeAspect="1"/>
          </p:cNvPicPr>
          <p:nvPr/>
        </p:nvPicPr>
        <p:blipFill>
          <a:blip r:embed="rId3"/>
          <a:stretch>
            <a:fillRect/>
          </a:stretch>
        </p:blipFill>
        <p:spPr>
          <a:xfrm>
            <a:off x="762000" y="-44451"/>
            <a:ext cx="7543800" cy="5180077"/>
          </a:xfrm>
          <a:prstGeom prst="rect">
            <a:avLst/>
          </a:prstGeom>
        </p:spPr>
      </p:pic>
    </p:spTree>
    <p:extLst>
      <p:ext uri="{BB962C8B-B14F-4D97-AF65-F5344CB8AC3E}">
        <p14:creationId xmlns:p14="http://schemas.microsoft.com/office/powerpoint/2010/main" val="175765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92C33-F6AF-FFBF-7421-F5B35727D2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FF4EE8-2B4A-388D-34D8-A135CE00D031}"/>
              </a:ext>
            </a:extLst>
          </p:cNvPr>
          <p:cNvSpPr>
            <a:spLocks noGrp="1"/>
          </p:cNvSpPr>
          <p:nvPr>
            <p:ph type="subTitle" idx="1"/>
          </p:nvPr>
        </p:nvSpPr>
        <p:spPr>
          <a:xfrm>
            <a:off x="228600" y="209550"/>
            <a:ext cx="8610600" cy="4800600"/>
          </a:xfrm>
        </p:spPr>
        <p:txBody>
          <a:bodyPr anchor="t">
            <a:normAutofit/>
          </a:bodyPr>
          <a:lstStyle/>
          <a:p>
            <a:pPr algn="ctr"/>
            <a:r>
              <a:rPr lang="en-US" sz="4000" dirty="0">
                <a:solidFill>
                  <a:schemeClr val="tx1"/>
                </a:solidFill>
                <a:latin typeface="Arial Rounded MT Bold" panose="020F0704030504030204" pitchFamily="34" charset="0"/>
              </a:rPr>
              <a:t> </a:t>
            </a:r>
          </a:p>
          <a:p>
            <a:pPr algn="ctr"/>
            <a:r>
              <a:rPr lang="en-US" sz="4000" dirty="0">
                <a:solidFill>
                  <a:schemeClr val="tx1"/>
                </a:solidFill>
                <a:latin typeface="Arial Rounded MT Bold" panose="020F0704030504030204" pitchFamily="34" charset="0"/>
              </a:rPr>
              <a:t>Daniel’s prayer </a:t>
            </a:r>
          </a:p>
          <a:p>
            <a:pPr algn="ctr"/>
            <a:r>
              <a:rPr lang="en-US" sz="4000" dirty="0">
                <a:solidFill>
                  <a:schemeClr val="tx1"/>
                </a:solidFill>
                <a:latin typeface="Arial Rounded MT Bold" panose="020F0704030504030204" pitchFamily="34" charset="0"/>
              </a:rPr>
              <a:t>as musically presented</a:t>
            </a:r>
          </a:p>
        </p:txBody>
      </p:sp>
      <p:pic>
        <p:nvPicPr>
          <p:cNvPr id="4" name="Picture 3">
            <a:extLst>
              <a:ext uri="{FF2B5EF4-FFF2-40B4-BE49-F238E27FC236}">
                <a16:creationId xmlns:a16="http://schemas.microsoft.com/office/drawing/2014/main" id="{A76B217D-71CA-7578-CAE1-9748FA3EE573}"/>
              </a:ext>
            </a:extLst>
          </p:cNvPr>
          <p:cNvPicPr>
            <a:picLocks noChangeAspect="1"/>
          </p:cNvPicPr>
          <p:nvPr/>
        </p:nvPicPr>
        <p:blipFill>
          <a:blip r:embed="rId3"/>
          <a:stretch>
            <a:fillRect/>
          </a:stretch>
        </p:blipFill>
        <p:spPr>
          <a:xfrm>
            <a:off x="171387" y="0"/>
            <a:ext cx="8801226" cy="5143500"/>
          </a:xfrm>
          <a:prstGeom prst="rect">
            <a:avLst/>
          </a:prstGeom>
        </p:spPr>
      </p:pic>
    </p:spTree>
    <p:extLst>
      <p:ext uri="{BB962C8B-B14F-4D97-AF65-F5344CB8AC3E}">
        <p14:creationId xmlns:p14="http://schemas.microsoft.com/office/powerpoint/2010/main" val="3766077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5EA20-AA9E-BF0B-5529-8AC7CA9730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974257F-CD04-EA50-BB47-7D84D39177A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9.3 </a:t>
            </a:r>
            <a:r>
              <a:rPr lang="en-US" sz="4000" dirty="0">
                <a:solidFill>
                  <a:schemeClr val="tx1"/>
                </a:solidFill>
                <a:latin typeface="Arial Rounded MT Bold" panose="020F0704030504030204" pitchFamily="34" charset="0"/>
              </a:rPr>
              <a:t>So I set my face to the Lord God</a:t>
            </a:r>
          </a:p>
        </p:txBody>
      </p:sp>
      <p:pic>
        <p:nvPicPr>
          <p:cNvPr id="8" name="Picture 7">
            <a:extLst>
              <a:ext uri="{FF2B5EF4-FFF2-40B4-BE49-F238E27FC236}">
                <a16:creationId xmlns:a16="http://schemas.microsoft.com/office/drawing/2014/main" id="{0EE2C4C4-9EF1-8745-B458-74EB5A90EBB5}"/>
              </a:ext>
            </a:extLst>
          </p:cNvPr>
          <p:cNvPicPr>
            <a:picLocks noChangeAspect="1"/>
          </p:cNvPicPr>
          <p:nvPr/>
        </p:nvPicPr>
        <p:blipFill>
          <a:blip r:embed="rId3"/>
          <a:stretch>
            <a:fillRect/>
          </a:stretch>
        </p:blipFill>
        <p:spPr>
          <a:xfrm>
            <a:off x="0" y="1428750"/>
            <a:ext cx="8878078" cy="1820823"/>
          </a:xfrm>
          <a:prstGeom prst="rect">
            <a:avLst/>
          </a:prstGeom>
        </p:spPr>
      </p:pic>
    </p:spTree>
    <p:extLst>
      <p:ext uri="{BB962C8B-B14F-4D97-AF65-F5344CB8AC3E}">
        <p14:creationId xmlns:p14="http://schemas.microsoft.com/office/powerpoint/2010/main" val="810106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8A4E4-ACEF-F209-5B37-A9E804F830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AA2DF9-6D4D-E17C-37DD-0D40C98C2C3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9.3  </a:t>
            </a:r>
            <a:r>
              <a:rPr lang="en-US" sz="4000" dirty="0">
                <a:solidFill>
                  <a:schemeClr val="tx1"/>
                </a:solidFill>
                <a:latin typeface="Arial Rounded MT Bold" panose="020F0704030504030204" pitchFamily="34" charset="0"/>
              </a:rPr>
              <a:t>to seek Him by prayer and supplications</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2B5D4415-F61B-C133-227C-80376964B7A4}"/>
              </a:ext>
            </a:extLst>
          </p:cNvPr>
          <p:cNvPicPr>
            <a:picLocks noChangeAspect="1"/>
          </p:cNvPicPr>
          <p:nvPr/>
        </p:nvPicPr>
        <p:blipFill>
          <a:blip r:embed="rId3"/>
          <a:stretch>
            <a:fillRect/>
          </a:stretch>
        </p:blipFill>
        <p:spPr>
          <a:xfrm>
            <a:off x="102969" y="1809750"/>
            <a:ext cx="8736231" cy="2133600"/>
          </a:xfrm>
          <a:prstGeom prst="rect">
            <a:avLst/>
          </a:prstGeom>
        </p:spPr>
      </p:pic>
    </p:spTree>
    <p:extLst>
      <p:ext uri="{BB962C8B-B14F-4D97-AF65-F5344CB8AC3E}">
        <p14:creationId xmlns:p14="http://schemas.microsoft.com/office/powerpoint/2010/main" val="1979680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68FCF-D1FD-0B25-6CB4-B2E88C1339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80DDE65-DEA7-0363-F339-62189B69031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9.18 </a:t>
            </a:r>
            <a:r>
              <a:rPr lang="en-US" sz="4000" dirty="0">
                <a:solidFill>
                  <a:schemeClr val="tx1"/>
                </a:solidFill>
                <a:latin typeface="Arial Rounded MT Bold" panose="020F0704030504030204" pitchFamily="34" charset="0"/>
              </a:rPr>
              <a:t>Give ear, my God, and hear! </a:t>
            </a:r>
          </a:p>
        </p:txBody>
      </p:sp>
      <p:pic>
        <p:nvPicPr>
          <p:cNvPr id="4" name="Picture 3">
            <a:extLst>
              <a:ext uri="{FF2B5EF4-FFF2-40B4-BE49-F238E27FC236}">
                <a16:creationId xmlns:a16="http://schemas.microsoft.com/office/drawing/2014/main" id="{1166844A-6589-2A8A-354B-1AA83C9EDC79}"/>
              </a:ext>
            </a:extLst>
          </p:cNvPr>
          <p:cNvPicPr>
            <a:picLocks noChangeAspect="1"/>
          </p:cNvPicPr>
          <p:nvPr/>
        </p:nvPicPr>
        <p:blipFill>
          <a:blip r:embed="rId3"/>
          <a:stretch>
            <a:fillRect/>
          </a:stretch>
        </p:blipFill>
        <p:spPr>
          <a:xfrm>
            <a:off x="170417" y="1123950"/>
            <a:ext cx="9076044" cy="1981200"/>
          </a:xfrm>
          <a:prstGeom prst="rect">
            <a:avLst/>
          </a:prstGeom>
        </p:spPr>
      </p:pic>
    </p:spTree>
    <p:extLst>
      <p:ext uri="{BB962C8B-B14F-4D97-AF65-F5344CB8AC3E}">
        <p14:creationId xmlns:p14="http://schemas.microsoft.com/office/powerpoint/2010/main" val="3691299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BBAF7-955E-2D6F-E957-028D349D0D3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FEF59D5-1F9F-6EA4-83AB-4E5A37B3790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9.18 </a:t>
            </a:r>
            <a:r>
              <a:rPr lang="en-US" sz="4000" dirty="0">
                <a:solidFill>
                  <a:schemeClr val="tx1"/>
                </a:solidFill>
                <a:latin typeface="Arial Rounded MT Bold" panose="020F0704030504030204" pitchFamily="34" charset="0"/>
              </a:rPr>
              <a:t>Open Your eyes and see</a:t>
            </a:r>
          </a:p>
        </p:txBody>
      </p:sp>
      <p:pic>
        <p:nvPicPr>
          <p:cNvPr id="4" name="Picture 3">
            <a:extLst>
              <a:ext uri="{FF2B5EF4-FFF2-40B4-BE49-F238E27FC236}">
                <a16:creationId xmlns:a16="http://schemas.microsoft.com/office/drawing/2014/main" id="{114EDD01-6C8B-375A-F762-6CE72A84C35E}"/>
              </a:ext>
            </a:extLst>
          </p:cNvPr>
          <p:cNvPicPr>
            <a:picLocks noChangeAspect="1"/>
          </p:cNvPicPr>
          <p:nvPr/>
        </p:nvPicPr>
        <p:blipFill>
          <a:blip r:embed="rId3"/>
          <a:stretch>
            <a:fillRect/>
          </a:stretch>
        </p:blipFill>
        <p:spPr>
          <a:xfrm>
            <a:off x="271669" y="1123950"/>
            <a:ext cx="8637101" cy="2514600"/>
          </a:xfrm>
          <a:prstGeom prst="rect">
            <a:avLst/>
          </a:prstGeom>
        </p:spPr>
      </p:pic>
    </p:spTree>
    <p:extLst>
      <p:ext uri="{BB962C8B-B14F-4D97-AF65-F5344CB8AC3E}">
        <p14:creationId xmlns:p14="http://schemas.microsoft.com/office/powerpoint/2010/main" val="3474623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CA8F0-C6AF-2CAA-5BDC-24648C9968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6AF279-DC65-6D42-5DCA-451627731FC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51B1DD85-85B2-F56D-B721-BEF10E40F6B3}"/>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2187700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436F1-4DDB-EC52-A990-C7BA2AF7BBC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E6C4351-1D1A-1B0F-EEB6-C1007E5E305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318AD12D-5370-5F4D-F08F-7A3EBF515B8A}"/>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1152340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938A-4485-327B-2AC4-21B22942BC8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60417F-610F-BAF7-5D3F-F6C01A1AC71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p:txBody>
      </p:sp>
      <p:pic>
        <p:nvPicPr>
          <p:cNvPr id="4" name="Picture 3">
            <a:extLst>
              <a:ext uri="{FF2B5EF4-FFF2-40B4-BE49-F238E27FC236}">
                <a16:creationId xmlns:a16="http://schemas.microsoft.com/office/drawing/2014/main" id="{C911FE9E-4DED-98DB-B42D-2C15213E0A4C}"/>
              </a:ext>
            </a:extLst>
          </p:cNvPr>
          <p:cNvPicPr>
            <a:picLocks noChangeAspect="1"/>
          </p:cNvPicPr>
          <p:nvPr/>
        </p:nvPicPr>
        <p:blipFill>
          <a:blip r:embed="rId3"/>
          <a:stretch>
            <a:fillRect/>
          </a:stretch>
        </p:blipFill>
        <p:spPr>
          <a:xfrm>
            <a:off x="533401" y="1504950"/>
            <a:ext cx="7772400" cy="2397096"/>
          </a:xfrm>
          <a:prstGeom prst="rect">
            <a:avLst/>
          </a:prstGeom>
        </p:spPr>
      </p:pic>
    </p:spTree>
    <p:extLst>
      <p:ext uri="{BB962C8B-B14F-4D97-AF65-F5344CB8AC3E}">
        <p14:creationId xmlns:p14="http://schemas.microsoft.com/office/powerpoint/2010/main" val="2018565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498D7-F774-4516-42EA-F1AB576F76C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957C8FB-9F78-4B01-8E8C-9DB64E4E912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CE044375-592B-6360-1A3C-690D16C735AE}"/>
              </a:ext>
            </a:extLst>
          </p:cNvPr>
          <p:cNvPicPr>
            <a:picLocks noChangeAspect="1"/>
          </p:cNvPicPr>
          <p:nvPr/>
        </p:nvPicPr>
        <p:blipFill>
          <a:blip r:embed="rId3"/>
          <a:stretch>
            <a:fillRect/>
          </a:stretch>
        </p:blipFill>
        <p:spPr>
          <a:xfrm>
            <a:off x="80212" y="1504950"/>
            <a:ext cx="8702842" cy="2362200"/>
          </a:xfrm>
          <a:prstGeom prst="rect">
            <a:avLst/>
          </a:prstGeom>
        </p:spPr>
      </p:pic>
    </p:spTree>
    <p:extLst>
      <p:ext uri="{BB962C8B-B14F-4D97-AF65-F5344CB8AC3E}">
        <p14:creationId xmlns:p14="http://schemas.microsoft.com/office/powerpoint/2010/main" val="387255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22DE3-ADE9-34F6-C21B-60BB56A942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E3B5D7F-916A-FE40-0B53-4918EFB5A26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E6E3F76-5CE1-AE6C-5134-702C13E4C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180073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6CDC3-D34A-EA2A-A42E-167CB9D3E0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90D782-FF26-0D2F-1EBD-AB97D9532FB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087505E8-2FDE-864B-615C-783EFECE756F}"/>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2145219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26800-D742-DC49-B12B-7960624694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59F0C0D-D93D-AD0E-4E13-0C487753D54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270FEBE8-FFB6-DAF6-E4D9-7BAC80B5CED4}"/>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508079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8ED07-29C9-0AA3-3EB8-6C24E10FFC1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CD8D85-821F-1F0C-AB30-F008455A2BE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p:txBody>
      </p:sp>
      <p:pic>
        <p:nvPicPr>
          <p:cNvPr id="4" name="Picture 3">
            <a:extLst>
              <a:ext uri="{FF2B5EF4-FFF2-40B4-BE49-F238E27FC236}">
                <a16:creationId xmlns:a16="http://schemas.microsoft.com/office/drawing/2014/main" id="{A51D3B0A-E7A8-6D36-9B66-AEA42820FDBB}"/>
              </a:ext>
            </a:extLst>
          </p:cNvPr>
          <p:cNvPicPr>
            <a:picLocks noChangeAspect="1"/>
          </p:cNvPicPr>
          <p:nvPr/>
        </p:nvPicPr>
        <p:blipFill>
          <a:blip r:embed="rId3"/>
          <a:stretch>
            <a:fillRect/>
          </a:stretch>
        </p:blipFill>
        <p:spPr>
          <a:xfrm>
            <a:off x="533401" y="1504950"/>
            <a:ext cx="7772400" cy="2397096"/>
          </a:xfrm>
          <a:prstGeom prst="rect">
            <a:avLst/>
          </a:prstGeom>
        </p:spPr>
      </p:pic>
    </p:spTree>
    <p:extLst>
      <p:ext uri="{BB962C8B-B14F-4D97-AF65-F5344CB8AC3E}">
        <p14:creationId xmlns:p14="http://schemas.microsoft.com/office/powerpoint/2010/main" val="772181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F345B-1704-4D7D-CBEC-326452A3098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203AF1-A75C-B93F-EDA3-589C215E533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FA162196-CC6F-A924-31C2-2B907DBE502E}"/>
              </a:ext>
            </a:extLst>
          </p:cNvPr>
          <p:cNvPicPr>
            <a:picLocks noChangeAspect="1"/>
          </p:cNvPicPr>
          <p:nvPr/>
        </p:nvPicPr>
        <p:blipFill>
          <a:blip r:embed="rId3"/>
          <a:stretch>
            <a:fillRect/>
          </a:stretch>
        </p:blipFill>
        <p:spPr>
          <a:xfrm>
            <a:off x="80212" y="1504950"/>
            <a:ext cx="8702842" cy="2362200"/>
          </a:xfrm>
          <a:prstGeom prst="rect">
            <a:avLst/>
          </a:prstGeom>
        </p:spPr>
      </p:pic>
    </p:spTree>
    <p:extLst>
      <p:ext uri="{BB962C8B-B14F-4D97-AF65-F5344CB8AC3E}">
        <p14:creationId xmlns:p14="http://schemas.microsoft.com/office/powerpoint/2010/main" val="3056309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7FBCC-3B77-31F8-CB7E-83A9BBA5691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48E89FE-72B4-34E5-D572-65305CDAC10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9.4</a:t>
            </a:r>
            <a:r>
              <a:rPr lang="en-US" sz="4000" dirty="0">
                <a:solidFill>
                  <a:schemeClr val="tx1"/>
                </a:solidFill>
                <a:latin typeface="Arial Rounded MT Bold" panose="020F0704030504030204" pitchFamily="34" charset="0"/>
              </a:rPr>
              <a:t> I prayed to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my God  </a:t>
            </a:r>
          </a:p>
        </p:txBody>
      </p:sp>
      <p:pic>
        <p:nvPicPr>
          <p:cNvPr id="13" name="Picture 12">
            <a:extLst>
              <a:ext uri="{FF2B5EF4-FFF2-40B4-BE49-F238E27FC236}">
                <a16:creationId xmlns:a16="http://schemas.microsoft.com/office/drawing/2014/main" id="{E748994D-7AD9-FD98-46EA-E083A6FF8B9B}"/>
              </a:ext>
            </a:extLst>
          </p:cNvPr>
          <p:cNvPicPr>
            <a:picLocks noChangeAspect="1"/>
          </p:cNvPicPr>
          <p:nvPr/>
        </p:nvPicPr>
        <p:blipFill>
          <a:blip r:embed="rId3"/>
          <a:stretch>
            <a:fillRect/>
          </a:stretch>
        </p:blipFill>
        <p:spPr>
          <a:xfrm>
            <a:off x="542439" y="1047750"/>
            <a:ext cx="8059121" cy="2286000"/>
          </a:xfrm>
          <a:prstGeom prst="rect">
            <a:avLst/>
          </a:prstGeom>
        </p:spPr>
      </p:pic>
    </p:spTree>
    <p:extLst>
      <p:ext uri="{BB962C8B-B14F-4D97-AF65-F5344CB8AC3E}">
        <p14:creationId xmlns:p14="http://schemas.microsoft.com/office/powerpoint/2010/main" val="2725675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8E065-A282-385B-269E-6399BB4E02D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FC5261-4D6E-111C-67C2-19A028DE4144}"/>
              </a:ext>
            </a:extLst>
          </p:cNvPr>
          <p:cNvSpPr>
            <a:spLocks noGrp="1"/>
          </p:cNvSpPr>
          <p:nvPr>
            <p:ph type="subTitle" idx="1"/>
          </p:nvPr>
        </p:nvSpPr>
        <p:spPr>
          <a:xfrm>
            <a:off x="228600" y="209550"/>
            <a:ext cx="8610600" cy="4800600"/>
          </a:xfrm>
        </p:spPr>
        <p:txBody>
          <a:bodyPr anchor="t">
            <a:normAutofit/>
          </a:bodyPr>
          <a:lstStyle/>
          <a:p>
            <a:pPr algn="l"/>
            <a:endParaRPr lang="en-US" sz="4000" baseline="30000" dirty="0">
              <a:solidFill>
                <a:schemeClr val="tx1"/>
              </a:solidFill>
              <a:latin typeface="Arial Rounded MT Bold" panose="020F0704030504030204" pitchFamily="34" charset="0"/>
            </a:endParaRPr>
          </a:p>
          <a:p>
            <a:pPr algn="l"/>
            <a:r>
              <a:rPr lang="en-US" sz="4000" baseline="30000" dirty="0">
                <a:solidFill>
                  <a:schemeClr val="tx1"/>
                </a:solidFill>
                <a:latin typeface="Arial Rounded MT Bold" panose="020F0704030504030204" pitchFamily="34" charset="0"/>
              </a:rPr>
              <a:t>Dan 9.4 </a:t>
            </a:r>
            <a:r>
              <a:rPr lang="en-US" sz="4000" dirty="0">
                <a:solidFill>
                  <a:schemeClr val="tx1"/>
                </a:solidFill>
                <a:latin typeface="Arial Rounded MT Bold" panose="020F0704030504030204" pitchFamily="34" charset="0"/>
              </a:rPr>
              <a:t>and confessed, saying:</a:t>
            </a:r>
          </a:p>
        </p:txBody>
      </p:sp>
      <p:pic>
        <p:nvPicPr>
          <p:cNvPr id="4" name="Picture 3">
            <a:extLst>
              <a:ext uri="{FF2B5EF4-FFF2-40B4-BE49-F238E27FC236}">
                <a16:creationId xmlns:a16="http://schemas.microsoft.com/office/drawing/2014/main" id="{70605B4E-5713-599E-7CC1-017CCA5E8290}"/>
              </a:ext>
            </a:extLst>
          </p:cNvPr>
          <p:cNvPicPr>
            <a:picLocks noChangeAspect="1"/>
          </p:cNvPicPr>
          <p:nvPr/>
        </p:nvPicPr>
        <p:blipFill>
          <a:blip r:embed="rId3"/>
          <a:stretch>
            <a:fillRect/>
          </a:stretch>
        </p:blipFill>
        <p:spPr>
          <a:xfrm>
            <a:off x="130658" y="1447408"/>
            <a:ext cx="9042318" cy="2191142"/>
          </a:xfrm>
          <a:prstGeom prst="rect">
            <a:avLst/>
          </a:prstGeom>
        </p:spPr>
      </p:pic>
    </p:spTree>
    <p:extLst>
      <p:ext uri="{BB962C8B-B14F-4D97-AF65-F5344CB8AC3E}">
        <p14:creationId xmlns:p14="http://schemas.microsoft.com/office/powerpoint/2010/main" val="3293209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3FB67-F453-3382-B952-0BA5FAE995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91875C-30C0-A838-2E6C-7B20791B245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9.4</a:t>
            </a:r>
            <a:r>
              <a:rPr lang="en-US" sz="4000" dirty="0">
                <a:solidFill>
                  <a:schemeClr val="tx1"/>
                </a:solidFill>
                <a:latin typeface="Arial Rounded MT Bold" panose="020F0704030504030204" pitchFamily="34" charset="0"/>
              </a:rPr>
              <a:t> Please,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89AF4AA-DF80-A612-225C-3925D5D53614}"/>
              </a:ext>
            </a:extLst>
          </p:cNvPr>
          <p:cNvPicPr>
            <a:picLocks noChangeAspect="1"/>
          </p:cNvPicPr>
          <p:nvPr/>
        </p:nvPicPr>
        <p:blipFill>
          <a:blip r:embed="rId3"/>
          <a:stretch>
            <a:fillRect/>
          </a:stretch>
        </p:blipFill>
        <p:spPr>
          <a:xfrm>
            <a:off x="1600200" y="1047750"/>
            <a:ext cx="5181600" cy="2697537"/>
          </a:xfrm>
          <a:prstGeom prst="rect">
            <a:avLst/>
          </a:prstGeom>
        </p:spPr>
      </p:pic>
    </p:spTree>
    <p:extLst>
      <p:ext uri="{BB962C8B-B14F-4D97-AF65-F5344CB8AC3E}">
        <p14:creationId xmlns:p14="http://schemas.microsoft.com/office/powerpoint/2010/main" val="2184840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6126B-04FB-EF6D-2BF9-27CB74D6DDC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679EC9-D217-DAB8-3E2F-1B43E81B337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9.18 </a:t>
            </a:r>
            <a:r>
              <a:rPr lang="en-US" sz="4000" dirty="0">
                <a:solidFill>
                  <a:schemeClr val="tx1"/>
                </a:solidFill>
                <a:latin typeface="Arial Rounded MT Bold" panose="020F0704030504030204" pitchFamily="34" charset="0"/>
              </a:rPr>
              <a:t>Give ear, my God, and hear! </a:t>
            </a:r>
          </a:p>
        </p:txBody>
      </p:sp>
      <p:pic>
        <p:nvPicPr>
          <p:cNvPr id="4" name="Picture 3">
            <a:extLst>
              <a:ext uri="{FF2B5EF4-FFF2-40B4-BE49-F238E27FC236}">
                <a16:creationId xmlns:a16="http://schemas.microsoft.com/office/drawing/2014/main" id="{129933DF-6AF4-8709-9274-17833C8CB11D}"/>
              </a:ext>
            </a:extLst>
          </p:cNvPr>
          <p:cNvPicPr>
            <a:picLocks noChangeAspect="1"/>
          </p:cNvPicPr>
          <p:nvPr/>
        </p:nvPicPr>
        <p:blipFill>
          <a:blip r:embed="rId3"/>
          <a:stretch>
            <a:fillRect/>
          </a:stretch>
        </p:blipFill>
        <p:spPr>
          <a:xfrm>
            <a:off x="170417" y="1123950"/>
            <a:ext cx="9076044" cy="1981200"/>
          </a:xfrm>
          <a:prstGeom prst="rect">
            <a:avLst/>
          </a:prstGeom>
        </p:spPr>
      </p:pic>
    </p:spTree>
    <p:extLst>
      <p:ext uri="{BB962C8B-B14F-4D97-AF65-F5344CB8AC3E}">
        <p14:creationId xmlns:p14="http://schemas.microsoft.com/office/powerpoint/2010/main" val="4009946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FEA78-2DF8-FEB5-DCA9-952EF2B3727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1C44552-2ECC-0D5C-19E3-613A0D9C173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9.18 </a:t>
            </a:r>
            <a:r>
              <a:rPr lang="en-US" sz="4000" dirty="0">
                <a:solidFill>
                  <a:schemeClr val="tx1"/>
                </a:solidFill>
                <a:latin typeface="Arial Rounded MT Bold" panose="020F0704030504030204" pitchFamily="34" charset="0"/>
              </a:rPr>
              <a:t>Open Your eyes and see</a:t>
            </a:r>
          </a:p>
        </p:txBody>
      </p:sp>
      <p:pic>
        <p:nvPicPr>
          <p:cNvPr id="4" name="Picture 3">
            <a:extLst>
              <a:ext uri="{FF2B5EF4-FFF2-40B4-BE49-F238E27FC236}">
                <a16:creationId xmlns:a16="http://schemas.microsoft.com/office/drawing/2014/main" id="{A3946A0F-A9B8-B63A-9916-8C22DE3E215D}"/>
              </a:ext>
            </a:extLst>
          </p:cNvPr>
          <p:cNvPicPr>
            <a:picLocks noChangeAspect="1"/>
          </p:cNvPicPr>
          <p:nvPr/>
        </p:nvPicPr>
        <p:blipFill>
          <a:blip r:embed="rId3"/>
          <a:stretch>
            <a:fillRect/>
          </a:stretch>
        </p:blipFill>
        <p:spPr>
          <a:xfrm>
            <a:off x="271669" y="1123950"/>
            <a:ext cx="8637101" cy="2514600"/>
          </a:xfrm>
          <a:prstGeom prst="rect">
            <a:avLst/>
          </a:prstGeom>
        </p:spPr>
      </p:pic>
    </p:spTree>
    <p:extLst>
      <p:ext uri="{BB962C8B-B14F-4D97-AF65-F5344CB8AC3E}">
        <p14:creationId xmlns:p14="http://schemas.microsoft.com/office/powerpoint/2010/main" val="1876975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238E7-75F6-2339-4883-874A7F00B4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FE1114C-2516-C35B-B257-4AC585501B0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856998BC-A207-012A-5E29-4F9B1BDA51EE}"/>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3655827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D862-ABC9-EBE6-AF7F-CA4D5C70A04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7451F4B-C922-2050-B1DA-9378009300F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574EDC07-E68A-987B-92D5-17F49258B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20200" cy="5186362"/>
          </a:xfrm>
          <a:prstGeom prst="rect">
            <a:avLst/>
          </a:prstGeom>
        </p:spPr>
      </p:pic>
      <p:sp>
        <p:nvSpPr>
          <p:cNvPr id="5" name="TextBox 4">
            <a:extLst>
              <a:ext uri="{FF2B5EF4-FFF2-40B4-BE49-F238E27FC236}">
                <a16:creationId xmlns:a16="http://schemas.microsoft.com/office/drawing/2014/main" id="{4BABDFE1-FE42-8C8C-F78C-DA1B12B83173}"/>
              </a:ext>
            </a:extLst>
          </p:cNvPr>
          <p:cNvSpPr txBox="1"/>
          <p:nvPr/>
        </p:nvSpPr>
        <p:spPr>
          <a:xfrm>
            <a:off x="259702" y="209550"/>
            <a:ext cx="8944052" cy="2554545"/>
          </a:xfrm>
          <a:prstGeom prst="rect">
            <a:avLst/>
          </a:prstGeom>
          <a:noFill/>
        </p:spPr>
        <p:txBody>
          <a:bodyPr wrap="none" rtlCol="0">
            <a:spAutoFit/>
          </a:bodyPr>
          <a:lstStyle/>
          <a:p>
            <a:pPr algn="l"/>
            <a:r>
              <a:rPr lang="en-US" dirty="0">
                <a:solidFill>
                  <a:schemeClr val="tx1"/>
                </a:solidFill>
              </a:rPr>
              <a:t>Daniel’s Hanukkah Battle</a:t>
            </a:r>
          </a:p>
          <a:p>
            <a:pPr marL="288925" indent="-288925" algn="l">
              <a:buFont typeface="Arial" panose="020B0604020202020204" pitchFamily="34" charset="0"/>
              <a:buChar char="•"/>
            </a:pPr>
            <a:r>
              <a:rPr lang="en-US" dirty="0">
                <a:solidFill>
                  <a:schemeClr val="tx1"/>
                </a:solidFill>
              </a:rPr>
              <a:t>Historical Context: Hanukkah War,</a:t>
            </a:r>
          </a:p>
          <a:p>
            <a:pPr algn="l"/>
            <a:r>
              <a:rPr lang="en-US" dirty="0">
                <a:solidFill>
                  <a:schemeClr val="tx1"/>
                </a:solidFill>
              </a:rPr>
              <a:t>   the Great Revolt, Diaspora War, </a:t>
            </a:r>
          </a:p>
          <a:p>
            <a:pPr algn="l">
              <a:tabLst>
                <a:tab pos="1316038" algn="l"/>
              </a:tabLst>
            </a:pPr>
            <a:r>
              <a:rPr lang="en-US" dirty="0">
                <a:solidFill>
                  <a:schemeClr val="tx1"/>
                </a:solidFill>
              </a:rPr>
              <a:t>   Bar Kokhba</a:t>
            </a:r>
          </a:p>
        </p:txBody>
      </p:sp>
    </p:spTree>
    <p:extLst>
      <p:ext uri="{BB962C8B-B14F-4D97-AF65-F5344CB8AC3E}">
        <p14:creationId xmlns:p14="http://schemas.microsoft.com/office/powerpoint/2010/main" val="389045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C427F-A267-D818-D3F5-D2EFE5B3CC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5A1CE3B-CC8B-5E08-B6A0-F58309F83BD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07CCB4EE-ED92-C1AF-7F8C-A22BB3576935}"/>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32758397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43319-7FAD-9E76-0C35-D4CB3AC8AB5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35F142F-EE52-6820-FF95-CD89B2DC52D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p:txBody>
      </p:sp>
      <p:pic>
        <p:nvPicPr>
          <p:cNvPr id="4" name="Picture 3">
            <a:extLst>
              <a:ext uri="{FF2B5EF4-FFF2-40B4-BE49-F238E27FC236}">
                <a16:creationId xmlns:a16="http://schemas.microsoft.com/office/drawing/2014/main" id="{B91D51AF-80DE-DB7B-66C8-DCAD244532F9}"/>
              </a:ext>
            </a:extLst>
          </p:cNvPr>
          <p:cNvPicPr>
            <a:picLocks noChangeAspect="1"/>
          </p:cNvPicPr>
          <p:nvPr/>
        </p:nvPicPr>
        <p:blipFill>
          <a:blip r:embed="rId3"/>
          <a:stretch>
            <a:fillRect/>
          </a:stretch>
        </p:blipFill>
        <p:spPr>
          <a:xfrm>
            <a:off x="533401" y="1504950"/>
            <a:ext cx="7772400" cy="2397096"/>
          </a:xfrm>
          <a:prstGeom prst="rect">
            <a:avLst/>
          </a:prstGeom>
        </p:spPr>
      </p:pic>
    </p:spTree>
    <p:extLst>
      <p:ext uri="{BB962C8B-B14F-4D97-AF65-F5344CB8AC3E}">
        <p14:creationId xmlns:p14="http://schemas.microsoft.com/office/powerpoint/2010/main" val="1881907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12C5-CAC2-C4F0-D460-A9D0892E9FD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14BE7D-5B87-9CE7-3CD8-CD36BB96704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9A8FECF5-68D6-741B-F232-16BCF0A8998D}"/>
              </a:ext>
            </a:extLst>
          </p:cNvPr>
          <p:cNvPicPr>
            <a:picLocks noChangeAspect="1"/>
          </p:cNvPicPr>
          <p:nvPr/>
        </p:nvPicPr>
        <p:blipFill>
          <a:blip r:embed="rId3"/>
          <a:stretch>
            <a:fillRect/>
          </a:stretch>
        </p:blipFill>
        <p:spPr>
          <a:xfrm>
            <a:off x="80212" y="1504950"/>
            <a:ext cx="8702842" cy="2362200"/>
          </a:xfrm>
          <a:prstGeom prst="rect">
            <a:avLst/>
          </a:prstGeom>
        </p:spPr>
      </p:pic>
    </p:spTree>
    <p:extLst>
      <p:ext uri="{BB962C8B-B14F-4D97-AF65-F5344CB8AC3E}">
        <p14:creationId xmlns:p14="http://schemas.microsoft.com/office/powerpoint/2010/main" val="33890405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200F1-798A-8590-3312-7D26F71D75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D1B84FA-232A-B5D7-6FE1-33AC6A0B189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hear!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forgive! </a:t>
            </a:r>
          </a:p>
        </p:txBody>
      </p:sp>
      <p:pic>
        <p:nvPicPr>
          <p:cNvPr id="6" name="Picture 5">
            <a:extLst>
              <a:ext uri="{FF2B5EF4-FFF2-40B4-BE49-F238E27FC236}">
                <a16:creationId xmlns:a16="http://schemas.microsoft.com/office/drawing/2014/main" id="{52E3C914-17D8-52B1-BDB3-E9BF330D579D}"/>
              </a:ext>
            </a:extLst>
          </p:cNvPr>
          <p:cNvPicPr>
            <a:picLocks noChangeAspect="1"/>
          </p:cNvPicPr>
          <p:nvPr/>
        </p:nvPicPr>
        <p:blipFill>
          <a:blip r:embed="rId3"/>
          <a:stretch>
            <a:fillRect/>
          </a:stretch>
        </p:blipFill>
        <p:spPr>
          <a:xfrm>
            <a:off x="236376" y="1200150"/>
            <a:ext cx="8786688" cy="1752600"/>
          </a:xfrm>
          <a:prstGeom prst="rect">
            <a:avLst/>
          </a:prstGeom>
        </p:spPr>
      </p:pic>
    </p:spTree>
    <p:extLst>
      <p:ext uri="{BB962C8B-B14F-4D97-AF65-F5344CB8AC3E}">
        <p14:creationId xmlns:p14="http://schemas.microsoft.com/office/powerpoint/2010/main" val="2042357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5E180-B0BA-2C07-EAA3-FD8E2A65FE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73397B8-88DA-5570-5BF3-93DBB20728F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pay attention and act!</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E2D79F93-0376-0BF8-1265-F2C0A4939E9D}"/>
              </a:ext>
            </a:extLst>
          </p:cNvPr>
          <p:cNvPicPr>
            <a:picLocks noChangeAspect="1"/>
          </p:cNvPicPr>
          <p:nvPr/>
        </p:nvPicPr>
        <p:blipFill>
          <a:blip r:embed="rId3"/>
          <a:stretch>
            <a:fillRect/>
          </a:stretch>
        </p:blipFill>
        <p:spPr>
          <a:xfrm>
            <a:off x="289773" y="1504950"/>
            <a:ext cx="8258579" cy="2057399"/>
          </a:xfrm>
          <a:prstGeom prst="rect">
            <a:avLst/>
          </a:prstGeom>
        </p:spPr>
      </p:pic>
    </p:spTree>
    <p:extLst>
      <p:ext uri="{BB962C8B-B14F-4D97-AF65-F5344CB8AC3E}">
        <p14:creationId xmlns:p14="http://schemas.microsoft.com/office/powerpoint/2010/main" val="13464728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2C187-FED1-CBD8-B05B-1668AD56969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AE9F18-A33B-67B5-0414-6E846C5F7DF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hear!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forgive! </a:t>
            </a:r>
          </a:p>
        </p:txBody>
      </p:sp>
      <p:pic>
        <p:nvPicPr>
          <p:cNvPr id="6" name="Picture 5">
            <a:extLst>
              <a:ext uri="{FF2B5EF4-FFF2-40B4-BE49-F238E27FC236}">
                <a16:creationId xmlns:a16="http://schemas.microsoft.com/office/drawing/2014/main" id="{94DA9BF4-A271-B439-B78C-B71607156025}"/>
              </a:ext>
            </a:extLst>
          </p:cNvPr>
          <p:cNvPicPr>
            <a:picLocks noChangeAspect="1"/>
          </p:cNvPicPr>
          <p:nvPr/>
        </p:nvPicPr>
        <p:blipFill>
          <a:blip r:embed="rId3"/>
          <a:stretch>
            <a:fillRect/>
          </a:stretch>
        </p:blipFill>
        <p:spPr>
          <a:xfrm>
            <a:off x="236376" y="1200150"/>
            <a:ext cx="8786688" cy="1752600"/>
          </a:xfrm>
          <a:prstGeom prst="rect">
            <a:avLst/>
          </a:prstGeom>
        </p:spPr>
      </p:pic>
    </p:spTree>
    <p:extLst>
      <p:ext uri="{BB962C8B-B14F-4D97-AF65-F5344CB8AC3E}">
        <p14:creationId xmlns:p14="http://schemas.microsoft.com/office/powerpoint/2010/main" val="4963275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B620F-B521-8FED-F047-5A84D0754D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6CB9E56-70E5-A2AA-9AFF-BBF0B91B40FA}"/>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pay attention and act!</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2B6E713-F3A5-7AE6-0621-19F06B56B81C}"/>
              </a:ext>
            </a:extLst>
          </p:cNvPr>
          <p:cNvPicPr>
            <a:picLocks noChangeAspect="1"/>
          </p:cNvPicPr>
          <p:nvPr/>
        </p:nvPicPr>
        <p:blipFill>
          <a:blip r:embed="rId3"/>
          <a:stretch>
            <a:fillRect/>
          </a:stretch>
        </p:blipFill>
        <p:spPr>
          <a:xfrm>
            <a:off x="289773" y="1504950"/>
            <a:ext cx="8258579" cy="2057399"/>
          </a:xfrm>
          <a:prstGeom prst="rect">
            <a:avLst/>
          </a:prstGeom>
        </p:spPr>
      </p:pic>
    </p:spTree>
    <p:extLst>
      <p:ext uri="{BB962C8B-B14F-4D97-AF65-F5344CB8AC3E}">
        <p14:creationId xmlns:p14="http://schemas.microsoft.com/office/powerpoint/2010/main" val="2002322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3FF1B-B5B9-7A08-0CFA-CE953B9E52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69D2B85-CDDB-C3E0-78FD-F65495A47BE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AD090F10-344B-1630-4A12-6B524E6A26D4}"/>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6369868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6CDD8-B4AF-22BD-7229-03F9B681C0B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DA97372-3910-33A9-1BE1-08C57AA429E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p:txBody>
      </p:sp>
      <p:pic>
        <p:nvPicPr>
          <p:cNvPr id="4" name="Picture 3">
            <a:extLst>
              <a:ext uri="{FF2B5EF4-FFF2-40B4-BE49-F238E27FC236}">
                <a16:creationId xmlns:a16="http://schemas.microsoft.com/office/drawing/2014/main" id="{34C53D00-4A3B-ADAF-685D-24D3B2008FAC}"/>
              </a:ext>
            </a:extLst>
          </p:cNvPr>
          <p:cNvPicPr>
            <a:picLocks noChangeAspect="1"/>
          </p:cNvPicPr>
          <p:nvPr/>
        </p:nvPicPr>
        <p:blipFill>
          <a:blip r:embed="rId3"/>
          <a:stretch>
            <a:fillRect/>
          </a:stretch>
        </p:blipFill>
        <p:spPr>
          <a:xfrm>
            <a:off x="533401" y="1504950"/>
            <a:ext cx="7772400" cy="2397096"/>
          </a:xfrm>
          <a:prstGeom prst="rect">
            <a:avLst/>
          </a:prstGeom>
        </p:spPr>
      </p:pic>
    </p:spTree>
    <p:extLst>
      <p:ext uri="{BB962C8B-B14F-4D97-AF65-F5344CB8AC3E}">
        <p14:creationId xmlns:p14="http://schemas.microsoft.com/office/powerpoint/2010/main" val="2818751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B185F-5DA4-A854-7C00-F37F0FA0D9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E27024-270A-34D9-7FFB-93443C55716C}"/>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3F9DA83C-ADED-0C5A-A9E4-096E3CD76979}"/>
              </a:ext>
            </a:extLst>
          </p:cNvPr>
          <p:cNvPicPr>
            <a:picLocks noChangeAspect="1"/>
          </p:cNvPicPr>
          <p:nvPr/>
        </p:nvPicPr>
        <p:blipFill>
          <a:blip r:embed="rId3"/>
          <a:stretch>
            <a:fillRect/>
          </a:stretch>
        </p:blipFill>
        <p:spPr>
          <a:xfrm>
            <a:off x="80212" y="1504950"/>
            <a:ext cx="8702842" cy="2362200"/>
          </a:xfrm>
          <a:prstGeom prst="rect">
            <a:avLst/>
          </a:prstGeom>
        </p:spPr>
      </p:pic>
    </p:spTree>
    <p:extLst>
      <p:ext uri="{BB962C8B-B14F-4D97-AF65-F5344CB8AC3E}">
        <p14:creationId xmlns:p14="http://schemas.microsoft.com/office/powerpoint/2010/main" val="41076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D7B94C5B-363F-D602-DC5B-5B20FDF5B666}"/>
              </a:ext>
            </a:extLst>
          </p:cNvPr>
          <p:cNvSpPr>
            <a:spLocks noGrp="1" noChangeArrowheads="1"/>
          </p:cNvSpPr>
          <p:nvPr>
            <p:ph type="body" idx="1"/>
          </p:nvPr>
        </p:nvSpPr>
        <p:spPr>
          <a:xfrm>
            <a:off x="1143000" y="0"/>
            <a:ext cx="6858000" cy="5143500"/>
          </a:xfrm>
        </p:spPr>
        <p:txBody>
          <a:bodyPr/>
          <a:lstStyle/>
          <a:p>
            <a:pPr marL="0" indent="0" algn="ctr">
              <a:buNone/>
            </a:pPr>
            <a:endParaRPr lang="en-US" altLang="en-US" dirty="0">
              <a:solidFill>
                <a:schemeClr val="bg1"/>
              </a:solidFill>
            </a:endParaRPr>
          </a:p>
        </p:txBody>
      </p:sp>
      <p:pic>
        <p:nvPicPr>
          <p:cNvPr id="322564" name="Picture 4">
            <a:extLst>
              <a:ext uri="{FF2B5EF4-FFF2-40B4-BE49-F238E27FC236}">
                <a16:creationId xmlns:a16="http://schemas.microsoft.com/office/drawing/2014/main" id="{EE0C2347-8F94-2B61-4CC0-195A162AD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47" y="85725"/>
            <a:ext cx="9036953"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615CF30-DC71-0709-07C8-4BD0B36F035E}"/>
              </a:ext>
            </a:extLst>
          </p:cNvPr>
          <p:cNvSpPr txBox="1"/>
          <p:nvPr/>
        </p:nvSpPr>
        <p:spPr>
          <a:xfrm>
            <a:off x="1600200" y="4171950"/>
            <a:ext cx="5039585" cy="707886"/>
          </a:xfrm>
          <a:prstGeom prst="rect">
            <a:avLst/>
          </a:prstGeom>
          <a:noFill/>
        </p:spPr>
        <p:txBody>
          <a:bodyPr wrap="none" rtlCol="0">
            <a:spAutoFit/>
          </a:bodyPr>
          <a:lstStyle/>
          <a:p>
            <a:r>
              <a:rPr lang="en-US" dirty="0">
                <a:solidFill>
                  <a:srgbClr val="C00000"/>
                </a:solidFill>
                <a:effectLst>
                  <a:outerShdw blurRad="38100" dist="38100" dir="2700000" algn="tl">
                    <a:srgbClr val="000000">
                      <a:alpha val="43137"/>
                    </a:srgbClr>
                  </a:outerShdw>
                </a:effectLst>
              </a:rPr>
              <a:t>Alexander’s Empire</a:t>
            </a:r>
          </a:p>
        </p:txBody>
      </p:sp>
    </p:spTree>
    <p:extLst>
      <p:ext uri="{BB962C8B-B14F-4D97-AF65-F5344CB8AC3E}">
        <p14:creationId xmlns:p14="http://schemas.microsoft.com/office/powerpoint/2010/main" val="202331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6C4A5-6BDB-E180-71C9-EC964A17B0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025EDA-C864-D4BA-889F-0AA37324597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B8B7D327-D1A9-E1E9-B52D-A958E376AA96}"/>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3546456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C772E-AA5D-59F9-F6E9-A38BEB5E010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0D91066-D253-3734-829B-299B69E086F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9.17  </a:t>
            </a:r>
            <a:r>
              <a:rPr lang="en-US" sz="4000" dirty="0">
                <a:solidFill>
                  <a:schemeClr val="tx1"/>
                </a:solidFill>
                <a:latin typeface="Arial Rounded MT Bold" panose="020F0704030504030204" pitchFamily="34" charset="0"/>
              </a:rPr>
              <a:t>Cause Your face to shine </a:t>
            </a:r>
          </a:p>
        </p:txBody>
      </p:sp>
      <p:pic>
        <p:nvPicPr>
          <p:cNvPr id="4" name="Picture 3">
            <a:extLst>
              <a:ext uri="{FF2B5EF4-FFF2-40B4-BE49-F238E27FC236}">
                <a16:creationId xmlns:a16="http://schemas.microsoft.com/office/drawing/2014/main" id="{FC64E8FA-7129-70FC-02D6-227748B33F1F}"/>
              </a:ext>
            </a:extLst>
          </p:cNvPr>
          <p:cNvPicPr>
            <a:picLocks noChangeAspect="1"/>
          </p:cNvPicPr>
          <p:nvPr/>
        </p:nvPicPr>
        <p:blipFill>
          <a:blip r:embed="rId3"/>
          <a:stretch>
            <a:fillRect/>
          </a:stretch>
        </p:blipFill>
        <p:spPr>
          <a:xfrm>
            <a:off x="79168" y="1352550"/>
            <a:ext cx="8912432" cy="3023158"/>
          </a:xfrm>
          <a:prstGeom prst="rect">
            <a:avLst/>
          </a:prstGeom>
        </p:spPr>
      </p:pic>
    </p:spTree>
    <p:extLst>
      <p:ext uri="{BB962C8B-B14F-4D97-AF65-F5344CB8AC3E}">
        <p14:creationId xmlns:p14="http://schemas.microsoft.com/office/powerpoint/2010/main" val="11909777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A77C4-518E-FF8D-57E6-3C1177B6D5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C1C6C2-AA56-9D9F-29AF-9C39A893BB2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p:txBody>
      </p:sp>
      <p:pic>
        <p:nvPicPr>
          <p:cNvPr id="4" name="Picture 3">
            <a:extLst>
              <a:ext uri="{FF2B5EF4-FFF2-40B4-BE49-F238E27FC236}">
                <a16:creationId xmlns:a16="http://schemas.microsoft.com/office/drawing/2014/main" id="{1F66ABDC-2F59-5BE8-E0D4-2A3D3290BB92}"/>
              </a:ext>
            </a:extLst>
          </p:cNvPr>
          <p:cNvPicPr>
            <a:picLocks noChangeAspect="1"/>
          </p:cNvPicPr>
          <p:nvPr/>
        </p:nvPicPr>
        <p:blipFill>
          <a:blip r:embed="rId3"/>
          <a:stretch>
            <a:fillRect/>
          </a:stretch>
        </p:blipFill>
        <p:spPr>
          <a:xfrm>
            <a:off x="533401" y="1504950"/>
            <a:ext cx="7772400" cy="2397096"/>
          </a:xfrm>
          <a:prstGeom prst="rect">
            <a:avLst/>
          </a:prstGeom>
        </p:spPr>
      </p:pic>
    </p:spTree>
    <p:extLst>
      <p:ext uri="{BB962C8B-B14F-4D97-AF65-F5344CB8AC3E}">
        <p14:creationId xmlns:p14="http://schemas.microsoft.com/office/powerpoint/2010/main" val="2345532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83D8E-CD32-5274-56F4-905D71164B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64769D-7760-25F1-4AE6-B3A474BEB75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For Your city and Your people are called by Your name.’</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E6F082C7-5611-F4FC-8E0F-BD5FB98475C8}"/>
              </a:ext>
            </a:extLst>
          </p:cNvPr>
          <p:cNvPicPr>
            <a:picLocks noChangeAspect="1"/>
          </p:cNvPicPr>
          <p:nvPr/>
        </p:nvPicPr>
        <p:blipFill>
          <a:blip r:embed="rId3"/>
          <a:stretch>
            <a:fillRect/>
          </a:stretch>
        </p:blipFill>
        <p:spPr>
          <a:xfrm>
            <a:off x="80212" y="1504950"/>
            <a:ext cx="8702842" cy="2362200"/>
          </a:xfrm>
          <a:prstGeom prst="rect">
            <a:avLst/>
          </a:prstGeom>
        </p:spPr>
      </p:pic>
    </p:spTree>
    <p:extLst>
      <p:ext uri="{BB962C8B-B14F-4D97-AF65-F5344CB8AC3E}">
        <p14:creationId xmlns:p14="http://schemas.microsoft.com/office/powerpoint/2010/main" val="12030391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FE695-CA8E-642F-5DEB-934257FA66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A73B51-8B5F-1B37-1935-96284154F9A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Daniel prayed desperately, earnestly, extensively, repetitively for the restoration of the Jews to the Land based on the promises in Yermiyahu.</a:t>
            </a:r>
          </a:p>
          <a:p>
            <a:pPr algn="l"/>
            <a:r>
              <a:rPr lang="en-US" sz="4000" dirty="0">
                <a:solidFill>
                  <a:schemeClr val="tx1"/>
                </a:solidFill>
                <a:latin typeface="Arial Rounded MT Bold" panose="020F0704030504030204" pitchFamily="34" charset="0"/>
              </a:rPr>
              <a:t>Did the Maccabees have to fight bravely and brilliantly?  </a:t>
            </a:r>
          </a:p>
          <a:p>
            <a:pPr algn="l"/>
            <a:r>
              <a:rPr lang="en-US" sz="4000" dirty="0">
                <a:solidFill>
                  <a:schemeClr val="tx1"/>
                </a:solidFill>
                <a:latin typeface="Arial Rounded MT Bold" panose="020F0704030504030204" pitchFamily="34" charset="0"/>
              </a:rPr>
              <a:t>Did they have supernatural help?</a:t>
            </a:r>
          </a:p>
        </p:txBody>
      </p:sp>
    </p:spTree>
    <p:extLst>
      <p:ext uri="{BB962C8B-B14F-4D97-AF65-F5344CB8AC3E}">
        <p14:creationId xmlns:p14="http://schemas.microsoft.com/office/powerpoint/2010/main" val="2808049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CEBF7-27C4-5754-796D-D391ECE855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3E2FBC-04EE-8C99-7DEE-2C014086E282}"/>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Daniel the seer, nearly 400 years prior to the clash of Jews and Greeks. In Daniel 11:31-32 a prophetic word is given: Greek forces led by a future king (Antiochus IV Epiphanes) would try to commit genocide against the entire Jewish people, but would be successfully resisted by stalwart Jewish warriors, the Maccabees: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145807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DF6C7-61BA-1721-4607-6F16B5F3578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EC6548E-D4FA-1AD2-6084-793C0EABB0DA}"/>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“The people who know their God will be strong and take action. And those who have insight among the people will give understanding to the many; yet they will fall by sword and by flame, by captivity and by plunder for many days. Now when they fall, they will be granted a little help . . . And some of those who have insight will fall” </a:t>
            </a:r>
            <a:r>
              <a:rPr lang="en-US" sz="4000" baseline="30000" dirty="0">
                <a:solidFill>
                  <a:schemeClr val="tx1"/>
                </a:solidFill>
                <a:latin typeface="Arial Rounded MT Bold" panose="020F0704030504030204" pitchFamily="34" charset="0"/>
              </a:rPr>
              <a:t>(Daniel 11:32-35)</a:t>
            </a:r>
          </a:p>
        </p:txBody>
      </p:sp>
    </p:spTree>
    <p:extLst>
      <p:ext uri="{BB962C8B-B14F-4D97-AF65-F5344CB8AC3E}">
        <p14:creationId xmlns:p14="http://schemas.microsoft.com/office/powerpoint/2010/main" val="2374294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B8142-E88B-53BC-107D-A9802B943B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908473-3E1D-0692-CD94-07D1B7CE088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2BAFB98-3FE9-6FDC-8CA9-9AEF9809A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269879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3990B-5151-E2A1-9B3B-20828CE3111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D0D90EE-AAEB-A61B-A480-93D6CED04F4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84E47C2-C930-987A-0F84-62B875720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20200" cy="5186362"/>
          </a:xfrm>
          <a:prstGeom prst="rect">
            <a:avLst/>
          </a:prstGeom>
        </p:spPr>
      </p:pic>
      <p:sp>
        <p:nvSpPr>
          <p:cNvPr id="5" name="TextBox 4">
            <a:extLst>
              <a:ext uri="{FF2B5EF4-FFF2-40B4-BE49-F238E27FC236}">
                <a16:creationId xmlns:a16="http://schemas.microsoft.com/office/drawing/2014/main" id="{F5426228-FBAC-9304-FBE1-94C58CF9FE17}"/>
              </a:ext>
            </a:extLst>
          </p:cNvPr>
          <p:cNvSpPr txBox="1"/>
          <p:nvPr/>
        </p:nvSpPr>
        <p:spPr>
          <a:xfrm>
            <a:off x="259702" y="209550"/>
            <a:ext cx="6865406" cy="2554545"/>
          </a:xfrm>
          <a:prstGeom prst="rect">
            <a:avLst/>
          </a:prstGeom>
          <a:noFill/>
        </p:spPr>
        <p:txBody>
          <a:bodyPr wrap="none" rtlCol="0">
            <a:spAutoFit/>
          </a:bodyPr>
          <a:lstStyle/>
          <a:p>
            <a:pPr algn="l"/>
            <a:r>
              <a:rPr lang="en-US" dirty="0">
                <a:solidFill>
                  <a:schemeClr val="tx1"/>
                </a:solidFill>
              </a:rPr>
              <a:t>Daniel’s Hanukkah Battle</a:t>
            </a:r>
          </a:p>
          <a:p>
            <a:pPr marL="288925" indent="-288925" algn="l">
              <a:buFont typeface="Arial" panose="020B0604020202020204" pitchFamily="34" charset="0"/>
              <a:buChar char="•"/>
            </a:pPr>
            <a:r>
              <a:rPr lang="en-US" dirty="0">
                <a:solidFill>
                  <a:schemeClr val="tx1"/>
                </a:solidFill>
              </a:rPr>
              <a:t>Historical Context: 4 wars</a:t>
            </a:r>
          </a:p>
          <a:p>
            <a:pPr marL="288925" indent="-288925" algn="l">
              <a:buFont typeface="Arial" panose="020B0604020202020204" pitchFamily="34" charset="0"/>
              <a:buChar char="•"/>
            </a:pPr>
            <a:r>
              <a:rPr lang="en-US" dirty="0">
                <a:solidFill>
                  <a:schemeClr val="tx1"/>
                </a:solidFill>
              </a:rPr>
              <a:t>Prophetic Context</a:t>
            </a:r>
          </a:p>
          <a:p>
            <a:pPr marL="288925" indent="-288925" algn="l">
              <a:buFont typeface="Arial" panose="020B0604020202020204" pitchFamily="34" charset="0"/>
              <a:buChar char="•"/>
            </a:pPr>
            <a:r>
              <a:rPr lang="en-US" dirty="0">
                <a:solidFill>
                  <a:schemeClr val="tx1"/>
                </a:solidFill>
              </a:rPr>
              <a:t>Current context</a:t>
            </a:r>
          </a:p>
        </p:txBody>
      </p:sp>
    </p:spTree>
    <p:extLst>
      <p:ext uri="{BB962C8B-B14F-4D97-AF65-F5344CB8AC3E}">
        <p14:creationId xmlns:p14="http://schemas.microsoft.com/office/powerpoint/2010/main" val="664537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A36F-A97A-8F36-4819-1A9D55BC9E5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B109811-2674-F08D-2CAD-4FE9C9D2DD87}"/>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baseline="30000" dirty="0">
                <a:solidFill>
                  <a:schemeClr val="tx1"/>
                </a:solidFill>
                <a:latin typeface="Arial Rounded MT Bold" panose="020F0704030504030204" pitchFamily="34" charset="0"/>
              </a:rPr>
              <a:t>Yeshayahu 11. 11-12 </a:t>
            </a:r>
            <a:r>
              <a:rPr lang="en-US" sz="4000" dirty="0">
                <a:solidFill>
                  <a:schemeClr val="tx1"/>
                </a:solidFill>
                <a:latin typeface="Arial Rounded MT Bold" panose="020F0704030504030204" pitchFamily="34" charset="0"/>
              </a:rPr>
              <a:t>On that day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raise his hand again, </a:t>
            </a:r>
            <a:r>
              <a:rPr lang="en-US" sz="4000" u="sng" dirty="0">
                <a:solidFill>
                  <a:srgbClr val="FFFF66"/>
                </a:solidFill>
                <a:latin typeface="Arial Rounded MT Bold" panose="020F0704030504030204" pitchFamily="34" charset="0"/>
              </a:rPr>
              <a:t>a second time, to reclaim the remnant </a:t>
            </a:r>
            <a:r>
              <a:rPr lang="en-US" sz="4000" dirty="0">
                <a:solidFill>
                  <a:schemeClr val="tx1"/>
                </a:solidFill>
                <a:latin typeface="Arial Rounded MT Bold" panose="020F0704030504030204" pitchFamily="34" charset="0"/>
              </a:rPr>
              <a:t>of his people who remain from Ashur, Egypt, Patros, Ethiopia, ‘Eilam, </a:t>
            </a:r>
            <a:r>
              <a:rPr lang="en-US" sz="4000" dirty="0" err="1">
                <a:solidFill>
                  <a:schemeClr val="tx1"/>
                </a:solidFill>
                <a:latin typeface="Arial Rounded MT Bold" panose="020F0704030504030204" pitchFamily="34" charset="0"/>
              </a:rPr>
              <a:t>Shin‘ar</a:t>
            </a:r>
            <a:r>
              <a:rPr lang="en-US" sz="4000" dirty="0">
                <a:solidFill>
                  <a:schemeClr val="tx1"/>
                </a:solidFill>
                <a:latin typeface="Arial Rounded MT Bold" panose="020F0704030504030204" pitchFamily="34" charset="0"/>
              </a:rPr>
              <a:t>, Hamat and the islands in the sea. He will hoist a banner for the Goyim, assemble the dispersed of Isra’el, and gather the scattered of Y’hudah from the four corners of the earth.</a:t>
            </a:r>
          </a:p>
        </p:txBody>
      </p:sp>
    </p:spTree>
    <p:extLst>
      <p:ext uri="{BB962C8B-B14F-4D97-AF65-F5344CB8AC3E}">
        <p14:creationId xmlns:p14="http://schemas.microsoft.com/office/powerpoint/2010/main" val="223627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a:extLst>
              <a:ext uri="{FF2B5EF4-FFF2-40B4-BE49-F238E27FC236}">
                <a16:creationId xmlns:a16="http://schemas.microsoft.com/office/drawing/2014/main" id="{85515BC5-9FB3-0D85-BB33-02F0D8466556}"/>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r="23334"/>
          <a:stretch>
            <a:fillRect/>
          </a:stretch>
        </p:blipFill>
        <p:spPr>
          <a:xfrm>
            <a:off x="1143000" y="0"/>
            <a:ext cx="6743700" cy="5143500"/>
          </a:xfrm>
        </p:spPr>
      </p:pic>
    </p:spTree>
    <p:extLst>
      <p:ext uri="{BB962C8B-B14F-4D97-AF65-F5344CB8AC3E}">
        <p14:creationId xmlns:p14="http://schemas.microsoft.com/office/powerpoint/2010/main" val="983746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D224-0643-9F14-FF48-F1625526CF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16793A-5D92-218F-84AB-32C0A2F1444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 will plant Israel in their own land, </a:t>
            </a:r>
            <a:r>
              <a:rPr lang="en-US" sz="4000" u="sng" dirty="0">
                <a:solidFill>
                  <a:srgbClr val="FFFF66"/>
                </a:solidFill>
                <a:latin typeface="Arial Rounded MT Bold" panose="020F0704030504030204" pitchFamily="34" charset="0"/>
              </a:rPr>
              <a:t>never again </a:t>
            </a:r>
            <a:r>
              <a:rPr lang="en-US" sz="4000" dirty="0">
                <a:solidFill>
                  <a:schemeClr val="tx1"/>
                </a:solidFill>
                <a:latin typeface="Arial Rounded MT Bold" panose="020F0704030504030204" pitchFamily="34" charset="0"/>
              </a:rPr>
              <a:t>to be uprooted from the land I have given them, says the LORD your God” (Amos 9:15).</a:t>
            </a:r>
          </a:p>
        </p:txBody>
      </p:sp>
    </p:spTree>
    <p:extLst>
      <p:ext uri="{BB962C8B-B14F-4D97-AF65-F5344CB8AC3E}">
        <p14:creationId xmlns:p14="http://schemas.microsoft.com/office/powerpoint/2010/main" val="20040453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5BC00-922C-7655-C756-A9A8FE4C0ED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BD6DAC-5AD7-5152-34AF-97E3E738515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“Judah will be inhabited forever and Jerusalem through all generations. Their bloodguilt, which I have not pardoned, I will pardon. The LORD dwells in Zion” (Joel 3:20-21).</a:t>
            </a:r>
          </a:p>
        </p:txBody>
      </p:sp>
    </p:spTree>
    <p:extLst>
      <p:ext uri="{BB962C8B-B14F-4D97-AF65-F5344CB8AC3E}">
        <p14:creationId xmlns:p14="http://schemas.microsoft.com/office/powerpoint/2010/main" val="5627463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25FE6-1ECB-8F37-9A8A-1543999571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7CD2D07-5509-FAB6-C253-1307B144F727}"/>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“Can a mother forget her nursing child and have no compassion on the child she has borne? Though she may forget, I will not forget you. See, I have engraved you on the palms of my hands; your walls are ever before me. Your sons hasten back and those who laid you waste depart from you. Lift up your eyes and look around; all your sons gather and come to you. . . </a:t>
            </a:r>
          </a:p>
        </p:txBody>
      </p:sp>
    </p:spTree>
    <p:extLst>
      <p:ext uri="{BB962C8B-B14F-4D97-AF65-F5344CB8AC3E}">
        <p14:creationId xmlns:p14="http://schemas.microsoft.com/office/powerpoint/2010/main" val="1516195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CCDB-02D7-A470-E153-C51AB73C68B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672999-BE11-00D1-A12F-1F9797ECC4E9}"/>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Though you were ruined and laid waste, now you will be too small for your people, and those who devoured you will be far away. The children born during your bereavement will yet say in your hearing, ‘This place is too small for us; give us more space to live in’” (Isaiah 49:15-20).</a:t>
            </a:r>
          </a:p>
        </p:txBody>
      </p:sp>
    </p:spTree>
    <p:extLst>
      <p:ext uri="{BB962C8B-B14F-4D97-AF65-F5344CB8AC3E}">
        <p14:creationId xmlns:p14="http://schemas.microsoft.com/office/powerpoint/2010/main" val="38138421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5539F-576A-995A-E879-2E4007E7A8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200898-9B27-B3D8-C374-D778D166838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E7A73CBC-C40B-CD8D-4E28-D471F58D65AF}"/>
              </a:ext>
            </a:extLst>
          </p:cNvPr>
          <p:cNvPicPr>
            <a:picLocks noChangeAspect="1"/>
          </p:cNvPicPr>
          <p:nvPr/>
        </p:nvPicPr>
        <p:blipFill>
          <a:blip r:embed="rId3"/>
          <a:stretch>
            <a:fillRect/>
          </a:stretch>
        </p:blipFill>
        <p:spPr>
          <a:xfrm>
            <a:off x="1676400" y="-31986"/>
            <a:ext cx="5791200" cy="5207472"/>
          </a:xfrm>
          <a:prstGeom prst="rect">
            <a:avLst/>
          </a:prstGeom>
        </p:spPr>
      </p:pic>
    </p:spTree>
    <p:extLst>
      <p:ext uri="{BB962C8B-B14F-4D97-AF65-F5344CB8AC3E}">
        <p14:creationId xmlns:p14="http://schemas.microsoft.com/office/powerpoint/2010/main" val="33122410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BAC92-19FD-DBB0-CCC7-A8C1BD870B4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5517C45-30FC-2284-D24E-0198EA04004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71710A75-F878-5247-CD1D-F1A793312B85}"/>
              </a:ext>
            </a:extLst>
          </p:cNvPr>
          <p:cNvPicPr>
            <a:picLocks noChangeAspect="1"/>
          </p:cNvPicPr>
          <p:nvPr/>
        </p:nvPicPr>
        <p:blipFill>
          <a:blip r:embed="rId3"/>
          <a:stretch>
            <a:fillRect/>
          </a:stretch>
        </p:blipFill>
        <p:spPr>
          <a:xfrm>
            <a:off x="1676401" y="-13330"/>
            <a:ext cx="5776268" cy="5156830"/>
          </a:xfrm>
          <a:prstGeom prst="rect">
            <a:avLst/>
          </a:prstGeom>
        </p:spPr>
      </p:pic>
    </p:spTree>
    <p:extLst>
      <p:ext uri="{BB962C8B-B14F-4D97-AF65-F5344CB8AC3E}">
        <p14:creationId xmlns:p14="http://schemas.microsoft.com/office/powerpoint/2010/main" val="2632297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EB2E7-5710-EBCE-E210-A7F6B54E84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78F7EA0-0B81-0734-D5F0-0D5C1D7BD81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7FB7030-ACC2-E543-898D-8A1D27B6CF82}"/>
              </a:ext>
            </a:extLst>
          </p:cNvPr>
          <p:cNvPicPr>
            <a:picLocks noChangeAspect="1"/>
          </p:cNvPicPr>
          <p:nvPr/>
        </p:nvPicPr>
        <p:blipFill>
          <a:blip r:embed="rId3"/>
          <a:stretch>
            <a:fillRect/>
          </a:stretch>
        </p:blipFill>
        <p:spPr>
          <a:xfrm>
            <a:off x="1752600" y="176376"/>
            <a:ext cx="5791200" cy="4920228"/>
          </a:xfrm>
          <a:prstGeom prst="rect">
            <a:avLst/>
          </a:prstGeom>
        </p:spPr>
      </p:pic>
    </p:spTree>
    <p:extLst>
      <p:ext uri="{BB962C8B-B14F-4D97-AF65-F5344CB8AC3E}">
        <p14:creationId xmlns:p14="http://schemas.microsoft.com/office/powerpoint/2010/main" val="2604851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12047-A7C7-7F29-36BC-EEAF42DFB20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6A050B5-F13E-E122-8FDF-D9CB27FC97E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8" name="Picture 7">
            <a:extLst>
              <a:ext uri="{FF2B5EF4-FFF2-40B4-BE49-F238E27FC236}">
                <a16:creationId xmlns:a16="http://schemas.microsoft.com/office/drawing/2014/main" id="{A26FDB9A-0E20-E649-94FD-3FF1FB426937}"/>
              </a:ext>
            </a:extLst>
          </p:cNvPr>
          <p:cNvPicPr>
            <a:picLocks noChangeAspect="1"/>
          </p:cNvPicPr>
          <p:nvPr/>
        </p:nvPicPr>
        <p:blipFill>
          <a:blip r:embed="rId3"/>
          <a:stretch>
            <a:fillRect/>
          </a:stretch>
        </p:blipFill>
        <p:spPr>
          <a:xfrm>
            <a:off x="1600200" y="-16893"/>
            <a:ext cx="5943599" cy="5177285"/>
          </a:xfrm>
          <a:prstGeom prst="rect">
            <a:avLst/>
          </a:prstGeom>
        </p:spPr>
      </p:pic>
      <p:sp>
        <p:nvSpPr>
          <p:cNvPr id="9" name="Rectangle: Rounded Corners 8">
            <a:extLst>
              <a:ext uri="{FF2B5EF4-FFF2-40B4-BE49-F238E27FC236}">
                <a16:creationId xmlns:a16="http://schemas.microsoft.com/office/drawing/2014/main" id="{66F07516-CDF2-BEC5-8A47-1389E0F1FB46}"/>
              </a:ext>
            </a:extLst>
          </p:cNvPr>
          <p:cNvSpPr/>
          <p:nvPr/>
        </p:nvSpPr>
        <p:spPr>
          <a:xfrm>
            <a:off x="1600200" y="2038350"/>
            <a:ext cx="5791200" cy="29718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2234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BDF05-B615-1162-2683-A7559ACFD3D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EE69C76-0FA7-C0A4-180F-651D5924C5E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F9A192A-11A4-B4FA-E780-E1223CBC6598}"/>
              </a:ext>
            </a:extLst>
          </p:cNvPr>
          <p:cNvPicPr>
            <a:picLocks noChangeAspect="1"/>
          </p:cNvPicPr>
          <p:nvPr/>
        </p:nvPicPr>
        <p:blipFill>
          <a:blip r:embed="rId3"/>
          <a:stretch>
            <a:fillRect/>
          </a:stretch>
        </p:blipFill>
        <p:spPr>
          <a:xfrm>
            <a:off x="1676400" y="17723"/>
            <a:ext cx="5791199" cy="5108054"/>
          </a:xfrm>
          <a:prstGeom prst="rect">
            <a:avLst/>
          </a:prstGeom>
        </p:spPr>
      </p:pic>
    </p:spTree>
    <p:extLst>
      <p:ext uri="{BB962C8B-B14F-4D97-AF65-F5344CB8AC3E}">
        <p14:creationId xmlns:p14="http://schemas.microsoft.com/office/powerpoint/2010/main" val="16625127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E1315-24D3-3690-A36A-A68C4CE9015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20EA97-3551-4B82-C81A-F2234AF54AB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751FDCB4-E63A-77EC-2C47-76F4D8AAFE44}"/>
              </a:ext>
            </a:extLst>
          </p:cNvPr>
          <p:cNvPicPr>
            <a:picLocks noChangeAspect="1"/>
          </p:cNvPicPr>
          <p:nvPr/>
        </p:nvPicPr>
        <p:blipFill>
          <a:blip r:embed="rId3"/>
          <a:stretch>
            <a:fillRect/>
          </a:stretch>
        </p:blipFill>
        <p:spPr>
          <a:xfrm>
            <a:off x="1" y="68724"/>
            <a:ext cx="9144000" cy="5006051"/>
          </a:xfrm>
          <a:prstGeom prst="rect">
            <a:avLst/>
          </a:prstGeom>
        </p:spPr>
      </p:pic>
    </p:spTree>
    <p:extLst>
      <p:ext uri="{BB962C8B-B14F-4D97-AF65-F5344CB8AC3E}">
        <p14:creationId xmlns:p14="http://schemas.microsoft.com/office/powerpoint/2010/main" val="3607700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946064" cy="4648200"/>
          </a:xfrm>
        </p:spPr>
        <p:txBody>
          <a:bodyPr anchor="t"/>
          <a:lstStyle/>
          <a:p>
            <a:pPr algn="l">
              <a:lnSpc>
                <a:spcPct val="90000"/>
              </a:lnSpc>
            </a:pPr>
            <a:r>
              <a:rPr lang="en-US" altLang="en-US" sz="4000" dirty="0"/>
              <a:t> </a:t>
            </a:r>
            <a:r>
              <a:rPr lang="en-US" altLang="en-US" sz="4000" dirty="0">
                <a:solidFill>
                  <a:schemeClr val="tx1"/>
                </a:solidFill>
                <a:latin typeface="Arial Rounded MT Bold" panose="020F0704030504030204" pitchFamily="34" charset="0"/>
              </a:rPr>
              <a:t>The Greek Syrians putting idols into the Temple of God. </a:t>
            </a:r>
          </a:p>
        </p:txBody>
      </p:sp>
      <p:pic>
        <p:nvPicPr>
          <p:cNvPr id="3" name="Picture 2">
            <a:extLst>
              <a:ext uri="{FF2B5EF4-FFF2-40B4-BE49-F238E27FC236}">
                <a16:creationId xmlns:a16="http://schemas.microsoft.com/office/drawing/2014/main" id="{64C84C88-3B07-8097-C7D2-4071899867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07927" y="642938"/>
            <a:ext cx="5143500" cy="3857625"/>
          </a:xfrm>
          <a:prstGeom prst="rect">
            <a:avLst/>
          </a:prstGeom>
        </p:spPr>
      </p:pic>
    </p:spTree>
    <p:extLst>
      <p:ext uri="{BB962C8B-B14F-4D97-AF65-F5344CB8AC3E}">
        <p14:creationId xmlns:p14="http://schemas.microsoft.com/office/powerpoint/2010/main" val="29348770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9843-6AEF-B8E1-34EF-EE60D0BAA26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0905E99-AC34-BB3F-DA4F-92A187C8369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ACA7F0F-F056-684E-F4D7-F7A10821B8EA}"/>
              </a:ext>
            </a:extLst>
          </p:cNvPr>
          <p:cNvPicPr>
            <a:picLocks noChangeAspect="1"/>
          </p:cNvPicPr>
          <p:nvPr/>
        </p:nvPicPr>
        <p:blipFill>
          <a:blip r:embed="rId3"/>
          <a:stretch>
            <a:fillRect/>
          </a:stretch>
        </p:blipFill>
        <p:spPr>
          <a:xfrm>
            <a:off x="1371600" y="-24801"/>
            <a:ext cx="6400800" cy="5193101"/>
          </a:xfrm>
          <a:prstGeom prst="rect">
            <a:avLst/>
          </a:prstGeom>
        </p:spPr>
      </p:pic>
    </p:spTree>
    <p:extLst>
      <p:ext uri="{BB962C8B-B14F-4D97-AF65-F5344CB8AC3E}">
        <p14:creationId xmlns:p14="http://schemas.microsoft.com/office/powerpoint/2010/main" val="40203146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CAC9A-382F-870B-5AF8-37618D6019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DF70CC-C003-CE8C-0054-0B9DC0EB9B8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B3D8204-1C0D-EE0D-0D8C-AD9D3B2CADCB}"/>
              </a:ext>
            </a:extLst>
          </p:cNvPr>
          <p:cNvPicPr>
            <a:picLocks noChangeAspect="1"/>
          </p:cNvPicPr>
          <p:nvPr/>
        </p:nvPicPr>
        <p:blipFill>
          <a:blip r:embed="rId3"/>
          <a:stretch>
            <a:fillRect/>
          </a:stretch>
        </p:blipFill>
        <p:spPr>
          <a:xfrm>
            <a:off x="1434465" y="0"/>
            <a:ext cx="6275070" cy="5143500"/>
          </a:xfrm>
          <a:prstGeom prst="rect">
            <a:avLst/>
          </a:prstGeom>
        </p:spPr>
      </p:pic>
    </p:spTree>
    <p:extLst>
      <p:ext uri="{BB962C8B-B14F-4D97-AF65-F5344CB8AC3E}">
        <p14:creationId xmlns:p14="http://schemas.microsoft.com/office/powerpoint/2010/main" val="41033368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B00A3-9AC5-A087-DE8D-BE5387C3B0D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30A192-F86C-F80A-1B8A-E0E041121AB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73249EB-DC2A-2CAB-5FEE-E0978B2AB301}"/>
              </a:ext>
            </a:extLst>
          </p:cNvPr>
          <p:cNvPicPr>
            <a:picLocks noChangeAspect="1"/>
          </p:cNvPicPr>
          <p:nvPr/>
        </p:nvPicPr>
        <p:blipFill>
          <a:blip r:embed="rId3"/>
          <a:stretch>
            <a:fillRect/>
          </a:stretch>
        </p:blipFill>
        <p:spPr>
          <a:xfrm>
            <a:off x="1600200" y="11803"/>
            <a:ext cx="5943599" cy="5119894"/>
          </a:xfrm>
          <a:prstGeom prst="rect">
            <a:avLst/>
          </a:prstGeom>
        </p:spPr>
      </p:pic>
    </p:spTree>
    <p:extLst>
      <p:ext uri="{BB962C8B-B14F-4D97-AF65-F5344CB8AC3E}">
        <p14:creationId xmlns:p14="http://schemas.microsoft.com/office/powerpoint/2010/main" val="912804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05C78-671F-4896-A68A-A902A9F808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E629429-B4A3-E961-BF80-D65AF814F5F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1C9EB65-D215-770B-FB2F-EF1D9A8DAEB5}"/>
              </a:ext>
            </a:extLst>
          </p:cNvPr>
          <p:cNvPicPr>
            <a:picLocks noChangeAspect="1"/>
          </p:cNvPicPr>
          <p:nvPr/>
        </p:nvPicPr>
        <p:blipFill>
          <a:blip r:embed="rId3"/>
          <a:stretch>
            <a:fillRect/>
          </a:stretch>
        </p:blipFill>
        <p:spPr>
          <a:xfrm>
            <a:off x="1219200" y="38727"/>
            <a:ext cx="6705600" cy="5066045"/>
          </a:xfrm>
          <a:prstGeom prst="rect">
            <a:avLst/>
          </a:prstGeom>
        </p:spPr>
      </p:pic>
    </p:spTree>
    <p:extLst>
      <p:ext uri="{BB962C8B-B14F-4D97-AF65-F5344CB8AC3E}">
        <p14:creationId xmlns:p14="http://schemas.microsoft.com/office/powerpoint/2010/main" val="38428915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1FC8D-DDE1-AD10-6E4D-8319DB2A6E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5E31EF-B52E-61A7-4CC2-6852767FC9F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Several of the Jewish people spent extended time with the Ten Booms; others just two days. Despite all the horrors going on in the outside world, the atmosphere in the house is happy. A lot of music is made; even a play is rehearsed and performed.</a:t>
            </a:r>
          </a:p>
        </p:txBody>
      </p:sp>
    </p:spTree>
    <p:extLst>
      <p:ext uri="{BB962C8B-B14F-4D97-AF65-F5344CB8AC3E}">
        <p14:creationId xmlns:p14="http://schemas.microsoft.com/office/powerpoint/2010/main" val="6624261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65D57-FCDC-DE9B-B0F1-C81A07DB05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0FAD866-742F-B845-9BB9-054EDD507EA4}"/>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On 28 February 1944, a Dutch informant, Jan Vogel, told the Nazis about the Ten Booms' work; at around 12:30 p.m. of that day, the Nazis arrested the entire Ten Boom family. The group of six people hidden by the Ten Booms, made up of both Jews and resistance workers, remained undiscovered. </a:t>
            </a:r>
          </a:p>
        </p:txBody>
      </p:sp>
    </p:spTree>
    <p:extLst>
      <p:ext uri="{BB962C8B-B14F-4D97-AF65-F5344CB8AC3E}">
        <p14:creationId xmlns:p14="http://schemas.microsoft.com/office/powerpoint/2010/main" val="18298117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5E14-0A07-6086-11BC-20A6169A7FF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AB0985-F070-CE5E-A7B3-C4337047CF3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Ten Boom received a letter one day in prison, "All the watches in your cabinet are safe."</a:t>
            </a:r>
          </a:p>
        </p:txBody>
      </p:sp>
    </p:spTree>
    <p:extLst>
      <p:ext uri="{BB962C8B-B14F-4D97-AF65-F5344CB8AC3E}">
        <p14:creationId xmlns:p14="http://schemas.microsoft.com/office/powerpoint/2010/main" val="4061378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A063-D434-5767-5DF0-EE255DC3888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97AEAE0-B9D3-1AC7-081B-DE37B656B78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8" name="Picture 7">
            <a:extLst>
              <a:ext uri="{FF2B5EF4-FFF2-40B4-BE49-F238E27FC236}">
                <a16:creationId xmlns:a16="http://schemas.microsoft.com/office/drawing/2014/main" id="{7DCC32FE-054E-AFF8-092D-91BC97EEF550}"/>
              </a:ext>
            </a:extLst>
          </p:cNvPr>
          <p:cNvPicPr>
            <a:picLocks noChangeAspect="1"/>
          </p:cNvPicPr>
          <p:nvPr/>
        </p:nvPicPr>
        <p:blipFill>
          <a:blip r:embed="rId3"/>
          <a:stretch>
            <a:fillRect/>
          </a:stretch>
        </p:blipFill>
        <p:spPr>
          <a:xfrm>
            <a:off x="1600200" y="-16893"/>
            <a:ext cx="5943599" cy="5177285"/>
          </a:xfrm>
          <a:prstGeom prst="rect">
            <a:avLst/>
          </a:prstGeom>
        </p:spPr>
      </p:pic>
      <p:sp>
        <p:nvSpPr>
          <p:cNvPr id="9" name="Rectangle: Rounded Corners 8">
            <a:extLst>
              <a:ext uri="{FF2B5EF4-FFF2-40B4-BE49-F238E27FC236}">
                <a16:creationId xmlns:a16="http://schemas.microsoft.com/office/drawing/2014/main" id="{4F681EB4-7C81-719B-EA54-42EA45E06E71}"/>
              </a:ext>
            </a:extLst>
          </p:cNvPr>
          <p:cNvSpPr/>
          <p:nvPr/>
        </p:nvSpPr>
        <p:spPr>
          <a:xfrm>
            <a:off x="1600200" y="2038350"/>
            <a:ext cx="5791200" cy="29718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7882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0E80F-DEB3-1550-D456-934511929F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819FC2-1E5B-87BF-8D3A-48DFFA3A7CD6}"/>
              </a:ext>
            </a:extLst>
          </p:cNvPr>
          <p:cNvSpPr>
            <a:spLocks noGrp="1"/>
          </p:cNvSpPr>
          <p:nvPr>
            <p:ph type="subTitle" idx="1"/>
          </p:nvPr>
        </p:nvSpPr>
        <p:spPr>
          <a:xfrm>
            <a:off x="228600" y="209550"/>
            <a:ext cx="5334001" cy="4800600"/>
          </a:xfrm>
        </p:spPr>
        <p:txBody>
          <a:bodyPr anchor="t">
            <a:normAutofit/>
          </a:bodyPr>
          <a:lstStyle/>
          <a:p>
            <a:pPr algn="l"/>
            <a:r>
              <a:rPr lang="en-US" sz="4000" dirty="0">
                <a:solidFill>
                  <a:schemeClr val="tx1"/>
                </a:solidFill>
                <a:latin typeface="Arial Rounded MT Bold" panose="020F0704030504030204" pitchFamily="34" charset="0"/>
              </a:rPr>
              <a:t>Dan Juster: The doctrine of the restoration of Israel has a long and revered place in the history of Protestant theology.</a:t>
            </a:r>
          </a:p>
        </p:txBody>
      </p:sp>
      <p:pic>
        <p:nvPicPr>
          <p:cNvPr id="4" name="Picture 3">
            <a:extLst>
              <a:ext uri="{FF2B5EF4-FFF2-40B4-BE49-F238E27FC236}">
                <a16:creationId xmlns:a16="http://schemas.microsoft.com/office/drawing/2014/main" id="{F768B796-2D65-A56F-C4FD-7537C8368881}"/>
              </a:ext>
            </a:extLst>
          </p:cNvPr>
          <p:cNvPicPr>
            <a:picLocks noChangeAspect="1"/>
          </p:cNvPicPr>
          <p:nvPr/>
        </p:nvPicPr>
        <p:blipFill>
          <a:blip r:embed="rId3"/>
          <a:stretch>
            <a:fillRect/>
          </a:stretch>
        </p:blipFill>
        <p:spPr>
          <a:xfrm>
            <a:off x="5562601" y="30713"/>
            <a:ext cx="3581400" cy="5086192"/>
          </a:xfrm>
          <a:prstGeom prst="rect">
            <a:avLst/>
          </a:prstGeom>
        </p:spPr>
      </p:pic>
    </p:spTree>
    <p:extLst>
      <p:ext uri="{BB962C8B-B14F-4D97-AF65-F5344CB8AC3E}">
        <p14:creationId xmlns:p14="http://schemas.microsoft.com/office/powerpoint/2010/main" val="15738663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98C70-EFD8-9EDF-8420-E43F958EEA3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15FDC5-5392-1AFE-4573-D045829634C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Its roots go back to the </a:t>
            </a:r>
            <a:r>
              <a:rPr lang="en-US" sz="4000" u="sng" dirty="0">
                <a:solidFill>
                  <a:schemeClr val="tx1"/>
                </a:solidFill>
                <a:latin typeface="Arial Rounded MT Bold" panose="020F0704030504030204" pitchFamily="34" charset="0"/>
              </a:rPr>
              <a:t>Puritans</a:t>
            </a:r>
            <a:r>
              <a:rPr lang="en-US" sz="4000" dirty="0">
                <a:solidFill>
                  <a:schemeClr val="tx1"/>
                </a:solidFill>
                <a:latin typeface="Arial Rounded MT Bold" panose="020F0704030504030204" pitchFamily="34" charset="0"/>
              </a:rPr>
              <a:t>. From there it passed to the </a:t>
            </a:r>
            <a:r>
              <a:rPr lang="en-US" sz="4000" u="sng" dirty="0">
                <a:solidFill>
                  <a:schemeClr val="tx1"/>
                </a:solidFill>
                <a:latin typeface="Arial Rounded MT Bold" panose="020F0704030504030204" pitchFamily="34" charset="0"/>
              </a:rPr>
              <a:t>Lutheran Pietists</a:t>
            </a:r>
            <a:r>
              <a:rPr lang="en-US" sz="4000" dirty="0">
                <a:solidFill>
                  <a:schemeClr val="tx1"/>
                </a:solidFill>
                <a:latin typeface="Arial Rounded MT Bold" panose="020F0704030504030204" pitchFamily="34" charset="0"/>
              </a:rPr>
              <a:t> in Germany and Scandinavia. By the mid-19th century, it was the </a:t>
            </a:r>
            <a:r>
              <a:rPr lang="en-US" sz="4000" u="sng" dirty="0">
                <a:solidFill>
                  <a:schemeClr val="tx1"/>
                </a:solidFill>
                <a:latin typeface="Arial Rounded MT Bold" panose="020F0704030504030204" pitchFamily="34" charset="0"/>
              </a:rPr>
              <a:t>consensus doctrine of British and American Christianity</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28628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800600" cy="4648200"/>
          </a:xfrm>
        </p:spPr>
        <p:txBody>
          <a:bodyPr/>
          <a:lstStyle/>
          <a:p>
            <a:pPr algn="l">
              <a:lnSpc>
                <a:spcPct val="90000"/>
              </a:lnSpc>
            </a:pPr>
            <a:r>
              <a:rPr lang="en-US" altLang="en-US" sz="4000" dirty="0">
                <a:solidFill>
                  <a:schemeClr val="tx1"/>
                </a:solidFill>
                <a:latin typeface="Arial Rounded MT Bold" panose="020F0704030504030204" pitchFamily="34" charset="0"/>
              </a:rPr>
              <a:t>Study of scripture was forbidden, so a game was invented to be done if the Greek soldiers came.</a:t>
            </a:r>
          </a:p>
          <a:p>
            <a:pPr algn="l">
              <a:lnSpc>
                <a:spcPct val="90000"/>
              </a:lnSpc>
            </a:pPr>
            <a:endParaRPr lang="en-US" altLang="en-US" sz="4000" dirty="0"/>
          </a:p>
        </p:txBody>
      </p:sp>
      <p:pic>
        <p:nvPicPr>
          <p:cNvPr id="7" name="Picture 6">
            <a:extLst>
              <a:ext uri="{FF2B5EF4-FFF2-40B4-BE49-F238E27FC236}">
                <a16:creationId xmlns:a16="http://schemas.microsoft.com/office/drawing/2014/main" id="{3004F8A3-30DE-C2DC-05AA-83137B5007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643438" y="663836"/>
            <a:ext cx="5143500" cy="3857625"/>
          </a:xfrm>
          <a:prstGeom prst="rect">
            <a:avLst/>
          </a:prstGeom>
        </p:spPr>
      </p:pic>
    </p:spTree>
    <p:extLst>
      <p:ext uri="{BB962C8B-B14F-4D97-AF65-F5344CB8AC3E}">
        <p14:creationId xmlns:p14="http://schemas.microsoft.com/office/powerpoint/2010/main" val="41496494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66CD8-AF78-7EDA-2C58-1B26756F47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7E57610-F859-F43E-B396-17FCBC83647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ten Booms and these others and more prayed for the restoration of the Jews to the Land based on the many promises.</a:t>
            </a:r>
          </a:p>
          <a:p>
            <a:pPr algn="l"/>
            <a:r>
              <a:rPr lang="en-US" sz="4000" dirty="0">
                <a:solidFill>
                  <a:schemeClr val="tx1"/>
                </a:solidFill>
                <a:latin typeface="Arial Rounded MT Bold" panose="020F0704030504030204" pitchFamily="34" charset="0"/>
              </a:rPr>
              <a:t>Did the IDF have to fight bravely and brilliantly?  </a:t>
            </a:r>
          </a:p>
          <a:p>
            <a:pPr algn="l"/>
            <a:r>
              <a:rPr lang="en-US" sz="4000" dirty="0">
                <a:solidFill>
                  <a:schemeClr val="tx1"/>
                </a:solidFill>
                <a:latin typeface="Arial Rounded MT Bold" panose="020F0704030504030204" pitchFamily="34" charset="0"/>
              </a:rPr>
              <a:t>Did they have supernatural help?</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888694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364A-0BDB-9276-886F-D1EB97F80E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ED6EB8F-881A-D004-65A5-AF7650120D1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Ester 4.14 </a:t>
            </a:r>
            <a:r>
              <a:rPr lang="en-US" sz="4000" dirty="0">
                <a:solidFill>
                  <a:schemeClr val="tx1"/>
                </a:solidFill>
                <a:latin typeface="Arial Rounded MT Bold" panose="020F0704030504030204" pitchFamily="34" charset="0"/>
              </a:rPr>
              <a:t>For if you fail to speak up now, </a:t>
            </a:r>
            <a:r>
              <a:rPr lang="en-US" sz="4000" u="sng" dirty="0">
                <a:solidFill>
                  <a:srgbClr val="FFFF66"/>
                </a:solidFill>
                <a:latin typeface="Arial Rounded MT Bold" panose="020F0704030504030204" pitchFamily="34" charset="0"/>
              </a:rPr>
              <a:t>relief and deliverance will come to the Jews from a different direction</a:t>
            </a:r>
            <a:r>
              <a:rPr lang="en-US" sz="4000" dirty="0">
                <a:solidFill>
                  <a:schemeClr val="tx1"/>
                </a:solidFill>
                <a:latin typeface="Arial Rounded MT Bold" panose="020F0704030504030204" pitchFamily="34" charset="0"/>
              </a:rPr>
              <a:t>; but you and your father’s family will perish. Who knows whether you didn’t come into your royal position precisely for such a time as this.”</a:t>
            </a:r>
          </a:p>
        </p:txBody>
      </p:sp>
    </p:spTree>
    <p:extLst>
      <p:ext uri="{BB962C8B-B14F-4D97-AF65-F5344CB8AC3E}">
        <p14:creationId xmlns:p14="http://schemas.microsoft.com/office/powerpoint/2010/main" val="23202608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C31F7-8CAD-6E9D-B67D-6080449551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6CBE0D-F638-FA76-B3FB-A2CC55026A78}"/>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Bondi Beach attack: The police’s handling of the attack itself has also come under criticism as footage emerged of police officers taking cover for long minutes as the perpetrators took aim and delivered rapid fire at participants in the Chanukah party. </a:t>
            </a:r>
          </a:p>
        </p:txBody>
      </p:sp>
    </p:spTree>
    <p:extLst>
      <p:ext uri="{BB962C8B-B14F-4D97-AF65-F5344CB8AC3E}">
        <p14:creationId xmlns:p14="http://schemas.microsoft.com/office/powerpoint/2010/main" val="298042583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932C9-3956-FA27-1740-84E187FE0B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28946EF-1BD8-4906-0E8E-795A7E0E86CA}"/>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1026" name="Picture 2">
            <a:extLst>
              <a:ext uri="{FF2B5EF4-FFF2-40B4-BE49-F238E27FC236}">
                <a16:creationId xmlns:a16="http://schemas.microsoft.com/office/drawing/2014/main" id="{93AC928C-184F-BA5D-6169-EBFAB37CE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0"/>
            <a:ext cx="9085262"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E98B615-9CB0-EDEB-0EA8-D51F9E7F37CE}"/>
              </a:ext>
            </a:extLst>
          </p:cNvPr>
          <p:cNvSpPr txBox="1"/>
          <p:nvPr/>
        </p:nvSpPr>
        <p:spPr>
          <a:xfrm>
            <a:off x="304800" y="76200"/>
            <a:ext cx="8050665"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Ahmed Al Ahmed, a Syrian fruit </a:t>
            </a:r>
          </a:p>
          <a:p>
            <a:pPr algn="l"/>
            <a:r>
              <a:rPr lang="en-US" dirty="0">
                <a:effectLst>
                  <a:outerShdw blurRad="38100" dist="38100" dir="2700000" algn="tl">
                    <a:srgbClr val="000000">
                      <a:alpha val="43137"/>
                    </a:srgbClr>
                  </a:outerShdw>
                </a:effectLst>
              </a:rPr>
              <a:t>shop owner </a:t>
            </a:r>
          </a:p>
        </p:txBody>
      </p:sp>
    </p:spTree>
    <p:extLst>
      <p:ext uri="{BB962C8B-B14F-4D97-AF65-F5344CB8AC3E}">
        <p14:creationId xmlns:p14="http://schemas.microsoft.com/office/powerpoint/2010/main" val="32267295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4C1FA-A5D6-E50E-701F-D32290CAE6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03BBA2-75D2-69B0-973C-ECADB4499C24}"/>
              </a:ext>
            </a:extLst>
          </p:cNvPr>
          <p:cNvSpPr>
            <a:spLocks noGrp="1"/>
          </p:cNvSpPr>
          <p:nvPr>
            <p:ph type="subTitle" idx="1"/>
          </p:nvPr>
        </p:nvSpPr>
        <p:spPr>
          <a:xfrm>
            <a:off x="228600" y="209550"/>
            <a:ext cx="4468813" cy="4800600"/>
          </a:xfrm>
        </p:spPr>
        <p:txBody>
          <a:bodyPr anchor="t">
            <a:normAutofit/>
          </a:bodyPr>
          <a:lstStyle/>
          <a:p>
            <a:pPr algn="l"/>
            <a:r>
              <a:rPr lang="en-US" sz="2800" dirty="0">
                <a:solidFill>
                  <a:schemeClr val="tx1"/>
                </a:solidFill>
                <a:latin typeface="Arial Rounded MT Bold" panose="020F0704030504030204" pitchFamily="34" charset="0"/>
              </a:rPr>
              <a:t>The photograph was taken by Rachel Posner on the last day of Hanukkah in Kiel, Germany. She wrote these words on the back of the picture in German: “Chanukah 5692 (1932). ‘Death to Judah,’ so the flag says. ‘Judah will live forever,’ so the light answers.”</a:t>
            </a:r>
            <a:endParaRPr lang="en-US" sz="4000" dirty="0">
              <a:solidFill>
                <a:schemeClr val="tx1"/>
              </a:solidFill>
              <a:latin typeface="Arial Rounded MT Bold" panose="020F0704030504030204" pitchFamily="34" charset="0"/>
            </a:endParaRPr>
          </a:p>
        </p:txBody>
      </p:sp>
      <p:pic>
        <p:nvPicPr>
          <p:cNvPr id="1026" name="Picture 2">
            <a:extLst>
              <a:ext uri="{FF2B5EF4-FFF2-40B4-BE49-F238E27FC236}">
                <a16:creationId xmlns:a16="http://schemas.microsoft.com/office/drawing/2014/main" id="{3D65A212-E3CC-2ABC-29E2-53EFCBCE34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413" y="0"/>
            <a:ext cx="44465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599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CFFC6-AEF5-22B8-94F8-9A5529C6B0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B5BA02-ED5D-0622-CAAA-EB44C6E366E8}"/>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What are the apparently impossible challenges in your life?</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Overcoming inner darkness</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Family salvation</a:t>
            </a:r>
          </a:p>
          <a:p>
            <a:pPr marL="288925" indent="-288925" algn="l">
              <a:buFont typeface="Arial" panose="020B0604020202020204" pitchFamily="34" charset="0"/>
              <a:buChar char="•"/>
            </a:pPr>
            <a:r>
              <a:rPr lang="en-US" sz="4000" dirty="0">
                <a:solidFill>
                  <a:schemeClr val="tx1"/>
                </a:solidFill>
                <a:latin typeface="Arial Rounded MT Bold" panose="020F0704030504030204" pitchFamily="34" charset="0"/>
              </a:rPr>
              <a:t>Successful outreach to Jewish people and the nations?</a:t>
            </a:r>
          </a:p>
          <a:p>
            <a:pPr algn="l"/>
            <a:r>
              <a:rPr lang="en-US" sz="4000" dirty="0">
                <a:solidFill>
                  <a:schemeClr val="tx1"/>
                </a:solidFill>
                <a:latin typeface="Arial Rounded MT Bold" panose="020F0704030504030204" pitchFamily="34" charset="0"/>
              </a:rPr>
              <a:t>Extended, passionate prayer, repentance and worship are the keys.</a:t>
            </a:r>
          </a:p>
        </p:txBody>
      </p:sp>
    </p:spTree>
    <p:extLst>
      <p:ext uri="{BB962C8B-B14F-4D97-AF65-F5344CB8AC3E}">
        <p14:creationId xmlns:p14="http://schemas.microsoft.com/office/powerpoint/2010/main" val="13020610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67E4F-24D8-C7AD-3918-867EA8C105C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995A3D-1143-4A9B-AD7D-A1AC0ED6F77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598732C-B7A0-1C0B-170E-B391918B3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900742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B2451-A97C-8E4A-86E0-291AD0DEE56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564DDA4-0E79-6407-2B24-8B59E300102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37B1B3B-0E2D-1776-04E1-0BD56DB603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20200" cy="5186362"/>
          </a:xfrm>
          <a:prstGeom prst="rect">
            <a:avLst/>
          </a:prstGeom>
        </p:spPr>
      </p:pic>
      <p:sp>
        <p:nvSpPr>
          <p:cNvPr id="5" name="TextBox 4">
            <a:extLst>
              <a:ext uri="{FF2B5EF4-FFF2-40B4-BE49-F238E27FC236}">
                <a16:creationId xmlns:a16="http://schemas.microsoft.com/office/drawing/2014/main" id="{C25BD0D7-17DD-C582-BC3F-4B8579C92C74}"/>
              </a:ext>
            </a:extLst>
          </p:cNvPr>
          <p:cNvSpPr txBox="1"/>
          <p:nvPr/>
        </p:nvSpPr>
        <p:spPr>
          <a:xfrm>
            <a:off x="259702" y="209550"/>
            <a:ext cx="6390596" cy="2554545"/>
          </a:xfrm>
          <a:prstGeom prst="rect">
            <a:avLst/>
          </a:prstGeom>
          <a:noFill/>
        </p:spPr>
        <p:txBody>
          <a:bodyPr wrap="none" rtlCol="0">
            <a:spAutoFit/>
          </a:bodyPr>
          <a:lstStyle/>
          <a:p>
            <a:pPr algn="l"/>
            <a:r>
              <a:rPr lang="en-US" dirty="0">
                <a:solidFill>
                  <a:schemeClr val="tx1"/>
                </a:solidFill>
              </a:rPr>
              <a:t>Daniel’s Hanukkah Battle</a:t>
            </a:r>
          </a:p>
          <a:p>
            <a:pPr marL="288925" indent="-288925" algn="l">
              <a:buFont typeface="Arial" panose="020B0604020202020204" pitchFamily="34" charset="0"/>
              <a:buChar char="•"/>
            </a:pPr>
            <a:r>
              <a:rPr lang="en-US" dirty="0">
                <a:solidFill>
                  <a:schemeClr val="tx1"/>
                </a:solidFill>
              </a:rPr>
              <a:t>Historical Context</a:t>
            </a:r>
          </a:p>
          <a:p>
            <a:pPr marL="288925" indent="-288925" algn="l">
              <a:buFont typeface="Arial" panose="020B0604020202020204" pitchFamily="34" charset="0"/>
              <a:buChar char="•"/>
            </a:pPr>
            <a:r>
              <a:rPr lang="en-US" dirty="0">
                <a:solidFill>
                  <a:schemeClr val="tx1"/>
                </a:solidFill>
              </a:rPr>
              <a:t>Prophetic Context</a:t>
            </a:r>
          </a:p>
          <a:p>
            <a:pPr marL="288925" indent="-288925" algn="l">
              <a:buFont typeface="Arial" panose="020B0604020202020204" pitchFamily="34" charset="0"/>
              <a:buChar char="•"/>
            </a:pPr>
            <a:r>
              <a:rPr lang="en-US" dirty="0">
                <a:solidFill>
                  <a:schemeClr val="tx1"/>
                </a:solidFill>
              </a:rPr>
              <a:t>Current context</a:t>
            </a:r>
          </a:p>
        </p:txBody>
      </p:sp>
    </p:spTree>
    <p:extLst>
      <p:ext uri="{BB962C8B-B14F-4D97-AF65-F5344CB8AC3E}">
        <p14:creationId xmlns:p14="http://schemas.microsoft.com/office/powerpoint/2010/main" val="426966597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A16ED-0E65-2091-A5F9-441B03D77C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1E7C93E-056A-753F-9FAA-1C49509BD76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hear!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forgive! </a:t>
            </a:r>
          </a:p>
        </p:txBody>
      </p:sp>
      <p:pic>
        <p:nvPicPr>
          <p:cNvPr id="6" name="Picture 5">
            <a:extLst>
              <a:ext uri="{FF2B5EF4-FFF2-40B4-BE49-F238E27FC236}">
                <a16:creationId xmlns:a16="http://schemas.microsoft.com/office/drawing/2014/main" id="{0CEF8E38-49A5-AC9A-7399-30B16034D5A0}"/>
              </a:ext>
            </a:extLst>
          </p:cNvPr>
          <p:cNvPicPr>
            <a:picLocks noChangeAspect="1"/>
          </p:cNvPicPr>
          <p:nvPr/>
        </p:nvPicPr>
        <p:blipFill>
          <a:blip r:embed="rId3"/>
          <a:stretch>
            <a:fillRect/>
          </a:stretch>
        </p:blipFill>
        <p:spPr>
          <a:xfrm>
            <a:off x="236376" y="1200150"/>
            <a:ext cx="8786688" cy="1752600"/>
          </a:xfrm>
          <a:prstGeom prst="rect">
            <a:avLst/>
          </a:prstGeom>
        </p:spPr>
      </p:pic>
    </p:spTree>
    <p:extLst>
      <p:ext uri="{BB962C8B-B14F-4D97-AF65-F5344CB8AC3E}">
        <p14:creationId xmlns:p14="http://schemas.microsoft.com/office/powerpoint/2010/main" val="11583160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D4A5A-CC92-5699-A36A-9EC99C79D3F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5D1316-418B-B1EB-DFF7-C70747601C4E}"/>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Dan 9.19</a:t>
            </a:r>
            <a:r>
              <a:rPr lang="en-US" sz="4000" dirty="0">
                <a:solidFill>
                  <a:schemeClr val="tx1"/>
                </a:solidFill>
                <a:latin typeface="Arial Rounded MT Bold" panose="020F0704030504030204" pitchFamily="34" charset="0"/>
              </a:rPr>
              <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pay attention and act!</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F290D5AC-109B-1044-EC89-6364BCD823B4}"/>
              </a:ext>
            </a:extLst>
          </p:cNvPr>
          <p:cNvPicPr>
            <a:picLocks noChangeAspect="1"/>
          </p:cNvPicPr>
          <p:nvPr/>
        </p:nvPicPr>
        <p:blipFill>
          <a:blip r:embed="rId3"/>
          <a:stretch>
            <a:fillRect/>
          </a:stretch>
        </p:blipFill>
        <p:spPr>
          <a:xfrm>
            <a:off x="289773" y="1504950"/>
            <a:ext cx="8258579" cy="2057399"/>
          </a:xfrm>
          <a:prstGeom prst="rect">
            <a:avLst/>
          </a:prstGeom>
        </p:spPr>
      </p:pic>
    </p:spTree>
    <p:extLst>
      <p:ext uri="{BB962C8B-B14F-4D97-AF65-F5344CB8AC3E}">
        <p14:creationId xmlns:p14="http://schemas.microsoft.com/office/powerpoint/2010/main" val="3366118760"/>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263619</TotalTime>
  <Words>4106</Words>
  <Application>Microsoft Office PowerPoint</Application>
  <PresentationFormat>On-screen Show (16:9)</PresentationFormat>
  <Paragraphs>542</Paragraphs>
  <Slides>102</Slides>
  <Notes>102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102</vt:i4>
      </vt:variant>
    </vt:vector>
  </HeadingPairs>
  <TitlesOfParts>
    <vt:vector size="107" baseType="lpstr">
      <vt:lpstr>Arial</vt:lpstr>
      <vt:lpstr>Arial Rounded MT Bold</vt:lpstr>
      <vt:lpstr>Corbel</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5644</cp:revision>
  <dcterms:created xsi:type="dcterms:W3CDTF">2006-04-21T19:34:43Z</dcterms:created>
  <dcterms:modified xsi:type="dcterms:W3CDTF">2025-12-20T14:48:34Z</dcterms:modified>
</cp:coreProperties>
</file>