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Lst>
  <p:notesMasterIdLst>
    <p:notesMasterId r:id="rId96"/>
  </p:notesMasterIdLst>
  <p:handoutMasterIdLst>
    <p:handoutMasterId r:id="rId97"/>
  </p:handoutMasterIdLst>
  <p:sldIdLst>
    <p:sldId id="67611" r:id="rId2"/>
    <p:sldId id="67612" r:id="rId3"/>
    <p:sldId id="67613" r:id="rId4"/>
    <p:sldId id="67614" r:id="rId5"/>
    <p:sldId id="67576" r:id="rId6"/>
    <p:sldId id="67564" r:id="rId7"/>
    <p:sldId id="67663" r:id="rId8"/>
    <p:sldId id="67608" r:id="rId9"/>
    <p:sldId id="67605" r:id="rId10"/>
    <p:sldId id="67581" r:id="rId11"/>
    <p:sldId id="67590" r:id="rId12"/>
    <p:sldId id="67589" r:id="rId13"/>
    <p:sldId id="67665" r:id="rId14"/>
    <p:sldId id="67593" r:id="rId15"/>
    <p:sldId id="67666" r:id="rId16"/>
    <p:sldId id="67664" r:id="rId17"/>
    <p:sldId id="67597" r:id="rId18"/>
    <p:sldId id="67598" r:id="rId19"/>
    <p:sldId id="67595" r:id="rId20"/>
    <p:sldId id="67594" r:id="rId21"/>
    <p:sldId id="67628" r:id="rId22"/>
    <p:sldId id="67629" r:id="rId23"/>
    <p:sldId id="67582" r:id="rId24"/>
    <p:sldId id="67586" r:id="rId25"/>
    <p:sldId id="67583" r:id="rId26"/>
    <p:sldId id="67596" r:id="rId27"/>
    <p:sldId id="67602" r:id="rId28"/>
    <p:sldId id="67584" r:id="rId29"/>
    <p:sldId id="67591" r:id="rId30"/>
    <p:sldId id="67587" r:id="rId31"/>
    <p:sldId id="67592" r:id="rId32"/>
    <p:sldId id="67585" r:id="rId33"/>
    <p:sldId id="67552" r:id="rId34"/>
    <p:sldId id="67555" r:id="rId35"/>
    <p:sldId id="67604" r:id="rId36"/>
    <p:sldId id="67630" r:id="rId37"/>
    <p:sldId id="67631" r:id="rId38"/>
    <p:sldId id="67599" r:id="rId39"/>
    <p:sldId id="67600" r:id="rId40"/>
    <p:sldId id="67669" r:id="rId41"/>
    <p:sldId id="67667" r:id="rId42"/>
    <p:sldId id="67633" r:id="rId43"/>
    <p:sldId id="67632" r:id="rId44"/>
    <p:sldId id="67634" r:id="rId45"/>
    <p:sldId id="67635" r:id="rId46"/>
    <p:sldId id="67636" r:id="rId47"/>
    <p:sldId id="67637" r:id="rId48"/>
    <p:sldId id="67601" r:id="rId49"/>
    <p:sldId id="67638" r:id="rId50"/>
    <p:sldId id="67603" r:id="rId51"/>
    <p:sldId id="67668" r:id="rId52"/>
    <p:sldId id="67639" r:id="rId53"/>
    <p:sldId id="67640" r:id="rId54"/>
    <p:sldId id="67643" r:id="rId55"/>
    <p:sldId id="67578" r:id="rId56"/>
    <p:sldId id="67577" r:id="rId57"/>
    <p:sldId id="67641" r:id="rId58"/>
    <p:sldId id="67642" r:id="rId59"/>
    <p:sldId id="67606" r:id="rId60"/>
    <p:sldId id="67626" r:id="rId61"/>
    <p:sldId id="67627" r:id="rId62"/>
    <p:sldId id="67575" r:id="rId63"/>
    <p:sldId id="67572" r:id="rId64"/>
    <p:sldId id="67617" r:id="rId65"/>
    <p:sldId id="67618" r:id="rId66"/>
    <p:sldId id="67621" r:id="rId67"/>
    <p:sldId id="67622" r:id="rId68"/>
    <p:sldId id="67623" r:id="rId69"/>
    <p:sldId id="67615" r:id="rId70"/>
    <p:sldId id="67624" r:id="rId71"/>
    <p:sldId id="67625" r:id="rId72"/>
    <p:sldId id="67619" r:id="rId73"/>
    <p:sldId id="67644" r:id="rId74"/>
    <p:sldId id="67645" r:id="rId75"/>
    <p:sldId id="67620" r:id="rId76"/>
    <p:sldId id="67646" r:id="rId77"/>
    <p:sldId id="67647" r:id="rId78"/>
    <p:sldId id="67648" r:id="rId79"/>
    <p:sldId id="67652" r:id="rId80"/>
    <p:sldId id="67651" r:id="rId81"/>
    <p:sldId id="67649" r:id="rId82"/>
    <p:sldId id="67650" r:id="rId83"/>
    <p:sldId id="67656" r:id="rId84"/>
    <p:sldId id="67659" r:id="rId85"/>
    <p:sldId id="67660" r:id="rId86"/>
    <p:sldId id="67655" r:id="rId87"/>
    <p:sldId id="67616" r:id="rId88"/>
    <p:sldId id="67653" r:id="rId89"/>
    <p:sldId id="67658" r:id="rId90"/>
    <p:sldId id="67657" r:id="rId91"/>
    <p:sldId id="67654" r:id="rId92"/>
    <p:sldId id="67661" r:id="rId93"/>
    <p:sldId id="67662" r:id="rId94"/>
    <p:sldId id="67548" r:id="rId95"/>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00"/>
    <a:srgbClr val="333333"/>
    <a:srgbClr val="996633"/>
    <a:srgbClr val="9A6766"/>
    <a:srgbClr val="FFFF99"/>
    <a:srgbClr val="AA6E5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1343" autoAdjust="0"/>
  </p:normalViewPr>
  <p:slideViewPr>
    <p:cSldViewPr>
      <p:cViewPr varScale="1">
        <p:scale>
          <a:sx n="103" d="100"/>
          <a:sy n="103" d="100"/>
        </p:scale>
        <p:origin x="102" y="234"/>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7704"/>
    </p:cViewPr>
  </p:sorterViewPr>
  <p:notesViewPr>
    <p:cSldViewPr>
      <p:cViewPr varScale="1">
        <p:scale>
          <a:sx n="79" d="100"/>
          <a:sy n="79" d="100"/>
        </p:scale>
        <p:origin x="2022" y="12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commentAuthors" Target="commentAuthor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The Way to Greatness Lk 14.11 </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Dec 27, 2025</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The Way to Greatness Lk 14.11 </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Dec 27, 2025</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oalcast.com/media-library/don-t-count-the-days-make-the-days-count-muhammad-ali-quote.jpg?id=5163244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98F0F-50D8-7F71-795F-CA6782F0A57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F86C82E-8019-5E51-9CB1-9CBDBD1244E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4EF5C03E-7763-1E12-FB97-02736836F30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5D2EAC39-BD57-4322-58CB-9DE009CF97C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6F02F9E-7EC0-994A-C3C4-F453A522082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F32ACA5-1D49-CE6A-0930-239DD485394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6E4EA52-C390-6964-025A-66922CCBFD8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275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860D1-7F56-625A-DEFC-FBD9B5CA881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1B13146-39DC-D3C1-D82D-F58C26A42E5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D292ACCD-7F00-E0B5-4A92-69F7B1A5916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1857D599-F800-234C-6941-B9183AA51AD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F367357-2154-1E32-9D6E-97A07B6EADB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F9CA404-2742-F020-9814-5C913915B2FD}"/>
              </a:ext>
            </a:extLst>
          </p:cNvPr>
          <p:cNvSpPr>
            <a:spLocks noGrp="1" noChangeArrowheads="1"/>
          </p:cNvSpPr>
          <p:nvPr>
            <p:ph type="body" idx="1"/>
          </p:nvPr>
        </p:nvSpPr>
        <p:spPr>
          <a:xfrm>
            <a:off x="152400" y="4114800"/>
            <a:ext cx="6553200" cy="4876800"/>
          </a:xfrm>
        </p:spPr>
        <p:txBody>
          <a:bodyPr/>
          <a:lstStyle/>
          <a:p>
            <a:pPr algn="l"/>
            <a:r>
              <a:rPr lang="en-US" altLang="en-US" dirty="0"/>
              <a:t>Definition of greatness…serving others.</a:t>
            </a:r>
          </a:p>
          <a:p>
            <a:pPr algn="l"/>
            <a:r>
              <a:rPr lang="en-US" altLang="en-US" dirty="0"/>
              <a:t>Rabbi Robt Solomon </a:t>
            </a:r>
            <a:r>
              <a:rPr lang="en-US" altLang="en-US" dirty="0" err="1"/>
              <a:t>zl</a:t>
            </a:r>
            <a:r>
              <a:rPr lang="en-US" altLang="en-US" dirty="0"/>
              <a:t> of Beth Hallel Atlanta, flagship </a:t>
            </a:r>
            <a:r>
              <a:rPr lang="en-US" altLang="en-US" dirty="0" err="1"/>
              <a:t>cong</a:t>
            </a:r>
            <a:r>
              <a:rPr lang="en-US" altLang="en-US" dirty="0"/>
              <a:t>, said that if you want to find a great leader, find someone who cleans toilets.</a:t>
            </a:r>
          </a:p>
          <a:p>
            <a:pPr algn="l"/>
            <a:r>
              <a:rPr lang="en-US" altLang="en-US" dirty="0"/>
              <a:t>Me, I take out the trash.  Been doing since age 8 or so.</a:t>
            </a:r>
          </a:p>
        </p:txBody>
      </p:sp>
      <p:cxnSp>
        <p:nvCxnSpPr>
          <p:cNvPr id="3" name="Straight Connector 2">
            <a:extLst>
              <a:ext uri="{FF2B5EF4-FFF2-40B4-BE49-F238E27FC236}">
                <a16:creationId xmlns:a16="http://schemas.microsoft.com/office/drawing/2014/main" id="{57140D44-4DCA-EB16-BDE9-FFC1EB28020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215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E129E-3A19-36FB-D8BE-7F105AC6D28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F4104BC-AE56-1BB4-B072-26F35D6082D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F5DE57C8-C511-CB3C-92EA-0892E1BED74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70671664-DDC8-D4C9-818E-8D46483BD08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3926AF1-A70C-361B-B7AE-D28A0C70A0D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E01F158-69EF-D707-5882-38E426631C5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33AE381-D3B1-6E2F-89E5-D64D377B0F5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341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EEA54-BBF8-1369-25F8-49ABED4CB26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9DFE085-F397-4D3A-447E-57BF26DBDEC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EEF45C71-90A9-0E61-AAD0-BF434EA05FF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04DE7A03-6931-0363-D4EB-B312E0DFE5A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188689F-9785-18B9-2B01-1F97C2B164D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59EA263-ED09-9419-1594-CBDA80E09FD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6CB77A1-85B6-A580-34D1-B44713A78B1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046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8BAA1-C879-846A-D380-4608025484D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354FE85-587C-D1DB-C2C4-5495AA526A2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3F8B070A-3D53-A6D3-684B-787BF95B7D0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44AFE7A2-AF83-9EE2-2E5D-54CC519BCE3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2605EA3-BD86-193A-42F9-42C0F2C7E5A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C068066-898B-CD65-ECED-6F3D09C3FB49}"/>
              </a:ext>
            </a:extLst>
          </p:cNvPr>
          <p:cNvSpPr>
            <a:spLocks noGrp="1" noChangeArrowheads="1"/>
          </p:cNvSpPr>
          <p:nvPr>
            <p:ph type="body" idx="1"/>
          </p:nvPr>
        </p:nvSpPr>
        <p:spPr>
          <a:xfrm>
            <a:off x="152400" y="4114800"/>
            <a:ext cx="6553200" cy="4876800"/>
          </a:xfrm>
        </p:spPr>
        <p:txBody>
          <a:bodyPr/>
          <a:lstStyle/>
          <a:p>
            <a:pPr algn="l"/>
            <a:r>
              <a:rPr lang="en-US" altLang="en-US" dirty="0"/>
              <a:t>The context of my “download” scripture</a:t>
            </a:r>
          </a:p>
        </p:txBody>
      </p:sp>
      <p:cxnSp>
        <p:nvCxnSpPr>
          <p:cNvPr id="3" name="Straight Connector 2">
            <a:extLst>
              <a:ext uri="{FF2B5EF4-FFF2-40B4-BE49-F238E27FC236}">
                <a16:creationId xmlns:a16="http://schemas.microsoft.com/office/drawing/2014/main" id="{FE0ED101-C453-4A49-D058-A6956A1B8D5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4690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E7E08-5679-493D-A038-33E955861B4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0F700DD-AA0B-B36A-9822-05BBB1CD00B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2B792349-52C8-19B5-BF42-FEA63DEBA54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B503691A-F981-2E27-B767-46459ED10B6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1F94AB5-0CEB-A7C0-DD75-CABC9E80BC3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9F1E9D2-3011-3681-EF76-4CF428EF994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14498C8-96CA-F80F-16B4-8F565BD7122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230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7CC22-475D-27AB-016D-D40BA259D62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95E89EF-5B87-7618-CEE4-1FB0D79730C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1CD8CA9C-1B24-E400-2D9A-5681608E7A2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E7243EF1-852E-66B4-D56F-2BB84DF16AB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130B820-85B7-D6C1-28D8-1FD9A042E13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C5AC50E-F3F4-A163-550D-C729AFC7448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E1079F5-23E6-2C97-86C5-3A5F41A4806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0758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D8546-09E1-FCA6-638F-E0D46448C3D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1E1BC90-7BCB-7409-06BA-F9453088234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9B6554F2-D819-A548-071A-2230E7F9727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158D5CEB-8D1A-80F2-5010-0AA1A4A40EA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AC0684B-306A-6287-0D1C-459C1F860CF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5494ABE-B477-BF68-2987-8DA0739919F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48A0261-E94F-F71A-DF61-CD75346D464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6610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A0CAF-134C-2C3C-9C4D-3FCA1A754A6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60375E4-A473-C7B9-9A1C-2D55B60E761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BD1B65DC-CCCD-F456-C36C-0A4B6F36A3D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F5D2EAD4-68E6-8195-092B-EC0962B4F5B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D68E002-C079-41E5-033F-436A245D622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FD25E1B-F7DC-F342-FBBB-CA2C4AAF152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1E6007A-1485-06B9-19C3-544126DA006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5641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EB167-66B6-F334-F04B-35BD51F9CD2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81FC04F-D1B7-09CB-390A-3E13E74AAEB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951B72C7-7558-30BD-20D3-70AD65FB1E2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90591C31-695F-D786-686D-76A324D0B8F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991860E-EF15-A74A-4B1D-33FB7CFBF09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822E415-97D4-4392-2A45-ED34CCF59268}"/>
              </a:ext>
            </a:extLst>
          </p:cNvPr>
          <p:cNvSpPr>
            <a:spLocks noGrp="1" noChangeArrowheads="1"/>
          </p:cNvSpPr>
          <p:nvPr>
            <p:ph type="body" idx="1"/>
          </p:nvPr>
        </p:nvSpPr>
        <p:spPr>
          <a:xfrm>
            <a:off x="152400" y="4114800"/>
            <a:ext cx="6553200" cy="4876800"/>
          </a:xfrm>
        </p:spPr>
        <p:txBody>
          <a:bodyPr/>
          <a:lstStyle/>
          <a:p>
            <a:pPr algn="l"/>
            <a:r>
              <a:rPr lang="en-US" altLang="en-US" dirty="0"/>
              <a:t>Treasuring defenseless little ones is a mandate, kingdom of heaven citizens…unborn</a:t>
            </a:r>
          </a:p>
        </p:txBody>
      </p:sp>
      <p:cxnSp>
        <p:nvCxnSpPr>
          <p:cNvPr id="3" name="Straight Connector 2">
            <a:extLst>
              <a:ext uri="{FF2B5EF4-FFF2-40B4-BE49-F238E27FC236}">
                <a16:creationId xmlns:a16="http://schemas.microsoft.com/office/drawing/2014/main" id="{490CCEDA-447E-36F9-A803-530DD8B7574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3694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A9258-8B63-5904-BCEC-C1DA86DA827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9D84D3E-3D45-69B2-A4F5-DA36BDB8469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1A6AF754-0CD1-0BEF-1769-8B9E1F13E54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D0574752-0C30-0113-AFB8-E75F5640669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B995365-2408-0BF2-3928-EB3FE0737C9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B27E608-44F3-158F-6079-8542271B8D4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D762821-2E43-CB2C-3DB8-61582126883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732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16A89-E932-EC19-0BC7-F39AE5909FD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7B4E0E6-AF79-4A1F-B0D4-071012C50E6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05F446F6-95E5-7EB3-59BC-A8571875A29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C82F16D9-018E-6E04-B837-45F1C013C9A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C19FA60-0B41-7F15-6016-5935A5CB632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C406F09-BA6F-CFA5-F596-521CD337B010}"/>
              </a:ext>
            </a:extLst>
          </p:cNvPr>
          <p:cNvSpPr>
            <a:spLocks noGrp="1" noChangeArrowheads="1"/>
          </p:cNvSpPr>
          <p:nvPr>
            <p:ph type="body" idx="1"/>
          </p:nvPr>
        </p:nvSpPr>
        <p:spPr>
          <a:xfrm>
            <a:off x="152400" y="4114800"/>
            <a:ext cx="6553200" cy="4876800"/>
          </a:xfrm>
        </p:spPr>
        <p:txBody>
          <a:bodyPr/>
          <a:lstStyle/>
          <a:p>
            <a:pPr algn="l"/>
            <a:r>
              <a:rPr lang="en-US" altLang="en-US" dirty="0"/>
              <a:t>https://cdn.quotesgram.com/img/1/12/2012853608-muhammad-ali-quotes-winning14.jpg</a:t>
            </a:r>
          </a:p>
        </p:txBody>
      </p:sp>
      <p:cxnSp>
        <p:nvCxnSpPr>
          <p:cNvPr id="3" name="Straight Connector 2">
            <a:extLst>
              <a:ext uri="{FF2B5EF4-FFF2-40B4-BE49-F238E27FC236}">
                <a16:creationId xmlns:a16="http://schemas.microsoft.com/office/drawing/2014/main" id="{B0AF427C-58D5-E07A-CA5B-9A5D926B164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4462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F2C09-DA39-F992-5B1A-B5AAA86BC3C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725C684-27E4-988F-633A-04B1187ACBC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7FBFF772-7416-6C9E-8FD2-660AD2ED5B5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8066B692-92EA-C5CF-68F9-3E0F8A6CBC4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DC2F969-75EA-64A9-D883-315D640D4E0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C0D773B-0370-4950-B274-6176C7E18F1F}"/>
              </a:ext>
            </a:extLst>
          </p:cNvPr>
          <p:cNvSpPr>
            <a:spLocks noGrp="1" noChangeArrowheads="1"/>
          </p:cNvSpPr>
          <p:nvPr>
            <p:ph type="body" idx="1"/>
          </p:nvPr>
        </p:nvSpPr>
        <p:spPr>
          <a:xfrm>
            <a:off x="152400" y="4114800"/>
            <a:ext cx="6553200" cy="4876800"/>
          </a:xfrm>
        </p:spPr>
        <p:txBody>
          <a:bodyPr/>
          <a:lstStyle/>
          <a:p>
            <a:pPr algn="l"/>
            <a:r>
              <a:rPr lang="en-US" altLang="en-US" dirty="0"/>
              <a:t>https://vimeo.com/300737883?fl=pl&amp;fe=cm</a:t>
            </a:r>
          </a:p>
        </p:txBody>
      </p:sp>
      <p:cxnSp>
        <p:nvCxnSpPr>
          <p:cNvPr id="3" name="Straight Connector 2">
            <a:extLst>
              <a:ext uri="{FF2B5EF4-FFF2-40B4-BE49-F238E27FC236}">
                <a16:creationId xmlns:a16="http://schemas.microsoft.com/office/drawing/2014/main" id="{25458764-E16B-0D70-46B3-86F91248AFA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2964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C049E-B3F8-9D42-56D8-5A00C4ED2E8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3A80335-8276-EE1F-D7EF-4CE7C14E218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79C95EAE-C2B7-1917-7DA6-9841CC4B888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7C1FBAB5-66A9-1D4B-898F-77287DE1F1D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DCB3DB5-B116-7BFA-19E4-439E492C0D8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A1138F5-6A36-5DED-E15A-7DC414D6704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7F687B1-812C-0C15-506A-CAA9DF21C8F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531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2855E-8594-6AFE-1598-31276354099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BCD2519-C87B-2CC1-2F8D-236D7B8A1B3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D8276778-9602-C3E2-9254-E37F26B0A56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36F46AAA-7187-9936-642D-3728291D62E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55148D3-F8C3-EC3E-F550-9254EAE1857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247349B-9412-853C-DEC3-4E35822984F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B3FA16D-C7A3-FCBB-9B67-7974C1C8DD8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9292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71D46-7068-C195-5F3B-E04ABA326B7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0B3D258-84E1-7743-8069-C50AA5C602B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F2DFAB43-7512-68C0-C7FA-F8AA3286C81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2BEC0F12-BA41-2E4B-9362-765ED4A87E8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0F804CF-D9ED-AEC0-760C-CE7CC5EAA10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46AFAD9-8D5A-3F43-F3A0-8C3E8266E22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F19BA87-88F3-31E8-250B-CEA946A3816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503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C82C7-9B27-4150-4727-2BF6F1B86B1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794AF41-717F-D400-CE93-E5B4120F47C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4B595813-23C2-EFE2-DC26-DE900C5DBF9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E72F0739-8865-A145-6095-FF6D8CCBFE7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9476E6F-231D-0A95-4A1E-4B0B10B6837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3F48509-2414-9035-A75B-BB60F87C22B4}"/>
              </a:ext>
            </a:extLst>
          </p:cNvPr>
          <p:cNvSpPr>
            <a:spLocks noGrp="1" noChangeArrowheads="1"/>
          </p:cNvSpPr>
          <p:nvPr>
            <p:ph type="body" idx="1"/>
          </p:nvPr>
        </p:nvSpPr>
        <p:spPr>
          <a:xfrm>
            <a:off x="152400" y="4114800"/>
            <a:ext cx="6553200" cy="4876800"/>
          </a:xfrm>
        </p:spPr>
        <p:txBody>
          <a:bodyPr/>
          <a:lstStyle/>
          <a:p>
            <a:pPr algn="l"/>
            <a:r>
              <a:rPr lang="en-US" altLang="en-US" b="0" u="sng" kern="1200" dirty="0">
                <a:latin typeface="Arial Rounded MT Bold" panose="020F0704030504030204" pitchFamily="34" charset="0"/>
                <a:ea typeface="+mn-ea"/>
                <a:cs typeface="+mn-cs"/>
              </a:rPr>
              <a:t>David movie re Golyat, Goliath</a:t>
            </a:r>
          </a:p>
        </p:txBody>
      </p:sp>
      <p:cxnSp>
        <p:nvCxnSpPr>
          <p:cNvPr id="3" name="Straight Connector 2">
            <a:extLst>
              <a:ext uri="{FF2B5EF4-FFF2-40B4-BE49-F238E27FC236}">
                <a16:creationId xmlns:a16="http://schemas.microsoft.com/office/drawing/2014/main" id="{76F54553-5EBF-7180-458C-85AA20C543E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3042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EEBD0-5734-93A8-5495-810AF369157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B65151F-5B38-A2D1-9A5A-CC4040EEC6C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C9745826-2DC9-6452-906D-74E983977E0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FF57FC69-CF51-F037-DC06-E99656E766F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290BB9F-A591-8294-5ECA-21C6D2FBD4E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8582AE5-6C42-80A6-E097-2FB6C37E6E6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101E076-88D4-C9A5-0D46-50C611706C1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10693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979FB-4C13-4CAB-0FCE-ABB8C4F506D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92DE362-3EAD-72E0-4BDD-DE71432FDAE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A3DEA2FA-7F25-C639-D9C1-D8BE71EE2A0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7C648525-A7BF-A08C-BFA4-C59D37C632D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AA60EF4-6845-8D61-FF87-A44B66DDB9A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810271A-FE7E-E8C1-7A12-5950E65AC8B2}"/>
              </a:ext>
            </a:extLst>
          </p:cNvPr>
          <p:cNvSpPr>
            <a:spLocks noGrp="1" noChangeArrowheads="1"/>
          </p:cNvSpPr>
          <p:nvPr>
            <p:ph type="body" idx="1"/>
          </p:nvPr>
        </p:nvSpPr>
        <p:spPr>
          <a:xfrm>
            <a:off x="152400" y="4114800"/>
            <a:ext cx="6553200" cy="4876800"/>
          </a:xfrm>
        </p:spPr>
        <p:txBody>
          <a:bodyPr/>
          <a:lstStyle/>
          <a:p>
            <a:pPr algn="l"/>
            <a:r>
              <a:rPr lang="en-US" altLang="en-US" dirty="0"/>
              <a:t>Torah is a key element in our identity as Messianic Jew and Gentile.   Walking in the mitzvot brings great peace.  If it brings a spirit of condemnation to others less observant, you are not really in Torah.</a:t>
            </a:r>
          </a:p>
          <a:p>
            <a:pPr algn="l"/>
            <a:r>
              <a:rPr lang="en-US" altLang="en-US" dirty="0"/>
              <a:t>Peace and joy and humility.</a:t>
            </a:r>
          </a:p>
        </p:txBody>
      </p:sp>
      <p:cxnSp>
        <p:nvCxnSpPr>
          <p:cNvPr id="3" name="Straight Connector 2">
            <a:extLst>
              <a:ext uri="{FF2B5EF4-FFF2-40B4-BE49-F238E27FC236}">
                <a16:creationId xmlns:a16="http://schemas.microsoft.com/office/drawing/2014/main" id="{39E7B062-ECB1-5309-F5F6-6A9FFC11A2C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8466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A7C03-AAE1-5EEA-D893-95ED7F1930F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D732A15-EC38-3714-487C-35073FECBAA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2C9C58D5-914F-67BC-DCD7-AFE3878EEE7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5863B25B-EBAE-56A7-450C-5DBC213BC13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C1A0181-E789-4F01-642F-4C67A386DBE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E29DCDE-06BC-8A37-0A6F-B1A5BEBDD479}"/>
              </a:ext>
            </a:extLst>
          </p:cNvPr>
          <p:cNvSpPr>
            <a:spLocks noGrp="1" noChangeArrowheads="1"/>
          </p:cNvSpPr>
          <p:nvPr>
            <p:ph type="body" idx="1"/>
          </p:nvPr>
        </p:nvSpPr>
        <p:spPr>
          <a:xfrm>
            <a:off x="152400" y="4114800"/>
            <a:ext cx="6553200" cy="4876800"/>
          </a:xfrm>
        </p:spPr>
        <p:txBody>
          <a:bodyPr/>
          <a:lstStyle/>
          <a:p>
            <a:pPr algn="l"/>
            <a:r>
              <a:rPr lang="en-US" altLang="en-US" dirty="0"/>
              <a:t>Are you or I scornful to those we disagree with.   Roll your eyes in contempt?</a:t>
            </a:r>
          </a:p>
        </p:txBody>
      </p:sp>
      <p:cxnSp>
        <p:nvCxnSpPr>
          <p:cNvPr id="3" name="Straight Connector 2">
            <a:extLst>
              <a:ext uri="{FF2B5EF4-FFF2-40B4-BE49-F238E27FC236}">
                <a16:creationId xmlns:a16="http://schemas.microsoft.com/office/drawing/2014/main" id="{F629AB02-436A-A70E-CB1C-B0B84A396F5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87362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E232E-ED2E-3B45-034B-F086666983B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F2DC925-5AC2-E385-8BFA-1ED39B021A2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369EAEF3-6925-C76D-18E3-3F0152A77D9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021C6EBE-497C-6C57-4B60-20E3B4C01C0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F9A458E-184B-51EB-D35D-D0CAA03C60C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7CFFE63-E369-4480-F40F-6EA64C65C6A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9F05155-513A-9FCE-1F6C-EC5F709ECA9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82912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57FE9-118F-2D86-C3DD-2684383F3C3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7638909-9001-AEB2-09E6-A1FFD6C8183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93E0DD5D-CF44-D284-FA24-83029985EB2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CC6950AB-E519-1488-AA52-97CB879C697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569B76B-11D5-E443-7860-22C51E1B61A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D5E1329-BB70-49E9-7300-1AAE31B06CB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2A2D0F2-128E-A6FC-DB1C-2472EE1A726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085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5E12D-9C78-AE18-7B48-5157D63522A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A71A3C7-F790-F34A-631B-1E5397676AE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30500331-C1BE-8002-2313-9C0ADA2C677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FE3B12A4-3549-C012-7690-54A1AF6159C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0343BBA-53E5-A5E9-BE04-F6F6802E591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E164091-43DA-8947-AEDE-3D78676DD688}"/>
              </a:ext>
            </a:extLst>
          </p:cNvPr>
          <p:cNvSpPr>
            <a:spLocks noGrp="1" noChangeArrowheads="1"/>
          </p:cNvSpPr>
          <p:nvPr>
            <p:ph type="body" idx="1"/>
          </p:nvPr>
        </p:nvSpPr>
        <p:spPr>
          <a:xfrm>
            <a:off x="152400" y="4114800"/>
            <a:ext cx="6553200" cy="4876800"/>
          </a:xfrm>
        </p:spPr>
        <p:txBody>
          <a:bodyPr/>
          <a:lstStyle/>
          <a:p>
            <a:pPr algn="l"/>
            <a:r>
              <a:rPr lang="en-US" altLang="en-US" dirty="0"/>
              <a:t>https://youthincmag.com/wp-content/uploads/2016/06/MD-ALI-6-1024x749.jpg</a:t>
            </a:r>
          </a:p>
        </p:txBody>
      </p:sp>
      <p:cxnSp>
        <p:nvCxnSpPr>
          <p:cNvPr id="3" name="Straight Connector 2">
            <a:extLst>
              <a:ext uri="{FF2B5EF4-FFF2-40B4-BE49-F238E27FC236}">
                <a16:creationId xmlns:a16="http://schemas.microsoft.com/office/drawing/2014/main" id="{4E45A591-E466-900D-F1F4-E0CD121FAC7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9647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43576-888C-6EE2-59AC-7E2FFB6760B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E8BA1E1-E3BD-01DA-3F10-CE2F90B483E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5E98222C-05F0-C33D-C530-360339F55B2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37AA7243-E3C6-1D19-8916-F658C13A099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266C6C2-97D8-8917-B831-AD6F0AA3681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E171412-6A30-77AB-0346-831FC62D904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F9A8784-F4EE-8291-D49D-31A04DC8C3A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88175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84E5B-56E3-4C82-E724-DED9FC4D0ED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650FD28-640E-BE77-F88E-CD08BE51705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C320A75E-FFF3-0541-9279-3A787C4CBB8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5805A97C-9C85-4D3F-6A47-9E491068F8C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3BB9C23-F6DD-D727-B476-D75027B6ECD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0E0876E-5B01-5F31-DB2A-D0D6BEC0782E}"/>
              </a:ext>
            </a:extLst>
          </p:cNvPr>
          <p:cNvSpPr>
            <a:spLocks noGrp="1" noChangeArrowheads="1"/>
          </p:cNvSpPr>
          <p:nvPr>
            <p:ph type="body" idx="1"/>
          </p:nvPr>
        </p:nvSpPr>
        <p:spPr>
          <a:xfrm>
            <a:off x="152400" y="4114800"/>
            <a:ext cx="6553200" cy="4876800"/>
          </a:xfrm>
        </p:spPr>
        <p:txBody>
          <a:bodyPr/>
          <a:lstStyle/>
          <a:p>
            <a:pPr algn="l"/>
            <a:r>
              <a:rPr lang="en-US" altLang="en-US" dirty="0"/>
              <a:t>One of my favorite scriptures…liquid love.</a:t>
            </a:r>
          </a:p>
        </p:txBody>
      </p:sp>
      <p:cxnSp>
        <p:nvCxnSpPr>
          <p:cNvPr id="3" name="Straight Connector 2">
            <a:extLst>
              <a:ext uri="{FF2B5EF4-FFF2-40B4-BE49-F238E27FC236}">
                <a16:creationId xmlns:a16="http://schemas.microsoft.com/office/drawing/2014/main" id="{1369E5AE-B74C-6E12-03FA-DA22FF7E182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94282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C438D-6903-650C-FA04-FEEBBEEEC1C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806A36E-CA72-0E27-FC39-3926923B062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E4878664-9AA7-E59C-C982-5347D51F21D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B1B47644-42F9-A9BB-1700-3391B71EAC3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BAA2CCD-60FC-78A2-83F9-1C1324ED9F7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B288332-E0A3-5E65-DB85-4D4BC53D3A5A}"/>
              </a:ext>
            </a:extLst>
          </p:cNvPr>
          <p:cNvSpPr>
            <a:spLocks noGrp="1" noChangeArrowheads="1"/>
          </p:cNvSpPr>
          <p:nvPr>
            <p:ph type="body" idx="1"/>
          </p:nvPr>
        </p:nvSpPr>
        <p:spPr>
          <a:xfrm>
            <a:off x="152400" y="4114800"/>
            <a:ext cx="6553200" cy="4876800"/>
          </a:xfrm>
        </p:spPr>
        <p:txBody>
          <a:bodyPr/>
          <a:lstStyle/>
          <a:p>
            <a:pPr algn="l"/>
            <a:r>
              <a:rPr lang="en-US" altLang="en-US" dirty="0"/>
              <a:t>Not extravagance and comfort.   Self denial</a:t>
            </a:r>
          </a:p>
        </p:txBody>
      </p:sp>
      <p:cxnSp>
        <p:nvCxnSpPr>
          <p:cNvPr id="3" name="Straight Connector 2">
            <a:extLst>
              <a:ext uri="{FF2B5EF4-FFF2-40B4-BE49-F238E27FC236}">
                <a16:creationId xmlns:a16="http://schemas.microsoft.com/office/drawing/2014/main" id="{8F133FA2-0DC9-DCA2-FEEA-BE3804BAF21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71450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5B679-F3BF-2715-86E4-26D3299AF12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6CC99AF-0ED8-0630-F7D9-5D18BAFF74B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31C81D50-55A6-15BB-148C-25976DEF32D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D0BF8293-765E-ED2A-A405-79A1358159B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FD067B9-674F-A8A9-A338-FB972EF946A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896F584-9C47-521C-3BF5-F2EA6F9C9B31}"/>
              </a:ext>
            </a:extLst>
          </p:cNvPr>
          <p:cNvSpPr>
            <a:spLocks noGrp="1" noChangeArrowheads="1"/>
          </p:cNvSpPr>
          <p:nvPr>
            <p:ph type="body" idx="1"/>
          </p:nvPr>
        </p:nvSpPr>
        <p:spPr>
          <a:xfrm>
            <a:off x="152400" y="4114800"/>
            <a:ext cx="6553200" cy="4876800"/>
          </a:xfrm>
        </p:spPr>
        <p:txBody>
          <a:bodyPr/>
          <a:lstStyle/>
          <a:p>
            <a:pPr algn="l"/>
            <a:r>
              <a:rPr lang="en-US" altLang="en-US" dirty="0"/>
              <a:t>Set my face = deliberate time and place</a:t>
            </a:r>
          </a:p>
        </p:txBody>
      </p:sp>
      <p:cxnSp>
        <p:nvCxnSpPr>
          <p:cNvPr id="3" name="Straight Connector 2">
            <a:extLst>
              <a:ext uri="{FF2B5EF4-FFF2-40B4-BE49-F238E27FC236}">
                <a16:creationId xmlns:a16="http://schemas.microsoft.com/office/drawing/2014/main" id="{26FD5CD4-8196-989A-D032-9134C488114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69721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4630F-FD37-2892-A4D5-5B66215F981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4CA6264-CE45-0225-CCD7-BCE64F3B157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BBC7FE39-4E6D-16CF-0932-89DE6FFA33F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7BED0E10-C8B0-D82A-C040-4049108C343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287F379-F982-553F-C87D-648EB490B9B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AE083DF-30E7-BDDA-ED7A-F30CCA7D2A35}"/>
              </a:ext>
            </a:extLst>
          </p:cNvPr>
          <p:cNvSpPr>
            <a:spLocks noGrp="1" noChangeArrowheads="1"/>
          </p:cNvSpPr>
          <p:nvPr>
            <p:ph type="body" idx="1"/>
          </p:nvPr>
        </p:nvSpPr>
        <p:spPr>
          <a:xfrm>
            <a:off x="152400" y="4114800"/>
            <a:ext cx="6553200" cy="4876800"/>
          </a:xfrm>
        </p:spPr>
        <p:txBody>
          <a:bodyPr/>
          <a:lstStyle/>
          <a:p>
            <a:pPr algn="l"/>
            <a:r>
              <a:rPr lang="en-US" altLang="en-US" dirty="0"/>
              <a:t>To beg and plead</a:t>
            </a:r>
          </a:p>
        </p:txBody>
      </p:sp>
      <p:cxnSp>
        <p:nvCxnSpPr>
          <p:cNvPr id="3" name="Straight Connector 2">
            <a:extLst>
              <a:ext uri="{FF2B5EF4-FFF2-40B4-BE49-F238E27FC236}">
                <a16:creationId xmlns:a16="http://schemas.microsoft.com/office/drawing/2014/main" id="{FBCA5D59-521B-0645-3F2E-462967471E4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4457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2FD2F-F992-9530-95AA-EE8101F63D2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FE02197-6E00-EDF5-E783-3EA40D0E441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89788EA0-E8E8-7630-20E3-456C9C1452B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8E8E9911-1097-AFD7-385F-DA673A58F2B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E014609-F6C7-FB54-2D57-ADC5B8CCC92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584B90B-2854-45C2-DE5D-7C6CC0063CE1}"/>
              </a:ext>
            </a:extLst>
          </p:cNvPr>
          <p:cNvSpPr>
            <a:spLocks noGrp="1" noChangeArrowheads="1"/>
          </p:cNvSpPr>
          <p:nvPr>
            <p:ph type="body" idx="1"/>
          </p:nvPr>
        </p:nvSpPr>
        <p:spPr>
          <a:xfrm>
            <a:off x="152400" y="4114800"/>
            <a:ext cx="6553200" cy="4876800"/>
          </a:xfrm>
        </p:spPr>
        <p:txBody>
          <a:bodyPr/>
          <a:lstStyle/>
          <a:p>
            <a:pPr algn="l"/>
            <a:r>
              <a:rPr lang="en-US" altLang="en-US" dirty="0"/>
              <a:t>If you want to get a leg up on someone, give them a blessing.</a:t>
            </a:r>
          </a:p>
        </p:txBody>
      </p:sp>
      <p:cxnSp>
        <p:nvCxnSpPr>
          <p:cNvPr id="3" name="Straight Connector 2">
            <a:extLst>
              <a:ext uri="{FF2B5EF4-FFF2-40B4-BE49-F238E27FC236}">
                <a16:creationId xmlns:a16="http://schemas.microsoft.com/office/drawing/2014/main" id="{E200791A-92E5-09C8-E76C-F36422BD079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39694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70917-C9D8-D807-E104-849B999A2E9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D98C886-DFDD-57C6-50D2-99996E3FE51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D490922C-6834-69E7-6E86-C2911186FBE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2DFA9BA1-3D1F-51A4-576A-36D4CE96492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329A553-A6A7-DB17-A6C4-304FB50A40B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6127753-25D4-7645-06F5-5131B1A458F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E661147-CF28-9DBE-5D55-EF6CBD8FD07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68656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E4B99-DD73-F534-A1F9-D025DE11018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648F2D7-4E5C-9FDC-6C3B-DCB899989D7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235ADD68-E471-6D22-BF29-9F8C4DD76CA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40B8D364-161A-D051-4D86-CF5B42CE9AA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00E451F-335D-9101-BBF4-CFF6FA63510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384EF69-E6E0-4862-4C2B-F0F021BA8E92}"/>
              </a:ext>
            </a:extLst>
          </p:cNvPr>
          <p:cNvSpPr>
            <a:spLocks noGrp="1" noChangeArrowheads="1"/>
          </p:cNvSpPr>
          <p:nvPr>
            <p:ph type="body" idx="1"/>
          </p:nvPr>
        </p:nvSpPr>
        <p:spPr>
          <a:xfrm>
            <a:off x="152400" y="4114800"/>
            <a:ext cx="6553200" cy="4876800"/>
          </a:xfrm>
        </p:spPr>
        <p:txBody>
          <a:bodyPr/>
          <a:lstStyle/>
          <a:p>
            <a:pPr algn="l"/>
            <a:r>
              <a:rPr lang="en-US" altLang="en-US" dirty="0"/>
              <a:t>How does this fit in?   Sometimes, to defend our honor, we have nothing truthful to brag about, or some failure to cover up, so we’ll embellish something, or make something up.  If we are content with humility, all will be ok however it plays out.</a:t>
            </a:r>
          </a:p>
        </p:txBody>
      </p:sp>
      <p:cxnSp>
        <p:nvCxnSpPr>
          <p:cNvPr id="3" name="Straight Connector 2">
            <a:extLst>
              <a:ext uri="{FF2B5EF4-FFF2-40B4-BE49-F238E27FC236}">
                <a16:creationId xmlns:a16="http://schemas.microsoft.com/office/drawing/2014/main" id="{BBF55F7B-AFBE-F448-07B8-A3104F33919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64388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F960D-881D-CD26-28FD-2EC673946B3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C5CBD9B-DFA4-096D-88A7-1F242384AED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E7A2988C-D356-976B-9C29-82F4E552B35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57267188-4360-281F-81A5-C32E5ED49BC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8D92A4C-4138-E92C-7395-3FD35856DED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8E50410-F4C3-3C2A-3182-7009E96D0132}"/>
              </a:ext>
            </a:extLst>
          </p:cNvPr>
          <p:cNvSpPr>
            <a:spLocks noGrp="1" noChangeArrowheads="1"/>
          </p:cNvSpPr>
          <p:nvPr>
            <p:ph type="body" idx="1"/>
          </p:nvPr>
        </p:nvSpPr>
        <p:spPr>
          <a:xfrm>
            <a:off x="152400" y="4114800"/>
            <a:ext cx="6553200" cy="4876800"/>
          </a:xfrm>
        </p:spPr>
        <p:txBody>
          <a:bodyPr/>
          <a:lstStyle/>
          <a:p>
            <a:pPr algn="l"/>
            <a:r>
              <a:rPr lang="en-US" altLang="en-US" dirty="0"/>
              <a:t>Me and lying and 1040 form and even if telling anecdotes and jokes.   I’ll ruin the flow of a joke if I don’t have the facts correct.</a:t>
            </a:r>
          </a:p>
          <a:p>
            <a:pPr algn="l"/>
            <a:r>
              <a:rPr lang="en-US" altLang="en-US" dirty="0"/>
              <a:t>Isn’t every believer terrified of telling false statements?</a:t>
            </a:r>
          </a:p>
        </p:txBody>
      </p:sp>
      <p:cxnSp>
        <p:nvCxnSpPr>
          <p:cNvPr id="3" name="Straight Connector 2">
            <a:extLst>
              <a:ext uri="{FF2B5EF4-FFF2-40B4-BE49-F238E27FC236}">
                <a16:creationId xmlns:a16="http://schemas.microsoft.com/office/drawing/2014/main" id="{1729143F-3278-3DD2-2BF0-616F2D557B8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56498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84DB3-68D3-9AA1-96AF-8AE5CD64C87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2937170-5E5D-3732-52B4-1CBCD4B33B3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0C6F915F-515B-7FE7-7EEB-6B60D6C9A1A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58C4AB16-B13D-B49C-D5B5-44C446EFD7B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68F78DE-8642-5849-83B4-B587AC3EBC0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438CD22-3A17-EBB1-E82F-A5500A6DE9B7}"/>
              </a:ext>
            </a:extLst>
          </p:cNvPr>
          <p:cNvSpPr>
            <a:spLocks noGrp="1" noChangeArrowheads="1"/>
          </p:cNvSpPr>
          <p:nvPr>
            <p:ph type="body" idx="1"/>
          </p:nvPr>
        </p:nvSpPr>
        <p:spPr>
          <a:xfrm>
            <a:off x="152400" y="4114800"/>
            <a:ext cx="6553200" cy="4876800"/>
          </a:xfrm>
        </p:spPr>
        <p:txBody>
          <a:bodyPr/>
          <a:lstStyle/>
          <a:p>
            <a:pPr algn="l"/>
            <a:r>
              <a:rPr lang="en-US" altLang="en-US" dirty="0"/>
              <a:t>https://m.media-amazon.com/images/I/61akf-INL4L._SL1022_.jpg</a:t>
            </a:r>
          </a:p>
        </p:txBody>
      </p:sp>
      <p:cxnSp>
        <p:nvCxnSpPr>
          <p:cNvPr id="3" name="Straight Connector 2">
            <a:extLst>
              <a:ext uri="{FF2B5EF4-FFF2-40B4-BE49-F238E27FC236}">
                <a16:creationId xmlns:a16="http://schemas.microsoft.com/office/drawing/2014/main" id="{20FBDC5B-0A09-C938-04B3-D3E0BCD60B3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851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76519-B31D-6046-5962-3D4815B1151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5F6F499-4E65-F969-75DD-260DC39F468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DF2E84D0-798B-917C-CD20-6F559E2F64B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D9F40FD9-432B-2F75-D2F4-FD1D2BC4C8A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247E19B-F332-72D9-1901-BCB358629BC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FC6E3EA-C877-4DDD-E668-70EC9A08EB92}"/>
              </a:ext>
            </a:extLst>
          </p:cNvPr>
          <p:cNvSpPr>
            <a:spLocks noGrp="1" noChangeArrowheads="1"/>
          </p:cNvSpPr>
          <p:nvPr>
            <p:ph type="body" idx="1"/>
          </p:nvPr>
        </p:nvSpPr>
        <p:spPr>
          <a:xfrm>
            <a:off x="152400" y="4114800"/>
            <a:ext cx="6553200" cy="4876800"/>
          </a:xfrm>
        </p:spPr>
        <p:txBody>
          <a:bodyPr/>
          <a:lstStyle/>
          <a:p>
            <a:pPr algn="l"/>
            <a:r>
              <a:rPr lang="en-US" altLang="en-US" sz="1050" dirty="0">
                <a:hlinkClick r:id="rId3"/>
              </a:rPr>
              <a:t>https://www.goalcast.com/media-library/don-t-count-the-days-make-the-days-count-muhammad-ali-quote.jpg?id=51632447</a:t>
            </a:r>
            <a:endParaRPr lang="en-US" altLang="en-US" sz="1050" dirty="0"/>
          </a:p>
          <a:p>
            <a:pPr algn="l"/>
            <a:endParaRPr lang="en-US" altLang="en-US" sz="1050" dirty="0"/>
          </a:p>
          <a:p>
            <a:pPr algn="l"/>
            <a:r>
              <a:rPr lang="en-US" altLang="en-US" dirty="0"/>
              <a:t>Scripture has another way to greatness, different from self proclamation</a:t>
            </a:r>
          </a:p>
        </p:txBody>
      </p:sp>
      <p:cxnSp>
        <p:nvCxnSpPr>
          <p:cNvPr id="3" name="Straight Connector 2">
            <a:extLst>
              <a:ext uri="{FF2B5EF4-FFF2-40B4-BE49-F238E27FC236}">
                <a16:creationId xmlns:a16="http://schemas.microsoft.com/office/drawing/2014/main" id="{E8BF3050-C853-BFD5-08BB-7CB9FC068AD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2188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FC7BE-2EA5-B17F-8B0B-FCBFB3DCF86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6127491-DC81-595C-EB41-7199E12A3B6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C403F918-83B6-7B7B-EC5C-E119E629AA7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9CC4AE19-0B8E-553C-53D6-AD63FBD607C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285C2C9-085C-33D2-DA99-C21B3F764F7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08610F7-F6D3-2F76-1C17-753D0CDF2372}"/>
              </a:ext>
            </a:extLst>
          </p:cNvPr>
          <p:cNvSpPr>
            <a:spLocks noGrp="1" noChangeArrowheads="1"/>
          </p:cNvSpPr>
          <p:nvPr>
            <p:ph type="body" idx="1"/>
          </p:nvPr>
        </p:nvSpPr>
        <p:spPr>
          <a:xfrm>
            <a:off x="152400" y="4114800"/>
            <a:ext cx="6553200" cy="4876800"/>
          </a:xfrm>
        </p:spPr>
        <p:txBody>
          <a:bodyPr/>
          <a:lstStyle/>
          <a:p>
            <a:pPr algn="l"/>
            <a:r>
              <a:rPr lang="en-US" altLang="en-US" dirty="0"/>
              <a:t>https://www.writtenlives.ca/better-to-lie-what-to-do-when-gods-commands-conflict/</a:t>
            </a:r>
          </a:p>
        </p:txBody>
      </p:sp>
      <p:cxnSp>
        <p:nvCxnSpPr>
          <p:cNvPr id="3" name="Straight Connector 2">
            <a:extLst>
              <a:ext uri="{FF2B5EF4-FFF2-40B4-BE49-F238E27FC236}">
                <a16:creationId xmlns:a16="http://schemas.microsoft.com/office/drawing/2014/main" id="{D617A474-040C-4387-98A6-103C9FE3A40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58027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BD814-D79B-13E6-5AEF-F3510BF1E47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A732EF7-67B4-E9E7-AFDC-939C2F822CA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249757A0-3E00-E24B-44EF-F4A5BAF8903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7DB73334-89A1-AEE3-1C80-98541A31E9A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15A3DF5-FB8D-F2CA-B692-1DB71FDBB12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17C6325-69B7-9A68-A655-85ADB5289A28}"/>
              </a:ext>
            </a:extLst>
          </p:cNvPr>
          <p:cNvSpPr>
            <a:spLocks noGrp="1" noChangeArrowheads="1"/>
          </p:cNvSpPr>
          <p:nvPr>
            <p:ph type="body" idx="1"/>
          </p:nvPr>
        </p:nvSpPr>
        <p:spPr>
          <a:xfrm>
            <a:off x="152400" y="4114800"/>
            <a:ext cx="6553200" cy="4876800"/>
          </a:xfrm>
        </p:spPr>
        <p:txBody>
          <a:bodyPr/>
          <a:lstStyle/>
          <a:p>
            <a:pPr algn="l"/>
            <a:r>
              <a:rPr lang="en-US" altLang="en-US" dirty="0"/>
              <a:t>https://www.writtenlives.ca/better-to-lie-what-to-do-when-gods-commands-conflict/</a:t>
            </a:r>
          </a:p>
        </p:txBody>
      </p:sp>
      <p:cxnSp>
        <p:nvCxnSpPr>
          <p:cNvPr id="3" name="Straight Connector 2">
            <a:extLst>
              <a:ext uri="{FF2B5EF4-FFF2-40B4-BE49-F238E27FC236}">
                <a16:creationId xmlns:a16="http://schemas.microsoft.com/office/drawing/2014/main" id="{8A96A0D1-24CC-2AFA-CC6A-43A23165785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43794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130C6-7A9D-CA5D-D105-7C0C9B7229D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3760ACB-FD98-992F-5149-63C1DB83337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2E7B3E3B-7F6B-B477-E3FC-08AA0477903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B3643BE0-29CF-7803-FEC6-1C1B6BC4F41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024542D-0F4A-3710-2844-49F41AB6109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2D39492-EC55-5544-C3B5-18EEB8D93338}"/>
              </a:ext>
            </a:extLst>
          </p:cNvPr>
          <p:cNvSpPr>
            <a:spLocks noGrp="1" noChangeArrowheads="1"/>
          </p:cNvSpPr>
          <p:nvPr>
            <p:ph type="body" idx="1"/>
          </p:nvPr>
        </p:nvSpPr>
        <p:spPr>
          <a:xfrm>
            <a:off x="152400" y="4114800"/>
            <a:ext cx="6553200" cy="4876800"/>
          </a:xfrm>
        </p:spPr>
        <p:txBody>
          <a:bodyPr/>
          <a:lstStyle/>
          <a:p>
            <a:pPr algn="l"/>
            <a:r>
              <a:rPr lang="en-US" altLang="en-US" dirty="0"/>
              <a:t>https://www.writtenlives.ca/better-to-lie-what-to-do-when-gods-commands-conflict/</a:t>
            </a:r>
          </a:p>
        </p:txBody>
      </p:sp>
      <p:cxnSp>
        <p:nvCxnSpPr>
          <p:cNvPr id="3" name="Straight Connector 2">
            <a:extLst>
              <a:ext uri="{FF2B5EF4-FFF2-40B4-BE49-F238E27FC236}">
                <a16:creationId xmlns:a16="http://schemas.microsoft.com/office/drawing/2014/main" id="{55ED5DD5-8953-EBEC-E9BE-DF12506DDDA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58341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ED84A-FEBE-A603-6C90-11328FE20E1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C137AEB-46FE-2E3B-84E8-98B6F20B723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4A1383E3-738A-D77E-1C87-77B9C38E6F0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B527ECEF-1923-40EF-E9FE-82AF6F6A252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7BB84C0-4DA0-F553-05FD-44CB0AFAD11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6F03847-3DEA-3D08-2B53-8E7692F86299}"/>
              </a:ext>
            </a:extLst>
          </p:cNvPr>
          <p:cNvSpPr>
            <a:spLocks noGrp="1" noChangeArrowheads="1"/>
          </p:cNvSpPr>
          <p:nvPr>
            <p:ph type="body" idx="1"/>
          </p:nvPr>
        </p:nvSpPr>
        <p:spPr>
          <a:xfrm>
            <a:off x="152400" y="4114800"/>
            <a:ext cx="6553200" cy="4876800"/>
          </a:xfrm>
        </p:spPr>
        <p:txBody>
          <a:bodyPr/>
          <a:lstStyle/>
          <a:p>
            <a:pPr algn="l"/>
            <a:r>
              <a:rPr lang="en-US" altLang="en-US" dirty="0"/>
              <a:t>https://www.writtenlives.ca/better-to-lie-what-to-do-when-gods-commands-conflict/</a:t>
            </a:r>
          </a:p>
        </p:txBody>
      </p:sp>
      <p:cxnSp>
        <p:nvCxnSpPr>
          <p:cNvPr id="3" name="Straight Connector 2">
            <a:extLst>
              <a:ext uri="{FF2B5EF4-FFF2-40B4-BE49-F238E27FC236}">
                <a16:creationId xmlns:a16="http://schemas.microsoft.com/office/drawing/2014/main" id="{EB35FC06-9C95-43B2-D2F1-AF575A881E8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50659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755D2-BA06-CC05-A280-F90DB7309B7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E9E3529-773E-83D8-CEE9-184044E53BF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03651D32-8221-C9ED-625E-C280552B759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044F2029-ABE0-27FB-0ED9-23B057A6ED3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026509-E792-6B2F-394E-D0D58E2488B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01C834A-9A09-BC6C-6AB9-CB65A0344F81}"/>
              </a:ext>
            </a:extLst>
          </p:cNvPr>
          <p:cNvSpPr>
            <a:spLocks noGrp="1" noChangeArrowheads="1"/>
          </p:cNvSpPr>
          <p:nvPr>
            <p:ph type="body" idx="1"/>
          </p:nvPr>
        </p:nvSpPr>
        <p:spPr>
          <a:xfrm>
            <a:off x="152400" y="4114800"/>
            <a:ext cx="6553200" cy="4876800"/>
          </a:xfrm>
        </p:spPr>
        <p:txBody>
          <a:bodyPr/>
          <a:lstStyle/>
          <a:p>
            <a:pPr algn="l"/>
            <a:r>
              <a:rPr lang="en-US" altLang="en-US" dirty="0"/>
              <a:t>https://www.writtenlives.ca/better-to-lie-what-to-do-when-gods-commands-conflict/</a:t>
            </a:r>
          </a:p>
        </p:txBody>
      </p:sp>
      <p:cxnSp>
        <p:nvCxnSpPr>
          <p:cNvPr id="3" name="Straight Connector 2">
            <a:extLst>
              <a:ext uri="{FF2B5EF4-FFF2-40B4-BE49-F238E27FC236}">
                <a16:creationId xmlns:a16="http://schemas.microsoft.com/office/drawing/2014/main" id="{ACCF5D68-C130-2FD7-366A-D30C7BF3A7F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04075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0F987-5658-2486-D593-167698AB722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277C15E-0C4B-0932-66AF-12B0FCF98B0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F320B0FF-E8B7-FF0E-5349-86046017925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57EFF1FA-55BC-A9B5-6563-3169F378BDD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022460A-DAFB-D294-1FA1-60A402BC852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CFF609C-DCA6-7FFD-2446-FFA6640BF933}"/>
              </a:ext>
            </a:extLst>
          </p:cNvPr>
          <p:cNvSpPr>
            <a:spLocks noGrp="1" noChangeArrowheads="1"/>
          </p:cNvSpPr>
          <p:nvPr>
            <p:ph type="body" idx="1"/>
          </p:nvPr>
        </p:nvSpPr>
        <p:spPr>
          <a:xfrm>
            <a:off x="152400" y="4114800"/>
            <a:ext cx="6553200" cy="4876800"/>
          </a:xfrm>
        </p:spPr>
        <p:txBody>
          <a:bodyPr/>
          <a:lstStyle/>
          <a:p>
            <a:pPr algn="l"/>
            <a:r>
              <a:rPr lang="en-US" altLang="en-US" dirty="0"/>
              <a:t>https://www.writtenlives.ca/better-to-lie-what-to-do-when-gods-commands-conflict/</a:t>
            </a:r>
          </a:p>
        </p:txBody>
      </p:sp>
      <p:cxnSp>
        <p:nvCxnSpPr>
          <p:cNvPr id="3" name="Straight Connector 2">
            <a:extLst>
              <a:ext uri="{FF2B5EF4-FFF2-40B4-BE49-F238E27FC236}">
                <a16:creationId xmlns:a16="http://schemas.microsoft.com/office/drawing/2014/main" id="{EAAE42D6-5BD0-9C0A-7743-0861F08903F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06572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B5C57-7C52-0C84-00C7-FE0B918B082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9FCAB1E-66F6-00D8-C790-3579D2F5436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E8AD2D02-7F6D-666E-E17E-8FF114B2448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FA689BB4-70BD-83A7-D567-F4D00F9C671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7FFFD0B-46BF-73F7-8978-DDEF6E90ED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F910FC1-4FB1-7BE3-5DAB-56EE00818687}"/>
              </a:ext>
            </a:extLst>
          </p:cNvPr>
          <p:cNvSpPr>
            <a:spLocks noGrp="1" noChangeArrowheads="1"/>
          </p:cNvSpPr>
          <p:nvPr>
            <p:ph type="body" idx="1"/>
          </p:nvPr>
        </p:nvSpPr>
        <p:spPr>
          <a:xfrm>
            <a:off x="152400" y="4114800"/>
            <a:ext cx="6553200" cy="4876800"/>
          </a:xfrm>
        </p:spPr>
        <p:txBody>
          <a:bodyPr/>
          <a:lstStyle/>
          <a:p>
            <a:pPr algn="l"/>
            <a:r>
              <a:rPr lang="en-US" altLang="en-US" dirty="0"/>
              <a:t>https://www.writtenlives.ca/better-to-lie-what-to-do-when-gods-commands-conflict/</a:t>
            </a:r>
          </a:p>
        </p:txBody>
      </p:sp>
      <p:cxnSp>
        <p:nvCxnSpPr>
          <p:cNvPr id="3" name="Straight Connector 2">
            <a:extLst>
              <a:ext uri="{FF2B5EF4-FFF2-40B4-BE49-F238E27FC236}">
                <a16:creationId xmlns:a16="http://schemas.microsoft.com/office/drawing/2014/main" id="{10313FCE-658E-B9BB-DE50-86E8B79677B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6094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26360-E5ED-05FA-1309-0D742DAD6D2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B9A10D5-22E5-F1AC-D9FE-4C9320E5E91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1FA8FD98-8FA6-4D4B-957E-21AA62F42E9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EA330B2E-4AA8-23CA-E8ED-3875115C474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581199C-EB29-E0A1-129B-DFE257392C4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D20A3D8-B872-C998-EC8D-2526D278A6BC}"/>
              </a:ext>
            </a:extLst>
          </p:cNvPr>
          <p:cNvSpPr>
            <a:spLocks noGrp="1" noChangeArrowheads="1"/>
          </p:cNvSpPr>
          <p:nvPr>
            <p:ph type="body" idx="1"/>
          </p:nvPr>
        </p:nvSpPr>
        <p:spPr>
          <a:xfrm>
            <a:off x="152400" y="4114800"/>
            <a:ext cx="6553200" cy="4876800"/>
          </a:xfrm>
        </p:spPr>
        <p:txBody>
          <a:bodyPr/>
          <a:lstStyle/>
          <a:p>
            <a:pPr algn="l"/>
            <a:r>
              <a:rPr lang="en-US" altLang="en-US" dirty="0"/>
              <a:t>https://www.writtenlives.ca/better-to-lie-what-to-do-when-gods-commands-conflict/</a:t>
            </a:r>
          </a:p>
        </p:txBody>
      </p:sp>
      <p:cxnSp>
        <p:nvCxnSpPr>
          <p:cNvPr id="3" name="Straight Connector 2">
            <a:extLst>
              <a:ext uri="{FF2B5EF4-FFF2-40B4-BE49-F238E27FC236}">
                <a16:creationId xmlns:a16="http://schemas.microsoft.com/office/drawing/2014/main" id="{7249A1A5-B857-4D5B-038B-8DE4618C382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64479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2E12B-B40E-F6A7-5434-8C92E3DA005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92B881E-BF1F-4047-6EE9-161AA2C8290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05CE705B-1149-E745-89AD-D9F1DE3BEFF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486576E8-5DF0-F0CB-EA97-F8A2F1EB53C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81F9961-E4D3-E50C-DE62-2E65810D635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E002C44-178C-D4C5-C22A-6598B86CE049}"/>
              </a:ext>
            </a:extLst>
          </p:cNvPr>
          <p:cNvSpPr>
            <a:spLocks noGrp="1" noChangeArrowheads="1"/>
          </p:cNvSpPr>
          <p:nvPr>
            <p:ph type="body" idx="1"/>
          </p:nvPr>
        </p:nvSpPr>
        <p:spPr>
          <a:xfrm>
            <a:off x="152400" y="4114800"/>
            <a:ext cx="6553200" cy="4876800"/>
          </a:xfrm>
        </p:spPr>
        <p:txBody>
          <a:bodyPr/>
          <a:lstStyle/>
          <a:p>
            <a:pPr algn="l"/>
            <a:r>
              <a:rPr lang="en-US" altLang="en-US" dirty="0"/>
              <a:t>https://www.writtenlives.ca/better-to-lie-what-to-do-when-gods-commands-conflict/</a:t>
            </a:r>
          </a:p>
        </p:txBody>
      </p:sp>
      <p:cxnSp>
        <p:nvCxnSpPr>
          <p:cNvPr id="3" name="Straight Connector 2">
            <a:extLst>
              <a:ext uri="{FF2B5EF4-FFF2-40B4-BE49-F238E27FC236}">
                <a16:creationId xmlns:a16="http://schemas.microsoft.com/office/drawing/2014/main" id="{3269003C-9AA3-2869-C107-A2BAAA543F5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14386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01794-FA70-C6DE-407F-E4DA2D293BB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07CC07E-950A-01E1-1E61-C512EFB9331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E2ACB6C6-D3B8-3BB5-4F88-811F8FDBA3F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9A80D6F7-BDDB-5222-39E2-1FC6F01A0AA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44047F1-3082-9824-179C-FCC834482B0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3889837-8725-0341-2A25-9F7BABCE4299}"/>
              </a:ext>
            </a:extLst>
          </p:cNvPr>
          <p:cNvSpPr>
            <a:spLocks noGrp="1" noChangeArrowheads="1"/>
          </p:cNvSpPr>
          <p:nvPr>
            <p:ph type="body" idx="1"/>
          </p:nvPr>
        </p:nvSpPr>
        <p:spPr>
          <a:xfrm>
            <a:off x="152400" y="4114800"/>
            <a:ext cx="6553200" cy="4876800"/>
          </a:xfrm>
        </p:spPr>
        <p:txBody>
          <a:bodyPr/>
          <a:lstStyle/>
          <a:p>
            <a:pPr algn="l"/>
            <a:r>
              <a:rPr lang="en-US" altLang="en-US" dirty="0"/>
              <a:t>https://www.writtenlives.ca/better-to-lie-what-to-do-when-gods-commands-conflict/</a:t>
            </a:r>
          </a:p>
        </p:txBody>
      </p:sp>
      <p:cxnSp>
        <p:nvCxnSpPr>
          <p:cNvPr id="3" name="Straight Connector 2">
            <a:extLst>
              <a:ext uri="{FF2B5EF4-FFF2-40B4-BE49-F238E27FC236}">
                <a16:creationId xmlns:a16="http://schemas.microsoft.com/office/drawing/2014/main" id="{5C653F38-23E6-0F62-C170-0BDF216EB77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461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8BB24-E410-79F0-3C4A-9A1C6419189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AE82AB6-9678-1148-0CA3-095C5BECCA4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507C76AE-384E-2227-BE10-C316D5F8D9D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94737A88-54F5-2B99-CFB2-4676F4E730E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E3D9487-BE47-FA04-A4CC-BE1A8D490F3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9D2D13C-C5A5-3DAB-D479-1E2AF55E280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8AA47E3-0945-424F-A518-6B0BFB44E2E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0417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E20FB-546B-10F2-DB37-54EE21FECE9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94B96AA-ABBA-C0A6-D2DB-EECACB4D10A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C4CAB5BC-2EA4-7AD8-F1C2-3DD91D82167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601FB6DE-1D8D-7EED-8C7A-0650EC3BB1C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B0435D6-3FC0-8ABE-967D-3872C9DF9D5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936BC35-C709-FA98-6CD6-18419A5852B9}"/>
              </a:ext>
            </a:extLst>
          </p:cNvPr>
          <p:cNvSpPr>
            <a:spLocks noGrp="1" noChangeArrowheads="1"/>
          </p:cNvSpPr>
          <p:nvPr>
            <p:ph type="body" idx="1"/>
          </p:nvPr>
        </p:nvSpPr>
        <p:spPr>
          <a:xfrm>
            <a:off x="152400" y="4114800"/>
            <a:ext cx="6553200" cy="4876800"/>
          </a:xfrm>
        </p:spPr>
        <p:txBody>
          <a:bodyPr/>
          <a:lstStyle/>
          <a:p>
            <a:pPr algn="l"/>
            <a:r>
              <a:rPr lang="en-US" altLang="en-US" dirty="0"/>
              <a:t>https://www.writtenlives.ca/better-to-lie-what-to-do-when-gods-commands-conflict/</a:t>
            </a:r>
          </a:p>
        </p:txBody>
      </p:sp>
      <p:cxnSp>
        <p:nvCxnSpPr>
          <p:cNvPr id="3" name="Straight Connector 2">
            <a:extLst>
              <a:ext uri="{FF2B5EF4-FFF2-40B4-BE49-F238E27FC236}">
                <a16:creationId xmlns:a16="http://schemas.microsoft.com/office/drawing/2014/main" id="{C79F8677-3306-AE18-C6F0-2463144E724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02683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C5F30-73BE-4757-B27A-C449208CC9F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C0CA10F-CCC6-D19B-509D-226B18C8F14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B10009A7-2B74-C4CE-DADA-E89822AC475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1AA3FC8A-178F-C528-9423-9D3FCEB7886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209191F-29C0-8023-061B-4B6F7C64DFC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C61FACC-9A57-72C5-BEF1-46231668C6A8}"/>
              </a:ext>
            </a:extLst>
          </p:cNvPr>
          <p:cNvSpPr>
            <a:spLocks noGrp="1" noChangeArrowheads="1"/>
          </p:cNvSpPr>
          <p:nvPr>
            <p:ph type="body" idx="1"/>
          </p:nvPr>
        </p:nvSpPr>
        <p:spPr>
          <a:xfrm>
            <a:off x="152400" y="4114800"/>
            <a:ext cx="6553200" cy="4876800"/>
          </a:xfrm>
        </p:spPr>
        <p:txBody>
          <a:bodyPr/>
          <a:lstStyle/>
          <a:p>
            <a:pPr algn="l"/>
            <a:r>
              <a:rPr lang="en-US" altLang="en-US" dirty="0"/>
              <a:t>https://www.writtenlives.ca/better-to-lie-what-to-do-when-gods-commands-conflict/</a:t>
            </a:r>
          </a:p>
        </p:txBody>
      </p:sp>
      <p:cxnSp>
        <p:nvCxnSpPr>
          <p:cNvPr id="3" name="Straight Connector 2">
            <a:extLst>
              <a:ext uri="{FF2B5EF4-FFF2-40B4-BE49-F238E27FC236}">
                <a16:creationId xmlns:a16="http://schemas.microsoft.com/office/drawing/2014/main" id="{A744927F-40A0-363A-D6D1-88F48359794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8481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4759E-B76A-B418-8BF6-AC0DBB7BDB9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376F972-8351-FC49-1577-88836F7A4F7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3C4439B4-0EB9-2111-B07A-48CDE7FBC38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4299E58E-CFAB-F7BE-7F6A-7B8A2A647FE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D46AB36-F605-D090-78F0-5551008CF02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5A0AFB8-8437-89CA-26C2-6F6D55E58602}"/>
              </a:ext>
            </a:extLst>
          </p:cNvPr>
          <p:cNvSpPr>
            <a:spLocks noGrp="1" noChangeArrowheads="1"/>
          </p:cNvSpPr>
          <p:nvPr>
            <p:ph type="body" idx="1"/>
          </p:nvPr>
        </p:nvSpPr>
        <p:spPr>
          <a:xfrm>
            <a:off x="152400" y="4114800"/>
            <a:ext cx="6553200" cy="4876800"/>
          </a:xfrm>
        </p:spPr>
        <p:txBody>
          <a:bodyPr/>
          <a:lstStyle/>
          <a:p>
            <a:pPr algn="l"/>
            <a:r>
              <a:rPr lang="en-US" altLang="en-US" dirty="0"/>
              <a:t>https://www.writtenlives.ca/better-to-lie-what-to-do-when-gods-commands-conflict/</a:t>
            </a:r>
          </a:p>
        </p:txBody>
      </p:sp>
      <p:cxnSp>
        <p:nvCxnSpPr>
          <p:cNvPr id="3" name="Straight Connector 2">
            <a:extLst>
              <a:ext uri="{FF2B5EF4-FFF2-40B4-BE49-F238E27FC236}">
                <a16:creationId xmlns:a16="http://schemas.microsoft.com/office/drawing/2014/main" id="{9B4032A9-4087-11E8-06EC-CF35D8B0A6F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25526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EF8BA-BFCB-3EBA-651A-A26BBD9B877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0B1C13C-B10B-5569-57C9-0D14B7AD47A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01AB54FB-40D0-F48C-EB1C-E8A824B16B7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6858A9BD-2849-8B38-9BA5-4C11D33CAA8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40E3C8F-584C-AE8A-1ED7-46EF789F900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256FB22-3AA0-EF6E-71F1-E0674C5BE5CE}"/>
              </a:ext>
            </a:extLst>
          </p:cNvPr>
          <p:cNvSpPr>
            <a:spLocks noGrp="1" noChangeArrowheads="1"/>
          </p:cNvSpPr>
          <p:nvPr>
            <p:ph type="body" idx="1"/>
          </p:nvPr>
        </p:nvSpPr>
        <p:spPr>
          <a:xfrm>
            <a:off x="152400" y="4114800"/>
            <a:ext cx="6553200" cy="4876800"/>
          </a:xfrm>
        </p:spPr>
        <p:txBody>
          <a:bodyPr/>
          <a:lstStyle/>
          <a:p>
            <a:pPr algn="l"/>
            <a:r>
              <a:rPr lang="en-US" altLang="en-US" dirty="0"/>
              <a:t>https://www.writtenlives.ca/better-to-lie-what-to-do-when-gods-commands-conflict/</a:t>
            </a:r>
          </a:p>
        </p:txBody>
      </p:sp>
      <p:cxnSp>
        <p:nvCxnSpPr>
          <p:cNvPr id="3" name="Straight Connector 2">
            <a:extLst>
              <a:ext uri="{FF2B5EF4-FFF2-40B4-BE49-F238E27FC236}">
                <a16:creationId xmlns:a16="http://schemas.microsoft.com/office/drawing/2014/main" id="{829C6EF8-60DE-97A6-29D0-FEEB9CF8D25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94693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92577-9802-5855-0CD5-85104789A50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1007041-4684-AD0B-976A-5140324701C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E44FCEBF-6243-8F40-A5CB-3859593CC00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1B1E538F-4ACE-027E-AE91-B659928813F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C6D8A03-D6CA-BA05-A781-32C284ED42A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1CDFFE5-E2F7-20A4-1122-B3E69BBCF7DF}"/>
              </a:ext>
            </a:extLst>
          </p:cNvPr>
          <p:cNvSpPr>
            <a:spLocks noGrp="1" noChangeArrowheads="1"/>
          </p:cNvSpPr>
          <p:nvPr>
            <p:ph type="body" idx="1"/>
          </p:nvPr>
        </p:nvSpPr>
        <p:spPr>
          <a:xfrm>
            <a:off x="152400" y="4114800"/>
            <a:ext cx="6553200" cy="4876800"/>
          </a:xfrm>
        </p:spPr>
        <p:txBody>
          <a:bodyPr/>
          <a:lstStyle/>
          <a:p>
            <a:pPr algn="l"/>
            <a:r>
              <a:rPr lang="en-US" altLang="en-US" dirty="0"/>
              <a:t>“I have read…”</a:t>
            </a:r>
          </a:p>
        </p:txBody>
      </p:sp>
      <p:cxnSp>
        <p:nvCxnSpPr>
          <p:cNvPr id="3" name="Straight Connector 2">
            <a:extLst>
              <a:ext uri="{FF2B5EF4-FFF2-40B4-BE49-F238E27FC236}">
                <a16:creationId xmlns:a16="http://schemas.microsoft.com/office/drawing/2014/main" id="{2602C6DE-4FD3-9BC5-2961-BA1547529DE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67655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83BE4-5A6A-028B-B7DE-8CDF9637DE8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91A232D-A3B6-1084-B65F-F17FF1903C1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18D16503-B6E1-32BD-4038-E64C34E5D76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CDE23592-CA3A-9D93-C51A-647E9098984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A864B7D-FA66-E32F-08BA-FC46B8FE759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7FC69EE-89FF-023D-95D8-80E63496941A}"/>
              </a:ext>
            </a:extLst>
          </p:cNvPr>
          <p:cNvSpPr>
            <a:spLocks noGrp="1" noChangeArrowheads="1"/>
          </p:cNvSpPr>
          <p:nvPr>
            <p:ph type="body" idx="1"/>
          </p:nvPr>
        </p:nvSpPr>
        <p:spPr>
          <a:xfrm>
            <a:off x="152400" y="4114800"/>
            <a:ext cx="6553200" cy="4876800"/>
          </a:xfrm>
        </p:spPr>
        <p:txBody>
          <a:bodyPr/>
          <a:lstStyle/>
          <a:p>
            <a:pPr algn="l"/>
            <a:r>
              <a:rPr lang="en-US" altLang="en-US" dirty="0"/>
              <a:t>Joel Chernoff Daily Nosh</a:t>
            </a:r>
          </a:p>
        </p:txBody>
      </p:sp>
      <p:cxnSp>
        <p:nvCxnSpPr>
          <p:cNvPr id="3" name="Straight Connector 2">
            <a:extLst>
              <a:ext uri="{FF2B5EF4-FFF2-40B4-BE49-F238E27FC236}">
                <a16:creationId xmlns:a16="http://schemas.microsoft.com/office/drawing/2014/main" id="{3DCCE4E8-991D-191B-173E-47C6F2DF676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91553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D81D9-302F-8A67-096C-0B604514EBC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44E1D20-C816-E5D0-E674-6DB03885202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3971C740-3679-6CCF-1CA3-0CB2644DE0B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31F00F81-DE00-F69F-ED8F-C19467FCA00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2EE9522-81C7-DE8E-5489-B44BF236220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A9E1407-3F83-ED01-5EF8-137E0CE2E246}"/>
              </a:ext>
            </a:extLst>
          </p:cNvPr>
          <p:cNvSpPr>
            <a:spLocks noGrp="1" noChangeArrowheads="1"/>
          </p:cNvSpPr>
          <p:nvPr>
            <p:ph type="body" idx="1"/>
          </p:nvPr>
        </p:nvSpPr>
        <p:spPr>
          <a:xfrm>
            <a:off x="152400" y="4114800"/>
            <a:ext cx="6553200" cy="4876800"/>
          </a:xfrm>
        </p:spPr>
        <p:txBody>
          <a:bodyPr/>
          <a:lstStyle/>
          <a:p>
            <a:pPr algn="l"/>
            <a:r>
              <a:rPr lang="en-US" altLang="en-US" dirty="0"/>
              <a:t>G-d will be with us, if we are always truth tellers.</a:t>
            </a:r>
          </a:p>
        </p:txBody>
      </p:sp>
      <p:cxnSp>
        <p:nvCxnSpPr>
          <p:cNvPr id="3" name="Straight Connector 2">
            <a:extLst>
              <a:ext uri="{FF2B5EF4-FFF2-40B4-BE49-F238E27FC236}">
                <a16:creationId xmlns:a16="http://schemas.microsoft.com/office/drawing/2014/main" id="{66EF119D-9EC7-FABE-879E-756B14141BE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0096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81F42-101B-6ADC-FFEF-842680F6217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9497DC-5675-2442-3A71-974C98B0FCD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7E522087-9F07-4979-225F-73A354C1A81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D4107B55-9780-24D7-55C1-0F90976FB0A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4453AE0-4041-CAA6-0F0D-72E84E9FCF4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BF1C61D-CD1F-A28D-C5EC-D6347D9412C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E17C610D-8EA3-F21B-8E85-FE3B3BDC39F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43024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224ED-D442-21D4-CC8F-2CDE023C4A6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9798325-867F-11E2-62EC-EC7626501FD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107A63E1-C5CB-BA75-ED72-F3D6476757B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1682396A-2CD0-EA50-584B-E8A8350E171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FC3DCD0-15CD-B8A2-6073-7B15311279B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9F70438-8493-CFCC-CA0D-5DB806999DCE}"/>
              </a:ext>
            </a:extLst>
          </p:cNvPr>
          <p:cNvSpPr>
            <a:spLocks noGrp="1" noChangeArrowheads="1"/>
          </p:cNvSpPr>
          <p:nvPr>
            <p:ph type="body" idx="1"/>
          </p:nvPr>
        </p:nvSpPr>
        <p:spPr>
          <a:xfrm>
            <a:off x="152400" y="4114800"/>
            <a:ext cx="6553200" cy="4876800"/>
          </a:xfrm>
        </p:spPr>
        <p:txBody>
          <a:bodyPr/>
          <a:lstStyle/>
          <a:p>
            <a:pPr algn="l"/>
            <a:r>
              <a:rPr lang="en-US" altLang="en-US" dirty="0"/>
              <a:t>In the 32 years of Or HaOlam there is a provision in our By Laws that we have never followed up on.  It is membership renewal.  Sort of an exercise in humility in accountability.   I have to give account?</a:t>
            </a:r>
          </a:p>
          <a:p>
            <a:pPr algn="l"/>
            <a:endParaRPr lang="en-US" altLang="en-US" dirty="0"/>
          </a:p>
          <a:p>
            <a:pPr algn="l"/>
            <a:r>
              <a:rPr lang="en-US" altLang="en-US" dirty="0"/>
              <a:t>Here is the letter coming to all members, and some others.</a:t>
            </a:r>
          </a:p>
        </p:txBody>
      </p:sp>
      <p:cxnSp>
        <p:nvCxnSpPr>
          <p:cNvPr id="3" name="Straight Connector 2">
            <a:extLst>
              <a:ext uri="{FF2B5EF4-FFF2-40B4-BE49-F238E27FC236}">
                <a16:creationId xmlns:a16="http://schemas.microsoft.com/office/drawing/2014/main" id="{E6DF0E98-BF00-54BD-CB2E-539FB4C1442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3954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168FC-89E4-57FC-E679-D3F672FCE50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9FBE58C-2955-2E6B-F23B-965C8DB68DF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754F4BFC-746D-6B6D-3D56-4F3C2970DD5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2DDF3671-50B5-1CE8-9F4E-E9512E1B604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14486DE-520E-DB97-CD14-C2970BC88FB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BE1D2FE-2973-7AC1-1D18-FC8AF77511C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2C58E8C-D414-B869-9CAC-6BE2ECEBB95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9546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5C7D5-7E10-0F49-D4F8-7A2735BC782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AFE19B5-D0C3-BF9E-8D91-B45B47C020A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02AC0937-6AD1-6DFB-86CC-B88AF253B33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91713994-C733-8BB4-A88A-AC26BED56E8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875C1DA-E72A-1835-77E7-6D5A1DA851B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BE5199C-8B46-0BA0-7348-1E37EBD8B4F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18A360A-949A-5F9C-60E9-BFF5FEBA3AC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81475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77028-6E9E-8F06-7C0F-A5DC1E260DB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80E4962-982B-3CCF-DF22-1A2665DE98B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CA6A55ED-2432-A11A-3C5B-CD088A188BA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A0603830-8DDE-EF1F-21EC-3ABD87D3D57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BE761AF-0073-DDCF-00B5-E8B91850B49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0CA0B4E-B405-1F52-9445-548576B589B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A5120D0-3FA3-0900-8C38-10D53C2B05F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2933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5344A-2EE7-5D9F-725F-0C5B68BE84B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34B601F-4413-71FD-5250-3D2E3159D58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09CD1040-3D10-7132-E031-9028F660027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FD3923DD-DEB0-AE58-7F07-C2923D7F884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BFAE875-8C02-8875-FF1F-1D63AA2C972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1D6EB68-98C6-E2F1-5E24-48DE222C74F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7C1B34A-482C-E782-54B3-D0500140464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390805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9E465-0E5E-179D-08A6-37BA7D9E3C7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85DE262-E6C9-B97B-3F27-1272B0A3ECF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26AD437A-6C3E-96FC-FFBE-F7518D7B082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22133867-AFA3-B18B-52D7-E9A2CAD57C1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F0544A4-38D1-E68A-65D2-8626855B443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8BA72DB-AEDB-0E76-4ED3-A3050CBE01D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DF3BB52-603E-7DC3-E2DA-74D3E6D97B8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161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77A03-CE89-0487-1B45-FA6B86804CA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09A1E0C-21C3-6870-D8FD-FCFDBA1D5EC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9F845CDD-ED36-F1B0-2A1D-78DE119F003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78E2C4BC-783A-56AE-80F3-D503838A5F1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A504F25-91D5-9026-0AD6-D4E54D29687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0993144-5663-9736-DD1B-D7C482B52A7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3982F32-2520-9EB3-CBFD-3AC78CA9814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8160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B4D20-DBE5-5CC3-38E2-CC84F6816FC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C233C6A-800F-3C12-9FD9-65FCB78BBCA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9A2B33F1-7430-AEFF-DFF3-48A14E8ADED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B622008F-7CFB-7CD2-6FBC-5113ACBB986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63F5019-1A02-BC91-5F93-C2D1E270048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FF7E1C8-4476-424B-6494-74A5621610C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EC202A7-74FC-3686-AB78-13061AE5BAD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64522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109DB-D7EA-E540-32FB-5A3B003A140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F7F5591-CE2E-7940-932D-CE498B1647D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5DDD7F2A-B6B0-8731-4EE7-09D195A0A9F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02E51A57-DB43-E3A4-3920-BB6B2EE456A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010BE5C-E514-10CF-7421-D7E829D722F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8D951A9-2A7B-BB8A-6410-59B46F6B4BE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087A8FF-7D46-F124-46BA-C77364A84DD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08586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F0019-99F6-1784-CB95-9AB324A0C3F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FABADC5-BB18-5375-6FF1-8F395C8BAC8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38753CEB-844E-2C0C-3E07-464795CDABF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2520A23E-C00A-90C4-F340-5281889BC8A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0E74A69-1067-B09D-1D62-AFD327BA2C7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3148ECA-1035-FC04-9BCD-3597079FDE14}"/>
              </a:ext>
            </a:extLst>
          </p:cNvPr>
          <p:cNvSpPr>
            <a:spLocks noGrp="1" noChangeArrowheads="1"/>
          </p:cNvSpPr>
          <p:nvPr>
            <p:ph type="body" idx="1"/>
          </p:nvPr>
        </p:nvSpPr>
        <p:spPr>
          <a:xfrm>
            <a:off x="152400" y="4114800"/>
            <a:ext cx="6553200" cy="4876800"/>
          </a:xfrm>
        </p:spPr>
        <p:txBody>
          <a:bodyPr/>
          <a:lstStyle/>
          <a:p>
            <a:pPr algn="l"/>
            <a:r>
              <a:rPr lang="en-US" altLang="en-US" dirty="0"/>
              <a:t>We are not asking to see your 1040 form.   Some traditional synagogues do that.</a:t>
            </a:r>
          </a:p>
        </p:txBody>
      </p:sp>
      <p:cxnSp>
        <p:nvCxnSpPr>
          <p:cNvPr id="3" name="Straight Connector 2">
            <a:extLst>
              <a:ext uri="{FF2B5EF4-FFF2-40B4-BE49-F238E27FC236}">
                <a16:creationId xmlns:a16="http://schemas.microsoft.com/office/drawing/2014/main" id="{D7D399CE-8ED1-2260-75FE-56D08231580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12030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DFDCD-21E8-9D89-EE89-E3F260B8A50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209D792-4D72-8309-7AB1-EF720749A8A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7FAA29AF-EF87-E072-BBFF-9BAD3E07E90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C2FC27B7-6FAB-C09D-4113-790EA6D61D7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64E5BEB-63DA-6DB1-4F7F-FB220BFA180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92C5161-8C5E-1C9A-B8BE-CDCD342E9D3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E288C8E-2C46-4F24-907D-34C8A7C36E6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733580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C87F5-A7F4-E123-C5CC-DD69808796C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98EB51A-063D-BFBA-FD6E-84FDB1BDB64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809E3E13-9683-7535-81AC-61E028469B8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3DDD368B-0D51-C963-4B95-0730986BC4E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384B8D6-FAC8-52D7-84FB-EC825A3066E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A97BAFB-7A38-B0A9-EB50-D956B4C20FC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4280001-9854-50F2-47DC-2B537EF547B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96768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AD113-63B6-64DA-E6DB-F67D80F2042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1DC67E1-F726-B0AF-0A44-CA5FAAD82CA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537AB17B-C311-EBDF-0721-7C762CEF8E9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94B1E59D-4B97-44B6-089C-806535D43BD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56E4E1E-653E-8EB1-F849-C579579E2C0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1BE32FC-BA20-AB9D-4D73-2442F321789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D221CF2-2174-4A4D-EEB0-5CEB957329F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5120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08100-303D-5149-86E6-68549EE3CBE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9A360BB-8BC7-33D5-7C84-FB746D12BDC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2D01B2D1-9E3D-FE4B-90C2-EA37EE01E26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63782770-4259-6F0D-DE10-62CE3BB2067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6D479E7-6671-2894-DB06-549929A4833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F6D133F-CA71-8A8B-55C6-5F77F9B87F7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17C2EA3-6068-42BE-5F3A-6E49D674055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83781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B8A0F-BA72-DAB5-F978-35B2692DB82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7C67B60-7C67-C132-E0A9-8B51088E383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0B341D65-B5A1-F0CB-5A39-B2BB9360111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1F262F5B-FABD-A008-C8A7-14793A7A60A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386AFBB-471D-4E5F-9A6D-ED862072307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494FDF5-9E6C-E86F-A34F-A91964FBB26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BBA2198-FA3E-D19B-9351-C19F6AF4C27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99969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5A64B-FB3D-523F-F80C-5925D6FBC5F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D58D4CE-41E3-1658-7F7D-480A6D1008F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8B00525D-4E2B-D815-7C4C-1830E880E04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A61A041D-E3F7-5E47-C3A2-5BE7A0353F9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FE6C230-F4B7-1088-9BF0-037F80852AD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E67785B-513C-BBF7-1BD4-316232F0CC6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A6FE18E-26F7-C7C7-16F3-DCEF85702A3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024056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261E9-A482-42B2-6307-D3B57D92590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679119C-9102-FCCC-9111-E5D94ED5679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88E8D3DF-59B9-53E6-EFA9-2F5B9DF6955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103FBFCC-6A8F-9818-10C2-F29BB13306B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5DAEC86-211E-226D-6DDD-DAD5FEEAD60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BEBB543-A9EE-E4AB-A500-0666135D56A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272AE89-D5CF-885C-8BF1-A9AA756164A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369286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A591E-418D-F03C-B4A9-AA03B5A8CC6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5AE8677-F0DA-28F8-0FB9-62246EE8FBE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8BD9384B-6699-8F5F-1D01-96AF68E12F8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3EA5AADC-C4B3-E86E-37E3-EF980F99484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660CECE-708B-90E0-23D3-D236A3A8F28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7B402C3-0FF6-5B14-5A8D-34929AA227A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C7979DE-32DD-218E-52C1-AB0D91A20BE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27789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BC678-B14F-A6E8-389C-5F8364B59F4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55DAA58-5636-F6C1-D026-AC13C8FD743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2E269EBC-6B59-9295-8E61-4819CEAE729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F6B410AC-2D02-2898-793C-BB72615EE4B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DEFD933-DB26-7BB5-C383-FE74E9751D3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2F023E8-B5A2-0C58-BA55-CCC14FCFA05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0B6D80E-3499-C5A9-7C2D-C3044D474B8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7298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4EA4B-C194-4F99-5FAC-6AA11C30B6C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215E745-2A8D-4AA0-CC10-95FAB84BC92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E6D34288-9E9C-4834-0C60-72E6B5291A9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B84271C6-045E-A4E4-2A07-2163B50EB46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EDCD2BB-E353-080E-9B82-5625EF1B637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951CD00-B7D8-32BF-BE79-22CDEA57F920}"/>
              </a:ext>
            </a:extLst>
          </p:cNvPr>
          <p:cNvSpPr>
            <a:spLocks noGrp="1" noChangeArrowheads="1"/>
          </p:cNvSpPr>
          <p:nvPr>
            <p:ph type="body" idx="1"/>
          </p:nvPr>
        </p:nvSpPr>
        <p:spPr>
          <a:xfrm>
            <a:off x="152400" y="4114800"/>
            <a:ext cx="6553200" cy="4876800"/>
          </a:xfrm>
        </p:spPr>
        <p:txBody>
          <a:bodyPr/>
          <a:lstStyle/>
          <a:p>
            <a:pPr algn="l"/>
            <a:r>
              <a:rPr lang="en-US" altLang="en-US" dirty="0"/>
              <a:t>https://positivepsychology.com/humility/#5-real-life-examples</a:t>
            </a:r>
          </a:p>
        </p:txBody>
      </p:sp>
      <p:cxnSp>
        <p:nvCxnSpPr>
          <p:cNvPr id="3" name="Straight Connector 2">
            <a:extLst>
              <a:ext uri="{FF2B5EF4-FFF2-40B4-BE49-F238E27FC236}">
                <a16:creationId xmlns:a16="http://schemas.microsoft.com/office/drawing/2014/main" id="{E3891DCD-FEF4-93D4-0F31-6A12ACD4F0A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192424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2A802-3E27-7FEF-5942-4DFA3D7B124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AE1B701-A78C-AF9F-C173-1B22233DA25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1F6EA108-DB5F-ECC1-5436-4AFFAE789E8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572B14ED-0016-307D-1127-A463FFB3C93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62FD5A2-620F-33B6-5706-9350902F53F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F8FA085-3A01-F84C-3517-0AA7621D1B0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67CD9FA-AF32-1480-6236-5B34D184FE2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639994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162DC-5511-BAC2-7573-59D0A30FB1B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35A3EF8-4796-3944-24AC-DBAD5707B85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173ED410-E1E5-9EEF-4069-702F64B925B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50D44518-8E05-DB67-8280-E2000B9A6F1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2E78521-E2E1-0025-0E34-C9F0D5A79A9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6A13997-4311-5F48-D427-8FD58DD7DCF4}"/>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https://positivepsychology.com/humility/#5-real-life-examples</a:t>
            </a:r>
          </a:p>
          <a:p>
            <a:pPr algn="l"/>
            <a:endParaRPr lang="en-US" altLang="en-US" dirty="0"/>
          </a:p>
        </p:txBody>
      </p:sp>
      <p:cxnSp>
        <p:nvCxnSpPr>
          <p:cNvPr id="3" name="Straight Connector 2">
            <a:extLst>
              <a:ext uri="{FF2B5EF4-FFF2-40B4-BE49-F238E27FC236}">
                <a16:creationId xmlns:a16="http://schemas.microsoft.com/office/drawing/2014/main" id="{7A0B2C70-C04F-C6C0-0976-CD409D26E62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99514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6819E-2684-E994-FA0D-DEB74454393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211236B-665E-6F8C-E577-F23D45AC242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4FBE5D86-8E59-D455-281E-DF73A838634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79624796-4893-8A32-F04B-C53A9EB6568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5F9D698-E439-C142-F74E-C6E89E76529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AEDC21E-D703-3E3C-FD3A-EFEC3A758476}"/>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https://positivepsychology.com/humility/#5-real-life-examples</a:t>
            </a:r>
          </a:p>
          <a:p>
            <a:pPr algn="l"/>
            <a:endParaRPr lang="en-US" altLang="en-US" dirty="0"/>
          </a:p>
        </p:txBody>
      </p:sp>
      <p:cxnSp>
        <p:nvCxnSpPr>
          <p:cNvPr id="3" name="Straight Connector 2">
            <a:extLst>
              <a:ext uri="{FF2B5EF4-FFF2-40B4-BE49-F238E27FC236}">
                <a16:creationId xmlns:a16="http://schemas.microsoft.com/office/drawing/2014/main" id="{66FAC2F1-3DA8-6AE5-5667-7F250046E7F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846799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8125C-DEEB-B5DC-18F7-C1EA69B60D0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B6F503C-EB23-767D-BEE6-7B0861A443D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5EFEB468-0177-9D58-26E4-57BF1BB8699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28E20902-16D6-2038-9562-DBA1B51F6E2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59A5D9A-F650-A897-C5E3-D1D7720B7E5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379685A-E1CA-9871-706D-0B6A81C53F69}"/>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https://positivepsychology.com/humility/#5-real-life-examples</a:t>
            </a:r>
          </a:p>
          <a:p>
            <a:pPr algn="l"/>
            <a:endParaRPr lang="en-US" altLang="en-US" dirty="0"/>
          </a:p>
        </p:txBody>
      </p:sp>
      <p:cxnSp>
        <p:nvCxnSpPr>
          <p:cNvPr id="3" name="Straight Connector 2">
            <a:extLst>
              <a:ext uri="{FF2B5EF4-FFF2-40B4-BE49-F238E27FC236}">
                <a16:creationId xmlns:a16="http://schemas.microsoft.com/office/drawing/2014/main" id="{BAB3660B-B14B-0627-13F2-4E144C4B81C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5159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1A074-DF6C-8138-3099-7CB6F15BECE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65F0C69-F72B-DD0C-340B-8CD8E011CF7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6BD9354B-96E6-A1D4-1FEA-5B9DFD9DF8E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7F4B1D73-B12E-E2E3-B9D2-187E7EB1937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3FD6962-50D6-7593-6D0F-88E0FFD00AF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889C085-540A-7496-69C6-72FECD70F11E}"/>
              </a:ext>
            </a:extLst>
          </p:cNvPr>
          <p:cNvSpPr>
            <a:spLocks noGrp="1" noChangeArrowheads="1"/>
          </p:cNvSpPr>
          <p:nvPr>
            <p:ph type="body" idx="1"/>
          </p:nvPr>
        </p:nvSpPr>
        <p:spPr>
          <a:xfrm>
            <a:off x="152400" y="4114800"/>
            <a:ext cx="6553200" cy="4876800"/>
          </a:xfrm>
        </p:spPr>
        <p:txBody>
          <a:bodyPr/>
          <a:lstStyle/>
          <a:p>
            <a:pPr algn="l"/>
            <a:r>
              <a:rPr lang="en-US" altLang="en-US" dirty="0"/>
              <a:t>This is the verse in the parasha of Dec 20 that struck me as my download.</a:t>
            </a:r>
          </a:p>
        </p:txBody>
      </p:sp>
      <p:cxnSp>
        <p:nvCxnSpPr>
          <p:cNvPr id="3" name="Straight Connector 2">
            <a:extLst>
              <a:ext uri="{FF2B5EF4-FFF2-40B4-BE49-F238E27FC236}">
                <a16:creationId xmlns:a16="http://schemas.microsoft.com/office/drawing/2014/main" id="{7AB48572-AB6F-C968-6286-886EC288303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175815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4DBD1-9C0D-A483-6B4E-1949CD1C886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6CA4929-453A-04BB-776B-A95FAD2EF5F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2F47865A-37D1-FEFF-2C2D-B52894C5C64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2F71A892-6DEB-B2B9-7EA6-E310136C208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8F540C9-AA75-4F3D-F75D-729A5593FCD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975B2E1-C8C6-8866-E322-7C0165218895}"/>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https://positivepsychology.com/humility/#5-real-life-examples</a:t>
            </a:r>
          </a:p>
          <a:p>
            <a:pPr algn="l"/>
            <a:endParaRPr lang="en-US" altLang="en-US" dirty="0"/>
          </a:p>
        </p:txBody>
      </p:sp>
      <p:cxnSp>
        <p:nvCxnSpPr>
          <p:cNvPr id="3" name="Straight Connector 2">
            <a:extLst>
              <a:ext uri="{FF2B5EF4-FFF2-40B4-BE49-F238E27FC236}">
                <a16:creationId xmlns:a16="http://schemas.microsoft.com/office/drawing/2014/main" id="{6E45CFCC-F364-CF40-9B1F-78356CF3FD4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605898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11AD5-C137-99DA-068B-971266ED5DC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C8AD125-4E74-274D-F6E1-1DC93444BAA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DD9D8714-589E-75A1-1992-D543744CBD5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0BBEC46A-D87E-86A4-A051-115A9962934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7451BCD-C43F-6491-B05D-00B1936C328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93B3CB7-8B3F-1CC1-4B66-2EBE1CB27E1E}"/>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https://positivepsychology.com/humility/#5-real-life-examples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Very Jewish self effacing humor.</a:t>
            </a:r>
          </a:p>
          <a:p>
            <a:pPr algn="l"/>
            <a:endParaRPr lang="en-US" altLang="en-US" dirty="0"/>
          </a:p>
        </p:txBody>
      </p:sp>
      <p:cxnSp>
        <p:nvCxnSpPr>
          <p:cNvPr id="3" name="Straight Connector 2">
            <a:extLst>
              <a:ext uri="{FF2B5EF4-FFF2-40B4-BE49-F238E27FC236}">
                <a16:creationId xmlns:a16="http://schemas.microsoft.com/office/drawing/2014/main" id="{021EB43F-D934-1C7D-04C4-07A794D3B31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00132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21D6F-6045-60F2-2373-4D00AFCD280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8ABD068-A331-E42F-1C9A-5C9B2C0798B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DE483A43-D517-B649-B675-AE4472A96F0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EB37E05D-655E-703A-6D3D-5A582A68541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26AE16C-386C-90E4-5112-C023B4072FB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8B0E326-C182-939B-C24E-EC40E6108E23}"/>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Adapted from</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https://positivepsychology.com/humility/#5-real-life-examples</a:t>
            </a:r>
          </a:p>
          <a:p>
            <a:pPr algn="l"/>
            <a:endParaRPr lang="en-US" altLang="en-US" dirty="0"/>
          </a:p>
        </p:txBody>
      </p:sp>
      <p:cxnSp>
        <p:nvCxnSpPr>
          <p:cNvPr id="3" name="Straight Connector 2">
            <a:extLst>
              <a:ext uri="{FF2B5EF4-FFF2-40B4-BE49-F238E27FC236}">
                <a16:creationId xmlns:a16="http://schemas.microsoft.com/office/drawing/2014/main" id="{F631F402-3357-1DC2-FDBC-1540C1A07C5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291167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2EAEB-3B2E-F551-1D23-4AF166F3E38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6C96DA6-108B-00AA-3311-BC38A147A20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3FEDBF00-8072-03A2-8BEF-A365A424A4D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7DFCCA4A-A8CC-3813-316E-11417D69A99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B542552-8B8A-874E-A02F-3E21F127453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2B485B7-D36B-EFBB-1AC9-A550DC6C4397}"/>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Adapted from</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https://positivepsychology.com/humility/#5-real-life-examples</a:t>
            </a:r>
          </a:p>
          <a:p>
            <a:pPr algn="l"/>
            <a:endParaRPr lang="en-US" altLang="en-US" dirty="0"/>
          </a:p>
        </p:txBody>
      </p:sp>
      <p:cxnSp>
        <p:nvCxnSpPr>
          <p:cNvPr id="3" name="Straight Connector 2">
            <a:extLst>
              <a:ext uri="{FF2B5EF4-FFF2-40B4-BE49-F238E27FC236}">
                <a16:creationId xmlns:a16="http://schemas.microsoft.com/office/drawing/2014/main" id="{0567EB46-E9A9-9FCC-8DD5-6DA572341CE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969111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760DF-E475-2808-ED7D-17D1CFA87BF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19703D7-6EC1-A160-0226-7E8C1ABCEA0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5D0476A3-2DA4-1078-09A4-6FFDC19BFD7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23231761-91FF-36B2-9B02-3A68E9BD61E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6748AC5-5C0C-E227-D101-4C7DC9BC253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B72A5EC-2436-59E3-DF77-C6C906D9AF6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E7887B9-8B47-90D8-E863-523C34333D6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372875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B479A-51FD-1750-057B-019844EE735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94F03DF-1539-052B-C574-69BEB13EC34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063668FD-3612-DF58-F5DB-63DB1D4A2D5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CB8E87AC-EFD7-0FA6-3616-7C383783F45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DBCB6B5-40D7-2E10-63F3-4B983D5371C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363F786-41EE-4FB9-C389-4C0F9D8CF07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61308F8-1C4E-930A-4F84-0211800FD35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267346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2FE2B-DB93-CE43-DA32-D2A79F29E3E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F450F1C-5F0C-40EF-E4F2-8856554A7E1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5A4B8D3C-8892-E99A-705B-EA4CEB8A54B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949461D1-9843-84BF-151A-80138643695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5A49D9A-75AC-E353-DB64-3813C86DA4F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49B9658-FBB9-9DB6-143C-1E8A7A707E6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737DDAA-1A70-3FA9-EA0C-41F6F308794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67608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E3C08-9F89-016B-D1B5-2BAB4E6C5D5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0C26D92-7377-5588-82C8-ECD91E0DFC3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41E32178-F35E-3F9B-A72D-8CF0B5E6C8F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12E2D886-F503-B7D5-13E2-8B52F37E768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611BC46-1914-E192-0487-2685C71E041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FF8CFFD-E630-E482-F470-C4E0FD8001DB}"/>
              </a:ext>
            </a:extLst>
          </p:cNvPr>
          <p:cNvSpPr>
            <a:spLocks noGrp="1" noChangeArrowheads="1"/>
          </p:cNvSpPr>
          <p:nvPr>
            <p:ph type="body" idx="1"/>
          </p:nvPr>
        </p:nvSpPr>
        <p:spPr>
          <a:xfrm>
            <a:off x="152400" y="4114800"/>
            <a:ext cx="6553200" cy="4876800"/>
          </a:xfrm>
        </p:spPr>
        <p:txBody>
          <a:bodyPr/>
          <a:lstStyle/>
          <a:p>
            <a:pPr algn="l"/>
            <a:r>
              <a:rPr lang="en-US" altLang="en-US" dirty="0"/>
              <a:t>https://allisraelnews.com/hospital-therapy-dogs-help-rehabilitate-traumatized-patients-in-israel?utm_source=convertkit&amp;utm_medium=email&amp;utm_campaign=%E2%80%98Forget%20it%E2%80%99%3A%20PM%20Netanyahu%20slams%20%E2%80%98fantasies%20of%20re-establishing%20empires%E2%80%99%20in%20message%20to%20Turkey%20after%20summit%20with%20Greece%20and%20Cyprus%20-%2020157538</a:t>
            </a:r>
          </a:p>
        </p:txBody>
      </p:sp>
      <p:cxnSp>
        <p:nvCxnSpPr>
          <p:cNvPr id="3" name="Straight Connector 2">
            <a:extLst>
              <a:ext uri="{FF2B5EF4-FFF2-40B4-BE49-F238E27FC236}">
                <a16:creationId xmlns:a16="http://schemas.microsoft.com/office/drawing/2014/main" id="{3EE8DF96-CEBD-1277-05A0-4F00181AB93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26836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03DAF-47EA-027D-F89E-25F132908A8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DC28B6D-6C2D-2BEC-49A6-5F12AC5F0B2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D2341AC1-DFFD-49D9-CAF2-4E9C8121B18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10502700-1AC4-1862-EB85-73C8E542614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174CABD-728B-6BE5-1940-89BF0F47D34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C9CB4F5-71A2-D8F1-9492-1D5184D5EA7B}"/>
              </a:ext>
            </a:extLst>
          </p:cNvPr>
          <p:cNvSpPr>
            <a:spLocks noGrp="1" noChangeArrowheads="1"/>
          </p:cNvSpPr>
          <p:nvPr>
            <p:ph type="body" idx="1"/>
          </p:nvPr>
        </p:nvSpPr>
        <p:spPr>
          <a:xfrm>
            <a:off x="152400" y="4114800"/>
            <a:ext cx="6553200" cy="4876800"/>
          </a:xfrm>
        </p:spPr>
        <p:txBody>
          <a:bodyPr/>
          <a:lstStyle/>
          <a:p>
            <a:pPr algn="l"/>
            <a:r>
              <a:rPr lang="en-US" altLang="en-US" dirty="0"/>
              <a:t>https://allisraelnews.com/hospital-therapy-dogs-help-rehabilitate-traumatized-patients-in-israel?utm_source=convertkit&amp;utm_medium=email&amp;utm_campaign=%E2%80%98Forget%20it%E2%80%99%3A%20PM%20Netanyahu%20slams%20%E2%80%98fantasies%20of%20re-establishing%20empires%E2%80%99%20in%20message%20to%20Turkey%20after%20summit%20with%20Greece%20and%20Cyprus%20-%2020157538</a:t>
            </a:r>
          </a:p>
        </p:txBody>
      </p:sp>
      <p:cxnSp>
        <p:nvCxnSpPr>
          <p:cNvPr id="3" name="Straight Connector 2">
            <a:extLst>
              <a:ext uri="{FF2B5EF4-FFF2-40B4-BE49-F238E27FC236}">
                <a16:creationId xmlns:a16="http://schemas.microsoft.com/office/drawing/2014/main" id="{4DBABB6E-426A-07AA-9C64-A10D31A1E81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707518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A8693-88B1-BAE7-9A9F-C6DBCADA2CA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E3005CD-996E-B25E-9095-0D7B5EE1030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B02E4606-7691-AB73-B816-051AF7D61B3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97EFF5AE-92FE-E91F-F053-6EE62964632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63444D5-061B-1DE2-BDC0-E51A66F6838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F117383-DE00-2B41-56F9-6BE533177087}"/>
              </a:ext>
            </a:extLst>
          </p:cNvPr>
          <p:cNvSpPr>
            <a:spLocks noGrp="1" noChangeArrowheads="1"/>
          </p:cNvSpPr>
          <p:nvPr>
            <p:ph type="body" idx="1"/>
          </p:nvPr>
        </p:nvSpPr>
        <p:spPr>
          <a:xfrm>
            <a:off x="152400" y="4114800"/>
            <a:ext cx="6553200" cy="4876800"/>
          </a:xfrm>
        </p:spPr>
        <p:txBody>
          <a:bodyPr/>
          <a:lstStyle/>
          <a:p>
            <a:pPr algn="l"/>
            <a:r>
              <a:rPr lang="en-US" altLang="en-US" dirty="0"/>
              <a:t>https://allisraelnews.com/hospital-therapy-dogs-help-rehabilitate-traumatized-patients-in-israel?utm_source=convertkit&amp;utm_medium=email&amp;utm_campaign=%E2%80%98Forget%20it%E2%80%99%3A%20PM%20Netanyahu%20slams%20%E2%80%98fantasies%20of%20re-establishing%20empires%E2%80%99%20in%20message%20to%20Turkey%20after%20summit%20with%20Greece%20and%20Cyprus%20-%2020157538</a:t>
            </a:r>
          </a:p>
        </p:txBody>
      </p:sp>
      <p:cxnSp>
        <p:nvCxnSpPr>
          <p:cNvPr id="3" name="Straight Connector 2">
            <a:extLst>
              <a:ext uri="{FF2B5EF4-FFF2-40B4-BE49-F238E27FC236}">
                <a16:creationId xmlns:a16="http://schemas.microsoft.com/office/drawing/2014/main" id="{6EE6F29A-15FB-0D87-0E1D-7DAE4268946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3757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86DC5-F491-8A9A-7BFD-6C02A9B5F4A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7721C3A-5D4F-314B-5F91-D020636EC8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D8D16620-B0E2-12B5-F4F8-FC2C4A72508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07DADB84-5E36-7058-91F6-528480026E7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D23382B-33C7-7AAE-0416-41682821699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3C07B6D-7784-8C02-ABE6-B59544DF07A2}"/>
              </a:ext>
            </a:extLst>
          </p:cNvPr>
          <p:cNvSpPr>
            <a:spLocks noGrp="1" noChangeArrowheads="1"/>
          </p:cNvSpPr>
          <p:nvPr>
            <p:ph type="body" idx="1"/>
          </p:nvPr>
        </p:nvSpPr>
        <p:spPr>
          <a:xfrm>
            <a:off x="152400" y="4114800"/>
            <a:ext cx="6553200" cy="4876800"/>
          </a:xfrm>
        </p:spPr>
        <p:txBody>
          <a:bodyPr/>
          <a:lstStyle/>
          <a:p>
            <a:pPr algn="l"/>
            <a:r>
              <a:rPr lang="en-US" altLang="en-US" dirty="0"/>
              <a:t>His claim to our allegiance, His authority, is His humility and gentleness.</a:t>
            </a:r>
          </a:p>
        </p:txBody>
      </p:sp>
      <p:cxnSp>
        <p:nvCxnSpPr>
          <p:cNvPr id="3" name="Straight Connector 2">
            <a:extLst>
              <a:ext uri="{FF2B5EF4-FFF2-40B4-BE49-F238E27FC236}">
                <a16:creationId xmlns:a16="http://schemas.microsoft.com/office/drawing/2014/main" id="{F0061025-52E5-89C0-A373-10794D40918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19897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E44F8-B438-0A35-A8D4-2EF56EA8993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6BA0962-90FE-BB6B-6BC4-415FFA902DE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70DCCCA7-C997-0686-1334-83A5794AA81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F7D11002-10EE-C2DD-83F7-1986BC75081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DDBA834-A8C5-FF26-BE63-F04B7C55A11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1602800-EAC3-E0B1-947D-AFEE37E19073}"/>
              </a:ext>
            </a:extLst>
          </p:cNvPr>
          <p:cNvSpPr>
            <a:spLocks noGrp="1" noChangeArrowheads="1"/>
          </p:cNvSpPr>
          <p:nvPr>
            <p:ph type="body" idx="1"/>
          </p:nvPr>
        </p:nvSpPr>
        <p:spPr>
          <a:xfrm>
            <a:off x="152400" y="4114800"/>
            <a:ext cx="6553200" cy="4876800"/>
          </a:xfrm>
        </p:spPr>
        <p:txBody>
          <a:bodyPr/>
          <a:lstStyle/>
          <a:p>
            <a:pPr algn="l"/>
            <a:r>
              <a:rPr lang="en-US" altLang="en-US" dirty="0"/>
              <a:t>https://allisraelnews.com/hospital-therapy-dogs-help-rehabilitate-traumatized-patients-in-israel?utm_source=convertkit&amp;utm_medium=email&amp;utm_campaign=%E2%80%98Forget%20it%E2%80%99%3A%20PM%20Netanyahu%20slams%20%E2%80%98fantasies%20of%20re-establishing%20empires%E2%80%99%20in%20message%20to%20Turkey%20after%20summit%20with%20Greece%20and%20Cyprus%20-%2020157538</a:t>
            </a:r>
          </a:p>
        </p:txBody>
      </p:sp>
      <p:cxnSp>
        <p:nvCxnSpPr>
          <p:cNvPr id="3" name="Straight Connector 2">
            <a:extLst>
              <a:ext uri="{FF2B5EF4-FFF2-40B4-BE49-F238E27FC236}">
                <a16:creationId xmlns:a16="http://schemas.microsoft.com/office/drawing/2014/main" id="{E0791000-C9DD-B59C-A496-E91F32298B3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794536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6FB9F-3BB4-5286-E695-AC80992542D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A28AE48-507A-9867-5F58-9CBC311A32B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6EBDE396-3E5C-CEF7-38B5-159D5348D4F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8E8423D2-9E22-CF1D-52D2-EF457F55AE1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4779B35-9E25-2F47-0B52-B740C3A981E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56CF267-2490-4102-CCA9-A068F9B8E0B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42532AC-DC11-FFAD-FCEE-D5FBB0EB509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20678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0D5ED-7B3E-6909-92B5-5AFD52ACF8C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2DA47F6-971C-EE36-1187-BB7227B36F7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EBE19126-ABAE-411F-6C30-15240A01101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D7E4F406-B7CC-9678-4E0B-43CEF00DBB8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072BD05-4B04-65A6-CF24-5C3DDDB53E7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FF5877D-E4B1-2493-4048-D933CF1B485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26604C7-FA99-D13A-DD89-4DF269B5A1B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926016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C3EC1-70DB-AC82-5CFF-09504553547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02BEA2D-077D-49A7-22D0-FB462F2BC45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12C2C8B3-4EA5-B323-1709-FAD6A0E3980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0AC59ACA-643B-C486-5F3E-63CF9D7CFBF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3B87C7A-5A47-EAA1-AE0D-B26FE2B8B51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BF9079A-F3C6-C39C-34E7-32F2A2CFEDE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CCE27B8-921B-B53E-B589-561D57051D7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117410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100BE-114F-FD07-1BEE-680CEA443EE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DDCF579-12C2-1DC6-4097-BEC717B1203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Way to Greatness Lk 14.11 </a:t>
            </a:r>
          </a:p>
        </p:txBody>
      </p:sp>
      <p:sp>
        <p:nvSpPr>
          <p:cNvPr id="5" name="Rectangle 3">
            <a:extLst>
              <a:ext uri="{FF2B5EF4-FFF2-40B4-BE49-F238E27FC236}">
                <a16:creationId xmlns:a16="http://schemas.microsoft.com/office/drawing/2014/main" id="{43E40715-A4FD-A7DC-CB9D-1A3277A0888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27, 2025</a:t>
            </a:r>
          </a:p>
        </p:txBody>
      </p:sp>
      <p:sp>
        <p:nvSpPr>
          <p:cNvPr id="6" name="Rectangle 7">
            <a:extLst>
              <a:ext uri="{FF2B5EF4-FFF2-40B4-BE49-F238E27FC236}">
                <a16:creationId xmlns:a16="http://schemas.microsoft.com/office/drawing/2014/main" id="{8041E1A1-74EB-E1D3-E1F4-661C2728957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D317807-9882-0FFF-22D0-20B84A0201A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FEDD8BF-3344-E790-D484-943A56619A5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F0169AF-8186-B28C-DD97-DFD1A265B2C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1481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3348021"/>
            <a:ext cx="6858000" cy="1231118"/>
          </a:xfrm>
        </p:spPr>
        <p:txBody>
          <a:bodyPr wrap="none" anchor="t">
            <a:normAutofit/>
          </a:bodyPr>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2770782"/>
            <a:ext cx="6858000" cy="565519"/>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B26EB06D-C9AC-4BAA-90E1-11627B68CA4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878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275370"/>
            <a:ext cx="7886700" cy="614516"/>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740569"/>
            <a:ext cx="7886700" cy="253480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3889887"/>
            <a:ext cx="7885509" cy="511854"/>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8598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2650758"/>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3367049"/>
            <a:ext cx="7885509" cy="1126370"/>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3471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273844"/>
            <a:ext cx="6977064" cy="2244678"/>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524168"/>
            <a:ext cx="6564224" cy="411726"/>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3376297"/>
            <a:ext cx="7884318" cy="1117122"/>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
        <p:nvSpPr>
          <p:cNvPr id="9" name="TextBox 8"/>
          <p:cNvSpPr txBox="1"/>
          <p:nvPr/>
        </p:nvSpPr>
        <p:spPr>
          <a:xfrm>
            <a:off x="833283"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760045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1745226"/>
            <a:ext cx="7886700" cy="1883876"/>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3637936"/>
            <a:ext cx="7885509" cy="855483"/>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4442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414462"/>
            <a:ext cx="2210150" cy="432197"/>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1928812"/>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414462"/>
            <a:ext cx="2202181" cy="432197"/>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1928812"/>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414462"/>
            <a:ext cx="2199085" cy="432197"/>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1928812"/>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3645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3223127"/>
            <a:ext cx="2205038"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1692266"/>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3655324"/>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3223127"/>
            <a:ext cx="2197894"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1692266"/>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3655323"/>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3223127"/>
            <a:ext cx="2199085"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1692266"/>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3655322"/>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6236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836C97D-7EB4-4470-B36A-8CE1DF35336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4640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02A1C997-1C84-4E42-B804-9E6F0693A64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412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562809BE-4F75-4AE8-85BB-D151C4B7CC4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64618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3348021"/>
            <a:ext cx="6858000" cy="1231118"/>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2770256"/>
            <a:ext cx="6858000" cy="565519"/>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87AE4B22-24C9-4BD8-A2D6-8E3898629F9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454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369219"/>
            <a:ext cx="3768912"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369219"/>
            <a:ext cx="377547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11E98B-EED2-4B67-A443-F4B6B35947A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3669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260872"/>
            <a:ext cx="3768912" cy="617934"/>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1878806"/>
            <a:ext cx="3768912"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260872"/>
            <a:ext cx="3776661" cy="617934"/>
          </a:xfrm>
        </p:spPr>
        <p:txBody>
          <a:bodyPr vert="horz" lIns="91440" tIns="45720" rIns="91440" bIns="4572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1878806"/>
            <a:ext cx="377666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65CDC162-1900-40CE-9BEB-10030CC81F0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343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E4CB589C-4D57-407B-91A2-640CFE24FC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0203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46F5A7C8-905E-4755-8782-9AD9A4FE91F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3523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C47A99C-07AA-42E0-A17B-9B37B53AD97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8025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3DAB7C7D-F77A-452E-A8B2-BE455B7E510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7483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369219"/>
            <a:ext cx="767535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416257"/>
      </p:ext>
    </p:extLst>
  </p:cSld>
  <p:clrMap bg1="dk1" tx1="lt1" bg2="dk2" tx2="lt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384A2-17E8-7C06-5BD8-AF71E6D55E8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3428919-F1B6-A880-9103-FDB991A98C57}"/>
              </a:ext>
            </a:extLst>
          </p:cNvPr>
          <p:cNvSpPr>
            <a:spLocks noGrp="1"/>
          </p:cNvSpPr>
          <p:nvPr>
            <p:ph type="subTitle" idx="1"/>
          </p:nvPr>
        </p:nvSpPr>
        <p:spPr>
          <a:xfrm>
            <a:off x="228600" y="209550"/>
            <a:ext cx="4995759" cy="4800600"/>
          </a:xfrm>
        </p:spPr>
        <p:txBody>
          <a:bodyPr anchor="t">
            <a:normAutofit fontScale="92500" lnSpcReduction="10000"/>
          </a:bodyPr>
          <a:lstStyle/>
          <a:p>
            <a:pPr algn="l"/>
            <a:r>
              <a:rPr lang="en-US" sz="3200" b="1" dirty="0">
                <a:solidFill>
                  <a:schemeClr val="tx1"/>
                </a:solidFill>
                <a:latin typeface="Arial Rounded MT Bold" panose="020F0704030504030204" pitchFamily="34" charset="0"/>
              </a:rPr>
              <a:t>Muhammad Ali</a:t>
            </a:r>
            <a:r>
              <a:rPr lang="en-US" sz="3200" dirty="0">
                <a:solidFill>
                  <a:schemeClr val="tx1"/>
                </a:solidFill>
                <a:latin typeface="Arial Rounded MT Bold" panose="020F0704030504030204" pitchFamily="34" charset="0"/>
              </a:rPr>
              <a:t> born </a:t>
            </a:r>
          </a:p>
          <a:p>
            <a:pPr algn="l"/>
            <a:r>
              <a:rPr lang="en-US" sz="3200" b="1" dirty="0">
                <a:solidFill>
                  <a:schemeClr val="tx1"/>
                </a:solidFill>
                <a:latin typeface="Arial Rounded MT Bold" panose="020F0704030504030204" pitchFamily="34" charset="0"/>
              </a:rPr>
              <a:t>Cassius Clay Jr.</a:t>
            </a:r>
            <a:r>
              <a:rPr lang="en-US" sz="3200" dirty="0">
                <a:solidFill>
                  <a:schemeClr val="tx1"/>
                </a:solidFill>
                <a:latin typeface="Arial Rounded MT Bold" panose="020F0704030504030204" pitchFamily="34" charset="0"/>
              </a:rPr>
              <a:t>; 1942 –2016) was an American professional boxer and activist. A global cultural icon, widely known by the nickname "</a:t>
            </a:r>
            <a:r>
              <a:rPr lang="en-US" sz="3200" b="1" dirty="0">
                <a:solidFill>
                  <a:schemeClr val="tx1"/>
                </a:solidFill>
                <a:latin typeface="Arial Rounded MT Bold" panose="020F0704030504030204" pitchFamily="34" charset="0"/>
              </a:rPr>
              <a:t>the Greatest</a:t>
            </a:r>
            <a:r>
              <a:rPr lang="en-US" sz="3200" dirty="0">
                <a:solidFill>
                  <a:schemeClr val="tx1"/>
                </a:solidFill>
                <a:latin typeface="Arial Rounded MT Bold" panose="020F0704030504030204" pitchFamily="34" charset="0"/>
              </a:rPr>
              <a:t>", he is often regarded as the greatest heavyweight </a:t>
            </a:r>
          </a:p>
          <a:p>
            <a:pPr algn="l"/>
            <a:r>
              <a:rPr lang="en-US" sz="3200" dirty="0">
                <a:solidFill>
                  <a:schemeClr val="tx1"/>
                </a:solidFill>
                <a:latin typeface="Arial Rounded MT Bold" panose="020F0704030504030204" pitchFamily="34" charset="0"/>
              </a:rPr>
              <a:t>boxer of all time.</a:t>
            </a:r>
            <a:endParaRPr lang="en-US" sz="48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EC9BBFB3-D0EC-B491-372A-39EAE6FB0E61}"/>
              </a:ext>
            </a:extLst>
          </p:cNvPr>
          <p:cNvPicPr>
            <a:picLocks noChangeAspect="1"/>
          </p:cNvPicPr>
          <p:nvPr/>
        </p:nvPicPr>
        <p:blipFill>
          <a:blip r:embed="rId3"/>
          <a:stretch>
            <a:fillRect/>
          </a:stretch>
        </p:blipFill>
        <p:spPr>
          <a:xfrm>
            <a:off x="5224359" y="0"/>
            <a:ext cx="3956963" cy="5143500"/>
          </a:xfrm>
          <a:prstGeom prst="rect">
            <a:avLst/>
          </a:prstGeom>
        </p:spPr>
      </p:pic>
    </p:spTree>
    <p:extLst>
      <p:ext uri="{BB962C8B-B14F-4D97-AF65-F5344CB8AC3E}">
        <p14:creationId xmlns:p14="http://schemas.microsoft.com/office/powerpoint/2010/main" val="3453761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D0118-43B1-C6CB-289E-2D08AD5B640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C6141E0-2F89-C444-3598-BC001D13BB17}"/>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Matt 23.11-12</a:t>
            </a:r>
            <a:r>
              <a:rPr lang="en-US" sz="4000" dirty="0">
                <a:solidFill>
                  <a:schemeClr val="tx1"/>
                </a:solidFill>
                <a:latin typeface="Arial Rounded MT Bold" panose="020F0704030504030204" pitchFamily="34" charset="0"/>
              </a:rPr>
              <a:t> But the greatest among you shall be your servant. Whoever exalts himself shall be humbled, and whoever humbles himself shall be exalted.</a:t>
            </a:r>
          </a:p>
        </p:txBody>
      </p:sp>
    </p:spTree>
    <p:extLst>
      <p:ext uri="{BB962C8B-B14F-4D97-AF65-F5344CB8AC3E}">
        <p14:creationId xmlns:p14="http://schemas.microsoft.com/office/powerpoint/2010/main" val="1241734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2C7C6-4DED-3DC8-BF3C-DE833760DE0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CC4C938-F7FA-E766-6E17-D21B458223F3}"/>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baseline="30000" dirty="0">
                <a:solidFill>
                  <a:schemeClr val="tx1"/>
                </a:solidFill>
                <a:latin typeface="Arial Rounded MT Bold" panose="020F0704030504030204" pitchFamily="34" charset="0"/>
              </a:rPr>
              <a:t>Lk 22.24-27 </a:t>
            </a:r>
            <a:r>
              <a:rPr lang="en-US" sz="4000" dirty="0">
                <a:solidFill>
                  <a:schemeClr val="tx1"/>
                </a:solidFill>
                <a:latin typeface="Arial Rounded MT Bold" panose="020F0704030504030204" pitchFamily="34" charset="0"/>
              </a:rPr>
              <a:t>An argument arose among them as to which of them should be considered the greatest.  But Yeshua said to them, “The kings of the Goyim lord it over them; and those in authority over them are given the title, ‘Benefactor.’ But not so with you! </a:t>
            </a:r>
          </a:p>
        </p:txBody>
      </p:sp>
    </p:spTree>
    <p:extLst>
      <p:ext uri="{BB962C8B-B14F-4D97-AF65-F5344CB8AC3E}">
        <p14:creationId xmlns:p14="http://schemas.microsoft.com/office/powerpoint/2010/main" val="4145292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453F8-4663-8C5C-8162-A6252F3E30B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94E0A77-FC57-75C0-8F25-C0E8D54218CA}"/>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baseline="30000" dirty="0">
                <a:solidFill>
                  <a:schemeClr val="tx1"/>
                </a:solidFill>
                <a:latin typeface="Arial Rounded MT Bold" panose="020F0704030504030204" pitchFamily="34" charset="0"/>
              </a:rPr>
              <a:t>Lk 22.24-27 </a:t>
            </a:r>
            <a:r>
              <a:rPr lang="en-US" sz="4000" dirty="0">
                <a:solidFill>
                  <a:schemeClr val="tx1"/>
                </a:solidFill>
                <a:latin typeface="Arial Rounded MT Bold" panose="020F0704030504030204" pitchFamily="34" charset="0"/>
              </a:rPr>
              <a:t>On the contrary, let the greater among you become like the younger, and </a:t>
            </a:r>
            <a:r>
              <a:rPr lang="en-US" sz="4000" u="sng" dirty="0">
                <a:solidFill>
                  <a:srgbClr val="FFFF66"/>
                </a:solidFill>
                <a:latin typeface="Arial Rounded MT Bold" panose="020F0704030504030204" pitchFamily="34" charset="0"/>
              </a:rPr>
              <a:t>one who rules like one who serves</a:t>
            </a:r>
            <a:r>
              <a:rPr lang="en-US" sz="4000" dirty="0">
                <a:solidFill>
                  <a:schemeClr val="tx1"/>
                </a:solidFill>
                <a:latin typeface="Arial Rounded MT Bold" panose="020F0704030504030204" pitchFamily="34" charset="0"/>
              </a:rPr>
              <a:t>.  For who is greater? The one reclining at the table? or the one who serves? It’s the one reclining at the table, isn’t it? But I myself am among you like one who serves.</a:t>
            </a:r>
          </a:p>
        </p:txBody>
      </p:sp>
    </p:spTree>
    <p:extLst>
      <p:ext uri="{BB962C8B-B14F-4D97-AF65-F5344CB8AC3E}">
        <p14:creationId xmlns:p14="http://schemas.microsoft.com/office/powerpoint/2010/main" val="3166865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112CC-5C63-CBAA-F9D3-6A61D9A7C4D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20FFE0F-251D-D010-E428-253716C520CA}"/>
              </a:ext>
            </a:extLst>
          </p:cNvPr>
          <p:cNvSpPr>
            <a:spLocks noGrp="1"/>
          </p:cNvSpPr>
          <p:nvPr>
            <p:ph type="subTitle" idx="1"/>
          </p:nvPr>
        </p:nvSpPr>
        <p:spPr>
          <a:xfrm>
            <a:off x="152400" y="171450"/>
            <a:ext cx="8610600" cy="4800600"/>
          </a:xfrm>
        </p:spPr>
        <p:txBody>
          <a:bodyPr anchor="t">
            <a:normAutofit fontScale="92500"/>
          </a:bodyPr>
          <a:lstStyle/>
          <a:p>
            <a:pPr algn="l"/>
            <a:r>
              <a:rPr lang="en-US" sz="4000" baseline="30000" dirty="0">
                <a:solidFill>
                  <a:schemeClr val="tx1"/>
                </a:solidFill>
                <a:latin typeface="Arial Rounded MT Bold" panose="020F0704030504030204" pitchFamily="34" charset="0"/>
              </a:rPr>
              <a:t>Lk 11.7-11 </a:t>
            </a:r>
            <a:r>
              <a:rPr lang="en-US" sz="4000" dirty="0">
                <a:solidFill>
                  <a:schemeClr val="tx1"/>
                </a:solidFill>
                <a:latin typeface="Arial Rounded MT Bold" panose="020F0704030504030204" pitchFamily="34" charset="0"/>
              </a:rPr>
              <a:t>When Yeshua noticed how the guests were choosing for themselves the best seats at the table, he told them this parable:  “When you are invited by someone to a wedding feast, don’t sit down in the best seat; because if there is someone more important than you who has been invited,  </a:t>
            </a:r>
            <a:endParaRPr lang="en-US" sz="4000" u="sng" dirty="0">
              <a:solidFill>
                <a:srgbClr val="FFFF66"/>
              </a:solidFill>
              <a:latin typeface="Arial Rounded MT Bold" panose="020F0704030504030204" pitchFamily="34" charset="0"/>
            </a:endParaRPr>
          </a:p>
        </p:txBody>
      </p:sp>
    </p:spTree>
    <p:extLst>
      <p:ext uri="{BB962C8B-B14F-4D97-AF65-F5344CB8AC3E}">
        <p14:creationId xmlns:p14="http://schemas.microsoft.com/office/powerpoint/2010/main" val="344023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B4548-B109-F8FB-7AB3-EDEC2360F63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1AD4187-5C6B-A01F-89CE-60DD23A0CF53}"/>
              </a:ext>
            </a:extLst>
          </p:cNvPr>
          <p:cNvSpPr>
            <a:spLocks noGrp="1"/>
          </p:cNvSpPr>
          <p:nvPr>
            <p:ph type="subTitle" idx="1"/>
          </p:nvPr>
        </p:nvSpPr>
        <p:spPr>
          <a:xfrm>
            <a:off x="152400" y="171450"/>
            <a:ext cx="8610600" cy="4800600"/>
          </a:xfrm>
        </p:spPr>
        <p:txBody>
          <a:bodyPr anchor="t">
            <a:normAutofit lnSpcReduction="10000"/>
          </a:bodyPr>
          <a:lstStyle/>
          <a:p>
            <a:pPr algn="l"/>
            <a:r>
              <a:rPr lang="en-US" sz="4000" baseline="30000" dirty="0">
                <a:solidFill>
                  <a:schemeClr val="tx1"/>
                </a:solidFill>
                <a:latin typeface="Arial Rounded MT Bold" panose="020F0704030504030204" pitchFamily="34" charset="0"/>
              </a:rPr>
              <a:t>Lk 11.7-11 </a:t>
            </a:r>
            <a:r>
              <a:rPr lang="en-US" sz="4000" dirty="0">
                <a:solidFill>
                  <a:schemeClr val="tx1"/>
                </a:solidFill>
                <a:latin typeface="Arial Rounded MT Bold" panose="020F0704030504030204" pitchFamily="34" charset="0"/>
              </a:rPr>
              <a:t>the person who invited both of you might come and say to you, ‘Give this man your place.’ Then you will be humiliated as you go to take the least important place.  Instead, when you are invited, go and sit in the least important place; so that when the one who invited you comes, </a:t>
            </a:r>
            <a:endParaRPr lang="en-US" sz="4000" u="sng" dirty="0">
              <a:solidFill>
                <a:srgbClr val="FFFF66"/>
              </a:solidFill>
              <a:latin typeface="Arial Rounded MT Bold" panose="020F0704030504030204" pitchFamily="34" charset="0"/>
            </a:endParaRPr>
          </a:p>
        </p:txBody>
      </p:sp>
    </p:spTree>
    <p:extLst>
      <p:ext uri="{BB962C8B-B14F-4D97-AF65-F5344CB8AC3E}">
        <p14:creationId xmlns:p14="http://schemas.microsoft.com/office/powerpoint/2010/main" val="2570790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E38A9-B302-9263-7DB1-685DA01281E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7B8384A-62A0-97A5-C29C-968B34F6B708}"/>
              </a:ext>
            </a:extLst>
          </p:cNvPr>
          <p:cNvSpPr>
            <a:spLocks noGrp="1"/>
          </p:cNvSpPr>
          <p:nvPr>
            <p:ph type="subTitle" idx="1"/>
          </p:nvPr>
        </p:nvSpPr>
        <p:spPr>
          <a:xfrm>
            <a:off x="152400" y="1714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Lk 11.7-11 </a:t>
            </a:r>
            <a:r>
              <a:rPr lang="en-US" sz="4000" dirty="0">
                <a:solidFill>
                  <a:schemeClr val="tx1"/>
                </a:solidFill>
                <a:latin typeface="Arial Rounded MT Bold" panose="020F0704030504030204" pitchFamily="34" charset="0"/>
              </a:rPr>
              <a:t>he will say to you, ‘Go on up to a better seat.’ Then you will be honored in front of everyone sitting with you. Because </a:t>
            </a:r>
            <a:r>
              <a:rPr lang="en-US" sz="4000" u="sng" dirty="0">
                <a:solidFill>
                  <a:srgbClr val="FFFF66"/>
                </a:solidFill>
                <a:latin typeface="Arial Rounded MT Bold" panose="020F0704030504030204" pitchFamily="34" charset="0"/>
              </a:rPr>
              <a:t>everyone who exalts himself will be humbled, but everyone who humbles himself will be exalted</a:t>
            </a:r>
            <a:r>
              <a:rPr lang="en-US" sz="4000" dirty="0">
                <a:solidFill>
                  <a:schemeClr val="tx1"/>
                </a:solidFill>
                <a:latin typeface="Arial Rounded MT Bold" panose="020F0704030504030204" pitchFamily="34" charset="0"/>
              </a:rPr>
              <a:t>.”</a:t>
            </a:r>
            <a:endParaRPr lang="en-US" sz="4000" u="sng" dirty="0">
              <a:solidFill>
                <a:srgbClr val="FFFF66"/>
              </a:solidFill>
              <a:latin typeface="Arial Rounded MT Bold" panose="020F0704030504030204" pitchFamily="34" charset="0"/>
            </a:endParaRPr>
          </a:p>
        </p:txBody>
      </p:sp>
    </p:spTree>
    <p:extLst>
      <p:ext uri="{BB962C8B-B14F-4D97-AF65-F5344CB8AC3E}">
        <p14:creationId xmlns:p14="http://schemas.microsoft.com/office/powerpoint/2010/main" val="997135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3B4D3-868B-2E49-99F2-E65FBC0608E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6714077-9010-D036-70AD-640F0088957A}"/>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baseline="30000" dirty="0">
                <a:solidFill>
                  <a:schemeClr val="tx1"/>
                </a:solidFill>
                <a:latin typeface="Arial Rounded MT Bold" panose="020F0704030504030204" pitchFamily="34" charset="0"/>
              </a:rPr>
              <a:t>Mt 18.1-6 </a:t>
            </a:r>
            <a:r>
              <a:rPr lang="en-US" sz="4000" dirty="0">
                <a:solidFill>
                  <a:schemeClr val="tx1"/>
                </a:solidFill>
                <a:latin typeface="Arial Rounded MT Bold" panose="020F0704030504030204" pitchFamily="34" charset="0"/>
              </a:rPr>
              <a:t> At that hour the disciples came to Yeshua, saying, “Who then is greatest in the kingdom of heaven?” And He called a child to Himself, set him in the midst of them, and said, “Amen, I tell you, unless you turn and </a:t>
            </a:r>
            <a:r>
              <a:rPr lang="en-US" sz="4000" u="sng" dirty="0">
                <a:solidFill>
                  <a:srgbClr val="FFFF66"/>
                </a:solidFill>
                <a:latin typeface="Arial Rounded MT Bold" panose="020F0704030504030204" pitchFamily="34" charset="0"/>
              </a:rPr>
              <a:t>become like children, you shall never enter the kingdom of heaven. </a:t>
            </a:r>
          </a:p>
        </p:txBody>
      </p:sp>
    </p:spTree>
    <p:extLst>
      <p:ext uri="{BB962C8B-B14F-4D97-AF65-F5344CB8AC3E}">
        <p14:creationId xmlns:p14="http://schemas.microsoft.com/office/powerpoint/2010/main" val="373957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61852-BA29-D63C-07AE-E9811717275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9B25B0B-FC1C-EC69-F1A6-59912FFAB5EE}"/>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Mt 18.1-6 </a:t>
            </a:r>
            <a:r>
              <a:rPr lang="en-US" sz="4000" dirty="0">
                <a:solidFill>
                  <a:schemeClr val="tx1"/>
                </a:solidFill>
                <a:latin typeface="Arial Rounded MT Bold" panose="020F0704030504030204" pitchFamily="34" charset="0"/>
              </a:rPr>
              <a:t> Whoever then shall humble himself like this child, this one is the greatest in the kingdom of heaven. And whoever welcomes one such child in My name, welcomes Me.  “But whoever causes one of these little ones who trust in Me to stumble, </a:t>
            </a:r>
          </a:p>
        </p:txBody>
      </p:sp>
    </p:spTree>
    <p:extLst>
      <p:ext uri="{BB962C8B-B14F-4D97-AF65-F5344CB8AC3E}">
        <p14:creationId xmlns:p14="http://schemas.microsoft.com/office/powerpoint/2010/main" val="2007217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66780-AFDA-3EFD-4E49-55E883D7F06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E976A1D-B027-1EB7-FAD8-4B0645DAE771}"/>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Mt 18.1-6 </a:t>
            </a:r>
            <a:r>
              <a:rPr lang="en-US" sz="4000" dirty="0">
                <a:solidFill>
                  <a:schemeClr val="tx1"/>
                </a:solidFill>
                <a:latin typeface="Arial Rounded MT Bold" panose="020F0704030504030204" pitchFamily="34" charset="0"/>
              </a:rPr>
              <a:t> it would be better for him to have a heavy millstone hung around his neck and to be sunk in the depth of the sea! </a:t>
            </a:r>
          </a:p>
        </p:txBody>
      </p:sp>
    </p:spTree>
    <p:extLst>
      <p:ext uri="{BB962C8B-B14F-4D97-AF65-F5344CB8AC3E}">
        <p14:creationId xmlns:p14="http://schemas.microsoft.com/office/powerpoint/2010/main" val="222655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61AA5-AC08-5CFE-9535-304C99ADFD4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1DA55C3-87D1-26A0-983D-ED9A942773F8}"/>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In Israel, the 2025 statistic is 20,000 abortions to 120 adoptions.</a:t>
            </a:r>
          </a:p>
          <a:p>
            <a:pPr algn="l"/>
            <a:r>
              <a:rPr lang="en-US" sz="4000" dirty="0">
                <a:solidFill>
                  <a:schemeClr val="tx1"/>
                </a:solidFill>
                <a:latin typeface="Arial Rounded MT Bold" panose="020F0704030504030204" pitchFamily="34" charset="0"/>
              </a:rPr>
              <a:t>Why? It’s less </a:t>
            </a:r>
            <a:r>
              <a:rPr lang="en-US" sz="4000" u="sng" dirty="0">
                <a:solidFill>
                  <a:srgbClr val="FFFF66"/>
                </a:solidFill>
                <a:latin typeface="Arial Rounded MT Bold" panose="020F0704030504030204" pitchFamily="34" charset="0"/>
              </a:rPr>
              <a:t>dishonorable</a:t>
            </a:r>
            <a:r>
              <a:rPr lang="en-US" sz="4000" dirty="0">
                <a:solidFill>
                  <a:schemeClr val="tx1"/>
                </a:solidFill>
                <a:latin typeface="Arial Rounded MT Bold" panose="020F0704030504030204" pitchFamily="34" charset="0"/>
              </a:rPr>
              <a:t> to lose your baby to death than to have other parents raise them.</a:t>
            </a:r>
          </a:p>
          <a:p>
            <a:pPr algn="l"/>
            <a:r>
              <a:rPr lang="en-US" sz="4000" dirty="0">
                <a:solidFill>
                  <a:schemeClr val="tx1"/>
                </a:solidFill>
                <a:latin typeface="Arial Rounded MT Bold" panose="020F0704030504030204" pitchFamily="34" charset="0"/>
              </a:rPr>
              <a:t>Both Jewish and Arab cultures.</a:t>
            </a:r>
          </a:p>
        </p:txBody>
      </p:sp>
    </p:spTree>
    <p:extLst>
      <p:ext uri="{BB962C8B-B14F-4D97-AF65-F5344CB8AC3E}">
        <p14:creationId xmlns:p14="http://schemas.microsoft.com/office/powerpoint/2010/main" val="2524419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5E9D4-C9BF-C1C0-AFF3-1C138DB392B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B371896-157E-5902-10FB-EF4089EE3763}"/>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1028" name="Picture 4">
            <a:extLst>
              <a:ext uri="{FF2B5EF4-FFF2-40B4-BE49-F238E27FC236}">
                <a16:creationId xmlns:a16="http://schemas.microsoft.com/office/drawing/2014/main" id="{3DE0F417-7436-B8A5-E9D6-813BAD3F4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337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26AF6-B107-7B97-6AF7-59320E34B98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3B06E8E-17FE-2B39-E799-159B880AA32F}"/>
              </a:ext>
            </a:extLst>
          </p:cNvPr>
          <p:cNvSpPr>
            <a:spLocks noGrp="1"/>
          </p:cNvSpPr>
          <p:nvPr>
            <p:ph type="subTitle" idx="1"/>
          </p:nvPr>
        </p:nvSpPr>
        <p:spPr>
          <a:xfrm>
            <a:off x="266700" y="223157"/>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65F4CD34-26DE-9453-FA39-B5E2CC127D40}"/>
              </a:ext>
            </a:extLst>
          </p:cNvPr>
          <p:cNvPicPr>
            <a:picLocks noChangeAspect="1"/>
          </p:cNvPicPr>
          <p:nvPr/>
        </p:nvPicPr>
        <p:blipFill>
          <a:blip r:embed="rId3"/>
          <a:stretch>
            <a:fillRect/>
          </a:stretch>
        </p:blipFill>
        <p:spPr>
          <a:xfrm>
            <a:off x="21877" y="209550"/>
            <a:ext cx="8817324" cy="4933950"/>
          </a:xfrm>
          <a:prstGeom prst="rect">
            <a:avLst/>
          </a:prstGeom>
        </p:spPr>
      </p:pic>
    </p:spTree>
    <p:extLst>
      <p:ext uri="{BB962C8B-B14F-4D97-AF65-F5344CB8AC3E}">
        <p14:creationId xmlns:p14="http://schemas.microsoft.com/office/powerpoint/2010/main" val="4240371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31433-467D-EB50-B0EF-272A37165EC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B571FD8-C6C9-E549-4AFC-795D97B74281}"/>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6" name="Picture 5">
            <a:extLst>
              <a:ext uri="{FF2B5EF4-FFF2-40B4-BE49-F238E27FC236}">
                <a16:creationId xmlns:a16="http://schemas.microsoft.com/office/drawing/2014/main" id="{4941A4D2-AD31-2553-5B0A-1AE9AB4672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1998097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D1AC8-0008-840B-F0AE-88F3195D21D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066F167-BD16-A6B1-F30C-18C4457768BC}"/>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0452670E-40AF-D792-5DC4-1E7FD22B34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5" name="TextBox 4">
            <a:extLst>
              <a:ext uri="{FF2B5EF4-FFF2-40B4-BE49-F238E27FC236}">
                <a16:creationId xmlns:a16="http://schemas.microsoft.com/office/drawing/2014/main" id="{63F5AF79-59D4-2C73-C22B-17138AE4AA96}"/>
              </a:ext>
            </a:extLst>
          </p:cNvPr>
          <p:cNvSpPr txBox="1"/>
          <p:nvPr/>
        </p:nvSpPr>
        <p:spPr>
          <a:xfrm>
            <a:off x="287694" y="114300"/>
            <a:ext cx="8350235" cy="4401205"/>
          </a:xfrm>
          <a:prstGeom prst="rect">
            <a:avLst/>
          </a:prstGeom>
          <a:noFill/>
        </p:spPr>
        <p:txBody>
          <a:bodyPr wrap="none" rtlCol="0">
            <a:spAutoFit/>
          </a:bodyPr>
          <a:lstStyle/>
          <a:p>
            <a:pPr marL="512763" indent="-512763" algn="l">
              <a:buAutoNum type="arabicPeriod"/>
            </a:pPr>
            <a:r>
              <a:rPr lang="en-US" u="sng" dirty="0">
                <a:solidFill>
                  <a:srgbClr val="FFFF66"/>
                </a:solidFill>
                <a:effectLst>
                  <a:outerShdw blurRad="38100" dist="38100" dir="2700000" algn="tl">
                    <a:srgbClr val="000000">
                      <a:alpha val="43137"/>
                    </a:srgbClr>
                  </a:outerShdw>
                </a:effectLst>
              </a:rPr>
              <a:t>The Way to Greatness Lk 14.11</a:t>
            </a:r>
          </a:p>
          <a:p>
            <a:pPr marL="512763" indent="-512763" algn="l">
              <a:buAutoNum type="arabicPeriod"/>
            </a:pPr>
            <a:r>
              <a:rPr lang="en-US" dirty="0">
                <a:solidFill>
                  <a:schemeClr val="tx1"/>
                </a:solidFill>
                <a:effectLst>
                  <a:outerShdw blurRad="38100" dist="38100" dir="2700000" algn="tl">
                    <a:srgbClr val="000000">
                      <a:alpha val="43137"/>
                    </a:srgbClr>
                  </a:outerShdw>
                </a:effectLst>
              </a:rPr>
              <a:t>Yeshua on humility</a:t>
            </a:r>
          </a:p>
          <a:p>
            <a:pPr marL="512763" indent="-512763" algn="l">
              <a:buAutoNum type="arabicPeriod"/>
            </a:pPr>
            <a:r>
              <a:rPr lang="en-US" u="sng" dirty="0">
                <a:solidFill>
                  <a:srgbClr val="FFFF66"/>
                </a:solidFill>
                <a:effectLst>
                  <a:outerShdw blurRad="38100" dist="38100" dir="2700000" algn="tl">
                    <a:srgbClr val="000000">
                      <a:alpha val="43137"/>
                    </a:srgbClr>
                  </a:outerShdw>
                </a:effectLst>
              </a:rPr>
              <a:t>Other scriptures on humility</a:t>
            </a:r>
          </a:p>
          <a:p>
            <a:pPr marL="512763" indent="-512763" algn="l">
              <a:buAutoNum type="arabicPeriod"/>
            </a:pPr>
            <a:r>
              <a:rPr lang="en-US" dirty="0">
                <a:solidFill>
                  <a:schemeClr val="tx1"/>
                </a:solidFill>
                <a:effectLst>
                  <a:outerShdw blurRad="38100" dist="38100" dir="2700000" algn="tl">
                    <a:srgbClr val="000000">
                      <a:alpha val="43137"/>
                    </a:srgbClr>
                  </a:outerShdw>
                </a:effectLst>
              </a:rPr>
              <a:t>Lying to cover defects</a:t>
            </a:r>
          </a:p>
          <a:p>
            <a:pPr marL="512763" indent="-512763" algn="l">
              <a:buAutoNum type="arabicPeriod"/>
            </a:pPr>
            <a:r>
              <a:rPr lang="en-US" dirty="0">
                <a:solidFill>
                  <a:schemeClr val="tx1"/>
                </a:solidFill>
                <a:effectLst>
                  <a:outerShdw blurRad="38100" dist="38100" dir="2700000" algn="tl">
                    <a:srgbClr val="000000">
                      <a:alpha val="43137"/>
                    </a:srgbClr>
                  </a:outerShdw>
                </a:effectLst>
              </a:rPr>
              <a:t>Membership accountability</a:t>
            </a:r>
          </a:p>
          <a:p>
            <a:pPr marL="512763" indent="-512763" algn="l">
              <a:buAutoNum type="arabicPeriod"/>
            </a:pPr>
            <a:r>
              <a:rPr lang="en-US" dirty="0">
                <a:solidFill>
                  <a:schemeClr val="tx1"/>
                </a:solidFill>
                <a:effectLst>
                  <a:outerShdw blurRad="38100" dist="38100" dir="2700000" algn="tl">
                    <a:srgbClr val="000000">
                      <a:alpha val="43137"/>
                    </a:srgbClr>
                  </a:outerShdw>
                </a:effectLst>
              </a:rPr>
              <a:t>Aspects of Humility</a:t>
            </a:r>
          </a:p>
          <a:p>
            <a:pPr marL="742950" indent="-742950" algn="l">
              <a:buAutoNum type="arabicPeriod"/>
            </a:pP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92640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19947-68CF-7D7A-A145-FD3ACF2478B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15D963B-880E-5B44-0AB6-CDC95F59592B}"/>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T’hillim 18.26-27 </a:t>
            </a:r>
            <a:r>
              <a:rPr lang="en-US" sz="4000" dirty="0">
                <a:solidFill>
                  <a:schemeClr val="tx1"/>
                </a:solidFill>
                <a:latin typeface="Arial Rounded MT Bold" panose="020F0704030504030204" pitchFamily="34" charset="0"/>
              </a:rPr>
              <a:t>With the pure, you are pure; but with the crooked you are cunning. People afflicted, you save; but </a:t>
            </a:r>
            <a:r>
              <a:rPr lang="en-US" sz="4000" u="sng" dirty="0">
                <a:solidFill>
                  <a:srgbClr val="FFFF66"/>
                </a:solidFill>
                <a:latin typeface="Arial Rounded MT Bold" panose="020F0704030504030204" pitchFamily="34" charset="0"/>
              </a:rPr>
              <a:t>haughty eyes, you humble.</a:t>
            </a:r>
          </a:p>
        </p:txBody>
      </p:sp>
    </p:spTree>
    <p:extLst>
      <p:ext uri="{BB962C8B-B14F-4D97-AF65-F5344CB8AC3E}">
        <p14:creationId xmlns:p14="http://schemas.microsoft.com/office/powerpoint/2010/main" val="4209059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159BE-0C73-AABD-7159-4A0226410AE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5531F3A-C4AB-24DD-7068-0D7C6EC23F6E}"/>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T’hillim 20.8 </a:t>
            </a:r>
            <a:r>
              <a:rPr lang="en-US" sz="4000" dirty="0">
                <a:solidFill>
                  <a:schemeClr val="tx1"/>
                </a:solidFill>
                <a:latin typeface="Arial Rounded MT Bold" panose="020F0704030504030204" pitchFamily="34" charset="0"/>
              </a:rPr>
              <a:t>Some trust in chariots and some in horses, but we praise the name of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our God. They will crumple and fall, </a:t>
            </a:r>
            <a:r>
              <a:rPr lang="en-US" sz="4000" u="sng" dirty="0">
                <a:solidFill>
                  <a:srgbClr val="FFFF66"/>
                </a:solidFill>
                <a:latin typeface="Arial Rounded MT Bold" panose="020F0704030504030204" pitchFamily="34" charset="0"/>
              </a:rPr>
              <a:t>but we will arise and stand erect.</a:t>
            </a:r>
          </a:p>
        </p:txBody>
      </p:sp>
    </p:spTree>
    <p:extLst>
      <p:ext uri="{BB962C8B-B14F-4D97-AF65-F5344CB8AC3E}">
        <p14:creationId xmlns:p14="http://schemas.microsoft.com/office/powerpoint/2010/main" val="1080340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E8F3C-4DAD-6862-7D4B-A8BF1D8A46B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99198E9-CD08-47F2-F271-16CE37DB3A44}"/>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T’hillim /Ps 106.43 </a:t>
            </a:r>
            <a:r>
              <a:rPr lang="en-US" sz="4000" dirty="0">
                <a:solidFill>
                  <a:schemeClr val="tx1"/>
                </a:solidFill>
                <a:latin typeface="Arial Rounded MT Bold" panose="020F0704030504030204" pitchFamily="34" charset="0"/>
              </a:rPr>
              <a:t>Many times [God] rescued them, but they kept making plans to rebel. Thus, they were </a:t>
            </a:r>
            <a:r>
              <a:rPr lang="en-US" sz="4000" dirty="0">
                <a:solidFill>
                  <a:srgbClr val="FFFF66"/>
                </a:solidFill>
                <a:latin typeface="Arial Rounded MT Bold" panose="020F0704030504030204" pitchFamily="34" charset="0"/>
              </a:rPr>
              <a:t>brought low by their own wrongdoing</a:t>
            </a:r>
            <a:r>
              <a:rPr lang="en-US" sz="4000" dirty="0">
                <a:solidFill>
                  <a:schemeClr val="tx1"/>
                </a:solidFill>
                <a:latin typeface="Arial Rounded MT Bold" panose="020F0704030504030204" pitchFamily="34" charset="0"/>
              </a:rPr>
              <a:t>. Still, he took pity on their distress whenever he heard their cry.</a:t>
            </a:r>
          </a:p>
        </p:txBody>
      </p:sp>
    </p:spTree>
    <p:extLst>
      <p:ext uri="{BB962C8B-B14F-4D97-AF65-F5344CB8AC3E}">
        <p14:creationId xmlns:p14="http://schemas.microsoft.com/office/powerpoint/2010/main" val="2174267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F11CF-F688-F40B-8913-F368C6B6E69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925E3B4-90BA-922F-3C16-5245A2176934}"/>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T’hillim / Ps 119.165 </a:t>
            </a:r>
            <a:r>
              <a:rPr lang="en-US" sz="4000" dirty="0">
                <a:solidFill>
                  <a:schemeClr val="tx1"/>
                </a:solidFill>
                <a:latin typeface="Arial Rounded MT Bold" panose="020F0704030504030204" pitchFamily="34" charset="0"/>
              </a:rPr>
              <a:t>Those who love your Torah have great peace;</a:t>
            </a:r>
          </a:p>
          <a:p>
            <a:pPr algn="l"/>
            <a:r>
              <a:rPr lang="en-US" sz="4000" dirty="0">
                <a:solidFill>
                  <a:schemeClr val="tx1"/>
                </a:solidFill>
                <a:latin typeface="Arial Rounded MT Bold" panose="020F0704030504030204" pitchFamily="34" charset="0"/>
              </a:rPr>
              <a:t>nothing makes them stumble.</a:t>
            </a:r>
          </a:p>
        </p:txBody>
      </p:sp>
    </p:spTree>
    <p:extLst>
      <p:ext uri="{BB962C8B-B14F-4D97-AF65-F5344CB8AC3E}">
        <p14:creationId xmlns:p14="http://schemas.microsoft.com/office/powerpoint/2010/main" val="1132276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663CC-37C4-14B6-378F-E6595F99335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FE98357-9FC2-E3CD-F201-85CC79069052}"/>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Mishlei /Prov 3.34 </a:t>
            </a:r>
            <a:r>
              <a:rPr lang="en-US" sz="4000" cap="small" dirty="0">
                <a:solidFill>
                  <a:schemeClr val="tx1"/>
                </a:solidFill>
                <a:latin typeface="Arial Rounded MT Bold" panose="020F0704030504030204" pitchFamily="34" charset="0"/>
              </a:rPr>
              <a:t>Adoni’s</a:t>
            </a:r>
            <a:r>
              <a:rPr lang="en-US" sz="4000" dirty="0">
                <a:solidFill>
                  <a:schemeClr val="tx1"/>
                </a:solidFill>
                <a:latin typeface="Arial Rounded MT Bold" panose="020F0704030504030204" pitchFamily="34" charset="0"/>
              </a:rPr>
              <a:t> curse is in the house of the wicked, but he blesses the home of the righteous. </a:t>
            </a:r>
            <a:r>
              <a:rPr lang="en-US" sz="4000" u="sng" dirty="0">
                <a:solidFill>
                  <a:srgbClr val="FFFF66"/>
                </a:solidFill>
                <a:latin typeface="Arial Rounded MT Bold" panose="020F0704030504030204" pitchFamily="34" charset="0"/>
              </a:rPr>
              <a:t>The scornful he scorns, but gives grace to the humble</a:t>
            </a:r>
            <a:r>
              <a:rPr lang="en-US" sz="4000" dirty="0">
                <a:solidFill>
                  <a:srgbClr val="FFFF66"/>
                </a:solidFill>
                <a:latin typeface="Arial Rounded MT Bold" panose="020F0704030504030204" pitchFamily="34" charset="0"/>
              </a:rPr>
              <a:t>.</a:t>
            </a:r>
            <a:endParaRPr lang="en-US" sz="6000" dirty="0">
              <a:solidFill>
                <a:srgbClr val="FFFF66"/>
              </a:solidFill>
              <a:latin typeface="Arial Rounded MT Bold" panose="020F0704030504030204" pitchFamily="34" charset="0"/>
            </a:endParaRPr>
          </a:p>
        </p:txBody>
      </p:sp>
    </p:spTree>
    <p:extLst>
      <p:ext uri="{BB962C8B-B14F-4D97-AF65-F5344CB8AC3E}">
        <p14:creationId xmlns:p14="http://schemas.microsoft.com/office/powerpoint/2010/main" val="2838946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B39D5-5E01-95B3-9DD7-850FAD63125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4CACD25-0AFE-F9E3-7214-4ABD6F6FE8BA}"/>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Mishlei /Prov 16.18-19 </a:t>
            </a:r>
            <a:r>
              <a:rPr lang="en-US" sz="4000" dirty="0">
                <a:solidFill>
                  <a:schemeClr val="tx1"/>
                </a:solidFill>
                <a:latin typeface="Arial Rounded MT Bold" panose="020F0704030504030204" pitchFamily="34" charset="0"/>
              </a:rPr>
              <a:t>Pride goes before destruction, and arrogance before failure. Better to be humble among the poor than share the spoil with the proud.</a:t>
            </a:r>
          </a:p>
        </p:txBody>
      </p:sp>
    </p:spTree>
    <p:extLst>
      <p:ext uri="{BB962C8B-B14F-4D97-AF65-F5344CB8AC3E}">
        <p14:creationId xmlns:p14="http://schemas.microsoft.com/office/powerpoint/2010/main" val="12779771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CA899-A675-96E4-81A4-4A982272F6C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FD2BFEA-6AA7-DC8B-655A-81CB68575FC7}"/>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Mishlei/Prov 29.23</a:t>
            </a:r>
            <a:r>
              <a:rPr lang="en-US" sz="4000" dirty="0">
                <a:solidFill>
                  <a:schemeClr val="tx1"/>
                </a:solidFill>
                <a:latin typeface="Arial Rounded MT Bold" panose="020F0704030504030204" pitchFamily="34" charset="0"/>
              </a:rPr>
              <a:t> A man’s pride will bring him low, but a </a:t>
            </a:r>
            <a:r>
              <a:rPr lang="en-US" sz="4000" u="sng" dirty="0">
                <a:solidFill>
                  <a:srgbClr val="FFFF66"/>
                </a:solidFill>
                <a:latin typeface="Arial Rounded MT Bold" panose="020F0704030504030204" pitchFamily="34" charset="0"/>
              </a:rPr>
              <a:t>humble spirit </a:t>
            </a:r>
            <a:r>
              <a:rPr lang="en-US" sz="4000" dirty="0">
                <a:solidFill>
                  <a:schemeClr val="tx1"/>
                </a:solidFill>
                <a:latin typeface="Arial Rounded MT Bold" panose="020F0704030504030204" pitchFamily="34" charset="0"/>
              </a:rPr>
              <a:t>will gain honor.</a:t>
            </a:r>
          </a:p>
        </p:txBody>
      </p:sp>
    </p:spTree>
    <p:extLst>
      <p:ext uri="{BB962C8B-B14F-4D97-AF65-F5344CB8AC3E}">
        <p14:creationId xmlns:p14="http://schemas.microsoft.com/office/powerpoint/2010/main" val="746171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2D37D-3548-CBE6-52A2-6E7A893E90A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2D56C5F-0356-C08B-090C-C3711C9472E0}"/>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2050" name="Picture 2">
            <a:extLst>
              <a:ext uri="{FF2B5EF4-FFF2-40B4-BE49-F238E27FC236}">
                <a16:creationId xmlns:a16="http://schemas.microsoft.com/office/drawing/2014/main" id="{7EEF3A5D-391B-4C7C-6821-FF2CD28B48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688" y="0"/>
            <a:ext cx="703262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060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AFA47-792D-B631-38AE-DA0667F6991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D2FD0E3-7590-89BA-7DB1-BDDAC48CA52B}"/>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err="1">
                <a:solidFill>
                  <a:schemeClr val="tx1"/>
                </a:solidFill>
                <a:latin typeface="Arial Rounded MT Bold" panose="020F0704030504030204" pitchFamily="34" charset="0"/>
              </a:rPr>
              <a:t>Yeshayanu</a:t>
            </a:r>
            <a:r>
              <a:rPr lang="en-US" sz="4000" baseline="30000" dirty="0">
                <a:solidFill>
                  <a:schemeClr val="tx1"/>
                </a:solidFill>
                <a:latin typeface="Arial Rounded MT Bold" panose="020F0704030504030204" pitchFamily="34" charset="0"/>
              </a:rPr>
              <a:t> 23.9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a:t>
            </a:r>
            <a:r>
              <a:rPr lang="en-US" sz="4000" dirty="0" err="1">
                <a:solidFill>
                  <a:schemeClr val="tx1"/>
                </a:solidFill>
                <a:latin typeface="Arial Rounded MT Bold" panose="020F0704030504030204" pitchFamily="34" charset="0"/>
              </a:rPr>
              <a:t>Tzva’ot</a:t>
            </a:r>
            <a:r>
              <a:rPr lang="en-US" sz="4000" dirty="0">
                <a:solidFill>
                  <a:schemeClr val="tx1"/>
                </a:solidFill>
                <a:latin typeface="Arial Rounded MT Bold" panose="020F0704030504030204" pitchFamily="34" charset="0"/>
              </a:rPr>
              <a:t> planned it to </a:t>
            </a:r>
            <a:r>
              <a:rPr lang="en-US" sz="4000" u="sng" dirty="0">
                <a:solidFill>
                  <a:srgbClr val="FFFF66"/>
                </a:solidFill>
                <a:latin typeface="Arial Rounded MT Bold" panose="020F0704030504030204" pitchFamily="34" charset="0"/>
              </a:rPr>
              <a:t>break the pride </a:t>
            </a:r>
            <a:r>
              <a:rPr lang="en-US" sz="4000" dirty="0">
                <a:solidFill>
                  <a:schemeClr val="tx1"/>
                </a:solidFill>
                <a:latin typeface="Arial Rounded MT Bold" panose="020F0704030504030204" pitchFamily="34" charset="0"/>
              </a:rPr>
              <a:t>of all the arrogant, to humiliate all those who are honored everywhere on earth.</a:t>
            </a:r>
          </a:p>
        </p:txBody>
      </p:sp>
    </p:spTree>
    <p:extLst>
      <p:ext uri="{BB962C8B-B14F-4D97-AF65-F5344CB8AC3E}">
        <p14:creationId xmlns:p14="http://schemas.microsoft.com/office/powerpoint/2010/main" val="4119499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C7BFB-3562-6ACE-254E-F88476CFF09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F18482E-B79C-E3A7-2680-224D6692482D}"/>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Yeshayahu/Is 57.15 </a:t>
            </a:r>
            <a:r>
              <a:rPr lang="en-US" sz="4000" dirty="0">
                <a:solidFill>
                  <a:schemeClr val="tx1"/>
                </a:solidFill>
                <a:latin typeface="Arial Rounded MT Bold" panose="020F0704030504030204" pitchFamily="34" charset="0"/>
              </a:rPr>
              <a:t>For thus says the High and Exalted One who inhabits eternity, whose Name is Holy: “I dwell in a high and holy place, yet also </a:t>
            </a:r>
            <a:r>
              <a:rPr lang="en-US" sz="4000" u="sng" dirty="0">
                <a:solidFill>
                  <a:srgbClr val="FFFF66"/>
                </a:solidFill>
                <a:latin typeface="Arial Rounded MT Bold" panose="020F0704030504030204" pitchFamily="34" charset="0"/>
              </a:rPr>
              <a:t>with a contrite and humble spirit, to revive the spirit of the humble, and revive the heart of the contrite</a:t>
            </a:r>
            <a:r>
              <a:rPr lang="en-US" sz="4000" dirty="0">
                <a:solidFill>
                  <a:schemeClr val="tx1"/>
                </a:solidFill>
                <a:latin typeface="Arial Rounded MT Bold" panose="020F0704030504030204" pitchFamily="34" charset="0"/>
              </a:rPr>
              <a:t>.</a:t>
            </a:r>
          </a:p>
        </p:txBody>
      </p:sp>
    </p:spTree>
    <p:extLst>
      <p:ext uri="{BB962C8B-B14F-4D97-AF65-F5344CB8AC3E}">
        <p14:creationId xmlns:p14="http://schemas.microsoft.com/office/powerpoint/2010/main" val="4023885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39AFA-A6A2-49FA-388B-89759DD0545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F4099ED-79F6-4F86-CADF-3C7FCB1FE20F}"/>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Daniel 9.3 </a:t>
            </a:r>
            <a:r>
              <a:rPr lang="en-US" sz="4000" dirty="0">
                <a:solidFill>
                  <a:schemeClr val="tx1"/>
                </a:solidFill>
                <a:latin typeface="Arial Rounded MT Bold" panose="020F0704030504030204" pitchFamily="34" charset="0"/>
              </a:rPr>
              <a:t>So I set my face to the Lord God to seek Him by prayer and supplications, with fasting, sackcloth and ashes.</a:t>
            </a:r>
          </a:p>
        </p:txBody>
      </p:sp>
    </p:spTree>
    <p:extLst>
      <p:ext uri="{BB962C8B-B14F-4D97-AF65-F5344CB8AC3E}">
        <p14:creationId xmlns:p14="http://schemas.microsoft.com/office/powerpoint/2010/main" val="16320499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5EA20-AA9E-BF0B-5529-8AC7CA97305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974257F-CD04-EA50-BB47-7D84D39177A4}"/>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Dan 9.3 </a:t>
            </a:r>
            <a:r>
              <a:rPr lang="en-US" sz="4000" dirty="0">
                <a:solidFill>
                  <a:schemeClr val="tx1"/>
                </a:solidFill>
                <a:latin typeface="Arial Rounded MT Bold" panose="020F0704030504030204" pitchFamily="34" charset="0"/>
              </a:rPr>
              <a:t>So I set my face to the Lord God</a:t>
            </a:r>
          </a:p>
        </p:txBody>
      </p:sp>
      <p:pic>
        <p:nvPicPr>
          <p:cNvPr id="8" name="Picture 7">
            <a:extLst>
              <a:ext uri="{FF2B5EF4-FFF2-40B4-BE49-F238E27FC236}">
                <a16:creationId xmlns:a16="http://schemas.microsoft.com/office/drawing/2014/main" id="{0EE2C4C4-9EF1-8745-B458-74EB5A90EBB5}"/>
              </a:ext>
            </a:extLst>
          </p:cNvPr>
          <p:cNvPicPr>
            <a:picLocks noChangeAspect="1"/>
          </p:cNvPicPr>
          <p:nvPr/>
        </p:nvPicPr>
        <p:blipFill>
          <a:blip r:embed="rId3"/>
          <a:stretch>
            <a:fillRect/>
          </a:stretch>
        </p:blipFill>
        <p:spPr>
          <a:xfrm>
            <a:off x="0" y="1428750"/>
            <a:ext cx="8878078" cy="1820823"/>
          </a:xfrm>
          <a:prstGeom prst="rect">
            <a:avLst/>
          </a:prstGeom>
        </p:spPr>
      </p:pic>
    </p:spTree>
    <p:extLst>
      <p:ext uri="{BB962C8B-B14F-4D97-AF65-F5344CB8AC3E}">
        <p14:creationId xmlns:p14="http://schemas.microsoft.com/office/powerpoint/2010/main" val="810106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8A4E4-ACEF-F209-5B37-A9E804F8308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0AA2DF9-6D4D-E17C-37DD-0D40C98C2C3A}"/>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Dan 9.3  </a:t>
            </a:r>
            <a:r>
              <a:rPr lang="en-US" sz="4000" dirty="0">
                <a:solidFill>
                  <a:schemeClr val="tx1"/>
                </a:solidFill>
                <a:latin typeface="Arial Rounded MT Bold" panose="020F0704030504030204" pitchFamily="34" charset="0"/>
              </a:rPr>
              <a:t>to seek Him by prayer and supplications</a:t>
            </a:r>
          </a:p>
          <a:p>
            <a:pPr algn="l"/>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2B5D4415-F61B-C133-227C-80376964B7A4}"/>
              </a:ext>
            </a:extLst>
          </p:cNvPr>
          <p:cNvPicPr>
            <a:picLocks noChangeAspect="1"/>
          </p:cNvPicPr>
          <p:nvPr/>
        </p:nvPicPr>
        <p:blipFill>
          <a:blip r:embed="rId3"/>
          <a:stretch>
            <a:fillRect/>
          </a:stretch>
        </p:blipFill>
        <p:spPr>
          <a:xfrm>
            <a:off x="102969" y="1809750"/>
            <a:ext cx="8736231" cy="2133600"/>
          </a:xfrm>
          <a:prstGeom prst="rect">
            <a:avLst/>
          </a:prstGeom>
        </p:spPr>
      </p:pic>
    </p:spTree>
    <p:extLst>
      <p:ext uri="{BB962C8B-B14F-4D97-AF65-F5344CB8AC3E}">
        <p14:creationId xmlns:p14="http://schemas.microsoft.com/office/powerpoint/2010/main" val="19796806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BCCE6-CFCF-710C-427F-364D09AD8AA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23DB06B-94D7-E852-1360-EE5D37ADE611}"/>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Mes Jews/ Heb 7.7</a:t>
            </a:r>
            <a:r>
              <a:rPr lang="en-US" sz="4000" dirty="0">
                <a:solidFill>
                  <a:schemeClr val="tx1"/>
                </a:solidFill>
                <a:latin typeface="Arial Rounded MT Bold" panose="020F0704030504030204" pitchFamily="34" charset="0"/>
              </a:rPr>
              <a:t> It is beyond all dispute that the one who blesses has higher status than the one who receives the blessing.</a:t>
            </a:r>
          </a:p>
        </p:txBody>
      </p:sp>
    </p:spTree>
    <p:extLst>
      <p:ext uri="{BB962C8B-B14F-4D97-AF65-F5344CB8AC3E}">
        <p14:creationId xmlns:p14="http://schemas.microsoft.com/office/powerpoint/2010/main" val="1891390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5991F-7077-B59B-6780-6631B03C621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B44EE4C-0074-04BB-61DE-ADD902FD020E}"/>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6" name="Picture 5">
            <a:extLst>
              <a:ext uri="{FF2B5EF4-FFF2-40B4-BE49-F238E27FC236}">
                <a16:creationId xmlns:a16="http://schemas.microsoft.com/office/drawing/2014/main" id="{7B006031-8ECC-9777-86F2-908275AA2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1428961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592B8-32B7-ACD9-DD80-DDEFC14EBA7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EF6730F-3290-8599-3146-E71011C1C9CB}"/>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FF83E23E-AF36-B696-D0DE-6E2377A6F5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5" name="TextBox 4">
            <a:extLst>
              <a:ext uri="{FF2B5EF4-FFF2-40B4-BE49-F238E27FC236}">
                <a16:creationId xmlns:a16="http://schemas.microsoft.com/office/drawing/2014/main" id="{5609C5EB-BADA-5638-2BB0-832974918F8A}"/>
              </a:ext>
            </a:extLst>
          </p:cNvPr>
          <p:cNvSpPr txBox="1"/>
          <p:nvPr/>
        </p:nvSpPr>
        <p:spPr>
          <a:xfrm>
            <a:off x="287694" y="114300"/>
            <a:ext cx="7832144" cy="4401205"/>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The Way to Greatness Lk 14.11</a:t>
            </a:r>
          </a:p>
          <a:p>
            <a:pPr marL="512763" indent="-512763" algn="l">
              <a:buAutoNum type="arabicPeriod"/>
            </a:pPr>
            <a:r>
              <a:rPr lang="en-US" dirty="0">
                <a:solidFill>
                  <a:schemeClr val="tx1"/>
                </a:solidFill>
                <a:effectLst>
                  <a:outerShdw blurRad="38100" dist="38100" dir="2700000" algn="tl">
                    <a:srgbClr val="000000">
                      <a:alpha val="43137"/>
                    </a:srgbClr>
                  </a:outerShdw>
                </a:effectLst>
              </a:rPr>
              <a:t>Yeshua on humility</a:t>
            </a:r>
          </a:p>
          <a:p>
            <a:pPr marL="512763" indent="-512763" algn="l">
              <a:buAutoNum type="arabicPeriod"/>
            </a:pPr>
            <a:r>
              <a:rPr lang="en-US" dirty="0">
                <a:solidFill>
                  <a:schemeClr val="tx1"/>
                </a:solidFill>
                <a:effectLst>
                  <a:outerShdw blurRad="38100" dist="38100" dir="2700000" algn="tl">
                    <a:srgbClr val="000000">
                      <a:alpha val="43137"/>
                    </a:srgbClr>
                  </a:outerShdw>
                </a:effectLst>
              </a:rPr>
              <a:t>Other scriptures on humility</a:t>
            </a:r>
          </a:p>
          <a:p>
            <a:pPr marL="512763" indent="-512763" algn="l">
              <a:buAutoNum type="arabicPeriod"/>
            </a:pPr>
            <a:r>
              <a:rPr lang="en-US" u="sng" dirty="0">
                <a:solidFill>
                  <a:srgbClr val="FFFF66"/>
                </a:solidFill>
                <a:effectLst>
                  <a:outerShdw blurRad="38100" dist="38100" dir="2700000" algn="tl">
                    <a:srgbClr val="000000">
                      <a:alpha val="43137"/>
                    </a:srgbClr>
                  </a:outerShdw>
                </a:effectLst>
              </a:rPr>
              <a:t>Lying to cover defects</a:t>
            </a:r>
          </a:p>
          <a:p>
            <a:pPr marL="512763" indent="-512763" algn="l">
              <a:buAutoNum type="arabicPeriod"/>
            </a:pPr>
            <a:r>
              <a:rPr lang="en-US" dirty="0">
                <a:solidFill>
                  <a:schemeClr val="tx1"/>
                </a:solidFill>
                <a:effectLst>
                  <a:outerShdw blurRad="38100" dist="38100" dir="2700000" algn="tl">
                    <a:srgbClr val="000000">
                      <a:alpha val="43137"/>
                    </a:srgbClr>
                  </a:outerShdw>
                </a:effectLst>
              </a:rPr>
              <a:t>Membership accountability</a:t>
            </a:r>
          </a:p>
          <a:p>
            <a:pPr marL="512763" indent="-512763" algn="l">
              <a:buAutoNum type="arabicPeriod"/>
            </a:pPr>
            <a:r>
              <a:rPr lang="en-US" dirty="0">
                <a:solidFill>
                  <a:schemeClr val="tx1"/>
                </a:solidFill>
                <a:effectLst>
                  <a:outerShdw blurRad="38100" dist="38100" dir="2700000" algn="tl">
                    <a:srgbClr val="000000">
                      <a:alpha val="43137"/>
                    </a:srgbClr>
                  </a:outerShdw>
                </a:effectLst>
              </a:rPr>
              <a:t>Aspects of Humility</a:t>
            </a:r>
          </a:p>
          <a:p>
            <a:pPr marL="742950" indent="-742950" algn="l">
              <a:buAutoNum type="arabicPeriod"/>
            </a:pP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63860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6FEC4-7431-DD1D-DC44-F3BFA12360B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646759D-DFED-1B5D-E9B8-C2703D0D9348}"/>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Rev 21.18</a:t>
            </a:r>
            <a:r>
              <a:rPr lang="en-US" sz="4000" dirty="0">
                <a:solidFill>
                  <a:schemeClr val="tx1"/>
                </a:solidFill>
                <a:latin typeface="Arial Rounded MT Bold" panose="020F0704030504030204" pitchFamily="34" charset="0"/>
              </a:rPr>
              <a:t> But as for the cowardly, the untrustworthy, the vile, the murderers, the sexually immoral, those involved with the occult and with drugs, idol-worshippers, and all liars — their destiny is the lake burning with fire and sulfur, the second death.”</a:t>
            </a:r>
          </a:p>
        </p:txBody>
      </p:sp>
    </p:spTree>
    <p:extLst>
      <p:ext uri="{BB962C8B-B14F-4D97-AF65-F5344CB8AC3E}">
        <p14:creationId xmlns:p14="http://schemas.microsoft.com/office/powerpoint/2010/main" val="39065458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23BDE-6387-1766-1AD0-81CAF95ED3D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D33C7C2-6C55-A72B-0F2A-972F95FBBD18}"/>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1026" name="Picture 2">
            <a:extLst>
              <a:ext uri="{FF2B5EF4-FFF2-40B4-BE49-F238E27FC236}">
                <a16:creationId xmlns:a16="http://schemas.microsoft.com/office/drawing/2014/main" id="{7BED3A64-D339-35EC-DEAC-01D9562131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8950" y="0"/>
            <a:ext cx="308451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857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DCF90-58D5-0CD4-FE4D-763A66D88AC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CD5F534-8DF2-224F-F4BD-5A56A8D2EBB8}"/>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3074" name="Picture 2">
            <a:extLst>
              <a:ext uri="{FF2B5EF4-FFF2-40B4-BE49-F238E27FC236}">
                <a16:creationId xmlns:a16="http://schemas.microsoft.com/office/drawing/2014/main" id="{188E5FAC-1EC2-5EA0-E94F-B7B154374D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963" y="0"/>
            <a:ext cx="771207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6117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BDA7E-1DBA-4633-8F3A-350599977C6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88D5ADC-FA75-A63F-DDA6-B987BDE9314D}"/>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Is it always wrong to lie? What if it’s for a good reason? What if telling the truth put you or others in danger?</a:t>
            </a:r>
          </a:p>
          <a:p>
            <a:pPr algn="l"/>
            <a:r>
              <a:rPr lang="en-US" sz="4000" dirty="0">
                <a:solidFill>
                  <a:schemeClr val="tx1"/>
                </a:solidFill>
                <a:latin typeface="Arial Rounded MT Bold" panose="020F0704030504030204" pitchFamily="34" charset="0"/>
              </a:rPr>
              <a:t>Hiding Jews in Nazi occupied Holland was a dangerous task and the ten Booms, </a:t>
            </a:r>
          </a:p>
        </p:txBody>
      </p:sp>
    </p:spTree>
    <p:extLst>
      <p:ext uri="{BB962C8B-B14F-4D97-AF65-F5344CB8AC3E}">
        <p14:creationId xmlns:p14="http://schemas.microsoft.com/office/powerpoint/2010/main" val="39631517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FF248-5EEB-FD79-FFE7-EF09F0457B9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7E217F0-C615-53C8-9EB4-1409D4FE70A2}"/>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who had always believed it was wrong to lie, found themselves wondering if they might have to. Corrie argued it wasn’t wrong to lie if it meant saving someone’s life.</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6154071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938AF-4004-59B0-CA8D-FF57C404FA9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848BE1D-3219-510C-C0E2-6AC68E7B0D05}"/>
              </a:ext>
            </a:extLst>
          </p:cNvPr>
          <p:cNvSpPr>
            <a:spLocks noGrp="1"/>
          </p:cNvSpPr>
          <p:nvPr>
            <p:ph type="subTitle" idx="1"/>
          </p:nvPr>
        </p:nvSpPr>
        <p:spPr>
          <a:xfrm>
            <a:off x="228600" y="209550"/>
            <a:ext cx="8610600" cy="4800600"/>
          </a:xfrm>
        </p:spPr>
        <p:txBody>
          <a:bodyPr anchor="t">
            <a:normAutofit fontScale="92500" lnSpcReduction="20000"/>
          </a:bodyPr>
          <a:lstStyle/>
          <a:p>
            <a:pPr algn="l"/>
            <a:r>
              <a:rPr lang="en-US" sz="4000" dirty="0">
                <a:solidFill>
                  <a:schemeClr val="tx1"/>
                </a:solidFill>
                <a:latin typeface="Arial Rounded MT Bold" panose="020F0704030504030204" pitchFamily="34" charset="0"/>
              </a:rPr>
              <a:t>Her sister, Nollie disagreed. “We are to keep God’s commandment. If we do, He will </a:t>
            </a:r>
            <a:r>
              <a:rPr lang="en-US" sz="4000" dirty="0" err="1">
                <a:solidFill>
                  <a:schemeClr val="tx1"/>
                </a:solidFill>
                <a:latin typeface="Arial Rounded MT Bold" panose="020F0704030504030204" pitchFamily="34" charset="0"/>
              </a:rPr>
              <a:t>honour</a:t>
            </a:r>
            <a:r>
              <a:rPr lang="en-US" sz="4000" dirty="0">
                <a:solidFill>
                  <a:schemeClr val="tx1"/>
                </a:solidFill>
                <a:latin typeface="Arial Rounded MT Bold" panose="020F0704030504030204" pitchFamily="34" charset="0"/>
              </a:rPr>
              <a:t> that obedience.”</a:t>
            </a:r>
          </a:p>
          <a:p>
            <a:pPr algn="l"/>
            <a:r>
              <a:rPr lang="en-US" sz="4000" dirty="0">
                <a:solidFill>
                  <a:schemeClr val="tx1"/>
                </a:solidFill>
                <a:latin typeface="Arial Rounded MT Bold" panose="020F0704030504030204" pitchFamily="34" charset="0"/>
              </a:rPr>
              <a:t>It would soon be put to the test.</a:t>
            </a:r>
          </a:p>
          <a:p>
            <a:pPr algn="l"/>
            <a:r>
              <a:rPr lang="en-US" sz="4000" dirty="0">
                <a:solidFill>
                  <a:schemeClr val="tx1"/>
                </a:solidFill>
                <a:latin typeface="Arial Rounded MT Bold" panose="020F0704030504030204" pitchFamily="34" charset="0"/>
              </a:rPr>
              <a:t>Men and boys, from sixteen to thirty, were being rounded up by the Nazis and taken to work in the munition factories. It was called the Razzia and such seizures could happen at any time of day or night.</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16889111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E109F-46F1-CA27-4FF0-A9979C0FAB4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3DCF591-6E30-49A6-30ED-B0A088ABFEEA}"/>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Nollie and her husband, Flip von </a:t>
            </a:r>
            <a:r>
              <a:rPr lang="en-US" sz="4000" dirty="0" err="1">
                <a:solidFill>
                  <a:schemeClr val="tx1"/>
                </a:solidFill>
                <a:latin typeface="Arial Rounded MT Bold" panose="020F0704030504030204" pitchFamily="34" charset="0"/>
              </a:rPr>
              <a:t>Woerden</a:t>
            </a:r>
            <a:r>
              <a:rPr lang="en-US" sz="4000" dirty="0">
                <a:solidFill>
                  <a:schemeClr val="tx1"/>
                </a:solidFill>
                <a:latin typeface="Arial Rounded MT Bold" panose="020F0704030504030204" pitchFamily="34" charset="0"/>
              </a:rPr>
              <a:t>, had three boys and the entire family feared they’d soon be taken. As a precaution, the von </a:t>
            </a:r>
            <a:r>
              <a:rPr lang="en-US" sz="4000" dirty="0" err="1">
                <a:solidFill>
                  <a:schemeClr val="tx1"/>
                </a:solidFill>
                <a:latin typeface="Arial Rounded MT Bold" panose="020F0704030504030204" pitchFamily="34" charset="0"/>
              </a:rPr>
              <a:t>Woerdens</a:t>
            </a:r>
            <a:r>
              <a:rPr lang="en-US" sz="4000" dirty="0">
                <a:solidFill>
                  <a:schemeClr val="tx1"/>
                </a:solidFill>
                <a:latin typeface="Arial Rounded MT Bold" panose="020F0704030504030204" pitchFamily="34" charset="0"/>
              </a:rPr>
              <a:t> hid the entrance to their cellar — a makeshift hiding place — and the boys stayed as near to home as possible.</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3219478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48C8A-3A31-286D-7EC9-8C7179D5418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973C491-C1A8-078E-A3A0-19A19EFE4BF8}"/>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One afternoon, while the family was preparing to celebrate Flip’s birthday, a group of soldiers appeared at the end of the street. Peter and Bob came flying into the kitchen.</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4699210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E2896-520E-898A-DF60-C3274D9A945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6FB82A3-9B54-B7D5-F5DB-A83D31DE15FA}"/>
              </a:ext>
            </a:extLst>
          </p:cNvPr>
          <p:cNvSpPr>
            <a:spLocks noGrp="1"/>
          </p:cNvSpPr>
          <p:nvPr>
            <p:ph type="subTitle" idx="1"/>
          </p:nvPr>
        </p:nvSpPr>
        <p:spPr>
          <a:xfrm>
            <a:off x="228600" y="209550"/>
            <a:ext cx="8610600" cy="4800600"/>
          </a:xfrm>
        </p:spPr>
        <p:txBody>
          <a:bodyPr anchor="t">
            <a:normAutofit fontScale="92500" lnSpcReduction="20000"/>
          </a:bodyPr>
          <a:lstStyle/>
          <a:p>
            <a:pPr algn="l"/>
            <a:r>
              <a:rPr lang="en-US" sz="4000" dirty="0">
                <a:solidFill>
                  <a:schemeClr val="tx1"/>
                </a:solidFill>
                <a:latin typeface="Arial Rounded MT Bold" panose="020F0704030504030204" pitchFamily="34" charset="0"/>
              </a:rPr>
              <a:t>It took only moments for them to get into the secret room and the mat to be replaced. The ladies in the kitchen — the van </a:t>
            </a:r>
            <a:r>
              <a:rPr lang="en-US" sz="4000" dirty="0" err="1">
                <a:solidFill>
                  <a:schemeClr val="tx1"/>
                </a:solidFill>
                <a:latin typeface="Arial Rounded MT Bold" panose="020F0704030504030204" pitchFamily="34" charset="0"/>
              </a:rPr>
              <a:t>Woerden’s</a:t>
            </a:r>
            <a:r>
              <a:rPr lang="en-US" sz="4000" dirty="0">
                <a:solidFill>
                  <a:schemeClr val="tx1"/>
                </a:solidFill>
                <a:latin typeface="Arial Rounded MT Bold" panose="020F0704030504030204" pitchFamily="34" charset="0"/>
              </a:rPr>
              <a:t> youngest daughter, Cocky and their Aunts, Corrie and Betsie heard the front door slam open and soldiers run up the stair. One came into the kitchen waving his rifle as he shouted for the women to move against the wall.</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6934801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6C539-FF93-C72A-81DD-A3B1E6C6EED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E96D044-8F8E-13D9-7FD5-497952B76E0E}"/>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“Do you have brothers?” One of the men asked, singling Cocky out. The soldiers had already made an unsuccessful search of the house.</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18429555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655F5-93B4-2D4F-E12D-E7450797DBA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D48CEC4-0C7A-E02A-85BA-3775989DF2D9}"/>
              </a:ext>
            </a:extLst>
          </p:cNvPr>
          <p:cNvSpPr>
            <a:spLocks noGrp="1"/>
          </p:cNvSpPr>
          <p:nvPr>
            <p:ph type="subTitle" idx="1"/>
          </p:nvPr>
        </p:nvSpPr>
        <p:spPr>
          <a:xfrm>
            <a:off x="266700" y="342900"/>
            <a:ext cx="8610600" cy="4800600"/>
          </a:xfrm>
        </p:spPr>
        <p:txBody>
          <a:bodyPr anchor="t">
            <a:normAutofit/>
          </a:bodyPr>
          <a:lstStyle/>
          <a:p>
            <a:pPr algn="l"/>
            <a:r>
              <a:rPr lang="en-US" sz="4000" dirty="0">
                <a:solidFill>
                  <a:schemeClr val="tx1"/>
                </a:solidFill>
                <a:latin typeface="Arial Rounded MT Bold" panose="020F0704030504030204" pitchFamily="34" charset="0"/>
              </a:rPr>
              <a:t>Cocky glanced nervously at her aunts, wishing they could tell her what to say. All her life she had been told not to lie, but what about now? She tried to guess what her parents would say.</a:t>
            </a:r>
          </a:p>
          <a:p>
            <a:pPr algn="l"/>
            <a:r>
              <a:rPr lang="en-US" sz="4000" dirty="0">
                <a:solidFill>
                  <a:schemeClr val="tx1"/>
                </a:solidFill>
                <a:latin typeface="Arial Rounded MT Bold" panose="020F0704030504030204" pitchFamily="34" charset="0"/>
              </a:rPr>
              <a:t>“Well?”</a:t>
            </a:r>
          </a:p>
          <a:p>
            <a:pPr algn="l"/>
            <a:r>
              <a:rPr lang="en-US" sz="4000" dirty="0">
                <a:solidFill>
                  <a:schemeClr val="tx1"/>
                </a:solidFill>
                <a:latin typeface="Arial Rounded MT Bold" panose="020F0704030504030204" pitchFamily="34" charset="0"/>
              </a:rPr>
              <a:t>Cocky nodded. “Yes. Three.”</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31441524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ACF79-87C7-CDFE-B717-60996AB88EE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D362E6C-F870-193A-B0F7-8DD90D0DD0BC}"/>
              </a:ext>
            </a:extLst>
          </p:cNvPr>
          <p:cNvSpPr>
            <a:spLocks noGrp="1"/>
          </p:cNvSpPr>
          <p:nvPr>
            <p:ph type="subTitle" idx="1"/>
          </p:nvPr>
        </p:nvSpPr>
        <p:spPr>
          <a:xfrm>
            <a:off x="266700" y="342900"/>
            <a:ext cx="8610600" cy="4800600"/>
          </a:xfrm>
        </p:spPr>
        <p:txBody>
          <a:bodyPr anchor="t">
            <a:normAutofit/>
          </a:bodyPr>
          <a:lstStyle/>
          <a:p>
            <a:pPr algn="l"/>
            <a:r>
              <a:rPr lang="en-US" sz="4000" dirty="0">
                <a:solidFill>
                  <a:schemeClr val="tx1"/>
                </a:solidFill>
                <a:latin typeface="Arial Rounded MT Bold" panose="020F0704030504030204" pitchFamily="34" charset="0"/>
              </a:rPr>
              <a:t>The man grinned, “And how old are your brothers?”</a:t>
            </a:r>
          </a:p>
          <a:p>
            <a:pPr algn="l"/>
            <a:r>
              <a:rPr lang="en-US" sz="4000" dirty="0">
                <a:solidFill>
                  <a:schemeClr val="tx1"/>
                </a:solidFill>
                <a:latin typeface="Arial Rounded MT Bold" panose="020F0704030504030204" pitchFamily="34" charset="0"/>
              </a:rPr>
              <a:t>She wondered how long could she continue to tell the truth. “The oldest is twenty-one. The others are nineteen and eighteen.”</a:t>
            </a:r>
          </a:p>
        </p:txBody>
      </p:sp>
    </p:spTree>
    <p:extLst>
      <p:ext uri="{BB962C8B-B14F-4D97-AF65-F5344CB8AC3E}">
        <p14:creationId xmlns:p14="http://schemas.microsoft.com/office/powerpoint/2010/main" val="41940118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27739-9BA2-A26C-6C5F-994EFC0F424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2F80CF4-00D2-14C9-9B20-DD7534847D41}"/>
              </a:ext>
            </a:extLst>
          </p:cNvPr>
          <p:cNvSpPr>
            <a:spLocks noGrp="1"/>
          </p:cNvSpPr>
          <p:nvPr>
            <p:ph type="subTitle" idx="1"/>
          </p:nvPr>
        </p:nvSpPr>
        <p:spPr>
          <a:xfrm>
            <a:off x="266700" y="342900"/>
            <a:ext cx="8610600" cy="4800600"/>
          </a:xfrm>
        </p:spPr>
        <p:txBody>
          <a:bodyPr anchor="t">
            <a:normAutofit/>
          </a:bodyPr>
          <a:lstStyle/>
          <a:p>
            <a:pPr algn="l"/>
            <a:r>
              <a:rPr lang="en-US" sz="4000" dirty="0">
                <a:solidFill>
                  <a:schemeClr val="tx1"/>
                </a:solidFill>
                <a:latin typeface="Arial Rounded MT Bold" panose="020F0704030504030204" pitchFamily="34" charset="0"/>
              </a:rPr>
              <a:t>“Good answer. Where are they?”</a:t>
            </a:r>
          </a:p>
          <a:p>
            <a:pPr algn="l"/>
            <a:r>
              <a:rPr lang="en-US" sz="4000" dirty="0">
                <a:solidFill>
                  <a:schemeClr val="tx1"/>
                </a:solidFill>
                <a:latin typeface="Arial Rounded MT Bold" panose="020F0704030504030204" pitchFamily="34" charset="0"/>
              </a:rPr>
              <a:t>“The oldest is at Theological College. He doesn’t get home most nights because–“</a:t>
            </a:r>
          </a:p>
          <a:p>
            <a:pPr algn="l"/>
            <a:r>
              <a:rPr lang="en-US" sz="4000" dirty="0">
                <a:solidFill>
                  <a:schemeClr val="tx1"/>
                </a:solidFill>
                <a:latin typeface="Arial Rounded MT Bold" panose="020F0704030504030204" pitchFamily="34" charset="0"/>
              </a:rPr>
              <a:t>“And the other two?”</a:t>
            </a:r>
          </a:p>
          <a:p>
            <a:pPr algn="l"/>
            <a:endParaRPr lang="en-US" sz="4000" dirty="0">
              <a:solidFill>
                <a:schemeClr val="tx1"/>
              </a:solidFill>
              <a:latin typeface="Arial Rounded MT Bold" panose="020F0704030504030204" pitchFamily="34" charset="0"/>
            </a:endParaRP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4016926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9D03D-3B6A-F8A5-14DD-4515BE8ABD8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90CC97E-BB7D-0A9D-6669-E667888A6AFD}"/>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6" name="Picture 5">
            <a:extLst>
              <a:ext uri="{FF2B5EF4-FFF2-40B4-BE49-F238E27FC236}">
                <a16:creationId xmlns:a16="http://schemas.microsoft.com/office/drawing/2014/main" id="{A8450B8F-ACC3-F26F-26D0-75C2FE421B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35106781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288E7-F6D9-1F42-1C4A-1C2286446F4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7A0906B-BABF-3C7B-3829-CB26B56B6916}"/>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Cocky knew her answer could put her brothers into jeopardy. She couldn’t do that, not when they were so close to escaping, not for such a silly conviction. Surely, when her parents had told her she must never lie</a:t>
            </a:r>
          </a:p>
        </p:txBody>
      </p:sp>
    </p:spTree>
    <p:extLst>
      <p:ext uri="{BB962C8B-B14F-4D97-AF65-F5344CB8AC3E}">
        <p14:creationId xmlns:p14="http://schemas.microsoft.com/office/powerpoint/2010/main" val="17560871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6C985-74F6-8965-8CCE-8B9B6AAD8BB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78D8AE9-D798-DDB0-3B6F-1EE89C123BF3}"/>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they hadn’t realized she would have to face a circumstance like this. </a:t>
            </a:r>
          </a:p>
          <a:p>
            <a:pPr algn="l"/>
            <a:r>
              <a:rPr lang="en-US" sz="4000" dirty="0">
                <a:solidFill>
                  <a:schemeClr val="tx1"/>
                </a:solidFill>
                <a:latin typeface="Arial Rounded MT Bold" panose="020F0704030504030204" pitchFamily="34" charset="0"/>
              </a:rPr>
              <a:t>She didn’t know what to do. She was so nervous she began to laugh. She couldn’t help it.</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8333487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7A6DB-91DF-BBDA-91FB-B45C765FD72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10B8272-89D4-21CA-84C6-F834E6FB3A84}"/>
              </a:ext>
            </a:extLst>
          </p:cNvPr>
          <p:cNvSpPr>
            <a:spLocks noGrp="1"/>
          </p:cNvSpPr>
          <p:nvPr>
            <p:ph type="subTitle" idx="1"/>
          </p:nvPr>
        </p:nvSpPr>
        <p:spPr>
          <a:xfrm>
            <a:off x="228600" y="209550"/>
            <a:ext cx="8610600" cy="4800600"/>
          </a:xfrm>
        </p:spPr>
        <p:txBody>
          <a:bodyPr anchor="t">
            <a:normAutofit fontScale="92500" lnSpcReduction="20000"/>
          </a:bodyPr>
          <a:lstStyle/>
          <a:p>
            <a:pPr algn="l"/>
            <a:r>
              <a:rPr lang="en-US" sz="4000" dirty="0">
                <a:solidFill>
                  <a:schemeClr val="tx1"/>
                </a:solidFill>
                <a:latin typeface="Arial Rounded MT Bold" panose="020F0704030504030204" pitchFamily="34" charset="0"/>
              </a:rPr>
              <a:t>“They are under the table.” She said, laughing still. </a:t>
            </a:r>
          </a:p>
          <a:p>
            <a:pPr algn="l"/>
            <a:r>
              <a:rPr lang="en-US" sz="4000" dirty="0">
                <a:solidFill>
                  <a:schemeClr val="tx1"/>
                </a:solidFill>
                <a:latin typeface="Arial Rounded MT Bold" panose="020F0704030504030204" pitchFamily="34" charset="0"/>
              </a:rPr>
              <a:t>The officer walked over to the table and lifted the overhanging cloth. When he turned back to look at Cocky his expression had darkened. He slapped her across the face. “Don’t take us for fools!” He shouted. Motioning for his companion to follow, the young man stormed out of the house.</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1294468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42717-23FD-5A5F-E015-5A8B1F8A11B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8E2E8ED-59C5-A5C5-4BB2-F688EA230CD1}"/>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Cocky hadn’t lied. Her brothers were under the table. It was there, under the mat that the trap door to the cellar was hidden. </a:t>
            </a:r>
          </a:p>
          <a:p>
            <a:pPr algn="l"/>
            <a:r>
              <a:rPr lang="en-US" sz="4000" dirty="0">
                <a:solidFill>
                  <a:schemeClr val="tx1"/>
                </a:solidFill>
                <a:latin typeface="Arial Rounded MT Bold" panose="020F0704030504030204" pitchFamily="34" charset="0"/>
              </a:rPr>
              <a:t>That evening, the family had a discussion about whether or not Cocky had done the right thing.</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18908112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66A97-CABB-8C15-FA88-47418147E16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2620F42-AD83-79BC-02D1-012A396AEBF0}"/>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I am personally an absolutist when it comes to truth telling.  </a:t>
            </a:r>
          </a:p>
          <a:p>
            <a:pPr algn="l"/>
            <a:endParaRPr lang="en-US" sz="4000" dirty="0">
              <a:solidFill>
                <a:schemeClr val="tx1"/>
              </a:solidFill>
              <a:latin typeface="Arial Rounded MT Bold" panose="020F0704030504030204" pitchFamily="34" charset="0"/>
            </a:endParaRPr>
          </a:p>
          <a:p>
            <a:pPr algn="l"/>
            <a:r>
              <a:rPr lang="en-US" sz="4000" dirty="0">
                <a:solidFill>
                  <a:schemeClr val="tx1"/>
                </a:solidFill>
                <a:latin typeface="Arial Rounded MT Bold" panose="020F0704030504030204" pitchFamily="34" charset="0"/>
              </a:rPr>
              <a:t>Aren’t all believers terrified to lie?</a:t>
            </a:r>
          </a:p>
          <a:p>
            <a:pPr algn="l"/>
            <a:r>
              <a:rPr lang="en-US" sz="4000" dirty="0">
                <a:solidFill>
                  <a:schemeClr val="tx1"/>
                </a:solidFill>
                <a:latin typeface="Arial Rounded MT Bold" panose="020F0704030504030204" pitchFamily="34" charset="0"/>
              </a:rPr>
              <a:t>You can’t make up for your deficits by lying.  Humility is painful, but it is RIGHT.</a:t>
            </a:r>
          </a:p>
        </p:txBody>
      </p:sp>
    </p:spTree>
    <p:extLst>
      <p:ext uri="{BB962C8B-B14F-4D97-AF65-F5344CB8AC3E}">
        <p14:creationId xmlns:p14="http://schemas.microsoft.com/office/powerpoint/2010/main" val="6817456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D0FDD-0039-071D-0E89-6A78F1AF76D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970605B-854E-E836-D657-0AC75C137F9A}"/>
              </a:ext>
            </a:extLst>
          </p:cNvPr>
          <p:cNvSpPr>
            <a:spLocks noGrp="1"/>
          </p:cNvSpPr>
          <p:nvPr>
            <p:ph type="subTitle" idx="1"/>
          </p:nvPr>
        </p:nvSpPr>
        <p:spPr>
          <a:xfrm>
            <a:off x="228600" y="209550"/>
            <a:ext cx="3733800" cy="4800600"/>
          </a:xfrm>
        </p:spPr>
        <p:txBody>
          <a:bodyPr anchor="t">
            <a:normAutofit fontScale="92500" lnSpcReduction="10000"/>
          </a:bodyPr>
          <a:lstStyle/>
          <a:p>
            <a:pPr algn="l"/>
            <a:r>
              <a:rPr lang="en-US" sz="4000" dirty="0">
                <a:solidFill>
                  <a:schemeClr val="tx1"/>
                </a:solidFill>
                <a:latin typeface="Arial Rounded MT Bold" panose="020F0704030504030204" pitchFamily="34" charset="0"/>
              </a:rPr>
              <a:t>For forty years You sustained them in the desert: they lacked nothing, their garments did not wear out, and their feet did not swell. </a:t>
            </a:r>
            <a:r>
              <a:rPr lang="en-US" sz="4000" baseline="30000" dirty="0">
                <a:solidFill>
                  <a:schemeClr val="tx1"/>
                </a:solidFill>
                <a:latin typeface="Arial Rounded MT Bold" panose="020F0704030504030204" pitchFamily="34" charset="0"/>
              </a:rPr>
              <a:t>Neh 9:21</a:t>
            </a:r>
          </a:p>
        </p:txBody>
      </p:sp>
      <p:pic>
        <p:nvPicPr>
          <p:cNvPr id="4" name="Picture 3">
            <a:extLst>
              <a:ext uri="{FF2B5EF4-FFF2-40B4-BE49-F238E27FC236}">
                <a16:creationId xmlns:a16="http://schemas.microsoft.com/office/drawing/2014/main" id="{02EB9B7F-75D7-C08D-75B3-1DCC501D8B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500" y="0"/>
            <a:ext cx="5143500" cy="5143500"/>
          </a:xfrm>
          <a:prstGeom prst="rect">
            <a:avLst/>
          </a:prstGeom>
        </p:spPr>
      </p:pic>
    </p:spTree>
    <p:extLst>
      <p:ext uri="{BB962C8B-B14F-4D97-AF65-F5344CB8AC3E}">
        <p14:creationId xmlns:p14="http://schemas.microsoft.com/office/powerpoint/2010/main" val="40500524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66B93-6104-31CC-E6EA-D47D37A0838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F603652-4AD9-853C-4E19-DAFD0ABA9B3A}"/>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Joel Chernoff’s “Nosh”: Those who are called by His name can trust that even in seasons of divine discipline and correction (as with Israel, 40 years in the wilderness), God will sustain us and not abandon us to destruction.</a:t>
            </a:r>
          </a:p>
        </p:txBody>
      </p:sp>
    </p:spTree>
    <p:extLst>
      <p:ext uri="{BB962C8B-B14F-4D97-AF65-F5344CB8AC3E}">
        <p14:creationId xmlns:p14="http://schemas.microsoft.com/office/powerpoint/2010/main" val="18724864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E4031-74A3-6EDD-C9E4-1F022E93411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B5876F7-699C-FD3B-4CEA-4F82073F5796}"/>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6" name="Picture 5">
            <a:extLst>
              <a:ext uri="{FF2B5EF4-FFF2-40B4-BE49-F238E27FC236}">
                <a16:creationId xmlns:a16="http://schemas.microsoft.com/office/drawing/2014/main" id="{E7A2D6B3-D40A-ED69-A93A-79362E9B77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7005228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50E18-393D-D187-35BA-7ACBB73CB52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217AA62-FE74-1615-C90C-6785407FE580}"/>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708BFA07-D5C0-6019-25DC-E27901F614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5" name="TextBox 4">
            <a:extLst>
              <a:ext uri="{FF2B5EF4-FFF2-40B4-BE49-F238E27FC236}">
                <a16:creationId xmlns:a16="http://schemas.microsoft.com/office/drawing/2014/main" id="{5B4B4E19-0A82-77DE-0AC3-C9870343B243}"/>
              </a:ext>
            </a:extLst>
          </p:cNvPr>
          <p:cNvSpPr txBox="1"/>
          <p:nvPr/>
        </p:nvSpPr>
        <p:spPr>
          <a:xfrm>
            <a:off x="287694" y="114300"/>
            <a:ext cx="7832144" cy="4401205"/>
          </a:xfrm>
          <a:prstGeom prst="rect">
            <a:avLst/>
          </a:prstGeom>
          <a:noFill/>
        </p:spPr>
        <p:txBody>
          <a:bodyPr wrap="none" rtlCol="0">
            <a:spAutoFit/>
          </a:bodyPr>
          <a:lstStyle/>
          <a:p>
            <a:pPr algn="l"/>
            <a:r>
              <a:rPr lang="en-US" u="sng" dirty="0">
                <a:solidFill>
                  <a:srgbClr val="FFFF66"/>
                </a:solidFill>
                <a:effectLst>
                  <a:outerShdw blurRad="38100" dist="38100" dir="2700000" algn="tl">
                    <a:srgbClr val="000000">
                      <a:alpha val="43137"/>
                    </a:srgbClr>
                  </a:outerShdw>
                </a:effectLst>
              </a:rPr>
              <a:t>The Way to Greatness Lk 14.11</a:t>
            </a:r>
          </a:p>
          <a:p>
            <a:pPr marL="512763" indent="-512763" algn="l">
              <a:buAutoNum type="arabicPeriod"/>
            </a:pPr>
            <a:r>
              <a:rPr lang="en-US" dirty="0">
                <a:solidFill>
                  <a:schemeClr val="tx1"/>
                </a:solidFill>
                <a:effectLst>
                  <a:outerShdw blurRad="38100" dist="38100" dir="2700000" algn="tl">
                    <a:srgbClr val="000000">
                      <a:alpha val="43137"/>
                    </a:srgbClr>
                  </a:outerShdw>
                </a:effectLst>
              </a:rPr>
              <a:t>Yeshua on humility</a:t>
            </a:r>
          </a:p>
          <a:p>
            <a:pPr marL="512763" indent="-512763" algn="l">
              <a:buAutoNum type="arabicPeriod"/>
            </a:pPr>
            <a:r>
              <a:rPr lang="en-US" dirty="0">
                <a:solidFill>
                  <a:schemeClr val="tx1"/>
                </a:solidFill>
                <a:effectLst>
                  <a:outerShdw blurRad="38100" dist="38100" dir="2700000" algn="tl">
                    <a:srgbClr val="000000">
                      <a:alpha val="43137"/>
                    </a:srgbClr>
                  </a:outerShdw>
                </a:effectLst>
              </a:rPr>
              <a:t>Other scriptures on humility</a:t>
            </a:r>
          </a:p>
          <a:p>
            <a:pPr marL="512763" indent="-512763" algn="l">
              <a:buAutoNum type="arabicPeriod"/>
            </a:pPr>
            <a:r>
              <a:rPr lang="en-US" dirty="0">
                <a:solidFill>
                  <a:schemeClr val="tx1"/>
                </a:solidFill>
                <a:effectLst>
                  <a:outerShdw blurRad="38100" dist="38100" dir="2700000" algn="tl">
                    <a:srgbClr val="000000">
                      <a:alpha val="43137"/>
                    </a:srgbClr>
                  </a:outerShdw>
                </a:effectLst>
              </a:rPr>
              <a:t>Lying to cover defects</a:t>
            </a:r>
          </a:p>
          <a:p>
            <a:pPr marL="512763" indent="-512763" algn="l">
              <a:buAutoNum type="arabicPeriod"/>
            </a:pPr>
            <a:r>
              <a:rPr lang="en-US" u="sng" dirty="0">
                <a:solidFill>
                  <a:srgbClr val="FFFF66"/>
                </a:solidFill>
                <a:effectLst>
                  <a:outerShdw blurRad="38100" dist="38100" dir="2700000" algn="tl">
                    <a:srgbClr val="000000">
                      <a:alpha val="43137"/>
                    </a:srgbClr>
                  </a:outerShdw>
                </a:effectLst>
              </a:rPr>
              <a:t>Membership accountability</a:t>
            </a:r>
          </a:p>
          <a:p>
            <a:pPr marL="512763" indent="-512763" algn="l">
              <a:buAutoNum type="arabicPeriod"/>
            </a:pPr>
            <a:r>
              <a:rPr lang="en-US" dirty="0">
                <a:solidFill>
                  <a:schemeClr val="tx1"/>
                </a:solidFill>
                <a:effectLst>
                  <a:outerShdw blurRad="38100" dist="38100" dir="2700000" algn="tl">
                    <a:srgbClr val="000000">
                      <a:alpha val="43137"/>
                    </a:srgbClr>
                  </a:outerShdw>
                </a:effectLst>
              </a:rPr>
              <a:t>Aspects of Humility</a:t>
            </a:r>
          </a:p>
          <a:p>
            <a:pPr marL="742950" indent="-742950" algn="l">
              <a:buAutoNum type="arabicPeriod"/>
            </a:pP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820661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20F86-5905-9BA4-725A-D87CB69B426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69005EB-DF50-243C-AFDA-5E47197C841F}"/>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In the spirit of 1 Kefa (Peter) 5.1-3 we’d like to invite you to renew your membership covenant by answering the following accountability questions.</a:t>
            </a:r>
          </a:p>
        </p:txBody>
      </p:sp>
    </p:spTree>
    <p:extLst>
      <p:ext uri="{BB962C8B-B14F-4D97-AF65-F5344CB8AC3E}">
        <p14:creationId xmlns:p14="http://schemas.microsoft.com/office/powerpoint/2010/main" val="124136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4C1FA-A5D6-E50E-701F-D32290CAE60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303BBA2-75D2-69B0-973C-ECADB4499C24}"/>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D92DED5A-CD88-142F-8678-43BF77277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5" name="TextBox 4">
            <a:extLst>
              <a:ext uri="{FF2B5EF4-FFF2-40B4-BE49-F238E27FC236}">
                <a16:creationId xmlns:a16="http://schemas.microsoft.com/office/drawing/2014/main" id="{7D49E664-E1FD-5FB3-DD41-D775A3FA1669}"/>
              </a:ext>
            </a:extLst>
          </p:cNvPr>
          <p:cNvSpPr txBox="1"/>
          <p:nvPr/>
        </p:nvSpPr>
        <p:spPr>
          <a:xfrm>
            <a:off x="287694" y="114300"/>
            <a:ext cx="7832144" cy="4401205"/>
          </a:xfrm>
          <a:prstGeom prst="rect">
            <a:avLst/>
          </a:prstGeom>
          <a:noFill/>
        </p:spPr>
        <p:txBody>
          <a:bodyPr wrap="none" rtlCol="0">
            <a:spAutoFit/>
          </a:bodyPr>
          <a:lstStyle/>
          <a:p>
            <a:pPr algn="l"/>
            <a:r>
              <a:rPr lang="en-US" u="sng" dirty="0">
                <a:solidFill>
                  <a:srgbClr val="FFFF66"/>
                </a:solidFill>
                <a:effectLst>
                  <a:outerShdw blurRad="38100" dist="38100" dir="2700000" algn="tl">
                    <a:srgbClr val="000000">
                      <a:alpha val="43137"/>
                    </a:srgbClr>
                  </a:outerShdw>
                </a:effectLst>
              </a:rPr>
              <a:t>The Way to Greatness Lk 14.11</a:t>
            </a:r>
          </a:p>
          <a:p>
            <a:pPr marL="512763" indent="-512763" algn="l">
              <a:buAutoNum type="arabicPeriod"/>
            </a:pPr>
            <a:r>
              <a:rPr lang="en-US" dirty="0">
                <a:solidFill>
                  <a:schemeClr val="tx1"/>
                </a:solidFill>
                <a:effectLst>
                  <a:outerShdw blurRad="38100" dist="38100" dir="2700000" algn="tl">
                    <a:srgbClr val="000000">
                      <a:alpha val="43137"/>
                    </a:srgbClr>
                  </a:outerShdw>
                </a:effectLst>
              </a:rPr>
              <a:t>Yeshua on humility</a:t>
            </a:r>
          </a:p>
          <a:p>
            <a:pPr marL="512763" indent="-512763" algn="l">
              <a:buAutoNum type="arabicPeriod"/>
            </a:pPr>
            <a:r>
              <a:rPr lang="en-US" dirty="0">
                <a:solidFill>
                  <a:schemeClr val="tx1"/>
                </a:solidFill>
                <a:effectLst>
                  <a:outerShdw blurRad="38100" dist="38100" dir="2700000" algn="tl">
                    <a:srgbClr val="000000">
                      <a:alpha val="43137"/>
                    </a:srgbClr>
                  </a:outerShdw>
                </a:effectLst>
              </a:rPr>
              <a:t>Other scriptures on humility</a:t>
            </a:r>
          </a:p>
          <a:p>
            <a:pPr marL="512763" indent="-512763" algn="l">
              <a:buAutoNum type="arabicPeriod"/>
            </a:pPr>
            <a:r>
              <a:rPr lang="en-US" dirty="0">
                <a:solidFill>
                  <a:schemeClr val="tx1"/>
                </a:solidFill>
                <a:effectLst>
                  <a:outerShdw blurRad="38100" dist="38100" dir="2700000" algn="tl">
                    <a:srgbClr val="000000">
                      <a:alpha val="43137"/>
                    </a:srgbClr>
                  </a:outerShdw>
                </a:effectLst>
              </a:rPr>
              <a:t>Lying to cover defects</a:t>
            </a:r>
          </a:p>
          <a:p>
            <a:pPr marL="512763" indent="-512763" algn="l">
              <a:buAutoNum type="arabicPeriod"/>
            </a:pPr>
            <a:r>
              <a:rPr lang="en-US" dirty="0">
                <a:solidFill>
                  <a:schemeClr val="tx1"/>
                </a:solidFill>
                <a:effectLst>
                  <a:outerShdw blurRad="38100" dist="38100" dir="2700000" algn="tl">
                    <a:srgbClr val="000000">
                      <a:alpha val="43137"/>
                    </a:srgbClr>
                  </a:outerShdw>
                </a:effectLst>
              </a:rPr>
              <a:t>Membership accountability</a:t>
            </a:r>
          </a:p>
          <a:p>
            <a:pPr marL="512763" indent="-512763" algn="l">
              <a:buAutoNum type="arabicPeriod"/>
            </a:pPr>
            <a:r>
              <a:rPr lang="en-US" dirty="0">
                <a:solidFill>
                  <a:schemeClr val="tx1"/>
                </a:solidFill>
                <a:effectLst>
                  <a:outerShdw blurRad="38100" dist="38100" dir="2700000" algn="tl">
                    <a:srgbClr val="000000">
                      <a:alpha val="43137"/>
                    </a:srgbClr>
                  </a:outerShdw>
                </a:effectLst>
              </a:rPr>
              <a:t>Aspects of Humility</a:t>
            </a:r>
          </a:p>
          <a:p>
            <a:pPr marL="742950" indent="-742950" algn="l">
              <a:buAutoNum type="arabicPeriod"/>
            </a:pP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05999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B8B11-200C-796C-AAC0-421AE774950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D88A45F-77E3-0A08-E3D2-943FF223BEF7}"/>
              </a:ext>
            </a:extLst>
          </p:cNvPr>
          <p:cNvSpPr>
            <a:spLocks noGrp="1"/>
          </p:cNvSpPr>
          <p:nvPr>
            <p:ph type="subTitle" idx="1"/>
          </p:nvPr>
        </p:nvSpPr>
        <p:spPr>
          <a:xfrm>
            <a:off x="228600" y="209550"/>
            <a:ext cx="8610600" cy="4800600"/>
          </a:xfrm>
        </p:spPr>
        <p:txBody>
          <a:bodyPr anchor="t">
            <a:normAutofit fontScale="92500" lnSpcReduction="10000"/>
          </a:bodyPr>
          <a:lstStyle/>
          <a:p>
            <a:pPr algn="l"/>
            <a:r>
              <a:rPr lang="en-US" sz="4000" dirty="0">
                <a:solidFill>
                  <a:schemeClr val="tx1"/>
                </a:solidFill>
                <a:latin typeface="Arial Rounded MT Bold" panose="020F0704030504030204" pitchFamily="34" charset="0"/>
              </a:rPr>
              <a:t>Therefore, I urge the congregation leaders among you, as a fellow-leader and witness to the Messiah's sufferings, as well as a sharer in the glory to be revealed: shepherd the flock of God that is in your care, exercising oversight not out of constraint, but willingly, as G-d wants; and not out of a desire for dishonest gain, but with enthusiasm.</a:t>
            </a:r>
          </a:p>
        </p:txBody>
      </p:sp>
    </p:spTree>
    <p:extLst>
      <p:ext uri="{BB962C8B-B14F-4D97-AF65-F5344CB8AC3E}">
        <p14:creationId xmlns:p14="http://schemas.microsoft.com/office/powerpoint/2010/main" val="42938162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DB795-605F-85CA-25E9-07F549A44F7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2C84F0A-0196-87F1-154E-0B89997CB501}"/>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dirty="0">
                <a:solidFill>
                  <a:schemeClr val="tx1"/>
                </a:solidFill>
                <a:latin typeface="Arial Rounded MT Bold" panose="020F0704030504030204" pitchFamily="34" charset="0"/>
              </a:rPr>
              <a:t>Personally, Jeremy, the Assistant Rabbi, and I get asked similar and even more detailed questions by our ordaining body, the IAMCS, about our life, ministry, and the conduct of the congregation, in order to maintain our ordination status and participation in the Bi-yearly IAMCS business meeting. </a:t>
            </a:r>
          </a:p>
        </p:txBody>
      </p:sp>
    </p:spTree>
    <p:extLst>
      <p:ext uri="{BB962C8B-B14F-4D97-AF65-F5344CB8AC3E}">
        <p14:creationId xmlns:p14="http://schemas.microsoft.com/office/powerpoint/2010/main" val="4966854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BDE2F-4DC4-F3C5-38A2-A3B61631BEA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4C68BED-96EF-429B-0C7B-0ED3B01D8FFE}"/>
              </a:ext>
            </a:extLst>
          </p:cNvPr>
          <p:cNvSpPr>
            <a:spLocks noGrp="1"/>
          </p:cNvSpPr>
          <p:nvPr>
            <p:ph type="subTitle" idx="1"/>
          </p:nvPr>
        </p:nvSpPr>
        <p:spPr>
          <a:xfrm>
            <a:off x="228600" y="209550"/>
            <a:ext cx="8610600" cy="4800600"/>
          </a:xfrm>
        </p:spPr>
        <p:txBody>
          <a:bodyPr anchor="t">
            <a:normAutofit fontScale="92500" lnSpcReduction="20000"/>
          </a:bodyPr>
          <a:lstStyle/>
          <a:p>
            <a:pPr algn="l"/>
            <a:r>
              <a:rPr lang="en-US" sz="4000" dirty="0">
                <a:solidFill>
                  <a:schemeClr val="tx1"/>
                </a:solidFill>
                <a:latin typeface="Arial Rounded MT Bold" panose="020F0704030504030204" pitchFamily="34" charset="0"/>
              </a:rPr>
              <a:t>Our Congregational Business meeting will be on February 8, 2026 for current members.  Answering this form will renew your membership.  You don’t need to give the right answer.  That is, filling out the form can be taken as a request for help and growth as a part of the community.  Alternatively, you can express your desire to withdraw, if needed, but let us know the reason.</a:t>
            </a:r>
          </a:p>
        </p:txBody>
      </p:sp>
    </p:spTree>
    <p:extLst>
      <p:ext uri="{BB962C8B-B14F-4D97-AF65-F5344CB8AC3E}">
        <p14:creationId xmlns:p14="http://schemas.microsoft.com/office/powerpoint/2010/main" val="36448380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11CB9-3EAB-943D-E332-813844B1DB8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D49EB89-2344-4453-FDEC-64550FB5EF25}"/>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1.	Are you walking wholeheartedly with Yeshua, and have a clear assurance from the Ruakh/the Spirit that you are forgiven and ready to meet Him any time?</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39718918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1CA10-A519-DF35-4E51-F9BB3ED9E04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50EEC73-A567-6322-0182-2B087A719B29}"/>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2.	Do you believe in our statements of faith and vision?   </a:t>
            </a:r>
          </a:p>
          <a:p>
            <a:pPr algn="l"/>
            <a:r>
              <a:rPr lang="en-US" sz="4000" dirty="0">
                <a:solidFill>
                  <a:schemeClr val="tx1"/>
                </a:solidFill>
                <a:latin typeface="Arial Rounded MT Bold" panose="020F0704030504030204" pitchFamily="34" charset="0"/>
              </a:rPr>
              <a:t> </a:t>
            </a:r>
            <a:r>
              <a:rPr lang="en-US" sz="2800" dirty="0">
                <a:solidFill>
                  <a:schemeClr val="tx1"/>
                </a:solidFill>
                <a:latin typeface="Arial Rounded MT Bold" panose="020F0704030504030204" pitchFamily="34" charset="0"/>
              </a:rPr>
              <a:t>https://orhaolam.com/uploads/Statement_of_Faith.pdf https://orhaolam.com/uploads/Congregational_Vision_and_Concept.pdf</a:t>
            </a:r>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5037282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66171-994F-FCC7-A982-A7CE6965BB7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D997F3A-EE1F-0521-6BD2-C2C02CC66CEC}"/>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3.	Are there any prayer requests related to your walk, family, health, finances?</a:t>
            </a:r>
          </a:p>
          <a:p>
            <a:pPr algn="l"/>
            <a:endParaRPr lang="en-US" sz="4000" dirty="0">
              <a:solidFill>
                <a:schemeClr val="tx1"/>
              </a:solidFill>
              <a:latin typeface="Arial Rounded MT Bold" panose="020F0704030504030204" pitchFamily="34" charset="0"/>
            </a:endParaRP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2183756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675CB-2840-8F9A-9DC8-00FFEC2704F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0C2654C-1677-6FA9-CAF2-9BBEF700977D}"/>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4.	Are you tithing to Or HaOlam?  G-d promises to “open…the floodgates of heaven and pour out for you a blessing” to those who give Him their tithe faithfully.  </a:t>
            </a:r>
          </a:p>
        </p:txBody>
      </p:sp>
    </p:spTree>
    <p:extLst>
      <p:ext uri="{BB962C8B-B14F-4D97-AF65-F5344CB8AC3E}">
        <p14:creationId xmlns:p14="http://schemas.microsoft.com/office/powerpoint/2010/main" val="16615873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15661-AA03-1F25-CC7D-3DB6367E7FC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0F457F0-15CA-CCAF-D380-3DD42F717757}"/>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5.	Do you have a 10-10-10 or more devotional life?  Ten minutes reading the Word, ten minutes in prayer, and 10 minutes in worship and listening?  Maybe you have some creative variation?</a:t>
            </a:r>
          </a:p>
        </p:txBody>
      </p:sp>
    </p:spTree>
    <p:extLst>
      <p:ext uri="{BB962C8B-B14F-4D97-AF65-F5344CB8AC3E}">
        <p14:creationId xmlns:p14="http://schemas.microsoft.com/office/powerpoint/2010/main" val="37152213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1D76F-BD09-6DDA-D18A-B42112E8B08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FD15ACE-557A-050E-8709-F74144B68194}"/>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6.	Are you an active attendee and participant at Or HaOlam?</a:t>
            </a:r>
          </a:p>
          <a:p>
            <a:pPr algn="l"/>
            <a:endParaRPr lang="en-US" sz="4000" dirty="0">
              <a:solidFill>
                <a:schemeClr val="tx1"/>
              </a:solidFill>
              <a:latin typeface="Arial Rounded MT Bold" panose="020F0704030504030204" pitchFamily="34" charset="0"/>
            </a:endParaRP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0046268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5ADB4-BD8D-B845-2E11-4897E0841A9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7052E2B-365D-4FFD-7037-955CC033AFE9}"/>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7.	Have you sought Adoni and found a specific place to regularly serve? (This may be an obvious issue for most of you.)</a:t>
            </a:r>
          </a:p>
        </p:txBody>
      </p:sp>
    </p:spTree>
    <p:extLst>
      <p:ext uri="{BB962C8B-B14F-4D97-AF65-F5344CB8AC3E}">
        <p14:creationId xmlns:p14="http://schemas.microsoft.com/office/powerpoint/2010/main" val="3137459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ABD7E-0171-974A-1C1C-CB9D7EE5737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13B62F5-9CC6-1A93-D1E0-AAF576C0484E}"/>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91E92C15-95E1-8498-1AAE-62FD8DF2E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5" name="TextBox 4">
            <a:extLst>
              <a:ext uri="{FF2B5EF4-FFF2-40B4-BE49-F238E27FC236}">
                <a16:creationId xmlns:a16="http://schemas.microsoft.com/office/drawing/2014/main" id="{28D42ABD-D55B-D42B-ADDB-BB288484A68F}"/>
              </a:ext>
            </a:extLst>
          </p:cNvPr>
          <p:cNvSpPr txBox="1"/>
          <p:nvPr/>
        </p:nvSpPr>
        <p:spPr>
          <a:xfrm>
            <a:off x="287694" y="114300"/>
            <a:ext cx="7832144" cy="4401205"/>
          </a:xfrm>
          <a:prstGeom prst="rect">
            <a:avLst/>
          </a:prstGeom>
          <a:noFill/>
        </p:spPr>
        <p:txBody>
          <a:bodyPr wrap="none" rtlCol="0">
            <a:spAutoFit/>
          </a:bodyPr>
          <a:lstStyle/>
          <a:p>
            <a:pPr algn="l"/>
            <a:r>
              <a:rPr lang="en-US" u="sng" dirty="0">
                <a:solidFill>
                  <a:srgbClr val="FFFF66"/>
                </a:solidFill>
                <a:effectLst>
                  <a:outerShdw blurRad="38100" dist="38100" dir="2700000" algn="tl">
                    <a:srgbClr val="000000">
                      <a:alpha val="43137"/>
                    </a:srgbClr>
                  </a:outerShdw>
                </a:effectLst>
              </a:rPr>
              <a:t>The Way to Greatness Lk 14.11</a:t>
            </a:r>
          </a:p>
          <a:p>
            <a:pPr marL="512763" indent="-512763" algn="l">
              <a:buAutoNum type="arabicPeriod"/>
            </a:pPr>
            <a:r>
              <a:rPr lang="en-US" u="sng" dirty="0">
                <a:solidFill>
                  <a:srgbClr val="FFFF66"/>
                </a:solidFill>
                <a:effectLst>
                  <a:outerShdw blurRad="38100" dist="38100" dir="2700000" algn="tl">
                    <a:srgbClr val="000000">
                      <a:alpha val="43137"/>
                    </a:srgbClr>
                  </a:outerShdw>
                </a:effectLst>
              </a:rPr>
              <a:t>Yeshua on humility</a:t>
            </a:r>
          </a:p>
          <a:p>
            <a:pPr marL="512763" indent="-512763" algn="l">
              <a:buAutoNum type="arabicPeriod"/>
            </a:pPr>
            <a:r>
              <a:rPr lang="en-US" dirty="0">
                <a:solidFill>
                  <a:schemeClr val="tx1"/>
                </a:solidFill>
                <a:effectLst>
                  <a:outerShdw blurRad="38100" dist="38100" dir="2700000" algn="tl">
                    <a:srgbClr val="000000">
                      <a:alpha val="43137"/>
                    </a:srgbClr>
                  </a:outerShdw>
                </a:effectLst>
              </a:rPr>
              <a:t>Other scriptures on humility</a:t>
            </a:r>
          </a:p>
          <a:p>
            <a:pPr marL="512763" indent="-512763" algn="l">
              <a:buAutoNum type="arabicPeriod"/>
            </a:pPr>
            <a:r>
              <a:rPr lang="en-US" dirty="0">
                <a:solidFill>
                  <a:schemeClr val="tx1"/>
                </a:solidFill>
                <a:effectLst>
                  <a:outerShdw blurRad="38100" dist="38100" dir="2700000" algn="tl">
                    <a:srgbClr val="000000">
                      <a:alpha val="43137"/>
                    </a:srgbClr>
                  </a:outerShdw>
                </a:effectLst>
              </a:rPr>
              <a:t>Lying to cover defects</a:t>
            </a:r>
          </a:p>
          <a:p>
            <a:pPr marL="512763" indent="-512763" algn="l">
              <a:buAutoNum type="arabicPeriod"/>
            </a:pPr>
            <a:r>
              <a:rPr lang="en-US" dirty="0">
                <a:solidFill>
                  <a:schemeClr val="tx1"/>
                </a:solidFill>
                <a:effectLst>
                  <a:outerShdw blurRad="38100" dist="38100" dir="2700000" algn="tl">
                    <a:srgbClr val="000000">
                      <a:alpha val="43137"/>
                    </a:srgbClr>
                  </a:outerShdw>
                </a:effectLst>
              </a:rPr>
              <a:t>Membership accountability</a:t>
            </a:r>
          </a:p>
          <a:p>
            <a:pPr marL="512763" indent="-512763" algn="l">
              <a:buAutoNum type="arabicPeriod"/>
            </a:pPr>
            <a:r>
              <a:rPr lang="en-US" dirty="0">
                <a:solidFill>
                  <a:schemeClr val="tx1"/>
                </a:solidFill>
                <a:effectLst>
                  <a:outerShdw blurRad="38100" dist="38100" dir="2700000" algn="tl">
                    <a:srgbClr val="000000">
                      <a:alpha val="43137"/>
                    </a:srgbClr>
                  </a:outerShdw>
                </a:effectLst>
              </a:rPr>
              <a:t>Aspects of Humility</a:t>
            </a:r>
          </a:p>
          <a:p>
            <a:pPr marL="742950" indent="-742950" algn="l">
              <a:buAutoNum type="arabicPeriod"/>
            </a:pP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006326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F1044-33C2-71D0-2B93-AA0325A223A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3814567-67A1-AD9D-1F8D-EF5CF3273DFE}"/>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8.	If you are not an active attendee/participant, do you have any questions or issues we can help you with?</a:t>
            </a:r>
          </a:p>
        </p:txBody>
      </p:sp>
    </p:spTree>
    <p:extLst>
      <p:ext uri="{BB962C8B-B14F-4D97-AF65-F5344CB8AC3E}">
        <p14:creationId xmlns:p14="http://schemas.microsoft.com/office/powerpoint/2010/main" val="29324462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E06DA-1C63-6531-6CE2-C7A098F808B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D45E0D8-3D94-5935-96BB-C0A8FCE04073}"/>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9.	If you are not an active attendee/participant, would you like us to remove your name from the membership roll and cease pursuing you?</a:t>
            </a:r>
          </a:p>
          <a:p>
            <a:pPr algn="l"/>
            <a:endParaRPr lang="en-US" sz="4000" dirty="0">
              <a:solidFill>
                <a:schemeClr val="tx1"/>
              </a:solidFill>
              <a:latin typeface="Arial Rounded MT Bold" panose="020F0704030504030204" pitchFamily="34" charset="0"/>
            </a:endParaRP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6238112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1C802-03A0-7AFF-EA78-6DAF7A65279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48A02B1-14A4-347E-8206-0F3AB1AA7958}"/>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10.	Have you ever contemplated stepping away from synagogue?   Anything we should consider changing?</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37390132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CB110-53F7-D006-FE65-1B49E0BC2B4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1C72B42-7541-0D70-C08C-416B62BC61AD}"/>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6" name="Picture 5">
            <a:extLst>
              <a:ext uri="{FF2B5EF4-FFF2-40B4-BE49-F238E27FC236}">
                <a16:creationId xmlns:a16="http://schemas.microsoft.com/office/drawing/2014/main" id="{5FDB63F9-E7A0-FC41-C3B3-5E1A7FAE7B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1116280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74A0B-2CD1-901B-7D81-A9E5703A338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BB10BA3-3214-84E4-F7AE-6815C28EB138}"/>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302C6532-67A9-A575-6326-4DE705597A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5" name="TextBox 4">
            <a:extLst>
              <a:ext uri="{FF2B5EF4-FFF2-40B4-BE49-F238E27FC236}">
                <a16:creationId xmlns:a16="http://schemas.microsoft.com/office/drawing/2014/main" id="{D81A768A-2556-05CF-807F-35C78E84CCF3}"/>
              </a:ext>
            </a:extLst>
          </p:cNvPr>
          <p:cNvSpPr txBox="1"/>
          <p:nvPr/>
        </p:nvSpPr>
        <p:spPr>
          <a:xfrm>
            <a:off x="287694" y="114300"/>
            <a:ext cx="8350235" cy="4401205"/>
          </a:xfrm>
          <a:prstGeom prst="rect">
            <a:avLst/>
          </a:prstGeom>
          <a:noFill/>
        </p:spPr>
        <p:txBody>
          <a:bodyPr wrap="none" rtlCol="0">
            <a:spAutoFit/>
          </a:bodyPr>
          <a:lstStyle/>
          <a:p>
            <a:pPr marL="512763" indent="-512763" algn="l">
              <a:buAutoNum type="arabicPeriod"/>
            </a:pPr>
            <a:r>
              <a:rPr lang="en-US" u="sng" dirty="0">
                <a:solidFill>
                  <a:srgbClr val="FFFF66"/>
                </a:solidFill>
                <a:effectLst>
                  <a:outerShdw blurRad="38100" dist="38100" dir="2700000" algn="tl">
                    <a:srgbClr val="000000">
                      <a:alpha val="43137"/>
                    </a:srgbClr>
                  </a:outerShdw>
                </a:effectLst>
              </a:rPr>
              <a:t>The Way to Greatness Lk 14.11</a:t>
            </a:r>
          </a:p>
          <a:p>
            <a:pPr marL="512763" indent="-512763" algn="l">
              <a:buAutoNum type="arabicPeriod"/>
            </a:pPr>
            <a:r>
              <a:rPr lang="en-US" dirty="0">
                <a:solidFill>
                  <a:schemeClr val="tx1"/>
                </a:solidFill>
                <a:effectLst>
                  <a:outerShdw blurRad="38100" dist="38100" dir="2700000" algn="tl">
                    <a:srgbClr val="000000">
                      <a:alpha val="43137"/>
                    </a:srgbClr>
                  </a:outerShdw>
                </a:effectLst>
              </a:rPr>
              <a:t>Yeshua on humility</a:t>
            </a:r>
          </a:p>
          <a:p>
            <a:pPr marL="512763" indent="-512763" algn="l">
              <a:buAutoNum type="arabicPeriod"/>
            </a:pPr>
            <a:r>
              <a:rPr lang="en-US" dirty="0">
                <a:solidFill>
                  <a:schemeClr val="tx1"/>
                </a:solidFill>
                <a:effectLst>
                  <a:outerShdw blurRad="38100" dist="38100" dir="2700000" algn="tl">
                    <a:srgbClr val="000000">
                      <a:alpha val="43137"/>
                    </a:srgbClr>
                  </a:outerShdw>
                </a:effectLst>
              </a:rPr>
              <a:t>Other scriptures on humility</a:t>
            </a:r>
          </a:p>
          <a:p>
            <a:pPr marL="512763" indent="-512763" algn="l">
              <a:buAutoNum type="arabicPeriod"/>
            </a:pPr>
            <a:r>
              <a:rPr lang="en-US" dirty="0">
                <a:solidFill>
                  <a:schemeClr val="tx1"/>
                </a:solidFill>
                <a:effectLst>
                  <a:outerShdw blurRad="38100" dist="38100" dir="2700000" algn="tl">
                    <a:srgbClr val="000000">
                      <a:alpha val="43137"/>
                    </a:srgbClr>
                  </a:outerShdw>
                </a:effectLst>
              </a:rPr>
              <a:t>Lying to cover defects</a:t>
            </a:r>
          </a:p>
          <a:p>
            <a:pPr marL="512763" indent="-512763" algn="l">
              <a:buAutoNum type="arabicPeriod"/>
            </a:pPr>
            <a:r>
              <a:rPr lang="en-US" dirty="0">
                <a:solidFill>
                  <a:schemeClr val="tx1"/>
                </a:solidFill>
                <a:effectLst>
                  <a:outerShdw blurRad="38100" dist="38100" dir="2700000" algn="tl">
                    <a:srgbClr val="000000">
                      <a:alpha val="43137"/>
                    </a:srgbClr>
                  </a:outerShdw>
                </a:effectLst>
              </a:rPr>
              <a:t>Membership accountability</a:t>
            </a:r>
          </a:p>
          <a:p>
            <a:pPr marL="512763" indent="-512763" algn="l">
              <a:buAutoNum type="arabicPeriod"/>
            </a:pPr>
            <a:r>
              <a:rPr lang="en-US" u="sng" dirty="0">
                <a:solidFill>
                  <a:srgbClr val="FFFF66"/>
                </a:solidFill>
                <a:effectLst>
                  <a:outerShdw blurRad="38100" dist="38100" dir="2700000" algn="tl">
                    <a:srgbClr val="000000">
                      <a:alpha val="43137"/>
                    </a:srgbClr>
                  </a:outerShdw>
                </a:effectLst>
              </a:rPr>
              <a:t>Aspects of Humility</a:t>
            </a:r>
          </a:p>
          <a:p>
            <a:pPr marL="742950" indent="-742950" algn="l">
              <a:buAutoNum type="arabicPeriod"/>
            </a:pP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573654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0BBC1-D340-1D1D-7E99-A1CB5182968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8A171AF-A445-7B25-C4D9-9FD8869AFF43}"/>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A humble mindset has significant positive effects on our cognitive, interpersonal, and decision-making skills. Humility is directly related to our ability and willingness to learn. Humble people are better learners and problem solvers.</a:t>
            </a:r>
          </a:p>
        </p:txBody>
      </p:sp>
    </p:spTree>
    <p:extLst>
      <p:ext uri="{BB962C8B-B14F-4D97-AF65-F5344CB8AC3E}">
        <p14:creationId xmlns:p14="http://schemas.microsoft.com/office/powerpoint/2010/main" val="2212275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55B04-0BD7-D23C-9EBC-8D7005DB85D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D1AD1D7-1545-4316-C022-74B68B871A69}"/>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dirty="0">
                <a:solidFill>
                  <a:schemeClr val="tx1"/>
                </a:solidFill>
                <a:latin typeface="Arial Rounded MT Bold" panose="020F0704030504030204" pitchFamily="34" charset="0"/>
              </a:rPr>
              <a:t>Humble students who are genuinely open to feedback often overtake their naturally more talented peers who think so highly of their own abilities that they reject all advice. Some studies have found that humility is more important as a predictive performance indicator than IQ </a:t>
            </a:r>
          </a:p>
        </p:txBody>
      </p:sp>
    </p:spTree>
    <p:extLst>
      <p:ext uri="{BB962C8B-B14F-4D97-AF65-F5344CB8AC3E}">
        <p14:creationId xmlns:p14="http://schemas.microsoft.com/office/powerpoint/2010/main" val="11129381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7FA9D-7A54-8879-1647-DF72522137C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B5B7EC4-5144-C2F4-E081-64BD1F2A8D6E}"/>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Humility in our leaders, moreover, fosters trust, engagement, creative strategic thinking, and generally boosts performance </a:t>
            </a:r>
          </a:p>
        </p:txBody>
      </p:sp>
    </p:spTree>
    <p:extLst>
      <p:ext uri="{BB962C8B-B14F-4D97-AF65-F5344CB8AC3E}">
        <p14:creationId xmlns:p14="http://schemas.microsoft.com/office/powerpoint/2010/main" val="19482874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768D4-27B8-007B-B69D-8624801D998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71A9BBE-6006-6DEA-0661-E9FFC6E16329}"/>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Those of us who lack cultural humility are more prone to make assumptions about others, feel superior to them, and dramatically overvalue our knowledge and talents in comparison to others</a:t>
            </a:r>
          </a:p>
        </p:txBody>
      </p:sp>
    </p:spTree>
    <p:extLst>
      <p:ext uri="{BB962C8B-B14F-4D97-AF65-F5344CB8AC3E}">
        <p14:creationId xmlns:p14="http://schemas.microsoft.com/office/powerpoint/2010/main" val="31841370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871B8-42C3-0A79-B130-A993880A22C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262FD53-FE2A-2BDB-B4DC-3F763F732A39}"/>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An example is Joffrey Baratheon from </a:t>
            </a:r>
            <a:r>
              <a:rPr lang="en-US" sz="4000" i="1" dirty="0">
                <a:solidFill>
                  <a:schemeClr val="tx1"/>
                </a:solidFill>
                <a:latin typeface="Arial Rounded MT Bold" panose="020F0704030504030204" pitchFamily="34" charset="0"/>
              </a:rPr>
              <a:t>Game of Thrones</a:t>
            </a:r>
            <a:r>
              <a:rPr lang="en-US" sz="4000" dirty="0">
                <a:solidFill>
                  <a:schemeClr val="tx1"/>
                </a:solidFill>
                <a:latin typeface="Arial Rounded MT Bold" panose="020F0704030504030204" pitchFamily="34" charset="0"/>
              </a:rPr>
              <a:t>. The character of Joffrey is known for his narcissistic entitlement, vastly inflated sense of his talents, and desire to dominate–all traits negatively correlated with humility</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32986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47EF4-7FCC-513C-3B13-61D00313975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758475E-A244-6E84-327A-C6C7DFD5396C}"/>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Luke 14.11  </a:t>
            </a:r>
            <a:r>
              <a:rPr lang="en-US" sz="4000" dirty="0">
                <a:solidFill>
                  <a:schemeClr val="tx1"/>
                </a:solidFill>
                <a:latin typeface="Arial Rounded MT Bold" panose="020F0704030504030204" pitchFamily="34" charset="0"/>
              </a:rPr>
              <a:t>Everyone who exalts himself will be humbled, and the one who humbles himself will be exalted.</a:t>
            </a:r>
          </a:p>
        </p:txBody>
      </p:sp>
    </p:spTree>
    <p:extLst>
      <p:ext uri="{BB962C8B-B14F-4D97-AF65-F5344CB8AC3E}">
        <p14:creationId xmlns:p14="http://schemas.microsoft.com/office/powerpoint/2010/main" val="40793982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75576-6C87-72C2-708F-1900808AEDD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8527463-90D9-8EE1-60FC-B45472875FCF}"/>
              </a:ext>
            </a:extLst>
          </p:cNvPr>
          <p:cNvSpPr>
            <a:spLocks noGrp="1"/>
          </p:cNvSpPr>
          <p:nvPr>
            <p:ph type="subTitle" idx="1"/>
          </p:nvPr>
        </p:nvSpPr>
        <p:spPr>
          <a:xfrm>
            <a:off x="228600" y="209550"/>
            <a:ext cx="8610600" cy="4800600"/>
          </a:xfrm>
        </p:spPr>
        <p:txBody>
          <a:bodyPr anchor="t">
            <a:normAutofit fontScale="92500"/>
          </a:bodyPr>
          <a:lstStyle/>
          <a:p>
            <a:pPr algn="l"/>
            <a:r>
              <a:rPr lang="en-US" sz="4000" dirty="0">
                <a:solidFill>
                  <a:schemeClr val="tx1"/>
                </a:solidFill>
                <a:latin typeface="Arial Rounded MT Bold" panose="020F0704030504030204" pitchFamily="34" charset="0"/>
              </a:rPr>
              <a:t>Joffrey shows little sympathy or concern for other characters throughout the story, including his own wife, Sansa, whom he treats with severe cruelty. It is little wonder audiences around the world celebrated when he was poisoned and died in Season 4, putting an end to his reign of tyranny.</a:t>
            </a:r>
          </a:p>
        </p:txBody>
      </p:sp>
    </p:spTree>
    <p:extLst>
      <p:ext uri="{BB962C8B-B14F-4D97-AF65-F5344CB8AC3E}">
        <p14:creationId xmlns:p14="http://schemas.microsoft.com/office/powerpoint/2010/main" val="8288346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68B08-D169-94CA-00FA-211660528BF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1B8E0CC-1689-25E3-9B83-DABBF0E5DEA2}"/>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Humor is a powerful tool. We can all benefit from </a:t>
            </a:r>
            <a:r>
              <a:rPr lang="en-US" sz="4000" u="sng" dirty="0">
                <a:solidFill>
                  <a:srgbClr val="FFFF66"/>
                </a:solidFill>
                <a:latin typeface="Arial Rounded MT Bold" panose="020F0704030504030204" pitchFamily="34" charset="0"/>
              </a:rPr>
              <a:t>laughing more about ourselves</a:t>
            </a:r>
            <a:r>
              <a:rPr lang="en-US" sz="4000" dirty="0">
                <a:solidFill>
                  <a:schemeClr val="tx1"/>
                </a:solidFill>
                <a:latin typeface="Arial Rounded MT Bold" panose="020F0704030504030204" pitchFamily="34" charset="0"/>
              </a:rPr>
              <a:t> and our imperfections.</a:t>
            </a:r>
          </a:p>
        </p:txBody>
      </p:sp>
    </p:spTree>
    <p:extLst>
      <p:ext uri="{BB962C8B-B14F-4D97-AF65-F5344CB8AC3E}">
        <p14:creationId xmlns:p14="http://schemas.microsoft.com/office/powerpoint/2010/main" val="11267093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A03B9-DBB3-B1DC-5310-D60DEB4B7A9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94E6FA8-020F-F054-1370-F260CCD57D77}"/>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Exercises that hone </a:t>
            </a:r>
            <a:r>
              <a:rPr lang="en-US" sz="4000" u="sng" dirty="0">
                <a:solidFill>
                  <a:srgbClr val="FFFF66"/>
                </a:solidFill>
                <a:latin typeface="Arial Rounded MT Bold" panose="020F0704030504030204" pitchFamily="34" charset="0"/>
              </a:rPr>
              <a:t>gratitude and appreciation</a:t>
            </a:r>
            <a:r>
              <a:rPr lang="en-US" sz="4000" dirty="0">
                <a:solidFill>
                  <a:schemeClr val="tx1"/>
                </a:solidFill>
                <a:latin typeface="Arial Rounded MT Bold" panose="020F0704030504030204" pitchFamily="34" charset="0"/>
              </a:rPr>
              <a:t> can boost a humble state of mind. A great starting point is expressing gratitude to others. This invites us to value our important relationships with others. </a:t>
            </a:r>
          </a:p>
        </p:txBody>
      </p:sp>
    </p:spTree>
    <p:extLst>
      <p:ext uri="{BB962C8B-B14F-4D97-AF65-F5344CB8AC3E}">
        <p14:creationId xmlns:p14="http://schemas.microsoft.com/office/powerpoint/2010/main" val="31957852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361C3-4693-4724-3D25-BDC3A8C710F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8571AE0-F297-E66F-892F-1BA8C86A1B68}"/>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Think about the people who have influenced us most positively in our lives, truly appreciate their contribution, and demonstrate our gratitude.</a:t>
            </a:r>
          </a:p>
        </p:txBody>
      </p:sp>
    </p:spTree>
    <p:extLst>
      <p:ext uri="{BB962C8B-B14F-4D97-AF65-F5344CB8AC3E}">
        <p14:creationId xmlns:p14="http://schemas.microsoft.com/office/powerpoint/2010/main" val="37605027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29846-6A2A-19B5-5E06-2AF1D932383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73D3887-46BB-64B5-64EE-37B50F287D83}"/>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6" name="Picture 5">
            <a:extLst>
              <a:ext uri="{FF2B5EF4-FFF2-40B4-BE49-F238E27FC236}">
                <a16:creationId xmlns:a16="http://schemas.microsoft.com/office/drawing/2014/main" id="{41D5B899-9D81-AC55-75AD-81B276343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1909907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8A8F3-FCF1-B478-B8FB-3B7A1AF46F8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C7389C7-C9EF-0636-B88A-1AA9476997E2}"/>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094EB959-D6E7-94E3-9584-927C0E6008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5" name="TextBox 4">
            <a:extLst>
              <a:ext uri="{FF2B5EF4-FFF2-40B4-BE49-F238E27FC236}">
                <a16:creationId xmlns:a16="http://schemas.microsoft.com/office/drawing/2014/main" id="{9B8DF60E-ED42-30E9-67DC-75FEE1822A82}"/>
              </a:ext>
            </a:extLst>
          </p:cNvPr>
          <p:cNvSpPr txBox="1"/>
          <p:nvPr/>
        </p:nvSpPr>
        <p:spPr>
          <a:xfrm>
            <a:off x="287694" y="114300"/>
            <a:ext cx="7832144" cy="5016758"/>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The Way to Greatness Lk 14.11</a:t>
            </a:r>
          </a:p>
          <a:p>
            <a:pPr marL="512763" indent="-512763" algn="l">
              <a:buAutoNum type="arabicPeriod"/>
            </a:pPr>
            <a:r>
              <a:rPr lang="en-US" dirty="0">
                <a:solidFill>
                  <a:schemeClr val="tx1"/>
                </a:solidFill>
                <a:effectLst>
                  <a:outerShdw blurRad="38100" dist="38100" dir="2700000" algn="tl">
                    <a:srgbClr val="000000">
                      <a:alpha val="43137"/>
                    </a:srgbClr>
                  </a:outerShdw>
                </a:effectLst>
              </a:rPr>
              <a:t>Yeshua on humility</a:t>
            </a:r>
          </a:p>
          <a:p>
            <a:pPr marL="512763" indent="-512763" algn="l">
              <a:buAutoNum type="arabicPeriod"/>
            </a:pPr>
            <a:r>
              <a:rPr lang="en-US" dirty="0">
                <a:solidFill>
                  <a:schemeClr val="tx1"/>
                </a:solidFill>
                <a:effectLst>
                  <a:outerShdw blurRad="38100" dist="38100" dir="2700000" algn="tl">
                    <a:srgbClr val="000000">
                      <a:alpha val="43137"/>
                    </a:srgbClr>
                  </a:outerShdw>
                </a:effectLst>
              </a:rPr>
              <a:t>Other scriptures on humility</a:t>
            </a:r>
          </a:p>
          <a:p>
            <a:pPr marL="512763" indent="-512763" algn="l">
              <a:buAutoNum type="arabicPeriod"/>
            </a:pPr>
            <a:r>
              <a:rPr lang="en-US" dirty="0">
                <a:solidFill>
                  <a:schemeClr val="tx1"/>
                </a:solidFill>
                <a:effectLst>
                  <a:outerShdw blurRad="38100" dist="38100" dir="2700000" algn="tl">
                    <a:srgbClr val="000000">
                      <a:alpha val="43137"/>
                    </a:srgbClr>
                  </a:outerShdw>
                </a:effectLst>
              </a:rPr>
              <a:t>Lying to cover defects</a:t>
            </a:r>
          </a:p>
          <a:p>
            <a:pPr marL="512763" indent="-512763" algn="l">
              <a:buAutoNum type="arabicPeriod"/>
            </a:pPr>
            <a:r>
              <a:rPr lang="en-US" dirty="0">
                <a:solidFill>
                  <a:schemeClr val="tx1"/>
                </a:solidFill>
                <a:effectLst>
                  <a:outerShdw blurRad="38100" dist="38100" dir="2700000" algn="tl">
                    <a:srgbClr val="000000">
                      <a:alpha val="43137"/>
                    </a:srgbClr>
                  </a:outerShdw>
                </a:effectLst>
              </a:rPr>
              <a:t>Membership accountability</a:t>
            </a:r>
          </a:p>
          <a:p>
            <a:pPr marL="512763" indent="-512763" algn="l">
              <a:buAutoNum type="arabicPeriod"/>
            </a:pPr>
            <a:r>
              <a:rPr lang="en-US" dirty="0">
                <a:solidFill>
                  <a:schemeClr val="tx1"/>
                </a:solidFill>
                <a:effectLst>
                  <a:outerShdw blurRad="38100" dist="38100" dir="2700000" algn="tl">
                    <a:srgbClr val="000000">
                      <a:alpha val="43137"/>
                    </a:srgbClr>
                  </a:outerShdw>
                </a:effectLst>
              </a:rPr>
              <a:t>Aspects of Humility</a:t>
            </a:r>
          </a:p>
          <a:p>
            <a:pPr marL="512763" indent="-512763" algn="l">
              <a:buAutoNum type="arabicPeriod"/>
            </a:pPr>
            <a:r>
              <a:rPr lang="en-US" dirty="0">
                <a:solidFill>
                  <a:schemeClr val="tx1"/>
                </a:solidFill>
                <a:effectLst>
                  <a:outerShdw blurRad="38100" dist="38100" dir="2700000" algn="tl">
                    <a:srgbClr val="000000">
                      <a:alpha val="43137"/>
                    </a:srgbClr>
                  </a:outerShdw>
                </a:effectLst>
              </a:rPr>
              <a:t>Humility of a dog</a:t>
            </a:r>
          </a:p>
          <a:p>
            <a:pPr marL="742950" indent="-742950" algn="l">
              <a:buAutoNum type="arabicPeriod"/>
            </a:pP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9290049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544A3-A27E-D25C-DAFF-4135CAEA667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9F19C39-25DA-E161-8AE7-7CA3FF6B8334}"/>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What is more humble than a dog, of certain breeds?</a:t>
            </a:r>
          </a:p>
        </p:txBody>
      </p:sp>
    </p:spTree>
    <p:extLst>
      <p:ext uri="{BB962C8B-B14F-4D97-AF65-F5344CB8AC3E}">
        <p14:creationId xmlns:p14="http://schemas.microsoft.com/office/powerpoint/2010/main" val="92496252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4D931-2BF5-1439-E01F-D133445ECA5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A0B15EE-8FCE-AB79-B8B3-23D0E82EEDE6}"/>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8194" name="Picture 2">
            <a:extLst>
              <a:ext uri="{FF2B5EF4-FFF2-40B4-BE49-F238E27FC236}">
                <a16:creationId xmlns:a16="http://schemas.microsoft.com/office/drawing/2014/main" id="{4C1D689B-01D2-8358-9A3B-AD5CAE6AD3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0"/>
            <a:ext cx="771525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8003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856BD-8E97-9502-775F-6288F7EC942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8B9E3BA-CBA0-D7A3-783D-CCB1907736CB}"/>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The cute canines have brought significant breakthroughs in the lives of several patients, helping a soldier so traumatized by the violence that left him blind in one eye after witnessing the death of his friend that he wouldn’t speak, </a:t>
            </a:r>
          </a:p>
        </p:txBody>
      </p:sp>
    </p:spTree>
    <p:extLst>
      <p:ext uri="{BB962C8B-B14F-4D97-AF65-F5344CB8AC3E}">
        <p14:creationId xmlns:p14="http://schemas.microsoft.com/office/powerpoint/2010/main" val="27896632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5830E-548B-A040-FEC8-9759FB7014E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5A7757F-76E2-7573-156E-FB9A87CB0B67}"/>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finally starting to talk again… to little Teddy, one of the therapy dogs. Matry told The Media Line that “something shifted,” and the soldier opened up, began to cry and also began speaking to the dog. </a:t>
            </a:r>
          </a:p>
        </p:txBody>
      </p:sp>
    </p:spTree>
    <p:extLst>
      <p:ext uri="{BB962C8B-B14F-4D97-AF65-F5344CB8AC3E}">
        <p14:creationId xmlns:p14="http://schemas.microsoft.com/office/powerpoint/2010/main" val="1170660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3C50D-93EA-BB06-8766-64863ED9DBC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084478C-9DED-BC47-8AA0-58D1D25B28A0}"/>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Mtt 11.28-29</a:t>
            </a:r>
            <a:r>
              <a:rPr lang="en-US" sz="4000" dirty="0">
                <a:solidFill>
                  <a:schemeClr val="tx1"/>
                </a:solidFill>
                <a:latin typeface="Arial Rounded MT Bold" panose="020F0704030504030204" pitchFamily="34" charset="0"/>
              </a:rPr>
              <a:t> “Come to me, all of you who are struggling and burdened, and I will give you rest. Take my yoke upon you and learn from me, because I am </a:t>
            </a:r>
            <a:r>
              <a:rPr lang="en-US" sz="4000" u="sng" dirty="0">
                <a:solidFill>
                  <a:srgbClr val="FFFF66"/>
                </a:solidFill>
                <a:latin typeface="Arial Rounded MT Bold" panose="020F0704030504030204" pitchFamily="34" charset="0"/>
              </a:rPr>
              <a:t>gentle and humble in heart</a:t>
            </a:r>
            <a:r>
              <a:rPr lang="en-US" sz="4000" dirty="0">
                <a:solidFill>
                  <a:schemeClr val="tx1"/>
                </a:solidFill>
                <a:latin typeface="Arial Rounded MT Bold" panose="020F0704030504030204" pitchFamily="34" charset="0"/>
              </a:rPr>
              <a:t>, and you will find rest for your souls. </a:t>
            </a:r>
          </a:p>
        </p:txBody>
      </p:sp>
    </p:spTree>
    <p:extLst>
      <p:ext uri="{BB962C8B-B14F-4D97-AF65-F5344CB8AC3E}">
        <p14:creationId xmlns:p14="http://schemas.microsoft.com/office/powerpoint/2010/main" val="180082993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BB0CE-9262-105D-60ED-7017F67871F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21229AD-9348-A1BF-18EB-B80E3B5C0FEB}"/>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She gave other examples of how therapy dogs have helped to bring unresponsive patients back into action, and others with mental blocks and fears, including Nova survivors, find breakthroughs.</a:t>
            </a:r>
          </a:p>
        </p:txBody>
      </p:sp>
    </p:spTree>
    <p:extLst>
      <p:ext uri="{BB962C8B-B14F-4D97-AF65-F5344CB8AC3E}">
        <p14:creationId xmlns:p14="http://schemas.microsoft.com/office/powerpoint/2010/main" val="147614927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59FCE-4201-1C49-6EE3-FAA01ED00DD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BFDCDC4-EA2C-01F9-CAE9-41EE6DF713C3}"/>
              </a:ext>
            </a:extLst>
          </p:cNvPr>
          <p:cNvSpPr>
            <a:spLocks noGrp="1"/>
          </p:cNvSpPr>
          <p:nvPr>
            <p:ph type="subTitle" idx="1"/>
          </p:nvPr>
        </p:nvSpPr>
        <p:spPr>
          <a:xfrm>
            <a:off x="228600" y="209550"/>
            <a:ext cx="8610600" cy="4800600"/>
          </a:xfrm>
        </p:spPr>
        <p:txBody>
          <a:bodyPr anchor="t">
            <a:normAutofit fontScale="85000" lnSpcReduction="10000"/>
          </a:bodyPr>
          <a:lstStyle/>
          <a:p>
            <a:pPr algn="l"/>
            <a:r>
              <a:rPr lang="en-US" sz="4000" dirty="0">
                <a:solidFill>
                  <a:schemeClr val="tx1"/>
                </a:solidFill>
                <a:latin typeface="Arial Rounded MT Bold" panose="020F0704030504030204" pitchFamily="34" charset="0"/>
              </a:rPr>
              <a:t>“After a traumatic event, a soldier could be in acute stress, and doctors or nurses may not be able to read him. Somehow, when the dog is there, you ask the soldier not to speak to the nurse or doctors, but speak to the dog,” Hellmann said. “Just looking into the dog’s eyes, there’s something in the chemistry that happens between a human and a dog that can break that threshold and let things come out.”</a:t>
            </a:r>
          </a:p>
        </p:txBody>
      </p:sp>
    </p:spTree>
    <p:extLst>
      <p:ext uri="{BB962C8B-B14F-4D97-AF65-F5344CB8AC3E}">
        <p14:creationId xmlns:p14="http://schemas.microsoft.com/office/powerpoint/2010/main" val="146070003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B1518-A44C-18D0-B42C-A81C9768C9C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C151B56-F334-7BCD-6089-F607AC91BC0D}"/>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6" name="Picture 5">
            <a:extLst>
              <a:ext uri="{FF2B5EF4-FFF2-40B4-BE49-F238E27FC236}">
                <a16:creationId xmlns:a16="http://schemas.microsoft.com/office/drawing/2014/main" id="{DFF24E84-A68D-C63A-A157-7D0227D2A7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42933638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E8A90-DAF8-6745-187F-C1C44364B01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8330B29-3757-3FD0-A4BF-9BE73FA90551}"/>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C427A0DF-15C8-96D4-AE98-313BFF8CC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5" name="TextBox 4">
            <a:extLst>
              <a:ext uri="{FF2B5EF4-FFF2-40B4-BE49-F238E27FC236}">
                <a16:creationId xmlns:a16="http://schemas.microsoft.com/office/drawing/2014/main" id="{06D2FFA2-33E1-4EB8-E7A1-97CA7F5AF29F}"/>
              </a:ext>
            </a:extLst>
          </p:cNvPr>
          <p:cNvSpPr txBox="1"/>
          <p:nvPr/>
        </p:nvSpPr>
        <p:spPr>
          <a:xfrm>
            <a:off x="287694" y="114300"/>
            <a:ext cx="7832144" cy="5016758"/>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The Way to Greatness Lk 14.11</a:t>
            </a:r>
          </a:p>
          <a:p>
            <a:pPr marL="512763" indent="-512763" algn="l">
              <a:buAutoNum type="arabicPeriod"/>
            </a:pPr>
            <a:r>
              <a:rPr lang="en-US" dirty="0">
                <a:solidFill>
                  <a:schemeClr val="tx1"/>
                </a:solidFill>
                <a:effectLst>
                  <a:outerShdw blurRad="38100" dist="38100" dir="2700000" algn="tl">
                    <a:srgbClr val="000000">
                      <a:alpha val="43137"/>
                    </a:srgbClr>
                  </a:outerShdw>
                </a:effectLst>
              </a:rPr>
              <a:t>Yeshua on humility</a:t>
            </a:r>
          </a:p>
          <a:p>
            <a:pPr marL="512763" indent="-512763" algn="l">
              <a:buAutoNum type="arabicPeriod"/>
            </a:pPr>
            <a:r>
              <a:rPr lang="en-US" dirty="0">
                <a:solidFill>
                  <a:schemeClr val="tx1"/>
                </a:solidFill>
                <a:effectLst>
                  <a:outerShdw blurRad="38100" dist="38100" dir="2700000" algn="tl">
                    <a:srgbClr val="000000">
                      <a:alpha val="43137"/>
                    </a:srgbClr>
                  </a:outerShdw>
                </a:effectLst>
              </a:rPr>
              <a:t>Other scriptures on humility</a:t>
            </a:r>
          </a:p>
          <a:p>
            <a:pPr marL="512763" indent="-512763" algn="l">
              <a:buAutoNum type="arabicPeriod"/>
            </a:pPr>
            <a:r>
              <a:rPr lang="en-US" dirty="0">
                <a:solidFill>
                  <a:schemeClr val="tx1"/>
                </a:solidFill>
                <a:effectLst>
                  <a:outerShdw blurRad="38100" dist="38100" dir="2700000" algn="tl">
                    <a:srgbClr val="000000">
                      <a:alpha val="43137"/>
                    </a:srgbClr>
                  </a:outerShdw>
                </a:effectLst>
              </a:rPr>
              <a:t>Lying to cover defects</a:t>
            </a:r>
          </a:p>
          <a:p>
            <a:pPr marL="512763" indent="-512763" algn="l">
              <a:buAutoNum type="arabicPeriod"/>
            </a:pPr>
            <a:r>
              <a:rPr lang="en-US" dirty="0">
                <a:solidFill>
                  <a:schemeClr val="tx1"/>
                </a:solidFill>
                <a:effectLst>
                  <a:outerShdw blurRad="38100" dist="38100" dir="2700000" algn="tl">
                    <a:srgbClr val="000000">
                      <a:alpha val="43137"/>
                    </a:srgbClr>
                  </a:outerShdw>
                </a:effectLst>
              </a:rPr>
              <a:t>Membership accountability</a:t>
            </a:r>
          </a:p>
          <a:p>
            <a:pPr marL="512763" indent="-512763" algn="l">
              <a:buAutoNum type="arabicPeriod"/>
            </a:pPr>
            <a:r>
              <a:rPr lang="en-US" dirty="0">
                <a:solidFill>
                  <a:schemeClr val="tx1"/>
                </a:solidFill>
                <a:effectLst>
                  <a:outerShdw blurRad="38100" dist="38100" dir="2700000" algn="tl">
                    <a:srgbClr val="000000">
                      <a:alpha val="43137"/>
                    </a:srgbClr>
                  </a:outerShdw>
                </a:effectLst>
              </a:rPr>
              <a:t>Aspects of Humility</a:t>
            </a:r>
          </a:p>
          <a:p>
            <a:pPr marL="512763" indent="-512763" algn="l">
              <a:buAutoNum type="arabicPeriod"/>
            </a:pPr>
            <a:r>
              <a:rPr lang="en-US" dirty="0">
                <a:solidFill>
                  <a:schemeClr val="tx1"/>
                </a:solidFill>
                <a:effectLst>
                  <a:outerShdw blurRad="38100" dist="38100" dir="2700000" algn="tl">
                    <a:srgbClr val="000000">
                      <a:alpha val="43137"/>
                    </a:srgbClr>
                  </a:outerShdw>
                </a:effectLst>
              </a:rPr>
              <a:t>Humility of a dog</a:t>
            </a:r>
          </a:p>
          <a:p>
            <a:pPr marL="742950" indent="-742950" algn="l">
              <a:buAutoNum type="arabicPeriod"/>
            </a:pP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7032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EA7AE-28E9-3E3A-1F4C-192C3628458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5E6A73C-A8CD-A9E5-D687-AEBD33CA2942}"/>
              </a:ext>
            </a:extLst>
          </p:cNvPr>
          <p:cNvSpPr>
            <a:spLocks noGrp="1"/>
          </p:cNvSpPr>
          <p:nvPr>
            <p:ph type="subTitle" idx="1"/>
          </p:nvPr>
        </p:nvSpPr>
        <p:spPr>
          <a:xfrm>
            <a:off x="228600" y="209550"/>
            <a:ext cx="86106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93531820"/>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261992</TotalTime>
  <Words>5078</Words>
  <Application>Microsoft Office PowerPoint</Application>
  <PresentationFormat>On-screen Show (16:9)</PresentationFormat>
  <Paragraphs>507</Paragraphs>
  <Slides>94</Slides>
  <Notes>94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94</vt:i4>
      </vt:variant>
    </vt:vector>
  </HeadingPairs>
  <TitlesOfParts>
    <vt:vector size="98" baseType="lpstr">
      <vt:lpstr>Arial</vt:lpstr>
      <vt:lpstr>Arial Rounded MT Bold</vt:lpstr>
      <vt:lpstr>Corbel</vt: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שמואל Wolkenfeld</cp:lastModifiedBy>
  <cp:revision>5626</cp:revision>
  <dcterms:created xsi:type="dcterms:W3CDTF">2006-04-21T19:34:43Z</dcterms:created>
  <dcterms:modified xsi:type="dcterms:W3CDTF">2025-12-27T14:56:29Z</dcterms:modified>
</cp:coreProperties>
</file>