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notesMasterIdLst>
    <p:notesMasterId r:id="rId83"/>
  </p:notesMasterIdLst>
  <p:handoutMasterIdLst>
    <p:handoutMasterId r:id="rId84"/>
  </p:handoutMasterIdLst>
  <p:sldIdLst>
    <p:sldId id="67563" r:id="rId2"/>
    <p:sldId id="67569" r:id="rId3"/>
    <p:sldId id="67573" r:id="rId4"/>
    <p:sldId id="67561" r:id="rId5"/>
    <p:sldId id="67570" r:id="rId6"/>
    <p:sldId id="67629" r:id="rId7"/>
    <p:sldId id="67547" r:id="rId8"/>
    <p:sldId id="67549" r:id="rId9"/>
    <p:sldId id="67579" r:id="rId10"/>
    <p:sldId id="67560" r:id="rId11"/>
    <p:sldId id="67566" r:id="rId12"/>
    <p:sldId id="67552" r:id="rId13"/>
    <p:sldId id="67556" r:id="rId14"/>
    <p:sldId id="67557" r:id="rId15"/>
    <p:sldId id="67567" r:id="rId16"/>
    <p:sldId id="67580" r:id="rId17"/>
    <p:sldId id="67568" r:id="rId18"/>
    <p:sldId id="67582" r:id="rId19"/>
    <p:sldId id="67581" r:id="rId20"/>
    <p:sldId id="67577" r:id="rId21"/>
    <p:sldId id="67620" r:id="rId22"/>
    <p:sldId id="67591" r:id="rId23"/>
    <p:sldId id="67585" r:id="rId24"/>
    <p:sldId id="67588" r:id="rId25"/>
    <p:sldId id="67553" r:id="rId26"/>
    <p:sldId id="67574" r:id="rId27"/>
    <p:sldId id="67575" r:id="rId28"/>
    <p:sldId id="67555" r:id="rId29"/>
    <p:sldId id="67571" r:id="rId30"/>
    <p:sldId id="67583" r:id="rId31"/>
    <p:sldId id="67578" r:id="rId32"/>
    <p:sldId id="67558" r:id="rId33"/>
    <p:sldId id="67630" r:id="rId34"/>
    <p:sldId id="67631" r:id="rId35"/>
    <p:sldId id="67600" r:id="rId36"/>
    <p:sldId id="67599" r:id="rId37"/>
    <p:sldId id="67589" r:id="rId38"/>
    <p:sldId id="67590" r:id="rId39"/>
    <p:sldId id="67587" r:id="rId40"/>
    <p:sldId id="67572" r:id="rId41"/>
    <p:sldId id="67621" r:id="rId42"/>
    <p:sldId id="67592" r:id="rId43"/>
    <p:sldId id="67594" r:id="rId44"/>
    <p:sldId id="67593" r:id="rId45"/>
    <p:sldId id="67595" r:id="rId46"/>
    <p:sldId id="67596" r:id="rId47"/>
    <p:sldId id="67622" r:id="rId48"/>
    <p:sldId id="67598" r:id="rId49"/>
    <p:sldId id="67623" r:id="rId50"/>
    <p:sldId id="67586" r:id="rId51"/>
    <p:sldId id="67601" r:id="rId52"/>
    <p:sldId id="67562" r:id="rId53"/>
    <p:sldId id="67565" r:id="rId54"/>
    <p:sldId id="67602" r:id="rId55"/>
    <p:sldId id="67548" r:id="rId56"/>
    <p:sldId id="67605" r:id="rId57"/>
    <p:sldId id="67554" r:id="rId58"/>
    <p:sldId id="67564" r:id="rId59"/>
    <p:sldId id="67624" r:id="rId60"/>
    <p:sldId id="67541" r:id="rId61"/>
    <p:sldId id="67625" r:id="rId62"/>
    <p:sldId id="67551" r:id="rId63"/>
    <p:sldId id="67545" r:id="rId64"/>
    <p:sldId id="67539" r:id="rId65"/>
    <p:sldId id="67626" r:id="rId66"/>
    <p:sldId id="67608" r:id="rId67"/>
    <p:sldId id="67606" r:id="rId68"/>
    <p:sldId id="67603" r:id="rId69"/>
    <p:sldId id="67609" r:id="rId70"/>
    <p:sldId id="67610" r:id="rId71"/>
    <p:sldId id="67613" r:id="rId72"/>
    <p:sldId id="67607" r:id="rId73"/>
    <p:sldId id="67614" r:id="rId74"/>
    <p:sldId id="67615" r:id="rId75"/>
    <p:sldId id="67616" r:id="rId76"/>
    <p:sldId id="67617" r:id="rId77"/>
    <p:sldId id="67618" r:id="rId78"/>
    <p:sldId id="67619" r:id="rId79"/>
    <p:sldId id="67550" r:id="rId80"/>
    <p:sldId id="67627" r:id="rId81"/>
    <p:sldId id="67628" r:id="rId82"/>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00"/>
    <a:srgbClr val="333333"/>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1343" autoAdjust="0"/>
  </p:normalViewPr>
  <p:slideViewPr>
    <p:cSldViewPr>
      <p:cViewPr varScale="1">
        <p:scale>
          <a:sx n="103" d="100"/>
          <a:sy n="103" d="100"/>
        </p:scale>
        <p:origin x="102" y="23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3192"/>
    </p:cViewPr>
  </p:sorterViewPr>
  <p:notesViewPr>
    <p:cSldViewPr>
      <p:cViewPr varScale="1">
        <p:scale>
          <a:sx n="79" d="100"/>
          <a:sy n="79" d="100"/>
        </p:scale>
        <p:origin x="2022" y="2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hBPl2214-jE?t=266"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E54C0-ED0F-CF09-FD43-A08BE9A7F1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ED9BE3C-FBC2-0786-9F57-E786B29AA39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7FE0A08D-D510-5064-B5AF-90C970EFAFF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BEF1F286-B5B8-44D8-B092-F69A6C25B3A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6E5296E-71E7-3C53-357C-F219D120683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78ED3FE-AB01-04B3-8DBC-DD34BE30D9A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610781B-05EB-FE00-3EB2-EC319173D7D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022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351B2-0B13-7A0B-20D2-D1334D4EE51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7D30C82-FD75-B9DB-C48C-01EF9626909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5B64A3A4-DD26-9A87-161E-11DF416C776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A292464B-35D4-C52D-D084-E9162E36CFF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37CD539-8BDE-D85A-40F2-5901C85D42A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44C2AEF-E06F-82DC-B565-9561059E1C1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91C4073-6A62-CF5B-8F6A-85786DBF221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7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CBFE8-9C59-8C1D-B8A3-69F5B4C93C2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F968808-673C-DA06-EEEF-B404C57281C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652C5ACF-E64B-19D0-3097-65D57CB9347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4BA6CE86-1D8B-0CD6-4F95-D3869B62808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B2FBAA2-6988-FE42-A4A1-A4D7020EC08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83FE48C-609C-B252-67F6-177777B6E076}"/>
              </a:ext>
            </a:extLst>
          </p:cNvPr>
          <p:cNvSpPr>
            <a:spLocks noGrp="1" noChangeArrowheads="1"/>
          </p:cNvSpPr>
          <p:nvPr>
            <p:ph type="body" idx="1"/>
          </p:nvPr>
        </p:nvSpPr>
        <p:spPr>
          <a:xfrm>
            <a:off x="152400" y="4114800"/>
            <a:ext cx="6553200" cy="4876800"/>
          </a:xfrm>
        </p:spPr>
        <p:txBody>
          <a:bodyPr/>
          <a:lstStyle/>
          <a:p>
            <a:pPr algn="l"/>
            <a:r>
              <a:rPr lang="en-US" altLang="en-US" dirty="0"/>
              <a:t>Let’s explore the word definitions, three phrases in particular…</a:t>
            </a:r>
          </a:p>
        </p:txBody>
      </p:sp>
      <p:cxnSp>
        <p:nvCxnSpPr>
          <p:cNvPr id="3" name="Straight Connector 2">
            <a:extLst>
              <a:ext uri="{FF2B5EF4-FFF2-40B4-BE49-F238E27FC236}">
                <a16:creationId xmlns:a16="http://schemas.microsoft.com/office/drawing/2014/main" id="{1057C850-1308-D05D-7CA1-36990DC47F4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353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5B679-F3BF-2715-86E4-26D3299AF12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6CC99AF-0ED8-0630-F7D9-5D18BAFF74B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31C81D50-55A6-15BB-148C-25976DEF32D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D0BF8293-765E-ED2A-A405-79A1358159B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FD067B9-674F-A8A9-A338-FB972EF946A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896F584-9C47-521C-3BF5-F2EA6F9C9B31}"/>
              </a:ext>
            </a:extLst>
          </p:cNvPr>
          <p:cNvSpPr>
            <a:spLocks noGrp="1" noChangeArrowheads="1"/>
          </p:cNvSpPr>
          <p:nvPr>
            <p:ph type="body" idx="1"/>
          </p:nvPr>
        </p:nvSpPr>
        <p:spPr>
          <a:xfrm>
            <a:off x="152400" y="4114800"/>
            <a:ext cx="6553200" cy="4876800"/>
          </a:xfrm>
        </p:spPr>
        <p:txBody>
          <a:bodyPr/>
          <a:lstStyle/>
          <a:p>
            <a:pPr algn="l"/>
            <a:r>
              <a:rPr lang="en-US" altLang="en-US" sz="1050" dirty="0"/>
              <a:t>https://biblehub.com/greek/3591.htm</a:t>
            </a:r>
          </a:p>
        </p:txBody>
      </p:sp>
      <p:cxnSp>
        <p:nvCxnSpPr>
          <p:cNvPr id="3" name="Straight Connector 2">
            <a:extLst>
              <a:ext uri="{FF2B5EF4-FFF2-40B4-BE49-F238E27FC236}">
                <a16:creationId xmlns:a16="http://schemas.microsoft.com/office/drawing/2014/main" id="{26FD5CD4-8196-989A-D032-9134C488114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245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9B5FD-D494-F344-D2DD-4C2CAB2399B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6755E9D-F7C1-2119-4EBD-262ABA18364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4C887A46-A4CC-DC64-2865-49F40BE4324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85C4003E-EBEA-6CCC-CA2A-4A3A2877480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DFF8BF6-5EF4-6C88-40E3-1F9D5DF0990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3A01A10-1C7C-5F4F-FE8B-BF30327A2A6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433C1D9-F028-8F2E-B1D3-0A46B0C41D4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0822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E549C-422E-F0F6-6310-1DE43BED18A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8D1E7ED-E18A-DF77-1320-270DA177944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F397156C-F24C-A84A-F7AE-77C45C182D7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AAA557AE-0F4D-4598-055A-52483C483D1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3B7CB31-E2F3-A93C-3355-934BA066321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BB173EF-3AB3-F5A8-99C4-8E05678EE5E0}"/>
              </a:ext>
            </a:extLst>
          </p:cNvPr>
          <p:cNvSpPr>
            <a:spLocks noGrp="1" noChangeArrowheads="1"/>
          </p:cNvSpPr>
          <p:nvPr>
            <p:ph type="body" idx="1"/>
          </p:nvPr>
        </p:nvSpPr>
        <p:spPr>
          <a:xfrm>
            <a:off x="152400" y="4114800"/>
            <a:ext cx="6553200" cy="4876800"/>
          </a:xfrm>
        </p:spPr>
        <p:txBody>
          <a:bodyPr/>
          <a:lstStyle/>
          <a:p>
            <a:pPr algn="l"/>
            <a:r>
              <a:rPr lang="en-US" altLang="en-US" dirty="0"/>
              <a:t>Or nothing</a:t>
            </a:r>
          </a:p>
        </p:txBody>
      </p:sp>
      <p:cxnSp>
        <p:nvCxnSpPr>
          <p:cNvPr id="3" name="Straight Connector 2">
            <a:extLst>
              <a:ext uri="{FF2B5EF4-FFF2-40B4-BE49-F238E27FC236}">
                <a16:creationId xmlns:a16="http://schemas.microsoft.com/office/drawing/2014/main" id="{DD1454C5-1154-9641-5F79-88593D165DC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281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58325-2284-B27A-F703-981E3F1785F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5F912F8-8D6A-1896-6ACB-00CF040CC97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2CBC6686-6637-976D-5E37-670D83047F7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1F065754-2B6B-D662-7AB0-6F53E40917E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40D4F78-7FB0-1385-DA97-82372E72BB1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9BAD60E-36C5-AEC0-E498-E615196E345B}"/>
              </a:ext>
            </a:extLst>
          </p:cNvPr>
          <p:cNvSpPr>
            <a:spLocks noGrp="1" noChangeArrowheads="1"/>
          </p:cNvSpPr>
          <p:nvPr>
            <p:ph type="body" idx="1"/>
          </p:nvPr>
        </p:nvSpPr>
        <p:spPr>
          <a:xfrm>
            <a:off x="152400" y="4114800"/>
            <a:ext cx="6553200" cy="4876800"/>
          </a:xfrm>
        </p:spPr>
        <p:txBody>
          <a:bodyPr/>
          <a:lstStyle/>
          <a:p>
            <a:pPr algn="l"/>
            <a:r>
              <a:rPr lang="en-US" altLang="en-US" dirty="0"/>
              <a:t>From local American history</a:t>
            </a:r>
          </a:p>
        </p:txBody>
      </p:sp>
      <p:cxnSp>
        <p:nvCxnSpPr>
          <p:cNvPr id="3" name="Straight Connector 2">
            <a:extLst>
              <a:ext uri="{FF2B5EF4-FFF2-40B4-BE49-F238E27FC236}">
                <a16:creationId xmlns:a16="http://schemas.microsoft.com/office/drawing/2014/main" id="{CB2913D9-1751-E621-9987-64C95C92F5F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9515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8F3A3-1DF2-82CF-9091-A11ACF47F01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E883585-3744-F873-FC6F-FB96706FCEA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2ADD7C42-0528-AD51-9256-3D9D97ACE64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C786BB95-0585-409A-604D-6BDC3BDCA88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2FAA2CF-4B1A-6A96-0A20-AC65CA6799E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745750B-4E69-C8FB-69FE-1AEAA5B0FFF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E338448-B8D6-B2C6-8AED-C33F91167E4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392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E68AC-5671-40FF-2E7C-1842E8F5474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61CB454-A41C-5461-BA62-2C4D5EF10A7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DFD83D56-54A0-8172-3805-337197907ED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6D742B63-0B35-3712-CD0D-5E97EB1F63C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F5E2D85-8F63-3562-FE8D-889CB6A7405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E874D0D-CD5C-058E-BF20-BDAC49BB5B0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9D6094D-8234-5814-8BAA-66276F41FAA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7987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17A4B-3BD9-05C7-549D-F18DD7A0B51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ADF5A43-5920-AA4E-38AE-C83DB389FDB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E38C87CC-6B97-7F96-E82D-42DE2ED02E5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CDEFA7FC-7132-60FD-D8EC-7C9291C876D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9C55447-A99D-6CCD-CF0C-92667F6E8E1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BE2779B-E409-91C8-43DB-159637ACCE3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7C3BA5C-60D1-7F61-DD18-203F944CE81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177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053EA-42E3-D0CA-B466-8EB5D02F246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13FFCCD-6A96-832B-9769-CB8E5FC95CF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F94BB40C-5FDC-0B7A-F9AF-72EFF9792BF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2466AA22-B494-72C2-2565-B09DBE6BA2E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DF11D54-024F-F9E0-2802-9275989AC00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F3F40A7-43A3-07CA-C5F9-284C5C8BF0B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6D42AC4-F326-1289-8456-3EF13EABF2D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241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05A33-6F1A-6488-0014-431C5BC7112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529FCE3-39C9-ADAB-0147-83A1A86664F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E6A3A3E9-1C10-080D-1C1E-A2F070DD48C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A9BB235B-2185-839E-F532-A81C4EDAFDA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BACB9DC-D645-94E8-B91A-7F8736A5602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05257AD-A98C-2265-CBD2-A5261A78570F}"/>
              </a:ext>
            </a:extLst>
          </p:cNvPr>
          <p:cNvSpPr>
            <a:spLocks noGrp="1" noChangeArrowheads="1"/>
          </p:cNvSpPr>
          <p:nvPr>
            <p:ph type="body" idx="1"/>
          </p:nvPr>
        </p:nvSpPr>
        <p:spPr>
          <a:xfrm>
            <a:off x="152400" y="4114800"/>
            <a:ext cx="6553200" cy="4876800"/>
          </a:xfrm>
        </p:spPr>
        <p:txBody>
          <a:bodyPr/>
          <a:lstStyle/>
          <a:p>
            <a:pPr algn="l"/>
            <a:r>
              <a:rPr lang="en-US" altLang="en-US" dirty="0"/>
              <a:t>Ben Troyer, tree guy</a:t>
            </a:r>
          </a:p>
        </p:txBody>
      </p:sp>
      <p:cxnSp>
        <p:nvCxnSpPr>
          <p:cNvPr id="3" name="Straight Connector 2">
            <a:extLst>
              <a:ext uri="{FF2B5EF4-FFF2-40B4-BE49-F238E27FC236}">
                <a16:creationId xmlns:a16="http://schemas.microsoft.com/office/drawing/2014/main" id="{8D8FD2A7-DED8-A5E8-766A-8528D75530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439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A41E8-3464-3B0F-5F16-DF7F5EE5057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5A171BD-6696-D115-367E-D26AA7053DA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02DFEFD8-8F20-9E7E-AE75-32393FFCA51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9A5566CD-B0A2-4217-F075-50B586CB58E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087A468-0C49-BFE5-68EC-CADD7938F59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5B16B64-262C-41E1-0D4A-767B6CC01B1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3A578C6-2D7D-DDC0-1F60-14347344348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1465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D22F5-40D3-9EC1-4852-8FAB432CC3F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CFCCCD8-EB1E-C1B2-0F6A-44210021482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FB470334-B7F6-DF3E-226D-C1DCCD5207C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FE4D2E86-7BA2-55C0-8F51-F6DB3FD33CB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58E8B68-6E8E-F2FE-31A6-F8F16D8AB3D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2738F73-0F21-5768-EC17-FDB413CADB1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16627D0-8235-0DE4-4CFC-5B6369E5CDD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359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9B32F-FD02-E38F-444B-1E67502744D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375315A-FF14-1FDC-DCF6-D3F902A99B8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F67506C3-7351-66C5-D8C9-224D27059D3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E6AFA15F-3E1F-AD75-0A93-9B4770F4957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02C6911-BB29-2EB3-8AFB-E6EC0610EFF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4FCBF41-AA41-E7F0-8944-0A4A69431BE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02B12BD-69E3-D31B-1B19-2C67C200AA3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391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04CC6-2934-1718-DEA1-6CB6EAB62FB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C624F6A-A9F1-89D5-DD77-91F0DA8F060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3A4C732F-2128-391F-689F-43AF67E6323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ED4784C9-F41C-A5C9-84FA-76C1F03BC29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DF8F21B-2E1E-14A9-5110-99DBCF260A4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AE4F162-2554-83C9-5457-628955009861}"/>
              </a:ext>
            </a:extLst>
          </p:cNvPr>
          <p:cNvSpPr>
            <a:spLocks noGrp="1" noChangeArrowheads="1"/>
          </p:cNvSpPr>
          <p:nvPr>
            <p:ph type="body" idx="1"/>
          </p:nvPr>
        </p:nvSpPr>
        <p:spPr>
          <a:xfrm>
            <a:off x="152400" y="4114800"/>
            <a:ext cx="6553200" cy="4876800"/>
          </a:xfrm>
        </p:spPr>
        <p:txBody>
          <a:bodyPr/>
          <a:lstStyle/>
          <a:p>
            <a:pPr algn="l"/>
            <a:r>
              <a:rPr lang="en-US" altLang="en-US" dirty="0"/>
              <a:t>The first word picture that came to mind was of a hot air balloon in distress, and the riders throwing weights overboard to stay afloat.   Jeremy got the same image as you see in the wonderful background he made.  I tried to find a clip of that.  How many saw </a:t>
            </a:r>
            <a:r>
              <a:rPr lang="en-US" altLang="en-US" i="1" dirty="0"/>
              <a:t>Around the World in 80 Days</a:t>
            </a:r>
            <a:r>
              <a:rPr lang="en-US" altLang="en-US" dirty="0"/>
              <a:t>?  I thought there was a desperation scene.  But there is a scene.</a:t>
            </a:r>
          </a:p>
        </p:txBody>
      </p:sp>
      <p:cxnSp>
        <p:nvCxnSpPr>
          <p:cNvPr id="3" name="Straight Connector 2">
            <a:extLst>
              <a:ext uri="{FF2B5EF4-FFF2-40B4-BE49-F238E27FC236}">
                <a16:creationId xmlns:a16="http://schemas.microsoft.com/office/drawing/2014/main" id="{AB38EA15-E554-AF61-0E49-7DE9E56101B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842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D24CB-9839-AB51-E9A0-A814EE39352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AF78DAC-A793-A61E-3EDC-96D0647577D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C8FC6801-F538-25B8-E945-CDF6E92B841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35C0A72C-D3BE-A547-807E-ED25C2B47BD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ABEE9A6-DB27-9C0E-4654-8251C896670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7D92125-F28F-A750-E2F0-B0575EEEEBE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1F1D684-A402-C6E8-5E6F-4DD892F7D06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828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8F1FC-7DA9-C52D-FA15-F053EB1F71C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9BFB04E-8BD8-2A7A-BAEF-9CDC39DDB56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E3414379-00B3-8C90-1F00-AAB2CFAE2F9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636D140F-A885-DCD0-ED5F-BD0412F0189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0AED1A6-DDA3-487B-A5D4-5EEAD8CD237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D7B595F-E8E4-4FD2-4BD7-F4EB4C08334F}"/>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chemeClr val="tx1"/>
                </a:solidFill>
                <a:latin typeface="Arial Rounded MT Bold" panose="020F0704030504030204" pitchFamily="34" charset="0"/>
              </a:rPr>
              <a:t>https://video.search.yahoo.com/yhs/search?fr=yhs-trp-044c&amp;hsimp=yhs-044c&amp;hspart=trp&amp;p=around+the+world+in+80+days+movie+1956&amp;type=Y273_F573969_237869_111125#id=13&amp;vid=fa2693fd60c72fc7033c6126e5266551&amp;action=view</a:t>
            </a:r>
          </a:p>
          <a:p>
            <a:pPr algn="l"/>
            <a:endParaRPr lang="en-US" altLang="en-US" dirty="0"/>
          </a:p>
        </p:txBody>
      </p:sp>
      <p:cxnSp>
        <p:nvCxnSpPr>
          <p:cNvPr id="3" name="Straight Connector 2">
            <a:extLst>
              <a:ext uri="{FF2B5EF4-FFF2-40B4-BE49-F238E27FC236}">
                <a16:creationId xmlns:a16="http://schemas.microsoft.com/office/drawing/2014/main" id="{B1132B6D-8046-8C6D-C930-A3643728883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230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C32D9-51F6-70E7-998F-1759AEA34EF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4E208C5-B36E-E48A-0B00-39A395FFE86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856CBB0E-ECD3-5A06-0DF0-535209DC71B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3E8A121F-FB68-DE45-A495-FEF6B65C09D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89D923B-85C3-D2F4-1971-EA9EE27FF35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996FA07-08F1-B91A-4024-05D1FFA9EF6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A9439C3-03F7-28EA-8E93-6835E1FBC2E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40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D26FA-A289-3555-988E-5150ADED983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D7E597F-9657-3A35-FEE4-CC681F93939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D995E183-3344-FDD9-7D76-0DE8DA9E6DF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7E3657B2-CDD8-FEA0-4D87-B9F97F061F2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B160D60-BC6D-9B58-7393-33712DBB030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ED96F19-DD23-BBF7-ED25-6CB681EF52C0}"/>
              </a:ext>
            </a:extLst>
          </p:cNvPr>
          <p:cNvSpPr>
            <a:spLocks noGrp="1" noChangeArrowheads="1"/>
          </p:cNvSpPr>
          <p:nvPr>
            <p:ph type="body" idx="1"/>
          </p:nvPr>
        </p:nvSpPr>
        <p:spPr>
          <a:xfrm>
            <a:off x="152400" y="4114800"/>
            <a:ext cx="6553200" cy="4876800"/>
          </a:xfrm>
        </p:spPr>
        <p:txBody>
          <a:bodyPr/>
          <a:lstStyle/>
          <a:p>
            <a:pPr algn="l"/>
            <a:r>
              <a:rPr lang="en-US" altLang="en-US" dirty="0"/>
              <a:t>Second phrase in this passage to consider…</a:t>
            </a:r>
          </a:p>
        </p:txBody>
      </p:sp>
      <p:cxnSp>
        <p:nvCxnSpPr>
          <p:cNvPr id="3" name="Straight Connector 2">
            <a:extLst>
              <a:ext uri="{FF2B5EF4-FFF2-40B4-BE49-F238E27FC236}">
                <a16:creationId xmlns:a16="http://schemas.microsoft.com/office/drawing/2014/main" id="{77AE7103-28D7-A92E-1E74-749F31F0286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230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8AF90-F305-BAE7-7BB9-3F53367E19C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40ED649-FB3F-26E0-CD2C-2E86D63D42F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04FC4F57-053D-B928-A3AB-1FF80C9E539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CE797067-5D8F-2D59-EDF4-D1B4A8AB4F8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6F11D1D-67B7-4174-F165-FDFB3E9ADF5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7E1BCEB-A410-F451-9B07-DCAC553291E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C68FCEB-56D3-FDE7-975D-F688FB7C780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386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0E5F1-09FB-9712-11D7-EBB6061FBFE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ADD4494-B69C-297B-013E-0A733437C8C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C60B1F4E-DBE9-6AE7-62DD-76112DD7B71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CBB77304-A4EE-CBD2-8257-8159381E354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C18A7C9-6C3C-3005-62EF-DDEF0F9E040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F28CAE4-617C-4237-2671-6D8DFB65F31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60FDE44-43E5-6E04-AE08-BFEFFEEE73B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1691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33093-A5EE-43BD-EEB2-FC2463E8A6A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29654EC-D561-1DCD-EA44-30F18F472B6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970C1DD5-300D-B0C2-4B21-2AD1BA2F74F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4EAB767A-AB65-73C6-B557-4DCEA4A4016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AFFFF0D-899F-08C8-3EA0-977EF9C0157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EBF1EAC-C64A-DC31-5514-25405D685576}"/>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I have shared that I generally start my daily personal devotions with a song, usually scripture in Hebrew from Israelis.   G-d always speaks to me through the music, and sometimes I get what my friend David Dreiling referred to as “downloads” for messages.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This medley has given me three messages already, and this is the fourth.   This theme today is getting rid of every weight.  From 4 minutes in.  We have a WONDERFUL worship team who could do this, but this is an isolated and short clip that was just easier to grab.</a:t>
            </a:r>
          </a:p>
          <a:p>
            <a:pPr algn="l"/>
            <a:endParaRPr lang="en-US" altLang="en-US" dirty="0"/>
          </a:p>
        </p:txBody>
      </p:sp>
      <p:cxnSp>
        <p:nvCxnSpPr>
          <p:cNvPr id="3" name="Straight Connector 2">
            <a:extLst>
              <a:ext uri="{FF2B5EF4-FFF2-40B4-BE49-F238E27FC236}">
                <a16:creationId xmlns:a16="http://schemas.microsoft.com/office/drawing/2014/main" id="{24B34C5C-29F3-7F24-BF81-56EC7093631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3341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1DD63-483B-F7FC-B947-6DED698E748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2CA3CCD-2AF7-AE48-1DEA-D403C69CAC3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1CFB7BCE-6E33-1745-1288-9700AEA5809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1E7EE847-8F33-07FE-8088-E24637128A6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7A9BB9E-AD1E-BF6D-50EB-4DA917B6C50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C2E6670-FB18-BCE9-5799-B615838215DD}"/>
              </a:ext>
            </a:extLst>
          </p:cNvPr>
          <p:cNvSpPr>
            <a:spLocks noGrp="1" noChangeArrowheads="1"/>
          </p:cNvSpPr>
          <p:nvPr>
            <p:ph type="body" idx="1"/>
          </p:nvPr>
        </p:nvSpPr>
        <p:spPr>
          <a:xfrm>
            <a:off x="152400" y="4114800"/>
            <a:ext cx="6553200" cy="4876800"/>
          </a:xfrm>
        </p:spPr>
        <p:txBody>
          <a:bodyPr/>
          <a:lstStyle/>
          <a:p>
            <a:pPr algn="l"/>
            <a:r>
              <a:rPr lang="en-US" altLang="en-US" dirty="0"/>
              <a:t>Like a weight…</a:t>
            </a:r>
          </a:p>
          <a:p>
            <a:pPr algn="l"/>
            <a:r>
              <a:rPr lang="en-US" altLang="en-US" dirty="0"/>
              <a:t>Flattery engages pride.</a:t>
            </a:r>
          </a:p>
          <a:p>
            <a:pPr algn="l"/>
            <a:r>
              <a:rPr lang="en-US" altLang="en-US" dirty="0"/>
              <a:t>Seduction.  </a:t>
            </a:r>
          </a:p>
          <a:p>
            <a:pPr algn="l"/>
            <a:r>
              <a:rPr lang="en-US" altLang="en-US" dirty="0"/>
              <a:t>I get texts: Is this Abigail.  Is this Amy?</a:t>
            </a:r>
          </a:p>
          <a:p>
            <a:pPr algn="l"/>
            <a:r>
              <a:rPr lang="en-US" altLang="en-US" dirty="0"/>
              <a:t>Oh, you sound like a nice person.  Can I meet you?  Occasionally with a photo.</a:t>
            </a:r>
          </a:p>
        </p:txBody>
      </p:sp>
      <p:cxnSp>
        <p:nvCxnSpPr>
          <p:cNvPr id="3" name="Straight Connector 2">
            <a:extLst>
              <a:ext uri="{FF2B5EF4-FFF2-40B4-BE49-F238E27FC236}">
                <a16:creationId xmlns:a16="http://schemas.microsoft.com/office/drawing/2014/main" id="{364162E1-02DF-3176-1F8A-34AD5F70211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2688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C2509-2851-5A89-F471-3F13778100D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96782A8-5A1F-43E4-0993-16BA2C3D296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83E7F036-6237-70EB-C2D5-92967027B9B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65F76F81-B5D3-9ACF-BA00-94E6E7416E4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39FA904-FFAA-DB36-66E6-77FF4179661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2567F2D-98AD-921D-31E7-22B14D68276F}"/>
              </a:ext>
            </a:extLst>
          </p:cNvPr>
          <p:cNvSpPr>
            <a:spLocks noGrp="1" noChangeArrowheads="1"/>
          </p:cNvSpPr>
          <p:nvPr>
            <p:ph type="body" idx="1"/>
          </p:nvPr>
        </p:nvSpPr>
        <p:spPr>
          <a:xfrm>
            <a:off x="152400" y="4114800"/>
            <a:ext cx="6553200" cy="4876800"/>
          </a:xfrm>
        </p:spPr>
        <p:txBody>
          <a:bodyPr/>
          <a:lstStyle/>
          <a:p>
            <a:pPr algn="l"/>
            <a:r>
              <a:rPr lang="en-US" altLang="en-US" dirty="0"/>
              <a:t>Third word picture in these verses</a:t>
            </a:r>
          </a:p>
        </p:txBody>
      </p:sp>
      <p:cxnSp>
        <p:nvCxnSpPr>
          <p:cNvPr id="3" name="Straight Connector 2">
            <a:extLst>
              <a:ext uri="{FF2B5EF4-FFF2-40B4-BE49-F238E27FC236}">
                <a16:creationId xmlns:a16="http://schemas.microsoft.com/office/drawing/2014/main" id="{DADBC7DB-A979-83A1-DAD6-0763067D0B9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92727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5E252-5813-22B2-1C47-A6D23AA6380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86F192F-9127-661E-D331-D8CD8FACBF2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005AB70E-E279-EAFB-50FD-260686AF6AA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5ACDDB72-CBDE-854F-6DCD-19738241C57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B63C184-B9A6-E4BF-57A5-0E69F6D7108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E900D61-2C95-C44B-EF27-3816ADA7A22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ADF0435-04A5-D80C-5A5C-AD558B89502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0358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83ECE-A38A-7A10-2381-EE74BB2DED1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2E127BA-91A0-BBAD-8E20-4B286655D7F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24FE08DA-0C57-3D32-B093-C90A3C86EB1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F152E8EC-AEC3-5F0B-EC2C-091EF0F66F8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1EA3265-5C11-1CDC-1407-21D31957570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F327EB6-A11F-6D76-4B37-AFB1DD140C2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0E74AEF-7F58-B838-0A56-ADE691AEAA2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3808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031F2-6D2F-074E-41D5-82BD45BBEE4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355F70C-9A9A-CED8-8562-35DD73532D5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2A7535A5-B2F9-513D-2B21-29499CA4D2D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4F50C04D-D335-B1C0-49DD-E385D48FC3E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6935CA1-7215-E868-493B-7771207D4BD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F08CD55-BD11-BC0F-938C-8D7EF18DB5F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4991BDE-FB3E-79B5-3FC6-3A1B75192F7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76555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43AE7-E89F-6DE0-CD8A-93DF54CDD3D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0C318E6-F0E8-B0C0-3074-3CCE58A7C94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703A3A57-F48E-EC06-C2CE-36598E7FE8E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EF79BD15-AE5F-FF4D-34BD-0B85C78BD71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7E0C272-3503-D3D6-5D9C-8BCFFA81F9D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E962728-7B12-CE49-3EF6-2DEC30BFF62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03AFCB0-7F86-5393-B318-D5C19244E62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3299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A3364-C2A8-4C4E-442B-BD0F2A979B4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87E19D6-78A4-0738-38EE-B2E1DF2F5A3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47E479B2-E850-7D29-E4FA-3DDB373A856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B7CF462E-6FAB-BB10-0D2B-1C97FB8D9F4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623F0CB-0E66-333C-ADB1-B8CB558E6E9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8F40330-BA46-5EF7-C2FF-53969C352EA4}"/>
              </a:ext>
            </a:extLst>
          </p:cNvPr>
          <p:cNvSpPr>
            <a:spLocks noGrp="1" noChangeArrowheads="1"/>
          </p:cNvSpPr>
          <p:nvPr>
            <p:ph type="body" idx="1"/>
          </p:nvPr>
        </p:nvSpPr>
        <p:spPr>
          <a:xfrm>
            <a:off x="152400" y="4114800"/>
            <a:ext cx="6553200" cy="4876800"/>
          </a:xfrm>
        </p:spPr>
        <p:txBody>
          <a:bodyPr/>
          <a:lstStyle/>
          <a:p>
            <a:pPr algn="l"/>
            <a:r>
              <a:rPr lang="en-US" altLang="en-US" dirty="0"/>
              <a:t>Community accountability</a:t>
            </a:r>
          </a:p>
          <a:p>
            <a:pPr algn="l"/>
            <a:r>
              <a:rPr lang="en-US" altLang="en-US" dirty="0"/>
              <a:t>Membership class for newbies, in Jan</a:t>
            </a:r>
          </a:p>
          <a:p>
            <a:pPr algn="l"/>
            <a:r>
              <a:rPr lang="en-US" altLang="en-US" dirty="0"/>
              <a:t>Help us get rid of weights.</a:t>
            </a:r>
          </a:p>
        </p:txBody>
      </p:sp>
      <p:cxnSp>
        <p:nvCxnSpPr>
          <p:cNvPr id="3" name="Straight Connector 2">
            <a:extLst>
              <a:ext uri="{FF2B5EF4-FFF2-40B4-BE49-F238E27FC236}">
                <a16:creationId xmlns:a16="http://schemas.microsoft.com/office/drawing/2014/main" id="{87F25A11-1570-66A2-243F-BC489FBF764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36814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1A3F3-B1EC-D070-FBEB-FFDC0BFE90E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53C7E9C-30A4-9513-8F2A-74515850C9A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2FF0597E-BBF9-49BB-6B37-2AF687DB4D3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10EB6255-EFCF-BE2E-DC7D-97A90E4CE35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E19DA10-B5D9-64E7-F129-CC29C7C3D29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64EF2D9-ACAA-F9FE-F2FC-77892FDF341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E132030-7E7F-8BD0-AEA6-4AC0E0BA9F1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8245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BD35F-ADCB-6AD8-2C03-209E09E1ECA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6918273-C972-FF3B-525A-87EE20050CE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3644CB38-11F4-311F-D170-9D8156EE00D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6FA80485-3ABE-C413-9AA6-DC5759ABD3B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A7A9C7D-3B95-7D9C-3DDF-46AA59D9179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8583ACC-EBED-1DE8-C5DA-28335FBF791E}"/>
              </a:ext>
            </a:extLst>
          </p:cNvPr>
          <p:cNvSpPr>
            <a:spLocks noGrp="1" noChangeArrowheads="1"/>
          </p:cNvSpPr>
          <p:nvPr>
            <p:ph type="body" idx="1"/>
          </p:nvPr>
        </p:nvSpPr>
        <p:spPr>
          <a:xfrm>
            <a:off x="152400" y="4114800"/>
            <a:ext cx="6553200" cy="4876800"/>
          </a:xfrm>
        </p:spPr>
        <p:txBody>
          <a:bodyPr/>
          <a:lstStyle/>
          <a:p>
            <a:pPr algn="l"/>
            <a:r>
              <a:rPr lang="en-US" altLang="en-US" dirty="0"/>
              <a:t>What are the weights </a:t>
            </a:r>
          </a:p>
        </p:txBody>
      </p:sp>
      <p:cxnSp>
        <p:nvCxnSpPr>
          <p:cNvPr id="3" name="Straight Connector 2">
            <a:extLst>
              <a:ext uri="{FF2B5EF4-FFF2-40B4-BE49-F238E27FC236}">
                <a16:creationId xmlns:a16="http://schemas.microsoft.com/office/drawing/2014/main" id="{5095B794-A7D3-1251-A9EF-3929FBAAF69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1334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BCE62-AC45-2200-E539-D1216DA8389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9692DF6-7147-4867-D32A-0A9C2A11FF5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E99CA819-8ACE-FAB9-9A8D-52DD85DCAAD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5655DDD0-4B03-D6E9-7C4B-5D8EDC52893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D969024-9331-AC03-0D10-34CCAAAB373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75B964C-7CB3-D2E8-E16B-2D4A90E9C82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0297140-E4BF-DECA-B2D8-7FF1DC3B461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734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CE077-A94E-B00E-0497-5E1DE46BA80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1101EDA-2DBE-6394-875A-FFCC6282A2D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6355E928-2100-3430-7DCD-AF0B7176D93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321526B6-AACB-42C3-2713-EA0B94FFDF1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5A0AB4E-B9D8-82C9-9093-45F18283481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F341635-9570-9E03-42F5-691508F45720}"/>
              </a:ext>
            </a:extLst>
          </p:cNvPr>
          <p:cNvSpPr>
            <a:spLocks noGrp="1" noChangeArrowheads="1"/>
          </p:cNvSpPr>
          <p:nvPr>
            <p:ph type="body" idx="1"/>
          </p:nvPr>
        </p:nvSpPr>
        <p:spPr>
          <a:xfrm>
            <a:off x="152400" y="4114800"/>
            <a:ext cx="6553200" cy="4876800"/>
          </a:xfrm>
        </p:spPr>
        <p:txBody>
          <a:bodyPr/>
          <a:lstStyle/>
          <a:p>
            <a:pPr algn="l"/>
            <a:r>
              <a:rPr lang="en-US" sz="1100" dirty="0">
                <a:solidFill>
                  <a:schemeClr val="tx1"/>
                </a:solidFill>
                <a:latin typeface="Arial Rounded MT Bold" panose="020F0704030504030204" pitchFamily="34" charset="0"/>
                <a:hlinkClick r:id="rId3"/>
              </a:rPr>
              <a:t>https://youtu.be/hBPl2214-jE?t=266</a:t>
            </a:r>
            <a:endParaRPr lang="en-US" sz="1100" dirty="0">
              <a:solidFill>
                <a:schemeClr val="tx1"/>
              </a:solidFill>
              <a:latin typeface="Arial Rounded MT Bold" panose="020F0704030504030204" pitchFamily="34" charset="0"/>
            </a:endParaRPr>
          </a:p>
          <a:p>
            <a:pPr algn="l"/>
            <a:r>
              <a:rPr lang="en-US" sz="1400" dirty="0" err="1">
                <a:solidFill>
                  <a:schemeClr val="tx1"/>
                </a:solidFill>
                <a:latin typeface="Arial Rounded MT Bold" panose="020F0704030504030204" pitchFamily="34" charset="0"/>
              </a:rPr>
              <a:t>Habitu</a:t>
            </a:r>
            <a:r>
              <a:rPr lang="en-US" sz="1400" dirty="0">
                <a:solidFill>
                  <a:schemeClr val="tx1"/>
                </a:solidFill>
                <a:latin typeface="Arial Rounded MT Bold" panose="020F0704030504030204" pitchFamily="34" charset="0"/>
              </a:rPr>
              <a:t> Elav (Look upon him) Words adapted from Hebrews 12:1-3, music by David Sagin </a:t>
            </a:r>
          </a:p>
          <a:p>
            <a:pPr algn="l"/>
            <a:r>
              <a:rPr lang="en-US" sz="1400" dirty="0">
                <a:solidFill>
                  <a:schemeClr val="tx1"/>
                </a:solidFill>
                <a:latin typeface="Arial Rounded MT Bold" panose="020F0704030504030204" pitchFamily="34" charset="0"/>
              </a:rPr>
              <a:t>Vocalist: ‪@</a:t>
            </a:r>
            <a:r>
              <a:rPr lang="en-US" sz="1400" dirty="0" err="1">
                <a:solidFill>
                  <a:schemeClr val="tx1"/>
                </a:solidFill>
                <a:latin typeface="Arial Rounded MT Bold" panose="020F0704030504030204" pitchFamily="34" charset="0"/>
              </a:rPr>
              <a:t>KerenSilverMusic</a:t>
            </a:r>
            <a:r>
              <a:rPr lang="en-US" sz="1400" dirty="0">
                <a:solidFill>
                  <a:schemeClr val="tx1"/>
                </a:solidFill>
                <a:latin typeface="Arial Rounded MT Bold" panose="020F0704030504030204" pitchFamily="34" charset="0"/>
              </a:rPr>
              <a:t>‬ </a:t>
            </a:r>
          </a:p>
          <a:p>
            <a:pPr algn="l"/>
            <a:endParaRPr lang="en-US" altLang="en-US" dirty="0"/>
          </a:p>
          <a:p>
            <a:pPr algn="l"/>
            <a:endParaRPr lang="en-US" altLang="en-US" dirty="0"/>
          </a:p>
        </p:txBody>
      </p:sp>
      <p:cxnSp>
        <p:nvCxnSpPr>
          <p:cNvPr id="3" name="Straight Connector 2">
            <a:extLst>
              <a:ext uri="{FF2B5EF4-FFF2-40B4-BE49-F238E27FC236}">
                <a16:creationId xmlns:a16="http://schemas.microsoft.com/office/drawing/2014/main" id="{0B999F05-535B-7122-D24D-26D381F4089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070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22E5A-5282-5C89-077C-99C58B1731F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659196B-94B1-31C4-2C4C-32821873F96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75D76B6B-32D3-9B5D-A6CF-CD53BE2ADC8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F5F8EEA7-58FE-6A90-BDB2-EDB11913FE0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8F7D2D9-980E-1F90-D3B7-1F432C974D8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14A9E30-784E-D038-6FF2-0F66A5DDBAAE}"/>
              </a:ext>
            </a:extLst>
          </p:cNvPr>
          <p:cNvSpPr>
            <a:spLocks noGrp="1" noChangeArrowheads="1"/>
          </p:cNvSpPr>
          <p:nvPr>
            <p:ph type="body" idx="1"/>
          </p:nvPr>
        </p:nvSpPr>
        <p:spPr>
          <a:xfrm>
            <a:off x="152400" y="4114800"/>
            <a:ext cx="6553200" cy="4876800"/>
          </a:xfrm>
        </p:spPr>
        <p:txBody>
          <a:bodyPr/>
          <a:lstStyle/>
          <a:p>
            <a:pPr algn="l"/>
            <a:r>
              <a:rPr lang="en-US" altLang="en-US" dirty="0"/>
              <a:t>https://youtu.be/ksu-zTG9HHg</a:t>
            </a:r>
          </a:p>
          <a:p>
            <a:pPr algn="l"/>
            <a:r>
              <a:rPr lang="en-US" altLang="en-US" dirty="0"/>
              <a:t>Note the absurdly heavy burden of sin and guilt and separation from G-d.   Maybe some here?</a:t>
            </a:r>
          </a:p>
        </p:txBody>
      </p:sp>
      <p:cxnSp>
        <p:nvCxnSpPr>
          <p:cNvPr id="3" name="Straight Connector 2">
            <a:extLst>
              <a:ext uri="{FF2B5EF4-FFF2-40B4-BE49-F238E27FC236}">
                <a16:creationId xmlns:a16="http://schemas.microsoft.com/office/drawing/2014/main" id="{7379CFFA-8E7D-C1CD-AEE4-F584D4AC94C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18599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A7177-83A1-64FB-4182-926C9621C15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EBF3302-5356-E084-9DAF-AB712EA81C2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53207B12-AD97-FC4F-ABFD-B9210376989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39AA29EB-9AA0-4802-333A-A92F85A4F00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72A6BD5-9D3E-9A1C-9DF1-3DE1AA4A125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6448B5D-C7F0-A087-CDC7-CF1A7EE0A3A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C91C039-5849-D220-229B-6B8B44E16A2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0269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749E8-8110-6A32-5B56-052A209A92B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6168539-14CE-DA26-30AD-B6BD18DE590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07BB6D64-0009-132A-F7C9-080D0217DB5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9DDBAD29-2FE0-AF4E-2088-B166E44A1A2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7664D30-89C9-47CD-BC14-EE3071B960D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0B30506-2884-4386-0AC7-DA8EF60EC3A2}"/>
              </a:ext>
            </a:extLst>
          </p:cNvPr>
          <p:cNvSpPr>
            <a:spLocks noGrp="1" noChangeArrowheads="1"/>
          </p:cNvSpPr>
          <p:nvPr>
            <p:ph type="body" idx="1"/>
          </p:nvPr>
        </p:nvSpPr>
        <p:spPr>
          <a:xfrm>
            <a:off x="152400" y="4114800"/>
            <a:ext cx="6553200" cy="4876800"/>
          </a:xfrm>
        </p:spPr>
        <p:txBody>
          <a:bodyPr/>
          <a:lstStyle/>
          <a:p>
            <a:pPr algn="l"/>
            <a:r>
              <a:rPr lang="en-US" altLang="en-US" dirty="0"/>
              <a:t>This is it.  If you deal with these three, you continue in Messiah’s freedom!!</a:t>
            </a:r>
          </a:p>
        </p:txBody>
      </p:sp>
      <p:cxnSp>
        <p:nvCxnSpPr>
          <p:cNvPr id="3" name="Straight Connector 2">
            <a:extLst>
              <a:ext uri="{FF2B5EF4-FFF2-40B4-BE49-F238E27FC236}">
                <a16:creationId xmlns:a16="http://schemas.microsoft.com/office/drawing/2014/main" id="{CEA3DB5E-8B3F-90A6-45F0-462B1723F3F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5936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745CB-75F1-CAFB-7A82-CFE72E637FD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42B4483-BCFB-1650-88D1-5125773F7BD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46E013DB-8E36-847D-3C79-6FE8EFD83E9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08B7D40C-0C1E-42AD-5228-0AF83F07FFA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713F3EA-6B4D-1DCB-6973-99D2B5D5C94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E537674-6D24-E590-A8C5-2D4D138F27B3}"/>
              </a:ext>
            </a:extLst>
          </p:cNvPr>
          <p:cNvSpPr>
            <a:spLocks noGrp="1" noChangeArrowheads="1"/>
          </p:cNvSpPr>
          <p:nvPr>
            <p:ph type="body" idx="1"/>
          </p:nvPr>
        </p:nvSpPr>
        <p:spPr>
          <a:xfrm>
            <a:off x="152400" y="4114800"/>
            <a:ext cx="6553200" cy="4876800"/>
          </a:xfrm>
        </p:spPr>
        <p:txBody>
          <a:bodyPr/>
          <a:lstStyle/>
          <a:p>
            <a:pPr algn="l"/>
            <a:r>
              <a:rPr lang="en-US" altLang="en-US" dirty="0"/>
              <a:t>Let’s examine these three weights.</a:t>
            </a:r>
          </a:p>
        </p:txBody>
      </p:sp>
      <p:cxnSp>
        <p:nvCxnSpPr>
          <p:cNvPr id="3" name="Straight Connector 2">
            <a:extLst>
              <a:ext uri="{FF2B5EF4-FFF2-40B4-BE49-F238E27FC236}">
                <a16:creationId xmlns:a16="http://schemas.microsoft.com/office/drawing/2014/main" id="{2A1DBAC3-DF88-CAE9-5DCB-296EDB26014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945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02F73-CFFD-D542-0F2D-1A95C82265F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537ED7A-F96D-D331-155C-CBA0D9A57C9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FE2EB59B-205F-B46C-1243-767D26C5A67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BC62B739-162C-5861-C09A-9DD07AA2EB0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823ADD5-1DD5-8D84-982F-3CC703C1216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F0437FA-1140-CADC-A2C2-35A488D00DB1}"/>
              </a:ext>
            </a:extLst>
          </p:cNvPr>
          <p:cNvSpPr>
            <a:spLocks noGrp="1" noChangeArrowheads="1"/>
          </p:cNvSpPr>
          <p:nvPr>
            <p:ph type="body" idx="1"/>
          </p:nvPr>
        </p:nvSpPr>
        <p:spPr>
          <a:xfrm>
            <a:off x="152400" y="4114800"/>
            <a:ext cx="6553200" cy="4876800"/>
          </a:xfrm>
        </p:spPr>
        <p:txBody>
          <a:bodyPr/>
          <a:lstStyle/>
          <a:p>
            <a:pPr algn="l"/>
            <a:r>
              <a:rPr lang="en-US" altLang="en-US" dirty="0"/>
              <a:t>Sexual desire is good .  In marriage it is good.   Procreation is good.  We LOVE babies.   The human race is NOT reproducing enough people currently.  2.4 babies per woman.  The .4 is the hardest.</a:t>
            </a:r>
          </a:p>
        </p:txBody>
      </p:sp>
      <p:cxnSp>
        <p:nvCxnSpPr>
          <p:cNvPr id="3" name="Straight Connector 2">
            <a:extLst>
              <a:ext uri="{FF2B5EF4-FFF2-40B4-BE49-F238E27FC236}">
                <a16:creationId xmlns:a16="http://schemas.microsoft.com/office/drawing/2014/main" id="{F680C3F6-5C07-B40D-CF3C-A5553BBDE81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1891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DC377-0C36-AD15-D655-4BFCCEF038C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B4D728B-DBFC-9EB4-D685-ED0431F6B33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7450853E-C6F8-0305-D548-B9BE099E8B5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E848F4CE-5CAE-DFE0-1636-B5D4D916EF8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34F9DE0-4C61-C4D3-BBED-DE62E7616B6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DCED616-7535-A70B-91DC-6C914D72125B}"/>
              </a:ext>
            </a:extLst>
          </p:cNvPr>
          <p:cNvSpPr>
            <a:spLocks noGrp="1" noChangeArrowheads="1"/>
          </p:cNvSpPr>
          <p:nvPr>
            <p:ph type="body" idx="1"/>
          </p:nvPr>
        </p:nvSpPr>
        <p:spPr>
          <a:xfrm>
            <a:off x="152400" y="4114800"/>
            <a:ext cx="6553200" cy="4876800"/>
          </a:xfrm>
        </p:spPr>
        <p:txBody>
          <a:bodyPr/>
          <a:lstStyle/>
          <a:p>
            <a:pPr algn="l"/>
            <a:r>
              <a:rPr lang="en-US" altLang="en-US" dirty="0"/>
              <a:t>Raging desire for anything.   Food, drink, sex.</a:t>
            </a:r>
          </a:p>
        </p:txBody>
      </p:sp>
      <p:cxnSp>
        <p:nvCxnSpPr>
          <p:cNvPr id="3" name="Straight Connector 2">
            <a:extLst>
              <a:ext uri="{FF2B5EF4-FFF2-40B4-BE49-F238E27FC236}">
                <a16:creationId xmlns:a16="http://schemas.microsoft.com/office/drawing/2014/main" id="{C9F85C1D-D4F9-517A-08FC-8994BB89E36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9098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56212-1628-7313-5F10-CB873DE4AC3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10B4ACE-DE11-818C-31A2-946E7065E02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E00BA5D5-0695-BC87-3E8E-E345E3AF923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1FAD5EAC-236E-8B83-A234-56A8F15757A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E6D76E1-D6B8-1B93-1CD7-011F8FBA1E4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4A486C9-6BA4-7FAE-1659-478D6A4D9B4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B23A8FF-738B-EDC2-1BE7-04BFD0AF513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6135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4C273-CB46-0195-4296-30EC59573A5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3525865-9A81-102D-889B-B9EC48F5155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9B159972-D86C-138E-C860-EFE50036822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E4BA5FBC-11E9-4BAA-6FFE-E6CC31B2E77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116C877-FC4F-5035-E980-291837D670E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759CAA0-4929-00C2-96FA-6D468F00D1B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760F706-5FE5-2127-2C55-1B0B6736412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5420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BB4FC-E14E-1D8F-16E0-09B6EBDC983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7C17CD4-C04C-B385-C060-9D4E183DAB2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01E6CD03-820D-BE15-1540-C941A5CAC0E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46FBB91E-0B58-A119-B78D-31FBE4904F1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E3DA516-C6E5-2914-779E-20ED1F94349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2D3317C-1FE4-64C1-8949-941052A89C3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03BBB58-0126-0E9D-D378-8920F9D91EF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223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39BD5-AF08-2BBA-086F-7DA1769C08D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D7DFE95-7730-5928-9B3F-71ECD10F000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25C292A7-E973-AB79-14AE-96E6464510C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F9F2A532-7C07-078B-2437-598E9408F14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A2F1EA7-963B-2AE4-FFF0-8DBA96D0CD1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1A9CB47-65F6-2AB3-71A2-C26C9C8431CF}"/>
              </a:ext>
            </a:extLst>
          </p:cNvPr>
          <p:cNvSpPr>
            <a:spLocks noGrp="1" noChangeArrowheads="1"/>
          </p:cNvSpPr>
          <p:nvPr>
            <p:ph type="body" idx="1"/>
          </p:nvPr>
        </p:nvSpPr>
        <p:spPr>
          <a:xfrm>
            <a:off x="152400" y="4114800"/>
            <a:ext cx="6553200" cy="4876800"/>
          </a:xfrm>
        </p:spPr>
        <p:txBody>
          <a:bodyPr/>
          <a:lstStyle/>
          <a:p>
            <a:pPr algn="l"/>
            <a:r>
              <a:rPr lang="en-US" altLang="en-US" dirty="0"/>
              <a:t>Hippy non-materialist world.   Very toxic.  My kids may have forgiven me.  Told Dawn, if you ever see me in a nice house in the suburbs, consider me backslidden.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solidFill>
                  <a:schemeClr val="tx1"/>
                </a:solidFill>
                <a:latin typeface="Arial Rounded MT Bold" panose="020F0704030504030204" pitchFamily="34" charset="0"/>
              </a:rPr>
              <a:t>But if you are blessed with wealth, rejoice.  </a:t>
            </a:r>
          </a:p>
          <a:p>
            <a:pPr algn="l"/>
            <a:endParaRPr lang="en-US" altLang="en-US" dirty="0"/>
          </a:p>
        </p:txBody>
      </p:sp>
      <p:cxnSp>
        <p:nvCxnSpPr>
          <p:cNvPr id="3" name="Straight Connector 2">
            <a:extLst>
              <a:ext uri="{FF2B5EF4-FFF2-40B4-BE49-F238E27FC236}">
                <a16:creationId xmlns:a16="http://schemas.microsoft.com/office/drawing/2014/main" id="{0F33BE66-97B1-7DE5-1234-6AD5A83E3D2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390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8BDB4-C28A-9522-60A9-0B25FC6333B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80B94C0-8C2D-317E-BB0A-E984C66356D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C48EAEBE-8F9D-5B14-49C9-9D761CAC118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FCAA7EC7-C4DD-DC9B-16DC-57AF0D5BF3E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FA33103-4BB2-EF0F-606A-2DF1BA693CE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15E4A1E-7D85-FDA4-40B3-419EE6F0141F}"/>
              </a:ext>
            </a:extLst>
          </p:cNvPr>
          <p:cNvSpPr>
            <a:spLocks noGrp="1" noChangeArrowheads="1"/>
          </p:cNvSpPr>
          <p:nvPr>
            <p:ph type="body" idx="1"/>
          </p:nvPr>
        </p:nvSpPr>
        <p:spPr>
          <a:xfrm>
            <a:off x="152400" y="4114800"/>
            <a:ext cx="6553200" cy="4876800"/>
          </a:xfrm>
        </p:spPr>
        <p:txBody>
          <a:bodyPr/>
          <a:lstStyle/>
          <a:p>
            <a:pPr algn="l"/>
            <a:r>
              <a:rPr lang="en-US" altLang="en-US" dirty="0"/>
              <a:t>Same root as the word Yeshua uses when He says</a:t>
            </a:r>
          </a:p>
          <a:p>
            <a:pPr algn="l"/>
            <a:endParaRPr lang="en-US" altLang="en-US" dirty="0"/>
          </a:p>
          <a:p>
            <a:pPr algn="l"/>
            <a:r>
              <a:rPr lang="en-US" altLang="en-US" dirty="0"/>
              <a:t> </a:t>
            </a:r>
          </a:p>
        </p:txBody>
      </p:sp>
      <p:cxnSp>
        <p:nvCxnSpPr>
          <p:cNvPr id="3" name="Straight Connector 2">
            <a:extLst>
              <a:ext uri="{FF2B5EF4-FFF2-40B4-BE49-F238E27FC236}">
                <a16:creationId xmlns:a16="http://schemas.microsoft.com/office/drawing/2014/main" id="{4AE992F2-4207-1723-F334-917AD72FAD0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9684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73AC8-B8DD-A8B8-B9FF-E6B728881BF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AC620D8-0B52-13CD-1D40-B2187150DD0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2822A6C2-80B5-8DF6-C508-B3701E2C9A3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7A4FF3B0-4214-A9BA-6CEA-A7D25030EA7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195946D-91C6-0936-0DBD-47061C3CD78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7633FAF-F5E7-BDB6-53CD-365F4149A6E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7639B49-0406-12D3-9F93-2E735F5D2BC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89003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61202-9DDE-2A47-EE48-CC0D8D12F4F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4829C91-C887-6070-41EA-7B485FF4A5A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1C43AF66-2666-05D4-AF9B-0679E5F0D64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881C913E-81FC-EF32-0102-50D01D12AC3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90E7825-588C-91EB-B1E5-95BFA6FFA97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BD0C640-7D01-E8A0-5DF3-8E452B7A5592}"/>
              </a:ext>
            </a:extLst>
          </p:cNvPr>
          <p:cNvSpPr>
            <a:spLocks noGrp="1" noChangeArrowheads="1"/>
          </p:cNvSpPr>
          <p:nvPr>
            <p:ph type="body" idx="1"/>
          </p:nvPr>
        </p:nvSpPr>
        <p:spPr>
          <a:xfrm>
            <a:off x="152400" y="4114800"/>
            <a:ext cx="6553200" cy="4876800"/>
          </a:xfrm>
        </p:spPr>
        <p:txBody>
          <a:bodyPr/>
          <a:lstStyle/>
          <a:p>
            <a:pPr algn="l"/>
            <a:r>
              <a:rPr lang="en-US" altLang="en-US" dirty="0"/>
              <a:t>It DOESN’T say “Those who are rich sell all and give to charity.”   Yeshua did say that once.   </a:t>
            </a:r>
          </a:p>
          <a:p>
            <a:pPr algn="l"/>
            <a:r>
              <a:rPr lang="en-US" altLang="en-US" dirty="0"/>
              <a:t>However, we are taught, all of us, to tithe on the firstfruits, before expenses, and give.  </a:t>
            </a:r>
          </a:p>
          <a:p>
            <a:pPr algn="l"/>
            <a:r>
              <a:rPr lang="en-US" altLang="en-US" dirty="0"/>
              <a:t>So, here is a December invitation.   How many were inundated on Giving Tuesday?   I aways felt that that was too much hype and fad and high pressure.  So, this a notification.  Last year we recovered similarly in December.  Pray about it!</a:t>
            </a:r>
          </a:p>
        </p:txBody>
      </p:sp>
      <p:cxnSp>
        <p:nvCxnSpPr>
          <p:cNvPr id="3" name="Straight Connector 2">
            <a:extLst>
              <a:ext uri="{FF2B5EF4-FFF2-40B4-BE49-F238E27FC236}">
                <a16:creationId xmlns:a16="http://schemas.microsoft.com/office/drawing/2014/main" id="{38BA036A-E7D9-F796-5023-7B52ACD3B25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4680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considering some ways to limit spending.</a:t>
            </a:r>
          </a:p>
          <a:p>
            <a:r>
              <a:rPr lang="en-US" dirty="0"/>
              <a:t>Nevertheless, our confidence is NOT in our $, although it’s nice.  Our confidence is…</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4372283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A5703-89AC-B9E8-F1EF-4CECDA96697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12451CE-473B-1AE6-F36B-4237067DBCD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1B491880-9D36-BCAD-D3BB-60553ED2535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190DA27F-8F0B-91C2-052F-F3D32A638B0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F93EC9A-3F07-CCB9-62D2-13C05BB556F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D3666B9-162C-A800-9CF7-1D1608B0491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F9A1203-0E54-EDBD-2717-03124707BAE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5119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935A-C7C4-F937-C336-CFDA6311980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9DFE76C-32FD-581C-8F4F-5CF755B4195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365FAEED-D1EE-4153-96B9-6EA360DD8BE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3683FF03-04BF-29EB-0C9D-947B286C559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479436D-5AFF-EF18-2A37-B4A474F2201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A1BF581-46A2-FD5B-E8AF-2A4F3100995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9244071-A2B0-9DF1-332C-6F9E62AA400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8092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100BE-114F-FD07-1BEE-680CEA443EE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DDCF579-12C2-1DC6-4097-BEC717B1203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43E40715-A4FD-A7DC-CB9D-1A3277A0888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8041E1A1-74EB-E1D3-E1F4-661C2728957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D317807-9882-0FFF-22D0-20B84A0201A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FEDD8BF-3344-E790-D484-943A56619A5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F0169AF-8186-B28C-DD97-DFD1A265B2C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43575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F040D-9244-1EA7-6E71-21BEB0237DC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D5D8511-40B3-FDBC-1F39-AA4904D2521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D4CF7C5C-AE47-47A1-35C5-567F7A59C95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41A8E4E5-8712-64CE-6161-0D663735DC7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18FE634-B642-2EA7-3015-4D4886C1B17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452383F-7556-184E-2C94-CFB9DF77135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63E53AB-2616-3874-33E0-D41439A9D5F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33763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A5C72-FE8B-D04C-6BE5-80B5EDF2E54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B68477F-37F1-A15B-E86F-092A65BBA05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01B746A1-2204-3B8F-8BEA-3C410C88679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9B8DDF77-0E7B-4925-8F18-DE8D480E0A7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B478AE5-B463-7691-B0F8-02967959011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214C2E8-B17F-64F8-FC0D-B24348CD39B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C8AE580-69FA-A870-4233-C90509B8E99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62388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205AC-E8F9-107C-DA86-F03C709719A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BC7562A-E556-F31C-9C87-573C07CF4B5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5D50760D-EB6D-E2AF-31A8-595B2CF45AB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B808D72C-4662-479F-0DDF-90F81EE9EC6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00174DA-74A2-1EBB-C9B6-CA82F2B2236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E8AC8FC-EBEA-C029-BB32-F473B4B79B0A}"/>
              </a:ext>
            </a:extLst>
          </p:cNvPr>
          <p:cNvSpPr>
            <a:spLocks noGrp="1" noChangeArrowheads="1"/>
          </p:cNvSpPr>
          <p:nvPr>
            <p:ph type="body" idx="1"/>
          </p:nvPr>
        </p:nvSpPr>
        <p:spPr>
          <a:xfrm>
            <a:off x="152400" y="4114800"/>
            <a:ext cx="6553200" cy="4876800"/>
          </a:xfrm>
        </p:spPr>
        <p:txBody>
          <a:bodyPr/>
          <a:lstStyle/>
          <a:p>
            <a:pPr algn="l"/>
            <a:r>
              <a:rPr lang="en-US" altLang="en-US" dirty="0"/>
              <a:t>Get rid of GREAT emotional weights by just taking responsibility for them.   The fears are internal.  My own.</a:t>
            </a:r>
          </a:p>
          <a:p>
            <a:pPr algn="l"/>
            <a:r>
              <a:rPr lang="en-US" altLang="en-US" dirty="0"/>
              <a:t>PAUSE</a:t>
            </a:r>
          </a:p>
        </p:txBody>
      </p:sp>
      <p:cxnSp>
        <p:nvCxnSpPr>
          <p:cNvPr id="3" name="Straight Connector 2">
            <a:extLst>
              <a:ext uri="{FF2B5EF4-FFF2-40B4-BE49-F238E27FC236}">
                <a16:creationId xmlns:a16="http://schemas.microsoft.com/office/drawing/2014/main" id="{373160A1-0276-1634-3CB0-E2C78768F82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57929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96237-F02C-F6FB-9875-3C2120AE0D5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7623944-4956-DE2C-438F-5E7BFC82985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87EB2736-DAC2-6250-3765-81E5B8425F3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974B1B12-B0EF-C7DF-7E8F-4B753A58DA8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2F24C51-7A9C-3B3D-06BE-B681D6392D7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4B8C86E-678C-4E84-1BD3-6931BC9E21D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573C28B-40E0-66D6-05D1-D21F711DFFC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308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4942F-215D-B6BD-4A88-0AEDBD2E06A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25FD3FE-C111-4765-CC80-9DEDD13DAAD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231F445D-85EA-2D4B-6954-1BBE6597734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6ADC5750-E1F3-0C6E-528A-C18783DF8E4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385B03D-AF19-417D-5497-7AE7E8C5951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71941E4-CABC-E5F7-000E-B7E148EC4B0D}"/>
              </a:ext>
            </a:extLst>
          </p:cNvPr>
          <p:cNvSpPr>
            <a:spLocks noGrp="1" noChangeArrowheads="1"/>
          </p:cNvSpPr>
          <p:nvPr>
            <p:ph type="body" idx="1"/>
          </p:nvPr>
        </p:nvSpPr>
        <p:spPr>
          <a:xfrm>
            <a:off x="152400" y="4114800"/>
            <a:ext cx="6553200" cy="4876800"/>
          </a:xfrm>
        </p:spPr>
        <p:txBody>
          <a:bodyPr/>
          <a:lstStyle/>
          <a:p>
            <a:pPr algn="l"/>
            <a:r>
              <a:rPr lang="en-US" altLang="en-US" dirty="0"/>
              <a:t>And, the name of the prophet Amos</a:t>
            </a:r>
          </a:p>
        </p:txBody>
      </p:sp>
      <p:cxnSp>
        <p:nvCxnSpPr>
          <p:cNvPr id="3" name="Straight Connector 2">
            <a:extLst>
              <a:ext uri="{FF2B5EF4-FFF2-40B4-BE49-F238E27FC236}">
                <a16:creationId xmlns:a16="http://schemas.microsoft.com/office/drawing/2014/main" id="{772DA530-4811-DC7D-787D-71CBB09CC62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5679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7610B-6215-28E2-5D15-C381CCC3A13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23AB059-B24A-2273-B6FF-2BCD3BB2438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6EFC8718-8C4B-8F20-BA70-FC88A934AC3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44F14465-3146-DCA5-04A0-EB861C5995C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471CE38-8C0B-C55E-5711-0B3286DAB41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73BE973-A45B-F0A4-A79D-89513A2F3DF0}"/>
              </a:ext>
            </a:extLst>
          </p:cNvPr>
          <p:cNvSpPr>
            <a:spLocks noGrp="1" noChangeArrowheads="1"/>
          </p:cNvSpPr>
          <p:nvPr>
            <p:ph type="body" idx="1"/>
          </p:nvPr>
        </p:nvSpPr>
        <p:spPr>
          <a:xfrm>
            <a:off x="152400" y="4114800"/>
            <a:ext cx="6553200" cy="4876800"/>
          </a:xfrm>
        </p:spPr>
        <p:txBody>
          <a:bodyPr/>
          <a:lstStyle/>
          <a:p>
            <a:pPr algn="l"/>
            <a:r>
              <a:rPr lang="en-US" altLang="en-US" sz="1400" dirty="0"/>
              <a:t>https://alford.house.gov/news/documentsingle.aspx?DocumentID=1399</a:t>
            </a:r>
          </a:p>
          <a:p>
            <a:pPr algn="l"/>
            <a:r>
              <a:rPr lang="en-US" altLang="en-US" dirty="0"/>
              <a:t>That was in Minneapolis or Detroit, or Qatar?   OLATHE</a:t>
            </a:r>
          </a:p>
        </p:txBody>
      </p:sp>
      <p:cxnSp>
        <p:nvCxnSpPr>
          <p:cNvPr id="3" name="Straight Connector 2">
            <a:extLst>
              <a:ext uri="{FF2B5EF4-FFF2-40B4-BE49-F238E27FC236}">
                <a16:creationId xmlns:a16="http://schemas.microsoft.com/office/drawing/2014/main" id="{3DBF9A6A-7832-F0D9-7199-912EA8DF917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6142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C7454-10AB-5FA2-692A-A0F1241FCB3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E234B49-17CA-BDEB-D6A4-D61319EEDF5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1C37B5ED-75AF-DFCD-ADCD-DA397C2B2A5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786F4CCF-DAE0-E105-D073-E55D331B7F4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F3D18E8-1010-0DB0-AF91-69710D7D8E1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3F3ECE2-3CA5-A36A-8D79-5B2DF3D4F99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5B50580-DBA4-A1B6-399B-F85E779B087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0821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7149E-EA47-ADA5-552A-62D1F41735B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A92B186-A90C-C7F7-891F-9D392C96042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8D570A1F-E5C4-7A27-DB42-B6274080279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B9F1DE6D-151B-F4F9-FC40-2854AC12917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CF682D7-F1F6-6013-AC82-9A35524EE08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D0EAAA8-DC31-2378-939D-A79577D5E6F2}"/>
              </a:ext>
            </a:extLst>
          </p:cNvPr>
          <p:cNvSpPr>
            <a:spLocks noGrp="1" noChangeArrowheads="1"/>
          </p:cNvSpPr>
          <p:nvPr>
            <p:ph type="body" idx="1"/>
          </p:nvPr>
        </p:nvSpPr>
        <p:spPr>
          <a:xfrm>
            <a:off x="152400" y="4114800"/>
            <a:ext cx="6553200" cy="4876800"/>
          </a:xfrm>
        </p:spPr>
        <p:txBody>
          <a:bodyPr/>
          <a:lstStyle/>
          <a:p>
            <a:pPr algn="l"/>
            <a:r>
              <a:rPr lang="en-US" altLang="en-US" dirty="0"/>
              <a:t>https://youtu.be/3mrGLm9vID8</a:t>
            </a:r>
          </a:p>
        </p:txBody>
      </p:sp>
      <p:cxnSp>
        <p:nvCxnSpPr>
          <p:cNvPr id="3" name="Straight Connector 2">
            <a:extLst>
              <a:ext uri="{FF2B5EF4-FFF2-40B4-BE49-F238E27FC236}">
                <a16:creationId xmlns:a16="http://schemas.microsoft.com/office/drawing/2014/main" id="{8C08DE18-68E3-40C7-2EAE-7E340C8AD1B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82521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11676-4141-42D1-0E61-B56B0EF6DE6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8C539CE-2C98-AFC6-B71C-FEB89466166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7C115390-E8BA-F097-19E3-35DCA3799AD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954AEDF0-14D5-7A0B-A656-D1CB1F30C7C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F3639C7-5E10-0386-6882-D4B00AB3EBC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09077C5-C3C0-F11C-1A73-21DF5E907F17}"/>
              </a:ext>
            </a:extLst>
          </p:cNvPr>
          <p:cNvSpPr>
            <a:spLocks noGrp="1" noChangeArrowheads="1"/>
          </p:cNvSpPr>
          <p:nvPr>
            <p:ph type="body" idx="1"/>
          </p:nvPr>
        </p:nvSpPr>
        <p:spPr>
          <a:xfrm>
            <a:off x="152400" y="4114800"/>
            <a:ext cx="6553200" cy="4876800"/>
          </a:xfrm>
        </p:spPr>
        <p:txBody>
          <a:bodyPr/>
          <a:lstStyle/>
          <a:p>
            <a:pPr algn="l"/>
            <a:r>
              <a:rPr lang="en-US" altLang="en-US" sz="1050" dirty="0"/>
              <a:t>https://www.worthynews.com/110534-israel-enters-the-laser-era-as-iron-beam-deploys-on-dec-30</a:t>
            </a:r>
          </a:p>
          <a:p>
            <a:pPr algn="l"/>
            <a:r>
              <a:rPr lang="en-US" sz="2000" b="0" i="0" kern="1200" dirty="0">
                <a:solidFill>
                  <a:schemeClr val="tx1"/>
                </a:solidFill>
                <a:effectLst/>
                <a:latin typeface="Arial Rounded MT Bold" pitchFamily="34" charset="0"/>
                <a:ea typeface="+mn-ea"/>
                <a:cs typeface="Arial" charset="0"/>
              </a:rPr>
              <a:t>can target drones, rockets, missiles, and mortar rounds at distances of roughly 10 kilometers. The system works alongside Iron Dome, David’s Sling, and Arrow, not as a replacement but as a new layer in Israel’s air-defense network. One of Iron Beam’s biggest advantages is cost. Arrow interceptors can cost millions of shekels, and each Iron Dome missile tens of thousands. By comparison, a laser shot costs only the electricity required–often described as “as cheap as turning on a light.” </a:t>
            </a:r>
            <a:endParaRPr lang="en-US" altLang="en-US" dirty="0"/>
          </a:p>
        </p:txBody>
      </p:sp>
      <p:cxnSp>
        <p:nvCxnSpPr>
          <p:cNvPr id="3" name="Straight Connector 2">
            <a:extLst>
              <a:ext uri="{FF2B5EF4-FFF2-40B4-BE49-F238E27FC236}">
                <a16:creationId xmlns:a16="http://schemas.microsoft.com/office/drawing/2014/main" id="{75848257-3365-7F38-52EC-378D93498EE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8302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F4336-AA57-CCE9-8888-D58D1CF12C5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CD7E629-E8FE-0041-B0EF-F57567670A7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245AAEB8-3A7E-F85F-A7B5-93BC823893B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C936CF23-F603-EA89-A8B9-8195FF88826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3756537-069F-86E7-A260-A7822555BC5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0A74514-5727-F0AD-3F28-28BE32D5F3CC}"/>
              </a:ext>
            </a:extLst>
          </p:cNvPr>
          <p:cNvSpPr>
            <a:spLocks noGrp="1" noChangeArrowheads="1"/>
          </p:cNvSpPr>
          <p:nvPr>
            <p:ph type="body" idx="1"/>
          </p:nvPr>
        </p:nvSpPr>
        <p:spPr>
          <a:xfrm>
            <a:off x="152400" y="4114800"/>
            <a:ext cx="6553200" cy="4876800"/>
          </a:xfrm>
        </p:spPr>
        <p:txBody>
          <a:bodyPr/>
          <a:lstStyle/>
          <a:p>
            <a:pPr algn="l"/>
            <a:r>
              <a:rPr lang="en-US" altLang="en-US" sz="1200" dirty="0"/>
              <a:t>https://imprimis.hillsdale.edu/todays-firestorm-and-the-declaration/?utm_campaign=imprimis&amp;utm_medium=email&amp;_hsenc=p2ANqtz-_Dmru2lCRQiHsNREqYyF5dZ3bPoyYZrtP2NC1W6oGgbOHVjWftZxQVFwtIyYenoiyp8JrI4-bRtsOH4NhBZmI3cno5aQ&amp;_hsmi=391122438&amp;utm_content=391122438&amp;utm_source=hs_email</a:t>
            </a:r>
          </a:p>
        </p:txBody>
      </p:sp>
      <p:cxnSp>
        <p:nvCxnSpPr>
          <p:cNvPr id="3" name="Straight Connector 2">
            <a:extLst>
              <a:ext uri="{FF2B5EF4-FFF2-40B4-BE49-F238E27FC236}">
                <a16:creationId xmlns:a16="http://schemas.microsoft.com/office/drawing/2014/main" id="{A8D7A379-BFB0-20E6-30FA-BE6A812461C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1022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40249-04DA-9B76-F003-221B6AC7189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F7014A-2E57-7C69-8390-E5C47B0FCA0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2653A53B-F02E-7141-7B24-B1EB5224502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2B1EB97A-CC1F-D460-3D0F-120012438BA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BC02745-E05B-57FC-F6B0-9E9769D5FEF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7C9935B-4B94-EAAA-1F32-D2316CD2DFC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C30346D-9EF7-D7FE-FA80-6C8E1646DB1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7566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88EAB-1B17-8878-E6EC-A8BC1CCD0FB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90B78D2-C0FF-9C84-03CB-8063D2544FF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1C8B6887-08AF-E043-5CF2-C3A78F39A17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A5D0D7D4-9B0D-02B9-C3D4-9E29D645E86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68EBEB6-4719-B441-C305-05C3EA7D05A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0ABAF82-B51A-02CF-C172-79A15E8F3A27}"/>
              </a:ext>
            </a:extLst>
          </p:cNvPr>
          <p:cNvSpPr>
            <a:spLocks noGrp="1" noChangeArrowheads="1"/>
          </p:cNvSpPr>
          <p:nvPr>
            <p:ph type="body" idx="1"/>
          </p:nvPr>
        </p:nvSpPr>
        <p:spPr>
          <a:xfrm>
            <a:off x="152400" y="4114800"/>
            <a:ext cx="6553200" cy="4876800"/>
          </a:xfrm>
        </p:spPr>
        <p:txBody>
          <a:bodyPr/>
          <a:lstStyle/>
          <a:p>
            <a:pPr algn="l"/>
            <a:r>
              <a:rPr lang="en-US" altLang="en-US" dirty="0"/>
              <a:t>https://www.ulpanor.com/2025/12/04/wrestling-toward-the-name-israel/</a:t>
            </a:r>
          </a:p>
        </p:txBody>
      </p:sp>
      <p:cxnSp>
        <p:nvCxnSpPr>
          <p:cNvPr id="3" name="Straight Connector 2">
            <a:extLst>
              <a:ext uri="{FF2B5EF4-FFF2-40B4-BE49-F238E27FC236}">
                <a16:creationId xmlns:a16="http://schemas.microsoft.com/office/drawing/2014/main" id="{01BF547E-1B82-2576-1C2D-A1E994DC68F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6209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BC1C2-7A4E-E2AE-2354-972D03358FA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2D375C0-686C-5334-78F5-5BBB710D501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D379833E-0913-C9C0-F7C5-16061CCAA26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03898A89-D6F0-9C79-3E8A-8AECE8DAC49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0971AB0-18FE-40A6-B49D-B7DB398AD2F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EA908A9-153C-F535-4296-3CEDEAF5E8F3}"/>
              </a:ext>
            </a:extLst>
          </p:cNvPr>
          <p:cNvSpPr>
            <a:spLocks noGrp="1" noChangeArrowheads="1"/>
          </p:cNvSpPr>
          <p:nvPr>
            <p:ph type="body" idx="1"/>
          </p:nvPr>
        </p:nvSpPr>
        <p:spPr>
          <a:xfrm>
            <a:off x="152400" y="4114800"/>
            <a:ext cx="6553200" cy="4876800"/>
          </a:xfrm>
        </p:spPr>
        <p:txBody>
          <a:bodyPr/>
          <a:lstStyle/>
          <a:p>
            <a:pPr algn="l"/>
            <a:r>
              <a:rPr lang="en-US" altLang="en-US" dirty="0"/>
              <a:t>https://www.ulpanor.com/2025/12/04/wrestling-toward-the-name-israel/</a:t>
            </a:r>
          </a:p>
        </p:txBody>
      </p:sp>
      <p:cxnSp>
        <p:nvCxnSpPr>
          <p:cNvPr id="3" name="Straight Connector 2">
            <a:extLst>
              <a:ext uri="{FF2B5EF4-FFF2-40B4-BE49-F238E27FC236}">
                <a16:creationId xmlns:a16="http://schemas.microsoft.com/office/drawing/2014/main" id="{03DD08EB-CAAF-CC79-0C62-F042BC9B2A2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0428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5D3A7-BA0D-743D-3A7D-B1907E4EC73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704E098-D79C-D59C-320E-1305E5BB497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538E3015-69F9-D450-E3BF-2DC6CF7F88A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98539656-C684-A130-B860-81234B37F97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D2A9014-8E34-61A4-06A8-8792FBF816E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0CB1088-D79F-565A-571F-60AFC22835CF}"/>
              </a:ext>
            </a:extLst>
          </p:cNvPr>
          <p:cNvSpPr>
            <a:spLocks noGrp="1" noChangeArrowheads="1"/>
          </p:cNvSpPr>
          <p:nvPr>
            <p:ph type="body" idx="1"/>
          </p:nvPr>
        </p:nvSpPr>
        <p:spPr>
          <a:xfrm>
            <a:off x="152400" y="4114800"/>
            <a:ext cx="6553200" cy="4876800"/>
          </a:xfrm>
        </p:spPr>
        <p:txBody>
          <a:bodyPr/>
          <a:lstStyle/>
          <a:p>
            <a:pPr algn="l"/>
            <a:r>
              <a:rPr lang="en-US" altLang="en-US" dirty="0"/>
              <a:t>https://www.ulpanor.com/2025/12/04/wrestling-toward-the-name-israel/</a:t>
            </a:r>
          </a:p>
        </p:txBody>
      </p:sp>
      <p:cxnSp>
        <p:nvCxnSpPr>
          <p:cNvPr id="3" name="Straight Connector 2">
            <a:extLst>
              <a:ext uri="{FF2B5EF4-FFF2-40B4-BE49-F238E27FC236}">
                <a16:creationId xmlns:a16="http://schemas.microsoft.com/office/drawing/2014/main" id="{32AA4DE7-91AA-A06E-6CFD-25217EFDFE0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17877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47BFB-9B42-171E-5B83-9BAADFCF680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99B4B4B-D974-95A0-ECB1-91EBF5127F2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09B227F9-8906-5F93-018B-5E67C54DF56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06CD72B0-68BE-2DF1-93F8-DC73D475DB9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7224FAF-7AAB-E862-65A7-D2878837BBC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D2D7F7D-48C6-0FE9-48C2-E37290DE972D}"/>
              </a:ext>
            </a:extLst>
          </p:cNvPr>
          <p:cNvSpPr>
            <a:spLocks noGrp="1" noChangeArrowheads="1"/>
          </p:cNvSpPr>
          <p:nvPr>
            <p:ph type="body" idx="1"/>
          </p:nvPr>
        </p:nvSpPr>
        <p:spPr>
          <a:xfrm>
            <a:off x="152400" y="4114800"/>
            <a:ext cx="6553200" cy="4876800"/>
          </a:xfrm>
        </p:spPr>
        <p:txBody>
          <a:bodyPr/>
          <a:lstStyle/>
          <a:p>
            <a:pPr algn="l"/>
            <a:r>
              <a:rPr lang="en-US" altLang="en-US" dirty="0"/>
              <a:t>https://www.ulpanor.com/2025/12/04/wrestling-toward-the-name-israel/</a:t>
            </a:r>
          </a:p>
        </p:txBody>
      </p:sp>
      <p:cxnSp>
        <p:nvCxnSpPr>
          <p:cNvPr id="3" name="Straight Connector 2">
            <a:extLst>
              <a:ext uri="{FF2B5EF4-FFF2-40B4-BE49-F238E27FC236}">
                <a16:creationId xmlns:a16="http://schemas.microsoft.com/office/drawing/2014/main" id="{87990013-2DE0-8AEE-31B3-F2EDAED6A03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3287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61303-0B85-A069-E256-F90D8220E21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8E300E9-012B-4277-7258-AF8F8BD5394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87C60BEA-D0FF-2214-50B3-FEF7AC9DD2F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92D5808F-4647-4485-2F4D-E937B69F642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007076F-F941-91E5-B1C6-1BBF5258F23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9FACE66-4519-F36C-022A-56C1412AB4A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5CF4878-4A90-1473-D02B-ED9E44C32F0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104202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A77BF-17EB-18D8-D7AA-7A3901973C9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CC68A5F-DBC7-FC21-F575-BB9148A94E9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59889302-6E9B-C243-E53B-60BC458C6AC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998DDA66-3EAB-58CB-A3A9-C3DF1825BE7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AB12CDC-3B03-396E-4CB3-AFD8A7627A8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BCCDE66-9FDB-9701-64C4-815C71262406}"/>
              </a:ext>
            </a:extLst>
          </p:cNvPr>
          <p:cNvSpPr>
            <a:spLocks noGrp="1" noChangeArrowheads="1"/>
          </p:cNvSpPr>
          <p:nvPr>
            <p:ph type="body" idx="1"/>
          </p:nvPr>
        </p:nvSpPr>
        <p:spPr>
          <a:xfrm>
            <a:off x="152400" y="4114800"/>
            <a:ext cx="6553200" cy="4876800"/>
          </a:xfrm>
        </p:spPr>
        <p:txBody>
          <a:bodyPr/>
          <a:lstStyle/>
          <a:p>
            <a:pPr algn="l"/>
            <a:r>
              <a:rPr lang="en-US" altLang="en-US" dirty="0"/>
              <a:t>https://www.ulpanor.com/2025/12/04/wrestling-toward-the-name-israel/</a:t>
            </a:r>
          </a:p>
        </p:txBody>
      </p:sp>
      <p:cxnSp>
        <p:nvCxnSpPr>
          <p:cNvPr id="3" name="Straight Connector 2">
            <a:extLst>
              <a:ext uri="{FF2B5EF4-FFF2-40B4-BE49-F238E27FC236}">
                <a16:creationId xmlns:a16="http://schemas.microsoft.com/office/drawing/2014/main" id="{D5764B31-5B6F-E4C5-0113-44A399D194F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252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FF077-1286-D838-9AA5-E95C1DE8D86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E53E22F-C76A-8C57-85C4-D24A6CB2E67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4AB91E3F-5552-735D-D5A3-B5599C2EB58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C9C6D4F2-08EC-02AD-F848-6B9597D7F4E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9AF4D4F-A28E-FB14-AA79-A05FCD2E3AC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8F71DA8-9ED3-71C4-8471-D8924E8E1356}"/>
              </a:ext>
            </a:extLst>
          </p:cNvPr>
          <p:cNvSpPr>
            <a:spLocks noGrp="1" noChangeArrowheads="1"/>
          </p:cNvSpPr>
          <p:nvPr>
            <p:ph type="body" idx="1"/>
          </p:nvPr>
        </p:nvSpPr>
        <p:spPr>
          <a:xfrm>
            <a:off x="152400" y="4114800"/>
            <a:ext cx="6553200" cy="4876800"/>
          </a:xfrm>
        </p:spPr>
        <p:txBody>
          <a:bodyPr/>
          <a:lstStyle/>
          <a:p>
            <a:pPr algn="l"/>
            <a:r>
              <a:rPr lang="en-US" altLang="en-US" dirty="0"/>
              <a:t>https://www.ulpanor.com/2025/12/04/wrestling-toward-the-name-israel/</a:t>
            </a:r>
          </a:p>
          <a:p>
            <a:pPr algn="l"/>
            <a:endParaRPr lang="en-US" altLang="en-US" dirty="0"/>
          </a:p>
        </p:txBody>
      </p:sp>
      <p:cxnSp>
        <p:nvCxnSpPr>
          <p:cNvPr id="3" name="Straight Connector 2">
            <a:extLst>
              <a:ext uri="{FF2B5EF4-FFF2-40B4-BE49-F238E27FC236}">
                <a16:creationId xmlns:a16="http://schemas.microsoft.com/office/drawing/2014/main" id="{FC9758BD-A177-05F3-2298-2974A16D3E4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439085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54078-6060-25FB-BB6D-F90E03B457F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664E127-1654-426C-D329-B254EF584A8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1F67F9A6-B654-F896-8B65-90A8E5A9DD8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9CA8C3A4-E086-FFB0-9808-35C42046308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5BD4C63-7B7B-9C26-22E9-0AB6C72CB29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5AB27B6-73EB-0854-406A-7E6AD363E2A1}"/>
              </a:ext>
            </a:extLst>
          </p:cNvPr>
          <p:cNvSpPr>
            <a:spLocks noGrp="1" noChangeArrowheads="1"/>
          </p:cNvSpPr>
          <p:nvPr>
            <p:ph type="body" idx="1"/>
          </p:nvPr>
        </p:nvSpPr>
        <p:spPr>
          <a:xfrm>
            <a:off x="152400" y="4114800"/>
            <a:ext cx="6553200" cy="4876800"/>
          </a:xfrm>
        </p:spPr>
        <p:txBody>
          <a:bodyPr/>
          <a:lstStyle/>
          <a:p>
            <a:pPr algn="l"/>
            <a:r>
              <a:rPr lang="en-US" altLang="en-US" dirty="0"/>
              <a:t>https://www.ulpanor.com/2025/12/04/wrestling-toward-the-name-israel/</a:t>
            </a:r>
          </a:p>
          <a:p>
            <a:pPr algn="l"/>
            <a:endParaRPr lang="en-US" altLang="en-US" dirty="0"/>
          </a:p>
        </p:txBody>
      </p:sp>
      <p:cxnSp>
        <p:nvCxnSpPr>
          <p:cNvPr id="3" name="Straight Connector 2">
            <a:extLst>
              <a:ext uri="{FF2B5EF4-FFF2-40B4-BE49-F238E27FC236}">
                <a16:creationId xmlns:a16="http://schemas.microsoft.com/office/drawing/2014/main" id="{83A36E8A-7AC2-8979-5C02-A89A8DB49E3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6755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9BECC-8D57-A04F-914C-9535712960A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1560372-52D8-AB2B-E89F-797FF3A688E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12B3821D-CE3C-C6BD-1869-D15A3227F7A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BD8DBCA7-9DE1-5820-39D3-B5BD38DA023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8EC42F6-B4BB-C6A2-A1A4-80B27B02095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8CDA167-BCD5-8909-32A9-2DE79A1AB892}"/>
              </a:ext>
            </a:extLst>
          </p:cNvPr>
          <p:cNvSpPr>
            <a:spLocks noGrp="1" noChangeArrowheads="1"/>
          </p:cNvSpPr>
          <p:nvPr>
            <p:ph type="body" idx="1"/>
          </p:nvPr>
        </p:nvSpPr>
        <p:spPr>
          <a:xfrm>
            <a:off x="152400" y="4114800"/>
            <a:ext cx="6553200" cy="4876800"/>
          </a:xfrm>
        </p:spPr>
        <p:txBody>
          <a:bodyPr/>
          <a:lstStyle/>
          <a:p>
            <a:pPr algn="l"/>
            <a:r>
              <a:rPr lang="en-US" altLang="en-US" dirty="0"/>
              <a:t>https://www.ulpanor.com/2025/12/04/wrestling-toward-the-name-israel/</a:t>
            </a:r>
          </a:p>
          <a:p>
            <a:pPr algn="l"/>
            <a:endParaRPr lang="en-US" altLang="en-US" dirty="0"/>
          </a:p>
        </p:txBody>
      </p:sp>
      <p:cxnSp>
        <p:nvCxnSpPr>
          <p:cNvPr id="3" name="Straight Connector 2">
            <a:extLst>
              <a:ext uri="{FF2B5EF4-FFF2-40B4-BE49-F238E27FC236}">
                <a16:creationId xmlns:a16="http://schemas.microsoft.com/office/drawing/2014/main" id="{615C0585-5395-F136-B928-A3E81E097A4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16727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C3BA3-0761-0B67-BA53-C8F1CD2D27E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7956DC3-E5FF-6958-E918-2BF6CE240DF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2FBEBD89-21AA-E768-50EA-20F5402EC64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C27D1F30-A68E-F4C7-F4B7-7F90608211F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50C590F-573C-980B-55BE-0FDF52C71EB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373701D-4EC2-EA68-8905-2FAC31F1C8AA}"/>
              </a:ext>
            </a:extLst>
          </p:cNvPr>
          <p:cNvSpPr>
            <a:spLocks noGrp="1" noChangeArrowheads="1"/>
          </p:cNvSpPr>
          <p:nvPr>
            <p:ph type="body" idx="1"/>
          </p:nvPr>
        </p:nvSpPr>
        <p:spPr>
          <a:xfrm>
            <a:off x="152400" y="4114800"/>
            <a:ext cx="6553200" cy="4876800"/>
          </a:xfrm>
        </p:spPr>
        <p:txBody>
          <a:bodyPr/>
          <a:lstStyle/>
          <a:p>
            <a:pPr algn="l"/>
            <a:r>
              <a:rPr lang="en-US" altLang="en-US" dirty="0"/>
              <a:t>https://www.ulpanor.com/2025/12/04/wrestling-toward-the-name-israel/</a:t>
            </a:r>
          </a:p>
          <a:p>
            <a:pPr algn="l"/>
            <a:endParaRPr lang="en-US" altLang="en-US" dirty="0"/>
          </a:p>
        </p:txBody>
      </p:sp>
      <p:cxnSp>
        <p:nvCxnSpPr>
          <p:cNvPr id="3" name="Straight Connector 2">
            <a:extLst>
              <a:ext uri="{FF2B5EF4-FFF2-40B4-BE49-F238E27FC236}">
                <a16:creationId xmlns:a16="http://schemas.microsoft.com/office/drawing/2014/main" id="{34808022-7F09-4905-62E2-D732C0EEFD6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516107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48638-BEB6-0E61-6314-0E71FF86509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BBDA091-04EA-031D-C164-D690F23CD1B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4E9C30B7-F150-55A5-7944-83693CF7A31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057566BF-C57E-5804-2980-68B9F02C6C4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2F81132-D975-18F0-5506-DF0E2A4D1F0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CDD94AA-99F3-2B00-E75C-EE5967FC174E}"/>
              </a:ext>
            </a:extLst>
          </p:cNvPr>
          <p:cNvSpPr>
            <a:spLocks noGrp="1" noChangeArrowheads="1"/>
          </p:cNvSpPr>
          <p:nvPr>
            <p:ph type="body" idx="1"/>
          </p:nvPr>
        </p:nvSpPr>
        <p:spPr>
          <a:xfrm>
            <a:off x="152400" y="4114800"/>
            <a:ext cx="6553200" cy="4876800"/>
          </a:xfrm>
        </p:spPr>
        <p:txBody>
          <a:bodyPr/>
          <a:lstStyle/>
          <a:p>
            <a:pPr algn="l"/>
            <a:r>
              <a:rPr lang="en-US" altLang="en-US" dirty="0"/>
              <a:t>https://www.ulpanor.com/2025/12/04/wrestling-toward-the-name-israel/</a:t>
            </a:r>
          </a:p>
          <a:p>
            <a:pPr algn="l"/>
            <a:endParaRPr lang="en-US" altLang="en-US" dirty="0"/>
          </a:p>
        </p:txBody>
      </p:sp>
      <p:cxnSp>
        <p:nvCxnSpPr>
          <p:cNvPr id="3" name="Straight Connector 2">
            <a:extLst>
              <a:ext uri="{FF2B5EF4-FFF2-40B4-BE49-F238E27FC236}">
                <a16:creationId xmlns:a16="http://schemas.microsoft.com/office/drawing/2014/main" id="{327AA5C3-E0E1-C11E-B98D-1C5E4358A65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54146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3B130-41C9-2D24-E079-CC0DD6AFA3E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3A08951-8E0A-9E4D-E0D0-D549CEF1458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59C06F15-6C27-5F1E-5CA0-22683B4A926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D8F85377-E765-8DD1-6773-C2373CE3295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149B0DE-CA0D-353B-52E6-88F12B4F3A4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4E0BD26-929C-1268-A913-05935B98B108}"/>
              </a:ext>
            </a:extLst>
          </p:cNvPr>
          <p:cNvSpPr>
            <a:spLocks noGrp="1" noChangeArrowheads="1"/>
          </p:cNvSpPr>
          <p:nvPr>
            <p:ph type="body" idx="1"/>
          </p:nvPr>
        </p:nvSpPr>
        <p:spPr>
          <a:xfrm>
            <a:off x="152400" y="4114800"/>
            <a:ext cx="6553200" cy="4876800"/>
          </a:xfrm>
        </p:spPr>
        <p:txBody>
          <a:bodyPr/>
          <a:lstStyle/>
          <a:p>
            <a:pPr algn="l"/>
            <a:r>
              <a:rPr lang="en-US" altLang="en-US" dirty="0"/>
              <a:t>https://www.ulpanor.com/2025/12/04/wrestling-toward-the-name-israel/</a:t>
            </a:r>
          </a:p>
          <a:p>
            <a:pPr algn="l"/>
            <a:endParaRPr lang="en-US" altLang="en-US" dirty="0"/>
          </a:p>
        </p:txBody>
      </p:sp>
      <p:cxnSp>
        <p:nvCxnSpPr>
          <p:cNvPr id="3" name="Straight Connector 2">
            <a:extLst>
              <a:ext uri="{FF2B5EF4-FFF2-40B4-BE49-F238E27FC236}">
                <a16:creationId xmlns:a16="http://schemas.microsoft.com/office/drawing/2014/main" id="{07A33E77-8BFE-D2E9-52D4-881B0618127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79517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A5A2C-00C4-B480-4E9D-0DC629F4114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88201B9-45AF-443C-05CF-CB035973296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A0F9424F-AD17-4B44-0AF8-F3441C86BC8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9D84219D-CFFD-A5A4-A636-875E8DECA7D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1D1E307-651C-4D18-DB6F-2D00B6C107F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CB760E4-674F-C148-6BAD-F1774329200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F644DBB-92A5-86F8-FB59-EF3F03F8056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48511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DA1D5-13B2-0DBB-2AB6-FF86E54B2E9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41005D3-B773-9E9C-B969-30EF6C766C9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048B3ADE-054E-D3FE-27AA-77BF567100D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437ACE27-12DE-2F23-5D76-A2FE87DFC33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A057CE8-9524-5A8C-F6CA-F72D0EBD6F7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F032346-D4BF-E6F3-EDC9-03C0A056C13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7E91C86-9491-6D02-853E-4496A0372DD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72705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EB3EE-2301-5013-995D-81069B02830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25232BF-2060-E9D9-C4F7-CACA8CA64EC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6B35ED16-ABBA-2E74-CD7E-ED2AEE71D40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172E6AFD-0383-0A55-1630-A1CD58D7C58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026D6EC-3C2E-3457-7982-B00EE8D6E64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1FD1C7D-760F-42EC-AF61-B728B0A81FE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AF6CFF3-308C-505F-1FAD-57FEEB899CD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502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EA0B5-EE6B-5504-CD42-987D6E2FE16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392E4BE-1228-00FE-1B82-D46A63EAA61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D4CEBB6C-9EFE-0085-DCCB-C64408B40C2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C998C637-B66F-50E1-DC17-1198AD393A1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1F3ADF1-74BC-4960-4C99-F7391361ECD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F6A17B5-5930-D7C5-BF95-A41F4A0D556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6E7C436-9787-4B6A-644E-8108F4A3B8D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23132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8FB3B-CEE3-981B-81D0-5C341693C51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6EA92BE-3DC0-0761-EA03-DB449B3D43F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5AF47767-8E60-E9FF-42C7-52C609FE898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E554DA1A-B90A-7D03-3BD7-A2AFCC21063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2FE0E25-843D-8A82-20EE-9C4D84441EB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23727D2-08AE-7448-A998-99932E48A8B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36942CE-4065-745D-117E-11454D6DD59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577525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CA8A4-1DD2-C6CB-C1B2-F095E3548E2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00F8CE5-2824-B24F-E277-6B36B07E112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D7B20E55-316C-6552-DC28-786E71642AD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C4334CC4-A551-7BBA-C290-D42F3F0341F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6D42A6C-5C26-F239-42A7-E5604D09C27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D05CB9D-49CE-6554-04B9-640520D4686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55DCD91-974D-70FF-5339-8A0166AC743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4589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22C29-827D-C30D-CF76-4C50A9E6AFE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4C82147-0FA9-0BF4-11BC-7D9F6BC2657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03CB5BAA-BEF8-60BA-D9D1-824AD2B3217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612D4739-4E7A-03BD-6C19-AD6D815C73E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129ACD0-529F-7748-0A70-C88EF7CCEFF0}"/>
              </a:ext>
            </a:extLst>
          </p:cNvPr>
          <p:cNvSpPr>
            <a:spLocks noGrp="1" noRot="1" noChangeAspect="1" noChangeArrowheads="1" noTextEdit="1"/>
          </p:cNvSpPr>
          <p:nvPr>
            <p:ph type="sldImg"/>
          </p:nvPr>
        </p:nvSpPr>
        <p:spPr>
          <a:xfrm>
            <a:off x="381000" y="557213"/>
            <a:ext cx="6096000" cy="3429000"/>
          </a:xfrm>
          <a:ln/>
        </p:spPr>
      </p:sp>
      <p:sp>
        <p:nvSpPr>
          <p:cNvPr id="840707" name="Rectangle 3">
            <a:extLst>
              <a:ext uri="{FF2B5EF4-FFF2-40B4-BE49-F238E27FC236}">
                <a16:creationId xmlns:a16="http://schemas.microsoft.com/office/drawing/2014/main" id="{E10CACB9-36EC-AFF3-BAC5-A8897B4B181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860836A-D3F6-80C9-8E8E-B8B66B1D652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413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348021"/>
            <a:ext cx="6858000" cy="123111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2770782"/>
            <a:ext cx="6858000" cy="565519"/>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B26EB06D-C9AC-4BAA-90E1-11627B68CA4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878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275370"/>
            <a:ext cx="7886700" cy="61451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740569"/>
            <a:ext cx="7886700" cy="253480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3889887"/>
            <a:ext cx="7885509" cy="511854"/>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8598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2650758"/>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3367049"/>
            <a:ext cx="7885509" cy="112637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3471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273844"/>
            <a:ext cx="6977064" cy="2244678"/>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524168"/>
            <a:ext cx="6564224" cy="411726"/>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3376297"/>
            <a:ext cx="7884318" cy="1117122"/>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
        <p:nvSpPr>
          <p:cNvPr id="9" name="TextBox 8"/>
          <p:cNvSpPr txBox="1"/>
          <p:nvPr/>
        </p:nvSpPr>
        <p:spPr>
          <a:xfrm>
            <a:off x="833283"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760045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1745226"/>
            <a:ext cx="7886700" cy="1883876"/>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3637936"/>
            <a:ext cx="7885509" cy="855483"/>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4442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414462"/>
            <a:ext cx="2210150" cy="432197"/>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1928812"/>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414462"/>
            <a:ext cx="2202181" cy="432197"/>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1928812"/>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414462"/>
            <a:ext cx="2199085" cy="432197"/>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1928812"/>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3645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6"/>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4"/>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6"/>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3655323"/>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3223127"/>
            <a:ext cx="2199085"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1692266"/>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236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836C97D-7EB4-4470-B36A-8CE1DF35336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640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02A1C997-1C84-4E42-B804-9E6F0693A64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412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562809BE-4F75-4AE8-85BB-D151C4B7CC4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461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3348021"/>
            <a:ext cx="6858000" cy="1231118"/>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2770256"/>
            <a:ext cx="6858000" cy="565519"/>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87AE4B22-24C9-4BD8-A2D6-8E3898629F9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454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369219"/>
            <a:ext cx="376891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369219"/>
            <a:ext cx="377547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11E98B-EED2-4B67-A443-F4B6B35947A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366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260872"/>
            <a:ext cx="3768912" cy="617934"/>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1878806"/>
            <a:ext cx="3768912"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260872"/>
            <a:ext cx="3776661" cy="617934"/>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1878806"/>
            <a:ext cx="377666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65CDC162-1900-40CE-9BEB-10030CC81F0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343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E4CB589C-4D57-407B-91A2-640CFE24FC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0203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6F5A7C8-905E-4755-8782-9AD9A4FE91F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352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C47A99C-07AA-42E0-A17B-9B37B53AD97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8025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3DAB7C7D-F77A-452E-A8B2-BE455B7E510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748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369219"/>
            <a:ext cx="767535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416257"/>
      </p:ext>
    </p:extLst>
  </p:cSld>
  <p:clrMap bg1="dk1" tx1="lt1" bg2="dk2"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904E9-4399-3DB8-3A19-5E0B4DC92DD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7E3D673-CD82-3080-917D-B1542570A809}"/>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9B8EF66C-4F15-17F2-9D51-172B1AB9108A}"/>
              </a:ext>
            </a:extLst>
          </p:cNvPr>
          <p:cNvPicPr>
            <a:picLocks noChangeAspect="1"/>
          </p:cNvPicPr>
          <p:nvPr/>
        </p:nvPicPr>
        <p:blipFill>
          <a:blip r:embed="rId3">
            <a:extLst>
              <a:ext uri="{28A0092B-C50C-407E-A947-70E740481C1C}">
                <a14:useLocalDpi xmlns:a14="http://schemas.microsoft.com/office/drawing/2010/main" val="0"/>
              </a:ext>
            </a:extLst>
          </a:blip>
          <a:srcRect l="5981" t="15925" b="14445"/>
          <a:stretch>
            <a:fillRect/>
          </a:stretch>
        </p:blipFill>
        <p:spPr>
          <a:xfrm>
            <a:off x="1524000" y="28942"/>
            <a:ext cx="6477000" cy="5090228"/>
          </a:xfrm>
          <a:prstGeom prst="rect">
            <a:avLst/>
          </a:prstGeom>
        </p:spPr>
      </p:pic>
      <p:sp>
        <p:nvSpPr>
          <p:cNvPr id="5" name="Rectangle: Rounded Corners 4">
            <a:extLst>
              <a:ext uri="{FF2B5EF4-FFF2-40B4-BE49-F238E27FC236}">
                <a16:creationId xmlns:a16="http://schemas.microsoft.com/office/drawing/2014/main" id="{A353195D-1B7B-05EE-CE7D-062DD9D9BBF2}"/>
              </a:ext>
            </a:extLst>
          </p:cNvPr>
          <p:cNvSpPr/>
          <p:nvPr/>
        </p:nvSpPr>
        <p:spPr>
          <a:xfrm>
            <a:off x="5410200" y="666750"/>
            <a:ext cx="2209800" cy="609600"/>
          </a:xfrm>
          <a:prstGeom prst="roundRect">
            <a:avLst/>
          </a:prstGeom>
          <a:solidFill>
            <a:schemeClr val="tx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8931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CF343-CC70-7E97-0809-0A5E90B0FAA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3273AC0-918E-F96F-3BC1-51FCFABDCB18}"/>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Mes Jews/Heb 12.1-2</a:t>
            </a:r>
            <a:r>
              <a:rPr lang="en-US" sz="4000" dirty="0">
                <a:solidFill>
                  <a:schemeClr val="tx1"/>
                </a:solidFill>
                <a:latin typeface="Arial Rounded MT Bold" panose="020F0704030504030204" pitchFamily="34" charset="0"/>
              </a:rPr>
              <a:t>  Therefore, since we have such a great cloud of witnesses surrounding us, let us also </a:t>
            </a:r>
            <a:r>
              <a:rPr lang="en-US" sz="4000" u="sng" dirty="0">
                <a:solidFill>
                  <a:srgbClr val="FFFF66"/>
                </a:solidFill>
                <a:latin typeface="Arial Rounded MT Bold" panose="020F0704030504030204" pitchFamily="34" charset="0"/>
              </a:rPr>
              <a:t>get rid of every weight</a:t>
            </a:r>
            <a:r>
              <a:rPr lang="en-US" sz="4000" dirty="0">
                <a:solidFill>
                  <a:schemeClr val="tx1"/>
                </a:solidFill>
                <a:latin typeface="Arial Rounded MT Bold" panose="020F0704030504030204" pitchFamily="34" charset="0"/>
              </a:rPr>
              <a:t> and entangling sin. Let us run with endurance the race set before us, focusing on Yeshua, the initiator and perfecter of faith. </a:t>
            </a:r>
          </a:p>
        </p:txBody>
      </p:sp>
    </p:spTree>
    <p:extLst>
      <p:ext uri="{BB962C8B-B14F-4D97-AF65-F5344CB8AC3E}">
        <p14:creationId xmlns:p14="http://schemas.microsoft.com/office/powerpoint/2010/main" val="3160484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F09E4-70EC-AA7D-D813-AB18D2FE7F2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3916BB1-CA22-D901-36F8-92DCA5C0F755}"/>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Mes Jews/Heb 12.1-2</a:t>
            </a:r>
            <a:r>
              <a:rPr lang="en-US" sz="4000" dirty="0">
                <a:solidFill>
                  <a:schemeClr val="tx1"/>
                </a:solidFill>
                <a:latin typeface="Arial Rounded MT Bold" panose="020F0704030504030204" pitchFamily="34" charset="0"/>
              </a:rPr>
              <a:t>  For the joy set before Him, He endured the cross, disregarding its shame; and He has taken His seat at the right hand of the throne of God. </a:t>
            </a:r>
          </a:p>
        </p:txBody>
      </p:sp>
    </p:spTree>
    <p:extLst>
      <p:ext uri="{BB962C8B-B14F-4D97-AF65-F5344CB8AC3E}">
        <p14:creationId xmlns:p14="http://schemas.microsoft.com/office/powerpoint/2010/main" val="3881269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5EA20-AA9E-BF0B-5529-8AC7CA97305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974257F-CD04-EA50-BB47-7D84D39177A4}"/>
              </a:ext>
            </a:extLst>
          </p:cNvPr>
          <p:cNvSpPr>
            <a:spLocks noGrp="1"/>
          </p:cNvSpPr>
          <p:nvPr>
            <p:ph type="subTitle" idx="1"/>
          </p:nvPr>
        </p:nvSpPr>
        <p:spPr>
          <a:xfrm>
            <a:off x="304800" y="2430904"/>
            <a:ext cx="8534400" cy="2579245"/>
          </a:xfrm>
        </p:spPr>
        <p:txBody>
          <a:bodyPr anchor="t">
            <a:normAutofit/>
          </a:bodyPr>
          <a:lstStyle/>
          <a:p>
            <a:pPr algn="l"/>
            <a:r>
              <a:rPr lang="en-US" sz="4000">
                <a:solidFill>
                  <a:schemeClr val="tx1"/>
                </a:solidFill>
                <a:latin typeface="Arial Rounded MT Bold" panose="020F0704030504030204" pitchFamily="34" charset="0"/>
              </a:rPr>
              <a:t>whatever is prominent, protuberance, bulk, mass, hence), a burden, weight, encumbrance</a:t>
            </a:r>
            <a:endParaRPr lang="en-US" sz="4000" dirty="0">
              <a:solidFill>
                <a:schemeClr val="tx1"/>
              </a:solidFill>
              <a:latin typeface="Arial Rounded MT Bold" panose="020F0704030504030204" pitchFamily="34" charset="0"/>
            </a:endParaRPr>
          </a:p>
        </p:txBody>
      </p:sp>
      <p:pic>
        <p:nvPicPr>
          <p:cNvPr id="6" name="Picture 5">
            <a:extLst>
              <a:ext uri="{FF2B5EF4-FFF2-40B4-BE49-F238E27FC236}">
                <a16:creationId xmlns:a16="http://schemas.microsoft.com/office/drawing/2014/main" id="{8CA226A7-7018-9F6F-F47A-0370C7E93738}"/>
              </a:ext>
            </a:extLst>
          </p:cNvPr>
          <p:cNvPicPr>
            <a:picLocks noChangeAspect="1"/>
          </p:cNvPicPr>
          <p:nvPr/>
        </p:nvPicPr>
        <p:blipFill>
          <a:blip r:embed="rId3"/>
          <a:stretch>
            <a:fillRect/>
          </a:stretch>
        </p:blipFill>
        <p:spPr>
          <a:xfrm>
            <a:off x="457200" y="98749"/>
            <a:ext cx="7924800" cy="2332156"/>
          </a:xfrm>
          <a:prstGeom prst="rect">
            <a:avLst/>
          </a:prstGeom>
        </p:spPr>
      </p:pic>
    </p:spTree>
    <p:extLst>
      <p:ext uri="{BB962C8B-B14F-4D97-AF65-F5344CB8AC3E}">
        <p14:creationId xmlns:p14="http://schemas.microsoft.com/office/powerpoint/2010/main" val="554271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314DB-4535-CE97-2030-B43E6C075A0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D17A329-D001-9CFF-CDBB-D004F80BD5E9}"/>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that hinders movement, anything that impedes the believer’s progress in the life of faith. Not only overt transgression but also morally neutral pursuits, habits, or relationships can weigh down spiritual momentum.</a:t>
            </a:r>
          </a:p>
        </p:txBody>
      </p:sp>
    </p:spTree>
    <p:extLst>
      <p:ext uri="{BB962C8B-B14F-4D97-AF65-F5344CB8AC3E}">
        <p14:creationId xmlns:p14="http://schemas.microsoft.com/office/powerpoint/2010/main" val="1228582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2C7F2-C8FA-78D3-B208-6389D9D3E9B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DB31A27-E1F5-8631-65DC-00685EBCED63}"/>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Readers in the first century were familiar with athletic contests held in Greek and Roman arenas. Runners stripped down to the lightest garments to achieve maximum speed. Any extra mass, however small, threatened victory. </a:t>
            </a:r>
          </a:p>
        </p:txBody>
      </p:sp>
    </p:spTree>
    <p:extLst>
      <p:ext uri="{BB962C8B-B14F-4D97-AF65-F5344CB8AC3E}">
        <p14:creationId xmlns:p14="http://schemas.microsoft.com/office/powerpoint/2010/main" val="4258572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F2BD4-7A04-69BB-B854-6F5B54D62F3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D2CCE92-0059-6A0C-1A9A-68ACC409CCC0}"/>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723235DC-66D7-734D-70F3-27D2EE344384}"/>
              </a:ext>
            </a:extLst>
          </p:cNvPr>
          <p:cNvPicPr>
            <a:picLocks noChangeAspect="1"/>
          </p:cNvPicPr>
          <p:nvPr/>
        </p:nvPicPr>
        <p:blipFill>
          <a:blip r:embed="rId3" cstate="print">
            <a:extLst>
              <a:ext uri="{28A0092B-C50C-407E-A947-70E740481C1C}">
                <a14:useLocalDpi xmlns:a14="http://schemas.microsoft.com/office/drawing/2010/main" val="0"/>
              </a:ext>
            </a:extLst>
          </a:blip>
          <a:srcRect l="14445" t="18395" r="21851" b="16420"/>
          <a:stretch>
            <a:fillRect/>
          </a:stretch>
        </p:blipFill>
        <p:spPr>
          <a:xfrm rot="5400000">
            <a:off x="2001982" y="613311"/>
            <a:ext cx="5063835" cy="3886199"/>
          </a:xfrm>
          <a:prstGeom prst="rect">
            <a:avLst/>
          </a:prstGeom>
        </p:spPr>
      </p:pic>
    </p:spTree>
    <p:extLst>
      <p:ext uri="{BB962C8B-B14F-4D97-AF65-F5344CB8AC3E}">
        <p14:creationId xmlns:p14="http://schemas.microsoft.com/office/powerpoint/2010/main" val="3307857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1A424-6BBE-CE34-A1F0-527B3C23E84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A6D5648-23FD-9596-764D-C15B6EF7E786}"/>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4C318ECB-380D-89E3-F6D1-125C75B2C0FF}"/>
              </a:ext>
            </a:extLst>
          </p:cNvPr>
          <p:cNvPicPr>
            <a:picLocks noChangeAspect="1"/>
          </p:cNvPicPr>
          <p:nvPr/>
        </p:nvPicPr>
        <p:blipFill>
          <a:blip r:embed="rId3" cstate="print">
            <a:extLst>
              <a:ext uri="{28A0092B-C50C-407E-A947-70E740481C1C}">
                <a14:useLocalDpi xmlns:a14="http://schemas.microsoft.com/office/drawing/2010/main" val="0"/>
              </a:ext>
            </a:extLst>
          </a:blip>
          <a:srcRect l="14927" t="18046" r="49194" b="16769"/>
          <a:stretch>
            <a:fillRect/>
          </a:stretch>
        </p:blipFill>
        <p:spPr>
          <a:xfrm rot="5400000">
            <a:off x="1961456" y="-934144"/>
            <a:ext cx="5144888" cy="7010400"/>
          </a:xfrm>
          <a:prstGeom prst="rect">
            <a:avLst/>
          </a:prstGeom>
        </p:spPr>
      </p:pic>
    </p:spTree>
    <p:extLst>
      <p:ext uri="{BB962C8B-B14F-4D97-AF65-F5344CB8AC3E}">
        <p14:creationId xmlns:p14="http://schemas.microsoft.com/office/powerpoint/2010/main" val="2964789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C03DE-A96D-C177-B679-5B2D032459F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6576468-5547-797D-CE5C-F2DCA9FDBA05}"/>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6" name="Picture 5">
            <a:extLst>
              <a:ext uri="{FF2B5EF4-FFF2-40B4-BE49-F238E27FC236}">
                <a16:creationId xmlns:a16="http://schemas.microsoft.com/office/drawing/2014/main" id="{F0D5BE7D-DCC1-4441-7BDF-FB8BFEB026CA}"/>
              </a:ext>
            </a:extLst>
          </p:cNvPr>
          <p:cNvPicPr>
            <a:picLocks noChangeAspect="1"/>
          </p:cNvPicPr>
          <p:nvPr/>
        </p:nvPicPr>
        <p:blipFill>
          <a:blip r:embed="rId3"/>
          <a:srcRect l="3860"/>
          <a:stretch>
            <a:fillRect/>
          </a:stretch>
        </p:blipFill>
        <p:spPr>
          <a:xfrm>
            <a:off x="213210" y="216936"/>
            <a:ext cx="8737957" cy="4107413"/>
          </a:xfrm>
          <a:prstGeom prst="rect">
            <a:avLst/>
          </a:prstGeom>
        </p:spPr>
      </p:pic>
    </p:spTree>
    <p:extLst>
      <p:ext uri="{BB962C8B-B14F-4D97-AF65-F5344CB8AC3E}">
        <p14:creationId xmlns:p14="http://schemas.microsoft.com/office/powerpoint/2010/main" val="4179264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65346-9C0E-B844-CA25-1EE9F61B83F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13E5A7B-620B-1ED2-B903-3B55EA48B39B}"/>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1026" name="Picture 2">
            <a:extLst>
              <a:ext uri="{FF2B5EF4-FFF2-40B4-BE49-F238E27FC236}">
                <a16:creationId xmlns:a16="http://schemas.microsoft.com/office/drawing/2014/main" id="{2A097DF1-5232-7CE4-30CE-161FD84DD6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28929"/>
            <a:ext cx="9144000" cy="45815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BE341AD-60C1-20DB-89C2-0D0465AE55B9}"/>
              </a:ext>
            </a:extLst>
          </p:cNvPr>
          <p:cNvSpPr txBox="1"/>
          <p:nvPr/>
        </p:nvSpPr>
        <p:spPr>
          <a:xfrm>
            <a:off x="152400" y="209550"/>
            <a:ext cx="7696200" cy="707886"/>
          </a:xfrm>
          <a:prstGeom prst="rect">
            <a:avLst/>
          </a:prstGeom>
          <a:noFill/>
        </p:spPr>
        <p:txBody>
          <a:bodyPr wrap="square" rtlCol="0">
            <a:spAutoFit/>
          </a:bodyPr>
          <a:lstStyle/>
          <a:p>
            <a:pPr algn="l">
              <a:tabLst>
                <a:tab pos="2062163" algn="l"/>
              </a:tabLst>
            </a:pPr>
            <a:r>
              <a:rPr lang="en-US" dirty="0">
                <a:solidFill>
                  <a:schemeClr val="tx1"/>
                </a:solidFill>
                <a:effectLst>
                  <a:outerShdw blurRad="38100" dist="38100" dir="2700000" algn="tl">
                    <a:srgbClr val="000000">
                      <a:alpha val="43137"/>
                    </a:srgbClr>
                  </a:outerShdw>
                </a:effectLst>
              </a:rPr>
              <a:t>914 Penn St Saint Joseph, MO</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4862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F502E-A3F4-9DCF-7A25-E93AFEC6ADE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900EC0E-2B6D-B7A0-EE2F-7B45C3D5B8E8}"/>
              </a:ext>
            </a:extLst>
          </p:cNvPr>
          <p:cNvSpPr>
            <a:spLocks noGrp="1"/>
          </p:cNvSpPr>
          <p:nvPr>
            <p:ph type="subTitle" idx="1"/>
          </p:nvPr>
        </p:nvSpPr>
        <p:spPr>
          <a:xfrm>
            <a:off x="228600" y="209550"/>
            <a:ext cx="8610600" cy="4800600"/>
          </a:xfrm>
        </p:spPr>
        <p:txBody>
          <a:bodyPr anchor="t">
            <a:normAutofit/>
          </a:bodyPr>
          <a:lstStyle/>
          <a:p>
            <a:pPr algn="l"/>
            <a:r>
              <a:rPr lang="he-IL" sz="4000" dirty="0">
                <a:solidFill>
                  <a:schemeClr val="tx1"/>
                </a:solidFill>
                <a:latin typeface="Arial Rounded MT Bold" panose="020F0704030504030204" pitchFamily="34" charset="0"/>
              </a:rPr>
              <a:t> </a:t>
            </a:r>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C05A5CA7-D4C2-8207-F8D8-EDD31B6C78EB}"/>
              </a:ext>
            </a:extLst>
          </p:cNvPr>
          <p:cNvPicPr>
            <a:picLocks noChangeAspect="1"/>
          </p:cNvPicPr>
          <p:nvPr/>
        </p:nvPicPr>
        <p:blipFill>
          <a:blip r:embed="rId3"/>
          <a:stretch>
            <a:fillRect/>
          </a:stretch>
        </p:blipFill>
        <p:spPr>
          <a:xfrm>
            <a:off x="65232" y="133350"/>
            <a:ext cx="9002568" cy="4870865"/>
          </a:xfrm>
          <a:prstGeom prst="rect">
            <a:avLst/>
          </a:prstGeom>
        </p:spPr>
      </p:pic>
    </p:spTree>
    <p:extLst>
      <p:ext uri="{BB962C8B-B14F-4D97-AF65-F5344CB8AC3E}">
        <p14:creationId xmlns:p14="http://schemas.microsoft.com/office/powerpoint/2010/main" val="2119551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5DB8A-11E7-C0A8-27FE-77E65E720A4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EAFB100-A2AE-86A9-13BA-4D9D1E70690B}"/>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5AE8C97F-D744-41A0-70A9-71C7E6394D31}"/>
              </a:ext>
            </a:extLst>
          </p:cNvPr>
          <p:cNvPicPr>
            <a:picLocks noChangeAspect="1"/>
          </p:cNvPicPr>
          <p:nvPr/>
        </p:nvPicPr>
        <p:blipFill>
          <a:blip r:embed="rId3">
            <a:extLst>
              <a:ext uri="{28A0092B-C50C-407E-A947-70E740481C1C}">
                <a14:useLocalDpi xmlns:a14="http://schemas.microsoft.com/office/drawing/2010/main" val="0"/>
              </a:ext>
            </a:extLst>
          </a:blip>
          <a:srcRect l="5981" t="15925" b="14445"/>
          <a:stretch>
            <a:fillRect/>
          </a:stretch>
        </p:blipFill>
        <p:spPr>
          <a:xfrm>
            <a:off x="1524000" y="28942"/>
            <a:ext cx="6477000" cy="5090228"/>
          </a:xfrm>
          <a:prstGeom prst="rect">
            <a:avLst/>
          </a:prstGeom>
        </p:spPr>
      </p:pic>
    </p:spTree>
    <p:extLst>
      <p:ext uri="{BB962C8B-B14F-4D97-AF65-F5344CB8AC3E}">
        <p14:creationId xmlns:p14="http://schemas.microsoft.com/office/powerpoint/2010/main" val="1191374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D4ECC-4049-31F1-5567-83340282370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8D264B7-40C3-CF24-47BF-9D0F87ED4D48}"/>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2050" name="Picture 2">
            <a:extLst>
              <a:ext uri="{FF2B5EF4-FFF2-40B4-BE49-F238E27FC236}">
                <a16:creationId xmlns:a16="http://schemas.microsoft.com/office/drawing/2014/main" id="{AB421BBD-62D2-5975-E1D2-447FDBBCA9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076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88153-998D-9619-2BCD-26FDEA161B0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D1F9AA8-BBD3-08E9-C5ED-3750390C7151}"/>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6" name="Picture 5">
            <a:extLst>
              <a:ext uri="{FF2B5EF4-FFF2-40B4-BE49-F238E27FC236}">
                <a16:creationId xmlns:a16="http://schemas.microsoft.com/office/drawing/2014/main" id="{5E638B38-5887-3DA0-807E-038F8DBEEB59}"/>
              </a:ext>
            </a:extLst>
          </p:cNvPr>
          <p:cNvPicPr>
            <a:picLocks noChangeAspect="1"/>
          </p:cNvPicPr>
          <p:nvPr/>
        </p:nvPicPr>
        <p:blipFill>
          <a:blip r:embed="rId3"/>
          <a:srcRect l="3860"/>
          <a:stretch>
            <a:fillRect/>
          </a:stretch>
        </p:blipFill>
        <p:spPr>
          <a:xfrm>
            <a:off x="213210" y="216936"/>
            <a:ext cx="8737957" cy="4107413"/>
          </a:xfrm>
          <a:prstGeom prst="rect">
            <a:avLst/>
          </a:prstGeom>
        </p:spPr>
      </p:pic>
    </p:spTree>
    <p:extLst>
      <p:ext uri="{BB962C8B-B14F-4D97-AF65-F5344CB8AC3E}">
        <p14:creationId xmlns:p14="http://schemas.microsoft.com/office/powerpoint/2010/main" val="1170501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50DB6-763E-B268-F97D-B19CC7A3A5C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0011B7E-5C0F-5E0F-17BF-1CBC8B86247C}"/>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Some observe, that the word here used signifies a tumor or swelling; and so may design the tumor of pride and vanity, in outward privileges, and in a man's own righteousness.</a:t>
            </a:r>
          </a:p>
        </p:txBody>
      </p:sp>
    </p:spTree>
    <p:extLst>
      <p:ext uri="{BB962C8B-B14F-4D97-AF65-F5344CB8AC3E}">
        <p14:creationId xmlns:p14="http://schemas.microsoft.com/office/powerpoint/2010/main" val="2970129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BAB9C-A201-A00C-5944-EA2C554A4AF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1589D7E-ECA3-F635-047B-20C34FE0F7A1}"/>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Everything that might slow you or me down, hinder you or me in the Kingdom race, fruitfulness for Messiah.  Character flaws.</a:t>
            </a:r>
          </a:p>
          <a:p>
            <a:pPr algn="l"/>
            <a:r>
              <a:rPr lang="en-US" sz="4000" dirty="0">
                <a:solidFill>
                  <a:schemeClr val="tx1"/>
                </a:solidFill>
                <a:latin typeface="Arial Rounded MT Bold" panose="020F0704030504030204" pitchFamily="34" charset="0"/>
              </a:rPr>
              <a:t>Is _____ a weight, or a wing?</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83054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B2E25-52EE-3530-3082-072B89EBBDF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449CB83-6392-7AC9-9CE2-07CB6012F529}"/>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D1415B9E-9283-40A1-DADE-6495CB77A4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67800" cy="5100637"/>
          </a:xfrm>
          <a:prstGeom prst="rect">
            <a:avLst/>
          </a:prstGeom>
        </p:spPr>
      </p:pic>
    </p:spTree>
    <p:extLst>
      <p:ext uri="{BB962C8B-B14F-4D97-AF65-F5344CB8AC3E}">
        <p14:creationId xmlns:p14="http://schemas.microsoft.com/office/powerpoint/2010/main" val="984328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0938A-4485-327B-2AC4-21B22942BC8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760417F-610F-BAF7-5D3F-F6C01A1AC714}"/>
              </a:ext>
            </a:extLst>
          </p:cNvPr>
          <p:cNvSpPr>
            <a:spLocks noGrp="1"/>
          </p:cNvSpPr>
          <p:nvPr>
            <p:ph type="subTitle" idx="1"/>
          </p:nvPr>
        </p:nvSpPr>
        <p:spPr>
          <a:xfrm>
            <a:off x="228600" y="209550"/>
            <a:ext cx="1676400" cy="4800600"/>
          </a:xfrm>
        </p:spPr>
        <p:txBody>
          <a:bodyPr anchor="t">
            <a:normAutofit lnSpcReduction="10000"/>
          </a:bodyPr>
          <a:lstStyle/>
          <a:p>
            <a:pPr algn="l"/>
            <a:r>
              <a:rPr lang="en-US" sz="3200" i="1" dirty="0">
                <a:solidFill>
                  <a:schemeClr val="tx1"/>
                </a:solidFill>
                <a:latin typeface="Arial Rounded MT Bold" panose="020F0704030504030204" pitchFamily="34" charset="0"/>
              </a:rPr>
              <a:t>Around</a:t>
            </a:r>
            <a:r>
              <a:rPr lang="en-US" sz="3600" i="1" dirty="0">
                <a:solidFill>
                  <a:schemeClr val="tx1"/>
                </a:solidFill>
                <a:latin typeface="Arial Rounded MT Bold" panose="020F0704030504030204" pitchFamily="34" charset="0"/>
              </a:rPr>
              <a:t> </a:t>
            </a:r>
            <a:r>
              <a:rPr lang="en-US" sz="4000" i="1" dirty="0">
                <a:solidFill>
                  <a:schemeClr val="tx1"/>
                </a:solidFill>
                <a:latin typeface="Arial Rounded MT Bold" panose="020F0704030504030204" pitchFamily="34" charset="0"/>
              </a:rPr>
              <a:t>the World in 80 Days</a:t>
            </a:r>
          </a:p>
          <a:p>
            <a:pPr algn="l"/>
            <a:r>
              <a:rPr lang="en-US" sz="4000" dirty="0">
                <a:solidFill>
                  <a:schemeClr val="tx1"/>
                </a:solidFill>
                <a:latin typeface="Arial Rounded MT Bold" panose="020F0704030504030204" pitchFamily="34" charset="0"/>
              </a:rPr>
              <a:t>1954 movie set in 1872</a:t>
            </a:r>
          </a:p>
        </p:txBody>
      </p:sp>
      <p:pic>
        <p:nvPicPr>
          <p:cNvPr id="4" name="Picture 3">
            <a:extLst>
              <a:ext uri="{FF2B5EF4-FFF2-40B4-BE49-F238E27FC236}">
                <a16:creationId xmlns:a16="http://schemas.microsoft.com/office/drawing/2014/main" id="{0709B69A-AA7D-B851-69FC-41F05898F1A2}"/>
              </a:ext>
            </a:extLst>
          </p:cNvPr>
          <p:cNvPicPr>
            <a:picLocks noChangeAspect="1"/>
          </p:cNvPicPr>
          <p:nvPr/>
        </p:nvPicPr>
        <p:blipFill>
          <a:blip r:embed="rId3"/>
          <a:stretch>
            <a:fillRect/>
          </a:stretch>
        </p:blipFill>
        <p:spPr>
          <a:xfrm>
            <a:off x="2050204" y="4277"/>
            <a:ext cx="7114012" cy="5143500"/>
          </a:xfrm>
          <a:prstGeom prst="rect">
            <a:avLst/>
          </a:prstGeom>
        </p:spPr>
      </p:pic>
    </p:spTree>
    <p:extLst>
      <p:ext uri="{BB962C8B-B14F-4D97-AF65-F5344CB8AC3E}">
        <p14:creationId xmlns:p14="http://schemas.microsoft.com/office/powerpoint/2010/main" val="1790849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5E0C4-4FCC-3B16-42CB-2DC3911FA89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7EDBC57-F561-44FE-3FD2-859BE2E884B7}"/>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Similar to what Yeshua says:</a:t>
            </a:r>
          </a:p>
          <a:p>
            <a:pPr algn="l"/>
            <a:r>
              <a:rPr lang="en-US" sz="4000" baseline="30000" dirty="0">
                <a:solidFill>
                  <a:schemeClr val="tx1"/>
                </a:solidFill>
                <a:latin typeface="Arial Rounded MT Bold" panose="020F0704030504030204" pitchFamily="34" charset="0"/>
              </a:rPr>
              <a:t>Mtt 13.22</a:t>
            </a:r>
            <a:r>
              <a:rPr lang="en-US" sz="4000" dirty="0">
                <a:solidFill>
                  <a:schemeClr val="tx1"/>
                </a:solidFill>
                <a:latin typeface="Arial Rounded MT Bold" panose="020F0704030504030204" pitchFamily="34" charset="0"/>
              </a:rPr>
              <a:t> The seed sown among thorns stands for someone who hears the message, but it is choked by the worries of the world and the deceitful glamor of wealth, so that it produces nothing.</a:t>
            </a:r>
          </a:p>
        </p:txBody>
      </p:sp>
    </p:spTree>
    <p:extLst>
      <p:ext uri="{BB962C8B-B14F-4D97-AF65-F5344CB8AC3E}">
        <p14:creationId xmlns:p14="http://schemas.microsoft.com/office/powerpoint/2010/main" val="680454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9ACB6-A9C1-78D5-E27A-251CB9C43B5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73456B0-E951-277A-B425-8377C7E076AA}"/>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Mes Jews/Heb 12.1-2</a:t>
            </a:r>
            <a:r>
              <a:rPr lang="en-US" sz="4000" dirty="0">
                <a:solidFill>
                  <a:schemeClr val="tx1"/>
                </a:solidFill>
                <a:latin typeface="Arial Rounded MT Bold" panose="020F0704030504030204" pitchFamily="34" charset="0"/>
              </a:rPr>
              <a:t>  Therefore, since we have such a great cloud of witnesses surrounding us, let us also get rid of every weight </a:t>
            </a:r>
            <a:r>
              <a:rPr lang="en-US" sz="4000" u="sng" dirty="0">
                <a:solidFill>
                  <a:srgbClr val="FFFF66"/>
                </a:solidFill>
                <a:latin typeface="Arial Rounded MT Bold" panose="020F0704030504030204" pitchFamily="34" charset="0"/>
              </a:rPr>
              <a:t>and entangling sin.</a:t>
            </a:r>
            <a:r>
              <a:rPr lang="en-US" sz="4000" dirty="0">
                <a:solidFill>
                  <a:schemeClr val="tx1"/>
                </a:solidFill>
                <a:latin typeface="Arial Rounded MT Bold" panose="020F0704030504030204" pitchFamily="34" charset="0"/>
              </a:rPr>
              <a:t> Let us run with endurance the race set before us, focusing on Yeshua, the initiator and perfecter of faith. </a:t>
            </a:r>
          </a:p>
        </p:txBody>
      </p:sp>
    </p:spTree>
    <p:extLst>
      <p:ext uri="{BB962C8B-B14F-4D97-AF65-F5344CB8AC3E}">
        <p14:creationId xmlns:p14="http://schemas.microsoft.com/office/powerpoint/2010/main" val="1755441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68EE7-B49D-53D5-6189-7A8CCA5C512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9438868-8972-47F1-B07E-30D7AFEC2E4A}"/>
              </a:ext>
            </a:extLst>
          </p:cNvPr>
          <p:cNvSpPr>
            <a:spLocks noGrp="1"/>
          </p:cNvSpPr>
          <p:nvPr>
            <p:ph type="subTitle" idx="1"/>
          </p:nvPr>
        </p:nvSpPr>
        <p:spPr>
          <a:xfrm>
            <a:off x="339368" y="2319398"/>
            <a:ext cx="8499831" cy="2690752"/>
          </a:xfrm>
        </p:spPr>
        <p:txBody>
          <a:bodyPr anchor="t">
            <a:normAutofit/>
          </a:bodyPr>
          <a:lstStyle/>
          <a:p>
            <a:pPr algn="l"/>
            <a:r>
              <a:rPr lang="en-US" sz="4000" dirty="0">
                <a:solidFill>
                  <a:schemeClr val="tx1"/>
                </a:solidFill>
                <a:latin typeface="Arial Rounded MT Bold" panose="020F0704030504030204" pitchFamily="34" charset="0"/>
              </a:rPr>
              <a:t>1. well-surrounded</a:t>
            </a:r>
          </a:p>
        </p:txBody>
      </p:sp>
      <p:pic>
        <p:nvPicPr>
          <p:cNvPr id="4" name="Picture 3">
            <a:extLst>
              <a:ext uri="{FF2B5EF4-FFF2-40B4-BE49-F238E27FC236}">
                <a16:creationId xmlns:a16="http://schemas.microsoft.com/office/drawing/2014/main" id="{734E82C8-2806-91A6-F9EA-6BFB290F7610}"/>
              </a:ext>
            </a:extLst>
          </p:cNvPr>
          <p:cNvPicPr>
            <a:picLocks noChangeAspect="1"/>
          </p:cNvPicPr>
          <p:nvPr/>
        </p:nvPicPr>
        <p:blipFill>
          <a:blip r:embed="rId3"/>
          <a:stretch>
            <a:fillRect/>
          </a:stretch>
        </p:blipFill>
        <p:spPr>
          <a:xfrm>
            <a:off x="339369" y="361950"/>
            <a:ext cx="8389062" cy="1957448"/>
          </a:xfrm>
          <a:prstGeom prst="rect">
            <a:avLst/>
          </a:prstGeom>
        </p:spPr>
      </p:pic>
    </p:spTree>
    <p:extLst>
      <p:ext uri="{BB962C8B-B14F-4D97-AF65-F5344CB8AC3E}">
        <p14:creationId xmlns:p14="http://schemas.microsoft.com/office/powerpoint/2010/main" val="2769832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A609E-2ADF-85AA-7B7D-23281CD52DE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378D958-217F-E72D-FB29-F365868EBCBF}"/>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dirty="0">
                <a:solidFill>
                  <a:schemeClr val="tx1"/>
                </a:solidFill>
                <a:latin typeface="Arial Rounded MT Bold" panose="020F0704030504030204" pitchFamily="34" charset="0"/>
              </a:rPr>
              <a:t>2. (of a competitor) thwarting a runner in every direction well-planted all-around, describing what is encompassing (encircling), i.e. surrounding, "wholly around"; (figuratively) a serious hindrance that "encircles" (hampers) someone who desperately needs to advance.</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573964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3CCF4-D2CF-9682-8CB2-7BA6CDC39A5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C71E084-852B-B7D5-C6AF-ACED68AA23B9}"/>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84265310-D2B9-4D34-12F8-2E59BAE87816}"/>
              </a:ext>
            </a:extLst>
          </p:cNvPr>
          <p:cNvPicPr>
            <a:picLocks noChangeAspect="1"/>
          </p:cNvPicPr>
          <p:nvPr/>
        </p:nvPicPr>
        <p:blipFill>
          <a:blip r:embed="rId3"/>
          <a:stretch>
            <a:fillRect/>
          </a:stretch>
        </p:blipFill>
        <p:spPr>
          <a:xfrm>
            <a:off x="47414" y="43650"/>
            <a:ext cx="9096586" cy="4902352"/>
          </a:xfrm>
          <a:prstGeom prst="rect">
            <a:avLst/>
          </a:prstGeom>
        </p:spPr>
      </p:pic>
    </p:spTree>
    <p:extLst>
      <p:ext uri="{BB962C8B-B14F-4D97-AF65-F5344CB8AC3E}">
        <p14:creationId xmlns:p14="http://schemas.microsoft.com/office/powerpoint/2010/main" val="1787394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89466-10C9-EC87-662F-A111568D659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399013B-B55C-9863-4D62-73CB60B1112A}"/>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Mishlei / Prov 29.5 </a:t>
            </a:r>
            <a:r>
              <a:rPr lang="en-US" sz="4000" dirty="0">
                <a:solidFill>
                  <a:schemeClr val="tx1"/>
                </a:solidFill>
                <a:latin typeface="Arial Rounded MT Bold" panose="020F0704030504030204" pitchFamily="34" charset="0"/>
              </a:rPr>
              <a:t>A man who flatters his neighbor spreads a net for his feet.</a:t>
            </a:r>
          </a:p>
          <a:p>
            <a:pPr algn="l"/>
            <a:endParaRPr lang="en-US" sz="4000" dirty="0">
              <a:solidFill>
                <a:schemeClr val="tx1"/>
              </a:solidFill>
              <a:latin typeface="Arial Rounded MT Bold" panose="020F0704030504030204" pitchFamily="34" charset="0"/>
            </a:endParaRPr>
          </a:p>
          <a:p>
            <a:pPr algn="l"/>
            <a:r>
              <a:rPr lang="en-US" sz="4000" dirty="0">
                <a:solidFill>
                  <a:schemeClr val="tx1"/>
                </a:solidFill>
                <a:latin typeface="Arial Rounded MT Bold" panose="020F0704030504030204" pitchFamily="34" charset="0"/>
              </a:rPr>
              <a:t>Distractions</a:t>
            </a:r>
          </a:p>
        </p:txBody>
      </p:sp>
    </p:spTree>
    <p:extLst>
      <p:ext uri="{BB962C8B-B14F-4D97-AF65-F5344CB8AC3E}">
        <p14:creationId xmlns:p14="http://schemas.microsoft.com/office/powerpoint/2010/main" val="2198136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ACEFD-0942-45FB-84E6-4DA0F04B046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56954E2-2947-9064-1E47-93C0947E2B84}"/>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Mes Jews/Heb 12.1-2</a:t>
            </a:r>
            <a:r>
              <a:rPr lang="en-US" sz="4000" dirty="0">
                <a:solidFill>
                  <a:schemeClr val="tx1"/>
                </a:solidFill>
                <a:latin typeface="Arial Rounded MT Bold" panose="020F0704030504030204" pitchFamily="34" charset="0"/>
              </a:rPr>
              <a:t>  Therefore, </a:t>
            </a:r>
            <a:r>
              <a:rPr lang="en-US" sz="4000" u="sng" dirty="0">
                <a:solidFill>
                  <a:srgbClr val="FFFF66"/>
                </a:solidFill>
                <a:latin typeface="Arial Rounded MT Bold" panose="020F0704030504030204" pitchFamily="34" charset="0"/>
              </a:rPr>
              <a:t>since we have such a great cloud of witnesses surrounding us</a:t>
            </a:r>
            <a:r>
              <a:rPr lang="en-US" sz="4000" dirty="0">
                <a:solidFill>
                  <a:schemeClr val="tx1"/>
                </a:solidFill>
                <a:latin typeface="Arial Rounded MT Bold" panose="020F0704030504030204" pitchFamily="34" charset="0"/>
              </a:rPr>
              <a:t>, let us also get rid of every weight and entangling sin. Let us run with endurance the race set before us, focusing on Yeshua, the initiator and perfecter of faith. </a:t>
            </a:r>
          </a:p>
        </p:txBody>
      </p:sp>
    </p:spTree>
    <p:extLst>
      <p:ext uri="{BB962C8B-B14F-4D97-AF65-F5344CB8AC3E}">
        <p14:creationId xmlns:p14="http://schemas.microsoft.com/office/powerpoint/2010/main" val="2782596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469FE-FE47-A6C7-F0F1-F4E45E1A268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12AA696-6017-0CA4-6B5F-33B62D36147F}"/>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dirty="0">
                <a:solidFill>
                  <a:schemeClr val="tx1"/>
                </a:solidFill>
                <a:latin typeface="Arial Rounded MT Bold" panose="020F0704030504030204" pitchFamily="34" charset="0"/>
              </a:rPr>
              <a:t>“cloud of witnesses” implies communal accountability. Believers run in view of previous generations and alongside present companions, so tolerating weights affects the whole body </a:t>
            </a:r>
          </a:p>
          <a:p>
            <a:pPr algn="l"/>
            <a:r>
              <a:rPr lang="en-US" sz="4000" dirty="0">
                <a:solidFill>
                  <a:schemeClr val="tx1"/>
                </a:solidFill>
                <a:latin typeface="Arial Rounded MT Bold" panose="020F0704030504030204" pitchFamily="34" charset="0"/>
              </a:rPr>
              <a:t>Cheerleaders help you run harder.</a:t>
            </a:r>
          </a:p>
          <a:p>
            <a:pPr algn="l"/>
            <a:r>
              <a:rPr lang="en-US" sz="4000" u="sng" dirty="0">
                <a:solidFill>
                  <a:srgbClr val="FFFF66"/>
                </a:solidFill>
                <a:latin typeface="Arial Rounded MT Bold" panose="020F0704030504030204" pitchFamily="34" charset="0"/>
              </a:rPr>
              <a:t>Accountability</a:t>
            </a:r>
            <a:r>
              <a:rPr lang="en-US" sz="4000" dirty="0">
                <a:solidFill>
                  <a:schemeClr val="tx1"/>
                </a:solidFill>
                <a:latin typeface="Arial Rounded MT Bold" panose="020F0704030504030204" pitchFamily="34" charset="0"/>
              </a:rPr>
              <a:t>.   Celebrate Recovery</a:t>
            </a:r>
          </a:p>
        </p:txBody>
      </p:sp>
    </p:spTree>
    <p:extLst>
      <p:ext uri="{BB962C8B-B14F-4D97-AF65-F5344CB8AC3E}">
        <p14:creationId xmlns:p14="http://schemas.microsoft.com/office/powerpoint/2010/main" val="845461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6D98F-9B8D-74B1-15B7-761E4524CC2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2A013A9-FBAF-ED45-19B5-B0C00AEF00A4}"/>
              </a:ext>
            </a:extLst>
          </p:cNvPr>
          <p:cNvSpPr>
            <a:spLocks noGrp="1"/>
          </p:cNvSpPr>
          <p:nvPr>
            <p:ph type="subTitle" idx="1"/>
          </p:nvPr>
        </p:nvSpPr>
        <p:spPr>
          <a:xfrm>
            <a:off x="228600" y="209550"/>
            <a:ext cx="8610600" cy="4800600"/>
          </a:xfrm>
        </p:spPr>
        <p:txBody>
          <a:bodyPr anchor="t">
            <a:normAutofit/>
          </a:bodyPr>
          <a:lstStyle/>
          <a:p>
            <a:pPr marL="512763" indent="-512763" algn="l">
              <a:buFont typeface="+mj-lt"/>
              <a:buAutoNum type="arabicPeriod"/>
            </a:pPr>
            <a:r>
              <a:rPr lang="en-US" sz="4000" dirty="0">
                <a:solidFill>
                  <a:schemeClr val="tx1"/>
                </a:solidFill>
                <a:latin typeface="Arial Rounded MT Bold" panose="020F0704030504030204" pitchFamily="34" charset="0"/>
              </a:rPr>
              <a:t>Weight that hinders</a:t>
            </a:r>
          </a:p>
          <a:p>
            <a:pPr marL="512763" indent="-512763" algn="l">
              <a:buFont typeface="+mj-lt"/>
              <a:buAutoNum type="arabicPeriod"/>
            </a:pPr>
            <a:r>
              <a:rPr lang="en-US" sz="4000" dirty="0">
                <a:solidFill>
                  <a:schemeClr val="tx1"/>
                </a:solidFill>
                <a:latin typeface="Arial Rounded MT Bold" panose="020F0704030504030204" pitchFamily="34" charset="0"/>
              </a:rPr>
              <a:t>Entanglements</a:t>
            </a:r>
          </a:p>
          <a:p>
            <a:pPr marL="512763" indent="-512763" algn="l">
              <a:buFont typeface="+mj-lt"/>
              <a:buAutoNum type="arabicPeriod"/>
            </a:pPr>
            <a:r>
              <a:rPr lang="en-US" sz="4000" dirty="0">
                <a:solidFill>
                  <a:schemeClr val="tx1"/>
                </a:solidFill>
                <a:latin typeface="Arial Rounded MT Bold" panose="020F0704030504030204" pitchFamily="34" charset="0"/>
              </a:rPr>
              <a:t>Community </a:t>
            </a:r>
            <a:r>
              <a:rPr lang="en-US" sz="4000" dirty="0" err="1">
                <a:solidFill>
                  <a:schemeClr val="tx1"/>
                </a:solidFill>
                <a:latin typeface="Arial Rounded MT Bold" panose="020F0704030504030204" pitchFamily="34" charset="0"/>
              </a:rPr>
              <a:t>accountibility</a:t>
            </a:r>
            <a:endParaRPr lang="en-US" sz="4000" dirty="0">
              <a:solidFill>
                <a:schemeClr val="tx1"/>
              </a:solidFill>
              <a:latin typeface="Arial Rounded MT Bold" panose="020F0704030504030204" pitchFamily="34" charset="0"/>
            </a:endParaRPr>
          </a:p>
          <a:p>
            <a:pPr marL="690563" indent="-690563" algn="l">
              <a:buFont typeface="+mj-lt"/>
              <a:buAutoNum type="arabicPeriod"/>
            </a:pPr>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9923026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4760E-C911-4621-EE58-94785CFE3CD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A14BAF4-B423-F919-25C9-732A62DB41C5}"/>
              </a:ext>
            </a:extLst>
          </p:cNvPr>
          <p:cNvSpPr>
            <a:spLocks noGrp="1"/>
          </p:cNvSpPr>
          <p:nvPr>
            <p:ph type="subTitle" idx="1"/>
          </p:nvPr>
        </p:nvSpPr>
        <p:spPr>
          <a:xfrm>
            <a:off x="228600" y="209550"/>
            <a:ext cx="86106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143025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65B63-03AA-1F6C-5157-88D8A832D7F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12AFF18-BE47-FB73-9B0C-546BC7257D9B}"/>
              </a:ext>
            </a:extLst>
          </p:cNvPr>
          <p:cNvSpPr>
            <a:spLocks noGrp="1"/>
          </p:cNvSpPr>
          <p:nvPr>
            <p:ph type="subTitle" idx="1"/>
          </p:nvPr>
        </p:nvSpPr>
        <p:spPr>
          <a:xfrm>
            <a:off x="228600" y="209550"/>
            <a:ext cx="8610600" cy="4800600"/>
          </a:xfrm>
        </p:spPr>
        <p:txBody>
          <a:bodyPr anchor="t">
            <a:normAutofit/>
          </a:bodyPr>
          <a:lstStyle/>
          <a:p>
            <a:pPr algn="l"/>
            <a:r>
              <a:rPr lang="en-US" sz="4000" u="sng" dirty="0">
                <a:solidFill>
                  <a:srgbClr val="FFFF66"/>
                </a:solidFill>
                <a:latin typeface="Arial Rounded MT Bold" panose="020F0704030504030204" pitchFamily="34" charset="0"/>
              </a:rPr>
              <a:t>Accountability</a:t>
            </a:r>
          </a:p>
          <a:p>
            <a:pPr algn="l"/>
            <a:r>
              <a:rPr lang="en-US" sz="4000" dirty="0">
                <a:solidFill>
                  <a:schemeClr val="tx1"/>
                </a:solidFill>
                <a:latin typeface="Arial Rounded MT Bold" panose="020F0704030504030204" pitchFamily="34" charset="0"/>
              </a:rPr>
              <a:t>As a rabbi, I have a yearly renewal I have to sign to the IAMCS about my doctrine, my lifestyle, my liturgical leading of the congregation.  </a:t>
            </a:r>
          </a:p>
          <a:p>
            <a:pPr algn="l"/>
            <a:r>
              <a:rPr lang="en-US" sz="4000" dirty="0">
                <a:solidFill>
                  <a:schemeClr val="tx1"/>
                </a:solidFill>
                <a:latin typeface="Arial Rounded MT Bold" panose="020F0704030504030204" pitchFamily="34" charset="0"/>
              </a:rPr>
              <a:t>Jeremy does too.</a:t>
            </a:r>
          </a:p>
          <a:p>
            <a:pPr algn="l"/>
            <a:r>
              <a:rPr lang="en-US" sz="4000" dirty="0">
                <a:solidFill>
                  <a:schemeClr val="tx1"/>
                </a:solidFill>
                <a:latin typeface="Arial Rounded MT Bold" panose="020F0704030504030204" pitchFamily="34" charset="0"/>
              </a:rPr>
              <a:t>Shouldn’t members have similar?</a:t>
            </a:r>
          </a:p>
        </p:txBody>
      </p:sp>
    </p:spTree>
    <p:extLst>
      <p:ext uri="{BB962C8B-B14F-4D97-AF65-F5344CB8AC3E}">
        <p14:creationId xmlns:p14="http://schemas.microsoft.com/office/powerpoint/2010/main" val="33411385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FE205-CEEC-86A3-3EBF-108E0C88C06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A875081-A700-3A49-ED98-4B19205A20CF}"/>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dirty="0">
                <a:solidFill>
                  <a:schemeClr val="tx1"/>
                </a:solidFill>
                <a:latin typeface="Arial Rounded MT Bold" panose="020F0704030504030204" pitchFamily="34" charset="0"/>
              </a:rPr>
              <a:t>Membership</a:t>
            </a:r>
          </a:p>
          <a:p>
            <a:pPr algn="l"/>
            <a:r>
              <a:rPr lang="en-US" sz="4000" dirty="0">
                <a:solidFill>
                  <a:schemeClr val="tx1"/>
                </a:solidFill>
                <a:latin typeface="Arial Rounded MT Bold" panose="020F0704030504030204" pitchFamily="34" charset="0"/>
              </a:rPr>
              <a:t>Or HaOlam has a yearly membership renewal that I have failed to maintain.   </a:t>
            </a:r>
          </a:p>
          <a:p>
            <a:pPr algn="l"/>
            <a:r>
              <a:rPr lang="en-US" sz="4000" dirty="0">
                <a:solidFill>
                  <a:schemeClr val="tx1"/>
                </a:solidFill>
                <a:latin typeface="Arial Rounded MT Bold" panose="020F0704030504030204" pitchFamily="34" charset="0"/>
              </a:rPr>
              <a:t>However, </a:t>
            </a:r>
            <a:r>
              <a:rPr lang="en-US" sz="4000" u="sng" dirty="0">
                <a:solidFill>
                  <a:srgbClr val="FFFF66"/>
                </a:solidFill>
                <a:latin typeface="Arial Rounded MT Bold" panose="020F0704030504030204" pitchFamily="34" charset="0"/>
              </a:rPr>
              <a:t>Feb. 8, 2026 we will a Membership meeting</a:t>
            </a:r>
            <a:r>
              <a:rPr lang="en-US" sz="4000" dirty="0">
                <a:solidFill>
                  <a:schemeClr val="tx1"/>
                </a:solidFill>
                <a:latin typeface="Arial Rounded MT Bold" panose="020F0704030504030204" pitchFamily="34" charset="0"/>
              </a:rPr>
              <a:t>, have full reports and celebration.   Yearly renewal forms coming to members shortly.</a:t>
            </a:r>
          </a:p>
        </p:txBody>
      </p:sp>
    </p:spTree>
    <p:extLst>
      <p:ext uri="{BB962C8B-B14F-4D97-AF65-F5344CB8AC3E}">
        <p14:creationId xmlns:p14="http://schemas.microsoft.com/office/powerpoint/2010/main" val="2725005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E4882-1A3A-A57F-797E-B131F4C11E3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5E8A566-65DD-7BE8-A3A3-BFF932824272}"/>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0E3D6CC9-EA6D-3310-A47A-7F8F7A9663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3411659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B4B26-BCB5-806E-8668-5C46FF08BF6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F3E762F-EAAD-2907-553F-D2004228DE03}"/>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59DD9A13-5079-82AE-F05B-AE5F04717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67800" cy="5100637"/>
          </a:xfrm>
          <a:prstGeom prst="rect">
            <a:avLst/>
          </a:prstGeom>
        </p:spPr>
      </p:pic>
      <p:sp>
        <p:nvSpPr>
          <p:cNvPr id="2" name="TextBox 1">
            <a:extLst>
              <a:ext uri="{FF2B5EF4-FFF2-40B4-BE49-F238E27FC236}">
                <a16:creationId xmlns:a16="http://schemas.microsoft.com/office/drawing/2014/main" id="{A76D5F42-7200-1190-DA12-D5C83484874F}"/>
              </a:ext>
            </a:extLst>
          </p:cNvPr>
          <p:cNvSpPr txBox="1"/>
          <p:nvPr/>
        </p:nvSpPr>
        <p:spPr>
          <a:xfrm>
            <a:off x="233265" y="209550"/>
            <a:ext cx="7788351" cy="3785652"/>
          </a:xfrm>
          <a:prstGeom prst="rect">
            <a:avLst/>
          </a:prstGeom>
          <a:noFill/>
        </p:spPr>
        <p:txBody>
          <a:bodyPr wrap="none" rtlCol="0">
            <a:spAutoFit/>
          </a:bodyPr>
          <a:lstStyle/>
          <a:p>
            <a:pPr algn="l"/>
            <a:r>
              <a:rPr lang="en-US" u="sng" dirty="0">
                <a:solidFill>
                  <a:srgbClr val="FFFF66"/>
                </a:solidFill>
                <a:cs typeface="+mn-cs"/>
              </a:rPr>
              <a:t>Get Rid of every weight </a:t>
            </a:r>
          </a:p>
          <a:p>
            <a:pPr algn="l"/>
            <a:r>
              <a:rPr lang="en-US" u="sng" dirty="0">
                <a:solidFill>
                  <a:srgbClr val="FFFF66"/>
                </a:solidFill>
                <a:cs typeface="+mn-cs"/>
              </a:rPr>
              <a:t>and entanglement  MJ 12.1-2</a:t>
            </a:r>
          </a:p>
          <a:p>
            <a:pPr marL="457200" indent="-457200" algn="l">
              <a:buFont typeface="+mj-lt"/>
              <a:buAutoNum type="arabicPeriod"/>
            </a:pPr>
            <a:r>
              <a:rPr lang="en-US" dirty="0">
                <a:solidFill>
                  <a:schemeClr val="tx1"/>
                </a:solidFill>
              </a:rPr>
              <a:t>Unpacking the word pictures</a:t>
            </a:r>
          </a:p>
          <a:p>
            <a:pPr marL="457200" indent="-457200" algn="l">
              <a:buFont typeface="+mj-lt"/>
              <a:buAutoNum type="arabicPeriod"/>
            </a:pPr>
            <a:r>
              <a:rPr lang="en-US" u="sng" dirty="0">
                <a:solidFill>
                  <a:srgbClr val="FFFF66"/>
                </a:solidFill>
                <a:cs typeface="+mn-cs"/>
              </a:rPr>
              <a:t>Applying the word pictures.</a:t>
            </a:r>
          </a:p>
          <a:p>
            <a:pPr algn="l"/>
            <a:r>
              <a:rPr lang="en-US" dirty="0">
                <a:solidFill>
                  <a:srgbClr val="FFFF66"/>
                </a:solidFill>
                <a:cs typeface="+mn-cs"/>
              </a:rPr>
              <a:t>    </a:t>
            </a:r>
          </a:p>
          <a:p>
            <a:pPr algn="l"/>
            <a:r>
              <a:rPr lang="en-US" dirty="0">
                <a:solidFill>
                  <a:schemeClr val="tx1"/>
                </a:solidFill>
              </a:rPr>
              <a:t>What are the weights?</a:t>
            </a:r>
          </a:p>
        </p:txBody>
      </p:sp>
    </p:spTree>
    <p:extLst>
      <p:ext uri="{BB962C8B-B14F-4D97-AF65-F5344CB8AC3E}">
        <p14:creationId xmlns:p14="http://schemas.microsoft.com/office/powerpoint/2010/main" val="5752786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4A464-0710-D332-5153-27F63DF8661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D16016B-3368-D031-73A5-DD7EAD64D4F8}"/>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What are the weights?</a:t>
            </a:r>
          </a:p>
          <a:p>
            <a:pPr marL="512763" indent="-512763" algn="l">
              <a:buFont typeface="+mj-lt"/>
              <a:buAutoNum type="arabicPeriod"/>
            </a:pPr>
            <a:r>
              <a:rPr lang="en-US" sz="4000" baseline="30000" dirty="0">
                <a:solidFill>
                  <a:schemeClr val="tx1"/>
                </a:solidFill>
                <a:latin typeface="Arial Rounded MT Bold" panose="020F0704030504030204" pitchFamily="34" charset="0"/>
              </a:rPr>
              <a:t>T’hillim/Ps 38.4 </a:t>
            </a:r>
            <a:r>
              <a:rPr lang="en-US" sz="4000" dirty="0">
                <a:solidFill>
                  <a:schemeClr val="tx1"/>
                </a:solidFill>
                <a:latin typeface="Arial Rounded MT Bold" panose="020F0704030504030204" pitchFamily="34" charset="0"/>
              </a:rPr>
              <a:t>For my iniquities are on my head—like a </a:t>
            </a:r>
            <a:r>
              <a:rPr lang="en-US" sz="4000" u="sng" dirty="0">
                <a:solidFill>
                  <a:srgbClr val="FFFF66"/>
                </a:solidFill>
                <a:latin typeface="Arial Rounded MT Bold" panose="020F0704030504030204" pitchFamily="34" charset="0"/>
              </a:rPr>
              <a:t>burden</a:t>
            </a:r>
            <a:r>
              <a:rPr lang="en-US" sz="4000" dirty="0">
                <a:solidFill>
                  <a:schemeClr val="tx1"/>
                </a:solidFill>
                <a:latin typeface="Arial Rounded MT Bold" panose="020F0704030504030204" pitchFamily="34" charset="0"/>
              </a:rPr>
              <a:t> too heavy for me.</a:t>
            </a:r>
          </a:p>
          <a:p>
            <a:pPr algn="l"/>
            <a:r>
              <a:rPr lang="en-US" sz="4000" dirty="0">
                <a:solidFill>
                  <a:schemeClr val="tx1"/>
                </a:solidFill>
                <a:latin typeface="Arial Rounded MT Bold" panose="020F0704030504030204" pitchFamily="34" charset="0"/>
              </a:rPr>
              <a:t>In Pilgrim’s Progress, author John Bunyan depicts our iniquities as a GREAT burden that can only be loosed by Messiah Yeshua!</a:t>
            </a:r>
          </a:p>
        </p:txBody>
      </p:sp>
    </p:spTree>
    <p:extLst>
      <p:ext uri="{BB962C8B-B14F-4D97-AF65-F5344CB8AC3E}">
        <p14:creationId xmlns:p14="http://schemas.microsoft.com/office/powerpoint/2010/main" val="3786054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51F6C-F6ED-3C3E-B673-0E18BEA8CD5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93A1EF1-BF38-F6F3-AD16-2674C2513ACC}"/>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5" name="Picture 4">
            <a:extLst>
              <a:ext uri="{FF2B5EF4-FFF2-40B4-BE49-F238E27FC236}">
                <a16:creationId xmlns:a16="http://schemas.microsoft.com/office/drawing/2014/main" id="{C39DA90B-088D-1B10-9F21-D8BB2B7E4C17}"/>
              </a:ext>
            </a:extLst>
          </p:cNvPr>
          <p:cNvPicPr>
            <a:picLocks noChangeAspect="1"/>
          </p:cNvPicPr>
          <p:nvPr/>
        </p:nvPicPr>
        <p:blipFill>
          <a:blip r:embed="rId3"/>
          <a:stretch>
            <a:fillRect/>
          </a:stretch>
        </p:blipFill>
        <p:spPr>
          <a:xfrm>
            <a:off x="619340" y="0"/>
            <a:ext cx="7905320" cy="5143500"/>
          </a:xfrm>
          <a:prstGeom prst="rect">
            <a:avLst/>
          </a:prstGeom>
        </p:spPr>
      </p:pic>
    </p:spTree>
    <p:extLst>
      <p:ext uri="{BB962C8B-B14F-4D97-AF65-F5344CB8AC3E}">
        <p14:creationId xmlns:p14="http://schemas.microsoft.com/office/powerpoint/2010/main" val="1665775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4055E-D2AD-97E8-AEF1-96AF0E522BD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016BFF5-2B06-6DAE-811A-FB66E7A6F7DA}"/>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6" name="Picture 5">
            <a:extLst>
              <a:ext uri="{FF2B5EF4-FFF2-40B4-BE49-F238E27FC236}">
                <a16:creationId xmlns:a16="http://schemas.microsoft.com/office/drawing/2014/main" id="{C4FA0941-F375-33C8-5419-78C8664FAE82}"/>
              </a:ext>
            </a:extLst>
          </p:cNvPr>
          <p:cNvPicPr>
            <a:picLocks noChangeAspect="1"/>
          </p:cNvPicPr>
          <p:nvPr/>
        </p:nvPicPr>
        <p:blipFill>
          <a:blip r:embed="rId3"/>
          <a:stretch>
            <a:fillRect/>
          </a:stretch>
        </p:blipFill>
        <p:spPr>
          <a:xfrm>
            <a:off x="423283" y="23457"/>
            <a:ext cx="8297433" cy="5096586"/>
          </a:xfrm>
          <a:prstGeom prst="rect">
            <a:avLst/>
          </a:prstGeom>
        </p:spPr>
      </p:pic>
    </p:spTree>
    <p:extLst>
      <p:ext uri="{BB962C8B-B14F-4D97-AF65-F5344CB8AC3E}">
        <p14:creationId xmlns:p14="http://schemas.microsoft.com/office/powerpoint/2010/main" val="29256489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F014B-3B69-B55E-50CF-8DD47DAD188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077F9D0-A9D7-7A1C-9ED9-25FAF843CC2F}"/>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Pilgrim was gloriously FREE.  Do you remember?  </a:t>
            </a:r>
          </a:p>
          <a:p>
            <a:pPr algn="l"/>
            <a:r>
              <a:rPr lang="en-US" sz="4000" dirty="0">
                <a:solidFill>
                  <a:schemeClr val="tx1"/>
                </a:solidFill>
                <a:latin typeface="Arial Rounded MT Bold" panose="020F0704030504030204" pitchFamily="34" charset="0"/>
              </a:rPr>
              <a:t>Me: April 13, 1969   Still today!</a:t>
            </a:r>
          </a:p>
          <a:p>
            <a:pPr algn="l"/>
            <a:endParaRPr lang="en-US" sz="4000" dirty="0">
              <a:solidFill>
                <a:schemeClr val="tx1"/>
              </a:solidFill>
              <a:latin typeface="Arial Rounded MT Bold" panose="020F0704030504030204" pitchFamily="34" charset="0"/>
            </a:endParaRPr>
          </a:p>
          <a:p>
            <a:pPr algn="l"/>
            <a:r>
              <a:rPr lang="en-US" sz="4000" dirty="0">
                <a:solidFill>
                  <a:schemeClr val="tx1"/>
                </a:solidFill>
                <a:latin typeface="Arial Rounded MT Bold" panose="020F0704030504030204" pitchFamily="34" charset="0"/>
              </a:rPr>
              <a:t>Nevertheless, even born again believers can have some weights, some burdens.</a:t>
            </a:r>
          </a:p>
        </p:txBody>
      </p:sp>
    </p:spTree>
    <p:extLst>
      <p:ext uri="{BB962C8B-B14F-4D97-AF65-F5344CB8AC3E}">
        <p14:creationId xmlns:p14="http://schemas.microsoft.com/office/powerpoint/2010/main" val="1517267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A238B-AB9C-19F8-85CB-FF289976A9B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7D9E08D-361C-24E8-E71B-A0FF1276AE97}"/>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1 Yn 2.15-17 </a:t>
            </a:r>
            <a:r>
              <a:rPr lang="en-US" sz="4000" dirty="0">
                <a:solidFill>
                  <a:schemeClr val="tx1"/>
                </a:solidFill>
                <a:latin typeface="Arial Rounded MT Bold" panose="020F0704030504030204" pitchFamily="34" charset="0"/>
              </a:rPr>
              <a:t>Do not love the world or the things in the world. If anyone loves the world, the love of the Father is not in him. For </a:t>
            </a:r>
            <a:r>
              <a:rPr lang="en-US" sz="4000" u="sng" dirty="0">
                <a:solidFill>
                  <a:srgbClr val="FFFF66"/>
                </a:solidFill>
                <a:latin typeface="Arial Rounded MT Bold" panose="020F0704030504030204" pitchFamily="34" charset="0"/>
              </a:rPr>
              <a:t>everything in the world</a:t>
            </a:r>
            <a:r>
              <a:rPr lang="en-US" sz="4000" dirty="0">
                <a:solidFill>
                  <a:schemeClr val="tx1"/>
                </a:solidFill>
                <a:latin typeface="Arial Rounded MT Bold" panose="020F0704030504030204" pitchFamily="34" charset="0"/>
              </a:rPr>
              <a:t>—the desire of the flesh, the desire of the eyes, and the boasting of life—is not from the Father but from the world. </a:t>
            </a:r>
          </a:p>
        </p:txBody>
      </p:sp>
    </p:spTree>
    <p:extLst>
      <p:ext uri="{BB962C8B-B14F-4D97-AF65-F5344CB8AC3E}">
        <p14:creationId xmlns:p14="http://schemas.microsoft.com/office/powerpoint/2010/main" val="10229845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77393-7176-C4CB-8EA2-2B0CE509BC4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506C271-1EF6-D548-0001-81D738405DFB}"/>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1 Yn 2.15-17  </a:t>
            </a:r>
            <a:r>
              <a:rPr lang="en-US" sz="4000" dirty="0">
                <a:solidFill>
                  <a:schemeClr val="tx1"/>
                </a:solidFill>
                <a:latin typeface="Arial Rounded MT Bold" panose="020F0704030504030204" pitchFamily="34" charset="0"/>
              </a:rPr>
              <a:t>The world is passing away along with its desire, but the one who does the will of God abides forever.</a:t>
            </a:r>
          </a:p>
        </p:txBody>
      </p:sp>
    </p:spTree>
    <p:extLst>
      <p:ext uri="{BB962C8B-B14F-4D97-AF65-F5344CB8AC3E}">
        <p14:creationId xmlns:p14="http://schemas.microsoft.com/office/powerpoint/2010/main" val="5596236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658C4-1B92-18D4-71F7-5A4FFDF8835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965DFC5-3CD1-4293-4C9A-1EA5523A1AEA}"/>
              </a:ext>
            </a:extLst>
          </p:cNvPr>
          <p:cNvSpPr>
            <a:spLocks noGrp="1"/>
          </p:cNvSpPr>
          <p:nvPr>
            <p:ph type="subTitle" idx="1"/>
          </p:nvPr>
        </p:nvSpPr>
        <p:spPr>
          <a:xfrm>
            <a:off x="228600" y="209550"/>
            <a:ext cx="8610600" cy="4800600"/>
          </a:xfrm>
        </p:spPr>
        <p:txBody>
          <a:bodyPr anchor="t">
            <a:normAutofit fontScale="92500"/>
          </a:bodyPr>
          <a:lstStyle/>
          <a:p>
            <a:pPr marL="742950" indent="-742950" algn="l">
              <a:buAutoNum type="alphaUcPeriod"/>
            </a:pPr>
            <a:r>
              <a:rPr lang="en-US" sz="4000" dirty="0">
                <a:solidFill>
                  <a:schemeClr val="tx1"/>
                </a:solidFill>
                <a:latin typeface="Arial Rounded MT Bold" panose="020F0704030504030204" pitchFamily="34" charset="0"/>
              </a:rPr>
              <a:t>The desire of the flesh. </a:t>
            </a:r>
          </a:p>
          <a:p>
            <a:pPr algn="l"/>
            <a:r>
              <a:rPr lang="el-GR" sz="4000" dirty="0">
                <a:solidFill>
                  <a:schemeClr val="tx1"/>
                </a:solidFill>
                <a:latin typeface="Arial Rounded MT Bold" panose="020F0704030504030204" pitchFamily="34" charset="0"/>
              </a:rPr>
              <a:t>ἐπιθυμία</a:t>
            </a:r>
            <a:r>
              <a:rPr lang="en-US" sz="4000" dirty="0">
                <a:solidFill>
                  <a:schemeClr val="tx1"/>
                </a:solidFill>
                <a:latin typeface="Arial Rounded MT Bold" panose="020F0704030504030204" pitchFamily="34" charset="0"/>
              </a:rPr>
              <a:t>  eh-pee-</a:t>
            </a:r>
            <a:r>
              <a:rPr lang="en-US" sz="4000" dirty="0" err="1">
                <a:solidFill>
                  <a:schemeClr val="tx1"/>
                </a:solidFill>
                <a:latin typeface="Arial Rounded MT Bold" panose="020F0704030504030204" pitchFamily="34" charset="0"/>
              </a:rPr>
              <a:t>thoo</a:t>
            </a:r>
            <a:r>
              <a:rPr lang="en-US" sz="4000" dirty="0">
                <a:solidFill>
                  <a:schemeClr val="tx1"/>
                </a:solidFill>
                <a:latin typeface="Arial Rounded MT Bold" panose="020F0704030504030204" pitchFamily="34" charset="0"/>
              </a:rPr>
              <a:t>-MEE-ah   a longing (especially for what is forbidden) -- concupiscence, desire, lust (after). properly, passion built on strong feelings (urges). These can be positive or negative, depending on whether the desire is inspired by faith (God's </a:t>
            </a:r>
            <a:r>
              <a:rPr lang="en-US" sz="4000" dirty="0" err="1">
                <a:solidFill>
                  <a:schemeClr val="tx1"/>
                </a:solidFill>
                <a:latin typeface="Arial Rounded MT Bold" panose="020F0704030504030204" pitchFamily="34" charset="0"/>
              </a:rPr>
              <a:t>inbirthed</a:t>
            </a:r>
            <a:r>
              <a:rPr lang="en-US" sz="4000" dirty="0">
                <a:solidFill>
                  <a:schemeClr val="tx1"/>
                </a:solidFill>
                <a:latin typeface="Arial Rounded MT Bold" panose="020F0704030504030204" pitchFamily="34" charset="0"/>
              </a:rPr>
              <a:t> persuasion)</a:t>
            </a:r>
          </a:p>
        </p:txBody>
      </p:sp>
    </p:spTree>
    <p:extLst>
      <p:ext uri="{BB962C8B-B14F-4D97-AF65-F5344CB8AC3E}">
        <p14:creationId xmlns:p14="http://schemas.microsoft.com/office/powerpoint/2010/main" val="27169202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E5A9A-B679-E050-D88E-A4B39B480C8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6F61DDE-DAB5-03E7-BFDC-A9C110D9493A}"/>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Pornography, sexually explicit speech or text, sexting, inappropriate touching.  </a:t>
            </a:r>
          </a:p>
          <a:p>
            <a:pPr algn="l"/>
            <a:r>
              <a:rPr lang="en-US" sz="4000" dirty="0">
                <a:solidFill>
                  <a:schemeClr val="tx1"/>
                </a:solidFill>
                <a:latin typeface="Arial Rounded MT Bold" panose="020F0704030504030204" pitchFamily="34" charset="0"/>
              </a:rPr>
              <a:t>DON’T click on it! Genesis 3:6: "When the woman saw that the tree was good for food" (the </a:t>
            </a:r>
            <a:r>
              <a:rPr lang="en-US" sz="4000" u="sng" dirty="0">
                <a:solidFill>
                  <a:srgbClr val="FFFF66"/>
                </a:solidFill>
                <a:latin typeface="Arial Rounded MT Bold" panose="020F0704030504030204" pitchFamily="34" charset="0"/>
              </a:rPr>
              <a:t>desires</a:t>
            </a:r>
            <a:r>
              <a:rPr lang="en-US" sz="4000" dirty="0">
                <a:solidFill>
                  <a:schemeClr val="tx1"/>
                </a:solidFill>
                <a:latin typeface="Arial Rounded MT Bold" panose="020F0704030504030204" pitchFamily="34" charset="0"/>
              </a:rPr>
              <a:t> of the old nature or "flesh”</a:t>
            </a:r>
          </a:p>
          <a:p>
            <a:pPr marL="742950" indent="-742950" algn="l">
              <a:buAutoNum type="alphaLcPeriod"/>
            </a:pPr>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4007392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986C1-6BC4-A419-C7B7-28A786FFDD0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848F9EE-6E1E-02FF-3708-E51B4EBD1A44}"/>
              </a:ext>
            </a:extLst>
          </p:cNvPr>
          <p:cNvSpPr>
            <a:spLocks noGrp="1"/>
          </p:cNvSpPr>
          <p:nvPr>
            <p:ph type="subTitle" idx="1"/>
          </p:nvPr>
        </p:nvSpPr>
        <p:spPr>
          <a:xfrm>
            <a:off x="228600" y="209550"/>
            <a:ext cx="8610600" cy="4800600"/>
          </a:xfrm>
        </p:spPr>
        <p:txBody>
          <a:bodyPr anchor="t">
            <a:normAutofit/>
          </a:bodyPr>
          <a:lstStyle/>
          <a:p>
            <a:pPr algn="l"/>
            <a:r>
              <a:rPr lang="en-US" sz="4000" u="sng" dirty="0">
                <a:solidFill>
                  <a:schemeClr val="tx1"/>
                </a:solidFill>
                <a:latin typeface="Arial Rounded MT Bold" panose="020F0704030504030204" pitchFamily="34" charset="0"/>
              </a:rPr>
              <a:t>B. </a:t>
            </a:r>
            <a:r>
              <a:rPr lang="en-US" sz="4000" dirty="0">
                <a:solidFill>
                  <a:schemeClr val="tx1"/>
                </a:solidFill>
                <a:latin typeface="Arial Rounded MT Bold" panose="020F0704030504030204" pitchFamily="34" charset="0"/>
              </a:rPr>
              <a:t>the desire of the eyes "and that it was a delight to the eyes" (the desires of the eyes), to possess</a:t>
            </a:r>
          </a:p>
          <a:p>
            <a:pPr algn="l"/>
            <a:r>
              <a:rPr lang="en-US" sz="4000" dirty="0">
                <a:solidFill>
                  <a:schemeClr val="tx1"/>
                </a:solidFill>
                <a:latin typeface="Arial Rounded MT Bold" panose="020F0704030504030204" pitchFamily="34" charset="0"/>
              </a:rPr>
              <a:t>Materialism; worldly cares, riches, and honors, luxuries when </a:t>
            </a:r>
            <a:r>
              <a:rPr lang="en-US" sz="4000" u="sng" dirty="0">
                <a:solidFill>
                  <a:schemeClr val="tx1"/>
                </a:solidFill>
                <a:latin typeface="Arial Rounded MT Bold" panose="020F0704030504030204" pitchFamily="34" charset="0"/>
              </a:rPr>
              <a:t>immoderately</a:t>
            </a:r>
            <a:r>
              <a:rPr lang="en-US" sz="4000" dirty="0">
                <a:solidFill>
                  <a:schemeClr val="tx1"/>
                </a:solidFill>
                <a:latin typeface="Arial Rounded MT Bold" panose="020F0704030504030204" pitchFamily="34" charset="0"/>
              </a:rPr>
              <a:t> pursued.  </a:t>
            </a:r>
          </a:p>
          <a:p>
            <a:pPr algn="l"/>
            <a:r>
              <a:rPr lang="en-US" sz="4000" dirty="0">
                <a:solidFill>
                  <a:schemeClr val="tx1"/>
                </a:solidFill>
                <a:latin typeface="Arial Rounded MT Bold" panose="020F0704030504030204" pitchFamily="34" charset="0"/>
              </a:rPr>
              <a:t>We all love beauty and comfort.  </a:t>
            </a:r>
          </a:p>
        </p:txBody>
      </p:sp>
    </p:spTree>
    <p:extLst>
      <p:ext uri="{BB962C8B-B14F-4D97-AF65-F5344CB8AC3E}">
        <p14:creationId xmlns:p14="http://schemas.microsoft.com/office/powerpoint/2010/main" val="5846922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C1A04-E30A-E73C-50EA-0B10AE41C2A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625AC59-E822-3D26-E395-EDFDB2027DBC}"/>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I  grew up in Jamaica, NY.  Middle Class  ~Mission, KS </a:t>
            </a:r>
          </a:p>
          <a:p>
            <a:pPr algn="l"/>
            <a:r>
              <a:rPr lang="en-US" sz="4000" dirty="0">
                <a:solidFill>
                  <a:schemeClr val="tx1"/>
                </a:solidFill>
                <a:latin typeface="Arial Rounded MT Bold" panose="020F0704030504030204" pitchFamily="34" charset="0"/>
              </a:rPr>
              <a:t>Donald Trump grew up in Jamaica Estates, NY.   ~Mission Hills, KS</a:t>
            </a:r>
          </a:p>
          <a:p>
            <a:pPr algn="l"/>
            <a:r>
              <a:rPr lang="en-US" sz="4000" dirty="0">
                <a:solidFill>
                  <a:schemeClr val="tx1"/>
                </a:solidFill>
                <a:latin typeface="Arial Rounded MT Bold" panose="020F0704030504030204" pitchFamily="34" charset="0"/>
              </a:rPr>
              <a:t>I was affluent adjacent.  </a:t>
            </a:r>
          </a:p>
        </p:txBody>
      </p:sp>
    </p:spTree>
    <p:extLst>
      <p:ext uri="{BB962C8B-B14F-4D97-AF65-F5344CB8AC3E}">
        <p14:creationId xmlns:p14="http://schemas.microsoft.com/office/powerpoint/2010/main" val="15321171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6DBF7-D288-B93E-0777-708B57825A0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B4DE0DC-8AD5-A901-0C02-D4D6F5D255A8}"/>
              </a:ext>
            </a:extLst>
          </p:cNvPr>
          <p:cNvSpPr>
            <a:spLocks noGrp="1"/>
          </p:cNvSpPr>
          <p:nvPr>
            <p:ph type="subTitle" idx="1"/>
          </p:nvPr>
        </p:nvSpPr>
        <p:spPr>
          <a:xfrm>
            <a:off x="228600" y="209550"/>
            <a:ext cx="86106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605F4547-06DD-3228-2959-210416412A73}"/>
              </a:ext>
            </a:extLst>
          </p:cNvPr>
          <p:cNvPicPr>
            <a:picLocks noChangeAspect="1"/>
          </p:cNvPicPr>
          <p:nvPr/>
        </p:nvPicPr>
        <p:blipFill>
          <a:blip r:embed="rId3"/>
          <a:stretch>
            <a:fillRect/>
          </a:stretch>
        </p:blipFill>
        <p:spPr>
          <a:xfrm>
            <a:off x="42230" y="352115"/>
            <a:ext cx="9059539" cy="4439270"/>
          </a:xfrm>
          <a:prstGeom prst="rect">
            <a:avLst/>
          </a:prstGeom>
        </p:spPr>
      </p:pic>
    </p:spTree>
    <p:extLst>
      <p:ext uri="{BB962C8B-B14F-4D97-AF65-F5344CB8AC3E}">
        <p14:creationId xmlns:p14="http://schemas.microsoft.com/office/powerpoint/2010/main" val="15749548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D7FF5-9016-7E9D-3281-C4284366C22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AD35C45-49EF-074C-E89B-FB0F8A795C84}"/>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Nevertheless, became indigent obsessive.   “Romance of Poverty.”</a:t>
            </a:r>
          </a:p>
          <a:p>
            <a:pPr algn="l"/>
            <a:endParaRPr lang="en-US" sz="4000" dirty="0">
              <a:solidFill>
                <a:schemeClr val="tx1"/>
              </a:solidFill>
              <a:latin typeface="Arial Rounded MT Bold" panose="020F0704030504030204" pitchFamily="34" charset="0"/>
            </a:endParaRPr>
          </a:p>
          <a:p>
            <a:pPr algn="l"/>
            <a:endParaRPr lang="en-US" sz="4000" dirty="0">
              <a:solidFill>
                <a:schemeClr val="tx1"/>
              </a:solidFill>
              <a:latin typeface="Arial Rounded MT Bold" panose="020F0704030504030204" pitchFamily="34" charset="0"/>
            </a:endParaRPr>
          </a:p>
          <a:p>
            <a:pPr algn="l"/>
            <a:r>
              <a:rPr lang="en-US" sz="4000" dirty="0">
                <a:solidFill>
                  <a:schemeClr val="tx1"/>
                </a:solidFill>
                <a:latin typeface="Arial Rounded MT Bold" panose="020F0704030504030204" pitchFamily="34" charset="0"/>
              </a:rPr>
              <a:t>But if you are blessed with wealth, rejoice.  </a:t>
            </a:r>
          </a:p>
        </p:txBody>
      </p:sp>
    </p:spTree>
    <p:extLst>
      <p:ext uri="{BB962C8B-B14F-4D97-AF65-F5344CB8AC3E}">
        <p14:creationId xmlns:p14="http://schemas.microsoft.com/office/powerpoint/2010/main" val="1683926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C8BFD-EAAA-22BF-8D62-C517EF59A01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BE8A331-C4C3-35BB-94BD-709B267D2C96}"/>
              </a:ext>
            </a:extLst>
          </p:cNvPr>
          <p:cNvSpPr>
            <a:spLocks noGrp="1"/>
          </p:cNvSpPr>
          <p:nvPr>
            <p:ph type="subTitle" idx="1"/>
          </p:nvPr>
        </p:nvSpPr>
        <p:spPr>
          <a:xfrm>
            <a:off x="228600" y="209550"/>
            <a:ext cx="86106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505CFC43-EA55-646D-A0FE-02A7C936F1A0}"/>
              </a:ext>
            </a:extLst>
          </p:cNvPr>
          <p:cNvPicPr>
            <a:picLocks noChangeAspect="1"/>
          </p:cNvPicPr>
          <p:nvPr/>
        </p:nvPicPr>
        <p:blipFill>
          <a:blip r:embed="rId3"/>
          <a:stretch>
            <a:fillRect/>
          </a:stretch>
        </p:blipFill>
        <p:spPr>
          <a:xfrm>
            <a:off x="245708" y="222132"/>
            <a:ext cx="8625112" cy="3949818"/>
          </a:xfrm>
          <a:prstGeom prst="rect">
            <a:avLst/>
          </a:prstGeom>
        </p:spPr>
      </p:pic>
    </p:spTree>
    <p:extLst>
      <p:ext uri="{BB962C8B-B14F-4D97-AF65-F5344CB8AC3E}">
        <p14:creationId xmlns:p14="http://schemas.microsoft.com/office/powerpoint/2010/main" val="8333438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F7728-47A4-2CD7-C944-32E6855F809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F530961-5AC7-D32B-A997-1CDD9E6ECA34}"/>
              </a:ext>
            </a:extLst>
          </p:cNvPr>
          <p:cNvSpPr>
            <a:spLocks noGrp="1"/>
          </p:cNvSpPr>
          <p:nvPr>
            <p:ph type="subTitle" idx="1"/>
          </p:nvPr>
        </p:nvSpPr>
        <p:spPr>
          <a:xfrm>
            <a:off x="228600" y="209550"/>
            <a:ext cx="8610600" cy="4800600"/>
          </a:xfrm>
        </p:spPr>
        <p:txBody>
          <a:bodyPr anchor="t">
            <a:normAutofit fontScale="92500"/>
          </a:bodyPr>
          <a:lstStyle/>
          <a:p>
            <a:pPr algn="l"/>
            <a:r>
              <a:rPr lang="en-US" sz="4000" baseline="30000" dirty="0">
                <a:solidFill>
                  <a:schemeClr val="tx1"/>
                </a:solidFill>
                <a:latin typeface="Arial Rounded MT Bold" panose="020F0704030504030204" pitchFamily="34" charset="0"/>
              </a:rPr>
              <a:t>1 Tim 6.9-10 </a:t>
            </a:r>
            <a:r>
              <a:rPr lang="en-US" sz="4000" dirty="0">
                <a:solidFill>
                  <a:schemeClr val="tx1"/>
                </a:solidFill>
                <a:latin typeface="Arial Rounded MT Bold" panose="020F0704030504030204" pitchFamily="34" charset="0"/>
              </a:rPr>
              <a:t> Those who </a:t>
            </a:r>
            <a:r>
              <a:rPr lang="en-US" sz="4000" u="sng" dirty="0">
                <a:solidFill>
                  <a:srgbClr val="FFFF66"/>
                </a:solidFill>
                <a:latin typeface="Arial Rounded MT Bold" panose="020F0704030504030204" pitchFamily="34" charset="0"/>
              </a:rPr>
              <a:t>want</a:t>
            </a:r>
            <a:r>
              <a:rPr lang="en-US" sz="4000" dirty="0">
                <a:solidFill>
                  <a:schemeClr val="tx1"/>
                </a:solidFill>
                <a:latin typeface="Arial Rounded MT Bold" panose="020F0704030504030204" pitchFamily="34" charset="0"/>
              </a:rPr>
              <a:t> to get rich fall into temptation and a trap and into many foolish and harmful desires that plunge people into ruin and destruction. For </a:t>
            </a:r>
            <a:r>
              <a:rPr lang="en-US" sz="4000" u="sng" dirty="0">
                <a:solidFill>
                  <a:srgbClr val="FFFF66"/>
                </a:solidFill>
                <a:latin typeface="Arial Rounded MT Bold" panose="020F0704030504030204" pitchFamily="34" charset="0"/>
              </a:rPr>
              <a:t>the love of money</a:t>
            </a:r>
            <a:r>
              <a:rPr lang="en-US" sz="4000" dirty="0">
                <a:solidFill>
                  <a:schemeClr val="tx1"/>
                </a:solidFill>
                <a:latin typeface="Arial Rounded MT Bold" panose="020F0704030504030204" pitchFamily="34" charset="0"/>
              </a:rPr>
              <a:t> is a root of all kinds of evil. Some people, eager for money, have wandered from the faith and pierced themselves with many griefs.</a:t>
            </a:r>
          </a:p>
        </p:txBody>
      </p:sp>
    </p:spTree>
    <p:extLst>
      <p:ext uri="{BB962C8B-B14F-4D97-AF65-F5344CB8AC3E}">
        <p14:creationId xmlns:p14="http://schemas.microsoft.com/office/powerpoint/2010/main" val="28119695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0A26D-0D81-D49F-8EB7-6267F7D98F2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2C572CB-E8FB-971E-10C9-2698D2011CEF}"/>
              </a:ext>
            </a:extLst>
          </p:cNvPr>
          <p:cNvSpPr>
            <a:spLocks noGrp="1"/>
          </p:cNvSpPr>
          <p:nvPr>
            <p:ph type="subTitle" idx="1"/>
          </p:nvPr>
        </p:nvSpPr>
        <p:spPr>
          <a:xfrm>
            <a:off x="228600" y="209550"/>
            <a:ext cx="8610600" cy="4800600"/>
          </a:xfrm>
        </p:spPr>
        <p:txBody>
          <a:bodyPr anchor="t">
            <a:normAutofit lnSpcReduction="10000"/>
          </a:bodyPr>
          <a:lstStyle/>
          <a:p>
            <a:pPr algn="l"/>
            <a:r>
              <a:rPr lang="en-US" sz="3700" baseline="30000" dirty="0">
                <a:solidFill>
                  <a:schemeClr val="tx1"/>
                </a:solidFill>
                <a:latin typeface="Arial Rounded MT Bold" panose="020F0704030504030204" pitchFamily="34" charset="0"/>
              </a:rPr>
              <a:t>1 Tim 6.17-19</a:t>
            </a:r>
            <a:r>
              <a:rPr lang="en-US" sz="3700" dirty="0">
                <a:solidFill>
                  <a:schemeClr val="tx1"/>
                </a:solidFill>
                <a:latin typeface="Arial Rounded MT Bold" panose="020F0704030504030204" pitchFamily="34" charset="0"/>
              </a:rPr>
              <a:t>  Direct those who are rich in this present age not to be proud or to fix their hope on the uncertainty of riches but rather on God—who richly provides us with everything to enjoy.  Direct them to do good, to be rich in good deeds, to be generous, sharing,  storing up for themselves a good foundation for the future, so they might take hold of the true life.,</a:t>
            </a:r>
          </a:p>
        </p:txBody>
      </p:sp>
    </p:spTree>
    <p:extLst>
      <p:ext uri="{BB962C8B-B14F-4D97-AF65-F5344CB8AC3E}">
        <p14:creationId xmlns:p14="http://schemas.microsoft.com/office/powerpoint/2010/main" val="27930083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783F5A-3622-DA30-CE4D-50A5DFD30430}"/>
              </a:ext>
            </a:extLst>
          </p:cNvPr>
          <p:cNvSpPr txBox="1"/>
          <p:nvPr/>
        </p:nvSpPr>
        <p:spPr>
          <a:xfrm>
            <a:off x="375016" y="252875"/>
            <a:ext cx="8393969" cy="3801041"/>
          </a:xfrm>
          <a:prstGeom prst="rect">
            <a:avLst/>
          </a:prstGeom>
          <a:noFill/>
        </p:spPr>
        <p:txBody>
          <a:bodyPr wrap="square" rtlCol="0">
            <a:spAutoFit/>
          </a:bodyPr>
          <a:lstStyle/>
          <a:p>
            <a:pPr algn="l" defTabSz="685800" fontAlgn="auto">
              <a:spcBef>
                <a:spcPts val="0"/>
              </a:spcBef>
              <a:spcAft>
                <a:spcPts val="0"/>
              </a:spcAft>
              <a:defRPr/>
            </a:pPr>
            <a:r>
              <a:rPr lang="en-US" sz="3200" i="1" dirty="0">
                <a:solidFill>
                  <a:prstClr val="white"/>
                </a:solidFill>
                <a:ea typeface="Times New Roman" panose="02020603050405020304" pitchFamily="18" charset="0"/>
                <a:cs typeface="Calibri" panose="020F0502020204030204" pitchFamily="34" charset="0"/>
              </a:rPr>
              <a:t>Financial report as of October 31, 2025</a:t>
            </a:r>
          </a:p>
          <a:p>
            <a:pPr defTabSz="685800" fontAlgn="auto">
              <a:spcBef>
                <a:spcPts val="0"/>
              </a:spcBef>
              <a:spcAft>
                <a:spcPts val="0"/>
              </a:spcAft>
              <a:defRPr/>
            </a:pPr>
            <a:endParaRPr lang="en-US" sz="900" i="1" dirty="0">
              <a:solidFill>
                <a:prstClr val="white"/>
              </a:solidFill>
              <a:ea typeface="Times New Roman" panose="02020603050405020304" pitchFamily="18" charset="0"/>
              <a:cs typeface="+mn-cs"/>
            </a:endParaRPr>
          </a:p>
          <a:p>
            <a:pPr algn="l" defTabSz="685800" fontAlgn="auto">
              <a:spcBef>
                <a:spcPts val="0"/>
              </a:spcBef>
              <a:spcAft>
                <a:spcPts val="0"/>
              </a:spcAft>
              <a:defRPr/>
            </a:pPr>
            <a:r>
              <a:rPr lang="en-US" i="1" dirty="0">
                <a:solidFill>
                  <a:prstClr val="white"/>
                </a:solidFill>
                <a:ea typeface="Times New Roman" panose="02020603050405020304" pitchFamily="18" charset="0"/>
                <a:cs typeface="+mn-cs"/>
              </a:rPr>
              <a:t>donations:</a:t>
            </a:r>
            <a:r>
              <a:rPr lang="en-US" dirty="0">
                <a:solidFill>
                  <a:prstClr val="white"/>
                </a:solidFill>
                <a:ea typeface="Times New Roman" panose="02020603050405020304" pitchFamily="18" charset="0"/>
                <a:cs typeface="+mn-cs"/>
              </a:rPr>
              <a:t>    $  </a:t>
            </a:r>
            <a:r>
              <a:rPr lang="en-US" sz="2400" dirty="0">
                <a:solidFill>
                  <a:prstClr val="white"/>
                </a:solidFill>
                <a:ea typeface="Times New Roman" panose="02020603050405020304" pitchFamily="18" charset="0"/>
                <a:cs typeface="+mn-cs"/>
              </a:rPr>
              <a:t> </a:t>
            </a:r>
            <a:r>
              <a:rPr lang="en-US" dirty="0">
                <a:solidFill>
                  <a:prstClr val="white"/>
                </a:solidFill>
                <a:cs typeface="+mn-cs"/>
              </a:rPr>
              <a:t>21,645</a:t>
            </a:r>
            <a:r>
              <a:rPr lang="en-US" dirty="0">
                <a:solidFill>
                  <a:prstClr val="white"/>
                </a:solidFill>
                <a:ea typeface="Times New Roman" panose="02020603050405020304" pitchFamily="18" charset="0"/>
                <a:cs typeface="+mn-cs"/>
              </a:rPr>
              <a:t>   tithes </a:t>
            </a:r>
          </a:p>
          <a:p>
            <a:pPr algn="l" defTabSz="685800" fontAlgn="auto">
              <a:spcBef>
                <a:spcPts val="0"/>
              </a:spcBef>
              <a:spcAft>
                <a:spcPts val="0"/>
              </a:spcAft>
              <a:defRPr/>
            </a:pPr>
            <a:r>
              <a:rPr lang="en-US" dirty="0">
                <a:solidFill>
                  <a:prstClr val="white"/>
                </a:solidFill>
                <a:ea typeface="Times New Roman" panose="02020603050405020304" pitchFamily="18" charset="0"/>
                <a:cs typeface="+mn-cs"/>
              </a:rPr>
              <a:t>                               </a:t>
            </a:r>
            <a:r>
              <a:rPr lang="en-US" sz="3600" dirty="0">
                <a:solidFill>
                  <a:prstClr val="white"/>
                </a:solidFill>
                <a:ea typeface="Times New Roman" panose="02020603050405020304" pitchFamily="18" charset="0"/>
                <a:cs typeface="+mn-cs"/>
              </a:rPr>
              <a:t> </a:t>
            </a:r>
            <a:r>
              <a:rPr lang="en-US" dirty="0">
                <a:solidFill>
                  <a:prstClr val="white"/>
                </a:solidFill>
                <a:ea typeface="Times New Roman" panose="02020603050405020304" pitchFamily="18" charset="0"/>
                <a:cs typeface="+mn-cs"/>
              </a:rPr>
              <a:t>1,264 </a:t>
            </a:r>
            <a:r>
              <a:rPr lang="en-US" sz="500" dirty="0">
                <a:solidFill>
                  <a:prstClr val="white"/>
                </a:solidFill>
                <a:ea typeface="Times New Roman" panose="02020603050405020304" pitchFamily="18" charset="0"/>
                <a:cs typeface="+mn-cs"/>
              </a:rPr>
              <a:t>   </a:t>
            </a:r>
            <a:r>
              <a:rPr lang="en-US" sz="2800" dirty="0">
                <a:solidFill>
                  <a:prstClr val="white"/>
                </a:solidFill>
                <a:ea typeface="Times New Roman" panose="02020603050405020304" pitchFamily="18" charset="0"/>
                <a:cs typeface="+mn-cs"/>
              </a:rPr>
              <a:t>designated</a:t>
            </a:r>
            <a:r>
              <a:rPr lang="en-US" dirty="0">
                <a:solidFill>
                  <a:prstClr val="white"/>
                </a:solidFill>
                <a:ea typeface="Times New Roman" panose="02020603050405020304" pitchFamily="18" charset="0"/>
                <a:cs typeface="+mn-cs"/>
              </a:rPr>
              <a:t> </a:t>
            </a:r>
          </a:p>
          <a:p>
            <a:pPr algn="l" defTabSz="685800" fontAlgn="auto">
              <a:spcBef>
                <a:spcPts val="0"/>
              </a:spcBef>
              <a:spcAft>
                <a:spcPts val="0"/>
              </a:spcAft>
              <a:defRPr/>
            </a:pPr>
            <a:r>
              <a:rPr lang="en-US" i="1" dirty="0">
                <a:solidFill>
                  <a:prstClr val="white"/>
                </a:solidFill>
                <a:ea typeface="Times New Roman" panose="02020603050405020304" pitchFamily="18" charset="0"/>
                <a:cs typeface="+mn-cs"/>
              </a:rPr>
              <a:t>expenses:  </a:t>
            </a:r>
            <a:r>
              <a:rPr lang="en-US" dirty="0">
                <a:solidFill>
                  <a:prstClr val="white"/>
                </a:solidFill>
                <a:ea typeface="Times New Roman" panose="02020603050405020304" pitchFamily="18" charset="0"/>
                <a:cs typeface="+mn-cs"/>
              </a:rPr>
              <a:t>$      </a:t>
            </a:r>
            <a:r>
              <a:rPr lang="en-US" dirty="0">
                <a:solidFill>
                  <a:prstClr val="white"/>
                </a:solidFill>
                <a:cs typeface="+mn-cs"/>
              </a:rPr>
              <a:t>29,701  </a:t>
            </a:r>
          </a:p>
          <a:p>
            <a:pPr algn="l" defTabSz="685800" fontAlgn="auto">
              <a:spcBef>
                <a:spcPts val="0"/>
              </a:spcBef>
              <a:spcAft>
                <a:spcPts val="0"/>
              </a:spcAft>
              <a:defRPr/>
            </a:pPr>
            <a:r>
              <a:rPr lang="en-US" i="1" dirty="0">
                <a:solidFill>
                  <a:prstClr val="white"/>
                </a:solidFill>
                <a:ea typeface="Times New Roman" panose="02020603050405020304" pitchFamily="18" charset="0"/>
                <a:cs typeface="+mn-cs"/>
              </a:rPr>
              <a:t>net:</a:t>
            </a:r>
            <a:r>
              <a:rPr lang="en-US" dirty="0">
                <a:solidFill>
                  <a:prstClr val="white"/>
                </a:solidFill>
                <a:ea typeface="Times New Roman" panose="02020603050405020304" pitchFamily="18" charset="0"/>
                <a:cs typeface="+mn-cs"/>
              </a:rPr>
              <a:t>                </a:t>
            </a:r>
            <a:r>
              <a:rPr lang="en-US" sz="3200" dirty="0">
                <a:solidFill>
                  <a:prstClr val="white"/>
                </a:solidFill>
                <a:ea typeface="Times New Roman" panose="02020603050405020304" pitchFamily="18" charset="0"/>
                <a:cs typeface="+mn-cs"/>
              </a:rPr>
              <a:t>  </a:t>
            </a:r>
            <a:r>
              <a:rPr lang="en-US" dirty="0">
                <a:solidFill>
                  <a:srgbClr val="FF0000"/>
                </a:solidFill>
                <a:ea typeface="Times New Roman" panose="02020603050405020304" pitchFamily="18" charset="0"/>
                <a:cs typeface="+mn-cs"/>
              </a:rPr>
              <a:t>$ </a:t>
            </a:r>
            <a:r>
              <a:rPr lang="en-US" sz="3600" dirty="0">
                <a:solidFill>
                  <a:srgbClr val="FF0000"/>
                </a:solidFill>
                <a:ea typeface="Times New Roman" panose="02020603050405020304" pitchFamily="18" charset="0"/>
                <a:cs typeface="+mn-cs"/>
              </a:rPr>
              <a:t> </a:t>
            </a:r>
            <a:r>
              <a:rPr lang="en-US" sz="1600" dirty="0">
                <a:solidFill>
                  <a:srgbClr val="FF0000"/>
                </a:solidFill>
                <a:ea typeface="Times New Roman" panose="02020603050405020304" pitchFamily="18" charset="0"/>
                <a:cs typeface="+mn-cs"/>
              </a:rPr>
              <a:t> </a:t>
            </a:r>
            <a:r>
              <a:rPr lang="en-US" dirty="0">
                <a:solidFill>
                  <a:srgbClr val="FF0000"/>
                </a:solidFill>
                <a:cs typeface="+mn-cs"/>
              </a:rPr>
              <a:t>(  6,792)</a:t>
            </a:r>
            <a:r>
              <a:rPr lang="en-US" dirty="0">
                <a:solidFill>
                  <a:prstClr val="white"/>
                </a:solidFill>
                <a:cs typeface="+mn-cs"/>
              </a:rPr>
              <a:t> Oct. </a:t>
            </a:r>
          </a:p>
          <a:p>
            <a:pPr algn="l" defTabSz="685800" fontAlgn="auto">
              <a:spcBef>
                <a:spcPts val="0"/>
              </a:spcBef>
              <a:spcAft>
                <a:spcPts val="0"/>
              </a:spcAft>
              <a:defRPr/>
            </a:pPr>
            <a:r>
              <a:rPr lang="en-US" dirty="0">
                <a:solidFill>
                  <a:prstClr val="white"/>
                </a:solidFill>
              </a:rPr>
              <a:t>YTD </a:t>
            </a:r>
            <a:r>
              <a:rPr lang="en-US" dirty="0">
                <a:solidFill>
                  <a:prstClr val="white"/>
                </a:solidFill>
                <a:ea typeface="Times New Roman" panose="02020603050405020304" pitchFamily="18" charset="0"/>
                <a:cs typeface="+mn-cs"/>
              </a:rPr>
              <a:t>adj. net  </a:t>
            </a:r>
            <a:r>
              <a:rPr lang="en-US" dirty="0">
                <a:solidFill>
                  <a:srgbClr val="FF0000"/>
                </a:solidFill>
                <a:cs typeface="+mn-cs"/>
              </a:rPr>
              <a:t>$ </a:t>
            </a:r>
            <a:r>
              <a:rPr lang="en-US" sz="3200" dirty="0">
                <a:solidFill>
                  <a:srgbClr val="FF0000"/>
                </a:solidFill>
                <a:cs typeface="+mn-cs"/>
              </a:rPr>
              <a:t> </a:t>
            </a:r>
            <a:r>
              <a:rPr lang="en-US" sz="2400" dirty="0">
                <a:solidFill>
                  <a:srgbClr val="FF0000"/>
                </a:solidFill>
                <a:cs typeface="+mn-cs"/>
              </a:rPr>
              <a:t> </a:t>
            </a:r>
            <a:r>
              <a:rPr lang="en-US" dirty="0">
                <a:solidFill>
                  <a:srgbClr val="FF0000"/>
                </a:solidFill>
                <a:cs typeface="+mn-cs"/>
              </a:rPr>
              <a:t>(45,352)</a:t>
            </a:r>
            <a:endParaRPr lang="en-US" sz="3200" dirty="0">
              <a:solidFill>
                <a:prstClr val="white"/>
              </a:solidFill>
              <a:ea typeface="Times New Roman" panose="02020603050405020304" pitchFamily="18" charset="0"/>
              <a:cs typeface="+mn-cs"/>
            </a:endParaRPr>
          </a:p>
        </p:txBody>
      </p:sp>
    </p:spTree>
    <p:extLst>
      <p:ext uri="{BB962C8B-B14F-4D97-AF65-F5344CB8AC3E}">
        <p14:creationId xmlns:p14="http://schemas.microsoft.com/office/powerpoint/2010/main" val="26612353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41C69-8FB5-B214-94ED-1C2B929AB2A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8FF63AF-77B5-DA3F-DE99-A95B527220F4}"/>
              </a:ext>
            </a:extLst>
          </p:cNvPr>
          <p:cNvSpPr>
            <a:spLocks noGrp="1"/>
          </p:cNvSpPr>
          <p:nvPr>
            <p:ph type="subTitle" idx="1"/>
          </p:nvPr>
        </p:nvSpPr>
        <p:spPr>
          <a:xfrm>
            <a:off x="228600" y="209550"/>
            <a:ext cx="8610600" cy="4800600"/>
          </a:xfrm>
        </p:spPr>
        <p:txBody>
          <a:bodyPr anchor="t">
            <a:normAutofit/>
          </a:bodyPr>
          <a:lstStyle/>
          <a:p>
            <a:pPr algn="l"/>
            <a:r>
              <a:rPr lang="en-US" sz="4000" u="sng" dirty="0">
                <a:solidFill>
                  <a:srgbClr val="FFFF66"/>
                </a:solidFill>
                <a:latin typeface="Arial Rounded MT Bold" panose="020F0704030504030204" pitchFamily="34" charset="0"/>
              </a:rPr>
              <a:t>C. The boasting of life  </a:t>
            </a:r>
          </a:p>
          <a:p>
            <a:pPr algn="l"/>
            <a:r>
              <a:rPr lang="en-US" sz="4000" baseline="30000" dirty="0">
                <a:solidFill>
                  <a:schemeClr val="tx1"/>
                </a:solidFill>
                <a:latin typeface="Arial Rounded MT Bold" panose="020F0704030504030204" pitchFamily="34" charset="0"/>
              </a:rPr>
              <a:t>Gal 2.19-20 </a:t>
            </a:r>
            <a:r>
              <a:rPr lang="en-US" sz="4000" dirty="0">
                <a:solidFill>
                  <a:schemeClr val="tx1"/>
                </a:solidFill>
                <a:latin typeface="Arial Rounded MT Bold" panose="020F0704030504030204" pitchFamily="34" charset="0"/>
              </a:rPr>
              <a:t>I have been executed on the stake with Messiah; and it is no longer I who live, but Messiah lives in me. And </a:t>
            </a:r>
            <a:r>
              <a:rPr lang="en-US" sz="4000" u="sng" dirty="0">
                <a:solidFill>
                  <a:srgbClr val="FFFF66"/>
                </a:solidFill>
                <a:latin typeface="Arial Rounded MT Bold" panose="020F0704030504030204" pitchFamily="34" charset="0"/>
              </a:rPr>
              <a:t>the life I now live in the body, I live by trusting in Ben-Elohim—who loved me and gave Himself up for me</a:t>
            </a:r>
          </a:p>
        </p:txBody>
      </p:sp>
    </p:spTree>
    <p:extLst>
      <p:ext uri="{BB962C8B-B14F-4D97-AF65-F5344CB8AC3E}">
        <p14:creationId xmlns:p14="http://schemas.microsoft.com/office/powerpoint/2010/main" val="21730306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9120F-0EA6-8A6D-EE92-2FAEBBA535A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11D4CED-0833-904F-6E5F-9F2E0CA41038}"/>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Eph 2.10</a:t>
            </a:r>
            <a:r>
              <a:rPr lang="en-US" sz="4000" dirty="0">
                <a:solidFill>
                  <a:schemeClr val="tx1"/>
                </a:solidFill>
                <a:latin typeface="Arial Rounded MT Bold" panose="020F0704030504030204" pitchFamily="34" charset="0"/>
              </a:rPr>
              <a:t> For we are His workmanship—created in Messiah Yeshua for good deeds, which God prepared beforehand so we might walk in them.</a:t>
            </a:r>
          </a:p>
        </p:txBody>
      </p:sp>
    </p:spTree>
    <p:extLst>
      <p:ext uri="{BB962C8B-B14F-4D97-AF65-F5344CB8AC3E}">
        <p14:creationId xmlns:p14="http://schemas.microsoft.com/office/powerpoint/2010/main" val="12762986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EA7AE-28E9-3E3A-1F4C-192C3628458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5E6A73C-A8CD-A9E5-D687-AEBD33CA2942}"/>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Eph 3-16-19 </a:t>
            </a:r>
            <a:r>
              <a:rPr lang="en-US" sz="4000" dirty="0">
                <a:solidFill>
                  <a:schemeClr val="tx1"/>
                </a:solidFill>
                <a:latin typeface="Arial Rounded MT Bold" panose="020F0704030504030204" pitchFamily="34" charset="0"/>
              </a:rPr>
              <a:t>I pray that from His glorious riches He would grant you to be strengthened in your inner being with power through His Ruach, so that Messiah may dwell in your hearts through faith. I pray that you, being rooted and grounded in love, </a:t>
            </a:r>
          </a:p>
        </p:txBody>
      </p:sp>
    </p:spTree>
    <p:extLst>
      <p:ext uri="{BB962C8B-B14F-4D97-AF65-F5344CB8AC3E}">
        <p14:creationId xmlns:p14="http://schemas.microsoft.com/office/powerpoint/2010/main" val="2543148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FC968-98EE-6A34-5AD8-5853FC3A23F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1BCEC93-2BDF-20AF-4370-CC0D5547C76F}"/>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Eph 3-16-19 </a:t>
            </a:r>
            <a:r>
              <a:rPr lang="en-US" sz="4000" dirty="0">
                <a:solidFill>
                  <a:schemeClr val="tx1"/>
                </a:solidFill>
                <a:latin typeface="Arial Rounded MT Bold" panose="020F0704030504030204" pitchFamily="34" charset="0"/>
              </a:rPr>
              <a:t>may have strength to grasp with all the </a:t>
            </a:r>
            <a:r>
              <a:rPr lang="en-US" sz="4000" i="1" dirty="0" err="1">
                <a:solidFill>
                  <a:schemeClr val="tx1"/>
                </a:solidFill>
                <a:latin typeface="Arial Rounded MT Bold" panose="020F0704030504030204" pitchFamily="34" charset="0"/>
              </a:rPr>
              <a:t>kedoshim</a:t>
            </a:r>
            <a:r>
              <a:rPr lang="en-US" sz="4000" dirty="0">
                <a:solidFill>
                  <a:schemeClr val="tx1"/>
                </a:solidFill>
                <a:latin typeface="Arial Rounded MT Bold" panose="020F0704030504030204" pitchFamily="34" charset="0"/>
              </a:rPr>
              <a:t> / holy people what is the width and length and height and depth, and to know the love of Messiah which surpasses knowledge, so you may be filled up with all the fullness of God.</a:t>
            </a:r>
          </a:p>
        </p:txBody>
      </p:sp>
    </p:spTree>
    <p:extLst>
      <p:ext uri="{BB962C8B-B14F-4D97-AF65-F5344CB8AC3E}">
        <p14:creationId xmlns:p14="http://schemas.microsoft.com/office/powerpoint/2010/main" val="18008178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CA8F0-C6AF-2CAA-5BDC-24648C99682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46AF279-DC65-6D42-5DCA-451627731FC0}"/>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Otherwise, a litany of fears, insecurities, phobias, anxieties, panics, aggression, despair as a Jew or for the Jews.  </a:t>
            </a:r>
          </a:p>
          <a:p>
            <a:pPr algn="l"/>
            <a:r>
              <a:rPr lang="en-US" sz="4000" dirty="0">
                <a:solidFill>
                  <a:schemeClr val="tx1"/>
                </a:solidFill>
                <a:latin typeface="Arial Rounded MT Bold" panose="020F0704030504030204" pitchFamily="34" charset="0"/>
              </a:rPr>
              <a:t>I had certain internal issues [weights] that were greatly alleviated by </a:t>
            </a:r>
            <a:r>
              <a:rPr lang="en-US" sz="4000" i="1" dirty="0">
                <a:solidFill>
                  <a:schemeClr val="tx1"/>
                </a:solidFill>
                <a:latin typeface="Arial Rounded MT Bold" panose="020F0704030504030204" pitchFamily="34" charset="0"/>
              </a:rPr>
              <a:t>Be In Health </a:t>
            </a:r>
            <a:r>
              <a:rPr lang="en-US" sz="4000" dirty="0">
                <a:solidFill>
                  <a:schemeClr val="tx1"/>
                </a:solidFill>
                <a:latin typeface="Arial Rounded MT Bold" panose="020F0704030504030204" pitchFamily="34" charset="0"/>
              </a:rPr>
              <a:t>/ Brian and Sue Samuel Nov 22.</a:t>
            </a:r>
          </a:p>
          <a:p>
            <a:pPr algn="l"/>
            <a:endParaRPr lang="en-US" sz="4000" dirty="0">
              <a:solidFill>
                <a:schemeClr val="tx1"/>
              </a:solidFill>
              <a:latin typeface="Arial Rounded MT Bold" panose="020F0704030504030204" pitchFamily="34" charset="0"/>
            </a:endParaRP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3184506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EF1E6-15B2-23DB-6930-271A4E534DD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5D9B115-F38B-59D8-8B50-EEF2AA54EB44}"/>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62E9A078-975C-3EE9-6516-4FF756992ADE}"/>
              </a:ext>
            </a:extLst>
          </p:cNvPr>
          <p:cNvPicPr>
            <a:picLocks noChangeAspect="1"/>
          </p:cNvPicPr>
          <p:nvPr/>
        </p:nvPicPr>
        <p:blipFill>
          <a:blip r:embed="rId3" cstate="print">
            <a:extLst>
              <a:ext uri="{28A0092B-C50C-407E-A947-70E740481C1C}">
                <a14:useLocalDpi xmlns:a14="http://schemas.microsoft.com/office/drawing/2010/main" val="0"/>
              </a:ext>
            </a:extLst>
          </a:blip>
          <a:srcRect l="17407" t="14444" r="26296" b="12469"/>
          <a:stretch>
            <a:fillRect/>
          </a:stretch>
        </p:blipFill>
        <p:spPr>
          <a:xfrm rot="5400000">
            <a:off x="1761415" y="67383"/>
            <a:ext cx="5121358" cy="4986592"/>
          </a:xfrm>
          <a:prstGeom prst="rect">
            <a:avLst/>
          </a:prstGeom>
        </p:spPr>
      </p:pic>
    </p:spTree>
    <p:extLst>
      <p:ext uri="{BB962C8B-B14F-4D97-AF65-F5344CB8AC3E}">
        <p14:creationId xmlns:p14="http://schemas.microsoft.com/office/powerpoint/2010/main" val="36712699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CE690-7D4C-0B19-F4B9-65A80C7F167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E399690-03D7-EC35-B247-982C54B0D715}"/>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Without faith, there are many things to rage or panic and despair about.  Great weights in the daily news and culture…</a:t>
            </a:r>
          </a:p>
        </p:txBody>
      </p:sp>
    </p:spTree>
    <p:extLst>
      <p:ext uri="{BB962C8B-B14F-4D97-AF65-F5344CB8AC3E}">
        <p14:creationId xmlns:p14="http://schemas.microsoft.com/office/powerpoint/2010/main" val="2362374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5B144-8351-5582-49A0-BDEC0907ED1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B2C9CE4-E006-E5E6-4F58-F2D2015B76F4}"/>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Mtt 11.28-30 </a:t>
            </a:r>
            <a:r>
              <a:rPr lang="en-US" sz="4000" dirty="0">
                <a:solidFill>
                  <a:schemeClr val="tx1"/>
                </a:solidFill>
                <a:latin typeface="Arial Rounded MT Bold" panose="020F0704030504030204" pitchFamily="34" charset="0"/>
              </a:rPr>
              <a:t>Come to Me, all who are weary and </a:t>
            </a:r>
            <a:r>
              <a:rPr lang="en-US" sz="4000" u="sng" dirty="0">
                <a:solidFill>
                  <a:srgbClr val="FFFF66"/>
                </a:solidFill>
                <a:latin typeface="Arial Rounded MT Bold" panose="020F0704030504030204" pitchFamily="34" charset="0"/>
              </a:rPr>
              <a:t>burdened</a:t>
            </a:r>
            <a:r>
              <a:rPr lang="en-US" sz="4000" dirty="0">
                <a:solidFill>
                  <a:schemeClr val="tx1"/>
                </a:solidFill>
                <a:latin typeface="Arial Rounded MT Bold" panose="020F0704030504030204" pitchFamily="34" charset="0"/>
              </a:rPr>
              <a:t>, and I will give you rest. Take My yoke upon you and learn from Me, for I am gentle and humble in heart, and ‘you will find rest for your souls.’ For My yoke is easy and </a:t>
            </a:r>
            <a:r>
              <a:rPr lang="en-US" sz="4000" u="sng" dirty="0">
                <a:solidFill>
                  <a:srgbClr val="FFFF66"/>
                </a:solidFill>
                <a:latin typeface="Arial Rounded MT Bold" panose="020F0704030504030204" pitchFamily="34" charset="0"/>
              </a:rPr>
              <a:t>My burden</a:t>
            </a:r>
            <a:r>
              <a:rPr lang="en-US" sz="4000" dirty="0">
                <a:solidFill>
                  <a:srgbClr val="FFFF66"/>
                </a:solidFill>
                <a:latin typeface="Arial Rounded MT Bold" panose="020F0704030504030204" pitchFamily="34" charset="0"/>
              </a:rPr>
              <a:t> </a:t>
            </a:r>
            <a:r>
              <a:rPr lang="en-US" sz="4000" dirty="0">
                <a:solidFill>
                  <a:schemeClr val="tx1"/>
                </a:solidFill>
                <a:latin typeface="Arial Rounded MT Bold" panose="020F0704030504030204" pitchFamily="34" charset="0"/>
              </a:rPr>
              <a:t>is light.”</a:t>
            </a:r>
          </a:p>
        </p:txBody>
      </p:sp>
    </p:spTree>
    <p:extLst>
      <p:ext uri="{BB962C8B-B14F-4D97-AF65-F5344CB8AC3E}">
        <p14:creationId xmlns:p14="http://schemas.microsoft.com/office/powerpoint/2010/main" val="13820685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D9B3D-C619-C4C3-19A0-DC2C6C1A149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E0E6ACF-9CBF-488F-210A-111B576FA7F7}"/>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dirty="0">
                <a:solidFill>
                  <a:schemeClr val="tx1"/>
                </a:solidFill>
                <a:latin typeface="Arial Rounded MT Bold" panose="020F0704030504030204" pitchFamily="34" charset="0"/>
              </a:rPr>
              <a:t> On October 31, 2025, during a Friday sermon at the Islamic Center of Kansas </a:t>
            </a:r>
            <a:r>
              <a:rPr lang="en-US" sz="4000" u="sng" dirty="0">
                <a:solidFill>
                  <a:srgbClr val="FFFF66"/>
                </a:solidFill>
                <a:latin typeface="Arial Rounded MT Bold" panose="020F0704030504030204" pitchFamily="34" charset="0"/>
              </a:rPr>
              <a:t>(Olathe, KS), </a:t>
            </a:r>
            <a:r>
              <a:rPr lang="en-US" sz="4000" dirty="0">
                <a:solidFill>
                  <a:schemeClr val="tx1"/>
                </a:solidFill>
                <a:latin typeface="Arial Rounded MT Bold" panose="020F0704030504030204" pitchFamily="34" charset="0"/>
              </a:rPr>
              <a:t>Muhammad </a:t>
            </a:r>
            <a:r>
              <a:rPr lang="en-US" sz="4000" dirty="0" err="1">
                <a:solidFill>
                  <a:schemeClr val="tx1"/>
                </a:solidFill>
                <a:latin typeface="Arial Rounded MT Bold" panose="020F0704030504030204" pitchFamily="34" charset="0"/>
              </a:rPr>
              <a:t>Tarife</a:t>
            </a:r>
            <a:r>
              <a:rPr lang="en-US" sz="4000" dirty="0">
                <a:solidFill>
                  <a:schemeClr val="tx1"/>
                </a:solidFill>
                <a:latin typeface="Arial Rounded MT Bold" panose="020F0704030504030204" pitchFamily="34" charset="0"/>
              </a:rPr>
              <a:t> proclaimed that ‘Gaza has begun a new page of Jihad and sacrifice,’ and prayed for Allah to ‘destroy the criminal Zionists… kill them one by one, do not spare a single one of them.’</a:t>
            </a:r>
          </a:p>
        </p:txBody>
      </p:sp>
    </p:spTree>
    <p:extLst>
      <p:ext uri="{BB962C8B-B14F-4D97-AF65-F5344CB8AC3E}">
        <p14:creationId xmlns:p14="http://schemas.microsoft.com/office/powerpoint/2010/main" val="17128299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E759C-C7AE-AFEB-37B1-18D7F9724D8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C223B3E-3B75-F241-EFB3-E69686474855}"/>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However, G-d specializes in surprises.</a:t>
            </a:r>
          </a:p>
        </p:txBody>
      </p:sp>
    </p:spTree>
    <p:extLst>
      <p:ext uri="{BB962C8B-B14F-4D97-AF65-F5344CB8AC3E}">
        <p14:creationId xmlns:p14="http://schemas.microsoft.com/office/powerpoint/2010/main" val="25292454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124CE-CA99-1968-55D4-DDC71BFAB09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8B7322A-15E8-E4FC-6B24-21BEEB53DD6E}"/>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https://youtu.be/3mrGLm9vID8</a:t>
            </a:r>
          </a:p>
        </p:txBody>
      </p:sp>
      <p:pic>
        <p:nvPicPr>
          <p:cNvPr id="5" name="Picture 4">
            <a:extLst>
              <a:ext uri="{FF2B5EF4-FFF2-40B4-BE49-F238E27FC236}">
                <a16:creationId xmlns:a16="http://schemas.microsoft.com/office/drawing/2014/main" id="{35437FC5-E634-1C49-39FA-1F477616F1AB}"/>
              </a:ext>
            </a:extLst>
          </p:cNvPr>
          <p:cNvPicPr>
            <a:picLocks noChangeAspect="1"/>
          </p:cNvPicPr>
          <p:nvPr/>
        </p:nvPicPr>
        <p:blipFill>
          <a:blip r:embed="rId3"/>
          <a:stretch>
            <a:fillRect/>
          </a:stretch>
        </p:blipFill>
        <p:spPr>
          <a:xfrm>
            <a:off x="294678" y="47272"/>
            <a:ext cx="8554644" cy="5048955"/>
          </a:xfrm>
          <a:prstGeom prst="rect">
            <a:avLst/>
          </a:prstGeom>
        </p:spPr>
      </p:pic>
    </p:spTree>
    <p:extLst>
      <p:ext uri="{BB962C8B-B14F-4D97-AF65-F5344CB8AC3E}">
        <p14:creationId xmlns:p14="http://schemas.microsoft.com/office/powerpoint/2010/main" val="4336924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18497-CF66-62E7-DDCB-69E4C339318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30992EE-5DCB-A92E-85F9-2EBA4D71329C}"/>
              </a:ext>
            </a:extLst>
          </p:cNvPr>
          <p:cNvSpPr>
            <a:spLocks noGrp="1"/>
          </p:cNvSpPr>
          <p:nvPr>
            <p:ph type="subTitle" idx="1"/>
          </p:nvPr>
        </p:nvSpPr>
        <p:spPr>
          <a:xfrm>
            <a:off x="-7951470" y="-4591050"/>
            <a:ext cx="24976122" cy="13388340"/>
          </a:xfrm>
        </p:spPr>
        <p:txBody>
          <a:bodyPr anchor="t">
            <a:normAutofit/>
          </a:bodyPr>
          <a:lstStyle/>
          <a:p>
            <a:pPr algn="l"/>
            <a:endParaRPr lang="en-US" sz="4000" dirty="0">
              <a:solidFill>
                <a:schemeClr val="tx1"/>
              </a:solidFill>
              <a:latin typeface="Arial Rounded MT Bold" panose="020F0704030504030204" pitchFamily="34" charset="0"/>
            </a:endParaRPr>
          </a:p>
        </p:txBody>
      </p:sp>
      <p:pic>
        <p:nvPicPr>
          <p:cNvPr id="1026" name="Picture 2" descr="iron beam israel worthy ministries">
            <a:extLst>
              <a:ext uri="{FF2B5EF4-FFF2-40B4-BE49-F238E27FC236}">
                <a16:creationId xmlns:a16="http://schemas.microsoft.com/office/drawing/2014/main" id="{9372A661-32A6-D020-3403-B80558A66E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67800" cy="51006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9E67F1E-39CC-5B78-F51F-3328F07545FD}"/>
              </a:ext>
            </a:extLst>
          </p:cNvPr>
          <p:cNvSpPr txBox="1"/>
          <p:nvPr/>
        </p:nvSpPr>
        <p:spPr>
          <a:xfrm>
            <a:off x="76200" y="42862"/>
            <a:ext cx="8915401" cy="2554545"/>
          </a:xfrm>
          <a:prstGeom prst="rect">
            <a:avLst/>
          </a:prstGeom>
          <a:noFill/>
        </p:spPr>
        <p:txBody>
          <a:bodyPr wrap="square" rtlCol="0">
            <a:spAutoFit/>
          </a:bodyPr>
          <a:lstStyle/>
          <a:p>
            <a:pPr algn="l"/>
            <a:r>
              <a:rPr lang="en-US" dirty="0"/>
              <a:t>Israel’s Defense Ministry will deliver its first  full Iron Beam </a:t>
            </a:r>
          </a:p>
          <a:p>
            <a:pPr algn="l"/>
            <a:r>
              <a:rPr lang="en-US" dirty="0"/>
              <a:t>high-energy laser battery to the IDF </a:t>
            </a:r>
          </a:p>
          <a:p>
            <a:pPr algn="l"/>
            <a:r>
              <a:rPr lang="en-US" dirty="0"/>
              <a:t>on December 30.</a:t>
            </a:r>
          </a:p>
        </p:txBody>
      </p:sp>
    </p:spTree>
    <p:extLst>
      <p:ext uri="{BB962C8B-B14F-4D97-AF65-F5344CB8AC3E}">
        <p14:creationId xmlns:p14="http://schemas.microsoft.com/office/powerpoint/2010/main" val="24699098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98A37-20BB-AC4A-69C4-DB953C05281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95332BE-2C44-321C-8A4E-7C57811100C3}"/>
              </a:ext>
            </a:extLst>
          </p:cNvPr>
          <p:cNvSpPr>
            <a:spLocks noGrp="1"/>
          </p:cNvSpPr>
          <p:nvPr>
            <p:ph type="subTitle" idx="1"/>
          </p:nvPr>
        </p:nvSpPr>
        <p:spPr>
          <a:xfrm>
            <a:off x="228600" y="209550"/>
            <a:ext cx="8610600" cy="4800600"/>
          </a:xfrm>
        </p:spPr>
        <p:txBody>
          <a:bodyPr anchor="t">
            <a:normAutofit fontScale="92500"/>
          </a:bodyPr>
          <a:lstStyle/>
          <a:p>
            <a:pPr algn="l"/>
            <a:r>
              <a:rPr lang="en-US" sz="4000" dirty="0">
                <a:solidFill>
                  <a:schemeClr val="tx1"/>
                </a:solidFill>
                <a:latin typeface="Arial Rounded MT Bold" panose="020F0704030504030204" pitchFamily="34" charset="0"/>
              </a:rPr>
              <a:t>In the two-year sessions since 2000, an average of just under 4,800 pages per session were added by the Congress itself, and just over 150,000 pages per session were added by the bureaucracy. Nobody elected the bureaucracy to do that. Until a year ago, no one could even dismiss bureaucrats from office.</a:t>
            </a:r>
          </a:p>
        </p:txBody>
      </p:sp>
    </p:spTree>
    <p:extLst>
      <p:ext uri="{BB962C8B-B14F-4D97-AF65-F5344CB8AC3E}">
        <p14:creationId xmlns:p14="http://schemas.microsoft.com/office/powerpoint/2010/main" val="11483550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948FC-7B73-381A-062C-D13C97CEA26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2B6AC39-93BF-BC96-6CC7-0C126441B0EF}"/>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An illustration in weight dropping/ transformation in today’s parasha.</a:t>
            </a:r>
          </a:p>
        </p:txBody>
      </p:sp>
    </p:spTree>
    <p:extLst>
      <p:ext uri="{BB962C8B-B14F-4D97-AF65-F5344CB8AC3E}">
        <p14:creationId xmlns:p14="http://schemas.microsoft.com/office/powerpoint/2010/main" val="33265399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41218-9C44-7F2A-5B68-126837A9854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2BF7626-9D9C-8C0C-ADC0-3386660453A1}"/>
              </a:ext>
            </a:extLst>
          </p:cNvPr>
          <p:cNvSpPr>
            <a:spLocks noGrp="1"/>
          </p:cNvSpPr>
          <p:nvPr>
            <p:ph type="subTitle" idx="1"/>
          </p:nvPr>
        </p:nvSpPr>
        <p:spPr>
          <a:xfrm>
            <a:off x="228600" y="209550"/>
            <a:ext cx="8610600" cy="4800600"/>
          </a:xfrm>
        </p:spPr>
        <p:txBody>
          <a:bodyPr anchor="t">
            <a:normAutofit fontScale="92500"/>
          </a:bodyPr>
          <a:lstStyle/>
          <a:p>
            <a:pPr algn="l"/>
            <a:r>
              <a:rPr lang="en-US" sz="4000" dirty="0">
                <a:solidFill>
                  <a:schemeClr val="tx1"/>
                </a:solidFill>
                <a:latin typeface="Arial Rounded MT Bold" panose="020F0704030504030204" pitchFamily="34" charset="0"/>
              </a:rPr>
              <a:t>One of the most mysterious episodes in the entire Torah occurs in this week’s portion ‘</a:t>
            </a:r>
            <a:r>
              <a:rPr lang="en-US" sz="4000" dirty="0" err="1">
                <a:solidFill>
                  <a:schemeClr val="tx1"/>
                </a:solidFill>
                <a:latin typeface="Arial Rounded MT Bold" panose="020F0704030504030204" pitchFamily="34" charset="0"/>
              </a:rPr>
              <a:t>Vayishlakh</a:t>
            </a:r>
            <a:r>
              <a:rPr lang="en-US" sz="4000" dirty="0">
                <a:solidFill>
                  <a:schemeClr val="tx1"/>
                </a:solidFill>
                <a:latin typeface="Arial Rounded MT Bold" panose="020F0704030504030204" pitchFamily="34" charset="0"/>
              </a:rPr>
              <a:t>’.</a:t>
            </a:r>
          </a:p>
          <a:p>
            <a:pPr algn="l"/>
            <a:r>
              <a:rPr lang="en-US" sz="4000" dirty="0">
                <a:solidFill>
                  <a:schemeClr val="tx1"/>
                </a:solidFill>
                <a:latin typeface="Arial Rounded MT Bold" panose="020F0704030504030204" pitchFamily="34" charset="0"/>
              </a:rPr>
              <a:t>Yaakov, alone at night on the banks of the </a:t>
            </a:r>
            <a:r>
              <a:rPr lang="en-US" sz="4000" dirty="0" err="1">
                <a:solidFill>
                  <a:schemeClr val="tx1"/>
                </a:solidFill>
                <a:latin typeface="Arial Rounded MT Bold" panose="020F0704030504030204" pitchFamily="34" charset="0"/>
              </a:rPr>
              <a:t>Yabbok</a:t>
            </a:r>
            <a:r>
              <a:rPr lang="en-US" sz="4000" dirty="0">
                <a:solidFill>
                  <a:schemeClr val="tx1"/>
                </a:solidFill>
                <a:latin typeface="Arial Rounded MT Bold" panose="020F0704030504030204" pitchFamily="34" charset="0"/>
              </a:rPr>
              <a:t> River, suddenly finds himself wrestling with a strange “</a:t>
            </a:r>
            <a:r>
              <a:rPr lang="en-US" sz="4000" dirty="0" err="1">
                <a:solidFill>
                  <a:schemeClr val="tx1"/>
                </a:solidFill>
                <a:latin typeface="Arial Rounded MT Bold" panose="020F0704030504030204" pitchFamily="34" charset="0"/>
              </a:rPr>
              <a:t>ish</a:t>
            </a:r>
            <a:r>
              <a:rPr lang="en-US" sz="4000" dirty="0">
                <a:solidFill>
                  <a:schemeClr val="tx1"/>
                </a:solidFill>
                <a:latin typeface="Arial Rounded MT Bold" panose="020F0704030504030204" pitchFamily="34" charset="0"/>
              </a:rPr>
              <a:t>”—a man, an angel, or perhaps a divine being. The struggle lasts until dawn.</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5717403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B5C2F-E5A7-C124-9987-FFA71C50DA6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701B9AA-4D50-0659-59B0-7EBDCC31C010}"/>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3074" name="Picture 2">
            <a:extLst>
              <a:ext uri="{FF2B5EF4-FFF2-40B4-BE49-F238E27FC236}">
                <a16:creationId xmlns:a16="http://schemas.microsoft.com/office/drawing/2014/main" id="{65A8C4CF-86CA-8249-845A-FD5BDA628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0"/>
            <a:ext cx="77152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1398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A49AE-D53A-CBF2-FF12-020020786D5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5E35CA1-3B4A-4544-7F7C-E13A304661FC}"/>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The being wounds Yaakov, blesses him, and renames him Yisrael, “one who wrestles with God and prevails.”</a:t>
            </a:r>
          </a:p>
          <a:p>
            <a:pPr algn="l"/>
            <a:r>
              <a:rPr lang="en-US" sz="4000" dirty="0">
                <a:solidFill>
                  <a:schemeClr val="tx1"/>
                </a:solidFill>
                <a:latin typeface="Arial Rounded MT Bold" panose="020F0704030504030204" pitchFamily="34" charset="0"/>
              </a:rPr>
              <a:t> </a:t>
            </a:r>
          </a:p>
        </p:txBody>
      </p:sp>
    </p:spTree>
    <p:extLst>
      <p:ext uri="{BB962C8B-B14F-4D97-AF65-F5344CB8AC3E}">
        <p14:creationId xmlns:p14="http://schemas.microsoft.com/office/powerpoint/2010/main" val="10966228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0BC07-DA1C-7954-95EA-564226EFAC3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4E9232D-2938-8981-AD63-C77E11C9A153}"/>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dirty="0">
                <a:solidFill>
                  <a:schemeClr val="tx1"/>
                </a:solidFill>
                <a:latin typeface="Arial Rounded MT Bold" panose="020F0704030504030204" pitchFamily="34" charset="0"/>
              </a:rPr>
              <a:t>This nocturnal encounter becomes the turning point of Yaakov’s life—the moment when struggle itself becomes destiny. A contemporary psychologist might say: Yaakov is the first biblical figure who chooses his own identity rather than merely receiving it. </a:t>
            </a:r>
          </a:p>
        </p:txBody>
      </p:sp>
    </p:spTree>
    <p:extLst>
      <p:ext uri="{BB962C8B-B14F-4D97-AF65-F5344CB8AC3E}">
        <p14:creationId xmlns:p14="http://schemas.microsoft.com/office/powerpoint/2010/main" val="864852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20416-B785-1886-53B5-BC927BFE49A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EC711B6-18E4-1327-936E-F1775F53DAB3}"/>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D3E1F4D6-F81B-4683-B110-FB999645B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20482254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FBEF3-639A-5FF9-D1AD-5CD1BB29C91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2EF8D93-38FC-447F-14F9-9690817450C7}"/>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Avraham is called.</a:t>
            </a:r>
          </a:p>
          <a:p>
            <a:pPr algn="l"/>
            <a:r>
              <a:rPr lang="en-US" sz="4000" dirty="0" err="1">
                <a:solidFill>
                  <a:schemeClr val="tx1"/>
                </a:solidFill>
                <a:latin typeface="Arial Rounded MT Bold" panose="020F0704030504030204" pitchFamily="34" charset="0"/>
              </a:rPr>
              <a:t>Yitzḥak</a:t>
            </a:r>
            <a:r>
              <a:rPr lang="en-US" sz="4000" dirty="0">
                <a:solidFill>
                  <a:schemeClr val="tx1"/>
                </a:solidFill>
                <a:latin typeface="Arial Rounded MT Bold" panose="020F0704030504030204" pitchFamily="34" charset="0"/>
              </a:rPr>
              <a:t> is chosen.</a:t>
            </a:r>
          </a:p>
          <a:p>
            <a:pPr algn="l"/>
            <a:r>
              <a:rPr lang="en-US" sz="4000" dirty="0">
                <a:solidFill>
                  <a:schemeClr val="tx1"/>
                </a:solidFill>
                <a:latin typeface="Arial Rounded MT Bold" panose="020F0704030504030204" pitchFamily="34" charset="0"/>
              </a:rPr>
              <a:t>Moshe is drafted.</a:t>
            </a:r>
          </a:p>
          <a:p>
            <a:pPr algn="l"/>
            <a:r>
              <a:rPr lang="en-US" sz="4000" dirty="0">
                <a:solidFill>
                  <a:schemeClr val="tx1"/>
                </a:solidFill>
                <a:latin typeface="Arial Rounded MT Bold" panose="020F0704030504030204" pitchFamily="34" charset="0"/>
              </a:rPr>
              <a:t>But Yaakov decides—again and again—who he must become.</a:t>
            </a:r>
          </a:p>
        </p:txBody>
      </p:sp>
    </p:spTree>
    <p:extLst>
      <p:ext uri="{BB962C8B-B14F-4D97-AF65-F5344CB8AC3E}">
        <p14:creationId xmlns:p14="http://schemas.microsoft.com/office/powerpoint/2010/main" val="17388736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19171-4ED8-01BE-05CB-2080E29E673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612CF81-5CE9-A461-AA79-74E2589DA091}"/>
              </a:ext>
            </a:extLst>
          </p:cNvPr>
          <p:cNvSpPr>
            <a:spLocks noGrp="1"/>
          </p:cNvSpPr>
          <p:nvPr>
            <p:ph type="subTitle" idx="1"/>
          </p:nvPr>
        </p:nvSpPr>
        <p:spPr>
          <a:xfrm>
            <a:off x="228600" y="209550"/>
            <a:ext cx="8610600" cy="4800600"/>
          </a:xfrm>
        </p:spPr>
        <p:txBody>
          <a:bodyPr anchor="t">
            <a:normAutofit fontScale="92500" lnSpcReduction="20000"/>
          </a:bodyPr>
          <a:lstStyle/>
          <a:p>
            <a:pPr algn="l"/>
            <a:r>
              <a:rPr lang="en-US" sz="4000" dirty="0">
                <a:solidFill>
                  <a:schemeClr val="tx1"/>
                </a:solidFill>
                <a:latin typeface="Arial Rounded MT Bold" panose="020F0704030504030204" pitchFamily="34" charset="0"/>
              </a:rPr>
              <a:t>A life of wrestling does not indicate spiritual failure; it is the crucible in which authenticity is forged.</a:t>
            </a:r>
          </a:p>
          <a:p>
            <a:pPr algn="l"/>
            <a:r>
              <a:rPr lang="en-US" sz="4000" dirty="0">
                <a:solidFill>
                  <a:schemeClr val="tx1"/>
                </a:solidFill>
                <a:latin typeface="Arial Rounded MT Bold" panose="020F0704030504030204" pitchFamily="34" charset="0"/>
              </a:rPr>
              <a:t>Yaakov teaches that faith is not the absence of struggle; faith is the willingness to struggle toward blessing.</a:t>
            </a:r>
          </a:p>
          <a:p>
            <a:pPr algn="l"/>
            <a:r>
              <a:rPr lang="en-US" sz="4000" dirty="0">
                <a:solidFill>
                  <a:schemeClr val="tx1"/>
                </a:solidFill>
                <a:latin typeface="Arial Rounded MT Bold" panose="020F0704030504030204" pitchFamily="34" charset="0"/>
              </a:rPr>
              <a:t>Rabbi Jonathan Sacks speaks of Mozart-souls and Beethoven-souls.</a:t>
            </a:r>
          </a:p>
        </p:txBody>
      </p:sp>
    </p:spTree>
    <p:extLst>
      <p:ext uri="{BB962C8B-B14F-4D97-AF65-F5344CB8AC3E}">
        <p14:creationId xmlns:p14="http://schemas.microsoft.com/office/powerpoint/2010/main" val="31828951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E348B-1C8E-983A-DADB-C8542E3C7C7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E349726-58D5-92C7-B8F5-935BCC88516E}"/>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dirty="0">
                <a:solidFill>
                  <a:schemeClr val="tx1"/>
                </a:solidFill>
                <a:latin typeface="Arial Rounded MT Bold" panose="020F0704030504030204" pitchFamily="34" charset="0"/>
              </a:rPr>
              <a:t>Some people move through the world like Mozart composed: effortlessly. Their creativity flows like a spring—clear, smooth, unlabored.</a:t>
            </a:r>
          </a:p>
          <a:p>
            <a:pPr algn="l"/>
            <a:r>
              <a:rPr lang="en-US" sz="4000" dirty="0">
                <a:solidFill>
                  <a:schemeClr val="tx1"/>
                </a:solidFill>
                <a:latin typeface="Arial Rounded MT Bold" panose="020F0704030504030204" pitchFamily="34" charset="0"/>
              </a:rPr>
              <a:t>You listen to Mozart and feel as though the music simply appeared, as if he touched heaven without struggle.</a:t>
            </a:r>
          </a:p>
        </p:txBody>
      </p:sp>
    </p:spTree>
    <p:extLst>
      <p:ext uri="{BB962C8B-B14F-4D97-AF65-F5344CB8AC3E}">
        <p14:creationId xmlns:p14="http://schemas.microsoft.com/office/powerpoint/2010/main" val="28779286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76816-1710-6A3C-C9C4-E941A699D6B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F0AA18F-4EDE-0152-D7A4-CFFD015D59E5}"/>
              </a:ext>
            </a:extLst>
          </p:cNvPr>
          <p:cNvSpPr>
            <a:spLocks noGrp="1"/>
          </p:cNvSpPr>
          <p:nvPr>
            <p:ph type="subTitle" idx="1"/>
          </p:nvPr>
        </p:nvSpPr>
        <p:spPr>
          <a:xfrm>
            <a:off x="228600" y="209550"/>
            <a:ext cx="8610600" cy="4800600"/>
          </a:xfrm>
        </p:spPr>
        <p:txBody>
          <a:bodyPr anchor="t">
            <a:normAutofit fontScale="92500" lnSpcReduction="10000"/>
          </a:bodyPr>
          <a:lstStyle/>
          <a:p>
            <a:pPr algn="l"/>
            <a:r>
              <a:rPr lang="en-US" sz="4000" dirty="0">
                <a:solidFill>
                  <a:schemeClr val="tx1"/>
                </a:solidFill>
                <a:latin typeface="Arial Rounded MT Bold" panose="020F0704030504030204" pitchFamily="34" charset="0"/>
              </a:rPr>
              <a:t> Beethoven was the opposite. His genius required battle. Manuscripts full of scratch-outs, drafts piled on drafts, ideas hammered into being.</a:t>
            </a:r>
          </a:p>
          <a:p>
            <a:pPr algn="l"/>
            <a:r>
              <a:rPr lang="en-US" sz="4000" dirty="0">
                <a:solidFill>
                  <a:schemeClr val="tx1"/>
                </a:solidFill>
                <a:latin typeface="Arial Rounded MT Bold" panose="020F0704030504030204" pitchFamily="34" charset="0"/>
              </a:rPr>
              <a:t>The result is breathtaking—but you feel the fire, the wrestling, the inner storms. The sublime serenity of his late works is the hard-earned peace of one who confronted both angels and demons.</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8678176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D1D8A-1506-A219-F2F7-10003613514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162ADCD-B3D3-62E1-05B2-D75BFD460620}"/>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dirty="0">
                <a:solidFill>
                  <a:schemeClr val="tx1"/>
                </a:solidFill>
                <a:latin typeface="Arial Rounded MT Bold" panose="020F0704030504030204" pitchFamily="34" charset="0"/>
              </a:rPr>
              <a:t> This is the perfect metaphor for Yaakov, the man who becomes Yisrael.</a:t>
            </a:r>
          </a:p>
          <a:p>
            <a:pPr algn="l"/>
            <a:r>
              <a:rPr lang="en-US" sz="4000" dirty="0">
                <a:solidFill>
                  <a:schemeClr val="tx1"/>
                </a:solidFill>
                <a:latin typeface="Arial Rounded MT Bold" panose="020F0704030504030204" pitchFamily="34" charset="0"/>
              </a:rPr>
              <a:t>Yaakov is not the obvious religious hero. He lacks the bold hospitality of Avraham, the disciplined faith of </a:t>
            </a:r>
            <a:r>
              <a:rPr lang="en-US" sz="4000" dirty="0" err="1">
                <a:solidFill>
                  <a:schemeClr val="tx1"/>
                </a:solidFill>
                <a:latin typeface="Arial Rounded MT Bold" panose="020F0704030504030204" pitchFamily="34" charset="0"/>
              </a:rPr>
              <a:t>Yitzḥak</a:t>
            </a:r>
            <a:r>
              <a:rPr lang="en-US" sz="4000" dirty="0">
                <a:solidFill>
                  <a:schemeClr val="tx1"/>
                </a:solidFill>
                <a:latin typeface="Arial Rounded MT Bold" panose="020F0704030504030204" pitchFamily="34" charset="0"/>
              </a:rPr>
              <a:t>, the burning charisma of Moshe, or the poetic radiance of David.</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2195835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D69E9-6645-8EC8-152E-D2F94F5AA50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24E3F55-0F1A-5447-557F-314E67DDB1E6}"/>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His life—at least on the surface—seems like a sequence of entanglements: rivalry with Esav, tension with Lavan, friction between his wives, strife among his sons. His path is not a straight line but a field of struggles.</a:t>
            </a:r>
          </a:p>
          <a:p>
            <a:pPr algn="l"/>
            <a:r>
              <a:rPr lang="en-US" sz="4000" dirty="0">
                <a:solidFill>
                  <a:schemeClr val="tx1"/>
                </a:solidFill>
                <a:latin typeface="Arial Rounded MT Bold" panose="020F0704030504030204" pitchFamily="34" charset="0"/>
              </a:rPr>
              <a:t> </a:t>
            </a:r>
          </a:p>
        </p:txBody>
      </p:sp>
    </p:spTree>
    <p:extLst>
      <p:ext uri="{BB962C8B-B14F-4D97-AF65-F5344CB8AC3E}">
        <p14:creationId xmlns:p14="http://schemas.microsoft.com/office/powerpoint/2010/main" val="1739949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30893-E136-EDC4-A80C-60CE2DF9F9F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DE33647-F87D-87E8-0510-B00F42C5359E}"/>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And yet—it is Yaakov whom the Torah elevates as the father of Israel, the man whose children all remain within the covenant.</a:t>
            </a:r>
          </a:p>
          <a:p>
            <a:pPr algn="l"/>
            <a:r>
              <a:rPr lang="en-US" sz="4000" dirty="0">
                <a:solidFill>
                  <a:schemeClr val="tx1"/>
                </a:solidFill>
                <a:latin typeface="Arial Rounded MT Bold" panose="020F0704030504030204" pitchFamily="34" charset="0"/>
              </a:rPr>
              <a:t>He is Beethoven, not Mozart.</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9706692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21E62-397C-B519-A187-D541AEAFF70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75EC116-C240-EBD2-259B-4CD69085AE5C}"/>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1FA22BCF-1D24-0410-233B-6769BAE2CA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25352724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DEB8C-05A5-4AED-EFC3-4711AA87BE4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C662E73-5C58-7466-62D7-D9299E0CF3DA}"/>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1F155E7D-68D5-F005-4221-9199BAC0C1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67800" cy="5100637"/>
          </a:xfrm>
          <a:prstGeom prst="rect">
            <a:avLst/>
          </a:prstGeom>
        </p:spPr>
      </p:pic>
      <p:sp>
        <p:nvSpPr>
          <p:cNvPr id="2" name="TextBox 1">
            <a:extLst>
              <a:ext uri="{FF2B5EF4-FFF2-40B4-BE49-F238E27FC236}">
                <a16:creationId xmlns:a16="http://schemas.microsoft.com/office/drawing/2014/main" id="{B3AE38A0-BBE6-7A97-F167-6678BF8B2AE1}"/>
              </a:ext>
            </a:extLst>
          </p:cNvPr>
          <p:cNvSpPr txBox="1"/>
          <p:nvPr/>
        </p:nvSpPr>
        <p:spPr>
          <a:xfrm>
            <a:off x="233265" y="209550"/>
            <a:ext cx="7788351" cy="2554545"/>
          </a:xfrm>
          <a:prstGeom prst="rect">
            <a:avLst/>
          </a:prstGeom>
          <a:noFill/>
        </p:spPr>
        <p:txBody>
          <a:bodyPr wrap="none" rtlCol="0">
            <a:spAutoFit/>
          </a:bodyPr>
          <a:lstStyle/>
          <a:p>
            <a:pPr algn="l"/>
            <a:r>
              <a:rPr lang="en-US" dirty="0">
                <a:solidFill>
                  <a:schemeClr val="tx1"/>
                </a:solidFill>
              </a:rPr>
              <a:t>Get Rid of every weight </a:t>
            </a:r>
          </a:p>
          <a:p>
            <a:pPr algn="l"/>
            <a:r>
              <a:rPr lang="en-US" dirty="0">
                <a:solidFill>
                  <a:schemeClr val="tx1"/>
                </a:solidFill>
              </a:rPr>
              <a:t>and entanglement  MJ 12.1-2</a:t>
            </a:r>
          </a:p>
          <a:p>
            <a:pPr marL="457200" indent="-457200" algn="l">
              <a:buFont typeface="+mj-lt"/>
              <a:buAutoNum type="arabicPeriod"/>
            </a:pPr>
            <a:r>
              <a:rPr lang="en-US" dirty="0">
                <a:solidFill>
                  <a:schemeClr val="tx1"/>
                </a:solidFill>
              </a:rPr>
              <a:t>Unpacking the word pictures</a:t>
            </a:r>
          </a:p>
          <a:p>
            <a:pPr marL="457200" indent="-457200" algn="l">
              <a:buFont typeface="+mj-lt"/>
              <a:buAutoNum type="arabicPeriod"/>
            </a:pPr>
            <a:r>
              <a:rPr lang="en-US" dirty="0">
                <a:solidFill>
                  <a:schemeClr val="tx1"/>
                </a:solidFill>
              </a:rPr>
              <a:t>Applying the word pictures.</a:t>
            </a:r>
          </a:p>
        </p:txBody>
      </p:sp>
    </p:spTree>
    <p:extLst>
      <p:ext uri="{BB962C8B-B14F-4D97-AF65-F5344CB8AC3E}">
        <p14:creationId xmlns:p14="http://schemas.microsoft.com/office/powerpoint/2010/main" val="4011891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AC02E-1B93-FD5F-115D-F6A00374A53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2C1DA80-CC5C-27F7-92C0-17AB1F5E35FC}"/>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Weights carried by believers:</a:t>
            </a:r>
          </a:p>
          <a:p>
            <a:pPr marL="457200" indent="-457200" algn="l">
              <a:buFont typeface="+mj-lt"/>
              <a:buAutoNum type="arabicPeriod"/>
            </a:pPr>
            <a:r>
              <a:rPr lang="en-US" sz="4000" dirty="0">
                <a:solidFill>
                  <a:schemeClr val="tx1"/>
                </a:solidFill>
                <a:latin typeface="Arial Rounded MT Bold" panose="020F0704030504030204" pitchFamily="34" charset="0"/>
              </a:rPr>
              <a:t>The desires of the flesh</a:t>
            </a:r>
          </a:p>
          <a:p>
            <a:pPr marL="457200" indent="-457200" algn="l">
              <a:buFont typeface="+mj-lt"/>
              <a:buAutoNum type="arabicPeriod"/>
            </a:pPr>
            <a:r>
              <a:rPr lang="en-US" sz="4000" dirty="0">
                <a:solidFill>
                  <a:schemeClr val="tx1"/>
                </a:solidFill>
                <a:latin typeface="Arial Rounded MT Bold" panose="020F0704030504030204" pitchFamily="34" charset="0"/>
              </a:rPr>
              <a:t>The desires of the eyes </a:t>
            </a:r>
          </a:p>
          <a:p>
            <a:pPr marL="457200" indent="-457200" algn="l">
              <a:buFont typeface="+mj-lt"/>
              <a:buAutoNum type="arabicPeriod"/>
            </a:pPr>
            <a:r>
              <a:rPr lang="en-US" sz="4000" dirty="0">
                <a:solidFill>
                  <a:schemeClr val="tx1"/>
                </a:solidFill>
                <a:latin typeface="Arial Rounded MT Bold" panose="020F0704030504030204" pitchFamily="34" charset="0"/>
              </a:rPr>
              <a:t>The pride of life</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374461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E013F-4EBF-B78F-868B-6864F9E17DE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159FDC3-8BC0-8431-4B61-6FC4F0270BF9}"/>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97739B0A-3EF8-6E81-C6D8-A9978966BE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67800" cy="5100637"/>
          </a:xfrm>
          <a:prstGeom prst="rect">
            <a:avLst/>
          </a:prstGeom>
        </p:spPr>
      </p:pic>
      <p:sp>
        <p:nvSpPr>
          <p:cNvPr id="2" name="TextBox 1">
            <a:extLst>
              <a:ext uri="{FF2B5EF4-FFF2-40B4-BE49-F238E27FC236}">
                <a16:creationId xmlns:a16="http://schemas.microsoft.com/office/drawing/2014/main" id="{DEECC74C-4ADA-9B3C-16FD-91C3FD3C5A5E}"/>
              </a:ext>
            </a:extLst>
          </p:cNvPr>
          <p:cNvSpPr txBox="1"/>
          <p:nvPr/>
        </p:nvSpPr>
        <p:spPr>
          <a:xfrm>
            <a:off x="233265" y="209550"/>
            <a:ext cx="7788351" cy="2554545"/>
          </a:xfrm>
          <a:prstGeom prst="rect">
            <a:avLst/>
          </a:prstGeom>
          <a:noFill/>
        </p:spPr>
        <p:txBody>
          <a:bodyPr wrap="none" rtlCol="0">
            <a:spAutoFit/>
          </a:bodyPr>
          <a:lstStyle/>
          <a:p>
            <a:pPr algn="l"/>
            <a:r>
              <a:rPr lang="en-US" u="sng" dirty="0">
                <a:solidFill>
                  <a:srgbClr val="FFFF66"/>
                </a:solidFill>
              </a:rPr>
              <a:t>Get Rid of every weight </a:t>
            </a:r>
          </a:p>
          <a:p>
            <a:pPr algn="l"/>
            <a:r>
              <a:rPr lang="en-US" u="sng" dirty="0">
                <a:solidFill>
                  <a:srgbClr val="FFFF66"/>
                </a:solidFill>
              </a:rPr>
              <a:t>and entanglement  MJ 12.1-2</a:t>
            </a:r>
          </a:p>
          <a:p>
            <a:pPr marL="457200" indent="-457200" algn="l">
              <a:buFont typeface="+mj-lt"/>
              <a:buAutoNum type="arabicPeriod"/>
            </a:pPr>
            <a:r>
              <a:rPr lang="en-US" dirty="0">
                <a:solidFill>
                  <a:schemeClr val="tx1"/>
                </a:solidFill>
              </a:rPr>
              <a:t>Unpacking the word pictures</a:t>
            </a:r>
          </a:p>
          <a:p>
            <a:pPr marL="457200" indent="-457200" algn="l">
              <a:buFont typeface="+mj-lt"/>
              <a:buAutoNum type="arabicPeriod"/>
            </a:pPr>
            <a:r>
              <a:rPr lang="en-US" dirty="0">
                <a:solidFill>
                  <a:schemeClr val="tx1"/>
                </a:solidFill>
              </a:rPr>
              <a:t>Applying the word pictures.</a:t>
            </a:r>
          </a:p>
        </p:txBody>
      </p:sp>
    </p:spTree>
    <p:extLst>
      <p:ext uri="{BB962C8B-B14F-4D97-AF65-F5344CB8AC3E}">
        <p14:creationId xmlns:p14="http://schemas.microsoft.com/office/powerpoint/2010/main" val="26223286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4D2B4-68D8-1070-F5E9-419E55C5B92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39EEF65-EB9C-3941-45EF-82AD2ED1C8E8}"/>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Mes Jews/Heb 12.1-2</a:t>
            </a:r>
            <a:r>
              <a:rPr lang="en-US" sz="4000" dirty="0">
                <a:solidFill>
                  <a:schemeClr val="tx1"/>
                </a:solidFill>
                <a:latin typeface="Arial Rounded MT Bold" panose="020F0704030504030204" pitchFamily="34" charset="0"/>
              </a:rPr>
              <a:t>  Therefore, since we have such a great cloud of witnesses surrounding us, let us also </a:t>
            </a:r>
            <a:r>
              <a:rPr lang="en-US" sz="4000" u="sng" dirty="0">
                <a:solidFill>
                  <a:srgbClr val="FFFF66"/>
                </a:solidFill>
                <a:latin typeface="Arial Rounded MT Bold" panose="020F0704030504030204" pitchFamily="34" charset="0"/>
              </a:rPr>
              <a:t>get rid of every weight</a:t>
            </a:r>
            <a:r>
              <a:rPr lang="en-US" sz="4000" dirty="0">
                <a:solidFill>
                  <a:schemeClr val="tx1"/>
                </a:solidFill>
                <a:latin typeface="Arial Rounded MT Bold" panose="020F0704030504030204" pitchFamily="34" charset="0"/>
              </a:rPr>
              <a:t> and entangling sin. Let us run with endurance the race set before us, focusing on Yeshua, the initiator and perfecter of faith. </a:t>
            </a:r>
          </a:p>
        </p:txBody>
      </p:sp>
    </p:spTree>
    <p:extLst>
      <p:ext uri="{BB962C8B-B14F-4D97-AF65-F5344CB8AC3E}">
        <p14:creationId xmlns:p14="http://schemas.microsoft.com/office/powerpoint/2010/main" val="36175990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5ACD5-7003-3F78-2B30-F7042D4DF0B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B797207-3182-C4C0-8508-ABE7D86050BD}"/>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Mes Jews/Heb 12.1-2</a:t>
            </a:r>
            <a:r>
              <a:rPr lang="en-US" sz="4000" dirty="0">
                <a:solidFill>
                  <a:schemeClr val="tx1"/>
                </a:solidFill>
                <a:latin typeface="Arial Rounded MT Bold" panose="020F0704030504030204" pitchFamily="34" charset="0"/>
              </a:rPr>
              <a:t>  For the joy set before Him, He endured the cross, disregarding its shame; and He has taken His seat at the right hand of the throne of God. </a:t>
            </a:r>
          </a:p>
        </p:txBody>
      </p:sp>
    </p:spTree>
    <p:extLst>
      <p:ext uri="{BB962C8B-B14F-4D97-AF65-F5344CB8AC3E}">
        <p14:creationId xmlns:p14="http://schemas.microsoft.com/office/powerpoint/2010/main" val="388862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A54A2-DC23-ED58-807D-388BC507001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5E02264-CBCF-84DA-DB33-B7712C04C5E7}"/>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DEEFAFFB-353D-EDE8-9BE7-1ACC357A6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67800" cy="5100637"/>
          </a:xfrm>
          <a:prstGeom prst="rect">
            <a:avLst/>
          </a:prstGeom>
        </p:spPr>
      </p:pic>
      <p:sp>
        <p:nvSpPr>
          <p:cNvPr id="2" name="TextBox 1">
            <a:extLst>
              <a:ext uri="{FF2B5EF4-FFF2-40B4-BE49-F238E27FC236}">
                <a16:creationId xmlns:a16="http://schemas.microsoft.com/office/drawing/2014/main" id="{0973447F-22C6-F7A1-F67A-2024961861E3}"/>
              </a:ext>
            </a:extLst>
          </p:cNvPr>
          <p:cNvSpPr txBox="1"/>
          <p:nvPr/>
        </p:nvSpPr>
        <p:spPr>
          <a:xfrm>
            <a:off x="233265" y="209550"/>
            <a:ext cx="7788351" cy="3785652"/>
          </a:xfrm>
          <a:prstGeom prst="rect">
            <a:avLst/>
          </a:prstGeom>
          <a:noFill/>
        </p:spPr>
        <p:txBody>
          <a:bodyPr wrap="none" rtlCol="0">
            <a:spAutoFit/>
          </a:bodyPr>
          <a:lstStyle/>
          <a:p>
            <a:pPr algn="l"/>
            <a:r>
              <a:rPr lang="en-US" u="sng" dirty="0">
                <a:solidFill>
                  <a:srgbClr val="FFFF66"/>
                </a:solidFill>
              </a:rPr>
              <a:t>Get Rid of every weight </a:t>
            </a:r>
          </a:p>
          <a:p>
            <a:pPr algn="l"/>
            <a:r>
              <a:rPr lang="en-US" u="sng" dirty="0">
                <a:solidFill>
                  <a:srgbClr val="FFFF66"/>
                </a:solidFill>
              </a:rPr>
              <a:t>and entanglement  MJ 12.1-2</a:t>
            </a:r>
          </a:p>
          <a:p>
            <a:pPr marL="457200" indent="-457200" algn="l">
              <a:buFont typeface="+mj-lt"/>
              <a:buAutoNum type="arabicPeriod"/>
            </a:pPr>
            <a:r>
              <a:rPr lang="en-US" u="sng" dirty="0">
                <a:solidFill>
                  <a:srgbClr val="FFFF66"/>
                </a:solidFill>
              </a:rPr>
              <a:t>Unpacking the word pictures</a:t>
            </a:r>
          </a:p>
          <a:p>
            <a:pPr marL="457200" indent="-457200" algn="l">
              <a:buFont typeface="+mj-lt"/>
              <a:buAutoNum type="arabicPeriod"/>
            </a:pPr>
            <a:r>
              <a:rPr lang="en-US" dirty="0">
                <a:solidFill>
                  <a:schemeClr val="tx1"/>
                </a:solidFill>
              </a:rPr>
              <a:t>Applying the word pictures.</a:t>
            </a:r>
          </a:p>
          <a:p>
            <a:pPr marL="457200" indent="-457200" algn="l">
              <a:buFont typeface="+mj-lt"/>
              <a:buAutoNum type="arabicPeriod"/>
            </a:pPr>
            <a:endParaRPr lang="en-US" dirty="0">
              <a:solidFill>
                <a:schemeClr val="tx1"/>
              </a:solidFill>
            </a:endParaRPr>
          </a:p>
          <a:p>
            <a:pPr algn="l"/>
            <a:r>
              <a:rPr lang="en-US" dirty="0">
                <a:solidFill>
                  <a:schemeClr val="tx1"/>
                </a:solidFill>
              </a:rPr>
              <a:t>What are the weights?</a:t>
            </a:r>
          </a:p>
        </p:txBody>
      </p:sp>
    </p:spTree>
    <p:extLst>
      <p:ext uri="{BB962C8B-B14F-4D97-AF65-F5344CB8AC3E}">
        <p14:creationId xmlns:p14="http://schemas.microsoft.com/office/powerpoint/2010/main" val="163688364"/>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261249</TotalTime>
  <Words>4046</Words>
  <Application>Microsoft Office PowerPoint</Application>
  <PresentationFormat>On-screen Show (16:9)</PresentationFormat>
  <Paragraphs>454</Paragraphs>
  <Slides>81</Slides>
  <Notes>81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81</vt:i4>
      </vt:variant>
    </vt:vector>
  </HeadingPairs>
  <TitlesOfParts>
    <vt:vector size="86" baseType="lpstr">
      <vt:lpstr>Arial</vt:lpstr>
      <vt:lpstr>Arial Rounded MT Bold</vt:lpstr>
      <vt:lpstr>Corbel</vt:lpstr>
      <vt:lpstr>Times New Roman</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5621</cp:revision>
  <dcterms:created xsi:type="dcterms:W3CDTF">2006-04-21T19:34:43Z</dcterms:created>
  <dcterms:modified xsi:type="dcterms:W3CDTF">2025-12-06T14:32:28Z</dcterms:modified>
</cp:coreProperties>
</file>