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4"/>
  </p:notesMasterIdLst>
  <p:handoutMasterIdLst>
    <p:handoutMasterId r:id="rId85"/>
  </p:handoutMasterIdLst>
  <p:sldIdLst>
    <p:sldId id="2045" r:id="rId2"/>
    <p:sldId id="66430" r:id="rId3"/>
    <p:sldId id="66333" r:id="rId4"/>
    <p:sldId id="66397" r:id="rId5"/>
    <p:sldId id="66341" r:id="rId6"/>
    <p:sldId id="66428" r:id="rId7"/>
    <p:sldId id="66398" r:id="rId8"/>
    <p:sldId id="66424" r:id="rId9"/>
    <p:sldId id="66426" r:id="rId10"/>
    <p:sldId id="66425" r:id="rId11"/>
    <p:sldId id="66427" r:id="rId12"/>
    <p:sldId id="66337" r:id="rId13"/>
    <p:sldId id="66339" r:id="rId14"/>
    <p:sldId id="66336" r:id="rId15"/>
    <p:sldId id="66431" r:id="rId16"/>
    <p:sldId id="66389" r:id="rId17"/>
    <p:sldId id="66395" r:id="rId18"/>
    <p:sldId id="66396" r:id="rId19"/>
    <p:sldId id="66313" r:id="rId20"/>
    <p:sldId id="66400" r:id="rId21"/>
    <p:sldId id="66399" r:id="rId22"/>
    <p:sldId id="66406" r:id="rId23"/>
    <p:sldId id="66429" r:id="rId24"/>
    <p:sldId id="66401" r:id="rId25"/>
    <p:sldId id="66471" r:id="rId26"/>
    <p:sldId id="66327" r:id="rId27"/>
    <p:sldId id="66403" r:id="rId28"/>
    <p:sldId id="66320" r:id="rId29"/>
    <p:sldId id="66407" r:id="rId30"/>
    <p:sldId id="66404" r:id="rId31"/>
    <p:sldId id="66408" r:id="rId32"/>
    <p:sldId id="66409" r:id="rId33"/>
    <p:sldId id="66410" r:id="rId34"/>
    <p:sldId id="66414" r:id="rId35"/>
    <p:sldId id="66412" r:id="rId36"/>
    <p:sldId id="66413" r:id="rId37"/>
    <p:sldId id="66432" r:id="rId38"/>
    <p:sldId id="66433" r:id="rId39"/>
    <p:sldId id="66448" r:id="rId40"/>
    <p:sldId id="66415" r:id="rId41"/>
    <p:sldId id="66422" r:id="rId42"/>
    <p:sldId id="66449" r:id="rId43"/>
    <p:sldId id="66416" r:id="rId44"/>
    <p:sldId id="66439" r:id="rId45"/>
    <p:sldId id="66434" r:id="rId46"/>
    <p:sldId id="66437" r:id="rId47"/>
    <p:sldId id="66440" r:id="rId48"/>
    <p:sldId id="66438" r:id="rId49"/>
    <p:sldId id="66450" r:id="rId50"/>
    <p:sldId id="66453" r:id="rId51"/>
    <p:sldId id="66435" r:id="rId52"/>
    <p:sldId id="66441" r:id="rId53"/>
    <p:sldId id="66442" r:id="rId54"/>
    <p:sldId id="66446" r:id="rId55"/>
    <p:sldId id="66436" r:id="rId56"/>
    <p:sldId id="66443" r:id="rId57"/>
    <p:sldId id="66444" r:id="rId58"/>
    <p:sldId id="66447" r:id="rId59"/>
    <p:sldId id="66463" r:id="rId60"/>
    <p:sldId id="66470" r:id="rId61"/>
    <p:sldId id="66465" r:id="rId62"/>
    <p:sldId id="66338" r:id="rId63"/>
    <p:sldId id="66464" r:id="rId64"/>
    <p:sldId id="66466" r:id="rId65"/>
    <p:sldId id="66467" r:id="rId66"/>
    <p:sldId id="66469" r:id="rId67"/>
    <p:sldId id="66468" r:id="rId68"/>
    <p:sldId id="66461" r:id="rId69"/>
    <p:sldId id="66455" r:id="rId70"/>
    <p:sldId id="66417" r:id="rId71"/>
    <p:sldId id="66418" r:id="rId72"/>
    <p:sldId id="66419" r:id="rId73"/>
    <p:sldId id="66423" r:id="rId74"/>
    <p:sldId id="66411" r:id="rId75"/>
    <p:sldId id="66454" r:id="rId76"/>
    <p:sldId id="66402" r:id="rId77"/>
    <p:sldId id="66462" r:id="rId78"/>
    <p:sldId id="66460" r:id="rId79"/>
    <p:sldId id="66456" r:id="rId80"/>
    <p:sldId id="66458" r:id="rId81"/>
    <p:sldId id="66459" r:id="rId82"/>
    <p:sldId id="66457" r:id="rId8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521415D9-36F7-43E2-AB2F-B90AF26B5E84}">
      <p14:sectionLst xmlns:p14="http://schemas.microsoft.com/office/powerpoint/2010/main">
        <p14:section name="Default Section" id="{5A9F50AF-C4ED-4C60-A8E4-279DC58E1CAA}">
          <p14:sldIdLst>
            <p14:sldId id="2045"/>
            <p14:sldId id="66430"/>
            <p14:sldId id="66333"/>
            <p14:sldId id="66397"/>
            <p14:sldId id="66341"/>
            <p14:sldId id="66428"/>
            <p14:sldId id="66398"/>
            <p14:sldId id="66424"/>
            <p14:sldId id="66426"/>
            <p14:sldId id="66425"/>
            <p14:sldId id="66427"/>
            <p14:sldId id="66337"/>
            <p14:sldId id="66339"/>
            <p14:sldId id="66336"/>
            <p14:sldId id="66431"/>
            <p14:sldId id="66389"/>
            <p14:sldId id="66395"/>
            <p14:sldId id="66396"/>
            <p14:sldId id="66313"/>
            <p14:sldId id="66400"/>
            <p14:sldId id="66399"/>
            <p14:sldId id="66406"/>
            <p14:sldId id="66429"/>
            <p14:sldId id="66401"/>
            <p14:sldId id="66471"/>
            <p14:sldId id="66327"/>
            <p14:sldId id="66403"/>
            <p14:sldId id="66320"/>
            <p14:sldId id="66407"/>
          </p14:sldIdLst>
        </p14:section>
        <p14:section name="Untitled Section" id="{A784566F-A113-4ED9-B500-8376D48276CA}">
          <p14:sldIdLst>
            <p14:sldId id="66404"/>
            <p14:sldId id="66408"/>
            <p14:sldId id="66409"/>
            <p14:sldId id="66410"/>
            <p14:sldId id="66414"/>
            <p14:sldId id="66412"/>
            <p14:sldId id="66413"/>
            <p14:sldId id="66432"/>
            <p14:sldId id="66433"/>
            <p14:sldId id="66448"/>
            <p14:sldId id="66415"/>
            <p14:sldId id="66422"/>
            <p14:sldId id="66449"/>
            <p14:sldId id="66416"/>
            <p14:sldId id="66439"/>
            <p14:sldId id="66434"/>
            <p14:sldId id="66437"/>
            <p14:sldId id="66440"/>
            <p14:sldId id="66438"/>
            <p14:sldId id="66450"/>
            <p14:sldId id="66453"/>
            <p14:sldId id="66435"/>
            <p14:sldId id="66441"/>
            <p14:sldId id="66442"/>
            <p14:sldId id="66446"/>
            <p14:sldId id="66436"/>
            <p14:sldId id="66443"/>
            <p14:sldId id="66444"/>
            <p14:sldId id="66447"/>
            <p14:sldId id="66463"/>
            <p14:sldId id="66470"/>
            <p14:sldId id="66465"/>
            <p14:sldId id="66338"/>
            <p14:sldId id="66464"/>
            <p14:sldId id="66466"/>
            <p14:sldId id="66467"/>
            <p14:sldId id="66469"/>
            <p14:sldId id="66468"/>
            <p14:sldId id="66461"/>
            <p14:sldId id="66455"/>
            <p14:sldId id="66417"/>
            <p14:sldId id="66418"/>
            <p14:sldId id="66419"/>
            <p14:sldId id="66423"/>
            <p14:sldId id="66411"/>
            <p14:sldId id="66454"/>
            <p14:sldId id="66402"/>
            <p14:sldId id="66462"/>
            <p14:sldId id="66460"/>
            <p14:sldId id="66456"/>
            <p14:sldId id="66458"/>
            <p14:sldId id="66459"/>
            <p14:sldId id="6645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896" autoAdjust="0"/>
    <p:restoredTop sz="87933" autoAdjust="0"/>
  </p:normalViewPr>
  <p:slideViewPr>
    <p:cSldViewPr>
      <p:cViewPr varScale="1">
        <p:scale>
          <a:sx n="101" d="100"/>
          <a:sy n="101" d="100"/>
        </p:scale>
        <p:origin x="126" y="4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464"/>
    </p:cViewPr>
  </p:sorterViewPr>
  <p:notesViewPr>
    <p:cSldViewPr>
      <p:cViewPr varScale="1">
        <p:scale>
          <a:sx n="82" d="100"/>
          <a:sy n="82" d="100"/>
        </p:scale>
        <p:origin x="20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Messianic Jews-Heb 12.3 So that you will not grow weary and lose heart.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11.2025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Messianic Jews-Heb 12.3 So that you will not grow weary and lose heart.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11.2025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hBPl2214-j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hBPl2214-j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rjamesdobson.org/marriage-parenting/finding-joy-in-the-cold-and-dark-times-episode-8-b"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tikkunglobal.org/post/miracles-and-wonders-israel-at-war"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tikkunglobal.org/post/miracles-and-wonders-israel-at-war"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Messianic Jews-Heb 12.3 So that you will not grow weary and lose heart.</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Jan 11.2025</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219D4-C5CD-C9EA-25F3-7A5F538A1B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234617-FB07-0CF4-2E8C-FF6564DB1F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CDDCAB00-8942-FF90-787C-5B3E1411CE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4AF3C9CD-AF69-E47E-D696-D56656E570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86A734-1174-A738-E457-0D5E9F4676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77939F-A460-EF10-5B7A-7BD30E9C6122}"/>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27367522-B363-40C8-51F2-FDBDEEE59A9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6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3DB9-87F2-BB39-92C5-2330D83935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8360AE-48C5-55B6-D3A2-083B33AD1C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9304F92F-A102-1563-99C2-5F89ADD086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0230A939-3C55-1D6A-FEAE-CA247D8B45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8E0040-F7C8-11BE-0CCE-EFD24FB306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2E0D48-B590-5264-DD9C-DC9557569102}"/>
              </a:ext>
            </a:extLst>
          </p:cNvPr>
          <p:cNvSpPr>
            <a:spLocks noGrp="1" noChangeArrowheads="1"/>
          </p:cNvSpPr>
          <p:nvPr>
            <p:ph type="body" idx="1"/>
          </p:nvPr>
        </p:nvSpPr>
        <p:spPr>
          <a:xfrm>
            <a:off x="152400" y="4114800"/>
            <a:ext cx="6553200" cy="4876800"/>
          </a:xfrm>
        </p:spPr>
        <p:txBody>
          <a:bodyPr/>
          <a:lstStyle/>
          <a:p>
            <a:pPr algn="l"/>
            <a:r>
              <a:rPr lang="en-US" altLang="en-US" dirty="0"/>
              <a:t>I have taken to having several parts to my devotions.  </a:t>
            </a:r>
          </a:p>
          <a:p>
            <a:pPr marL="231775" indent="-231775" algn="l">
              <a:buFont typeface="+mj-lt"/>
              <a:buAutoNum type="arabicPeriod"/>
            </a:pPr>
            <a:r>
              <a:rPr lang="en-US" altLang="en-US" dirty="0"/>
              <a:t>Inspiring music, usually young Israeli Hebrew musicians.  [I likely should have made Aliyah in my 20s, so my kids could have been some of these.  I have a flautist, violinist, keyboardist, and trumpet player]</a:t>
            </a:r>
          </a:p>
          <a:p>
            <a:pPr marL="231775" indent="-231775" algn="l">
              <a:buFont typeface="+mj-lt"/>
              <a:buAutoNum type="arabicPeriod"/>
            </a:pPr>
            <a:r>
              <a:rPr lang="en-US" altLang="en-US" dirty="0"/>
              <a:t>Confession</a:t>
            </a:r>
          </a:p>
          <a:p>
            <a:pPr marL="231775" indent="-231775" algn="l">
              <a:buFont typeface="+mj-lt"/>
              <a:buAutoNum type="arabicPeriod"/>
            </a:pPr>
            <a:r>
              <a:rPr lang="en-US" altLang="en-US" dirty="0"/>
              <a:t>Reading 2 chapters Brit, 2 chapters Tanakh</a:t>
            </a:r>
          </a:p>
          <a:p>
            <a:pPr marL="231775" indent="-231775" algn="l">
              <a:buFont typeface="+mj-lt"/>
              <a:buAutoNum type="arabicPeriod"/>
            </a:pPr>
            <a:r>
              <a:rPr lang="en-US" altLang="en-US" dirty="0"/>
              <a:t>Prayer list</a:t>
            </a:r>
          </a:p>
          <a:p>
            <a:r>
              <a:rPr lang="en-US" altLang="en-US" dirty="0"/>
              <a:t>One song I’ve been recently really enamored with, Pe Echad, has a section:</a:t>
            </a:r>
          </a:p>
        </p:txBody>
      </p:sp>
      <p:cxnSp>
        <p:nvCxnSpPr>
          <p:cNvPr id="3" name="Straight Connector 2">
            <a:extLst>
              <a:ext uri="{FF2B5EF4-FFF2-40B4-BE49-F238E27FC236}">
                <a16:creationId xmlns:a16="http://schemas.microsoft.com/office/drawing/2014/main" id="{8D4C3DFE-F7F4-2C00-D579-32AB5A6B7A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83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BE9E4-B1ED-1D78-9FD2-E1CB627AA1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7697B7-5AE8-5207-A990-5A0798142E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1E183B9-13BE-C5F4-721C-6485C3EC8B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3872C2E9-FE9A-6A1A-BBEF-5D707CDFCE4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AAE7EC-D40A-12A3-13DF-D3DE9D6593C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31AD16-45FC-0845-40A1-2112FB19837D}"/>
              </a:ext>
            </a:extLst>
          </p:cNvPr>
          <p:cNvSpPr>
            <a:spLocks noGrp="1" noChangeArrowheads="1"/>
          </p:cNvSpPr>
          <p:nvPr>
            <p:ph type="body" idx="1"/>
          </p:nvPr>
        </p:nvSpPr>
        <p:spPr>
          <a:xfrm>
            <a:off x="152400" y="4114800"/>
            <a:ext cx="6553200" cy="4876800"/>
          </a:xfrm>
        </p:spPr>
        <p:txBody>
          <a:bodyPr/>
          <a:lstStyle/>
          <a:p>
            <a:pPr algn="l"/>
            <a:r>
              <a:rPr lang="en-US" altLang="en-US" dirty="0"/>
              <a:t>https://www.youtube.com/watch?v=hBPl2214-jE</a:t>
            </a:r>
          </a:p>
          <a:p>
            <a:pPr algn="l"/>
            <a:endParaRPr lang="en-US" altLang="en-US" dirty="0"/>
          </a:p>
          <a:p>
            <a:pPr algn="l"/>
            <a:r>
              <a:rPr lang="en-US" altLang="en-US" dirty="0"/>
              <a:t>Rich resonant anointed contralto voice of Keren Silver.</a:t>
            </a:r>
          </a:p>
          <a:p>
            <a:pPr algn="l"/>
            <a:r>
              <a:rPr lang="en-US" altLang="en-US" dirty="0"/>
              <a:t>Consider the One who endured, MJ 12.1</a:t>
            </a:r>
          </a:p>
        </p:txBody>
      </p:sp>
      <p:cxnSp>
        <p:nvCxnSpPr>
          <p:cNvPr id="3" name="Straight Connector 2">
            <a:extLst>
              <a:ext uri="{FF2B5EF4-FFF2-40B4-BE49-F238E27FC236}">
                <a16:creationId xmlns:a16="http://schemas.microsoft.com/office/drawing/2014/main" id="{75809F68-9535-A33A-C068-E940BF0B59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72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EF99-D41F-5B8C-AD12-1210F66C16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BE8F6A-71BB-833E-84DB-4C986426BE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271D840-E504-1BDA-345E-459CBF1E6B7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2908D0B2-A944-2B8F-C377-8D741B47EC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934EE5-BAB4-4546-31BC-3AE39884374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43C2A3D-F9CF-934B-4F7E-4EE999866DC6}"/>
              </a:ext>
            </a:extLst>
          </p:cNvPr>
          <p:cNvSpPr>
            <a:spLocks noGrp="1" noChangeArrowheads="1"/>
          </p:cNvSpPr>
          <p:nvPr>
            <p:ph type="body" idx="1"/>
          </p:nvPr>
        </p:nvSpPr>
        <p:spPr>
          <a:xfrm>
            <a:off x="152400" y="4114800"/>
            <a:ext cx="6553200" cy="4876800"/>
          </a:xfrm>
        </p:spPr>
        <p:txBody>
          <a:bodyPr/>
          <a:lstStyle/>
          <a:p>
            <a:pPr algn="l"/>
            <a:r>
              <a:rPr lang="en-US" altLang="en-US" dirty="0">
                <a:hlinkClick r:id="rId3"/>
              </a:rPr>
              <a:t>https://www.youtube.com/watch?v=hBPl2214-jE</a:t>
            </a:r>
            <a:endParaRPr lang="en-US" altLang="en-US" dirty="0"/>
          </a:p>
          <a:p>
            <a:pPr algn="l"/>
            <a:endParaRPr lang="en-US" altLang="en-US" dirty="0"/>
          </a:p>
          <a:p>
            <a:pPr algn="l"/>
            <a:r>
              <a:rPr lang="en-US" altLang="en-US" dirty="0"/>
              <a:t>Lest you become wearied</a:t>
            </a:r>
          </a:p>
        </p:txBody>
      </p:sp>
      <p:cxnSp>
        <p:nvCxnSpPr>
          <p:cNvPr id="3" name="Straight Connector 2">
            <a:extLst>
              <a:ext uri="{FF2B5EF4-FFF2-40B4-BE49-F238E27FC236}">
                <a16:creationId xmlns:a16="http://schemas.microsoft.com/office/drawing/2014/main" id="{5FAAACA6-0E84-23C1-94F3-78A98B76FA9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3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BE435-534D-0775-D09D-DF44A01EF0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E82743-6EE1-757D-A568-958FC84246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60D43749-3579-735D-F4FF-09ECFFBFB7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9BCA334A-F540-04FF-83F9-C48824010C6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D67EF2-A76C-F0EA-B82A-7E7AA4DE80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B5FC44-D0BD-6A16-3E93-39D2666EC9B3}"/>
              </a:ext>
            </a:extLst>
          </p:cNvPr>
          <p:cNvSpPr>
            <a:spLocks noGrp="1" noChangeArrowheads="1"/>
          </p:cNvSpPr>
          <p:nvPr>
            <p:ph type="body" idx="1"/>
          </p:nvPr>
        </p:nvSpPr>
        <p:spPr>
          <a:xfrm>
            <a:off x="152400" y="4114800"/>
            <a:ext cx="6553200" cy="4876800"/>
          </a:xfrm>
        </p:spPr>
        <p:txBody>
          <a:bodyPr/>
          <a:lstStyle/>
          <a:p>
            <a:pPr algn="l"/>
            <a:r>
              <a:rPr lang="en-US" altLang="en-US" dirty="0">
                <a:hlinkClick r:id="rId3"/>
              </a:rPr>
              <a:t>https://www.youtube.com/watch?v=hBPl2214-jE</a:t>
            </a:r>
            <a:endParaRPr lang="en-US" altLang="en-US" dirty="0"/>
          </a:p>
          <a:p>
            <a:pPr algn="l"/>
            <a:endParaRPr lang="en-US" altLang="en-US" dirty="0"/>
          </a:p>
          <a:p>
            <a:pPr algn="l"/>
            <a:r>
              <a:rPr lang="en-US" altLang="en-US" dirty="0"/>
              <a:t>And discouraged in your souls.</a:t>
            </a:r>
          </a:p>
          <a:p>
            <a:pPr algn="l"/>
            <a:r>
              <a:rPr lang="en-US" altLang="en-US" dirty="0"/>
              <a:t>The Ruakh seemed to be downloading that theme.</a:t>
            </a:r>
          </a:p>
        </p:txBody>
      </p:sp>
      <p:cxnSp>
        <p:nvCxnSpPr>
          <p:cNvPr id="3" name="Straight Connector 2">
            <a:extLst>
              <a:ext uri="{FF2B5EF4-FFF2-40B4-BE49-F238E27FC236}">
                <a16:creationId xmlns:a16="http://schemas.microsoft.com/office/drawing/2014/main" id="{8CC9AE4A-FC29-D7AE-7341-71B73C4BFA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3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2CBC-E48A-FCB6-6C13-07F7572F58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DAC055-96CA-7238-C568-9D1A0CF3B9A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5B8B2198-3E95-C44B-6149-30DACDD1E5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8994BCB-7BD4-84F5-6D95-AA635FCA7C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C16C12-2532-C912-50E6-8AC1288937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DAFF47-970C-C05F-2072-680883E6B7C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D2AE20F-69EE-4182-CD77-459C4CE7F4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9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B7BDE-02A4-F84E-27CC-A732120885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C1B69B-B84E-598C-2A2C-359499FEFF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2F778D61-F3C5-468D-BD99-A585396CF9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F0B6BDF-1DD0-3127-B1DA-435073238A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4D91A4-F014-265A-20EB-F632AB3D98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02F995C-3EEE-0196-641B-5057651DC44D}"/>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FEB59FB0-2AE8-E000-BA10-74CE3A4593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83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6EA57-3BFD-A14A-FD92-A0913DDB00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45C702-A8E8-EB4B-9EF1-BE79F98DEE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EEE7D30-FA56-F8A7-90DA-165693DC99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D6651BF6-C09A-61A7-0513-2F1C603D0D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BE86A6-8F0B-635B-7266-9C6F3DAB1A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6DE6DA-4384-55EF-B123-31216AAF2473}"/>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64F74BEF-3370-D668-B9A8-4A6C16032E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3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3572-14A5-913F-70E6-BABE1F8E53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04B1BA-C271-B576-33A5-4A2A6D841D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134A656-2D1B-0921-6769-6D8F6C5E60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44827A4-1411-E3BB-258F-7447513C54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414D77-A542-B237-DFDB-9E2556C7F5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A1EC0F-941F-E0D2-B397-BE82C6684864}"/>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0F15D858-43EA-1B92-F30B-44B6031C8B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919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39720-9DDC-9AA0-2FEC-A9229F99B7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12BB14-7516-7099-45F5-341FE69FD5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EF9BD226-C4B4-8F7B-A26B-0E8735A9BB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6FFDAA61-1E5B-D44E-2256-0A7EEC811D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A6DECD-5F87-4D21-20E5-1B535E1DF92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514EF24-CC18-8A9C-C7F5-F277E8FF4ED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C051A19-2FBF-0DA9-FCBC-8A3E851508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1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1C8FB-CD67-46A4-D678-5CA4B20640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D73752-C50D-7744-5253-BB2C8348FD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987ABFF1-2796-46E8-F95A-CED56E23F0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Jan 11.2025</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95AD73A0-AEA9-7E25-04A3-FF9A6128CA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575EBA-4A89-F668-8E9A-2FA531B099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CE8A55-9082-CB7E-DEE8-0893CE603739}"/>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404F044D-0CFF-EB38-7D71-A998107F62B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41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F0D87-B5F0-6D6D-3858-EEFC700B14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3EF051-A668-CD53-1AA0-F59C51E3D2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BE31E54-34CE-8838-70A5-A26071E87A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F2E74203-5FA9-B20A-9CDE-5D58FC14A4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4C17F7-8DB5-7D36-E9FF-F122EF68903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AEE9DA-781B-1F43-B03B-C1620184DAD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A309422-B8DA-1F28-E378-8DDDFD515E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08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2166-EA60-4D21-54DB-AD8C50F8A0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63A17A-DB2D-6D24-51D7-8EC19B6E3C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D873101-EFEF-875C-CC21-2DC8F80026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D5C0982-73C9-5E6C-6BB6-210BE4DF70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BE3386-1236-E863-2A64-9FADE2D8A5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F7B88C-281D-071C-585B-C35182DF5B77}"/>
              </a:ext>
            </a:extLst>
          </p:cNvPr>
          <p:cNvSpPr>
            <a:spLocks noGrp="1" noChangeArrowheads="1"/>
          </p:cNvSpPr>
          <p:nvPr>
            <p:ph type="body" idx="1"/>
          </p:nvPr>
        </p:nvSpPr>
        <p:spPr>
          <a:xfrm>
            <a:off x="152400" y="4114800"/>
            <a:ext cx="6553200" cy="4876800"/>
          </a:xfrm>
        </p:spPr>
        <p:txBody>
          <a:bodyPr/>
          <a:lstStyle/>
          <a:p>
            <a:pPr algn="l"/>
            <a:r>
              <a:rPr lang="en-US" altLang="en-US" dirty="0"/>
              <a:t>David Stern’s wording.</a:t>
            </a:r>
          </a:p>
        </p:txBody>
      </p:sp>
      <p:cxnSp>
        <p:nvCxnSpPr>
          <p:cNvPr id="3" name="Straight Connector 2">
            <a:extLst>
              <a:ext uri="{FF2B5EF4-FFF2-40B4-BE49-F238E27FC236}">
                <a16:creationId xmlns:a16="http://schemas.microsoft.com/office/drawing/2014/main" id="{DB67912C-A6D7-B49D-0B47-3ED21C2359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54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97EA-241D-3E81-8958-D74326F6E1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3D6172-A63E-BE24-2FA7-1B77753D6F8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04514761-DB85-AD4B-67CF-8606912190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DF724942-93A1-481B-7F00-ECD226ACE1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19F2F5-A829-2485-46B4-9DD2DD7CCE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C2FA6D1-6843-0ADE-B1E7-96E6508D6F1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B63F950-C8FC-3E9B-901E-8B452A32D6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47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58944-BBB6-3ABA-C0A4-AA42A9C1B0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324B05-979F-2F29-899C-429DE983F47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21FF05E-BB1A-5636-7AC7-7CB0B28E36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B92059A3-A456-BA8F-CE2C-4F5D541B94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19508D-1E18-BB86-E7D5-6494E3B1CFB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4ED67C3-F2C4-5855-E6B6-E77C40551A8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4179990-C03C-177F-5AA8-15635B739A3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9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00DE-3B42-0426-3A9D-E58ACC4072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96C049-54D3-7C6A-C229-EE4AED22CC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65AB9D4-6CEF-572F-69CA-185AA9FF00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18A7207B-6F3D-AD82-9660-A62ADD2A03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39A0B73-5E63-A615-A7F2-94DF9C435C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521BC2-FFB3-78F7-46E0-0E2ACC98792F}"/>
              </a:ext>
            </a:extLst>
          </p:cNvPr>
          <p:cNvSpPr>
            <a:spLocks noGrp="1" noChangeArrowheads="1"/>
          </p:cNvSpPr>
          <p:nvPr>
            <p:ph type="body" idx="1"/>
          </p:nvPr>
        </p:nvSpPr>
        <p:spPr>
          <a:xfrm>
            <a:off x="152400" y="4114800"/>
            <a:ext cx="6553200" cy="4876800"/>
          </a:xfrm>
        </p:spPr>
        <p:txBody>
          <a:bodyPr/>
          <a:lstStyle/>
          <a:p>
            <a:pPr algn="l"/>
            <a:endParaRPr lang="en-US" altLang="en-US" dirty="0"/>
          </a:p>
          <a:p>
            <a:pPr algn="l"/>
            <a:endParaRPr lang="en-US" altLang="en-US" dirty="0"/>
          </a:p>
          <a:p>
            <a:pPr algn="l"/>
            <a:endParaRPr lang="en-US" altLang="en-US" dirty="0"/>
          </a:p>
          <a:p>
            <a:pPr algn="l"/>
            <a:endParaRPr lang="en-US" altLang="en-US" dirty="0"/>
          </a:p>
          <a:p>
            <a:pPr algn="l"/>
            <a:endParaRPr lang="en-US" altLang="en-US" dirty="0"/>
          </a:p>
          <a:p>
            <a:pPr algn="l"/>
            <a:endParaRPr lang="en-US" altLang="en-US" dirty="0"/>
          </a:p>
          <a:p>
            <a:pPr algn="l"/>
            <a:r>
              <a:rPr lang="en-US" altLang="en-US" dirty="0" err="1"/>
              <a:t>Puddleglum</a:t>
            </a:r>
            <a:r>
              <a:rPr lang="en-US" altLang="en-US" dirty="0"/>
              <a:t> </a:t>
            </a:r>
            <a:r>
              <a:rPr lang="en-US" altLang="en-US" i="1" dirty="0"/>
              <a:t>Narnia Chronicles</a:t>
            </a:r>
            <a:r>
              <a:rPr lang="en-US" altLang="en-US" dirty="0"/>
              <a:t>  The Silver Chair</a:t>
            </a:r>
          </a:p>
          <a:p>
            <a:pPr algn="l"/>
            <a:r>
              <a:rPr lang="en-US" altLang="en-US" dirty="0"/>
              <a:t>I felt the Ruakh wanted me to address anyone fighting with this.</a:t>
            </a:r>
          </a:p>
        </p:txBody>
      </p:sp>
      <p:cxnSp>
        <p:nvCxnSpPr>
          <p:cNvPr id="3" name="Straight Connector 2">
            <a:extLst>
              <a:ext uri="{FF2B5EF4-FFF2-40B4-BE49-F238E27FC236}">
                <a16:creationId xmlns:a16="http://schemas.microsoft.com/office/drawing/2014/main" id="{EDF3A67F-5CB3-6481-B793-721B754CCA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0B40B31-5E15-E61F-7F1C-4401E8A97299}"/>
              </a:ext>
            </a:extLst>
          </p:cNvPr>
          <p:cNvPicPr>
            <a:picLocks noChangeAspect="1"/>
          </p:cNvPicPr>
          <p:nvPr/>
        </p:nvPicPr>
        <p:blipFill>
          <a:blip r:embed="rId3"/>
          <a:stretch>
            <a:fillRect/>
          </a:stretch>
        </p:blipFill>
        <p:spPr>
          <a:xfrm>
            <a:off x="643128" y="4132046"/>
            <a:ext cx="4919472" cy="2267960"/>
          </a:xfrm>
          <a:prstGeom prst="rect">
            <a:avLst/>
          </a:prstGeom>
        </p:spPr>
      </p:pic>
    </p:spTree>
    <p:extLst>
      <p:ext uri="{BB962C8B-B14F-4D97-AF65-F5344CB8AC3E}">
        <p14:creationId xmlns:p14="http://schemas.microsoft.com/office/powerpoint/2010/main" val="61630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D108-ABF8-60B8-EF64-50A3FC7F12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86FA05-15E9-A1B9-6C41-34E13093B1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539BB77-8C6B-14B1-FB6B-F8E7E08EA2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11465360-659F-B6F9-F44B-8C65F5807B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495915-FDD4-B1AB-92A0-A039791399F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2B3797C-C676-B75E-5382-17C7DEAD6F72}"/>
              </a:ext>
            </a:extLst>
          </p:cNvPr>
          <p:cNvSpPr>
            <a:spLocks noGrp="1" noChangeArrowheads="1"/>
          </p:cNvSpPr>
          <p:nvPr>
            <p:ph type="body" idx="1"/>
          </p:nvPr>
        </p:nvSpPr>
        <p:spPr>
          <a:xfrm>
            <a:off x="152400" y="4114800"/>
            <a:ext cx="6553200" cy="4876800"/>
          </a:xfrm>
        </p:spPr>
        <p:txBody>
          <a:bodyPr/>
          <a:lstStyle/>
          <a:p>
            <a:pPr algn="l"/>
            <a:endParaRPr lang="en-US" altLang="en-US" dirty="0"/>
          </a:p>
          <a:p>
            <a:pPr algn="l"/>
            <a:r>
              <a:rPr lang="en-US" altLang="en-US" dirty="0" err="1"/>
              <a:t>Puddleglum</a:t>
            </a:r>
            <a:r>
              <a:rPr lang="en-US" altLang="en-US" dirty="0"/>
              <a:t> </a:t>
            </a:r>
            <a:r>
              <a:rPr lang="en-US" altLang="en-US" i="1" dirty="0"/>
              <a:t>Narnia Chronicles</a:t>
            </a:r>
            <a:r>
              <a:rPr lang="en-US" altLang="en-US" dirty="0"/>
              <a:t>  The Silver Chair</a:t>
            </a:r>
          </a:p>
        </p:txBody>
      </p:sp>
      <p:cxnSp>
        <p:nvCxnSpPr>
          <p:cNvPr id="3" name="Straight Connector 2">
            <a:extLst>
              <a:ext uri="{FF2B5EF4-FFF2-40B4-BE49-F238E27FC236}">
                <a16:creationId xmlns:a16="http://schemas.microsoft.com/office/drawing/2014/main" id="{9A7A34D8-235B-7520-C040-1530CD881B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178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1CF3E-194A-40B9-9B9A-4613717702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E8DA812-F414-2F26-9B16-3CF81D18B5B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99350BFD-6B87-FAC0-2FB3-6D921BD1F0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19EC4338-EEA9-BD89-11E0-F7FADED216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1BA15A-3E81-B2FE-FD3F-2C894A0D22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237C573-18B1-4997-A129-35C9ACB8D5EB}"/>
              </a:ext>
            </a:extLst>
          </p:cNvPr>
          <p:cNvSpPr>
            <a:spLocks noGrp="1" noChangeArrowheads="1"/>
          </p:cNvSpPr>
          <p:nvPr>
            <p:ph type="body" idx="1"/>
          </p:nvPr>
        </p:nvSpPr>
        <p:spPr>
          <a:xfrm>
            <a:off x="152400" y="4114800"/>
            <a:ext cx="6553200" cy="4876800"/>
          </a:xfrm>
        </p:spPr>
        <p:txBody>
          <a:bodyPr/>
          <a:lstStyle/>
          <a:p>
            <a:r>
              <a:rPr lang="en-US" altLang="en-US" dirty="0"/>
              <a:t>What fruit?</a:t>
            </a:r>
          </a:p>
          <a:p>
            <a:r>
              <a:rPr lang="en-US" altLang="en-US" dirty="0"/>
              <a:t>Heart of despondence</a:t>
            </a:r>
          </a:p>
        </p:txBody>
      </p:sp>
      <p:cxnSp>
        <p:nvCxnSpPr>
          <p:cNvPr id="3" name="Straight Connector 2">
            <a:extLst>
              <a:ext uri="{FF2B5EF4-FFF2-40B4-BE49-F238E27FC236}">
                <a16:creationId xmlns:a16="http://schemas.microsoft.com/office/drawing/2014/main" id="{6550913D-3992-A1C0-E138-645CAC6B26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99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F5695-4695-5B87-2ADD-14E947262B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A53D74-28F5-5C12-81D1-8582D1B20B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3775CBD-C229-A26E-99EE-1DEE8DFFAC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94733F4E-1388-F680-D914-0612B1ADDA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85D91F-E66F-B245-2B0B-93CDC396137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C6C3FAC-A722-36F4-5531-8C3763188080}"/>
              </a:ext>
            </a:extLst>
          </p:cNvPr>
          <p:cNvSpPr>
            <a:spLocks noGrp="1" noChangeArrowheads="1"/>
          </p:cNvSpPr>
          <p:nvPr>
            <p:ph type="body" idx="1"/>
          </p:nvPr>
        </p:nvSpPr>
        <p:spPr>
          <a:xfrm>
            <a:off x="152400" y="4114800"/>
            <a:ext cx="6553200" cy="4876800"/>
          </a:xfrm>
        </p:spPr>
        <p:txBody>
          <a:bodyPr/>
          <a:lstStyle/>
          <a:p>
            <a:pPr marL="280988" indent="-280988">
              <a:buFont typeface="+mj-lt"/>
              <a:buAutoNum type="arabicPeriod"/>
            </a:pPr>
            <a:r>
              <a:rPr lang="en-US" altLang="en-US" dirty="0"/>
              <a:t>Legacy children, leadership children here, many wonderful, but some wayward.</a:t>
            </a:r>
          </a:p>
          <a:p>
            <a:pPr marL="280988" indent="-280988">
              <a:buFont typeface="+mj-lt"/>
              <a:buAutoNum type="arabicPeriod"/>
            </a:pPr>
            <a:r>
              <a:rPr lang="en-US" altLang="en-US" dirty="0"/>
              <a:t>Last time we had a totally secular or rebellious person REPENT.  </a:t>
            </a:r>
          </a:p>
          <a:p>
            <a:pPr marL="280988" indent="-280988">
              <a:buFont typeface="+mj-lt"/>
              <a:buAutoNum type="arabicPeriod"/>
            </a:pPr>
            <a:r>
              <a:rPr lang="en-US" altLang="en-US" dirty="0"/>
              <a:t>We’ve had wonderful healings, but some maybe not.</a:t>
            </a:r>
          </a:p>
          <a:p>
            <a:pPr marL="280988" indent="-280988">
              <a:buFont typeface="+mj-lt"/>
              <a:buAutoNum type="arabicPeriod"/>
            </a:pPr>
            <a:r>
              <a:rPr lang="en-US" altLang="en-US" dirty="0"/>
              <a:t>OH marriage failures.  After a time, in the humdrum of life, he turns out to be less than the prince you thought.   She…always is the Queen.</a:t>
            </a:r>
          </a:p>
          <a:p>
            <a:pPr marL="280988" indent="-280988">
              <a:buFont typeface="+mj-lt"/>
              <a:buAutoNum type="arabicPeriod"/>
            </a:pPr>
            <a:r>
              <a:rPr lang="en-US" altLang="en-US" dirty="0"/>
              <a:t>Family fractures, congregational fractures</a:t>
            </a:r>
          </a:p>
          <a:p>
            <a:endParaRPr lang="en-US" altLang="en-US" dirty="0"/>
          </a:p>
        </p:txBody>
      </p:sp>
      <p:cxnSp>
        <p:nvCxnSpPr>
          <p:cNvPr id="3" name="Straight Connector 2">
            <a:extLst>
              <a:ext uri="{FF2B5EF4-FFF2-40B4-BE49-F238E27FC236}">
                <a16:creationId xmlns:a16="http://schemas.microsoft.com/office/drawing/2014/main" id="{AD346C38-F453-FC20-3D45-79A59479E5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48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CDE7-C3B6-F988-CD9E-BED43632B8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39A36D-E7E4-3A28-A5DE-322CC9735A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1E683AE5-3A40-8219-7AB4-DDA27F1785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676FEFD7-BF7C-5C2A-9607-8DDBD75737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251D60-70E5-1CCB-9F57-89EFB54D21C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784DC5-E446-330D-39B7-5824E8AB6585}"/>
              </a:ext>
            </a:extLst>
          </p:cNvPr>
          <p:cNvSpPr>
            <a:spLocks noGrp="1" noChangeArrowheads="1"/>
          </p:cNvSpPr>
          <p:nvPr>
            <p:ph type="body" idx="1"/>
          </p:nvPr>
        </p:nvSpPr>
        <p:spPr>
          <a:xfrm>
            <a:off x="152400" y="4114800"/>
            <a:ext cx="6553200" cy="4876800"/>
          </a:xfrm>
        </p:spPr>
        <p:txBody>
          <a:bodyPr/>
          <a:lstStyle/>
          <a:p>
            <a:r>
              <a:rPr lang="en-US" altLang="en-US" dirty="0"/>
              <a:t>[Rabbi, you are making me discouraged.]</a:t>
            </a:r>
          </a:p>
          <a:p>
            <a:pPr algn="l"/>
            <a:endParaRPr lang="en-US" altLang="en-US" dirty="0"/>
          </a:p>
        </p:txBody>
      </p:sp>
      <p:cxnSp>
        <p:nvCxnSpPr>
          <p:cNvPr id="3" name="Straight Connector 2">
            <a:extLst>
              <a:ext uri="{FF2B5EF4-FFF2-40B4-BE49-F238E27FC236}">
                <a16:creationId xmlns:a16="http://schemas.microsoft.com/office/drawing/2014/main" id="{F33E712E-3230-2438-4515-F8872AC4D3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414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BDAF8-27E3-BAE2-8D50-0A9C947836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4609E7-2EF1-676D-82D9-2609DAD2B3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CCAD859-2B9E-6722-1A6C-7F0E65CDAA9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F8781013-983F-B412-281F-F45E7E7FCF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8F52C3-A711-194F-395B-F7B278C4D8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F22A4E-E5EA-A135-EAAD-34520DD29C15}"/>
              </a:ext>
            </a:extLst>
          </p:cNvPr>
          <p:cNvSpPr>
            <a:spLocks noGrp="1" noChangeArrowheads="1"/>
          </p:cNvSpPr>
          <p:nvPr>
            <p:ph type="body" idx="1"/>
          </p:nvPr>
        </p:nvSpPr>
        <p:spPr>
          <a:xfrm>
            <a:off x="152400" y="4114800"/>
            <a:ext cx="6553200" cy="4876800"/>
          </a:xfrm>
        </p:spPr>
        <p:txBody>
          <a:bodyPr/>
          <a:lstStyle/>
          <a:p>
            <a:r>
              <a:rPr lang="en-US" altLang="en-US" sz="1000" dirty="0"/>
              <a:t>https://www.jns.org/hamas-recruits-thousands-of-fighters-in-gaza/?utm_campaign=Daily%20Syndicate%20Emails&amp;utm_medium=email&amp;_hsenc=p2ANqtz-8C7xTRVCyViBkY7cKZR55LMXmho85-bIisY3TxREH_EHbwz526Uf451KEFBGJs3xtR5u86y7cfLJqcl6I9o5Pd6wUOyw&amp;_hsmi=102395356&amp;utm_content=102395356&amp;utm_source=hs_email</a:t>
            </a:r>
          </a:p>
        </p:txBody>
      </p:sp>
      <p:cxnSp>
        <p:nvCxnSpPr>
          <p:cNvPr id="3" name="Straight Connector 2">
            <a:extLst>
              <a:ext uri="{FF2B5EF4-FFF2-40B4-BE49-F238E27FC236}">
                <a16:creationId xmlns:a16="http://schemas.microsoft.com/office/drawing/2014/main" id="{72934C65-8E51-DAAB-8820-7757FABF1D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84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1C8FB-CD67-46A4-D678-5CA4B20640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D73752-C50D-7744-5253-BB2C8348FD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987ABFF1-2796-46E8-F95A-CED56E23F0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95AD73A0-AEA9-7E25-04A3-FF9A6128CA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575EBA-4A89-F668-8E9A-2FA531B099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CE8A55-9082-CB7E-DEE8-0893CE603739}"/>
              </a:ext>
            </a:extLst>
          </p:cNvPr>
          <p:cNvSpPr>
            <a:spLocks noGrp="1" noChangeArrowheads="1"/>
          </p:cNvSpPr>
          <p:nvPr>
            <p:ph type="body" idx="1"/>
          </p:nvPr>
        </p:nvSpPr>
        <p:spPr>
          <a:xfrm>
            <a:off x="152400" y="4114800"/>
            <a:ext cx="6553200" cy="4876800"/>
          </a:xfrm>
        </p:spPr>
        <p:txBody>
          <a:bodyPr/>
          <a:lstStyle/>
          <a:p>
            <a:r>
              <a:rPr lang="en-US" altLang="en-US" dirty="0"/>
              <a:t>And Thank YOU for believing in G-d’s work here!</a:t>
            </a:r>
          </a:p>
        </p:txBody>
      </p:sp>
      <p:cxnSp>
        <p:nvCxnSpPr>
          <p:cNvPr id="3" name="Straight Connector 2">
            <a:extLst>
              <a:ext uri="{FF2B5EF4-FFF2-40B4-BE49-F238E27FC236}">
                <a16:creationId xmlns:a16="http://schemas.microsoft.com/office/drawing/2014/main" id="{404F044D-0CFF-EB38-7D71-A998107F62B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18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761F3-7743-D531-8373-0029B1F962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48F6DD-9ED8-A71B-FE01-4E52DBA59E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C6D5AF14-E689-7376-AA5B-385D43AD49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46DF78BF-616E-6E8C-886E-280067F4CB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D3EDBB-6904-BC0E-B3D0-E1DBE1D3C3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0CC1B1-8B3F-9CDE-3257-3F5A7193F7D8}"/>
              </a:ext>
            </a:extLst>
          </p:cNvPr>
          <p:cNvSpPr>
            <a:spLocks noGrp="1" noChangeArrowheads="1"/>
          </p:cNvSpPr>
          <p:nvPr>
            <p:ph type="body" idx="1"/>
          </p:nvPr>
        </p:nvSpPr>
        <p:spPr>
          <a:xfrm>
            <a:off x="152400" y="4114800"/>
            <a:ext cx="6553200" cy="4876800"/>
          </a:xfrm>
        </p:spPr>
        <p:txBody>
          <a:bodyPr/>
          <a:lstStyle/>
          <a:p>
            <a:r>
              <a:rPr lang="en-US" altLang="en-US" sz="1000" dirty="0"/>
              <a:t>https://www.jns.org/hamas-recruits-thousands-of-fighters-in-gaza/?utm_campaign=Daily%20Syndicate%20Emails&amp;utm_medium=email&amp;_hsenc=p2ANqtz-8C7xTRVCyViBkY7cKZR55LMXmho85-bIisY3TxREH_EHbwz526Uf451KEFBGJs3xtR5u86y7cfLJqcl6I9o5Pd6wUOyw&amp;_hsmi=102395356&amp;utm_content=102395356&amp;utm_source=hs_email</a:t>
            </a:r>
          </a:p>
        </p:txBody>
      </p:sp>
      <p:cxnSp>
        <p:nvCxnSpPr>
          <p:cNvPr id="3" name="Straight Connector 2">
            <a:extLst>
              <a:ext uri="{FF2B5EF4-FFF2-40B4-BE49-F238E27FC236}">
                <a16:creationId xmlns:a16="http://schemas.microsoft.com/office/drawing/2014/main" id="{13E4F305-24FB-5077-5AA3-EC1960012C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06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0B33D-096B-8717-A7CA-CE8C8C311B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3F20BDA-89F7-90A1-FDF7-20B2FBB5CB9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1B66A42-F9CE-E3D1-C9ED-E1EC60EC3EB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B1B00737-42E9-5C8E-29C2-55971366D3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8FDC84-5A4B-6EF7-7B07-EEC1A0FB12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7648FE-0FCB-5935-8E54-3B9876381083}"/>
              </a:ext>
            </a:extLst>
          </p:cNvPr>
          <p:cNvSpPr>
            <a:spLocks noGrp="1" noChangeArrowheads="1"/>
          </p:cNvSpPr>
          <p:nvPr>
            <p:ph type="body" idx="1"/>
          </p:nvPr>
        </p:nvSpPr>
        <p:spPr>
          <a:xfrm>
            <a:off x="152400" y="4114800"/>
            <a:ext cx="6553200" cy="4876800"/>
          </a:xfrm>
        </p:spPr>
        <p:txBody>
          <a:bodyPr/>
          <a:lstStyle/>
          <a:p>
            <a:r>
              <a:rPr lang="en-US" altLang="en-US" sz="1000" dirty="0"/>
              <a:t>https://www.jns.org/hamas-recruits-thousands-of-fighters-in-gaza/?utm_campaign=Daily%20Syndicate%20Emails&amp;utm_medium=email&amp;_hsenc=p2ANqtz-8C7xTRVCyViBkY7cKZR55LMXmho85-bIisY3TxREH_EHbwz526Uf451KEFBGJs3xtR5u86y7cfLJqcl6I9o5Pd6wUOyw&amp;_hsmi=102395356&amp;utm_content=102395356&amp;utm_source=hs_email</a:t>
            </a:r>
          </a:p>
        </p:txBody>
      </p:sp>
      <p:cxnSp>
        <p:nvCxnSpPr>
          <p:cNvPr id="3" name="Straight Connector 2">
            <a:extLst>
              <a:ext uri="{FF2B5EF4-FFF2-40B4-BE49-F238E27FC236}">
                <a16:creationId xmlns:a16="http://schemas.microsoft.com/office/drawing/2014/main" id="{3DB577A8-4AA6-C010-44A8-4CE7497549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87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8216F-0083-BD1F-9BBE-A4BA7B3E53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E5AD03-5591-88E8-E57D-503A8ED3C9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0A1FBF18-9F01-0120-33E5-B9F27A189E1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BA72584-D18E-1217-D6BA-5711F261CC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ACEC25E-798E-1EAD-A3D7-8BB565A7ED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473F5E-74D0-AA07-E2E1-A2F0C5DB687E}"/>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914AC8FA-06D6-AF20-DA5D-DF336548E8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17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FA202-7ACA-B0F0-BB90-6CD1E6033F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4C4AE4-4E4A-604C-98FA-D81F0097CB5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21BFD3D3-6ADF-527A-01CC-5AD2D05CA3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9333566A-1D42-2164-378D-235B9141A3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F8EA747-FD59-A580-26DA-3FD0ABE9C1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5EE458-6448-62BA-71F1-17CCFDBF6133}"/>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B5FEF589-3BBD-7A15-9111-ADD95ED8E7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605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9389-056D-C496-F875-2701EB16CE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C81FC9-9C71-AA6E-CDA2-2C8704A122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F8AD174-3018-7F33-7560-CCA859D77C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DD5ADFD6-4810-EC25-A1D6-D5FA399034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C014BB-D8E9-1BA1-1A2D-2174255A771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CFC675-4CC1-192A-FC1A-45A7F336D4CC}"/>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FDD2CB69-03FC-761D-EF13-9DF3021597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975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2349-778A-3FA6-B037-8C6915BC6F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C102D0-20B5-C58E-F574-7719648703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9DB84793-2F74-EFF1-D8FF-9412EF719A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93A7EA7-8414-D154-0289-DCB836DEA9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E15A7B-76B3-F12C-0FB4-670E81E6F5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36A994F-097C-A91A-44E8-BAA6AF7C9C3A}"/>
              </a:ext>
            </a:extLst>
          </p:cNvPr>
          <p:cNvSpPr>
            <a:spLocks noGrp="1" noChangeArrowheads="1"/>
          </p:cNvSpPr>
          <p:nvPr>
            <p:ph type="body" idx="1"/>
          </p:nvPr>
        </p:nvSpPr>
        <p:spPr>
          <a:xfrm>
            <a:off x="152400" y="4114800"/>
            <a:ext cx="6553200" cy="4876800"/>
          </a:xfrm>
        </p:spPr>
        <p:txBody>
          <a:bodyPr/>
          <a:lstStyle/>
          <a:p>
            <a:r>
              <a:rPr lang="en-US" altLang="en-US" dirty="0"/>
              <a:t>In the 70’s, I could scare people saying that now I’m driving this car, but could disappear any moment.  Not so sure it would work now.</a:t>
            </a:r>
          </a:p>
        </p:txBody>
      </p:sp>
      <p:cxnSp>
        <p:nvCxnSpPr>
          <p:cNvPr id="3" name="Straight Connector 2">
            <a:extLst>
              <a:ext uri="{FF2B5EF4-FFF2-40B4-BE49-F238E27FC236}">
                <a16:creationId xmlns:a16="http://schemas.microsoft.com/office/drawing/2014/main" id="{3A804FB3-1BA2-09AB-42BE-3B7B70D202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117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416D-B26B-3F56-6D84-749A71876B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356B5F-7C89-D7B5-A7DA-4A9380FBFD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4872B73F-59CC-4AF4-57EA-D7279AFB71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EEBBC0B3-BB66-0692-18ED-11A730D922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DE6653-06B2-9BEB-469C-FD2413551F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FE21B9-DBC2-6FFE-85A6-BEC191AD3F52}"/>
              </a:ext>
            </a:extLst>
          </p:cNvPr>
          <p:cNvSpPr>
            <a:spLocks noGrp="1" noChangeArrowheads="1"/>
          </p:cNvSpPr>
          <p:nvPr>
            <p:ph type="body" idx="1"/>
          </p:nvPr>
        </p:nvSpPr>
        <p:spPr>
          <a:xfrm>
            <a:off x="152400" y="4114800"/>
            <a:ext cx="6553200" cy="4876800"/>
          </a:xfrm>
        </p:spPr>
        <p:txBody>
          <a:bodyPr/>
          <a:lstStyle/>
          <a:p>
            <a:r>
              <a:rPr lang="en-US" altLang="en-US" dirty="0"/>
              <a:t>Are we getting drowsy?</a:t>
            </a:r>
          </a:p>
        </p:txBody>
      </p:sp>
      <p:cxnSp>
        <p:nvCxnSpPr>
          <p:cNvPr id="3" name="Straight Connector 2">
            <a:extLst>
              <a:ext uri="{FF2B5EF4-FFF2-40B4-BE49-F238E27FC236}">
                <a16:creationId xmlns:a16="http://schemas.microsoft.com/office/drawing/2014/main" id="{BF721387-7774-4298-7D3F-8282E079E9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79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BC3F-2EB7-902A-8FB4-8635084951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F5C919-3A91-4362-BA5A-8899020217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18B1260D-043E-6F6E-D864-FCAB748952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4BBDA4F-6CCF-E1EE-FAB7-FA2D9050B1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569768-ACCC-ADCB-4379-AC59CA5A6B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E2BE6D-A3AE-2D20-84CD-2B0ACC1579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BBE662-A1FE-9058-F414-60BCF34102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938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038F-1B36-16E3-A243-514429CBA2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FA1F98-E5F1-66E1-8E30-8B1F036BA6C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637A19A-4CD2-6C20-89A4-5EDBA613B7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1FE1576D-52AF-4402-51AB-683C019AA7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92E81E-01C4-0073-C7CB-C4A793B602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CB67F3F-7A7A-E94C-3033-56A4204219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425429-D242-284C-093A-404F0CF563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39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B7435-49B6-6C82-4CE8-D8528F10DF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C5C5A2-C2ED-8027-C51D-B07ED89CD1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2F3D8D98-51B9-A732-5415-FCAE32FFF9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425FBCB2-5F42-9CB6-4952-B64E3F6FF0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C6A0AA-EA0B-81AA-DB3D-E8110ECFF9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7CDFF6-4416-45CD-5C60-2E068A951A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F4BC7D2-6A7F-5F29-D386-1370E11B137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6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8524-D2E7-3411-B5DE-EB473EF978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71168E-B5AC-C5A3-BD60-99471ED89B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1A05AAB-A5A4-B7C1-91C4-00B48D4544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BAD0E167-6DC2-2BDE-5108-3F03C45895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2CCE96-E5D2-FEF1-D318-2893D5141A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4B2B3B9-F470-AB3F-2B57-AFF67B6EE57B}"/>
              </a:ext>
            </a:extLst>
          </p:cNvPr>
          <p:cNvSpPr>
            <a:spLocks noGrp="1" noChangeArrowheads="1"/>
          </p:cNvSpPr>
          <p:nvPr>
            <p:ph type="body" idx="1"/>
          </p:nvPr>
        </p:nvSpPr>
        <p:spPr>
          <a:xfrm>
            <a:off x="152400" y="4114800"/>
            <a:ext cx="6553200" cy="4876800"/>
          </a:xfrm>
        </p:spPr>
        <p:txBody>
          <a:bodyPr/>
          <a:lstStyle/>
          <a:p>
            <a:pPr algn="l"/>
            <a:r>
              <a:rPr lang="en-US" altLang="en-US" dirty="0"/>
              <a:t>Circling the groom</a:t>
            </a:r>
          </a:p>
        </p:txBody>
      </p:sp>
      <p:cxnSp>
        <p:nvCxnSpPr>
          <p:cNvPr id="3" name="Straight Connector 2">
            <a:extLst>
              <a:ext uri="{FF2B5EF4-FFF2-40B4-BE49-F238E27FC236}">
                <a16:creationId xmlns:a16="http://schemas.microsoft.com/office/drawing/2014/main" id="{E6D6203A-7DA0-2A12-79C0-4364B1735C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25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2782-C7AB-3DE3-7CEA-370C60AF21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FECA1B6-6EF1-C212-B8EF-FD00C446B1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1994893C-F03A-4706-DE32-40780881832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0B516108-2C4F-2BD1-6F01-A4E3AEBB85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83EE2D-396C-344F-5D6A-B3AC758308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884C8D-6539-B07A-6209-AE53E9C3FA8D}"/>
              </a:ext>
            </a:extLst>
          </p:cNvPr>
          <p:cNvSpPr>
            <a:spLocks noGrp="1" noChangeArrowheads="1"/>
          </p:cNvSpPr>
          <p:nvPr>
            <p:ph type="body" idx="1"/>
          </p:nvPr>
        </p:nvSpPr>
        <p:spPr>
          <a:xfrm>
            <a:off x="152400" y="4114800"/>
            <a:ext cx="6553200" cy="4876800"/>
          </a:xfrm>
        </p:spPr>
        <p:txBody>
          <a:bodyPr/>
          <a:lstStyle/>
          <a:p>
            <a:r>
              <a:rPr lang="en-US" altLang="en-US" dirty="0"/>
              <a:t>Embrace whatever is being honed in your life whatever unsolvable difficulty.   Rather than being discouraged, despondent, embrace it.</a:t>
            </a:r>
          </a:p>
          <a:p>
            <a:r>
              <a:rPr lang="en-US" altLang="en-US" dirty="0"/>
              <a:t>“</a:t>
            </a:r>
            <a:r>
              <a:rPr lang="en-US" dirty="0"/>
              <a:t> fixing our eyes on Yeshua, the pioneer and perfecter of faith.”</a:t>
            </a:r>
            <a:endParaRPr lang="en-US" altLang="en-US" dirty="0"/>
          </a:p>
        </p:txBody>
      </p:sp>
      <p:cxnSp>
        <p:nvCxnSpPr>
          <p:cNvPr id="3" name="Straight Connector 2">
            <a:extLst>
              <a:ext uri="{FF2B5EF4-FFF2-40B4-BE49-F238E27FC236}">
                <a16:creationId xmlns:a16="http://schemas.microsoft.com/office/drawing/2014/main" id="{9E82FB9A-0EF5-8FD7-30B4-22508F2D59D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47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26C6-3B7B-0E1E-D4B8-9E121FD3BF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B3BEF12-62E3-7527-8A4A-F97F5C8A63A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D8E5B35-57D6-2015-5786-5874B038FE0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C2A1E51-28EA-9EB2-5774-6F6B0A7CC6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944957C-CC55-8E29-AEFF-857771D31F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DBD8E2-1CAA-E643-C754-BC417D3509B0}"/>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https://www.drjamesdobson.org/marriage-parenting/finding-joy-in-the-cold-and-dark-times-episode-8-b</a:t>
            </a: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Similar to one I showed </a:t>
            </a:r>
            <a:r>
              <a:rPr lang="en-US" sz="2000" dirty="0" err="1"/>
              <a:t>prev</a:t>
            </a:r>
            <a:r>
              <a:rPr lang="en-US" sz="2000" dirty="0"/>
              <a:t>, but not the same.</a:t>
            </a:r>
          </a:p>
          <a:p>
            <a:endParaRPr lang="en-US" altLang="en-US" dirty="0"/>
          </a:p>
        </p:txBody>
      </p:sp>
      <p:cxnSp>
        <p:nvCxnSpPr>
          <p:cNvPr id="3" name="Straight Connector 2">
            <a:extLst>
              <a:ext uri="{FF2B5EF4-FFF2-40B4-BE49-F238E27FC236}">
                <a16:creationId xmlns:a16="http://schemas.microsoft.com/office/drawing/2014/main" id="{AEF8321B-4596-2EEE-826B-62EE1F328E2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252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AEEF3-6D4E-3A3D-28E7-1E9A0ECC7C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CC31DB-E07D-B559-ABFE-A40F0117AB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4E5F1C45-9203-5B73-4945-7A859E25F0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41EC2A74-C7A6-67E1-DDCD-5496EABABA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64F4FF-48FB-E615-092D-7A5BC1F08D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D11C265-372D-075C-B4A4-6F7C3727A287}"/>
              </a:ext>
            </a:extLst>
          </p:cNvPr>
          <p:cNvSpPr>
            <a:spLocks noGrp="1" noChangeArrowheads="1"/>
          </p:cNvSpPr>
          <p:nvPr>
            <p:ph type="body" idx="1"/>
          </p:nvPr>
        </p:nvSpPr>
        <p:spPr>
          <a:xfrm>
            <a:off x="152400" y="4114800"/>
            <a:ext cx="6553200" cy="4876800"/>
          </a:xfrm>
        </p:spPr>
        <p:txBody>
          <a:bodyPr/>
          <a:lstStyle/>
          <a:p>
            <a:pPr algn="l"/>
            <a:r>
              <a:rPr lang="en-US" altLang="en-US" dirty="0"/>
              <a:t>David Levine at Rabbis Conf</a:t>
            </a:r>
          </a:p>
        </p:txBody>
      </p:sp>
      <p:cxnSp>
        <p:nvCxnSpPr>
          <p:cNvPr id="3" name="Straight Connector 2">
            <a:extLst>
              <a:ext uri="{FF2B5EF4-FFF2-40B4-BE49-F238E27FC236}">
                <a16:creationId xmlns:a16="http://schemas.microsoft.com/office/drawing/2014/main" id="{1591E1AA-56B4-2D3D-FDC7-ABA0DB5EFC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629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FB41B-8FD1-0A9B-BCB3-27BEF0055D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86BF97-9D99-47D0-D9E0-4BFD4F5A78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E7607DB-6C02-39E3-FECE-0ADD1CCB6A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782A979-45C6-274E-60E4-72D30A2B26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90DD64-20A6-D032-47FE-389C204EB3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E83482-D75D-FB59-FB61-CE5E718B8220}"/>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642EB74D-F6A9-F65D-2527-3A1734B945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88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637D-FA8B-EB9E-7EB1-53E4C595C9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AB7A68-0F4E-81CC-D9F4-9E78536F689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2492C2F2-6C6B-DCDC-B15A-82522734F6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2D5C70CB-E73A-4C33-1E16-82059DB6ED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76D7EF-1C5C-F1DE-8AAC-D6F56D0DED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569471-6349-DC48-532B-7A72A393F1D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0199DB9B-1C04-4911-F2F5-0A068C08C1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5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4F96-245F-8C16-C654-704404E8CB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36A210-024C-DFC1-E65C-E9F672CC44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FD4899F-E877-4409-5E00-45A7BE80BC0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2F6556AB-0CAF-4C09-66E7-21C4FB746E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9720CF-6A6C-ACB3-0C52-0B9FE39BE0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38961D-D848-D010-ADDA-F63173CC3EE8}"/>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D72C29AF-CDE2-7A8E-43D7-9DE39738AD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28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AF2F-6BFF-B978-4C89-4CB061F456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5DA3F1-D318-127E-0D61-B255C6012E4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5151077-5A78-DA2A-54BF-790FB92A4D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E15A3CEB-5059-16BC-3AA1-CDC0F584F6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EC8950-456E-0574-449D-9D9A90FF90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EAE614E-943C-EA62-9C7B-413E91B1C9CE}"/>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E68E25DD-88E7-2E6D-6CA7-E32FC20C3D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996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D05C-ED2F-9340-6337-BD12DF1A71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8EEA94-FFCB-91CD-A4A4-1A381AECE1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495380C8-DCCE-6742-C533-16242C25D4F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26479669-4340-0459-01E1-B75CE8EAE2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A95182-DD22-FA3D-D79C-CB1AE40DA6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507A0A4-1C76-A133-6DC3-C25110CFEA8A}"/>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7A48E9B3-0625-7EDE-BC74-5B3F33BB81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64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6A88-0F93-2396-7CA2-7C12B4FADA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E9273E-080F-4839-17D0-E1C2BFDE52A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67D2B1EF-5908-F980-6D56-8CA605188D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252F62C4-F80F-8EDF-39A0-0598512160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8105D8-FA88-AB33-05F7-B1C90CF8AA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3B996E-EF63-B2D1-133C-2E58B8C7B091}"/>
              </a:ext>
            </a:extLst>
          </p:cNvPr>
          <p:cNvSpPr>
            <a:spLocks noGrp="1" noChangeArrowheads="1"/>
          </p:cNvSpPr>
          <p:nvPr>
            <p:ph type="body" idx="1"/>
          </p:nvPr>
        </p:nvSpPr>
        <p:spPr>
          <a:xfrm>
            <a:off x="152400" y="4114800"/>
            <a:ext cx="6553200" cy="4876800"/>
          </a:xfrm>
        </p:spPr>
        <p:txBody>
          <a:bodyPr/>
          <a:lstStyle/>
          <a:p>
            <a:r>
              <a:rPr lang="en-US" altLang="en-US" dirty="0"/>
              <a:t>“</a:t>
            </a:r>
            <a:r>
              <a:rPr lang="en-US" dirty="0"/>
              <a:t> fixing our eyes on Yeshua, the pioneer and perfecter of faith.”</a:t>
            </a:r>
          </a:p>
          <a:p>
            <a:r>
              <a:rPr lang="en-US" altLang="en-US" dirty="0"/>
              <a:t>Time and intimacy with the Bridegroom and Master.</a:t>
            </a:r>
          </a:p>
          <a:p>
            <a:endParaRPr lang="en-US" altLang="en-US" dirty="0"/>
          </a:p>
        </p:txBody>
      </p:sp>
      <p:cxnSp>
        <p:nvCxnSpPr>
          <p:cNvPr id="3" name="Straight Connector 2">
            <a:extLst>
              <a:ext uri="{FF2B5EF4-FFF2-40B4-BE49-F238E27FC236}">
                <a16:creationId xmlns:a16="http://schemas.microsoft.com/office/drawing/2014/main" id="{E0E6722A-7D14-611F-1074-D83C914918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123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6E0F0-30C9-8384-697B-4CD9723DE3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F147AA-F191-EAB0-1C48-839C447FA7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1F575A1-84A8-915A-E2DB-6A0C379C12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943001B2-8749-F7D5-E9DB-E64216BEDFF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7D6A34-B761-1695-4F80-2746606EFD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2167B04-FD96-EFFA-353F-AA4D3899CB7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6E36CD5-22FB-297B-638B-520F23D16C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47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5412-6EF4-E18C-3C52-2ABA0100A2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B88A22-35B6-739D-61B9-FDBC91D709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9FB9A2B-446F-8046-8598-7245E0E9D4A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FF4112AB-1E72-9E57-6385-1CB3EB751A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A31A4B-633A-CF36-7452-FCA282E45FC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A6DBB4-B03D-F5CB-4A4C-0BC4EA0F1DCE}"/>
              </a:ext>
            </a:extLst>
          </p:cNvPr>
          <p:cNvSpPr>
            <a:spLocks noGrp="1" noChangeArrowheads="1"/>
          </p:cNvSpPr>
          <p:nvPr>
            <p:ph type="body" idx="1"/>
          </p:nvPr>
        </p:nvSpPr>
        <p:spPr>
          <a:xfrm>
            <a:off x="152400" y="4114800"/>
            <a:ext cx="6553200" cy="4876800"/>
          </a:xfrm>
        </p:spPr>
        <p:txBody>
          <a:bodyPr/>
          <a:lstStyle/>
          <a:p>
            <a:pPr algn="l"/>
            <a:r>
              <a:rPr lang="en-US" altLang="en-US" dirty="0"/>
              <a:t>ring</a:t>
            </a:r>
          </a:p>
        </p:txBody>
      </p:sp>
      <p:cxnSp>
        <p:nvCxnSpPr>
          <p:cNvPr id="3" name="Straight Connector 2">
            <a:extLst>
              <a:ext uri="{FF2B5EF4-FFF2-40B4-BE49-F238E27FC236}">
                <a16:creationId xmlns:a16="http://schemas.microsoft.com/office/drawing/2014/main" id="{2E505428-4929-AE75-E206-83CFAE6B79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219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3623-95F3-C860-511D-BB6CDE8538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2A1C37-6CF5-96C7-0EA4-3E813E2CD4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C6E74A26-D19B-2209-C1DB-6390E14BD7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A5A051C-27CA-347E-A465-E1A0B2CFD1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230872-8B42-AE73-588F-93DA3EE7A5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2DDA939-6120-B2E0-1CE7-C55BC13FD51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4C78659-4954-BCD0-6782-2314829B7D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560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AA64-1282-B9C7-11FE-D2B4ECC7DD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A14968-762B-9D89-FF9F-88862FEB14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2E1AF0F-5656-8F73-543A-1BA8C40010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F17124E-672D-CAF4-9381-2124D0E81A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3054AC-D01F-2938-18FE-67F9F5F58D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B7BD5D-4F99-E36A-6A89-3BBE62213456}"/>
              </a:ext>
            </a:extLst>
          </p:cNvPr>
          <p:cNvSpPr>
            <a:spLocks noGrp="1" noChangeArrowheads="1"/>
          </p:cNvSpPr>
          <p:nvPr>
            <p:ph type="body" idx="1"/>
          </p:nvPr>
        </p:nvSpPr>
        <p:spPr>
          <a:xfrm>
            <a:off x="152400" y="4114800"/>
            <a:ext cx="6553200" cy="4876800"/>
          </a:xfrm>
        </p:spPr>
        <p:txBody>
          <a:bodyPr/>
          <a:lstStyle/>
          <a:p>
            <a:r>
              <a:rPr lang="en-US" altLang="en-US" dirty="0">
                <a:hlinkClick r:id="rId3"/>
              </a:rPr>
              <a:t>https://www.tikkunglobal.org/post/miracles-and-wonders-israel-at-war</a:t>
            </a:r>
            <a:endParaRPr lang="en-US" altLang="en-US" dirty="0"/>
          </a:p>
          <a:p>
            <a:r>
              <a:rPr lang="en-US" altLang="en-US" dirty="0"/>
              <a:t>150,000 missiles 10x power of Hamas</a:t>
            </a:r>
          </a:p>
        </p:txBody>
      </p:sp>
      <p:cxnSp>
        <p:nvCxnSpPr>
          <p:cNvPr id="3" name="Straight Connector 2">
            <a:extLst>
              <a:ext uri="{FF2B5EF4-FFF2-40B4-BE49-F238E27FC236}">
                <a16:creationId xmlns:a16="http://schemas.microsoft.com/office/drawing/2014/main" id="{7F232BA3-0AB3-01F3-5778-F9A9DF31F6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212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1D57F-92D7-A556-1A91-3932D89808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737BA4-E839-029D-7860-DCE22A97D9A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0E59F2AC-93B6-BCEF-37CF-40F99E67C8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E82AD349-682A-7D62-5CC1-02911F3ECC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E2BF83-477B-B4A0-42D7-9683F8BF5EE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D851D8-02A4-6500-95BC-FD1897987777}"/>
              </a:ext>
            </a:extLst>
          </p:cNvPr>
          <p:cNvSpPr>
            <a:spLocks noGrp="1" noChangeArrowheads="1"/>
          </p:cNvSpPr>
          <p:nvPr>
            <p:ph type="body" idx="1"/>
          </p:nvPr>
        </p:nvSpPr>
        <p:spPr>
          <a:xfrm>
            <a:off x="152400" y="4114800"/>
            <a:ext cx="6553200" cy="4876800"/>
          </a:xfrm>
        </p:spPr>
        <p:txBody>
          <a:bodyPr/>
          <a:lstStyle/>
          <a:p>
            <a:r>
              <a:rPr lang="en-US" altLang="en-US" dirty="0"/>
              <a:t>https://www.tikkunglobal.org/post/miracles-and-wonders-israel-at-war</a:t>
            </a:r>
          </a:p>
        </p:txBody>
      </p:sp>
      <p:cxnSp>
        <p:nvCxnSpPr>
          <p:cNvPr id="3" name="Straight Connector 2">
            <a:extLst>
              <a:ext uri="{FF2B5EF4-FFF2-40B4-BE49-F238E27FC236}">
                <a16:creationId xmlns:a16="http://schemas.microsoft.com/office/drawing/2014/main" id="{650EAC9F-DF44-61DA-14EF-69821F9A6E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886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5DB2-C15B-F16A-4237-9AEB26FE82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2EAAEC-077B-5C03-0EA9-DBDCF76410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4931F80-FC4D-7251-D0DA-DFCC10CC59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779605D-CD87-47D9-3790-4485232AB7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9F9708-33AF-155A-F1C8-2DFA4C8B777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34AA5E-218B-043C-85DA-FFE9CBD82625}"/>
              </a:ext>
            </a:extLst>
          </p:cNvPr>
          <p:cNvSpPr>
            <a:spLocks noGrp="1" noChangeArrowheads="1"/>
          </p:cNvSpPr>
          <p:nvPr>
            <p:ph type="body" idx="1"/>
          </p:nvPr>
        </p:nvSpPr>
        <p:spPr>
          <a:xfrm>
            <a:off x="152400" y="4114800"/>
            <a:ext cx="6553200" cy="4876800"/>
          </a:xfrm>
        </p:spPr>
        <p:txBody>
          <a:bodyPr/>
          <a:lstStyle/>
          <a:p>
            <a:r>
              <a:rPr lang="en-US" altLang="en-US" dirty="0"/>
              <a:t>https://www.tikkunglobal.org/post/miracles-and-wonders-israel-at-war</a:t>
            </a:r>
          </a:p>
        </p:txBody>
      </p:sp>
      <p:cxnSp>
        <p:nvCxnSpPr>
          <p:cNvPr id="3" name="Straight Connector 2">
            <a:extLst>
              <a:ext uri="{FF2B5EF4-FFF2-40B4-BE49-F238E27FC236}">
                <a16:creationId xmlns:a16="http://schemas.microsoft.com/office/drawing/2014/main" id="{7C8FB2BA-0349-8D18-3852-EF094963FD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5956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3B1FB-1E44-6A7C-1A4B-BFD3BE259E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70F3A8-42C7-C00B-D34A-8CA6D27F2B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D3DA9A9A-D06B-A847-ACAC-F32E140AFE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C6904568-9E81-C2D2-C8B5-B35F357E88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112B90-2E9A-7F3F-7653-76B734BFEE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8E45A8-16BC-F751-901A-BE421C1C8EC2}"/>
              </a:ext>
            </a:extLst>
          </p:cNvPr>
          <p:cNvSpPr>
            <a:spLocks noGrp="1" noChangeArrowheads="1"/>
          </p:cNvSpPr>
          <p:nvPr>
            <p:ph type="body" idx="1"/>
          </p:nvPr>
        </p:nvSpPr>
        <p:spPr>
          <a:xfrm>
            <a:off x="152400" y="4114800"/>
            <a:ext cx="6553200" cy="4876800"/>
          </a:xfrm>
        </p:spPr>
        <p:txBody>
          <a:bodyPr/>
          <a:lstStyle/>
          <a:p>
            <a:r>
              <a:rPr lang="en-US" altLang="en-US" dirty="0"/>
              <a:t>https://www.tikkunglobal.org/post/miracles-and-wonders-israel-at-war</a:t>
            </a:r>
          </a:p>
        </p:txBody>
      </p:sp>
      <p:cxnSp>
        <p:nvCxnSpPr>
          <p:cNvPr id="3" name="Straight Connector 2">
            <a:extLst>
              <a:ext uri="{FF2B5EF4-FFF2-40B4-BE49-F238E27FC236}">
                <a16:creationId xmlns:a16="http://schemas.microsoft.com/office/drawing/2014/main" id="{332B0837-D0BD-3183-E8CE-91DD54B4AB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496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72E7C-A96C-C018-A445-5B9DCC805E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F10CB7-6161-0182-0E3F-B1EE1EB7DCB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D9FCBAE2-3009-925A-B9B9-BFF0E451BB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FB7EAB54-85C2-4854-774C-D1BFAF9824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F208FC-6ED0-47E8-7E7E-7E22356C8E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5CCF6E-7311-F8B9-2831-94C3A3A15FAE}"/>
              </a:ext>
            </a:extLst>
          </p:cNvPr>
          <p:cNvSpPr>
            <a:spLocks noGrp="1" noChangeArrowheads="1"/>
          </p:cNvSpPr>
          <p:nvPr>
            <p:ph type="body" idx="1"/>
          </p:nvPr>
        </p:nvSpPr>
        <p:spPr>
          <a:xfrm>
            <a:off x="152400" y="4114800"/>
            <a:ext cx="6553200" cy="4876800"/>
          </a:xfrm>
        </p:spPr>
        <p:txBody>
          <a:bodyPr/>
          <a:lstStyle/>
          <a:p>
            <a:r>
              <a:rPr lang="en-US" altLang="en-US" dirty="0"/>
              <a:t>https://www.tikkunglobal.org/post/miracles-and-wonders-israel-at-war</a:t>
            </a:r>
          </a:p>
        </p:txBody>
      </p:sp>
      <p:cxnSp>
        <p:nvCxnSpPr>
          <p:cNvPr id="3" name="Straight Connector 2">
            <a:extLst>
              <a:ext uri="{FF2B5EF4-FFF2-40B4-BE49-F238E27FC236}">
                <a16:creationId xmlns:a16="http://schemas.microsoft.com/office/drawing/2014/main" id="{80AD32B8-0A43-ECEF-465D-D73F498A5D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70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3DE35-104A-C678-52F2-6ADF1279B1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0A8AE05-8E94-395B-C326-90941833B8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884D8EF-0A35-7074-A7E4-64EF9D8762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08F71B48-A7B9-8B90-E003-A72DEF4E01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B690E6-FA31-5B0A-2D1D-455EA02752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CE59581-CB99-1007-AA8D-F79AFBF47FD8}"/>
              </a:ext>
            </a:extLst>
          </p:cNvPr>
          <p:cNvSpPr>
            <a:spLocks noGrp="1" noChangeArrowheads="1"/>
          </p:cNvSpPr>
          <p:nvPr>
            <p:ph type="body" idx="1"/>
          </p:nvPr>
        </p:nvSpPr>
        <p:spPr>
          <a:xfrm>
            <a:off x="152400" y="4114800"/>
            <a:ext cx="6553200" cy="4876800"/>
          </a:xfrm>
        </p:spPr>
        <p:txBody>
          <a:bodyPr/>
          <a:lstStyle/>
          <a:p>
            <a:r>
              <a:rPr lang="en-US" altLang="en-US" dirty="0"/>
              <a:t>https://www.tikkunglobal.org/post/miracles-and-wonders-israel-at-war</a:t>
            </a:r>
          </a:p>
        </p:txBody>
      </p:sp>
      <p:cxnSp>
        <p:nvCxnSpPr>
          <p:cNvPr id="3" name="Straight Connector 2">
            <a:extLst>
              <a:ext uri="{FF2B5EF4-FFF2-40B4-BE49-F238E27FC236}">
                <a16:creationId xmlns:a16="http://schemas.microsoft.com/office/drawing/2014/main" id="{9257A0AE-BB8C-911F-A2DD-BF74C0BEC0B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330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049B-6A43-304D-0579-22F311BB90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06F51B-A9A7-2647-107E-8555F956BA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D68FD808-4861-A1B7-2635-1D1C226C6D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D76C02D-1CBA-1BD8-0BE7-20823491D0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738472-D8A6-4712-FB17-4228BE42A62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453FC9-DE6D-290C-F089-7774278D18C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https://www.tikkunglobal.org/post/miracles-and-wonders-israel-at-war</a:t>
            </a:r>
          </a:p>
          <a:p>
            <a:endParaRPr lang="en-US" altLang="en-US" dirty="0"/>
          </a:p>
        </p:txBody>
      </p:sp>
      <p:cxnSp>
        <p:nvCxnSpPr>
          <p:cNvPr id="3" name="Straight Connector 2">
            <a:extLst>
              <a:ext uri="{FF2B5EF4-FFF2-40B4-BE49-F238E27FC236}">
                <a16:creationId xmlns:a16="http://schemas.microsoft.com/office/drawing/2014/main" id="{3F00B1F9-D61D-67B1-5CAD-553DF1EB45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644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50D2-19E2-A32B-436A-F74F707039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8CA2ED-BB31-1EA5-FAEA-B48A6EF2CE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DC7E96B-ED58-5F60-1F92-BB36212C237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FD0248A-E03F-DA2F-2600-64D1D60CEE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F734BE-A19F-3BA2-E614-8EEC469E3D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7D85F0-EE3B-656D-787E-7FE96710A29A}"/>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hlinkClick r:id="rId3"/>
              </a:rPr>
              <a:t>https://www.tikkunglobal.org/post/miracles-and-wonders-israel-at-war</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a:defRPr/>
            </a:pPr>
            <a:r>
              <a:rPr lang="en-US" altLang="en-US" dirty="0"/>
              <a:t>“</a:t>
            </a:r>
            <a:r>
              <a:rPr lang="en-US" dirty="0"/>
              <a:t> fixing our eyes on Yeshua, the pioneer and perfecter of faith.”</a:t>
            </a:r>
          </a:p>
          <a:p>
            <a:pPr>
              <a:defRPr/>
            </a:pPr>
            <a:endParaRPr lang="en-US" altLang="en-US" dirty="0"/>
          </a:p>
          <a:p>
            <a:pPr>
              <a:defRPr/>
            </a:pPr>
            <a:r>
              <a:rPr lang="en-US" altLang="en-US" dirty="0"/>
              <a:t>Jackie Santoro newsletter: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altLang="en-US" dirty="0"/>
          </a:p>
        </p:txBody>
      </p:sp>
      <p:cxnSp>
        <p:nvCxnSpPr>
          <p:cNvPr id="3" name="Straight Connector 2">
            <a:extLst>
              <a:ext uri="{FF2B5EF4-FFF2-40B4-BE49-F238E27FC236}">
                <a16:creationId xmlns:a16="http://schemas.microsoft.com/office/drawing/2014/main" id="{8F4A5866-18C9-773E-3F2B-F58E6F7A14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338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6E2C-FAE1-F7E9-B4CF-2271C17195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BAEA23-64DB-487C-D75F-7299E0A00A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CCCA62D-ECCA-1B95-66EA-753954DA94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4692A25D-D13A-50E8-29DD-7DC8443D5A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12A7C2-4E9E-5C45-B2A2-8C9919D602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EDA69A-D14B-77A6-1FF5-304568DF6BD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8C90F9-54D5-7E48-B683-80D9613D41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66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DC06-B9EE-326B-464B-C64EAB480F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ABCAC3-2EB1-76D2-8E6F-E07BB3852C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C87CC4C2-3C58-86E5-B53E-220787487AD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A8C64DE6-1239-6C60-09B7-BC9F00EEA8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7D6CC79-E159-3EEC-F4DF-C23379E2483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99A02E-E120-A287-03D0-F2EB79E4B6F6}"/>
              </a:ext>
            </a:extLst>
          </p:cNvPr>
          <p:cNvSpPr>
            <a:spLocks noGrp="1" noChangeArrowheads="1"/>
          </p:cNvSpPr>
          <p:nvPr>
            <p:ph type="body" idx="1"/>
          </p:nvPr>
        </p:nvSpPr>
        <p:spPr>
          <a:xfrm>
            <a:off x="152400" y="4114800"/>
            <a:ext cx="6553200" cy="4876800"/>
          </a:xfrm>
        </p:spPr>
        <p:txBody>
          <a:bodyPr/>
          <a:lstStyle/>
          <a:p>
            <a:pPr algn="l"/>
            <a:r>
              <a:rPr lang="en-US" altLang="en-US" dirty="0"/>
              <a:t>Breaking the glass.</a:t>
            </a:r>
          </a:p>
        </p:txBody>
      </p:sp>
      <p:cxnSp>
        <p:nvCxnSpPr>
          <p:cNvPr id="3" name="Straight Connector 2">
            <a:extLst>
              <a:ext uri="{FF2B5EF4-FFF2-40B4-BE49-F238E27FC236}">
                <a16:creationId xmlns:a16="http://schemas.microsoft.com/office/drawing/2014/main" id="{2EAD4F7A-81CE-C30E-36F7-98D267E967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187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73301-8BE4-9F19-A1B8-4C85FDB5834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4D119A-DF3A-A68D-17E9-BBC3D374D7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A95FD84-EDD9-F999-69F9-929016BD99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67A0CEC-3E80-E530-8171-E741392D08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616E9C-4273-2C87-ACBF-9D4FF01966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E89BDC7-2C17-77FD-7BA3-EAB759A69D9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30354C-B93C-CD01-A78F-E1E6D6FBF2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293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6C1B-9487-C5B8-6085-5F675532C6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BFAA02-5DD7-9F4B-386B-A16D47E2D8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A1DAFA9-7AF2-195A-2BA2-BE81B8785E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79FFC5E-60E0-2F79-4DB3-EF59D6270F7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752BA2-53EF-CB30-C49D-F3A69172A1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4748A0-525C-31A9-B4D0-35CF2DED9BF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AB77800-E626-52CB-A416-2EDC4CB38ED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2495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1E8D-D49C-D757-F9E4-1F6B4FEE5C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493659-9F60-C8A8-B3F7-3F7EC7A5D2D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D50A385-8224-F263-6F0A-C3C4596B78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316B57EC-9F21-5918-2EEA-8D93FEDACB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9C10C7-91FA-E233-DFE2-0B25CB7573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CCE2771-C574-69ED-FB06-8B53553206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20354B-CB3C-3675-3F6D-C6B31CEFA2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295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5AE2-C4CF-AE64-6CBF-7BB03A16AB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C13003-A66C-EA90-1B64-BB76CD5DDD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43E6DA3-2018-22DA-9E82-A53666367C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CA5F32A2-7A00-D335-C5BA-882C8F1634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79201DA-B4C4-D56C-3C23-4D2D758B4A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D3095D-D15D-4DC0-7321-D98438D238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EBEE212-E5D8-B65B-7A5A-668FD82C8F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1410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6804-23AC-3D18-6ABD-6929986892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A062E2-8180-B104-D096-C5FD0CA573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B43EBF3-D7EC-5411-0CBC-814D726B1A2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9F6F7479-F286-BB1F-A5E3-4ECC346F99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C58251-D69E-61E4-A150-3199F7E664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D09514D-B344-7C23-3B6D-1022E6FF4B6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288303-E538-686A-90A4-4E4D8036FA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9223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B6F1-73EF-2F57-00FD-DD9E3E4F52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FC10BB-5337-58B4-0EF5-46C75769A2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35DB5E6-FD69-F85D-9EBD-BBC12740F77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37C50C0-03B5-6CFE-76BF-69673393484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9E75A7-4E5F-FA9F-2750-219B7888831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FD093E-F632-541E-470A-E230752E2E5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3EA42A9-9B62-6B95-5DC1-937F32C15E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9128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688FF-9FBA-89E6-A293-D9858E6F9C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99F3D9-F729-5606-475C-5CF112CFBA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776D79DA-FDF0-EFF6-496C-068FE2DBCD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6B9F28F6-0365-7E45-27D8-2B3330985D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59FCCF-B5E8-A8F7-A0BA-FEBD5FF48FA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B28DF6-C89D-B973-A253-6CD65CD757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D04BA6D-2592-2411-2116-98A9EC95B1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952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61846-DEFD-B5E3-365F-0C2EF2C949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E0DDB8-A076-9D60-395B-9E87EB05E1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464B44FB-53B0-BE0C-759B-51BBFEF0F5B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15AC38FF-B8E3-248F-969F-FBD0129D1F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584398-E1D8-B112-F8F6-64EF0C20D0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1B0A88-08BD-36C5-52C0-6DE69CDFD6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0DD43F-4850-9485-378E-0DED629629C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5469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7E96-189C-F206-CCF0-A0CD038F0C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6DEF14-0756-0A6B-0424-CA48B47686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1E069BD6-36EF-1A2A-9863-E7C32A07B9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7E5673D3-4E9A-AB5B-9B50-690985385C4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E6B824-FEBC-66B1-82A6-AF5B1DDD17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3A50BC-BDBD-1645-727F-C2BEE9288AA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B790A2F-8C8F-EEB4-BF14-3053D966BE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108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926B6-F25D-B678-BE24-BDC9F88124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081086-FA7D-F1DD-2F77-FF3596E5CF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08CCE41-D7D8-C0A6-2132-01DE6FF9BD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08551293-81A7-B769-3071-A3EEB6ABB2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F0896A6-2F61-324C-F8D8-AF9E7C0B12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570CED-2E46-53D5-AF22-0758C2BB5F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79FAD9F-4762-961E-9F8D-A40A53A5C8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15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905F-2A6E-A38F-E787-E11F4AF5F53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00C37B-50DC-2CE9-C7A6-E016F7219D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210BBAE-C1B2-4EC7-D363-E930624B38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F2AD765-B0D4-ECBD-CF9B-9F0E2EBB803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DC2265-4E0F-CB3C-CB42-236B2962CF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F09EA1A-E09B-9F04-D493-FCE245D8E00F}"/>
              </a:ext>
            </a:extLst>
          </p:cNvPr>
          <p:cNvSpPr>
            <a:spLocks noGrp="1" noChangeArrowheads="1"/>
          </p:cNvSpPr>
          <p:nvPr>
            <p:ph type="body" idx="1"/>
          </p:nvPr>
        </p:nvSpPr>
        <p:spPr>
          <a:xfrm>
            <a:off x="152400" y="4114800"/>
            <a:ext cx="6553200" cy="4876800"/>
          </a:xfrm>
        </p:spPr>
        <p:txBody>
          <a:bodyPr/>
          <a:lstStyle/>
          <a:p>
            <a:pPr algn="l"/>
            <a:r>
              <a:rPr lang="en-US" altLang="en-US" dirty="0"/>
              <a:t>#27</a:t>
            </a:r>
          </a:p>
        </p:txBody>
      </p:sp>
      <p:cxnSp>
        <p:nvCxnSpPr>
          <p:cNvPr id="3" name="Straight Connector 2">
            <a:extLst>
              <a:ext uri="{FF2B5EF4-FFF2-40B4-BE49-F238E27FC236}">
                <a16:creationId xmlns:a16="http://schemas.microsoft.com/office/drawing/2014/main" id="{16A06E33-B30C-2AD3-9081-F47B9F1196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984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B2E8-CD9F-6D52-6525-A6AFC8AA01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A59384-8C5D-7A40-7715-29C6DCCF44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3DF5A405-B55B-C061-0E4A-39C0BE8C78D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BC3F71EE-046E-D7BD-7F5A-AA9134F6786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38DA39-09E8-663B-7243-26ED69A29C0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F52081-535E-BB8F-69FB-C3561762B790}"/>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D5B1E40E-62A2-E1B4-B254-26613ADC47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343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7C567-FCB9-0463-351F-DC103AF345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F4A7CF-CE5A-1C4A-A1E2-C697B2C4EB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4DC0BEFD-4D4D-60E7-4DA7-9903A3BEE5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DD743E81-3EF0-8F89-8159-4F9D77A6647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3C5C8D2-3706-5FCE-AFAE-362C00C6A9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201796-A5E2-CF9D-DC82-D101CAB53B9F}"/>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41209431-391D-E1A9-2678-F1DF1AF719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87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77248-0C9D-2C2C-08C0-EB2B75E271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5DDABE-DDDF-F6BD-10A5-DBCE7ACB0C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0C9A392-C20C-7CB3-665D-3EFDA5F6C2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C524E6C-1B4D-C5B1-53DA-7EAC4FD615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F02536-9C16-5972-5F35-A33CB5643B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F29AC1-4772-8934-9072-C693E7D20B2E}"/>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4D768B4A-3329-64FA-CA4F-D54D2BEA54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82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3EAC-01C9-6ACF-430A-B308B31405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830A02-3F19-D069-CD4D-2E71A0B873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77A8A50-1ED0-EBB5-067D-BD7A10CFE4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D81831EB-CE62-45F9-F721-E8E50E0842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9C3584-D9A8-3A14-EC08-88C813E368C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1B3C431-2E7B-C6AA-C676-348894831D2C}"/>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2976FE3D-843A-E059-5605-F9A24DF726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8443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93E4-760E-5066-4C68-738D452A457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4EF383-7ACE-1F29-F005-21F37A1790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BF8BDC3-615E-086D-8CFE-C2DD36C3CA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F5028516-D4FC-1563-59DC-B741F60E83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C4925D-D3A3-6684-1ACF-B15F360C77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13F466-8B29-029A-7FD3-A3055F6BF7AC}"/>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7F3BD3DF-F43C-27FD-E1B9-6D497F50AC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9671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C3CD-2D87-FDC6-3853-64C44B017D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DCD5FD5-6C6C-C5C8-A377-DE67D55428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1499C53E-3657-DDA7-AB1F-E4EE8B46ED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65FBEB7-8BB9-A4F3-F5E5-2498E02BBC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FBAFDE-9885-F9A2-50BC-B7A73B963A3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2A9694-44D0-264F-216D-B42D58C75966}"/>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08888FF3-04EE-82A2-176B-7DE874A4B8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7358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0B79D-05C9-9F59-1E5A-379BF47961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E58D0B-A748-B5D1-8CDB-6A6B7594D3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DCA67914-ACB6-0D78-C78E-6F0FC5F615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A719864D-0683-EF1C-FA57-90AE795366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EF4667-6319-2452-9A66-E7C7BE79A0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E4841B-63B8-08B2-C2BD-858B4AB86941}"/>
              </a:ext>
            </a:extLst>
          </p:cNvPr>
          <p:cNvSpPr>
            <a:spLocks noGrp="1" noChangeArrowheads="1"/>
          </p:cNvSpPr>
          <p:nvPr>
            <p:ph type="body" idx="1"/>
          </p:nvPr>
        </p:nvSpPr>
        <p:spPr>
          <a:xfrm>
            <a:off x="152400" y="4114800"/>
            <a:ext cx="6553200" cy="4876800"/>
          </a:xfrm>
        </p:spPr>
        <p:txBody>
          <a:bodyPr/>
          <a:lstStyle/>
          <a:p>
            <a:pPr algn="l"/>
            <a:r>
              <a:rPr lang="en-US" altLang="en-US" dirty="0"/>
              <a:t>Israel is pictured as a pregnant woman.</a:t>
            </a:r>
          </a:p>
        </p:txBody>
      </p:sp>
      <p:cxnSp>
        <p:nvCxnSpPr>
          <p:cNvPr id="3" name="Straight Connector 2">
            <a:extLst>
              <a:ext uri="{FF2B5EF4-FFF2-40B4-BE49-F238E27FC236}">
                <a16:creationId xmlns:a16="http://schemas.microsoft.com/office/drawing/2014/main" id="{1F82628C-A74E-2441-0605-F69A7ED9B6F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8191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B672-3834-B66D-A89D-E886F38062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A2FC7F-AC9A-C510-DF62-31CE1A89C6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A1913F5B-624D-B746-E086-EFE079F17B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8176D152-6E74-690D-CFBB-7DD6CE42BD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73B7C4-350C-0EE4-CD3B-5857BAA9DD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2447CA-E547-9F5A-3DF5-B478D47A75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4F8C6E1-9065-A9FF-CC25-53925447F70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3380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9FDB-3B00-B8A3-B99D-D3B34DF860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1710DF-3EC3-6B0A-F8A4-FDD1DA490B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CA47F115-D973-B14F-A957-0657A136E7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2AF42F50-4FEB-A1F1-9E24-40A77E6082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2CB05B-BB53-B284-D08F-249795E71D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049C73-6690-4261-6255-527B6E13162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DA66AAA-5313-DAD1-83D6-5B28E030B1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5972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CC082-70B8-5A4E-88FA-1DF1C2ED27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75F886-0BD1-B0B8-9497-87AF247F74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8537A2A7-F178-5131-2332-10E825C94AD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495C3DCD-4A51-8CEA-0CC7-A144EF7AE20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CA1154-BBFE-5DC2-5C9B-42285DA4732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B4C4E2B-131E-A373-EB02-8607B9F0423B}"/>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2C8D4C8B-34E3-6B33-7BBE-560D5661B8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51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678A8-B7E9-797A-2D85-2E671D46B5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0922A79-9D1A-AA31-744F-9113BDFB3C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0368C67B-147D-8D72-91FD-7DC3365CC3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FB258B1C-CDA8-DB5A-C9C8-3C617B5D88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BEE564-F2AE-AF3A-7666-2F91883BA7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43C7E0-4C25-C613-B190-BB90751BEDCA}"/>
              </a:ext>
            </a:extLst>
          </p:cNvPr>
          <p:cNvSpPr>
            <a:spLocks noGrp="1" noChangeArrowheads="1"/>
          </p:cNvSpPr>
          <p:nvPr>
            <p:ph type="body" idx="1"/>
          </p:nvPr>
        </p:nvSpPr>
        <p:spPr>
          <a:xfrm>
            <a:off x="152400" y="4114800"/>
            <a:ext cx="6553200" cy="4876800"/>
          </a:xfrm>
        </p:spPr>
        <p:txBody>
          <a:bodyPr/>
          <a:lstStyle/>
          <a:p>
            <a:r>
              <a:rPr lang="en-US" b="1" i="0" dirty="0">
                <a:solidFill>
                  <a:srgbClr val="1A1A1A"/>
                </a:solidFill>
                <a:effectLst/>
                <a:latin typeface="Poppins" panose="00000500000000000000" pitchFamily="2" charset="0"/>
              </a:rPr>
              <a:t>Jan. 13</a:t>
            </a:r>
            <a:r>
              <a:rPr lang="en-US" b="0" i="0" dirty="0">
                <a:solidFill>
                  <a:srgbClr val="1A1A1A"/>
                </a:solidFill>
                <a:effectLst/>
                <a:latin typeface="Poppins" panose="00000500000000000000" pitchFamily="2" charset="0"/>
              </a:rPr>
              <a:t>: Full Moon 	</a:t>
            </a:r>
            <a:endParaRPr lang="en-US" altLang="en-US" dirty="0"/>
          </a:p>
        </p:txBody>
      </p:sp>
      <p:cxnSp>
        <p:nvCxnSpPr>
          <p:cNvPr id="3" name="Straight Connector 2">
            <a:extLst>
              <a:ext uri="{FF2B5EF4-FFF2-40B4-BE49-F238E27FC236}">
                <a16:creationId xmlns:a16="http://schemas.microsoft.com/office/drawing/2014/main" id="{CC2BECB5-638C-7FF0-EF4E-0047CC681E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84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FF18-7C81-8237-EDD5-2B17ED679E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C7470D-DB1D-D7A2-C940-394C470C001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BA535CC-E834-3055-086F-C77E2FD4C5E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32A4DD98-05A1-007B-5368-268D1AEFF5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AF636D0-54C2-6E2B-D2FB-8BBB1B13D34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A5ED8D-9B2B-C257-D636-C9140FD0DD94}"/>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BB3B38C2-EA55-631A-F7C1-A73D99B9E4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418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E17C-BC72-3B5E-1A5D-75F61F2B28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E7BBFA7-16DA-10DB-8FFB-116EBFB6535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C5989A3A-18BB-96C7-C0EB-E2AD336393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57CFF56F-B0F2-3F9B-6A58-E11A266B16F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4C9792-B03E-E07F-3A1D-4217D77AAD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AB470E-756F-AF93-EF4B-D2745EE02A02}"/>
              </a:ext>
            </a:extLst>
          </p:cNvPr>
          <p:cNvSpPr>
            <a:spLocks noGrp="1" noChangeArrowheads="1"/>
          </p:cNvSpPr>
          <p:nvPr>
            <p:ph type="body" idx="1"/>
          </p:nvPr>
        </p:nvSpPr>
        <p:spPr>
          <a:xfrm>
            <a:off x="152400" y="4114800"/>
            <a:ext cx="6553200" cy="4876800"/>
          </a:xfrm>
        </p:spPr>
        <p:txBody>
          <a:bodyPr/>
          <a:lstStyle/>
          <a:p>
            <a:r>
              <a:rPr lang="en-US" altLang="en-US" dirty="0"/>
              <a:t>“</a:t>
            </a:r>
            <a:r>
              <a:rPr lang="en-US" dirty="0"/>
              <a:t> fixing our eyes on Yeshua, the pioneer and perfecter of faith.”</a:t>
            </a:r>
            <a:endParaRPr lang="en-US" altLang="en-US" dirty="0"/>
          </a:p>
          <a:p>
            <a:endParaRPr lang="en-US" altLang="en-US" dirty="0"/>
          </a:p>
        </p:txBody>
      </p:sp>
      <p:cxnSp>
        <p:nvCxnSpPr>
          <p:cNvPr id="3" name="Straight Connector 2">
            <a:extLst>
              <a:ext uri="{FF2B5EF4-FFF2-40B4-BE49-F238E27FC236}">
                <a16:creationId xmlns:a16="http://schemas.microsoft.com/office/drawing/2014/main" id="{3BA73700-E8E5-3B1B-45F9-E8871B8D43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003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431C-C535-3426-1C6E-C5B1CB5E87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E5A105-074F-C983-8061-8F72F1C41A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FCC38F9A-566D-59BD-7492-CC2BE10AEE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65A2B98A-FC8B-22EB-3710-6D10D85CC7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383DD3-F58A-AF65-2C84-A2955F979FA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57915D-1140-F2A9-FD20-1AF22F7ED5D4}"/>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CDC80F22-DDAB-C55C-FF7A-4F271F225CE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69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8707-8D5F-6C16-A5C6-4C5F75CC5C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D7D924-0AC6-5BDC-1189-EE9590945D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Messianic Jews-Heb 12.3 So that you will not grow weary and lose heart.</a:t>
            </a:r>
          </a:p>
        </p:txBody>
      </p:sp>
      <p:sp>
        <p:nvSpPr>
          <p:cNvPr id="5" name="Rectangle 3">
            <a:extLst>
              <a:ext uri="{FF2B5EF4-FFF2-40B4-BE49-F238E27FC236}">
                <a16:creationId xmlns:a16="http://schemas.microsoft.com/office/drawing/2014/main" id="{BC9EDB1C-D455-26A5-393C-B920307B157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11.2025</a:t>
            </a:r>
          </a:p>
        </p:txBody>
      </p:sp>
      <p:sp>
        <p:nvSpPr>
          <p:cNvPr id="6" name="Rectangle 7">
            <a:extLst>
              <a:ext uri="{FF2B5EF4-FFF2-40B4-BE49-F238E27FC236}">
                <a16:creationId xmlns:a16="http://schemas.microsoft.com/office/drawing/2014/main" id="{ED942F5F-EFED-F80A-FDBD-71BAC0A321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D11383-7F76-4F5F-E3FA-432A0090395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93F088-6388-98F8-1515-A275AD9B10AF}"/>
              </a:ext>
            </a:extLst>
          </p:cNvPr>
          <p:cNvSpPr>
            <a:spLocks noGrp="1" noChangeArrowheads="1"/>
          </p:cNvSpPr>
          <p:nvPr>
            <p:ph type="body" idx="1"/>
          </p:nvPr>
        </p:nvSpPr>
        <p:spPr>
          <a:xfrm>
            <a:off x="152400" y="4114800"/>
            <a:ext cx="6553200" cy="4876800"/>
          </a:xfrm>
        </p:spPr>
        <p:txBody>
          <a:bodyPr/>
          <a:lstStyle/>
          <a:p>
            <a:r>
              <a:rPr lang="en-US" altLang="en-US" dirty="0"/>
              <a:t>In mid to late January, 2025, you’ll see four bright planets in one sweeping view.</a:t>
            </a:r>
          </a:p>
          <a:p>
            <a:r>
              <a:rPr lang="en-US" dirty="0"/>
              <a:t>Jan. 13: Full Moon</a:t>
            </a:r>
          </a:p>
          <a:p>
            <a:r>
              <a:rPr lang="en-US" altLang="en-US" dirty="0"/>
              <a:t>Won’t look like the above, rather:</a:t>
            </a:r>
          </a:p>
        </p:txBody>
      </p:sp>
      <p:cxnSp>
        <p:nvCxnSpPr>
          <p:cNvPr id="3" name="Straight Connector 2">
            <a:extLst>
              <a:ext uri="{FF2B5EF4-FFF2-40B4-BE49-F238E27FC236}">
                <a16:creationId xmlns:a16="http://schemas.microsoft.com/office/drawing/2014/main" id="{8579EA35-241C-ABDA-E6F3-17E7962F89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4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jns.org/writers/yoni-ben-menache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2025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F575-FCA2-E090-4CC8-03386BA638E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EBE8D5-3551-2696-847C-A3C8620338E1}"/>
              </a:ext>
            </a:extLst>
          </p:cNvPr>
          <p:cNvSpPr>
            <a:spLocks noGrp="1" noChangeArrowheads="1"/>
          </p:cNvSpPr>
          <p:nvPr>
            <p:ph type="subTitle" idx="1"/>
          </p:nvPr>
        </p:nvSpPr>
        <p:spPr>
          <a:xfrm>
            <a:off x="304800" y="209550"/>
            <a:ext cx="8610600" cy="4800600"/>
          </a:xfrm>
        </p:spPr>
        <p:txBody>
          <a:bodyPr>
            <a:normAutofit/>
          </a:bodyPr>
          <a:lstStyle/>
          <a:p>
            <a:pPr algn="l"/>
            <a:endParaRPr lang="he-IL" sz="4000" dirty="0"/>
          </a:p>
        </p:txBody>
      </p:sp>
      <p:pic>
        <p:nvPicPr>
          <p:cNvPr id="5122" name="Picture 2" descr="A sky chart showing the four bright planets: Mars, Jupiter, Saturn, and Venus.">
            <a:extLst>
              <a:ext uri="{FF2B5EF4-FFF2-40B4-BE49-F238E27FC236}">
                <a16:creationId xmlns:a16="http://schemas.microsoft.com/office/drawing/2014/main" id="{166B6E70-99C6-A0A9-B47F-57CD947FA7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988"/>
            <a:ext cx="9144000" cy="483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CD64-D196-76F0-1291-D1CFC5287AA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E639904-C405-A8EC-1460-6ED48DBC32A6}"/>
              </a:ext>
            </a:extLst>
          </p:cNvPr>
          <p:cNvSpPr>
            <a:spLocks noGrp="1" noChangeArrowheads="1"/>
          </p:cNvSpPr>
          <p:nvPr>
            <p:ph type="subTitle" idx="1"/>
          </p:nvPr>
        </p:nvSpPr>
        <p:spPr>
          <a:xfrm>
            <a:off x="304800" y="209550"/>
            <a:ext cx="8610600" cy="4800600"/>
          </a:xfrm>
        </p:spPr>
        <p:txBody>
          <a:bodyPr>
            <a:normAutofit/>
          </a:bodyPr>
          <a:lstStyle/>
          <a:p>
            <a:pPr algn="l"/>
            <a:r>
              <a:rPr lang="en-US" sz="4000" dirty="0"/>
              <a:t> </a:t>
            </a:r>
            <a:endParaRPr lang="he-IL" sz="4000" dirty="0"/>
          </a:p>
        </p:txBody>
      </p:sp>
      <p:pic>
        <p:nvPicPr>
          <p:cNvPr id="3" name="Picture 2">
            <a:extLst>
              <a:ext uri="{FF2B5EF4-FFF2-40B4-BE49-F238E27FC236}">
                <a16:creationId xmlns:a16="http://schemas.microsoft.com/office/drawing/2014/main" id="{234343D6-82F4-5009-60B3-F656683D0248}"/>
              </a:ext>
            </a:extLst>
          </p:cNvPr>
          <p:cNvPicPr>
            <a:picLocks noChangeAspect="1"/>
          </p:cNvPicPr>
          <p:nvPr/>
        </p:nvPicPr>
        <p:blipFill>
          <a:blip r:embed="rId3"/>
          <a:stretch>
            <a:fillRect/>
          </a:stretch>
        </p:blipFill>
        <p:spPr>
          <a:xfrm>
            <a:off x="152400" y="285750"/>
            <a:ext cx="8763000" cy="4395588"/>
          </a:xfrm>
          <a:prstGeom prst="rect">
            <a:avLst/>
          </a:prstGeom>
        </p:spPr>
      </p:pic>
    </p:spTree>
    <p:extLst>
      <p:ext uri="{BB962C8B-B14F-4D97-AF65-F5344CB8AC3E}">
        <p14:creationId xmlns:p14="http://schemas.microsoft.com/office/powerpoint/2010/main" val="156626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9AC4C-8B88-20B9-CCD3-4ED84B0850F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95DFF6C-DE13-AA16-7A44-6DB1C649CF8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40B2806-2EAC-8C9D-8E7A-103DF3B8527B}"/>
              </a:ext>
            </a:extLst>
          </p:cNvPr>
          <p:cNvPicPr>
            <a:picLocks noChangeAspect="1"/>
          </p:cNvPicPr>
          <p:nvPr/>
        </p:nvPicPr>
        <p:blipFill>
          <a:blip r:embed="rId3"/>
          <a:stretch>
            <a:fillRect/>
          </a:stretch>
        </p:blipFill>
        <p:spPr>
          <a:xfrm>
            <a:off x="1347857" y="0"/>
            <a:ext cx="6448286" cy="5143500"/>
          </a:xfrm>
          <a:prstGeom prst="rect">
            <a:avLst/>
          </a:prstGeom>
        </p:spPr>
      </p:pic>
    </p:spTree>
    <p:extLst>
      <p:ext uri="{BB962C8B-B14F-4D97-AF65-F5344CB8AC3E}">
        <p14:creationId xmlns:p14="http://schemas.microsoft.com/office/powerpoint/2010/main" val="161152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950CF-E569-2A53-E9B0-07394E8ED84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4487E43-9B24-E1F7-80F5-AACE07E4AD7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72A308C-B589-EDE4-8E79-7765FD1D3D3E}"/>
              </a:ext>
            </a:extLst>
          </p:cNvPr>
          <p:cNvPicPr>
            <a:picLocks noChangeAspect="1"/>
          </p:cNvPicPr>
          <p:nvPr/>
        </p:nvPicPr>
        <p:blipFill>
          <a:blip r:embed="rId3"/>
          <a:stretch>
            <a:fillRect/>
          </a:stretch>
        </p:blipFill>
        <p:spPr>
          <a:xfrm>
            <a:off x="366125" y="75851"/>
            <a:ext cx="8411749" cy="4991797"/>
          </a:xfrm>
          <a:prstGeom prst="rect">
            <a:avLst/>
          </a:prstGeom>
        </p:spPr>
      </p:pic>
    </p:spTree>
    <p:extLst>
      <p:ext uri="{BB962C8B-B14F-4D97-AF65-F5344CB8AC3E}">
        <p14:creationId xmlns:p14="http://schemas.microsoft.com/office/powerpoint/2010/main" val="47926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609C-7F49-A88B-9BF2-959DD732EF3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EE96CD-62B3-25B2-D005-DEFFA4C97A8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2553B53-A4F6-83E3-3DD9-079EDC6B6570}"/>
              </a:ext>
            </a:extLst>
          </p:cNvPr>
          <p:cNvPicPr>
            <a:picLocks noChangeAspect="1"/>
          </p:cNvPicPr>
          <p:nvPr/>
        </p:nvPicPr>
        <p:blipFill>
          <a:blip r:embed="rId3"/>
          <a:stretch>
            <a:fillRect/>
          </a:stretch>
        </p:blipFill>
        <p:spPr>
          <a:xfrm>
            <a:off x="173324" y="0"/>
            <a:ext cx="8797352" cy="5143500"/>
          </a:xfrm>
          <a:prstGeom prst="rect">
            <a:avLst/>
          </a:prstGeom>
        </p:spPr>
      </p:pic>
    </p:spTree>
    <p:extLst>
      <p:ext uri="{BB962C8B-B14F-4D97-AF65-F5344CB8AC3E}">
        <p14:creationId xmlns:p14="http://schemas.microsoft.com/office/powerpoint/2010/main" val="223268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3934E-BC15-2C6D-4CC2-E415758796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63A2DEB-6E61-55F3-3DF8-23B2AD0ADDA4}"/>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06D4C50-0D40-F8C7-D209-3287C40C1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51508-42C9-C610-3862-75C3707F6B8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DE0B7AA-67CD-A07B-FA6B-EFEC41364D7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Mes Jews/Heb 12.1-3 </a:t>
            </a:r>
            <a:r>
              <a:rPr lang="en-US" sz="4000" dirty="0"/>
              <a:t> Let us, too, put aside every impediment — that is, the sin which easily hampers our forward movement — and keep running with endurance in the contest set before us, looking away to the Initiator and Completer of that trusting, </a:t>
            </a:r>
          </a:p>
        </p:txBody>
      </p:sp>
    </p:spTree>
    <p:extLst>
      <p:ext uri="{BB962C8B-B14F-4D97-AF65-F5344CB8AC3E}">
        <p14:creationId xmlns:p14="http://schemas.microsoft.com/office/powerpoint/2010/main" val="340689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3122-4C05-777B-B642-61F1EFE69BF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B51B376-D644-9FBA-ADF1-06A9BF0CD727}"/>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Mes Jews/Heb 12.1-3 </a:t>
            </a:r>
            <a:r>
              <a:rPr lang="en-US" sz="4000" dirty="0"/>
              <a:t> Yeshua — who, in exchange for obtaining the joy set before him, endured execution on a stake as a criminal, scorning the shame, and has sat down at the right hand of the throne of God. </a:t>
            </a:r>
          </a:p>
        </p:txBody>
      </p:sp>
    </p:spTree>
    <p:extLst>
      <p:ext uri="{BB962C8B-B14F-4D97-AF65-F5344CB8AC3E}">
        <p14:creationId xmlns:p14="http://schemas.microsoft.com/office/powerpoint/2010/main" val="3635890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5B11-D9A4-FFBB-F518-D2FE50B5C79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88B8049-6251-A9AD-466D-47C5F46EEA2C}"/>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Mes Jews/Heb 12.1-3 </a:t>
            </a:r>
            <a:r>
              <a:rPr lang="en-US" sz="4000" dirty="0"/>
              <a:t> Yes, think about him who endured such hostility against himself from sinners, </a:t>
            </a:r>
            <a:r>
              <a:rPr lang="en-US" sz="4000" u="sng" dirty="0">
                <a:solidFill>
                  <a:srgbClr val="FFFF00"/>
                </a:solidFill>
              </a:rPr>
              <a:t>so that you won’t grow tired or become despondent.</a:t>
            </a:r>
          </a:p>
        </p:txBody>
      </p:sp>
    </p:spTree>
    <p:extLst>
      <p:ext uri="{BB962C8B-B14F-4D97-AF65-F5344CB8AC3E}">
        <p14:creationId xmlns:p14="http://schemas.microsoft.com/office/powerpoint/2010/main" val="248945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3BFF-7FD5-857C-D728-15623FDAFD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4328934-1805-5A8A-D78D-9200AA2B6E6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Gal.6.9 CJB </a:t>
            </a:r>
            <a:r>
              <a:rPr lang="en-US" sz="4000" dirty="0"/>
              <a:t>So let us </a:t>
            </a:r>
            <a:r>
              <a:rPr lang="en-US" sz="4000" u="sng" dirty="0">
                <a:solidFill>
                  <a:srgbClr val="FFFF00"/>
                </a:solidFill>
              </a:rPr>
              <a:t>not grow weary of doing what is good</a:t>
            </a:r>
            <a:r>
              <a:rPr lang="en-US" sz="4000" dirty="0"/>
              <a:t>; for if we don’t give up, we will in due time reap the harvest. </a:t>
            </a:r>
          </a:p>
          <a:p>
            <a:pPr algn="l"/>
            <a:r>
              <a:rPr lang="en-US" sz="4000" baseline="30000" dirty="0"/>
              <a:t>TLV</a:t>
            </a:r>
            <a:r>
              <a:rPr lang="en-US" sz="4000" dirty="0"/>
              <a:t> So let us not lose heart in doing good, for in due time we will reap if we don’t give up. </a:t>
            </a:r>
          </a:p>
        </p:txBody>
      </p:sp>
    </p:spTree>
    <p:extLst>
      <p:ext uri="{BB962C8B-B14F-4D97-AF65-F5344CB8AC3E}">
        <p14:creationId xmlns:p14="http://schemas.microsoft.com/office/powerpoint/2010/main" val="226155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C9F6-357B-11CE-279B-5A1E420012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800BCA7-F663-5DDB-202F-B3296B685381}"/>
              </a:ext>
            </a:extLst>
          </p:cNvPr>
          <p:cNvSpPr>
            <a:spLocks noGrp="1" noChangeArrowheads="1"/>
          </p:cNvSpPr>
          <p:nvPr>
            <p:ph type="subTitle" idx="1"/>
          </p:nvPr>
        </p:nvSpPr>
        <p:spPr>
          <a:xfrm>
            <a:off x="228600" y="209550"/>
            <a:ext cx="8686800" cy="48006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chemeClr val="bg1"/>
                </a:solidFill>
                <a:latin typeface="Arial Rounded MT Bold" panose="020F0704030504030204" pitchFamily="34" charset="0"/>
                <a:ea typeface="Times New Roman" panose="02020603050405020304" pitchFamily="18" charset="0"/>
                <a:cs typeface="Calibri" panose="020F0502020204030204" pitchFamily="34" charset="0"/>
              </a:rPr>
              <a:t>F</a:t>
            </a:r>
            <a:r>
              <a:rPr kumimoji="0" lang="en-US" sz="4000" b="0" i="1" u="none" strike="noStrike" kern="1200" cap="none" spc="0" normalizeH="0" baseline="0" noProof="0" dirty="0" err="1">
                <a:ln>
                  <a:noFill/>
                </a:ln>
                <a:solidFill>
                  <a:schemeClr val="bg1"/>
                </a:solidFill>
                <a:effectLst/>
                <a:uLnTx/>
                <a:uFillTx/>
                <a:latin typeface="Arial Rounded MT Bold" panose="020F0704030504030204" pitchFamily="34" charset="0"/>
                <a:ea typeface="Times New Roman" panose="02020603050405020304" pitchFamily="18" charset="0"/>
                <a:cs typeface="Calibri" panose="020F0502020204030204" pitchFamily="34" charset="0"/>
              </a:rPr>
              <a:t>inancial</a:t>
            </a:r>
            <a:r>
              <a:rPr kumimoji="0" lang="en-US" sz="4000" b="0" i="1"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Calibri" panose="020F0502020204030204" pitchFamily="34" charset="0"/>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i="1" noProof="0" dirty="0">
              <a:solidFill>
                <a:schemeClr val="bg1"/>
              </a:solidFill>
              <a:latin typeface="Arial Rounded MT Bold" panose="020F070403050403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mn-cs"/>
              </a:rPr>
              <a:t>as of Thursday evening,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mn-cs"/>
              </a:rPr>
              <a:t>Dec. 26, 2024</a:t>
            </a:r>
            <a:endParaRPr kumimoji="0" lang="en-US" sz="4000" b="0" i="0" u="none" strike="noStrike" kern="1200" cap="none" spc="0" normalizeH="0" baseline="0" noProof="0" dirty="0">
              <a:ln>
                <a:noFill/>
              </a:ln>
              <a:solidFill>
                <a:srgbClr val="FF0000"/>
              </a:solidFill>
              <a:effectLst/>
              <a:uLnTx/>
              <a:uFillTx/>
              <a:latin typeface="Arial Rounded MT Bold" panose="020F0704030504030204" pitchFamily="34" charset="0"/>
              <a:ea typeface="Times New Roman" panose="02020603050405020304" pitchFamily="18" charset="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Rounded MT Bold" panose="020F0704030504030204" pitchFamily="34" charset="0"/>
                <a:ea typeface="Times New Roman" panose="02020603050405020304" pitchFamily="18" charset="0"/>
                <a:cs typeface="+mn-cs"/>
              </a:rPr>
              <a:t>($22,436) </a:t>
            </a:r>
            <a:r>
              <a:rPr kumimoji="0" lang="en-US" sz="4000" b="0" i="0"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mn-cs"/>
              </a:rPr>
              <a:t>year-to-date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mn-cs"/>
              </a:rPr>
              <a:t>adjusted net shortfall</a:t>
            </a:r>
          </a:p>
          <a:p>
            <a:pPr algn="l"/>
            <a:endParaRPr lang="he-IL" sz="4000" dirty="0"/>
          </a:p>
        </p:txBody>
      </p:sp>
    </p:spTree>
    <p:extLst>
      <p:ext uri="{BB962C8B-B14F-4D97-AF65-F5344CB8AC3E}">
        <p14:creationId xmlns:p14="http://schemas.microsoft.com/office/powerpoint/2010/main" val="284104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80C7-9871-E19B-4499-2256A44E5B5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7D41A10-85FE-9BE0-0759-C8D85B138EC4}"/>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8B99115-BA8B-47DE-3B68-5F0002E89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28055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631E0-1C4C-0BEC-1E62-4660B626C00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34206D3-4C55-5DD8-CB89-40C186D74DA4}"/>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FF8CCC0-579A-917D-534E-02C45A1C3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E2C14D2D-C324-9796-2472-8C91E8C01B97}"/>
              </a:ext>
            </a:extLst>
          </p:cNvPr>
          <p:cNvSpPr txBox="1"/>
          <p:nvPr/>
        </p:nvSpPr>
        <p:spPr>
          <a:xfrm>
            <a:off x="238125" y="209550"/>
            <a:ext cx="7851252" cy="1938992"/>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dirty="0"/>
              <a:t>Victory over despondency </a:t>
            </a:r>
          </a:p>
        </p:txBody>
      </p:sp>
    </p:spTree>
    <p:extLst>
      <p:ext uri="{BB962C8B-B14F-4D97-AF65-F5344CB8AC3E}">
        <p14:creationId xmlns:p14="http://schemas.microsoft.com/office/powerpoint/2010/main" val="226411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32B1-5D07-46D0-67BD-5A0292C8921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0C2D32-E0E1-DBD9-DA87-DC8BE8A2059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DDB4427-92AB-4473-724E-DF8CE834F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850914B-7C06-E8C4-967D-C38EC2B6F26E}"/>
              </a:ext>
            </a:extLst>
          </p:cNvPr>
          <p:cNvSpPr txBox="1"/>
          <p:nvPr/>
        </p:nvSpPr>
        <p:spPr>
          <a:xfrm>
            <a:off x="238125" y="209550"/>
            <a:ext cx="7851252" cy="1938992"/>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u="sng" dirty="0">
                <a:solidFill>
                  <a:srgbClr val="FFFF00"/>
                </a:solidFill>
              </a:rPr>
              <a:t>Causes of despondency</a:t>
            </a:r>
          </a:p>
          <a:p>
            <a:pPr marL="457200" indent="-457200" algn="l">
              <a:buFont typeface="+mj-lt"/>
              <a:buAutoNum type="arabicPeriod"/>
            </a:pPr>
            <a:r>
              <a:rPr lang="en-US" dirty="0"/>
              <a:t>Victory over despondency </a:t>
            </a:r>
          </a:p>
        </p:txBody>
      </p:sp>
    </p:spTree>
    <p:extLst>
      <p:ext uri="{BB962C8B-B14F-4D97-AF65-F5344CB8AC3E}">
        <p14:creationId xmlns:p14="http://schemas.microsoft.com/office/powerpoint/2010/main" val="396597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B8458-33FA-F702-D7A7-99459A8620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C75E98-1BD3-5CE4-826A-76CC8611C90F}"/>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00"/>
                </a:solidFill>
              </a:rPr>
              <a:t>despondent</a:t>
            </a:r>
            <a:r>
              <a:rPr lang="en-US" sz="4000" dirty="0"/>
              <a:t> (adjective) </a:t>
            </a:r>
          </a:p>
          <a:p>
            <a:pPr algn="l"/>
            <a:r>
              <a:rPr lang="en-US" sz="4000" dirty="0"/>
              <a:t>disheartened, discouraged, dispirited, downhearted, low-spirited, hopeless, downcast, cast down, crestfallen, down, low, disconsolate, </a:t>
            </a:r>
          </a:p>
        </p:txBody>
      </p:sp>
    </p:spTree>
    <p:extLst>
      <p:ext uri="{BB962C8B-B14F-4D97-AF65-F5344CB8AC3E}">
        <p14:creationId xmlns:p14="http://schemas.microsoft.com/office/powerpoint/2010/main" val="428419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4D32-46B2-9560-2D00-F7359220234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E9958D1-0C5E-2889-C490-48C9DE2C56EA}"/>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00"/>
                </a:solidFill>
              </a:rPr>
              <a:t>despondent</a:t>
            </a:r>
            <a:r>
              <a:rPr lang="en-US" sz="4000" dirty="0"/>
              <a:t> (adjective) </a:t>
            </a:r>
          </a:p>
          <a:p>
            <a:pPr algn="l"/>
            <a:r>
              <a:rPr lang="en-US" sz="4000" dirty="0"/>
              <a:t>despairing, wretched, oppressed, melancholy, gloomy, glum, morose, </a:t>
            </a:r>
            <a:r>
              <a:rPr lang="en-US" sz="4000" dirty="0" err="1"/>
              <a:t>Eeyorish</a:t>
            </a:r>
            <a:r>
              <a:rPr lang="en-US" sz="4000" dirty="0"/>
              <a:t>, doleful, dismal, woebegone, miserable, depressed, dejected, distressed</a:t>
            </a:r>
          </a:p>
        </p:txBody>
      </p:sp>
    </p:spTree>
    <p:extLst>
      <p:ext uri="{BB962C8B-B14F-4D97-AF65-F5344CB8AC3E}">
        <p14:creationId xmlns:p14="http://schemas.microsoft.com/office/powerpoint/2010/main" val="373905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DFBC9-A700-C325-64D4-51E28FE9526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3601917-B475-31CA-7BB3-14D65CEF1FA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6971A2B2-A0F7-A728-8351-A1ED6ACB8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3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1805-F2EE-E2F5-2A07-A432C4D0F6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5B87C0-408E-A86B-E6E9-3D94E9E6A59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Theme of the Rabbi’s Conf that we just attended:  </a:t>
            </a:r>
          </a:p>
          <a:p>
            <a:pPr algn="l"/>
            <a:r>
              <a:rPr lang="en-US" sz="4000" baseline="30000" dirty="0"/>
              <a:t>Yn 15.16</a:t>
            </a:r>
            <a:r>
              <a:rPr lang="en-US" sz="4000" dirty="0"/>
              <a:t> “You did not choose Me, but I chose you. </a:t>
            </a:r>
            <a:r>
              <a:rPr lang="en-US" sz="4000" u="sng" dirty="0">
                <a:solidFill>
                  <a:srgbClr val="FFFF00"/>
                </a:solidFill>
              </a:rPr>
              <a:t>I selected you so that you would go and produce fruit, and your fruit would remain</a:t>
            </a:r>
            <a:r>
              <a:rPr lang="en-US" sz="4000" dirty="0"/>
              <a:t>.”</a:t>
            </a:r>
            <a:endParaRPr lang="he-IL" sz="4000" dirty="0"/>
          </a:p>
        </p:txBody>
      </p:sp>
    </p:spTree>
    <p:extLst>
      <p:ext uri="{BB962C8B-B14F-4D97-AF65-F5344CB8AC3E}">
        <p14:creationId xmlns:p14="http://schemas.microsoft.com/office/powerpoint/2010/main" val="424362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EB02F-A0B4-17DB-F0D8-F8DE2C4CFCE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2EB9F09-1DCE-DF7B-DA7E-EA9037EA88C9}"/>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“My fruit…!”</a:t>
            </a:r>
          </a:p>
          <a:p>
            <a:pPr marL="514350" indent="-514350" algn="l">
              <a:buFont typeface="+mj-lt"/>
              <a:buAutoNum type="arabicPeriod"/>
            </a:pPr>
            <a:r>
              <a:rPr lang="en-US" sz="4000" dirty="0"/>
              <a:t>Children: unsaved, estranged</a:t>
            </a:r>
          </a:p>
          <a:p>
            <a:pPr marL="514350" indent="-514350" algn="l">
              <a:buFont typeface="+mj-lt"/>
              <a:buAutoNum type="arabicPeriod"/>
            </a:pPr>
            <a:r>
              <a:rPr lang="en-US" sz="4000" dirty="0"/>
              <a:t>New births, new believers</a:t>
            </a:r>
          </a:p>
          <a:p>
            <a:pPr marL="514350" indent="-514350" algn="l">
              <a:buFont typeface="+mj-lt"/>
              <a:buAutoNum type="arabicPeriod"/>
            </a:pPr>
            <a:r>
              <a:rPr lang="en-US" sz="4000" dirty="0"/>
              <a:t>Healing</a:t>
            </a:r>
          </a:p>
          <a:p>
            <a:pPr marL="514350" indent="-514350" algn="l">
              <a:buFont typeface="+mj-lt"/>
              <a:buAutoNum type="arabicPeriod"/>
            </a:pPr>
            <a:r>
              <a:rPr lang="en-US" sz="4000" dirty="0"/>
              <a:t>Marriage distress</a:t>
            </a:r>
          </a:p>
          <a:p>
            <a:pPr marL="514350" indent="-514350" algn="l">
              <a:buFont typeface="+mj-lt"/>
              <a:buAutoNum type="arabicPeriod"/>
            </a:pPr>
            <a:r>
              <a:rPr lang="en-US" sz="4000" dirty="0"/>
              <a:t>Other relational distress</a:t>
            </a:r>
          </a:p>
          <a:p>
            <a:pPr marL="514350" indent="-514350" algn="l">
              <a:buFont typeface="+mj-lt"/>
              <a:buAutoNum type="arabicPeriod"/>
            </a:pPr>
            <a:r>
              <a:rPr lang="en-US" sz="4000" dirty="0"/>
              <a:t>Unanswered prayer</a:t>
            </a:r>
          </a:p>
          <a:p>
            <a:pPr marL="514350" indent="-514350" algn="l">
              <a:buFont typeface="+mj-lt"/>
              <a:buAutoNum type="arabicPeriod"/>
            </a:pPr>
            <a:endParaRPr lang="en-US" sz="4000" dirty="0"/>
          </a:p>
        </p:txBody>
      </p:sp>
    </p:spTree>
    <p:extLst>
      <p:ext uri="{BB962C8B-B14F-4D97-AF65-F5344CB8AC3E}">
        <p14:creationId xmlns:p14="http://schemas.microsoft.com/office/powerpoint/2010/main" val="284613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6ADBA-C4E2-5542-E68F-8B9EA786776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7394F1-16EB-1C47-5F64-2904660AB77B}"/>
              </a:ext>
            </a:extLst>
          </p:cNvPr>
          <p:cNvSpPr>
            <a:spLocks noGrp="1" noChangeArrowheads="1"/>
          </p:cNvSpPr>
          <p:nvPr>
            <p:ph type="subTitle" idx="1"/>
          </p:nvPr>
        </p:nvSpPr>
        <p:spPr>
          <a:xfrm>
            <a:off x="228600" y="209550"/>
            <a:ext cx="8686800" cy="4800600"/>
          </a:xfrm>
        </p:spPr>
        <p:txBody>
          <a:bodyPr>
            <a:normAutofit lnSpcReduction="10000"/>
          </a:bodyPr>
          <a:lstStyle/>
          <a:p>
            <a:pPr marL="571500" indent="-571500" algn="l">
              <a:buFont typeface="+mj-lt"/>
              <a:buAutoNum type="arabicPeriod" startAt="7"/>
            </a:pPr>
            <a:r>
              <a:rPr lang="en-US" sz="4000" dirty="0"/>
              <a:t>Suffering abuse or pain</a:t>
            </a:r>
          </a:p>
          <a:p>
            <a:pPr marL="571500" indent="-571500" algn="l">
              <a:buFont typeface="+mj-lt"/>
              <a:buAutoNum type="arabicPeriod" startAt="7"/>
            </a:pPr>
            <a:r>
              <a:rPr lang="en-US" sz="4000" dirty="0"/>
              <a:t>Loss of Loved One</a:t>
            </a:r>
          </a:p>
          <a:p>
            <a:pPr marL="571500" indent="-571500" algn="l">
              <a:buFont typeface="+mj-lt"/>
              <a:buAutoNum type="arabicPeriod" startAt="7"/>
            </a:pPr>
            <a:r>
              <a:rPr lang="en-US" sz="4000" dirty="0"/>
              <a:t>Financial difficulty</a:t>
            </a:r>
          </a:p>
          <a:p>
            <a:pPr marL="571500" indent="-571500" algn="l">
              <a:buFont typeface="+mj-lt"/>
              <a:buAutoNum type="arabicPeriod" startAt="7"/>
            </a:pPr>
            <a:r>
              <a:rPr lang="en-US" sz="4000" dirty="0"/>
              <a:t>Devastating storms</a:t>
            </a:r>
          </a:p>
          <a:p>
            <a:pPr marL="571500" indent="-571500" algn="l">
              <a:buFont typeface="+mj-lt"/>
              <a:buAutoNum type="arabicPeriod" startAt="7"/>
            </a:pPr>
            <a:r>
              <a:rPr lang="en-US" sz="4000" dirty="0"/>
              <a:t>Violence in the land</a:t>
            </a:r>
          </a:p>
          <a:p>
            <a:pPr marL="571500" indent="-571500" algn="l">
              <a:buFont typeface="+mj-lt"/>
              <a:buAutoNum type="arabicPeriod" startAt="7"/>
            </a:pPr>
            <a:r>
              <a:rPr lang="en-US" sz="4000" dirty="0"/>
              <a:t>Political unrest</a:t>
            </a:r>
          </a:p>
          <a:p>
            <a:pPr marL="571500" indent="-571500" algn="l">
              <a:buFont typeface="+mj-lt"/>
              <a:buAutoNum type="arabicPeriod" startAt="7"/>
            </a:pPr>
            <a:r>
              <a:rPr lang="en-US" sz="4000" dirty="0"/>
              <a:t>Wars, Israeli wars: this one</a:t>
            </a:r>
            <a:endParaRPr lang="he-IL" sz="4000" dirty="0"/>
          </a:p>
          <a:p>
            <a:pPr marL="228600" indent="-228600" algn="l">
              <a:buFont typeface="Arial" panose="020B0604020202020204" pitchFamily="34" charset="0"/>
              <a:buChar char="•"/>
            </a:pPr>
            <a:endParaRPr lang="en-US" sz="4000" dirty="0"/>
          </a:p>
          <a:p>
            <a:pPr algn="l"/>
            <a:endParaRPr lang="en-US" sz="4000" dirty="0"/>
          </a:p>
          <a:p>
            <a:pPr algn="l"/>
            <a:endParaRPr lang="en-US" sz="4000" dirty="0"/>
          </a:p>
        </p:txBody>
      </p:sp>
    </p:spTree>
    <p:extLst>
      <p:ext uri="{BB962C8B-B14F-4D97-AF65-F5344CB8AC3E}">
        <p14:creationId xmlns:p14="http://schemas.microsoft.com/office/powerpoint/2010/main" val="290782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7CA1B-2799-9A8D-203F-6159B13F754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D247028-8C9E-824C-6D31-8E2F91960EBC}"/>
              </a:ext>
            </a:extLst>
          </p:cNvPr>
          <p:cNvSpPr>
            <a:spLocks noGrp="1" noChangeArrowheads="1"/>
          </p:cNvSpPr>
          <p:nvPr>
            <p:ph type="subTitle" idx="1"/>
          </p:nvPr>
        </p:nvSpPr>
        <p:spPr>
          <a:xfrm>
            <a:off x="2819400" y="209550"/>
            <a:ext cx="6095999" cy="4800600"/>
          </a:xfrm>
        </p:spPr>
        <p:txBody>
          <a:bodyPr>
            <a:normAutofit fontScale="92500"/>
          </a:bodyPr>
          <a:lstStyle/>
          <a:p>
            <a:pPr algn="l"/>
            <a:r>
              <a:rPr lang="en-US" sz="4000" dirty="0"/>
              <a:t>Yoni Ben Menachem a veteran Arab affairs and diplomatic commentator for Israel Radio and Television. He served as director general and chief editor of the Israel Broadcasting Authority.</a:t>
            </a:r>
            <a:endParaRPr lang="he-IL" sz="4000" dirty="0"/>
          </a:p>
        </p:txBody>
      </p:sp>
      <p:pic>
        <p:nvPicPr>
          <p:cNvPr id="1026" name="Picture 2">
            <a:hlinkClick r:id="rId3" tooltip="Yoni Ben Menachem"/>
            <a:extLst>
              <a:ext uri="{FF2B5EF4-FFF2-40B4-BE49-F238E27FC236}">
                <a16:creationId xmlns:a16="http://schemas.microsoft.com/office/drawing/2014/main" id="{9681A4F3-36C3-8503-7104-41D270CAA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714625"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C9F6-357B-11CE-279B-5A1E420012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800BCA7-F663-5DDB-202F-B3296B685381}"/>
              </a:ext>
            </a:extLst>
          </p:cNvPr>
          <p:cNvSpPr>
            <a:spLocks noGrp="1" noChangeArrowheads="1"/>
          </p:cNvSpPr>
          <p:nvPr>
            <p:ph type="subTitle" idx="1"/>
          </p:nvPr>
        </p:nvSpPr>
        <p:spPr>
          <a:xfrm>
            <a:off x="228600" y="209550"/>
            <a:ext cx="8686800" cy="48006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chemeClr val="bg1"/>
                </a:solidFill>
                <a:latin typeface="Arial Rounded MT Bold" panose="020F0704030504030204" pitchFamily="34" charset="0"/>
                <a:ea typeface="Times New Roman" panose="02020603050405020304" pitchFamily="18" charset="0"/>
                <a:cs typeface="Calibri" panose="020F0502020204030204" pitchFamily="34" charset="0"/>
              </a:rPr>
              <a:t>F</a:t>
            </a:r>
            <a:r>
              <a:rPr kumimoji="0" lang="en-US" sz="4000" b="0" i="1" u="none" strike="noStrike" kern="1200" cap="none" spc="0" normalizeH="0" baseline="0" noProof="0" dirty="0" err="1">
                <a:ln>
                  <a:noFill/>
                </a:ln>
                <a:solidFill>
                  <a:schemeClr val="bg1"/>
                </a:solidFill>
                <a:effectLst/>
                <a:uLnTx/>
                <a:uFillTx/>
                <a:latin typeface="Arial Rounded MT Bold" panose="020F0704030504030204" pitchFamily="34" charset="0"/>
                <a:ea typeface="Times New Roman" panose="02020603050405020304" pitchFamily="18" charset="0"/>
                <a:cs typeface="Calibri" panose="020F0502020204030204" pitchFamily="34" charset="0"/>
              </a:rPr>
              <a:t>inancial</a:t>
            </a:r>
            <a:r>
              <a:rPr kumimoji="0" lang="en-US" sz="4000" b="0" i="1"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Calibri" panose="020F0502020204030204" pitchFamily="34" charset="0"/>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noProof="0" dirty="0">
              <a:solidFill>
                <a:schemeClr val="bg1"/>
              </a:solidFill>
              <a:latin typeface="Arial Rounded MT Bold" panose="020F07040305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chemeClr val="bg1"/>
                </a:solidFill>
                <a:latin typeface="Arial Rounded MT Bold" panose="020F0704030504030204" pitchFamily="34" charset="0"/>
                <a:ea typeface="Times New Roman" panose="02020603050405020304" pitchFamily="18" charset="0"/>
                <a:cs typeface="Calibri" panose="020F0502020204030204" pitchFamily="34" charset="0"/>
              </a:rPr>
              <a:t>2024 end, Or HaOlam was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mn-cs"/>
              </a:rPr>
              <a:t>~$10,000 in the black!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FFFF00"/>
                </a:solidFill>
                <a:effectLst/>
                <a:uLnTx/>
                <a:uFillTx/>
                <a:latin typeface="Arial Rounded MT Bold" panose="020F0704030504030204" pitchFamily="34" charset="0"/>
                <a:ea typeface="Times New Roman" panose="02020603050405020304" pitchFamily="18" charset="0"/>
                <a:cs typeface="+mn-cs"/>
              </a:rPr>
              <a:t>surplus</a:t>
            </a:r>
            <a:r>
              <a:rPr kumimoji="0" lang="en-US" sz="4000" b="0" i="0" strike="noStrike" kern="1200" cap="none" spc="0" normalizeH="0" baseline="0" noProof="0" dirty="0">
                <a:ln>
                  <a:noFill/>
                </a:ln>
                <a:solidFill>
                  <a:srgbClr val="FFFF00"/>
                </a:solidFill>
                <a:effectLst/>
                <a:uLnTx/>
                <a:uFillTx/>
                <a:latin typeface="Arial Rounded MT Bold" panose="020F0704030504030204" pitchFamily="34" charset="0"/>
                <a:ea typeface="Times New Roman" panose="02020603050405020304" pitchFamily="18" charset="0"/>
                <a:cs typeface="+mn-cs"/>
              </a:rPr>
              <a:t> </a:t>
            </a:r>
            <a:r>
              <a:rPr kumimoji="0" lang="en-US" sz="4000" b="0" i="0" u="none" strike="noStrike" kern="1200" cap="none" spc="0" normalizeH="0" baseline="0" noProof="0" dirty="0">
                <a:ln>
                  <a:noFill/>
                </a:ln>
                <a:solidFill>
                  <a:schemeClr val="bg1"/>
                </a:solidFill>
                <a:effectLst/>
                <a:uLnTx/>
                <a:uFillTx/>
                <a:latin typeface="Arial Rounded MT Bold" panose="020F0704030504030204" pitchFamily="34" charset="0"/>
                <a:ea typeface="Times New Roman" panose="02020603050405020304" pitchFamily="18" charset="0"/>
                <a:cs typeface="+mn-cs"/>
              </a:rPr>
              <a:t>for 2024</a:t>
            </a:r>
          </a:p>
          <a:p>
            <a:pPr marL="0" marR="0" lvl="0" indent="0" defTabSz="914400" eaLnBrk="1" fontAlgn="auto" latinLnBrk="0" hangingPunct="1">
              <a:lnSpc>
                <a:spcPct val="100000"/>
              </a:lnSpc>
              <a:spcBef>
                <a:spcPts val="0"/>
              </a:spcBef>
              <a:spcAft>
                <a:spcPts val="0"/>
              </a:spcAft>
              <a:buClrTx/>
              <a:buSzTx/>
              <a:buFontTx/>
              <a:buNone/>
              <a:tabLst/>
              <a:defRPr/>
            </a:pPr>
            <a:r>
              <a:rPr lang="en-US" sz="4000" kern="1200" dirty="0">
                <a:latin typeface="Arial Rounded MT Bold" panose="020F0704030504030204" pitchFamily="34" charset="0"/>
                <a:ea typeface="Times New Roman" panose="02020603050405020304" pitchFamily="18" charset="0"/>
              </a:rPr>
              <a:t>Halleluyah</a:t>
            </a:r>
            <a:r>
              <a:rPr lang="he-IL" sz="4000" kern="1200" dirty="0">
                <a:latin typeface="Arial Rounded MT Bold" panose="020F0704030504030204" pitchFamily="34" charset="0"/>
                <a:ea typeface="Times New Roman" panose="02020603050405020304" pitchFamily="18" charset="0"/>
              </a:rPr>
              <a:t> </a:t>
            </a:r>
            <a:r>
              <a:rPr lang="en-US" sz="4000" kern="1200" dirty="0">
                <a:latin typeface="Arial Rounded MT Bold" panose="020F0704030504030204" pitchFamily="34" charset="0"/>
                <a:ea typeface="Times New Roman" panose="02020603050405020304" pitchFamily="18" charset="0"/>
              </a:rPr>
              <a:t>!</a:t>
            </a:r>
            <a:r>
              <a:rPr lang="he-IL" sz="4000" kern="1200" dirty="0">
                <a:latin typeface="Arial Rounded MT Bold" panose="020F0704030504030204" pitchFamily="34" charset="0"/>
                <a:ea typeface="Times New Roman" panose="02020603050405020304" pitchFamily="18" charset="0"/>
              </a:rPr>
              <a:t> </a:t>
            </a:r>
            <a:r>
              <a:rPr lang="en-US" sz="4000" kern="1200" dirty="0">
                <a:latin typeface="Arial Rounded MT Bold" panose="020F0704030504030204" pitchFamily="34" charset="0"/>
                <a:ea typeface="Times New Roman" panose="02020603050405020304" pitchFamily="18" charset="0"/>
              </a:rPr>
              <a:t> </a:t>
            </a:r>
            <a:r>
              <a:rPr lang="he-IL" sz="5400" b="1" kern="1200" dirty="0">
                <a:latin typeface="David" panose="020E0502060401010101" pitchFamily="34" charset="-79"/>
                <a:ea typeface="Times New Roman" panose="02020603050405020304" pitchFamily="18" charset="0"/>
                <a:cs typeface="David" panose="020E0502060401010101" pitchFamily="34" charset="-79"/>
              </a:rPr>
              <a:t>הללויה</a:t>
            </a:r>
            <a:endParaRPr kumimoji="0" lang="en-US" sz="4000" b="1" i="0" u="none" strike="noStrike" kern="1200" cap="none" spc="0" normalizeH="0" baseline="0" noProof="0" dirty="0">
              <a:ln>
                <a:noFill/>
              </a:ln>
              <a:solidFill>
                <a:schemeClr val="bg1"/>
              </a:solidFill>
              <a:effectLst/>
              <a:uLnTx/>
              <a:uFillTx/>
              <a:latin typeface="David" panose="020E0502060401010101" pitchFamily="34" charset="-79"/>
              <a:ea typeface="Times New Roman" panose="02020603050405020304" pitchFamily="18" charset="0"/>
              <a:cs typeface="David" panose="020E0502060401010101" pitchFamily="34" charset="-79"/>
            </a:endParaRPr>
          </a:p>
          <a:p>
            <a:pPr algn="l"/>
            <a:endParaRPr lang="he-IL" sz="4000" dirty="0"/>
          </a:p>
        </p:txBody>
      </p:sp>
    </p:spTree>
    <p:extLst>
      <p:ext uri="{BB962C8B-B14F-4D97-AF65-F5344CB8AC3E}">
        <p14:creationId xmlns:p14="http://schemas.microsoft.com/office/powerpoint/2010/main" val="2981010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49F4-C665-84D2-CFD0-332BACA024D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102919-D874-C08E-E969-A32076F2965F}"/>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(Jan. 10, 2025 / JNS) </a:t>
            </a:r>
            <a:r>
              <a:rPr lang="en-US" sz="4000" dirty="0"/>
              <a:t>According to Israeli security officials, Hamas has recruited approximately 4,000 fighters over the past month. Currently, Hamas is estimated to have about 20,000 armed fighters in Gaza, along with a stockpile of </a:t>
            </a:r>
            <a:endParaRPr lang="he-IL" sz="4000" dirty="0"/>
          </a:p>
        </p:txBody>
      </p:sp>
    </p:spTree>
    <p:extLst>
      <p:ext uri="{BB962C8B-B14F-4D97-AF65-F5344CB8AC3E}">
        <p14:creationId xmlns:p14="http://schemas.microsoft.com/office/powerpoint/2010/main" val="333088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0A12-3536-4BA4-2336-0B48BD1142F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316EE96-F9C3-A5D7-09A2-C95569C19B7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scores of rockets that it sporadically launches into Israeli territory.</a:t>
            </a:r>
          </a:p>
          <a:p>
            <a:pPr algn="l"/>
            <a:r>
              <a:rPr lang="en-US" sz="4000" dirty="0"/>
              <a:t>The Palestinian Islamic Jihad organization also retains about 4,000 armed fighters in the Strip.</a:t>
            </a:r>
            <a:endParaRPr lang="he-IL" sz="4000" dirty="0"/>
          </a:p>
        </p:txBody>
      </p:sp>
    </p:spTree>
    <p:extLst>
      <p:ext uri="{BB962C8B-B14F-4D97-AF65-F5344CB8AC3E}">
        <p14:creationId xmlns:p14="http://schemas.microsoft.com/office/powerpoint/2010/main" val="2073265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2265-47B8-ED35-0D83-55EE7482BC1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342433-BE4F-5FFB-55E1-CBFC8A3D5808}"/>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Hamas’s </a:t>
            </a:r>
            <a:r>
              <a:rPr lang="en-US" sz="4000" u="sng" dirty="0">
                <a:solidFill>
                  <a:srgbClr val="FFFF00"/>
                </a:solidFill>
              </a:rPr>
              <a:t>military recovery</a:t>
            </a:r>
            <a:r>
              <a:rPr lang="en-US" sz="4000" dirty="0">
                <a:solidFill>
                  <a:srgbClr val="FFFF00"/>
                </a:solidFill>
              </a:rPr>
              <a:t> </a:t>
            </a:r>
            <a:r>
              <a:rPr lang="en-US" sz="4000" dirty="0"/>
              <a:t>has allowed it to prolong its war of attrition against the IDF and adopt tougher stances in hostage negotiations.</a:t>
            </a:r>
          </a:p>
          <a:p>
            <a:pPr algn="l"/>
            <a:r>
              <a:rPr lang="en-US" sz="4000" u="sng" dirty="0">
                <a:solidFill>
                  <a:srgbClr val="FFFF00"/>
                </a:solidFill>
              </a:rPr>
              <a:t>The funds for this recruitment effort reportedly come from the sale of humanitarian aid </a:t>
            </a:r>
            <a:r>
              <a:rPr lang="en-US" sz="4000" dirty="0"/>
              <a:t>packages, which Hamas seizes and resells in Gaza’s markets.</a:t>
            </a:r>
            <a:endParaRPr lang="he-IL" sz="4000" dirty="0"/>
          </a:p>
        </p:txBody>
      </p:sp>
    </p:spTree>
    <p:extLst>
      <p:ext uri="{BB962C8B-B14F-4D97-AF65-F5344CB8AC3E}">
        <p14:creationId xmlns:p14="http://schemas.microsoft.com/office/powerpoint/2010/main" val="396420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4945E-B510-9B8C-6DD1-A2C05ECF814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D87907-DFAA-F981-3CA7-113D175090A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13  </a:t>
            </a:r>
            <a:r>
              <a:rPr lang="en-US" sz="4000" dirty="0"/>
              <a:t>How long, </a:t>
            </a:r>
            <a:r>
              <a:rPr lang="en-US" sz="4000" cap="small" dirty="0"/>
              <a:t>Adoni</a:t>
            </a:r>
            <a:r>
              <a:rPr lang="en-US" sz="4000" dirty="0"/>
              <a:t>? Will you forget me forever? How long will you hide your face from me? How long must I keep asking myself what to do, with sorrow in my heart every day? How long must my enemy dominate me? </a:t>
            </a:r>
            <a:endParaRPr lang="he-IL" sz="4000" dirty="0"/>
          </a:p>
        </p:txBody>
      </p:sp>
    </p:spTree>
    <p:extLst>
      <p:ext uri="{BB962C8B-B14F-4D97-AF65-F5344CB8AC3E}">
        <p14:creationId xmlns:p14="http://schemas.microsoft.com/office/powerpoint/2010/main" val="90932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FA6F0-8493-B7B7-B5DA-837585D421A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F608BD-1E17-C0F2-C5D7-BF965F6FDEAC}"/>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T’hillim/Ps 13  </a:t>
            </a:r>
            <a:r>
              <a:rPr lang="en-US" sz="4000" dirty="0"/>
              <a:t>Look, and answer me, </a:t>
            </a:r>
            <a:r>
              <a:rPr lang="en-US" sz="4000" cap="small" dirty="0"/>
              <a:t>Adoni</a:t>
            </a:r>
            <a:r>
              <a:rPr lang="en-US" sz="4000" dirty="0"/>
              <a:t> my God! Give light to my eyes, or I will sleep the sleep of death. Then my enemy would say, “I was able to beat him”; and my adversaries would rejoice at my downfall.</a:t>
            </a:r>
            <a:endParaRPr lang="he-IL" sz="4000" dirty="0"/>
          </a:p>
        </p:txBody>
      </p:sp>
    </p:spTree>
    <p:extLst>
      <p:ext uri="{BB962C8B-B14F-4D97-AF65-F5344CB8AC3E}">
        <p14:creationId xmlns:p14="http://schemas.microsoft.com/office/powerpoint/2010/main" val="2899568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E34F4-BA36-43BA-E892-40E4677F8D4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1177F0-4D09-1DED-2817-7AF1A75A71B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2 </a:t>
            </a:r>
            <a:r>
              <a:rPr lang="en-US" sz="4000" baseline="30000" dirty="0" err="1"/>
              <a:t>Kefa</a:t>
            </a:r>
            <a:r>
              <a:rPr lang="en-US" sz="4000" baseline="30000" dirty="0"/>
              <a:t>/Pet 3.3-4</a:t>
            </a:r>
            <a:r>
              <a:rPr lang="en-US" sz="4000" dirty="0"/>
              <a:t> First, understand this: during the Last Days, scoffers will come, following their own desires  and asking, “Where is this promised ‘coming’ of his? For our fathers have died, and everything goes on just as it has since the beginning of creation.”</a:t>
            </a:r>
            <a:endParaRPr lang="he-IL" sz="4000" dirty="0"/>
          </a:p>
        </p:txBody>
      </p:sp>
    </p:spTree>
    <p:extLst>
      <p:ext uri="{BB962C8B-B14F-4D97-AF65-F5344CB8AC3E}">
        <p14:creationId xmlns:p14="http://schemas.microsoft.com/office/powerpoint/2010/main" val="54552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5C12E-15DE-85A7-45C4-47C5AA9FE94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DE8101F-BB7A-DD08-0E80-C3B4E584647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25.5</a:t>
            </a:r>
            <a:r>
              <a:rPr lang="en-US" sz="4000" dirty="0"/>
              <a:t> “Now while the bridegroom was taking a long time, they all got drowsy and started falling asleep.</a:t>
            </a:r>
            <a:endParaRPr lang="he-IL" sz="4000" dirty="0"/>
          </a:p>
        </p:txBody>
      </p:sp>
    </p:spTree>
    <p:extLst>
      <p:ext uri="{BB962C8B-B14F-4D97-AF65-F5344CB8AC3E}">
        <p14:creationId xmlns:p14="http://schemas.microsoft.com/office/powerpoint/2010/main" val="37026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972F-9C9A-16DA-79CD-6F248F9E47E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DE7D2C8-77CD-A58C-F720-BA331958FF3C}"/>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4323F4DD-E0AB-2B24-D0C2-F6748E6DB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222560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5A601-21B5-8EB7-E26E-76D4AD3890E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196A908-D399-F6D1-26DF-D6C3A322ED4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45A35148-0B5B-BE30-9CDD-73252A40E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3B49E2B-DEF8-1047-3EC3-8FA7338DE3AF}"/>
              </a:ext>
            </a:extLst>
          </p:cNvPr>
          <p:cNvSpPr txBox="1"/>
          <p:nvPr/>
        </p:nvSpPr>
        <p:spPr>
          <a:xfrm>
            <a:off x="238125" y="209550"/>
            <a:ext cx="7851252" cy="1938992"/>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u="sng" dirty="0">
                <a:solidFill>
                  <a:srgbClr val="FFFF00"/>
                </a:solidFill>
              </a:rPr>
              <a:t>Victory over despondency</a:t>
            </a:r>
          </a:p>
        </p:txBody>
      </p:sp>
    </p:spTree>
    <p:extLst>
      <p:ext uri="{BB962C8B-B14F-4D97-AF65-F5344CB8AC3E}">
        <p14:creationId xmlns:p14="http://schemas.microsoft.com/office/powerpoint/2010/main" val="2904667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00F67-4967-A819-80CD-F6153DDDD26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557F482-E7EE-329C-6698-FC1552E0A2B6}"/>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46B76B3-0F55-73BA-D126-93464E063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8E062E4-EBC0-07F4-4BA2-60C689500616}"/>
              </a:ext>
            </a:extLst>
          </p:cNvPr>
          <p:cNvSpPr txBox="1"/>
          <p:nvPr/>
        </p:nvSpPr>
        <p:spPr>
          <a:xfrm>
            <a:off x="238125" y="209550"/>
            <a:ext cx="7851252" cy="2554545"/>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u="sng" dirty="0">
                <a:solidFill>
                  <a:srgbClr val="FFFF00"/>
                </a:solidFill>
              </a:rPr>
              <a:t>Victory over despondency</a:t>
            </a:r>
          </a:p>
          <a:p>
            <a:pPr marL="571500" lvl="1" indent="-233363" algn="l">
              <a:buFont typeface="Arial" panose="020B0604020202020204" pitchFamily="34" charset="0"/>
              <a:buChar char="•"/>
            </a:pPr>
            <a:r>
              <a:rPr lang="en-US" u="sng" dirty="0">
                <a:solidFill>
                  <a:srgbClr val="FFFF00"/>
                </a:solidFill>
              </a:rPr>
              <a:t>Submit to pruning</a:t>
            </a:r>
          </a:p>
        </p:txBody>
      </p:sp>
    </p:spTree>
    <p:extLst>
      <p:ext uri="{BB962C8B-B14F-4D97-AF65-F5344CB8AC3E}">
        <p14:creationId xmlns:p14="http://schemas.microsoft.com/office/powerpoint/2010/main" val="411352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24EC6-20BA-0581-3BB7-9DBAC90D22D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5CBDFFA-AB9E-3CEE-6A4B-7675ABB6AE9A}"/>
              </a:ext>
            </a:extLst>
          </p:cNvPr>
          <p:cNvSpPr>
            <a:spLocks noGrp="1" noChangeArrowheads="1"/>
          </p:cNvSpPr>
          <p:nvPr>
            <p:ph type="subTitle" idx="1"/>
          </p:nvPr>
        </p:nvSpPr>
        <p:spPr>
          <a:xfrm>
            <a:off x="228600" y="209550"/>
            <a:ext cx="2971800" cy="4800600"/>
          </a:xfrm>
        </p:spPr>
        <p:txBody>
          <a:bodyPr>
            <a:normAutofit/>
          </a:bodyPr>
          <a:lstStyle/>
          <a:p>
            <a:pPr algn="l"/>
            <a:r>
              <a:rPr lang="en-US" sz="4000"/>
              <a:t>Welcome to newlyweds </a:t>
            </a:r>
          </a:p>
          <a:p>
            <a:pPr algn="l"/>
            <a:r>
              <a:rPr lang="en-US" sz="3600"/>
              <a:t>Christopher</a:t>
            </a:r>
            <a:r>
              <a:rPr lang="en-US" sz="4000"/>
              <a:t> and Kate Carrol!</a:t>
            </a:r>
            <a:endParaRPr lang="en-US" sz="4000" dirty="0"/>
          </a:p>
        </p:txBody>
      </p:sp>
      <p:pic>
        <p:nvPicPr>
          <p:cNvPr id="3" name="Picture 2">
            <a:extLst>
              <a:ext uri="{FF2B5EF4-FFF2-40B4-BE49-F238E27FC236}">
                <a16:creationId xmlns:a16="http://schemas.microsoft.com/office/drawing/2014/main" id="{331AF319-8A0D-D780-7483-EE0A3BB13E9E}"/>
              </a:ext>
            </a:extLst>
          </p:cNvPr>
          <p:cNvPicPr>
            <a:picLocks noChangeAspect="1"/>
          </p:cNvPicPr>
          <p:nvPr/>
        </p:nvPicPr>
        <p:blipFill>
          <a:blip r:embed="rId3"/>
          <a:stretch>
            <a:fillRect/>
          </a:stretch>
        </p:blipFill>
        <p:spPr>
          <a:xfrm>
            <a:off x="3200400" y="0"/>
            <a:ext cx="5943600" cy="5132150"/>
          </a:xfrm>
          <a:prstGeom prst="rect">
            <a:avLst/>
          </a:prstGeom>
        </p:spPr>
      </p:pic>
    </p:spTree>
    <p:extLst>
      <p:ext uri="{BB962C8B-B14F-4D97-AF65-F5344CB8AC3E}">
        <p14:creationId xmlns:p14="http://schemas.microsoft.com/office/powerpoint/2010/main" val="22977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CF17F-68E7-ED5E-DE4A-64F59D0771F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F2A509B-60F1-3B04-004A-FAEAF2D046A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15.2  </a:t>
            </a:r>
            <a:r>
              <a:rPr lang="en-US" sz="4000" dirty="0"/>
              <a:t>Every branch that does bear fruit, he prunes, so that it may bear more fruit. </a:t>
            </a:r>
          </a:p>
          <a:p>
            <a:pPr marL="285750" indent="-285750" algn="l">
              <a:buFont typeface="Arial" panose="020B0604020202020204" pitchFamily="34" charset="0"/>
              <a:buChar char="•"/>
            </a:pPr>
            <a:r>
              <a:rPr lang="en-US" sz="4000" dirty="0"/>
              <a:t>Tree weeps after pruning.</a:t>
            </a:r>
          </a:p>
          <a:p>
            <a:pPr marL="285750" indent="-285750" algn="l">
              <a:buFont typeface="Arial" panose="020B0604020202020204" pitchFamily="34" charset="0"/>
              <a:buChar char="•"/>
            </a:pPr>
            <a:r>
              <a:rPr lang="en-US" sz="4000" dirty="0"/>
              <a:t>Next year 10x fruit</a:t>
            </a:r>
            <a:endParaRPr lang="he-IL" sz="4000" dirty="0"/>
          </a:p>
        </p:txBody>
      </p:sp>
    </p:spTree>
    <p:extLst>
      <p:ext uri="{BB962C8B-B14F-4D97-AF65-F5344CB8AC3E}">
        <p14:creationId xmlns:p14="http://schemas.microsoft.com/office/powerpoint/2010/main" val="92964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6F99-F6FD-73B1-E86B-0E85C0B9FB3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F1527EF-0A53-1373-8CD0-5E03600FFD8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endParaRPr lang="he-IL" sz="4000" dirty="0"/>
          </a:p>
        </p:txBody>
      </p:sp>
      <p:pic>
        <p:nvPicPr>
          <p:cNvPr id="3" name="Picture 2">
            <a:extLst>
              <a:ext uri="{FF2B5EF4-FFF2-40B4-BE49-F238E27FC236}">
                <a16:creationId xmlns:a16="http://schemas.microsoft.com/office/drawing/2014/main" id="{ACECE3A6-5432-0578-EE8B-D3763A0945DE}"/>
              </a:ext>
            </a:extLst>
          </p:cNvPr>
          <p:cNvPicPr>
            <a:picLocks noChangeAspect="1"/>
          </p:cNvPicPr>
          <p:nvPr/>
        </p:nvPicPr>
        <p:blipFill>
          <a:blip r:embed="rId3"/>
          <a:stretch>
            <a:fillRect/>
          </a:stretch>
        </p:blipFill>
        <p:spPr>
          <a:xfrm>
            <a:off x="0" y="263144"/>
            <a:ext cx="9144000" cy="4617211"/>
          </a:xfrm>
          <a:prstGeom prst="rect">
            <a:avLst/>
          </a:prstGeom>
        </p:spPr>
      </p:pic>
    </p:spTree>
    <p:extLst>
      <p:ext uri="{BB962C8B-B14F-4D97-AF65-F5344CB8AC3E}">
        <p14:creationId xmlns:p14="http://schemas.microsoft.com/office/powerpoint/2010/main" val="4117523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70BA1-A691-4822-D4DA-8B1E3BAD52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976B202-93E4-3C95-5732-6342660A0E1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AC7395BC-0EB8-2739-874C-4256D9D08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D5B398E-9710-7B8A-DEA7-225ED090DAFE}"/>
              </a:ext>
            </a:extLst>
          </p:cNvPr>
          <p:cNvSpPr txBox="1"/>
          <p:nvPr/>
        </p:nvSpPr>
        <p:spPr>
          <a:xfrm>
            <a:off x="238125" y="209550"/>
            <a:ext cx="7851252" cy="3170099"/>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dirty="0"/>
              <a:t>Victory over despondency</a:t>
            </a:r>
          </a:p>
          <a:p>
            <a:pPr marL="571500" lvl="1" indent="-233363" algn="l">
              <a:buFont typeface="Arial" panose="020B0604020202020204" pitchFamily="34" charset="0"/>
              <a:buChar char="•"/>
            </a:pPr>
            <a:r>
              <a:rPr lang="en-US" dirty="0"/>
              <a:t>Submit to pruning</a:t>
            </a:r>
          </a:p>
          <a:p>
            <a:pPr marL="571500" lvl="1" indent="-233363" algn="l">
              <a:buFont typeface="Arial" panose="020B0604020202020204" pitchFamily="34" charset="0"/>
              <a:buChar char="•"/>
            </a:pPr>
            <a:r>
              <a:rPr lang="en-US" u="sng" dirty="0">
                <a:solidFill>
                  <a:srgbClr val="FFFF00"/>
                </a:solidFill>
              </a:rPr>
              <a:t>Seek divine heart burn</a:t>
            </a:r>
          </a:p>
        </p:txBody>
      </p:sp>
    </p:spTree>
    <p:extLst>
      <p:ext uri="{BB962C8B-B14F-4D97-AF65-F5344CB8AC3E}">
        <p14:creationId xmlns:p14="http://schemas.microsoft.com/office/powerpoint/2010/main" val="129115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A81B1-B18D-C128-1933-AA340D37B58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F1E90DB-A9AA-4CFB-859B-5B5239173DD2}"/>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24. 13-17</a:t>
            </a:r>
            <a:r>
              <a:rPr lang="en-US" sz="4000" dirty="0"/>
              <a:t> That same day, two of them were going toward a village about seven miles from Yerushalayim called </a:t>
            </a:r>
            <a:r>
              <a:rPr lang="en-US" sz="4000" dirty="0" err="1"/>
              <a:t>Amma’us</a:t>
            </a:r>
            <a:r>
              <a:rPr lang="en-US" sz="4000" dirty="0"/>
              <a:t>,  and they were talking with each other about all the things that had happened. As they talked and discussed, </a:t>
            </a:r>
            <a:endParaRPr lang="he-IL" sz="4000" dirty="0"/>
          </a:p>
        </p:txBody>
      </p:sp>
    </p:spTree>
    <p:extLst>
      <p:ext uri="{BB962C8B-B14F-4D97-AF65-F5344CB8AC3E}">
        <p14:creationId xmlns:p14="http://schemas.microsoft.com/office/powerpoint/2010/main" val="2300006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6903-38AF-2A2C-D73B-5A6CE70F1E8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EDA9F0-3F09-8014-AAF5-41C9BFA0F262}"/>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24. 14-17</a:t>
            </a:r>
            <a:r>
              <a:rPr lang="en-US" sz="4000" dirty="0"/>
              <a:t> Yeshua himself came up and walked along with them, but something kept them from recognizing him. He asked them, “What are you talking about with each other as you walk along?” They stopped short, their faces downcast… </a:t>
            </a:r>
            <a:endParaRPr lang="he-IL" sz="4000" dirty="0"/>
          </a:p>
        </p:txBody>
      </p:sp>
    </p:spTree>
    <p:extLst>
      <p:ext uri="{BB962C8B-B14F-4D97-AF65-F5344CB8AC3E}">
        <p14:creationId xmlns:p14="http://schemas.microsoft.com/office/powerpoint/2010/main" val="965741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5FBC4-09B7-631C-89E7-D549AAF0F39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0D0DF7-32D4-072B-D6AD-F7A80E9330AC}"/>
              </a:ext>
            </a:extLst>
          </p:cNvPr>
          <p:cNvSpPr>
            <a:spLocks noGrp="1" noChangeArrowheads="1"/>
          </p:cNvSpPr>
          <p:nvPr>
            <p:ph type="subTitle" idx="1"/>
          </p:nvPr>
        </p:nvSpPr>
        <p:spPr>
          <a:xfrm>
            <a:off x="228600" y="171450"/>
            <a:ext cx="8686800" cy="4800600"/>
          </a:xfrm>
        </p:spPr>
        <p:txBody>
          <a:bodyPr>
            <a:normAutofit fontScale="92500" lnSpcReduction="10000"/>
          </a:bodyPr>
          <a:lstStyle/>
          <a:p>
            <a:pPr algn="l"/>
            <a:r>
              <a:rPr lang="en-US" sz="4000" baseline="30000" dirty="0"/>
              <a:t>Lk 24. 25-27</a:t>
            </a:r>
            <a:r>
              <a:rPr lang="en-US" sz="4000" dirty="0"/>
              <a:t> He said to them, “Foolish people! So unwilling to put your trust in everything the prophets spoke! 26 Didn’t the Messiah have to die like this before entering his glory?” 27 Then, starting with Moshe and all the prophets, he explained to them the things that can be found throughout the Tanakh concerning himself.</a:t>
            </a:r>
            <a:endParaRPr lang="he-IL" sz="4000" dirty="0"/>
          </a:p>
        </p:txBody>
      </p:sp>
    </p:spTree>
    <p:extLst>
      <p:ext uri="{BB962C8B-B14F-4D97-AF65-F5344CB8AC3E}">
        <p14:creationId xmlns:p14="http://schemas.microsoft.com/office/powerpoint/2010/main" val="4150891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CF43-BFD7-AE7B-B49C-33BF20757E7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0B5C96-AA09-DE85-4618-446D9B39F9C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24. 30-32</a:t>
            </a:r>
            <a:r>
              <a:rPr lang="en-US" sz="4000" dirty="0"/>
              <a:t> As he was reclining with them at the table, he took the matzah, made the </a:t>
            </a:r>
            <a:r>
              <a:rPr lang="en-US" sz="4000" dirty="0" err="1"/>
              <a:t>b’rakhah</a:t>
            </a:r>
            <a:r>
              <a:rPr lang="en-US" sz="4000" dirty="0"/>
              <a:t>, broke it and handed it to them. Then their eyes were opened, and they recognized him. </a:t>
            </a:r>
            <a:endParaRPr lang="he-IL" sz="4000" dirty="0"/>
          </a:p>
        </p:txBody>
      </p:sp>
    </p:spTree>
    <p:extLst>
      <p:ext uri="{BB962C8B-B14F-4D97-AF65-F5344CB8AC3E}">
        <p14:creationId xmlns:p14="http://schemas.microsoft.com/office/powerpoint/2010/main" val="2727717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91FC2-650E-BF5A-D91A-0EAE5A96F90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A8E8C0B-4AE8-1509-6601-8C06866C891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24. 30-32</a:t>
            </a:r>
            <a:r>
              <a:rPr lang="en-US" sz="4000" dirty="0"/>
              <a:t>. But he became invisible to them. They said to each other, “</a:t>
            </a:r>
            <a:r>
              <a:rPr lang="en-US" sz="4000" u="sng" dirty="0">
                <a:solidFill>
                  <a:srgbClr val="FFFF00"/>
                </a:solidFill>
              </a:rPr>
              <a:t>Didn’t our hearts burn inside us as he spoke to us on the road, opening up the Tanakh to us?”</a:t>
            </a:r>
            <a:endParaRPr lang="he-IL" sz="4000" u="sng" dirty="0">
              <a:solidFill>
                <a:srgbClr val="FFFF00"/>
              </a:solidFill>
            </a:endParaRPr>
          </a:p>
        </p:txBody>
      </p:sp>
    </p:spTree>
    <p:extLst>
      <p:ext uri="{BB962C8B-B14F-4D97-AF65-F5344CB8AC3E}">
        <p14:creationId xmlns:p14="http://schemas.microsoft.com/office/powerpoint/2010/main" val="1054394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EB31-617C-C59B-5E8C-CEC3F460454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7FECF2-20E2-E10D-CA2A-CA7B80B9389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Daily HEARING,</a:t>
            </a:r>
          </a:p>
          <a:p>
            <a:pPr algn="l"/>
            <a:r>
              <a:rPr lang="en-US" sz="4000" dirty="0"/>
              <a:t> </a:t>
            </a:r>
            <a:r>
              <a:rPr lang="he-IL" sz="5400" b="1" dirty="0">
                <a:latin typeface="David" panose="020E0502060401010101" pitchFamily="34" charset="-79"/>
                <a:cs typeface="David" panose="020E0502060401010101" pitchFamily="34" charset="-79"/>
              </a:rPr>
              <a:t>שמע</a:t>
            </a:r>
            <a:r>
              <a:rPr lang="en-US" sz="5400" b="1" dirty="0">
                <a:latin typeface="David" panose="020E0502060401010101" pitchFamily="34" charset="-79"/>
                <a:cs typeface="David" panose="020E0502060401010101" pitchFamily="34" charset="-79"/>
              </a:rPr>
              <a:t> </a:t>
            </a:r>
            <a:r>
              <a:rPr lang="en-US" sz="4000" dirty="0">
                <a:sym typeface="Wingdings" panose="05000000000000000000" pitchFamily="2" charset="2"/>
              </a:rPr>
              <a:t> heartburn, burning heart. </a:t>
            </a:r>
            <a:r>
              <a:rPr lang="he-IL" sz="5400" b="1" dirty="0">
                <a:cs typeface="David" panose="020E0502060401010101" pitchFamily="34" charset="-79"/>
              </a:rPr>
              <a:t> </a:t>
            </a:r>
            <a:endParaRPr lang="he-IL" sz="4000" b="1" dirty="0">
              <a:cs typeface="David" panose="020E0502060401010101" pitchFamily="34" charset="-79"/>
            </a:endParaRPr>
          </a:p>
        </p:txBody>
      </p:sp>
    </p:spTree>
    <p:extLst>
      <p:ext uri="{BB962C8B-B14F-4D97-AF65-F5344CB8AC3E}">
        <p14:creationId xmlns:p14="http://schemas.microsoft.com/office/powerpoint/2010/main" val="210500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B6FA9-3684-D8D0-C0DE-3A326653397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B7C7CE-8911-15A8-34C9-79999A6CDAC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A3650A2-ECA1-67D3-83C4-A9CCFDDD4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322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9434-E67B-8B7B-679C-04CEA2976A8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FFAE457-86B5-F044-740D-3EFA8E8A07D9}"/>
              </a:ext>
            </a:extLst>
          </p:cNvPr>
          <p:cNvSpPr>
            <a:spLocks noGrp="1" noChangeArrowheads="1"/>
          </p:cNvSpPr>
          <p:nvPr>
            <p:ph type="subTitle" idx="1"/>
          </p:nvPr>
        </p:nvSpPr>
        <p:spPr>
          <a:xfrm>
            <a:off x="228600" y="209550"/>
            <a:ext cx="28956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D3B09727-2BE8-3A0B-EA32-4EFBD5699486}"/>
              </a:ext>
            </a:extLst>
          </p:cNvPr>
          <p:cNvPicPr>
            <a:picLocks noChangeAspect="1"/>
          </p:cNvPicPr>
          <p:nvPr/>
        </p:nvPicPr>
        <p:blipFill>
          <a:blip r:embed="rId3"/>
          <a:stretch>
            <a:fillRect/>
          </a:stretch>
        </p:blipFill>
        <p:spPr>
          <a:xfrm>
            <a:off x="1685925" y="0"/>
            <a:ext cx="6019800" cy="5141913"/>
          </a:xfrm>
          <a:prstGeom prst="rect">
            <a:avLst/>
          </a:prstGeom>
        </p:spPr>
      </p:pic>
    </p:spTree>
    <p:extLst>
      <p:ext uri="{BB962C8B-B14F-4D97-AF65-F5344CB8AC3E}">
        <p14:creationId xmlns:p14="http://schemas.microsoft.com/office/powerpoint/2010/main" val="2981596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4EA1A-E334-54B1-56A2-EFF438A73F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7D5A641-C483-01E4-C821-AF6D6591537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1EC4C72-8988-C62E-E185-03CEBBC6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A0C97EB4-5DCF-B795-8EEF-00A89887BF78}"/>
              </a:ext>
            </a:extLst>
          </p:cNvPr>
          <p:cNvSpPr txBox="1"/>
          <p:nvPr/>
        </p:nvSpPr>
        <p:spPr>
          <a:xfrm>
            <a:off x="238125" y="209550"/>
            <a:ext cx="7851252" cy="3785652"/>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dirty="0"/>
              <a:t>Victory over despondency</a:t>
            </a:r>
          </a:p>
          <a:p>
            <a:pPr marL="571500" lvl="1" indent="-233363" algn="l">
              <a:buFont typeface="Arial" panose="020B0604020202020204" pitchFamily="34" charset="0"/>
              <a:buChar char="•"/>
            </a:pPr>
            <a:r>
              <a:rPr lang="en-US" dirty="0"/>
              <a:t>Submit to pruning</a:t>
            </a:r>
          </a:p>
          <a:p>
            <a:pPr marL="571500" lvl="1" indent="-233363" algn="l">
              <a:buFont typeface="Arial" panose="020B0604020202020204" pitchFamily="34" charset="0"/>
              <a:buChar char="•"/>
            </a:pPr>
            <a:r>
              <a:rPr lang="en-US" dirty="0"/>
              <a:t>Seek divine heart burn</a:t>
            </a:r>
          </a:p>
          <a:p>
            <a:pPr marL="571500" lvl="1" indent="-233363" algn="l">
              <a:buFont typeface="Arial" panose="020B0604020202020204" pitchFamily="34" charset="0"/>
              <a:buChar char="•"/>
            </a:pPr>
            <a:r>
              <a:rPr lang="en-US" u="sng" dirty="0">
                <a:solidFill>
                  <a:srgbClr val="FFFF00"/>
                </a:solidFill>
              </a:rPr>
              <a:t>Trust the Word</a:t>
            </a:r>
          </a:p>
        </p:txBody>
      </p:sp>
    </p:spTree>
    <p:extLst>
      <p:ext uri="{BB962C8B-B14F-4D97-AF65-F5344CB8AC3E}">
        <p14:creationId xmlns:p14="http://schemas.microsoft.com/office/powerpoint/2010/main" val="1968860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76936-B441-EB85-3559-4BAE67283FD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836149-604B-D38A-4384-749F49C6302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Prophetic Word</a:t>
            </a:r>
          </a:p>
          <a:p>
            <a:pPr algn="l"/>
            <a:r>
              <a:rPr lang="en-US" sz="4000" dirty="0"/>
              <a:t>This past summer there was an </a:t>
            </a:r>
            <a:r>
              <a:rPr lang="en-US" sz="4000" u="sng" dirty="0"/>
              <a:t>overwhelming</a:t>
            </a:r>
            <a:r>
              <a:rPr lang="en-US" sz="4000" dirty="0"/>
              <a:t> feeling of heaviness and dread as we waited for the inevitable war with Hezbollah in Lebanon.</a:t>
            </a:r>
          </a:p>
        </p:txBody>
      </p:sp>
    </p:spTree>
    <p:extLst>
      <p:ext uri="{BB962C8B-B14F-4D97-AF65-F5344CB8AC3E}">
        <p14:creationId xmlns:p14="http://schemas.microsoft.com/office/powerpoint/2010/main" val="3735598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E665-F291-52FA-14BC-B1AA55ADA1C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5084970-E516-508D-9C61-2F062CC8F65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 Prophetic Word</a:t>
            </a:r>
          </a:p>
          <a:p>
            <a:pPr algn="l"/>
            <a:r>
              <a:rPr lang="en-US" sz="4000" dirty="0"/>
              <a:t>Israeli experts warned it would be incredibly difficult. Then in August, Oren, a teacher from </a:t>
            </a:r>
            <a:r>
              <a:rPr lang="en-US" sz="4000" dirty="0" err="1"/>
              <a:t>Tiferet</a:t>
            </a:r>
            <a:r>
              <a:rPr lang="en-US" sz="4000" dirty="0"/>
              <a:t> Yeshua, shared a prophetic word with the congregation’s leadership. Our elders prayed and felt it was from the Lord.</a:t>
            </a:r>
            <a:endParaRPr lang="he-IL" sz="4000" dirty="0"/>
          </a:p>
        </p:txBody>
      </p:sp>
    </p:spTree>
    <p:extLst>
      <p:ext uri="{BB962C8B-B14F-4D97-AF65-F5344CB8AC3E}">
        <p14:creationId xmlns:p14="http://schemas.microsoft.com/office/powerpoint/2010/main" val="2691976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6D0F6-7DEE-58D7-CCF4-04C8161187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8D9DE8C-0E27-4EA4-612D-5C610205516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Prophetic Word</a:t>
            </a:r>
          </a:p>
          <a:p>
            <a:pPr algn="l"/>
            <a:r>
              <a:rPr lang="en-US" sz="4000" dirty="0"/>
              <a:t>“Do not fear war in the north. A great miracle is at hand that will strike the world with amazement…</a:t>
            </a:r>
            <a:endParaRPr lang="he-IL" sz="4000" dirty="0"/>
          </a:p>
        </p:txBody>
      </p:sp>
    </p:spTree>
    <p:extLst>
      <p:ext uri="{BB962C8B-B14F-4D97-AF65-F5344CB8AC3E}">
        <p14:creationId xmlns:p14="http://schemas.microsoft.com/office/powerpoint/2010/main" val="713696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F7DE3-8B34-7825-77C7-F27707A0930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4DF77E9-5ED7-2DB0-491B-4F4C58F32F8A}"/>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 Prophetic Word</a:t>
            </a:r>
          </a:p>
          <a:p>
            <a:pPr algn="l"/>
            <a:r>
              <a:rPr lang="en-US" sz="4000" dirty="0"/>
              <a:t>Do not be impressed by the balance of military might. Cease counting cannons, rocket launchers and armed fighters… My name will be on everyone’s lips when the overwhelming victory against all odds comes.”</a:t>
            </a:r>
            <a:endParaRPr lang="he-IL" sz="4000" dirty="0"/>
          </a:p>
        </p:txBody>
      </p:sp>
    </p:spTree>
    <p:extLst>
      <p:ext uri="{BB962C8B-B14F-4D97-AF65-F5344CB8AC3E}">
        <p14:creationId xmlns:p14="http://schemas.microsoft.com/office/powerpoint/2010/main" val="619416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26C70-EBA1-6110-FDC2-9C9A4EBF6DF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75F165-B45E-505E-EBB9-F7B1CD0C1F1D}"/>
              </a:ext>
            </a:extLst>
          </p:cNvPr>
          <p:cNvSpPr>
            <a:spLocks noGrp="1" noChangeArrowheads="1"/>
          </p:cNvSpPr>
          <p:nvPr>
            <p:ph type="subTitle" idx="1"/>
          </p:nvPr>
        </p:nvSpPr>
        <p:spPr>
          <a:xfrm>
            <a:off x="228600" y="209550"/>
            <a:ext cx="8686800" cy="4800600"/>
          </a:xfrm>
        </p:spPr>
        <p:txBody>
          <a:bodyPr>
            <a:normAutofit/>
          </a:bodyPr>
          <a:lstStyle/>
          <a:p>
            <a:pPr marL="228600" indent="-228600" algn="l">
              <a:buFont typeface="Arial" panose="020B0604020202020204" pitchFamily="34" charset="0"/>
              <a:buChar char="•"/>
            </a:pPr>
            <a:r>
              <a:rPr lang="en-US" sz="4000" dirty="0"/>
              <a:t>September 17</a:t>
            </a:r>
            <a:r>
              <a:rPr lang="en-US" sz="4000" baseline="30000" dirty="0"/>
              <a:t>th </a:t>
            </a:r>
            <a:r>
              <a:rPr lang="en-US" sz="4000" dirty="0"/>
              <a:t>Pagers, Sept 18 Cell phones; the entire Hezbollah communication infrastructure was crippled.</a:t>
            </a:r>
          </a:p>
          <a:p>
            <a:pPr marL="228600" indent="-228600" algn="l">
              <a:buFont typeface="Arial" panose="020B0604020202020204" pitchFamily="34" charset="0"/>
              <a:buChar char="•"/>
            </a:pPr>
            <a:r>
              <a:rPr lang="en-US" sz="4000" dirty="0"/>
              <a:t>Sept 27 Nasrallah eliminated</a:t>
            </a:r>
          </a:p>
          <a:p>
            <a:pPr marL="228600" indent="-228600" algn="l">
              <a:buFont typeface="Arial" panose="020B0604020202020204" pitchFamily="34" charset="0"/>
              <a:buChar char="•"/>
            </a:pPr>
            <a:r>
              <a:rPr lang="en-US" sz="4000" dirty="0"/>
              <a:t>Oct 17 Yahyah Sinwar eliminated.</a:t>
            </a:r>
            <a:endParaRPr lang="he-IL" sz="4000" dirty="0"/>
          </a:p>
        </p:txBody>
      </p:sp>
    </p:spTree>
    <p:extLst>
      <p:ext uri="{BB962C8B-B14F-4D97-AF65-F5344CB8AC3E}">
        <p14:creationId xmlns:p14="http://schemas.microsoft.com/office/powerpoint/2010/main" val="409615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636A5-E426-7837-00C0-F133BBD6F38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7F7AC3D-A8A5-FA5E-18AA-0DCDB4C9637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When Israel’s ground forces entered southern Lebanon, they were surprised to find many Hezbollah command centers unmanned.  A captured terrorist told the IDF that after Nasrallah's death most of them fled.</a:t>
            </a:r>
            <a:endParaRPr lang="he-IL" sz="4000" dirty="0"/>
          </a:p>
        </p:txBody>
      </p:sp>
    </p:spTree>
    <p:extLst>
      <p:ext uri="{BB962C8B-B14F-4D97-AF65-F5344CB8AC3E}">
        <p14:creationId xmlns:p14="http://schemas.microsoft.com/office/powerpoint/2010/main" val="202546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B5EE-6709-BEF8-EA4A-1842BCAB729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A71F54D-1AEF-ED58-DEBF-5D23857E8C4B}"/>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On one of Israel’s most viewed primetime news programs, a retired IDF colonel said this:</a:t>
            </a:r>
          </a:p>
          <a:p>
            <a:pPr algn="l"/>
            <a:r>
              <a:rPr lang="en-US" sz="4000" dirty="0"/>
              <a:t>“As an expert on Hezbollah and Lebanon, I say if you were to put all the heads of Israel’s security agencies here and ask them, ‘Is there a chance that this might happen to Hezbollah in under a month?’</a:t>
            </a:r>
            <a:endParaRPr lang="he-IL" sz="4000" dirty="0"/>
          </a:p>
        </p:txBody>
      </p:sp>
    </p:spTree>
    <p:extLst>
      <p:ext uri="{BB962C8B-B14F-4D97-AF65-F5344CB8AC3E}">
        <p14:creationId xmlns:p14="http://schemas.microsoft.com/office/powerpoint/2010/main" val="566422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C9B85-B6FD-5A95-CABF-87E553606AD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FE8F24-A66A-D05F-7EB7-1DDA05C4E55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There would not be one who would honestly say that they would have imagined even half of what has happened is possible… [It is] not the result of man’s actions but the hand of God.”</a:t>
            </a:r>
            <a:endParaRPr lang="he-IL" sz="4000" dirty="0"/>
          </a:p>
        </p:txBody>
      </p:sp>
    </p:spTree>
    <p:extLst>
      <p:ext uri="{BB962C8B-B14F-4D97-AF65-F5344CB8AC3E}">
        <p14:creationId xmlns:p14="http://schemas.microsoft.com/office/powerpoint/2010/main" val="2168798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78178-27E8-F199-A81D-282646F896F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F212E8-DFB3-33CB-CA00-6DAC7BCFF3D2}"/>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00"/>
                </a:solidFill>
              </a:rPr>
              <a:t>Rachel Boskey reports</a:t>
            </a:r>
            <a:r>
              <a:rPr lang="en-US" sz="4000" dirty="0">
                <a:solidFill>
                  <a:srgbClr val="FFFF00"/>
                </a:solidFill>
              </a:rPr>
              <a:t>: </a:t>
            </a:r>
            <a:r>
              <a:rPr lang="en-US" sz="4000" dirty="0"/>
              <a:t>Nothing moves my heart as much as speaking to my friends about Yeshua, those who don't yet know Him personally.  Some months ago I was walking in our town and met a lady I've known for 27 years.  </a:t>
            </a:r>
          </a:p>
        </p:txBody>
      </p:sp>
    </p:spTree>
    <p:extLst>
      <p:ext uri="{BB962C8B-B14F-4D97-AF65-F5344CB8AC3E}">
        <p14:creationId xmlns:p14="http://schemas.microsoft.com/office/powerpoint/2010/main" val="65362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50DBB-FC70-DE5F-5C5E-FB6B3AA309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4BEDDAC-A49F-9523-D2F4-BB75824E49D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 name="Picture 3">
            <a:extLst>
              <a:ext uri="{FF2B5EF4-FFF2-40B4-BE49-F238E27FC236}">
                <a16:creationId xmlns:a16="http://schemas.microsoft.com/office/drawing/2014/main" id="{194ED674-79C3-86C5-ABB0-06F84D5217CB}"/>
              </a:ext>
            </a:extLst>
          </p:cNvPr>
          <p:cNvPicPr>
            <a:picLocks noChangeAspect="1"/>
          </p:cNvPicPr>
          <p:nvPr/>
        </p:nvPicPr>
        <p:blipFill>
          <a:blip r:embed="rId3"/>
          <a:stretch>
            <a:fillRect/>
          </a:stretch>
        </p:blipFill>
        <p:spPr>
          <a:xfrm>
            <a:off x="990600" y="-46726"/>
            <a:ext cx="7086600" cy="5181240"/>
          </a:xfrm>
          <a:prstGeom prst="rect">
            <a:avLst/>
          </a:prstGeom>
        </p:spPr>
      </p:pic>
    </p:spTree>
    <p:extLst>
      <p:ext uri="{BB962C8B-B14F-4D97-AF65-F5344CB8AC3E}">
        <p14:creationId xmlns:p14="http://schemas.microsoft.com/office/powerpoint/2010/main" val="4274063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2377-8000-B977-99B0-696595F6DDB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41F083-1C12-74DD-854A-08A36F55AD1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She is not a Messianic believer.  Her son and one of our sons were in the same class in their childhood.  I asked her how she is handling the stress and emotional pain of our Israeli reality.</a:t>
            </a:r>
          </a:p>
        </p:txBody>
      </p:sp>
    </p:spTree>
    <p:extLst>
      <p:ext uri="{BB962C8B-B14F-4D97-AF65-F5344CB8AC3E}">
        <p14:creationId xmlns:p14="http://schemas.microsoft.com/office/powerpoint/2010/main" val="3971809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06EE-47FA-4FB9-8A29-8B46DEC464D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AECE3B-0992-3626-544F-9A51F7940238}"/>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She said she's in a lot of pain, and I told her I am too.  I then felt free and was urged to tell her that Messiah Yeshua is coming back to help Israel in the coming times of great trouble.  She said immediately "He is?  Then we have hope!"  I was amazed by her response, as she is a very liberal Israeli ideologically. </a:t>
            </a:r>
          </a:p>
        </p:txBody>
      </p:sp>
    </p:spTree>
    <p:extLst>
      <p:ext uri="{BB962C8B-B14F-4D97-AF65-F5344CB8AC3E}">
        <p14:creationId xmlns:p14="http://schemas.microsoft.com/office/powerpoint/2010/main" val="2163046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3CBB-B48E-372B-B554-BB1F3747A84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366AC11-04B8-4D98-398A-DBF39DC921ED}"/>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She and I are most likely on opposite ends of the political spectrum.  Yet her heart responded immediately to the name of Yeshua.  She went on to say that she has always looked up to Yeshua, since her Holocaust survivor grandmother, who was an atheist, always told her that Yeshua was a good Jew. </a:t>
            </a:r>
          </a:p>
        </p:txBody>
      </p:sp>
    </p:spTree>
    <p:extLst>
      <p:ext uri="{BB962C8B-B14F-4D97-AF65-F5344CB8AC3E}">
        <p14:creationId xmlns:p14="http://schemas.microsoft.com/office/powerpoint/2010/main" val="3229631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274F-A988-544D-3DED-9C0A9E10220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BCB3163-25D6-9454-0663-2F922B8541BF}"/>
              </a:ext>
            </a:extLst>
          </p:cNvPr>
          <p:cNvSpPr>
            <a:spLocks noGrp="1" noChangeArrowheads="1"/>
          </p:cNvSpPr>
          <p:nvPr>
            <p:ph type="subTitle" idx="1"/>
          </p:nvPr>
        </p:nvSpPr>
        <p:spPr>
          <a:xfrm>
            <a:off x="228600" y="209550"/>
            <a:ext cx="8686800" cy="4800600"/>
          </a:xfrm>
        </p:spPr>
        <p:txBody>
          <a:bodyPr>
            <a:normAutofit fontScale="85000" lnSpcReduction="10000"/>
          </a:bodyPr>
          <a:lstStyle/>
          <a:p>
            <a:pPr marL="0" marR="0" algn="l"/>
            <a:r>
              <a:rPr lang="en-US" sz="4000" dirty="0"/>
              <a:t> Another remarkable event took place in the home of a close friend in our town.  She asked Avner and I to lead a singalong concert in her home for a group of about 30 of her friends and family, ages 92 to 15 years old.  She chose 14 well-known Israeli folk songs, all of them about the Negev.  I spent a good bit of time learning and practicing those songs in preparation. </a:t>
            </a:r>
          </a:p>
        </p:txBody>
      </p:sp>
    </p:spTree>
    <p:extLst>
      <p:ext uri="{BB962C8B-B14F-4D97-AF65-F5344CB8AC3E}">
        <p14:creationId xmlns:p14="http://schemas.microsoft.com/office/powerpoint/2010/main" val="818456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8F99A-DB30-2B9E-9106-51D6FF04C97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F003693-5EC9-157A-FF41-F09B4E494A76}"/>
              </a:ext>
            </a:extLst>
          </p:cNvPr>
          <p:cNvSpPr>
            <a:spLocks noGrp="1" noChangeArrowheads="1"/>
          </p:cNvSpPr>
          <p:nvPr>
            <p:ph type="subTitle" idx="1"/>
          </p:nvPr>
        </p:nvSpPr>
        <p:spPr>
          <a:xfrm>
            <a:off x="228600" y="209550"/>
            <a:ext cx="8686800" cy="4800600"/>
          </a:xfrm>
        </p:spPr>
        <p:txBody>
          <a:bodyPr>
            <a:normAutofit lnSpcReduction="10000"/>
          </a:bodyPr>
          <a:lstStyle/>
          <a:p>
            <a:pPr marL="0" marR="0" algn="l"/>
            <a:r>
              <a:rPr lang="en-US" sz="4000" dirty="0"/>
              <a:t> The long-time mayor of our town and his wife were there for the concert.  My friend, totally on her own initiative, said she wanted to tell all of her guests about what we believe, and she asked us to help her explain to everyone who Messianic Jews are. </a:t>
            </a:r>
          </a:p>
        </p:txBody>
      </p:sp>
    </p:spTree>
    <p:extLst>
      <p:ext uri="{BB962C8B-B14F-4D97-AF65-F5344CB8AC3E}">
        <p14:creationId xmlns:p14="http://schemas.microsoft.com/office/powerpoint/2010/main" val="3765823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EDFDD-97F4-3E33-11EE-D65E148E7DD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B478307-14D0-13ED-9687-7FCD415C3460}"/>
              </a:ext>
            </a:extLst>
          </p:cNvPr>
          <p:cNvSpPr>
            <a:spLocks noGrp="1" noChangeArrowheads="1"/>
          </p:cNvSpPr>
          <p:nvPr>
            <p:ph type="subTitle" idx="1"/>
          </p:nvPr>
        </p:nvSpPr>
        <p:spPr>
          <a:xfrm>
            <a:off x="228600" y="209550"/>
            <a:ext cx="8686800" cy="4800600"/>
          </a:xfrm>
        </p:spPr>
        <p:txBody>
          <a:bodyPr>
            <a:normAutofit fontScale="92500" lnSpcReduction="10000"/>
          </a:bodyPr>
          <a:lstStyle/>
          <a:p>
            <a:pPr marL="0" marR="0" algn="l"/>
            <a:r>
              <a:rPr lang="en-US" sz="4000" dirty="0"/>
              <a:t>So I wrote five simple points about what we believe as Messianics in Israel.  She read those five points to everyone who came to the gathering in her home -- among them were God's prophetic promises to Israel, salvation through faith in the Messiah's sacrifice, the Second Coming of Yeshua to Israel. </a:t>
            </a:r>
          </a:p>
          <a:p>
            <a:pPr algn="l"/>
            <a:endParaRPr lang="en-US" sz="4000" dirty="0"/>
          </a:p>
        </p:txBody>
      </p:sp>
    </p:spTree>
    <p:extLst>
      <p:ext uri="{BB962C8B-B14F-4D97-AF65-F5344CB8AC3E}">
        <p14:creationId xmlns:p14="http://schemas.microsoft.com/office/powerpoint/2010/main" val="1509230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6CC8-AF6D-5330-9974-0AA98312742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F5D4544-E5CC-BFC7-3BA5-0AC850610519}"/>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3700" dirty="0"/>
              <a:t>Israelis and Jews are People of the Book.  [As national literature, Ben Gurion] About half of this nation would consider themselves conservative politically and living according to some measure of respect for religious tradition.  The latest traumas have polarized the secular and conservative wings here more sharply. </a:t>
            </a:r>
          </a:p>
        </p:txBody>
      </p:sp>
    </p:spTree>
    <p:extLst>
      <p:ext uri="{BB962C8B-B14F-4D97-AF65-F5344CB8AC3E}">
        <p14:creationId xmlns:p14="http://schemas.microsoft.com/office/powerpoint/2010/main" val="2760413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8AA5D-ACAC-A33E-FD1E-690A172417C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2821A7B-1462-4786-526D-3FBD61112D02}"/>
              </a:ext>
            </a:extLst>
          </p:cNvPr>
          <p:cNvSpPr>
            <a:spLocks noGrp="1" noChangeArrowheads="1"/>
          </p:cNvSpPr>
          <p:nvPr>
            <p:ph type="subTitle" idx="1"/>
          </p:nvPr>
        </p:nvSpPr>
        <p:spPr>
          <a:xfrm>
            <a:off x="228600" y="209550"/>
            <a:ext cx="8686800" cy="4800600"/>
          </a:xfrm>
        </p:spPr>
        <p:txBody>
          <a:bodyPr>
            <a:normAutofit/>
          </a:bodyPr>
          <a:lstStyle/>
          <a:p>
            <a:pPr algn="l"/>
            <a:r>
              <a:rPr lang="en-US" sz="3700" dirty="0"/>
              <a:t>Among more conservative Israelis, the terms 'Gog and Magog' and 'footsteps of the Messiah' are heard often in public media spheres.  There is awareness here that we are witnessing unprecedented developments leading to events prophesied in the Hebrew scriptures.</a:t>
            </a:r>
          </a:p>
        </p:txBody>
      </p:sp>
    </p:spTree>
    <p:extLst>
      <p:ext uri="{BB962C8B-B14F-4D97-AF65-F5344CB8AC3E}">
        <p14:creationId xmlns:p14="http://schemas.microsoft.com/office/powerpoint/2010/main" val="535943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7F16-925C-73F1-8E67-0D92B8C5B96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65D8FC-DFA8-3A21-04BC-3683FC6015A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B9A6997-7989-8E8E-95CE-425269A28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6398833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92A81-2B1C-D0C4-3A01-9A79E2ED2FB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9A60494-8F0A-2BFE-6363-56361227C7F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CD5E3426-B05B-2FCF-0244-1A9873861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85FA46EE-C721-EDC8-6F30-F6A7ECF1F3A7}"/>
              </a:ext>
            </a:extLst>
          </p:cNvPr>
          <p:cNvSpPr txBox="1"/>
          <p:nvPr/>
        </p:nvSpPr>
        <p:spPr>
          <a:xfrm>
            <a:off x="304800" y="209550"/>
            <a:ext cx="8148074" cy="5016758"/>
          </a:xfrm>
          <a:prstGeom prst="rect">
            <a:avLst/>
          </a:prstGeom>
          <a:noFill/>
        </p:spPr>
        <p:txBody>
          <a:bodyPr wrap="squar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dirty="0"/>
              <a:t>Victory over despondency</a:t>
            </a:r>
          </a:p>
          <a:p>
            <a:pPr marL="571500" lvl="1" indent="-233363" algn="l">
              <a:buFont typeface="Arial" panose="020B0604020202020204" pitchFamily="34" charset="0"/>
              <a:buChar char="•"/>
            </a:pPr>
            <a:r>
              <a:rPr lang="en-US" dirty="0"/>
              <a:t>Submit to pruning</a:t>
            </a:r>
          </a:p>
          <a:p>
            <a:pPr marL="571500" lvl="1" indent="-233363" algn="l">
              <a:buFont typeface="Arial" panose="020B0604020202020204" pitchFamily="34" charset="0"/>
              <a:buChar char="•"/>
            </a:pPr>
            <a:r>
              <a:rPr lang="en-US" dirty="0"/>
              <a:t>Seek divine heart burn</a:t>
            </a:r>
          </a:p>
          <a:p>
            <a:pPr marL="571500" lvl="1" indent="-233363" algn="l">
              <a:buFont typeface="Arial" panose="020B0604020202020204" pitchFamily="34" charset="0"/>
              <a:buChar char="•"/>
            </a:pPr>
            <a:r>
              <a:rPr lang="en-US" dirty="0"/>
              <a:t>Trust the Word</a:t>
            </a:r>
          </a:p>
          <a:p>
            <a:pPr marL="571500" lvl="1" indent="-233363" algn="l">
              <a:buFont typeface="Arial" panose="020B0604020202020204" pitchFamily="34" charset="0"/>
              <a:buChar char="•"/>
            </a:pPr>
            <a:r>
              <a:rPr lang="en-US" u="sng" dirty="0">
                <a:solidFill>
                  <a:srgbClr val="FFFF00"/>
                </a:solidFill>
              </a:rPr>
              <a:t>Jonathan Cahn’s closing word</a:t>
            </a:r>
          </a:p>
          <a:p>
            <a:pPr marL="338137" lvl="1" algn="l"/>
            <a:r>
              <a:rPr lang="en-US" dirty="0">
                <a:solidFill>
                  <a:srgbClr val="FFFF00"/>
                </a:solidFill>
              </a:rPr>
              <a:t>   </a:t>
            </a:r>
            <a:r>
              <a:rPr lang="en-US" u="sng" dirty="0">
                <a:solidFill>
                  <a:srgbClr val="FFFF00"/>
                </a:solidFill>
              </a:rPr>
              <a:t>at the Rabbi’s Conf</a:t>
            </a:r>
          </a:p>
        </p:txBody>
      </p:sp>
    </p:spTree>
    <p:extLst>
      <p:ext uri="{BB962C8B-B14F-4D97-AF65-F5344CB8AC3E}">
        <p14:creationId xmlns:p14="http://schemas.microsoft.com/office/powerpoint/2010/main" val="88978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C445-9069-1991-DCD2-3DD64D87549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5DB0EA6-59D7-81F6-B972-D944CFF7180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F6CD83B-8EC0-B39C-B849-1C28D2B75DEF}"/>
              </a:ext>
            </a:extLst>
          </p:cNvPr>
          <p:cNvPicPr>
            <a:picLocks noChangeAspect="1"/>
          </p:cNvPicPr>
          <p:nvPr/>
        </p:nvPicPr>
        <p:blipFill>
          <a:blip r:embed="rId3"/>
          <a:stretch>
            <a:fillRect/>
          </a:stretch>
        </p:blipFill>
        <p:spPr>
          <a:xfrm>
            <a:off x="2938545" y="0"/>
            <a:ext cx="3266910" cy="5143500"/>
          </a:xfrm>
          <a:prstGeom prst="rect">
            <a:avLst/>
          </a:prstGeom>
        </p:spPr>
      </p:pic>
    </p:spTree>
    <p:extLst>
      <p:ext uri="{BB962C8B-B14F-4D97-AF65-F5344CB8AC3E}">
        <p14:creationId xmlns:p14="http://schemas.microsoft.com/office/powerpoint/2010/main" val="919419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23FEC-DAB2-1F9A-F6C1-81CD04C92D7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F09182A-C398-B49F-5A84-0A3A9A86981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12.1-2 </a:t>
            </a:r>
            <a:r>
              <a:rPr lang="en-US" sz="4000" dirty="0"/>
              <a:t>Now a great sign was seen in heaven — a woman clothed with the sun, under her feet the moon, and on her head a crown of twelve stars.  She was pregnant and about to give birth, and she screamed in the agony of labor.</a:t>
            </a:r>
            <a:endParaRPr lang="he-IL" sz="4000" dirty="0"/>
          </a:p>
        </p:txBody>
      </p:sp>
    </p:spTree>
    <p:extLst>
      <p:ext uri="{BB962C8B-B14F-4D97-AF65-F5344CB8AC3E}">
        <p14:creationId xmlns:p14="http://schemas.microsoft.com/office/powerpoint/2010/main" val="2548359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F096-8E40-3579-BCB9-3C97AE8E35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9C0D76D-F6EE-0443-EBE1-B2F3BE863804}"/>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Rev 12.5-6 </a:t>
            </a:r>
            <a:r>
              <a:rPr lang="en-US" sz="4000" dirty="0"/>
              <a:t>She gave birth to a son, a male child, the one who will rule all the nations with a staff of iron.[a] But her child was snatched up to God and his throne;  and she fled into the desert, where she has a place prepared by God so that she can be taken care of for 1,260 days.</a:t>
            </a:r>
            <a:endParaRPr lang="he-IL" sz="4000" dirty="0"/>
          </a:p>
        </p:txBody>
      </p:sp>
    </p:spTree>
    <p:extLst>
      <p:ext uri="{BB962C8B-B14F-4D97-AF65-F5344CB8AC3E}">
        <p14:creationId xmlns:p14="http://schemas.microsoft.com/office/powerpoint/2010/main" val="2572979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FD1B-BEA1-A60C-BDA9-8D49F6BA1B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72E06F-8A73-A91D-4CBD-388E17C02B3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12.7-10 </a:t>
            </a:r>
            <a:r>
              <a:rPr lang="en-US" sz="4000" dirty="0"/>
              <a:t>Next there was a battle in heaven — </a:t>
            </a:r>
            <a:r>
              <a:rPr lang="en-US" sz="4000" dirty="0" err="1"/>
              <a:t>Mikha’el</a:t>
            </a:r>
            <a:r>
              <a:rPr lang="en-US" sz="4000" dirty="0"/>
              <a:t> and his angels fought against the dragon, and the dragon and his angels fought back. But it was not strong enough to win, so that there was no longer any place for them in heaven. </a:t>
            </a:r>
            <a:endParaRPr lang="he-IL" sz="4000" dirty="0"/>
          </a:p>
        </p:txBody>
      </p:sp>
    </p:spTree>
    <p:extLst>
      <p:ext uri="{BB962C8B-B14F-4D97-AF65-F5344CB8AC3E}">
        <p14:creationId xmlns:p14="http://schemas.microsoft.com/office/powerpoint/2010/main" val="2520948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D7B11-0700-BFF2-F2AE-925DDFAC3FF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5C6D95B-09F4-5A39-C4C0-16489F72FA9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12.7-10 </a:t>
            </a:r>
            <a:r>
              <a:rPr lang="en-US" sz="4000" dirty="0"/>
              <a:t>The great dragon was thrown out, that ancient serpent, also known as the Devil and Satan [the Adversary], the deceiver of the whole world. He was hurled down to the earth, and his angels were hurled down with him.</a:t>
            </a:r>
            <a:endParaRPr lang="he-IL" sz="4000" dirty="0"/>
          </a:p>
        </p:txBody>
      </p:sp>
    </p:spTree>
    <p:extLst>
      <p:ext uri="{BB962C8B-B14F-4D97-AF65-F5344CB8AC3E}">
        <p14:creationId xmlns:p14="http://schemas.microsoft.com/office/powerpoint/2010/main" val="4193671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615E-D69A-1541-041B-DD92E8A445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A262CAA-50EE-FE2B-6895-2653A7D9504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12.10-11</a:t>
            </a:r>
            <a:r>
              <a:rPr lang="en-US" sz="4000" dirty="0"/>
              <a:t> Then I heard a loud voice in heaven saying, “Now have come the salvation and the power and the kingdom of our God and the authority of His Anointed One, for the accuser of our brothers and sisters—</a:t>
            </a:r>
            <a:endParaRPr lang="he-IL" sz="4000" dirty="0"/>
          </a:p>
        </p:txBody>
      </p:sp>
    </p:spTree>
    <p:extLst>
      <p:ext uri="{BB962C8B-B14F-4D97-AF65-F5344CB8AC3E}">
        <p14:creationId xmlns:p14="http://schemas.microsoft.com/office/powerpoint/2010/main" val="4047372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F966-B58B-31B9-6D0E-72B6DD1A203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E06E984-FC36-DC96-3695-4B93E7F4C682}"/>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12.10-11</a:t>
            </a:r>
            <a:r>
              <a:rPr lang="en-US" sz="4000" dirty="0"/>
              <a:t> the one who accuses them before our God day and night—has been thrown out. They overcame him by the blood of the Lamb and by the word of their testimony, and </a:t>
            </a:r>
            <a:r>
              <a:rPr lang="en-US" sz="4000" u="sng" dirty="0">
                <a:solidFill>
                  <a:srgbClr val="FFFF00"/>
                </a:solidFill>
              </a:rPr>
              <a:t>they did not love their lives even in the face of death.</a:t>
            </a:r>
            <a:endParaRPr lang="he-IL" sz="4000" u="sng" dirty="0">
              <a:solidFill>
                <a:srgbClr val="FFFF00"/>
              </a:solidFill>
            </a:endParaRPr>
          </a:p>
        </p:txBody>
      </p:sp>
    </p:spTree>
    <p:extLst>
      <p:ext uri="{BB962C8B-B14F-4D97-AF65-F5344CB8AC3E}">
        <p14:creationId xmlns:p14="http://schemas.microsoft.com/office/powerpoint/2010/main" val="4236482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67479-6234-E1D8-EE62-646E4B46D8F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A41F5C0-CF28-018C-EA89-940B8B43DD14}"/>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u="sng" dirty="0">
                <a:solidFill>
                  <a:srgbClr val="FFFF00"/>
                </a:solidFill>
              </a:rPr>
              <a:t>Israel exists to give birth</a:t>
            </a:r>
          </a:p>
          <a:p>
            <a:pPr marL="228600" indent="-228600" algn="l">
              <a:buFont typeface="Arial" panose="020B0604020202020204" pitchFamily="34" charset="0"/>
              <a:buChar char="•"/>
            </a:pPr>
            <a:r>
              <a:rPr lang="en-US" sz="4000" dirty="0"/>
              <a:t>To the Messiah, the Scriptures</a:t>
            </a:r>
          </a:p>
          <a:p>
            <a:pPr marL="228600" indent="-228600" algn="l">
              <a:buFont typeface="Arial" panose="020B0604020202020204" pitchFamily="34" charset="0"/>
              <a:buChar char="•"/>
            </a:pPr>
            <a:r>
              <a:rPr lang="en-US" sz="4000" dirty="0"/>
              <a:t>To new life.  First command, “Be fruitful and multiply.”</a:t>
            </a:r>
          </a:p>
          <a:p>
            <a:pPr marL="228600" indent="-228600" algn="l">
              <a:buFont typeface="Arial" panose="020B0604020202020204" pitchFamily="34" charset="0"/>
              <a:buChar char="•"/>
            </a:pPr>
            <a:r>
              <a:rPr lang="en-US" sz="4000" dirty="0"/>
              <a:t>Only by intimacy with the Bridegroom, Moshe, David, Shaul</a:t>
            </a:r>
          </a:p>
          <a:p>
            <a:pPr marL="228600" indent="-228600" algn="l">
              <a:buFont typeface="Arial" panose="020B0604020202020204" pitchFamily="34" charset="0"/>
              <a:buChar char="•"/>
            </a:pPr>
            <a:r>
              <a:rPr lang="en-US" sz="4000" dirty="0"/>
              <a:t>Love of Yeshua &gt;&gt; love of life</a:t>
            </a:r>
          </a:p>
        </p:txBody>
      </p:sp>
    </p:spTree>
    <p:extLst>
      <p:ext uri="{BB962C8B-B14F-4D97-AF65-F5344CB8AC3E}">
        <p14:creationId xmlns:p14="http://schemas.microsoft.com/office/powerpoint/2010/main" val="3774692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94110-78C3-8C71-3AD6-D4B59EF0297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FBD849E-5236-5EA5-FE40-E6C706C146F4}"/>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F0B0CC4-6610-E634-83DB-3F9D7F237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42740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D628B-B6C1-A27A-1EBA-1E5F31CF5C0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1BD1182-3F81-B39F-C499-77DC459FD06F}"/>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6D6A0BDB-4405-A807-F6A2-CB9511037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9561230-B3F6-9E03-5A8B-CC4A21FEDE21}"/>
              </a:ext>
            </a:extLst>
          </p:cNvPr>
          <p:cNvSpPr txBox="1"/>
          <p:nvPr/>
        </p:nvSpPr>
        <p:spPr>
          <a:xfrm>
            <a:off x="238125" y="209550"/>
            <a:ext cx="8214749" cy="5016758"/>
          </a:xfrm>
          <a:prstGeom prst="rect">
            <a:avLst/>
          </a:prstGeom>
          <a:noFill/>
        </p:spPr>
        <p:txBody>
          <a:bodyPr wrap="none" rtlCol="0">
            <a:spAutoFit/>
          </a:bodyPr>
          <a:lstStyle/>
          <a:p>
            <a:pPr algn="l"/>
            <a:r>
              <a:rPr lang="en-US" u="sng" dirty="0">
                <a:solidFill>
                  <a:srgbClr val="FFFF00"/>
                </a:solidFill>
              </a:rPr>
              <a:t>Not Grow Tired Or Despondent</a:t>
            </a:r>
          </a:p>
          <a:p>
            <a:pPr marL="457200" indent="-457200" algn="l">
              <a:buFont typeface="+mj-lt"/>
              <a:buAutoNum type="arabicPeriod"/>
            </a:pPr>
            <a:r>
              <a:rPr lang="en-US" dirty="0"/>
              <a:t>Causes of despondency</a:t>
            </a:r>
          </a:p>
          <a:p>
            <a:pPr marL="457200" indent="-457200" algn="l">
              <a:buFont typeface="+mj-lt"/>
              <a:buAutoNum type="arabicPeriod"/>
            </a:pPr>
            <a:r>
              <a:rPr lang="en-US" dirty="0"/>
              <a:t>Victory over despondency</a:t>
            </a:r>
          </a:p>
          <a:p>
            <a:pPr marL="571500" lvl="1" indent="-233363" algn="l">
              <a:buFont typeface="Arial" panose="020B0604020202020204" pitchFamily="34" charset="0"/>
              <a:buChar char="•"/>
            </a:pPr>
            <a:r>
              <a:rPr lang="en-US" dirty="0"/>
              <a:t>Submit to pruning</a:t>
            </a:r>
          </a:p>
          <a:p>
            <a:pPr marL="571500" lvl="1" indent="-233363" algn="l">
              <a:buFont typeface="Arial" panose="020B0604020202020204" pitchFamily="34" charset="0"/>
              <a:buChar char="•"/>
            </a:pPr>
            <a:r>
              <a:rPr lang="en-US" dirty="0"/>
              <a:t>Seek divine heart burn</a:t>
            </a:r>
          </a:p>
          <a:p>
            <a:pPr marL="571500" lvl="1" indent="-233363" algn="l">
              <a:buFont typeface="Arial" panose="020B0604020202020204" pitchFamily="34" charset="0"/>
              <a:buChar char="•"/>
            </a:pPr>
            <a:r>
              <a:rPr lang="en-US" dirty="0"/>
              <a:t>Trust the Word</a:t>
            </a:r>
          </a:p>
          <a:p>
            <a:pPr marL="571500" lvl="1" indent="-233363" algn="l">
              <a:buFont typeface="Arial" panose="020B0604020202020204" pitchFamily="34" charset="0"/>
              <a:buChar char="•"/>
            </a:pPr>
            <a:r>
              <a:rPr lang="en-US" dirty="0"/>
              <a:t>Jonathan Cahn’s closing word</a:t>
            </a:r>
          </a:p>
          <a:p>
            <a:pPr marL="338137" lvl="1" algn="l"/>
            <a:r>
              <a:rPr lang="en-US" dirty="0"/>
              <a:t>   at the Rabbi’s Conf</a:t>
            </a:r>
          </a:p>
        </p:txBody>
      </p:sp>
    </p:spTree>
    <p:extLst>
      <p:ext uri="{BB962C8B-B14F-4D97-AF65-F5344CB8AC3E}">
        <p14:creationId xmlns:p14="http://schemas.microsoft.com/office/powerpoint/2010/main" val="3734150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D50C-6FC7-F188-9218-DFE09D3A8A0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1EAE006-F3AA-80C9-052B-A642D99660F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Mes Jews/Heb 12.1-3 </a:t>
            </a:r>
            <a:r>
              <a:rPr lang="en-US" sz="4000" dirty="0"/>
              <a:t>Let us run with endurance the race set before us,  focusing on Yeshua, the initiator and perfecter of faith. </a:t>
            </a:r>
          </a:p>
        </p:txBody>
      </p:sp>
    </p:spTree>
    <p:extLst>
      <p:ext uri="{BB962C8B-B14F-4D97-AF65-F5344CB8AC3E}">
        <p14:creationId xmlns:p14="http://schemas.microsoft.com/office/powerpoint/2010/main" val="397790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8130-BAA0-885B-901F-AC8A8B9220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83BA753-7015-4BD2-B010-5F7954D1D96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Jan. 21, 2025 night sky snapshot Six planets in an approximate line across the evening sky. Three are very bright, (Venus, Jupiter, Mars), and four are easily visible with just your eyes (add Saturn)</a:t>
            </a:r>
            <a:endParaRPr lang="he-IL" sz="4000" dirty="0"/>
          </a:p>
        </p:txBody>
      </p:sp>
    </p:spTree>
    <p:extLst>
      <p:ext uri="{BB962C8B-B14F-4D97-AF65-F5344CB8AC3E}">
        <p14:creationId xmlns:p14="http://schemas.microsoft.com/office/powerpoint/2010/main" val="8481766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F53B8-DCBB-3E6F-AFF7-946F9D74F02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0FD53CD-0264-6568-5B27-5FEEFBAC5E23}"/>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Mes Jews/Heb 12.1-3 </a:t>
            </a:r>
            <a:r>
              <a:rPr lang="en-US" sz="4000" dirty="0"/>
              <a:t> Yeshua — who, in exchange for obtaining the joy set before him, endured execution on a stake as a criminal, scorning the shame, and has sat down at the right hand of the throne of God. </a:t>
            </a:r>
          </a:p>
        </p:txBody>
      </p:sp>
    </p:spTree>
    <p:extLst>
      <p:ext uri="{BB962C8B-B14F-4D97-AF65-F5344CB8AC3E}">
        <p14:creationId xmlns:p14="http://schemas.microsoft.com/office/powerpoint/2010/main" val="2057371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AA1FC-CA36-C06D-9880-D90D05D24FE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D7DC127-5BC5-3286-F1AD-08C085B45F2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Mes Jews/Heb 12.1-3 </a:t>
            </a:r>
            <a:r>
              <a:rPr lang="en-US" sz="4000" dirty="0"/>
              <a:t> Yes, think about him who endured such hostility against himself from sinners, </a:t>
            </a:r>
            <a:r>
              <a:rPr lang="en-US" sz="4000" u="sng" dirty="0">
                <a:solidFill>
                  <a:srgbClr val="FFFF00"/>
                </a:solidFill>
              </a:rPr>
              <a:t>so that you won’t grow tired or become despondent.</a:t>
            </a:r>
          </a:p>
        </p:txBody>
      </p:sp>
    </p:spTree>
    <p:extLst>
      <p:ext uri="{BB962C8B-B14F-4D97-AF65-F5344CB8AC3E}">
        <p14:creationId xmlns:p14="http://schemas.microsoft.com/office/powerpoint/2010/main" val="2366251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2A17-E763-1DF0-9519-D8AEA88F474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1A1FF70-939B-4109-785F-2195AD93E916}"/>
              </a:ext>
            </a:extLst>
          </p:cNvPr>
          <p:cNvSpPr>
            <a:spLocks noGrp="1" noChangeArrowheads="1"/>
          </p:cNvSpPr>
          <p:nvPr>
            <p:ph type="subTitle" idx="1"/>
          </p:nvPr>
        </p:nvSpPr>
        <p:spPr>
          <a:xfrm>
            <a:off x="228600" y="209550"/>
            <a:ext cx="8686800" cy="4800600"/>
          </a:xfrm>
        </p:spPr>
        <p:txBody>
          <a:bodyPr>
            <a:normAutofit/>
          </a:bodyPr>
          <a:lstStyle/>
          <a:p>
            <a:pPr algn="l"/>
            <a:endParaRPr lang="en-US" sz="4000" u="sng" dirty="0">
              <a:solidFill>
                <a:srgbClr val="FFFF00"/>
              </a:solidFill>
            </a:endParaRPr>
          </a:p>
        </p:txBody>
      </p:sp>
    </p:spTree>
    <p:extLst>
      <p:ext uri="{BB962C8B-B14F-4D97-AF65-F5344CB8AC3E}">
        <p14:creationId xmlns:p14="http://schemas.microsoft.com/office/powerpoint/2010/main" val="245765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C006-8C5B-D4D9-B4E4-D24476C6EAB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014C92A-887A-D8C7-9579-BC2EED07268C}"/>
              </a:ext>
            </a:extLst>
          </p:cNvPr>
          <p:cNvSpPr>
            <a:spLocks noGrp="1" noChangeArrowheads="1"/>
          </p:cNvSpPr>
          <p:nvPr>
            <p:ph type="subTitle" idx="1"/>
          </p:nvPr>
        </p:nvSpPr>
        <p:spPr>
          <a:xfrm>
            <a:off x="228600" y="209550"/>
            <a:ext cx="8686800" cy="4800600"/>
          </a:xfrm>
        </p:spPr>
        <p:txBody>
          <a:bodyPr>
            <a:normAutofit/>
          </a:bodyPr>
          <a:lstStyle/>
          <a:p>
            <a:pPr algn="l"/>
            <a:endParaRPr lang="he-IL" sz="4000" dirty="0"/>
          </a:p>
        </p:txBody>
      </p:sp>
      <p:pic>
        <p:nvPicPr>
          <p:cNvPr id="3" name="Picture 2">
            <a:extLst>
              <a:ext uri="{FF2B5EF4-FFF2-40B4-BE49-F238E27FC236}">
                <a16:creationId xmlns:a16="http://schemas.microsoft.com/office/drawing/2014/main" id="{5F15C590-A46B-0704-15CA-9263FB44FD47}"/>
              </a:ext>
            </a:extLst>
          </p:cNvPr>
          <p:cNvPicPr>
            <a:picLocks noChangeAspect="1"/>
          </p:cNvPicPr>
          <p:nvPr/>
        </p:nvPicPr>
        <p:blipFill>
          <a:blip r:embed="rId3"/>
          <a:stretch>
            <a:fillRect/>
          </a:stretch>
        </p:blipFill>
        <p:spPr>
          <a:xfrm>
            <a:off x="76200" y="190500"/>
            <a:ext cx="9144000" cy="4926453"/>
          </a:xfrm>
          <a:prstGeom prst="rect">
            <a:avLst/>
          </a:prstGeom>
        </p:spPr>
      </p:pic>
      <p:sp>
        <p:nvSpPr>
          <p:cNvPr id="4" name="TextBox 3">
            <a:extLst>
              <a:ext uri="{FF2B5EF4-FFF2-40B4-BE49-F238E27FC236}">
                <a16:creationId xmlns:a16="http://schemas.microsoft.com/office/drawing/2014/main" id="{19570CA9-EF17-43DE-4EE5-E9602360F6D8}"/>
              </a:ext>
            </a:extLst>
          </p:cNvPr>
          <p:cNvSpPr txBox="1"/>
          <p:nvPr/>
        </p:nvSpPr>
        <p:spPr>
          <a:xfrm>
            <a:off x="389919" y="4095750"/>
            <a:ext cx="8516562" cy="584775"/>
          </a:xfrm>
          <a:prstGeom prst="rect">
            <a:avLst/>
          </a:prstGeom>
          <a:noFill/>
        </p:spPr>
        <p:txBody>
          <a:bodyPr wrap="none" rtlCol="0">
            <a:spAutoFit/>
          </a:bodyPr>
          <a:lstStyle/>
          <a:p>
            <a:r>
              <a:rPr lang="en-US" altLang="en-US" sz="3200" dirty="0"/>
              <a:t>Four bright planets in one sweeping view.</a:t>
            </a:r>
          </a:p>
        </p:txBody>
      </p:sp>
      <p:sp>
        <p:nvSpPr>
          <p:cNvPr id="2" name="TextBox 1">
            <a:extLst>
              <a:ext uri="{FF2B5EF4-FFF2-40B4-BE49-F238E27FC236}">
                <a16:creationId xmlns:a16="http://schemas.microsoft.com/office/drawing/2014/main" id="{51163660-8699-9975-EEAE-7BDB69634FC0}"/>
              </a:ext>
            </a:extLst>
          </p:cNvPr>
          <p:cNvSpPr txBox="1"/>
          <p:nvPr/>
        </p:nvSpPr>
        <p:spPr>
          <a:xfrm>
            <a:off x="219075" y="190500"/>
            <a:ext cx="3544304" cy="707886"/>
          </a:xfrm>
          <a:prstGeom prst="rect">
            <a:avLst/>
          </a:prstGeom>
          <a:noFill/>
        </p:spPr>
        <p:txBody>
          <a:bodyPr wrap="none" rtlCol="0">
            <a:spAutoFit/>
          </a:bodyPr>
          <a:lstStyle/>
          <a:p>
            <a:pPr algn="l"/>
            <a:r>
              <a:rPr lang="en-US" dirty="0"/>
              <a:t>Late January </a:t>
            </a:r>
          </a:p>
        </p:txBody>
      </p:sp>
    </p:spTree>
    <p:extLst>
      <p:ext uri="{BB962C8B-B14F-4D97-AF65-F5344CB8AC3E}">
        <p14:creationId xmlns:p14="http://schemas.microsoft.com/office/powerpoint/2010/main" val="320176666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241631</TotalTime>
  <Words>4610</Words>
  <Application>Microsoft Office PowerPoint</Application>
  <PresentationFormat>On-screen Show (16:9)</PresentationFormat>
  <Paragraphs>474</Paragraphs>
  <Slides>82</Slides>
  <Notes>82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Arial Rounded MT Bold</vt:lpstr>
      <vt:lpstr>David</vt:lpstr>
      <vt:lpstr>Poppins</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5389</cp:revision>
  <dcterms:created xsi:type="dcterms:W3CDTF">2006-04-21T19:34:43Z</dcterms:created>
  <dcterms:modified xsi:type="dcterms:W3CDTF">2025-01-11T14:49:35Z</dcterms:modified>
</cp:coreProperties>
</file>