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8"/>
  </p:notesMasterIdLst>
  <p:handoutMasterIdLst>
    <p:handoutMasterId r:id="rId99"/>
  </p:handoutMasterIdLst>
  <p:sldIdLst>
    <p:sldId id="2045" r:id="rId2"/>
    <p:sldId id="66424" r:id="rId3"/>
    <p:sldId id="66426" r:id="rId4"/>
    <p:sldId id="66425" r:id="rId5"/>
    <p:sldId id="66429" r:id="rId6"/>
    <p:sldId id="66336" r:id="rId7"/>
    <p:sldId id="66484" r:id="rId8"/>
    <p:sldId id="66477" r:id="rId9"/>
    <p:sldId id="66427" r:id="rId10"/>
    <p:sldId id="66431" r:id="rId11"/>
    <p:sldId id="66428" r:id="rId12"/>
    <p:sldId id="66487" r:id="rId13"/>
    <p:sldId id="66486" r:id="rId14"/>
    <p:sldId id="66516" r:id="rId15"/>
    <p:sldId id="66512" r:id="rId16"/>
    <p:sldId id="66517" r:id="rId17"/>
    <p:sldId id="66518" r:id="rId18"/>
    <p:sldId id="66483" r:id="rId19"/>
    <p:sldId id="66432" r:id="rId20"/>
    <p:sldId id="66439" r:id="rId21"/>
    <p:sldId id="66343" r:id="rId22"/>
    <p:sldId id="66435" r:id="rId23"/>
    <p:sldId id="66438" r:id="rId24"/>
    <p:sldId id="66436" r:id="rId25"/>
    <p:sldId id="66437" r:id="rId26"/>
    <p:sldId id="66330" r:id="rId27"/>
    <p:sldId id="66335" r:id="rId28"/>
    <p:sldId id="66498" r:id="rId29"/>
    <p:sldId id="66519" r:id="rId30"/>
    <p:sldId id="66520" r:id="rId31"/>
    <p:sldId id="66496" r:id="rId32"/>
    <p:sldId id="66500" r:id="rId33"/>
    <p:sldId id="66501" r:id="rId34"/>
    <p:sldId id="66502" r:id="rId35"/>
    <p:sldId id="66493" r:id="rId36"/>
    <p:sldId id="66444" r:id="rId37"/>
    <p:sldId id="66440" r:id="rId38"/>
    <p:sldId id="66441" r:id="rId39"/>
    <p:sldId id="66445" r:id="rId40"/>
    <p:sldId id="66446" r:id="rId41"/>
    <p:sldId id="66447" r:id="rId42"/>
    <p:sldId id="66442" r:id="rId43"/>
    <p:sldId id="66521" r:id="rId44"/>
    <p:sldId id="66522" r:id="rId45"/>
    <p:sldId id="66491" r:id="rId46"/>
    <p:sldId id="66495" r:id="rId47"/>
    <p:sldId id="66504" r:id="rId48"/>
    <p:sldId id="66433" r:id="rId49"/>
    <p:sldId id="66450" r:id="rId50"/>
    <p:sldId id="66451" r:id="rId51"/>
    <p:sldId id="66448" r:id="rId52"/>
    <p:sldId id="66452" r:id="rId53"/>
    <p:sldId id="66453" r:id="rId54"/>
    <p:sldId id="66454" r:id="rId55"/>
    <p:sldId id="66455" r:id="rId56"/>
    <p:sldId id="66449" r:id="rId57"/>
    <p:sldId id="66456" r:id="rId58"/>
    <p:sldId id="66434" r:id="rId59"/>
    <p:sldId id="66458" r:id="rId60"/>
    <p:sldId id="66457" r:id="rId61"/>
    <p:sldId id="66346" r:id="rId62"/>
    <p:sldId id="66503" r:id="rId63"/>
    <p:sldId id="66459" r:id="rId64"/>
    <p:sldId id="66461" r:id="rId65"/>
    <p:sldId id="66466" r:id="rId66"/>
    <p:sldId id="66462" r:id="rId67"/>
    <p:sldId id="66463" r:id="rId68"/>
    <p:sldId id="66467" r:id="rId69"/>
    <p:sldId id="66464" r:id="rId70"/>
    <p:sldId id="66465" r:id="rId71"/>
    <p:sldId id="66471" r:id="rId72"/>
    <p:sldId id="66468" r:id="rId73"/>
    <p:sldId id="66469" r:id="rId74"/>
    <p:sldId id="66460" r:id="rId75"/>
    <p:sldId id="66470" r:id="rId76"/>
    <p:sldId id="66475" r:id="rId77"/>
    <p:sldId id="66476" r:id="rId78"/>
    <p:sldId id="66472" r:id="rId79"/>
    <p:sldId id="66473" r:id="rId80"/>
    <p:sldId id="66474" r:id="rId81"/>
    <p:sldId id="66482" r:id="rId82"/>
    <p:sldId id="66505" r:id="rId83"/>
    <p:sldId id="66507" r:id="rId84"/>
    <p:sldId id="66506" r:id="rId85"/>
    <p:sldId id="66478" r:id="rId86"/>
    <p:sldId id="66508" r:id="rId87"/>
    <p:sldId id="66509" r:id="rId88"/>
    <p:sldId id="66479" r:id="rId89"/>
    <p:sldId id="66513" r:id="rId90"/>
    <p:sldId id="66514" r:id="rId91"/>
    <p:sldId id="66515" r:id="rId92"/>
    <p:sldId id="66526" r:id="rId93"/>
    <p:sldId id="66525" r:id="rId94"/>
    <p:sldId id="66523" r:id="rId95"/>
    <p:sldId id="66524" r:id="rId96"/>
    <p:sldId id="66481" r:id="rId9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AA6E56"/>
    <a:srgbClr val="FFFF00"/>
    <a:srgbClr val="333333"/>
    <a:srgbClr val="996633"/>
    <a:srgbClr val="9A6766"/>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838" autoAdjust="0"/>
    <p:restoredTop sz="87933" autoAdjust="0"/>
  </p:normalViewPr>
  <p:slideViewPr>
    <p:cSldViewPr>
      <p:cViewPr varScale="1">
        <p:scale>
          <a:sx n="100" d="100"/>
          <a:sy n="100" d="100"/>
        </p:scale>
        <p:origin x="78" y="42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Undistactedly Viewing Yeshua Mes Jews 12.2</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Jan.18.2025 5785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Undistactedly Viewing Yeshua Mes Jews 12.2</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Jan.18.2025 5785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41C35-E5A3-41B8-4C82-A6543B2F029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F1E682-55F5-F2C7-4D9A-99BC912FD21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7D7E9D65-BCD7-D1B5-06FB-38E9995973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4A4FD138-5FF2-F06E-CEE7-7077126EE9B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7DDBADF-4AA6-2CC1-6626-7963F7DFC2C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979C955-B0A4-91C2-657A-83DA97D99DAE}"/>
              </a:ext>
            </a:extLst>
          </p:cNvPr>
          <p:cNvSpPr>
            <a:spLocks noGrp="1" noChangeArrowheads="1"/>
          </p:cNvSpPr>
          <p:nvPr>
            <p:ph type="body" idx="1"/>
          </p:nvPr>
        </p:nvSpPr>
        <p:spPr>
          <a:xfrm>
            <a:off x="152400" y="4114800"/>
            <a:ext cx="6553200" cy="4876800"/>
          </a:xfrm>
        </p:spPr>
        <p:txBody>
          <a:bodyPr/>
          <a:lstStyle/>
          <a:p>
            <a:pPr algn="l"/>
            <a:r>
              <a:rPr lang="en-US" altLang="en-US" dirty="0"/>
              <a:t>https://www.youtube.com/watch?v=hBPl2214-jE</a:t>
            </a:r>
          </a:p>
          <a:p>
            <a:pPr algn="l"/>
            <a:r>
              <a:rPr lang="en-US" altLang="en-US" dirty="0"/>
              <a:t>Keren Silver is the wife of Stefan Silver, who has spoken at Or HaOlam, who works for Evan Liberman Wise Money Israel</a:t>
            </a:r>
          </a:p>
        </p:txBody>
      </p:sp>
      <p:cxnSp>
        <p:nvCxnSpPr>
          <p:cNvPr id="3" name="Straight Connector 2">
            <a:extLst>
              <a:ext uri="{FF2B5EF4-FFF2-40B4-BE49-F238E27FC236}">
                <a16:creationId xmlns:a16="http://schemas.microsoft.com/office/drawing/2014/main" id="{E74FDA82-8BFE-E401-B44D-7FF3AC830BC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89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C02B1-646D-8D9E-C29E-5C9DB02F991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74FEE51-FBE4-B7C0-79A4-8A4C163384C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EB3F73AC-7708-5159-C995-4FD5B401EC4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DDC93EA2-E0FD-5397-C4CE-11D09347AD9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19E289D-BAE7-266A-340F-DCE6E34BD13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735A0B7-8FA6-18A8-0AD0-A43931B2CF5E}"/>
              </a:ext>
            </a:extLst>
          </p:cNvPr>
          <p:cNvSpPr>
            <a:spLocks noGrp="1" noChangeArrowheads="1"/>
          </p:cNvSpPr>
          <p:nvPr>
            <p:ph type="body" idx="1"/>
          </p:nvPr>
        </p:nvSpPr>
        <p:spPr>
          <a:xfrm>
            <a:off x="152400" y="4114800"/>
            <a:ext cx="6553200" cy="4876800"/>
          </a:xfrm>
        </p:spPr>
        <p:txBody>
          <a:bodyPr/>
          <a:lstStyle/>
          <a:p>
            <a:pPr algn="l"/>
            <a:r>
              <a:rPr lang="en-US" altLang="en-US" dirty="0"/>
              <a:t>https://www.youtube.com/watch?v=hBPl2214-jE</a:t>
            </a:r>
          </a:p>
        </p:txBody>
      </p:sp>
      <p:cxnSp>
        <p:nvCxnSpPr>
          <p:cNvPr id="3" name="Straight Connector 2">
            <a:extLst>
              <a:ext uri="{FF2B5EF4-FFF2-40B4-BE49-F238E27FC236}">
                <a16:creationId xmlns:a16="http://schemas.microsoft.com/office/drawing/2014/main" id="{97305F97-3D2D-EE78-512E-BE526F37842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88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4728A-7E42-7931-6002-DE1AA72B10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02DD4BE-B9D1-CFA4-97BB-E0BF53A508D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BBF17F23-F60D-60D5-5861-FFB6999316D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46CBA736-3AA3-DB81-8311-18DD1E0281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A9C7D8D-26FE-AE48-7485-AB31EB28658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784A4C9-5AAA-8011-9AA7-7A9216DDBC3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0F69E2D-AD97-E6CA-2788-517F3E978A6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346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C219E-A08A-B57D-1FB5-ED8B9CDFCB7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ECECE21-B0F8-2C38-B867-456EDD470FF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74E57A22-3235-7470-8A77-12B46994479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3E6287C1-D381-353C-3480-9A69CAC9A99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B9C82B6-4DBF-A914-3114-D90179ABB83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63B17AC-FD1C-A6C9-A1A3-65B7C4FBEF0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DFFA66D-1359-F819-6B1F-9D9F6769F8B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754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087FB-F48A-67FB-2E59-E0920AF133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7E29D64-50D2-7DD2-1A51-F5DD9EA0B90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194F9C40-5C5E-8AB6-9854-B221690E616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2380A303-2F46-F484-FDAF-907C19D238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E10F666-7FD4-E7E2-61AF-DA64318893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D68A654-B646-98DD-BB02-1CD0E185E9F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BA6EDA8-D993-F24D-81C1-2E18C57D2FD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251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683F9-2A8F-CAD8-F916-55A2641D1D5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7BD3C9B-E1EA-6B0F-6C0A-93DC2006352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3ED43BDB-971A-9647-ED60-72439E19FCB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840B274C-EE67-5090-04E8-014561B422F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C3EB5F3-2A06-EDD0-2F99-AC73FC85188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FE67445-55ED-4C2D-84D5-C304967B7D34}"/>
              </a:ext>
            </a:extLst>
          </p:cNvPr>
          <p:cNvSpPr>
            <a:spLocks noGrp="1" noChangeArrowheads="1"/>
          </p:cNvSpPr>
          <p:nvPr>
            <p:ph type="body" idx="1"/>
          </p:nvPr>
        </p:nvSpPr>
        <p:spPr>
          <a:xfrm>
            <a:off x="152400" y="4114800"/>
            <a:ext cx="6553200" cy="4876800"/>
          </a:xfrm>
        </p:spPr>
        <p:txBody>
          <a:bodyPr/>
          <a:lstStyle/>
          <a:p>
            <a:pPr algn="l"/>
            <a:r>
              <a:rPr lang="en-US" altLang="en-US" dirty="0"/>
              <a:t>Many men have no idea of fatherhood.  Many women too!</a:t>
            </a:r>
          </a:p>
          <a:p>
            <a:pPr algn="l"/>
            <a:r>
              <a:rPr lang="en-US" altLang="en-US" dirty="0"/>
              <a:t>Who do we rely on, look to, if no father?</a:t>
            </a:r>
          </a:p>
        </p:txBody>
      </p:sp>
      <p:cxnSp>
        <p:nvCxnSpPr>
          <p:cNvPr id="3" name="Straight Connector 2">
            <a:extLst>
              <a:ext uri="{FF2B5EF4-FFF2-40B4-BE49-F238E27FC236}">
                <a16:creationId xmlns:a16="http://schemas.microsoft.com/office/drawing/2014/main" id="{DFA398B3-C1A1-D53E-023C-63A3593A541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913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4ADE5-AFC1-0019-E444-6B2B5146360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A71FF7E-BE92-4CF3-7AA3-27C74F1EB56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0A989585-0D34-E181-AA3A-57FEEC43A33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3E3E9A26-D5E2-E5EB-123E-EDF9912DE0D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852D8F9-0373-8037-4899-7BF1A2CC41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7F5257A-0A40-D3E3-5CB2-C0D1541DA08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76E52FA-DB1F-1A51-9188-3B7FA374F6D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413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5CFD8-B79C-91B7-DE38-EE6A9155500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A59E0A1-FB0B-D9BE-5FC0-9018CA8D5E2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969AAA90-C291-CAF0-C874-FBD82628DB7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C5BDB2C4-4864-8ED3-1314-D11ECF4BD4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77897F2-6DBD-1AC6-61B6-07C0CEDC14C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554D538-A0E0-BBF6-6F08-A25410B3588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0D952F5-ED32-C0BB-46BC-37D222029F9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87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3E63A-600C-F0F9-537D-B8A9F8C1CAE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F15A6A8-A47C-EDC5-3162-DFA653C71F1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034239A9-C106-400C-3B7E-BB363DE657F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614FDFEB-211B-D241-16C0-E8EB65EA72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D00E15D-C156-B2CF-8278-E3160433CAC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6730784-2135-3B4D-B807-BC61CB7E413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D068B72-CE3E-401B-C6B2-B0C98B2944C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876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D6608-FA7B-E0E1-6F66-3EEAA6750B2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2AF5FBF-DDD9-1A7E-D84C-25233A8046A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FC724C41-34C2-AB55-D326-A399124419A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74FE24A1-B7C1-6FCF-892A-E410C4DF650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F45975F-953B-338C-6B72-4518C6B4DF8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F67718A-7A40-539F-6C76-9CBFE12E9D2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33AAF27-99CC-F82C-49DE-2FBC8407974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0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678A8-B7E9-797A-2D85-2E671D46B51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0922A79-9D1A-AA31-744F-9113BDFB3C9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0368C67B-147D-8D72-91FD-7DC3365CC36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FB258B1C-CDA8-DB5A-C9C8-3C617B5D889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8BEE564-F2AE-AF3A-7666-2F91883BA76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443C7E0-4C25-C613-B190-BB90751BEDCA}"/>
              </a:ext>
            </a:extLst>
          </p:cNvPr>
          <p:cNvSpPr>
            <a:spLocks noGrp="1" noChangeArrowheads="1"/>
          </p:cNvSpPr>
          <p:nvPr>
            <p:ph type="body" idx="1"/>
          </p:nvPr>
        </p:nvSpPr>
        <p:spPr>
          <a:xfrm>
            <a:off x="152400" y="4114800"/>
            <a:ext cx="6553200" cy="4876800"/>
          </a:xfrm>
        </p:spPr>
        <p:txBody>
          <a:bodyPr/>
          <a:lstStyle/>
          <a:p>
            <a:r>
              <a:rPr lang="en-US" b="0" i="0" dirty="0">
                <a:solidFill>
                  <a:srgbClr val="1A1A1A"/>
                </a:solidFill>
                <a:effectLst/>
                <a:latin typeface="Poppins" panose="00000500000000000000" pitchFamily="2" charset="0"/>
              </a:rPr>
              <a:t>	</a:t>
            </a:r>
            <a:endParaRPr lang="en-US" altLang="en-US" dirty="0"/>
          </a:p>
        </p:txBody>
      </p:sp>
      <p:cxnSp>
        <p:nvCxnSpPr>
          <p:cNvPr id="3" name="Straight Connector 2">
            <a:extLst>
              <a:ext uri="{FF2B5EF4-FFF2-40B4-BE49-F238E27FC236}">
                <a16:creationId xmlns:a16="http://schemas.microsoft.com/office/drawing/2014/main" id="{CC2BECB5-638C-7FF0-EF4E-0047CC681E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284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C88EE-FB0A-9449-0026-ABB8AE72693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AB4AA9-DF17-E898-F1BA-BAA51CA02D2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B42EA278-D041-6669-5A7B-D2C450FC34D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DBA5EDFA-C6BC-6D6E-AF36-E6DA936DCB2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48BC4FA-1E7D-A505-5976-D095D2182CE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CB85CD9-9BB1-36A9-A264-F36445FFB1C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70E0480-D7A4-16C7-0198-17DE20A82F3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222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3B13D-4618-F94A-FE99-3A6260CEA3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E69034-F212-E47D-D1DB-3124797281A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CC9A452D-9F1B-24D9-317B-FA2C685E64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FAF007EB-638A-3712-4585-EEEE044A2AD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59D847E-20EB-E075-8B51-72D35C51B3F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1FBD7E8-35E4-34EF-F924-47AD79D8BC23}"/>
              </a:ext>
            </a:extLst>
          </p:cNvPr>
          <p:cNvSpPr>
            <a:spLocks noGrp="1" noChangeArrowheads="1"/>
          </p:cNvSpPr>
          <p:nvPr>
            <p:ph type="body" idx="1"/>
          </p:nvPr>
        </p:nvSpPr>
        <p:spPr>
          <a:xfrm>
            <a:off x="152400" y="4114800"/>
            <a:ext cx="6553200" cy="4876800"/>
          </a:xfrm>
        </p:spPr>
        <p:txBody>
          <a:bodyPr/>
          <a:lstStyle/>
          <a:p>
            <a:pPr algn="l"/>
            <a:r>
              <a:rPr lang="en-US" altLang="en-US" sz="1000" dirty="0"/>
              <a:t>https://biblehub.com/greek/872.htm</a:t>
            </a:r>
          </a:p>
        </p:txBody>
      </p:sp>
      <p:cxnSp>
        <p:nvCxnSpPr>
          <p:cNvPr id="3" name="Straight Connector 2">
            <a:extLst>
              <a:ext uri="{FF2B5EF4-FFF2-40B4-BE49-F238E27FC236}">
                <a16:creationId xmlns:a16="http://schemas.microsoft.com/office/drawing/2014/main" id="{CA49A130-6533-9656-02EA-1922B7A73AD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92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2F898-146C-390E-C28F-1453F77602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EB0684F-3A29-F6C2-0743-A2B2848000E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1412B700-8D7C-1F8A-1468-D00B95A6A12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7075A829-7E3A-D0FB-8837-A7F2CE9DB22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8816CA4-3614-C5A6-C846-79C052D38CF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191C8A8-7C5D-A6F8-6CB3-51817ECF69CE}"/>
              </a:ext>
            </a:extLst>
          </p:cNvPr>
          <p:cNvSpPr>
            <a:spLocks noGrp="1" noChangeArrowheads="1"/>
          </p:cNvSpPr>
          <p:nvPr>
            <p:ph type="body" idx="1"/>
          </p:nvPr>
        </p:nvSpPr>
        <p:spPr>
          <a:xfrm>
            <a:off x="152400" y="4114800"/>
            <a:ext cx="6553200" cy="4876800"/>
          </a:xfrm>
        </p:spPr>
        <p:txBody>
          <a:bodyPr/>
          <a:lstStyle/>
          <a:p>
            <a:pPr algn="l"/>
            <a:r>
              <a:rPr lang="en-US" altLang="en-US" sz="1000" dirty="0"/>
              <a:t>https://biblehub.com/greek/872.htm</a:t>
            </a:r>
          </a:p>
        </p:txBody>
      </p:sp>
      <p:cxnSp>
        <p:nvCxnSpPr>
          <p:cNvPr id="3" name="Straight Connector 2">
            <a:extLst>
              <a:ext uri="{FF2B5EF4-FFF2-40B4-BE49-F238E27FC236}">
                <a16:creationId xmlns:a16="http://schemas.microsoft.com/office/drawing/2014/main" id="{9BB130FA-2CFB-CC7E-E73C-605E87BB84E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618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3561A-2C7E-3591-A56E-25903101D45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D91F98-140C-2227-6104-987AE98607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47D675B9-28BA-39E4-6E52-F4E32EFEAFE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95C7D7A0-05A9-7B20-DEC0-2603DA2312B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5150FE4-F1FD-D301-9649-30402A1B0B2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7246011-4174-0FB1-0588-82B7322CCC9E}"/>
              </a:ext>
            </a:extLst>
          </p:cNvPr>
          <p:cNvSpPr>
            <a:spLocks noGrp="1" noChangeArrowheads="1"/>
          </p:cNvSpPr>
          <p:nvPr>
            <p:ph type="body" idx="1"/>
          </p:nvPr>
        </p:nvSpPr>
        <p:spPr>
          <a:xfrm>
            <a:off x="152400" y="4114800"/>
            <a:ext cx="6553200" cy="4876800"/>
          </a:xfrm>
        </p:spPr>
        <p:txBody>
          <a:bodyPr/>
          <a:lstStyle/>
          <a:p>
            <a:pPr algn="l"/>
            <a:r>
              <a:rPr lang="en-US" altLang="en-US" sz="1000" dirty="0"/>
              <a:t>https://biblehub.com/greek/872.htm</a:t>
            </a:r>
          </a:p>
        </p:txBody>
      </p:sp>
      <p:cxnSp>
        <p:nvCxnSpPr>
          <p:cNvPr id="3" name="Straight Connector 2">
            <a:extLst>
              <a:ext uri="{FF2B5EF4-FFF2-40B4-BE49-F238E27FC236}">
                <a16:creationId xmlns:a16="http://schemas.microsoft.com/office/drawing/2014/main" id="{5954A11D-AD60-46F9-3C7F-040414697F8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060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32317-CF7A-E37A-33CC-C7E787D768A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692692-2A51-889C-71F6-17BE82AC42D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F6C78760-2A7A-E205-D1AE-9FF3FAD2788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706BD727-29A2-ACA6-10AD-3B0FDC22E0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3E92306-6C23-A8D1-907E-1545B8827FA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165E696-3090-E1AC-1D27-5EC4EC52954B}"/>
              </a:ext>
            </a:extLst>
          </p:cNvPr>
          <p:cNvSpPr>
            <a:spLocks noGrp="1" noChangeArrowheads="1"/>
          </p:cNvSpPr>
          <p:nvPr>
            <p:ph type="body" idx="1"/>
          </p:nvPr>
        </p:nvSpPr>
        <p:spPr>
          <a:xfrm>
            <a:off x="152400" y="4114800"/>
            <a:ext cx="6553200" cy="4876800"/>
          </a:xfrm>
        </p:spPr>
        <p:txBody>
          <a:bodyPr/>
          <a:lstStyle/>
          <a:p>
            <a:pPr algn="l"/>
            <a:r>
              <a:rPr lang="en-US" altLang="en-US" sz="1000" dirty="0"/>
              <a:t>https://biblehub.com/greek/872.htm</a:t>
            </a:r>
          </a:p>
        </p:txBody>
      </p:sp>
      <p:cxnSp>
        <p:nvCxnSpPr>
          <p:cNvPr id="3" name="Straight Connector 2">
            <a:extLst>
              <a:ext uri="{FF2B5EF4-FFF2-40B4-BE49-F238E27FC236}">
                <a16:creationId xmlns:a16="http://schemas.microsoft.com/office/drawing/2014/main" id="{111C3682-26F0-A98A-5A9A-DCCE128F00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165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C256D-17FA-04AE-940F-8510E292B1D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67F7306-5B8C-6158-2FA9-5684F9F2915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D7E5BEED-6DA4-98D3-FE78-76A67702995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83AFDCCB-6A9B-78EF-367E-1E1AA3F3076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B84949E-F4FA-3499-752E-79B17AE3F11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D8FDD77-5626-6FC3-88F2-689DD14011C1}"/>
              </a:ext>
            </a:extLst>
          </p:cNvPr>
          <p:cNvSpPr>
            <a:spLocks noGrp="1" noChangeArrowheads="1"/>
          </p:cNvSpPr>
          <p:nvPr>
            <p:ph type="body" idx="1"/>
          </p:nvPr>
        </p:nvSpPr>
        <p:spPr>
          <a:xfrm>
            <a:off x="152400" y="4114800"/>
            <a:ext cx="6553200" cy="4876800"/>
          </a:xfrm>
        </p:spPr>
        <p:txBody>
          <a:bodyPr/>
          <a:lstStyle/>
          <a:p>
            <a:pPr algn="l"/>
            <a:r>
              <a:rPr lang="en-US" altLang="en-US" sz="1000" dirty="0"/>
              <a:t>https://biblehub.com/greek/872.htm</a:t>
            </a:r>
          </a:p>
        </p:txBody>
      </p:sp>
      <p:cxnSp>
        <p:nvCxnSpPr>
          <p:cNvPr id="3" name="Straight Connector 2">
            <a:extLst>
              <a:ext uri="{FF2B5EF4-FFF2-40B4-BE49-F238E27FC236}">
                <a16:creationId xmlns:a16="http://schemas.microsoft.com/office/drawing/2014/main" id="{23DABC2E-06F0-CB61-0D71-B7DBE9BBAC2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446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9B7D9-81EE-FF7B-98E3-ACA4BF14E99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1D33351-66D2-7BA1-61AE-181B0239691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93931A3B-81B1-341A-8335-7B34A72264A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0DA4F5AA-6E2D-DC25-D02C-D0F6552D258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76147AA-2ECC-334F-D681-80EC5C08A0F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1FDB7C5-9A7B-1F54-0371-D4DF99BC00C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9C499F1-B02E-15B8-D8B1-83EB277968C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568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1C9AD-93A8-08D2-61E9-C6858DC8456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52AA867-EE08-AC1C-65B6-AB6569BCD19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250DC7E0-7B7B-52B6-E109-1F8C0D8CAA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231C6A33-44EE-961E-441B-9FCD2858A8E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078E1CC-00F4-7A92-8287-B6533E8DB94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C8A0ADB-50E9-B8EC-6F25-2BA1197B4F8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F0BBC1D-8953-003B-2B04-0D0C6C9F8D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144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0A11F-BA5E-F2F6-ECE6-989CC5632CD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F74FED4-5CDB-73E6-F311-B381EAFC301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5C1AFAFA-A8F9-FDA3-BFC3-E05695354B2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AA56B3DF-2CE6-8890-74C6-9ED0B1AB65A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E80D54A-994A-AD72-5C72-1E3A733D244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75771C0-DD9B-ACAF-588E-7917942BBECF}"/>
              </a:ext>
            </a:extLst>
          </p:cNvPr>
          <p:cNvSpPr>
            <a:spLocks noGrp="1" noChangeArrowheads="1"/>
          </p:cNvSpPr>
          <p:nvPr>
            <p:ph type="body" idx="1"/>
          </p:nvPr>
        </p:nvSpPr>
        <p:spPr>
          <a:xfrm>
            <a:off x="152400" y="4114800"/>
            <a:ext cx="6553200" cy="4876800"/>
          </a:xfrm>
        </p:spPr>
        <p:txBody>
          <a:bodyPr/>
          <a:lstStyle/>
          <a:p>
            <a:pPr marL="231775" indent="-231775" algn="l">
              <a:buFont typeface="+mj-lt"/>
              <a:buAutoNum type="arabicPeriod"/>
            </a:pPr>
            <a:r>
              <a:rPr lang="en-US" altLang="en-US" dirty="0"/>
              <a:t>His initiative, redemption of us, in our quagmire.</a:t>
            </a:r>
          </a:p>
          <a:p>
            <a:pPr marL="231775" indent="-231775" algn="l">
              <a:buFont typeface="+mj-lt"/>
              <a:buAutoNum type="arabicPeriod"/>
            </a:pPr>
            <a:r>
              <a:rPr lang="en-US" altLang="en-US" dirty="0"/>
              <a:t>Finisher: He won’t forsake us, despite our imperfections.</a:t>
            </a:r>
          </a:p>
          <a:p>
            <a:pPr marL="231775" indent="-231775" algn="l">
              <a:buFont typeface="+mj-lt"/>
              <a:buAutoNum type="arabicPeriod"/>
            </a:pPr>
            <a:r>
              <a:rPr lang="en-US" altLang="en-US" dirty="0"/>
              <a:t>Joy?   Of our redeemed company with Him.</a:t>
            </a:r>
          </a:p>
          <a:p>
            <a:pPr marL="231775" indent="-231775" algn="l">
              <a:buFont typeface="+mj-lt"/>
              <a:buAutoNum type="arabicPeriod"/>
            </a:pPr>
            <a:r>
              <a:rPr lang="en-US" altLang="en-US" dirty="0"/>
              <a:t>Embarrassed?</a:t>
            </a:r>
          </a:p>
          <a:p>
            <a:pPr marL="231775" indent="-231775" algn="l">
              <a:buFont typeface="+mj-lt"/>
              <a:buAutoNum type="arabicPeriod"/>
            </a:pPr>
            <a:r>
              <a:rPr lang="en-US" altLang="en-US" dirty="0"/>
              <a:t>Right hand, from Ps 110, divine royalty.</a:t>
            </a:r>
          </a:p>
          <a:p>
            <a:pPr algn="l"/>
            <a:r>
              <a:rPr lang="en-US" altLang="en-US" dirty="0"/>
              <a:t>Dr. Stuart Sacks Hebrews thru a Hebrew’s Eyes p 93</a:t>
            </a:r>
          </a:p>
          <a:p>
            <a:pPr algn="l"/>
            <a:r>
              <a:rPr lang="en-US" altLang="en-US" dirty="0"/>
              <a:t>Newell 402</a:t>
            </a:r>
          </a:p>
        </p:txBody>
      </p:sp>
      <p:cxnSp>
        <p:nvCxnSpPr>
          <p:cNvPr id="3" name="Straight Connector 2">
            <a:extLst>
              <a:ext uri="{FF2B5EF4-FFF2-40B4-BE49-F238E27FC236}">
                <a16:creationId xmlns:a16="http://schemas.microsoft.com/office/drawing/2014/main" id="{1B36774F-0594-0A93-8E94-758AEBB1CCD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700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EA656-02B4-9A87-3E50-CBCAE8AA748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19DE3B-0D8B-1B33-F3C0-A194051DCD6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C329CE0A-311A-3B0B-EFDE-980F4B8E532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CD116B88-4E40-E9EC-FA19-EB1C171734C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AB34666-6341-AF52-541B-D931BB6E841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8AF2C1E-9C7E-4A17-9645-3A846762A15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BC612F5-AFC5-F4DD-AC4C-0A1458727FA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894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D8707-8D5F-6C16-A5C6-4C5F75CC5C9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6D7D924-0AC6-5BDC-1189-EE9590945DB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BC9EDB1C-D455-26A5-393C-B920307B157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ED942F5F-EFED-F80A-FDBD-71BAC0A321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0D11383-7F76-4F5F-E3FA-432A0090395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B93F088-6388-98F8-1515-A275AD9B10AF}"/>
              </a:ext>
            </a:extLst>
          </p:cNvPr>
          <p:cNvSpPr>
            <a:spLocks noGrp="1" noChangeArrowheads="1"/>
          </p:cNvSpPr>
          <p:nvPr>
            <p:ph type="body" idx="1"/>
          </p:nvPr>
        </p:nvSpPr>
        <p:spPr>
          <a:xfrm>
            <a:off x="152400" y="4114800"/>
            <a:ext cx="6553200" cy="4876800"/>
          </a:xfrm>
        </p:spPr>
        <p:txBody>
          <a:bodyPr/>
          <a:lstStyle/>
          <a:p>
            <a:r>
              <a:rPr lang="en-US" altLang="en-US" dirty="0"/>
              <a:t>In mid to late January, 2025, you’ll see four bright planets in one sweeping view.</a:t>
            </a:r>
          </a:p>
          <a:p>
            <a:r>
              <a:rPr lang="en-US" dirty="0"/>
              <a:t>Jan. 13: Full Moon</a:t>
            </a:r>
          </a:p>
          <a:p>
            <a:r>
              <a:rPr lang="en-US" altLang="en-US" dirty="0"/>
              <a:t>Won’t look like the above, rather:</a:t>
            </a:r>
          </a:p>
        </p:txBody>
      </p:sp>
      <p:cxnSp>
        <p:nvCxnSpPr>
          <p:cNvPr id="3" name="Straight Connector 2">
            <a:extLst>
              <a:ext uri="{FF2B5EF4-FFF2-40B4-BE49-F238E27FC236}">
                <a16:creationId xmlns:a16="http://schemas.microsoft.com/office/drawing/2014/main" id="{8579EA35-241C-ABDA-E6F3-17E7962F899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041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E532A-100D-C41E-6AA9-6F387848B78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3F239DB-E3CE-DCA6-BEF2-43C3DE8EE0A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63E29C38-221F-2E69-76F2-07A79814912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5355514F-09BC-DCE4-B0B1-B6EB581AB31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E2B3B8-9457-AF7B-A452-ABEA8A96A10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0DC5E70-DA59-A900-2D16-0A002E880C4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531816D-353C-E236-25E3-DCF9A7FB255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994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82473-1112-3006-7CED-9E60791B53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25AA47-AB68-5939-41CE-C103D92FFA4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33C58046-928A-B965-CE60-4ED2E0B7CA0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89346A89-E952-DB59-8D3D-4F133F3B8C6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5514ED5-BB95-2770-0BF5-63EF40A6274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B872CAC-0063-C6A3-0CF9-83F1B21A23B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B61E47C-E68E-69C4-84FB-397E93F9862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671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74E47-3BC2-63AC-0ACB-EA5147750B1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F19410-9C89-2F0F-8109-D1BED5807DF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523A3ECB-2CEB-6D58-54DC-E8475ECB92A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E6B10FF1-15EE-7130-47BC-08B8C9C03F1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91DA02F-CD80-A455-4896-39FA0DBDEB8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A09B7EC-35D6-9475-44D4-26F03D175C7E}"/>
              </a:ext>
            </a:extLst>
          </p:cNvPr>
          <p:cNvSpPr>
            <a:spLocks noGrp="1" noChangeArrowheads="1"/>
          </p:cNvSpPr>
          <p:nvPr>
            <p:ph type="body" idx="1"/>
          </p:nvPr>
        </p:nvSpPr>
        <p:spPr>
          <a:xfrm>
            <a:off x="152400" y="4114800"/>
            <a:ext cx="6553200" cy="4876800"/>
          </a:xfrm>
        </p:spPr>
        <p:txBody>
          <a:bodyPr/>
          <a:lstStyle/>
          <a:p>
            <a:pPr algn="l"/>
            <a:r>
              <a:rPr lang="en-US" altLang="en-US" dirty="0"/>
              <a:t>This is Yeshua, according to Yn 12</a:t>
            </a:r>
          </a:p>
        </p:txBody>
      </p:sp>
      <p:cxnSp>
        <p:nvCxnSpPr>
          <p:cNvPr id="3" name="Straight Connector 2">
            <a:extLst>
              <a:ext uri="{FF2B5EF4-FFF2-40B4-BE49-F238E27FC236}">
                <a16:creationId xmlns:a16="http://schemas.microsoft.com/office/drawing/2014/main" id="{E23FC5BA-ABC3-2501-660A-CBE287D4E3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030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76B2A-DB52-939A-966F-B8D11F9C97E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FB97266-3259-4339-A8EF-16625320288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605651B5-7140-2FDA-F3A5-0723BCB14FB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58BAC805-65AA-FA62-872F-F59EC38B482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B6D64B9-72C9-6941-1BED-7BF5AC1CCF0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A83FBB0-FEBD-E9D9-75BB-D64942DB1239}"/>
              </a:ext>
            </a:extLst>
          </p:cNvPr>
          <p:cNvSpPr>
            <a:spLocks noGrp="1" noChangeArrowheads="1"/>
          </p:cNvSpPr>
          <p:nvPr>
            <p:ph type="body" idx="1"/>
          </p:nvPr>
        </p:nvSpPr>
        <p:spPr>
          <a:xfrm>
            <a:off x="152400" y="4114800"/>
            <a:ext cx="6553200" cy="4876800"/>
          </a:xfrm>
        </p:spPr>
        <p:txBody>
          <a:bodyPr/>
          <a:lstStyle/>
          <a:p>
            <a:pPr algn="l"/>
            <a:r>
              <a:rPr lang="en-US" altLang="en-US" dirty="0"/>
              <a:t>Effect on us!</a:t>
            </a:r>
          </a:p>
        </p:txBody>
      </p:sp>
      <p:cxnSp>
        <p:nvCxnSpPr>
          <p:cNvPr id="3" name="Straight Connector 2">
            <a:extLst>
              <a:ext uri="{FF2B5EF4-FFF2-40B4-BE49-F238E27FC236}">
                <a16:creationId xmlns:a16="http://schemas.microsoft.com/office/drawing/2014/main" id="{D7293BC4-613A-2FB9-4C2E-EF966E0C3C0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932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DFE6A-B644-0EEB-BAD6-AF2C0ECBC74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F701B55-87FA-18FC-69FF-6FECE6D2F6C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B1ABB5CC-DE70-4BEC-9B15-95D48921398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7C4DBECB-A4A8-D2D1-8B06-164F9DFBDC7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3090428-D1F9-0C1F-F3B4-9C01E17F5FD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68262B2-4325-A5E3-A926-F7E1EBF381ED}"/>
              </a:ext>
            </a:extLst>
          </p:cNvPr>
          <p:cNvSpPr>
            <a:spLocks noGrp="1" noChangeArrowheads="1"/>
          </p:cNvSpPr>
          <p:nvPr>
            <p:ph type="body" idx="1"/>
          </p:nvPr>
        </p:nvSpPr>
        <p:spPr>
          <a:xfrm>
            <a:off x="152400" y="4114800"/>
            <a:ext cx="6553200" cy="4876800"/>
          </a:xfrm>
        </p:spPr>
        <p:txBody>
          <a:bodyPr/>
          <a:lstStyle/>
          <a:p>
            <a:pPr algn="l"/>
            <a:r>
              <a:rPr lang="en-US" altLang="en-US" dirty="0"/>
              <a:t>Go!!</a:t>
            </a:r>
          </a:p>
        </p:txBody>
      </p:sp>
      <p:cxnSp>
        <p:nvCxnSpPr>
          <p:cNvPr id="3" name="Straight Connector 2">
            <a:extLst>
              <a:ext uri="{FF2B5EF4-FFF2-40B4-BE49-F238E27FC236}">
                <a16:creationId xmlns:a16="http://schemas.microsoft.com/office/drawing/2014/main" id="{8B00E479-04E1-6FAA-0072-A918D5EBEC6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178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C9F9F-D671-886F-9AC1-88BC200FDCC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FF8D9EE-1C4E-D19B-5292-CC6021677DD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4DC9B95D-73F4-C9E9-6695-39F307F1001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37980C8B-A600-ADD0-CFA8-D71CE0433BF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959021A-BD5F-A1F5-AC39-8B5C44CC359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3223AB9-6032-5B70-674F-7CFE91BE29DD}"/>
              </a:ext>
            </a:extLst>
          </p:cNvPr>
          <p:cNvSpPr>
            <a:spLocks noGrp="1" noChangeArrowheads="1"/>
          </p:cNvSpPr>
          <p:nvPr>
            <p:ph type="body" idx="1"/>
          </p:nvPr>
        </p:nvSpPr>
        <p:spPr>
          <a:xfrm>
            <a:off x="152400" y="4114800"/>
            <a:ext cx="6553200" cy="4876800"/>
          </a:xfrm>
        </p:spPr>
        <p:txBody>
          <a:bodyPr/>
          <a:lstStyle/>
          <a:p>
            <a:pPr algn="l"/>
            <a:r>
              <a:rPr lang="en-US" altLang="en-US" dirty="0"/>
              <a:t>Beauty and joy!!</a:t>
            </a:r>
          </a:p>
        </p:txBody>
      </p:sp>
      <p:cxnSp>
        <p:nvCxnSpPr>
          <p:cNvPr id="3" name="Straight Connector 2">
            <a:extLst>
              <a:ext uri="{FF2B5EF4-FFF2-40B4-BE49-F238E27FC236}">
                <a16:creationId xmlns:a16="http://schemas.microsoft.com/office/drawing/2014/main" id="{98A8E73E-9CFC-ADD5-6D72-F67D149B677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791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28066-3D1D-D39E-A119-D5F342112CE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22B5846-3D05-A840-BADB-BC7CC363AFD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5342D37F-6BDA-3A98-A7E5-951BC99F4F5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03393C01-BCE4-F19C-6649-50545B2325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8CBAED5-C2BD-583D-1D17-C73C68AE8A9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BA34923-E468-D8D0-2F94-025996FFB05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89EC511-77B4-1EE7-1F99-D5644AADAFD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12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DB1CE-0B69-D6E5-DA9B-983A5113A42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C61ED3D-DA81-0EBF-22E4-91B42C2459A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020F3BB4-5AE5-0782-4D4E-1C7FF33F1FC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698E73A4-F87C-224F-DDEB-E95E4C8F8E3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E706847-A455-45DD-44F6-816D51C0BA8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2982B6E-C62B-0971-A44D-53135D2082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DEA4249-B1DF-7018-994D-566F01CF29D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693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29D15-D836-CC84-92ED-2E0C776B29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1829A42-59C8-EF6C-55BA-A4E9AA9159D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09D4630B-207E-8547-F3CA-E0FB539263C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F4CE4CD7-2F71-F17A-208F-DC33B9A3244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959E79E-090D-2490-FF12-B28FA7099B1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73B1184-937E-1F96-758C-5B6F062E79C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2FAAA57-F6FC-FD0E-48B4-FF479444B99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302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A1C9C-551A-3BF8-F3A9-A41AF48FCDD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206A5F-60F9-DBFB-8328-C3BD28C3E2B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EA7D5DFF-0560-8328-42B5-293F4A61BE4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A95136AC-F038-C8C4-4C34-979DBEC8964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B69DBE4-0FD5-05D3-C683-2BC409CBBD8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2598961-7928-FA72-9C8F-CE1D283139C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5446148-43B2-28A2-77B3-5E0DEAA0D96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37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219D4-C5CD-C9EA-25F3-7A5F538A1B6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D234617-FB07-0CF4-2E8C-FF6564DB1F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CDDCAB00-8942-FF90-787C-5B3E1411CE3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4AF3C9CD-AF69-E47E-D696-D56656E5707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F86A734-1174-A738-E457-0D5E9F4676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177939F-A460-EF10-5B7A-7BD30E9C6122}"/>
              </a:ext>
            </a:extLst>
          </p:cNvPr>
          <p:cNvSpPr>
            <a:spLocks noGrp="1" noChangeArrowheads="1"/>
          </p:cNvSpPr>
          <p:nvPr>
            <p:ph type="body" idx="1"/>
          </p:nvPr>
        </p:nvSpPr>
        <p:spPr>
          <a:xfrm>
            <a:off x="152400" y="4114800"/>
            <a:ext cx="6553200" cy="4876800"/>
          </a:xfrm>
        </p:spPr>
        <p:txBody>
          <a:bodyPr/>
          <a:lstStyle/>
          <a:p>
            <a:r>
              <a:rPr lang="en-US" altLang="en-US" dirty="0"/>
              <a:t>Go outside and see and worship:  “When I consider the heavens…”</a:t>
            </a:r>
          </a:p>
        </p:txBody>
      </p:sp>
      <p:cxnSp>
        <p:nvCxnSpPr>
          <p:cNvPr id="3" name="Straight Connector 2">
            <a:extLst>
              <a:ext uri="{FF2B5EF4-FFF2-40B4-BE49-F238E27FC236}">
                <a16:creationId xmlns:a16="http://schemas.microsoft.com/office/drawing/2014/main" id="{27367522-B363-40C8-51F2-FDBDEEE59A9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160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89D7F-4F27-5701-8628-93EFE746745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A817300-A4D6-4EB0-A2D9-6224D7959C6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5757B86E-BD38-0C62-9BC9-7A842CD6EAB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3855E0F2-FC0B-AA41-7351-22825849941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F7A7CD3-04BF-6FC4-C67B-A8F82E7AFE2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8461E8C-B73B-5D82-10A5-565931EAA2A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89F3697-E8DC-93A3-8087-5EDFA8FBB71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551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E1778-7633-2AF3-0E13-8568A6AA0A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DE5FE04-D600-1FBC-292D-43B1D2F91B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CB521CEE-3C44-74DB-088B-67908158124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218C16A4-6B3E-DDB7-CA54-838C0ADD54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0289A45-C80E-4554-C1F0-E082082A8B5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D59CFEC-C712-1780-2B41-0E8B8226077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4ED528C-9D43-E587-6E83-2F19296B2C4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999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EEBFB-E643-3F54-7238-1747660746D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27D209C-D126-54CB-71E3-0822E58E01A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D0A435DE-19F5-04DD-F39E-11F747FFAA3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800FEBA7-7DA4-397B-85DF-098A4ABB184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0B71A3D-D401-D6D1-82F7-A8CC95B4CBF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98AA7DF-9C4D-3C39-39FB-FA119385468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1558460-6B33-F3D4-BD1A-50A72128348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635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52F53-FA43-DA3E-D490-189F3DB5339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6E1CD44-97E9-E942-6AED-C3A292FA26D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97C4E6F4-6F31-FF5A-6AE4-5F848D7D609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F73C600D-D1E8-4CF2-E5C6-5FC3054165B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55AE2B6-5F89-063C-6603-590EC082DC4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718A967-9729-F4D7-68B9-DB7BB6C3DCB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E0D62BA-AD89-2258-44E8-686CCBE379F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844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7AA81-C5F2-CA84-AFD1-0A1B880CFC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9631770-723B-1F4B-A863-236488A8540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30036885-CEF6-BF63-2365-8EDCCEDF384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76DEA959-A8BA-61FB-2047-A4AE8E4E868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99AFC32-0563-3EB0-47DE-769AE1E3EEF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AC2643F-6727-E2DE-7E81-12AE1D8227D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4B076D9-8E26-8387-822E-D1F9AD40F32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854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64678-9457-086D-60A6-11AC6B173C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4A7A780-EC7F-2494-7045-8110B22ECC6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2D32A7E8-396A-5420-7E89-0110287722A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8F5E9591-676F-C33A-D3E0-D040669A71A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EA73DE4-AF7C-EFD3-13DA-C9128931FD2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5777821-EE28-44A0-2416-C6A53A2603B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5663E30-E39F-DEAB-AC5F-6BC6AB4918C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8576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90865-B724-8428-23ED-427A4D298D9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2496373-6665-604B-A721-16BA8D29F8E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DBBEBB83-B2F9-965C-FD9F-759BDCEF4C6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A07914F1-561C-7F54-821F-4D45319406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DF2386B-4589-E8D5-39F0-EAC94FA2EE0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E46FEB3-A268-4CBD-8217-00A9CA47D34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EE29B8E-FEA6-2727-68E6-2972AC6815B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662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9EED4-F25D-51D4-925A-ECB064255B2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5AF7A3D-2350-68D5-94CB-1E26387AD0D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C13CED33-AC43-B9FF-C981-BF167D0F988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BC7C689F-C719-594F-338C-AE07CE7B22A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B029DE9-F3D9-C5CB-4AC0-44323FA20EC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5CAEF61-B254-A602-AB00-C4DDD94AA2B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40F0D09-8EA0-2433-EDD6-A33DE7BBB4C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4402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AAA48-D810-3AFD-665D-CE91177CF78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4E0AE7-6CFB-EC93-E27A-A3FCCE15BB1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0AA0DF4F-D62A-3BCD-FE8E-2BE3DA77A0C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026923EF-B733-588F-CE1B-24DBA00CFE8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70F9CF5-38FC-74CC-91FA-8881D07535E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7272269-A9E0-22DA-DD87-BD0ECC4858D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B8EF826-F0FE-221B-A602-7290EBB38D6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7605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6C5B6-3DF0-516E-937A-FDBC7E27C1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F0295CF-A0A6-5AD7-1645-ABBD99627E2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F6FB7963-B4A9-4B2C-5CDD-EDE36F7144B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F18CAB54-9572-C9CD-69C7-A3E4149D276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038B72-78D0-008F-9290-2532173C69B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F0041C8-C8C5-4C78-99E6-6E0F7FC76E9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2FAF6F2-7606-6B4B-2FEC-7C63CEA4192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52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E151B-3CAC-0182-C2DE-4D69E38FCE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103A9E-FAC7-1549-1EEE-F85C502BD5C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B2BB9358-2F87-690B-463E-C11B32A1FCA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2D49FD46-22BD-AF8A-08C0-C04815E82D0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347B9BC-BD88-00B7-1D36-A2C7B26F1DD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241706E-5082-CA29-F8D2-2E8C21AD006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22AADC9-5B94-7211-BE2A-357565A0985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6746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3B19B-5BA0-5DE2-59B6-81AFC851365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8677BD5-B3EE-22F1-FD2C-D4FB750A8F1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0B674368-D3A6-6FF9-4994-828EE09883D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4D7D90E9-051D-530C-C8E6-EFAAD986F28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77A8901-E1B9-3493-9FCB-409F3306C51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F3E9808-64B9-5DF0-42F3-B4D206B787C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E257C45-9338-8A7D-1D72-F91E517683F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6250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5200B-44AC-BDFA-C18C-005607AC7EB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A1EBC8-3D5C-5AA7-ABD9-A8CA638752F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DC33966A-CF4F-80B8-473C-026674CD57D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1D3DFD2F-B89F-5FA2-D535-66C312364CC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3552FF0-9F59-F417-408B-9E2EC6060F9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6710BE2-CE3B-30AD-0242-527A0EB8E23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B1F1ED0-14DC-A86A-F10B-748BA5989D2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8063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7D724-D2DC-260F-E7AF-B48C7BD6CA9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BBEB907-3763-3E75-2A25-EEDAF204017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038A13B0-4C18-C2E4-59F0-32B55A97F2D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11CEF8AC-6467-CD33-5AF7-CB6A94F9661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2960A36-1DA6-65C2-44D0-189B919BDBB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110B123-D1D2-C74C-E04D-06D1F62A487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C7D79E0-9614-578D-5FA2-C331F5512D0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517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20BF8-C5A4-C6F0-7E7F-8F9977110FB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AFCE30-CB04-C347-A88F-3085735F725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5CFB2F94-79EC-5DEE-DFE1-91E83E700CE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176CF689-8527-E21F-1C5A-E30213E7698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4F37537-1D0E-E2FF-4020-36B41107417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FF6328E-8410-4093-E534-FB687AF699B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6987903-F911-3245-4F23-703AC0FBD27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1482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62ECF-CF49-CBB5-7006-E5E286586F4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DD321D-FF33-04AC-0A5A-BB7A963E7CF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7247B6B7-6999-5659-FBEF-F994A74089A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C440DF7F-F226-76F3-C12C-F68C41917E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FEA6C32-8B73-BEBD-B51E-C2B6C2D1655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3ED3AB3-C3A2-0250-9E26-7964A70ECBD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1F71E5C-9498-7141-F70E-12CC1FEA0BE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4261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258CE-8727-EFD9-0540-E8ABE02F2F5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441321-66B3-6920-9EE5-928E632FA50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624D38A0-2A5A-FC6B-6791-36636E6A15F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31AE5E56-17F3-7928-18F4-3F336A58745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9476DB4-CEBA-A7F1-9723-54D0DB88724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B29A72B-5D4A-D7E5-1601-8B025DE8E98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A7240B1-7065-3AB6-B61F-E7C0B45B2D0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333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5545-A7E7-038F-CBF5-CBAA014C896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08C308C-2B76-2CC6-4EC2-F42DE61FA78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E6B0D2AF-735F-9B96-1236-E3E0332AEB2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27CF2332-CAC7-038A-2824-4FF8ADC8CAA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520443C-1D33-3522-861E-EA6AAE1D9AA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89BE5DF-8852-4287-BE14-0D5A8A00F23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2FEDB08-6A10-539C-F810-B0706CFCD06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587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AB462-47F8-1614-0343-4C377497289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CF838AC-2B42-1AB1-1FB2-22087C7491C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37656571-237D-3300-950C-22AC3DBD29B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5EB223CD-2B23-A66B-DFA2-8ADA1A11F88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094DA0F-8E2E-5132-3A34-E82BD807D61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936561F-3123-110B-0CB9-BCB9C41084B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3CDDEF2-B265-D2CF-2DF4-8A735F0E893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8757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BB1D9-D49D-ABFB-ABF7-9708CCD88A8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628F763-2BE9-77FE-7C51-AEA0800A2E1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5D388C7B-3268-EBB6-78B8-3C155985092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2FBE3DE9-581C-3A8E-1308-7813D677CD4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8CD89B8-EC34-1B03-3658-F2DB5E7535B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AD144B-CCCD-1F03-C974-0D2DF20ADA0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DA26C30-A5B8-8797-60A8-907B6DF4498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3039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3D327-7488-41C0-3668-FCA78236B0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EC35C9F-809B-84A4-CE5B-9ED581CF247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C44A01E7-72C1-28A5-B284-C50F616F99F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750E96FF-B6A6-DC9C-55BE-23AD6C082D2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41E36E3-5CDE-68A0-86E0-BFC9F9EFF13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8EB8695-EA06-5F70-5968-EB4E41CD7FD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28AE5B0-6984-41FB-7429-93F5F7120DE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1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3EA25-2DC3-210E-84A3-1FF15C67A71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E87D535-7973-E61A-FDFA-CBC2F5BE6FA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A6C7EE7C-B40E-4CAE-E1C8-42068FE0B0F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A8F055A2-B156-0AD1-1F28-461A1FA7D8A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016A522-6759-FF02-BC3B-8B508F7ED27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C47A25E-6EC6-15BA-8895-9892299355E2}"/>
              </a:ext>
            </a:extLst>
          </p:cNvPr>
          <p:cNvSpPr>
            <a:spLocks noGrp="1" noChangeArrowheads="1"/>
          </p:cNvSpPr>
          <p:nvPr>
            <p:ph type="body" idx="1"/>
          </p:nvPr>
        </p:nvSpPr>
        <p:spPr>
          <a:xfrm>
            <a:off x="152400" y="4114800"/>
            <a:ext cx="6553200" cy="4876800"/>
          </a:xfrm>
        </p:spPr>
        <p:txBody>
          <a:bodyPr/>
          <a:lstStyle/>
          <a:p>
            <a:pPr algn="l"/>
            <a:r>
              <a:rPr lang="en-US" altLang="en-US" dirty="0"/>
              <a:t>https://www.instagram.com/reel/DDpqHk6T0sT/?igsh=b3l6ZW9tOXQwbjBy</a:t>
            </a:r>
          </a:p>
        </p:txBody>
      </p:sp>
      <p:cxnSp>
        <p:nvCxnSpPr>
          <p:cNvPr id="3" name="Straight Connector 2">
            <a:extLst>
              <a:ext uri="{FF2B5EF4-FFF2-40B4-BE49-F238E27FC236}">
                <a16:creationId xmlns:a16="http://schemas.microsoft.com/office/drawing/2014/main" id="{87069FC3-0742-1817-9CA2-8E763A8E3CF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4449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E7175-2264-8713-2A4B-DD7DCA5BACA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D1D36D4-15AF-A8FA-24AA-1CF7FC78961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0DB585D7-A696-AF95-0ED4-34F0CB1B41E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5A968F09-9456-9CE4-7634-FCF33EAB1D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0024142-B4BC-8189-CE0F-6A4506D4402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CEB8847-1E0F-2463-436D-72E0AAD6C91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4088D7B-F8C0-BAFA-A786-13E45737A4A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4071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85FFC-6C9A-39A2-3980-C36A6483E2B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FA4DF0B-C32A-6E6E-491C-72F39F9F1E8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C8EC4694-3A4D-B4BF-0AFD-A433877F791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3C3108F8-8276-E873-2E07-09328B21BE5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A2CD5C8-33E4-500D-C287-BA713BC0B5E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76C4DE4-3FD5-B9D7-195B-D904D4F24C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CE83019-C44C-7BDF-BD17-BD79A13CE22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0683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C5BAD-7B49-CF18-7013-BD28C256F0A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AB2BBA-4292-09CB-2B87-284DDAC8154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F7A18BEA-9FF5-8F64-3F28-3B229F7BE7E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634AD9CE-B544-2DD1-E3BE-A88D44F251F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4F5CF6B-C4CE-188F-971A-0CA34D6B94C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91DD12D-3CD7-CB1E-8919-C538E8A22FB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C472DE9-46B8-2714-0301-F89ABD327B8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4288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F1C5-8BA5-6205-75D0-62C7C94773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0FE21C2-4913-4382-D8EE-4F82BD60764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6B8CAC52-3F16-97AC-1818-23ED1D11192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F0A7D2EA-345A-76DC-B28B-47A8CAE5737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3787C9-0316-B9BE-743F-13B7F36CC13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0428E20-D076-C475-C23A-10D36F0E1F3B}"/>
              </a:ext>
            </a:extLst>
          </p:cNvPr>
          <p:cNvSpPr>
            <a:spLocks noGrp="1" noChangeArrowheads="1"/>
          </p:cNvSpPr>
          <p:nvPr>
            <p:ph type="body" idx="1"/>
          </p:nvPr>
        </p:nvSpPr>
        <p:spPr>
          <a:xfrm>
            <a:off x="152400" y="4114800"/>
            <a:ext cx="6553200" cy="4876800"/>
          </a:xfrm>
        </p:spPr>
        <p:txBody>
          <a:bodyPr/>
          <a:lstStyle/>
          <a:p>
            <a:pPr algn="l"/>
            <a:r>
              <a:rPr lang="en-US" b="0" i="0" dirty="0">
                <a:effectLst/>
              </a:rPr>
              <a:t>FROM THE LINE OF FIRE:  here is an excerpt from Dr. Brown's 1995 book, From Holy Laughter to Holy Fire: America on the Edge of Revival, from the chapter, “Jesus, the Pearl of Great Price, the Center of Revival”. . .</a:t>
            </a:r>
            <a:endParaRPr lang="en-US" altLang="en-US" i="0" dirty="0"/>
          </a:p>
        </p:txBody>
      </p:sp>
      <p:cxnSp>
        <p:nvCxnSpPr>
          <p:cNvPr id="3" name="Straight Connector 2">
            <a:extLst>
              <a:ext uri="{FF2B5EF4-FFF2-40B4-BE49-F238E27FC236}">
                <a16:creationId xmlns:a16="http://schemas.microsoft.com/office/drawing/2014/main" id="{487CE3F4-A16F-7ABC-2C9A-5DF3487AAA2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3730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7F5EC-12F3-43AD-5D3B-583F1E6F7A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5217B36-13C5-E2DF-EFC2-2B5518BE6B9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EB719935-5600-89A6-0380-1657EA1A7F1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BEE666CB-AB97-BA73-7941-F717891AFA3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702CDB7-8DAA-1EFD-16E4-337202B8B2A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2D0E009-0F17-D741-AB7C-7F6FCF74A41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B1182E0-6D16-6A32-8FA8-0E4A2FD4964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8607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9E88C-7B7E-0A9B-7FD5-6222C944E0E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33EA59-674D-D37E-43F2-CC706369391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5DB48D8F-B532-77ED-3E67-EFE1A1039F5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A5F2223E-D776-3D35-DD90-575E74CA514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FEC7663-ECBA-F44F-93BC-7C89AD83BCB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49C79DF-50ED-5FC6-67FC-50B0884E556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060F3A5-3A90-E4AE-0425-33956633C26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8925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034AF-A185-C795-D14A-D5F32F38472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9A59CDB-0FD1-7056-BA59-D21DF607E98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40903B29-ED91-792E-92B4-3D7C52DBAFC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688F3663-C134-6989-FE8F-CF687A4CAB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A0471FE-36AD-3421-1F79-ECEF3EA7912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9FB8538-63A7-9451-7D41-E95D5D28174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F43CF69-A6B4-CCFC-CA1D-FD06FACB1BA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1437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C172C-8A54-A642-BAE4-BC1DEC9AACB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44A2CF0-0753-69E4-3732-B98A5D0F04C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3F768E27-E6BE-FEBD-C234-C2557EB0866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BEA2585C-E145-2349-E483-745D6D29B57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D675941-1054-FB9B-40F2-AF26FF718F2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8F51720-B2FD-45A6-0E71-C8FC1BD1981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F628068-CE4A-DD89-2925-1853AB88ACC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7713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DA678-DE12-6623-078E-580CD544C0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265B60-3022-B7FA-73AC-17994DFF407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5C6CFCC3-0261-9C92-6C38-38CFC25023F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F445154F-05FF-34CE-2F9A-27E433F8F56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1EE0C52-11CC-FA88-95AA-CC4F0A70AC8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D99290B-C773-CE08-2E5A-74CF2590CB7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6566F95-6556-088A-0BF0-3FD91CDF67D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7514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EC51A-6AC1-27E1-2FDF-5301B858CD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B54D2B-3D9E-9572-F65D-83B51A9BF3C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6B6CA947-C6F2-E319-150B-2F8F98E76F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AE4541E9-1AFB-6E97-F061-737C7E80BD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C450243-E3DA-3F38-EC8A-D5314D7EE69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9202EAF-2DCF-BCBD-5510-85BEF7C135E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D2C5713-894C-7C7E-5F72-906A4F5405F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03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E4F1F-E814-1203-1D18-A76956ABAF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76D711D-B379-AA5C-F42A-88E03A880E2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13F2CC73-683D-DE51-0541-C333E1F09B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4CF53235-8EC0-5F42-C5C3-D225DAA78DF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54BAB4E-22E9-BC0C-3781-EC87D3F1548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035950A-C97C-98B6-7127-357F263AE33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50C1A77-5EA6-95AE-E9F7-4B8F8E4650E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6186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0C9B4-F329-84A9-220F-A3390AC9013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8D4C7B-23CA-3FDE-FA90-84DA021E212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93219A60-D42F-C7AA-CA9D-8CD847CAF7D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B5413632-2DF1-DDE6-B8D0-6EFB7F891C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2E1EA5E-F20D-B480-46BB-7E132BC29EA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B592C67-3284-061A-DBFE-20D5E4F9EE5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2C5577B-F12F-522C-C6EE-53B27BBC9A8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0447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1B781-13CC-E2C8-FE11-BB27FD3B848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29321BF-B59A-4E8C-44E1-0C982EF5BA2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FBF0D979-3494-644D-5969-A100D8FD675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56E21812-DC4D-8D45-7A23-76B7EF0166F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98A034A-14EE-09AB-3F0C-E5E142830DC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95756C7-E261-9F9E-A95E-E0EEEFB64BF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18E8D83-FDD3-B3BE-9E0A-EE3FE4085A3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9114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5DF65-A6E4-8203-F23F-4CF6570DB37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14280BB-AC7A-63DD-4C8E-35F8DEA7B27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90C7828D-5DAE-2709-2D80-66343B528E7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5D1B51D8-0FA7-4857-6179-E64A00774B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75CB2C7-65EA-22F4-884C-875AD638412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6EBB684-2769-9A92-2E6D-4B1B3B94B99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351F629-5447-6718-D85A-6E58116C146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2328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E97A4-5AE5-63A8-DD50-ABEA3EB1E08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EB1E7A4-8283-A816-4E3E-CB4AB965B64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9174FC5A-90AE-D642-C662-52D4D08BAC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7CCA95D9-DD4B-B63A-F38F-53924F05FF9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69926CA-34E1-825A-97AD-4B15809C66D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1A36CC2-EE22-3293-8B48-8CAF8D97A8C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CA31B9B-861A-BF44-761A-B955DB52827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2259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22F66-C623-B961-203D-B19FACEBFDF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171F84-8CBF-13FF-752E-2F087FCE05B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79F5BCF2-F0CA-5FEE-86C1-25E50E76D6D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F08EE751-CD81-BA19-CBE7-488685A7598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192E6E5-6629-5F53-D856-DAD2C1D3E8C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05A740A-96B1-E690-3210-65AF2D3769F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0C23E0D-FC3C-1EC5-F6CC-0190BB610C3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7162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D9B96-FCCD-976F-8638-769AC3BE0F3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E2C7A0D-4256-7238-A8EB-A1350D6877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55C48859-0C1A-C3A7-B89D-F3BFF01A9BA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88422992-8673-7E0B-62E2-2FAEBF5041B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83B2380-6A3A-6B21-DA11-6B933D6C8E8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8977B1B-A0A4-94A6-1A8A-2B69EB9E25D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F7F181F-5D65-5F19-21DF-02B715B6F41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2691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1B7CF-B393-681D-424E-139830922BA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90A35A1-8F27-6936-6563-39E01C2483A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6D1A9046-E735-C222-8462-8D78F966C10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DA136246-A967-7A23-A16A-F1D16B1803B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7D2CBF6-7446-E699-B348-04C64A8E319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BC0180D-5BCC-6CF0-55EB-57527E0AE7C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1EA26F2-EB84-8785-98CD-854AB8D0F59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1350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E2795-4ACF-B6EE-0669-B878CF6AB0F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E530C21-2DE9-90EB-34ED-C44BB001190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64021863-7AE0-A116-51CD-930FFA9D721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3BF1BDC7-6FD2-FC49-3775-897CACB9AA8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BB4E1D4-413B-725F-A5D3-B3EC723164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7AD6D00-857A-6DEE-2BB1-CB2D69060B7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58A5075-D6DA-6638-E53E-9850A62E6C3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903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D6175-BB8F-D96C-5F70-B8037FA75F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2A22A39-43DC-AA17-38D4-A4FC4844160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6A789556-9E0F-7A20-4285-956FB96E7BF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7B53CC09-8F43-6B39-0FE8-1C625A20C2A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B02601B-D617-FAB9-878E-3569BF6819F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5A6A7E8-7F5A-A655-D5AC-E8C2942B535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9052684-37E9-DA34-6AA2-E42DCCD9D44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2977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499AE-8F56-56EA-2E66-95B7D1A059E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5E5596-E14D-F1AE-AF88-8F145228ECE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29EBCC2A-A96B-F768-29A2-953E7D87EBB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3B8292AA-B6D7-C533-AE7F-7D2D57DDAA8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A164E0C-D82C-054C-3066-297324F0970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D5E9589-FEB2-9012-0746-A214F242653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D4123BB-AE9D-F9D4-D9B6-4044A07595C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63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48E5E-3580-2EEE-5F93-6428D66E152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24B4708-F620-5CB8-3BB1-3F5AF4E7476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3F966431-8E07-689D-91CA-BF1C45ECB0F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C314191A-F43E-9309-E297-FC5D4AF0C8D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E65737A-F77A-45A8-BF5B-207204CAD3A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15CF85C-7D1C-59B7-0AF3-BBDD755E558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68FFE6B-3563-186B-C3CB-45B956E8344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6043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27EFD-E0A3-10F4-7620-AA18C9F4B9C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ED34A5-174A-50FE-BD2D-764E3E3D1D7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6046A875-0534-7F06-D98D-621414FD3CA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6821780E-FDBF-674C-2EB0-A3F30C91962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428134D-6D14-7117-9199-DA81D1C3607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8D74326-7525-9CA5-D59D-F9458830A26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02CA811-3323-015D-983C-92E0EA07909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4090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119E1-D974-D995-24D4-81C8246AC3C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7194D8-0AE4-594C-2D15-393EE6E7646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5E376603-9B80-1283-C193-264A4FEC1CD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AE6BADB1-4587-F373-8DC3-B67085BA93B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BB9D0F7-913D-361E-4F7D-2F5DC0A4DB2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4CCF3AF-A435-63DA-3F69-2AF70820B9E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78F663C-FC2A-E6DF-450A-DD2A8F280C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7515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664FF-A920-20D4-E68F-2F058C20C8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EF4139-8231-6F71-2A88-E07589A2BCD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5CBCC93E-E810-F712-4C05-EE6FF503E20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746C9BF9-0664-F632-55C4-EF73AA8C0B3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9F3C021-321F-07EC-DF11-B9DD3AA8F43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714EFD-C5CE-68BC-527D-0E661A4E206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1930A2B-D3A0-17FC-D83C-0BACEC92C23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3218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2E9A0-9EB9-5709-AD98-334AF45F077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750E83C-05BD-9A68-94C0-8F07070DF45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1F59D487-2FA4-2DD7-5F7C-4E7BAA68B3E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C5109EAD-1E89-0AAA-F163-D15462B5A85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C0C153F-7C1D-E947-2BC2-D92E157991F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75CBAED-4E4E-36FB-2C48-1A1AC2D3C41F}"/>
              </a:ext>
            </a:extLst>
          </p:cNvPr>
          <p:cNvSpPr>
            <a:spLocks noGrp="1" noChangeArrowheads="1"/>
          </p:cNvSpPr>
          <p:nvPr>
            <p:ph type="body" idx="1"/>
          </p:nvPr>
        </p:nvSpPr>
        <p:spPr>
          <a:xfrm>
            <a:off x="152400" y="4114800"/>
            <a:ext cx="6553200" cy="4876800"/>
          </a:xfrm>
        </p:spPr>
        <p:txBody>
          <a:bodyPr/>
          <a:lstStyle/>
          <a:p>
            <a:r>
              <a:rPr lang="en-US" altLang="en-US" dirty="0"/>
              <a:t>Envision Him in the midst…dancing with us.   I’m not just clumsy at dance, I’m focusing on the words and offering them to G-d for myself and my children. Like David, dancing before Adoni.</a:t>
            </a:r>
          </a:p>
          <a:p>
            <a:pPr algn="l"/>
            <a:endParaRPr lang="en-US" altLang="en-US" dirty="0"/>
          </a:p>
          <a:p>
            <a:pPr algn="l"/>
            <a:r>
              <a:rPr lang="en-US" altLang="en-US" dirty="0"/>
              <a:t>Accuser will bring distractions.   Who is absent.   What problem to solve…</a:t>
            </a:r>
          </a:p>
          <a:p>
            <a:pPr algn="l"/>
            <a:r>
              <a:rPr lang="en-US" altLang="en-US" dirty="0"/>
              <a:t>Focus, look away from distraction, receive the Blood atonement covering.  </a:t>
            </a:r>
          </a:p>
        </p:txBody>
      </p:sp>
      <p:cxnSp>
        <p:nvCxnSpPr>
          <p:cNvPr id="3" name="Straight Connector 2">
            <a:extLst>
              <a:ext uri="{FF2B5EF4-FFF2-40B4-BE49-F238E27FC236}">
                <a16:creationId xmlns:a16="http://schemas.microsoft.com/office/drawing/2014/main" id="{C8318549-8D8E-F56B-0A69-31A7830CBE1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6697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D6798-7A75-A57C-ABAD-F18BCEAADB5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DD0E93E-768E-5143-500C-FD35EACE0E6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4EFEF7B7-7443-F378-0995-45A3347DBAD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983866AC-FE6B-5459-5A57-0970A240A0E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E35A1CD-7C9F-DE7E-35B6-A85E4662858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394E747-462F-FDBE-8ACF-6CF4DE23585E}"/>
              </a:ext>
            </a:extLst>
          </p:cNvPr>
          <p:cNvSpPr>
            <a:spLocks noGrp="1" noChangeArrowheads="1"/>
          </p:cNvSpPr>
          <p:nvPr>
            <p:ph type="body" idx="1"/>
          </p:nvPr>
        </p:nvSpPr>
        <p:spPr>
          <a:xfrm>
            <a:off x="152400" y="4114800"/>
            <a:ext cx="6553200" cy="4876800"/>
          </a:xfrm>
        </p:spPr>
        <p:txBody>
          <a:bodyPr/>
          <a:lstStyle/>
          <a:p>
            <a:pPr algn="l"/>
            <a:r>
              <a:rPr lang="en-US" altLang="en-US" dirty="0"/>
              <a:t>Therefore raise hands…engage with Him when singing.</a:t>
            </a:r>
          </a:p>
          <a:p>
            <a:pPr algn="l"/>
            <a:r>
              <a:rPr lang="en-US" altLang="en-US" dirty="0"/>
              <a:t>Focus, look away from distraction, receive the Blood atonement covering.  </a:t>
            </a:r>
          </a:p>
        </p:txBody>
      </p:sp>
      <p:cxnSp>
        <p:nvCxnSpPr>
          <p:cNvPr id="3" name="Straight Connector 2">
            <a:extLst>
              <a:ext uri="{FF2B5EF4-FFF2-40B4-BE49-F238E27FC236}">
                <a16:creationId xmlns:a16="http://schemas.microsoft.com/office/drawing/2014/main" id="{84CBFD77-EF57-AEFD-43BC-586D4E2A8B1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8535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3FA33-B897-6DED-17AB-D2D4C555E83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8EF31BF-739D-9135-2C6F-C713F4883DE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09DAA15E-0F9C-C107-47F6-E4A9E1DCB91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A1810164-2DCC-8CBD-0E6F-56612563D4B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0E8BDD5-5990-4884-23B9-13C2AD6C767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D49F008-FE6C-EC01-966A-16B94264B22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F8E709B-FC83-F828-A7AC-97D2CEA8012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43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18818-5489-048C-B1C1-BDCAA8E888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275055A-F6CD-919B-5B35-1E97CB633C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83AFF929-FEBD-B73E-1EEC-C75CEBFB442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1F864E94-51E9-55E5-8319-1BF275E7102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BA6DD28-6918-6F5A-4A5F-C9F5040EF07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2769A88-1C57-9883-7A8F-D97FEA315A9B}"/>
              </a:ext>
            </a:extLst>
          </p:cNvPr>
          <p:cNvSpPr>
            <a:spLocks noGrp="1" noChangeArrowheads="1"/>
          </p:cNvSpPr>
          <p:nvPr>
            <p:ph type="body" idx="1"/>
          </p:nvPr>
        </p:nvSpPr>
        <p:spPr>
          <a:xfrm>
            <a:off x="152400" y="4114800"/>
            <a:ext cx="6553200" cy="4876800"/>
          </a:xfrm>
        </p:spPr>
        <p:txBody>
          <a:bodyPr/>
          <a:lstStyle/>
          <a:p>
            <a:pPr algn="l"/>
            <a:r>
              <a:rPr lang="en-US" altLang="en-US" dirty="0"/>
              <a:t>Focus, look away from distraction, receive the Blood atonement covering.  </a:t>
            </a:r>
          </a:p>
        </p:txBody>
      </p:sp>
      <p:cxnSp>
        <p:nvCxnSpPr>
          <p:cNvPr id="3" name="Straight Connector 2">
            <a:extLst>
              <a:ext uri="{FF2B5EF4-FFF2-40B4-BE49-F238E27FC236}">
                <a16:creationId xmlns:a16="http://schemas.microsoft.com/office/drawing/2014/main" id="{CF23AD46-08D7-4CE5-2935-BDA7B789BAC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1703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AA6D3-CB64-EDF6-C816-7F802F9516C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FE89EE0-5948-B278-368F-8B71FF19E0D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EAC0D7E4-D0CD-A57A-39A3-C5D1F230B7F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F3AA6271-FEF0-5C4B-D7DF-7BF4DEB8A6D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7B67C33-4791-FED4-8661-59C71261FFA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54067C1-4EF4-356C-A275-7220C2A1F13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AB8B122-CCA3-3D0A-1D5E-486656B1931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2524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B64A3-FB2B-C23B-6BEB-0C1CB9BF98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4DE0F5-F4B0-D373-0D1E-77171E00DD3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1C6F2F95-8CBB-9374-3118-69B3ED66326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29962692-9FFE-09F2-9372-3FA39529E28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3B71F4F-E468-DD07-C50D-BA78825086B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6098044-F1D9-636D-FA49-2ADBDEEA857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5F2B746-2A51-C3A3-E6EE-4DB2C806934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703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D8EC6-AE13-C73F-0367-DCFAD14F679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4134652-12F6-8843-0095-8A4A4BB4732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77CA1F53-BD69-0648-1882-DB735075EA6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09A9BF9F-AE46-88ED-2208-3650195EAB6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30560B9-AFBE-4F08-9BE7-042160757F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7BD7E78-9B93-9562-5759-8B9401449BD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18188AD-506D-50FA-40F2-58A9B960C3B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75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83DB9-87F2-BB39-92C5-2330D83935E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8360AE-48C5-55B6-D3A2-083B33AD1CC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9304F92F-A102-1563-99C2-5F89ADD0863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0230A939-3C55-1D6A-FEAE-CA247D8B458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48E0040-F7C8-11BE-0CCE-EFD24FB306C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F2E0D48-B590-5264-DD9C-DC9557569102}"/>
              </a:ext>
            </a:extLst>
          </p:cNvPr>
          <p:cNvSpPr>
            <a:spLocks noGrp="1" noChangeArrowheads="1"/>
          </p:cNvSpPr>
          <p:nvPr>
            <p:ph type="body" idx="1"/>
          </p:nvPr>
        </p:nvSpPr>
        <p:spPr>
          <a:xfrm>
            <a:off x="152400" y="4114800"/>
            <a:ext cx="6553200" cy="4876800"/>
          </a:xfrm>
        </p:spPr>
        <p:txBody>
          <a:bodyPr/>
          <a:lstStyle/>
          <a:p>
            <a:pPr algn="l"/>
            <a:r>
              <a:rPr lang="en-US" altLang="en-US" dirty="0"/>
              <a:t>https://youtu.be/hBPl2214-jE</a:t>
            </a:r>
          </a:p>
          <a:p>
            <a:r>
              <a:rPr lang="en-US" altLang="en-US" dirty="0"/>
              <a:t>One song I’ve been recently really enamored with, mentioned last week: Pe Echad, has another section:</a:t>
            </a:r>
          </a:p>
        </p:txBody>
      </p:sp>
      <p:cxnSp>
        <p:nvCxnSpPr>
          <p:cNvPr id="3" name="Straight Connector 2">
            <a:extLst>
              <a:ext uri="{FF2B5EF4-FFF2-40B4-BE49-F238E27FC236}">
                <a16:creationId xmlns:a16="http://schemas.microsoft.com/office/drawing/2014/main" id="{8D4C3DFE-F7F4-2C00-D579-32AB5A6B7AD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8383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2825F-2A56-82CF-7EC7-3A7C43EFACE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697472A-AE7D-2242-348B-89F4E7E535C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14503061-F291-0544-2E8D-3B615B8AE6A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9A99D6CB-83BE-D657-83F5-4742302EFB1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531A6CE-CF38-99FE-B908-FC3F16A5D74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18DE155-EEC9-0FE5-D9B8-296CF257C70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1301691-DF40-A55F-3BC7-6073CB6C09D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4160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600E-8F05-8180-2098-D4374B3EDFC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804FC8B-30C9-816B-1059-55C43018291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A0FBA2B3-E89F-4227-6D57-0C24D36709F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81823BFB-0311-C0C2-0BE5-A9A1630A9EA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908F5EC-886F-36C0-71E7-DE001BC5C96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F34F2D3-DF3C-06C4-2DC7-FA9E70186BC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B0BFC03-6D47-A676-001B-96EC96A8B28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8944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99ECC-25CD-22A3-E1D9-5776F247991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BC4D19B-9AD8-5294-E569-8ED57FEA83A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980E420C-D902-420A-EAB6-4F124E4D335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7EF3888E-C378-A6DD-6048-A1C4613FD2D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8EB3DC3-F76E-EA86-2127-9F9A0735276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071093B-F889-6F5E-586D-7CB5342C0BA0}"/>
              </a:ext>
            </a:extLst>
          </p:cNvPr>
          <p:cNvSpPr>
            <a:spLocks noGrp="1" noChangeArrowheads="1"/>
          </p:cNvSpPr>
          <p:nvPr>
            <p:ph type="body" idx="1"/>
          </p:nvPr>
        </p:nvSpPr>
        <p:spPr>
          <a:xfrm>
            <a:off x="152400" y="4114800"/>
            <a:ext cx="6553200" cy="4876800"/>
          </a:xfrm>
        </p:spPr>
        <p:txBody>
          <a:bodyPr/>
          <a:lstStyle/>
          <a:p>
            <a:pPr algn="l"/>
            <a:r>
              <a:rPr lang="en-US" altLang="en-US" dirty="0"/>
              <a:t>Daniel Pipes: </a:t>
            </a:r>
            <a:r>
              <a:rPr lang="en-US" b="1" i="0" dirty="0">
                <a:solidFill>
                  <a:srgbClr val="222222"/>
                </a:solidFill>
                <a:effectLst/>
                <a:latin typeface="Arial" panose="020B0604020202020204" pitchFamily="34" charset="0"/>
              </a:rPr>
              <a:t>Trump dispatched private citizen and future presidential envoy Steven </a:t>
            </a:r>
            <a:r>
              <a:rPr lang="en-US" b="1" i="0" dirty="0" err="1">
                <a:solidFill>
                  <a:srgbClr val="222222"/>
                </a:solidFill>
                <a:effectLst/>
                <a:latin typeface="Arial" panose="020B0604020202020204" pitchFamily="34" charset="0"/>
              </a:rPr>
              <a:t>Witcoff</a:t>
            </a:r>
            <a:r>
              <a:rPr lang="en-US" b="1" i="0" dirty="0">
                <a:solidFill>
                  <a:srgbClr val="222222"/>
                </a:solidFill>
                <a:effectLst/>
                <a:latin typeface="Arial" panose="020B0604020202020204" pitchFamily="34" charset="0"/>
              </a:rPr>
              <a:t> to read Netanyahu the riot act. A report in </a:t>
            </a:r>
            <a:r>
              <a:rPr lang="en-US" b="1" i="0" dirty="0" err="1">
                <a:solidFill>
                  <a:srgbClr val="222222"/>
                </a:solidFill>
                <a:effectLst/>
                <a:latin typeface="Arial" panose="020B0604020202020204" pitchFamily="34" charset="0"/>
              </a:rPr>
              <a:t>Ha'aretz</a:t>
            </a:r>
            <a:r>
              <a:rPr lang="en-US" b="1" i="0" dirty="0">
                <a:solidFill>
                  <a:srgbClr val="222222"/>
                </a:solidFill>
                <a:effectLst/>
                <a:latin typeface="Arial" panose="020B0604020202020204" pitchFamily="34" charset="0"/>
              </a:rPr>
              <a:t> tells how </a:t>
            </a:r>
            <a:r>
              <a:rPr lang="en-US" b="1" i="0" dirty="0" err="1">
                <a:solidFill>
                  <a:srgbClr val="222222"/>
                </a:solidFill>
                <a:effectLst/>
                <a:latin typeface="Arial" panose="020B0604020202020204" pitchFamily="34" charset="0"/>
              </a:rPr>
              <a:t>Witcoff</a:t>
            </a:r>
            <a:r>
              <a:rPr lang="en-US" b="1" i="0" dirty="0">
                <a:solidFill>
                  <a:srgbClr val="222222"/>
                </a:solidFill>
                <a:effectLst/>
                <a:latin typeface="Arial" panose="020B0604020202020204" pitchFamily="34" charset="0"/>
              </a:rPr>
              <a:t> compelled Netanyahu to break the Sabbath for a meeting in which he was forced "to accept a plan that [he] had repeatedly rejected over the past half year."</a:t>
            </a:r>
            <a:br>
              <a:rPr lang="en-US" b="1" dirty="0"/>
            </a:br>
            <a:r>
              <a:rPr lang="en-US" b="1" i="0" dirty="0">
                <a:solidFill>
                  <a:srgbClr val="222222"/>
                </a:solidFill>
                <a:effectLst/>
                <a:latin typeface="Arial" panose="020B0604020202020204" pitchFamily="34" charset="0"/>
              </a:rPr>
              <a:t>This new, aggressive approach, Ran Porat of Monash University explains, obliged Netanyahu "to recalculate his positions, seeking to appease Trump." In an unexpected irony, Sanam Vakil of Chatham House notes "the Biden administration proved unwilling to exert adequate pressure over Israel's leadership" but Trump did</a:t>
            </a:r>
            <a:r>
              <a:rPr lang="en-US" i="0" dirty="0">
                <a:solidFill>
                  <a:srgbClr val="073763"/>
                </a:solidFill>
                <a:effectLst/>
                <a:latin typeface="Times New Roman" panose="02020603050405020304" pitchFamily="18" charset="0"/>
              </a:rPr>
              <a:t>. </a:t>
            </a:r>
            <a:r>
              <a:rPr lang="en-US" b="1" i="0" u="sng" dirty="0">
                <a:solidFill>
                  <a:srgbClr val="222222"/>
                </a:solidFill>
                <a:effectLst/>
                <a:latin typeface="Times New Roman" panose="02020603050405020304" pitchFamily="18" charset="0"/>
              </a:rPr>
              <a:t>Netanyahu stood up to timid President Joe Biden but acquiesced to cowboy Donald Trump.</a:t>
            </a:r>
            <a:r>
              <a:rPr lang="en-US" altLang="en-US" b="1" u="sng" dirty="0"/>
              <a:t> </a:t>
            </a:r>
          </a:p>
        </p:txBody>
      </p:sp>
      <p:cxnSp>
        <p:nvCxnSpPr>
          <p:cNvPr id="3" name="Straight Connector 2">
            <a:extLst>
              <a:ext uri="{FF2B5EF4-FFF2-40B4-BE49-F238E27FC236}">
                <a16:creationId xmlns:a16="http://schemas.microsoft.com/office/drawing/2014/main" id="{CC300840-B292-5449-094E-DD65292922E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9657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51704-EF6E-0A40-6A4F-A4E124AAB48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35543D-F364-6EE7-5152-3CB0EC9F55A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A5F0E0D0-096F-EA57-90E9-55762A6CDE3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E26DCB68-8229-035F-5543-0FB96A5194A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434FB4E-38B1-EC48-60EC-23CED912950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330A455-EACA-54B1-630E-7405D9C165F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8999838-90C8-9358-24C6-565BBA2F300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5789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F716B-68B3-EA67-CBF8-5A26E88C26E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D26968F-80AE-0D74-F714-8FBE4EB36E4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DDA32851-1224-6CAB-E7CD-8B9EA1FE3A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2B8AD960-763D-3F3B-392D-B21212B5E11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5635DDF-4271-E7A0-7432-EA7903C7BE4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75CF0A0-8A8C-62C3-44F8-279808B699E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E5A878E-37C1-5558-A7D8-99F17B0AB13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1033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3051F-CF54-5589-10C5-0CA097A4EDA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D1FB9CC-5A52-3E2C-692E-D056923C55A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98F5C638-E627-13A0-BD58-15023583045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2277397B-6C22-D97D-A3F1-3ED5686C0B5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3694EC6-1286-500F-7FF4-592BE69A756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D306A0B-4290-2FF4-577A-BE555FFB029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EE84E47-9DE6-1A8A-B8A2-6869988B8C1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8927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2D359-07B2-B35D-5797-CFA2283B3B0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D82B6F2-CB8B-7EF6-3A1B-82063DE69BF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Undistactedly Viewing Yeshua Mes Jews 12.2</a:t>
            </a:r>
          </a:p>
        </p:txBody>
      </p:sp>
      <p:sp>
        <p:nvSpPr>
          <p:cNvPr id="5" name="Rectangle 3">
            <a:extLst>
              <a:ext uri="{FF2B5EF4-FFF2-40B4-BE49-F238E27FC236}">
                <a16:creationId xmlns:a16="http://schemas.microsoft.com/office/drawing/2014/main" id="{DFB33D6D-B2FA-F2BE-BCC8-162D0B312FD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Jan.18.2025 5785</a:t>
            </a:r>
          </a:p>
        </p:txBody>
      </p:sp>
      <p:sp>
        <p:nvSpPr>
          <p:cNvPr id="6" name="Rectangle 7">
            <a:extLst>
              <a:ext uri="{FF2B5EF4-FFF2-40B4-BE49-F238E27FC236}">
                <a16:creationId xmlns:a16="http://schemas.microsoft.com/office/drawing/2014/main" id="{3E8B06A7-CAE3-1B42-4EDC-1B44FD5897A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DA377EC-9F65-C473-1D7E-416A780BC28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DF03CF3-22A7-B25F-5EA6-B4C1DE6D26E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B167D55-DA74-C4DA-ADCA-1F241E267D6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88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2024 Messages</a:t>
            </a:r>
          </a:p>
        </p:txBody>
      </p:sp>
      <p:sp>
        <p:nvSpPr>
          <p:cNvPr id="3" name="TextBox 2">
            <a:extLst>
              <a:ext uri="{FF2B5EF4-FFF2-40B4-BE49-F238E27FC236}">
                <a16:creationId xmlns:a16="http://schemas.microsoft.com/office/drawing/2014/main" id="{254F1738-1AAF-2A9D-E471-BD40F8265357}"/>
              </a:ext>
            </a:extLst>
          </p:cNvPr>
          <p:cNvSpPr txBox="1"/>
          <p:nvPr/>
        </p:nvSpPr>
        <p:spPr>
          <a:xfrm>
            <a:off x="2286000" y="2216640"/>
            <a:ext cx="4572000" cy="707886"/>
          </a:xfrm>
          <a:prstGeom prst="rect">
            <a:avLst/>
          </a:prstGeom>
          <a:noFill/>
        </p:spPr>
        <p:txBody>
          <a:bodyPr wrap="square">
            <a:spAutoFit/>
          </a:bodyPr>
          <a:lstStyle/>
          <a:p>
            <a:endParaRPr lang="en-US" dirty="0"/>
          </a:p>
        </p:txBody>
      </p:sp>
      <p:sp>
        <p:nvSpPr>
          <p:cNvPr id="5" name="TextBox 4">
            <a:extLst>
              <a:ext uri="{FF2B5EF4-FFF2-40B4-BE49-F238E27FC236}">
                <a16:creationId xmlns:a16="http://schemas.microsoft.com/office/drawing/2014/main" id="{159B9275-A410-D205-180E-99EAD8429E8C}"/>
              </a:ext>
            </a:extLst>
          </p:cNvPr>
          <p:cNvSpPr txBox="1"/>
          <p:nvPr/>
        </p:nvSpPr>
        <p:spPr>
          <a:xfrm>
            <a:off x="2286000" y="2216640"/>
            <a:ext cx="4572000" cy="707886"/>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0A59F-80C0-8D54-F2E8-CCAD5B636A1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4D23F76-0771-4100-0709-CAD625C1FC35}"/>
              </a:ext>
            </a:extLst>
          </p:cNvPr>
          <p:cNvSpPr>
            <a:spLocks noGrp="1" noChangeArrowheads="1"/>
          </p:cNvSpPr>
          <p:nvPr>
            <p:ph type="subTitle" idx="1"/>
          </p:nvPr>
        </p:nvSpPr>
        <p:spPr>
          <a:xfrm>
            <a:off x="228600" y="209550"/>
            <a:ext cx="2057400" cy="4800600"/>
          </a:xfrm>
        </p:spPr>
        <p:txBody>
          <a:bodyPr>
            <a:normAutofit lnSpcReduction="10000"/>
          </a:bodyPr>
          <a:lstStyle/>
          <a:p>
            <a:pPr algn="l"/>
            <a:r>
              <a:rPr lang="en-US" sz="4000" dirty="0"/>
              <a:t>Look upon Him</a:t>
            </a:r>
          </a:p>
          <a:p>
            <a:pPr algn="r" rtl="1"/>
            <a:r>
              <a:rPr lang="he-IL" sz="4800" b="1" dirty="0">
                <a:latin typeface="David" panose="020E0502060401010101" pitchFamily="34" charset="-79"/>
                <a:cs typeface="David" panose="020E0502060401010101" pitchFamily="34" charset="-79"/>
              </a:rPr>
              <a:t>הביטו אליו</a:t>
            </a:r>
            <a:endParaRPr lang="en-US" sz="4000" b="1" dirty="0">
              <a:latin typeface="David" panose="020E0502060401010101" pitchFamily="34" charset="-79"/>
              <a:cs typeface="David" panose="020E0502060401010101" pitchFamily="34" charset="-79"/>
            </a:endParaRPr>
          </a:p>
          <a:p>
            <a:pPr algn="l"/>
            <a:r>
              <a:rPr lang="en-US" sz="4000" i="1" dirty="0" err="1"/>
              <a:t>Habitu</a:t>
            </a:r>
            <a:r>
              <a:rPr lang="en-US" sz="4000" i="1" dirty="0"/>
              <a:t> </a:t>
            </a:r>
            <a:r>
              <a:rPr lang="en-US" sz="4000" i="1" dirty="0" err="1"/>
              <a:t>elav</a:t>
            </a:r>
            <a:endParaRPr lang="en-US" sz="4000" i="1" dirty="0"/>
          </a:p>
        </p:txBody>
      </p:sp>
      <p:pic>
        <p:nvPicPr>
          <p:cNvPr id="3" name="Picture 2">
            <a:extLst>
              <a:ext uri="{FF2B5EF4-FFF2-40B4-BE49-F238E27FC236}">
                <a16:creationId xmlns:a16="http://schemas.microsoft.com/office/drawing/2014/main" id="{08539A44-65E1-AA39-1119-640AF3B5CA75}"/>
              </a:ext>
            </a:extLst>
          </p:cNvPr>
          <p:cNvPicPr>
            <a:picLocks noChangeAspect="1"/>
          </p:cNvPicPr>
          <p:nvPr/>
        </p:nvPicPr>
        <p:blipFill>
          <a:blip r:embed="rId3"/>
          <a:srcRect r="13462"/>
          <a:stretch/>
        </p:blipFill>
        <p:spPr>
          <a:xfrm>
            <a:off x="2429114" y="85617"/>
            <a:ext cx="6677564" cy="4953691"/>
          </a:xfrm>
          <a:prstGeom prst="rect">
            <a:avLst/>
          </a:prstGeom>
        </p:spPr>
      </p:pic>
    </p:spTree>
    <p:extLst>
      <p:ext uri="{BB962C8B-B14F-4D97-AF65-F5344CB8AC3E}">
        <p14:creationId xmlns:p14="http://schemas.microsoft.com/office/powerpoint/2010/main" val="1279429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7AAFA-7DB3-DB93-DE08-76493E3BF41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F17DAD4-38BC-1461-BD5C-7F978B87369B}"/>
              </a:ext>
            </a:extLst>
          </p:cNvPr>
          <p:cNvSpPr>
            <a:spLocks noGrp="1" noChangeArrowheads="1"/>
          </p:cNvSpPr>
          <p:nvPr>
            <p:ph type="subTitle" idx="1"/>
          </p:nvPr>
        </p:nvSpPr>
        <p:spPr>
          <a:xfrm>
            <a:off x="228600" y="209550"/>
            <a:ext cx="3012506" cy="4800600"/>
          </a:xfrm>
        </p:spPr>
        <p:txBody>
          <a:bodyPr>
            <a:normAutofit/>
          </a:bodyPr>
          <a:lstStyle/>
          <a:p>
            <a:pPr algn="l"/>
            <a:endParaRPr lang="en-US" sz="4000" dirty="0"/>
          </a:p>
          <a:p>
            <a:pPr algn="l"/>
            <a:r>
              <a:rPr lang="en-US" sz="4000" dirty="0"/>
              <a:t>The Lamb of G-d</a:t>
            </a:r>
          </a:p>
        </p:txBody>
      </p:sp>
      <p:pic>
        <p:nvPicPr>
          <p:cNvPr id="3" name="Picture 2">
            <a:extLst>
              <a:ext uri="{FF2B5EF4-FFF2-40B4-BE49-F238E27FC236}">
                <a16:creationId xmlns:a16="http://schemas.microsoft.com/office/drawing/2014/main" id="{3A11D386-C87A-D66E-B917-CE95A687B74B}"/>
              </a:ext>
            </a:extLst>
          </p:cNvPr>
          <p:cNvPicPr>
            <a:picLocks noChangeAspect="1"/>
          </p:cNvPicPr>
          <p:nvPr/>
        </p:nvPicPr>
        <p:blipFill>
          <a:blip r:embed="rId3"/>
          <a:stretch>
            <a:fillRect/>
          </a:stretch>
        </p:blipFill>
        <p:spPr>
          <a:xfrm>
            <a:off x="3241106" y="-9720"/>
            <a:ext cx="5892008" cy="5096069"/>
          </a:xfrm>
          <a:prstGeom prst="rect">
            <a:avLst/>
          </a:prstGeom>
        </p:spPr>
      </p:pic>
    </p:spTree>
    <p:extLst>
      <p:ext uri="{BB962C8B-B14F-4D97-AF65-F5344CB8AC3E}">
        <p14:creationId xmlns:p14="http://schemas.microsoft.com/office/powerpoint/2010/main" val="410737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9D6B5-3E42-CB60-DF59-60CC6F889C6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58CF1B2-5BD7-2799-898E-F8275A716D5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EF77489B-395D-EC2E-2A6E-868577A0B2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00888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43B08-33F6-B651-9AA4-98537114BA7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1F8825B-25DE-A049-70A3-B916DD244EE2}"/>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3B7B60F2-21C9-CD0F-2B19-A56732519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9A96E305-2CE3-1700-5567-133D7359FCC1}"/>
              </a:ext>
            </a:extLst>
          </p:cNvPr>
          <p:cNvSpPr txBox="1"/>
          <p:nvPr/>
        </p:nvSpPr>
        <p:spPr>
          <a:xfrm>
            <a:off x="228600" y="0"/>
            <a:ext cx="8085483" cy="4401205"/>
          </a:xfrm>
          <a:prstGeom prst="rect">
            <a:avLst/>
          </a:prstGeom>
          <a:noFill/>
        </p:spPr>
        <p:txBody>
          <a:bodyPr wrap="none" rtlCol="0">
            <a:spAutoFit/>
          </a:bodyPr>
          <a:lstStyle/>
          <a:p>
            <a:r>
              <a:rPr lang="en-US" u="sng" dirty="0" err="1">
                <a:solidFill>
                  <a:srgbClr val="FFFF66"/>
                </a:solidFill>
              </a:rPr>
              <a:t>Undistactedly</a:t>
            </a:r>
            <a:r>
              <a:rPr lang="en-US" u="sng" dirty="0">
                <a:solidFill>
                  <a:srgbClr val="FFFF66"/>
                </a:solidFill>
              </a:rPr>
              <a:t> Viewing Yeshua </a:t>
            </a:r>
          </a:p>
          <a:p>
            <a:pPr algn="l"/>
            <a:r>
              <a:rPr lang="en-US" dirty="0"/>
              <a:t>Mes Jews 12.2</a:t>
            </a:r>
          </a:p>
          <a:p>
            <a:pPr marL="514350" indent="-514350" algn="l">
              <a:buFont typeface="+mj-lt"/>
              <a:buAutoNum type="arabicPeriod"/>
            </a:pPr>
            <a:r>
              <a:rPr lang="en-US" dirty="0"/>
              <a:t>Importance of Looking to Him</a:t>
            </a:r>
          </a:p>
          <a:p>
            <a:pPr marL="514350" indent="-514350" algn="l">
              <a:buFont typeface="+mj-lt"/>
              <a:buAutoNum type="arabicPeriod"/>
            </a:pPr>
            <a:r>
              <a:rPr lang="en-US" dirty="0"/>
              <a:t>Word study</a:t>
            </a:r>
          </a:p>
          <a:p>
            <a:pPr marL="514350" indent="-514350" algn="l">
              <a:buFont typeface="+mj-lt"/>
              <a:buAutoNum type="arabicPeriod"/>
            </a:pPr>
            <a:r>
              <a:rPr lang="en-US" dirty="0"/>
              <a:t>Context</a:t>
            </a:r>
          </a:p>
          <a:p>
            <a:pPr marL="514350" indent="-514350" algn="l">
              <a:buFont typeface="+mj-lt"/>
              <a:buAutoNum type="arabicPeriod"/>
            </a:pPr>
            <a:r>
              <a:rPr lang="en-US" dirty="0"/>
              <a:t>What we see</a:t>
            </a:r>
          </a:p>
          <a:p>
            <a:pPr marL="514350" indent="-514350" algn="l">
              <a:buFont typeface="+mj-lt"/>
              <a:buAutoNum type="arabicPeriod"/>
            </a:pPr>
            <a:r>
              <a:rPr lang="en-US" dirty="0"/>
              <a:t>Effect</a:t>
            </a:r>
          </a:p>
        </p:txBody>
      </p:sp>
    </p:spTree>
    <p:extLst>
      <p:ext uri="{BB962C8B-B14F-4D97-AF65-F5344CB8AC3E}">
        <p14:creationId xmlns:p14="http://schemas.microsoft.com/office/powerpoint/2010/main" val="360282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089FE-FEBC-96B3-4BF5-0672204DDA2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9D17985-BA67-937D-E865-746EFCD77FF9}"/>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DA38A41A-9821-3271-0783-5E2B07D19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5594C405-16F6-4B8D-EFA7-43553CD09398}"/>
              </a:ext>
            </a:extLst>
          </p:cNvPr>
          <p:cNvSpPr txBox="1"/>
          <p:nvPr/>
        </p:nvSpPr>
        <p:spPr>
          <a:xfrm>
            <a:off x="228600" y="0"/>
            <a:ext cx="8085483" cy="4401205"/>
          </a:xfrm>
          <a:prstGeom prst="rect">
            <a:avLst/>
          </a:prstGeom>
          <a:noFill/>
        </p:spPr>
        <p:txBody>
          <a:bodyPr wrap="none" rtlCol="0">
            <a:spAutoFit/>
          </a:bodyPr>
          <a:lstStyle/>
          <a:p>
            <a:r>
              <a:rPr lang="en-US" u="sng" dirty="0" err="1">
                <a:solidFill>
                  <a:srgbClr val="FFFF66"/>
                </a:solidFill>
              </a:rPr>
              <a:t>Undistactedly</a:t>
            </a:r>
            <a:r>
              <a:rPr lang="en-US" u="sng" dirty="0">
                <a:solidFill>
                  <a:srgbClr val="FFFF66"/>
                </a:solidFill>
              </a:rPr>
              <a:t> Viewing Yeshua </a:t>
            </a:r>
          </a:p>
          <a:p>
            <a:pPr algn="l"/>
            <a:r>
              <a:rPr lang="en-US" dirty="0"/>
              <a:t>Mes Jews 12.2</a:t>
            </a:r>
          </a:p>
          <a:p>
            <a:pPr marL="514350" indent="-514350" algn="l">
              <a:buFont typeface="+mj-lt"/>
              <a:buAutoNum type="arabicPeriod"/>
            </a:pPr>
            <a:r>
              <a:rPr lang="en-US" u="sng" dirty="0">
                <a:solidFill>
                  <a:srgbClr val="FFFF66"/>
                </a:solidFill>
              </a:rPr>
              <a:t>Importance of Looking to Him</a:t>
            </a:r>
          </a:p>
          <a:p>
            <a:pPr marL="514350" indent="-514350" algn="l">
              <a:buFont typeface="+mj-lt"/>
              <a:buAutoNum type="arabicPeriod"/>
            </a:pPr>
            <a:r>
              <a:rPr lang="en-US" dirty="0"/>
              <a:t>Word study</a:t>
            </a:r>
          </a:p>
          <a:p>
            <a:pPr marL="514350" indent="-514350" algn="l">
              <a:buFont typeface="+mj-lt"/>
              <a:buAutoNum type="arabicPeriod"/>
            </a:pPr>
            <a:r>
              <a:rPr lang="en-US" dirty="0"/>
              <a:t>Context</a:t>
            </a:r>
          </a:p>
          <a:p>
            <a:pPr marL="514350" indent="-514350" algn="l">
              <a:buFont typeface="+mj-lt"/>
              <a:buAutoNum type="arabicPeriod"/>
            </a:pPr>
            <a:r>
              <a:rPr lang="en-US" dirty="0"/>
              <a:t>What we see</a:t>
            </a:r>
          </a:p>
          <a:p>
            <a:pPr marL="514350" indent="-514350" algn="l">
              <a:buFont typeface="+mj-lt"/>
              <a:buAutoNum type="arabicPeriod"/>
            </a:pPr>
            <a:r>
              <a:rPr lang="en-US" dirty="0"/>
              <a:t>Effect</a:t>
            </a:r>
          </a:p>
        </p:txBody>
      </p:sp>
    </p:spTree>
    <p:extLst>
      <p:ext uri="{BB962C8B-B14F-4D97-AF65-F5344CB8AC3E}">
        <p14:creationId xmlns:p14="http://schemas.microsoft.com/office/powerpoint/2010/main" val="1104647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37639-7D10-D255-5795-9E9207A4EF8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96650E5-049C-4E68-E4BB-DA4D17FC49AB}"/>
              </a:ext>
            </a:extLst>
          </p:cNvPr>
          <p:cNvSpPr>
            <a:spLocks noGrp="1" noChangeArrowheads="1"/>
          </p:cNvSpPr>
          <p:nvPr>
            <p:ph type="subTitle" idx="1"/>
          </p:nvPr>
        </p:nvSpPr>
        <p:spPr>
          <a:xfrm>
            <a:off x="228600" y="209550"/>
            <a:ext cx="5583321" cy="4800600"/>
          </a:xfrm>
        </p:spPr>
        <p:txBody>
          <a:bodyPr>
            <a:normAutofit/>
          </a:bodyPr>
          <a:lstStyle/>
          <a:p>
            <a:pPr algn="l"/>
            <a:r>
              <a:rPr lang="en-US" sz="4000" dirty="0"/>
              <a:t>Gene Getz was interviewed on James Dobson Family Talk recently on his classic book on </a:t>
            </a:r>
          </a:p>
          <a:p>
            <a:pPr algn="l"/>
            <a:r>
              <a:rPr lang="en-US" sz="4000" u="sng" dirty="0">
                <a:solidFill>
                  <a:srgbClr val="FFFF66"/>
                </a:solidFill>
              </a:rPr>
              <a:t>re-parenting</a:t>
            </a:r>
            <a:r>
              <a:rPr lang="en-US" sz="4000" dirty="0"/>
              <a:t> adult men.</a:t>
            </a:r>
          </a:p>
        </p:txBody>
      </p:sp>
      <p:pic>
        <p:nvPicPr>
          <p:cNvPr id="3" name="Picture 2">
            <a:extLst>
              <a:ext uri="{FF2B5EF4-FFF2-40B4-BE49-F238E27FC236}">
                <a16:creationId xmlns:a16="http://schemas.microsoft.com/office/drawing/2014/main" id="{A1D73B78-9AAA-9B74-B8F0-E5B33CC16CDD}"/>
              </a:ext>
            </a:extLst>
          </p:cNvPr>
          <p:cNvPicPr>
            <a:picLocks noChangeAspect="1"/>
          </p:cNvPicPr>
          <p:nvPr/>
        </p:nvPicPr>
        <p:blipFill>
          <a:blip r:embed="rId3"/>
          <a:stretch>
            <a:fillRect/>
          </a:stretch>
        </p:blipFill>
        <p:spPr>
          <a:xfrm>
            <a:off x="5811921" y="9524"/>
            <a:ext cx="3332079" cy="5133975"/>
          </a:xfrm>
          <a:prstGeom prst="rect">
            <a:avLst/>
          </a:prstGeom>
        </p:spPr>
      </p:pic>
    </p:spTree>
    <p:extLst>
      <p:ext uri="{BB962C8B-B14F-4D97-AF65-F5344CB8AC3E}">
        <p14:creationId xmlns:p14="http://schemas.microsoft.com/office/powerpoint/2010/main" val="3147635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02985-31C5-AF8A-A235-617856EAD7D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0F9D564-5852-8CBE-1C46-47D27AA41C5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5BF2F346-4048-F356-8F2A-5288D3BBB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41580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47540-4541-7382-439F-F10928D564F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662DBE3-1AFD-D07B-00EB-C9EE86D2F390}"/>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FE4D1C9B-7CD5-9EF8-D358-0BC62134B4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3DDBAA6D-555A-D431-7ED8-EFD308C20781}"/>
              </a:ext>
            </a:extLst>
          </p:cNvPr>
          <p:cNvSpPr txBox="1"/>
          <p:nvPr/>
        </p:nvSpPr>
        <p:spPr>
          <a:xfrm>
            <a:off x="228600" y="0"/>
            <a:ext cx="8085483" cy="4401205"/>
          </a:xfrm>
          <a:prstGeom prst="rect">
            <a:avLst/>
          </a:prstGeom>
          <a:noFill/>
        </p:spPr>
        <p:txBody>
          <a:bodyPr wrap="none" rtlCol="0">
            <a:spAutoFit/>
          </a:bodyPr>
          <a:lstStyle/>
          <a:p>
            <a:r>
              <a:rPr lang="en-US" u="sng" dirty="0" err="1">
                <a:solidFill>
                  <a:srgbClr val="FFFF66"/>
                </a:solidFill>
              </a:rPr>
              <a:t>Undistactedly</a:t>
            </a:r>
            <a:r>
              <a:rPr lang="en-US" u="sng" dirty="0">
                <a:solidFill>
                  <a:srgbClr val="FFFF66"/>
                </a:solidFill>
              </a:rPr>
              <a:t> Viewing Yeshua </a:t>
            </a:r>
          </a:p>
          <a:p>
            <a:pPr algn="l"/>
            <a:r>
              <a:rPr lang="en-US" dirty="0"/>
              <a:t>Mes Jews 12.2</a:t>
            </a:r>
          </a:p>
          <a:p>
            <a:pPr marL="514350" indent="-514350" algn="l">
              <a:buFont typeface="+mj-lt"/>
              <a:buAutoNum type="arabicPeriod"/>
            </a:pPr>
            <a:r>
              <a:rPr lang="en-US" dirty="0"/>
              <a:t>Importance of Looking to Him</a:t>
            </a:r>
          </a:p>
          <a:p>
            <a:pPr marL="514350" indent="-514350" algn="l">
              <a:buFont typeface="+mj-lt"/>
              <a:buAutoNum type="arabicPeriod"/>
            </a:pPr>
            <a:r>
              <a:rPr lang="en-US" u="sng" dirty="0">
                <a:solidFill>
                  <a:srgbClr val="FFFF66"/>
                </a:solidFill>
              </a:rPr>
              <a:t>Word study</a:t>
            </a:r>
          </a:p>
          <a:p>
            <a:pPr marL="514350" indent="-514350" algn="l">
              <a:buFont typeface="+mj-lt"/>
              <a:buAutoNum type="arabicPeriod"/>
            </a:pPr>
            <a:r>
              <a:rPr lang="en-US" dirty="0"/>
              <a:t>Context</a:t>
            </a:r>
          </a:p>
          <a:p>
            <a:pPr marL="514350" indent="-514350" algn="l">
              <a:buFont typeface="+mj-lt"/>
              <a:buAutoNum type="arabicPeriod"/>
            </a:pPr>
            <a:r>
              <a:rPr lang="en-US" dirty="0"/>
              <a:t>What we see</a:t>
            </a:r>
          </a:p>
          <a:p>
            <a:pPr marL="514350" indent="-514350" algn="l">
              <a:buFont typeface="+mj-lt"/>
              <a:buAutoNum type="arabicPeriod"/>
            </a:pPr>
            <a:r>
              <a:rPr lang="en-US" dirty="0"/>
              <a:t>Effect</a:t>
            </a:r>
          </a:p>
        </p:txBody>
      </p:sp>
    </p:spTree>
    <p:extLst>
      <p:ext uri="{BB962C8B-B14F-4D97-AF65-F5344CB8AC3E}">
        <p14:creationId xmlns:p14="http://schemas.microsoft.com/office/powerpoint/2010/main" val="4263081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ED1CD-B508-2506-786D-E022C0D6E4C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5880224-F04D-C85C-3CF5-93BC97AE4EEC}"/>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Messianic Jews/Heb 12.2</a:t>
            </a:r>
            <a:r>
              <a:rPr lang="en-US" sz="4000" dirty="0"/>
              <a:t> </a:t>
            </a:r>
            <a:r>
              <a:rPr lang="en-US" sz="4000" u="sng" dirty="0">
                <a:solidFill>
                  <a:srgbClr val="FFFF66"/>
                </a:solidFill>
              </a:rPr>
              <a:t>Looking away </a:t>
            </a:r>
            <a:r>
              <a:rPr lang="el-GR" sz="4000" u="sng" dirty="0">
                <a:solidFill>
                  <a:srgbClr val="FFFF66"/>
                </a:solidFill>
              </a:rPr>
              <a:t>ἀφορῶντες (</a:t>
            </a:r>
            <a:r>
              <a:rPr lang="en-US" sz="4000" u="sng" dirty="0" err="1">
                <a:solidFill>
                  <a:srgbClr val="FFFF66"/>
                </a:solidFill>
              </a:rPr>
              <a:t>aphorōntes</a:t>
            </a:r>
            <a:r>
              <a:rPr lang="en-US" sz="4000" u="sng" dirty="0">
                <a:solidFill>
                  <a:srgbClr val="FFFF66"/>
                </a:solidFill>
              </a:rPr>
              <a:t>) to Yeshua</a:t>
            </a:r>
            <a:r>
              <a:rPr lang="en-US" sz="4000" dirty="0"/>
              <a:t>, the Initiator and Completer of that trusting, — who, in exchange for obtaining the joy set before him, endured execution on a stake as a criminal, scorning the shame, and has sat down at the right hand of the throne of God</a:t>
            </a:r>
          </a:p>
        </p:txBody>
      </p:sp>
    </p:spTree>
    <p:extLst>
      <p:ext uri="{BB962C8B-B14F-4D97-AF65-F5344CB8AC3E}">
        <p14:creationId xmlns:p14="http://schemas.microsoft.com/office/powerpoint/2010/main" val="338050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C9752-F722-153C-77C5-20AD1652A5E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4D58396-0C74-EBEA-9A78-3BFFB2B1D538}"/>
              </a:ext>
            </a:extLst>
          </p:cNvPr>
          <p:cNvSpPr>
            <a:spLocks noGrp="1" noChangeArrowheads="1"/>
          </p:cNvSpPr>
          <p:nvPr>
            <p:ph type="subTitle" idx="1"/>
          </p:nvPr>
        </p:nvSpPr>
        <p:spPr>
          <a:xfrm>
            <a:off x="228600" y="209550"/>
            <a:ext cx="8686800" cy="4800600"/>
          </a:xfrm>
        </p:spPr>
        <p:txBody>
          <a:bodyPr>
            <a:normAutofit/>
          </a:bodyPr>
          <a:lstStyle/>
          <a:p>
            <a:pPr algn="l"/>
            <a:r>
              <a:rPr lang="el-GR" sz="4000" dirty="0"/>
              <a:t>ἀφορῶντες (</a:t>
            </a:r>
            <a:r>
              <a:rPr lang="en-US" sz="4000" dirty="0" err="1"/>
              <a:t>aphorōntes</a:t>
            </a:r>
            <a:r>
              <a:rPr lang="en-US" sz="4000" dirty="0"/>
              <a:t>)</a:t>
            </a:r>
          </a:p>
        </p:txBody>
      </p:sp>
      <p:pic>
        <p:nvPicPr>
          <p:cNvPr id="3" name="Picture 2">
            <a:extLst>
              <a:ext uri="{FF2B5EF4-FFF2-40B4-BE49-F238E27FC236}">
                <a16:creationId xmlns:a16="http://schemas.microsoft.com/office/drawing/2014/main" id="{34DCD8E3-4971-94A6-3DED-FE8C10ABE36E}"/>
              </a:ext>
            </a:extLst>
          </p:cNvPr>
          <p:cNvPicPr>
            <a:picLocks noChangeAspect="1"/>
          </p:cNvPicPr>
          <p:nvPr/>
        </p:nvPicPr>
        <p:blipFill>
          <a:blip r:embed="rId3"/>
          <a:srcRect r="47542"/>
          <a:stretch/>
        </p:blipFill>
        <p:spPr>
          <a:xfrm>
            <a:off x="0" y="1504950"/>
            <a:ext cx="8956793" cy="1862185"/>
          </a:xfrm>
          <a:prstGeom prst="rect">
            <a:avLst/>
          </a:prstGeom>
        </p:spPr>
      </p:pic>
    </p:spTree>
    <p:extLst>
      <p:ext uri="{BB962C8B-B14F-4D97-AF65-F5344CB8AC3E}">
        <p14:creationId xmlns:p14="http://schemas.microsoft.com/office/powerpoint/2010/main" val="236088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68130-BAA0-885B-901F-AC8A8B9220D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83BA753-7015-4BD2-B010-5F7954D1D96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Jan. 21, 2025 night sky snapshot Six planets in an approximate line across the evening sky. Three are very bright, (Venus, Jupiter, Mars), and four are easily visible with just your eyes (add Saturn)</a:t>
            </a:r>
            <a:endParaRPr lang="he-IL" sz="4000" dirty="0"/>
          </a:p>
        </p:txBody>
      </p:sp>
    </p:spTree>
    <p:extLst>
      <p:ext uri="{BB962C8B-B14F-4D97-AF65-F5344CB8AC3E}">
        <p14:creationId xmlns:p14="http://schemas.microsoft.com/office/powerpoint/2010/main" val="848176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E3E06-D7E2-7382-05A6-A0823A9891C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85CFDE4-315F-318A-D296-2C4C3ACC57CA}"/>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FBD7129B-844D-4D58-F912-40645B0E9D8A}"/>
              </a:ext>
            </a:extLst>
          </p:cNvPr>
          <p:cNvPicPr>
            <a:picLocks noChangeAspect="1"/>
          </p:cNvPicPr>
          <p:nvPr/>
        </p:nvPicPr>
        <p:blipFill>
          <a:blip r:embed="rId3"/>
          <a:srcRect l="51229"/>
          <a:stretch/>
        </p:blipFill>
        <p:spPr>
          <a:xfrm>
            <a:off x="152399" y="1228209"/>
            <a:ext cx="8734151" cy="1953141"/>
          </a:xfrm>
          <a:prstGeom prst="rect">
            <a:avLst/>
          </a:prstGeom>
        </p:spPr>
      </p:pic>
      <p:sp>
        <p:nvSpPr>
          <p:cNvPr id="2" name="TextBox 1">
            <a:extLst>
              <a:ext uri="{FF2B5EF4-FFF2-40B4-BE49-F238E27FC236}">
                <a16:creationId xmlns:a16="http://schemas.microsoft.com/office/drawing/2014/main" id="{BDEE704E-10ED-FA2E-8C86-CB2D19E6D2CE}"/>
              </a:ext>
            </a:extLst>
          </p:cNvPr>
          <p:cNvSpPr txBox="1"/>
          <p:nvPr/>
        </p:nvSpPr>
        <p:spPr>
          <a:xfrm>
            <a:off x="6882022" y="2596575"/>
            <a:ext cx="1981201" cy="584775"/>
          </a:xfrm>
          <a:prstGeom prst="rect">
            <a:avLst/>
          </a:prstGeom>
          <a:solidFill>
            <a:schemeClr val="bg1"/>
          </a:solidFill>
        </p:spPr>
        <p:txBody>
          <a:bodyPr wrap="square" rtlCol="0">
            <a:spAutoFit/>
          </a:bodyPr>
          <a:lstStyle/>
          <a:p>
            <a:pPr algn="l"/>
            <a:r>
              <a:rPr lang="en-US" sz="3200" dirty="0">
                <a:solidFill>
                  <a:srgbClr val="AA6E56"/>
                </a:solidFill>
              </a:rPr>
              <a:t>Yeshua</a:t>
            </a:r>
          </a:p>
        </p:txBody>
      </p:sp>
    </p:spTree>
    <p:extLst>
      <p:ext uri="{BB962C8B-B14F-4D97-AF65-F5344CB8AC3E}">
        <p14:creationId xmlns:p14="http://schemas.microsoft.com/office/powerpoint/2010/main" val="4075177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8E17F-E797-0EA7-333D-16EA9A7ADBF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C131717-A94A-44F8-8C8B-2CF323FF036B}"/>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l-GR" sz="4000" u="sng" dirty="0">
                <a:solidFill>
                  <a:srgbClr val="FFFF66"/>
                </a:solidFill>
              </a:rPr>
              <a:t>ἀφορῶντες (</a:t>
            </a:r>
            <a:r>
              <a:rPr lang="en-US" sz="4000" u="sng" dirty="0" err="1">
                <a:solidFill>
                  <a:srgbClr val="FFFF66"/>
                </a:solidFill>
              </a:rPr>
              <a:t>aphorōntes</a:t>
            </a:r>
            <a:r>
              <a:rPr lang="en-US" sz="4000" u="sng" dirty="0">
                <a:solidFill>
                  <a:srgbClr val="FFFF66"/>
                </a:solidFill>
              </a:rPr>
              <a:t>)</a:t>
            </a:r>
          </a:p>
          <a:p>
            <a:pPr algn="l"/>
            <a:r>
              <a:rPr lang="en-US" sz="4000" dirty="0"/>
              <a:t>To look away from all else at one object, to fix one's eyes upon.</a:t>
            </a:r>
          </a:p>
          <a:p>
            <a:pPr algn="l"/>
            <a:r>
              <a:rPr lang="en-US" sz="4000" u="sng" dirty="0">
                <a:solidFill>
                  <a:srgbClr val="FFFF00"/>
                </a:solidFill>
              </a:rPr>
              <a:t>Meaning</a:t>
            </a:r>
            <a:r>
              <a:rPr lang="en-US" sz="4000" dirty="0"/>
              <a:t>: I look away from (something else) to, see distinctly.</a:t>
            </a:r>
          </a:p>
          <a:p>
            <a:pPr algn="l"/>
            <a:r>
              <a:rPr lang="en-US" sz="4000" u="sng" dirty="0">
                <a:solidFill>
                  <a:srgbClr val="FFFF00"/>
                </a:solidFill>
              </a:rPr>
              <a:t>Word Origin</a:t>
            </a:r>
            <a:r>
              <a:rPr lang="en-US" sz="4000" dirty="0"/>
              <a:t>: From the Greek preposition </a:t>
            </a:r>
            <a:r>
              <a:rPr lang="el-GR" sz="4000" dirty="0"/>
              <a:t>ἀπό (</a:t>
            </a:r>
            <a:r>
              <a:rPr lang="en-US" sz="4000" dirty="0"/>
              <a:t>apo, meaning "from") and the verb </a:t>
            </a:r>
            <a:r>
              <a:rPr lang="el-GR" sz="4000" dirty="0"/>
              <a:t>ὁράω (</a:t>
            </a:r>
            <a:r>
              <a:rPr lang="en-US" sz="4000" dirty="0" err="1"/>
              <a:t>horao</a:t>
            </a:r>
            <a:r>
              <a:rPr lang="en-US" sz="4000" dirty="0"/>
              <a:t>, meaning "to see" or "to look").</a:t>
            </a:r>
          </a:p>
        </p:txBody>
      </p:sp>
    </p:spTree>
    <p:extLst>
      <p:ext uri="{BB962C8B-B14F-4D97-AF65-F5344CB8AC3E}">
        <p14:creationId xmlns:p14="http://schemas.microsoft.com/office/powerpoint/2010/main" val="3129006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0B05D-96DB-5C8D-4C78-287E38485C9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5A98065-44D5-EF8C-ECE5-9E786F9CD1E8}"/>
              </a:ext>
            </a:extLst>
          </p:cNvPr>
          <p:cNvSpPr>
            <a:spLocks noGrp="1" noChangeArrowheads="1"/>
          </p:cNvSpPr>
          <p:nvPr>
            <p:ph type="subTitle" idx="1"/>
          </p:nvPr>
        </p:nvSpPr>
        <p:spPr>
          <a:xfrm>
            <a:off x="228600" y="209550"/>
            <a:ext cx="8686800" cy="4800600"/>
          </a:xfrm>
        </p:spPr>
        <p:txBody>
          <a:bodyPr>
            <a:normAutofit/>
          </a:bodyPr>
          <a:lstStyle/>
          <a:p>
            <a:pPr algn="l"/>
            <a:r>
              <a:rPr lang="en-US" sz="4000" u="sng" dirty="0">
                <a:solidFill>
                  <a:srgbClr val="FFFF66"/>
                </a:solidFill>
              </a:rPr>
              <a:t>Usage</a:t>
            </a:r>
            <a:r>
              <a:rPr lang="en-US" sz="4000" dirty="0"/>
              <a:t>: The verb </a:t>
            </a:r>
            <a:r>
              <a:rPr lang="el-GR" sz="4000" dirty="0"/>
              <a:t>ἀφοράω (</a:t>
            </a:r>
            <a:r>
              <a:rPr lang="en-US" sz="4000" dirty="0" err="1"/>
              <a:t>aphoraó</a:t>
            </a:r>
            <a:r>
              <a:rPr lang="en-US" sz="4000" dirty="0"/>
              <a:t>) is used in the Messianic Scriptures to describe the act of focusing one's attention or gaze </a:t>
            </a:r>
            <a:r>
              <a:rPr lang="en-US" sz="4000" u="sng" dirty="0">
                <a:solidFill>
                  <a:srgbClr val="FFFF00"/>
                </a:solidFill>
              </a:rPr>
              <a:t>exclusively</a:t>
            </a:r>
            <a:r>
              <a:rPr lang="en-US" sz="4000" dirty="0"/>
              <a:t> on a particular object or person, </a:t>
            </a:r>
          </a:p>
        </p:txBody>
      </p:sp>
    </p:spTree>
    <p:extLst>
      <p:ext uri="{BB962C8B-B14F-4D97-AF65-F5344CB8AC3E}">
        <p14:creationId xmlns:p14="http://schemas.microsoft.com/office/powerpoint/2010/main" val="3056979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5AAD9-1654-CE4A-0CFC-582381846E2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9C95533-596B-F66E-43E4-DB257ACE89E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often implying a deliberate turning away from other distractions.  It conveys a sense of concentration and intent focus, often in a spiritual or moral context.</a:t>
            </a:r>
          </a:p>
        </p:txBody>
      </p:sp>
    </p:spTree>
    <p:extLst>
      <p:ext uri="{BB962C8B-B14F-4D97-AF65-F5344CB8AC3E}">
        <p14:creationId xmlns:p14="http://schemas.microsoft.com/office/powerpoint/2010/main" val="4027508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729C-80EB-2DD3-A5BD-D1D6FABD380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0B7974C-984E-3E51-F8F3-0098E0919ED2}"/>
              </a:ext>
            </a:extLst>
          </p:cNvPr>
          <p:cNvSpPr>
            <a:spLocks noGrp="1" noChangeArrowheads="1"/>
          </p:cNvSpPr>
          <p:nvPr>
            <p:ph type="subTitle" idx="1"/>
          </p:nvPr>
        </p:nvSpPr>
        <p:spPr>
          <a:xfrm>
            <a:off x="228600" y="171450"/>
            <a:ext cx="8686800" cy="4800600"/>
          </a:xfrm>
        </p:spPr>
        <p:txBody>
          <a:bodyPr>
            <a:normAutofit fontScale="92500" lnSpcReduction="10000"/>
          </a:bodyPr>
          <a:lstStyle/>
          <a:p>
            <a:pPr algn="l"/>
            <a:r>
              <a:rPr lang="en-US" sz="4000" u="sng" dirty="0">
                <a:solidFill>
                  <a:srgbClr val="FFFF00"/>
                </a:solidFill>
              </a:rPr>
              <a:t>Cultural and Historical Background</a:t>
            </a:r>
            <a:r>
              <a:rPr lang="en-US" sz="4000" dirty="0"/>
              <a:t>: </a:t>
            </a:r>
            <a:r>
              <a:rPr lang="el-GR" sz="4000" u="sng" dirty="0">
                <a:solidFill>
                  <a:srgbClr val="FFFF66"/>
                </a:solidFill>
              </a:rPr>
              <a:t>ἀφορῶντες (</a:t>
            </a:r>
            <a:r>
              <a:rPr lang="en-US" sz="4000" u="sng" dirty="0" err="1">
                <a:solidFill>
                  <a:srgbClr val="FFFF66"/>
                </a:solidFill>
              </a:rPr>
              <a:t>aphorōntes</a:t>
            </a:r>
            <a:r>
              <a:rPr lang="en-US" sz="4000" u="sng" dirty="0">
                <a:solidFill>
                  <a:srgbClr val="FFFF66"/>
                </a:solidFill>
              </a:rPr>
              <a:t>)</a:t>
            </a:r>
          </a:p>
          <a:p>
            <a:pPr algn="l"/>
            <a:r>
              <a:rPr lang="en-US" sz="4000" dirty="0"/>
              <a:t>The concept of focusing one's gaze or attention was often associated with discipline and purpose. Philosophers and teachers would encourage students to concentrate on virtuous living and the pursuit of wisdom. </a:t>
            </a:r>
          </a:p>
        </p:txBody>
      </p:sp>
    </p:spTree>
    <p:extLst>
      <p:ext uri="{BB962C8B-B14F-4D97-AF65-F5344CB8AC3E}">
        <p14:creationId xmlns:p14="http://schemas.microsoft.com/office/powerpoint/2010/main" val="3589141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6A375-D3BC-7247-2C53-4C4135F18D4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DB3AD1A-3727-BF6E-4A8F-825077A9C121}"/>
              </a:ext>
            </a:extLst>
          </p:cNvPr>
          <p:cNvSpPr>
            <a:spLocks noGrp="1" noChangeArrowheads="1"/>
          </p:cNvSpPr>
          <p:nvPr>
            <p:ph type="subTitle" idx="1"/>
          </p:nvPr>
        </p:nvSpPr>
        <p:spPr>
          <a:xfrm>
            <a:off x="228600" y="209550"/>
            <a:ext cx="8686800" cy="4800600"/>
          </a:xfrm>
        </p:spPr>
        <p:txBody>
          <a:bodyPr>
            <a:normAutofit/>
          </a:bodyPr>
          <a:lstStyle/>
          <a:p>
            <a:pPr algn="l"/>
            <a:r>
              <a:rPr lang="en-US" sz="3700" u="sng" dirty="0">
                <a:solidFill>
                  <a:srgbClr val="FFFF00"/>
                </a:solidFill>
              </a:rPr>
              <a:t>Cultural and Historical Background</a:t>
            </a:r>
            <a:r>
              <a:rPr lang="en-US" sz="4000" dirty="0"/>
              <a:t>:  In the context of the Messianic Scriptures, this term is used to encourage believers to maintain their focus on Messiah, amidst the distractions and challenges of life.</a:t>
            </a:r>
          </a:p>
        </p:txBody>
      </p:sp>
    </p:spTree>
    <p:extLst>
      <p:ext uri="{BB962C8B-B14F-4D97-AF65-F5344CB8AC3E}">
        <p14:creationId xmlns:p14="http://schemas.microsoft.com/office/powerpoint/2010/main" val="2062897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4DB2C-3A25-E103-0A81-B598C1BDF3A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05D3B46-B2E2-618E-5B2F-EFD150862D50}"/>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Amp </a:t>
            </a:r>
            <a:r>
              <a:rPr lang="en-US" sz="4000" dirty="0"/>
              <a:t>[looking away from all that will distract us and] focusing our eyes on Yeshua</a:t>
            </a:r>
            <a:endParaRPr lang="en-US" sz="4000" baseline="30000" dirty="0"/>
          </a:p>
          <a:p>
            <a:pPr algn="l"/>
            <a:r>
              <a:rPr lang="en-US" sz="4000" baseline="30000" dirty="0"/>
              <a:t>CSB </a:t>
            </a:r>
            <a:r>
              <a:rPr lang="en-US" sz="4000" dirty="0"/>
              <a:t>keeping our eyes on Yeshua,</a:t>
            </a:r>
          </a:p>
          <a:p>
            <a:pPr algn="l"/>
            <a:r>
              <a:rPr lang="en-US" sz="4000" baseline="30000" dirty="0"/>
              <a:t>CEB </a:t>
            </a:r>
            <a:r>
              <a:rPr lang="en-US" sz="4000" dirty="0"/>
              <a:t>and fix our eyes on Yeshua,</a:t>
            </a:r>
          </a:p>
          <a:p>
            <a:pPr algn="l"/>
            <a:r>
              <a:rPr lang="en-US" sz="4000" baseline="30000" dirty="0"/>
              <a:t>DARBY</a:t>
            </a:r>
            <a:r>
              <a:rPr lang="en-US" sz="4000" dirty="0"/>
              <a:t> looking </a:t>
            </a:r>
            <a:r>
              <a:rPr lang="en-US" sz="4000" dirty="0" err="1"/>
              <a:t>stedfastly</a:t>
            </a:r>
            <a:r>
              <a:rPr lang="en-US" sz="4000" dirty="0"/>
              <a:t> on Yeshua</a:t>
            </a:r>
          </a:p>
          <a:p>
            <a:pPr algn="l"/>
            <a:endParaRPr lang="en-US" sz="4000" dirty="0"/>
          </a:p>
        </p:txBody>
      </p:sp>
    </p:spTree>
    <p:extLst>
      <p:ext uri="{BB962C8B-B14F-4D97-AF65-F5344CB8AC3E}">
        <p14:creationId xmlns:p14="http://schemas.microsoft.com/office/powerpoint/2010/main" val="1268830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781DE-DB59-27A4-CB0F-078C37F621B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5197195-F457-238D-B3A2-62A4EADED20E}"/>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EASY</a:t>
            </a:r>
            <a:r>
              <a:rPr lang="en-US" sz="4000" dirty="0"/>
              <a:t> As we run, we must always look towards Yeshua</a:t>
            </a:r>
          </a:p>
          <a:p>
            <a:pPr algn="l"/>
            <a:r>
              <a:rPr lang="en-US" sz="4000" baseline="30000" dirty="0"/>
              <a:t>MOUNCE</a:t>
            </a:r>
            <a:r>
              <a:rPr lang="en-US" sz="4000" dirty="0"/>
              <a:t> fixing our gaze upon Yeshua</a:t>
            </a:r>
          </a:p>
        </p:txBody>
      </p:sp>
    </p:spTree>
    <p:extLst>
      <p:ext uri="{BB962C8B-B14F-4D97-AF65-F5344CB8AC3E}">
        <p14:creationId xmlns:p14="http://schemas.microsoft.com/office/powerpoint/2010/main" val="4238562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2E2B4-DDAB-6148-F8A2-D4139D18ADC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E58C8F5-8175-928F-F5E9-15BACC84A0FC}"/>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Messianic Jews/Heb 12.2</a:t>
            </a:r>
            <a:r>
              <a:rPr lang="en-US" sz="4000" dirty="0"/>
              <a:t> </a:t>
            </a:r>
            <a:r>
              <a:rPr lang="en-US" sz="4000" u="sng" dirty="0">
                <a:solidFill>
                  <a:srgbClr val="FFFF66"/>
                </a:solidFill>
              </a:rPr>
              <a:t>Looking away </a:t>
            </a:r>
            <a:r>
              <a:rPr lang="el-GR" sz="4000" u="sng" dirty="0">
                <a:solidFill>
                  <a:srgbClr val="FFFF66"/>
                </a:solidFill>
              </a:rPr>
              <a:t>ἀφορῶντες (</a:t>
            </a:r>
            <a:r>
              <a:rPr lang="en-US" sz="4000" u="sng" dirty="0" err="1">
                <a:solidFill>
                  <a:srgbClr val="FFFF66"/>
                </a:solidFill>
              </a:rPr>
              <a:t>aphorōntes</a:t>
            </a:r>
            <a:r>
              <a:rPr lang="en-US" sz="4000" u="sng" dirty="0">
                <a:solidFill>
                  <a:srgbClr val="FFFF66"/>
                </a:solidFill>
              </a:rPr>
              <a:t>) to Yeshua</a:t>
            </a:r>
            <a:r>
              <a:rPr lang="en-US" sz="4000" dirty="0"/>
              <a:t>, the Initiator and Completer of that trusting, — who, in exchange for obtaining the joy set before him, endured execution on a stake as a criminal, scorning the shame, and has sat down at the right hand of the throne of God</a:t>
            </a:r>
          </a:p>
        </p:txBody>
      </p:sp>
    </p:spTree>
    <p:extLst>
      <p:ext uri="{BB962C8B-B14F-4D97-AF65-F5344CB8AC3E}">
        <p14:creationId xmlns:p14="http://schemas.microsoft.com/office/powerpoint/2010/main" val="1915805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1CE1D-FBD1-695B-BEEA-28B7C4AFDC0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1EFC91E-DA75-6D90-9AF9-40F621EE53FE}"/>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25AE194D-FF4A-F7F7-D35B-6458B8F104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4452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0C006-8C5B-D4D9-B4E4-D24476C6EAB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014C92A-887A-D8C7-9579-BC2EED07268C}"/>
              </a:ext>
            </a:extLst>
          </p:cNvPr>
          <p:cNvSpPr>
            <a:spLocks noGrp="1" noChangeArrowheads="1"/>
          </p:cNvSpPr>
          <p:nvPr>
            <p:ph type="subTitle" idx="1"/>
          </p:nvPr>
        </p:nvSpPr>
        <p:spPr>
          <a:xfrm>
            <a:off x="228600" y="209550"/>
            <a:ext cx="8686800" cy="4800600"/>
          </a:xfrm>
        </p:spPr>
        <p:txBody>
          <a:bodyPr>
            <a:normAutofit/>
          </a:bodyPr>
          <a:lstStyle/>
          <a:p>
            <a:pPr algn="l"/>
            <a:endParaRPr lang="he-IL" sz="4000" dirty="0"/>
          </a:p>
        </p:txBody>
      </p:sp>
      <p:pic>
        <p:nvPicPr>
          <p:cNvPr id="3" name="Picture 2">
            <a:extLst>
              <a:ext uri="{FF2B5EF4-FFF2-40B4-BE49-F238E27FC236}">
                <a16:creationId xmlns:a16="http://schemas.microsoft.com/office/drawing/2014/main" id="{5F15C590-A46B-0704-15CA-9263FB44FD47}"/>
              </a:ext>
            </a:extLst>
          </p:cNvPr>
          <p:cNvPicPr>
            <a:picLocks noChangeAspect="1"/>
          </p:cNvPicPr>
          <p:nvPr/>
        </p:nvPicPr>
        <p:blipFill>
          <a:blip r:embed="rId3"/>
          <a:stretch>
            <a:fillRect/>
          </a:stretch>
        </p:blipFill>
        <p:spPr>
          <a:xfrm>
            <a:off x="76200" y="190500"/>
            <a:ext cx="9144000" cy="4926453"/>
          </a:xfrm>
          <a:prstGeom prst="rect">
            <a:avLst/>
          </a:prstGeom>
        </p:spPr>
      </p:pic>
      <p:sp>
        <p:nvSpPr>
          <p:cNvPr id="4" name="TextBox 3">
            <a:extLst>
              <a:ext uri="{FF2B5EF4-FFF2-40B4-BE49-F238E27FC236}">
                <a16:creationId xmlns:a16="http://schemas.microsoft.com/office/drawing/2014/main" id="{19570CA9-EF17-43DE-4EE5-E9602360F6D8}"/>
              </a:ext>
            </a:extLst>
          </p:cNvPr>
          <p:cNvSpPr txBox="1"/>
          <p:nvPr/>
        </p:nvSpPr>
        <p:spPr>
          <a:xfrm>
            <a:off x="389919" y="4095750"/>
            <a:ext cx="8516562" cy="584775"/>
          </a:xfrm>
          <a:prstGeom prst="rect">
            <a:avLst/>
          </a:prstGeom>
          <a:noFill/>
        </p:spPr>
        <p:txBody>
          <a:bodyPr wrap="none" rtlCol="0">
            <a:spAutoFit/>
          </a:bodyPr>
          <a:lstStyle/>
          <a:p>
            <a:r>
              <a:rPr lang="en-US" altLang="en-US" sz="3200" dirty="0"/>
              <a:t>Four bright planets in one sweeping view.</a:t>
            </a:r>
          </a:p>
        </p:txBody>
      </p:sp>
      <p:sp>
        <p:nvSpPr>
          <p:cNvPr id="2" name="TextBox 1">
            <a:extLst>
              <a:ext uri="{FF2B5EF4-FFF2-40B4-BE49-F238E27FC236}">
                <a16:creationId xmlns:a16="http://schemas.microsoft.com/office/drawing/2014/main" id="{51163660-8699-9975-EEAE-7BDB69634FC0}"/>
              </a:ext>
            </a:extLst>
          </p:cNvPr>
          <p:cNvSpPr txBox="1"/>
          <p:nvPr/>
        </p:nvSpPr>
        <p:spPr>
          <a:xfrm>
            <a:off x="219075" y="190500"/>
            <a:ext cx="3544304" cy="707886"/>
          </a:xfrm>
          <a:prstGeom prst="rect">
            <a:avLst/>
          </a:prstGeom>
          <a:noFill/>
        </p:spPr>
        <p:txBody>
          <a:bodyPr wrap="none" rtlCol="0">
            <a:spAutoFit/>
          </a:bodyPr>
          <a:lstStyle/>
          <a:p>
            <a:pPr algn="l"/>
            <a:r>
              <a:rPr lang="en-US" dirty="0"/>
              <a:t>Late January </a:t>
            </a:r>
          </a:p>
        </p:txBody>
      </p:sp>
    </p:spTree>
    <p:extLst>
      <p:ext uri="{BB962C8B-B14F-4D97-AF65-F5344CB8AC3E}">
        <p14:creationId xmlns:p14="http://schemas.microsoft.com/office/powerpoint/2010/main" val="3201766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B343A-F515-3ACC-87E0-990A2499486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BEBD7A5-4567-C700-D843-85B7958835BF}"/>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6FAE9EBB-259D-2892-CE9F-6067F3387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7980020B-0004-5DA9-367B-5C191E6FDAAB}"/>
              </a:ext>
            </a:extLst>
          </p:cNvPr>
          <p:cNvSpPr txBox="1"/>
          <p:nvPr/>
        </p:nvSpPr>
        <p:spPr>
          <a:xfrm>
            <a:off x="228600" y="0"/>
            <a:ext cx="8085483" cy="4401205"/>
          </a:xfrm>
          <a:prstGeom prst="rect">
            <a:avLst/>
          </a:prstGeom>
          <a:noFill/>
        </p:spPr>
        <p:txBody>
          <a:bodyPr wrap="none" rtlCol="0">
            <a:spAutoFit/>
          </a:bodyPr>
          <a:lstStyle/>
          <a:p>
            <a:r>
              <a:rPr lang="en-US" u="sng" dirty="0" err="1">
                <a:solidFill>
                  <a:srgbClr val="FFFF66"/>
                </a:solidFill>
              </a:rPr>
              <a:t>Undistactedly</a:t>
            </a:r>
            <a:r>
              <a:rPr lang="en-US" u="sng" dirty="0">
                <a:solidFill>
                  <a:srgbClr val="FFFF66"/>
                </a:solidFill>
              </a:rPr>
              <a:t> Viewing Yeshua </a:t>
            </a:r>
          </a:p>
          <a:p>
            <a:pPr algn="l"/>
            <a:r>
              <a:rPr lang="en-US" dirty="0"/>
              <a:t>Mes Jews 12.2</a:t>
            </a:r>
          </a:p>
          <a:p>
            <a:pPr marL="514350" indent="-514350" algn="l">
              <a:buFont typeface="+mj-lt"/>
              <a:buAutoNum type="arabicPeriod"/>
            </a:pPr>
            <a:r>
              <a:rPr lang="en-US" dirty="0"/>
              <a:t>Importance of Looking to Him</a:t>
            </a:r>
          </a:p>
          <a:p>
            <a:pPr marL="514350" indent="-514350" algn="l">
              <a:buFont typeface="+mj-lt"/>
              <a:buAutoNum type="arabicPeriod"/>
            </a:pPr>
            <a:r>
              <a:rPr lang="en-US" dirty="0"/>
              <a:t>Word study</a:t>
            </a:r>
          </a:p>
          <a:p>
            <a:pPr marL="514350" indent="-514350" algn="l">
              <a:buFont typeface="+mj-lt"/>
              <a:buAutoNum type="arabicPeriod"/>
            </a:pPr>
            <a:r>
              <a:rPr lang="en-US" dirty="0"/>
              <a:t>Context</a:t>
            </a:r>
          </a:p>
          <a:p>
            <a:pPr marL="514350" indent="-514350" algn="l">
              <a:buFont typeface="+mj-lt"/>
              <a:buAutoNum type="arabicPeriod"/>
            </a:pPr>
            <a:r>
              <a:rPr lang="en-US" u="sng" dirty="0">
                <a:solidFill>
                  <a:srgbClr val="FFFF66"/>
                </a:solidFill>
              </a:rPr>
              <a:t>What we see</a:t>
            </a:r>
          </a:p>
          <a:p>
            <a:pPr marL="514350" indent="-514350" algn="l">
              <a:buFont typeface="+mj-lt"/>
              <a:buAutoNum type="arabicPeriod"/>
            </a:pPr>
            <a:r>
              <a:rPr lang="en-US" dirty="0"/>
              <a:t>Effect</a:t>
            </a:r>
          </a:p>
        </p:txBody>
      </p:sp>
    </p:spTree>
    <p:extLst>
      <p:ext uri="{BB962C8B-B14F-4D97-AF65-F5344CB8AC3E}">
        <p14:creationId xmlns:p14="http://schemas.microsoft.com/office/powerpoint/2010/main" val="2796489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93AC9-2DAD-64FB-38DB-4A193B189D1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397DD50-43AA-06EC-E2D4-ACB3E80A5236}"/>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Yeshayahu/Is 6.1-6 </a:t>
            </a:r>
            <a:r>
              <a:rPr lang="en-US" sz="4000" dirty="0"/>
              <a:t>In the year of King Uzziah’s death, I saw </a:t>
            </a:r>
            <a:r>
              <a:rPr lang="en-US" sz="4000" cap="small" dirty="0"/>
              <a:t>Adoni</a:t>
            </a:r>
            <a:r>
              <a:rPr lang="en-US" sz="4000" dirty="0"/>
              <a:t> sitting on a throne, high and lifted up, and the train of His robe filled the Temple.  Seraphim were standing above Him. Each had six wings: with two he covered his face and with two he covered his feet, and with two he flew.  </a:t>
            </a:r>
          </a:p>
        </p:txBody>
      </p:sp>
    </p:spTree>
    <p:extLst>
      <p:ext uri="{BB962C8B-B14F-4D97-AF65-F5344CB8AC3E}">
        <p14:creationId xmlns:p14="http://schemas.microsoft.com/office/powerpoint/2010/main" val="1436814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C2A80-910B-76B1-FC6E-47CD3DB3AC9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0D6557E-ED5D-91C9-3183-A423DB29CFCD}"/>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Yeshayahu/Is 6.1-6 </a:t>
            </a:r>
            <a:r>
              <a:rPr lang="en-US" sz="4000" dirty="0"/>
              <a:t>One called out to another, and said:</a:t>
            </a:r>
          </a:p>
          <a:p>
            <a:pPr algn="l"/>
            <a:r>
              <a:rPr lang="en-US" sz="4000" dirty="0"/>
              <a:t>“Holy, holy, holy, is </a:t>
            </a:r>
            <a:r>
              <a:rPr lang="en-US" sz="4000" cap="small" dirty="0"/>
              <a:t>Adoni </a:t>
            </a:r>
            <a:r>
              <a:rPr lang="en-US" sz="4000" dirty="0"/>
              <a:t>-</a:t>
            </a:r>
            <a:r>
              <a:rPr lang="en-US" sz="4000" dirty="0" err="1"/>
              <a:t>Tzva’ot</a:t>
            </a:r>
            <a:r>
              <a:rPr lang="en-US" sz="4000" dirty="0"/>
              <a:t>! The whole earth is full of His glory.” Then the posts of the door trembled at the voice of those who called, and the House was filled with smoke.  </a:t>
            </a:r>
          </a:p>
        </p:txBody>
      </p:sp>
    </p:spTree>
    <p:extLst>
      <p:ext uri="{BB962C8B-B14F-4D97-AF65-F5344CB8AC3E}">
        <p14:creationId xmlns:p14="http://schemas.microsoft.com/office/powerpoint/2010/main" val="612340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72F8F-4480-CC7E-9B04-E703BED733D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3A65FA6-77BC-9296-5576-3C6DFFB06D61}"/>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Yeshayahu/Is 6.1-6 </a:t>
            </a:r>
            <a:r>
              <a:rPr lang="en-US" sz="4000" dirty="0"/>
              <a:t>Then I said: “Oy to me! For I am ruined! For I am a man of unclean lips, and I am dwelling among a people of unclean lips. For my eyes have seen the King, Adonai-</a:t>
            </a:r>
            <a:r>
              <a:rPr lang="en-US" sz="4000" dirty="0" err="1"/>
              <a:t>Tzva’ot</a:t>
            </a:r>
            <a:r>
              <a:rPr lang="en-US" sz="4000" dirty="0"/>
              <a:t>!”</a:t>
            </a:r>
          </a:p>
        </p:txBody>
      </p:sp>
    </p:spTree>
    <p:extLst>
      <p:ext uri="{BB962C8B-B14F-4D97-AF65-F5344CB8AC3E}">
        <p14:creationId xmlns:p14="http://schemas.microsoft.com/office/powerpoint/2010/main" val="2575753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9FDF9-50A2-62BE-8038-58397C55301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2FE0319-4A85-79D2-5842-201D7EF37109}"/>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Yeshayahu/Is 6.1-6  </a:t>
            </a:r>
            <a:r>
              <a:rPr lang="en-US" sz="4000" dirty="0"/>
              <a:t>Then one of the seraphim flew to me, with a glowing coal in his hand, which he had taken with tongs from the altar. He touched my mouth with it and said: “Behold, this has touched your lips. Your iniquity is taken away, and your sins atoned for.”</a:t>
            </a:r>
          </a:p>
        </p:txBody>
      </p:sp>
    </p:spTree>
    <p:extLst>
      <p:ext uri="{BB962C8B-B14F-4D97-AF65-F5344CB8AC3E}">
        <p14:creationId xmlns:p14="http://schemas.microsoft.com/office/powerpoint/2010/main" val="2915476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9F5EB-01FF-35E3-88A9-2A43F75918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70DEC6B-A5EC-A2C9-4D66-DCE944A8298E}"/>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T’hillim / Ps 27.4 </a:t>
            </a:r>
            <a:r>
              <a:rPr lang="en-US" sz="4000" dirty="0"/>
              <a:t>One thing have I asked of </a:t>
            </a:r>
            <a:r>
              <a:rPr lang="en-US" sz="4000" cap="small" dirty="0"/>
              <a:t>Adoni</a:t>
            </a:r>
            <a:r>
              <a:rPr lang="en-US" sz="4000" dirty="0"/>
              <a:t>, that will I seek: to dwell in the House of </a:t>
            </a:r>
            <a:r>
              <a:rPr lang="en-US" sz="4000" cap="small" dirty="0"/>
              <a:t>Adoni</a:t>
            </a:r>
            <a:r>
              <a:rPr lang="en-US" sz="4000" dirty="0"/>
              <a:t> all the days of my life, to behold </a:t>
            </a:r>
            <a:r>
              <a:rPr lang="en-US" sz="4000" u="sng" dirty="0">
                <a:solidFill>
                  <a:srgbClr val="FFFF66"/>
                </a:solidFill>
              </a:rPr>
              <a:t>the beauty of Adoni</a:t>
            </a:r>
            <a:r>
              <a:rPr lang="en-US" sz="4000" dirty="0"/>
              <a:t>, and to meditate in His Temple…In His Tabernacle </a:t>
            </a:r>
            <a:r>
              <a:rPr lang="en-US" sz="4000" u="sng" dirty="0">
                <a:solidFill>
                  <a:srgbClr val="FFFF66"/>
                </a:solidFill>
              </a:rPr>
              <a:t>I will offer sacrifices with shouts of joy. I will sing, yes, sing praises to </a:t>
            </a:r>
            <a:r>
              <a:rPr lang="en-US" sz="4000" u="sng" cap="small" dirty="0">
                <a:solidFill>
                  <a:srgbClr val="FFFF66"/>
                </a:solidFill>
              </a:rPr>
              <a:t>Adoni</a:t>
            </a:r>
            <a:r>
              <a:rPr lang="en-US" sz="4000" cap="small" dirty="0">
                <a:solidFill>
                  <a:srgbClr val="FFFF66"/>
                </a:solidFill>
              </a:rPr>
              <a:t>.</a:t>
            </a:r>
          </a:p>
        </p:txBody>
      </p:sp>
    </p:spTree>
    <p:extLst>
      <p:ext uri="{BB962C8B-B14F-4D97-AF65-F5344CB8AC3E}">
        <p14:creationId xmlns:p14="http://schemas.microsoft.com/office/powerpoint/2010/main" val="2360472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7444E-44DC-6E02-45F0-9024A2E78D6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3D785F3-EE38-411B-EC5F-051C7E51649E}"/>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Revelation 1.12-16 </a:t>
            </a:r>
            <a:r>
              <a:rPr lang="en-US" sz="4000" dirty="0"/>
              <a:t>When I had turned, I saw seven gold menorahs;  and among the menorahs was someone like a Son of Man, wearing a robe down to his feet and a gold band around his chest. His head and hair were as white as snow-white wool, </a:t>
            </a:r>
          </a:p>
        </p:txBody>
      </p:sp>
    </p:spTree>
    <p:extLst>
      <p:ext uri="{BB962C8B-B14F-4D97-AF65-F5344CB8AC3E}">
        <p14:creationId xmlns:p14="http://schemas.microsoft.com/office/powerpoint/2010/main" val="102329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77F1A-48D7-8E42-B394-301099E7B1C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85622F9-AAA1-0F92-61AE-8761A136AA23}"/>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Revelation 1.12-16 </a:t>
            </a:r>
            <a:r>
              <a:rPr lang="en-US" sz="4000" dirty="0"/>
              <a:t>his eyes like a fiery flame, his feet like burnished brass refined in a furnace, and his voice like the sound of rushing waters. In his right hand he held seven stars, out of his mouth went a sharp double-edged sword, and his face was like the sun shining in full strength.</a:t>
            </a:r>
          </a:p>
        </p:txBody>
      </p:sp>
    </p:spTree>
    <p:extLst>
      <p:ext uri="{BB962C8B-B14F-4D97-AF65-F5344CB8AC3E}">
        <p14:creationId xmlns:p14="http://schemas.microsoft.com/office/powerpoint/2010/main" val="2987493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E40E2-08C6-769E-C706-1514E1C79D0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C16A23C-5F48-9F88-BA7B-23A56C38E53E}"/>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baseline="30000" dirty="0"/>
              <a:t>Song of Songs 5.10-16</a:t>
            </a:r>
            <a:r>
              <a:rPr lang="en-US" sz="4000" dirty="0"/>
              <a:t> The man I love is radiant and ruddy; he stands out among ten thousand.</a:t>
            </a:r>
          </a:p>
          <a:p>
            <a:pPr algn="l"/>
            <a:r>
              <a:rPr lang="en-US" sz="4000" dirty="0"/>
              <a:t>His head is like the finest gold;</a:t>
            </a:r>
          </a:p>
          <a:p>
            <a:pPr algn="l"/>
            <a:r>
              <a:rPr lang="en-US" sz="4000" dirty="0"/>
              <a:t>his locks are wavy and black as a raven.</a:t>
            </a:r>
          </a:p>
          <a:p>
            <a:pPr algn="l"/>
            <a:r>
              <a:rPr lang="en-US" sz="4000" dirty="0"/>
              <a:t>His eyes are like doves by running streams, bathed in milk and set just right.</a:t>
            </a:r>
          </a:p>
        </p:txBody>
      </p:sp>
    </p:spTree>
    <p:extLst>
      <p:ext uri="{BB962C8B-B14F-4D97-AF65-F5344CB8AC3E}">
        <p14:creationId xmlns:p14="http://schemas.microsoft.com/office/powerpoint/2010/main" val="2171504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DA2A0-9FB6-8928-44B1-F937C3AD643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0002604-9AA6-6F54-47EA-4531CD91795D}"/>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baseline="30000" dirty="0"/>
              <a:t>Song of Songs 5.10-16 </a:t>
            </a:r>
            <a:r>
              <a:rPr lang="en-US" sz="4000" dirty="0"/>
              <a:t>His cheeks are like beds of spices, like banks of fragrant herbs.</a:t>
            </a:r>
          </a:p>
          <a:p>
            <a:pPr algn="l"/>
            <a:r>
              <a:rPr lang="en-US" sz="4000" dirty="0"/>
              <a:t>His lips are like lilies dripping with sweet myrrh.</a:t>
            </a:r>
          </a:p>
          <a:p>
            <a:pPr algn="l"/>
            <a:r>
              <a:rPr lang="en-US" sz="4000" dirty="0"/>
              <a:t>His arms are rods of gold set with beryl,</a:t>
            </a:r>
          </a:p>
          <a:p>
            <a:pPr algn="l"/>
            <a:r>
              <a:rPr lang="en-US" sz="4000" dirty="0"/>
              <a:t>his body polished ivory adorned with sapphires.</a:t>
            </a:r>
          </a:p>
        </p:txBody>
      </p:sp>
    </p:spTree>
    <p:extLst>
      <p:ext uri="{BB962C8B-B14F-4D97-AF65-F5344CB8AC3E}">
        <p14:creationId xmlns:p14="http://schemas.microsoft.com/office/powerpoint/2010/main" val="316699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7F575-FCA2-E090-4CC8-03386BA638E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9EBE8D5-3551-2696-847C-A3C8620338E1}"/>
              </a:ext>
            </a:extLst>
          </p:cNvPr>
          <p:cNvSpPr>
            <a:spLocks noGrp="1" noChangeArrowheads="1"/>
          </p:cNvSpPr>
          <p:nvPr>
            <p:ph type="subTitle" idx="1"/>
          </p:nvPr>
        </p:nvSpPr>
        <p:spPr>
          <a:xfrm>
            <a:off x="304800" y="209550"/>
            <a:ext cx="8610600" cy="4800600"/>
          </a:xfrm>
        </p:spPr>
        <p:txBody>
          <a:bodyPr>
            <a:normAutofit/>
          </a:bodyPr>
          <a:lstStyle/>
          <a:p>
            <a:pPr algn="l"/>
            <a:endParaRPr lang="he-IL" sz="4000" dirty="0"/>
          </a:p>
        </p:txBody>
      </p:sp>
      <p:pic>
        <p:nvPicPr>
          <p:cNvPr id="5122" name="Picture 2" descr="A sky chart showing the four bright planets: Mars, Jupiter, Saturn, and Venus.">
            <a:extLst>
              <a:ext uri="{FF2B5EF4-FFF2-40B4-BE49-F238E27FC236}">
                <a16:creationId xmlns:a16="http://schemas.microsoft.com/office/drawing/2014/main" id="{166B6E70-99C6-A0A9-B47F-57CD947FA7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3988"/>
            <a:ext cx="9144000" cy="483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1863C-E81A-BB09-4FC2-EEF32853E12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135B7A5-93E9-86CD-22EA-130287BEFBA4}"/>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Song of Songs 5.10-16</a:t>
            </a:r>
            <a:endParaRPr lang="en-US" sz="4000" dirty="0"/>
          </a:p>
          <a:p>
            <a:pPr algn="l"/>
            <a:r>
              <a:rPr lang="en-US" sz="4000" dirty="0"/>
              <a:t>His legs are like pillars of marble</a:t>
            </a:r>
          </a:p>
          <a:p>
            <a:pPr algn="l"/>
            <a:r>
              <a:rPr lang="en-US" sz="4000" dirty="0"/>
              <a:t>set on bases of pure gold.</a:t>
            </a:r>
          </a:p>
          <a:p>
            <a:pPr algn="l"/>
            <a:r>
              <a:rPr lang="en-US" sz="4000" dirty="0"/>
              <a:t>His appearance is like the </a:t>
            </a:r>
            <a:r>
              <a:rPr lang="en-US" sz="4000" dirty="0" err="1"/>
              <a:t>L’vanon</a:t>
            </a:r>
            <a:r>
              <a:rPr lang="en-US" sz="4000" dirty="0"/>
              <a:t>,</a:t>
            </a:r>
          </a:p>
          <a:p>
            <a:pPr algn="l"/>
            <a:r>
              <a:rPr lang="en-US" sz="4000" dirty="0"/>
              <a:t>as imposing as the cedars.</a:t>
            </a:r>
          </a:p>
        </p:txBody>
      </p:sp>
    </p:spTree>
    <p:extLst>
      <p:ext uri="{BB962C8B-B14F-4D97-AF65-F5344CB8AC3E}">
        <p14:creationId xmlns:p14="http://schemas.microsoft.com/office/powerpoint/2010/main" val="1281317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A424-A4B2-9F0E-4F83-D9615C89EB7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393CB99-B905-9784-B96A-6472B6EBAF42}"/>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Song of Songs 5.10-16</a:t>
            </a:r>
          </a:p>
          <a:p>
            <a:pPr algn="l"/>
            <a:r>
              <a:rPr lang="en-US" sz="4000" dirty="0"/>
              <a:t>His words are sweetness itself;   he is altogether desirable.</a:t>
            </a:r>
          </a:p>
          <a:p>
            <a:pPr algn="l"/>
            <a:r>
              <a:rPr lang="en-US" sz="4000" dirty="0"/>
              <a:t>This is my darling, and this is my friend, daughters of Yerushalayim.</a:t>
            </a:r>
          </a:p>
        </p:txBody>
      </p:sp>
    </p:spTree>
    <p:extLst>
      <p:ext uri="{BB962C8B-B14F-4D97-AF65-F5344CB8AC3E}">
        <p14:creationId xmlns:p14="http://schemas.microsoft.com/office/powerpoint/2010/main" val="3600690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8555F-5FF6-8811-F891-9B787FC3C9B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81C7E69-FDA9-4757-F1FD-01400EBF0171}"/>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Mes Jews /Heb 12.2  </a:t>
            </a:r>
            <a:r>
              <a:rPr lang="en-US" sz="4000" dirty="0"/>
              <a:t>Looking away to the Initiator and Completer of that trusting, Yeshua — who, in exchange for obtaining the joy set before him, endured execution on a stake as a criminal, scorning the shame, and has sat down at the right hand of the throne of God.</a:t>
            </a:r>
          </a:p>
        </p:txBody>
      </p:sp>
    </p:spTree>
    <p:extLst>
      <p:ext uri="{BB962C8B-B14F-4D97-AF65-F5344CB8AC3E}">
        <p14:creationId xmlns:p14="http://schemas.microsoft.com/office/powerpoint/2010/main" val="827635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6333D-7FCE-2436-251B-906CA49D504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0372BD5-A9E5-8246-AAAA-9A71EB8A71A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368779CD-DD8A-3D36-17EC-80BC903AF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663346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8BE88-64D2-F788-8F31-A83351365A6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1327ADB-65A3-DF21-8FD9-DCBCEF275ACA}"/>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837DA7B6-2B37-C4F9-D0C6-7E0560540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4ECE9D6E-40A9-0163-A4B6-5DCBE8393C7D}"/>
              </a:ext>
            </a:extLst>
          </p:cNvPr>
          <p:cNvSpPr txBox="1"/>
          <p:nvPr/>
        </p:nvSpPr>
        <p:spPr>
          <a:xfrm>
            <a:off x="228600" y="0"/>
            <a:ext cx="8085483" cy="4401205"/>
          </a:xfrm>
          <a:prstGeom prst="rect">
            <a:avLst/>
          </a:prstGeom>
          <a:noFill/>
        </p:spPr>
        <p:txBody>
          <a:bodyPr wrap="none" rtlCol="0">
            <a:spAutoFit/>
          </a:bodyPr>
          <a:lstStyle/>
          <a:p>
            <a:r>
              <a:rPr lang="en-US" u="sng" dirty="0" err="1">
                <a:solidFill>
                  <a:srgbClr val="FFFF66"/>
                </a:solidFill>
              </a:rPr>
              <a:t>Undistactedly</a:t>
            </a:r>
            <a:r>
              <a:rPr lang="en-US" u="sng" dirty="0">
                <a:solidFill>
                  <a:srgbClr val="FFFF66"/>
                </a:solidFill>
              </a:rPr>
              <a:t> Viewing Yeshua </a:t>
            </a:r>
          </a:p>
          <a:p>
            <a:pPr algn="l"/>
            <a:r>
              <a:rPr lang="en-US" dirty="0"/>
              <a:t>Mes Jews 12.2</a:t>
            </a:r>
          </a:p>
          <a:p>
            <a:pPr marL="514350" indent="-514350" algn="l">
              <a:buFont typeface="+mj-lt"/>
              <a:buAutoNum type="arabicPeriod"/>
            </a:pPr>
            <a:r>
              <a:rPr lang="en-US" dirty="0"/>
              <a:t>Importance of Looking to Him</a:t>
            </a:r>
          </a:p>
          <a:p>
            <a:pPr marL="514350" indent="-514350" algn="l">
              <a:buFont typeface="+mj-lt"/>
              <a:buAutoNum type="arabicPeriod"/>
            </a:pPr>
            <a:r>
              <a:rPr lang="en-US" dirty="0"/>
              <a:t>Word study</a:t>
            </a:r>
          </a:p>
          <a:p>
            <a:pPr marL="514350" indent="-514350" algn="l">
              <a:buFont typeface="+mj-lt"/>
              <a:buAutoNum type="arabicPeriod"/>
            </a:pPr>
            <a:r>
              <a:rPr lang="en-US" dirty="0"/>
              <a:t>Context</a:t>
            </a:r>
          </a:p>
          <a:p>
            <a:pPr marL="514350" indent="-514350" algn="l">
              <a:buFont typeface="+mj-lt"/>
              <a:buAutoNum type="arabicPeriod"/>
            </a:pPr>
            <a:r>
              <a:rPr lang="en-US" dirty="0"/>
              <a:t>What we see</a:t>
            </a:r>
          </a:p>
          <a:p>
            <a:pPr marL="514350" indent="-514350" algn="l">
              <a:buFont typeface="+mj-lt"/>
              <a:buAutoNum type="arabicPeriod"/>
            </a:pPr>
            <a:r>
              <a:rPr lang="en-US" u="sng" dirty="0">
                <a:solidFill>
                  <a:srgbClr val="FFFF66"/>
                </a:solidFill>
              </a:rPr>
              <a:t>Effect</a:t>
            </a:r>
          </a:p>
        </p:txBody>
      </p:sp>
    </p:spTree>
    <p:extLst>
      <p:ext uri="{BB962C8B-B14F-4D97-AF65-F5344CB8AC3E}">
        <p14:creationId xmlns:p14="http://schemas.microsoft.com/office/powerpoint/2010/main" val="3704065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D3C9D-9B40-4D3E-0878-360026A1F1F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519D9DE-2A61-BD6C-84A1-38C2330CA29A}"/>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2 Cor 4.6</a:t>
            </a:r>
            <a:r>
              <a:rPr lang="en-US" sz="4000" dirty="0"/>
              <a:t> For it is the God who once said, “Let light shine out of darkness,”  who has made his light shine in our hearts, the light of the knowledge of God’s glory shining in the face of the Messiah Yeshua.</a:t>
            </a:r>
          </a:p>
        </p:txBody>
      </p:sp>
    </p:spTree>
    <p:extLst>
      <p:ext uri="{BB962C8B-B14F-4D97-AF65-F5344CB8AC3E}">
        <p14:creationId xmlns:p14="http://schemas.microsoft.com/office/powerpoint/2010/main" val="3469274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5C716-1F1E-65BD-80D8-5A11364E7B7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E0649A0-1522-0D4E-036B-409F9DE653AC}"/>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2 Cor 3.18</a:t>
            </a:r>
            <a:r>
              <a:rPr lang="en-US" sz="4000" dirty="0"/>
              <a:t> So all of us, with faces unveiled, see as in a mirror the glory of the Lord; and we are being changed into his very image, from one degree of glory to the next, by </a:t>
            </a:r>
            <a:r>
              <a:rPr lang="en-US" sz="4000" cap="small" dirty="0"/>
              <a:t>Adoni</a:t>
            </a:r>
            <a:r>
              <a:rPr lang="en-US" sz="4000" dirty="0"/>
              <a:t> the Spirit.</a:t>
            </a:r>
          </a:p>
        </p:txBody>
      </p:sp>
    </p:spTree>
    <p:extLst>
      <p:ext uri="{BB962C8B-B14F-4D97-AF65-F5344CB8AC3E}">
        <p14:creationId xmlns:p14="http://schemas.microsoft.com/office/powerpoint/2010/main" val="1634009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530AE-B69B-1D26-3087-C6E57A6BD65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2E1C9BC-E659-B0B8-EAD1-9A2E00ECE4CF}"/>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Some Or HaOlamniks</a:t>
            </a:r>
          </a:p>
          <a:p>
            <a:r>
              <a:rPr lang="en-US" sz="4000" dirty="0"/>
              <a:t>Expression of</a:t>
            </a:r>
          </a:p>
          <a:p>
            <a:r>
              <a:rPr lang="en-US" sz="4000" dirty="0"/>
              <a:t> </a:t>
            </a:r>
            <a:r>
              <a:rPr lang="el-GR" sz="4000" u="sng" dirty="0">
                <a:solidFill>
                  <a:srgbClr val="FFFF66"/>
                </a:solidFill>
              </a:rPr>
              <a:t>ἀφορῶντες (</a:t>
            </a:r>
            <a:r>
              <a:rPr lang="en-US" sz="4000" u="sng" dirty="0" err="1">
                <a:solidFill>
                  <a:srgbClr val="FFFF66"/>
                </a:solidFill>
              </a:rPr>
              <a:t>aphorōntes</a:t>
            </a:r>
            <a:r>
              <a:rPr lang="en-US" sz="4000" u="sng" dirty="0">
                <a:solidFill>
                  <a:srgbClr val="FFFF66"/>
                </a:solidFill>
              </a:rPr>
              <a:t>)</a:t>
            </a:r>
          </a:p>
          <a:p>
            <a:r>
              <a:rPr lang="en-US" sz="4000" dirty="0"/>
              <a:t>Looking away to Yeshua</a:t>
            </a:r>
          </a:p>
          <a:p>
            <a:endParaRPr lang="en-US" sz="4000" dirty="0"/>
          </a:p>
        </p:txBody>
      </p:sp>
    </p:spTree>
    <p:extLst>
      <p:ext uri="{BB962C8B-B14F-4D97-AF65-F5344CB8AC3E}">
        <p14:creationId xmlns:p14="http://schemas.microsoft.com/office/powerpoint/2010/main" val="2957341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C411F-B851-F690-ED3E-142BAB1164B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8BA2AA5-6694-CB24-F8A3-93EE34A3B68E}"/>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u="sng" dirty="0">
                <a:solidFill>
                  <a:srgbClr val="FFFF66"/>
                </a:solidFill>
                <a:effectLst/>
                <a:ea typeface="MS Mincho" panose="02020609040205080304" pitchFamily="49" charset="-128"/>
                <a:cs typeface="Arial" panose="020B0604020202020204" pitchFamily="34" charset="0"/>
              </a:rPr>
              <a:t>From Joy Burlison</a:t>
            </a:r>
            <a:r>
              <a:rPr lang="en-US" sz="4000" dirty="0">
                <a:solidFill>
                  <a:srgbClr val="FFFF66"/>
                </a:solidFill>
                <a:effectLst/>
                <a:ea typeface="MS Mincho" panose="02020609040205080304" pitchFamily="49" charset="-128"/>
                <a:cs typeface="Arial" panose="020B0604020202020204" pitchFamily="34" charset="0"/>
              </a:rPr>
              <a:t>  </a:t>
            </a:r>
            <a:r>
              <a:rPr lang="en-US" sz="4000" dirty="0">
                <a:effectLst/>
                <a:ea typeface="MS Mincho" panose="02020609040205080304" pitchFamily="49" charset="-128"/>
                <a:cs typeface="Arial" panose="020B0604020202020204" pitchFamily="34" charset="0"/>
              </a:rPr>
              <a:t>Looking to Yeshua, focusing on Yeshua; it's such a simple concept yet one that everyday I find I must remind myself.. in all situations, He is enough; anything more can become an idol. In the past, when I was worried about my son, I looked outside of Yeshua. </a:t>
            </a:r>
            <a:endParaRPr lang="en-US" sz="4000" dirty="0"/>
          </a:p>
        </p:txBody>
      </p:sp>
    </p:spTree>
    <p:extLst>
      <p:ext uri="{BB962C8B-B14F-4D97-AF65-F5344CB8AC3E}">
        <p14:creationId xmlns:p14="http://schemas.microsoft.com/office/powerpoint/2010/main" val="1356949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425A5-968E-F9B8-4C4C-A39601E61CE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C6C51AF-25AE-AB5B-0EE7-27A7A3C31DEA}"/>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u="sng" dirty="0">
                <a:solidFill>
                  <a:srgbClr val="FFFF66"/>
                </a:solidFill>
                <a:effectLst/>
                <a:ea typeface="MS Mincho" panose="02020609040205080304" pitchFamily="49" charset="-128"/>
                <a:cs typeface="Arial" panose="020B0604020202020204" pitchFamily="34" charset="0"/>
              </a:rPr>
              <a:t>From Joy Burlison</a:t>
            </a:r>
            <a:r>
              <a:rPr lang="en-US" sz="4000" dirty="0">
                <a:solidFill>
                  <a:srgbClr val="FFFF66"/>
                </a:solidFill>
                <a:effectLst/>
                <a:ea typeface="MS Mincho" panose="02020609040205080304" pitchFamily="49" charset="-128"/>
                <a:cs typeface="Arial" panose="020B0604020202020204" pitchFamily="34" charset="0"/>
              </a:rPr>
              <a:t>  </a:t>
            </a:r>
            <a:r>
              <a:rPr lang="en-US" sz="4000" dirty="0">
                <a:effectLst/>
                <a:ea typeface="MS Mincho" panose="02020609040205080304" pitchFamily="49" charset="-128"/>
                <a:cs typeface="Arial" panose="020B0604020202020204" pitchFamily="34" charset="0"/>
              </a:rPr>
              <a:t>Later I confessed to my son I had acted outside of faith; that started healing the past. I daily face a medical diagnosis I was given years ago &amp; the potential outcome. Every time I think about the possibilities, I realize I need to look to Yeshua in trust &amp; that brings me back to shalom; </a:t>
            </a:r>
            <a:endParaRPr lang="en-US" sz="4000" dirty="0"/>
          </a:p>
        </p:txBody>
      </p:sp>
    </p:spTree>
    <p:extLst>
      <p:ext uri="{BB962C8B-B14F-4D97-AF65-F5344CB8AC3E}">
        <p14:creationId xmlns:p14="http://schemas.microsoft.com/office/powerpoint/2010/main" val="147643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0C9D5-2C3B-6E7E-4D5A-9047FEE235C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63F00B9-9E0B-4925-BB76-253BB0581FB8}"/>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 realize many of our congregants are single, and this next video may be a weird message.  But count it as training for the future, or a prayer request for our couples.</a:t>
            </a:r>
          </a:p>
        </p:txBody>
      </p:sp>
    </p:spTree>
    <p:extLst>
      <p:ext uri="{BB962C8B-B14F-4D97-AF65-F5344CB8AC3E}">
        <p14:creationId xmlns:p14="http://schemas.microsoft.com/office/powerpoint/2010/main" val="1457795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114EA-9290-A327-1A4A-478774BCBED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3116CDC-7160-65DE-FC8C-F5F27D51CD58}"/>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u="sng" dirty="0">
                <a:solidFill>
                  <a:srgbClr val="FFFF66"/>
                </a:solidFill>
                <a:effectLst/>
                <a:ea typeface="MS Mincho" panose="02020609040205080304" pitchFamily="49" charset="-128"/>
                <a:cs typeface="Arial" panose="020B0604020202020204" pitchFamily="34" charset="0"/>
              </a:rPr>
              <a:t>From Joy Burlison</a:t>
            </a:r>
            <a:r>
              <a:rPr lang="en-US" sz="4000" dirty="0">
                <a:solidFill>
                  <a:srgbClr val="FFFF66"/>
                </a:solidFill>
                <a:effectLst/>
                <a:ea typeface="MS Mincho" panose="02020609040205080304" pitchFamily="49" charset="-128"/>
                <a:cs typeface="Arial" panose="020B0604020202020204" pitchFamily="34" charset="0"/>
              </a:rPr>
              <a:t>   </a:t>
            </a:r>
            <a:r>
              <a:rPr lang="en-US" sz="4000" dirty="0">
                <a:effectLst/>
                <a:ea typeface="MS Mincho" panose="02020609040205080304" pitchFamily="49" charset="-128"/>
                <a:cs typeface="Arial" panose="020B0604020202020204" pitchFamily="34" charset="0"/>
              </a:rPr>
              <a:t>He is the highest authority over my health ups &amp; downs. I love that He is the initiator &amp; perfecter of faith, giving me hope as I intercede with Him for others, which is my greatest desire for humanity.. to look to Yeshua. May we live in a way that points to our Beloved.</a:t>
            </a:r>
          </a:p>
          <a:p>
            <a:pPr algn="l"/>
            <a:endParaRPr lang="en-US" sz="4000" dirty="0"/>
          </a:p>
        </p:txBody>
      </p:sp>
    </p:spTree>
    <p:extLst>
      <p:ext uri="{BB962C8B-B14F-4D97-AF65-F5344CB8AC3E}">
        <p14:creationId xmlns:p14="http://schemas.microsoft.com/office/powerpoint/2010/main" val="1384215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8C1B0-2137-BA5D-EC9A-F6ECC5ECEB2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D000997-5D29-12DB-BD62-76B21885B90D}"/>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u="sng" dirty="0">
                <a:solidFill>
                  <a:srgbClr val="FFFF66"/>
                </a:solidFill>
              </a:rPr>
              <a:t>From Ulises Acosta</a:t>
            </a:r>
            <a:r>
              <a:rPr lang="en-US" sz="4000" dirty="0"/>
              <a:t> Yeshua is the one we must follow and imitate because HE is not only the way to end our pilgrimage but our example on how to get there.  Just as our heroes in chapter 11 suffered and saw miracles, He suffered and did miracles. Just as they lived, we must live also. </a:t>
            </a:r>
          </a:p>
        </p:txBody>
      </p:sp>
    </p:spTree>
    <p:extLst>
      <p:ext uri="{BB962C8B-B14F-4D97-AF65-F5344CB8AC3E}">
        <p14:creationId xmlns:p14="http://schemas.microsoft.com/office/powerpoint/2010/main" val="122811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CE734-6199-2EE4-60BE-979E9F16638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BC7EEF2-0F5B-C98A-BAD0-9107DB745D99}"/>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u="sng" dirty="0">
                <a:solidFill>
                  <a:srgbClr val="FFFF66"/>
                </a:solidFill>
              </a:rPr>
              <a:t>From Ulises Acosta</a:t>
            </a:r>
            <a:r>
              <a:rPr lang="en-US" sz="4000" dirty="0"/>
              <a:t>. It is not an easy race, perseverance, endurance in trust is required, and that is why we need to consider Yeshua’s example, his humility endurance of the cross.  That is why we must keep our eyes on Him, He is our example, the only one we must follow in this race, till we leave these temporary tents.  </a:t>
            </a:r>
          </a:p>
        </p:txBody>
      </p:sp>
    </p:spTree>
    <p:extLst>
      <p:ext uri="{BB962C8B-B14F-4D97-AF65-F5344CB8AC3E}">
        <p14:creationId xmlns:p14="http://schemas.microsoft.com/office/powerpoint/2010/main" val="2448749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71155-F2A6-E198-09CB-6B85214C917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A9CC768-2482-5340-1E77-DADA9AC3FA97}"/>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u="sng" dirty="0">
                <a:solidFill>
                  <a:srgbClr val="FFFF66"/>
                </a:solidFill>
              </a:rPr>
              <a:t>From Ulises Acosta</a:t>
            </a:r>
            <a:r>
              <a:rPr lang="en-US" sz="4000" dirty="0"/>
              <a:t>. Yeshua Mashiach overcame depravity, weakness, illness, all the consequences of death, the victory that enables us to reach what was promised depends on following Him with close attention, this requires our effort and concentration.        </a:t>
            </a:r>
          </a:p>
          <a:p>
            <a:pPr algn="l"/>
            <a:endParaRPr lang="en-US" sz="4000" dirty="0"/>
          </a:p>
        </p:txBody>
      </p:sp>
    </p:spTree>
    <p:extLst>
      <p:ext uri="{BB962C8B-B14F-4D97-AF65-F5344CB8AC3E}">
        <p14:creationId xmlns:p14="http://schemas.microsoft.com/office/powerpoint/2010/main" val="1361147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E85ED-55F7-C0C0-6522-44DC09BB9B4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8F6DB73-3719-3233-DDB2-5D66EA1EEABB}"/>
              </a:ext>
            </a:extLst>
          </p:cNvPr>
          <p:cNvSpPr>
            <a:spLocks noGrp="1" noChangeArrowheads="1"/>
          </p:cNvSpPr>
          <p:nvPr>
            <p:ph type="subTitle" idx="1"/>
          </p:nvPr>
        </p:nvSpPr>
        <p:spPr>
          <a:xfrm>
            <a:off x="228600" y="209550"/>
            <a:ext cx="8686800" cy="4800600"/>
          </a:xfrm>
        </p:spPr>
        <p:txBody>
          <a:bodyPr>
            <a:normAutofit fontScale="77500" lnSpcReduction="20000"/>
          </a:bodyPr>
          <a:lstStyle/>
          <a:p>
            <a:pPr marL="0" marR="0" algn="l"/>
            <a:r>
              <a:rPr lang="en-US" sz="5200" u="sng" dirty="0">
                <a:solidFill>
                  <a:srgbClr val="FFFF66"/>
                </a:solidFill>
              </a:rPr>
              <a:t>From Jim Adler</a:t>
            </a:r>
          </a:p>
          <a:p>
            <a:pPr marL="0" marR="0" algn="l"/>
            <a:r>
              <a:rPr lang="en-US" sz="4800" dirty="0"/>
              <a:t>The TLV refers to it as “focusing on Yeshua,” as we “run the race set before us.”</a:t>
            </a:r>
          </a:p>
          <a:p>
            <a:pPr marL="0" marR="0" algn="l"/>
            <a:r>
              <a:rPr lang="en-US" sz="4800" dirty="0"/>
              <a:t> To me that means that as we endure the hurdles and obstacles and challenges in our life, we should always keep our gaze on Yeshua the perfector of our faith. </a:t>
            </a:r>
            <a:endParaRPr lang="en-US" sz="4000" dirty="0"/>
          </a:p>
        </p:txBody>
      </p:sp>
    </p:spTree>
    <p:extLst>
      <p:ext uri="{BB962C8B-B14F-4D97-AF65-F5344CB8AC3E}">
        <p14:creationId xmlns:p14="http://schemas.microsoft.com/office/powerpoint/2010/main" val="4201832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6E776-9F88-D4C0-BB6F-8E580E59845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F4165A6-5480-B888-D90B-2AD82A9DD9DD}"/>
              </a:ext>
            </a:extLst>
          </p:cNvPr>
          <p:cNvSpPr>
            <a:spLocks noGrp="1" noChangeArrowheads="1"/>
          </p:cNvSpPr>
          <p:nvPr>
            <p:ph type="subTitle" idx="1"/>
          </p:nvPr>
        </p:nvSpPr>
        <p:spPr>
          <a:xfrm>
            <a:off x="228600" y="209550"/>
            <a:ext cx="8686800" cy="4800600"/>
          </a:xfrm>
        </p:spPr>
        <p:txBody>
          <a:bodyPr>
            <a:normAutofit/>
          </a:bodyPr>
          <a:lstStyle/>
          <a:p>
            <a:pPr marL="0" marR="0" algn="l"/>
            <a:r>
              <a:rPr lang="en-US" sz="4000" u="sng" dirty="0">
                <a:solidFill>
                  <a:srgbClr val="FFFF66"/>
                </a:solidFill>
              </a:rPr>
              <a:t>Jim Adler</a:t>
            </a:r>
          </a:p>
          <a:p>
            <a:pPr marL="0" marR="0" algn="l"/>
            <a:r>
              <a:rPr lang="en-US" sz="4000" dirty="0"/>
              <a:t>We should put our trust in Him when we are enduring a financial hardship, an emotional hardship, a physical hardship, or any challenge.</a:t>
            </a:r>
          </a:p>
          <a:p>
            <a:pPr marL="0" marR="0" algn="l"/>
            <a:r>
              <a:rPr lang="en-US" sz="4000" dirty="0"/>
              <a:t> </a:t>
            </a:r>
          </a:p>
        </p:txBody>
      </p:sp>
    </p:spTree>
    <p:extLst>
      <p:ext uri="{BB962C8B-B14F-4D97-AF65-F5344CB8AC3E}">
        <p14:creationId xmlns:p14="http://schemas.microsoft.com/office/powerpoint/2010/main" val="3406811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46EF-0CB5-616E-2B5D-38E4D80A9FE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4D0AEBF-9803-440D-17DE-AB2B2BE69E9D}"/>
              </a:ext>
            </a:extLst>
          </p:cNvPr>
          <p:cNvSpPr>
            <a:spLocks noGrp="1" noChangeArrowheads="1"/>
          </p:cNvSpPr>
          <p:nvPr>
            <p:ph type="subTitle" idx="1"/>
          </p:nvPr>
        </p:nvSpPr>
        <p:spPr>
          <a:xfrm>
            <a:off x="228600" y="209550"/>
            <a:ext cx="8686800" cy="4800600"/>
          </a:xfrm>
        </p:spPr>
        <p:txBody>
          <a:bodyPr>
            <a:normAutofit fontScale="85000" lnSpcReduction="20000"/>
          </a:bodyPr>
          <a:lstStyle/>
          <a:p>
            <a:pPr marL="0" marR="0" algn="l"/>
            <a:r>
              <a:rPr lang="en-US" sz="4000" u="sng" dirty="0">
                <a:solidFill>
                  <a:srgbClr val="FFFF66"/>
                </a:solidFill>
              </a:rPr>
              <a:t>Jim Adler</a:t>
            </a:r>
          </a:p>
          <a:p>
            <a:pPr marL="0" marR="0" algn="l"/>
            <a:r>
              <a:rPr lang="en-US" sz="4000" dirty="0"/>
              <a:t>I have found it when I am experiencing such a challenge that my first look is not always to Him, but my eventual look is and when I do, He gives me peace amidst  the storms of life and often times removes the challenge or works it for good. It may not happen as quick as I would like, but it does happen God‘s perfect timing.</a:t>
            </a:r>
          </a:p>
        </p:txBody>
      </p:sp>
    </p:spTree>
    <p:extLst>
      <p:ext uri="{BB962C8B-B14F-4D97-AF65-F5344CB8AC3E}">
        <p14:creationId xmlns:p14="http://schemas.microsoft.com/office/powerpoint/2010/main" val="3382880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A8CE1-8A07-EA1E-7AC7-6789ABFF5E1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0E28E3A-5512-FD7E-355F-EC907A159911}"/>
              </a:ext>
            </a:extLst>
          </p:cNvPr>
          <p:cNvSpPr>
            <a:spLocks noGrp="1" noChangeArrowheads="1"/>
          </p:cNvSpPr>
          <p:nvPr>
            <p:ph type="subTitle" idx="1"/>
          </p:nvPr>
        </p:nvSpPr>
        <p:spPr>
          <a:xfrm>
            <a:off x="228600" y="209550"/>
            <a:ext cx="8686800" cy="4800600"/>
          </a:xfrm>
        </p:spPr>
        <p:txBody>
          <a:bodyPr>
            <a:noAutofit/>
          </a:bodyPr>
          <a:lstStyle/>
          <a:p>
            <a:pPr marL="0" marR="0" algn="l"/>
            <a:r>
              <a:rPr lang="en-US" sz="4000" u="sng" dirty="0">
                <a:solidFill>
                  <a:srgbClr val="FFFF66"/>
                </a:solidFill>
              </a:rPr>
              <a:t>Jim Adler</a:t>
            </a:r>
          </a:p>
          <a:p>
            <a:pPr marL="0" marR="0" algn="l"/>
            <a:r>
              <a:rPr lang="en-US" sz="4000" dirty="0"/>
              <a:t>You have all heard me speak of my back going out so I couldn’t go hiking in Yosemite in the redwood forest and when I came back, I realized I had pretty bad coronary artery disease and needed six</a:t>
            </a:r>
          </a:p>
        </p:txBody>
      </p:sp>
    </p:spTree>
    <p:extLst>
      <p:ext uri="{BB962C8B-B14F-4D97-AF65-F5344CB8AC3E}">
        <p14:creationId xmlns:p14="http://schemas.microsoft.com/office/powerpoint/2010/main" val="3768890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1F221-DDDE-9994-B076-267138134D3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D477DEB-65B4-4EB9-CB3E-55F21E117CBB}"/>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heart bypasses. If my back not gone out and I’ve gone hiking. I probably would’ve died. Similarly, recently when I needed lower back surgery, I needed cardiac clearance so they did a CAT scan on my carotid arteries and found that one of them was severely narrowed and needed surgery.</a:t>
            </a:r>
          </a:p>
        </p:txBody>
      </p:sp>
    </p:spTree>
    <p:extLst>
      <p:ext uri="{BB962C8B-B14F-4D97-AF65-F5344CB8AC3E}">
        <p14:creationId xmlns:p14="http://schemas.microsoft.com/office/powerpoint/2010/main" val="244710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85204-7415-8516-9B08-B8EC2189675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7D1AECF-549C-BB9F-0039-EDD70D2891AF}"/>
              </a:ext>
            </a:extLst>
          </p:cNvPr>
          <p:cNvSpPr>
            <a:spLocks noGrp="1" noChangeArrowheads="1"/>
          </p:cNvSpPr>
          <p:nvPr>
            <p:ph type="subTitle" idx="1"/>
          </p:nvPr>
        </p:nvSpPr>
        <p:spPr>
          <a:xfrm>
            <a:off x="228600" y="209550"/>
            <a:ext cx="8686800" cy="4800600"/>
          </a:xfrm>
        </p:spPr>
        <p:txBody>
          <a:bodyPr>
            <a:noAutofit/>
          </a:bodyPr>
          <a:lstStyle/>
          <a:p>
            <a:pPr marL="0" marR="0" algn="l"/>
            <a:r>
              <a:rPr lang="en-US" sz="3600" u="sng" dirty="0">
                <a:solidFill>
                  <a:srgbClr val="FFFF66"/>
                </a:solidFill>
              </a:rPr>
              <a:t>Jim Adler</a:t>
            </a:r>
          </a:p>
          <a:p>
            <a:pPr marL="0" marR="0" algn="l"/>
            <a:r>
              <a:rPr lang="en-US" sz="3600" dirty="0"/>
              <a:t>Had my back not gone out the narrowed carotid artery would not have been diagnosed, and I might’ve had a stroke. More recently, I was experiencing some pain after the back surgery and we were going to the ER at the suggestion of the</a:t>
            </a:r>
          </a:p>
        </p:txBody>
      </p:sp>
    </p:spTree>
    <p:extLst>
      <p:ext uri="{BB962C8B-B14F-4D97-AF65-F5344CB8AC3E}">
        <p14:creationId xmlns:p14="http://schemas.microsoft.com/office/powerpoint/2010/main" val="3329917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3489E-360D-1CAF-2104-FFAD9CCDCAB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84C2FA1-8885-8FC7-2FE3-651A7E3C815A}"/>
              </a:ext>
            </a:extLst>
          </p:cNvPr>
          <p:cNvSpPr>
            <a:spLocks noGrp="1" noChangeArrowheads="1"/>
          </p:cNvSpPr>
          <p:nvPr>
            <p:ph type="subTitle" idx="1"/>
          </p:nvPr>
        </p:nvSpPr>
        <p:spPr>
          <a:xfrm>
            <a:off x="228600" y="209550"/>
            <a:ext cx="4507533" cy="4800600"/>
          </a:xfrm>
        </p:spPr>
        <p:txBody>
          <a:bodyPr>
            <a:normAutofit/>
          </a:bodyPr>
          <a:lstStyle/>
          <a:p>
            <a:pPr algn="l"/>
            <a:r>
              <a:rPr lang="en-US" sz="4000" dirty="0"/>
              <a:t> Dr. John Gottman teaches on the six second kiss.</a:t>
            </a:r>
          </a:p>
        </p:txBody>
      </p:sp>
      <p:pic>
        <p:nvPicPr>
          <p:cNvPr id="3" name="Picture 2">
            <a:extLst>
              <a:ext uri="{FF2B5EF4-FFF2-40B4-BE49-F238E27FC236}">
                <a16:creationId xmlns:a16="http://schemas.microsoft.com/office/drawing/2014/main" id="{D1FD3A03-D2E9-4186-6FF9-7A4B3305BE29}"/>
              </a:ext>
            </a:extLst>
          </p:cNvPr>
          <p:cNvPicPr>
            <a:picLocks noChangeAspect="1"/>
          </p:cNvPicPr>
          <p:nvPr/>
        </p:nvPicPr>
        <p:blipFill>
          <a:blip r:embed="rId3"/>
          <a:stretch>
            <a:fillRect/>
          </a:stretch>
        </p:blipFill>
        <p:spPr>
          <a:xfrm>
            <a:off x="4736133" y="0"/>
            <a:ext cx="4407867" cy="5143500"/>
          </a:xfrm>
          <a:prstGeom prst="rect">
            <a:avLst/>
          </a:prstGeom>
        </p:spPr>
      </p:pic>
    </p:spTree>
    <p:extLst>
      <p:ext uri="{BB962C8B-B14F-4D97-AF65-F5344CB8AC3E}">
        <p14:creationId xmlns:p14="http://schemas.microsoft.com/office/powerpoint/2010/main" val="3116960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A3D43-EF05-0970-1984-17637D6C359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5B12F5A-651B-A235-A739-B7B9B8012472}"/>
              </a:ext>
            </a:extLst>
          </p:cNvPr>
          <p:cNvSpPr>
            <a:spLocks noGrp="1" noChangeArrowheads="1"/>
          </p:cNvSpPr>
          <p:nvPr>
            <p:ph type="subTitle" idx="1"/>
          </p:nvPr>
        </p:nvSpPr>
        <p:spPr>
          <a:xfrm>
            <a:off x="228600" y="209550"/>
            <a:ext cx="8686800" cy="4800600"/>
          </a:xfrm>
        </p:spPr>
        <p:txBody>
          <a:bodyPr>
            <a:noAutofit/>
          </a:bodyPr>
          <a:lstStyle/>
          <a:p>
            <a:pPr marL="0" marR="0" algn="l"/>
            <a:r>
              <a:rPr lang="en-US" sz="3200" u="sng" dirty="0">
                <a:solidFill>
                  <a:srgbClr val="FFFF66"/>
                </a:solidFill>
              </a:rPr>
              <a:t>Jim Adler</a:t>
            </a:r>
          </a:p>
          <a:p>
            <a:pPr marL="0" marR="0" algn="l"/>
            <a:r>
              <a:rPr lang="en-US" sz="3200" dirty="0"/>
              <a:t>on-call physician’s assistant, and when I went to get a jacket out of the closet, I found that the ice on the roof was melting in a peculiar way and dripping on our clothes. Fortunately, we caught it soon and our clothes barely got damp.</a:t>
            </a:r>
          </a:p>
        </p:txBody>
      </p:sp>
    </p:spTree>
    <p:extLst>
      <p:ext uri="{BB962C8B-B14F-4D97-AF65-F5344CB8AC3E}">
        <p14:creationId xmlns:p14="http://schemas.microsoft.com/office/powerpoint/2010/main" val="1272387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482F0-61B0-6ACC-E8B9-36A07AD7382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548100B-E163-C4BC-196F-98A129CC5C1C}"/>
              </a:ext>
            </a:extLst>
          </p:cNvPr>
          <p:cNvSpPr>
            <a:spLocks noGrp="1" noChangeArrowheads="1"/>
          </p:cNvSpPr>
          <p:nvPr>
            <p:ph type="subTitle" idx="1"/>
          </p:nvPr>
        </p:nvSpPr>
        <p:spPr>
          <a:xfrm>
            <a:off x="228600" y="209550"/>
            <a:ext cx="8686800" cy="4800600"/>
          </a:xfrm>
        </p:spPr>
        <p:txBody>
          <a:bodyPr>
            <a:normAutofit/>
          </a:bodyPr>
          <a:lstStyle/>
          <a:p>
            <a:pPr algn="l"/>
            <a:r>
              <a:rPr lang="en-US" sz="4000" u="sng" dirty="0">
                <a:solidFill>
                  <a:srgbClr val="FFFF66"/>
                </a:solidFill>
              </a:rPr>
              <a:t>Jim Adler  </a:t>
            </a:r>
            <a:r>
              <a:rPr lang="en-US" sz="4000" dirty="0"/>
              <a:t>In these instances, I did not always have my gaze on Him, but He let me know He was watching over me. These serve as reminders to trust Him.  </a:t>
            </a:r>
          </a:p>
          <a:p>
            <a:pPr algn="l"/>
            <a:endParaRPr lang="en-US" sz="4000" dirty="0"/>
          </a:p>
          <a:p>
            <a:pPr algn="l"/>
            <a:endParaRPr lang="en-US" sz="4000" dirty="0"/>
          </a:p>
        </p:txBody>
      </p:sp>
    </p:spTree>
    <p:extLst>
      <p:ext uri="{BB962C8B-B14F-4D97-AF65-F5344CB8AC3E}">
        <p14:creationId xmlns:p14="http://schemas.microsoft.com/office/powerpoint/2010/main" val="20362042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AA886-38BE-24D7-903C-33E79E9305F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5CE43B9-5844-38B0-BE6F-B7EA8AD823E5}"/>
              </a:ext>
            </a:extLst>
          </p:cNvPr>
          <p:cNvSpPr>
            <a:spLocks noGrp="1" noChangeArrowheads="1"/>
          </p:cNvSpPr>
          <p:nvPr>
            <p:ph type="subTitle" idx="1"/>
          </p:nvPr>
        </p:nvSpPr>
        <p:spPr>
          <a:xfrm>
            <a:off x="228600" y="209550"/>
            <a:ext cx="8686800" cy="4800600"/>
          </a:xfrm>
        </p:spPr>
        <p:txBody>
          <a:bodyPr>
            <a:normAutofit/>
          </a:bodyPr>
          <a:lstStyle/>
          <a:p>
            <a:r>
              <a:rPr lang="en-US" sz="4000" dirty="0"/>
              <a:t>Other testimonies</a:t>
            </a:r>
          </a:p>
        </p:txBody>
      </p:sp>
    </p:spTree>
    <p:extLst>
      <p:ext uri="{BB962C8B-B14F-4D97-AF65-F5344CB8AC3E}">
        <p14:creationId xmlns:p14="http://schemas.microsoft.com/office/powerpoint/2010/main" val="3672644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396F-52BE-6867-83BF-76A1A1C7676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568BC94-83FD-D2D0-B777-9DFC1CCD3DD0}"/>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"Revival, above everything else, is a glorification of the Lord Yeshua the Messiah, the Son of God. It is the restoration of Him to the </a:t>
            </a:r>
            <a:r>
              <a:rPr lang="en-US" sz="4000" dirty="0" err="1"/>
              <a:t>centre</a:t>
            </a:r>
            <a:r>
              <a:rPr lang="en-US" sz="4000" dirty="0"/>
              <a:t> of the life of the congregation. . . It leads to our hymns, our anthems of praise: Messiah the </a:t>
            </a:r>
            <a:r>
              <a:rPr lang="en-US" sz="4000" dirty="0" err="1"/>
              <a:t>centre</a:t>
            </a:r>
            <a:r>
              <a:rPr lang="en-US" sz="4000" dirty="0"/>
              <a:t>." (D. Martyn Lloyd-Jones)</a:t>
            </a:r>
          </a:p>
        </p:txBody>
      </p:sp>
    </p:spTree>
    <p:extLst>
      <p:ext uri="{BB962C8B-B14F-4D97-AF65-F5344CB8AC3E}">
        <p14:creationId xmlns:p14="http://schemas.microsoft.com/office/powerpoint/2010/main" val="839801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66F19-08EF-4538-1784-D346033AC50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F28AC2F-0922-4EC2-2050-E820A8D46CDB}"/>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More than 100 years ago, a couple went to hear a famous preacher in London one Sunday morning. As they left the building, the husband exclaimed, “Oh, what a wonderful preacher!”</a:t>
            </a:r>
          </a:p>
        </p:txBody>
      </p:sp>
    </p:spTree>
    <p:extLst>
      <p:ext uri="{BB962C8B-B14F-4D97-AF65-F5344CB8AC3E}">
        <p14:creationId xmlns:p14="http://schemas.microsoft.com/office/powerpoint/2010/main" val="4256031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AC8C3-31D2-C431-0897-634D13D173E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C12F2A6-EB02-77B9-5A77-F50D63A077BC}"/>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That night, they went to hear Spurgeon. When they left that service, the husband exclaimed, “Oh, what a wonderful Savior!” May all our teaching and preaching and living and giving and serving and doing draw people’s attention to Him. </a:t>
            </a:r>
          </a:p>
        </p:txBody>
      </p:sp>
    </p:spTree>
    <p:extLst>
      <p:ext uri="{BB962C8B-B14F-4D97-AF65-F5344CB8AC3E}">
        <p14:creationId xmlns:p14="http://schemas.microsoft.com/office/powerpoint/2010/main" val="11182091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94294-E825-5B32-E8E8-C79E65F6011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C89DFAA-F2EE-955A-1015-4F2155DA355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"Revival is a new discovery of Yeshua." (James S. Stewart)</a:t>
            </a:r>
          </a:p>
        </p:txBody>
      </p:sp>
    </p:spTree>
    <p:extLst>
      <p:ext uri="{BB962C8B-B14F-4D97-AF65-F5344CB8AC3E}">
        <p14:creationId xmlns:p14="http://schemas.microsoft.com/office/powerpoint/2010/main" val="33199827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550EE-4718-929B-189C-AD62DE50DA6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4BE6B13-715C-934E-005A-55CB1B1290AE}"/>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I now have the privilege and joy of boasting about Yeshua, my best Friend, my Savior and Lord, my Master and King, the Messiah, the Anointed One, the Messiah, the Son of the living God, the Alpha and the Omega, the Beginning and the End, the Author and Finisher of our faith, </a:t>
            </a:r>
          </a:p>
        </p:txBody>
      </p:sp>
    </p:spTree>
    <p:extLst>
      <p:ext uri="{BB962C8B-B14F-4D97-AF65-F5344CB8AC3E}">
        <p14:creationId xmlns:p14="http://schemas.microsoft.com/office/powerpoint/2010/main" val="41250499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357D5-8FBC-131A-48D8-53D2F5A8A97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2FA2A58-3BE2-DF11-DB69-391AD2E2C592}"/>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the Vine, the Bread of Life, the Water of Life, the Way, the Truth, and the Life, the only Gate, the Good Shepherd, the Great Shepherd, the Chief Shepherd, the Lily of the Valley, the Fairest of Ten Thousand, the Word of God, the I Am. There is none like my Lord! </a:t>
            </a:r>
          </a:p>
        </p:txBody>
      </p:sp>
    </p:spTree>
    <p:extLst>
      <p:ext uri="{BB962C8B-B14F-4D97-AF65-F5344CB8AC3E}">
        <p14:creationId xmlns:p14="http://schemas.microsoft.com/office/powerpoint/2010/main" val="2749809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F930-1683-DEB5-3781-3054878DFE6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DF0E37D-BF96-352E-CCE7-1F48140B224B}"/>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He is the Image of the invisible God, the Ruler of all Creation, the Firstborn from the dead, the King of kings and the Lord of lords, the One who holds all things together by His powerful word. He is Yeshua, my closest and most wonderful Friend. He alone is worthy of praise!</a:t>
            </a:r>
          </a:p>
        </p:txBody>
      </p:sp>
    </p:spTree>
    <p:extLst>
      <p:ext uri="{BB962C8B-B14F-4D97-AF65-F5344CB8AC3E}">
        <p14:creationId xmlns:p14="http://schemas.microsoft.com/office/powerpoint/2010/main" val="416530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E1E33-CC23-B4B0-293C-622EF460ABA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3F2BB8A-070A-AA75-4977-9D19072375A6}"/>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Intimacy with G-d</a:t>
            </a:r>
          </a:p>
        </p:txBody>
      </p:sp>
    </p:spTree>
    <p:extLst>
      <p:ext uri="{BB962C8B-B14F-4D97-AF65-F5344CB8AC3E}">
        <p14:creationId xmlns:p14="http://schemas.microsoft.com/office/powerpoint/2010/main" val="41757460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767F7-C27A-6E56-F4D5-4D7D6A775B4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B111ED7-70C2-E249-400F-8BEC093C9179}"/>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To this day, men and women gladly suffer for Him, surrender all for Him, even die for Him— joyfully!— because in Him, they have everything they need; in Him, they have discovered perfect Love; in Him, they have found what their souls longed for; in Him, they have met God! Why shouldn’t they gladly leave homes, </a:t>
            </a:r>
          </a:p>
        </p:txBody>
      </p:sp>
    </p:spTree>
    <p:extLst>
      <p:ext uri="{BB962C8B-B14F-4D97-AF65-F5344CB8AC3E}">
        <p14:creationId xmlns:p14="http://schemas.microsoft.com/office/powerpoint/2010/main" val="3552216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7FFF6-4716-1C48-DC70-E1D763F1C0A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5721B9B-743C-D7FE-1075-D86726D8BBE4}"/>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jobs, possessions, riches, and reputation in exchange for fellowship with Him? Why shouldn’t they say with Paul, “I consider everything a loss compared to the surpassing greatness of knowing Messiah </a:t>
            </a:r>
            <a:r>
              <a:rPr lang="en-US" sz="4000" dirty="0" err="1"/>
              <a:t>Yeshau</a:t>
            </a:r>
            <a:r>
              <a:rPr lang="en-US" sz="4000" dirty="0"/>
              <a:t> my Lord, for whose sake I have lost all things. I consider them rubbish, that I may gain Messiah.” </a:t>
            </a:r>
            <a:r>
              <a:rPr lang="en-US" sz="4000" baseline="30000" dirty="0"/>
              <a:t>Phil 3:8.</a:t>
            </a:r>
          </a:p>
        </p:txBody>
      </p:sp>
    </p:spTree>
    <p:extLst>
      <p:ext uri="{BB962C8B-B14F-4D97-AF65-F5344CB8AC3E}">
        <p14:creationId xmlns:p14="http://schemas.microsoft.com/office/powerpoint/2010/main" val="40449434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2295F-FD5A-5F07-7805-85924B02CED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B23D8CB-9D8F-D565-58AC-0733C643687C}"/>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Why shouldn’t they follow the example of Moshe, “[who] regarded disgrace for the sake of Messiah as of greater value than the treasures of Egypt, . . . [who] persevered because he saw Him who is invisible” </a:t>
            </a:r>
            <a:r>
              <a:rPr lang="en-US" sz="4000" baseline="30000" dirty="0"/>
              <a:t>(Mes Jews/Heb. 11:25-26)</a:t>
            </a:r>
            <a:r>
              <a:rPr lang="en-US" sz="4000" dirty="0"/>
              <a:t>?</a:t>
            </a:r>
          </a:p>
        </p:txBody>
      </p:sp>
    </p:spTree>
    <p:extLst>
      <p:ext uri="{BB962C8B-B14F-4D97-AF65-F5344CB8AC3E}">
        <p14:creationId xmlns:p14="http://schemas.microsoft.com/office/powerpoint/2010/main" val="17682665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09D18-2D8D-D9DB-05C3-62B05C629CC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4E41AAC-1FF9-A930-1664-60E110D41819}"/>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In the diary of 21 year old Robert Murray </a:t>
            </a:r>
            <a:r>
              <a:rPr lang="en-US" sz="4000" dirty="0" err="1"/>
              <a:t>M’Cheyne</a:t>
            </a:r>
            <a:r>
              <a:rPr lang="en-US" sz="4000" dirty="0"/>
              <a:t>, this entry is found, dated February 23, 1834: “Rose early to seek God, and found Him whom my soul loveth. Who would not rise early to meet such company?”</a:t>
            </a:r>
          </a:p>
        </p:txBody>
      </p:sp>
    </p:spTree>
    <p:extLst>
      <p:ext uri="{BB962C8B-B14F-4D97-AF65-F5344CB8AC3E}">
        <p14:creationId xmlns:p14="http://schemas.microsoft.com/office/powerpoint/2010/main" val="10577679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02F5B-2B27-DB63-6A4E-DD2818D90B7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31933A4-D2C9-61C1-C484-34FE213FE814}"/>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Would you rise early if you were sure would find Him too? Can you live without His presence and smile? </a:t>
            </a:r>
          </a:p>
          <a:p>
            <a:pPr algn="l"/>
            <a:r>
              <a:rPr lang="en-US" sz="4000" dirty="0"/>
              <a:t>The seventeenth century Puritan, Samuel Rutherford, could not: “A long time out of Messiah’s glorious presence is two deaths and two hells for me. We must meet. I am not able to do without Him.”</a:t>
            </a:r>
          </a:p>
        </p:txBody>
      </p:sp>
    </p:spTree>
    <p:extLst>
      <p:ext uri="{BB962C8B-B14F-4D97-AF65-F5344CB8AC3E}">
        <p14:creationId xmlns:p14="http://schemas.microsoft.com/office/powerpoint/2010/main" val="3237577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A78CB-4CCE-0C56-FE50-BAC79921E00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0B611CB-7C60-2EDD-D828-6E7D49637779}"/>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A radical, sold-out missionary to the Mexican Indians told this story in April of 1993. An Indian came home one day after working in the fields. When his wife offered him dinner, he told her he wasn’t feeling well. Then he collapsed in a chair and died. </a:t>
            </a:r>
          </a:p>
        </p:txBody>
      </p:sp>
    </p:spTree>
    <p:extLst>
      <p:ext uri="{BB962C8B-B14F-4D97-AF65-F5344CB8AC3E}">
        <p14:creationId xmlns:p14="http://schemas.microsoft.com/office/powerpoint/2010/main" val="2078742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DF9F9-5241-092E-7436-807F2D6E127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5216698-DF5D-B70A-06D3-F8ABED6C6D0F}"/>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His wife rushed out and gathered together some other believers— including one of the town leaders, who was also a believer. When they prayed for her husband, he was raised back to life. The missionary, who has seen others raised from the dead, went to talk with him about his experience. </a:t>
            </a:r>
          </a:p>
        </p:txBody>
      </p:sp>
    </p:spTree>
    <p:extLst>
      <p:ext uri="{BB962C8B-B14F-4D97-AF65-F5344CB8AC3E}">
        <p14:creationId xmlns:p14="http://schemas.microsoft.com/office/powerpoint/2010/main" val="14888118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9F81E-0949-8548-5D72-C5A2778B58C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E3C2BF4-70CB-B472-15E4-8C10C6455BB7}"/>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The little Indian sat and quietly related what happened. Then my friend asked him— as he asks everyone who has been resurrected, “What did you see?” Suddenly the man sprang to his feet and began to jump up and down exclaiming over and over and over:</a:t>
            </a:r>
          </a:p>
        </p:txBody>
      </p:sp>
    </p:spTree>
    <p:extLst>
      <p:ext uri="{BB962C8B-B14F-4D97-AF65-F5344CB8AC3E}">
        <p14:creationId xmlns:p14="http://schemas.microsoft.com/office/powerpoint/2010/main" val="21659523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24FED-14E0-D90B-2C51-C100BCEAE95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0A95C33-037D-6D79-C7BC-DAC73BE9066E}"/>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 saw the I Am! I saw the I Am! I saw the I Am!” He is the Resurrection and the Life!</a:t>
            </a:r>
          </a:p>
        </p:txBody>
      </p:sp>
    </p:spTree>
    <p:extLst>
      <p:ext uri="{BB962C8B-B14F-4D97-AF65-F5344CB8AC3E}">
        <p14:creationId xmlns:p14="http://schemas.microsoft.com/office/powerpoint/2010/main" val="15968807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2367A-7E13-3A4D-DB7F-06C982FDDDC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2CEFFA0-A443-3ED5-DECB-B96C0CE284F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When you see the I AM— in all His glory and splendor and beauty and power— you will never be the same. When you come into intimate, personal contact with Him, you will be changed. He is YESHUA. He wants to be your Friend! He is a Lord like no other lord and a Master like no other master.</a:t>
            </a:r>
          </a:p>
        </p:txBody>
      </p:sp>
    </p:spTree>
    <p:extLst>
      <p:ext uri="{BB962C8B-B14F-4D97-AF65-F5344CB8AC3E}">
        <p14:creationId xmlns:p14="http://schemas.microsoft.com/office/powerpoint/2010/main" val="341503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FE3C8-C84A-42A9-44B5-C9A17E075DC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E71E256-EB85-4117-E381-409A4E4299B0}"/>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 Ps 27.4 </a:t>
            </a:r>
            <a:r>
              <a:rPr lang="en-US" sz="4000" dirty="0"/>
              <a:t>One thing have I asked of </a:t>
            </a:r>
            <a:r>
              <a:rPr lang="en-US" sz="4000" cap="small" dirty="0"/>
              <a:t>Adoni</a:t>
            </a:r>
            <a:r>
              <a:rPr lang="en-US" sz="4000" dirty="0"/>
              <a:t>, that will I seek: to dwell in the House of </a:t>
            </a:r>
            <a:r>
              <a:rPr lang="en-US" sz="4000" cap="small" dirty="0"/>
              <a:t>Adoni</a:t>
            </a:r>
            <a:r>
              <a:rPr lang="en-US" sz="4000" dirty="0"/>
              <a:t> all the days of my life, to behold the beauty of </a:t>
            </a:r>
            <a:r>
              <a:rPr lang="en-US" sz="4000" cap="small" dirty="0"/>
              <a:t>Adoni</a:t>
            </a:r>
            <a:r>
              <a:rPr lang="en-US" sz="4000" dirty="0"/>
              <a:t>, and to meditate in His Temple.</a:t>
            </a:r>
          </a:p>
        </p:txBody>
      </p:sp>
    </p:spTree>
    <p:extLst>
      <p:ext uri="{BB962C8B-B14F-4D97-AF65-F5344CB8AC3E}">
        <p14:creationId xmlns:p14="http://schemas.microsoft.com/office/powerpoint/2010/main" val="15050499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600C6-C299-3099-8A22-B4F67F52AF2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0E8DDA5-3A55-C45B-8EDB-2C5E6E967B53}"/>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Those who know Him love to do His will. They count suffering for Him to be a privilege, sacrificing for Him to be a joy, and dying for Him to be an honor. His yoke is easy and His burden is light. His smile is better than a billion dollars. His favor is worth more than all the praises human lips can offer.</a:t>
            </a:r>
          </a:p>
        </p:txBody>
      </p:sp>
    </p:spTree>
    <p:extLst>
      <p:ext uri="{BB962C8B-B14F-4D97-AF65-F5344CB8AC3E}">
        <p14:creationId xmlns:p14="http://schemas.microsoft.com/office/powerpoint/2010/main" val="42642167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2F30C-3F1D-1109-FA8D-679AACD5C2D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6994838-C715-D616-080B-3169090CE7E3}"/>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Press in to Him, experience Him, embrace Him.</a:t>
            </a:r>
          </a:p>
          <a:p>
            <a:pPr algn="l"/>
            <a:r>
              <a:rPr lang="en-US" sz="4000" dirty="0"/>
              <a:t>He is your life and the very substance of your being.</a:t>
            </a:r>
          </a:p>
        </p:txBody>
      </p:sp>
    </p:spTree>
    <p:extLst>
      <p:ext uri="{BB962C8B-B14F-4D97-AF65-F5344CB8AC3E}">
        <p14:creationId xmlns:p14="http://schemas.microsoft.com/office/powerpoint/2010/main" val="903051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64C5A-4BB5-6A05-259F-CC075AA6234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1EEB6A7-9A25-28A5-C0FD-8543FDFE706A}"/>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Messianic Jews/Heb 12.2</a:t>
            </a:r>
            <a:r>
              <a:rPr lang="en-US" sz="4000" dirty="0"/>
              <a:t> </a:t>
            </a:r>
            <a:r>
              <a:rPr lang="en-US" sz="4000" u="sng" dirty="0">
                <a:solidFill>
                  <a:srgbClr val="FFFF66"/>
                </a:solidFill>
              </a:rPr>
              <a:t>Looking away </a:t>
            </a:r>
            <a:r>
              <a:rPr lang="el-GR" sz="4000" u="sng" dirty="0">
                <a:solidFill>
                  <a:srgbClr val="FFFF66"/>
                </a:solidFill>
              </a:rPr>
              <a:t>ἀφορῶντες (</a:t>
            </a:r>
            <a:r>
              <a:rPr lang="en-US" sz="4000" u="sng" dirty="0" err="1">
                <a:solidFill>
                  <a:srgbClr val="FFFF66"/>
                </a:solidFill>
              </a:rPr>
              <a:t>aphorōntes</a:t>
            </a:r>
            <a:r>
              <a:rPr lang="en-US" sz="4000" u="sng" dirty="0">
                <a:solidFill>
                  <a:srgbClr val="FFFF66"/>
                </a:solidFill>
              </a:rPr>
              <a:t>) to Yeshua</a:t>
            </a:r>
            <a:r>
              <a:rPr lang="en-US" sz="4000" dirty="0"/>
              <a:t>, the Initiator and Completer of that trusting, — who, in exchange for obtaining the joy set before him, endured execution on a stake as a criminal, scorning the shame, and has sat down at the right hand of the throne of God</a:t>
            </a:r>
          </a:p>
        </p:txBody>
      </p:sp>
    </p:spTree>
    <p:extLst>
      <p:ext uri="{BB962C8B-B14F-4D97-AF65-F5344CB8AC3E}">
        <p14:creationId xmlns:p14="http://schemas.microsoft.com/office/powerpoint/2010/main" val="22060732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540D8-F6ED-8C44-B0E7-36B7DF38CC5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EBFA0FB-EBDB-9795-5A21-4C04C97DFD1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When we dance…look to Him.</a:t>
            </a:r>
          </a:p>
        </p:txBody>
      </p:sp>
    </p:spTree>
    <p:extLst>
      <p:ext uri="{BB962C8B-B14F-4D97-AF65-F5344CB8AC3E}">
        <p14:creationId xmlns:p14="http://schemas.microsoft.com/office/powerpoint/2010/main" val="22189415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04A11-C2B3-9344-4A50-3AE732077FE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D84B5F1-46C5-09CD-64B0-79607AF5F991}"/>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When we dance…look to Him.</a:t>
            </a:r>
          </a:p>
          <a:p>
            <a:pPr algn="l"/>
            <a:r>
              <a:rPr lang="en-US" sz="4000" dirty="0"/>
              <a:t>When we sing…look to Him.</a:t>
            </a:r>
          </a:p>
        </p:txBody>
      </p:sp>
    </p:spTree>
    <p:extLst>
      <p:ext uri="{BB962C8B-B14F-4D97-AF65-F5344CB8AC3E}">
        <p14:creationId xmlns:p14="http://schemas.microsoft.com/office/powerpoint/2010/main" val="1904529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7AF22-AC43-8FAB-2FD6-B22F34D4724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5B4D7D0-3A4C-7C32-8C38-9B3B6BB06B32}"/>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When we dance…look to Him.</a:t>
            </a:r>
          </a:p>
          <a:p>
            <a:pPr algn="l"/>
            <a:r>
              <a:rPr lang="en-US" sz="4000" dirty="0"/>
              <a:t>When we sing…look to Him.</a:t>
            </a:r>
          </a:p>
          <a:p>
            <a:pPr algn="l"/>
            <a:r>
              <a:rPr lang="en-US" sz="4000" dirty="0"/>
              <a:t>When we drive…look at the road, and Him.</a:t>
            </a:r>
          </a:p>
        </p:txBody>
      </p:sp>
    </p:spTree>
    <p:extLst>
      <p:ext uri="{BB962C8B-B14F-4D97-AF65-F5344CB8AC3E}">
        <p14:creationId xmlns:p14="http://schemas.microsoft.com/office/powerpoint/2010/main" val="32284385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66223-591A-84C3-947E-A6501A9A8C4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5833B14-E752-9356-848E-18B2CF623B7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When we dance…look to Him.</a:t>
            </a:r>
          </a:p>
          <a:p>
            <a:pPr algn="l"/>
            <a:r>
              <a:rPr lang="en-US" sz="4000" dirty="0"/>
              <a:t>When we sing…look to Him.</a:t>
            </a:r>
          </a:p>
          <a:p>
            <a:pPr algn="l"/>
            <a:r>
              <a:rPr lang="en-US" sz="4000" dirty="0"/>
              <a:t>When we drive…look at the road, and Him.</a:t>
            </a:r>
          </a:p>
          <a:p>
            <a:pPr algn="l"/>
            <a:r>
              <a:rPr lang="en-US" sz="4000" dirty="0"/>
              <a:t>When we interact with people… look to Him for love and wisdom.</a:t>
            </a:r>
          </a:p>
        </p:txBody>
      </p:sp>
    </p:spTree>
    <p:extLst>
      <p:ext uri="{BB962C8B-B14F-4D97-AF65-F5344CB8AC3E}">
        <p14:creationId xmlns:p14="http://schemas.microsoft.com/office/powerpoint/2010/main" val="25931460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CD3A6-0A3B-CB72-4897-B6B52DC23CE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E5576CB-03DF-4CB0-3C80-5F1C7774FF96}"/>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When we dance…look to Him.</a:t>
            </a:r>
          </a:p>
          <a:p>
            <a:pPr algn="l"/>
            <a:r>
              <a:rPr lang="en-US" sz="4000" dirty="0"/>
              <a:t>When we sing…look to Him.</a:t>
            </a:r>
          </a:p>
          <a:p>
            <a:pPr algn="l"/>
            <a:r>
              <a:rPr lang="en-US" sz="4000" dirty="0"/>
              <a:t>When we drive…look at the road, and Him.</a:t>
            </a:r>
          </a:p>
          <a:p>
            <a:pPr algn="l"/>
            <a:r>
              <a:rPr lang="en-US" sz="4000" dirty="0"/>
              <a:t>When we interact with people… look to Him for love and wisdom.</a:t>
            </a:r>
          </a:p>
          <a:p>
            <a:pPr algn="l"/>
            <a:r>
              <a:rPr lang="en-US" sz="4000" dirty="0"/>
              <a:t>When we work…look to the work, and Him.</a:t>
            </a:r>
          </a:p>
        </p:txBody>
      </p:sp>
    </p:spTree>
    <p:extLst>
      <p:ext uri="{BB962C8B-B14F-4D97-AF65-F5344CB8AC3E}">
        <p14:creationId xmlns:p14="http://schemas.microsoft.com/office/powerpoint/2010/main" val="33909626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AD8BB-28AB-7B85-097B-6F557648302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03548A9-C9F6-6F57-A43D-1258BD592DD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When you are lonely, look to Him.</a:t>
            </a:r>
          </a:p>
        </p:txBody>
      </p:sp>
    </p:spTree>
    <p:extLst>
      <p:ext uri="{BB962C8B-B14F-4D97-AF65-F5344CB8AC3E}">
        <p14:creationId xmlns:p14="http://schemas.microsoft.com/office/powerpoint/2010/main" val="29931517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F5008-92C8-16FF-D748-52B2EC69D88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C1F7E0F-C2C6-F2CB-4983-724BB06BC75C}"/>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When you are lonely, look to Him.</a:t>
            </a:r>
          </a:p>
          <a:p>
            <a:pPr algn="l"/>
            <a:r>
              <a:rPr lang="en-US" sz="4000" dirty="0"/>
              <a:t>When you are depressed, look to Him.</a:t>
            </a:r>
          </a:p>
          <a:p>
            <a:pPr algn="l"/>
            <a:endParaRPr lang="en-US" sz="4000" dirty="0"/>
          </a:p>
        </p:txBody>
      </p:sp>
    </p:spTree>
    <p:extLst>
      <p:ext uri="{BB962C8B-B14F-4D97-AF65-F5344CB8AC3E}">
        <p14:creationId xmlns:p14="http://schemas.microsoft.com/office/powerpoint/2010/main" val="41216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CD64-D196-76F0-1291-D1CFC5287AA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E639904-C405-A8EC-1460-6ED48DBC32A6}"/>
              </a:ext>
            </a:extLst>
          </p:cNvPr>
          <p:cNvSpPr>
            <a:spLocks noGrp="1" noChangeArrowheads="1"/>
          </p:cNvSpPr>
          <p:nvPr>
            <p:ph type="subTitle" idx="1"/>
          </p:nvPr>
        </p:nvSpPr>
        <p:spPr>
          <a:xfrm>
            <a:off x="304800" y="209550"/>
            <a:ext cx="8610600" cy="4800600"/>
          </a:xfrm>
        </p:spPr>
        <p:txBody>
          <a:bodyPr>
            <a:normAutofit/>
          </a:bodyPr>
          <a:lstStyle/>
          <a:p>
            <a:pPr algn="l"/>
            <a:r>
              <a:rPr lang="en-US" sz="4000" dirty="0"/>
              <a:t> </a:t>
            </a:r>
            <a:endParaRPr lang="he-IL" sz="4000" dirty="0"/>
          </a:p>
        </p:txBody>
      </p:sp>
      <p:pic>
        <p:nvPicPr>
          <p:cNvPr id="3" name="Picture 2">
            <a:extLst>
              <a:ext uri="{FF2B5EF4-FFF2-40B4-BE49-F238E27FC236}">
                <a16:creationId xmlns:a16="http://schemas.microsoft.com/office/drawing/2014/main" id="{234343D6-82F4-5009-60B3-F656683D0248}"/>
              </a:ext>
            </a:extLst>
          </p:cNvPr>
          <p:cNvPicPr>
            <a:picLocks noChangeAspect="1"/>
          </p:cNvPicPr>
          <p:nvPr/>
        </p:nvPicPr>
        <p:blipFill>
          <a:blip r:embed="rId3"/>
          <a:stretch>
            <a:fillRect/>
          </a:stretch>
        </p:blipFill>
        <p:spPr>
          <a:xfrm>
            <a:off x="152400" y="285750"/>
            <a:ext cx="8763000" cy="4395588"/>
          </a:xfrm>
          <a:prstGeom prst="rect">
            <a:avLst/>
          </a:prstGeom>
        </p:spPr>
      </p:pic>
    </p:spTree>
    <p:extLst>
      <p:ext uri="{BB962C8B-B14F-4D97-AF65-F5344CB8AC3E}">
        <p14:creationId xmlns:p14="http://schemas.microsoft.com/office/powerpoint/2010/main" val="15662650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03B35-5D80-3915-46AE-09EEECB7335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D170604-D43C-91C0-A29A-EE4DF21927B2}"/>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When you are lonely, look to Him.</a:t>
            </a:r>
          </a:p>
          <a:p>
            <a:pPr algn="l"/>
            <a:r>
              <a:rPr lang="en-US" sz="4000" dirty="0"/>
              <a:t>When you are depressed, look to Him.</a:t>
            </a:r>
          </a:p>
          <a:p>
            <a:pPr algn="l"/>
            <a:r>
              <a:rPr lang="en-US" sz="4000" dirty="0"/>
              <a:t>When you sin, look to Him.</a:t>
            </a:r>
          </a:p>
          <a:p>
            <a:pPr algn="l"/>
            <a:endParaRPr lang="en-US" sz="4000" dirty="0"/>
          </a:p>
          <a:p>
            <a:pPr algn="l"/>
            <a:endParaRPr lang="en-US" sz="4000" dirty="0"/>
          </a:p>
        </p:txBody>
      </p:sp>
    </p:spTree>
    <p:extLst>
      <p:ext uri="{BB962C8B-B14F-4D97-AF65-F5344CB8AC3E}">
        <p14:creationId xmlns:p14="http://schemas.microsoft.com/office/powerpoint/2010/main" val="5868317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EC36B-EDC8-401B-A0D5-78F98BF25C9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6246825-4A9E-ADDF-A5DA-D059934E677A}"/>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When you are lonely, look to Him.</a:t>
            </a:r>
          </a:p>
          <a:p>
            <a:pPr algn="l"/>
            <a:r>
              <a:rPr lang="en-US" sz="4000" dirty="0"/>
              <a:t>When you are depressed, look to Him.</a:t>
            </a:r>
          </a:p>
          <a:p>
            <a:pPr algn="l"/>
            <a:r>
              <a:rPr lang="en-US" sz="4000" dirty="0"/>
              <a:t>When you sin, look to Him.</a:t>
            </a:r>
          </a:p>
          <a:p>
            <a:pPr algn="l"/>
            <a:r>
              <a:rPr lang="en-US" sz="4000" dirty="0"/>
              <a:t>When you are doing your taxes, look to Him.</a:t>
            </a:r>
          </a:p>
          <a:p>
            <a:pPr algn="l"/>
            <a:endParaRPr lang="en-US" sz="4000" dirty="0"/>
          </a:p>
          <a:p>
            <a:pPr algn="l"/>
            <a:endParaRPr lang="en-US" sz="4000" dirty="0"/>
          </a:p>
          <a:p>
            <a:pPr algn="l"/>
            <a:endParaRPr lang="en-US" sz="4000" dirty="0"/>
          </a:p>
        </p:txBody>
      </p:sp>
    </p:spTree>
    <p:extLst>
      <p:ext uri="{BB962C8B-B14F-4D97-AF65-F5344CB8AC3E}">
        <p14:creationId xmlns:p14="http://schemas.microsoft.com/office/powerpoint/2010/main" val="35603454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1811B-AE45-D21D-05B2-E4C68C0373C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C343206-8A37-E11A-FD7F-C7F49F3C23E3}"/>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When you are lonely, look to Him.</a:t>
            </a:r>
          </a:p>
          <a:p>
            <a:pPr algn="l"/>
            <a:r>
              <a:rPr lang="en-US" sz="4000" dirty="0"/>
              <a:t>When you are depressed, look to Him.</a:t>
            </a:r>
          </a:p>
          <a:p>
            <a:pPr algn="l"/>
            <a:r>
              <a:rPr lang="en-US" sz="4000" dirty="0"/>
              <a:t>When you sin, look to Him.</a:t>
            </a:r>
          </a:p>
          <a:p>
            <a:pPr algn="l"/>
            <a:r>
              <a:rPr lang="en-US" sz="4000" dirty="0"/>
              <a:t>When you are doing your taxes, look to Him.</a:t>
            </a:r>
          </a:p>
          <a:p>
            <a:pPr algn="l"/>
            <a:r>
              <a:rPr lang="en-US" sz="4000" dirty="0"/>
              <a:t>When facing war, look to Him.</a:t>
            </a:r>
          </a:p>
          <a:p>
            <a:pPr algn="l"/>
            <a:endParaRPr lang="en-US" sz="4000" dirty="0"/>
          </a:p>
          <a:p>
            <a:pPr algn="l"/>
            <a:endParaRPr lang="en-US" sz="4000" dirty="0"/>
          </a:p>
          <a:p>
            <a:pPr algn="l"/>
            <a:endParaRPr lang="en-US" sz="4000" dirty="0"/>
          </a:p>
        </p:txBody>
      </p:sp>
    </p:spTree>
    <p:extLst>
      <p:ext uri="{BB962C8B-B14F-4D97-AF65-F5344CB8AC3E}">
        <p14:creationId xmlns:p14="http://schemas.microsoft.com/office/powerpoint/2010/main" val="586738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60DD6-F268-B689-A5C9-70ED965C549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A3834F6-7154-2D13-8885-C134651EE6AA}"/>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Messianic Jews/Heb 12.2</a:t>
            </a:r>
            <a:r>
              <a:rPr lang="en-US" sz="4000" dirty="0"/>
              <a:t> </a:t>
            </a:r>
            <a:r>
              <a:rPr lang="en-US" sz="4000" u="sng" dirty="0">
                <a:solidFill>
                  <a:srgbClr val="FFFF66"/>
                </a:solidFill>
              </a:rPr>
              <a:t>Looking away </a:t>
            </a:r>
            <a:r>
              <a:rPr lang="el-GR" sz="4000" u="sng" dirty="0">
                <a:solidFill>
                  <a:srgbClr val="FFFF66"/>
                </a:solidFill>
              </a:rPr>
              <a:t>ἀφορῶντες (</a:t>
            </a:r>
            <a:r>
              <a:rPr lang="en-US" sz="4000" u="sng" dirty="0" err="1">
                <a:solidFill>
                  <a:srgbClr val="FFFF66"/>
                </a:solidFill>
              </a:rPr>
              <a:t>aphorōntes</a:t>
            </a:r>
            <a:r>
              <a:rPr lang="en-US" sz="4000" u="sng" dirty="0">
                <a:solidFill>
                  <a:srgbClr val="FFFF66"/>
                </a:solidFill>
              </a:rPr>
              <a:t>) to Yeshua</a:t>
            </a:r>
            <a:r>
              <a:rPr lang="en-US" sz="4000" dirty="0"/>
              <a:t>, the Initiator and Completer of that trusting, — who, in exchange for obtaining the joy set before him, endured execution on a stake as a criminal, scorning the shame, and has sat down at the right hand of the throne of God</a:t>
            </a:r>
          </a:p>
        </p:txBody>
      </p:sp>
    </p:spTree>
    <p:extLst>
      <p:ext uri="{BB962C8B-B14F-4D97-AF65-F5344CB8AC3E}">
        <p14:creationId xmlns:p14="http://schemas.microsoft.com/office/powerpoint/2010/main" val="26075450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C800D-2E80-A66F-935A-7192918A0F4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D1994AC-A8F9-BC50-3EC3-0D26B9CE695B}"/>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462D0EBB-3105-494E-97A1-11674BA86F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1020378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CC47C-CB31-EB64-2DD7-77DE588A0E3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B7B3E28-6888-6085-5EAA-63C84E6DEEBB}"/>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89C2BB40-2665-1286-865E-5F27D1AAD2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D15BF957-49B2-5687-C877-F481CE5B0EDE}"/>
              </a:ext>
            </a:extLst>
          </p:cNvPr>
          <p:cNvSpPr txBox="1"/>
          <p:nvPr/>
        </p:nvSpPr>
        <p:spPr>
          <a:xfrm>
            <a:off x="228600" y="0"/>
            <a:ext cx="8085483" cy="4401205"/>
          </a:xfrm>
          <a:prstGeom prst="rect">
            <a:avLst/>
          </a:prstGeom>
          <a:noFill/>
        </p:spPr>
        <p:txBody>
          <a:bodyPr wrap="none" rtlCol="0">
            <a:spAutoFit/>
          </a:bodyPr>
          <a:lstStyle/>
          <a:p>
            <a:r>
              <a:rPr lang="en-US" u="sng" dirty="0" err="1">
                <a:solidFill>
                  <a:srgbClr val="FFFF66"/>
                </a:solidFill>
              </a:rPr>
              <a:t>Undistactedly</a:t>
            </a:r>
            <a:r>
              <a:rPr lang="en-US" u="sng" dirty="0">
                <a:solidFill>
                  <a:srgbClr val="FFFF66"/>
                </a:solidFill>
              </a:rPr>
              <a:t> Viewing Yeshua </a:t>
            </a:r>
          </a:p>
          <a:p>
            <a:pPr algn="l"/>
            <a:r>
              <a:rPr lang="en-US" dirty="0"/>
              <a:t>Mes Jews 12.2</a:t>
            </a:r>
          </a:p>
          <a:p>
            <a:pPr marL="514350" indent="-514350" algn="l">
              <a:buFont typeface="+mj-lt"/>
              <a:buAutoNum type="arabicPeriod"/>
            </a:pPr>
            <a:r>
              <a:rPr lang="en-US" dirty="0"/>
              <a:t>Importance of Looking to Him</a:t>
            </a:r>
          </a:p>
          <a:p>
            <a:pPr marL="514350" indent="-514350" algn="l">
              <a:buFont typeface="+mj-lt"/>
              <a:buAutoNum type="arabicPeriod"/>
            </a:pPr>
            <a:r>
              <a:rPr lang="en-US" dirty="0"/>
              <a:t>Word study</a:t>
            </a:r>
          </a:p>
          <a:p>
            <a:pPr marL="514350" indent="-514350" algn="l">
              <a:buFont typeface="+mj-lt"/>
              <a:buAutoNum type="arabicPeriod"/>
            </a:pPr>
            <a:r>
              <a:rPr lang="en-US" dirty="0"/>
              <a:t>Context</a:t>
            </a:r>
          </a:p>
          <a:p>
            <a:pPr marL="514350" indent="-514350" algn="l">
              <a:buFont typeface="+mj-lt"/>
              <a:buAutoNum type="arabicPeriod"/>
            </a:pPr>
            <a:r>
              <a:rPr lang="en-US" dirty="0"/>
              <a:t>What we see</a:t>
            </a:r>
          </a:p>
          <a:p>
            <a:pPr marL="514350" indent="-514350" algn="l">
              <a:buFont typeface="+mj-lt"/>
              <a:buAutoNum type="arabicPeriod"/>
            </a:pPr>
            <a:r>
              <a:rPr lang="en-US" dirty="0"/>
              <a:t>Effect</a:t>
            </a:r>
          </a:p>
        </p:txBody>
      </p:sp>
    </p:spTree>
    <p:extLst>
      <p:ext uri="{BB962C8B-B14F-4D97-AF65-F5344CB8AC3E}">
        <p14:creationId xmlns:p14="http://schemas.microsoft.com/office/powerpoint/2010/main" val="21203366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530B4-3596-4585-4FF0-84640F37F46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2CB9F53-8389-5F9A-A0D7-F8A7714D9450}"/>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89945877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242067</TotalTime>
  <Words>5232</Words>
  <Application>Microsoft Office PowerPoint</Application>
  <PresentationFormat>On-screen Show (16:9)</PresentationFormat>
  <Paragraphs>521</Paragraphs>
  <Slides>96</Slides>
  <Notes>96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96</vt:i4>
      </vt:variant>
    </vt:vector>
  </HeadingPairs>
  <TitlesOfParts>
    <vt:vector size="103" baseType="lpstr">
      <vt:lpstr>MS Mincho</vt:lpstr>
      <vt:lpstr>Arial</vt:lpstr>
      <vt:lpstr>Arial Rounded MT Bold</vt:lpstr>
      <vt:lpstr>David</vt:lpstr>
      <vt:lpstr>Poppins</vt:lpstr>
      <vt:lpstr>Times New Roman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5395</cp:revision>
  <dcterms:created xsi:type="dcterms:W3CDTF">2006-04-21T19:34:43Z</dcterms:created>
  <dcterms:modified xsi:type="dcterms:W3CDTF">2025-01-18T14:47:47Z</dcterms:modified>
</cp:coreProperties>
</file>