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omments/comment1.xml" ContentType="application/vnd.openxmlformats-officedocument.presentationml.comment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16"/>
  </p:notesMasterIdLst>
  <p:handoutMasterIdLst>
    <p:handoutMasterId r:id="rId117"/>
  </p:handoutMasterIdLst>
  <p:sldIdLst>
    <p:sldId id="2045" r:id="rId2"/>
    <p:sldId id="66452" r:id="rId3"/>
    <p:sldId id="66424" r:id="rId4"/>
    <p:sldId id="66554" r:id="rId5"/>
    <p:sldId id="66442" r:id="rId6"/>
    <p:sldId id="66446" r:id="rId7"/>
    <p:sldId id="66441" r:id="rId8"/>
    <p:sldId id="66448" r:id="rId9"/>
    <p:sldId id="66447" r:id="rId10"/>
    <p:sldId id="66555" r:id="rId11"/>
    <p:sldId id="66450" r:id="rId12"/>
    <p:sldId id="66457" r:id="rId13"/>
    <p:sldId id="66459" r:id="rId14"/>
    <p:sldId id="66462" r:id="rId15"/>
    <p:sldId id="66445" r:id="rId16"/>
    <p:sldId id="66458" r:id="rId17"/>
    <p:sldId id="66454" r:id="rId18"/>
    <p:sldId id="66456" r:id="rId19"/>
    <p:sldId id="66461" r:id="rId20"/>
    <p:sldId id="66497" r:id="rId21"/>
    <p:sldId id="66460" r:id="rId22"/>
    <p:sldId id="66476" r:id="rId23"/>
    <p:sldId id="66469" r:id="rId24"/>
    <p:sldId id="66473" r:id="rId25"/>
    <p:sldId id="66472" r:id="rId26"/>
    <p:sldId id="66474" r:id="rId27"/>
    <p:sldId id="66475" r:id="rId28"/>
    <p:sldId id="66468" r:id="rId29"/>
    <p:sldId id="66466" r:id="rId30"/>
    <p:sldId id="66467" r:id="rId31"/>
    <p:sldId id="66479" r:id="rId32"/>
    <p:sldId id="66481" r:id="rId33"/>
    <p:sldId id="66482" r:id="rId34"/>
    <p:sldId id="66480" r:id="rId35"/>
    <p:sldId id="66484" r:id="rId36"/>
    <p:sldId id="66483" r:id="rId37"/>
    <p:sldId id="66486" r:id="rId38"/>
    <p:sldId id="66465" r:id="rId39"/>
    <p:sldId id="66464" r:id="rId40"/>
    <p:sldId id="66485" r:id="rId41"/>
    <p:sldId id="66493" r:id="rId42"/>
    <p:sldId id="66494" r:id="rId43"/>
    <p:sldId id="66487" r:id="rId44"/>
    <p:sldId id="66491" r:id="rId45"/>
    <p:sldId id="66495" r:id="rId46"/>
    <p:sldId id="66492" r:id="rId47"/>
    <p:sldId id="66496" r:id="rId48"/>
    <p:sldId id="66550" r:id="rId49"/>
    <p:sldId id="66499" r:id="rId50"/>
    <p:sldId id="66500" r:id="rId51"/>
    <p:sldId id="66498" r:id="rId52"/>
    <p:sldId id="66504" r:id="rId53"/>
    <p:sldId id="66501" r:id="rId54"/>
    <p:sldId id="66505" r:id="rId55"/>
    <p:sldId id="66506" r:id="rId56"/>
    <p:sldId id="66502" r:id="rId57"/>
    <p:sldId id="66507" r:id="rId58"/>
    <p:sldId id="66510" r:id="rId59"/>
    <p:sldId id="66511" r:id="rId60"/>
    <p:sldId id="66503" r:id="rId61"/>
    <p:sldId id="66508" r:id="rId62"/>
    <p:sldId id="66509" r:id="rId63"/>
    <p:sldId id="66515" r:id="rId64"/>
    <p:sldId id="66512" r:id="rId65"/>
    <p:sldId id="66516" r:id="rId66"/>
    <p:sldId id="66517" r:id="rId67"/>
    <p:sldId id="66513" r:id="rId68"/>
    <p:sldId id="66425" r:id="rId69"/>
    <p:sldId id="66514" r:id="rId70"/>
    <p:sldId id="66519" r:id="rId71"/>
    <p:sldId id="66520" r:id="rId72"/>
    <p:sldId id="66478" r:id="rId73"/>
    <p:sldId id="66522" r:id="rId74"/>
    <p:sldId id="66521" r:id="rId75"/>
    <p:sldId id="66518" r:id="rId76"/>
    <p:sldId id="66477" r:id="rId77"/>
    <p:sldId id="66488" r:id="rId78"/>
    <p:sldId id="66523" r:id="rId79"/>
    <p:sldId id="66525" r:id="rId80"/>
    <p:sldId id="66530" r:id="rId81"/>
    <p:sldId id="66524" r:id="rId82"/>
    <p:sldId id="66533" r:id="rId83"/>
    <p:sldId id="66556" r:id="rId84"/>
    <p:sldId id="66532" r:id="rId85"/>
    <p:sldId id="66527" r:id="rId86"/>
    <p:sldId id="66558" r:id="rId87"/>
    <p:sldId id="66535" r:id="rId88"/>
    <p:sldId id="66528" r:id="rId89"/>
    <p:sldId id="66534" r:id="rId90"/>
    <p:sldId id="66526" r:id="rId91"/>
    <p:sldId id="66536" r:id="rId92"/>
    <p:sldId id="66531" r:id="rId93"/>
    <p:sldId id="66529" r:id="rId94"/>
    <p:sldId id="66559" r:id="rId95"/>
    <p:sldId id="66489" r:id="rId96"/>
    <p:sldId id="66540" r:id="rId97"/>
    <p:sldId id="66537" r:id="rId98"/>
    <p:sldId id="66538" r:id="rId99"/>
    <p:sldId id="66539" r:id="rId100"/>
    <p:sldId id="66560" r:id="rId101"/>
    <p:sldId id="66541" r:id="rId102"/>
    <p:sldId id="66542" r:id="rId103"/>
    <p:sldId id="66543" r:id="rId104"/>
    <p:sldId id="66544" r:id="rId105"/>
    <p:sldId id="66545" r:id="rId106"/>
    <p:sldId id="66546" r:id="rId107"/>
    <p:sldId id="66548" r:id="rId108"/>
    <p:sldId id="66549" r:id="rId109"/>
    <p:sldId id="66463" r:id="rId110"/>
    <p:sldId id="66444" r:id="rId111"/>
    <p:sldId id="66552" r:id="rId112"/>
    <p:sldId id="66551" r:id="rId113"/>
    <p:sldId id="66547" r:id="rId114"/>
    <p:sldId id="66553" r:id="rId115"/>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 id="2" name="Shmuel Wolkenfeld" initials="SW" lastIdx="2" clrIdx="1">
    <p:extLst>
      <p:ext uri="{19B8F6BF-5375-455C-9EA6-DF929625EA0E}">
        <p15:presenceInfo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FF00"/>
    <a:srgbClr val="333333"/>
    <a:srgbClr val="996633"/>
    <a:srgbClr val="9A6766"/>
    <a:srgbClr val="FFFF99"/>
    <a:srgbClr val="AA6E5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38" autoAdjust="0"/>
    <p:restoredTop sz="87933" autoAdjust="0"/>
  </p:normalViewPr>
  <p:slideViewPr>
    <p:cSldViewPr>
      <p:cViewPr varScale="1">
        <p:scale>
          <a:sx n="100" d="100"/>
          <a:sy n="100" d="100"/>
        </p:scale>
        <p:origin x="90" y="426"/>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7704"/>
    </p:cViewPr>
  </p:sorterViewPr>
  <p:notesViewPr>
    <p:cSldViewPr>
      <p:cViewPr varScale="1">
        <p:scale>
          <a:sx n="79" d="100"/>
          <a:sy n="79" d="100"/>
        </p:scale>
        <p:origin x="2022" y="2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handoutMaster" Target="handoutMasters/handout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commentAuthors" Target="commentAuthor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presProps" Target="pres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5-01-24T21:53:01.153" idx="2">
    <p:pos x="5478" y="1302"/>
    <p:text/>
    <p:extLst>
      <p:ext uri="{C676402C-5697-4E1C-873F-D02D1690AC5C}">
        <p15:threadingInfo xmlns:p15="http://schemas.microsoft.com/office/powerpoint/2012/main" timeZoneBias="3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T'hillim-Ps 34.18  A broken heart and contrite spirit. </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Jan 25, 2025 5785</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T'hillim-Ps 34.18  A broken heart and contrite spirit. </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Jan 25, 2025 5785</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a:t> </a:t>
            </a:r>
            <a:endParaRPr lang="en-US" altLang="en-US"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C5BEE-F45E-11C3-79E6-29833373013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3E8BB42-E490-EC3E-D961-2CF801700E2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9F27A419-CDAF-41F1-E9DC-C32E2FFA8CF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7C04C768-2E2A-FFE2-03AC-EC3470BC570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2D2C6A3-B3CF-83EE-FDC7-ED78B537E82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784B29D-866C-3F2F-BCE8-A8EFE768E24F}"/>
              </a:ext>
            </a:extLst>
          </p:cNvPr>
          <p:cNvSpPr>
            <a:spLocks noGrp="1" noChangeArrowheads="1"/>
          </p:cNvSpPr>
          <p:nvPr>
            <p:ph type="body" idx="1"/>
          </p:nvPr>
        </p:nvSpPr>
        <p:spPr>
          <a:xfrm>
            <a:off x="152400" y="4114800"/>
            <a:ext cx="6553200" cy="4876800"/>
          </a:xfrm>
        </p:spPr>
        <p:txBody>
          <a:bodyPr/>
          <a:lstStyle/>
          <a:p>
            <a:r>
              <a:rPr lang="en-US" b="0" i="0" dirty="0">
                <a:solidFill>
                  <a:srgbClr val="1A1A1A"/>
                </a:solidFill>
                <a:effectLst/>
                <a:latin typeface="Poppins" panose="00000500000000000000" pitchFamily="2" charset="0"/>
              </a:rPr>
              <a:t>	</a:t>
            </a:r>
            <a:endParaRPr lang="en-US" altLang="en-US" dirty="0"/>
          </a:p>
        </p:txBody>
      </p:sp>
      <p:cxnSp>
        <p:nvCxnSpPr>
          <p:cNvPr id="3" name="Straight Connector 2">
            <a:extLst>
              <a:ext uri="{FF2B5EF4-FFF2-40B4-BE49-F238E27FC236}">
                <a16:creationId xmlns:a16="http://schemas.microsoft.com/office/drawing/2014/main" id="{6043E1A0-B231-D5A6-B28C-D88EDDDD8C4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861282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26C68-8162-6EC5-B6A3-D532C854ADC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47EB026-2010-4314-DF7E-B5200B5529D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300DFE74-BA67-807E-9B78-FE24EF5CE69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07D694B6-4968-BAEB-EA0F-48BEC67201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85AA50D-B739-710A-B5E0-014F2209628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FBD3177-1EC1-FB7E-54BF-18A3C2568900}"/>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368944C0-60A2-B6D7-9D41-D3260138688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073993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619F1-AA3B-47C1-81A6-CDB023B131E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A990AB2-1341-01EB-FBE4-574FBB78556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E1FC9199-490E-ABC5-81FD-C5BC7301D14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7B373A25-181D-4262-97A3-90373626EF9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8C6D838-B5E1-D57B-E6A1-486C07F403C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201EB80-D4DA-EDF7-6AF5-0F79108459CD}"/>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9AF3217A-87FC-651F-5633-3CB36EA1B99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089945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55572-5824-B39C-E110-FA9184A20B5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B3284D2-161D-AB1C-9D74-003E5E37F1A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0D7A4FB9-E81B-B493-6309-0BE4F549107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E791E393-9BA3-97B7-93B7-9A3D0B7F27E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A802FFE-C31C-DA5B-6D27-CA27082DC69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5873B0B-F507-A4A7-B6A5-BBF115D844C6}"/>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D865D0D6-DBFC-C580-3676-EF3A262F365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948270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CC040-FC0D-1210-C73E-82A639B3070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1995E49-317D-CD9A-B5D7-88B1F42E803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14F92490-67EF-12E9-8DAC-AE7DCADFD05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2B8EBB08-2092-D886-1917-242D3F5307D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99EC9E6-5E3B-6FD1-B7AD-9D59E8A3EF8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05F8219-615F-F0BF-6742-A9C283434529}"/>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7B0DA59C-8837-43A8-2408-1702A7AF406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367302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3DB2D-DA1E-8A7B-3BB0-5B740F25B20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2F36A14-3977-9ECB-E1FD-65FA31105DD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EDD57517-33DF-8BF6-F248-F417178A7A7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FD7A40B6-96DB-97A4-A734-E2F3423585D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8339256-45A6-539B-2CD3-519F3DD55C4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0382B99-DDF7-F46E-5EC1-0B1B6A775DF9}"/>
              </a:ext>
            </a:extLst>
          </p:cNvPr>
          <p:cNvSpPr>
            <a:spLocks noGrp="1" noChangeArrowheads="1"/>
          </p:cNvSpPr>
          <p:nvPr>
            <p:ph type="body" idx="1"/>
          </p:nvPr>
        </p:nvSpPr>
        <p:spPr>
          <a:xfrm>
            <a:off x="152400" y="4114800"/>
            <a:ext cx="6553200" cy="4876800"/>
          </a:xfrm>
        </p:spPr>
        <p:txBody>
          <a:bodyPr/>
          <a:lstStyle/>
          <a:p>
            <a:pPr algn="l"/>
            <a:r>
              <a:rPr lang="en-US" altLang="en-US" dirty="0"/>
              <a:t>Do we make “Rothschild” as a conspiracy word?</a:t>
            </a:r>
          </a:p>
        </p:txBody>
      </p:sp>
      <p:cxnSp>
        <p:nvCxnSpPr>
          <p:cNvPr id="3" name="Straight Connector 2">
            <a:extLst>
              <a:ext uri="{FF2B5EF4-FFF2-40B4-BE49-F238E27FC236}">
                <a16:creationId xmlns:a16="http://schemas.microsoft.com/office/drawing/2014/main" id="{D56F626A-9548-5B14-358C-DD95A0E3F66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615119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2F88B-AD2E-DB95-1C03-A939E177E06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AAAB86B-CF92-FC5C-9233-7310F4E3959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B04BA1AD-69C5-0F42-4AD0-75F55627B24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FB4E6217-070A-EDA6-4A73-10E00A18BA6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B5CFD84-F49E-13EE-249E-58C5C091105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7CF95A7-B6E3-8039-70E5-2AB9C12A4702}"/>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8F055633-5DDC-708E-4231-C6EA15A5E3B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509442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7A644-D965-1089-988C-85BCBD6E236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5CB5BC0-50CB-365F-FEB7-736B0FCCB02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997AF2D5-01FD-0270-19A8-1DBA2B86592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4DF8FAC0-FECF-5058-9CEF-DA8337F22E3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07DF403-8DCC-5B7E-EBEE-6F18C803E13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2E09ADA-BA8E-8A1E-D6C1-C156BAB95962}"/>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D4E48405-6D78-ADB9-BCF3-7C62748C747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679774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A4CA8-75B6-D5A8-8402-6C31A78D518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51FC06B-19C5-8727-9E0E-E5E5304C381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6B390DC8-4708-ACD9-37EE-15DCC3BE5C0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5AF8EE11-36B0-C0F9-EA9E-0864CBC1660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05E4A48-DBED-B932-2E21-D30B57B2A07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2ED2C2B-A710-565C-91B1-115965C2D145}"/>
              </a:ext>
            </a:extLst>
          </p:cNvPr>
          <p:cNvSpPr>
            <a:spLocks noGrp="1" noChangeArrowheads="1"/>
          </p:cNvSpPr>
          <p:nvPr>
            <p:ph type="body" idx="1"/>
          </p:nvPr>
        </p:nvSpPr>
        <p:spPr>
          <a:xfrm>
            <a:off x="152400" y="4114800"/>
            <a:ext cx="6553200" cy="4876800"/>
          </a:xfrm>
        </p:spPr>
        <p:txBody>
          <a:bodyPr/>
          <a:lstStyle/>
          <a:p>
            <a:r>
              <a:rPr lang="en-US" b="0" i="0" dirty="0">
                <a:solidFill>
                  <a:srgbClr val="1A1A1A"/>
                </a:solidFill>
                <a:effectLst/>
                <a:latin typeface="Poppins" panose="00000500000000000000" pitchFamily="2" charset="0"/>
              </a:rPr>
              <a:t>	</a:t>
            </a:r>
            <a:endParaRPr lang="en-US" altLang="en-US" dirty="0"/>
          </a:p>
        </p:txBody>
      </p:sp>
      <p:cxnSp>
        <p:nvCxnSpPr>
          <p:cNvPr id="3" name="Straight Connector 2">
            <a:extLst>
              <a:ext uri="{FF2B5EF4-FFF2-40B4-BE49-F238E27FC236}">
                <a16:creationId xmlns:a16="http://schemas.microsoft.com/office/drawing/2014/main" id="{E3ADDAA0-12EA-AB99-347E-14B91BA6B22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565318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6BEF8-8B98-AFDA-A94D-548F4438046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7E7BD14-AD7F-DCC6-4939-FD3FB0133F0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C52F8A37-6F3E-CE7F-D60E-01EB3F6A7A7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6E668F85-C6FE-EE62-4426-06E7B51EA5F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84D7E50-C65E-240E-C314-314FE1988AF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FEC955E-4D4E-3D47-191C-FF677E1CFDC2}"/>
              </a:ext>
            </a:extLst>
          </p:cNvPr>
          <p:cNvSpPr>
            <a:spLocks noGrp="1" noChangeArrowheads="1"/>
          </p:cNvSpPr>
          <p:nvPr>
            <p:ph type="body" idx="1"/>
          </p:nvPr>
        </p:nvSpPr>
        <p:spPr>
          <a:xfrm>
            <a:off x="152400" y="4114800"/>
            <a:ext cx="6553200" cy="4876800"/>
          </a:xfrm>
        </p:spPr>
        <p:txBody>
          <a:bodyPr/>
          <a:lstStyle/>
          <a:p>
            <a:r>
              <a:rPr lang="en-US" b="0" i="0" dirty="0">
                <a:solidFill>
                  <a:srgbClr val="1A1A1A"/>
                </a:solidFill>
                <a:effectLst/>
                <a:latin typeface="Poppins" panose="00000500000000000000" pitchFamily="2" charset="0"/>
              </a:rPr>
              <a:t>	</a:t>
            </a:r>
            <a:endParaRPr lang="en-US" altLang="en-US" dirty="0"/>
          </a:p>
        </p:txBody>
      </p:sp>
      <p:cxnSp>
        <p:nvCxnSpPr>
          <p:cNvPr id="3" name="Straight Connector 2">
            <a:extLst>
              <a:ext uri="{FF2B5EF4-FFF2-40B4-BE49-F238E27FC236}">
                <a16:creationId xmlns:a16="http://schemas.microsoft.com/office/drawing/2014/main" id="{DC618973-78EA-2348-3C56-BAC378EA247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91778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B9A36-0CE5-F3D8-B454-9569379D49B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527994C-0BAE-E6E4-B66B-CF814730DAE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D7ACBAFA-0A01-9D7E-6A2C-1C59DB23836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65546FC1-D845-8637-3ABB-50B3721D649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2204997-23F3-90DE-20B1-485EFEC1B66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2439567-0753-379A-B986-5DDE4B55145D}"/>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E14B5241-E35B-F725-6F77-F5C0B444419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8372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D5747-4F6C-74B1-2671-B7408B55F20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6101F81-5717-0CE1-EDF3-A821B30FE93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9EF5EAA9-290D-24C9-8E4A-6AFF9941478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A9925FED-B911-BD78-490E-8001A8502D3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F9E1422-FA16-F4D2-6246-EC6A933273E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AFA6944-D498-313C-B0F6-A5DDD764562F}"/>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25324C38-4DF0-689A-6326-6F57BDB1F1E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81307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CC19D-E299-BB8F-4CE1-D74D18A2CBB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7A3E0FB-4EDE-AFBB-6367-B40BB7115AC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96BF651C-90F7-861B-0235-FA51FC75D22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F9EFC4DF-AB20-D470-44D6-DA56BD9B07B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16821C8-50F8-540E-CBDD-354E95E801F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4094EC9-7698-14E9-5C0A-686767625CCE}"/>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E80A0F96-2B7F-76D2-8AC1-319E5B97224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54171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3EC46-C826-5E4B-62C3-282E5DE822C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F7D14E4-2FB1-EC92-97DD-F5D3E8C26F6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097BEFA9-8B5D-C13D-631F-E172A390AE6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30B45F47-9339-07C9-6F90-5C0CF13EADF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26CCF1D-41CE-8084-5D0B-0E46427A0A5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BBDA0AE-286D-6819-65BA-C233865BF6DA}"/>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98DB7029-913F-B222-4039-44D25514B3E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339027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88ED8-921F-B749-1F3C-B6ED4A65CBA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2E91661-F5E2-EBC5-2773-69CC589A644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0E3E7BC4-DB93-8446-8E41-6A4657CDF05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ED0ADC2A-4F06-149D-AC60-E216047EA04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D02E300-2D66-E32A-DFC6-B99E3424C40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467AD3E-7C69-4D15-75EC-95F3E5399AFE}"/>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96AB881-14E9-0F24-71D0-74588E5D254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498115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84102-B27F-16C3-0787-BCA6933436E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660C8E0-3C27-E7FC-D82B-4FFEF631144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A335B2F1-EBA0-23AB-5FF2-94DF3132D3B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9B4B1AC7-293D-1EE1-6840-D412F7C5187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6545F70-9CE7-B26D-BF90-67D1CDA04BA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434C63D-8ABD-AB58-EB36-B8A4F90CF4C3}"/>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841F6249-B257-B232-DF4C-B948A954BDD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084455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08F6E-4AC1-5733-5068-B7622B12E4A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C490548-5AC0-0805-D855-941D454FA04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A3377672-535B-03DC-811B-CF7CBA5263C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297EA8A5-EEE5-42FF-5056-EE40EA2421E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CC53DC0-A3DA-BFED-ADB0-8CC261ADE45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056764B-C2F1-3815-73EE-9104691955BD}"/>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62E6B37B-41B8-493D-CD0A-B72BAF7CC5E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0994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10AE6-95D9-EDB4-0C12-FAB3E9B91FB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E50694D-7937-E958-5733-83BA8CAA276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E0BA2DA1-3894-D9BC-32DD-9E7298D4413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5686E86C-F6D6-0D72-2EDA-F54DF8515F4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6DAF50F-B81C-E414-6AA0-D8C334A732F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147676F-48E7-D121-3524-6D8B452E083A}"/>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50" dirty="0"/>
              <a:t>https://en.wikipedia.org/wiki/Liberation_of_Auschwitz_concentration_camp</a:t>
            </a:r>
          </a:p>
          <a:p>
            <a:pPr algn="l"/>
            <a:endParaRPr lang="en-US" altLang="en-US" dirty="0"/>
          </a:p>
        </p:txBody>
      </p:sp>
      <p:cxnSp>
        <p:nvCxnSpPr>
          <p:cNvPr id="3" name="Straight Connector 2">
            <a:extLst>
              <a:ext uri="{FF2B5EF4-FFF2-40B4-BE49-F238E27FC236}">
                <a16:creationId xmlns:a16="http://schemas.microsoft.com/office/drawing/2014/main" id="{77DC64A8-8813-9004-21BF-E00A7B9750C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8522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36B66-B6D0-1D25-4D48-15380346BB2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C7F106F-4819-05F8-273E-4ADE4B3ABD4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4B6818AC-494D-7659-811D-45988CC8E73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71408F36-4D4B-A71D-E627-07C8D8CB248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DD248D8-8A17-7AF3-02DE-8476C369EF9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CF1FA2B-334E-9626-813E-91DBFFBA6781}"/>
              </a:ext>
            </a:extLst>
          </p:cNvPr>
          <p:cNvSpPr>
            <a:spLocks noGrp="1" noChangeArrowheads="1"/>
          </p:cNvSpPr>
          <p:nvPr>
            <p:ph type="body" idx="1"/>
          </p:nvPr>
        </p:nvSpPr>
        <p:spPr>
          <a:xfrm>
            <a:off x="152400" y="4114800"/>
            <a:ext cx="6553200" cy="4876800"/>
          </a:xfrm>
        </p:spPr>
        <p:txBody>
          <a:bodyPr/>
          <a:lstStyle/>
          <a:p>
            <a:pPr algn="l"/>
            <a:r>
              <a:rPr lang="en-US" altLang="en-US" dirty="0"/>
              <a:t>https://en.wikipedia.org/wiki/Liberation_of_Auschwitz_concentration_camp</a:t>
            </a:r>
          </a:p>
        </p:txBody>
      </p:sp>
      <p:cxnSp>
        <p:nvCxnSpPr>
          <p:cNvPr id="3" name="Straight Connector 2">
            <a:extLst>
              <a:ext uri="{FF2B5EF4-FFF2-40B4-BE49-F238E27FC236}">
                <a16:creationId xmlns:a16="http://schemas.microsoft.com/office/drawing/2014/main" id="{222CCD97-28D0-CEDE-C070-CA42C9DBAF5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7053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C803E-6394-DCFB-FD58-92733432B43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77A1E47-6604-277A-4AFC-5B3867084FC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22F88970-8EBF-B313-DE68-8BF8908082C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CC2423EF-4B20-7166-FDE5-63A17AF3C6B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1B4EABF-FCEE-2F52-F729-64A2EAA1740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771403E-E72C-7C89-03EC-04084A471E70}"/>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13D6B2B1-901E-4CB0-CE21-07D826B0C77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0954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9A22D-FB0C-1604-2DE1-7B8678DCCAA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6AEBB67-FE8C-8E74-7D4F-9C8F9A6454B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BE57238F-583C-8D1E-E48F-20240E87A11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F18B4838-C127-2364-AC8C-84C88CC0354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CE265A9-2707-0522-D58B-EADE8F9BB95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E6E75B0-97D7-0B7B-438F-41AB6FD5C0F1}"/>
              </a:ext>
            </a:extLst>
          </p:cNvPr>
          <p:cNvSpPr>
            <a:spLocks noGrp="1" noChangeArrowheads="1"/>
          </p:cNvSpPr>
          <p:nvPr>
            <p:ph type="body" idx="1"/>
          </p:nvPr>
        </p:nvSpPr>
        <p:spPr>
          <a:xfrm>
            <a:off x="152400" y="4114800"/>
            <a:ext cx="6553200" cy="4876800"/>
          </a:xfrm>
        </p:spPr>
        <p:txBody>
          <a:bodyPr/>
          <a:lstStyle/>
          <a:p>
            <a:pPr algn="l"/>
            <a:r>
              <a:rPr lang="en-US" altLang="en-US" dirty="0"/>
              <a:t>Peter Loth was at </a:t>
            </a:r>
            <a:r>
              <a:rPr lang="en-US" altLang="en-US" dirty="0" err="1"/>
              <a:t>Stuttof</a:t>
            </a:r>
            <a:endParaRPr lang="en-US" altLang="en-US" dirty="0"/>
          </a:p>
        </p:txBody>
      </p:sp>
      <p:cxnSp>
        <p:nvCxnSpPr>
          <p:cNvPr id="3" name="Straight Connector 2">
            <a:extLst>
              <a:ext uri="{FF2B5EF4-FFF2-40B4-BE49-F238E27FC236}">
                <a16:creationId xmlns:a16="http://schemas.microsoft.com/office/drawing/2014/main" id="{07368BF6-F64F-3529-FE43-07ACF3F129F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046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3494E-F09E-7E4D-B448-66095889F3C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87432C9-A277-4971-847D-FA10E8BF03C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35407526-5F24-89B3-FF8D-AD99C8D369E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760ABA74-0D35-EB0B-18F2-59700E2BF01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A23AF1A-A4FC-C433-5823-931CA632152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18407B3-C6A4-BA5E-BAB7-0723C0276369}"/>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38BC40A7-1ADF-4849-6E16-E229C3E64E8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3925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70926-DCCF-F697-CF0B-626BBDA38F8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2ED31D7-A02E-D9B5-25F2-025E1F835FD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18C765CD-A60C-DF40-3788-3C688078641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63891FDB-90A2-A623-85B6-F2AA52F340C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4CCBF07-EE37-72A9-B15C-4C7EF1B3F59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99FD98B-77E0-312C-4350-DF7A18C4B665}"/>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07F586A3-FCED-78CB-54CC-BE9450B4758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8876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61409-E28B-BEBC-E672-DBB8A94DACC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9D52960-AA0E-DA5B-51E0-F59626C2B57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AF15ACD3-64FC-747C-B591-24547D79B18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D00966C2-2913-A4AD-05D6-AFB1214C5B1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23D032F-22AD-6F84-8602-8B493DC57AE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8B0AAAB-0D38-2C50-07F4-56B094C02490}"/>
              </a:ext>
            </a:extLst>
          </p:cNvPr>
          <p:cNvSpPr>
            <a:spLocks noGrp="1" noChangeArrowheads="1"/>
          </p:cNvSpPr>
          <p:nvPr>
            <p:ph type="body" idx="1"/>
          </p:nvPr>
        </p:nvSpPr>
        <p:spPr>
          <a:xfrm>
            <a:off x="152400" y="4114800"/>
            <a:ext cx="6553200" cy="4876800"/>
          </a:xfrm>
        </p:spPr>
        <p:txBody>
          <a:bodyPr/>
          <a:lstStyle/>
          <a:p>
            <a:pPr algn="l"/>
            <a:r>
              <a:rPr lang="en-US" altLang="en-US" dirty="0"/>
              <a:t>https://en.wikipedia.org/wiki/Liberation_of_Auschwitz_concentration_camp</a:t>
            </a:r>
          </a:p>
        </p:txBody>
      </p:sp>
      <p:cxnSp>
        <p:nvCxnSpPr>
          <p:cNvPr id="3" name="Straight Connector 2">
            <a:extLst>
              <a:ext uri="{FF2B5EF4-FFF2-40B4-BE49-F238E27FC236}">
                <a16:creationId xmlns:a16="http://schemas.microsoft.com/office/drawing/2014/main" id="{7BDF7C86-9F27-BECE-ED3D-603249F8DC7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5978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F47E2-8D49-B2F3-7EA1-6F986072CB2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7FBB4FF-543F-D8CD-D5E0-CCFCBDB2451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F83B04A1-B14F-E696-AA9C-E5E33CFEF3B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37367FF1-D335-D4A9-D39A-A2F730ABA23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1F9EB59-5ABA-363A-A216-4652E537863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BFE1DBE-3843-7E9B-33F7-C93734E5A1E0}"/>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C98C4C8B-E92A-0551-659C-282008B6B0A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412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47F31-D921-F414-43CA-38933570295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6B27818-643C-4C2B-2A01-BDAEF4B9CCA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8146DEFD-3733-8CE8-99E1-33F470AF417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2E185027-8FD3-0EF0-4866-EF9ECAED4CA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92BF518-FB58-E46F-0AEC-0897002F8EB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08F595C-6A1E-7FF9-5E4F-1848D5BFC758}"/>
              </a:ext>
            </a:extLst>
          </p:cNvPr>
          <p:cNvSpPr>
            <a:spLocks noGrp="1" noChangeArrowheads="1"/>
          </p:cNvSpPr>
          <p:nvPr>
            <p:ph type="body" idx="1"/>
          </p:nvPr>
        </p:nvSpPr>
        <p:spPr>
          <a:xfrm>
            <a:off x="152400" y="4114800"/>
            <a:ext cx="6553200" cy="4876800"/>
          </a:xfrm>
        </p:spPr>
        <p:txBody>
          <a:bodyPr/>
          <a:lstStyle/>
          <a:p>
            <a:pPr algn="l"/>
            <a:r>
              <a:rPr lang="en-US" altLang="en-US" sz="1100" dirty="0"/>
              <a:t>https://worldisraelnews.com/israel-accepts-4-hostages-despite-hamas-violating-deal/</a:t>
            </a:r>
          </a:p>
          <a:p>
            <a:pPr algn="l"/>
            <a:r>
              <a:rPr lang="en-US" b="0" i="0" dirty="0">
                <a:solidFill>
                  <a:srgbClr val="101010"/>
                </a:solidFill>
                <a:effectLst/>
                <a:latin typeface="Publico Text"/>
              </a:rPr>
              <a:t>Hamas released four Israeli hostages in Gaza early Saturday in exchange for 200 Palestinian prisoners to be released later in the day.</a:t>
            </a:r>
            <a:endParaRPr lang="en-US" altLang="en-US" dirty="0"/>
          </a:p>
        </p:txBody>
      </p:sp>
      <p:cxnSp>
        <p:nvCxnSpPr>
          <p:cNvPr id="3" name="Straight Connector 2">
            <a:extLst>
              <a:ext uri="{FF2B5EF4-FFF2-40B4-BE49-F238E27FC236}">
                <a16:creationId xmlns:a16="http://schemas.microsoft.com/office/drawing/2014/main" id="{646B53A6-D5CD-CC23-2676-750AAA8C8DF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39714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0F03A-C868-A096-702C-F67F42EEFCB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3C97EC8-E863-3769-9CCB-BF5FEF6A864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5D22AE95-2C58-8608-4F25-23AF072B550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3D480AC1-D72F-A43B-C361-B4F5B34F260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1B2A839-6A0E-3EF0-7BC2-7E56FED3C21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8897A99-0144-F768-BDD5-721C05290605}"/>
              </a:ext>
            </a:extLst>
          </p:cNvPr>
          <p:cNvSpPr>
            <a:spLocks noGrp="1" noChangeArrowheads="1"/>
          </p:cNvSpPr>
          <p:nvPr>
            <p:ph type="body" idx="1"/>
          </p:nvPr>
        </p:nvSpPr>
        <p:spPr>
          <a:xfrm>
            <a:off x="152400" y="4114800"/>
            <a:ext cx="6553200" cy="4876800"/>
          </a:xfrm>
        </p:spPr>
        <p:txBody>
          <a:bodyPr/>
          <a:lstStyle/>
          <a:p>
            <a:pPr algn="l"/>
            <a:r>
              <a:rPr lang="en-US" altLang="en-US" dirty="0"/>
              <a:t>https://th.bing.com/th/id/OIP.ZUoG59u5ZyL1KmsG_AajVAHaHa?rs=1&amp;pid=ImgDetMain</a:t>
            </a:r>
          </a:p>
        </p:txBody>
      </p:sp>
      <p:cxnSp>
        <p:nvCxnSpPr>
          <p:cNvPr id="3" name="Straight Connector 2">
            <a:extLst>
              <a:ext uri="{FF2B5EF4-FFF2-40B4-BE49-F238E27FC236}">
                <a16:creationId xmlns:a16="http://schemas.microsoft.com/office/drawing/2014/main" id="{F7CB6292-51B8-72BC-874D-1613700B539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0373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A4187-2C62-E6C8-B333-550A7D575FF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4827064-09E7-D32E-CAB9-FD7D0839918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A07DBCB0-33E5-1475-2F5D-32443334D5E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C83CAC0B-6A92-E1D3-BF26-C553BCAED5C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7D10885-18A0-7730-F1EE-C71408884EA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E94965D-BDB4-DFF2-5B08-78019EEC3540}"/>
              </a:ext>
            </a:extLst>
          </p:cNvPr>
          <p:cNvSpPr>
            <a:spLocks noGrp="1" noChangeArrowheads="1"/>
          </p:cNvSpPr>
          <p:nvPr>
            <p:ph type="body" idx="1"/>
          </p:nvPr>
        </p:nvSpPr>
        <p:spPr>
          <a:xfrm>
            <a:off x="152400" y="4114800"/>
            <a:ext cx="6553200" cy="4876800"/>
          </a:xfrm>
        </p:spPr>
        <p:txBody>
          <a:bodyPr/>
          <a:lstStyle/>
          <a:p>
            <a:pPr algn="l"/>
            <a:r>
              <a:rPr lang="en-US" b="0" i="0" dirty="0">
                <a:solidFill>
                  <a:srgbClr val="202122"/>
                </a:solidFill>
                <a:effectLst/>
                <a:latin typeface="Arial" panose="020B0604020202020204" pitchFamily="34" charset="0"/>
              </a:rPr>
              <a:t>On January 27, 2020, over 200 Auschwitz and Holocaust Survivors met in front of the Death Gate at the former Auschwitz II-Birkenau camp to commemorate the 75th anniversary of the liberation.</a:t>
            </a:r>
            <a:endParaRPr lang="en-US" altLang="en-US" dirty="0"/>
          </a:p>
        </p:txBody>
      </p:sp>
      <p:cxnSp>
        <p:nvCxnSpPr>
          <p:cNvPr id="3" name="Straight Connector 2">
            <a:extLst>
              <a:ext uri="{FF2B5EF4-FFF2-40B4-BE49-F238E27FC236}">
                <a16:creationId xmlns:a16="http://schemas.microsoft.com/office/drawing/2014/main" id="{951ECDA3-39BF-9B26-8BFD-D421FDC5978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11253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0FE50-9BCC-356A-4B40-4360E650938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57DC3E4-F985-9638-954A-DB6445FE34C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8B27ED29-0E5B-273C-205C-239326833AF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CBA3D9A9-5B75-EC6C-6037-4B134A83185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8AA2ECB-2CDA-7BFF-36E3-12296A4CC2B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1A1753C-AE2E-7593-C195-8C6E46D6E3C5}"/>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D8D91777-6DD8-3157-AD1C-4A903FD05A3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98233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78FD6-7C21-5979-F6BD-12E744780D8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139C6AB-B087-7AF5-A1BE-FFE061049AD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AD7B0A7C-4F91-D221-97B3-54672F6033C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1CB0EF45-1AF9-09F6-60CF-BB8A8F3113E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DC6A1FE-ADE4-6C92-E5E9-57909E235BD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3460355-7B1A-6E5C-F10A-A6DAB073426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D54520A8-AB1B-0365-D50A-8C81B1CDD3D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30447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3A5EB-5CE2-407E-8B3D-0AA7C7F6036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20586C1-A2AC-B27B-484B-97F93C1ED0E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5D85DD2C-0F8E-13E9-F631-F277C1BCC21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089D2A15-60AB-D89B-2F0E-52D083A642B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B2746D9-7343-8CAF-DACA-333F5186E85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9523687-C1BE-D9B5-7258-3C5AB50BE60E}"/>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3AA87AF-961D-FEAB-DBA1-9930E0F3C59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38408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8EAE4-2283-823F-CBA0-411AE9790C9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7647990-0C22-FA46-8911-7E28978B904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63334E92-2DB9-07DB-F9E5-E96DBD4D8CA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36CB906E-BA36-B07E-C0F0-31BBA81C8CD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8E56B6A-2B85-1226-C2E4-32C218B3030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25C1CBA-A29B-15BB-73F1-CA63B33C03B2}"/>
              </a:ext>
            </a:extLst>
          </p:cNvPr>
          <p:cNvSpPr>
            <a:spLocks noGrp="1" noChangeArrowheads="1"/>
          </p:cNvSpPr>
          <p:nvPr>
            <p:ph type="body" idx="1"/>
          </p:nvPr>
        </p:nvSpPr>
        <p:spPr>
          <a:xfrm>
            <a:off x="152400" y="4114800"/>
            <a:ext cx="6553200" cy="4876800"/>
          </a:xfrm>
        </p:spPr>
        <p:txBody>
          <a:bodyPr/>
          <a:lstStyle/>
          <a:p>
            <a:pPr algn="l"/>
            <a:r>
              <a:rPr lang="en-US" altLang="en-US" dirty="0"/>
              <a:t>Details in the bulletin</a:t>
            </a:r>
          </a:p>
        </p:txBody>
      </p:sp>
      <p:cxnSp>
        <p:nvCxnSpPr>
          <p:cNvPr id="3" name="Straight Connector 2">
            <a:extLst>
              <a:ext uri="{FF2B5EF4-FFF2-40B4-BE49-F238E27FC236}">
                <a16:creationId xmlns:a16="http://schemas.microsoft.com/office/drawing/2014/main" id="{325521E8-C68C-030C-69EA-A6790810A52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82411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A1F29-AA6E-42EC-5326-DFD6E728358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49E259D-A4E4-1F2D-DE20-F91B5F2E8AB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3814322B-F98C-5E36-462E-7C62BC59750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63D18982-D6B9-95C5-C925-6FB6CEAAAB5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642975E-EF45-9987-536C-F6CC313CDA1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EF690D4-2DEA-1DC6-E5CC-E4577AFAF748}"/>
              </a:ext>
            </a:extLst>
          </p:cNvPr>
          <p:cNvSpPr>
            <a:spLocks noGrp="1" noChangeArrowheads="1"/>
          </p:cNvSpPr>
          <p:nvPr>
            <p:ph type="body" idx="1"/>
          </p:nvPr>
        </p:nvSpPr>
        <p:spPr>
          <a:xfrm>
            <a:off x="152400" y="4114800"/>
            <a:ext cx="6553200" cy="4876800"/>
          </a:xfrm>
        </p:spPr>
        <p:txBody>
          <a:bodyPr/>
          <a:lstStyle/>
          <a:p>
            <a:r>
              <a:rPr lang="en-US" b="0" i="0" dirty="0">
                <a:solidFill>
                  <a:srgbClr val="1A1A1A"/>
                </a:solidFill>
                <a:effectLst/>
                <a:latin typeface="Poppins" panose="00000500000000000000" pitchFamily="2" charset="0"/>
              </a:rPr>
              <a:t>	</a:t>
            </a:r>
            <a:endParaRPr lang="en-US" altLang="en-US" dirty="0"/>
          </a:p>
        </p:txBody>
      </p:sp>
      <p:cxnSp>
        <p:nvCxnSpPr>
          <p:cNvPr id="3" name="Straight Connector 2">
            <a:extLst>
              <a:ext uri="{FF2B5EF4-FFF2-40B4-BE49-F238E27FC236}">
                <a16:creationId xmlns:a16="http://schemas.microsoft.com/office/drawing/2014/main" id="{269510C4-22B2-6064-4CE6-7D846386E87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44086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A4341-D7A7-1B4E-CDDE-686976DD904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DCBC643-BEF3-AC3E-48B5-04ACBA16576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45A32D08-41F0-6E28-33AA-621BE17EB96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E47773FE-5ADC-554C-19C9-CBC210F52BA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5E4EB5D-5C99-734F-6FDC-D43C4CD0218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0A00CFA-16D4-3FDE-E24B-36EE1CAD4BA8}"/>
              </a:ext>
            </a:extLst>
          </p:cNvPr>
          <p:cNvSpPr>
            <a:spLocks noGrp="1" noChangeArrowheads="1"/>
          </p:cNvSpPr>
          <p:nvPr>
            <p:ph type="body" idx="1"/>
          </p:nvPr>
        </p:nvSpPr>
        <p:spPr>
          <a:xfrm>
            <a:off x="152400" y="4114800"/>
            <a:ext cx="6553200" cy="4876800"/>
          </a:xfrm>
        </p:spPr>
        <p:txBody>
          <a:bodyPr/>
          <a:lstStyle/>
          <a:p>
            <a:r>
              <a:rPr lang="en-US" b="0" i="0" dirty="0">
                <a:solidFill>
                  <a:srgbClr val="1A1A1A"/>
                </a:solidFill>
                <a:effectLst/>
                <a:latin typeface="Poppins" panose="00000500000000000000" pitchFamily="2" charset="0"/>
              </a:rPr>
              <a:t>	</a:t>
            </a:r>
            <a:endParaRPr lang="en-US" altLang="en-US" dirty="0"/>
          </a:p>
        </p:txBody>
      </p:sp>
      <p:cxnSp>
        <p:nvCxnSpPr>
          <p:cNvPr id="3" name="Straight Connector 2">
            <a:extLst>
              <a:ext uri="{FF2B5EF4-FFF2-40B4-BE49-F238E27FC236}">
                <a16:creationId xmlns:a16="http://schemas.microsoft.com/office/drawing/2014/main" id="{CC7BE995-F6F1-9A01-0B42-11CD512F191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03093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BB421-4074-2AC3-7F81-9E10D8A0A8E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092DC2C-5EAE-AB55-8862-61C55CA9534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9A65C912-6C8D-579B-E30A-2ABD5B66460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22B1DBB4-9D5F-CE4F-1CA6-B017499AADF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DB80154-93B5-A053-871F-019F31A88AE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C37BC9E-6E9B-031F-357E-6F2C0C3842CA}"/>
              </a:ext>
            </a:extLst>
          </p:cNvPr>
          <p:cNvSpPr>
            <a:spLocks noGrp="1" noChangeArrowheads="1"/>
          </p:cNvSpPr>
          <p:nvPr>
            <p:ph type="body" idx="1"/>
          </p:nvPr>
        </p:nvSpPr>
        <p:spPr>
          <a:xfrm>
            <a:off x="152400" y="4114800"/>
            <a:ext cx="6553200" cy="4876800"/>
          </a:xfrm>
        </p:spPr>
        <p:txBody>
          <a:bodyPr/>
          <a:lstStyle/>
          <a:p>
            <a:pPr algn="l"/>
            <a:r>
              <a:rPr lang="en-US" sz="2000" dirty="0" err="1"/>
              <a:t>Tübinger</a:t>
            </a:r>
            <a:r>
              <a:rPr lang="en-US" sz="2000" dirty="0"/>
              <a:t> Offensive </a:t>
            </a:r>
            <a:r>
              <a:rPr lang="en-US" sz="2000" dirty="0" err="1"/>
              <a:t>Stadtmission</a:t>
            </a:r>
            <a:r>
              <a:rPr lang="en-US" sz="2000" dirty="0"/>
              <a:t>  City mission, street children, drug rehab, humanitarian aid</a:t>
            </a:r>
            <a:endParaRPr lang="en-US" altLang="en-US" dirty="0"/>
          </a:p>
        </p:txBody>
      </p:sp>
      <p:cxnSp>
        <p:nvCxnSpPr>
          <p:cNvPr id="3" name="Straight Connector 2">
            <a:extLst>
              <a:ext uri="{FF2B5EF4-FFF2-40B4-BE49-F238E27FC236}">
                <a16:creationId xmlns:a16="http://schemas.microsoft.com/office/drawing/2014/main" id="{A3F990E8-FCFB-D16D-B1E6-1E8E58F89AD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61805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63F4E-9149-6577-54D9-B27C7930E6D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6F86D85-070D-E08D-576E-21694484237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2947DB96-22CE-30A6-6F7E-6EF380C0DFD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EBF8C592-9325-9FB0-271B-85A1D623617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E63F270-9382-0F44-6E3A-A06561047FE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3A5A5FA-42EA-CC8C-7AF2-CDD51CEF2329}"/>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2CD11A4C-E7B6-82A4-F152-53AD322AFCC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516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678A8-B7E9-797A-2D85-2E671D46B51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0922A79-9D1A-AA31-744F-9113BDFB3C9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0368C67B-147D-8D72-91FD-7DC3365CC36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FB258B1C-CDA8-DB5A-C9C8-3C617B5D889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8BEE564-F2AE-AF3A-7666-2F91883BA76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443C7E0-4C25-C613-B190-BB90751BEDCA}"/>
              </a:ext>
            </a:extLst>
          </p:cNvPr>
          <p:cNvSpPr>
            <a:spLocks noGrp="1" noChangeArrowheads="1"/>
          </p:cNvSpPr>
          <p:nvPr>
            <p:ph type="body" idx="1"/>
          </p:nvPr>
        </p:nvSpPr>
        <p:spPr>
          <a:xfrm>
            <a:off x="152400" y="4114800"/>
            <a:ext cx="6553200" cy="4876800"/>
          </a:xfrm>
        </p:spPr>
        <p:txBody>
          <a:bodyPr/>
          <a:lstStyle/>
          <a:p>
            <a:r>
              <a:rPr lang="en-US" b="0" i="0" dirty="0">
                <a:solidFill>
                  <a:srgbClr val="1A1A1A"/>
                </a:solidFill>
                <a:effectLst/>
                <a:latin typeface="Poppins" panose="00000500000000000000" pitchFamily="2" charset="0"/>
              </a:rPr>
              <a:t>	</a:t>
            </a:r>
            <a:endParaRPr lang="en-US" altLang="en-US" dirty="0"/>
          </a:p>
        </p:txBody>
      </p:sp>
      <p:cxnSp>
        <p:nvCxnSpPr>
          <p:cNvPr id="3" name="Straight Connector 2">
            <a:extLst>
              <a:ext uri="{FF2B5EF4-FFF2-40B4-BE49-F238E27FC236}">
                <a16:creationId xmlns:a16="http://schemas.microsoft.com/office/drawing/2014/main" id="{CC2BECB5-638C-7FF0-EF4E-0047CC681E3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2841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7F2E2-7892-5681-F4F1-0F1632314EA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DD3FF08-F015-CA75-1069-19260035B59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26EF67D5-9031-9843-C906-B32E1D168A0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D0D71CB6-1C8D-4CD2-4C4F-8B112A9BDE0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526E4B3-0D86-DCCA-5A6E-D9B7337E662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3C84610-0449-687E-EB19-B1DE0D5CB2B0}"/>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9B1A6799-87FD-4D91-B950-FC78D1BD670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14173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A3AF7-CA4C-DA92-EF21-37F5458C8CD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151006E-13EB-17D0-BDDE-E555A12C0D2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3F77D4AF-16B1-199F-D946-E96A8F733B8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C1AE8090-FBD2-C04D-1A4A-F840E3CB558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74E6D26-5BB9-4DE2-BB9B-65BC0BA66C8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2576027-9CF4-9212-A21E-246ED2695677}"/>
              </a:ext>
            </a:extLst>
          </p:cNvPr>
          <p:cNvSpPr>
            <a:spLocks noGrp="1" noChangeArrowheads="1"/>
          </p:cNvSpPr>
          <p:nvPr>
            <p:ph type="body" idx="1"/>
          </p:nvPr>
        </p:nvSpPr>
        <p:spPr>
          <a:xfrm>
            <a:off x="152400" y="4114800"/>
            <a:ext cx="6553200" cy="4876800"/>
          </a:xfrm>
        </p:spPr>
        <p:txBody>
          <a:bodyPr/>
          <a:lstStyle/>
          <a:p>
            <a:pPr algn="l"/>
            <a:r>
              <a:rPr lang="en-US" altLang="en-US" dirty="0"/>
              <a:t>https://marchoflife.org/permanent-exhibition/</a:t>
            </a:r>
          </a:p>
        </p:txBody>
      </p:sp>
      <p:cxnSp>
        <p:nvCxnSpPr>
          <p:cNvPr id="3" name="Straight Connector 2">
            <a:extLst>
              <a:ext uri="{FF2B5EF4-FFF2-40B4-BE49-F238E27FC236}">
                <a16:creationId xmlns:a16="http://schemas.microsoft.com/office/drawing/2014/main" id="{006A1863-81C6-E3FC-10CA-73363FDA7BC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71564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2B4DB-48B7-300D-5F98-6CF25AB486C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BEAB08E-1070-275E-747C-B49F05F31C4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671BF6F4-9F9C-3FFE-7000-684D1BBA35D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CD0EA1A5-A268-FD9F-9CD2-B915218F90B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85DF74E-85FD-8600-C7E1-76AC6B59F39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977107F-06C8-0CED-13DF-2BD77428A76E}"/>
              </a:ext>
            </a:extLst>
          </p:cNvPr>
          <p:cNvSpPr>
            <a:spLocks noGrp="1" noChangeArrowheads="1"/>
          </p:cNvSpPr>
          <p:nvPr>
            <p:ph type="body" idx="1"/>
          </p:nvPr>
        </p:nvSpPr>
        <p:spPr>
          <a:xfrm>
            <a:off x="152400" y="4114800"/>
            <a:ext cx="6553200" cy="4876800"/>
          </a:xfrm>
        </p:spPr>
        <p:txBody>
          <a:bodyPr/>
          <a:lstStyle/>
          <a:p>
            <a:pPr algn="l"/>
            <a:r>
              <a:rPr lang="en-US" altLang="en-US" dirty="0"/>
              <a:t>https://marchoflife.org/permanent-exhibition/</a:t>
            </a:r>
          </a:p>
        </p:txBody>
      </p:sp>
      <p:cxnSp>
        <p:nvCxnSpPr>
          <p:cNvPr id="3" name="Straight Connector 2">
            <a:extLst>
              <a:ext uri="{FF2B5EF4-FFF2-40B4-BE49-F238E27FC236}">
                <a16:creationId xmlns:a16="http://schemas.microsoft.com/office/drawing/2014/main" id="{F4B63BB3-1D9D-5EF5-BF80-3119641EB75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01519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53212-84EB-0E75-BBE6-80FF136A6A7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9868BA7-0BDC-2A18-7697-6FA23A3A054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AC437484-EB94-999E-5037-A0014FE43FF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A3D9346A-9E7E-74EF-40F7-294DCEFC7E1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8A96D3A-35CD-6011-396A-58C281BD5C9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850F36B-C954-76B3-59F1-0B1150516820}"/>
              </a:ext>
            </a:extLst>
          </p:cNvPr>
          <p:cNvSpPr>
            <a:spLocks noGrp="1" noChangeArrowheads="1"/>
          </p:cNvSpPr>
          <p:nvPr>
            <p:ph type="body" idx="1"/>
          </p:nvPr>
        </p:nvSpPr>
        <p:spPr>
          <a:xfrm>
            <a:off x="152400" y="4114800"/>
            <a:ext cx="6553200" cy="4876800"/>
          </a:xfrm>
        </p:spPr>
        <p:txBody>
          <a:bodyPr/>
          <a:lstStyle/>
          <a:p>
            <a:pPr algn="l"/>
            <a:r>
              <a:rPr lang="en-US" altLang="en-US" dirty="0"/>
              <a:t>https://marchoflife.org/permanent-exhibition/</a:t>
            </a:r>
          </a:p>
        </p:txBody>
      </p:sp>
      <p:cxnSp>
        <p:nvCxnSpPr>
          <p:cNvPr id="3" name="Straight Connector 2">
            <a:extLst>
              <a:ext uri="{FF2B5EF4-FFF2-40B4-BE49-F238E27FC236}">
                <a16:creationId xmlns:a16="http://schemas.microsoft.com/office/drawing/2014/main" id="{42B53933-D177-87FB-37CA-51A36F81BE3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66887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85E92-9FFF-D6F9-C11F-774890F42A1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0279321-5BA7-1360-41E5-8D738B6129B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508291EB-231C-2F6C-624A-5CD29643E97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2B113C4D-ADBD-6FBC-7C6F-8F0E0FC2F3B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EB66A44-E9EF-7535-6207-A54EEF8FBB2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F3B4402-5066-B572-32ED-546D9FBBBBD5}"/>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9955F79-D9EE-DE22-8E30-45070DDB8ED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9156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3E855-FA33-9A9A-CCA5-B66EC44141B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375ED60-5912-BBF9-1284-9025D8E64D6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16E9AD14-1368-798B-AF40-6E4DEA0AF31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B3DADE0C-82E4-B2ED-F014-76E608B4981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C87BB21-523A-1F0F-E9D9-EF22C4DA791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3A41034-B0DB-5814-E9F8-C5DD4E4C2943}"/>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https://marchoflife.org/permanent-exhibition/</a:t>
            </a:r>
          </a:p>
          <a:p>
            <a:pPr algn="l"/>
            <a:endParaRPr lang="en-US" altLang="en-US" dirty="0"/>
          </a:p>
        </p:txBody>
      </p:sp>
      <p:cxnSp>
        <p:nvCxnSpPr>
          <p:cNvPr id="3" name="Straight Connector 2">
            <a:extLst>
              <a:ext uri="{FF2B5EF4-FFF2-40B4-BE49-F238E27FC236}">
                <a16:creationId xmlns:a16="http://schemas.microsoft.com/office/drawing/2014/main" id="{77EB6192-48DD-0A2E-A635-77A3F00BF7C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59250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35B8A-3ADD-4737-8E39-9618C165A8C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0A88212-8245-8FA7-F2F3-E3C88FFC2F1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E7D3EE85-69E3-6E6F-D153-1F3F6AB0E27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FA4865B8-0D41-9565-3BD1-1A603545687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BB42D9A-0278-91CE-DFFB-EBE6CA67D57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CBAF78F-02FA-0CAB-6D61-E829EF576B4D}"/>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https://marchoflife.org/permanent-exhibition/</a:t>
            </a:r>
          </a:p>
          <a:p>
            <a:pPr algn="l"/>
            <a:endParaRPr lang="en-US" altLang="en-US" dirty="0"/>
          </a:p>
        </p:txBody>
      </p:sp>
      <p:cxnSp>
        <p:nvCxnSpPr>
          <p:cNvPr id="3" name="Straight Connector 2">
            <a:extLst>
              <a:ext uri="{FF2B5EF4-FFF2-40B4-BE49-F238E27FC236}">
                <a16:creationId xmlns:a16="http://schemas.microsoft.com/office/drawing/2014/main" id="{2BFF3020-17FD-BDFB-7DBC-64A1CE51A91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65482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2CCB8-B666-D7EF-1741-01E5926716B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8CCCF4C-078D-FB39-2183-B483FD95B72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5E1F1132-7E05-890E-A56A-6250A326BF4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FEA1CA59-EA8F-93CD-5986-21F2BEF7389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C8D4882-1755-95C5-C909-FC9F2FF9ED8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EF8575C-0F12-75AF-3657-1A72763262C9}"/>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https://marchoflife.org/permanent-exhibition/</a:t>
            </a:r>
          </a:p>
          <a:p>
            <a:pPr algn="l"/>
            <a:endParaRPr lang="en-US" altLang="en-US" dirty="0"/>
          </a:p>
        </p:txBody>
      </p:sp>
      <p:cxnSp>
        <p:nvCxnSpPr>
          <p:cNvPr id="3" name="Straight Connector 2">
            <a:extLst>
              <a:ext uri="{FF2B5EF4-FFF2-40B4-BE49-F238E27FC236}">
                <a16:creationId xmlns:a16="http://schemas.microsoft.com/office/drawing/2014/main" id="{1DD3ECF9-A3A4-C48D-74F5-B92C6A90F53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52832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1052E-8412-406B-B7EC-4146AE82D93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8A31F84-8394-0739-D17F-17B24232BCA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77B28850-7E6B-910F-4409-41F9B48590F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F11A98B8-DA69-EBA0-00B0-8324163831F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82C41C6-4E91-CF80-E485-73A73C218C6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21F3A9A-F4BB-E0E9-DD2C-3A7305111180}"/>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09F4FDB-F678-44FD-2696-19E537E1C93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18562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DFFA1-C447-81EF-9EE6-7A6A3F2E753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3381AC6-BB9D-00AF-869B-6E895D8ACD3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CF80E5F8-8AF6-62C7-5894-536151767C4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681FFE5E-613C-5DBC-37B9-16312BDDF48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C357948-F6C8-B016-9F35-667E1E0B43B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952743D-CEC4-FC76-F1A6-9D90595BBF65}"/>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7366BECF-7F05-4523-B84A-D01F0C05A27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8757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B8C32-B089-14E2-9FAF-42FB788A1C3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7EA3BC8-F1B3-92C6-0A78-7B4B3301A31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72600237-4E3F-1AC0-EEBD-9E7685A9055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01AD8388-CDD7-1EFA-1BBD-CCF0B3A27DC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29BEA98-22F4-706D-4E4F-E6F0C1CBE95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FFE90B8-1E3D-2667-B4E6-E0F4AB60F97F}"/>
              </a:ext>
            </a:extLst>
          </p:cNvPr>
          <p:cNvSpPr>
            <a:spLocks noGrp="1" noChangeArrowheads="1"/>
          </p:cNvSpPr>
          <p:nvPr>
            <p:ph type="body" idx="1"/>
          </p:nvPr>
        </p:nvSpPr>
        <p:spPr>
          <a:xfrm>
            <a:off x="152400" y="4114800"/>
            <a:ext cx="6553200" cy="4876800"/>
          </a:xfrm>
        </p:spPr>
        <p:txBody>
          <a:bodyPr/>
          <a:lstStyle/>
          <a:p>
            <a:r>
              <a:rPr lang="en-US" b="0" i="0" dirty="0">
                <a:solidFill>
                  <a:srgbClr val="1A1A1A"/>
                </a:solidFill>
                <a:effectLst/>
                <a:latin typeface="Poppins" panose="00000500000000000000" pitchFamily="2" charset="0"/>
              </a:rPr>
              <a:t>	</a:t>
            </a:r>
            <a:endParaRPr lang="en-US" altLang="en-US" dirty="0"/>
          </a:p>
        </p:txBody>
      </p:sp>
      <p:cxnSp>
        <p:nvCxnSpPr>
          <p:cNvPr id="3" name="Straight Connector 2">
            <a:extLst>
              <a:ext uri="{FF2B5EF4-FFF2-40B4-BE49-F238E27FC236}">
                <a16:creationId xmlns:a16="http://schemas.microsoft.com/office/drawing/2014/main" id="{F7D66F38-A0A6-962B-6CBE-6E531D3E36D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47299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E6980-50B1-7E07-60AF-4597E9690D0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276C4E2-9DAE-247B-D808-3EFA1278871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29B67D04-06B8-C0C7-0403-F842DCD346C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9518981C-4CF7-6568-B521-1ADCF43DC9C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77D8605-4777-868C-DE95-A7CBEEDB0E6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E9FE086-982F-24A7-3397-FB7A3B72F411}"/>
              </a:ext>
            </a:extLst>
          </p:cNvPr>
          <p:cNvSpPr>
            <a:spLocks noGrp="1" noChangeArrowheads="1"/>
          </p:cNvSpPr>
          <p:nvPr>
            <p:ph type="body" idx="1"/>
          </p:nvPr>
        </p:nvSpPr>
        <p:spPr>
          <a:xfrm>
            <a:off x="152400" y="4114800"/>
            <a:ext cx="6553200" cy="4876800"/>
          </a:xfrm>
        </p:spPr>
        <p:txBody>
          <a:bodyPr/>
          <a:lstStyle/>
          <a:p>
            <a:pPr algn="l"/>
            <a:r>
              <a:rPr lang="en-US" altLang="en-US" dirty="0"/>
              <a:t>https://marschdeslebens.org/vom-hakenkreuz-zum-davidstern-tv-bericht-ueber-den-marsch-des-lebens/</a:t>
            </a:r>
          </a:p>
        </p:txBody>
      </p:sp>
      <p:cxnSp>
        <p:nvCxnSpPr>
          <p:cNvPr id="3" name="Straight Connector 2">
            <a:extLst>
              <a:ext uri="{FF2B5EF4-FFF2-40B4-BE49-F238E27FC236}">
                <a16:creationId xmlns:a16="http://schemas.microsoft.com/office/drawing/2014/main" id="{7F0F5607-7D7E-53AF-1448-90F0A5DAA54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43615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ADA3A-99DB-BEF4-7F59-EA685C71C3A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7F88569-4C27-B601-16F0-199829B0156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A14C1F85-995A-07AC-2063-5CFCAA518FF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838E3554-6909-E5BA-5EA1-645755BCBE1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C036EBA-0ECD-677B-FA21-B9592A10B2F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1D4B224-F065-83D8-B27A-BF7CE95C5DAF}"/>
              </a:ext>
            </a:extLst>
          </p:cNvPr>
          <p:cNvSpPr>
            <a:spLocks noGrp="1" noChangeArrowheads="1"/>
          </p:cNvSpPr>
          <p:nvPr>
            <p:ph type="body" idx="1"/>
          </p:nvPr>
        </p:nvSpPr>
        <p:spPr>
          <a:xfrm>
            <a:off x="152400" y="4114800"/>
            <a:ext cx="6553200" cy="4876800"/>
          </a:xfrm>
        </p:spPr>
        <p:txBody>
          <a:bodyPr/>
          <a:lstStyle/>
          <a:p>
            <a:pPr algn="l"/>
            <a:r>
              <a:rPr lang="en-US" altLang="en-US" dirty="0"/>
              <a:t>https://marschdeslebens.org/vom-hakenkreuz-zum-davidstern-tv-bericht-ueber-den-marsch-des-lebens/</a:t>
            </a:r>
          </a:p>
        </p:txBody>
      </p:sp>
      <p:cxnSp>
        <p:nvCxnSpPr>
          <p:cNvPr id="3" name="Straight Connector 2">
            <a:extLst>
              <a:ext uri="{FF2B5EF4-FFF2-40B4-BE49-F238E27FC236}">
                <a16:creationId xmlns:a16="http://schemas.microsoft.com/office/drawing/2014/main" id="{AC5C0802-DC37-030B-B6F0-6E766A3A7D7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77759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AAF76-982E-49F6-E7E0-90501BEC952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3DB08B9-4D6A-A0BD-FDAF-0F6350D87EF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B7BDEFB4-E960-5573-2CF5-26C2B6E1FB7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A6DA6545-DF54-6839-3D7A-C1A4E1CF653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328E550-D3F8-6DE6-6969-3946CA88B5C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7D57CCB-5A3F-D158-1849-B23D953E6592}"/>
              </a:ext>
            </a:extLst>
          </p:cNvPr>
          <p:cNvSpPr>
            <a:spLocks noGrp="1" noChangeArrowheads="1"/>
          </p:cNvSpPr>
          <p:nvPr>
            <p:ph type="body" idx="1"/>
          </p:nvPr>
        </p:nvSpPr>
        <p:spPr>
          <a:xfrm>
            <a:off x="152400" y="4114800"/>
            <a:ext cx="6553200" cy="4876800"/>
          </a:xfrm>
        </p:spPr>
        <p:txBody>
          <a:bodyPr/>
          <a:lstStyle/>
          <a:p>
            <a:pPr algn="l"/>
            <a:r>
              <a:rPr lang="en-US" altLang="en-US" sz="1050" dirty="0"/>
              <a:t>https://marschdeslebens.org/vom-hakenkreuz-zum-davidstern-tv-bericht-ueber-den-marsch-des-lebens/</a:t>
            </a:r>
          </a:p>
          <a:p>
            <a:pPr algn="l"/>
            <a:r>
              <a:rPr lang="en-US" altLang="en-US" sz="2000" dirty="0"/>
              <a:t>A good movie for us to show.</a:t>
            </a:r>
          </a:p>
        </p:txBody>
      </p:sp>
      <p:cxnSp>
        <p:nvCxnSpPr>
          <p:cNvPr id="3" name="Straight Connector 2">
            <a:extLst>
              <a:ext uri="{FF2B5EF4-FFF2-40B4-BE49-F238E27FC236}">
                <a16:creationId xmlns:a16="http://schemas.microsoft.com/office/drawing/2014/main" id="{6199EC42-6578-363A-4A6E-1C44BF69D38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00886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10A2E-91B1-756A-2A1D-F5682294649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90CFEEC-C185-0623-F56D-7122F11B15A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DF63061B-7277-5E4E-5329-5390685E680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574C9C8D-F909-43DD-E1CD-DC273C27C6A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16A4213-2CE6-7B5A-B43D-57521297E00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38B6336-B651-D7E5-2785-ADD2FB79F76E}"/>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https://marschdeslebens.org/vom-hakenkreuz-zum-davidstern-tv-bericht-ueber-den-marsch-des-lebens/</a:t>
            </a:r>
          </a:p>
          <a:p>
            <a:pPr algn="l"/>
            <a:endParaRPr lang="en-US" altLang="en-US" dirty="0"/>
          </a:p>
        </p:txBody>
      </p:sp>
      <p:cxnSp>
        <p:nvCxnSpPr>
          <p:cNvPr id="3" name="Straight Connector 2">
            <a:extLst>
              <a:ext uri="{FF2B5EF4-FFF2-40B4-BE49-F238E27FC236}">
                <a16:creationId xmlns:a16="http://schemas.microsoft.com/office/drawing/2014/main" id="{92BED9D6-9C13-B069-EF44-D75D4280805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78621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D68B7-9A78-214D-1257-935286F1CFC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87F9FBC-773B-4FF6-CC4F-C1CEA218B13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238A395B-B11B-53EB-779D-9829CC115FE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E1A13D4E-FE18-3F8B-5A25-5D8FCFD73ED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F1FE60B-6890-67D7-5D42-A94FE230339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EBB9C2A-160C-8BCD-8172-75D6E3BEBDFA}"/>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https://marschdeslebens.org/vom-hakenkreuz-zum-davidstern-tv-bericht-ueber-den-marsch-des-lebens/</a:t>
            </a:r>
          </a:p>
          <a:p>
            <a:pPr algn="l"/>
            <a:endParaRPr lang="en-US" altLang="en-US" dirty="0"/>
          </a:p>
        </p:txBody>
      </p:sp>
      <p:cxnSp>
        <p:nvCxnSpPr>
          <p:cNvPr id="3" name="Straight Connector 2">
            <a:extLst>
              <a:ext uri="{FF2B5EF4-FFF2-40B4-BE49-F238E27FC236}">
                <a16:creationId xmlns:a16="http://schemas.microsoft.com/office/drawing/2014/main" id="{6FA39A5C-49FC-F55C-A4AB-4AE659017A0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95260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E1E21-9C32-8C9C-8A2E-16DAA59312A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BF72959-3783-47A9-DDE3-C36087805B6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84EFE6BF-351E-60E5-459B-58B3EB03D83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D99BB1FE-5BC4-9F39-7797-DD3DEA317DD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E66A048-CD0F-F0D9-E23A-172ED4FE58A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07ED986-ECF9-B52A-EDF0-4B6918AE7D39}"/>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https://marschdeslebens.org/vom-hakenkreuz-zum-davidstern-tv-bericht-ueber-den-marsch-des-lebens/</a:t>
            </a:r>
          </a:p>
          <a:p>
            <a:pPr algn="l"/>
            <a:endParaRPr lang="en-US" altLang="en-US" dirty="0"/>
          </a:p>
        </p:txBody>
      </p:sp>
      <p:cxnSp>
        <p:nvCxnSpPr>
          <p:cNvPr id="3" name="Straight Connector 2">
            <a:extLst>
              <a:ext uri="{FF2B5EF4-FFF2-40B4-BE49-F238E27FC236}">
                <a16:creationId xmlns:a16="http://schemas.microsoft.com/office/drawing/2014/main" id="{67BB241D-8BC7-BEE1-3EEA-47366FF7D83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51672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DD0A8-482A-8C6F-D250-56CFB72DE42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C5043E1-C894-3553-5907-4F1193D9C57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03891BEA-49D1-216B-477D-3F457FB00E7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66476943-B101-69C3-0077-0BEE9A82DC3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8F62FE0-0BAD-DEB1-BDC0-F4AAC9F082A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E6E8AEE-B208-FD64-606E-CAE38F5AF5EA}"/>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4AC21A4-9EDF-3BC9-0078-FDA26DA08D7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8636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AEBE5-E09C-3418-E107-20B4612EB23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69E7744-477D-6141-E6C7-3E465AFFBFC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3F8BCAE6-9078-3470-7131-CE4D44820C8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D8BEDFCC-E1A5-0950-F570-610B546AE35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85E8904-AB22-2BB5-5878-77F233A1737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BC240E0-243E-8CFE-6FEE-590B1080F0CD}"/>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CC689052-8269-0C7E-E8DC-0DC69D74681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93950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DF64F-3D23-268C-6C8B-396572F1D61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24D54BD-4764-ACE9-57FE-15CADF7F113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105CEDAB-A739-A30F-2C46-D318F5FEC28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40CA81B1-B1D0-B719-F7D4-E9CC9214E9C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C5E2B48-B548-C305-C703-7122F5403FA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E890B71-C261-8083-D59E-57E3477CCE34}"/>
              </a:ext>
            </a:extLst>
          </p:cNvPr>
          <p:cNvSpPr>
            <a:spLocks noGrp="1" noChangeArrowheads="1"/>
          </p:cNvSpPr>
          <p:nvPr>
            <p:ph type="body" idx="1"/>
          </p:nvPr>
        </p:nvSpPr>
        <p:spPr>
          <a:xfrm>
            <a:off x="152400" y="4114800"/>
            <a:ext cx="6553200" cy="4876800"/>
          </a:xfrm>
        </p:spPr>
        <p:txBody>
          <a:bodyPr>
            <a:normAutofit/>
          </a:bodyPr>
          <a:lstStyle/>
          <a:p>
            <a:pPr algn="l"/>
            <a:r>
              <a:rPr lang="en-US" altLang="en-US" sz="1200" dirty="0"/>
              <a:t>https://aish.com/march-of-life-descendants-of-nazis-remember-the-holocaust/</a:t>
            </a:r>
          </a:p>
          <a:p>
            <a:pPr algn="l"/>
            <a:r>
              <a:rPr lang="en-US" b="0" i="0" dirty="0">
                <a:solidFill>
                  <a:srgbClr val="363636"/>
                </a:solidFill>
                <a:effectLst/>
              </a:rPr>
              <a:t>Barbel Pfeiffer, a congregant, had been unaware of any personal connection to the Holocaust. Although she had seen photos of her maternal grandfather in his army uniform, she assumed it was a closed chapter in Germany’s history. When encouraged to explore their families’ hidden past, she began asking questions.</a:t>
            </a:r>
          </a:p>
          <a:p>
            <a:pPr algn="l"/>
            <a:r>
              <a:rPr lang="en-US" b="0" i="0" dirty="0">
                <a:solidFill>
                  <a:srgbClr val="363636"/>
                </a:solidFill>
                <a:effectLst/>
              </a:rPr>
              <a:t>Pfeiffer was shocked to discover the terrible family secret that her paternal grandfather, an engineer, helped build the Auschwitz gas chambers. It took weeks for her to come to terms with that horrific realization. Then in 2012 she traveled to Auschwitz with her church and addressed a group of Holocaust survivors.</a:t>
            </a:r>
            <a:endParaRPr lang="en-US" altLang="en-US" dirty="0"/>
          </a:p>
        </p:txBody>
      </p:sp>
      <p:cxnSp>
        <p:nvCxnSpPr>
          <p:cNvPr id="3" name="Straight Connector 2">
            <a:extLst>
              <a:ext uri="{FF2B5EF4-FFF2-40B4-BE49-F238E27FC236}">
                <a16:creationId xmlns:a16="http://schemas.microsoft.com/office/drawing/2014/main" id="{CDD09DE2-0F6C-3EF3-DF94-0B1FD509163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14454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4488F-9250-5470-26C6-00080C36E2E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2A56C60-EC42-7E74-0DE6-A5DE361D08F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F759BCB4-2B53-04B5-6535-2D49E068DB6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84017B18-FEAE-E53E-7DC7-D20B45A113E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2FECA63-516E-34C3-2930-EC214B07DFD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6B8F7F2-0B83-32B3-A6F3-F079BAA7AC5A}"/>
              </a:ext>
            </a:extLst>
          </p:cNvPr>
          <p:cNvSpPr>
            <a:spLocks noGrp="1" noChangeArrowheads="1"/>
          </p:cNvSpPr>
          <p:nvPr>
            <p:ph type="body" idx="1"/>
          </p:nvPr>
        </p:nvSpPr>
        <p:spPr>
          <a:xfrm>
            <a:off x="152400" y="4114800"/>
            <a:ext cx="6553200" cy="4876800"/>
          </a:xfrm>
        </p:spPr>
        <p:txBody>
          <a:bodyPr/>
          <a:lstStyle/>
          <a:p>
            <a:r>
              <a:rPr lang="en-US" b="0" i="0" dirty="0">
                <a:solidFill>
                  <a:srgbClr val="1A1A1A"/>
                </a:solidFill>
                <a:effectLst/>
                <a:latin typeface="Poppins" panose="00000500000000000000" pitchFamily="2" charset="0"/>
              </a:rPr>
              <a:t>	</a:t>
            </a:r>
            <a:endParaRPr lang="en-US" altLang="en-US" dirty="0"/>
          </a:p>
        </p:txBody>
      </p:sp>
      <p:cxnSp>
        <p:nvCxnSpPr>
          <p:cNvPr id="3" name="Straight Connector 2">
            <a:extLst>
              <a:ext uri="{FF2B5EF4-FFF2-40B4-BE49-F238E27FC236}">
                <a16:creationId xmlns:a16="http://schemas.microsoft.com/office/drawing/2014/main" id="{04BEC45B-76A8-516B-7D13-292122FD708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9085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AC467-565C-711B-F8F6-CF91E39AC9F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0A6F422-8133-6089-DCCA-A22107FD76F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C0F21791-F42F-13F8-B873-89809218037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5A8F420F-C9D1-4D59-C109-F69075500E0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F1A098D-91CD-FA0D-F6C4-4A063444ED2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5020D0F-6284-A435-0DA5-FDFE252490B6}"/>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01D3D9E4-A4CF-694B-51CD-FFE0AD7DA6B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55531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BA467-760E-9C0C-DD70-E66F9839492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ECBFBFF-BB94-AEAD-9B4C-B426A76F88C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D321737E-13B9-F178-5FB2-54920358A58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27093E51-6C92-47D5-8C95-35964885148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281B677-14D4-2EE2-049D-39739C2143C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4FC8477-ADF1-6D75-5C51-5991B12F9F81}"/>
              </a:ext>
            </a:extLst>
          </p:cNvPr>
          <p:cNvSpPr>
            <a:spLocks noGrp="1" noChangeArrowheads="1"/>
          </p:cNvSpPr>
          <p:nvPr>
            <p:ph type="body" idx="1"/>
          </p:nvPr>
        </p:nvSpPr>
        <p:spPr>
          <a:xfrm>
            <a:off x="152400" y="4114800"/>
            <a:ext cx="6553200" cy="4876800"/>
          </a:xfrm>
        </p:spPr>
        <p:txBody>
          <a:bodyPr/>
          <a:lstStyle/>
          <a:p>
            <a:r>
              <a:rPr lang="en-US" b="0" i="0" dirty="0">
                <a:solidFill>
                  <a:srgbClr val="1A1A1A"/>
                </a:solidFill>
                <a:effectLst/>
                <a:latin typeface="Poppins" panose="00000500000000000000" pitchFamily="2" charset="0"/>
              </a:rPr>
              <a:t>	</a:t>
            </a:r>
            <a:endParaRPr lang="en-US" altLang="en-US" dirty="0"/>
          </a:p>
        </p:txBody>
      </p:sp>
      <p:cxnSp>
        <p:nvCxnSpPr>
          <p:cNvPr id="3" name="Straight Connector 2">
            <a:extLst>
              <a:ext uri="{FF2B5EF4-FFF2-40B4-BE49-F238E27FC236}">
                <a16:creationId xmlns:a16="http://schemas.microsoft.com/office/drawing/2014/main" id="{7F880ED4-8717-2EAE-AC0C-99EBBF166F5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1606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74CEC-6DFB-AF3D-AC19-113EF8BE1C3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A490B22-43A3-F0B8-5375-EB884F26FB9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F273BB48-9B72-BB14-8792-8517BF28558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4D49161D-2DC1-626A-65B0-B5DB4CE04C0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5B71075-A3BF-AF46-720E-8F9EF2D4A0A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5115A52-A788-AF15-D541-CA59CCF31D9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23E4C48F-831F-30C9-1F46-5AF648777BB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49989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F941F-BA2F-A774-AD94-F089691418B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5165F70-F99F-59B9-C45B-0503031D348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F01628CF-AD65-C494-194C-4B0CBE1118F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6B9E8FD6-C237-6F8D-8FE5-F192E10CA8C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3AD79B1-A29D-D3BF-2C4E-267583B9FDC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7325B83-646A-D957-765F-22D7E0493B04}"/>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3A4EEA6-78E1-4261-11B9-F89E87A8716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38604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E0FAE-00C4-32A2-837D-765FB88EAFF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EC62D77-A9BC-47FB-524A-A577C981B12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650526A3-F401-8A12-0A2A-6949852FACB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F54AFE98-AEBF-1252-DADC-49C43E0107E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D3B7496-AFE8-3436-6AB9-0BD4D2C83F5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F62B30F-DF15-EDB3-E18E-74F0C38A426B}"/>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2A6787E-0C90-230C-096E-FD6CC04DAC6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38889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A58CD-1F2B-06AC-273B-201562D3543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AD4C06E-7485-F6F9-CADA-550990FFED7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5E3C55C1-C218-EE06-EDA9-5CAAFE688FF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CD67F204-2372-26D6-77A0-D0B2069E8D4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24928B6-AC54-7D0D-4B91-D72F7D0D0B9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937DD4E-EFCB-40B4-21B7-B622B5D01C3C}"/>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EAA4BEA-24E2-2BF2-E8A8-6705EE00F1D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22972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B6818-F926-F5B9-AF70-DC4D6B7822F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30C6151-F70B-7251-0725-CB2E303AA22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5CB166B6-2E21-B196-78E1-A7E8D2ADA91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3E923894-5E6E-1180-B057-EB887F4C30C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12C0452-6988-2D06-ABDC-0DAABE17436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FFEDB2C-2A09-41BD-A2C4-332706A3AB02}"/>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C64D508D-3DCE-FB89-1FFF-C69B593832A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588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E20B2-FDF6-39DF-3181-550EA6B1C79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4F1AD2A-01D4-7102-9D18-584F0D56006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FB276153-E13D-B6F9-8213-B8ABD2AB1E7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F3F084FA-73AB-D48A-4B10-41BC879B1AC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40075B0-E586-5EFA-39D1-F4E662DBDE0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3B6782F-64BD-5AD3-EBF0-0E86F99E0BC5}"/>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536F22B5-D059-85B8-2D95-575FA705B81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05010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4B221-C1D3-F3DF-89F5-C5856852FF3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C7D9FDB-35C3-7E1C-CFF8-09EFBFB5D2A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D14072B0-1597-8FE6-4025-F5DD1921D26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5FF1FCAB-80D5-5C6E-C2DB-3A78C1CFD2B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9540449-04E5-D560-FEB8-9B915A77122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92D0D3B-85CB-F11E-8FF1-CB1408A56E19}"/>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1B54B970-5575-C0E1-9D25-BE5890E5763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62570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0D81B-933D-4363-90FE-41D4258055D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D91C186-3CB7-D8FA-2B89-B059B1AFC8D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0B9EDB96-6430-30CE-B4A0-38A3D571E9A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A44962B5-BBA9-EB3E-C95A-38B3BAD03D1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D76821E-7BF4-9A75-50AD-7A40195E01C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582B791-C561-322B-C6F2-984DB47EF8CB}"/>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C62443C4-5F83-EAF9-6CBB-5BDB340ED21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88885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C99BC-D0A8-7C18-596A-8F5CD7A9F14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3BDEB41-244E-76B7-3777-C735F1BE0CB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4F1C90A8-9A43-4857-7A06-2CBB0F71558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EF171199-58EF-4DB0-8460-E533FBD806D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4D9CBF6-654D-42CF-E1A1-0C7D698F6D2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E81B85A-36B8-6809-24F9-96E804387347}"/>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01C4B928-65BD-D4EF-AA58-765D5F02D30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9561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F78EA-65B0-F7F5-0281-EE91121C420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A80E318-0112-852D-9A41-64BCF8A024A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D393DFE9-C0B4-AD4B-01AF-9503932CB5B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D828545A-AE09-7FB9-2F9D-14B37C862F7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1C6B2F1-D8BE-6A94-577E-21BF560E69A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EE7A0A7-F2DB-AF78-D77E-4FCCA5FAC263}"/>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5C408AA7-9F12-2BF5-910F-19762F3C0C6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00108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2919B-6537-9B4E-E598-497FEA6AD17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B69EC96-AC61-853E-4076-A512B24119A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F26D78A8-D38C-B9A0-0018-AEB69C5A33C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352123FE-5AE5-8C0D-9C0E-E9EBC172101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12CAC0E-490F-5D6F-463E-0EB4E4141EC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326857A-43E5-8D63-BFF1-02FAB84E7496}"/>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73E349E2-A733-5AE1-4A44-6DC762EEEEA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05132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9FEB5-7F49-4E94-F80A-01BD448D59E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6D72898-CBE4-A168-2B97-A03B0EA9A57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039A7770-E713-8E67-9457-AEECC8CA015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57AA6CFC-78F4-9AF9-A06E-0C15EBD737B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D1F40DE-9B9F-D19B-6341-D28F6B75613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52C7E4B-028C-A05C-28CC-EEEC05238EC3}"/>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28E61ACF-F9E7-6688-613D-1A623F79460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03299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BF898-B6A7-CD04-4929-2902831A159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7DE6E25-3C22-578A-CFB2-927454927E5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DF28B1C4-DB49-1340-06D6-D0E59BAF855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3B5A5046-E6DC-64CA-EDE3-CE56D4508E3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5173592-CCCB-E34A-1E34-4F12FCA521A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6E0E18B-2700-124E-1D07-F1F89239BB63}"/>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EA47CC6-17BC-5552-7368-739D6D15779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0084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76E08-C546-6204-7D0B-2A5811A6057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6B7CC09-30D9-7A14-08DF-A603B2ED52D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7E872EDB-1647-82CA-7C88-07029D027DD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BFE89937-F04F-6921-A5F0-93386769C52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4A39C37-174A-CB12-5BBE-81122B48132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3BC2796-B921-EEFD-662B-9D87FDADECE7}"/>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69F28B13-5788-36C4-A745-DB265D8E5AE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31106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7D9D6-44B3-C25D-60CD-202D6A82493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6D67CC9-BEBC-7218-7A9C-976E8C69F0C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18103F4D-841A-85B5-7DE5-FE3BE9E95B4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E15F5E5F-C79C-4FBB-6D43-652AB6D75F9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E5569FF-EC4A-D301-9F09-0A65788D5C5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33871E5-C6CF-E824-4C85-FDD2BC2A954B}"/>
              </a:ext>
            </a:extLst>
          </p:cNvPr>
          <p:cNvSpPr>
            <a:spLocks noGrp="1" noChangeArrowheads="1"/>
          </p:cNvSpPr>
          <p:nvPr>
            <p:ph type="body" idx="1"/>
          </p:nvPr>
        </p:nvSpPr>
        <p:spPr>
          <a:xfrm>
            <a:off x="152400" y="4114800"/>
            <a:ext cx="6553200" cy="4876800"/>
          </a:xfrm>
        </p:spPr>
        <p:txBody>
          <a:bodyPr/>
          <a:lstStyle/>
          <a:p>
            <a:pPr algn="l"/>
            <a:r>
              <a:rPr lang="en-US" altLang="en-US" dirty="0"/>
              <a:t>You might say, “Why preach this here?”</a:t>
            </a:r>
          </a:p>
          <a:p>
            <a:pPr marL="171450" indent="-171450" algn="l">
              <a:buFont typeface="Arial" panose="020B0604020202020204" pitchFamily="34" charset="0"/>
              <a:buChar char="•"/>
            </a:pPr>
            <a:r>
              <a:rPr lang="en-US" altLang="en-US" dirty="0"/>
              <a:t>America refused the mercy ship St. Louis.</a:t>
            </a:r>
          </a:p>
          <a:p>
            <a:pPr marL="171450" indent="-171450" algn="l">
              <a:buFont typeface="Arial" panose="020B0604020202020204" pitchFamily="34" charset="0"/>
              <a:buChar char="•"/>
            </a:pPr>
            <a:r>
              <a:rPr lang="en-US" altLang="en-US" dirty="0"/>
              <a:t>America refused to bomb the gas chambers of Auschwitz.</a:t>
            </a:r>
          </a:p>
          <a:p>
            <a:pPr marL="171450" indent="-171450" algn="l">
              <a:buFont typeface="Arial" panose="020B0604020202020204" pitchFamily="34" charset="0"/>
              <a:buChar char="•"/>
            </a:pPr>
            <a:r>
              <a:rPr lang="en-US" altLang="en-US" dirty="0"/>
              <a:t>America sold no weapons to Israel until John Kennedy’s presidency.</a:t>
            </a:r>
          </a:p>
        </p:txBody>
      </p:sp>
      <p:cxnSp>
        <p:nvCxnSpPr>
          <p:cNvPr id="3" name="Straight Connector 2">
            <a:extLst>
              <a:ext uri="{FF2B5EF4-FFF2-40B4-BE49-F238E27FC236}">
                <a16:creationId xmlns:a16="http://schemas.microsoft.com/office/drawing/2014/main" id="{524A69B6-A5F6-6761-B0EE-CCF60BC9409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99909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4B76F-71A8-5214-0834-5054480BA20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0F60A18-9BB8-521D-90FC-337577A3283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7C82B8BD-6C06-7399-550E-97278B08021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9E4C2D62-E192-F696-277A-3A1DD7ED714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FB03B15-BB78-8B02-896B-D1422D524BE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E271EC3-BE75-F766-E1E2-92563AF1DC80}"/>
              </a:ext>
            </a:extLst>
          </p:cNvPr>
          <p:cNvSpPr>
            <a:spLocks noGrp="1" noChangeArrowheads="1"/>
          </p:cNvSpPr>
          <p:nvPr>
            <p:ph type="body" idx="1"/>
          </p:nvPr>
        </p:nvSpPr>
        <p:spPr>
          <a:xfrm>
            <a:off x="152400" y="4114800"/>
            <a:ext cx="6553200" cy="4876800"/>
          </a:xfrm>
        </p:spPr>
        <p:txBody>
          <a:bodyPr/>
          <a:lstStyle/>
          <a:p>
            <a:r>
              <a:rPr lang="en-US" b="0" i="0" dirty="0">
                <a:solidFill>
                  <a:srgbClr val="1A1A1A"/>
                </a:solidFill>
                <a:effectLst/>
                <a:latin typeface="Poppins" panose="00000500000000000000" pitchFamily="2" charset="0"/>
              </a:rPr>
              <a:t>	</a:t>
            </a:r>
            <a:endParaRPr lang="en-US" altLang="en-US" dirty="0"/>
          </a:p>
        </p:txBody>
      </p:sp>
      <p:cxnSp>
        <p:nvCxnSpPr>
          <p:cNvPr id="3" name="Straight Connector 2">
            <a:extLst>
              <a:ext uri="{FF2B5EF4-FFF2-40B4-BE49-F238E27FC236}">
                <a16:creationId xmlns:a16="http://schemas.microsoft.com/office/drawing/2014/main" id="{C14C81CF-3933-E661-E716-AACD093F222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1954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B306C-EF6A-88BF-35B6-C43AFA45705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B0261F3-6212-BBA3-1C30-7BE9EEBE57A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C26B68E7-D095-E5DA-DCC6-419E8537F88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7A9CF9CA-8FB2-1CDF-1F7E-1EF544020A9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404CBD5-16BA-0F3F-912A-BB51A6EBFAF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EF9231C-076D-FD12-005C-F1FF32CEABD2}"/>
              </a:ext>
            </a:extLst>
          </p:cNvPr>
          <p:cNvSpPr>
            <a:spLocks noGrp="1" noChangeArrowheads="1"/>
          </p:cNvSpPr>
          <p:nvPr>
            <p:ph type="body" idx="1"/>
          </p:nvPr>
        </p:nvSpPr>
        <p:spPr>
          <a:xfrm>
            <a:off x="152400" y="4114800"/>
            <a:ext cx="6553200" cy="4876800"/>
          </a:xfrm>
        </p:spPr>
        <p:txBody>
          <a:bodyPr/>
          <a:lstStyle/>
          <a:p>
            <a:r>
              <a:rPr lang="en-US" b="0" i="0" dirty="0">
                <a:solidFill>
                  <a:srgbClr val="1A1A1A"/>
                </a:solidFill>
                <a:effectLst/>
                <a:latin typeface="Poppins" panose="00000500000000000000" pitchFamily="2" charset="0"/>
              </a:rPr>
              <a:t>	</a:t>
            </a:r>
            <a:endParaRPr lang="en-US" altLang="en-US" dirty="0"/>
          </a:p>
        </p:txBody>
      </p:sp>
      <p:cxnSp>
        <p:nvCxnSpPr>
          <p:cNvPr id="3" name="Straight Connector 2">
            <a:extLst>
              <a:ext uri="{FF2B5EF4-FFF2-40B4-BE49-F238E27FC236}">
                <a16:creationId xmlns:a16="http://schemas.microsoft.com/office/drawing/2014/main" id="{CA007853-DBA7-82C8-738B-AF7E728B4C8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988645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DE2F4-13E5-F928-69D4-07CD66998DF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13D0858-2418-A8F1-C203-123AC89D988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FDF43101-0B18-05CA-0241-6784A30F7F2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092224D4-F467-E126-DEBA-501C3A57CBC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22926ED-3245-9899-FA63-4170A39AA2D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3F1080C-6133-2F89-6BC6-F8FC32797EAB}"/>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79DFFCC0-1F1E-06FE-91E5-B7FD9014A33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11192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219D4-C5CD-C9EA-25F3-7A5F538A1B6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D234617-FB07-0CF4-2E8C-FF6564DB1F3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CDDCAB00-8942-FF90-787C-5B3E1411CE3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4AF3C9CD-AF69-E47E-D696-D56656E5707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F86A734-1174-A738-E457-0D5E9F46764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177939F-A460-EF10-5B7A-7BD30E9C6122}"/>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i="0" dirty="0">
                <a:solidFill>
                  <a:srgbClr val="E3E3E3"/>
                </a:solidFill>
                <a:effectLst/>
                <a:latin typeface="Google Sans"/>
              </a:rPr>
              <a:t>Acclaimed Author Series: Lee Yaron  </a:t>
            </a:r>
            <a:r>
              <a:rPr lang="he-IL" b="0" i="0" dirty="0">
                <a:effectLst/>
                <a:latin typeface="Arial" panose="020B0604020202020204" pitchFamily="34" charset="0"/>
              </a:rPr>
              <a:t>לי ירון</a:t>
            </a:r>
            <a:r>
              <a:rPr lang="en-US" b="0" i="0" dirty="0">
                <a:effectLst/>
                <a:latin typeface="Arial" panose="020B0604020202020204" pitchFamily="34" charset="0"/>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a:effectLst/>
                <a:latin typeface="Arial" panose="020B0604020202020204" pitchFamily="34" charset="0"/>
              </a:rPr>
              <a:t> https://static.macmillan.com/static/smp/100-human-stories-9781250366283/</a:t>
            </a:r>
            <a:endParaRPr lang="he-IL" b="0" i="0" dirty="0">
              <a:effectLst/>
              <a:latin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i="0" dirty="0">
              <a:solidFill>
                <a:srgbClr val="E3E3E3"/>
              </a:solidFill>
              <a:effectLst/>
              <a:latin typeface="Google Sans"/>
            </a:endParaRPr>
          </a:p>
          <a:p>
            <a:endParaRPr lang="en-US" altLang="en-US" dirty="0"/>
          </a:p>
        </p:txBody>
      </p:sp>
      <p:cxnSp>
        <p:nvCxnSpPr>
          <p:cNvPr id="3" name="Straight Connector 2">
            <a:extLst>
              <a:ext uri="{FF2B5EF4-FFF2-40B4-BE49-F238E27FC236}">
                <a16:creationId xmlns:a16="http://schemas.microsoft.com/office/drawing/2014/main" id="{27367522-B363-40C8-51F2-FDBDEEE59A9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516082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96FE4-BB35-2843-3C5E-63B379D8751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1A49B3E-66B2-FBA1-9765-1ACCFB65361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F2F3C43C-3232-0344-C8F3-02FC41B9EE6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DA6C8FC3-1A37-4294-AE5A-3C0EB9CFC0A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FB14C6A-5A55-55C6-F73E-C0789D5CD7F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48146B1-A002-B540-4044-02411D0397D4}"/>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5C13A3EC-55B5-8C86-38CE-31DF8C40AB5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5592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1E32A-49AE-3556-9CB8-F5206A02FB7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F50316E-3B86-A7D2-6F8B-82871123B87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79776448-BB78-F4E4-6110-FA4FE65B451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2A83C43C-F40B-49C3-C56E-FB83E7E8886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17841F5-FA78-F453-C344-A2ECA6FE4FA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B6777F5-0AC4-2FBB-27C4-BD49FB12B2F0}"/>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0625FE22-F69A-1002-5261-81772BB18BC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02957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38BDD-2C64-0FEC-2272-97877A7635A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90BA87D-B8D0-0063-3E91-964F30B6AB0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5731F218-A24B-CB20-B784-30D3D5FD5E1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80374CB6-A387-990A-1BE5-92A55129775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D8170BF-17DA-A07E-93EA-6CB90208838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5415AE3-DE3A-2844-FA55-5D4CEC0A1ACE}"/>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0B1E2BD6-4719-6D56-5801-2C945DA402A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12546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EBA63-3E14-1DE6-F2DA-615B78BAECA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232A195-CC3A-06D6-570F-157F7FA4C05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E2AB8516-B0DB-09AB-5311-3F719B70933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5989283C-6748-4AD3-79C3-07431F4E345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E433FAB-864C-090F-3700-B24A598F383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271050F-E566-6108-49D8-1F1E05C682AF}"/>
              </a:ext>
            </a:extLst>
          </p:cNvPr>
          <p:cNvSpPr>
            <a:spLocks noGrp="1" noChangeArrowheads="1"/>
          </p:cNvSpPr>
          <p:nvPr>
            <p:ph type="body" idx="1"/>
          </p:nvPr>
        </p:nvSpPr>
        <p:spPr>
          <a:xfrm>
            <a:off x="152400" y="4114800"/>
            <a:ext cx="6553200" cy="4876800"/>
          </a:xfrm>
        </p:spPr>
        <p:txBody>
          <a:bodyPr/>
          <a:lstStyle/>
          <a:p>
            <a:pPr algn="l"/>
            <a:r>
              <a:rPr lang="en-US" altLang="en-US" dirty="0"/>
              <a:t>That is part of why I wear a kippah.  Not be ashamed, live in fear.   Do you dissociate from that Jewish place?</a:t>
            </a:r>
          </a:p>
        </p:txBody>
      </p:sp>
      <p:cxnSp>
        <p:nvCxnSpPr>
          <p:cNvPr id="3" name="Straight Connector 2">
            <a:extLst>
              <a:ext uri="{FF2B5EF4-FFF2-40B4-BE49-F238E27FC236}">
                <a16:creationId xmlns:a16="http://schemas.microsoft.com/office/drawing/2014/main" id="{3041E8CB-EBA1-07E2-95E1-758D165D5F2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93171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F8759-5A52-C51A-15A4-E978EE6C86E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EC3E099-B887-F66F-EF86-5C76BCFF67C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38B13FDC-8CBE-425B-FE4B-307F9661E3B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C99230A3-C797-BE9C-D347-8C482F08E88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C85EB4F-D086-9388-B90A-7388763FF0C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0BA0831-3FA8-41E5-A887-F64E0787CA70}"/>
              </a:ext>
            </a:extLst>
          </p:cNvPr>
          <p:cNvSpPr>
            <a:spLocks noGrp="1" noChangeArrowheads="1"/>
          </p:cNvSpPr>
          <p:nvPr>
            <p:ph type="body" idx="1"/>
          </p:nvPr>
        </p:nvSpPr>
        <p:spPr>
          <a:xfrm>
            <a:off x="152400" y="4114800"/>
            <a:ext cx="6553200" cy="4876800"/>
          </a:xfrm>
        </p:spPr>
        <p:txBody>
          <a:bodyPr/>
          <a:lstStyle/>
          <a:p>
            <a:pPr algn="l"/>
            <a:r>
              <a:rPr lang="en-US" altLang="en-US" dirty="0"/>
              <a:t>https://en.wikipedia.org/wiki/Tower_and_Stockade</a:t>
            </a:r>
          </a:p>
        </p:txBody>
      </p:sp>
      <p:cxnSp>
        <p:nvCxnSpPr>
          <p:cNvPr id="3" name="Straight Connector 2">
            <a:extLst>
              <a:ext uri="{FF2B5EF4-FFF2-40B4-BE49-F238E27FC236}">
                <a16:creationId xmlns:a16="http://schemas.microsoft.com/office/drawing/2014/main" id="{7F48493D-5E29-417B-D81E-945873AFE00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44678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8DB89-57C5-396F-34D9-D9D6908A7CD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80B9DDC-5166-8865-BA2B-7A243E1CD64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4B3350A9-3163-C37B-ACF8-FE5B262DE64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A9F2F388-F54E-0ECD-0062-66E413B630D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6D10278-E7E2-EEC9-1CE5-8D3C9AF7CDD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BB5A26E-26AF-FC73-7713-FFE546F94E49}"/>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F4479EBF-FD18-0186-B8FC-BCF53754D5E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36187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0E425-2697-99FC-751A-F468DABA579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6B40D5C-71D8-784F-1C2F-470E663E363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E5FB91F9-B260-CB0D-5F43-ACD528532BC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C566A2FB-865D-AB7A-9BE4-39603DADFB8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3E204D8-C563-444E-6DAB-CC2F9BE79B9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2F6B30D-65D6-C609-BE1F-C9432F1E086E}"/>
              </a:ext>
            </a:extLst>
          </p:cNvPr>
          <p:cNvSpPr>
            <a:spLocks noGrp="1" noChangeArrowheads="1"/>
          </p:cNvSpPr>
          <p:nvPr>
            <p:ph type="body" idx="1"/>
          </p:nvPr>
        </p:nvSpPr>
        <p:spPr>
          <a:xfrm>
            <a:off x="152400" y="4114800"/>
            <a:ext cx="6553200" cy="4876800"/>
          </a:xfrm>
        </p:spPr>
        <p:txBody>
          <a:bodyPr/>
          <a:lstStyle/>
          <a:p>
            <a:pPr algn="l"/>
            <a:r>
              <a:rPr lang="en-US" altLang="en-US" dirty="0"/>
              <a:t>Fearful Jews became a stereotype.   “As lambs to the slaughter” in the camps in Germany.</a:t>
            </a:r>
          </a:p>
        </p:txBody>
      </p:sp>
      <p:cxnSp>
        <p:nvCxnSpPr>
          <p:cNvPr id="3" name="Straight Connector 2">
            <a:extLst>
              <a:ext uri="{FF2B5EF4-FFF2-40B4-BE49-F238E27FC236}">
                <a16:creationId xmlns:a16="http://schemas.microsoft.com/office/drawing/2014/main" id="{B5328FB0-DEDB-1BF6-04DE-EF5FCD90E0F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065755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E44C4-940D-7758-0156-0A65E01903E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B7F190C-766F-188E-5D0C-212FB328643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A9A73734-CC3B-9A04-BE91-D6902CDC818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E29ECBF3-9F73-B660-6C35-52C085E2F7A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99FDA9C-E696-2B18-953C-BB9E322F7B5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81C05D8-1297-2261-C264-9ABA4D672FD0}"/>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30F58183-10D9-14D9-25DA-D67321F02DF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971425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4B135-DA16-319B-E448-A8939394207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D7D28D1-4C12-5B36-F502-A0CE0FEB137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48742940-4BC8-4348-00AD-36B18CA65BE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487F643F-57C6-8206-AB94-4EB1E7DAB7E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759A8BB-A262-DA17-70E3-27A7122676F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A9E09DF-BA0E-2554-E3DD-0BB7362503D4}"/>
              </a:ext>
            </a:extLst>
          </p:cNvPr>
          <p:cNvSpPr>
            <a:spLocks noGrp="1" noChangeArrowheads="1"/>
          </p:cNvSpPr>
          <p:nvPr>
            <p:ph type="body" idx="1"/>
          </p:nvPr>
        </p:nvSpPr>
        <p:spPr>
          <a:xfrm>
            <a:off x="152400" y="4114800"/>
            <a:ext cx="6553200" cy="4876800"/>
          </a:xfrm>
        </p:spPr>
        <p:txBody>
          <a:bodyPr/>
          <a:lstStyle/>
          <a:p>
            <a:pPr algn="l"/>
            <a:r>
              <a:rPr lang="en-US" altLang="en-US" dirty="0"/>
              <a:t>https://www.jonathan-cook.net/blog/2020-07-07/jnf-history-forests-vetting/</a:t>
            </a:r>
          </a:p>
        </p:txBody>
      </p:sp>
      <p:cxnSp>
        <p:nvCxnSpPr>
          <p:cNvPr id="3" name="Straight Connector 2">
            <a:extLst>
              <a:ext uri="{FF2B5EF4-FFF2-40B4-BE49-F238E27FC236}">
                <a16:creationId xmlns:a16="http://schemas.microsoft.com/office/drawing/2014/main" id="{D8A964EB-DAB2-CEC2-4731-9FD19688AC2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644251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850E0-1DEE-7E42-DB48-7733B3A4A9D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EEBC1B8-963E-9752-0184-D21B8F74FAA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E8D7BC1D-D47C-BF79-9F84-37F44338C9A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58D4D475-6282-8FC6-0DD6-069D7BFCEB8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B5B070D-E21E-CF4F-69F4-32704BD3BB7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D8E3ED8-47AD-CB57-B861-0E856BF48DB7}"/>
              </a:ext>
            </a:extLst>
          </p:cNvPr>
          <p:cNvSpPr>
            <a:spLocks noGrp="1" noChangeArrowheads="1"/>
          </p:cNvSpPr>
          <p:nvPr>
            <p:ph type="body" idx="1"/>
          </p:nvPr>
        </p:nvSpPr>
        <p:spPr>
          <a:xfrm>
            <a:off x="152400" y="4114800"/>
            <a:ext cx="6553200" cy="4876800"/>
          </a:xfrm>
        </p:spPr>
        <p:txBody>
          <a:bodyPr/>
          <a:lstStyle/>
          <a:p>
            <a:pPr algn="l"/>
            <a:r>
              <a:rPr lang="en-US" altLang="en-US" dirty="0"/>
              <a:t>https://en.wikipedia.org/wiki/Tower_and_Stockade#/media/File:%D7%97%D7%99%D7%90%D7%9D_%D7%90%D7%9C-%D7%95%D7%90%D7%9C%D7%99%D7%93_(%D7%97%D7%95%D7%9E%D7%94_%D7%95%D7%9E%D7%92%D7%93%D7%9C_-_%D7%A7%D7%99%D7%91%D7%95%D7%A5_%D7%A2%D7%9E%D7%99%D7%A8)-ZKlugerPhotos-00132ft-09071706851215a0.jpg</a:t>
            </a:r>
          </a:p>
        </p:txBody>
      </p:sp>
      <p:cxnSp>
        <p:nvCxnSpPr>
          <p:cNvPr id="3" name="Straight Connector 2">
            <a:extLst>
              <a:ext uri="{FF2B5EF4-FFF2-40B4-BE49-F238E27FC236}">
                <a16:creationId xmlns:a16="http://schemas.microsoft.com/office/drawing/2014/main" id="{B4D9204B-6A94-4446-BF67-28DE3A20C4C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317120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2326C-FC45-3AB7-4632-F37BD77EA23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8442706-646D-55B0-A8ED-5A0E0039101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863AB3D0-E0C0-A5DF-A20D-9C63A453F6D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1EEA940F-5BF7-0C53-6FBD-9DC8EF235EF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CF6D8FD-021F-DB01-5508-C1F813272E9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04FE354-D997-8CE9-8BA9-6C6FDD8FFBD8}"/>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C2CC41F-EE73-81B9-BC60-5467D23BA63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48154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9F066-4E48-0973-A073-8DE3FD95EEA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2325278-B500-62BF-A471-E09B14D66DA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5A7DC73D-52F8-B0CA-F987-13C4243FD9F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7430473E-02A2-BB73-9C30-FFC58C3B9D6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58CEA9A-2238-BD3B-374A-0D4569A7F67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D39D9B6-5828-5494-6A3C-AF004B5B3024}"/>
              </a:ext>
            </a:extLst>
          </p:cNvPr>
          <p:cNvSpPr>
            <a:spLocks noGrp="1" noChangeArrowheads="1"/>
          </p:cNvSpPr>
          <p:nvPr>
            <p:ph type="body" idx="1"/>
          </p:nvPr>
        </p:nvSpPr>
        <p:spPr>
          <a:xfrm>
            <a:off x="152400" y="4114800"/>
            <a:ext cx="6553200" cy="4876800"/>
          </a:xfrm>
        </p:spPr>
        <p:txBody>
          <a:bodyPr/>
          <a:lstStyle/>
          <a:p>
            <a:pPr algn="l"/>
            <a:r>
              <a:rPr lang="en-US" altLang="en-US" dirty="0"/>
              <a:t>https://www.c4israel.org/news/gideon-of-the-20th-century/</a:t>
            </a:r>
          </a:p>
        </p:txBody>
      </p:sp>
      <p:cxnSp>
        <p:nvCxnSpPr>
          <p:cNvPr id="3" name="Straight Connector 2">
            <a:extLst>
              <a:ext uri="{FF2B5EF4-FFF2-40B4-BE49-F238E27FC236}">
                <a16:creationId xmlns:a16="http://schemas.microsoft.com/office/drawing/2014/main" id="{791D27DB-86E8-A138-F09E-9512FD28305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751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C21A4-28BD-407C-3380-3163AA9C237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178EB88-354D-150C-1683-6755B50B821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946B6C6C-2A5B-B109-810C-BE16F532CA4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2FAF1230-7819-015F-1F0C-98AB7E85FD3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9804CA9-DDDA-EC44-71A5-C3A4F752B63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E32A433-87F4-10C1-7AF1-0AE9F2FA1D64}"/>
              </a:ext>
            </a:extLst>
          </p:cNvPr>
          <p:cNvSpPr>
            <a:spLocks noGrp="1" noChangeArrowheads="1"/>
          </p:cNvSpPr>
          <p:nvPr>
            <p:ph type="body" idx="1"/>
          </p:nvPr>
        </p:nvSpPr>
        <p:spPr>
          <a:xfrm>
            <a:off x="152400" y="4114800"/>
            <a:ext cx="6553200" cy="4876800"/>
          </a:xfrm>
        </p:spPr>
        <p:txBody>
          <a:bodyPr/>
          <a:lstStyle/>
          <a:p>
            <a:r>
              <a:rPr lang="en-US" b="0" i="0" dirty="0">
                <a:solidFill>
                  <a:srgbClr val="1A1A1A"/>
                </a:solidFill>
                <a:effectLst/>
                <a:latin typeface="Poppins" panose="00000500000000000000" pitchFamily="2" charset="0"/>
              </a:rPr>
              <a:t>	</a:t>
            </a:r>
            <a:endParaRPr lang="en-US" altLang="en-US" dirty="0"/>
          </a:p>
        </p:txBody>
      </p:sp>
      <p:cxnSp>
        <p:nvCxnSpPr>
          <p:cNvPr id="3" name="Straight Connector 2">
            <a:extLst>
              <a:ext uri="{FF2B5EF4-FFF2-40B4-BE49-F238E27FC236}">
                <a16:creationId xmlns:a16="http://schemas.microsoft.com/office/drawing/2014/main" id="{0969DF6C-2391-3357-8EA3-1BFFD11E2E7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323761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6C6EC-26E3-30A0-3ED3-386ED415309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A8E1039-17A7-F5E0-646C-85ADA2E9102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476512DC-E4DE-76C0-8C29-D71661BDD66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6D6BB433-E9CB-FF29-3574-2F8DFF3A18C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F7B5EC5-8C0C-9D5D-7249-6DA647B26D2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D9E9B13-02E6-8DEB-3249-BB6F93E244F5}"/>
              </a:ext>
            </a:extLst>
          </p:cNvPr>
          <p:cNvSpPr>
            <a:spLocks noGrp="1" noChangeArrowheads="1"/>
          </p:cNvSpPr>
          <p:nvPr>
            <p:ph type="body" idx="1"/>
          </p:nvPr>
        </p:nvSpPr>
        <p:spPr>
          <a:xfrm>
            <a:off x="152400" y="4114800"/>
            <a:ext cx="6553200" cy="4876800"/>
          </a:xfrm>
        </p:spPr>
        <p:txBody>
          <a:bodyPr/>
          <a:lstStyle/>
          <a:p>
            <a:pPr algn="l"/>
            <a:r>
              <a:rPr lang="en-US" altLang="en-US" dirty="0"/>
              <a:t>https://www.c4israel.org/news/gideon-of-the-20th-century/</a:t>
            </a:r>
          </a:p>
        </p:txBody>
      </p:sp>
      <p:cxnSp>
        <p:nvCxnSpPr>
          <p:cNvPr id="3" name="Straight Connector 2">
            <a:extLst>
              <a:ext uri="{FF2B5EF4-FFF2-40B4-BE49-F238E27FC236}">
                <a16:creationId xmlns:a16="http://schemas.microsoft.com/office/drawing/2014/main" id="{AF437264-86B6-F2FF-A3CC-3945F77B259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655906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88251-F651-EFE8-C9D4-DB6341D299B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7030847-B169-40D7-FF19-F19423C3592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24EAF120-F3DE-D1F4-B74D-33F9B919C6D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220D24EC-AF5C-88BD-C68F-1091D717299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78C62DE-265A-96E1-F9B5-08019E5EB37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34533BE-21E4-41E5-AE26-C61DA9F23263}"/>
              </a:ext>
            </a:extLst>
          </p:cNvPr>
          <p:cNvSpPr>
            <a:spLocks noGrp="1" noChangeArrowheads="1"/>
          </p:cNvSpPr>
          <p:nvPr>
            <p:ph type="body" idx="1"/>
          </p:nvPr>
        </p:nvSpPr>
        <p:spPr>
          <a:xfrm>
            <a:off x="152400" y="4114800"/>
            <a:ext cx="6553200" cy="4876800"/>
          </a:xfrm>
        </p:spPr>
        <p:txBody>
          <a:bodyPr/>
          <a:lstStyle/>
          <a:p>
            <a:pPr algn="l"/>
            <a:r>
              <a:rPr lang="en-US" altLang="en-US" dirty="0"/>
              <a:t>https://www.c4israel.org/news/gideon-of-the-20th-century/</a:t>
            </a:r>
          </a:p>
        </p:txBody>
      </p:sp>
      <p:cxnSp>
        <p:nvCxnSpPr>
          <p:cNvPr id="3" name="Straight Connector 2">
            <a:extLst>
              <a:ext uri="{FF2B5EF4-FFF2-40B4-BE49-F238E27FC236}">
                <a16:creationId xmlns:a16="http://schemas.microsoft.com/office/drawing/2014/main" id="{AB765883-7BB4-798A-4AC1-74C00FCEE6C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859349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17878-3ED0-6CD8-1D52-562ED9BDDC2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EF1BD37-3315-4CEF-2D6F-DB1945CEFE2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53544281-1D3E-7C09-8F3F-601BD8808E7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085BEBEF-63C0-A242-133B-3D632311E69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CF28897-171B-A39C-F6C7-B884B26B1DD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02A49C4-CFE5-6714-4FBA-C9E4B6BEA4E3}"/>
              </a:ext>
            </a:extLst>
          </p:cNvPr>
          <p:cNvSpPr>
            <a:spLocks noGrp="1" noChangeArrowheads="1"/>
          </p:cNvSpPr>
          <p:nvPr>
            <p:ph type="body" idx="1"/>
          </p:nvPr>
        </p:nvSpPr>
        <p:spPr>
          <a:xfrm>
            <a:off x="152400" y="4114800"/>
            <a:ext cx="6553200" cy="4876800"/>
          </a:xfrm>
        </p:spPr>
        <p:txBody>
          <a:bodyPr/>
          <a:lstStyle/>
          <a:p>
            <a:pPr algn="l"/>
            <a:r>
              <a:rPr lang="en-US" altLang="en-US" dirty="0"/>
              <a:t>https://www.c4israel.org/news/gideon-of-the-20th-century/</a:t>
            </a:r>
          </a:p>
        </p:txBody>
      </p:sp>
      <p:cxnSp>
        <p:nvCxnSpPr>
          <p:cNvPr id="3" name="Straight Connector 2">
            <a:extLst>
              <a:ext uri="{FF2B5EF4-FFF2-40B4-BE49-F238E27FC236}">
                <a16:creationId xmlns:a16="http://schemas.microsoft.com/office/drawing/2014/main" id="{C775AA64-2B66-8512-C62A-DDE042447A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852237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850C9-47B1-A40B-481E-604F0802A3D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F019734-B92E-7400-05CB-E483D74D9D8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3217EF0A-7C24-6735-05B7-DE5622B130D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B97F1016-C7CD-7BF5-DA7F-A7DD8DA1038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0FA1436-4D23-1A09-BFC1-63FBD5DEBB1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771E876-C08A-71A1-001A-D41D1BFA8A12}"/>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9F2B305B-660C-52EA-B78B-0C50172CECB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999174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D86B8-A49F-468D-7F82-0855D1FA233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D423150-505C-8545-7CB0-6F39959313C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CE8950CA-CFB6-81EE-D19A-115CD0A0CC5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4BC3507C-26C2-DCB9-71E7-17E55BB318E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27ABB59-FDE5-BF5E-CB54-C5B4C094B0C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35EAA82-DF92-E813-3FE4-D2E9DF2B432E}"/>
              </a:ext>
            </a:extLst>
          </p:cNvPr>
          <p:cNvSpPr>
            <a:spLocks noGrp="1" noChangeArrowheads="1"/>
          </p:cNvSpPr>
          <p:nvPr>
            <p:ph type="body" idx="1"/>
          </p:nvPr>
        </p:nvSpPr>
        <p:spPr>
          <a:xfrm>
            <a:off x="152400" y="4114800"/>
            <a:ext cx="6553200" cy="4876800"/>
          </a:xfrm>
        </p:spPr>
        <p:txBody>
          <a:bodyPr/>
          <a:lstStyle/>
          <a:p>
            <a:pPr algn="l"/>
            <a:r>
              <a:rPr lang="en-US" altLang="en-US" dirty="0"/>
              <a:t>https://www.c4israel.org/news/gideon-of-the-20th-century/</a:t>
            </a:r>
          </a:p>
        </p:txBody>
      </p:sp>
      <p:cxnSp>
        <p:nvCxnSpPr>
          <p:cNvPr id="3" name="Straight Connector 2">
            <a:extLst>
              <a:ext uri="{FF2B5EF4-FFF2-40B4-BE49-F238E27FC236}">
                <a16:creationId xmlns:a16="http://schemas.microsoft.com/office/drawing/2014/main" id="{486C693C-EE6E-EE6C-69FB-0CA0F0D30B0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847341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ADF8B-9DA3-EF98-0043-AE43D18324A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579B32E-0A01-7741-0999-7280E915430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A43A2788-DD29-3261-8A46-46A508B36F8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77A09F53-0D46-E367-2D74-7DD9036222F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58D6EBA-755B-B605-4D0D-DDAA9AC10ED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24D8169-C128-CFEC-FF47-9F5FC2397D89}"/>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9100BCFB-DD29-2360-0C7B-C45A49D5EC1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601155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B1A88-3881-DF7D-4339-E4F242DE458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C843235-7222-4407-9C69-02B70A5B375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E938E120-075C-2DC1-2B62-BEC2EF87BD3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EB91013F-BC9C-2BEF-2941-2F107E1ABC1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78DDF37-9A9C-97DC-74C3-32AFF322669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55C7B7F-FBA4-8FE1-B670-47F5827B698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7F1281BD-DAB3-C143-FD01-C7B836DD050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253311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3AB6C-ACA4-70C0-E05F-8D4BEA67900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33DDAD0-A90D-DA3F-8C75-D76182C2026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48F42027-48D7-B534-C72D-05DF281239C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91A42B05-F574-4DBE-6929-9EB6D50D06B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F677670-27DE-DCFA-E892-75B300494F7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1B6F63D-FD94-74B1-6E91-822AD4405872}"/>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92493A59-6967-4D12-E34B-316B1D6A5C8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367037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96BA3-C656-92D9-A69E-AE006452972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60F3C81-81BE-EE1F-AE8C-E95318E563F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4D80C7E1-882E-EC3E-DF37-466C6A362FC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52F218F4-6839-F8AA-7DCF-5AF6EA8A2B0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97F001D-6E4A-E4A8-2D4F-AA572B4A925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9E46B86-F7C4-4A80-7354-30CBEEA96742}"/>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1E4EA193-98EC-98DC-D52D-150B657378E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27125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9A374-F920-98B8-AE91-68CA409724D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6390E63-995D-A09C-594E-CEAE3761B85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FB4C59FC-2E53-AAF4-F411-82474532F66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03E72315-B27B-E7B5-D16C-8D5C899BDEE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EAB00D7-E8A7-3CF9-3DF1-7FEFA78A730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0F01E54-0782-904C-414F-CBF3E7DD1EBC}"/>
              </a:ext>
            </a:extLst>
          </p:cNvPr>
          <p:cNvSpPr>
            <a:spLocks noGrp="1" noChangeArrowheads="1"/>
          </p:cNvSpPr>
          <p:nvPr>
            <p:ph type="body" idx="1"/>
          </p:nvPr>
        </p:nvSpPr>
        <p:spPr>
          <a:xfrm>
            <a:off x="152400" y="4114800"/>
            <a:ext cx="6553200" cy="4876800"/>
          </a:xfrm>
        </p:spPr>
        <p:txBody>
          <a:bodyPr/>
          <a:lstStyle/>
          <a:p>
            <a:pPr algn="l"/>
            <a:r>
              <a:rPr lang="en-US" altLang="en-US" dirty="0"/>
              <a:t>“Everything we know about warfare, we learned from Orde Wingate.”   </a:t>
            </a:r>
          </a:p>
        </p:txBody>
      </p:sp>
      <p:cxnSp>
        <p:nvCxnSpPr>
          <p:cNvPr id="3" name="Straight Connector 2">
            <a:extLst>
              <a:ext uri="{FF2B5EF4-FFF2-40B4-BE49-F238E27FC236}">
                <a16:creationId xmlns:a16="http://schemas.microsoft.com/office/drawing/2014/main" id="{C570D5A4-D7EB-FFFF-A770-26277456633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0755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82003-F3C8-E9EF-A84F-7FDA3CFF0E6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9FC9B02-DA30-B2B8-10C2-B22CD056698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A4016AD8-3B99-1EEA-A183-0C03D87427B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D24F703F-71C6-AA93-720C-E4CD87D7663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6D5F0EB-D86D-319E-56CD-25F4F194B49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6068898-74E6-31F2-A68B-FB61453941C7}"/>
              </a:ext>
            </a:extLst>
          </p:cNvPr>
          <p:cNvSpPr>
            <a:spLocks noGrp="1" noChangeArrowheads="1"/>
          </p:cNvSpPr>
          <p:nvPr>
            <p:ph type="body" idx="1"/>
          </p:nvPr>
        </p:nvSpPr>
        <p:spPr>
          <a:xfrm>
            <a:off x="152400" y="4114800"/>
            <a:ext cx="6553200" cy="4876800"/>
          </a:xfrm>
        </p:spPr>
        <p:txBody>
          <a:bodyPr/>
          <a:lstStyle/>
          <a:p>
            <a:r>
              <a:rPr lang="en-US" b="0" i="0" dirty="0">
                <a:solidFill>
                  <a:srgbClr val="1A1A1A"/>
                </a:solidFill>
                <a:effectLst/>
                <a:latin typeface="Poppins" panose="00000500000000000000" pitchFamily="2" charset="0"/>
              </a:rPr>
              <a:t>	</a:t>
            </a:r>
            <a:endParaRPr lang="en-US" altLang="en-US" dirty="0"/>
          </a:p>
        </p:txBody>
      </p:sp>
      <p:cxnSp>
        <p:nvCxnSpPr>
          <p:cNvPr id="3" name="Straight Connector 2">
            <a:extLst>
              <a:ext uri="{FF2B5EF4-FFF2-40B4-BE49-F238E27FC236}">
                <a16:creationId xmlns:a16="http://schemas.microsoft.com/office/drawing/2014/main" id="{D58B08FD-15C4-E674-9839-E35DB5D3CDC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183768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02CB1-9804-EDAF-998A-E5EB56D0288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2CE759C-5E36-E7D6-751D-59F03D19388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29F94C6B-8CAE-BCE3-7B82-6B9845F4A07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4C548108-D946-4E1A-E01C-E93F53547CF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4995218-2182-97B5-FF8B-F9E7EA66BB4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50966A5-613C-B495-1586-821EB5C9E1B7}"/>
              </a:ext>
            </a:extLst>
          </p:cNvPr>
          <p:cNvSpPr>
            <a:spLocks noGrp="1" noChangeArrowheads="1"/>
          </p:cNvSpPr>
          <p:nvPr>
            <p:ph type="body" idx="1"/>
          </p:nvPr>
        </p:nvSpPr>
        <p:spPr>
          <a:xfrm>
            <a:off x="152400" y="4114800"/>
            <a:ext cx="6553200" cy="4876800"/>
          </a:xfrm>
        </p:spPr>
        <p:txBody>
          <a:bodyPr/>
          <a:lstStyle/>
          <a:p>
            <a:pPr algn="l"/>
            <a:r>
              <a:rPr lang="en-US" altLang="en-US" dirty="0"/>
              <a:t>https://www.c4israel.org/news/gideon-of-the-20th-century/</a:t>
            </a:r>
          </a:p>
        </p:txBody>
      </p:sp>
      <p:cxnSp>
        <p:nvCxnSpPr>
          <p:cNvPr id="3" name="Straight Connector 2">
            <a:extLst>
              <a:ext uri="{FF2B5EF4-FFF2-40B4-BE49-F238E27FC236}">
                <a16:creationId xmlns:a16="http://schemas.microsoft.com/office/drawing/2014/main" id="{2EC02625-333D-606F-461B-6F9D62E1BAA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537405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A0529-8528-CED2-E536-A8473F0509F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8C13BD7-BD14-9A91-E836-D480479D398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4A0EB778-646C-CFE9-9A24-2A8AD67F8F7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4BDE114B-C819-5ABD-4562-39AB5C32BE2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118D0B5-2777-9E04-D9C0-B05D2DB9EE1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C9DFDEC-FF19-0522-172A-D54F3A47FBA9}"/>
              </a:ext>
            </a:extLst>
          </p:cNvPr>
          <p:cNvSpPr>
            <a:spLocks noGrp="1" noChangeArrowheads="1"/>
          </p:cNvSpPr>
          <p:nvPr>
            <p:ph type="body" idx="1"/>
          </p:nvPr>
        </p:nvSpPr>
        <p:spPr>
          <a:xfrm>
            <a:off x="152400" y="4114800"/>
            <a:ext cx="6553200" cy="4876800"/>
          </a:xfrm>
        </p:spPr>
        <p:txBody>
          <a:bodyPr/>
          <a:lstStyle/>
          <a:p>
            <a:pPr algn="l"/>
            <a:r>
              <a:rPr lang="en-US" altLang="en-US" dirty="0"/>
              <a:t>https://www.c4israel.org/news/gideon-of-the-20th-century/</a:t>
            </a:r>
          </a:p>
        </p:txBody>
      </p:sp>
      <p:cxnSp>
        <p:nvCxnSpPr>
          <p:cNvPr id="3" name="Straight Connector 2">
            <a:extLst>
              <a:ext uri="{FF2B5EF4-FFF2-40B4-BE49-F238E27FC236}">
                <a16:creationId xmlns:a16="http://schemas.microsoft.com/office/drawing/2014/main" id="{BD367997-C702-1BBB-0503-49E4C5CF139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894717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ED6DF-5456-00F7-0BD4-2FC51C648B1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ED472A7-5FF4-8036-DFA4-F6EC3A576A2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4FB9B274-9220-95D2-63DB-C0172AE355D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73BE57FA-AE9F-6DF7-1A95-9F4F3ADF4A0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E256EB0-F63A-FA2C-F8D0-6144633C3A7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DA49062-3F08-180F-0B57-085648248252}"/>
              </a:ext>
            </a:extLst>
          </p:cNvPr>
          <p:cNvSpPr>
            <a:spLocks noGrp="1" noChangeArrowheads="1"/>
          </p:cNvSpPr>
          <p:nvPr>
            <p:ph type="body" idx="1"/>
          </p:nvPr>
        </p:nvSpPr>
        <p:spPr>
          <a:xfrm>
            <a:off x="152400" y="4114800"/>
            <a:ext cx="6553200" cy="4876800"/>
          </a:xfrm>
        </p:spPr>
        <p:txBody>
          <a:bodyPr/>
          <a:lstStyle/>
          <a:p>
            <a:pPr algn="l"/>
            <a:r>
              <a:rPr lang="en-US" altLang="en-US" dirty="0"/>
              <a:t>https://www.c4israel.org/news/gideon-of-the-20th-century/</a:t>
            </a:r>
          </a:p>
        </p:txBody>
      </p:sp>
      <p:cxnSp>
        <p:nvCxnSpPr>
          <p:cNvPr id="3" name="Straight Connector 2">
            <a:extLst>
              <a:ext uri="{FF2B5EF4-FFF2-40B4-BE49-F238E27FC236}">
                <a16:creationId xmlns:a16="http://schemas.microsoft.com/office/drawing/2014/main" id="{DE1C1B73-A5B8-7D5D-0DE7-CB6B4CAC686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610292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9557A-BB88-D54D-00C9-B3A54A72AC1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9B03C04-6F06-655B-8A72-1388EAE5930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B0FE8B78-27A5-A360-873D-16A1D231246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59F99AD1-E294-8BEE-89DB-2063C9E63C5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BE68D13-5032-492C-326F-BDDCEE52FCD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5829C3B-E7DB-F7A8-8B62-F0D63C2F20A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5B4CFEB8-7037-A3E9-9355-374F685E03E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492629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6E589-FBEF-7470-2B22-26B76A5CD72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8EC0618-5942-3BF7-74ED-F2A5D1170D0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D0AAEBE7-A3CD-1759-B7C7-601F76B16D0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B0C66738-3997-290E-7A8E-67ECD72C1A9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FAD1A3F-81A5-20C0-1DDA-5ECA6D0A9C8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CBA4BB3-7BE8-1E0B-49B9-366AC0429623}"/>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EBFF6054-10EE-FC76-72F9-D47DCECCBD3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290533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B961A-C2F5-356E-EDCD-E3B9DB17239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4284B86-07B8-36AA-3816-49CCC4BEB68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2A72FAC4-6466-3B22-CEAA-CFA90997DCF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9CB6DDED-2050-F653-AE72-C96369CC1A0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2C79103-F85D-D60A-5998-6EA943FFE0C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BCA8E49-00AA-9D38-73C5-28D4256B81E4}"/>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20FB7126-CB56-4902-C135-D74AD6C9E9B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281838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73D54-BEB4-919E-3BA1-09FDD0C5804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CF670E0-C4C4-02CA-9A49-D6201B4AF04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A135CEF1-33BB-7F80-41FF-064B61866C8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2267F7CA-FA5E-BA48-A1C9-CAADD29B5D5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6204072-8AC1-399B-8B57-F3C0F7F4650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0558781-DEFB-5BAE-C4DC-CE51E1702253}"/>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21F4B00F-E7F4-1B4F-6C08-1D34A662AE6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468450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84496-3703-7661-FFD9-5437C80B028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386AF77-02F7-450C-0045-9B8FA326314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A42077C7-3A4E-5E6E-E82F-ECBB7D43A2F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0CAB1094-32B5-6B24-247C-28949B4FA09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F2B0D4C-48DF-BDA1-2A6C-9CEB4EB8255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7386A9F-DFE0-39F4-53BB-10CBDB830E44}"/>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85847DC1-1B9D-8721-26BB-D843EA65509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109215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F7F81-89B7-32B1-A42B-5838FA1650E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675E71C-682D-B803-D8C2-B83E33BCCB2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EA5CFC44-4F5F-6C2B-1B99-048DC228F0B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21FF48AF-43CE-DE80-8811-DE6F7F28FE4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81935D4-1145-A7FB-4458-9D88D8078F1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8F2C917-FA5F-8832-ADE4-EC563F859F45}"/>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F1FD949-3088-485E-8E0A-94D7594CB6A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847021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4C266-C47A-1309-7FBE-1177F5D0801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5F03759-7855-9278-5511-038E0CCA015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T'hillim-Ps 34.18  A broken heart and contrite spirit. </a:t>
            </a:r>
          </a:p>
        </p:txBody>
      </p:sp>
      <p:sp>
        <p:nvSpPr>
          <p:cNvPr id="5" name="Rectangle 3">
            <a:extLst>
              <a:ext uri="{FF2B5EF4-FFF2-40B4-BE49-F238E27FC236}">
                <a16:creationId xmlns:a16="http://schemas.microsoft.com/office/drawing/2014/main" id="{E5CD6D50-19A8-F730-E0F5-7F722A8CEE0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Jan 25, 2025 5785</a:t>
            </a:r>
          </a:p>
        </p:txBody>
      </p:sp>
      <p:sp>
        <p:nvSpPr>
          <p:cNvPr id="6" name="Rectangle 7">
            <a:extLst>
              <a:ext uri="{FF2B5EF4-FFF2-40B4-BE49-F238E27FC236}">
                <a16:creationId xmlns:a16="http://schemas.microsoft.com/office/drawing/2014/main" id="{285DB936-B840-350A-EDE9-2D8008ABA8F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89EA3AB-E53D-5D2B-0937-BE1A82A3893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B4F79A9-8572-BCBE-C6CE-119C962CFD8D}"/>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839D62E-3536-C144-5C41-AF7AB479380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6212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60"/>
            <a:ext cx="7772400" cy="1102519"/>
          </a:xfrm>
        </p:spPr>
        <p:txBody>
          <a:bodyPr/>
          <a:lstStyle/>
          <a:p>
            <a:r>
              <a:rPr lang="en-US"/>
              <a:t>Click to edit Master title style</a:t>
            </a:r>
          </a:p>
        </p:txBody>
      </p:sp>
      <p:sp>
        <p:nvSpPr>
          <p:cNvPr id="3" name="Subtitle 2"/>
          <p:cNvSpPr>
            <a:spLocks noGrp="1"/>
          </p:cNvSpPr>
          <p:nvPr>
            <p:ph type="subTitle" idx="1"/>
          </p:nvPr>
        </p:nvSpPr>
        <p:spPr>
          <a:xfrm>
            <a:off x="1374817" y="2914650"/>
            <a:ext cx="6400801" cy="1314450"/>
          </a:xfrm>
        </p:spPr>
        <p:txBody>
          <a:bodyPr/>
          <a:lstStyle>
            <a:lvl1pPr marL="0" indent="0" algn="ctr">
              <a:buNone/>
              <a:defRPr/>
            </a:lvl1pPr>
            <a:lvl2pPr marL="190718" indent="0" algn="ctr">
              <a:buNone/>
              <a:defRPr/>
            </a:lvl2pPr>
            <a:lvl3pPr marL="381518" indent="0" algn="ctr">
              <a:buNone/>
              <a:defRPr/>
            </a:lvl3pPr>
            <a:lvl4pPr marL="572171" indent="0" algn="ctr">
              <a:buNone/>
              <a:defRPr/>
            </a:lvl4pPr>
            <a:lvl5pPr marL="762951" indent="0" algn="ctr">
              <a:buNone/>
              <a:defRPr/>
            </a:lvl5pPr>
            <a:lvl6pPr marL="953583" indent="0" algn="ctr">
              <a:buNone/>
              <a:defRPr/>
            </a:lvl6pPr>
            <a:lvl7pPr marL="1144273" indent="0" algn="ctr">
              <a:buNone/>
              <a:defRPr/>
            </a:lvl7pPr>
            <a:lvl8pPr marL="1335014" indent="0" algn="ctr">
              <a:buNone/>
              <a:defRPr/>
            </a:lvl8pPr>
            <a:lvl9pPr marL="152574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91"/>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5" y="2180035"/>
            <a:ext cx="7772400" cy="1125140"/>
          </a:xfrm>
        </p:spPr>
        <p:txBody>
          <a:bodyPr anchor="b"/>
          <a:lstStyle>
            <a:lvl1pPr marL="0" indent="0">
              <a:buNone/>
              <a:defRPr sz="1125"/>
            </a:lvl1pPr>
            <a:lvl2pPr marL="190718" indent="0">
              <a:buNone/>
              <a:defRPr sz="1013"/>
            </a:lvl2pPr>
            <a:lvl3pPr marL="381518" indent="0">
              <a:buNone/>
              <a:defRPr sz="900"/>
            </a:lvl3pPr>
            <a:lvl4pPr marL="572171" indent="0">
              <a:buNone/>
              <a:defRPr sz="788"/>
            </a:lvl4pPr>
            <a:lvl5pPr marL="762951" indent="0">
              <a:buNone/>
              <a:defRPr sz="788"/>
            </a:lvl5pPr>
            <a:lvl6pPr marL="953583" indent="0">
              <a:buNone/>
              <a:defRPr sz="788"/>
            </a:lvl6pPr>
            <a:lvl7pPr marL="1144273" indent="0">
              <a:buNone/>
              <a:defRPr sz="788"/>
            </a:lvl7pPr>
            <a:lvl8pPr marL="1335014" indent="0">
              <a:buNone/>
              <a:defRPr sz="788"/>
            </a:lvl8pPr>
            <a:lvl9pPr marL="1525749" indent="0">
              <a:buNone/>
              <a:defRPr sz="788"/>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3" y="1151335"/>
            <a:ext cx="4040188"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4" name="Content Placeholder 3"/>
          <p:cNvSpPr>
            <a:spLocks noGrp="1"/>
          </p:cNvSpPr>
          <p:nvPr>
            <p:ph sz="half" idx="2"/>
          </p:nvPr>
        </p:nvSpPr>
        <p:spPr>
          <a:xfrm>
            <a:off x="457743"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154" y="1151335"/>
            <a:ext cx="4041775"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8154"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438"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585" y="208726"/>
            <a:ext cx="5111751"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438" y="1076343"/>
            <a:ext cx="3008313" cy="351829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3" y="3600451"/>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303" y="459581"/>
            <a:ext cx="5486400" cy="3086100"/>
          </a:xfrm>
        </p:spPr>
        <p:txBody>
          <a:bodyPr/>
          <a:lstStyle>
            <a:lvl1pPr marL="0" indent="0">
              <a:buNone/>
              <a:defRPr sz="1800"/>
            </a:lvl1pPr>
            <a:lvl2pPr marL="190718" indent="0">
              <a:buNone/>
              <a:defRPr sz="1575"/>
            </a:lvl2pPr>
            <a:lvl3pPr marL="381518" indent="0">
              <a:buNone/>
              <a:defRPr sz="1350"/>
            </a:lvl3pPr>
            <a:lvl4pPr marL="572171" indent="0">
              <a:buNone/>
              <a:defRPr sz="1125"/>
            </a:lvl4pPr>
            <a:lvl5pPr marL="762951" indent="0">
              <a:buNone/>
              <a:defRPr sz="1125"/>
            </a:lvl5pPr>
            <a:lvl6pPr marL="953583" indent="0">
              <a:buNone/>
              <a:defRPr sz="1125"/>
            </a:lvl6pPr>
            <a:lvl7pPr marL="1144273" indent="0">
              <a:buNone/>
              <a:defRPr sz="1125"/>
            </a:lvl7pPr>
            <a:lvl8pPr marL="1335014" indent="0">
              <a:buNone/>
              <a:defRPr sz="1125"/>
            </a:lvl8pPr>
            <a:lvl9pPr marL="1525749" indent="0">
              <a:buNone/>
              <a:defRPr sz="1125"/>
            </a:lvl9pPr>
          </a:lstStyle>
          <a:p>
            <a:endParaRPr lang="en-US"/>
          </a:p>
        </p:txBody>
      </p:sp>
      <p:sp>
        <p:nvSpPr>
          <p:cNvPr id="4" name="Text Placeholder 3"/>
          <p:cNvSpPr>
            <a:spLocks noGrp="1"/>
          </p:cNvSpPr>
          <p:nvPr>
            <p:ph type="body" sz="half" idx="2"/>
          </p:nvPr>
        </p:nvSpPr>
        <p:spPr>
          <a:xfrm>
            <a:off x="1792303" y="4029428"/>
            <a:ext cx="5486400" cy="60364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5"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5"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788">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788">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788">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2475">
          <a:solidFill>
            <a:schemeClr val="tx2"/>
          </a:solidFill>
          <a:latin typeface="+mj-lt"/>
          <a:ea typeface="+mj-ea"/>
          <a:cs typeface="+mj-cs"/>
        </a:defRPr>
      </a:lvl1pPr>
      <a:lvl2pPr algn="ctr" rtl="0" fontAlgn="base">
        <a:spcBef>
          <a:spcPct val="0"/>
        </a:spcBef>
        <a:spcAft>
          <a:spcPct val="0"/>
        </a:spcAft>
        <a:defRPr sz="2475">
          <a:solidFill>
            <a:schemeClr val="tx2"/>
          </a:solidFill>
          <a:latin typeface="Arial" charset="0"/>
          <a:cs typeface="Arial" charset="0"/>
        </a:defRPr>
      </a:lvl2pPr>
      <a:lvl3pPr algn="ctr" rtl="0" fontAlgn="base">
        <a:spcBef>
          <a:spcPct val="0"/>
        </a:spcBef>
        <a:spcAft>
          <a:spcPct val="0"/>
        </a:spcAft>
        <a:defRPr sz="2475">
          <a:solidFill>
            <a:schemeClr val="tx2"/>
          </a:solidFill>
          <a:latin typeface="Arial" charset="0"/>
          <a:cs typeface="Arial" charset="0"/>
        </a:defRPr>
      </a:lvl3pPr>
      <a:lvl4pPr algn="ctr" rtl="0" fontAlgn="base">
        <a:spcBef>
          <a:spcPct val="0"/>
        </a:spcBef>
        <a:spcAft>
          <a:spcPct val="0"/>
        </a:spcAft>
        <a:defRPr sz="2475">
          <a:solidFill>
            <a:schemeClr val="tx2"/>
          </a:solidFill>
          <a:latin typeface="Arial" charset="0"/>
          <a:cs typeface="Arial" charset="0"/>
        </a:defRPr>
      </a:lvl4pPr>
      <a:lvl5pPr algn="ctr" rtl="0" fontAlgn="base">
        <a:spcBef>
          <a:spcPct val="0"/>
        </a:spcBef>
        <a:spcAft>
          <a:spcPct val="0"/>
        </a:spcAft>
        <a:defRPr sz="2475">
          <a:solidFill>
            <a:schemeClr val="tx2"/>
          </a:solidFill>
          <a:latin typeface="Arial" charset="0"/>
          <a:cs typeface="Arial" charset="0"/>
        </a:defRPr>
      </a:lvl5pPr>
      <a:lvl6pPr marL="190718" algn="ctr" rtl="0" fontAlgn="base">
        <a:spcBef>
          <a:spcPct val="0"/>
        </a:spcBef>
        <a:spcAft>
          <a:spcPct val="0"/>
        </a:spcAft>
        <a:defRPr sz="2475">
          <a:solidFill>
            <a:schemeClr val="tx2"/>
          </a:solidFill>
          <a:latin typeface="Arial" charset="0"/>
          <a:cs typeface="Arial" charset="0"/>
        </a:defRPr>
      </a:lvl6pPr>
      <a:lvl7pPr marL="381518" algn="ctr" rtl="0" fontAlgn="base">
        <a:spcBef>
          <a:spcPct val="0"/>
        </a:spcBef>
        <a:spcAft>
          <a:spcPct val="0"/>
        </a:spcAft>
        <a:defRPr sz="2475">
          <a:solidFill>
            <a:schemeClr val="tx2"/>
          </a:solidFill>
          <a:latin typeface="Arial" charset="0"/>
          <a:cs typeface="Arial" charset="0"/>
        </a:defRPr>
      </a:lvl7pPr>
      <a:lvl8pPr marL="572171" algn="ctr" rtl="0" fontAlgn="base">
        <a:spcBef>
          <a:spcPct val="0"/>
        </a:spcBef>
        <a:spcAft>
          <a:spcPct val="0"/>
        </a:spcAft>
        <a:defRPr sz="2475">
          <a:solidFill>
            <a:schemeClr val="tx2"/>
          </a:solidFill>
          <a:latin typeface="Arial" charset="0"/>
          <a:cs typeface="Arial" charset="0"/>
        </a:defRPr>
      </a:lvl8pPr>
      <a:lvl9pPr marL="762951" algn="ctr" rtl="0" fontAlgn="base">
        <a:spcBef>
          <a:spcPct val="0"/>
        </a:spcBef>
        <a:spcAft>
          <a:spcPct val="0"/>
        </a:spcAft>
        <a:defRPr sz="2475">
          <a:solidFill>
            <a:schemeClr val="tx2"/>
          </a:solidFill>
          <a:latin typeface="Arial" charset="0"/>
          <a:cs typeface="Arial" charset="0"/>
        </a:defRPr>
      </a:lvl9pPr>
    </p:titleStyle>
    <p:bodyStyle>
      <a:lvl1pPr marL="143000" indent="-143000" algn="l" rtl="0" fontAlgn="base">
        <a:spcBef>
          <a:spcPct val="20000"/>
        </a:spcBef>
        <a:spcAft>
          <a:spcPct val="0"/>
        </a:spcAft>
        <a:buChar char="•"/>
        <a:defRPr sz="2250">
          <a:solidFill>
            <a:schemeClr val="bg1"/>
          </a:solidFill>
          <a:latin typeface="+mn-lt"/>
          <a:ea typeface="+mn-ea"/>
          <a:cs typeface="+mn-cs"/>
        </a:defRPr>
      </a:lvl1pPr>
      <a:lvl2pPr marL="310007" indent="-119187" algn="l" rtl="0" fontAlgn="base">
        <a:spcBef>
          <a:spcPct val="20000"/>
        </a:spcBef>
        <a:spcAft>
          <a:spcPct val="0"/>
        </a:spcAft>
        <a:buChar char="–"/>
        <a:defRPr sz="2250">
          <a:solidFill>
            <a:schemeClr val="bg1"/>
          </a:solidFill>
          <a:latin typeface="+mn-lt"/>
        </a:defRPr>
      </a:lvl2pPr>
      <a:lvl3pPr marL="476785" indent="-95377" algn="l" rtl="0" fontAlgn="base">
        <a:spcBef>
          <a:spcPct val="20000"/>
        </a:spcBef>
        <a:spcAft>
          <a:spcPct val="0"/>
        </a:spcAft>
        <a:buChar char="•"/>
        <a:defRPr sz="1350">
          <a:solidFill>
            <a:schemeClr val="tx1"/>
          </a:solidFill>
          <a:latin typeface="+mj-lt"/>
          <a:cs typeface="+mj-cs"/>
        </a:defRPr>
      </a:lvl3pPr>
      <a:lvl4pPr marL="667552" indent="-95377" algn="l" rtl="0" fontAlgn="base">
        <a:spcBef>
          <a:spcPct val="20000"/>
        </a:spcBef>
        <a:spcAft>
          <a:spcPct val="0"/>
        </a:spcAft>
        <a:buChar char="–"/>
        <a:defRPr sz="1125">
          <a:solidFill>
            <a:schemeClr val="tx1"/>
          </a:solidFill>
          <a:latin typeface="+mj-lt"/>
          <a:cs typeface="+mj-cs"/>
        </a:defRPr>
      </a:lvl4pPr>
      <a:lvl5pPr marL="858305" indent="-95377" algn="l" rtl="0" fontAlgn="base">
        <a:spcBef>
          <a:spcPct val="20000"/>
        </a:spcBef>
        <a:spcAft>
          <a:spcPct val="0"/>
        </a:spcAft>
        <a:buChar char="»"/>
        <a:defRPr sz="1125">
          <a:solidFill>
            <a:schemeClr val="tx1"/>
          </a:solidFill>
          <a:latin typeface="+mj-lt"/>
          <a:cs typeface="+mj-cs"/>
        </a:defRPr>
      </a:lvl5pPr>
      <a:lvl6pPr marL="1048901" indent="-95377" algn="l" rtl="0" fontAlgn="base">
        <a:spcBef>
          <a:spcPct val="20000"/>
        </a:spcBef>
        <a:spcAft>
          <a:spcPct val="0"/>
        </a:spcAft>
        <a:buChar char="»"/>
        <a:defRPr sz="1125">
          <a:solidFill>
            <a:schemeClr val="tx1"/>
          </a:solidFill>
          <a:latin typeface="+mj-lt"/>
          <a:cs typeface="+mj-cs"/>
        </a:defRPr>
      </a:lvl6pPr>
      <a:lvl7pPr marL="1239680" indent="-95377" algn="l" rtl="0" fontAlgn="base">
        <a:spcBef>
          <a:spcPct val="20000"/>
        </a:spcBef>
        <a:spcAft>
          <a:spcPct val="0"/>
        </a:spcAft>
        <a:buChar char="»"/>
        <a:defRPr sz="1125">
          <a:solidFill>
            <a:schemeClr val="tx1"/>
          </a:solidFill>
          <a:latin typeface="+mj-lt"/>
          <a:cs typeface="+mj-cs"/>
        </a:defRPr>
      </a:lvl7pPr>
      <a:lvl8pPr marL="1430387" indent="-95377" algn="l" rtl="0" fontAlgn="base">
        <a:spcBef>
          <a:spcPct val="20000"/>
        </a:spcBef>
        <a:spcAft>
          <a:spcPct val="0"/>
        </a:spcAft>
        <a:buChar char="»"/>
        <a:defRPr sz="1125">
          <a:solidFill>
            <a:schemeClr val="tx1"/>
          </a:solidFill>
          <a:latin typeface="+mj-lt"/>
          <a:cs typeface="+mj-cs"/>
        </a:defRPr>
      </a:lvl8pPr>
      <a:lvl9pPr marL="1621158" indent="-95377" algn="l" rtl="0" fontAlgn="base">
        <a:spcBef>
          <a:spcPct val="20000"/>
        </a:spcBef>
        <a:spcAft>
          <a:spcPct val="0"/>
        </a:spcAft>
        <a:buChar char="»"/>
        <a:defRPr sz="1125">
          <a:solidFill>
            <a:schemeClr val="tx1"/>
          </a:solidFill>
          <a:latin typeface="+mj-lt"/>
          <a:cs typeface="+mj-cs"/>
        </a:defRPr>
      </a:lvl9pPr>
    </p:bodyStyle>
    <p:otherStyle>
      <a:defPPr>
        <a:defRPr lang="en-US"/>
      </a:defPPr>
      <a:lvl1pPr marL="0" algn="l" defTabSz="381518" rtl="0" eaLnBrk="1" latinLnBrk="0" hangingPunct="1">
        <a:defRPr sz="1013" kern="1200">
          <a:solidFill>
            <a:schemeClr val="tx1"/>
          </a:solidFill>
          <a:latin typeface="+mn-lt"/>
          <a:ea typeface="+mn-ea"/>
          <a:cs typeface="+mn-cs"/>
        </a:defRPr>
      </a:lvl1pPr>
      <a:lvl2pPr marL="190718" algn="l" defTabSz="381518" rtl="0" eaLnBrk="1" latinLnBrk="0" hangingPunct="1">
        <a:defRPr sz="1013" kern="1200">
          <a:solidFill>
            <a:schemeClr val="tx1"/>
          </a:solidFill>
          <a:latin typeface="+mn-lt"/>
          <a:ea typeface="+mn-ea"/>
          <a:cs typeface="+mn-cs"/>
        </a:defRPr>
      </a:lvl2pPr>
      <a:lvl3pPr marL="381518" algn="l" defTabSz="381518" rtl="0" eaLnBrk="1" latinLnBrk="0" hangingPunct="1">
        <a:defRPr sz="1013" kern="1200">
          <a:solidFill>
            <a:schemeClr val="tx1"/>
          </a:solidFill>
          <a:latin typeface="+mn-lt"/>
          <a:ea typeface="+mn-ea"/>
          <a:cs typeface="+mn-cs"/>
        </a:defRPr>
      </a:lvl3pPr>
      <a:lvl4pPr marL="572171" algn="l" defTabSz="381518" rtl="0" eaLnBrk="1" latinLnBrk="0" hangingPunct="1">
        <a:defRPr sz="1013" kern="1200">
          <a:solidFill>
            <a:schemeClr val="tx1"/>
          </a:solidFill>
          <a:latin typeface="+mn-lt"/>
          <a:ea typeface="+mn-ea"/>
          <a:cs typeface="+mn-cs"/>
        </a:defRPr>
      </a:lvl4pPr>
      <a:lvl5pPr marL="762951" algn="l" defTabSz="381518" rtl="0" eaLnBrk="1" latinLnBrk="0" hangingPunct="1">
        <a:defRPr sz="1013" kern="1200">
          <a:solidFill>
            <a:schemeClr val="tx1"/>
          </a:solidFill>
          <a:latin typeface="+mn-lt"/>
          <a:ea typeface="+mn-ea"/>
          <a:cs typeface="+mn-cs"/>
        </a:defRPr>
      </a:lvl5pPr>
      <a:lvl6pPr marL="953583" algn="l" defTabSz="381518" rtl="0" eaLnBrk="1" latinLnBrk="0" hangingPunct="1">
        <a:defRPr sz="1013" kern="1200">
          <a:solidFill>
            <a:schemeClr val="tx1"/>
          </a:solidFill>
          <a:latin typeface="+mn-lt"/>
          <a:ea typeface="+mn-ea"/>
          <a:cs typeface="+mn-cs"/>
        </a:defRPr>
      </a:lvl6pPr>
      <a:lvl7pPr marL="1144273" algn="l" defTabSz="381518" rtl="0" eaLnBrk="1" latinLnBrk="0" hangingPunct="1">
        <a:defRPr sz="1013" kern="1200">
          <a:solidFill>
            <a:schemeClr val="tx1"/>
          </a:solidFill>
          <a:latin typeface="+mn-lt"/>
          <a:ea typeface="+mn-ea"/>
          <a:cs typeface="+mn-cs"/>
        </a:defRPr>
      </a:lvl7pPr>
      <a:lvl8pPr marL="1335014" algn="l" defTabSz="381518" rtl="0" eaLnBrk="1" latinLnBrk="0" hangingPunct="1">
        <a:defRPr sz="1013" kern="1200">
          <a:solidFill>
            <a:schemeClr val="tx1"/>
          </a:solidFill>
          <a:latin typeface="+mn-lt"/>
          <a:ea typeface="+mn-ea"/>
          <a:cs typeface="+mn-cs"/>
        </a:defRPr>
      </a:lvl8pPr>
      <a:lvl9pPr marL="1525749" algn="l" defTabSz="381518"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auschwitzmemorial"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t>e-handout</a:t>
            </a:r>
          </a:p>
          <a:p>
            <a:r>
              <a:rPr lang="en-US" sz="4000" dirty="0"/>
              <a:t>To have these notes </a:t>
            </a:r>
          </a:p>
          <a:p>
            <a:r>
              <a:rPr lang="en-US" sz="4000" dirty="0"/>
              <a:t>without taking notes</a:t>
            </a:r>
          </a:p>
          <a:p>
            <a:r>
              <a:rPr lang="en-US" sz="4000" dirty="0"/>
              <a:t>Go to </a:t>
            </a:r>
            <a:r>
              <a:rPr lang="en-US" sz="4000" dirty="0">
                <a:solidFill>
                  <a:srgbClr val="FFFF66"/>
                </a:solidFill>
              </a:rPr>
              <a:t>OrHaOlam.com</a:t>
            </a:r>
          </a:p>
          <a:p>
            <a:r>
              <a:rPr lang="en-US" sz="4000" dirty="0"/>
              <a:t>Click on</a:t>
            </a:r>
            <a:r>
              <a:rPr lang="en-US" sz="4000" dirty="0">
                <a:solidFill>
                  <a:srgbClr val="FFFF66"/>
                </a:solidFill>
              </a:rPr>
              <a:t> Messages tab, </a:t>
            </a:r>
          </a:p>
          <a:p>
            <a:r>
              <a:rPr lang="en-US" sz="4000" dirty="0">
                <a:solidFill>
                  <a:srgbClr val="FFFF66"/>
                </a:solidFill>
              </a:rPr>
              <a:t> 2025 Messages</a:t>
            </a:r>
          </a:p>
        </p:txBody>
      </p:sp>
      <p:sp>
        <p:nvSpPr>
          <p:cNvPr id="3" name="TextBox 2">
            <a:extLst>
              <a:ext uri="{FF2B5EF4-FFF2-40B4-BE49-F238E27FC236}">
                <a16:creationId xmlns:a16="http://schemas.microsoft.com/office/drawing/2014/main" id="{254F1738-1AAF-2A9D-E471-BD40F8265357}"/>
              </a:ext>
            </a:extLst>
          </p:cNvPr>
          <p:cNvSpPr txBox="1"/>
          <p:nvPr/>
        </p:nvSpPr>
        <p:spPr>
          <a:xfrm>
            <a:off x="2286000" y="2216640"/>
            <a:ext cx="4572000" cy="707886"/>
          </a:xfrm>
          <a:prstGeom prst="rect">
            <a:avLst/>
          </a:prstGeom>
          <a:noFill/>
        </p:spPr>
        <p:txBody>
          <a:bodyPr wrap="square">
            <a:spAutoFit/>
          </a:bodyPr>
          <a:lstStyle/>
          <a:p>
            <a:endParaRPr lang="en-US" dirty="0"/>
          </a:p>
        </p:txBody>
      </p:sp>
      <p:sp>
        <p:nvSpPr>
          <p:cNvPr id="5" name="TextBox 4">
            <a:extLst>
              <a:ext uri="{FF2B5EF4-FFF2-40B4-BE49-F238E27FC236}">
                <a16:creationId xmlns:a16="http://schemas.microsoft.com/office/drawing/2014/main" id="{159B9275-A410-D205-180E-99EAD8429E8C}"/>
              </a:ext>
            </a:extLst>
          </p:cNvPr>
          <p:cNvSpPr txBox="1"/>
          <p:nvPr/>
        </p:nvSpPr>
        <p:spPr>
          <a:xfrm>
            <a:off x="2286000" y="2216640"/>
            <a:ext cx="4572000" cy="707886"/>
          </a:xfrm>
          <a:prstGeom prst="rect">
            <a:avLst/>
          </a:prstGeom>
          <a:noFill/>
        </p:spPr>
        <p:txBody>
          <a:bodyPr wrap="square">
            <a:spAutoFit/>
          </a:bodyPr>
          <a:lstStyle/>
          <a:p>
            <a:endParaRPr lang="en-US" dirty="0"/>
          </a:p>
        </p:txBody>
      </p:sp>
    </p:spTree>
    <p:extLst>
      <p:ext uri="{BB962C8B-B14F-4D97-AF65-F5344CB8AC3E}">
        <p14:creationId xmlns:p14="http://schemas.microsoft.com/office/powerpoint/2010/main" val="32040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11D01-DC7A-5858-594F-3B4202CB6F3A}"/>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2C3A7C82-5D8F-F517-38A1-4218B2DC5EF9}"/>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endParaRPr lang="he-IL" sz="4000" dirty="0"/>
          </a:p>
        </p:txBody>
      </p:sp>
      <p:pic>
        <p:nvPicPr>
          <p:cNvPr id="4" name="Picture 3">
            <a:extLst>
              <a:ext uri="{FF2B5EF4-FFF2-40B4-BE49-F238E27FC236}">
                <a16:creationId xmlns:a16="http://schemas.microsoft.com/office/drawing/2014/main" id="{71588ABB-6B6A-A298-FB32-04474C4321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5" name="TextBox 4">
            <a:extLst>
              <a:ext uri="{FF2B5EF4-FFF2-40B4-BE49-F238E27FC236}">
                <a16:creationId xmlns:a16="http://schemas.microsoft.com/office/drawing/2014/main" id="{CEFCB7D3-3839-1C29-E234-C6E35D4E745A}"/>
              </a:ext>
            </a:extLst>
          </p:cNvPr>
          <p:cNvSpPr txBox="1"/>
          <p:nvPr/>
        </p:nvSpPr>
        <p:spPr>
          <a:xfrm>
            <a:off x="76200" y="114622"/>
            <a:ext cx="9007402" cy="4401205"/>
          </a:xfrm>
          <a:prstGeom prst="rect">
            <a:avLst/>
          </a:prstGeom>
          <a:noFill/>
        </p:spPr>
        <p:txBody>
          <a:bodyPr wrap="none" rtlCol="0">
            <a:spAutoFit/>
          </a:bodyPr>
          <a:lstStyle/>
          <a:p>
            <a:pPr algn="l"/>
            <a:r>
              <a:rPr lang="en-US" u="sng" dirty="0">
                <a:solidFill>
                  <a:srgbClr val="FFFF66"/>
                </a:solidFill>
              </a:rPr>
              <a:t>T'hillim-Ps 34.18  A broken heart </a:t>
            </a:r>
          </a:p>
          <a:p>
            <a:pPr algn="l"/>
            <a:r>
              <a:rPr lang="en-US" u="sng" dirty="0">
                <a:solidFill>
                  <a:srgbClr val="FFFF66"/>
                </a:solidFill>
              </a:rPr>
              <a:t>and contrite spirit</a:t>
            </a:r>
          </a:p>
          <a:p>
            <a:pPr marL="514350" indent="-514350" algn="l">
              <a:buFont typeface="+mj-lt"/>
              <a:buAutoNum type="arabicPeriod"/>
            </a:pPr>
            <a:r>
              <a:rPr lang="en-US" u="sng" dirty="0">
                <a:solidFill>
                  <a:srgbClr val="FFFF66"/>
                </a:solidFill>
              </a:rPr>
              <a:t>Int. Holocaust Remembrance Day</a:t>
            </a:r>
          </a:p>
          <a:p>
            <a:pPr marL="514350" indent="-514350" algn="l">
              <a:buFont typeface="+mj-lt"/>
              <a:buAutoNum type="arabicPeriod"/>
            </a:pPr>
            <a:r>
              <a:rPr lang="en-US" dirty="0"/>
              <a:t>Tubingen </a:t>
            </a:r>
            <a:r>
              <a:rPr lang="en-US" dirty="0" err="1"/>
              <a:t>MoR</a:t>
            </a:r>
            <a:r>
              <a:rPr lang="en-US" dirty="0"/>
              <a:t> Response</a:t>
            </a:r>
          </a:p>
          <a:p>
            <a:pPr marL="514350" indent="-514350" algn="l">
              <a:buFont typeface="+mj-lt"/>
              <a:buAutoNum type="arabicPeriod"/>
            </a:pPr>
            <a:r>
              <a:rPr lang="en-US" dirty="0"/>
              <a:t>Broken Heart, Contrite Spirit </a:t>
            </a:r>
          </a:p>
          <a:p>
            <a:pPr marL="514350" indent="-514350" algn="l">
              <a:buFont typeface="+mj-lt"/>
              <a:buAutoNum type="arabicPeriod"/>
            </a:pPr>
            <a:r>
              <a:rPr lang="en-US" dirty="0"/>
              <a:t>Conditions today</a:t>
            </a:r>
          </a:p>
          <a:p>
            <a:pPr marL="514350" indent="-514350" algn="l">
              <a:buFont typeface="+mj-lt"/>
              <a:buAutoNum type="arabicPeriod"/>
            </a:pPr>
            <a:r>
              <a:rPr lang="en-US" dirty="0"/>
              <a:t>Our Calling</a:t>
            </a:r>
          </a:p>
        </p:txBody>
      </p:sp>
    </p:spTree>
    <p:extLst>
      <p:ext uri="{BB962C8B-B14F-4D97-AF65-F5344CB8AC3E}">
        <p14:creationId xmlns:p14="http://schemas.microsoft.com/office/powerpoint/2010/main" val="152286968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132B8-4C4A-2A3C-6671-DEAC25D99018}"/>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C2EF7D9A-8CA1-4948-D650-E31B8926D650}"/>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a:p>
            <a:pPr algn="l"/>
            <a:r>
              <a:rPr lang="en-US" sz="4000" dirty="0"/>
              <a:t>Jew down</a:t>
            </a:r>
          </a:p>
          <a:p>
            <a:pPr algn="l"/>
            <a:endParaRPr lang="en-US" sz="4000" dirty="0"/>
          </a:p>
          <a:p>
            <a:pPr algn="l"/>
            <a:r>
              <a:rPr lang="en-US" sz="4000" dirty="0"/>
              <a:t>Jewish lightning</a:t>
            </a:r>
            <a:endParaRPr lang="en-US" sz="4800" dirty="0"/>
          </a:p>
        </p:txBody>
      </p:sp>
    </p:spTree>
    <p:extLst>
      <p:ext uri="{BB962C8B-B14F-4D97-AF65-F5344CB8AC3E}">
        <p14:creationId xmlns:p14="http://schemas.microsoft.com/office/powerpoint/2010/main" val="93183255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0BAE9-F761-48D7-EBA4-9F06360D7613}"/>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ED794BFB-D196-34E5-82F5-4046CDBCD6E8}"/>
              </a:ext>
            </a:extLst>
          </p:cNvPr>
          <p:cNvSpPr>
            <a:spLocks noGrp="1" noChangeArrowheads="1"/>
          </p:cNvSpPr>
          <p:nvPr>
            <p:ph type="subTitle" idx="1"/>
          </p:nvPr>
        </p:nvSpPr>
        <p:spPr>
          <a:xfrm>
            <a:off x="228600" y="209550"/>
            <a:ext cx="8686800" cy="4800600"/>
          </a:xfrm>
        </p:spPr>
        <p:txBody>
          <a:bodyPr>
            <a:normAutofit/>
          </a:bodyPr>
          <a:lstStyle/>
          <a:p>
            <a:pPr algn="l"/>
            <a:r>
              <a:rPr lang="en-US" sz="4000" dirty="0" err="1"/>
              <a:t>Khazars</a:t>
            </a:r>
            <a:endParaRPr lang="en-US" sz="4000" dirty="0"/>
          </a:p>
        </p:txBody>
      </p:sp>
      <p:pic>
        <p:nvPicPr>
          <p:cNvPr id="3" name="Picture 2">
            <a:extLst>
              <a:ext uri="{FF2B5EF4-FFF2-40B4-BE49-F238E27FC236}">
                <a16:creationId xmlns:a16="http://schemas.microsoft.com/office/drawing/2014/main" id="{13C769BF-601C-CE59-B362-3042099234CF}"/>
              </a:ext>
            </a:extLst>
          </p:cNvPr>
          <p:cNvPicPr>
            <a:picLocks noChangeAspect="1"/>
          </p:cNvPicPr>
          <p:nvPr/>
        </p:nvPicPr>
        <p:blipFill>
          <a:blip r:embed="rId3"/>
          <a:stretch>
            <a:fillRect/>
          </a:stretch>
        </p:blipFill>
        <p:spPr>
          <a:xfrm>
            <a:off x="5410200" y="-19051"/>
            <a:ext cx="3714750" cy="5298981"/>
          </a:xfrm>
          <a:prstGeom prst="rect">
            <a:avLst/>
          </a:prstGeom>
        </p:spPr>
      </p:pic>
    </p:spTree>
    <p:extLst>
      <p:ext uri="{BB962C8B-B14F-4D97-AF65-F5344CB8AC3E}">
        <p14:creationId xmlns:p14="http://schemas.microsoft.com/office/powerpoint/2010/main" val="102445101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21290-3A02-7DA7-CD5E-4EE2274F5D6E}"/>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246CB7ED-C3E7-7E51-E4EE-2D2915E69AA0}"/>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Kike</a:t>
            </a:r>
          </a:p>
          <a:p>
            <a:pPr algn="l"/>
            <a:endParaRPr lang="en-US" sz="4000" dirty="0"/>
          </a:p>
          <a:p>
            <a:pPr algn="l"/>
            <a:endParaRPr lang="en-US" sz="4000" dirty="0"/>
          </a:p>
          <a:p>
            <a:pPr algn="l"/>
            <a:r>
              <a:rPr lang="en-US" sz="4000" dirty="0"/>
              <a:t>poisoning the well</a:t>
            </a:r>
            <a:endParaRPr lang="en-US" sz="4800" dirty="0"/>
          </a:p>
        </p:txBody>
      </p:sp>
      <p:pic>
        <p:nvPicPr>
          <p:cNvPr id="5" name="Picture 4">
            <a:extLst>
              <a:ext uri="{FF2B5EF4-FFF2-40B4-BE49-F238E27FC236}">
                <a16:creationId xmlns:a16="http://schemas.microsoft.com/office/drawing/2014/main" id="{1DA9D48B-5F97-E2BE-E4CF-DAC90C6C0704}"/>
              </a:ext>
            </a:extLst>
          </p:cNvPr>
          <p:cNvPicPr>
            <a:picLocks noChangeAspect="1"/>
          </p:cNvPicPr>
          <p:nvPr/>
        </p:nvPicPr>
        <p:blipFill>
          <a:blip r:embed="rId3"/>
          <a:stretch>
            <a:fillRect/>
          </a:stretch>
        </p:blipFill>
        <p:spPr>
          <a:xfrm>
            <a:off x="4945879" y="0"/>
            <a:ext cx="4198121" cy="5143500"/>
          </a:xfrm>
          <a:prstGeom prst="rect">
            <a:avLst/>
          </a:prstGeom>
        </p:spPr>
      </p:pic>
    </p:spTree>
    <p:extLst>
      <p:ext uri="{BB962C8B-B14F-4D97-AF65-F5344CB8AC3E}">
        <p14:creationId xmlns:p14="http://schemas.microsoft.com/office/powerpoint/2010/main" val="348456795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8B8F0-828C-026B-3CD3-66D1DEC45C7D}"/>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10E77A5D-564C-06FA-7B27-02567F5A8FD0}"/>
              </a:ext>
            </a:extLst>
          </p:cNvPr>
          <p:cNvSpPr>
            <a:spLocks noGrp="1" noChangeArrowheads="1"/>
          </p:cNvSpPr>
          <p:nvPr>
            <p:ph type="subTitle" idx="1"/>
          </p:nvPr>
        </p:nvSpPr>
        <p:spPr>
          <a:xfrm>
            <a:off x="228600" y="209550"/>
            <a:ext cx="3913247" cy="4800600"/>
          </a:xfrm>
        </p:spPr>
        <p:txBody>
          <a:bodyPr>
            <a:normAutofit/>
          </a:bodyPr>
          <a:lstStyle/>
          <a:p>
            <a:pPr algn="l"/>
            <a:r>
              <a:rPr lang="en-US" sz="4000" dirty="0"/>
              <a:t>Protocols of the Elders of Zion</a:t>
            </a:r>
          </a:p>
        </p:txBody>
      </p:sp>
      <p:pic>
        <p:nvPicPr>
          <p:cNvPr id="3" name="Picture 2">
            <a:extLst>
              <a:ext uri="{FF2B5EF4-FFF2-40B4-BE49-F238E27FC236}">
                <a16:creationId xmlns:a16="http://schemas.microsoft.com/office/drawing/2014/main" id="{9158616D-4648-183C-60FC-9A2325F55821}"/>
              </a:ext>
            </a:extLst>
          </p:cNvPr>
          <p:cNvPicPr>
            <a:picLocks noChangeAspect="1"/>
          </p:cNvPicPr>
          <p:nvPr/>
        </p:nvPicPr>
        <p:blipFill>
          <a:blip r:embed="rId3"/>
          <a:stretch>
            <a:fillRect/>
          </a:stretch>
        </p:blipFill>
        <p:spPr>
          <a:xfrm>
            <a:off x="3810001" y="0"/>
            <a:ext cx="5334000" cy="5119076"/>
          </a:xfrm>
          <a:prstGeom prst="rect">
            <a:avLst/>
          </a:prstGeom>
        </p:spPr>
      </p:pic>
    </p:spTree>
    <p:extLst>
      <p:ext uri="{BB962C8B-B14F-4D97-AF65-F5344CB8AC3E}">
        <p14:creationId xmlns:p14="http://schemas.microsoft.com/office/powerpoint/2010/main" val="244016671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C2054-3518-F048-1DC5-F283B072134F}"/>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E549D0ED-0614-1C08-D351-B94361EA8D77}"/>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a:p>
            <a:pPr algn="l"/>
            <a:r>
              <a:rPr lang="en-US" sz="4000" dirty="0"/>
              <a:t>Rothschild</a:t>
            </a:r>
          </a:p>
        </p:txBody>
      </p:sp>
      <p:pic>
        <p:nvPicPr>
          <p:cNvPr id="3" name="Picture 2">
            <a:extLst>
              <a:ext uri="{FF2B5EF4-FFF2-40B4-BE49-F238E27FC236}">
                <a16:creationId xmlns:a16="http://schemas.microsoft.com/office/drawing/2014/main" id="{4F8F626B-0CEE-0E5A-8FC2-2F31E8FB78AE}"/>
              </a:ext>
            </a:extLst>
          </p:cNvPr>
          <p:cNvPicPr>
            <a:picLocks noChangeAspect="1"/>
          </p:cNvPicPr>
          <p:nvPr/>
        </p:nvPicPr>
        <p:blipFill>
          <a:blip r:embed="rId3"/>
          <a:stretch>
            <a:fillRect/>
          </a:stretch>
        </p:blipFill>
        <p:spPr>
          <a:xfrm>
            <a:off x="4343400" y="0"/>
            <a:ext cx="4800600" cy="5161546"/>
          </a:xfrm>
          <a:prstGeom prst="rect">
            <a:avLst/>
          </a:prstGeom>
        </p:spPr>
      </p:pic>
    </p:spTree>
    <p:extLst>
      <p:ext uri="{BB962C8B-B14F-4D97-AF65-F5344CB8AC3E}">
        <p14:creationId xmlns:p14="http://schemas.microsoft.com/office/powerpoint/2010/main" val="391326885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5C578-28BC-435A-8987-AAB1B4822C36}"/>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1A7F36DB-27F1-FC0F-02F1-84C1A9A28D96}"/>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a:p>
            <a:pPr algn="l"/>
            <a:r>
              <a:rPr lang="en-US" sz="4000" dirty="0"/>
              <a:t>settler colonialist</a:t>
            </a:r>
          </a:p>
        </p:txBody>
      </p:sp>
      <p:pic>
        <p:nvPicPr>
          <p:cNvPr id="3" name="Picture 2">
            <a:extLst>
              <a:ext uri="{FF2B5EF4-FFF2-40B4-BE49-F238E27FC236}">
                <a16:creationId xmlns:a16="http://schemas.microsoft.com/office/drawing/2014/main" id="{C0FCC58F-AAA7-62B8-CDA2-935063C2BEEA}"/>
              </a:ext>
            </a:extLst>
          </p:cNvPr>
          <p:cNvPicPr>
            <a:picLocks noChangeAspect="1"/>
          </p:cNvPicPr>
          <p:nvPr/>
        </p:nvPicPr>
        <p:blipFill>
          <a:blip r:embed="rId3"/>
          <a:stretch>
            <a:fillRect/>
          </a:stretch>
        </p:blipFill>
        <p:spPr>
          <a:xfrm>
            <a:off x="5486400" y="9524"/>
            <a:ext cx="3648075" cy="5137939"/>
          </a:xfrm>
          <a:prstGeom prst="rect">
            <a:avLst/>
          </a:prstGeom>
        </p:spPr>
      </p:pic>
    </p:spTree>
    <p:extLst>
      <p:ext uri="{BB962C8B-B14F-4D97-AF65-F5344CB8AC3E}">
        <p14:creationId xmlns:p14="http://schemas.microsoft.com/office/powerpoint/2010/main" val="330739470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7F371-A8A3-804E-CC89-EF19DDB9A74F}"/>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93F4C1FA-AB8A-C1A0-3988-1607AF12B533}"/>
              </a:ext>
            </a:extLst>
          </p:cNvPr>
          <p:cNvSpPr>
            <a:spLocks noGrp="1" noChangeArrowheads="1"/>
          </p:cNvSpPr>
          <p:nvPr>
            <p:ph type="subTitle" idx="1"/>
          </p:nvPr>
        </p:nvSpPr>
        <p:spPr>
          <a:xfrm>
            <a:off x="228600" y="209550"/>
            <a:ext cx="3316899" cy="4800600"/>
          </a:xfrm>
        </p:spPr>
        <p:txBody>
          <a:bodyPr>
            <a:normAutofit/>
          </a:bodyPr>
          <a:lstStyle/>
          <a:p>
            <a:pPr algn="l"/>
            <a:endParaRPr lang="en-US" sz="4000" dirty="0"/>
          </a:p>
          <a:p>
            <a:pPr algn="l"/>
            <a:endParaRPr lang="en-US" sz="4000" dirty="0"/>
          </a:p>
          <a:p>
            <a:pPr algn="l"/>
            <a:r>
              <a:rPr lang="en-US" sz="4000" dirty="0"/>
              <a:t>“Zionism is racism”</a:t>
            </a:r>
          </a:p>
        </p:txBody>
      </p:sp>
      <p:pic>
        <p:nvPicPr>
          <p:cNvPr id="5" name="Picture 4">
            <a:extLst>
              <a:ext uri="{FF2B5EF4-FFF2-40B4-BE49-F238E27FC236}">
                <a16:creationId xmlns:a16="http://schemas.microsoft.com/office/drawing/2014/main" id="{038771C2-B3B1-3761-D5CB-262BEF9BE3E7}"/>
              </a:ext>
            </a:extLst>
          </p:cNvPr>
          <p:cNvPicPr>
            <a:picLocks noChangeAspect="1"/>
          </p:cNvPicPr>
          <p:nvPr/>
        </p:nvPicPr>
        <p:blipFill>
          <a:blip r:embed="rId3"/>
          <a:stretch>
            <a:fillRect/>
          </a:stretch>
        </p:blipFill>
        <p:spPr>
          <a:xfrm>
            <a:off x="3545499" y="0"/>
            <a:ext cx="5598501" cy="5143500"/>
          </a:xfrm>
          <a:prstGeom prst="rect">
            <a:avLst/>
          </a:prstGeom>
        </p:spPr>
      </p:pic>
    </p:spTree>
    <p:extLst>
      <p:ext uri="{BB962C8B-B14F-4D97-AF65-F5344CB8AC3E}">
        <p14:creationId xmlns:p14="http://schemas.microsoft.com/office/powerpoint/2010/main" val="323772247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1AB18-80F5-0BDC-7C31-FDBA0FDCD352}"/>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AACA1185-6ACC-5F85-1DBA-7AAD2349D584}"/>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endParaRPr lang="he-IL" sz="4000" dirty="0"/>
          </a:p>
        </p:txBody>
      </p:sp>
      <p:pic>
        <p:nvPicPr>
          <p:cNvPr id="3" name="Picture 2">
            <a:extLst>
              <a:ext uri="{FF2B5EF4-FFF2-40B4-BE49-F238E27FC236}">
                <a16:creationId xmlns:a16="http://schemas.microsoft.com/office/drawing/2014/main" id="{6C88BABC-57AA-2FA4-6356-FA23677F2D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228214645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BCA53-338A-C262-5A98-A50D73482D0A}"/>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B6855AD9-FE03-7540-F688-145F412BFF3A}"/>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endParaRPr lang="he-IL" sz="4000" dirty="0"/>
          </a:p>
        </p:txBody>
      </p:sp>
      <p:pic>
        <p:nvPicPr>
          <p:cNvPr id="4" name="Picture 3">
            <a:extLst>
              <a:ext uri="{FF2B5EF4-FFF2-40B4-BE49-F238E27FC236}">
                <a16:creationId xmlns:a16="http://schemas.microsoft.com/office/drawing/2014/main" id="{FFC4B3ED-7337-1C98-C207-85B884669F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5" name="TextBox 4">
            <a:extLst>
              <a:ext uri="{FF2B5EF4-FFF2-40B4-BE49-F238E27FC236}">
                <a16:creationId xmlns:a16="http://schemas.microsoft.com/office/drawing/2014/main" id="{CB677FBE-5306-83F0-0C5A-57B4EF0DEF11}"/>
              </a:ext>
            </a:extLst>
          </p:cNvPr>
          <p:cNvSpPr txBox="1"/>
          <p:nvPr/>
        </p:nvSpPr>
        <p:spPr>
          <a:xfrm>
            <a:off x="76200" y="114622"/>
            <a:ext cx="9007402" cy="4401205"/>
          </a:xfrm>
          <a:prstGeom prst="rect">
            <a:avLst/>
          </a:prstGeom>
          <a:noFill/>
        </p:spPr>
        <p:txBody>
          <a:bodyPr wrap="none" rtlCol="0">
            <a:spAutoFit/>
          </a:bodyPr>
          <a:lstStyle/>
          <a:p>
            <a:pPr algn="l"/>
            <a:r>
              <a:rPr lang="en-US" u="sng" dirty="0">
                <a:solidFill>
                  <a:srgbClr val="FFFF66"/>
                </a:solidFill>
              </a:rPr>
              <a:t>T'hillim-Ps 34.18  A broken heart </a:t>
            </a:r>
          </a:p>
          <a:p>
            <a:pPr algn="l"/>
            <a:r>
              <a:rPr lang="en-US" u="sng" dirty="0">
                <a:solidFill>
                  <a:srgbClr val="FFFF66"/>
                </a:solidFill>
              </a:rPr>
              <a:t>and contrite spirit</a:t>
            </a:r>
          </a:p>
          <a:p>
            <a:pPr marL="514350" indent="-514350" algn="l">
              <a:buFont typeface="+mj-lt"/>
              <a:buAutoNum type="arabicPeriod"/>
            </a:pPr>
            <a:r>
              <a:rPr lang="en-US" dirty="0"/>
              <a:t>Int. Holocaust Remembrance Day</a:t>
            </a:r>
          </a:p>
          <a:p>
            <a:pPr marL="514350" indent="-514350" algn="l">
              <a:buFont typeface="+mj-lt"/>
              <a:buAutoNum type="arabicPeriod"/>
            </a:pPr>
            <a:r>
              <a:rPr lang="en-US" dirty="0"/>
              <a:t>Tubingen </a:t>
            </a:r>
            <a:r>
              <a:rPr lang="en-US" dirty="0" err="1"/>
              <a:t>MoR</a:t>
            </a:r>
            <a:r>
              <a:rPr lang="en-US" dirty="0"/>
              <a:t> Response</a:t>
            </a:r>
          </a:p>
          <a:p>
            <a:pPr marL="514350" indent="-514350" algn="l">
              <a:buFont typeface="+mj-lt"/>
              <a:buAutoNum type="arabicPeriod"/>
            </a:pPr>
            <a:r>
              <a:rPr lang="en-US" dirty="0"/>
              <a:t>Broken Heart, Contrite Spirit </a:t>
            </a:r>
          </a:p>
          <a:p>
            <a:pPr marL="514350" indent="-514350" algn="l">
              <a:buFont typeface="+mj-lt"/>
              <a:buAutoNum type="arabicPeriod"/>
            </a:pPr>
            <a:r>
              <a:rPr lang="en-US" dirty="0"/>
              <a:t>Conditions today</a:t>
            </a:r>
          </a:p>
          <a:p>
            <a:pPr marL="514350" indent="-514350" algn="l">
              <a:buFont typeface="+mj-lt"/>
              <a:buAutoNum type="arabicPeriod"/>
            </a:pPr>
            <a:r>
              <a:rPr lang="en-US" u="sng" dirty="0">
                <a:solidFill>
                  <a:srgbClr val="FFFF66"/>
                </a:solidFill>
              </a:rPr>
              <a:t>Our Calling</a:t>
            </a:r>
          </a:p>
        </p:txBody>
      </p:sp>
    </p:spTree>
    <p:extLst>
      <p:ext uri="{BB962C8B-B14F-4D97-AF65-F5344CB8AC3E}">
        <p14:creationId xmlns:p14="http://schemas.microsoft.com/office/powerpoint/2010/main" val="12197586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06554-2866-DAE1-722A-6F70068D0D92}"/>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80B2118C-3772-493B-DF55-8ED00C043A4D}"/>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Revelation 5:4f </a:t>
            </a:r>
            <a:r>
              <a:rPr lang="en-US" sz="4000" dirty="0"/>
              <a:t>“Do not weep! See, the Lion of the tribe of Judah, the Root of David, has triumphed. He is able to open the scroll and its seven seals</a:t>
            </a:r>
            <a:r>
              <a:rPr lang="en-US" sz="4000" baseline="30000" dirty="0"/>
              <a:t>.</a:t>
            </a:r>
            <a:r>
              <a:rPr lang="en-US" sz="4000" dirty="0"/>
              <a:t>”</a:t>
            </a:r>
            <a:endParaRPr lang="en-US" sz="4000" baseline="30000" dirty="0"/>
          </a:p>
        </p:txBody>
      </p:sp>
    </p:spTree>
    <p:extLst>
      <p:ext uri="{BB962C8B-B14F-4D97-AF65-F5344CB8AC3E}">
        <p14:creationId xmlns:p14="http://schemas.microsoft.com/office/powerpoint/2010/main" val="1755526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26ADF-C340-A844-DC52-CF7E30FD3583}"/>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1B58D7EB-C22A-9BFE-2209-18B1189AF388}"/>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T’hillim/Ps 34.18</a:t>
            </a:r>
            <a:r>
              <a:rPr lang="en-US" sz="4000" dirty="0"/>
              <a:t> </a:t>
            </a:r>
            <a:r>
              <a:rPr lang="en-US" sz="4000" cap="small" dirty="0"/>
              <a:t>Adoni</a:t>
            </a:r>
            <a:r>
              <a:rPr lang="en-US" sz="4000" dirty="0"/>
              <a:t> is near those with broken hearts; he saves those whose spirit is crushed.</a:t>
            </a:r>
          </a:p>
        </p:txBody>
      </p:sp>
    </p:spTree>
    <p:extLst>
      <p:ext uri="{BB962C8B-B14F-4D97-AF65-F5344CB8AC3E}">
        <p14:creationId xmlns:p14="http://schemas.microsoft.com/office/powerpoint/2010/main" val="66988012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314B7-26F4-8897-02E4-A8E1E93ACD1D}"/>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7DD9848A-98D9-0191-5518-E8862378526D}"/>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Benjamin Netanyahu quoted Jeremiah 31:17:</a:t>
            </a:r>
          </a:p>
          <a:p>
            <a:pPr algn="l"/>
            <a:r>
              <a:rPr lang="en-US" sz="4000" dirty="0"/>
              <a:t>There is hope for your latter end, says </a:t>
            </a:r>
            <a:r>
              <a:rPr lang="en-US" sz="4000" cap="small" dirty="0"/>
              <a:t>Adoni</a:t>
            </a:r>
            <a:r>
              <a:rPr lang="en-US" sz="4000" dirty="0"/>
              <a:t>, and your children will return to their borders. </a:t>
            </a:r>
          </a:p>
        </p:txBody>
      </p:sp>
    </p:spTree>
    <p:extLst>
      <p:ext uri="{BB962C8B-B14F-4D97-AF65-F5344CB8AC3E}">
        <p14:creationId xmlns:p14="http://schemas.microsoft.com/office/powerpoint/2010/main" val="28083246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BF6AB-744C-6E1C-572C-94B75C4E1C17}"/>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A0F273E1-202F-CA91-2E9E-F2164FEFCBA2}"/>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AC980C8D-794A-8A8B-A1E9-C2277C08A70F}"/>
              </a:ext>
            </a:extLst>
          </p:cNvPr>
          <p:cNvPicPr>
            <a:picLocks noChangeAspect="1"/>
          </p:cNvPicPr>
          <p:nvPr/>
        </p:nvPicPr>
        <p:blipFill>
          <a:blip r:embed="rId3"/>
          <a:stretch>
            <a:fillRect/>
          </a:stretch>
        </p:blipFill>
        <p:spPr>
          <a:xfrm>
            <a:off x="20406" y="1581150"/>
            <a:ext cx="9558787" cy="1257337"/>
          </a:xfrm>
          <a:prstGeom prst="rect">
            <a:avLst/>
          </a:prstGeom>
        </p:spPr>
      </p:pic>
    </p:spTree>
    <p:extLst>
      <p:ext uri="{BB962C8B-B14F-4D97-AF65-F5344CB8AC3E}">
        <p14:creationId xmlns:p14="http://schemas.microsoft.com/office/powerpoint/2010/main" val="350378515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88E57-DD7E-489C-6CC2-CA7B23AAB55D}"/>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91DC8F69-DD4C-521B-A7B8-4C6AC7B24F46}"/>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D4798463-1B81-4F7F-7874-5DC1F52A1679}"/>
              </a:ext>
            </a:extLst>
          </p:cNvPr>
          <p:cNvPicPr>
            <a:picLocks noChangeAspect="1"/>
          </p:cNvPicPr>
          <p:nvPr/>
        </p:nvPicPr>
        <p:blipFill>
          <a:blip r:embed="rId3"/>
          <a:stretch>
            <a:fillRect/>
          </a:stretch>
        </p:blipFill>
        <p:spPr>
          <a:xfrm>
            <a:off x="193796" y="0"/>
            <a:ext cx="8756408" cy="5143499"/>
          </a:xfrm>
          <a:prstGeom prst="rect">
            <a:avLst/>
          </a:prstGeom>
        </p:spPr>
      </p:pic>
    </p:spTree>
    <p:extLst>
      <p:ext uri="{BB962C8B-B14F-4D97-AF65-F5344CB8AC3E}">
        <p14:creationId xmlns:p14="http://schemas.microsoft.com/office/powerpoint/2010/main" val="145998970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6444E-7D33-A0A9-2424-F73CE924C400}"/>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A456CA1F-B150-0713-1BF2-4EA36320CA04}"/>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Yeshayahu Is 66.2</a:t>
            </a:r>
            <a:r>
              <a:rPr lang="en-US" sz="4000" dirty="0"/>
              <a:t>“But on this one will I look, one humble and of a contrite spirit, who trembles at My word.”</a:t>
            </a:r>
          </a:p>
          <a:p>
            <a:pPr algn="l"/>
            <a:endParaRPr lang="en-US" sz="4000" dirty="0"/>
          </a:p>
        </p:txBody>
      </p:sp>
    </p:spTree>
    <p:extLst>
      <p:ext uri="{BB962C8B-B14F-4D97-AF65-F5344CB8AC3E}">
        <p14:creationId xmlns:p14="http://schemas.microsoft.com/office/powerpoint/2010/main" val="108567340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312A3-2381-2552-6344-4CCBD2B7A0F8}"/>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8867663A-6D0D-5F9E-6E5F-88D4EE34F999}"/>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spTree>
    <p:extLst>
      <p:ext uri="{BB962C8B-B14F-4D97-AF65-F5344CB8AC3E}">
        <p14:creationId xmlns:p14="http://schemas.microsoft.com/office/powerpoint/2010/main" val="985043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C37DB-F56F-B9BF-6473-ED9A784BCEFC}"/>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21DFB778-E2EF-E844-E7AD-8F08BE0A397A}"/>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1030" name="Picture 6">
            <a:extLst>
              <a:ext uri="{FF2B5EF4-FFF2-40B4-BE49-F238E27FC236}">
                <a16:creationId xmlns:a16="http://schemas.microsoft.com/office/drawing/2014/main" id="{A08DC4E3-954D-EDD7-EB08-60215D540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25" y="0"/>
            <a:ext cx="7808913"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3BA1456-BCA4-14B4-3E27-A260F1D9D8D2}"/>
              </a:ext>
            </a:extLst>
          </p:cNvPr>
          <p:cNvSpPr txBox="1"/>
          <p:nvPr/>
        </p:nvSpPr>
        <p:spPr>
          <a:xfrm>
            <a:off x="639762" y="-95250"/>
            <a:ext cx="7279493" cy="1938992"/>
          </a:xfrm>
          <a:prstGeom prst="rect">
            <a:avLst/>
          </a:prstGeom>
          <a:noFill/>
        </p:spPr>
        <p:txBody>
          <a:bodyPr wrap="none" rtlCol="0">
            <a:spAutoFit/>
          </a:bodyPr>
          <a:lstStyle/>
          <a:p>
            <a:r>
              <a:rPr lang="en-US" sz="4000" dirty="0">
                <a:solidFill>
                  <a:schemeClr val="tx1"/>
                </a:solidFill>
                <a:effectLst>
                  <a:outerShdw blurRad="38100" dist="38100" dir="2700000" algn="tl">
                    <a:srgbClr val="000000">
                      <a:alpha val="43137"/>
                    </a:srgbClr>
                  </a:outerShdw>
                </a:effectLst>
              </a:rPr>
              <a:t>Newly liberated prisoners at </a:t>
            </a:r>
          </a:p>
          <a:p>
            <a:r>
              <a:rPr lang="en-US" sz="4000" dirty="0">
                <a:solidFill>
                  <a:schemeClr val="tx1"/>
                </a:solidFill>
                <a:effectLst>
                  <a:outerShdw blurRad="38100" dist="38100" dir="2700000" algn="tl">
                    <a:srgbClr val="000000">
                      <a:alpha val="43137"/>
                    </a:srgbClr>
                  </a:outerShdw>
                </a:effectLst>
              </a:rPr>
              <a:t>Auschwitz, 1945</a:t>
            </a:r>
          </a:p>
          <a:p>
            <a:endParaRPr lang="en-US"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24126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B90C3-27EE-BDAA-1E2E-22C76B745CB1}"/>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61B1D2EB-DB94-B1F5-2D38-EDD45BAAC511}"/>
              </a:ext>
            </a:extLst>
          </p:cNvPr>
          <p:cNvSpPr>
            <a:spLocks noGrp="1" noChangeArrowheads="1"/>
          </p:cNvSpPr>
          <p:nvPr>
            <p:ph type="subTitle" idx="1"/>
          </p:nvPr>
        </p:nvSpPr>
        <p:spPr>
          <a:xfrm>
            <a:off x="228600" y="209550"/>
            <a:ext cx="8686800" cy="4800600"/>
          </a:xfrm>
        </p:spPr>
        <p:txBody>
          <a:bodyPr>
            <a:normAutofit fontScale="92500" lnSpcReduction="10000"/>
          </a:bodyPr>
          <a:lstStyle/>
          <a:p>
            <a:pPr algn="l"/>
            <a:r>
              <a:rPr lang="en-US" sz="4000" dirty="0"/>
              <a:t>On 27 January 1945, Auschwitz — a Nazi concentration camp and extermination camp in occupied Poland where more than a million people were murdered — was liberated by the Soviet Red Army. Most of the prisoners had been forced onto a death march, about 7,000 had been left behind. </a:t>
            </a:r>
          </a:p>
        </p:txBody>
      </p:sp>
    </p:spTree>
    <p:extLst>
      <p:ext uri="{BB962C8B-B14F-4D97-AF65-F5344CB8AC3E}">
        <p14:creationId xmlns:p14="http://schemas.microsoft.com/office/powerpoint/2010/main" val="3411849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FE1C7-679B-7F12-036D-25217B9B7BB4}"/>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551C4921-85DC-2184-7600-2E32B04961AD}"/>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074" name="Picture 2" descr="World Maps Library - Complete Resources: Maps Of Concentration Camps In ...">
            <a:extLst>
              <a:ext uri="{FF2B5EF4-FFF2-40B4-BE49-F238E27FC236}">
                <a16:creationId xmlns:a16="http://schemas.microsoft.com/office/drawing/2014/main" id="{29086982-15DC-E4F1-E22B-F1C4328558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17"/>
            <a:ext cx="7922310" cy="5145117"/>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03B46565-D1DF-ADBD-FDC4-42E115D7A1DD}"/>
              </a:ext>
            </a:extLst>
          </p:cNvPr>
          <p:cNvCxnSpPr/>
          <p:nvPr/>
        </p:nvCxnSpPr>
        <p:spPr bwMode="auto">
          <a:xfrm>
            <a:off x="6324600" y="438150"/>
            <a:ext cx="0" cy="2133600"/>
          </a:xfrm>
          <a:prstGeom prst="straightConnector1">
            <a:avLst/>
          </a:prstGeom>
          <a:solidFill>
            <a:schemeClr val="accent1"/>
          </a:solidFill>
          <a:ln w="4445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434350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A92A3-BF5E-2CA3-38C8-49282446CA2F}"/>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76985710-F08A-1C5E-1159-DBC1BE8A1EA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473EB95F-2E6A-1775-2E4C-02E498316F4F}"/>
              </a:ext>
            </a:extLst>
          </p:cNvPr>
          <p:cNvPicPr>
            <a:picLocks noChangeAspect="1"/>
          </p:cNvPicPr>
          <p:nvPr/>
        </p:nvPicPr>
        <p:blipFill>
          <a:blip r:embed="rId3"/>
          <a:stretch>
            <a:fillRect/>
          </a:stretch>
        </p:blipFill>
        <p:spPr>
          <a:xfrm>
            <a:off x="772418" y="0"/>
            <a:ext cx="7599163" cy="5143500"/>
          </a:xfrm>
          <a:prstGeom prst="rect">
            <a:avLst/>
          </a:prstGeom>
        </p:spPr>
      </p:pic>
    </p:spTree>
    <p:extLst>
      <p:ext uri="{BB962C8B-B14F-4D97-AF65-F5344CB8AC3E}">
        <p14:creationId xmlns:p14="http://schemas.microsoft.com/office/powerpoint/2010/main" val="6392291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E983C-12D9-DFBD-C37D-FCAE429B5320}"/>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573D6372-07ED-EC79-8D3E-7B24D883A49B}"/>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The majority of those left behind were middle-aged adults or children younger than 15.   Red Army soldiers also found 600 corpses, 370,000 men's suits, 837,000 articles of women's clothing, and 7.7 tons of human hair.</a:t>
            </a:r>
          </a:p>
        </p:txBody>
      </p:sp>
    </p:spTree>
    <p:extLst>
      <p:ext uri="{BB962C8B-B14F-4D97-AF65-F5344CB8AC3E}">
        <p14:creationId xmlns:p14="http://schemas.microsoft.com/office/powerpoint/2010/main" val="4178979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FFCED-EC6F-89C4-109B-756C01D62996}"/>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DD1C39B0-1350-918E-858F-2360F2F2326F}"/>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Red Army general Vasily Petrenko, commander of the 107</a:t>
            </a:r>
            <a:r>
              <a:rPr lang="en-US" sz="4000" baseline="30000" dirty="0"/>
              <a:t>th</a:t>
            </a:r>
            <a:r>
              <a:rPr lang="en-US" sz="4000" dirty="0"/>
              <a:t>  Infantry Division, remarked, “I who saw people dying every day was shocked by the Nazis’ indescribable hatred toward the inmates who had turned into living skeletons.</a:t>
            </a:r>
          </a:p>
        </p:txBody>
      </p:sp>
    </p:spTree>
    <p:extLst>
      <p:ext uri="{BB962C8B-B14F-4D97-AF65-F5344CB8AC3E}">
        <p14:creationId xmlns:p14="http://schemas.microsoft.com/office/powerpoint/2010/main" val="8534177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2B3F0-05FE-1208-4378-0B8649ADD61C}"/>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A751EEDE-DC5A-7704-DAE0-9D6EE0E119BF}"/>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The battle hardened Soviet soldiers attempted to help the survivors and were shocked at the scale of Nazi crimes. The date is now recognized as International Holocaust Remembrance Day.</a:t>
            </a:r>
          </a:p>
        </p:txBody>
      </p:sp>
    </p:spTree>
    <p:extLst>
      <p:ext uri="{BB962C8B-B14F-4D97-AF65-F5344CB8AC3E}">
        <p14:creationId xmlns:p14="http://schemas.microsoft.com/office/powerpoint/2010/main" val="3901314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17A1A-D69B-5A93-3E78-2189295B0DE6}"/>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43DF58A1-7B2A-DED7-5E0C-8C95C4960292}"/>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The anniversary of the date of the liberation, Jan. 27, 1945, is recognized by the United Nations and the European Union as International Holocaust Remembrance Day.</a:t>
            </a:r>
          </a:p>
        </p:txBody>
      </p:sp>
    </p:spTree>
    <p:extLst>
      <p:ext uri="{BB962C8B-B14F-4D97-AF65-F5344CB8AC3E}">
        <p14:creationId xmlns:p14="http://schemas.microsoft.com/office/powerpoint/2010/main" val="3426219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02009-58D9-8EE0-782E-DCDC8294DBCC}"/>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FB3FFB80-0136-B37B-5C6F-388FEABB9268}"/>
              </a:ext>
            </a:extLst>
          </p:cNvPr>
          <p:cNvSpPr>
            <a:spLocks noGrp="1" noChangeArrowheads="1"/>
          </p:cNvSpPr>
          <p:nvPr>
            <p:ph type="subTitle" idx="1"/>
          </p:nvPr>
        </p:nvSpPr>
        <p:spPr>
          <a:xfrm>
            <a:off x="228600" y="209550"/>
            <a:ext cx="8686800" cy="4800600"/>
          </a:xfrm>
        </p:spPr>
        <p:txBody>
          <a:bodyPr>
            <a:normAutofit fontScale="92500" lnSpcReduction="10000"/>
          </a:bodyPr>
          <a:lstStyle/>
          <a:p>
            <a:pPr algn="l"/>
            <a:r>
              <a:rPr lang="en-US" sz="4000" dirty="0"/>
              <a:t>Many of you have hear of my intense dissatisfaction with the current Hamas ceasefire: For each female civilian hostage released, the deal stipulates that Israel will free 30 Palestinian prisoners, while 50 prisoners are to be released for each female IDF soldier.   But here is a very workable idea:</a:t>
            </a:r>
          </a:p>
        </p:txBody>
      </p:sp>
    </p:spTree>
    <p:extLst>
      <p:ext uri="{BB962C8B-B14F-4D97-AF65-F5344CB8AC3E}">
        <p14:creationId xmlns:p14="http://schemas.microsoft.com/office/powerpoint/2010/main" val="38306197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CDCB5-0E24-1224-9244-E6DAD05EA2B2}"/>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A3CA4414-FB0F-6875-2248-EA0520BD396C}"/>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6146" name="Picture 2" descr="International Holocaust Remembrance Day - Unitarian Universalist Church ...">
            <a:extLst>
              <a:ext uri="{FF2B5EF4-FFF2-40B4-BE49-F238E27FC236}">
                <a16:creationId xmlns:a16="http://schemas.microsoft.com/office/drawing/2014/main" id="{6DD3ACED-7755-8B7D-C98C-290EAFEB2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0"/>
            <a:ext cx="51435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4762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6C689-6146-BA2A-DE27-B82D1E5E1372}"/>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21491060-7965-F267-7606-8DFB3DF9BAE9}"/>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2050" name="Picture 2" descr="undefined">
            <a:extLst>
              <a:ext uri="{FF2B5EF4-FFF2-40B4-BE49-F238E27FC236}">
                <a16:creationId xmlns:a16="http://schemas.microsoft.com/office/drawing/2014/main" id="{91118CD2-E5F4-5B28-E3F8-32A41ECBE6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788" y="0"/>
            <a:ext cx="7718425"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BF7EDA8-653C-8CE9-CAA0-24908CB57408}"/>
              </a:ext>
            </a:extLst>
          </p:cNvPr>
          <p:cNvSpPr txBox="1"/>
          <p:nvPr/>
        </p:nvSpPr>
        <p:spPr>
          <a:xfrm>
            <a:off x="712787" y="0"/>
            <a:ext cx="7006085" cy="1938992"/>
          </a:xfrm>
          <a:prstGeom prst="rect">
            <a:avLst/>
          </a:prstGeom>
          <a:noFill/>
        </p:spPr>
        <p:txBody>
          <a:bodyPr wrap="none" rtlCol="0">
            <a:spAutoFit/>
          </a:bodyPr>
          <a:lstStyle/>
          <a:p>
            <a:pPr algn="l"/>
            <a:r>
              <a:rPr lang="en-US" b="0" i="0" dirty="0">
                <a:effectLst>
                  <a:outerShdw blurRad="38100" dist="38100" dir="2700000" algn="tl">
                    <a:srgbClr val="000000">
                      <a:alpha val="43137"/>
                    </a:srgbClr>
                  </a:outerShdw>
                </a:effectLst>
                <a:latin typeface="+mn-lt"/>
              </a:rPr>
              <a:t>January 27, 2020, over 200 </a:t>
            </a:r>
          </a:p>
          <a:p>
            <a:pPr algn="l"/>
            <a:r>
              <a:rPr lang="en-US" b="0" i="0" dirty="0">
                <a:effectLst>
                  <a:outerShdw blurRad="38100" dist="38100" dir="2700000" algn="tl">
                    <a:srgbClr val="000000">
                      <a:alpha val="43137"/>
                    </a:srgbClr>
                  </a:outerShdw>
                </a:effectLst>
                <a:latin typeface="+mn-lt"/>
              </a:rPr>
              <a:t>Auschwitz and Holocaust </a:t>
            </a:r>
          </a:p>
          <a:p>
            <a:pPr algn="l"/>
            <a:r>
              <a:rPr lang="en-US" b="0" i="0" dirty="0">
                <a:effectLst>
                  <a:outerShdw blurRad="38100" dist="38100" dir="2700000" algn="tl">
                    <a:srgbClr val="000000">
                      <a:alpha val="43137"/>
                    </a:srgbClr>
                  </a:outerShdw>
                </a:effectLst>
                <a:latin typeface="+mn-lt"/>
              </a:rPr>
              <a:t>Survivors at the Death Gate</a:t>
            </a:r>
            <a:endParaRPr lang="en-US"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5652374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19EB2-F3C2-DCF5-B0F9-6D7FEB15C776}"/>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42CCD973-E896-9AB7-DC85-A1452D6BF8FE}"/>
              </a:ext>
            </a:extLst>
          </p:cNvPr>
          <p:cNvSpPr>
            <a:spLocks noGrp="1" noChangeArrowheads="1"/>
          </p:cNvSpPr>
          <p:nvPr>
            <p:ph type="subTitle" idx="1"/>
          </p:nvPr>
        </p:nvSpPr>
        <p:spPr>
          <a:xfrm>
            <a:off x="228600" y="209550"/>
            <a:ext cx="8686800" cy="4800600"/>
          </a:xfrm>
        </p:spPr>
        <p:txBody>
          <a:bodyPr>
            <a:normAutofit/>
          </a:bodyPr>
          <a:lstStyle/>
          <a:p>
            <a:endParaRPr lang="en-US" sz="4000" dirty="0"/>
          </a:p>
          <a:p>
            <a:r>
              <a:rPr lang="en-US" sz="4000" dirty="0"/>
              <a:t>Three events are available for the commemoration of </a:t>
            </a:r>
          </a:p>
          <a:p>
            <a:r>
              <a:rPr lang="en-US" sz="4000" dirty="0"/>
              <a:t>International Holocaust Remembrance Day.</a:t>
            </a:r>
          </a:p>
        </p:txBody>
      </p:sp>
    </p:spTree>
    <p:extLst>
      <p:ext uri="{BB962C8B-B14F-4D97-AF65-F5344CB8AC3E}">
        <p14:creationId xmlns:p14="http://schemas.microsoft.com/office/powerpoint/2010/main" val="15488248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94ED0-82CF-F781-7FD2-C80CCD3D0D42}"/>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B45ECE8-DEC0-1A71-8B1A-9C882CC8C4E2}"/>
              </a:ext>
            </a:extLst>
          </p:cNvPr>
          <p:cNvSpPr>
            <a:spLocks noGrp="1" noChangeArrowheads="1"/>
          </p:cNvSpPr>
          <p:nvPr>
            <p:ph type="subTitle" idx="1"/>
          </p:nvPr>
        </p:nvSpPr>
        <p:spPr>
          <a:xfrm>
            <a:off x="228600" y="209550"/>
            <a:ext cx="8686800" cy="4800600"/>
          </a:xfrm>
        </p:spPr>
        <p:txBody>
          <a:bodyPr>
            <a:normAutofit/>
          </a:bodyPr>
          <a:lstStyle/>
          <a:p>
            <a:pPr marL="171450" indent="-171450" algn="l">
              <a:buFont typeface="Arial" panose="020B0604020202020204" pitchFamily="34" charset="0"/>
              <a:buChar char="•"/>
            </a:pPr>
            <a:r>
              <a:rPr lang="en-US" sz="4000" dirty="0"/>
              <a:t>Auschwitz-Birkenau Memorial and Museum will have a 9 am CST event at </a:t>
            </a:r>
            <a:r>
              <a:rPr lang="en-US" sz="3600" dirty="0">
                <a:hlinkClick r:id="rId3"/>
              </a:rPr>
              <a:t>https://www.youtube.com/auschwitzmemorial</a:t>
            </a:r>
            <a:endParaRPr lang="en-US" sz="3600" dirty="0"/>
          </a:p>
          <a:p>
            <a:pPr marL="171450" indent="-171450" algn="l">
              <a:buFont typeface="Arial" panose="020B0604020202020204" pitchFamily="34" charset="0"/>
              <a:buChar char="•"/>
            </a:pPr>
            <a:endParaRPr lang="en-US" sz="3600" dirty="0"/>
          </a:p>
          <a:p>
            <a:pPr marL="171450" indent="-171450" algn="l">
              <a:buFont typeface="Arial" panose="020B0604020202020204" pitchFamily="34" charset="0"/>
              <a:buChar char="•"/>
            </a:pPr>
            <a:r>
              <a:rPr lang="en-US" sz="3600" dirty="0"/>
              <a:t>All events detailed our bulletin</a:t>
            </a:r>
            <a:endParaRPr lang="en-US" sz="4000" dirty="0"/>
          </a:p>
        </p:txBody>
      </p:sp>
    </p:spTree>
    <p:extLst>
      <p:ext uri="{BB962C8B-B14F-4D97-AF65-F5344CB8AC3E}">
        <p14:creationId xmlns:p14="http://schemas.microsoft.com/office/powerpoint/2010/main" val="25022898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5A437-B548-62F4-D43C-2C86488A5611}"/>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6FB4B0E7-0E2B-EE4C-B0B1-7E3620507A7D}"/>
              </a:ext>
            </a:extLst>
          </p:cNvPr>
          <p:cNvSpPr>
            <a:spLocks noGrp="1" noChangeArrowheads="1"/>
          </p:cNvSpPr>
          <p:nvPr>
            <p:ph type="subTitle" idx="1"/>
          </p:nvPr>
        </p:nvSpPr>
        <p:spPr>
          <a:xfrm>
            <a:off x="228600" y="209550"/>
            <a:ext cx="8686800" cy="4800600"/>
          </a:xfrm>
        </p:spPr>
        <p:txBody>
          <a:bodyPr>
            <a:normAutofit/>
          </a:bodyPr>
          <a:lstStyle/>
          <a:p>
            <a:pPr marL="171450" indent="-171450" algn="l">
              <a:buFont typeface="Arial" panose="020B0604020202020204" pitchFamily="34" charset="0"/>
              <a:buChar char="•"/>
            </a:pPr>
            <a:r>
              <a:rPr lang="en-US" sz="4000" dirty="0"/>
              <a:t>US Holocaust Memorial Museum will show a video of three teens who survived the camp. It will be shown at noon CST here:   https://www.youtube.com/playlist?list=PLWQC3P4psZP6Mh45x yYa2QepIMgkKD4BA  </a:t>
            </a:r>
            <a:endParaRPr lang="en-US" sz="4800" dirty="0"/>
          </a:p>
        </p:txBody>
      </p:sp>
    </p:spTree>
    <p:extLst>
      <p:ext uri="{BB962C8B-B14F-4D97-AF65-F5344CB8AC3E}">
        <p14:creationId xmlns:p14="http://schemas.microsoft.com/office/powerpoint/2010/main" val="2871837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E9646-7378-FFAA-9758-0B316C75BA83}"/>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73FB2D9C-B974-9269-6D62-82E4F960B626}"/>
              </a:ext>
            </a:extLst>
          </p:cNvPr>
          <p:cNvSpPr>
            <a:spLocks noGrp="1" noChangeArrowheads="1"/>
          </p:cNvSpPr>
          <p:nvPr>
            <p:ph type="subTitle" idx="1"/>
          </p:nvPr>
        </p:nvSpPr>
        <p:spPr>
          <a:xfrm>
            <a:off x="228600" y="209550"/>
            <a:ext cx="8686800" cy="4800600"/>
          </a:xfrm>
        </p:spPr>
        <p:txBody>
          <a:bodyPr>
            <a:normAutofit/>
          </a:bodyPr>
          <a:lstStyle/>
          <a:p>
            <a:pPr marL="285750" indent="-285750" algn="l">
              <a:buFont typeface="Arial" panose="020B0604020202020204" pitchFamily="34" charset="0"/>
              <a:buChar char="•"/>
            </a:pPr>
            <a:r>
              <a:rPr lang="en-US" sz="4000" dirty="0"/>
              <a:t>Midwest Center for Holocaust Education will hold a local, live event at Regnier Hall at the KU Edwards Campus (12610 Quivira Rd., Overland Park) at 6:30 pm. The program will also be available over Zoom. </a:t>
            </a:r>
            <a:endParaRPr lang="en-US" sz="4800" dirty="0"/>
          </a:p>
        </p:txBody>
      </p:sp>
    </p:spTree>
    <p:extLst>
      <p:ext uri="{BB962C8B-B14F-4D97-AF65-F5344CB8AC3E}">
        <p14:creationId xmlns:p14="http://schemas.microsoft.com/office/powerpoint/2010/main" val="24082382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9C16D-EA32-2EA1-BAA2-F3BB03212E55}"/>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DA268DD8-CDAA-23BF-BD91-BF5F3CD93787}"/>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endParaRPr lang="he-IL" sz="4000" dirty="0"/>
          </a:p>
        </p:txBody>
      </p:sp>
      <p:pic>
        <p:nvPicPr>
          <p:cNvPr id="3" name="Picture 2">
            <a:extLst>
              <a:ext uri="{FF2B5EF4-FFF2-40B4-BE49-F238E27FC236}">
                <a16:creationId xmlns:a16="http://schemas.microsoft.com/office/drawing/2014/main" id="{49814B68-BF35-6615-22A9-0AF62EB84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24351027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D25FF-B1C6-BCFE-23BE-B0626217F29C}"/>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20749DE4-5DCD-FB4C-BAFD-5E2488BB139D}"/>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endParaRPr lang="he-IL" sz="4000" dirty="0"/>
          </a:p>
        </p:txBody>
      </p:sp>
      <p:pic>
        <p:nvPicPr>
          <p:cNvPr id="4" name="Picture 3">
            <a:extLst>
              <a:ext uri="{FF2B5EF4-FFF2-40B4-BE49-F238E27FC236}">
                <a16:creationId xmlns:a16="http://schemas.microsoft.com/office/drawing/2014/main" id="{6EB281DE-4ADF-3D0B-5E2D-4B33A26894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5" name="TextBox 4">
            <a:extLst>
              <a:ext uri="{FF2B5EF4-FFF2-40B4-BE49-F238E27FC236}">
                <a16:creationId xmlns:a16="http://schemas.microsoft.com/office/drawing/2014/main" id="{F51B48B6-E7C4-3E2D-D524-C36EA837BF3E}"/>
              </a:ext>
            </a:extLst>
          </p:cNvPr>
          <p:cNvSpPr txBox="1"/>
          <p:nvPr/>
        </p:nvSpPr>
        <p:spPr>
          <a:xfrm>
            <a:off x="76200" y="114622"/>
            <a:ext cx="9007402" cy="4401205"/>
          </a:xfrm>
          <a:prstGeom prst="rect">
            <a:avLst/>
          </a:prstGeom>
          <a:noFill/>
        </p:spPr>
        <p:txBody>
          <a:bodyPr wrap="none" rtlCol="0">
            <a:spAutoFit/>
          </a:bodyPr>
          <a:lstStyle/>
          <a:p>
            <a:pPr algn="l"/>
            <a:r>
              <a:rPr lang="en-US" u="sng" dirty="0">
                <a:solidFill>
                  <a:srgbClr val="FFFF66"/>
                </a:solidFill>
              </a:rPr>
              <a:t>T'hillim-Ps 34.18  A broken heart </a:t>
            </a:r>
          </a:p>
          <a:p>
            <a:pPr algn="l"/>
            <a:r>
              <a:rPr lang="en-US" u="sng" dirty="0">
                <a:solidFill>
                  <a:srgbClr val="FFFF66"/>
                </a:solidFill>
              </a:rPr>
              <a:t>and contrite spirit</a:t>
            </a:r>
          </a:p>
          <a:p>
            <a:pPr marL="514350" indent="-514350" algn="l">
              <a:buFont typeface="+mj-lt"/>
              <a:buAutoNum type="arabicPeriod"/>
            </a:pPr>
            <a:r>
              <a:rPr lang="en-US" dirty="0"/>
              <a:t>Int. Holocaust Remembrance Day</a:t>
            </a:r>
          </a:p>
          <a:p>
            <a:pPr marL="514350" indent="-514350" algn="l">
              <a:buFont typeface="+mj-lt"/>
              <a:buAutoNum type="arabicPeriod"/>
            </a:pPr>
            <a:r>
              <a:rPr lang="en-US" u="sng" dirty="0">
                <a:solidFill>
                  <a:srgbClr val="FFFF66"/>
                </a:solidFill>
              </a:rPr>
              <a:t>Tubingen </a:t>
            </a:r>
            <a:r>
              <a:rPr lang="en-US" u="sng" dirty="0" err="1">
                <a:solidFill>
                  <a:srgbClr val="FFFF66"/>
                </a:solidFill>
              </a:rPr>
              <a:t>MoR</a:t>
            </a:r>
            <a:r>
              <a:rPr lang="en-US" u="sng" dirty="0">
                <a:solidFill>
                  <a:srgbClr val="FFFF66"/>
                </a:solidFill>
              </a:rPr>
              <a:t> Response</a:t>
            </a:r>
          </a:p>
          <a:p>
            <a:pPr marL="514350" indent="-514350" algn="l">
              <a:buFont typeface="+mj-lt"/>
              <a:buAutoNum type="arabicPeriod"/>
            </a:pPr>
            <a:r>
              <a:rPr lang="en-US" dirty="0"/>
              <a:t>Broken Heart, Contrite Spirit </a:t>
            </a:r>
          </a:p>
          <a:p>
            <a:pPr marL="514350" indent="-514350" algn="l">
              <a:buFont typeface="+mj-lt"/>
              <a:buAutoNum type="arabicPeriod"/>
            </a:pPr>
            <a:r>
              <a:rPr lang="en-US" dirty="0"/>
              <a:t>Conditions today</a:t>
            </a:r>
          </a:p>
          <a:p>
            <a:pPr marL="514350" indent="-514350" algn="l">
              <a:buFont typeface="+mj-lt"/>
              <a:buAutoNum type="arabicPeriod"/>
            </a:pPr>
            <a:r>
              <a:rPr lang="en-US" dirty="0"/>
              <a:t>Our Calling</a:t>
            </a:r>
          </a:p>
        </p:txBody>
      </p:sp>
    </p:spTree>
    <p:extLst>
      <p:ext uri="{BB962C8B-B14F-4D97-AF65-F5344CB8AC3E}">
        <p14:creationId xmlns:p14="http://schemas.microsoft.com/office/powerpoint/2010/main" val="14233609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0C9B9-892C-333C-B069-5BD901043F02}"/>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9D05A927-DD18-6BA5-E8C4-5F854CF6B2E8}"/>
              </a:ext>
            </a:extLst>
          </p:cNvPr>
          <p:cNvSpPr>
            <a:spLocks noGrp="1" noChangeArrowheads="1"/>
          </p:cNvSpPr>
          <p:nvPr>
            <p:ph type="subTitle" idx="1"/>
          </p:nvPr>
        </p:nvSpPr>
        <p:spPr>
          <a:xfrm>
            <a:off x="228600" y="209550"/>
            <a:ext cx="3822958" cy="4800600"/>
          </a:xfrm>
        </p:spPr>
        <p:txBody>
          <a:bodyPr>
            <a:normAutofit fontScale="85000" lnSpcReduction="10000"/>
          </a:bodyPr>
          <a:lstStyle/>
          <a:p>
            <a:pPr algn="l"/>
            <a:r>
              <a:rPr lang="en-US" sz="4000" dirty="0"/>
              <a:t>TOS Church Tübingen founded 1987 by</a:t>
            </a:r>
          </a:p>
          <a:p>
            <a:pPr algn="l"/>
            <a:r>
              <a:rPr lang="en-US" sz="4000" dirty="0"/>
              <a:t>Jobst and Charlotte Bittner as a result of a prayer fellowship with other married couples. </a:t>
            </a:r>
          </a:p>
        </p:txBody>
      </p:sp>
      <p:pic>
        <p:nvPicPr>
          <p:cNvPr id="3" name="Picture 2">
            <a:extLst>
              <a:ext uri="{FF2B5EF4-FFF2-40B4-BE49-F238E27FC236}">
                <a16:creationId xmlns:a16="http://schemas.microsoft.com/office/drawing/2014/main" id="{E9C2EA46-877F-ACF1-D170-C0AAA4A0230D}"/>
              </a:ext>
            </a:extLst>
          </p:cNvPr>
          <p:cNvPicPr>
            <a:picLocks noChangeAspect="1"/>
          </p:cNvPicPr>
          <p:nvPr/>
        </p:nvPicPr>
        <p:blipFill>
          <a:blip r:embed="rId3"/>
          <a:stretch>
            <a:fillRect/>
          </a:stretch>
        </p:blipFill>
        <p:spPr>
          <a:xfrm>
            <a:off x="4051558" y="0"/>
            <a:ext cx="5082917" cy="5143500"/>
          </a:xfrm>
          <a:prstGeom prst="rect">
            <a:avLst/>
          </a:prstGeom>
        </p:spPr>
      </p:pic>
    </p:spTree>
    <p:extLst>
      <p:ext uri="{BB962C8B-B14F-4D97-AF65-F5344CB8AC3E}">
        <p14:creationId xmlns:p14="http://schemas.microsoft.com/office/powerpoint/2010/main" val="42467498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A6995-89BF-53DC-8CB6-FE2F857A8B4F}"/>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CBA7D14C-EA61-FA51-B9CF-CA66F0E13793}"/>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p:txBody>
      </p:sp>
      <p:pic>
        <p:nvPicPr>
          <p:cNvPr id="3" name="Picture 2">
            <a:extLst>
              <a:ext uri="{FF2B5EF4-FFF2-40B4-BE49-F238E27FC236}">
                <a16:creationId xmlns:a16="http://schemas.microsoft.com/office/drawing/2014/main" id="{CFEF9ED3-1162-3A9A-06CB-CFA42C4F6F0C}"/>
              </a:ext>
            </a:extLst>
          </p:cNvPr>
          <p:cNvPicPr>
            <a:picLocks noChangeAspect="1"/>
          </p:cNvPicPr>
          <p:nvPr/>
        </p:nvPicPr>
        <p:blipFill>
          <a:blip r:embed="rId3"/>
          <a:stretch>
            <a:fillRect/>
          </a:stretch>
        </p:blipFill>
        <p:spPr>
          <a:xfrm>
            <a:off x="0" y="55377"/>
            <a:ext cx="9144000" cy="5032745"/>
          </a:xfrm>
          <a:prstGeom prst="rect">
            <a:avLst/>
          </a:prstGeom>
        </p:spPr>
      </p:pic>
    </p:spTree>
    <p:extLst>
      <p:ext uri="{BB962C8B-B14F-4D97-AF65-F5344CB8AC3E}">
        <p14:creationId xmlns:p14="http://schemas.microsoft.com/office/powerpoint/2010/main" val="3853383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68130-BAA0-885B-901F-AC8A8B9220D0}"/>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D83BA753-7015-4BD2-B010-5F7954D1D96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endParaRPr lang="he-IL" sz="4000" dirty="0"/>
          </a:p>
        </p:txBody>
      </p:sp>
      <p:pic>
        <p:nvPicPr>
          <p:cNvPr id="3" name="Picture 2">
            <a:extLst>
              <a:ext uri="{FF2B5EF4-FFF2-40B4-BE49-F238E27FC236}">
                <a16:creationId xmlns:a16="http://schemas.microsoft.com/office/drawing/2014/main" id="{FD3DCE00-E47F-F9A9-F086-C18970D71AB3}"/>
              </a:ext>
            </a:extLst>
          </p:cNvPr>
          <p:cNvPicPr>
            <a:picLocks noChangeAspect="1"/>
          </p:cNvPicPr>
          <p:nvPr/>
        </p:nvPicPr>
        <p:blipFill>
          <a:blip r:embed="rId3"/>
          <a:srcRect t="4601" b="54093"/>
          <a:stretch/>
        </p:blipFill>
        <p:spPr>
          <a:xfrm>
            <a:off x="1752600" y="827"/>
            <a:ext cx="5638800" cy="2342323"/>
          </a:xfrm>
          <a:prstGeom prst="rect">
            <a:avLst/>
          </a:prstGeom>
        </p:spPr>
      </p:pic>
    </p:spTree>
    <p:extLst>
      <p:ext uri="{BB962C8B-B14F-4D97-AF65-F5344CB8AC3E}">
        <p14:creationId xmlns:p14="http://schemas.microsoft.com/office/powerpoint/2010/main" val="8481766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04525-4728-CA82-CBAE-88483DD7FBAB}"/>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17464B24-0DAB-27B1-FC98-0186645A716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However, at first the congregation was not effective and growing.  They found out the</a:t>
            </a:r>
          </a:p>
          <a:p>
            <a:pPr marL="228600" indent="-228600" algn="l">
              <a:buFont typeface="Arial" panose="020B0604020202020204" pitchFamily="34" charset="0"/>
              <a:buChar char="•"/>
            </a:pPr>
            <a:r>
              <a:rPr lang="en-US" sz="4000" dirty="0"/>
              <a:t>They were in the midst of Nazi force labor camps</a:t>
            </a:r>
          </a:p>
          <a:p>
            <a:pPr marL="228600" indent="-228600" algn="l">
              <a:buFont typeface="Arial" panose="020B0604020202020204" pitchFamily="34" charset="0"/>
              <a:buChar char="•"/>
            </a:pPr>
            <a:r>
              <a:rPr lang="en-US" sz="4000" dirty="0"/>
              <a:t>Tubingen Hospital had specimens from Mengele’s work</a:t>
            </a:r>
          </a:p>
        </p:txBody>
      </p:sp>
    </p:spTree>
    <p:extLst>
      <p:ext uri="{BB962C8B-B14F-4D97-AF65-F5344CB8AC3E}">
        <p14:creationId xmlns:p14="http://schemas.microsoft.com/office/powerpoint/2010/main" val="9132190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DE60A-5CBD-2CC2-45D9-2A38FF52F8C4}"/>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EAC21048-8C40-01F7-B287-3F9405D03B1A}"/>
              </a:ext>
            </a:extLst>
          </p:cNvPr>
          <p:cNvSpPr>
            <a:spLocks noGrp="1" noChangeArrowheads="1"/>
          </p:cNvSpPr>
          <p:nvPr>
            <p:ph type="subTitle" idx="1"/>
          </p:nvPr>
        </p:nvSpPr>
        <p:spPr>
          <a:xfrm>
            <a:off x="228600" y="209550"/>
            <a:ext cx="8686800" cy="4800600"/>
          </a:xfrm>
        </p:spPr>
        <p:txBody>
          <a:bodyPr>
            <a:normAutofit/>
          </a:bodyPr>
          <a:lstStyle/>
          <a:p>
            <a:pPr marL="228600" indent="-228600" algn="l">
              <a:buFont typeface="Arial" panose="020B0604020202020204" pitchFamily="34" charset="0"/>
              <a:buChar char="•"/>
            </a:pPr>
            <a:r>
              <a:rPr lang="en-US" sz="4000" dirty="0"/>
              <a:t>Tubingen is the birthplace of murderers like Martin </a:t>
            </a:r>
            <a:r>
              <a:rPr lang="en-US" sz="4000" dirty="0" err="1"/>
              <a:t>Sandberger</a:t>
            </a:r>
            <a:r>
              <a:rPr lang="en-US" sz="4000" dirty="0"/>
              <a:t>, who are responsible for death of about 600,000 European Jews.</a:t>
            </a:r>
          </a:p>
        </p:txBody>
      </p:sp>
    </p:spTree>
    <p:extLst>
      <p:ext uri="{BB962C8B-B14F-4D97-AF65-F5344CB8AC3E}">
        <p14:creationId xmlns:p14="http://schemas.microsoft.com/office/powerpoint/2010/main" val="23141248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70317-EFD6-1550-F151-5EB95428FFF7}"/>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2BD1A781-B199-5308-1C23-5FB78BEC092F}"/>
              </a:ext>
            </a:extLst>
          </p:cNvPr>
          <p:cNvSpPr>
            <a:spLocks noGrp="1" noChangeArrowheads="1"/>
          </p:cNvSpPr>
          <p:nvPr>
            <p:ph type="subTitle" idx="1"/>
          </p:nvPr>
        </p:nvSpPr>
        <p:spPr>
          <a:xfrm>
            <a:off x="228600" y="209550"/>
            <a:ext cx="8686800" cy="4800600"/>
          </a:xfrm>
        </p:spPr>
        <p:txBody>
          <a:bodyPr>
            <a:normAutofit/>
          </a:bodyPr>
          <a:lstStyle/>
          <a:p>
            <a:pPr marL="228600" indent="-228600" algn="l">
              <a:buFont typeface="Arial" panose="020B0604020202020204" pitchFamily="34" charset="0"/>
              <a:buChar char="•"/>
            </a:pPr>
            <a:r>
              <a:rPr lang="en-US" sz="4000" dirty="0"/>
              <a:t>Many of SS leaders studied at the University of Tübingen and then became leaders of Einsatzgruppen in Eastern Europe and lived on after 1945, largely without any consequences. </a:t>
            </a:r>
          </a:p>
          <a:p>
            <a:pPr marL="228600" indent="-228600" algn="l">
              <a:buFont typeface="Arial" panose="020B0604020202020204" pitchFamily="34" charset="0"/>
              <a:buChar char="•"/>
            </a:pPr>
            <a:endParaRPr lang="en-US" sz="4000" dirty="0"/>
          </a:p>
        </p:txBody>
      </p:sp>
    </p:spTree>
    <p:extLst>
      <p:ext uri="{BB962C8B-B14F-4D97-AF65-F5344CB8AC3E}">
        <p14:creationId xmlns:p14="http://schemas.microsoft.com/office/powerpoint/2010/main" val="26828822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CCBA7-7F80-9A3A-2C3D-9601FF409D4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9A89B097-8667-4881-FBE4-07DD7679DE78}"/>
              </a:ext>
            </a:extLst>
          </p:cNvPr>
          <p:cNvSpPr>
            <a:spLocks noGrp="1" noChangeArrowheads="1"/>
          </p:cNvSpPr>
          <p:nvPr>
            <p:ph type="subTitle" idx="1"/>
          </p:nvPr>
        </p:nvSpPr>
        <p:spPr>
          <a:xfrm>
            <a:off x="228600" y="209550"/>
            <a:ext cx="8686800" cy="4800600"/>
          </a:xfrm>
        </p:spPr>
        <p:txBody>
          <a:bodyPr>
            <a:normAutofit/>
          </a:bodyPr>
          <a:lstStyle/>
          <a:p>
            <a:pPr marL="228600" indent="-228600" algn="l">
              <a:buFont typeface="Arial" panose="020B0604020202020204" pitchFamily="34" charset="0"/>
              <a:buChar char="•"/>
            </a:pPr>
            <a:r>
              <a:rPr lang="en-US" sz="4000" dirty="0"/>
              <a:t>Through various institutes whose research “scientifically” substantiated the ideology of the National Socialists, Tübingen had a decisive influence in the German Reich. </a:t>
            </a:r>
          </a:p>
        </p:txBody>
      </p:sp>
    </p:spTree>
    <p:extLst>
      <p:ext uri="{BB962C8B-B14F-4D97-AF65-F5344CB8AC3E}">
        <p14:creationId xmlns:p14="http://schemas.microsoft.com/office/powerpoint/2010/main" val="31824800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47717-E1D4-8168-9020-FDD47E18414A}"/>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4E07B164-FAF5-9E35-445F-A550ADE926CF}"/>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Jobst organized a repentance march through the location of the labor camps.  He called it the March of Life. What began in 2007 with a one-time commemoration and reconciliation march has grown </a:t>
            </a:r>
          </a:p>
        </p:txBody>
      </p:sp>
    </p:spTree>
    <p:extLst>
      <p:ext uri="{BB962C8B-B14F-4D97-AF65-F5344CB8AC3E}">
        <p14:creationId xmlns:p14="http://schemas.microsoft.com/office/powerpoint/2010/main" val="3471315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4EAAF-FCEE-2823-365B-A749C2D3BE0C}"/>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4DB8CC59-4B95-D15A-94E0-B55F91B6894A}"/>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into a worldwide movement that motivates tens of thousands of people to take to the streets against antisemitism today and to stand with Israel. The March of Life has changed the lives of many Holocaust survivors and their families forever.</a:t>
            </a:r>
          </a:p>
        </p:txBody>
      </p:sp>
    </p:spTree>
    <p:extLst>
      <p:ext uri="{BB962C8B-B14F-4D97-AF65-F5344CB8AC3E}">
        <p14:creationId xmlns:p14="http://schemas.microsoft.com/office/powerpoint/2010/main" val="29142690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59E97-D0AB-F796-205E-EBEF1C2B466D}"/>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ED47765B-A7A2-735C-D902-C62DA4126DA6}"/>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A display shows how long it took for society to reach a general recognition of the Holocaust. Nevertheless, family history was overlooked, and although antisemitic and racist prejudices were no longer expressed publicly, </a:t>
            </a:r>
          </a:p>
        </p:txBody>
      </p:sp>
    </p:spTree>
    <p:extLst>
      <p:ext uri="{BB962C8B-B14F-4D97-AF65-F5344CB8AC3E}">
        <p14:creationId xmlns:p14="http://schemas.microsoft.com/office/powerpoint/2010/main" val="36834642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E5022-9A48-AFA6-4DD4-53B8D170DCDB}"/>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33F66A58-ECBB-1A89-E0AB-D18986E9C934}"/>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they continued to simmer below the surface. The exhibition seeks to encourage visitors to break this silence within their own families.</a:t>
            </a:r>
          </a:p>
        </p:txBody>
      </p:sp>
    </p:spTree>
    <p:extLst>
      <p:ext uri="{BB962C8B-B14F-4D97-AF65-F5344CB8AC3E}">
        <p14:creationId xmlns:p14="http://schemas.microsoft.com/office/powerpoint/2010/main" val="17633813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CDC7B-38D2-1C33-58D6-7D1E60C5398E}"/>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312463D8-D819-4368-E630-430295A0F84D}"/>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Together with descendants of German Wehrmacht, police and SS members, they organize memorial and reconciliation marches at Holocaust sites in Europe and around the world, starting in 2007.</a:t>
            </a:r>
          </a:p>
        </p:txBody>
      </p:sp>
    </p:spTree>
    <p:extLst>
      <p:ext uri="{BB962C8B-B14F-4D97-AF65-F5344CB8AC3E}">
        <p14:creationId xmlns:p14="http://schemas.microsoft.com/office/powerpoint/2010/main" val="34179432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14C7A-B1CC-40E9-BA05-84DD8C21F08C}"/>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1099C896-CAA7-7911-F982-A828EBC754D9}"/>
              </a:ext>
            </a:extLst>
          </p:cNvPr>
          <p:cNvSpPr>
            <a:spLocks noGrp="1" noChangeArrowheads="1"/>
          </p:cNvSpPr>
          <p:nvPr>
            <p:ph type="subTitle" idx="1"/>
          </p:nvPr>
        </p:nvSpPr>
        <p:spPr>
          <a:xfrm>
            <a:off x="228600" y="209550"/>
            <a:ext cx="8686800" cy="4800600"/>
          </a:xfrm>
        </p:spPr>
        <p:txBody>
          <a:bodyPr>
            <a:normAutofit fontScale="92500" lnSpcReduction="20000"/>
          </a:bodyPr>
          <a:lstStyle/>
          <a:p>
            <a:pPr algn="l"/>
            <a:r>
              <a:rPr lang="en-US" sz="4000" dirty="0"/>
              <a:t>The core and distinguishing feature of the March of Life movement from other commemorative events is the willingness of participants to work through their own family history in relation to involvement in National Socialism , sometimes through extensive research , and to take responsibility for it as far as they are able.</a:t>
            </a:r>
          </a:p>
        </p:txBody>
      </p:sp>
    </p:spTree>
    <p:extLst>
      <p:ext uri="{BB962C8B-B14F-4D97-AF65-F5344CB8AC3E}">
        <p14:creationId xmlns:p14="http://schemas.microsoft.com/office/powerpoint/2010/main" val="1722309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35A19-687D-BBA4-8CC3-97880E962ABA}"/>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D53CCA94-506F-E862-0ABD-39E58B63E004}"/>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endParaRPr lang="he-IL" sz="4000" dirty="0"/>
          </a:p>
        </p:txBody>
      </p:sp>
      <p:pic>
        <p:nvPicPr>
          <p:cNvPr id="3" name="Picture 2">
            <a:extLst>
              <a:ext uri="{FF2B5EF4-FFF2-40B4-BE49-F238E27FC236}">
                <a16:creationId xmlns:a16="http://schemas.microsoft.com/office/drawing/2014/main" id="{CAE28AF7-25DC-726C-283E-EF91F7FCD007}"/>
              </a:ext>
            </a:extLst>
          </p:cNvPr>
          <p:cNvPicPr>
            <a:picLocks noChangeAspect="1"/>
          </p:cNvPicPr>
          <p:nvPr/>
        </p:nvPicPr>
        <p:blipFill>
          <a:blip r:embed="rId3"/>
          <a:srcRect t="4601" b="4608"/>
          <a:stretch/>
        </p:blipFill>
        <p:spPr>
          <a:xfrm>
            <a:off x="1752600" y="827"/>
            <a:ext cx="5638800" cy="5148471"/>
          </a:xfrm>
          <a:prstGeom prst="rect">
            <a:avLst/>
          </a:prstGeom>
        </p:spPr>
      </p:pic>
    </p:spTree>
    <p:extLst>
      <p:ext uri="{BB962C8B-B14F-4D97-AF65-F5344CB8AC3E}">
        <p14:creationId xmlns:p14="http://schemas.microsoft.com/office/powerpoint/2010/main" val="8148540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386E8-A20E-119F-82B6-30570F60B2C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A6F78775-D9E2-9B23-D56D-9363D78A526F}"/>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3E0405DC-AD4B-CBE3-A446-8124B8D2D90D}"/>
              </a:ext>
            </a:extLst>
          </p:cNvPr>
          <p:cNvPicPr>
            <a:picLocks noChangeAspect="1"/>
          </p:cNvPicPr>
          <p:nvPr/>
        </p:nvPicPr>
        <p:blipFill>
          <a:blip r:embed="rId3"/>
          <a:stretch>
            <a:fillRect/>
          </a:stretch>
        </p:blipFill>
        <p:spPr>
          <a:xfrm>
            <a:off x="436264" y="47625"/>
            <a:ext cx="8479136" cy="5143500"/>
          </a:xfrm>
          <a:prstGeom prst="rect">
            <a:avLst/>
          </a:prstGeom>
        </p:spPr>
      </p:pic>
      <p:sp>
        <p:nvSpPr>
          <p:cNvPr id="4" name="TextBox 3">
            <a:extLst>
              <a:ext uri="{FF2B5EF4-FFF2-40B4-BE49-F238E27FC236}">
                <a16:creationId xmlns:a16="http://schemas.microsoft.com/office/drawing/2014/main" id="{94A8C7FF-571A-0B3F-6C0A-1DA1D0F65F12}"/>
              </a:ext>
            </a:extLst>
          </p:cNvPr>
          <p:cNvSpPr txBox="1"/>
          <p:nvPr/>
        </p:nvSpPr>
        <p:spPr>
          <a:xfrm>
            <a:off x="4802962" y="76200"/>
            <a:ext cx="4312463" cy="1323439"/>
          </a:xfrm>
          <a:prstGeom prst="rect">
            <a:avLst/>
          </a:prstGeom>
          <a:noFill/>
        </p:spPr>
        <p:txBody>
          <a:bodyPr wrap="none" rtlCol="0">
            <a:spAutoFit/>
          </a:bodyPr>
          <a:lstStyle/>
          <a:p>
            <a:r>
              <a:rPr lang="en-US" sz="4000" dirty="0">
                <a:solidFill>
                  <a:schemeClr val="tx1"/>
                </a:solidFill>
                <a:effectLst>
                  <a:outerShdw blurRad="38100" dist="38100" dir="2700000" algn="tl">
                    <a:srgbClr val="000000">
                      <a:alpha val="43137"/>
                    </a:srgbClr>
                  </a:outerShdw>
                </a:effectLst>
              </a:rPr>
              <a:t>Israeli journalist </a:t>
            </a:r>
          </a:p>
          <a:p>
            <a:r>
              <a:rPr lang="en-US" sz="4000" dirty="0">
                <a:solidFill>
                  <a:schemeClr val="tx1"/>
                </a:solidFill>
                <a:effectLst>
                  <a:outerShdw blurRad="38100" dist="38100" dir="2700000" algn="tl">
                    <a:srgbClr val="000000">
                      <a:alpha val="43137"/>
                    </a:srgbClr>
                  </a:outerShdw>
                </a:effectLst>
              </a:rPr>
              <a:t>Dov Gil-Har</a:t>
            </a:r>
            <a:endParaRPr lang="en-US"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83600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18F55-98A4-568E-1016-5FCAA5EEB7D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3283127E-B723-8286-4AE1-034F074516D2}"/>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Shortly before the end of 2024, the renowned Israeli journalist Dov Gil-Har visited the TOS Community and Conference Center in Tübingen, where the March of Life is based.</a:t>
            </a:r>
          </a:p>
        </p:txBody>
      </p:sp>
    </p:spTree>
    <p:extLst>
      <p:ext uri="{BB962C8B-B14F-4D97-AF65-F5344CB8AC3E}">
        <p14:creationId xmlns:p14="http://schemas.microsoft.com/office/powerpoint/2010/main" val="24835934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B6D09-16C6-D625-01E4-8D0B1BF59AF3}"/>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F9D93BD1-87F6-882D-F1EF-53D43A42167D}"/>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As part of the German premiere of the musical </a:t>
            </a:r>
            <a:r>
              <a:rPr lang="en-US" sz="4000" dirty="0">
                <a:solidFill>
                  <a:srgbClr val="FFFF66"/>
                </a:solidFill>
              </a:rPr>
              <a:t>"Exodus 1947 - A Ship Writes History", </a:t>
            </a:r>
            <a:r>
              <a:rPr lang="en-US" sz="4000" dirty="0"/>
              <a:t>he interviewed the young actors of the musical, the international director Heinz Reuss and the founder and president of the March of Life movement Jobst Bittner. </a:t>
            </a:r>
          </a:p>
        </p:txBody>
      </p:sp>
    </p:spTree>
    <p:extLst>
      <p:ext uri="{BB962C8B-B14F-4D97-AF65-F5344CB8AC3E}">
        <p14:creationId xmlns:p14="http://schemas.microsoft.com/office/powerpoint/2010/main" val="35239395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E9519-7D8B-C2C7-1C8E-80BF10E62A0C}"/>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FC5E8694-408F-ED95-4479-D90924822B6E}"/>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The interviews resulted in a 15-minute report that was broadcast on January 6th at prime time in the evening news on the Israeli Channel 11.</a:t>
            </a:r>
          </a:p>
        </p:txBody>
      </p:sp>
    </p:spTree>
    <p:extLst>
      <p:ext uri="{BB962C8B-B14F-4D97-AF65-F5344CB8AC3E}">
        <p14:creationId xmlns:p14="http://schemas.microsoft.com/office/powerpoint/2010/main" val="41443631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09C1A-19FB-8783-ECD6-696E6238D342}"/>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D1399749-EC29-D294-C7E8-E3260D9DA691}"/>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From the Swastika to the Star of David - How a Nazi town became Israel's biggest supporter"</a:t>
            </a:r>
          </a:p>
          <a:p>
            <a:pPr algn="l"/>
            <a:r>
              <a:rPr lang="en-US" sz="4000" dirty="0"/>
              <a:t>What led a community of Nazi descendants in a small German town to take responsibility for the actions of their ancestors? </a:t>
            </a:r>
          </a:p>
        </p:txBody>
      </p:sp>
    </p:spTree>
    <p:extLst>
      <p:ext uri="{BB962C8B-B14F-4D97-AF65-F5344CB8AC3E}">
        <p14:creationId xmlns:p14="http://schemas.microsoft.com/office/powerpoint/2010/main" val="7382165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FA271-EB52-15EB-722E-5CE1B2018986}"/>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CB302C04-5EC6-35C6-5EDE-A049489CE77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The community from which the murderers of seven hundred thousand Jews came decided to investigate the crimes of that generation and dedicate its activities to the Jewish people - and those abducted. </a:t>
            </a:r>
          </a:p>
        </p:txBody>
      </p:sp>
    </p:spTree>
    <p:extLst>
      <p:ext uri="{BB962C8B-B14F-4D97-AF65-F5344CB8AC3E}">
        <p14:creationId xmlns:p14="http://schemas.microsoft.com/office/powerpoint/2010/main" val="7061736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B2DC6-7A58-BC45-C81C-6A2D4391CC32}"/>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F7C67D42-38E5-BC58-0CBA-ECCC584D6433}"/>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69A85BA5-446D-E9E3-1821-6283F5EE5DB3}"/>
              </a:ext>
            </a:extLst>
          </p:cNvPr>
          <p:cNvPicPr>
            <a:picLocks noChangeAspect="1"/>
          </p:cNvPicPr>
          <p:nvPr/>
        </p:nvPicPr>
        <p:blipFill>
          <a:blip r:embed="rId3"/>
          <a:stretch>
            <a:fillRect/>
          </a:stretch>
        </p:blipFill>
        <p:spPr>
          <a:xfrm>
            <a:off x="1371600" y="-25146"/>
            <a:ext cx="6477000" cy="5255622"/>
          </a:xfrm>
          <a:prstGeom prst="rect">
            <a:avLst/>
          </a:prstGeom>
        </p:spPr>
      </p:pic>
    </p:spTree>
    <p:extLst>
      <p:ext uri="{BB962C8B-B14F-4D97-AF65-F5344CB8AC3E}">
        <p14:creationId xmlns:p14="http://schemas.microsoft.com/office/powerpoint/2010/main" val="42060704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71C05-AF2B-91B1-483F-D6E5B812A5C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76461B75-F6CB-A7AE-8856-BDB511F085EF}"/>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99CD43BF-1436-2A76-2B4B-12F039BD7116}"/>
              </a:ext>
            </a:extLst>
          </p:cNvPr>
          <p:cNvPicPr>
            <a:picLocks noChangeAspect="1"/>
          </p:cNvPicPr>
          <p:nvPr/>
        </p:nvPicPr>
        <p:blipFill>
          <a:blip r:embed="rId3"/>
          <a:stretch>
            <a:fillRect/>
          </a:stretch>
        </p:blipFill>
        <p:spPr>
          <a:xfrm>
            <a:off x="1828800" y="-115466"/>
            <a:ext cx="5410200" cy="5299788"/>
          </a:xfrm>
          <a:prstGeom prst="rect">
            <a:avLst/>
          </a:prstGeom>
        </p:spPr>
      </p:pic>
    </p:spTree>
    <p:extLst>
      <p:ext uri="{BB962C8B-B14F-4D97-AF65-F5344CB8AC3E}">
        <p14:creationId xmlns:p14="http://schemas.microsoft.com/office/powerpoint/2010/main" val="29608845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A1F47-97A8-DC6C-D084-9095D7A72C7A}"/>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D9702049-E82B-5E92-2708-51759E403AED}"/>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4" name="Picture 3">
            <a:extLst>
              <a:ext uri="{FF2B5EF4-FFF2-40B4-BE49-F238E27FC236}">
                <a16:creationId xmlns:a16="http://schemas.microsoft.com/office/drawing/2014/main" id="{37A0CF2F-4705-7308-1F9D-4D94E4DBB600}"/>
              </a:ext>
            </a:extLst>
          </p:cNvPr>
          <p:cNvPicPr>
            <a:picLocks noChangeAspect="1"/>
          </p:cNvPicPr>
          <p:nvPr/>
        </p:nvPicPr>
        <p:blipFill>
          <a:blip r:embed="rId3"/>
          <a:stretch>
            <a:fillRect/>
          </a:stretch>
        </p:blipFill>
        <p:spPr>
          <a:xfrm>
            <a:off x="464625" y="0"/>
            <a:ext cx="8214750" cy="5143500"/>
          </a:xfrm>
          <a:prstGeom prst="rect">
            <a:avLst/>
          </a:prstGeom>
        </p:spPr>
      </p:pic>
    </p:spTree>
    <p:extLst>
      <p:ext uri="{BB962C8B-B14F-4D97-AF65-F5344CB8AC3E}">
        <p14:creationId xmlns:p14="http://schemas.microsoft.com/office/powerpoint/2010/main" val="29303719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90FCC-6C26-FD5C-4B78-9C43282BD834}"/>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AA6FD456-A901-044F-41FD-6D7976D8F84C}"/>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endParaRPr lang="he-IL" sz="4000" dirty="0"/>
          </a:p>
        </p:txBody>
      </p:sp>
      <p:pic>
        <p:nvPicPr>
          <p:cNvPr id="3" name="Picture 2">
            <a:extLst>
              <a:ext uri="{FF2B5EF4-FFF2-40B4-BE49-F238E27FC236}">
                <a16:creationId xmlns:a16="http://schemas.microsoft.com/office/drawing/2014/main" id="{B22B9612-9C37-92D6-6B90-D30DC03893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3020642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0FCA3-30B8-209F-44D6-B9889087342E}"/>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8D83C496-1D3F-690B-B35C-4886749F21C8}"/>
              </a:ext>
            </a:extLst>
          </p:cNvPr>
          <p:cNvSpPr>
            <a:spLocks noGrp="1" noChangeArrowheads="1"/>
          </p:cNvSpPr>
          <p:nvPr>
            <p:ph type="subTitle" idx="1"/>
          </p:nvPr>
        </p:nvSpPr>
        <p:spPr>
          <a:xfrm>
            <a:off x="228600" y="209550"/>
            <a:ext cx="8686800" cy="4800600"/>
          </a:xfrm>
        </p:spPr>
        <p:txBody>
          <a:bodyPr>
            <a:normAutofit fontScale="92500" lnSpcReduction="10000"/>
          </a:bodyPr>
          <a:lstStyle/>
          <a:p>
            <a:pPr algn="l"/>
            <a:r>
              <a:rPr lang="en-US" sz="4000" dirty="0"/>
              <a:t>December &amp; end of 2024 financial news:</a:t>
            </a:r>
          </a:p>
          <a:p>
            <a:pPr algn="l"/>
            <a:r>
              <a:rPr lang="en-US" sz="4000" dirty="0"/>
              <a:t>donations:</a:t>
            </a:r>
          </a:p>
          <a:p>
            <a:pPr algn="l"/>
            <a:r>
              <a:rPr lang="en-US" sz="4000" dirty="0"/>
              <a:t>$  </a:t>
            </a:r>
            <a:r>
              <a:rPr lang="en-US" sz="4000" u="sng" dirty="0">
                <a:solidFill>
                  <a:srgbClr val="FFFF66"/>
                </a:solidFill>
              </a:rPr>
              <a:t>74,759  tithes</a:t>
            </a:r>
            <a:r>
              <a:rPr lang="en-US" sz="4000" dirty="0">
                <a:solidFill>
                  <a:srgbClr val="FFFF66"/>
                </a:solidFill>
              </a:rPr>
              <a:t> for December</a:t>
            </a:r>
          </a:p>
          <a:p>
            <a:pPr algn="l"/>
            <a:r>
              <a:rPr lang="en-US" sz="4000" dirty="0"/>
              <a:t>$    4,741  designated offerings &amp; </a:t>
            </a:r>
            <a:r>
              <a:rPr lang="en-US" sz="4000" dirty="0" err="1"/>
              <a:t>misc</a:t>
            </a:r>
            <a:r>
              <a:rPr lang="en-US" sz="4000" dirty="0"/>
              <a:t>/less reserves</a:t>
            </a:r>
          </a:p>
          <a:p>
            <a:pPr algn="l"/>
            <a:r>
              <a:rPr lang="en-US" sz="4000" dirty="0"/>
              <a:t>less expenses:</a:t>
            </a:r>
          </a:p>
          <a:p>
            <a:pPr algn="l"/>
            <a:r>
              <a:rPr lang="en-US" sz="4000" dirty="0"/>
              <a:t>$  36,057</a:t>
            </a:r>
          </a:p>
        </p:txBody>
      </p:sp>
    </p:spTree>
    <p:extLst>
      <p:ext uri="{BB962C8B-B14F-4D97-AF65-F5344CB8AC3E}">
        <p14:creationId xmlns:p14="http://schemas.microsoft.com/office/powerpoint/2010/main" val="27947543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D10FE-DF47-6B32-DA9E-4233A981A864}"/>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FB12B8DF-994E-CF05-0D96-04ED0A9079FA}"/>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endParaRPr lang="he-IL" sz="4000" dirty="0"/>
          </a:p>
        </p:txBody>
      </p:sp>
      <p:pic>
        <p:nvPicPr>
          <p:cNvPr id="4" name="Picture 3">
            <a:extLst>
              <a:ext uri="{FF2B5EF4-FFF2-40B4-BE49-F238E27FC236}">
                <a16:creationId xmlns:a16="http://schemas.microsoft.com/office/drawing/2014/main" id="{81D9DABF-5B37-89E6-C824-8AB38FA426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5" name="TextBox 4">
            <a:extLst>
              <a:ext uri="{FF2B5EF4-FFF2-40B4-BE49-F238E27FC236}">
                <a16:creationId xmlns:a16="http://schemas.microsoft.com/office/drawing/2014/main" id="{94EE0E07-3A7B-39A4-81D0-9334EA8D902F}"/>
              </a:ext>
            </a:extLst>
          </p:cNvPr>
          <p:cNvSpPr txBox="1"/>
          <p:nvPr/>
        </p:nvSpPr>
        <p:spPr>
          <a:xfrm>
            <a:off x="76200" y="114622"/>
            <a:ext cx="9007402" cy="4401205"/>
          </a:xfrm>
          <a:prstGeom prst="rect">
            <a:avLst/>
          </a:prstGeom>
          <a:noFill/>
        </p:spPr>
        <p:txBody>
          <a:bodyPr wrap="none" rtlCol="0">
            <a:spAutoFit/>
          </a:bodyPr>
          <a:lstStyle/>
          <a:p>
            <a:pPr algn="l"/>
            <a:r>
              <a:rPr lang="en-US" u="sng" dirty="0">
                <a:solidFill>
                  <a:srgbClr val="FFFF66"/>
                </a:solidFill>
              </a:rPr>
              <a:t>T'hillim-Ps 34.18  A broken heart </a:t>
            </a:r>
          </a:p>
          <a:p>
            <a:pPr algn="l"/>
            <a:r>
              <a:rPr lang="en-US" u="sng" dirty="0">
                <a:solidFill>
                  <a:srgbClr val="FFFF66"/>
                </a:solidFill>
              </a:rPr>
              <a:t>and contrite spirit</a:t>
            </a:r>
          </a:p>
          <a:p>
            <a:pPr marL="514350" indent="-514350" algn="l">
              <a:buFont typeface="+mj-lt"/>
              <a:buAutoNum type="arabicPeriod"/>
            </a:pPr>
            <a:r>
              <a:rPr lang="en-US" dirty="0"/>
              <a:t>Int. Holocaust Remembrance Day</a:t>
            </a:r>
          </a:p>
          <a:p>
            <a:pPr marL="514350" indent="-514350" algn="l">
              <a:buFont typeface="+mj-lt"/>
              <a:buAutoNum type="arabicPeriod"/>
            </a:pPr>
            <a:r>
              <a:rPr lang="en-US" dirty="0"/>
              <a:t>Tubingen </a:t>
            </a:r>
            <a:r>
              <a:rPr lang="en-US" dirty="0" err="1"/>
              <a:t>MoR</a:t>
            </a:r>
            <a:r>
              <a:rPr lang="en-US" dirty="0"/>
              <a:t> Response</a:t>
            </a:r>
          </a:p>
          <a:p>
            <a:pPr marL="514350" indent="-514350" algn="l">
              <a:buFont typeface="+mj-lt"/>
              <a:buAutoNum type="arabicPeriod"/>
            </a:pPr>
            <a:r>
              <a:rPr lang="en-US" u="sng" dirty="0">
                <a:solidFill>
                  <a:srgbClr val="FFFF66"/>
                </a:solidFill>
              </a:rPr>
              <a:t>Broken Heart, Contrite Spirit </a:t>
            </a:r>
          </a:p>
          <a:p>
            <a:pPr marL="514350" indent="-514350" algn="l">
              <a:buFont typeface="+mj-lt"/>
              <a:buAutoNum type="arabicPeriod"/>
            </a:pPr>
            <a:r>
              <a:rPr lang="en-US" dirty="0"/>
              <a:t>Conditions today</a:t>
            </a:r>
          </a:p>
          <a:p>
            <a:pPr marL="514350" indent="-514350" algn="l">
              <a:buFont typeface="+mj-lt"/>
              <a:buAutoNum type="arabicPeriod"/>
            </a:pPr>
            <a:r>
              <a:rPr lang="en-US" dirty="0"/>
              <a:t>Our Calling</a:t>
            </a:r>
          </a:p>
        </p:txBody>
      </p:sp>
    </p:spTree>
    <p:extLst>
      <p:ext uri="{BB962C8B-B14F-4D97-AF65-F5344CB8AC3E}">
        <p14:creationId xmlns:p14="http://schemas.microsoft.com/office/powerpoint/2010/main" val="1789200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3FAEA-6487-C87F-CD05-05973317EBA4}"/>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B12BB70B-CB97-35BB-E0D9-CF3FD0CD80D2}"/>
              </a:ext>
            </a:extLst>
          </p:cNvPr>
          <p:cNvSpPr>
            <a:spLocks noGrp="1" noChangeArrowheads="1"/>
          </p:cNvSpPr>
          <p:nvPr>
            <p:ph type="subTitle" idx="1"/>
          </p:nvPr>
        </p:nvSpPr>
        <p:spPr>
          <a:xfrm>
            <a:off x="228600" y="209550"/>
            <a:ext cx="8686800" cy="4800600"/>
          </a:xfrm>
        </p:spPr>
        <p:txBody>
          <a:bodyPr>
            <a:normAutofit fontScale="92500" lnSpcReduction="10000"/>
          </a:bodyPr>
          <a:lstStyle/>
          <a:p>
            <a:pPr algn="l"/>
            <a:r>
              <a:rPr lang="en-US" sz="4000" baseline="30000" dirty="0" err="1"/>
              <a:t>Nekhemyah</a:t>
            </a:r>
            <a:r>
              <a:rPr lang="en-US" sz="4000" baseline="30000" dirty="0"/>
              <a:t> 9.1-3</a:t>
            </a:r>
            <a:r>
              <a:rPr lang="en-US" sz="4000" dirty="0"/>
              <a:t> Now on the twenty-fourth day of this same month, Bnei-Yisrael gathered together, fasting and wearing sackcloth and putting dust on their heads. The offspring of Israel separated themselves from all foreigners, standing and </a:t>
            </a:r>
            <a:r>
              <a:rPr lang="en-US" sz="4000" u="sng" dirty="0">
                <a:solidFill>
                  <a:srgbClr val="FFFF66"/>
                </a:solidFill>
              </a:rPr>
              <a:t>confessing their sins and the iniquities of their fathers.  </a:t>
            </a:r>
          </a:p>
        </p:txBody>
      </p:sp>
    </p:spTree>
    <p:extLst>
      <p:ext uri="{BB962C8B-B14F-4D97-AF65-F5344CB8AC3E}">
        <p14:creationId xmlns:p14="http://schemas.microsoft.com/office/powerpoint/2010/main" val="16596457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E19A3-0FF1-E8EB-F876-4DBD92D9FBF8}"/>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5914FFCE-078B-F837-5967-3834AB2C6D56}"/>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err="1"/>
              <a:t>Nekhemyah</a:t>
            </a:r>
            <a:r>
              <a:rPr lang="en-US" sz="4000" baseline="30000" dirty="0"/>
              <a:t> 9.1-3</a:t>
            </a:r>
            <a:r>
              <a:rPr lang="en-US" sz="4000" dirty="0"/>
              <a:t> They stood in their place and read in the scroll of the Torah of Adonai their God for a quarter of the day; and for another quarter they were confessing and prostrating themselves before Adonai their God.</a:t>
            </a:r>
          </a:p>
        </p:txBody>
      </p:sp>
    </p:spTree>
    <p:extLst>
      <p:ext uri="{BB962C8B-B14F-4D97-AF65-F5344CB8AC3E}">
        <p14:creationId xmlns:p14="http://schemas.microsoft.com/office/powerpoint/2010/main" val="17219861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ABE28-35EE-1689-FD1A-28AC2500737A}"/>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547955D6-8413-B73C-D1D1-3B24397FDE20}"/>
              </a:ext>
            </a:extLst>
          </p:cNvPr>
          <p:cNvSpPr>
            <a:spLocks noGrp="1" noChangeArrowheads="1"/>
          </p:cNvSpPr>
          <p:nvPr>
            <p:ph type="subTitle" idx="1"/>
          </p:nvPr>
        </p:nvSpPr>
        <p:spPr>
          <a:xfrm>
            <a:off x="228600" y="209550"/>
            <a:ext cx="8686800" cy="4800600"/>
          </a:xfrm>
        </p:spPr>
        <p:txBody>
          <a:bodyPr>
            <a:normAutofit fontScale="92500" lnSpcReduction="20000"/>
          </a:bodyPr>
          <a:lstStyle/>
          <a:p>
            <a:pPr algn="l"/>
            <a:r>
              <a:rPr lang="en-US" sz="4000" baseline="30000" dirty="0"/>
              <a:t>Daniel 9.15-17 </a:t>
            </a:r>
            <a:r>
              <a:rPr lang="en-US" sz="4000" dirty="0"/>
              <a:t>“Now, </a:t>
            </a:r>
            <a:r>
              <a:rPr lang="en-US" sz="4000" cap="small" dirty="0"/>
              <a:t>Adoni</a:t>
            </a:r>
            <a:r>
              <a:rPr lang="en-US" sz="4000" dirty="0"/>
              <a:t> our God, who brought your people out of the land of Egypt with a strong hand, thereby winning renown for yourself, as is the case today — we sinned, we acted wickedly. </a:t>
            </a:r>
            <a:r>
              <a:rPr lang="en-US" sz="4000" cap="small" dirty="0"/>
              <a:t>Adoni</a:t>
            </a:r>
            <a:r>
              <a:rPr lang="en-US" sz="4000" dirty="0"/>
              <a:t>, in keeping with all your justice, please allow your anger and fury to be turned away from your city Yerushalayim, your holy mountain; </a:t>
            </a:r>
          </a:p>
        </p:txBody>
      </p:sp>
    </p:spTree>
    <p:extLst>
      <p:ext uri="{BB962C8B-B14F-4D97-AF65-F5344CB8AC3E}">
        <p14:creationId xmlns:p14="http://schemas.microsoft.com/office/powerpoint/2010/main" val="25177064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E794F-E9FC-0358-9021-BC0D584BD52B}"/>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EE92E400-FD1F-7DCD-7BB5-B1134D53902A}"/>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Daniel 9.15-17 </a:t>
            </a:r>
            <a:r>
              <a:rPr lang="en-US" sz="4000" dirty="0"/>
              <a:t>because </a:t>
            </a:r>
            <a:r>
              <a:rPr lang="en-US" sz="4000" u="sng" dirty="0">
                <a:solidFill>
                  <a:srgbClr val="FFFF66"/>
                </a:solidFill>
              </a:rPr>
              <a:t>it is due to our sins and the wrongdoings of our ancestors</a:t>
            </a:r>
            <a:r>
              <a:rPr lang="en-US" sz="4000" dirty="0"/>
              <a:t> that Yerushalayim and your people have become objects of scorn among everyone around us. </a:t>
            </a:r>
          </a:p>
        </p:txBody>
      </p:sp>
    </p:spTree>
    <p:extLst>
      <p:ext uri="{BB962C8B-B14F-4D97-AF65-F5344CB8AC3E}">
        <p14:creationId xmlns:p14="http://schemas.microsoft.com/office/powerpoint/2010/main" val="18404402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CDEF8-F981-0D4D-72B7-B830A276068F}"/>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A3561176-68DC-4138-56F5-5AEA3111BCE6}"/>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Daniel 9.15-17  </a:t>
            </a:r>
            <a:r>
              <a:rPr lang="en-US" sz="4000" dirty="0"/>
              <a:t>Therefore, our God, listen to the prayer and pleadings of your servant; and cause your face to shine on your desolated sanctuary, for your own sake.</a:t>
            </a:r>
          </a:p>
        </p:txBody>
      </p:sp>
    </p:spTree>
    <p:extLst>
      <p:ext uri="{BB962C8B-B14F-4D97-AF65-F5344CB8AC3E}">
        <p14:creationId xmlns:p14="http://schemas.microsoft.com/office/powerpoint/2010/main" val="40091432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8EEF5-4728-7CBC-428A-8CB36D5D7671}"/>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BB6CE5DD-6BEB-6FE7-49FE-6F7866933895}"/>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Ezra 9.6-7</a:t>
            </a:r>
            <a:r>
              <a:rPr lang="en-US" sz="4000" dirty="0"/>
              <a:t> “My God, I am ashamed. I blush to lift my face to you, my God! For our sins tower over our heads; our guilt reaches up to heaven. </a:t>
            </a:r>
            <a:r>
              <a:rPr lang="en-US" sz="4000" u="sng" dirty="0">
                <a:solidFill>
                  <a:srgbClr val="FFFF66"/>
                </a:solidFill>
              </a:rPr>
              <a:t>Since the times of our ancestors, we have been deeply guilty; </a:t>
            </a:r>
          </a:p>
        </p:txBody>
      </p:sp>
    </p:spTree>
    <p:extLst>
      <p:ext uri="{BB962C8B-B14F-4D97-AF65-F5344CB8AC3E}">
        <p14:creationId xmlns:p14="http://schemas.microsoft.com/office/powerpoint/2010/main" val="27336531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DD2A9-B583-D452-A53D-C319CAB8F4CD}"/>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DE633A1F-896D-F9A8-4AD7-A24B5ACF6244}"/>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Ezra 9.6-7</a:t>
            </a:r>
            <a:r>
              <a:rPr lang="en-US" sz="4000" dirty="0"/>
              <a:t>  and because of our sins, we, our kings and our </a:t>
            </a:r>
            <a:r>
              <a:rPr lang="en-US" sz="4000" dirty="0" err="1"/>
              <a:t>cohanim</a:t>
            </a:r>
            <a:r>
              <a:rPr lang="en-US" sz="4000" dirty="0"/>
              <a:t> have been handed over to the kings of the lands, to the sword, to exile, to pillage and to disgrace, as is the case today</a:t>
            </a:r>
          </a:p>
        </p:txBody>
      </p:sp>
    </p:spTree>
    <p:extLst>
      <p:ext uri="{BB962C8B-B14F-4D97-AF65-F5344CB8AC3E}">
        <p14:creationId xmlns:p14="http://schemas.microsoft.com/office/powerpoint/2010/main" val="7759090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2F834-0AA1-4CFD-0995-6706E05E9163}"/>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78613A04-05E4-40D4-0237-5AC6DCFBAFC9}"/>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baseline="30000" dirty="0"/>
              <a:t>T’hillim Ps 51.3-9</a:t>
            </a:r>
            <a:r>
              <a:rPr lang="en-US" sz="4000" dirty="0"/>
              <a:t> God, in your grace, have mercy on me; in your great compassion, blot out my crimes. Wash me completely from my guilt, and cleanse me from my sin.  For I know my crimes, my sin confronts me all the time. Against you, you only, </a:t>
            </a:r>
          </a:p>
        </p:txBody>
      </p:sp>
    </p:spTree>
    <p:extLst>
      <p:ext uri="{BB962C8B-B14F-4D97-AF65-F5344CB8AC3E}">
        <p14:creationId xmlns:p14="http://schemas.microsoft.com/office/powerpoint/2010/main" val="25130679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58226-CECE-5241-93E8-2C418D77678B}"/>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487FEE2B-1711-05C0-D7F4-7B6F514DF00E}"/>
              </a:ext>
            </a:extLst>
          </p:cNvPr>
          <p:cNvSpPr>
            <a:spLocks noGrp="1" noChangeArrowheads="1"/>
          </p:cNvSpPr>
          <p:nvPr>
            <p:ph type="subTitle" idx="1"/>
          </p:nvPr>
        </p:nvSpPr>
        <p:spPr>
          <a:xfrm>
            <a:off x="228600" y="209550"/>
            <a:ext cx="8686800" cy="4800600"/>
          </a:xfrm>
        </p:spPr>
        <p:txBody>
          <a:bodyPr>
            <a:normAutofit fontScale="92500"/>
          </a:bodyPr>
          <a:lstStyle/>
          <a:p>
            <a:pPr algn="l"/>
            <a:r>
              <a:rPr lang="en-US" sz="4000" baseline="30000" dirty="0"/>
              <a:t>T’hillim Ps 51.3-9</a:t>
            </a:r>
            <a:r>
              <a:rPr lang="en-US" sz="4000" dirty="0"/>
              <a:t> have I sinned and done what is evil from your perspective; so that you are right in accusing me and justified in passing  sentence. True</a:t>
            </a:r>
            <a:r>
              <a:rPr lang="en-US" sz="4000" u="sng" dirty="0">
                <a:solidFill>
                  <a:srgbClr val="FFFF66"/>
                </a:solidFill>
              </a:rPr>
              <a:t>, I was born guilty, was a sinner from the moment my mother conceived me. Still, you want truth in the inner person; </a:t>
            </a:r>
            <a:endParaRPr lang="en-US" sz="4000" dirty="0"/>
          </a:p>
        </p:txBody>
      </p:sp>
    </p:spTree>
    <p:extLst>
      <p:ext uri="{BB962C8B-B14F-4D97-AF65-F5344CB8AC3E}">
        <p14:creationId xmlns:p14="http://schemas.microsoft.com/office/powerpoint/2010/main" val="2308973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4F551-5D8F-B6B0-6FE2-3C7F83A68E0B}"/>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7DBF21A4-2992-5795-DF5B-22C4D77E54E7}"/>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$43,443  December adjusted net surplus</a:t>
            </a:r>
          </a:p>
          <a:p>
            <a:pPr algn="l"/>
            <a:endParaRPr lang="en-US" sz="4000" dirty="0"/>
          </a:p>
          <a:p>
            <a:pPr algn="l"/>
            <a:r>
              <a:rPr lang="en-US" sz="4000" dirty="0"/>
              <a:t>$</a:t>
            </a:r>
            <a:r>
              <a:rPr lang="en-US" sz="4000" u="sng" dirty="0">
                <a:solidFill>
                  <a:srgbClr val="FFFF66"/>
                </a:solidFill>
              </a:rPr>
              <a:t>16,621</a:t>
            </a:r>
            <a:r>
              <a:rPr lang="en-US" sz="4000" dirty="0"/>
              <a:t>   </a:t>
            </a:r>
            <a:r>
              <a:rPr lang="en-US" sz="4000" u="dbl" dirty="0">
                <a:solidFill>
                  <a:srgbClr val="FFFF66"/>
                </a:solidFill>
              </a:rPr>
              <a:t>2024</a:t>
            </a:r>
            <a:r>
              <a:rPr lang="en-US" sz="4000" u="sng" dirty="0"/>
              <a:t> </a:t>
            </a:r>
            <a:r>
              <a:rPr lang="en-US" sz="4000" u="sng" dirty="0">
                <a:solidFill>
                  <a:srgbClr val="FFFF66"/>
                </a:solidFill>
              </a:rPr>
              <a:t>adjusted net       surplus</a:t>
            </a:r>
          </a:p>
        </p:txBody>
      </p:sp>
    </p:spTree>
    <p:extLst>
      <p:ext uri="{BB962C8B-B14F-4D97-AF65-F5344CB8AC3E}">
        <p14:creationId xmlns:p14="http://schemas.microsoft.com/office/powerpoint/2010/main" val="16823081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49D05-1987-E8BC-D3F3-CFA7C44CEC90}"/>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9805AE05-43D8-9305-8E1E-DE9A627FBC65}"/>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T’hillim Ps 51.3-9</a:t>
            </a:r>
            <a:r>
              <a:rPr lang="en-US" sz="4000" dirty="0"/>
              <a:t>  so make me know wisdom in my inmost heart.  Sprinkle me with hyssop, and I will be clean; wash me, and I will be whiter than snow.</a:t>
            </a:r>
          </a:p>
        </p:txBody>
      </p:sp>
    </p:spTree>
    <p:extLst>
      <p:ext uri="{BB962C8B-B14F-4D97-AF65-F5344CB8AC3E}">
        <p14:creationId xmlns:p14="http://schemas.microsoft.com/office/powerpoint/2010/main" val="28577914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6813B-1E8E-B7FB-1B66-BDE48DB23177}"/>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969CF6F0-1837-7486-E56B-B5EC79C42C3E}"/>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baseline="30000" dirty="0"/>
              <a:t>Yeshayahu Is 57.15</a:t>
            </a:r>
            <a:r>
              <a:rPr lang="en-US" sz="4000" dirty="0"/>
              <a:t> For thus says the High, Exalted One who lives forever, whose name is Holy: “I live in the high and holy place but </a:t>
            </a:r>
            <a:r>
              <a:rPr lang="en-US" sz="4000" u="sng" dirty="0">
                <a:solidFill>
                  <a:srgbClr val="FFFF66"/>
                </a:solidFill>
              </a:rPr>
              <a:t>also with the broken and humble</a:t>
            </a:r>
            <a:r>
              <a:rPr lang="en-US" sz="4000" dirty="0"/>
              <a:t>, in order to revive </a:t>
            </a:r>
            <a:r>
              <a:rPr lang="en-US" sz="4000" u="sng" dirty="0">
                <a:solidFill>
                  <a:srgbClr val="FFFF66"/>
                </a:solidFill>
              </a:rPr>
              <a:t>the spirit of the humble and revive the hearts of the broken ones.</a:t>
            </a:r>
          </a:p>
        </p:txBody>
      </p:sp>
    </p:spTree>
    <p:extLst>
      <p:ext uri="{BB962C8B-B14F-4D97-AF65-F5344CB8AC3E}">
        <p14:creationId xmlns:p14="http://schemas.microsoft.com/office/powerpoint/2010/main" val="24069519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E62AD-960B-9CB0-5150-95324C2A0D7C}"/>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6DF63050-EDCD-C9F4-3EFE-E338BACA1257}"/>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Phil 2.5-8  </a:t>
            </a:r>
            <a:r>
              <a:rPr lang="en-US" sz="4000" dirty="0"/>
              <a:t>Have this attitude in yourselves, which also was in Messiah Yeshua, Who, though existing in the form of God, did not consider being equal to God a thing to be grasped.  But </a:t>
            </a:r>
            <a:r>
              <a:rPr lang="en-US" sz="4000" u="sng" dirty="0">
                <a:solidFill>
                  <a:srgbClr val="FFFF66"/>
                </a:solidFill>
              </a:rPr>
              <a:t>He emptied Himself— </a:t>
            </a:r>
          </a:p>
        </p:txBody>
      </p:sp>
    </p:spTree>
    <p:extLst>
      <p:ext uri="{BB962C8B-B14F-4D97-AF65-F5344CB8AC3E}">
        <p14:creationId xmlns:p14="http://schemas.microsoft.com/office/powerpoint/2010/main" val="8919234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2BE4A-ABDB-59EB-EAD6-30876BF04792}"/>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8709BD98-202B-D239-DE5E-F2D0F4FA9270}"/>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a:t>Phil 2.5-8  </a:t>
            </a:r>
            <a:r>
              <a:rPr lang="en-US" sz="4000" dirty="0"/>
              <a:t>taking on the form of a slave, becoming the likeness of men and being found in appearance as a man. </a:t>
            </a:r>
            <a:r>
              <a:rPr lang="en-US" sz="4000" u="sng" dirty="0">
                <a:solidFill>
                  <a:srgbClr val="FFFF66"/>
                </a:solidFill>
              </a:rPr>
              <a:t>He humbled Himself</a:t>
            </a:r>
            <a:r>
              <a:rPr lang="en-US" sz="4000" dirty="0"/>
              <a:t>—becoming obedient to the point of death, even death on a cross. </a:t>
            </a:r>
          </a:p>
        </p:txBody>
      </p:sp>
    </p:spTree>
    <p:extLst>
      <p:ext uri="{BB962C8B-B14F-4D97-AF65-F5344CB8AC3E}">
        <p14:creationId xmlns:p14="http://schemas.microsoft.com/office/powerpoint/2010/main" val="27453339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B6078-2A43-B506-7CBE-23BAC68E94E1}"/>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31B0E441-524E-2879-44F9-064EC6AB331E}"/>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This is the way we seek the favor of G-d and man.</a:t>
            </a:r>
          </a:p>
        </p:txBody>
      </p:sp>
    </p:spTree>
    <p:extLst>
      <p:ext uri="{BB962C8B-B14F-4D97-AF65-F5344CB8AC3E}">
        <p14:creationId xmlns:p14="http://schemas.microsoft.com/office/powerpoint/2010/main" val="8995271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AA93B-1866-BA24-2FB5-3B0CD8B75E2E}"/>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3486EB77-56C1-DAC0-7D93-2C24D6B77C83}"/>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endParaRPr lang="he-IL" sz="4000" dirty="0"/>
          </a:p>
        </p:txBody>
      </p:sp>
      <p:pic>
        <p:nvPicPr>
          <p:cNvPr id="3" name="Picture 2">
            <a:extLst>
              <a:ext uri="{FF2B5EF4-FFF2-40B4-BE49-F238E27FC236}">
                <a16:creationId xmlns:a16="http://schemas.microsoft.com/office/drawing/2014/main" id="{E0AFAA12-AE92-D1A5-6A4B-77760C5777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906363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E0587-529A-3E9F-2F38-69DB06A0A3D5}"/>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94591939-5B8A-D818-0D52-D9489DBB2534}"/>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endParaRPr lang="he-IL" sz="4000" dirty="0"/>
          </a:p>
        </p:txBody>
      </p:sp>
      <p:pic>
        <p:nvPicPr>
          <p:cNvPr id="4" name="Picture 3">
            <a:extLst>
              <a:ext uri="{FF2B5EF4-FFF2-40B4-BE49-F238E27FC236}">
                <a16:creationId xmlns:a16="http://schemas.microsoft.com/office/drawing/2014/main" id="{BE3F782D-93FF-814B-2893-332A639D3B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5" name="TextBox 4">
            <a:extLst>
              <a:ext uri="{FF2B5EF4-FFF2-40B4-BE49-F238E27FC236}">
                <a16:creationId xmlns:a16="http://schemas.microsoft.com/office/drawing/2014/main" id="{7201BCD9-2336-BEC2-8883-2B03D8F59327}"/>
              </a:ext>
            </a:extLst>
          </p:cNvPr>
          <p:cNvSpPr txBox="1"/>
          <p:nvPr/>
        </p:nvSpPr>
        <p:spPr>
          <a:xfrm>
            <a:off x="76200" y="114622"/>
            <a:ext cx="9007402" cy="4401205"/>
          </a:xfrm>
          <a:prstGeom prst="rect">
            <a:avLst/>
          </a:prstGeom>
          <a:noFill/>
        </p:spPr>
        <p:txBody>
          <a:bodyPr wrap="none" rtlCol="0">
            <a:spAutoFit/>
          </a:bodyPr>
          <a:lstStyle/>
          <a:p>
            <a:pPr algn="l"/>
            <a:r>
              <a:rPr lang="en-US" u="sng" dirty="0">
                <a:solidFill>
                  <a:srgbClr val="FFFF66"/>
                </a:solidFill>
              </a:rPr>
              <a:t>T'hillim-Ps 34.18  A broken heart </a:t>
            </a:r>
          </a:p>
          <a:p>
            <a:pPr algn="l"/>
            <a:r>
              <a:rPr lang="en-US" u="sng" dirty="0">
                <a:solidFill>
                  <a:srgbClr val="FFFF66"/>
                </a:solidFill>
              </a:rPr>
              <a:t>and contrite spirit</a:t>
            </a:r>
          </a:p>
          <a:p>
            <a:pPr marL="514350" indent="-514350" algn="l">
              <a:buFont typeface="+mj-lt"/>
              <a:buAutoNum type="arabicPeriod"/>
            </a:pPr>
            <a:r>
              <a:rPr lang="en-US" dirty="0"/>
              <a:t>Int. Holocaust Remembrance Day</a:t>
            </a:r>
          </a:p>
          <a:p>
            <a:pPr marL="514350" indent="-514350" algn="l">
              <a:buFont typeface="+mj-lt"/>
              <a:buAutoNum type="arabicPeriod"/>
            </a:pPr>
            <a:r>
              <a:rPr lang="en-US" dirty="0"/>
              <a:t>Tubingen </a:t>
            </a:r>
            <a:r>
              <a:rPr lang="en-US" dirty="0" err="1"/>
              <a:t>MoR</a:t>
            </a:r>
            <a:r>
              <a:rPr lang="en-US" dirty="0"/>
              <a:t> Response</a:t>
            </a:r>
          </a:p>
          <a:p>
            <a:pPr marL="514350" indent="-514350" algn="l">
              <a:buFont typeface="+mj-lt"/>
              <a:buAutoNum type="arabicPeriod"/>
            </a:pPr>
            <a:r>
              <a:rPr lang="en-US" dirty="0"/>
              <a:t>Broken Heart, Contrite Spirit </a:t>
            </a:r>
          </a:p>
          <a:p>
            <a:pPr marL="514350" indent="-514350" algn="l">
              <a:buFont typeface="+mj-lt"/>
              <a:buAutoNum type="arabicPeriod"/>
            </a:pPr>
            <a:r>
              <a:rPr lang="en-US" u="sng" dirty="0">
                <a:solidFill>
                  <a:srgbClr val="FFFF66"/>
                </a:solidFill>
              </a:rPr>
              <a:t>Conditions today</a:t>
            </a:r>
          </a:p>
          <a:p>
            <a:pPr marL="514350" indent="-514350" algn="l">
              <a:buFont typeface="+mj-lt"/>
              <a:buAutoNum type="arabicPeriod"/>
            </a:pPr>
            <a:r>
              <a:rPr lang="en-US" dirty="0"/>
              <a:t>Our Calling</a:t>
            </a:r>
          </a:p>
        </p:txBody>
      </p:sp>
    </p:spTree>
    <p:extLst>
      <p:ext uri="{BB962C8B-B14F-4D97-AF65-F5344CB8AC3E}">
        <p14:creationId xmlns:p14="http://schemas.microsoft.com/office/powerpoint/2010/main" val="42321470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47171-9360-FA69-D5D7-673DD1114282}"/>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4C496EEA-FC92-D656-CAC7-43FD78DB3C6B}"/>
              </a:ext>
            </a:extLst>
          </p:cNvPr>
          <p:cNvSpPr>
            <a:spLocks noGrp="1" noChangeArrowheads="1"/>
          </p:cNvSpPr>
          <p:nvPr>
            <p:ph type="subTitle" idx="1"/>
          </p:nvPr>
        </p:nvSpPr>
        <p:spPr>
          <a:xfrm>
            <a:off x="228600" y="209550"/>
            <a:ext cx="5181600" cy="4800600"/>
          </a:xfrm>
        </p:spPr>
        <p:txBody>
          <a:bodyPr>
            <a:normAutofit lnSpcReduction="10000"/>
          </a:bodyPr>
          <a:lstStyle/>
          <a:p>
            <a:pPr algn="l"/>
            <a:r>
              <a:rPr lang="en-US" sz="4000" dirty="0"/>
              <a:t>Jan. 15, 2025  I attended an interview with author Lee Yaron interviewed by Meta Meltzer at the Jewish Community Center.</a:t>
            </a:r>
          </a:p>
        </p:txBody>
      </p:sp>
      <p:pic>
        <p:nvPicPr>
          <p:cNvPr id="3" name="Picture 2">
            <a:extLst>
              <a:ext uri="{FF2B5EF4-FFF2-40B4-BE49-F238E27FC236}">
                <a16:creationId xmlns:a16="http://schemas.microsoft.com/office/drawing/2014/main" id="{DF96C8F5-4F4B-8AC2-EA70-9310BF3DDF4A}"/>
              </a:ext>
            </a:extLst>
          </p:cNvPr>
          <p:cNvPicPr>
            <a:picLocks noChangeAspect="1"/>
          </p:cNvPicPr>
          <p:nvPr/>
        </p:nvPicPr>
        <p:blipFill>
          <a:blip r:embed="rId3"/>
          <a:stretch>
            <a:fillRect/>
          </a:stretch>
        </p:blipFill>
        <p:spPr>
          <a:xfrm>
            <a:off x="5664364" y="0"/>
            <a:ext cx="3451061" cy="5143500"/>
          </a:xfrm>
          <a:prstGeom prst="rect">
            <a:avLst/>
          </a:prstGeom>
        </p:spPr>
      </p:pic>
    </p:spTree>
    <p:extLst>
      <p:ext uri="{BB962C8B-B14F-4D97-AF65-F5344CB8AC3E}">
        <p14:creationId xmlns:p14="http://schemas.microsoft.com/office/powerpoint/2010/main" val="17113687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7F575-FCA2-E090-4CC8-03386BA638EB}"/>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E9EBE8D5-3551-2696-847C-A3C8620338E1}"/>
              </a:ext>
            </a:extLst>
          </p:cNvPr>
          <p:cNvSpPr>
            <a:spLocks noGrp="1" noChangeArrowheads="1"/>
          </p:cNvSpPr>
          <p:nvPr>
            <p:ph type="subTitle" idx="1"/>
          </p:nvPr>
        </p:nvSpPr>
        <p:spPr>
          <a:xfrm>
            <a:off x="304800" y="209550"/>
            <a:ext cx="8610600" cy="4800600"/>
          </a:xfrm>
        </p:spPr>
        <p:txBody>
          <a:bodyPr>
            <a:normAutofit/>
          </a:bodyPr>
          <a:lstStyle/>
          <a:p>
            <a:pPr algn="l"/>
            <a:r>
              <a:rPr lang="en-US" sz="4000" dirty="0"/>
              <a:t> </a:t>
            </a:r>
            <a:endParaRPr lang="he-IL" sz="4000" dirty="0"/>
          </a:p>
        </p:txBody>
      </p:sp>
      <p:pic>
        <p:nvPicPr>
          <p:cNvPr id="3" name="Picture 2">
            <a:extLst>
              <a:ext uri="{FF2B5EF4-FFF2-40B4-BE49-F238E27FC236}">
                <a16:creationId xmlns:a16="http://schemas.microsoft.com/office/drawing/2014/main" id="{9F550812-D53A-8A8B-6A29-D59AA8AE3C39}"/>
              </a:ext>
            </a:extLst>
          </p:cNvPr>
          <p:cNvPicPr>
            <a:picLocks noChangeAspect="1"/>
          </p:cNvPicPr>
          <p:nvPr/>
        </p:nvPicPr>
        <p:blipFill>
          <a:blip r:embed="rId3" cstate="print">
            <a:extLst>
              <a:ext uri="{28A0092B-C50C-407E-A947-70E740481C1C}">
                <a14:useLocalDpi xmlns:a14="http://schemas.microsoft.com/office/drawing/2010/main" val="0"/>
              </a:ext>
            </a:extLst>
          </a:blip>
          <a:srcRect l="3380" t="23333" b="15117"/>
          <a:stretch/>
        </p:blipFill>
        <p:spPr>
          <a:xfrm>
            <a:off x="506808" y="0"/>
            <a:ext cx="8130383" cy="5179267"/>
          </a:xfrm>
          <a:prstGeom prst="rect">
            <a:avLst/>
          </a:prstGeom>
        </p:spPr>
      </p:pic>
      <p:sp>
        <p:nvSpPr>
          <p:cNvPr id="2" name="TextBox 1">
            <a:extLst>
              <a:ext uri="{FF2B5EF4-FFF2-40B4-BE49-F238E27FC236}">
                <a16:creationId xmlns:a16="http://schemas.microsoft.com/office/drawing/2014/main" id="{08706EA1-8026-2508-C617-8D2430515F75}"/>
              </a:ext>
            </a:extLst>
          </p:cNvPr>
          <p:cNvSpPr txBox="1"/>
          <p:nvPr/>
        </p:nvSpPr>
        <p:spPr>
          <a:xfrm>
            <a:off x="974434" y="666750"/>
            <a:ext cx="7248203" cy="707886"/>
          </a:xfrm>
          <a:prstGeom prst="rect">
            <a:avLst/>
          </a:prstGeom>
          <a:noFill/>
        </p:spPr>
        <p:txBody>
          <a:bodyPr wrap="none" rtlCol="0">
            <a:spAutoFit/>
          </a:bodyPr>
          <a:lstStyle/>
          <a:p>
            <a:pPr algn="l"/>
            <a:r>
              <a:rPr lang="en-US" dirty="0">
                <a:effectLst>
                  <a:outerShdw blurRad="38100" dist="38100" dir="2700000" algn="tl">
                    <a:srgbClr val="000000">
                      <a:alpha val="43137"/>
                    </a:srgbClr>
                  </a:outerShdw>
                </a:effectLst>
              </a:rPr>
              <a:t>Lee Yaron           Meta Meltzer</a:t>
            </a:r>
          </a:p>
        </p:txBody>
      </p:sp>
    </p:spTree>
    <p:extLst>
      <p:ext uri="{BB962C8B-B14F-4D97-AF65-F5344CB8AC3E}">
        <p14:creationId xmlns:p14="http://schemas.microsoft.com/office/powerpoint/2010/main" val="380029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60825-6955-E20A-C6A9-1F6137B111A5}"/>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F9BC1B0-FB1A-69EE-9CE7-F731678E6B89}"/>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She wrote a compiled bio of Oct 7 victims: including left-wing kibbutzniks, Burning Man-</a:t>
            </a:r>
            <a:r>
              <a:rPr lang="en-US" sz="4000" dirty="0" err="1"/>
              <a:t>esque</a:t>
            </a:r>
            <a:r>
              <a:rPr lang="en-US" sz="4000" dirty="0"/>
              <a:t> partiers, radical right-wingers, Bedouins, Israeli Arabs, Thai and Nepalese guest workers, peace activists, and elderly Holocaust survivors.</a:t>
            </a:r>
          </a:p>
        </p:txBody>
      </p:sp>
    </p:spTree>
    <p:extLst>
      <p:ext uri="{BB962C8B-B14F-4D97-AF65-F5344CB8AC3E}">
        <p14:creationId xmlns:p14="http://schemas.microsoft.com/office/powerpoint/2010/main" val="285437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26D31-E1BD-8B3A-C079-7953E5548496}"/>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5AEEC8C6-A3BE-B8BC-E20E-9D4FD12C9412}"/>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9CC1BA11-731B-A2DA-B212-A4D68EC444DF}"/>
              </a:ext>
            </a:extLst>
          </p:cNvPr>
          <p:cNvPicPr>
            <a:picLocks noChangeAspect="1"/>
          </p:cNvPicPr>
          <p:nvPr/>
        </p:nvPicPr>
        <p:blipFill>
          <a:blip r:embed="rId3"/>
          <a:stretch>
            <a:fillRect/>
          </a:stretch>
        </p:blipFill>
        <p:spPr>
          <a:xfrm>
            <a:off x="2203396" y="0"/>
            <a:ext cx="4737207" cy="5143500"/>
          </a:xfrm>
          <a:prstGeom prst="rect">
            <a:avLst/>
          </a:prstGeom>
        </p:spPr>
      </p:pic>
    </p:spTree>
    <p:extLst>
      <p:ext uri="{BB962C8B-B14F-4D97-AF65-F5344CB8AC3E}">
        <p14:creationId xmlns:p14="http://schemas.microsoft.com/office/powerpoint/2010/main" val="28834352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C2D9C-D0EA-9C1E-9BAF-66146A08BB7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AFB9F86F-6371-2ECD-F589-98D73F7C5B42}"/>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She realized that this wasn’t an Israeli story, but an ongoing part of the Jewish story from the time of Avraham.  </a:t>
            </a:r>
          </a:p>
          <a:p>
            <a:pPr algn="l"/>
            <a:r>
              <a:rPr lang="en-US" sz="4000" dirty="0"/>
              <a:t>Is there a safe place in the world for Jews?</a:t>
            </a:r>
          </a:p>
        </p:txBody>
      </p:sp>
    </p:spTree>
    <p:extLst>
      <p:ext uri="{BB962C8B-B14F-4D97-AF65-F5344CB8AC3E}">
        <p14:creationId xmlns:p14="http://schemas.microsoft.com/office/powerpoint/2010/main" val="39520836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81A23-04C1-EDFF-0456-60A9B2D4F2B7}"/>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A6353936-922F-6F28-4170-9AF985320C32}"/>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Yaron noted that there are two forms of anti-Semitism.</a:t>
            </a:r>
          </a:p>
          <a:p>
            <a:pPr marL="514350" indent="-514350" algn="l">
              <a:buFont typeface="+mj-lt"/>
              <a:buAutoNum type="arabicPeriod"/>
            </a:pPr>
            <a:r>
              <a:rPr lang="en-US" sz="4000" u="sng" dirty="0"/>
              <a:t>Megaphone</a:t>
            </a:r>
            <a:r>
              <a:rPr lang="en-US" sz="4000" dirty="0"/>
              <a:t>: BDS, from an ideology.</a:t>
            </a:r>
          </a:p>
          <a:p>
            <a:pPr marL="514350" indent="-514350" algn="l">
              <a:buFont typeface="+mj-lt"/>
              <a:buAutoNum type="arabicPeriod"/>
            </a:pPr>
            <a:r>
              <a:rPr lang="en-US" sz="4000" u="sng" dirty="0"/>
              <a:t>Whisper</a:t>
            </a:r>
            <a:r>
              <a:rPr lang="en-US" sz="4000" dirty="0"/>
              <a:t>: after Jan. 2024 EVERY publisher cancelled Israeli authors; from FEAR</a:t>
            </a:r>
          </a:p>
        </p:txBody>
      </p:sp>
    </p:spTree>
    <p:extLst>
      <p:ext uri="{BB962C8B-B14F-4D97-AF65-F5344CB8AC3E}">
        <p14:creationId xmlns:p14="http://schemas.microsoft.com/office/powerpoint/2010/main" val="35940769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7803F-C791-FFF6-BDC3-902429F1C163}"/>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A555B48E-54C8-4A69-AA69-D058E37F8B1C}"/>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5" name="Picture 4">
            <a:extLst>
              <a:ext uri="{FF2B5EF4-FFF2-40B4-BE49-F238E27FC236}">
                <a16:creationId xmlns:a16="http://schemas.microsoft.com/office/drawing/2014/main" id="{392C2D3B-A17B-89BC-DC7B-88362BA3B33D}"/>
              </a:ext>
            </a:extLst>
          </p:cNvPr>
          <p:cNvPicPr>
            <a:picLocks noChangeAspect="1"/>
          </p:cNvPicPr>
          <p:nvPr/>
        </p:nvPicPr>
        <p:blipFill>
          <a:blip r:embed="rId3"/>
          <a:stretch>
            <a:fillRect/>
          </a:stretch>
        </p:blipFill>
        <p:spPr>
          <a:xfrm>
            <a:off x="685800" y="41503"/>
            <a:ext cx="7848600" cy="5110107"/>
          </a:xfrm>
          <a:prstGeom prst="rect">
            <a:avLst/>
          </a:prstGeom>
        </p:spPr>
      </p:pic>
      <p:sp>
        <p:nvSpPr>
          <p:cNvPr id="2" name="TextBox 1">
            <a:extLst>
              <a:ext uri="{FF2B5EF4-FFF2-40B4-BE49-F238E27FC236}">
                <a16:creationId xmlns:a16="http://schemas.microsoft.com/office/drawing/2014/main" id="{F8626926-6631-9DA6-ADB6-A80309507B02}"/>
              </a:ext>
            </a:extLst>
          </p:cNvPr>
          <p:cNvSpPr txBox="1"/>
          <p:nvPr/>
        </p:nvSpPr>
        <p:spPr>
          <a:xfrm>
            <a:off x="1993646" y="3486150"/>
            <a:ext cx="5232907" cy="707886"/>
          </a:xfrm>
          <a:prstGeom prst="rect">
            <a:avLst/>
          </a:prstGeom>
          <a:noFill/>
        </p:spPr>
        <p:txBody>
          <a:bodyPr wrap="none" rtlCol="0">
            <a:spAutoFit/>
          </a:bodyPr>
          <a:lstStyle/>
          <a:p>
            <a:pPr algn="l"/>
            <a:r>
              <a:rPr lang="en-US" dirty="0">
                <a:effectLst>
                  <a:outerShdw blurRad="38100" dist="38100" dir="2700000" algn="tl">
                    <a:srgbClr val="000000">
                      <a:alpha val="43137"/>
                    </a:srgbClr>
                  </a:outerShdw>
                </a:effectLst>
              </a:rPr>
              <a:t>Stockade and Tower</a:t>
            </a:r>
          </a:p>
        </p:txBody>
      </p:sp>
    </p:spTree>
    <p:extLst>
      <p:ext uri="{BB962C8B-B14F-4D97-AF65-F5344CB8AC3E}">
        <p14:creationId xmlns:p14="http://schemas.microsoft.com/office/powerpoint/2010/main" val="15717346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82636-C4D5-15CE-8AB5-D7FF5A2CE9AB}"/>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8380529A-4289-4B47-521A-C90CAA27AC9E}"/>
              </a:ext>
            </a:extLst>
          </p:cNvPr>
          <p:cNvSpPr>
            <a:spLocks noGrp="1" noChangeArrowheads="1"/>
          </p:cNvSpPr>
          <p:nvPr>
            <p:ph type="subTitle" idx="1"/>
          </p:nvPr>
        </p:nvSpPr>
        <p:spPr>
          <a:xfrm>
            <a:off x="228600" y="209550"/>
            <a:ext cx="8686800" cy="4800600"/>
          </a:xfrm>
        </p:spPr>
        <p:txBody>
          <a:bodyPr>
            <a:normAutofit fontScale="92500"/>
          </a:bodyPr>
          <a:lstStyle/>
          <a:p>
            <a:pPr algn="l"/>
            <a:r>
              <a:rPr lang="en-US" sz="4000" dirty="0"/>
              <a:t>Part of the curse on Israel in exile is </a:t>
            </a:r>
          </a:p>
          <a:p>
            <a:pPr algn="l"/>
            <a:r>
              <a:rPr lang="en-US" sz="4000" baseline="30000" dirty="0" err="1"/>
              <a:t>Viyikra</a:t>
            </a:r>
            <a:r>
              <a:rPr lang="en-US" sz="4000" baseline="30000" dirty="0"/>
              <a:t> Lev 26.36-37</a:t>
            </a:r>
            <a:r>
              <a:rPr lang="en-US" sz="4000" dirty="0"/>
              <a:t> “As for those who remain, I will bring weakness into their hearts in the lands of their enemies, so that the sound of a driven leaf will put them to flight, and they will flee as one flees from the sword and fall, </a:t>
            </a:r>
          </a:p>
        </p:txBody>
      </p:sp>
    </p:spTree>
    <p:extLst>
      <p:ext uri="{BB962C8B-B14F-4D97-AF65-F5344CB8AC3E}">
        <p14:creationId xmlns:p14="http://schemas.microsoft.com/office/powerpoint/2010/main" val="681705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D9498-BEBE-4793-B400-C1B9AD4DF7B0}"/>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48162D14-8F80-49A6-0938-2BB4C2F15B1C}"/>
              </a:ext>
            </a:extLst>
          </p:cNvPr>
          <p:cNvSpPr>
            <a:spLocks noGrp="1" noChangeArrowheads="1"/>
          </p:cNvSpPr>
          <p:nvPr>
            <p:ph type="subTitle" idx="1"/>
          </p:nvPr>
        </p:nvSpPr>
        <p:spPr>
          <a:xfrm>
            <a:off x="228600" y="209550"/>
            <a:ext cx="8686800" cy="4800600"/>
          </a:xfrm>
        </p:spPr>
        <p:txBody>
          <a:bodyPr>
            <a:normAutofit/>
          </a:bodyPr>
          <a:lstStyle/>
          <a:p>
            <a:pPr algn="l"/>
            <a:r>
              <a:rPr lang="en-US" sz="4000" baseline="30000" dirty="0" err="1"/>
              <a:t>Viyikra</a:t>
            </a:r>
            <a:r>
              <a:rPr lang="en-US" sz="4000" baseline="30000" dirty="0"/>
              <a:t> Lev 26.36-37</a:t>
            </a:r>
            <a:r>
              <a:rPr lang="en-US" sz="4000" dirty="0"/>
              <a:t>  even when no one is pursuing. They will stumble over one another, as if before the sword, when no one pursues, and you will have no strength to stand before your enemies. </a:t>
            </a:r>
          </a:p>
        </p:txBody>
      </p:sp>
    </p:spTree>
    <p:extLst>
      <p:ext uri="{BB962C8B-B14F-4D97-AF65-F5344CB8AC3E}">
        <p14:creationId xmlns:p14="http://schemas.microsoft.com/office/powerpoint/2010/main" val="14149695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7BC3C-44C9-1541-4286-6CBD220BD59B}"/>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8C82D8C9-7696-2AB1-F4FF-57B90B040603}"/>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Tower and Stockade</a:t>
            </a:r>
          </a:p>
          <a:p>
            <a:pPr algn="l"/>
            <a:r>
              <a:rPr lang="en-US" sz="4000" dirty="0"/>
              <a:t> </a:t>
            </a:r>
            <a:r>
              <a:rPr lang="he-IL" sz="4400" b="1" dirty="0">
                <a:latin typeface="David" panose="020E0502060401010101" pitchFamily="34" charset="-79"/>
                <a:cs typeface="David" panose="020E0502060401010101" pitchFamily="34" charset="-79"/>
              </a:rPr>
              <a:t>חוֹמָה וּמִגְדָּל</a:t>
            </a:r>
            <a:r>
              <a:rPr lang="en-US" sz="4000" dirty="0"/>
              <a:t>, lit. 'wall and tower') was a settlement method used by Zionist settlers in Mandatory Palestine.</a:t>
            </a:r>
          </a:p>
          <a:p>
            <a:pPr algn="l"/>
            <a:endParaRPr lang="en-US" sz="4000" dirty="0"/>
          </a:p>
        </p:txBody>
      </p:sp>
    </p:spTree>
    <p:extLst>
      <p:ext uri="{BB962C8B-B14F-4D97-AF65-F5344CB8AC3E}">
        <p14:creationId xmlns:p14="http://schemas.microsoft.com/office/powerpoint/2010/main" val="28963831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3D746-7BA1-E6F4-C3D7-0514CC840C7A}"/>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B07ECF37-862C-F757-F46A-E52948580AAD}"/>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4098" name="Picture 2">
            <a:extLst>
              <a:ext uri="{FF2B5EF4-FFF2-40B4-BE49-F238E27FC236}">
                <a16:creationId xmlns:a16="http://schemas.microsoft.com/office/drawing/2014/main" id="{6EB39DBC-D450-67AA-1600-325101F6B4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0"/>
            <a:ext cx="89154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0394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93566-7C9F-0309-E804-42286693EFE4}"/>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6BE4A619-334B-086A-5A0B-CA4042B5A032}"/>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DB8D4E6E-E29E-F1E9-9B9B-1991A6D08942}"/>
              </a:ext>
            </a:extLst>
          </p:cNvPr>
          <p:cNvPicPr>
            <a:picLocks noChangeAspect="1"/>
          </p:cNvPicPr>
          <p:nvPr/>
        </p:nvPicPr>
        <p:blipFill>
          <a:blip r:embed="rId3"/>
          <a:stretch>
            <a:fillRect/>
          </a:stretch>
        </p:blipFill>
        <p:spPr>
          <a:xfrm>
            <a:off x="1166515" y="0"/>
            <a:ext cx="6810969" cy="5143500"/>
          </a:xfrm>
          <a:prstGeom prst="rect">
            <a:avLst/>
          </a:prstGeom>
        </p:spPr>
      </p:pic>
    </p:spTree>
    <p:extLst>
      <p:ext uri="{BB962C8B-B14F-4D97-AF65-F5344CB8AC3E}">
        <p14:creationId xmlns:p14="http://schemas.microsoft.com/office/powerpoint/2010/main" val="39264332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55498-6752-1CDE-AF80-168C22A7543C}"/>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5D3CB146-A62A-8550-E7F2-23679FD4B8C8}"/>
              </a:ext>
            </a:extLst>
          </p:cNvPr>
          <p:cNvSpPr>
            <a:spLocks noGrp="1" noChangeArrowheads="1"/>
          </p:cNvSpPr>
          <p:nvPr>
            <p:ph type="subTitle" idx="1"/>
          </p:nvPr>
        </p:nvSpPr>
        <p:spPr>
          <a:xfrm>
            <a:off x="228600" y="209550"/>
            <a:ext cx="5391796" cy="4800600"/>
          </a:xfrm>
        </p:spPr>
        <p:txBody>
          <a:bodyPr>
            <a:normAutofit/>
          </a:bodyPr>
          <a:lstStyle/>
          <a:p>
            <a:pPr algn="l"/>
            <a:r>
              <a:rPr lang="en-US" sz="4000" dirty="0"/>
              <a:t>Map of “Stockade and Tower” settlements.</a:t>
            </a:r>
          </a:p>
        </p:txBody>
      </p:sp>
      <p:pic>
        <p:nvPicPr>
          <p:cNvPr id="3" name="Picture 2">
            <a:extLst>
              <a:ext uri="{FF2B5EF4-FFF2-40B4-BE49-F238E27FC236}">
                <a16:creationId xmlns:a16="http://schemas.microsoft.com/office/drawing/2014/main" id="{63AA5A9D-BD5D-BE7D-2A5B-BC711B1F8A68}"/>
              </a:ext>
            </a:extLst>
          </p:cNvPr>
          <p:cNvPicPr>
            <a:picLocks noChangeAspect="1"/>
          </p:cNvPicPr>
          <p:nvPr/>
        </p:nvPicPr>
        <p:blipFill>
          <a:blip r:embed="rId3"/>
          <a:stretch>
            <a:fillRect/>
          </a:stretch>
        </p:blipFill>
        <p:spPr>
          <a:xfrm>
            <a:off x="5620396" y="-28575"/>
            <a:ext cx="3504554" cy="5143500"/>
          </a:xfrm>
          <a:prstGeom prst="rect">
            <a:avLst/>
          </a:prstGeom>
        </p:spPr>
      </p:pic>
    </p:spTree>
    <p:extLst>
      <p:ext uri="{BB962C8B-B14F-4D97-AF65-F5344CB8AC3E}">
        <p14:creationId xmlns:p14="http://schemas.microsoft.com/office/powerpoint/2010/main" val="2933743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7F2AA-73DF-7CF3-1372-21F50A4DDAA0}"/>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19D5A266-C46D-2466-60E1-A6149D34DACC}"/>
              </a:ext>
            </a:extLst>
          </p:cNvPr>
          <p:cNvSpPr>
            <a:spLocks noGrp="1" noChangeArrowheads="1"/>
          </p:cNvSpPr>
          <p:nvPr>
            <p:ph type="subTitle" idx="1"/>
          </p:nvPr>
        </p:nvSpPr>
        <p:spPr>
          <a:xfrm>
            <a:off x="228600" y="209550"/>
            <a:ext cx="4800600" cy="4800600"/>
          </a:xfrm>
        </p:spPr>
        <p:txBody>
          <a:bodyPr>
            <a:normAutofit fontScale="92500" lnSpcReduction="10000"/>
          </a:bodyPr>
          <a:lstStyle/>
          <a:p>
            <a:pPr algn="l"/>
            <a:r>
              <a:rPr lang="en-US" sz="4000" dirty="0"/>
              <a:t>Orde Wingate was a Plymouth Brethren revivalist Christian. He embraced the 1917 British Balfour Declaration which promised the Jewish people a national homeland.</a:t>
            </a:r>
          </a:p>
        </p:txBody>
      </p:sp>
      <p:pic>
        <p:nvPicPr>
          <p:cNvPr id="3" name="Picture 2">
            <a:extLst>
              <a:ext uri="{FF2B5EF4-FFF2-40B4-BE49-F238E27FC236}">
                <a16:creationId xmlns:a16="http://schemas.microsoft.com/office/drawing/2014/main" id="{742927FE-4299-BCFA-553B-E143212EA281}"/>
              </a:ext>
            </a:extLst>
          </p:cNvPr>
          <p:cNvPicPr>
            <a:picLocks noChangeAspect="1"/>
          </p:cNvPicPr>
          <p:nvPr/>
        </p:nvPicPr>
        <p:blipFill>
          <a:blip r:embed="rId3"/>
          <a:stretch>
            <a:fillRect/>
          </a:stretch>
        </p:blipFill>
        <p:spPr>
          <a:xfrm>
            <a:off x="5029200" y="0"/>
            <a:ext cx="4114800" cy="5181600"/>
          </a:xfrm>
          <a:prstGeom prst="rect">
            <a:avLst/>
          </a:prstGeom>
        </p:spPr>
      </p:pic>
    </p:spTree>
    <p:extLst>
      <p:ext uri="{BB962C8B-B14F-4D97-AF65-F5344CB8AC3E}">
        <p14:creationId xmlns:p14="http://schemas.microsoft.com/office/powerpoint/2010/main" val="3753329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9E4A4-108F-5082-BC39-7AB1554931E3}"/>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B2C2303E-1038-5975-9E42-87B61693914B}"/>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endParaRPr lang="he-IL" sz="4000" dirty="0"/>
          </a:p>
        </p:txBody>
      </p:sp>
      <p:pic>
        <p:nvPicPr>
          <p:cNvPr id="3" name="Picture 2">
            <a:extLst>
              <a:ext uri="{FF2B5EF4-FFF2-40B4-BE49-F238E27FC236}">
                <a16:creationId xmlns:a16="http://schemas.microsoft.com/office/drawing/2014/main" id="{642E25CC-EF43-B7F7-811F-433BC632C8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5987079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F32A7-16A9-2648-9E6B-0FEBD6952027}"/>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4A421344-A921-8BEC-CDD3-C5349E62D4FB}"/>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In 1936 he was stationed in then British Mandatory Palestine and was puzzled by his fellow Brits in the land who were now overtly anti-Jewish. Deployed to British intelligence, he shut himself away in a hotel room in Haifa for months, trying to work things out. </a:t>
            </a:r>
          </a:p>
        </p:txBody>
      </p:sp>
    </p:spTree>
    <p:extLst>
      <p:ext uri="{BB962C8B-B14F-4D97-AF65-F5344CB8AC3E}">
        <p14:creationId xmlns:p14="http://schemas.microsoft.com/office/powerpoint/2010/main" val="19378581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B30AD-9B6B-2495-D06B-D2CF9381A515}"/>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AD721DFC-09CE-3900-0657-6392E9D74164}"/>
              </a:ext>
            </a:extLst>
          </p:cNvPr>
          <p:cNvSpPr>
            <a:spLocks noGrp="1" noChangeArrowheads="1"/>
          </p:cNvSpPr>
          <p:nvPr>
            <p:ph type="subTitle" idx="1"/>
          </p:nvPr>
        </p:nvSpPr>
        <p:spPr>
          <a:xfrm>
            <a:off x="228600" y="209550"/>
            <a:ext cx="8686800" cy="4800600"/>
          </a:xfrm>
        </p:spPr>
        <p:txBody>
          <a:bodyPr>
            <a:normAutofit fontScale="92500" lnSpcReduction="20000"/>
          </a:bodyPr>
          <a:lstStyle/>
          <a:p>
            <a:pPr algn="l"/>
            <a:r>
              <a:rPr lang="en-US" sz="4000" dirty="0"/>
              <a:t>He studied the origins of the Jewish-Arab conflict, the Hebrew Bible and also Hebrew – which within a few years he would be speaking fluently. He came out of the hotel room an undying Zionist convinced that the times he was living in were of Biblical proportion and God was about to act: and Wingate, was here to be part of that plan.</a:t>
            </a:r>
          </a:p>
        </p:txBody>
      </p:sp>
    </p:spTree>
    <p:extLst>
      <p:ext uri="{BB962C8B-B14F-4D97-AF65-F5344CB8AC3E}">
        <p14:creationId xmlns:p14="http://schemas.microsoft.com/office/powerpoint/2010/main" val="38685354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B2DD4-8C78-0AFC-1CBC-55999C6B2A8A}"/>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363245A7-F10F-837D-DF72-F17DA7729D09}"/>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At the time Arab gangs were murdering defenseless farmers and families on kibbutzim in the Jezreel valley. The British refused to get involved so as not to jeopardize the flow of Arab oil running through their pipeline in the heart of the Jezreel valley. </a:t>
            </a:r>
          </a:p>
        </p:txBody>
      </p:sp>
    </p:spTree>
    <p:extLst>
      <p:ext uri="{BB962C8B-B14F-4D97-AF65-F5344CB8AC3E}">
        <p14:creationId xmlns:p14="http://schemas.microsoft.com/office/powerpoint/2010/main" val="38188193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E3D9D-3994-140B-F7B7-E4FFF75DFF7A}"/>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4834E85E-55AC-4918-7AA4-3BA44FD0BDE1}"/>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1026" name="Picture 2">
            <a:extLst>
              <a:ext uri="{FF2B5EF4-FFF2-40B4-BE49-F238E27FC236}">
                <a16:creationId xmlns:a16="http://schemas.microsoft.com/office/drawing/2014/main" id="{450C02FD-719B-D72F-8253-1F6B155368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8289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B8A13-5F2D-797E-7DDE-2A278332550D}"/>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AE74060A-86AC-7481-279F-B92DA6FE9B70}"/>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Formally, he was charged by the British to protect the pipeline. In setting up the Special Night Squads of Jewish Fighters Wingate believed he had finally discovered why God had put him on earth.</a:t>
            </a:r>
          </a:p>
        </p:txBody>
      </p:sp>
    </p:spTree>
    <p:extLst>
      <p:ext uri="{BB962C8B-B14F-4D97-AF65-F5344CB8AC3E}">
        <p14:creationId xmlns:p14="http://schemas.microsoft.com/office/powerpoint/2010/main" val="32691445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EE275-1CEA-2444-2F2E-DCFC018EE327}"/>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967E936-C828-8296-8D40-98652DC5E4B1}"/>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He used the Israelite battles of the Bible as a blueprint for success: but not just any battle. He turned to the battle between Gideon and the Midianites which took place in the exact same Jezreel Valley, </a:t>
            </a:r>
          </a:p>
        </p:txBody>
      </p:sp>
    </p:spTree>
    <p:extLst>
      <p:ext uri="{BB962C8B-B14F-4D97-AF65-F5344CB8AC3E}">
        <p14:creationId xmlns:p14="http://schemas.microsoft.com/office/powerpoint/2010/main" val="23137742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FB541-768F-308E-AEF1-1A1D480774D3}"/>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73ADA700-5ECD-6718-4E1F-71DD078EA914}"/>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and studied their art of war. Seeing himself as a Gideon, he was commanding a small group of soldiers to defeat the Arab “Midianites,” </a:t>
            </a:r>
          </a:p>
        </p:txBody>
      </p:sp>
    </p:spTree>
    <p:extLst>
      <p:ext uri="{BB962C8B-B14F-4D97-AF65-F5344CB8AC3E}">
        <p14:creationId xmlns:p14="http://schemas.microsoft.com/office/powerpoint/2010/main" val="19252087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A1D2B-77CC-6C0E-EA62-277B083F7098}"/>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8025ED73-4AA7-1AE3-9A65-06177875336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Wingate trained the small groups of lightly equipped men to move silently under the cover of darkness, gather intelligence and attack an enemy where the enemy least expected it – in their own backyard.</a:t>
            </a:r>
          </a:p>
        </p:txBody>
      </p:sp>
    </p:spTree>
    <p:extLst>
      <p:ext uri="{BB962C8B-B14F-4D97-AF65-F5344CB8AC3E}">
        <p14:creationId xmlns:p14="http://schemas.microsoft.com/office/powerpoint/2010/main" val="8072984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662AC-78B9-5CBF-B948-DCACF16F67BE}"/>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C41BB22C-9328-08E8-769A-58C61E07AEE6}"/>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There had not been a Jewish military operation like this in over two thousand years. The Special Night Squads succeeded all expectations. Attack was the form of defense. Sabotage ceased, the pipeline was kept safe and the Arab marauders were defeated.</a:t>
            </a:r>
          </a:p>
        </p:txBody>
      </p:sp>
    </p:spTree>
    <p:extLst>
      <p:ext uri="{BB962C8B-B14F-4D97-AF65-F5344CB8AC3E}">
        <p14:creationId xmlns:p14="http://schemas.microsoft.com/office/powerpoint/2010/main" val="13081564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21755-F298-ECF9-5E3C-9BF9D0967D17}"/>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27C77F3B-BF28-20C2-E487-3DBD42FC8911}"/>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“Orde Wingate will be forever remembered for laying the foundation of the first Jewish army in two thousand years”</a:t>
            </a:r>
          </a:p>
        </p:txBody>
      </p:sp>
    </p:spTree>
    <p:extLst>
      <p:ext uri="{BB962C8B-B14F-4D97-AF65-F5344CB8AC3E}">
        <p14:creationId xmlns:p14="http://schemas.microsoft.com/office/powerpoint/2010/main" val="2661979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0056B-26D3-8652-E87A-46BB082D196F}"/>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FF445347-4668-3CC6-1264-00E77ECA5CFF}"/>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endParaRPr lang="he-IL" sz="4000" dirty="0"/>
          </a:p>
        </p:txBody>
      </p:sp>
      <p:pic>
        <p:nvPicPr>
          <p:cNvPr id="4" name="Picture 3">
            <a:extLst>
              <a:ext uri="{FF2B5EF4-FFF2-40B4-BE49-F238E27FC236}">
                <a16:creationId xmlns:a16="http://schemas.microsoft.com/office/drawing/2014/main" id="{DAC46DD7-1B06-DB31-1700-FB2DF692BF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5" name="TextBox 4">
            <a:extLst>
              <a:ext uri="{FF2B5EF4-FFF2-40B4-BE49-F238E27FC236}">
                <a16:creationId xmlns:a16="http://schemas.microsoft.com/office/drawing/2014/main" id="{E90F7595-0BE0-6A10-2840-4314895119FA}"/>
              </a:ext>
            </a:extLst>
          </p:cNvPr>
          <p:cNvSpPr txBox="1"/>
          <p:nvPr/>
        </p:nvSpPr>
        <p:spPr>
          <a:xfrm>
            <a:off x="76200" y="114622"/>
            <a:ext cx="9007402" cy="4401205"/>
          </a:xfrm>
          <a:prstGeom prst="rect">
            <a:avLst/>
          </a:prstGeom>
          <a:noFill/>
        </p:spPr>
        <p:txBody>
          <a:bodyPr wrap="none" rtlCol="0">
            <a:spAutoFit/>
          </a:bodyPr>
          <a:lstStyle/>
          <a:p>
            <a:pPr algn="l"/>
            <a:r>
              <a:rPr lang="en-US" u="sng" dirty="0">
                <a:solidFill>
                  <a:srgbClr val="FFFF66"/>
                </a:solidFill>
              </a:rPr>
              <a:t>T'hillim-Ps 34.18  A broken heart </a:t>
            </a:r>
          </a:p>
          <a:p>
            <a:pPr algn="l"/>
            <a:r>
              <a:rPr lang="en-US" u="sng" dirty="0">
                <a:solidFill>
                  <a:srgbClr val="FFFF66"/>
                </a:solidFill>
              </a:rPr>
              <a:t>and contrite spirit</a:t>
            </a:r>
          </a:p>
          <a:p>
            <a:pPr marL="514350" indent="-514350" algn="l">
              <a:buFont typeface="+mj-lt"/>
              <a:buAutoNum type="arabicPeriod"/>
            </a:pPr>
            <a:r>
              <a:rPr lang="en-US" dirty="0"/>
              <a:t>Int. Holocaust Remembrance Day</a:t>
            </a:r>
          </a:p>
          <a:p>
            <a:pPr marL="514350" indent="-514350" algn="l">
              <a:buFont typeface="+mj-lt"/>
              <a:buAutoNum type="arabicPeriod"/>
            </a:pPr>
            <a:r>
              <a:rPr lang="en-US" dirty="0"/>
              <a:t>Tubingen </a:t>
            </a:r>
            <a:r>
              <a:rPr lang="en-US" dirty="0" err="1"/>
              <a:t>MoR</a:t>
            </a:r>
            <a:r>
              <a:rPr lang="en-US" dirty="0"/>
              <a:t> Response</a:t>
            </a:r>
          </a:p>
          <a:p>
            <a:pPr marL="514350" indent="-514350" algn="l">
              <a:buFont typeface="+mj-lt"/>
              <a:buAutoNum type="arabicPeriod"/>
            </a:pPr>
            <a:r>
              <a:rPr lang="en-US" dirty="0"/>
              <a:t>Broken Heart, Contrite Spirit </a:t>
            </a:r>
          </a:p>
          <a:p>
            <a:pPr marL="514350" indent="-514350" algn="l">
              <a:buFont typeface="+mj-lt"/>
              <a:buAutoNum type="arabicPeriod"/>
            </a:pPr>
            <a:r>
              <a:rPr lang="en-US" dirty="0"/>
              <a:t>Conditions today</a:t>
            </a:r>
          </a:p>
          <a:p>
            <a:pPr marL="514350" indent="-514350" algn="l">
              <a:buFont typeface="+mj-lt"/>
              <a:buAutoNum type="arabicPeriod"/>
            </a:pPr>
            <a:r>
              <a:rPr lang="en-US" dirty="0"/>
              <a:t>Our Calling</a:t>
            </a:r>
          </a:p>
        </p:txBody>
      </p:sp>
    </p:spTree>
    <p:extLst>
      <p:ext uri="{BB962C8B-B14F-4D97-AF65-F5344CB8AC3E}">
        <p14:creationId xmlns:p14="http://schemas.microsoft.com/office/powerpoint/2010/main" val="244219778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6942C-AD56-2BFF-D7C6-2CC463F0A37E}"/>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E2D1C91E-2151-2246-DC5F-B8AD5A4D92FB}"/>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Israel’s first Prime Minister David Ben Gurion famously became known simply as </a:t>
            </a:r>
            <a:r>
              <a:rPr lang="en-US" sz="4000" dirty="0" err="1"/>
              <a:t>HaZaken</a:t>
            </a:r>
            <a:r>
              <a:rPr lang="en-US" sz="4000" dirty="0"/>
              <a:t>, “the old man.”  </a:t>
            </a:r>
            <a:r>
              <a:rPr lang="he-IL" sz="4200" b="1" dirty="0">
                <a:latin typeface="David" panose="020E0502060401010101" pitchFamily="34" charset="-79"/>
                <a:cs typeface="David" panose="020E0502060401010101" pitchFamily="34" charset="-79"/>
              </a:rPr>
              <a:t>הזקן</a:t>
            </a:r>
            <a:endParaRPr lang="en-US" sz="4000" b="1"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28494161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F3925-4AC8-A9E9-599E-D1494058C611}"/>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AFCF29BF-05D6-D39B-85FD-D7211E69520F}"/>
              </a:ext>
            </a:extLst>
          </p:cNvPr>
          <p:cNvSpPr>
            <a:spLocks noGrp="1" noChangeArrowheads="1"/>
          </p:cNvSpPr>
          <p:nvPr>
            <p:ph type="subTitle" idx="1"/>
          </p:nvPr>
        </p:nvSpPr>
        <p:spPr>
          <a:xfrm>
            <a:off x="228600" y="209550"/>
            <a:ext cx="8686800" cy="4800600"/>
          </a:xfrm>
        </p:spPr>
        <p:txBody>
          <a:bodyPr>
            <a:normAutofit lnSpcReduction="10000"/>
          </a:bodyPr>
          <a:lstStyle/>
          <a:p>
            <a:pPr algn="l"/>
            <a:r>
              <a:rPr lang="en-US" sz="4000" dirty="0"/>
              <a:t>Baron Edmond de Rothschild, a philanthropist, gave millions of his own money to help the 19th century struggling Jewish community and was accordingly bestowed the title, </a:t>
            </a:r>
            <a:r>
              <a:rPr lang="en-US" sz="4000" dirty="0" err="1"/>
              <a:t>HaNadiv</a:t>
            </a:r>
            <a:r>
              <a:rPr lang="en-US" sz="4000" dirty="0"/>
              <a:t> </a:t>
            </a:r>
            <a:r>
              <a:rPr lang="en-US" sz="4000" dirty="0" err="1"/>
              <a:t>HaYadua</a:t>
            </a:r>
            <a:r>
              <a:rPr lang="en-US" sz="4000" dirty="0"/>
              <a:t>, “the generous one.”  </a:t>
            </a:r>
            <a:r>
              <a:rPr lang="he-IL" sz="4000" b="1" dirty="0">
                <a:latin typeface="David" panose="020E0502060401010101" pitchFamily="34" charset="-79"/>
                <a:cs typeface="David" panose="020E0502060401010101" pitchFamily="34" charset="-79"/>
              </a:rPr>
              <a:t>הנדיב הידוע</a:t>
            </a:r>
            <a:endParaRPr lang="en-US" sz="4000" b="1"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30602366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72DBA-4064-10F1-8AF6-FD6EB63FD6A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1E23D3AC-423A-9FD8-EA45-1218497D5C9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Orde Wingate was also given a name. In Hebrew, he is affectionally known as </a:t>
            </a:r>
            <a:r>
              <a:rPr lang="en-US" sz="4000" dirty="0" err="1"/>
              <a:t>HaYadid</a:t>
            </a:r>
            <a:r>
              <a:rPr lang="en-US" sz="4000" dirty="0"/>
              <a:t>, or simply, “the friend.”</a:t>
            </a:r>
            <a:r>
              <a:rPr lang="he-IL" sz="4000" dirty="0"/>
              <a:t>  </a:t>
            </a:r>
            <a:r>
              <a:rPr lang="he-IL" sz="4400" b="1" dirty="0">
                <a:latin typeface="David" panose="020E0502060401010101" pitchFamily="34" charset="-79"/>
                <a:cs typeface="David" panose="020E0502060401010101" pitchFamily="34" charset="-79"/>
              </a:rPr>
              <a:t>הידיד </a:t>
            </a:r>
          </a:p>
          <a:p>
            <a:pPr algn="l"/>
            <a:r>
              <a:rPr lang="en-US" sz="4000" dirty="0">
                <a:cs typeface="David" panose="020E0502060401010101" pitchFamily="34" charset="-79"/>
              </a:rPr>
              <a:t>Are we willing to stand with Israel and the Jew? </a:t>
            </a:r>
          </a:p>
          <a:p>
            <a:pPr algn="l"/>
            <a:r>
              <a:rPr lang="en-US" sz="4000" dirty="0">
                <a:cs typeface="David" panose="020E0502060401010101" pitchFamily="34" charset="-79"/>
              </a:rPr>
              <a:t>~Marco Rubio, Elise Stefanik</a:t>
            </a:r>
          </a:p>
        </p:txBody>
      </p:sp>
    </p:spTree>
    <p:extLst>
      <p:ext uri="{BB962C8B-B14F-4D97-AF65-F5344CB8AC3E}">
        <p14:creationId xmlns:p14="http://schemas.microsoft.com/office/powerpoint/2010/main" val="4458722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BB2D6-A3A6-8B96-0C04-74FD674CAAB6}"/>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9EF28C46-1878-EF91-6DBF-EE756FD6E81C}"/>
              </a:ext>
            </a:extLst>
          </p:cNvPr>
          <p:cNvSpPr>
            <a:spLocks noGrp="1" noChangeArrowheads="1"/>
          </p:cNvSpPr>
          <p:nvPr>
            <p:ph type="subTitle" idx="1"/>
          </p:nvPr>
        </p:nvSpPr>
        <p:spPr>
          <a:xfrm>
            <a:off x="228600" y="209550"/>
            <a:ext cx="8686800" cy="4800600"/>
          </a:xfrm>
        </p:spPr>
        <p:txBody>
          <a:bodyPr>
            <a:normAutofit/>
          </a:bodyPr>
          <a:lstStyle/>
          <a:p>
            <a:endParaRPr lang="en-US" sz="4000" dirty="0"/>
          </a:p>
          <a:p>
            <a:r>
              <a:rPr lang="en-US" sz="4000" dirty="0"/>
              <a:t>Subtle anti-Semitism</a:t>
            </a:r>
          </a:p>
        </p:txBody>
      </p:sp>
    </p:spTree>
    <p:extLst>
      <p:ext uri="{BB962C8B-B14F-4D97-AF65-F5344CB8AC3E}">
        <p14:creationId xmlns:p14="http://schemas.microsoft.com/office/powerpoint/2010/main" val="265549058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F458F-F475-EFFB-E8EE-78C6B6EB1E7D}"/>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AE89A384-3323-DF88-6168-8A05C61B1F0B}"/>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a:p>
            <a:pPr algn="l"/>
            <a:r>
              <a:rPr lang="en-US" sz="4000" dirty="0"/>
              <a:t>conspiracy theory</a:t>
            </a:r>
          </a:p>
        </p:txBody>
      </p:sp>
      <p:pic>
        <p:nvPicPr>
          <p:cNvPr id="3" name="Picture 2">
            <a:extLst>
              <a:ext uri="{FF2B5EF4-FFF2-40B4-BE49-F238E27FC236}">
                <a16:creationId xmlns:a16="http://schemas.microsoft.com/office/drawing/2014/main" id="{03ADBFE5-447F-47E9-738D-F0DFB908B512}"/>
              </a:ext>
            </a:extLst>
          </p:cNvPr>
          <p:cNvPicPr>
            <a:picLocks noChangeAspect="1"/>
          </p:cNvPicPr>
          <p:nvPr/>
        </p:nvPicPr>
        <p:blipFill>
          <a:blip r:embed="rId3"/>
          <a:srcRect l="12120" t="9522" r="6073" b="28331"/>
          <a:stretch/>
        </p:blipFill>
        <p:spPr>
          <a:xfrm>
            <a:off x="5638800" y="361951"/>
            <a:ext cx="3505201" cy="4024490"/>
          </a:xfrm>
          <a:prstGeom prst="rect">
            <a:avLst/>
          </a:prstGeom>
        </p:spPr>
      </p:pic>
    </p:spTree>
    <p:extLst>
      <p:ext uri="{BB962C8B-B14F-4D97-AF65-F5344CB8AC3E}">
        <p14:creationId xmlns:p14="http://schemas.microsoft.com/office/powerpoint/2010/main" val="8678085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C8B64-2FD7-C539-9CE2-D923A1CAE773}"/>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D2E469CA-5B09-7683-079E-4BBC296179B6}"/>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a:p>
            <a:pPr algn="l"/>
            <a:r>
              <a:rPr lang="en-US" sz="4000" dirty="0"/>
              <a:t>dual loyalty</a:t>
            </a:r>
          </a:p>
        </p:txBody>
      </p:sp>
      <p:pic>
        <p:nvPicPr>
          <p:cNvPr id="3" name="Picture 2">
            <a:extLst>
              <a:ext uri="{FF2B5EF4-FFF2-40B4-BE49-F238E27FC236}">
                <a16:creationId xmlns:a16="http://schemas.microsoft.com/office/drawing/2014/main" id="{6A14DAE1-63F3-ED6E-D0C3-72FB722C9AF3}"/>
              </a:ext>
            </a:extLst>
          </p:cNvPr>
          <p:cNvPicPr>
            <a:picLocks noChangeAspect="1"/>
          </p:cNvPicPr>
          <p:nvPr/>
        </p:nvPicPr>
        <p:blipFill>
          <a:blip r:embed="rId3"/>
          <a:stretch>
            <a:fillRect/>
          </a:stretch>
        </p:blipFill>
        <p:spPr>
          <a:xfrm>
            <a:off x="3566296" y="-19050"/>
            <a:ext cx="4939706" cy="5162550"/>
          </a:xfrm>
          <a:prstGeom prst="rect">
            <a:avLst/>
          </a:prstGeom>
        </p:spPr>
      </p:pic>
    </p:spTree>
    <p:extLst>
      <p:ext uri="{BB962C8B-B14F-4D97-AF65-F5344CB8AC3E}">
        <p14:creationId xmlns:p14="http://schemas.microsoft.com/office/powerpoint/2010/main" val="19810390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78F94-24A6-0CD0-1A6D-AFEFD771A91E}"/>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C350DB57-3254-931A-F45D-8A5A502E7EF1}"/>
              </a:ext>
            </a:extLst>
          </p:cNvPr>
          <p:cNvSpPr>
            <a:spLocks noGrp="1" noChangeArrowheads="1"/>
          </p:cNvSpPr>
          <p:nvPr>
            <p:ph type="subTitle" idx="1"/>
          </p:nvPr>
        </p:nvSpPr>
        <p:spPr>
          <a:xfrm>
            <a:off x="228600" y="209550"/>
            <a:ext cx="8686800" cy="4800600"/>
          </a:xfrm>
        </p:spPr>
        <p:txBody>
          <a:bodyPr>
            <a:normAutofit/>
          </a:bodyPr>
          <a:lstStyle/>
          <a:p>
            <a:pPr algn="l"/>
            <a:endParaRPr lang="en-US" sz="4000" dirty="0"/>
          </a:p>
          <a:p>
            <a:pPr algn="l"/>
            <a:r>
              <a:rPr lang="en-US" sz="4000" dirty="0"/>
              <a:t>deicide</a:t>
            </a:r>
          </a:p>
        </p:txBody>
      </p:sp>
      <p:pic>
        <p:nvPicPr>
          <p:cNvPr id="3" name="Picture 2">
            <a:extLst>
              <a:ext uri="{FF2B5EF4-FFF2-40B4-BE49-F238E27FC236}">
                <a16:creationId xmlns:a16="http://schemas.microsoft.com/office/drawing/2014/main" id="{942478A2-D04A-8D93-27FE-BE206D97D874}"/>
              </a:ext>
            </a:extLst>
          </p:cNvPr>
          <p:cNvPicPr>
            <a:picLocks noChangeAspect="1"/>
          </p:cNvPicPr>
          <p:nvPr/>
        </p:nvPicPr>
        <p:blipFill>
          <a:blip r:embed="rId3"/>
          <a:stretch>
            <a:fillRect/>
          </a:stretch>
        </p:blipFill>
        <p:spPr>
          <a:xfrm>
            <a:off x="2342234" y="0"/>
            <a:ext cx="6190536" cy="4019550"/>
          </a:xfrm>
          <a:prstGeom prst="rect">
            <a:avLst/>
          </a:prstGeom>
        </p:spPr>
      </p:pic>
    </p:spTree>
    <p:extLst>
      <p:ext uri="{BB962C8B-B14F-4D97-AF65-F5344CB8AC3E}">
        <p14:creationId xmlns:p14="http://schemas.microsoft.com/office/powerpoint/2010/main" val="4859930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6EEB8-50A6-7B9C-62C1-591BFA5BE26C}"/>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C3AE3E02-8328-D419-ECBA-BE13C3BA5343}"/>
              </a:ext>
            </a:extLst>
          </p:cNvPr>
          <p:cNvSpPr>
            <a:spLocks noGrp="1" noChangeArrowheads="1"/>
          </p:cNvSpPr>
          <p:nvPr>
            <p:ph type="subTitle" idx="1"/>
          </p:nvPr>
        </p:nvSpPr>
        <p:spPr>
          <a:xfrm>
            <a:off x="228600" y="209550"/>
            <a:ext cx="3276600" cy="4800600"/>
          </a:xfrm>
        </p:spPr>
        <p:txBody>
          <a:bodyPr>
            <a:normAutofit/>
          </a:bodyPr>
          <a:lstStyle/>
          <a:p>
            <a:pPr algn="l"/>
            <a:endParaRPr lang="en-US" sz="4000" dirty="0"/>
          </a:p>
          <a:p>
            <a:pPr algn="l"/>
            <a:r>
              <a:rPr lang="en-US" sz="4000" dirty="0"/>
              <a:t>From the River to the Sea</a:t>
            </a:r>
          </a:p>
        </p:txBody>
      </p:sp>
      <p:pic>
        <p:nvPicPr>
          <p:cNvPr id="3" name="Picture 2">
            <a:extLst>
              <a:ext uri="{FF2B5EF4-FFF2-40B4-BE49-F238E27FC236}">
                <a16:creationId xmlns:a16="http://schemas.microsoft.com/office/drawing/2014/main" id="{3BFA38C8-6950-C572-CE6A-2A3FCB3C090D}"/>
              </a:ext>
            </a:extLst>
          </p:cNvPr>
          <p:cNvPicPr>
            <a:picLocks noChangeAspect="1"/>
          </p:cNvPicPr>
          <p:nvPr/>
        </p:nvPicPr>
        <p:blipFill>
          <a:blip r:embed="rId3"/>
          <a:stretch>
            <a:fillRect/>
          </a:stretch>
        </p:blipFill>
        <p:spPr>
          <a:xfrm>
            <a:off x="5105400" y="0"/>
            <a:ext cx="4029075" cy="5177549"/>
          </a:xfrm>
          <a:prstGeom prst="rect">
            <a:avLst/>
          </a:prstGeom>
        </p:spPr>
      </p:pic>
    </p:spTree>
    <p:extLst>
      <p:ext uri="{BB962C8B-B14F-4D97-AF65-F5344CB8AC3E}">
        <p14:creationId xmlns:p14="http://schemas.microsoft.com/office/powerpoint/2010/main" val="230920729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EE571-CAED-7A5E-6B75-CF0BDC54DB44}"/>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C722AEBE-4F10-DB55-EFF7-3DEBE8451529}"/>
              </a:ext>
            </a:extLst>
          </p:cNvPr>
          <p:cNvSpPr>
            <a:spLocks noGrp="1" noChangeArrowheads="1"/>
          </p:cNvSpPr>
          <p:nvPr>
            <p:ph type="subTitle" idx="1"/>
          </p:nvPr>
        </p:nvSpPr>
        <p:spPr>
          <a:xfrm>
            <a:off x="228600" y="209550"/>
            <a:ext cx="4955665" cy="4800600"/>
          </a:xfrm>
        </p:spPr>
        <p:txBody>
          <a:bodyPr>
            <a:normAutofit/>
          </a:bodyPr>
          <a:lstStyle/>
          <a:p>
            <a:pPr algn="l"/>
            <a:endParaRPr lang="en-US" sz="4000" dirty="0"/>
          </a:p>
          <a:p>
            <a:pPr algn="l"/>
            <a:r>
              <a:rPr lang="en-US" sz="4000" dirty="0"/>
              <a:t>Great Replacement</a:t>
            </a:r>
            <a:endParaRPr lang="en-US" sz="4800" dirty="0"/>
          </a:p>
        </p:txBody>
      </p:sp>
      <p:pic>
        <p:nvPicPr>
          <p:cNvPr id="3" name="Picture 2">
            <a:extLst>
              <a:ext uri="{FF2B5EF4-FFF2-40B4-BE49-F238E27FC236}">
                <a16:creationId xmlns:a16="http://schemas.microsoft.com/office/drawing/2014/main" id="{04EA052C-2F56-D5BD-6F23-857ED18EFC20}"/>
              </a:ext>
            </a:extLst>
          </p:cNvPr>
          <p:cNvPicPr>
            <a:picLocks noChangeAspect="1"/>
          </p:cNvPicPr>
          <p:nvPr/>
        </p:nvPicPr>
        <p:blipFill>
          <a:blip r:embed="rId3"/>
          <a:stretch>
            <a:fillRect/>
          </a:stretch>
        </p:blipFill>
        <p:spPr>
          <a:xfrm>
            <a:off x="5184265" y="0"/>
            <a:ext cx="3921635" cy="5010150"/>
          </a:xfrm>
          <a:prstGeom prst="rect">
            <a:avLst/>
          </a:prstGeom>
        </p:spPr>
      </p:pic>
    </p:spTree>
    <p:extLst>
      <p:ext uri="{BB962C8B-B14F-4D97-AF65-F5344CB8AC3E}">
        <p14:creationId xmlns:p14="http://schemas.microsoft.com/office/powerpoint/2010/main" val="137015341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DDD9E-C193-249B-0D29-8399AB1AC0A7}"/>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E08E5E37-BCA4-22B1-BC60-778A0AE1D99D}"/>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Illuminati</a:t>
            </a:r>
          </a:p>
          <a:p>
            <a:pPr algn="l"/>
            <a:endParaRPr lang="en-US" sz="4000" dirty="0"/>
          </a:p>
          <a:p>
            <a:pPr algn="l"/>
            <a:endParaRPr lang="en-US" sz="4000" dirty="0"/>
          </a:p>
          <a:p>
            <a:pPr algn="l"/>
            <a:endParaRPr lang="en-US" sz="4000" dirty="0"/>
          </a:p>
          <a:p>
            <a:pPr algn="l"/>
            <a:r>
              <a:rPr lang="en-US" sz="4000" dirty="0"/>
              <a:t>Jew down</a:t>
            </a:r>
          </a:p>
          <a:p>
            <a:pPr algn="l"/>
            <a:r>
              <a:rPr lang="en-US" sz="4000" dirty="0"/>
              <a:t>Jewish lightning</a:t>
            </a:r>
            <a:endParaRPr lang="en-US" sz="4800" dirty="0"/>
          </a:p>
        </p:txBody>
      </p:sp>
      <p:pic>
        <p:nvPicPr>
          <p:cNvPr id="3" name="Picture 2">
            <a:extLst>
              <a:ext uri="{FF2B5EF4-FFF2-40B4-BE49-F238E27FC236}">
                <a16:creationId xmlns:a16="http://schemas.microsoft.com/office/drawing/2014/main" id="{0060B82E-F3DA-1970-1BCB-F6CB21980D41}"/>
              </a:ext>
            </a:extLst>
          </p:cNvPr>
          <p:cNvPicPr>
            <a:picLocks noChangeAspect="1"/>
          </p:cNvPicPr>
          <p:nvPr/>
        </p:nvPicPr>
        <p:blipFill>
          <a:blip r:embed="rId3"/>
          <a:stretch>
            <a:fillRect/>
          </a:stretch>
        </p:blipFill>
        <p:spPr>
          <a:xfrm>
            <a:off x="2676603" y="28574"/>
            <a:ext cx="6248322" cy="2543176"/>
          </a:xfrm>
          <a:prstGeom prst="rect">
            <a:avLst/>
          </a:prstGeom>
        </p:spPr>
      </p:pic>
    </p:spTree>
    <p:extLst>
      <p:ext uri="{BB962C8B-B14F-4D97-AF65-F5344CB8AC3E}">
        <p14:creationId xmlns:p14="http://schemas.microsoft.com/office/powerpoint/2010/main" val="3999792802"/>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242819</TotalTime>
  <Words>5176</Words>
  <Application>Microsoft Office PowerPoint</Application>
  <PresentationFormat>On-screen Show (16:9)</PresentationFormat>
  <Paragraphs>615</Paragraphs>
  <Slides>114</Slides>
  <Notes>114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114</vt:i4>
      </vt:variant>
    </vt:vector>
  </HeadingPairs>
  <TitlesOfParts>
    <vt:vector size="121" baseType="lpstr">
      <vt:lpstr>Arial</vt:lpstr>
      <vt:lpstr>Arial Rounded MT Bold</vt:lpstr>
      <vt:lpstr>David</vt:lpstr>
      <vt:lpstr>Google Sans</vt:lpstr>
      <vt:lpstr>Poppins</vt:lpstr>
      <vt:lpstr>Publico Text</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שמואל Wolkenfeld</cp:lastModifiedBy>
  <cp:revision>5402</cp:revision>
  <dcterms:created xsi:type="dcterms:W3CDTF">2006-04-21T19:34:43Z</dcterms:created>
  <dcterms:modified xsi:type="dcterms:W3CDTF">2025-01-25T14:52:50Z</dcterms:modified>
</cp:coreProperties>
</file>