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8"/>
  </p:notesMasterIdLst>
  <p:handoutMasterIdLst>
    <p:handoutMasterId r:id="rId119"/>
  </p:handoutMasterIdLst>
  <p:sldIdLst>
    <p:sldId id="2045" r:id="rId2"/>
    <p:sldId id="66467" r:id="rId3"/>
    <p:sldId id="66469" r:id="rId4"/>
    <p:sldId id="66470" r:id="rId5"/>
    <p:sldId id="66471" r:id="rId6"/>
    <p:sldId id="66459" r:id="rId7"/>
    <p:sldId id="66463" r:id="rId8"/>
    <p:sldId id="66496" r:id="rId9"/>
    <p:sldId id="66465" r:id="rId10"/>
    <p:sldId id="66462" r:id="rId11"/>
    <p:sldId id="66464" r:id="rId12"/>
    <p:sldId id="66611" r:id="rId13"/>
    <p:sldId id="66612" r:id="rId14"/>
    <p:sldId id="66569" r:id="rId15"/>
    <p:sldId id="66570" r:id="rId16"/>
    <p:sldId id="66592" r:id="rId17"/>
    <p:sldId id="66571" r:id="rId18"/>
    <p:sldId id="66468" r:id="rId19"/>
    <p:sldId id="66576" r:id="rId20"/>
    <p:sldId id="66577" r:id="rId21"/>
    <p:sldId id="66473" r:id="rId22"/>
    <p:sldId id="66483" r:id="rId23"/>
    <p:sldId id="66475" r:id="rId24"/>
    <p:sldId id="66490" r:id="rId25"/>
    <p:sldId id="66481" r:id="rId26"/>
    <p:sldId id="66497" r:id="rId27"/>
    <p:sldId id="66598" r:id="rId28"/>
    <p:sldId id="66498" r:id="rId29"/>
    <p:sldId id="66502" r:id="rId30"/>
    <p:sldId id="66487" r:id="rId31"/>
    <p:sldId id="66495" r:id="rId32"/>
    <p:sldId id="66488" r:id="rId33"/>
    <p:sldId id="66489" r:id="rId34"/>
    <p:sldId id="66466" r:id="rId35"/>
    <p:sldId id="66460" r:id="rId36"/>
    <p:sldId id="66601" r:id="rId37"/>
    <p:sldId id="66599" r:id="rId38"/>
    <p:sldId id="66503" r:id="rId39"/>
    <p:sldId id="66499" r:id="rId40"/>
    <p:sldId id="66500" r:id="rId41"/>
    <p:sldId id="66491" r:id="rId42"/>
    <p:sldId id="66537" r:id="rId43"/>
    <p:sldId id="66539" r:id="rId44"/>
    <p:sldId id="66541" r:id="rId45"/>
    <p:sldId id="66543" r:id="rId46"/>
    <p:sldId id="66544" r:id="rId47"/>
    <p:sldId id="66545" r:id="rId48"/>
    <p:sldId id="66546" r:id="rId49"/>
    <p:sldId id="66591" r:id="rId50"/>
    <p:sldId id="66585" r:id="rId51"/>
    <p:sldId id="313" r:id="rId52"/>
    <p:sldId id="316" r:id="rId53"/>
    <p:sldId id="300" r:id="rId54"/>
    <p:sldId id="317" r:id="rId55"/>
    <p:sldId id="301" r:id="rId56"/>
    <p:sldId id="302" r:id="rId57"/>
    <p:sldId id="66561" r:id="rId58"/>
    <p:sldId id="304" r:id="rId59"/>
    <p:sldId id="66562" r:id="rId60"/>
    <p:sldId id="305" r:id="rId61"/>
    <p:sldId id="66563" r:id="rId62"/>
    <p:sldId id="306" r:id="rId63"/>
    <p:sldId id="66589" r:id="rId64"/>
    <p:sldId id="66588" r:id="rId65"/>
    <p:sldId id="66590" r:id="rId66"/>
    <p:sldId id="66564" r:id="rId67"/>
    <p:sldId id="293" r:id="rId68"/>
    <p:sldId id="66565" r:id="rId69"/>
    <p:sldId id="294" r:id="rId70"/>
    <p:sldId id="308" r:id="rId71"/>
    <p:sldId id="66566" r:id="rId72"/>
    <p:sldId id="295" r:id="rId73"/>
    <p:sldId id="307" r:id="rId74"/>
    <p:sldId id="66567" r:id="rId75"/>
    <p:sldId id="309" r:id="rId76"/>
    <p:sldId id="310" r:id="rId77"/>
    <p:sldId id="66573" r:id="rId78"/>
    <p:sldId id="66580" r:id="rId79"/>
    <p:sldId id="66574" r:id="rId80"/>
    <p:sldId id="66608" r:id="rId81"/>
    <p:sldId id="66581" r:id="rId82"/>
    <p:sldId id="66583" r:id="rId83"/>
    <p:sldId id="66582" r:id="rId84"/>
    <p:sldId id="66575" r:id="rId85"/>
    <p:sldId id="66587" r:id="rId86"/>
    <p:sldId id="66593" r:id="rId87"/>
    <p:sldId id="66594" r:id="rId88"/>
    <p:sldId id="66584" r:id="rId89"/>
    <p:sldId id="66586" r:id="rId90"/>
    <p:sldId id="66595" r:id="rId91"/>
    <p:sldId id="66609" r:id="rId92"/>
    <p:sldId id="66605" r:id="rId93"/>
    <p:sldId id="66606" r:id="rId94"/>
    <p:sldId id="66607" r:id="rId95"/>
    <p:sldId id="66596" r:id="rId96"/>
    <p:sldId id="66597" r:id="rId97"/>
    <p:sldId id="66492" r:id="rId98"/>
    <p:sldId id="66602" r:id="rId99"/>
    <p:sldId id="66603" r:id="rId100"/>
    <p:sldId id="66600" r:id="rId101"/>
    <p:sldId id="66493" r:id="rId102"/>
    <p:sldId id="66610" r:id="rId103"/>
    <p:sldId id="66474" r:id="rId104"/>
    <p:sldId id="66482" r:id="rId105"/>
    <p:sldId id="66484" r:id="rId106"/>
    <p:sldId id="66461" r:id="rId107"/>
    <p:sldId id="66476" r:id="rId108"/>
    <p:sldId id="66477" r:id="rId109"/>
    <p:sldId id="66478" r:id="rId110"/>
    <p:sldId id="66480" r:id="rId111"/>
    <p:sldId id="66479" r:id="rId112"/>
    <p:sldId id="66485" r:id="rId113"/>
    <p:sldId id="66486" r:id="rId114"/>
    <p:sldId id="66572" r:id="rId115"/>
    <p:sldId id="66458" r:id="rId116"/>
    <p:sldId id="66429" r:id="rId117"/>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00"/>
    <a:srgbClr val="333333"/>
    <a:srgbClr val="996633"/>
    <a:srgbClr val="9A6766"/>
    <a:srgbClr val="FFFF99"/>
    <a:srgbClr val="AA6E5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38" autoAdjust="0"/>
    <p:restoredTop sz="87933" autoAdjust="0"/>
  </p:normalViewPr>
  <p:slideViewPr>
    <p:cSldViewPr>
      <p:cViewPr varScale="1">
        <p:scale>
          <a:sx n="100" d="100"/>
          <a:sy n="100" d="100"/>
        </p:scale>
        <p:origin x="90" y="426"/>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21240"/>
    </p:cViewPr>
  </p:sorterViewPr>
  <p:notesViewPr>
    <p:cSldViewPr>
      <p:cViewPr varScale="1">
        <p:scale>
          <a:sx n="79" d="100"/>
          <a:sy n="79" d="100"/>
        </p:scale>
        <p:origin x="2022" y="12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handoutMaster" Target="handoutMasters/handout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T'hillim-Ps 34.18  A broken heart and contrite spirit. Part 2 </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Feb 1, 2025 5785</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T'hillim-Ps 34.18  A broken heart and contrite spirit. Part 2 </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Feb 1, 2025 5785</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en.wikipedia.org/wiki/Zionism" TargetMode="External"/><Relationship Id="rId2" Type="http://schemas.openxmlformats.org/officeDocument/2006/relationships/slide" Target="../slides/slide48.xml"/><Relationship Id="rId1" Type="http://schemas.openxmlformats.org/officeDocument/2006/relationships/notesMaster" Target="../notesMasters/notesMaster1.xml"/><Relationship Id="rId6" Type="http://schemas.openxmlformats.org/officeDocument/2006/relationships/hyperlink" Target="https://en.wikipedia.org/wiki/United_Nations_General_Assembly_Resolution_3379#Revocation" TargetMode="External"/><Relationship Id="rId5" Type="http://schemas.openxmlformats.org/officeDocument/2006/relationships/hyperlink" Target="https://en.wikipedia.org/wiki/Racial_discrimination" TargetMode="External"/><Relationship Id="rId4" Type="http://schemas.openxmlformats.org/officeDocument/2006/relationships/hyperlink" Target="https://en.wikipedia.org/wiki/Racism" TargetMode="Externa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CBB80-FB3E-F566-CC76-D7DA3B8FAE0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65ECC4B-9264-D9D8-4E99-C90C14F59B2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05CB565D-23EF-338B-119F-DB37400E6E3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F4D42F8E-D3DE-E664-682B-F4E292A12B5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21FC57F-4A29-7448-A344-FAA03062261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416DE7D-26BB-7E08-CDB9-CCECF50FA9A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8713871-63CF-D871-7861-0A66D889658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37323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500CB-AB21-91E3-5931-6389BADC592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211FABD-3F57-C540-81D3-DAA55A69684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31AE5BE4-FDDF-C264-A172-22AAC53C855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FBCE1A3F-A96F-77A6-67AC-750E3536EED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E8B2C64-201D-A7C3-C17D-92954FB10D7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3CF8A12-1021-7B02-F668-70784E47BB6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FE4F307-4004-69AD-07A4-9076292A75B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977551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EB160-5FAB-207C-0213-EE90F614515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9D8A691-A789-CAD9-5058-F2B6B339123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40F3BA9E-2DE4-A5BD-1F9E-0C9A822C82E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40892C60-39AD-EACE-8A44-8A387A19246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6AC4148-6EB6-F734-0220-EACDFCEC21B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71419D8-28BB-A491-DD71-D64D05813FD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42E63F2-8DD2-A35B-1609-232604A6DB5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168184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FD1D2-0F6D-0870-824D-CE948B6F1E5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420772E-ACB4-8C3D-EEC5-55B40213D52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E13F3659-E380-DB64-CDDA-D2BCDE01B43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CB3C03DE-0037-9753-D12D-1FF66BB46AD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58B34F8-8EC8-2352-FE26-227FED2E47F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7683EAD-4018-78C3-7492-11FF93A70FF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DE6987A-A085-96F3-13C0-973B81381D8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48042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F3E8D-D030-71A7-81E2-ED02BC2A9C4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A9D84D5-B269-CC98-13A9-2606D468088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5FC00C2C-1718-16A3-9FFD-8F97610D60D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8DD7ED21-FDB2-0C72-4035-68DB1824620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BD185D0-AC2D-2C77-81D1-EB9B4EB2439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182BDF7-0AA9-3A9A-88F2-C86C72CE753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910D939-5184-EA83-3948-1CFF65C5A2F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233154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42E40-1972-AEDA-9A83-45A4538FF4C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9EE363D-4488-9578-D48D-29A4819AFC3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8147F145-BB72-3E13-041D-123320511EF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7F2C2721-1761-5DF4-02E5-584DFE5D345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CE3B781-4375-B299-2407-83FA5DC6064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6ED5769-352A-DF9F-D7AC-0E1C9BAD634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99FE779-E592-B884-4932-A85E965FE1A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390211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23AA8-DA43-C2FC-5551-5251A501151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69A9D2C-3B9E-CB34-36AD-67DA13E62B1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2D3B360E-F3BB-804F-7223-84987BDBC9D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B58C056A-23CC-A9FC-D9FC-B1D410D6FA3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64075AC-E296-A8E3-6E28-D5A82241607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A42D134-1A79-0AFD-5130-B5EB0405383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79554C1-5799-C1A8-C732-DB406190C2D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329901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C3A82-592F-4F7B-4574-B839245A6DA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9FF9C1B-8FB2-DE07-8DCD-514C2BA5AB7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B4ADCC00-513D-635E-0F49-3C46233632F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FA5F3EF3-7410-6FE5-E2C8-588D961921A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24E330E-ABE4-3022-63CA-60946C8A307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293A32A-ECEB-3829-FBA5-873DBCACD37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E5D0F4E5-2695-F5BF-6A91-A264A93A98E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960443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716EA-5062-B8A1-50C4-2E48EE958B4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8B58C8F-FBE4-9046-8B99-D6E7962C80C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7A7B4611-C864-9C1E-A034-D151D462F19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58D70020-7758-63A5-9D98-0BD8FF2910F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074F8AF-E35A-8CA7-AB8C-FFF52B2CCB0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5323BF3-B425-EE72-D09B-B0E071F2EE2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7B36579-F660-0D6A-240C-6183C89B7BC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626731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76116-1F3F-9CE4-4945-EF997C19A0F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ACB8F31-9273-6567-FB9F-65DC7E6FE47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67CC5C14-5D1F-AD5D-6A63-F66731994A4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3C6929B9-0871-D495-1517-F0F86C498EC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C02D57B-47B5-BF29-18E3-46BD3C5BF5B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D723189-3E34-DAF0-299F-CF97ED3B6D6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A864038-3D82-914F-66FB-02FEF97195E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356414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B1A09-BF4A-96C2-E214-A33A8435330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822522B-5965-9B66-C4CE-D07C55E82FB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0D6D3623-CD6E-560D-1080-7B83341E1C4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452AD4D0-4415-C70F-C636-439F650BF62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4B8D58F-B03F-6703-21DA-CC1F99528D9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3FFF81E-FE66-C191-9603-86AA268EF83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1D28B38-64A2-6141-D8DD-58C12109693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1933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588CB-F886-311D-E5ED-E7E9365F3E5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2EAEDA0-C620-D7AE-1DA7-E9B7064C88A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348BEBD7-CDEE-8E6A-0EF7-320311ECA59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8D63332F-E755-8031-BFDC-3EC6F313EE9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4D92024-0EB9-514D-6175-F3755014655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1DD7A5D-21CF-23D4-4AD7-72B1204727DE}"/>
              </a:ext>
            </a:extLst>
          </p:cNvPr>
          <p:cNvSpPr>
            <a:spLocks noGrp="1" noChangeArrowheads="1"/>
          </p:cNvSpPr>
          <p:nvPr>
            <p:ph type="body" idx="1"/>
          </p:nvPr>
        </p:nvSpPr>
        <p:spPr>
          <a:xfrm>
            <a:off x="152400" y="4114800"/>
            <a:ext cx="6553200" cy="4876800"/>
          </a:xfrm>
        </p:spPr>
        <p:txBody>
          <a:bodyPr/>
          <a:lstStyle/>
          <a:p>
            <a:pPr algn="l"/>
            <a:r>
              <a:rPr lang="en-US" altLang="en-US" dirty="0"/>
              <a:t>Halleluyah.  Gave her a hand!!</a:t>
            </a:r>
          </a:p>
        </p:txBody>
      </p:sp>
      <p:cxnSp>
        <p:nvCxnSpPr>
          <p:cNvPr id="3" name="Straight Connector 2">
            <a:extLst>
              <a:ext uri="{FF2B5EF4-FFF2-40B4-BE49-F238E27FC236}">
                <a16:creationId xmlns:a16="http://schemas.microsoft.com/office/drawing/2014/main" id="{C828F0BC-D234-D96F-193E-9DDCAD87465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531449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14566-77D7-7C3D-38CA-EC1B323C242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4D50E0F-A39A-B1C0-4744-24CC425FAA1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D1C58F8B-A5F0-93F4-4127-C02F54A2CD1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18EEE241-ACC1-3BA4-C4B5-263545A1E11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A8672C9-9B55-F02A-BBA3-5002C3FE352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D73FB1B-54F6-A5F3-D052-213748CA06AA}"/>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562E91A-46E3-F079-8288-C7A764AA1F7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85411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0DDD8-3D92-861E-7FE1-9A9A05BDC2A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6AE1833-FFCD-45ED-4D2F-C8A3E9CB953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6EAD453C-07EE-DD71-9C2C-C6BDDE61B5A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46FCFCD3-7941-0E5F-717C-6B99E3D40E8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7631610-0A48-5979-A805-FC7960E6965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DF9C07D-3CF0-79D9-7EEF-4FC5EF6CF0C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80BFE44-3F30-188D-5061-341EBC47D5B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598065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2DAD0-AA7A-8A5C-3FFE-4FDE56BBB9D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DBEE33D-F849-035A-4A06-F1B9FDE7B3B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7D5FA828-6130-54B5-FCDA-1E3EB3D67A4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D9ACC869-888D-02E8-BED2-50386649BB9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8EE0513-0868-C44D-7F21-7904FBBE388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B9F0BDC-B6FE-95D2-6988-56C401C7E32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9F24AA8-91B7-40E8-F376-20C32F94288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214684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4EDCC-A301-1C95-12EF-DC2B47AD3DF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51B0924-C5B7-80E7-4563-89CFDB21EB4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09726CCF-65B8-7A89-DCEA-0CFD55F701B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9338B8DF-4099-1933-CC1C-9392D63C590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7078E8D-A3EE-4AE0-F236-261F26766E6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47BCD5F-60F3-E30D-B536-2F008DD2630D}"/>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A35AC51-19C7-F25F-6EFB-65C5B19AC76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57314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12D87-5F57-FBCA-3395-A59D8B1943E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A118296-8D4C-F65D-8DB0-5D3A3DBA362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0F330793-C209-BAEC-27C9-1A852FAF5D0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112766B4-700A-937F-89EE-367D97F1DCB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7E45A72-068C-C40D-4442-31E183F1194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AA6A12A-5420-9CD0-49EB-302B2950643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3547B7B-0309-21A9-6ADD-33BD5740638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373768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7A0BE-1603-0C66-0DA2-D1F53AC7264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BCA6618-C818-7AEC-28AB-E77068D7A3C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F11C9C10-8686-68F0-D77F-9BDCDF67D97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B711B33D-4F7C-A9ED-8063-4BFA5B3B48F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C079306-39D1-23CA-6B2C-43AF5C49DE3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3F6F27E-04F6-CE1C-A805-3833F04DD0CD}"/>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888B1FC-B7D3-20A4-BE9D-EAB4F865A55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139803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E151B-3CAC-0182-C2DE-4D69E38FCEE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3103A9E-FAC7-1549-1EEE-F85C502BD5C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B2BB9358-2F87-690B-463E-C11B32A1FCA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2D49FD46-22BD-AF8A-08C0-C04815E82D0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347B9BC-BD88-00B7-1D36-A2C7B26F1DD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241706E-5082-CA29-F8D2-2E8C21AD006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22AADC9-5B94-7211-BE2A-357565A0985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087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AABF2-6B3A-068D-6871-D13272CFF92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79FC9F4-056E-CDA0-C582-844D8DFE752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BE9CA09E-83EC-666D-7718-FB59609F0F6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4696593B-CA1E-BB13-A62E-0A3795C6825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C188847-32E7-E8AF-2BB0-0920A2CFA61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BF3A7F0-DAFB-170B-E06C-9893ECE784D9}"/>
              </a:ext>
            </a:extLst>
          </p:cNvPr>
          <p:cNvSpPr>
            <a:spLocks noGrp="1" noChangeArrowheads="1"/>
          </p:cNvSpPr>
          <p:nvPr>
            <p:ph type="body" idx="1"/>
          </p:nvPr>
        </p:nvSpPr>
        <p:spPr>
          <a:xfrm>
            <a:off x="152400" y="4114800"/>
            <a:ext cx="6553200" cy="4876800"/>
          </a:xfrm>
        </p:spPr>
        <p:txBody>
          <a:bodyPr/>
          <a:lstStyle/>
          <a:p>
            <a:pPr algn="l"/>
            <a:r>
              <a:rPr lang="en-US" altLang="en-US" dirty="0"/>
              <a:t>Halleluyah.  Gave her a hand!!</a:t>
            </a:r>
          </a:p>
        </p:txBody>
      </p:sp>
      <p:cxnSp>
        <p:nvCxnSpPr>
          <p:cNvPr id="3" name="Straight Connector 2">
            <a:extLst>
              <a:ext uri="{FF2B5EF4-FFF2-40B4-BE49-F238E27FC236}">
                <a16:creationId xmlns:a16="http://schemas.microsoft.com/office/drawing/2014/main" id="{4A0C08D1-6960-3CCC-793B-961D8F34C91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3186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D5BE7-6289-098B-76C0-33F09E7FB0A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8FC43B1-211E-6D3E-08F5-43C7DE70B32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1A53CD23-A190-392C-1F8D-2CC581C704D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A6405EAB-27B0-76F0-A6B8-7E6DFC12ABB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4B20CF5-9DD1-C125-F170-253F6F2445C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AE801CB-7721-6BBF-5150-9EBC6A24B5D4}"/>
              </a:ext>
            </a:extLst>
          </p:cNvPr>
          <p:cNvSpPr>
            <a:spLocks noGrp="1" noChangeArrowheads="1"/>
          </p:cNvSpPr>
          <p:nvPr>
            <p:ph type="body" idx="1"/>
          </p:nvPr>
        </p:nvSpPr>
        <p:spPr>
          <a:xfrm>
            <a:off x="152400" y="4114800"/>
            <a:ext cx="6553200" cy="4876800"/>
          </a:xfrm>
        </p:spPr>
        <p:txBody>
          <a:bodyPr/>
          <a:lstStyle/>
          <a:p>
            <a:pPr algn="l"/>
            <a:r>
              <a:rPr lang="en-US" altLang="en-US" dirty="0"/>
              <a:t>Halleluyah.  Gave her a hand!!</a:t>
            </a:r>
          </a:p>
        </p:txBody>
      </p:sp>
      <p:cxnSp>
        <p:nvCxnSpPr>
          <p:cNvPr id="3" name="Straight Connector 2">
            <a:extLst>
              <a:ext uri="{FF2B5EF4-FFF2-40B4-BE49-F238E27FC236}">
                <a16:creationId xmlns:a16="http://schemas.microsoft.com/office/drawing/2014/main" id="{05C03B1E-7810-6EF5-8E9B-CCE9D5C6D53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0833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91149-E6D3-8856-92E8-D6D5732728F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31161DA-61C7-7F4C-C331-29353F21927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4A1BB574-6250-FFA9-D6D0-C47F8C72C5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969CA35D-DF7C-CFD1-3F44-C56136860A5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EB8F475-DC16-6158-835D-F17BF0EBAEE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D6915A9-1D88-A88E-FFA8-E88808F63B9D}"/>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10AEE10-3611-15DF-14E8-8DBEFB9B82C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9046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41582-6350-DDD9-B751-C6F815BCE7C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F5ED33B-E56D-6841-0A2B-07E5F5C4F83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B0D48CEB-6665-3583-C339-B45BE8D2995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03CDE1C0-7BD2-A1BC-3CA8-7A947E9D5F7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64CA3AA-3C26-4241-7DC8-FFE0AE5B53E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7B6A19D-EB87-5A64-43C8-F508BB77AED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DBF96DB-8B97-D78B-4001-6EE5D6E0B85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1762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D5747-4F6C-74B1-2671-B7408B55F20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6101F81-5717-0CE1-EDF3-A821B30FE93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9EF5EAA9-290D-24C9-8E4A-6AFF9941478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A9925FED-B911-BD78-490E-8001A8502D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F9E1422-FA16-F4D2-6246-EC6A933273E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AFA6944-D498-313C-B0F6-A5DDD764562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5324C38-4DF0-689A-6326-6F57BDB1F1E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813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7FD47-BF4A-D642-8544-04BA3C88781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E760292-D6ED-5019-6A97-905B8E0906C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8ED31AAB-035F-C421-7600-1F6CFEF94BC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15997DBA-6024-91C1-79E0-A4475C9FF59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843E04F-A2ED-52E6-FDD1-F54A23A3219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591B036-EE62-1060-EF13-157666AD9428}"/>
              </a:ext>
            </a:extLst>
          </p:cNvPr>
          <p:cNvSpPr>
            <a:spLocks noGrp="1" noChangeArrowheads="1"/>
          </p:cNvSpPr>
          <p:nvPr>
            <p:ph type="body" idx="1"/>
          </p:nvPr>
        </p:nvSpPr>
        <p:spPr>
          <a:xfrm>
            <a:off x="152400" y="4114800"/>
            <a:ext cx="6553200" cy="4876800"/>
          </a:xfrm>
        </p:spPr>
        <p:txBody>
          <a:bodyPr/>
          <a:lstStyle/>
          <a:p>
            <a:pPr algn="l"/>
            <a:r>
              <a:rPr lang="en-US" altLang="en-US" dirty="0"/>
              <a:t>Are we in this time, or it’s precursor?</a:t>
            </a:r>
          </a:p>
        </p:txBody>
      </p:sp>
      <p:cxnSp>
        <p:nvCxnSpPr>
          <p:cNvPr id="3" name="Straight Connector 2">
            <a:extLst>
              <a:ext uri="{FF2B5EF4-FFF2-40B4-BE49-F238E27FC236}">
                <a16:creationId xmlns:a16="http://schemas.microsoft.com/office/drawing/2014/main" id="{7C92BBAA-141F-C170-0A6B-EB02584BC69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7540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BC12D-43FD-AEDD-3579-6E9B53B0898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CAF1D1C-800E-13F9-D341-E488F4C352C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D504B814-415A-13B6-5995-62605ADD367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3CE0F914-D9E9-7B15-C8B3-63DB1CDC559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545971E-D838-FC0F-A903-FBB6668F177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369B552-4C21-DEB7-44BB-7F580221536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B3C5E6B-F032-C192-509E-97D9AC103B6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128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63B18-CA97-1E5F-CFAC-8E5DF146800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8A282D0-BF03-C482-0614-DEDCAA71F0D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5076A2F9-68C1-5967-BBCD-0337DFAFE15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E2BE19FC-67B7-4391-A7CF-F1CF2EB9C8E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818C85C-9436-C75E-A108-C438CE2DF96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4C76361-C4A2-3D84-738E-F2630193DD7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1383228-76A1-F0D9-264B-208836BF401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634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0BD08-BDDA-AF19-D7AF-9B3FDFA8D5B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F661D9B-E146-E413-6CB2-335730495FE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67FCAF3C-089A-B7C5-D4E4-D9EA48E5422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9F1D8889-C3E9-0B51-0352-09C79E39950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23E1D65-4D07-1C55-A395-88A99953999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14FD45B-CD01-176F-FD91-2307749691F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2100C63-A868-1794-48A0-DD45A493E02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6031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D567C-062A-AEE0-6875-9236AE882A2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39C8A2F-799F-F88D-8DDD-DEF131CB58B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C50AEF67-044D-2EF3-B299-225DC101594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E76A5CE4-EF02-625B-CE32-81010DD9424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471BA6E-73ED-1F6A-CC6A-08847360331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0ACAE50-6B88-B5C9-B8D1-218B1B8CB007}"/>
              </a:ext>
            </a:extLst>
          </p:cNvPr>
          <p:cNvSpPr>
            <a:spLocks noGrp="1" noChangeArrowheads="1"/>
          </p:cNvSpPr>
          <p:nvPr>
            <p:ph type="body" idx="1"/>
          </p:nvPr>
        </p:nvSpPr>
        <p:spPr>
          <a:xfrm>
            <a:off x="152400" y="4114800"/>
            <a:ext cx="6553200" cy="4876800"/>
          </a:xfrm>
        </p:spPr>
        <p:txBody>
          <a:bodyPr/>
          <a:lstStyle/>
          <a:p>
            <a:pPr algn="l"/>
            <a:r>
              <a:rPr lang="en-US" altLang="en-US" dirty="0"/>
              <a:t>This time it’s going to happen in Jerusalem, not the Gaza envelope.   Are we heading toward this?  In a foretaste?   Maybe a Trump pause?</a:t>
            </a:r>
          </a:p>
        </p:txBody>
      </p:sp>
      <p:cxnSp>
        <p:nvCxnSpPr>
          <p:cNvPr id="3" name="Straight Connector 2">
            <a:extLst>
              <a:ext uri="{FF2B5EF4-FFF2-40B4-BE49-F238E27FC236}">
                <a16:creationId xmlns:a16="http://schemas.microsoft.com/office/drawing/2014/main" id="{09711ED5-7515-19E7-A8ED-7AEAD961E25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1554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C17CA-A343-20CB-9FC6-12E77AC5904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58E7F65-33DF-53B0-8EAB-43AF7D21570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2C64CAA9-5503-54EE-175E-8E89228BB3F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FC25A5D4-0063-F86A-9B07-59309DDADD3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EB6DF11-2A0C-C6D4-A3C9-E6502E6EDDA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DFFA812-2787-5BD5-FD4C-A59412B5C8C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0C695B0-7263-6D24-9FAE-7790B916650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0026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26846-F6C3-51F5-82A0-8AC4788E072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EDFB3AB-07FC-DA4A-FB69-617DFE942A7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E812EE8C-620C-D9BF-7917-2725A244410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7A9630D4-22C2-26CC-26F8-F7D04F9689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9EC58B4-11BE-40C4-070B-53AF5E7B4A4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0D63637-503A-29C4-A8B0-82AE2512509E}"/>
              </a:ext>
            </a:extLst>
          </p:cNvPr>
          <p:cNvSpPr>
            <a:spLocks noGrp="1" noChangeArrowheads="1"/>
          </p:cNvSpPr>
          <p:nvPr>
            <p:ph type="body" idx="1"/>
          </p:nvPr>
        </p:nvSpPr>
        <p:spPr>
          <a:xfrm>
            <a:off x="152400" y="4114800"/>
            <a:ext cx="6553200" cy="4876800"/>
          </a:xfrm>
        </p:spPr>
        <p:txBody>
          <a:bodyPr/>
          <a:lstStyle/>
          <a:p>
            <a:pPr algn="l"/>
            <a:r>
              <a:rPr lang="en-US" altLang="en-US" dirty="0"/>
              <a:t>Are we in the pre-cursor to these times?</a:t>
            </a:r>
          </a:p>
        </p:txBody>
      </p:sp>
      <p:cxnSp>
        <p:nvCxnSpPr>
          <p:cNvPr id="3" name="Straight Connector 2">
            <a:extLst>
              <a:ext uri="{FF2B5EF4-FFF2-40B4-BE49-F238E27FC236}">
                <a16:creationId xmlns:a16="http://schemas.microsoft.com/office/drawing/2014/main" id="{6312D742-34D1-98EE-BA06-C616CABA6EC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3398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CD460-99AB-1A88-0FFD-364F92085B2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D013389-2E7A-4396-14DD-AFEF89DCA46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9992EE7D-B427-31C6-EB96-BC202D2CC98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858B3E02-C487-7562-9697-5FCE891700C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5E4FB76-461F-DCD0-2E80-D8CB483F24E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71FA38D-926C-E959-0568-4E8F6B4ABC5C}"/>
              </a:ext>
            </a:extLst>
          </p:cNvPr>
          <p:cNvSpPr>
            <a:spLocks noGrp="1" noChangeArrowheads="1"/>
          </p:cNvSpPr>
          <p:nvPr>
            <p:ph type="body" idx="1"/>
          </p:nvPr>
        </p:nvSpPr>
        <p:spPr>
          <a:xfrm>
            <a:off x="152400" y="4114800"/>
            <a:ext cx="6553200" cy="4876800"/>
          </a:xfrm>
        </p:spPr>
        <p:txBody>
          <a:bodyPr/>
          <a:lstStyle/>
          <a:p>
            <a:pPr algn="l"/>
            <a:r>
              <a:rPr lang="en-US" altLang="en-US" sz="1050" dirty="0"/>
              <a:t>https://metrovoicenews.com/global-antisemitism-surges-to-record-46-in-latest-adl-survey/</a:t>
            </a:r>
          </a:p>
        </p:txBody>
      </p:sp>
      <p:cxnSp>
        <p:nvCxnSpPr>
          <p:cNvPr id="3" name="Straight Connector 2">
            <a:extLst>
              <a:ext uri="{FF2B5EF4-FFF2-40B4-BE49-F238E27FC236}">
                <a16:creationId xmlns:a16="http://schemas.microsoft.com/office/drawing/2014/main" id="{67C0E0C0-EDA2-2AE3-C086-CC16DA96C08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12886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25BB5-9C7C-3834-2369-AA54589520C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3B851E7-3077-3C81-760B-BEB8B23FBF3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76515AA4-3F53-E6CD-5737-5115103E740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B9F6F866-0493-A71F-1B0F-38C7666BC50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0CDEC15-C71D-C7A7-F2BD-44C48EF45BB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6482157-B684-F334-3A6A-671B8D0B2E1D}"/>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55535EB-521D-7DAC-F7BC-67BBA3CC4AF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333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E81DE-98C5-8093-1D21-AA5CBF26AF3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F9657B0-1344-A07A-9B3C-E65B597B6CE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D998E38A-4D44-3234-FA63-056A31B9904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85992CEF-AF2E-A01B-F964-7C6A2ED9CBD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F19F0DA-8735-80AD-A0B4-C28676173A4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BB9A5BB-678F-C11C-88D8-2FDD598C35D8}"/>
              </a:ext>
            </a:extLst>
          </p:cNvPr>
          <p:cNvSpPr>
            <a:spLocks noGrp="1" noChangeArrowheads="1"/>
          </p:cNvSpPr>
          <p:nvPr>
            <p:ph type="body" idx="1"/>
          </p:nvPr>
        </p:nvSpPr>
        <p:spPr>
          <a:xfrm>
            <a:off x="152400" y="4114800"/>
            <a:ext cx="6553200" cy="4876800"/>
          </a:xfrm>
        </p:spPr>
        <p:txBody>
          <a:bodyPr/>
          <a:lstStyle/>
          <a:p>
            <a:r>
              <a:rPr lang="en-US" altLang="en-US" sz="1050" dirty="0"/>
              <a:t>https://metrovoicenews.com/global-antisemitism-surges-to-record-46-in-latest-adl-survey/</a:t>
            </a:r>
          </a:p>
        </p:txBody>
      </p:sp>
      <p:cxnSp>
        <p:nvCxnSpPr>
          <p:cNvPr id="3" name="Straight Connector 2">
            <a:extLst>
              <a:ext uri="{FF2B5EF4-FFF2-40B4-BE49-F238E27FC236}">
                <a16:creationId xmlns:a16="http://schemas.microsoft.com/office/drawing/2014/main" id="{ABD1C530-7AC6-CB36-4AB9-A0ADD4BBB66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31144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4ECBB-3E2B-51D0-7895-800984B8F4C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8F80E9A-E680-A2DB-3228-BA60C97BA12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71BE7E72-6238-419F-277D-B76D7ED09E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B8A3F0D8-A974-F58B-6351-44013CE2BE1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6B63F26-BB8B-6E62-146B-0E1C36A5A3D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BC79268-C009-C98C-8C1F-FED97102BFE5}"/>
              </a:ext>
            </a:extLst>
          </p:cNvPr>
          <p:cNvSpPr>
            <a:spLocks noGrp="1" noChangeArrowheads="1"/>
          </p:cNvSpPr>
          <p:nvPr>
            <p:ph type="body" idx="1"/>
          </p:nvPr>
        </p:nvSpPr>
        <p:spPr>
          <a:xfrm>
            <a:off x="152400" y="4114800"/>
            <a:ext cx="6553200" cy="4876800"/>
          </a:xfrm>
        </p:spPr>
        <p:txBody>
          <a:bodyPr/>
          <a:lstStyle/>
          <a:p>
            <a:pPr algn="l"/>
            <a:r>
              <a:rPr lang="en-US" altLang="en-US" dirty="0"/>
              <a:t>	</a:t>
            </a:r>
          </a:p>
        </p:txBody>
      </p:sp>
      <p:cxnSp>
        <p:nvCxnSpPr>
          <p:cNvPr id="3" name="Straight Connector 2">
            <a:extLst>
              <a:ext uri="{FF2B5EF4-FFF2-40B4-BE49-F238E27FC236}">
                <a16:creationId xmlns:a16="http://schemas.microsoft.com/office/drawing/2014/main" id="{07976026-C779-AA14-1588-8558BA7EFC8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08480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3E75A-B15E-D790-DDB7-262961F1AFC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D524563-6743-386A-9F32-09D8A57AB64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C14501D7-234B-2657-99BF-135958637DF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ADEBBE17-F906-7567-3CD6-DA80FC77695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6DBF8DC-C1DA-0545-40F1-A9C16E3F67F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FFE211D-77F1-0032-E6A7-28E1EDEAA4B7}"/>
              </a:ext>
            </a:extLst>
          </p:cNvPr>
          <p:cNvSpPr>
            <a:spLocks noGrp="1" noChangeArrowheads="1"/>
          </p:cNvSpPr>
          <p:nvPr>
            <p:ph type="body" idx="1"/>
          </p:nvPr>
        </p:nvSpPr>
        <p:spPr>
          <a:xfrm>
            <a:off x="152400" y="4114800"/>
            <a:ext cx="6553200" cy="4876800"/>
          </a:xfrm>
        </p:spPr>
        <p:txBody>
          <a:bodyPr/>
          <a:lstStyle/>
          <a:p>
            <a:r>
              <a:rPr lang="en-US" altLang="en-US" sz="1050" dirty="0"/>
              <a:t>https://www.history.com/topics/holocaust/anti-semitism</a:t>
            </a:r>
          </a:p>
          <a:p>
            <a:pPr algn="l"/>
            <a:r>
              <a:rPr lang="en-US" altLang="en-US" dirty="0"/>
              <a:t>Ghetto is not and American racist slum word for the ‘hood.’ It originally was the limited quarters of the Jewish people in Europe. 	</a:t>
            </a:r>
          </a:p>
        </p:txBody>
      </p:sp>
      <p:cxnSp>
        <p:nvCxnSpPr>
          <p:cNvPr id="3" name="Straight Connector 2">
            <a:extLst>
              <a:ext uri="{FF2B5EF4-FFF2-40B4-BE49-F238E27FC236}">
                <a16:creationId xmlns:a16="http://schemas.microsoft.com/office/drawing/2014/main" id="{F930313D-6836-FEF3-C901-8D8D598D424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04898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0F8FB-7BAF-4EFF-2F9F-5E79349D2D7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E3F89D9-1C50-034D-BB6B-E7477199198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A0D4A978-F2C8-5808-394D-52124451E79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C74B4BF7-4581-9FB3-6438-2CFD3C05E65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90EF073-5A8B-47C7-1283-E28A662C4E9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E7C7194-EA83-16CF-9934-FA1D61B3DEF8}"/>
              </a:ext>
            </a:extLst>
          </p:cNvPr>
          <p:cNvSpPr>
            <a:spLocks noGrp="1" noChangeArrowheads="1"/>
          </p:cNvSpPr>
          <p:nvPr>
            <p:ph type="body" idx="1"/>
          </p:nvPr>
        </p:nvSpPr>
        <p:spPr>
          <a:xfrm>
            <a:off x="152400" y="4114800"/>
            <a:ext cx="6553200" cy="4876800"/>
          </a:xfrm>
        </p:spPr>
        <p:txBody>
          <a:bodyPr/>
          <a:lstStyle/>
          <a:p>
            <a:r>
              <a:rPr lang="en-US" altLang="en-US" sz="1050" dirty="0"/>
              <a:t>https://www.history.com/topics/holocaust/anti-semitism</a:t>
            </a:r>
          </a:p>
        </p:txBody>
      </p:sp>
      <p:cxnSp>
        <p:nvCxnSpPr>
          <p:cNvPr id="3" name="Straight Connector 2">
            <a:extLst>
              <a:ext uri="{FF2B5EF4-FFF2-40B4-BE49-F238E27FC236}">
                <a16:creationId xmlns:a16="http://schemas.microsoft.com/office/drawing/2014/main" id="{2C543934-1EE7-3D22-5B7D-82ABF70487D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80062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1995E-F39E-28EE-ABC8-EE1AE941816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37CFF8D-3F95-12C4-09C0-510523F6B5B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D437EDAC-9A7C-B56C-DBA3-8871B83979A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C90EB24C-FD47-730C-50D3-D2AA27B6699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22A1923-B18A-A4A0-2D45-4F136892A00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4216474-A83A-BA6B-FDDC-303948483F0B}"/>
              </a:ext>
            </a:extLst>
          </p:cNvPr>
          <p:cNvSpPr>
            <a:spLocks noGrp="1" noChangeArrowheads="1"/>
          </p:cNvSpPr>
          <p:nvPr>
            <p:ph type="body" idx="1"/>
          </p:nvPr>
        </p:nvSpPr>
        <p:spPr>
          <a:xfrm>
            <a:off x="152400" y="4114800"/>
            <a:ext cx="6553200" cy="4876800"/>
          </a:xfrm>
        </p:spPr>
        <p:txBody>
          <a:bodyPr/>
          <a:lstStyle/>
          <a:p>
            <a:r>
              <a:rPr lang="en-US" altLang="en-US" sz="1050" dirty="0"/>
              <a:t>https://www.history.com/topics/holocaust/anti-semitism</a:t>
            </a:r>
          </a:p>
        </p:txBody>
      </p:sp>
      <p:cxnSp>
        <p:nvCxnSpPr>
          <p:cNvPr id="3" name="Straight Connector 2">
            <a:extLst>
              <a:ext uri="{FF2B5EF4-FFF2-40B4-BE49-F238E27FC236}">
                <a16:creationId xmlns:a16="http://schemas.microsoft.com/office/drawing/2014/main" id="{8CDCD03E-AEF7-E21D-881F-112F60928ED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8975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C2A8E-4C8A-2E43-735F-9029F4D8684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30C4227-55F9-9E3C-FE60-E3644FCC539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3E9E1DD7-F7B0-D5CF-E343-1E5A65250CB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1235752A-AF43-A8ED-2426-8905C529CFE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3627AD4-3603-1B07-3E41-53EAE3FFF9D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35E0646-B0BE-6B80-DAC6-9B31FD50844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50E5041-54AA-8AE7-8F6D-02F9C38F49B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08465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CF808-A257-E892-694F-5201436226B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71D7310-7303-31C3-EAA3-F309A9EB61C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D382066E-DDD5-C06C-0D70-22C52E1D633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576EBD53-C485-5834-9C40-D43DE0502E2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A9520A7-072F-FD30-08D0-4BEE88CD016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A61FC50-7E92-BC13-9238-47351136E29A}"/>
              </a:ext>
            </a:extLst>
          </p:cNvPr>
          <p:cNvSpPr>
            <a:spLocks noGrp="1" noChangeArrowheads="1"/>
          </p:cNvSpPr>
          <p:nvPr>
            <p:ph type="body" idx="1"/>
          </p:nvPr>
        </p:nvSpPr>
        <p:spPr>
          <a:xfrm>
            <a:off x="152400" y="4114800"/>
            <a:ext cx="6553200" cy="4876800"/>
          </a:xfrm>
        </p:spPr>
        <p:txBody>
          <a:bodyPr/>
          <a:lstStyle/>
          <a:p>
            <a:r>
              <a:rPr lang="en-US" altLang="en-US" sz="1050" dirty="0"/>
              <a:t>https://metrovoicenews.com/global-antisemitism-surges-to-record-46-in-latest-adl-survey/</a:t>
            </a:r>
          </a:p>
        </p:txBody>
      </p:sp>
      <p:cxnSp>
        <p:nvCxnSpPr>
          <p:cNvPr id="3" name="Straight Connector 2">
            <a:extLst>
              <a:ext uri="{FF2B5EF4-FFF2-40B4-BE49-F238E27FC236}">
                <a16:creationId xmlns:a16="http://schemas.microsoft.com/office/drawing/2014/main" id="{88AF6F66-193F-8734-CAFF-D5F83E732E5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65188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278BA-5D61-741C-3951-036D33434DD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6F59F5C-5D89-FF80-1698-B4B5EAF17BB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5BE5008C-5E6B-1418-8BBC-376FE77617E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D7277FCA-D2AF-8CA2-9183-8A3D19075C7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DBE6105-DD31-40BF-75A2-4F28F261356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75E2CD4-76CA-DF52-1965-FB0ED8DAB9A5}"/>
              </a:ext>
            </a:extLst>
          </p:cNvPr>
          <p:cNvSpPr>
            <a:spLocks noGrp="1" noChangeArrowheads="1"/>
          </p:cNvSpPr>
          <p:nvPr>
            <p:ph type="body" idx="1"/>
          </p:nvPr>
        </p:nvSpPr>
        <p:spPr>
          <a:xfrm>
            <a:off x="152400" y="4114800"/>
            <a:ext cx="6553200" cy="4876800"/>
          </a:xfrm>
        </p:spPr>
        <p:txBody>
          <a:bodyPr/>
          <a:lstStyle/>
          <a:p>
            <a:r>
              <a:rPr lang="en-US" altLang="en-US" sz="1050" dirty="0"/>
              <a:t>https://metrovoicenews.com/global-antisemitism-surges-to-record-46-in-latest-adl-survey/</a:t>
            </a:r>
          </a:p>
        </p:txBody>
      </p:sp>
      <p:cxnSp>
        <p:nvCxnSpPr>
          <p:cNvPr id="3" name="Straight Connector 2">
            <a:extLst>
              <a:ext uri="{FF2B5EF4-FFF2-40B4-BE49-F238E27FC236}">
                <a16:creationId xmlns:a16="http://schemas.microsoft.com/office/drawing/2014/main" id="{BC75CF0B-901F-9938-B801-6C53D07A2AA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51596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37B3B-C25C-52A3-191C-88CD5BCFDC1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0546C56-376B-5323-EDE6-30E17658B95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A5A20296-8F77-528F-A87F-6B7166F3D66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43A7ECD5-EF17-2DD8-65B2-DDAEDF5C02A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8EDFFE1-6055-ABF9-F0C8-BF9B18A4842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72FAD28-6FF4-3811-6E7F-F803BCF18F7B}"/>
              </a:ext>
            </a:extLst>
          </p:cNvPr>
          <p:cNvSpPr>
            <a:spLocks noGrp="1" noChangeArrowheads="1"/>
          </p:cNvSpPr>
          <p:nvPr>
            <p:ph type="body" idx="1"/>
          </p:nvPr>
        </p:nvSpPr>
        <p:spPr>
          <a:xfrm>
            <a:off x="152400" y="4114800"/>
            <a:ext cx="6553200" cy="4876800"/>
          </a:xfrm>
        </p:spPr>
        <p:txBody>
          <a:bodyPr/>
          <a:lstStyle/>
          <a:p>
            <a:r>
              <a:rPr lang="en-US" altLang="en-US" sz="1050" dirty="0"/>
              <a:t>https://metrovoicenews.com/global-antisemitism-surges-to-record-46-in-latest-adl-survey/</a:t>
            </a:r>
          </a:p>
          <a:p>
            <a:pPr algn="l"/>
            <a:r>
              <a:rPr lang="en-US" altLang="en-US" dirty="0"/>
              <a:t>Nations against Israel</a:t>
            </a:r>
          </a:p>
        </p:txBody>
      </p:sp>
      <p:cxnSp>
        <p:nvCxnSpPr>
          <p:cNvPr id="3" name="Straight Connector 2">
            <a:extLst>
              <a:ext uri="{FF2B5EF4-FFF2-40B4-BE49-F238E27FC236}">
                <a16:creationId xmlns:a16="http://schemas.microsoft.com/office/drawing/2014/main" id="{9C54C6DD-940A-6BB9-2B26-5711EE164C4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97438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35111-7298-4FAD-A388-77A24F70BE0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BB49CA7-EEA0-38FF-30D6-2A1F8734F47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A5C06B76-F2F0-95F4-BF4D-47FCCEE04CD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FB8903C7-28B5-1735-3F0D-5105FE51E89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4AB571C-DC69-FD9E-BA8B-D2D20B6818F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8C55C3C-D9A7-E1F1-340B-6571DD193E54}"/>
              </a:ext>
            </a:extLst>
          </p:cNvPr>
          <p:cNvSpPr>
            <a:spLocks noGrp="1" noChangeArrowheads="1"/>
          </p:cNvSpPr>
          <p:nvPr>
            <p:ph type="body" idx="1"/>
          </p:nvPr>
        </p:nvSpPr>
        <p:spPr>
          <a:xfrm>
            <a:off x="152400" y="4114800"/>
            <a:ext cx="6553200" cy="4876800"/>
          </a:xfrm>
        </p:spPr>
        <p:txBody>
          <a:bodyPr/>
          <a:lstStyle/>
          <a:p>
            <a:r>
              <a:rPr lang="en-US" altLang="en-US" sz="1050" dirty="0"/>
              <a:t>https://metrovoicenews.com/global-antisemitism-surges-to-record-46-in-latest-adl-survey/</a:t>
            </a:r>
          </a:p>
        </p:txBody>
      </p:sp>
      <p:cxnSp>
        <p:nvCxnSpPr>
          <p:cNvPr id="3" name="Straight Connector 2">
            <a:extLst>
              <a:ext uri="{FF2B5EF4-FFF2-40B4-BE49-F238E27FC236}">
                <a16:creationId xmlns:a16="http://schemas.microsoft.com/office/drawing/2014/main" id="{0471C050-526C-84BB-DCFB-984992C5231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26864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B15F7-42BF-8107-556B-9BCE6B69DC5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46CF20E-0962-38B0-C85F-B49ED43AE0F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796EB3F8-BA48-7757-C363-45277FC88B6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F2139C39-30C6-1602-B200-8143894AD3C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5B2C13A-0C67-36D3-C910-2267C897CC5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FF26C99-A5CC-9FB9-BA5A-989948503BD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6BFC53B-3F79-FBF6-BA35-14BFDBC8C59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24426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14ABD-740E-2021-4647-7894A467964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36CF0EB-147F-4C7E-C8AF-9C98DF28C3F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FDA9F294-75D3-79BF-3449-0AB7E33F817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32882957-FAE2-C386-7EA7-7E39E1A1496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CFD6808-58B6-2428-CAAD-A03CA546857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579BAC6-ED71-D164-7291-E6FF53107F43}"/>
              </a:ext>
            </a:extLst>
          </p:cNvPr>
          <p:cNvSpPr>
            <a:spLocks noGrp="1" noChangeArrowheads="1"/>
          </p:cNvSpPr>
          <p:nvPr>
            <p:ph type="body" idx="1"/>
          </p:nvPr>
        </p:nvSpPr>
        <p:spPr>
          <a:xfrm>
            <a:off x="152400" y="4114800"/>
            <a:ext cx="6553200" cy="4876800"/>
          </a:xfrm>
        </p:spPr>
        <p:txBody>
          <a:bodyPr/>
          <a:lstStyle/>
          <a:p>
            <a:pPr algn="l"/>
            <a:r>
              <a:rPr lang="en-US" altLang="en-US" dirty="0"/>
              <a:t>Nations against Israel</a:t>
            </a:r>
          </a:p>
        </p:txBody>
      </p:sp>
      <p:cxnSp>
        <p:nvCxnSpPr>
          <p:cNvPr id="3" name="Straight Connector 2">
            <a:extLst>
              <a:ext uri="{FF2B5EF4-FFF2-40B4-BE49-F238E27FC236}">
                <a16:creationId xmlns:a16="http://schemas.microsoft.com/office/drawing/2014/main" id="{742C6A4E-93A1-450E-AAB5-E460BB779E0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118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50C41-23B1-0C96-027C-C6D4D5C3A80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9A3B484-6B54-CA12-DDD3-8D50BC3A442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B94C2B8D-33C1-CFA1-EB9E-87BAD20531F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66E7C772-CDCE-CF55-06ED-304C6B85DD7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DA43B88-1BFD-35CF-B9AB-A8163232EE8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ABD3F68-3FE8-1C82-4AF8-2306C6AE6B0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B9D421F-91BD-9D41-8E72-1811F9EE000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64623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3D691-6254-E7F8-91CD-E0AB0B42422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B348B3F-2B14-38C7-4BAE-FD8AE56AB1A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27473FBD-B158-02E1-19AA-3762D09D18D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D911337D-1C8E-A666-81FD-36702CBD192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8093F1B-D07E-113C-5C32-3E3218E74C7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91567FB-857B-93D1-C4C6-C89A2454E64B}"/>
              </a:ext>
            </a:extLst>
          </p:cNvPr>
          <p:cNvSpPr>
            <a:spLocks noGrp="1" noChangeArrowheads="1"/>
          </p:cNvSpPr>
          <p:nvPr>
            <p:ph type="body" idx="1"/>
          </p:nvPr>
        </p:nvSpPr>
        <p:spPr>
          <a:xfrm>
            <a:off x="152400" y="4114800"/>
            <a:ext cx="6553200" cy="4876800"/>
          </a:xfrm>
        </p:spPr>
        <p:txBody>
          <a:bodyPr/>
          <a:lstStyle/>
          <a:p>
            <a:pPr algn="l"/>
            <a:r>
              <a:rPr lang="en-US" altLang="en-US" dirty="0"/>
              <a:t>Nations against Israel succeeding?</a:t>
            </a:r>
          </a:p>
        </p:txBody>
      </p:sp>
      <p:cxnSp>
        <p:nvCxnSpPr>
          <p:cNvPr id="3" name="Straight Connector 2">
            <a:extLst>
              <a:ext uri="{FF2B5EF4-FFF2-40B4-BE49-F238E27FC236}">
                <a16:creationId xmlns:a16="http://schemas.microsoft.com/office/drawing/2014/main" id="{806FBD0C-AFC0-92DD-665A-84C0E7C44C9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0598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2E8A8-5BBF-520F-B6C6-AE0CB9D5926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40181C1-6B76-A24F-042B-FB8136FDF95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E53534AF-6CD7-CB80-3AE6-22E8B0A18F3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4A0EE731-A20A-7E90-ADCB-807399D2BA1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8D18EE6-75CB-29C9-F284-E6774341AE9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13DBF94-3D0F-F44E-D6D2-E5AF40548D15}"/>
              </a:ext>
            </a:extLst>
          </p:cNvPr>
          <p:cNvSpPr>
            <a:spLocks noGrp="1" noChangeArrowheads="1"/>
          </p:cNvSpPr>
          <p:nvPr>
            <p:ph type="body" idx="1"/>
          </p:nvPr>
        </p:nvSpPr>
        <p:spPr>
          <a:xfrm>
            <a:off x="152400" y="4114800"/>
            <a:ext cx="6553200" cy="4876800"/>
          </a:xfrm>
        </p:spPr>
        <p:txBody>
          <a:bodyPr/>
          <a:lstStyle/>
          <a:p>
            <a:pPr algn="l"/>
            <a:r>
              <a:rPr lang="en-US" altLang="en-US" dirty="0"/>
              <a:t>https://www.history.com/topics/holocaust/anti-semitism</a:t>
            </a:r>
          </a:p>
        </p:txBody>
      </p:sp>
      <p:cxnSp>
        <p:nvCxnSpPr>
          <p:cNvPr id="3" name="Straight Connector 2">
            <a:extLst>
              <a:ext uri="{FF2B5EF4-FFF2-40B4-BE49-F238E27FC236}">
                <a16:creationId xmlns:a16="http://schemas.microsoft.com/office/drawing/2014/main" id="{0F82AD4C-4C6B-A41C-FFCB-64FF2220F74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01854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2F9EE-C2D7-523E-1F6C-064C5671865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55A4E83-A7B5-AB4B-E747-072F3CDE05D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C5E4C0FD-74F7-4C50-87BF-9F851637DAF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1EAE00A7-3EB3-4F20-9AA4-23E73369968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B8D15AB-DBC2-BD9C-11B8-262521B75C8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0B5744F-D244-4FE9-D415-76B1F548EC0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3900F44-C0C1-7D88-3EC1-A31FE49E2EC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4599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E3756-6A73-5352-BA5D-BE57C6DA9D9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12B5856-5304-6E9F-608E-3BBF076D2A2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F8B86BBE-C443-BCF1-C16C-86ABCFFA34E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EEE2E7B0-D8EB-CEC3-7F8A-4438CF7927D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D465F1D-CB50-AB9A-FA0D-5855FCE307A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8C9AEA4-177C-DE92-5561-98D5949A578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441CAEB-FFC9-A8EF-5064-09D847212CA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25934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458F6-94CA-E3B1-3549-497DD2D2E5F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91832E3-EF5A-2433-0DC7-1DCB4FBA80B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E48016DA-DC9C-86A9-A65F-B6D383CB8FB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9E2EBA88-3CCD-3A14-83ED-191DD307228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0B52B01-56D8-DBC8-EF1C-A58081F9F04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ABD5390-E075-FB83-B00D-36830E648490}"/>
              </a:ext>
            </a:extLst>
          </p:cNvPr>
          <p:cNvSpPr>
            <a:spLocks noGrp="1" noChangeArrowheads="1"/>
          </p:cNvSpPr>
          <p:nvPr>
            <p:ph type="body" idx="1"/>
          </p:nvPr>
        </p:nvSpPr>
        <p:spPr>
          <a:xfrm>
            <a:off x="152400" y="4114800"/>
            <a:ext cx="6553200" cy="4876800"/>
          </a:xfrm>
        </p:spPr>
        <p:txBody>
          <a:bodyPr/>
          <a:lstStyle/>
          <a:p>
            <a:pPr algn="l"/>
            <a:r>
              <a:rPr lang="en-US" altLang="en-US" dirty="0"/>
              <a:t>Published Protocols of the Elders of Zion.</a:t>
            </a:r>
          </a:p>
        </p:txBody>
      </p:sp>
      <p:cxnSp>
        <p:nvCxnSpPr>
          <p:cNvPr id="3" name="Straight Connector 2">
            <a:extLst>
              <a:ext uri="{FF2B5EF4-FFF2-40B4-BE49-F238E27FC236}">
                <a16:creationId xmlns:a16="http://schemas.microsoft.com/office/drawing/2014/main" id="{6D444354-6E6E-6A20-297E-2B4AE960C5D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32143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79166-D761-E5EF-CE91-098C28FF4C9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8D59CA1-5B3B-2512-4BAF-20780B77E74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CB1EA648-7E0E-A5FB-D701-93149575EF7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07E51778-94D8-9739-2D68-A3F1AE36B84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373C079-A134-5348-654A-866F2E4C536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7E2F0BC-A0A7-CAD3-0D25-B09EB856FE5B}"/>
              </a:ext>
            </a:extLst>
          </p:cNvPr>
          <p:cNvSpPr>
            <a:spLocks noGrp="1" noChangeArrowheads="1"/>
          </p:cNvSpPr>
          <p:nvPr>
            <p:ph type="body" idx="1"/>
          </p:nvPr>
        </p:nvSpPr>
        <p:spPr>
          <a:xfrm>
            <a:off x="152400" y="4114800"/>
            <a:ext cx="6553200" cy="4876800"/>
          </a:xfrm>
        </p:spPr>
        <p:txBody>
          <a:bodyPr/>
          <a:lstStyle/>
          <a:p>
            <a:pPr algn="l"/>
            <a:r>
              <a:rPr lang="en-US" altLang="en-US" dirty="0"/>
              <a:t>https://metrovoicenews.com/global-antisemitism-surges-to-record-46-in-latest-adl-survey/</a:t>
            </a:r>
          </a:p>
          <a:p>
            <a:pPr algn="l"/>
            <a:endParaRPr lang="en-US" altLang="en-US" dirty="0"/>
          </a:p>
          <a:p>
            <a:pPr algn="l"/>
            <a:r>
              <a:rPr lang="en-US" altLang="en-US" dirty="0"/>
              <a:t>They will destroy the Little Satan first [Israel] then the Great Satan [the USA]</a:t>
            </a:r>
          </a:p>
        </p:txBody>
      </p:sp>
      <p:cxnSp>
        <p:nvCxnSpPr>
          <p:cNvPr id="3" name="Straight Connector 2">
            <a:extLst>
              <a:ext uri="{FF2B5EF4-FFF2-40B4-BE49-F238E27FC236}">
                <a16:creationId xmlns:a16="http://schemas.microsoft.com/office/drawing/2014/main" id="{2CDFE7A7-6E3A-28F1-AA50-BE4751A9EDD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1067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84496-3703-7661-FFD9-5437C80B028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386AF77-02F7-450C-0045-9B8FA326314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A42077C7-3A4E-5E6E-E82F-ECBB7D43A2F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0CAB1094-32B5-6B24-247C-28949B4FA09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F2B0D4C-48DF-BDA1-2A6C-9CEB4EB8255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7386A9F-DFE0-39F4-53BB-10CBDB830E4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5847DC1-1B9D-8721-26BB-D843EA65509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0921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4C266-C47A-1309-7FBE-1177F5D0801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5F03759-7855-9278-5511-038E0CCA015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E5CD6D50-19A8-F730-E0F5-7F722A8CEE0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285DB936-B840-350A-EDE9-2D8008ABA8F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89EA3AB-E53D-5D2B-0937-BE1A82A3893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B4F79A9-8572-BCBE-C6CE-119C962CFD8D}"/>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839D62E-3536-C144-5C41-AF7AB479380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62121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619F1-AA3B-47C1-81A6-CDB023B131E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A990AB2-1341-01EB-FBE4-574FBB78556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E1FC9199-490E-ABC5-81FD-C5BC7301D14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7B373A25-181D-4262-97A3-90373626EF9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8C6D838-B5E1-D57B-E6A1-486C07F403C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201EB80-D4DA-EDF7-6AF5-0F79108459CD}"/>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AF3217A-87FC-651F-5633-3CB36EA1B99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08994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CC040-FC0D-1210-C73E-82A639B3070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1995E49-317D-CD9A-B5D7-88B1F42E803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14F92490-67EF-12E9-8DAC-AE7DCADFD05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2B8EBB08-2092-D886-1917-242D3F5307D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99EC9E6-5E3B-6FD1-B7AD-9D59E8A3EF8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05F8219-615F-F0BF-6742-A9C28343452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B0DA59C-8837-43A8-2408-1702A7AF406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36730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3DB2D-DA1E-8A7B-3BB0-5B740F25B20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2F36A14-3977-9ECB-E1FD-65FA31105DD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EDD57517-33DF-8BF6-F248-F417178A7A7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FD7A40B6-96DB-97A4-A734-E2F3423585D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8339256-45A6-539B-2CD3-519F3DD55C4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0382B99-DDF7-F46E-5EC1-0B1B6A775DF9}"/>
              </a:ext>
            </a:extLst>
          </p:cNvPr>
          <p:cNvSpPr>
            <a:spLocks noGrp="1" noChangeArrowheads="1"/>
          </p:cNvSpPr>
          <p:nvPr>
            <p:ph type="body" idx="1"/>
          </p:nvPr>
        </p:nvSpPr>
        <p:spPr>
          <a:xfrm>
            <a:off x="152400" y="4114800"/>
            <a:ext cx="6553200" cy="4876800"/>
          </a:xfrm>
        </p:spPr>
        <p:txBody>
          <a:bodyPr/>
          <a:lstStyle/>
          <a:p>
            <a:pPr algn="l"/>
            <a:r>
              <a:rPr lang="en-US" altLang="en-US" dirty="0"/>
              <a:t>Do we make “Rothschild” as a conspiracy word?</a:t>
            </a:r>
          </a:p>
        </p:txBody>
      </p:sp>
      <p:cxnSp>
        <p:nvCxnSpPr>
          <p:cNvPr id="3" name="Straight Connector 2">
            <a:extLst>
              <a:ext uri="{FF2B5EF4-FFF2-40B4-BE49-F238E27FC236}">
                <a16:creationId xmlns:a16="http://schemas.microsoft.com/office/drawing/2014/main" id="{D56F626A-9548-5B14-358C-DD95A0E3F66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61511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2F88B-AD2E-DB95-1C03-A939E177E06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AAAB86B-CF92-FC5C-9233-7310F4E3959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B04BA1AD-69C5-0F42-4AD0-75F55627B24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FB4E6217-070A-EDA6-4A73-10E00A18BA6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B5CFD84-F49E-13EE-249E-58C5C091105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7CF95A7-B6E3-8039-70E5-2AB9C12A4702}"/>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F055633-5DDC-708E-4231-C6EA15A5E3B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0944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7A644-D965-1089-988C-85BCBD6E236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5CB5BC0-50CB-365F-FEB7-736B0FCCB02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997AF2D5-01FD-0270-19A8-1DBA2B86592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4DF8FAC0-FECF-5058-9CEF-DA8337F22E3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07DF403-8DCC-5B7E-EBEE-6F18C803E13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2E09ADA-BA8E-8A1E-D6C1-C156BAB95962}"/>
              </a:ext>
            </a:extLst>
          </p:cNvPr>
          <p:cNvSpPr>
            <a:spLocks noGrp="1" noChangeArrowheads="1"/>
          </p:cNvSpPr>
          <p:nvPr>
            <p:ph type="body" idx="1"/>
          </p:nvPr>
        </p:nvSpPr>
        <p:spPr>
          <a:xfrm>
            <a:off x="152400" y="4114800"/>
            <a:ext cx="6553200" cy="4876800"/>
          </a:xfrm>
        </p:spPr>
        <p:txBody>
          <a:bodyPr/>
          <a:lstStyle/>
          <a:p>
            <a:pPr algn="l"/>
            <a:r>
              <a:rPr lang="en-US" b="1" i="0" dirty="0">
                <a:solidFill>
                  <a:srgbClr val="202122"/>
                </a:solidFill>
                <a:effectLst/>
              </a:rPr>
              <a:t>United Nations General Assembly Resolution 3379</a:t>
            </a:r>
            <a:r>
              <a:rPr lang="en-US" b="0" i="0" dirty="0">
                <a:solidFill>
                  <a:srgbClr val="202122"/>
                </a:solidFill>
                <a:effectLst/>
              </a:rPr>
              <a:t>, adopted on 10 November 1975, "</a:t>
            </a:r>
            <a:r>
              <a:rPr lang="en-US" b="0" i="1" dirty="0">
                <a:solidFill>
                  <a:srgbClr val="202122"/>
                </a:solidFill>
                <a:effectLst/>
              </a:rPr>
              <a:t>Determines</a:t>
            </a:r>
            <a:r>
              <a:rPr lang="en-US" b="0" i="0" dirty="0">
                <a:solidFill>
                  <a:srgbClr val="202122"/>
                </a:solidFill>
                <a:effectLst/>
              </a:rPr>
              <a:t> that </a:t>
            </a:r>
            <a:r>
              <a:rPr lang="en-US" b="0" i="0" u="none" strike="noStrike" dirty="0">
                <a:effectLst/>
                <a:hlinkClick r:id="rId3" tooltip="Zionism"/>
              </a:rPr>
              <a:t>Zionism</a:t>
            </a:r>
            <a:r>
              <a:rPr lang="en-US" b="0" i="0" dirty="0">
                <a:solidFill>
                  <a:srgbClr val="202122"/>
                </a:solidFill>
                <a:effectLst/>
              </a:rPr>
              <a:t> is a form of </a:t>
            </a:r>
            <a:r>
              <a:rPr lang="en-US" b="0" i="0" u="none" strike="noStrike" dirty="0">
                <a:effectLst/>
                <a:hlinkClick r:id="rId4" tooltip="Racism"/>
              </a:rPr>
              <a:t>racism</a:t>
            </a:r>
            <a:r>
              <a:rPr lang="en-US" b="0" i="0" dirty="0">
                <a:solidFill>
                  <a:srgbClr val="202122"/>
                </a:solidFill>
                <a:effectLst/>
              </a:rPr>
              <a:t> and </a:t>
            </a:r>
            <a:r>
              <a:rPr lang="en-US" b="0" i="0" u="none" strike="noStrike" dirty="0">
                <a:effectLst/>
                <a:hlinkClick r:id="rId5" tooltip="Racial discrimination"/>
              </a:rPr>
              <a:t>racial discrimination</a:t>
            </a:r>
            <a:endParaRPr lang="en-US" b="0" i="0" u="none" strike="noStrike" dirty="0">
              <a:effectLst/>
            </a:endParaRPr>
          </a:p>
          <a:p>
            <a:pPr algn="l"/>
            <a:endParaRPr lang="en-US" b="0" i="0" u="none" strike="noStrike" dirty="0">
              <a:effectLst/>
            </a:endParaRPr>
          </a:p>
          <a:p>
            <a:pPr algn="l"/>
            <a:r>
              <a:rPr lang="en-US" b="0" i="0" dirty="0">
                <a:solidFill>
                  <a:srgbClr val="202122"/>
                </a:solidFill>
                <a:effectLst/>
              </a:rPr>
              <a:t>It was revoked by </a:t>
            </a:r>
            <a:r>
              <a:rPr lang="en-US" b="0" i="0" u="none" strike="noStrike" dirty="0">
                <a:effectLst/>
                <a:hlinkClick r:id="rId6"/>
              </a:rPr>
              <a:t>Resolution 46/86</a:t>
            </a:r>
            <a:r>
              <a:rPr lang="en-US" b="0" i="0" dirty="0">
                <a:solidFill>
                  <a:srgbClr val="202122"/>
                </a:solidFill>
                <a:effectLst/>
              </a:rPr>
              <a:t>, adopted on </a:t>
            </a:r>
          </a:p>
          <a:p>
            <a:pPr algn="l"/>
            <a:r>
              <a:rPr lang="en-US" b="0" i="0" dirty="0">
                <a:solidFill>
                  <a:srgbClr val="202122"/>
                </a:solidFill>
                <a:effectLst/>
              </a:rPr>
              <a:t>16 December 1991</a:t>
            </a:r>
            <a:endParaRPr lang="en-US" altLang="en-US" dirty="0"/>
          </a:p>
        </p:txBody>
      </p:sp>
      <p:cxnSp>
        <p:nvCxnSpPr>
          <p:cNvPr id="3" name="Straight Connector 2">
            <a:extLst>
              <a:ext uri="{FF2B5EF4-FFF2-40B4-BE49-F238E27FC236}">
                <a16:creationId xmlns:a16="http://schemas.microsoft.com/office/drawing/2014/main" id="{D4E48405-6D78-ADB9-BCF3-7C62748C747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67977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T'hillim-Ps 34.18  A broken heart and contrite spirit. Part 2 </a:t>
            </a:r>
          </a:p>
        </p:txBody>
      </p:sp>
      <p:sp>
        <p:nvSpPr>
          <p:cNvPr id="5" name="Date Placeholder 4"/>
          <p:cNvSpPr>
            <a:spLocks noGrp="1"/>
          </p:cNvSpPr>
          <p:nvPr>
            <p:ph type="dt" idx="1"/>
          </p:nvPr>
        </p:nvSpPr>
        <p:spPr/>
        <p:txBody>
          <a:bodyPr/>
          <a:lstStyle/>
          <a:p>
            <a:r>
              <a:rPr lang="en-US" altLang="en-US"/>
              <a:t>Feb 1, 2025 5785</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49</a:t>
            </a:fld>
            <a:endParaRPr lang="en-US" altLang="en-US"/>
          </a:p>
        </p:txBody>
      </p:sp>
    </p:spTree>
    <p:extLst>
      <p:ext uri="{BB962C8B-B14F-4D97-AF65-F5344CB8AC3E}">
        <p14:creationId xmlns:p14="http://schemas.microsoft.com/office/powerpoint/2010/main" val="1542437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922F6-963E-7FE1-53FA-37C2835C93F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1FC6980-3126-7124-431E-044F3F2A24A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0B82389C-D917-2DA5-6925-10787D9A173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75DDB658-FF15-A3D6-55C1-49F83906FFA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5133C5E-FAE3-E0EF-AEEE-C4A4C21EBD1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8E3F800-B820-A7E5-CB50-73994607BD6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3CE405D-F66B-82C5-B172-00CA7306774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95393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4AAFB-19DD-95CF-BBE0-1236DDFF04C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C8F931B-DF37-0516-9CC9-46B719C0A49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AB17D811-8175-B3B4-5713-8217185A52F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03060327-8FB6-1AB0-6966-049D65C8688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2F4C2A4-BB58-664C-9E9E-6008EEB81C8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C493518-3D0D-36FD-6B43-622FBA1E8FEC}"/>
              </a:ext>
            </a:extLst>
          </p:cNvPr>
          <p:cNvSpPr>
            <a:spLocks noGrp="1" noChangeArrowheads="1"/>
          </p:cNvSpPr>
          <p:nvPr>
            <p:ph type="body" idx="1"/>
          </p:nvPr>
        </p:nvSpPr>
        <p:spPr>
          <a:xfrm>
            <a:off x="152400" y="4114800"/>
            <a:ext cx="6553200" cy="4876800"/>
          </a:xfrm>
        </p:spPr>
        <p:txBody>
          <a:bodyPr/>
          <a:lstStyle/>
          <a:p>
            <a:pPr algn="l"/>
            <a:r>
              <a:rPr lang="en-US" altLang="en-US" dirty="0"/>
              <a:t>Some people will say to me “I like your church.” </a:t>
            </a:r>
          </a:p>
          <a:p>
            <a:pPr algn="l"/>
            <a:r>
              <a:rPr lang="en-US" altLang="en-US" dirty="0"/>
              <a:t>“I can’t make it to church today.”</a:t>
            </a:r>
          </a:p>
          <a:p>
            <a:pPr algn="l"/>
            <a:r>
              <a:rPr lang="en-US" altLang="en-US" dirty="0"/>
              <a:t>You will see me smile and squirm a bit. </a:t>
            </a:r>
          </a:p>
          <a:p>
            <a:pPr algn="l"/>
            <a:r>
              <a:rPr lang="en-US" altLang="en-US" dirty="0"/>
              <a:t>Here’s why.</a:t>
            </a:r>
          </a:p>
        </p:txBody>
      </p:sp>
      <p:cxnSp>
        <p:nvCxnSpPr>
          <p:cNvPr id="3" name="Straight Connector 2">
            <a:extLst>
              <a:ext uri="{FF2B5EF4-FFF2-40B4-BE49-F238E27FC236}">
                <a16:creationId xmlns:a16="http://schemas.microsoft.com/office/drawing/2014/main" id="{85B2FAC6-162E-D562-E96D-BDFD36A2E70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16426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T'hillim-Ps 34.18  A broken heart and contrite spirit. Part 2 </a:t>
            </a:r>
          </a:p>
        </p:txBody>
      </p:sp>
      <p:sp>
        <p:nvSpPr>
          <p:cNvPr id="5" name="Date Placeholder 4"/>
          <p:cNvSpPr>
            <a:spLocks noGrp="1"/>
          </p:cNvSpPr>
          <p:nvPr>
            <p:ph type="dt" idx="1"/>
          </p:nvPr>
        </p:nvSpPr>
        <p:spPr/>
        <p:txBody>
          <a:bodyPr/>
          <a:lstStyle/>
          <a:p>
            <a:r>
              <a:rPr lang="en-US" altLang="en-US"/>
              <a:t>Feb 1, 2025 5785</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51</a:t>
            </a:fld>
            <a:endParaRPr lang="en-US" altLang="en-US"/>
          </a:p>
        </p:txBody>
      </p:sp>
    </p:spTree>
    <p:extLst>
      <p:ext uri="{BB962C8B-B14F-4D97-AF65-F5344CB8AC3E}">
        <p14:creationId xmlns:p14="http://schemas.microsoft.com/office/powerpoint/2010/main" val="33901426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T'hillim-Ps 34.18  A broken heart and contrite spirit. Part 2 </a:t>
            </a:r>
          </a:p>
        </p:txBody>
      </p:sp>
      <p:sp>
        <p:nvSpPr>
          <p:cNvPr id="5" name="Date Placeholder 4"/>
          <p:cNvSpPr>
            <a:spLocks noGrp="1"/>
          </p:cNvSpPr>
          <p:nvPr>
            <p:ph type="dt" idx="1"/>
          </p:nvPr>
        </p:nvSpPr>
        <p:spPr/>
        <p:txBody>
          <a:bodyPr/>
          <a:lstStyle/>
          <a:p>
            <a:r>
              <a:rPr lang="en-US" altLang="en-US"/>
              <a:t>Feb 1, 2025 5785</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17088428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T'hillim-Ps 34.18  A broken heart and contrite spirit. Part 2 </a:t>
            </a:r>
          </a:p>
        </p:txBody>
      </p:sp>
      <p:sp>
        <p:nvSpPr>
          <p:cNvPr id="5" name="Date Placeholder 4"/>
          <p:cNvSpPr>
            <a:spLocks noGrp="1"/>
          </p:cNvSpPr>
          <p:nvPr>
            <p:ph type="dt" idx="1"/>
          </p:nvPr>
        </p:nvSpPr>
        <p:spPr/>
        <p:txBody>
          <a:bodyPr/>
          <a:lstStyle/>
          <a:p>
            <a:r>
              <a:rPr lang="en-US" altLang="en-US"/>
              <a:t>Feb 1, 2025 5785</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53</a:t>
            </a:fld>
            <a:endParaRPr lang="en-US" altLang="en-US"/>
          </a:p>
        </p:txBody>
      </p:sp>
    </p:spTree>
    <p:extLst>
      <p:ext uri="{BB962C8B-B14F-4D97-AF65-F5344CB8AC3E}">
        <p14:creationId xmlns:p14="http://schemas.microsoft.com/office/powerpoint/2010/main" val="38073327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T'hillim-Ps 34.18  A broken heart and contrite spirit. Part 2 </a:t>
            </a:r>
          </a:p>
        </p:txBody>
      </p:sp>
      <p:sp>
        <p:nvSpPr>
          <p:cNvPr id="5" name="Date Placeholder 4"/>
          <p:cNvSpPr>
            <a:spLocks noGrp="1"/>
          </p:cNvSpPr>
          <p:nvPr>
            <p:ph type="dt" idx="1"/>
          </p:nvPr>
        </p:nvSpPr>
        <p:spPr/>
        <p:txBody>
          <a:bodyPr/>
          <a:lstStyle/>
          <a:p>
            <a:r>
              <a:rPr lang="en-US" altLang="en-US"/>
              <a:t>Feb 1, 2025 5785</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54</a:t>
            </a:fld>
            <a:endParaRPr lang="en-US" altLang="en-US"/>
          </a:p>
        </p:txBody>
      </p:sp>
    </p:spTree>
    <p:extLst>
      <p:ext uri="{BB962C8B-B14F-4D97-AF65-F5344CB8AC3E}">
        <p14:creationId xmlns:p14="http://schemas.microsoft.com/office/powerpoint/2010/main" val="1338205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T'hillim-Ps 34.18  A broken heart and contrite spirit. Part 2 </a:t>
            </a:r>
          </a:p>
        </p:txBody>
      </p:sp>
      <p:sp>
        <p:nvSpPr>
          <p:cNvPr id="5" name="Date Placeholder 4"/>
          <p:cNvSpPr>
            <a:spLocks noGrp="1"/>
          </p:cNvSpPr>
          <p:nvPr>
            <p:ph type="dt" idx="1"/>
          </p:nvPr>
        </p:nvSpPr>
        <p:spPr/>
        <p:txBody>
          <a:bodyPr/>
          <a:lstStyle/>
          <a:p>
            <a:r>
              <a:rPr lang="en-US" altLang="en-US"/>
              <a:t>Feb 1, 2025 5785</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10961861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T'hillim-Ps 34.18  A broken heart and contrite spirit. Part 2 </a:t>
            </a:r>
          </a:p>
        </p:txBody>
      </p:sp>
      <p:sp>
        <p:nvSpPr>
          <p:cNvPr id="5" name="Date Placeholder 4"/>
          <p:cNvSpPr>
            <a:spLocks noGrp="1"/>
          </p:cNvSpPr>
          <p:nvPr>
            <p:ph type="dt" idx="1"/>
          </p:nvPr>
        </p:nvSpPr>
        <p:spPr/>
        <p:txBody>
          <a:bodyPr/>
          <a:lstStyle/>
          <a:p>
            <a:r>
              <a:rPr lang="en-US" altLang="en-US"/>
              <a:t>Feb 1, 2025 5785</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56</a:t>
            </a:fld>
            <a:endParaRPr lang="en-US" altLang="en-US"/>
          </a:p>
        </p:txBody>
      </p:sp>
    </p:spTree>
    <p:extLst>
      <p:ext uri="{BB962C8B-B14F-4D97-AF65-F5344CB8AC3E}">
        <p14:creationId xmlns:p14="http://schemas.microsoft.com/office/powerpoint/2010/main" val="29958699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T'hillim-Ps 34.18  A broken heart and contrite spirit. Part 2 </a:t>
            </a:r>
          </a:p>
        </p:txBody>
      </p:sp>
      <p:sp>
        <p:nvSpPr>
          <p:cNvPr id="5" name="Date Placeholder 4"/>
          <p:cNvSpPr>
            <a:spLocks noGrp="1"/>
          </p:cNvSpPr>
          <p:nvPr>
            <p:ph type="dt" idx="1"/>
          </p:nvPr>
        </p:nvSpPr>
        <p:spPr/>
        <p:txBody>
          <a:bodyPr/>
          <a:lstStyle/>
          <a:p>
            <a:r>
              <a:rPr lang="en-US" altLang="en-US"/>
              <a:t>Feb 1, 2025 5785</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38172217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T'hillim-Ps 34.18  A broken heart and contrite spirit. Part 2 </a:t>
            </a:r>
          </a:p>
        </p:txBody>
      </p:sp>
      <p:sp>
        <p:nvSpPr>
          <p:cNvPr id="5" name="Date Placeholder 4"/>
          <p:cNvSpPr>
            <a:spLocks noGrp="1"/>
          </p:cNvSpPr>
          <p:nvPr>
            <p:ph type="dt" idx="1"/>
          </p:nvPr>
        </p:nvSpPr>
        <p:spPr/>
        <p:txBody>
          <a:bodyPr/>
          <a:lstStyle/>
          <a:p>
            <a:r>
              <a:rPr lang="en-US" altLang="en-US"/>
              <a:t>Feb 1, 2025 5785</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26618688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don’t often speak favorably of Martin Luther.</a:t>
            </a:r>
          </a:p>
        </p:txBody>
      </p:sp>
      <p:sp>
        <p:nvSpPr>
          <p:cNvPr id="4" name="Header Placeholder 3"/>
          <p:cNvSpPr>
            <a:spLocks noGrp="1"/>
          </p:cNvSpPr>
          <p:nvPr>
            <p:ph type="hdr" sz="quarter"/>
          </p:nvPr>
        </p:nvSpPr>
        <p:spPr/>
        <p:txBody>
          <a:bodyPr/>
          <a:lstStyle/>
          <a:p>
            <a:r>
              <a:rPr lang="en-US" altLang="en-US"/>
              <a:t>T'hillim-Ps 34.18  A broken heart and contrite spirit. Part 2 </a:t>
            </a:r>
          </a:p>
        </p:txBody>
      </p:sp>
      <p:sp>
        <p:nvSpPr>
          <p:cNvPr id="5" name="Date Placeholder 4"/>
          <p:cNvSpPr>
            <a:spLocks noGrp="1"/>
          </p:cNvSpPr>
          <p:nvPr>
            <p:ph type="dt" idx="1"/>
          </p:nvPr>
        </p:nvSpPr>
        <p:spPr/>
        <p:txBody>
          <a:bodyPr/>
          <a:lstStyle/>
          <a:p>
            <a:r>
              <a:rPr lang="en-US" altLang="en-US"/>
              <a:t>Feb 1, 2025 5785</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59</a:t>
            </a:fld>
            <a:endParaRPr lang="en-US" altLang="en-US"/>
          </a:p>
        </p:txBody>
      </p:sp>
    </p:spTree>
    <p:extLst>
      <p:ext uri="{BB962C8B-B14F-4D97-AF65-F5344CB8AC3E}">
        <p14:creationId xmlns:p14="http://schemas.microsoft.com/office/powerpoint/2010/main" val="3555767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BFBEF-4F96-50DE-8C29-8C1E60DC6E8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BECAD2B-C855-1813-3776-BC9A578842F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C4380188-8169-C546-3F61-7F2168AE545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3C0DDE8D-4EE0-A5E3-AAB0-AE8B7BB49F3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7753CE6-A9B1-464F-6ABB-55F3B7F783C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07850B0-F63A-099B-4C9D-29AFAA1DFE2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29B6EFF-EA41-7157-CF58-B08CB1BE1FC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91142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T'hillim-Ps 34.18  A broken heart and contrite spirit. Part 2 </a:t>
            </a:r>
          </a:p>
        </p:txBody>
      </p:sp>
      <p:sp>
        <p:nvSpPr>
          <p:cNvPr id="5" name="Date Placeholder 4"/>
          <p:cNvSpPr>
            <a:spLocks noGrp="1"/>
          </p:cNvSpPr>
          <p:nvPr>
            <p:ph type="dt" idx="1"/>
          </p:nvPr>
        </p:nvSpPr>
        <p:spPr/>
        <p:txBody>
          <a:bodyPr/>
          <a:lstStyle/>
          <a:p>
            <a:r>
              <a:rPr lang="en-US" altLang="en-US"/>
              <a:t>Feb 1, 2025 5785</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60</a:t>
            </a:fld>
            <a:endParaRPr lang="en-US" altLang="en-US"/>
          </a:p>
        </p:txBody>
      </p:sp>
    </p:spTree>
    <p:extLst>
      <p:ext uri="{BB962C8B-B14F-4D97-AF65-F5344CB8AC3E}">
        <p14:creationId xmlns:p14="http://schemas.microsoft.com/office/powerpoint/2010/main" val="27992691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“Yaakov” supplanted by “James”</a:t>
            </a:r>
          </a:p>
        </p:txBody>
      </p:sp>
      <p:sp>
        <p:nvSpPr>
          <p:cNvPr id="4" name="Header Placeholder 3"/>
          <p:cNvSpPr>
            <a:spLocks noGrp="1"/>
          </p:cNvSpPr>
          <p:nvPr>
            <p:ph type="hdr" sz="quarter"/>
          </p:nvPr>
        </p:nvSpPr>
        <p:spPr/>
        <p:txBody>
          <a:bodyPr/>
          <a:lstStyle/>
          <a:p>
            <a:r>
              <a:rPr lang="en-US" altLang="en-US"/>
              <a:t>T'hillim-Ps 34.18  A broken heart and contrite spirit. Part 2 </a:t>
            </a:r>
          </a:p>
        </p:txBody>
      </p:sp>
      <p:sp>
        <p:nvSpPr>
          <p:cNvPr id="5" name="Date Placeholder 4"/>
          <p:cNvSpPr>
            <a:spLocks noGrp="1"/>
          </p:cNvSpPr>
          <p:nvPr>
            <p:ph type="dt" idx="1"/>
          </p:nvPr>
        </p:nvSpPr>
        <p:spPr/>
        <p:txBody>
          <a:bodyPr/>
          <a:lstStyle/>
          <a:p>
            <a:r>
              <a:rPr lang="en-US" altLang="en-US"/>
              <a:t>Feb 1, 2025 5785</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61</a:t>
            </a:fld>
            <a:endParaRPr lang="en-US" altLang="en-US"/>
          </a:p>
        </p:txBody>
      </p:sp>
    </p:spTree>
    <p:extLst>
      <p:ext uri="{BB962C8B-B14F-4D97-AF65-F5344CB8AC3E}">
        <p14:creationId xmlns:p14="http://schemas.microsoft.com/office/powerpoint/2010/main" val="3874455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T'hillim-Ps 34.18  A broken heart and contrite spirit. Part 2 </a:t>
            </a:r>
          </a:p>
        </p:txBody>
      </p:sp>
      <p:sp>
        <p:nvSpPr>
          <p:cNvPr id="5" name="Date Placeholder 4"/>
          <p:cNvSpPr>
            <a:spLocks noGrp="1"/>
          </p:cNvSpPr>
          <p:nvPr>
            <p:ph type="dt" idx="1"/>
          </p:nvPr>
        </p:nvSpPr>
        <p:spPr/>
        <p:txBody>
          <a:bodyPr/>
          <a:lstStyle/>
          <a:p>
            <a:r>
              <a:rPr lang="en-US" altLang="en-US"/>
              <a:t>Feb 1, 2025 5785</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62</a:t>
            </a:fld>
            <a:endParaRPr lang="en-US" altLang="en-US"/>
          </a:p>
        </p:txBody>
      </p:sp>
    </p:spTree>
    <p:extLst>
      <p:ext uri="{BB962C8B-B14F-4D97-AF65-F5344CB8AC3E}">
        <p14:creationId xmlns:p14="http://schemas.microsoft.com/office/powerpoint/2010/main" val="71855797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T'hillim-Ps 34.18  A broken heart and contrite spirit. Part 2 </a:t>
            </a:r>
          </a:p>
        </p:txBody>
      </p:sp>
      <p:sp>
        <p:nvSpPr>
          <p:cNvPr id="5" name="Date Placeholder 4"/>
          <p:cNvSpPr>
            <a:spLocks noGrp="1"/>
          </p:cNvSpPr>
          <p:nvPr>
            <p:ph type="dt" idx="1"/>
          </p:nvPr>
        </p:nvSpPr>
        <p:spPr/>
        <p:txBody>
          <a:bodyPr/>
          <a:lstStyle/>
          <a:p>
            <a:r>
              <a:rPr lang="en-US" altLang="en-US"/>
              <a:t>Feb 1, 2025 5785</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28103799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T'hillim-Ps 34.18  A broken heart and contrite spirit. Part 2 </a:t>
            </a:r>
          </a:p>
        </p:txBody>
      </p:sp>
      <p:sp>
        <p:nvSpPr>
          <p:cNvPr id="5" name="Date Placeholder 4"/>
          <p:cNvSpPr>
            <a:spLocks noGrp="1"/>
          </p:cNvSpPr>
          <p:nvPr>
            <p:ph type="dt" idx="1"/>
          </p:nvPr>
        </p:nvSpPr>
        <p:spPr/>
        <p:txBody>
          <a:bodyPr/>
          <a:lstStyle/>
          <a:p>
            <a:r>
              <a:rPr lang="en-US" altLang="en-US"/>
              <a:t>Feb 1, 2025 5785</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64</a:t>
            </a:fld>
            <a:endParaRPr lang="en-US" altLang="en-US"/>
          </a:p>
        </p:txBody>
      </p:sp>
    </p:spTree>
    <p:extLst>
      <p:ext uri="{BB962C8B-B14F-4D97-AF65-F5344CB8AC3E}">
        <p14:creationId xmlns:p14="http://schemas.microsoft.com/office/powerpoint/2010/main" val="220636339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T'hillim-Ps 34.18  A broken heart and contrite spirit. Part 2 </a:t>
            </a:r>
          </a:p>
        </p:txBody>
      </p:sp>
      <p:sp>
        <p:nvSpPr>
          <p:cNvPr id="5" name="Date Placeholder 4"/>
          <p:cNvSpPr>
            <a:spLocks noGrp="1"/>
          </p:cNvSpPr>
          <p:nvPr>
            <p:ph type="dt" idx="1"/>
          </p:nvPr>
        </p:nvSpPr>
        <p:spPr/>
        <p:txBody>
          <a:bodyPr/>
          <a:lstStyle/>
          <a:p>
            <a:r>
              <a:rPr lang="en-US" altLang="en-US"/>
              <a:t>Feb 1, 2025 5785</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65</a:t>
            </a:fld>
            <a:endParaRPr lang="en-US" altLang="en-US"/>
          </a:p>
        </p:txBody>
      </p:sp>
    </p:spTree>
    <p:extLst>
      <p:ext uri="{BB962C8B-B14F-4D97-AF65-F5344CB8AC3E}">
        <p14:creationId xmlns:p14="http://schemas.microsoft.com/office/powerpoint/2010/main" val="41912565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T'hillim-Ps 34.18  A broken heart and contrite spirit. Part 2 </a:t>
            </a:r>
          </a:p>
        </p:txBody>
      </p:sp>
      <p:sp>
        <p:nvSpPr>
          <p:cNvPr id="5" name="Date Placeholder 4"/>
          <p:cNvSpPr>
            <a:spLocks noGrp="1"/>
          </p:cNvSpPr>
          <p:nvPr>
            <p:ph type="dt" idx="1"/>
          </p:nvPr>
        </p:nvSpPr>
        <p:spPr/>
        <p:txBody>
          <a:bodyPr/>
          <a:lstStyle/>
          <a:p>
            <a:r>
              <a:rPr lang="en-US" altLang="en-US"/>
              <a:t>Feb 1, 2025 5785</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66</a:t>
            </a:fld>
            <a:endParaRPr lang="en-US" altLang="en-US"/>
          </a:p>
        </p:txBody>
      </p:sp>
    </p:spTree>
    <p:extLst>
      <p:ext uri="{BB962C8B-B14F-4D97-AF65-F5344CB8AC3E}">
        <p14:creationId xmlns:p14="http://schemas.microsoft.com/office/powerpoint/2010/main" val="130115356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T'hillim-Ps 34.18  A broken heart and contrite spirit. Part 2 </a:t>
            </a:r>
          </a:p>
        </p:txBody>
      </p:sp>
      <p:sp>
        <p:nvSpPr>
          <p:cNvPr id="5" name="Date Placeholder 4"/>
          <p:cNvSpPr>
            <a:spLocks noGrp="1"/>
          </p:cNvSpPr>
          <p:nvPr>
            <p:ph type="dt" idx="1"/>
          </p:nvPr>
        </p:nvSpPr>
        <p:spPr/>
        <p:txBody>
          <a:bodyPr/>
          <a:lstStyle/>
          <a:p>
            <a:r>
              <a:rPr lang="en-US" altLang="en-US"/>
              <a:t>Feb 1, 2025 5785</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67</a:t>
            </a:fld>
            <a:endParaRPr lang="en-US" altLang="en-US"/>
          </a:p>
        </p:txBody>
      </p:sp>
    </p:spTree>
    <p:extLst>
      <p:ext uri="{BB962C8B-B14F-4D97-AF65-F5344CB8AC3E}">
        <p14:creationId xmlns:p14="http://schemas.microsoft.com/office/powerpoint/2010/main" val="17323229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make matters worse…</a:t>
            </a:r>
          </a:p>
        </p:txBody>
      </p:sp>
      <p:sp>
        <p:nvSpPr>
          <p:cNvPr id="4" name="Header Placeholder 3"/>
          <p:cNvSpPr>
            <a:spLocks noGrp="1"/>
          </p:cNvSpPr>
          <p:nvPr>
            <p:ph type="hdr" sz="quarter"/>
          </p:nvPr>
        </p:nvSpPr>
        <p:spPr/>
        <p:txBody>
          <a:bodyPr/>
          <a:lstStyle/>
          <a:p>
            <a:r>
              <a:rPr lang="en-US" altLang="en-US"/>
              <a:t>T'hillim-Ps 34.18  A broken heart and contrite spirit. Part 2 </a:t>
            </a:r>
          </a:p>
        </p:txBody>
      </p:sp>
      <p:sp>
        <p:nvSpPr>
          <p:cNvPr id="5" name="Date Placeholder 4"/>
          <p:cNvSpPr>
            <a:spLocks noGrp="1"/>
          </p:cNvSpPr>
          <p:nvPr>
            <p:ph type="dt" idx="1"/>
          </p:nvPr>
        </p:nvSpPr>
        <p:spPr/>
        <p:txBody>
          <a:bodyPr/>
          <a:lstStyle/>
          <a:p>
            <a:r>
              <a:rPr lang="en-US" altLang="en-US"/>
              <a:t>Feb 1, 2025 5785</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68</a:t>
            </a:fld>
            <a:endParaRPr lang="en-US" altLang="en-US"/>
          </a:p>
        </p:txBody>
      </p:sp>
    </p:spTree>
    <p:extLst>
      <p:ext uri="{BB962C8B-B14F-4D97-AF65-F5344CB8AC3E}">
        <p14:creationId xmlns:p14="http://schemas.microsoft.com/office/powerpoint/2010/main" val="216563434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T'hillim-Ps 34.18  A broken heart and contrite spirit. Part 2 </a:t>
            </a:r>
          </a:p>
        </p:txBody>
      </p:sp>
      <p:sp>
        <p:nvSpPr>
          <p:cNvPr id="5" name="Date Placeholder 4"/>
          <p:cNvSpPr>
            <a:spLocks noGrp="1"/>
          </p:cNvSpPr>
          <p:nvPr>
            <p:ph type="dt" idx="1"/>
          </p:nvPr>
        </p:nvSpPr>
        <p:spPr/>
        <p:txBody>
          <a:bodyPr/>
          <a:lstStyle/>
          <a:p>
            <a:r>
              <a:rPr lang="en-US" altLang="en-US"/>
              <a:t>Feb 1, 2025 5785</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69</a:t>
            </a:fld>
            <a:endParaRPr lang="en-US" altLang="en-US"/>
          </a:p>
        </p:txBody>
      </p:sp>
    </p:spTree>
    <p:extLst>
      <p:ext uri="{BB962C8B-B14F-4D97-AF65-F5344CB8AC3E}">
        <p14:creationId xmlns:p14="http://schemas.microsoft.com/office/powerpoint/2010/main" val="3127312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367B7-3370-2E45-F178-B3DC66B66D0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DC3E17C-1F65-5190-E88D-88A332AFDBC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DE99D116-F869-2D52-90AE-00832951D87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C781DDE5-3BFE-EE30-D92B-94582A4BE2E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F3649C3-4588-7B09-E63D-044DEBDCF19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C20D234-3862-CDF3-B971-2631DC0ADA7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AE9C3A9-ACB3-D712-E0D5-D4A8D7AC4CA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913911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T'hillim-Ps 34.18  A broken heart and contrite spirit. Part 2 </a:t>
            </a:r>
          </a:p>
        </p:txBody>
      </p:sp>
      <p:sp>
        <p:nvSpPr>
          <p:cNvPr id="5" name="Date Placeholder 4"/>
          <p:cNvSpPr>
            <a:spLocks noGrp="1"/>
          </p:cNvSpPr>
          <p:nvPr>
            <p:ph type="dt" idx="1"/>
          </p:nvPr>
        </p:nvSpPr>
        <p:spPr/>
        <p:txBody>
          <a:bodyPr/>
          <a:lstStyle/>
          <a:p>
            <a:r>
              <a:rPr lang="en-US" altLang="en-US"/>
              <a:t>Feb 1, 2025 5785</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70</a:t>
            </a:fld>
            <a:endParaRPr lang="en-US" altLang="en-US"/>
          </a:p>
        </p:txBody>
      </p:sp>
    </p:spTree>
    <p:extLst>
      <p:ext uri="{BB962C8B-B14F-4D97-AF65-F5344CB8AC3E}">
        <p14:creationId xmlns:p14="http://schemas.microsoft.com/office/powerpoint/2010/main" val="379385880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T'hillim-Ps 34.18  A broken heart and contrite spirit. Part 2 </a:t>
            </a:r>
          </a:p>
        </p:txBody>
      </p:sp>
      <p:sp>
        <p:nvSpPr>
          <p:cNvPr id="5" name="Date Placeholder 4"/>
          <p:cNvSpPr>
            <a:spLocks noGrp="1"/>
          </p:cNvSpPr>
          <p:nvPr>
            <p:ph type="dt" idx="1"/>
          </p:nvPr>
        </p:nvSpPr>
        <p:spPr/>
        <p:txBody>
          <a:bodyPr/>
          <a:lstStyle/>
          <a:p>
            <a:r>
              <a:rPr lang="en-US" altLang="en-US"/>
              <a:t>Feb 1, 2025 5785</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71</a:t>
            </a:fld>
            <a:endParaRPr lang="en-US" altLang="en-US"/>
          </a:p>
        </p:txBody>
      </p:sp>
    </p:spTree>
    <p:extLst>
      <p:ext uri="{BB962C8B-B14F-4D97-AF65-F5344CB8AC3E}">
        <p14:creationId xmlns:p14="http://schemas.microsoft.com/office/powerpoint/2010/main" val="18695921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T'hillim-Ps 34.18  A broken heart and contrite spirit. Part 2 </a:t>
            </a:r>
          </a:p>
        </p:txBody>
      </p:sp>
      <p:sp>
        <p:nvSpPr>
          <p:cNvPr id="5" name="Date Placeholder 4"/>
          <p:cNvSpPr>
            <a:spLocks noGrp="1"/>
          </p:cNvSpPr>
          <p:nvPr>
            <p:ph type="dt" idx="1"/>
          </p:nvPr>
        </p:nvSpPr>
        <p:spPr/>
        <p:txBody>
          <a:bodyPr/>
          <a:lstStyle/>
          <a:p>
            <a:r>
              <a:rPr lang="en-US" altLang="en-US"/>
              <a:t>Feb 1, 2025 5785</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72</a:t>
            </a:fld>
            <a:endParaRPr lang="en-US" altLang="en-US"/>
          </a:p>
        </p:txBody>
      </p:sp>
    </p:spTree>
    <p:extLst>
      <p:ext uri="{BB962C8B-B14F-4D97-AF65-F5344CB8AC3E}">
        <p14:creationId xmlns:p14="http://schemas.microsoft.com/office/powerpoint/2010/main" val="139065530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T'hillim-Ps 34.18  A broken heart and contrite spirit. Part 2 </a:t>
            </a:r>
          </a:p>
        </p:txBody>
      </p:sp>
      <p:sp>
        <p:nvSpPr>
          <p:cNvPr id="5" name="Date Placeholder 4"/>
          <p:cNvSpPr>
            <a:spLocks noGrp="1"/>
          </p:cNvSpPr>
          <p:nvPr>
            <p:ph type="dt" idx="1"/>
          </p:nvPr>
        </p:nvSpPr>
        <p:spPr/>
        <p:txBody>
          <a:bodyPr/>
          <a:lstStyle/>
          <a:p>
            <a:r>
              <a:rPr lang="en-US" altLang="en-US"/>
              <a:t>Feb 1, 2025 5785</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73</a:t>
            </a:fld>
            <a:endParaRPr lang="en-US" altLang="en-US"/>
          </a:p>
        </p:txBody>
      </p:sp>
    </p:spTree>
    <p:extLst>
      <p:ext uri="{BB962C8B-B14F-4D97-AF65-F5344CB8AC3E}">
        <p14:creationId xmlns:p14="http://schemas.microsoft.com/office/powerpoint/2010/main" val="339432818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T'hillim-Ps 34.18  A broken heart and contrite spirit. Part 2 </a:t>
            </a:r>
          </a:p>
        </p:txBody>
      </p:sp>
      <p:sp>
        <p:nvSpPr>
          <p:cNvPr id="5" name="Date Placeholder 4"/>
          <p:cNvSpPr>
            <a:spLocks noGrp="1"/>
          </p:cNvSpPr>
          <p:nvPr>
            <p:ph type="dt" idx="1"/>
          </p:nvPr>
        </p:nvSpPr>
        <p:spPr/>
        <p:txBody>
          <a:bodyPr/>
          <a:lstStyle/>
          <a:p>
            <a:r>
              <a:rPr lang="en-US" altLang="en-US"/>
              <a:t>Feb 1, 2025 5785</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74</a:t>
            </a:fld>
            <a:endParaRPr lang="en-US" altLang="en-US"/>
          </a:p>
        </p:txBody>
      </p:sp>
    </p:spTree>
    <p:extLst>
      <p:ext uri="{BB962C8B-B14F-4D97-AF65-F5344CB8AC3E}">
        <p14:creationId xmlns:p14="http://schemas.microsoft.com/office/powerpoint/2010/main" val="192076428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T'hillim-Ps 34.18  A broken heart and contrite spirit. Part 2 </a:t>
            </a:r>
          </a:p>
        </p:txBody>
      </p:sp>
      <p:sp>
        <p:nvSpPr>
          <p:cNvPr id="5" name="Date Placeholder 4"/>
          <p:cNvSpPr>
            <a:spLocks noGrp="1"/>
          </p:cNvSpPr>
          <p:nvPr>
            <p:ph type="dt" idx="1"/>
          </p:nvPr>
        </p:nvSpPr>
        <p:spPr/>
        <p:txBody>
          <a:bodyPr/>
          <a:lstStyle/>
          <a:p>
            <a:r>
              <a:rPr lang="en-US" altLang="en-US"/>
              <a:t>Feb 1, 2025 5785</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75</a:t>
            </a:fld>
            <a:endParaRPr lang="en-US" altLang="en-US"/>
          </a:p>
        </p:txBody>
      </p:sp>
    </p:spTree>
    <p:extLst>
      <p:ext uri="{BB962C8B-B14F-4D97-AF65-F5344CB8AC3E}">
        <p14:creationId xmlns:p14="http://schemas.microsoft.com/office/powerpoint/2010/main" val="310549952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enemies of Israel have another angle.   Here’s one more..</a:t>
            </a:r>
          </a:p>
        </p:txBody>
      </p:sp>
      <p:sp>
        <p:nvSpPr>
          <p:cNvPr id="4" name="Header Placeholder 3"/>
          <p:cNvSpPr>
            <a:spLocks noGrp="1"/>
          </p:cNvSpPr>
          <p:nvPr>
            <p:ph type="hdr" sz="quarter"/>
          </p:nvPr>
        </p:nvSpPr>
        <p:spPr/>
        <p:txBody>
          <a:bodyPr/>
          <a:lstStyle/>
          <a:p>
            <a:r>
              <a:rPr lang="en-US" altLang="en-US"/>
              <a:t>T'hillim-Ps 34.18  A broken heart and contrite spirit. Part 2 </a:t>
            </a:r>
          </a:p>
        </p:txBody>
      </p:sp>
      <p:sp>
        <p:nvSpPr>
          <p:cNvPr id="5" name="Date Placeholder 4"/>
          <p:cNvSpPr>
            <a:spLocks noGrp="1"/>
          </p:cNvSpPr>
          <p:nvPr>
            <p:ph type="dt" idx="1"/>
          </p:nvPr>
        </p:nvSpPr>
        <p:spPr/>
        <p:txBody>
          <a:bodyPr/>
          <a:lstStyle/>
          <a:p>
            <a:r>
              <a:rPr lang="en-US" altLang="en-US"/>
              <a:t>Feb 1, 2025 5785</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76</a:t>
            </a:fld>
            <a:endParaRPr lang="en-US" altLang="en-US"/>
          </a:p>
        </p:txBody>
      </p:sp>
    </p:spTree>
    <p:extLst>
      <p:ext uri="{BB962C8B-B14F-4D97-AF65-F5344CB8AC3E}">
        <p14:creationId xmlns:p14="http://schemas.microsoft.com/office/powerpoint/2010/main" val="1441554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2EA60-4380-A4D8-51F3-6A23EC75455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B318B78-0010-2137-215A-BA3E5DBAE76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1D8C9C45-28DE-0D05-27EB-E2D58839886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C531FC5D-70EE-5D20-2991-BF2EA3BA64D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33DD53D-AAF2-8A07-57B7-5C369359622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F3EBBCD-CD9E-4407-B81F-7CB3E0CD4D85}"/>
              </a:ext>
            </a:extLst>
          </p:cNvPr>
          <p:cNvSpPr>
            <a:spLocks noGrp="1" noChangeArrowheads="1"/>
          </p:cNvSpPr>
          <p:nvPr>
            <p:ph type="body" idx="1"/>
          </p:nvPr>
        </p:nvSpPr>
        <p:spPr>
          <a:xfrm>
            <a:off x="152400" y="4114800"/>
            <a:ext cx="6553200" cy="4876800"/>
          </a:xfrm>
        </p:spPr>
        <p:txBody>
          <a:bodyPr/>
          <a:lstStyle/>
          <a:p>
            <a:pPr algn="l"/>
            <a:r>
              <a:rPr lang="en-US" b="0" i="0" dirty="0">
                <a:solidFill>
                  <a:srgbClr val="606060"/>
                </a:solidFill>
                <a:effectLst/>
                <a:latin typeface="Helvetica" panose="020B0604020202020204" pitchFamily="34" charset="0"/>
              </a:rPr>
              <a:t>Worthy News · P.O. Box 78758 · Nashville, Tennessee 37207 · USA</a:t>
            </a:r>
            <a:endParaRPr lang="en-US" altLang="en-US" dirty="0"/>
          </a:p>
        </p:txBody>
      </p:sp>
      <p:cxnSp>
        <p:nvCxnSpPr>
          <p:cNvPr id="3" name="Straight Connector 2">
            <a:extLst>
              <a:ext uri="{FF2B5EF4-FFF2-40B4-BE49-F238E27FC236}">
                <a16:creationId xmlns:a16="http://schemas.microsoft.com/office/drawing/2014/main" id="{140666A3-4151-B1F3-A8A1-057A0E0C6D3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743890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73287-9E8F-1CDE-FE4B-C502744E149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8A4FADF-EC17-A83F-392D-FFBB841E652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40DE7904-65BC-3B6F-7C99-E1A4B13FD9C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5A9658E6-390A-CDB4-BAED-DE05CAC7C30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635949F-7107-D090-40C4-C0D7CF15593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F804683-D42D-61C8-F895-8E83FA22D8A1}"/>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FA240C8-E8BA-C4A5-09AA-9577EA63F53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617012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A9DE2-C39B-60D8-B29B-7143772B334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9FA9AD6-F84C-2CA6-AA6D-3A04DD9750C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68993F18-8A85-F1B5-80F1-7B59F81A28D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4D93E5FE-3A54-0DEE-EB5E-222C4389EC2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C322FEF-DB31-70FC-F59D-ACE0618F336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ACE3ED1-5E6D-13C6-ACCC-906D108871B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65560E8-848D-6949-FB89-8AB3647B047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1242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198BD-345A-3980-474C-12519761FAF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534C0F9-A48E-C03C-216C-A6398EC18C1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1F34C8A2-A35D-EA86-680E-674C4E464A0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BCA9AE44-00FF-08ED-A38F-663DAAC6D29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0436E4E-7CCC-B7BE-04E7-8B577F73FAE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15ABBA1-21EF-F1DA-0645-56E19FEFDD9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930AF71-7D6D-DDC4-11F8-5F1594959FA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661442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CA5B0-ED91-0BFA-6103-2724CE2F019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E58C188-57BD-FBAC-59D9-E8FAD6BA494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6FA0A82C-0BC0-9D9C-4813-2911F1CC6E9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CF1290AB-F7AB-EA3F-2E9D-16FC44F0AF5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CAF721F-FE40-CE88-491A-7C0E7AD8153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EC1EF00-0809-ECF6-89A5-BD421474B40B}"/>
              </a:ext>
            </a:extLst>
          </p:cNvPr>
          <p:cNvSpPr>
            <a:spLocks noGrp="1" noChangeArrowheads="1"/>
          </p:cNvSpPr>
          <p:nvPr>
            <p:ph type="body" idx="1"/>
          </p:nvPr>
        </p:nvSpPr>
        <p:spPr>
          <a:xfrm>
            <a:off x="152400" y="4114800"/>
            <a:ext cx="6553200" cy="4876800"/>
          </a:xfrm>
        </p:spPr>
        <p:txBody>
          <a:bodyPr/>
          <a:lstStyle/>
          <a:p>
            <a:pPr algn="l"/>
            <a:r>
              <a:rPr lang="en-US" altLang="en-US" sz="1050" dirty="0"/>
              <a:t>https://bible.org/assets/images/Stiles_SouthernStepsPsalmsofAscent.001.jpg</a:t>
            </a:r>
          </a:p>
        </p:txBody>
      </p:sp>
      <p:cxnSp>
        <p:nvCxnSpPr>
          <p:cNvPr id="3" name="Straight Connector 2">
            <a:extLst>
              <a:ext uri="{FF2B5EF4-FFF2-40B4-BE49-F238E27FC236}">
                <a16:creationId xmlns:a16="http://schemas.microsoft.com/office/drawing/2014/main" id="{82CA60A7-3CD1-1B76-4CA3-DB261754A8A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94426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BB846-D271-9EB0-AC81-AB9EFA49FCB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7198267-268B-6C84-3CEF-F49EF705505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4AE419F4-4759-5512-3D59-34A74370A7B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A538B1B1-F1FD-A970-2BA4-2707BC0A533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633824C-D293-4BF0-8BD0-8271141503C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1BA26E5-8E2D-2C5C-4DEA-FDCADC124D8D}"/>
              </a:ext>
            </a:extLst>
          </p:cNvPr>
          <p:cNvSpPr>
            <a:spLocks noGrp="1" noChangeArrowheads="1"/>
          </p:cNvSpPr>
          <p:nvPr>
            <p:ph type="body" idx="1"/>
          </p:nvPr>
        </p:nvSpPr>
        <p:spPr>
          <a:xfrm>
            <a:off x="152400" y="4114800"/>
            <a:ext cx="6553200" cy="4876800"/>
          </a:xfrm>
        </p:spPr>
        <p:txBody>
          <a:bodyPr/>
          <a:lstStyle/>
          <a:p>
            <a:pPr algn="l"/>
            <a:r>
              <a:rPr lang="en-US" altLang="en-US" dirty="0"/>
              <a:t>Just three weeks after the Oct 7, 2023 attack.</a:t>
            </a:r>
          </a:p>
        </p:txBody>
      </p:sp>
      <p:cxnSp>
        <p:nvCxnSpPr>
          <p:cNvPr id="3" name="Straight Connector 2">
            <a:extLst>
              <a:ext uri="{FF2B5EF4-FFF2-40B4-BE49-F238E27FC236}">
                <a16:creationId xmlns:a16="http://schemas.microsoft.com/office/drawing/2014/main" id="{F5F45870-BF7E-F6F2-9323-99463707CD4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80970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17DBB-9F35-87CA-C3F2-7EB8891AE9E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0F74849-B25E-9365-38B1-D9CAC492FBB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33028897-1CC3-269F-6846-B41FA48A59C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4A063D28-F04A-DEE1-BF59-54AB1E9B588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BAB641A-8718-4585-281A-B27CE2681E1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3D3DE58-3702-2A1B-62C6-BA98ECDAFDAD}"/>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8154BE8-9B59-AEB5-5312-BC982AC8D1F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49041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2D6A7-DCB5-FE4E-A280-3C5B2053828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9C8ED6A-2CBF-2AD4-F538-BF971EA2B8A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264BB1D2-E044-DA11-F046-204A714A018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866FFBA4-8785-175D-21DE-4EB03D1826B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D0F86F3-A47D-C4CD-069A-E0F18DDDA61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546BBDA-E823-FD9F-C948-D337FE47E2A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A5C2A38-2419-EB4E-1DD1-97FDF51224A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73321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56A0A-0A5F-824D-D4FB-3273001D5FD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1FC112A-7EF8-D8F3-04EC-FFBD598A30C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9EB082B7-2A74-4108-2C91-779A3093994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3505F64F-718D-4DFE-540D-7B01B76331D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FE8B875-7EFA-1085-2EA0-A182BC91286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66DF032-E9A4-7CE9-048E-712EE0DA8FA1}"/>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5061B53-AD7B-1433-6E85-FC2259C8002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641956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D5747-4F6C-74B1-2671-B7408B55F20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6101F81-5717-0CE1-EDF3-A821B30FE93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9EF5EAA9-290D-24C9-8E4A-6AFF9941478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A9925FED-B911-BD78-490E-8001A8502D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F9E1422-FA16-F4D2-6246-EC6A933273E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AFA6944-D498-313C-B0F6-A5DDD764562F}"/>
              </a:ext>
            </a:extLst>
          </p:cNvPr>
          <p:cNvSpPr>
            <a:spLocks noGrp="1" noChangeArrowheads="1"/>
          </p:cNvSpPr>
          <p:nvPr>
            <p:ph type="body" idx="1"/>
          </p:nvPr>
        </p:nvSpPr>
        <p:spPr>
          <a:xfrm>
            <a:off x="152400" y="4114800"/>
            <a:ext cx="6553200" cy="4876800"/>
          </a:xfrm>
        </p:spPr>
        <p:txBody>
          <a:bodyPr/>
          <a:lstStyle/>
          <a:p>
            <a:pPr algn="l"/>
            <a:r>
              <a:rPr lang="en-US" altLang="en-US" dirty="0"/>
              <a:t>My letter to Mike Bickle.</a:t>
            </a:r>
          </a:p>
        </p:txBody>
      </p:sp>
      <p:cxnSp>
        <p:nvCxnSpPr>
          <p:cNvPr id="3" name="Straight Connector 2">
            <a:extLst>
              <a:ext uri="{FF2B5EF4-FFF2-40B4-BE49-F238E27FC236}">
                <a16:creationId xmlns:a16="http://schemas.microsoft.com/office/drawing/2014/main" id="{25324C38-4DF0-689A-6326-6F57BDB1F1E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81307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T'hillim-Ps 34.18  A broken heart and contrite spirit. Part 2 </a:t>
            </a:r>
          </a:p>
        </p:txBody>
      </p:sp>
      <p:sp>
        <p:nvSpPr>
          <p:cNvPr id="5" name="Date Placeholder 4"/>
          <p:cNvSpPr>
            <a:spLocks noGrp="1"/>
          </p:cNvSpPr>
          <p:nvPr>
            <p:ph type="dt" idx="1"/>
          </p:nvPr>
        </p:nvSpPr>
        <p:spPr/>
        <p:txBody>
          <a:bodyPr/>
          <a:lstStyle/>
          <a:p>
            <a:r>
              <a:rPr lang="en-US" altLang="en-US"/>
              <a:t>Feb 1, 2025 5785</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86</a:t>
            </a:fld>
            <a:endParaRPr lang="en-US" altLang="en-US"/>
          </a:p>
        </p:txBody>
      </p:sp>
    </p:spTree>
    <p:extLst>
      <p:ext uri="{BB962C8B-B14F-4D97-AF65-F5344CB8AC3E}">
        <p14:creationId xmlns:p14="http://schemas.microsoft.com/office/powerpoint/2010/main" val="173686135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62898-A322-58AA-1B6E-7FEEC9676C6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1BEC244-641D-C19F-C548-6438D12F431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77DC23EF-76A9-D7CA-A9AC-330758C1CDB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B955D76A-4522-F1E7-BFBC-D00293AD907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56EC8CD-5D05-B50E-D0A4-7EBE26EDAFA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0860D5A-B006-1FDC-99CF-2F4208F0242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DAA6341-C800-EDD6-E104-8E0FB157C71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39326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50B1B-7A3C-B387-2A03-D3DA5319090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C5A4297-A96E-5A97-21E3-EF86CEDA28B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F2150CBB-62FD-64D7-9524-3DA46EEE77D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D6491E82-8652-53BF-5184-348AC65D40F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529485C-5781-55AB-3B67-CB6F0BA0A7E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4150700-B5B2-04A3-C777-D6D5409E0E2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29643EE-8573-6717-A4D8-6ED6E3FC11D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763877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E3B62-928F-B8EE-71B9-A7D9B7B8BAF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A9383A4-9ABE-862D-C640-BD9BFE2D8D8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0B8660CC-9293-1271-E27A-32A60B3D2A9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7C40A846-E191-400F-6611-01037949D8D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FA667F8-3558-58B2-B442-1E0253BD0DD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6363B46-8548-65D0-E9DB-D9E9FC8AC65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1FB0739-7632-C3F8-95FC-A868D24896F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8864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DAD71-1045-626F-A172-899AA4989BA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5FC64DE-2932-C216-C6F6-B32A810D059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57744F3C-928E-C0A4-21BE-E56B56586F9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2BB13B2D-A90B-0837-4CE1-1C721BD6E64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68EA515-BDC4-8D0D-6338-EB276FFA615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48E8A15-B16D-4025-3DF0-18668CB6D51D}"/>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230FD97-F002-B901-870C-7875F5418A8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055420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C4097-AAC9-1BE6-E7FF-0FD293D0300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A6EDB6B-1D4B-4AA4-A4EF-474F9659693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A9D6F6D4-9DD1-AF3C-9EA0-9763C9BAF10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41081399-8C53-638C-532B-70289A2B747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D62D301-B074-9FDE-880B-F4BB37E397C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0D6C46E-2F10-423D-140F-1A17B5CCB39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2C08E0E-855C-A024-89A9-4C0A0E65EC9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08555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C3BC8-8017-D1E0-EB2A-1259819F8A4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79820F3-2917-A5D2-F3C9-8F708BFB40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90C06EFB-77FB-2004-A5DE-2068F494536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A51A172C-A08B-5A42-1DBB-D4A00272BAE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D4A37E9-6FBB-54ED-002C-2CCB544869D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46817E1-2746-5580-7840-E4FD41910E4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07E3B12-3C4B-41BF-BDE2-F799BD87B72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11265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83559-F29F-246C-9164-E620D91A4BB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0534EC2-FF41-81A4-5C63-973DBA62AE0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2D9DBC5B-598C-C7C1-DB70-AB4277A354E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A631B755-A32A-49E4-C3A6-EA3633C4337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4FB3502-C2B2-855D-0122-8DC251CCBAE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51700E9-3EDD-82B5-F9FC-E3BF4CB3686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6F3720F-2B2C-18CB-AFD7-7761E5B07A9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738572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A9090-6B07-4396-F703-3EC837DBABD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E6C7D88-9FEF-AAAD-2363-8B7F4F7E92C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6C4FA45D-407B-6BE4-1D35-5ADD0769C19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D30ACE3F-8342-4B87-E506-004A7C395D7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697043D-9148-AC43-6AA5-384125EEF1E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901EB75-E759-35A7-E0AB-D07DD1208DAD}"/>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AF9F442-130D-170E-61C0-1FDE0DF7B08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823222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1A6A1-A827-0FD0-260F-9A7FDF73522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A4FFF7B-851C-4693-5E08-6E15808E137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273B7B77-B80A-0CBD-AD3A-FD323068348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990D86DB-F544-E6C2-2B89-BB5B1EB2FCC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1CF4220-75A7-A83C-6571-1EE5527F9C9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058A17D-3768-7345-9C56-3D666F8F816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87D5A75-D764-3D01-E14C-F655AF18B4B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863361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620C6-1818-CCCC-9A14-AF042B8DB5B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C6C54DC-3841-AF0E-15CD-8921D76926E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670082D2-86B2-1922-A334-BE14C816BB6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6E626C30-E412-8A66-C392-9401ECCDCF6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E1439E3-FA8C-6DE9-E987-F9F2294F303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02B4B2B-DB5A-147A-D128-C1595B77F45D}"/>
              </a:ext>
            </a:extLst>
          </p:cNvPr>
          <p:cNvSpPr>
            <a:spLocks noGrp="1" noChangeArrowheads="1"/>
          </p:cNvSpPr>
          <p:nvPr>
            <p:ph type="body" idx="1"/>
          </p:nvPr>
        </p:nvSpPr>
        <p:spPr>
          <a:xfrm>
            <a:off x="152400" y="4114800"/>
            <a:ext cx="6553200" cy="4876800"/>
          </a:xfrm>
        </p:spPr>
        <p:txBody>
          <a:bodyPr/>
          <a:lstStyle/>
          <a:p>
            <a:pPr algn="l"/>
            <a:r>
              <a:rPr lang="en-US" altLang="en-US" dirty="0"/>
              <a:t>Never be in a car with the opposite gender, in a room with door closed.   </a:t>
            </a:r>
          </a:p>
          <a:p>
            <a:pPr algn="l"/>
            <a:r>
              <a:rPr lang="en-US" altLang="en-US" dirty="0"/>
              <a:t>We have procedures for counting money.  I voluntarily do NOT know who the donors are.  </a:t>
            </a:r>
          </a:p>
        </p:txBody>
      </p:sp>
      <p:cxnSp>
        <p:nvCxnSpPr>
          <p:cNvPr id="3" name="Straight Connector 2">
            <a:extLst>
              <a:ext uri="{FF2B5EF4-FFF2-40B4-BE49-F238E27FC236}">
                <a16:creationId xmlns:a16="http://schemas.microsoft.com/office/drawing/2014/main" id="{451FA51A-FC44-3C29-1BDD-550EBD5E778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427824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9AE0F-EEC8-3B6E-7770-0A308CC923B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3F317D6-BC1E-852C-2CFA-C6F4A538B8D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E2EBBF3E-3718-3E88-6A63-98D80FCA4D3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BD06D315-6081-2B1C-0F77-8376E2B7590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AFF7662-58DC-6D04-803B-50A2EE517F9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4224C4C-06E0-ECEC-B641-DD6C4E2EC3E1}"/>
              </a:ext>
            </a:extLst>
          </p:cNvPr>
          <p:cNvSpPr>
            <a:spLocks noGrp="1" noChangeArrowheads="1"/>
          </p:cNvSpPr>
          <p:nvPr>
            <p:ph type="body" idx="1"/>
          </p:nvPr>
        </p:nvSpPr>
        <p:spPr>
          <a:xfrm>
            <a:off x="152400" y="4114800"/>
            <a:ext cx="6553200" cy="4876800"/>
          </a:xfrm>
        </p:spPr>
        <p:txBody>
          <a:bodyPr/>
          <a:lstStyle/>
          <a:p>
            <a:pPr algn="l"/>
            <a:r>
              <a:rPr lang="en-US" altLang="en-US" dirty="0"/>
              <a:t>Schmoozers.</a:t>
            </a:r>
          </a:p>
          <a:p>
            <a:pPr algn="l"/>
            <a:r>
              <a:rPr lang="en-US" altLang="en-US" dirty="0"/>
              <a:t>Oneg team.  Take out the garbage.</a:t>
            </a:r>
          </a:p>
        </p:txBody>
      </p:sp>
      <p:cxnSp>
        <p:nvCxnSpPr>
          <p:cNvPr id="3" name="Straight Connector 2">
            <a:extLst>
              <a:ext uri="{FF2B5EF4-FFF2-40B4-BE49-F238E27FC236}">
                <a16:creationId xmlns:a16="http://schemas.microsoft.com/office/drawing/2014/main" id="{8C966EC2-8E48-8795-05C1-BC575BCCC0C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69531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69F6A-48D4-97D1-89C9-4496B83C79C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04873C6-8F51-20A8-9F75-BA905C11D19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E9BDA10C-FE98-51AB-F718-F6358EC931D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DBAFA753-CB69-E731-A3F2-36175E0681A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7BC33AA-0DEA-1108-868F-98F49ED08AD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B0C5DE0-80AA-0F58-5512-218B8EA16E1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E1C11CF8-361B-86AF-2A20-5B84A62A93F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120026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C7872-855D-A3CE-8FBF-05841F5C593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9F18ED4-8079-B6DD-D053-DAA5E8A8CB9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28AF0A98-3F20-7355-91FB-6DA84953629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3FBEFE61-A5B5-ECD3-BF5B-B98869878BA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50A5678-C99F-1D13-630E-BB67A233EDB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298FD5A-A2C6-08AB-F09F-87B4991B439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383921D-2403-B6BB-763A-5D14C8C2140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686930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A6B28-CE4B-48A7-1D29-DF480654C15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D9087FC-0267-B71F-E14F-63A01C813C6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T'hillim-Ps 34.18  A broken heart and contrite spirit. Part 2 </a:t>
            </a:r>
          </a:p>
        </p:txBody>
      </p:sp>
      <p:sp>
        <p:nvSpPr>
          <p:cNvPr id="5" name="Rectangle 3">
            <a:extLst>
              <a:ext uri="{FF2B5EF4-FFF2-40B4-BE49-F238E27FC236}">
                <a16:creationId xmlns:a16="http://schemas.microsoft.com/office/drawing/2014/main" id="{53E7118D-C599-5F5D-086D-94CB222E4B8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2025 5785</a:t>
            </a:r>
          </a:p>
        </p:txBody>
      </p:sp>
      <p:sp>
        <p:nvSpPr>
          <p:cNvPr id="6" name="Rectangle 7">
            <a:extLst>
              <a:ext uri="{FF2B5EF4-FFF2-40B4-BE49-F238E27FC236}">
                <a16:creationId xmlns:a16="http://schemas.microsoft.com/office/drawing/2014/main" id="{1A263EF3-7FBC-5EEC-B972-C8FB1A37CE8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09150C1-C0F6-F5E3-5688-3CEECEEE24E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49ACF9A-1860-1AC5-3248-E5A2687183E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C9BD0D7-C970-92AA-69C2-A19287A4A73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4838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2025 Messages</a:t>
            </a:r>
          </a:p>
        </p:txBody>
      </p:sp>
      <p:sp>
        <p:nvSpPr>
          <p:cNvPr id="3" name="TextBox 2">
            <a:extLst>
              <a:ext uri="{FF2B5EF4-FFF2-40B4-BE49-F238E27FC236}">
                <a16:creationId xmlns:a16="http://schemas.microsoft.com/office/drawing/2014/main" id="{254F1738-1AAF-2A9D-E471-BD40F8265357}"/>
              </a:ext>
            </a:extLst>
          </p:cNvPr>
          <p:cNvSpPr txBox="1"/>
          <p:nvPr/>
        </p:nvSpPr>
        <p:spPr>
          <a:xfrm>
            <a:off x="2286000" y="2216640"/>
            <a:ext cx="4572000" cy="707886"/>
          </a:xfrm>
          <a:prstGeom prst="rect">
            <a:avLst/>
          </a:prstGeom>
          <a:noFill/>
        </p:spPr>
        <p:txBody>
          <a:bodyPr wrap="square">
            <a:spAutoFit/>
          </a:bodyPr>
          <a:lstStyle/>
          <a:p>
            <a:endParaRPr lang="en-US" dirty="0"/>
          </a:p>
        </p:txBody>
      </p:sp>
      <p:sp>
        <p:nvSpPr>
          <p:cNvPr id="5" name="TextBox 4">
            <a:extLst>
              <a:ext uri="{FF2B5EF4-FFF2-40B4-BE49-F238E27FC236}">
                <a16:creationId xmlns:a16="http://schemas.microsoft.com/office/drawing/2014/main" id="{159B9275-A410-D205-180E-99EAD8429E8C}"/>
              </a:ext>
            </a:extLst>
          </p:cNvPr>
          <p:cNvSpPr txBox="1"/>
          <p:nvPr/>
        </p:nvSpPr>
        <p:spPr>
          <a:xfrm>
            <a:off x="2286000" y="2216640"/>
            <a:ext cx="4572000" cy="707886"/>
          </a:xfrm>
          <a:prstGeom prst="rect">
            <a:avLst/>
          </a:prstGeom>
          <a:noFill/>
        </p:spPr>
        <p:txBody>
          <a:bodyPr wrap="square">
            <a:spAutoFit/>
          </a:bodyPr>
          <a:lstStyle/>
          <a:p>
            <a:endParaRPr lang="en-US" dirty="0"/>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5C4E5-A4FA-ECF8-D987-BD73D66572E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EF97AD4-CDF5-A400-B9D2-ABFE1A5F1681}"/>
              </a:ext>
            </a:extLst>
          </p:cNvPr>
          <p:cNvSpPr>
            <a:spLocks noGrp="1" noChangeArrowheads="1"/>
          </p:cNvSpPr>
          <p:nvPr>
            <p:ph type="subTitle" idx="1"/>
          </p:nvPr>
        </p:nvSpPr>
        <p:spPr>
          <a:xfrm>
            <a:off x="228600" y="209550"/>
            <a:ext cx="4829175" cy="4800600"/>
          </a:xfrm>
        </p:spPr>
        <p:txBody>
          <a:bodyPr>
            <a:normAutofit/>
          </a:bodyPr>
          <a:lstStyle/>
          <a:p>
            <a:pPr algn="l"/>
            <a:r>
              <a:rPr lang="en-US" sz="4000" dirty="0" err="1"/>
              <a:t>Besorah</a:t>
            </a:r>
            <a:r>
              <a:rPr lang="en-US" sz="4000" dirty="0"/>
              <a:t> Babies’ room  Ages 0-2</a:t>
            </a:r>
          </a:p>
        </p:txBody>
      </p:sp>
      <p:pic>
        <p:nvPicPr>
          <p:cNvPr id="3" name="Picture 2">
            <a:extLst>
              <a:ext uri="{FF2B5EF4-FFF2-40B4-BE49-F238E27FC236}">
                <a16:creationId xmlns:a16="http://schemas.microsoft.com/office/drawing/2014/main" id="{F30AD1E8-467C-F777-532A-3FCCAF5DDC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6375" y="0"/>
            <a:ext cx="3857625" cy="5143500"/>
          </a:xfrm>
          <a:prstGeom prst="rect">
            <a:avLst/>
          </a:prstGeom>
        </p:spPr>
      </p:pic>
    </p:spTree>
    <p:extLst>
      <p:ext uri="{BB962C8B-B14F-4D97-AF65-F5344CB8AC3E}">
        <p14:creationId xmlns:p14="http://schemas.microsoft.com/office/powerpoint/2010/main" val="1629032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F2734-D453-9B48-B5C2-81B30501A77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A9E1B79F-2092-F3E5-F549-E5DC4F0A7346}"/>
              </a:ext>
            </a:extLst>
          </p:cNvPr>
          <p:cNvSpPr>
            <a:spLocks noGrp="1" noChangeArrowheads="1"/>
          </p:cNvSpPr>
          <p:nvPr>
            <p:ph type="subTitle" idx="1"/>
          </p:nvPr>
        </p:nvSpPr>
        <p:spPr>
          <a:xfrm>
            <a:off x="228600" y="209550"/>
            <a:ext cx="8686800" cy="4800600"/>
          </a:xfrm>
        </p:spPr>
        <p:txBody>
          <a:bodyPr>
            <a:normAutofit fontScale="92500"/>
          </a:bodyPr>
          <a:lstStyle/>
          <a:p>
            <a:pPr algn="l"/>
            <a:r>
              <a:rPr lang="en-US" sz="4200" u="sng" dirty="0">
                <a:solidFill>
                  <a:srgbClr val="FFFF66"/>
                </a:solidFill>
              </a:rPr>
              <a:t>National Gathering for Prayer and Repentance</a:t>
            </a:r>
            <a:r>
              <a:rPr lang="en-US" sz="4000" dirty="0"/>
              <a:t> </a:t>
            </a:r>
          </a:p>
          <a:p>
            <a:pPr algn="l"/>
            <a:r>
              <a:rPr lang="en-US" sz="4000" dirty="0"/>
              <a:t>2025 NGPR, hosted jointly by FRC and Well Versed, is set to take place on Wednesday, </a:t>
            </a:r>
            <a:r>
              <a:rPr lang="en-US" sz="4000" dirty="0">
                <a:solidFill>
                  <a:srgbClr val="FFFF66"/>
                </a:solidFill>
              </a:rPr>
              <a:t>February 5,</a:t>
            </a:r>
            <a:r>
              <a:rPr lang="en-US" sz="4000" dirty="0"/>
              <a:t> beginning at 7:00 a.m. at the Museum of the Bible in Washington, D.C. House Speaker Mike Johnson (R-La.), </a:t>
            </a:r>
          </a:p>
        </p:txBody>
      </p:sp>
    </p:spTree>
    <p:extLst>
      <p:ext uri="{BB962C8B-B14F-4D97-AF65-F5344CB8AC3E}">
        <p14:creationId xmlns:p14="http://schemas.microsoft.com/office/powerpoint/2010/main" val="30441166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747D7-8CBD-16B8-9355-B74FC100FBE5}"/>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50CF6E96-0D53-E0F2-1F9D-F54275DA6EB0}"/>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1026" name="Picture 2">
            <a:extLst>
              <a:ext uri="{FF2B5EF4-FFF2-40B4-BE49-F238E27FC236}">
                <a16:creationId xmlns:a16="http://schemas.microsoft.com/office/drawing/2014/main" id="{86B79623-13E1-A057-BB3F-12685BE3F6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450"/>
            <a:ext cx="91440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53406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DCA44-FC36-B40E-9636-772AE4F2DAF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8041815-370B-7995-FF44-36A4C86EEB19}"/>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FRC Board Chair and Dean of Regent University’s School of Government Michele Bachmann, Rabbi Jonathan Cahn, author Nick Vujicic.</a:t>
            </a:r>
          </a:p>
        </p:txBody>
      </p:sp>
    </p:spTree>
    <p:extLst>
      <p:ext uri="{BB962C8B-B14F-4D97-AF65-F5344CB8AC3E}">
        <p14:creationId xmlns:p14="http://schemas.microsoft.com/office/powerpoint/2010/main" val="423853421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CA7FC-FC7C-B17F-062A-F2E7E2F6F7E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E512355-C8FF-C4B6-58F0-CFAA59C7833A}"/>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baseline="30000" dirty="0" err="1"/>
              <a:t>Zekhariah</a:t>
            </a:r>
            <a:r>
              <a:rPr lang="en-US" sz="4000" baseline="30000" dirty="0"/>
              <a:t> 12.10-14</a:t>
            </a:r>
            <a:r>
              <a:rPr lang="en-US" sz="4000" dirty="0"/>
              <a:t>  “Then I will pour out on the house of David and the inhabitants of Jerusalem a spirit of grace and supplication, when they will look toward Me whom they pierced. They will mourn for him as one mourns for an only son and grieve bitterly for him, as one grieves for a firstborn.</a:t>
            </a:r>
          </a:p>
        </p:txBody>
      </p:sp>
    </p:spTree>
    <p:extLst>
      <p:ext uri="{BB962C8B-B14F-4D97-AF65-F5344CB8AC3E}">
        <p14:creationId xmlns:p14="http://schemas.microsoft.com/office/powerpoint/2010/main" val="140031128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C2FA6-2E97-2C44-39B9-1DBD376AD5A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58A71BA3-4B01-5437-5C90-1B38B1363500}"/>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baseline="30000" dirty="0" err="1"/>
              <a:t>Zekhariah</a:t>
            </a:r>
            <a:r>
              <a:rPr lang="en-US" sz="4000" baseline="30000" dirty="0"/>
              <a:t> 12.10-14</a:t>
            </a:r>
            <a:r>
              <a:rPr lang="en-US" sz="4000" dirty="0"/>
              <a:t>  In that day there will be a great mourning in Jerusalem, mourning like Hadad-</a:t>
            </a:r>
            <a:r>
              <a:rPr lang="en-US" sz="4000" dirty="0" err="1"/>
              <a:t>rimmon</a:t>
            </a:r>
            <a:r>
              <a:rPr lang="en-US" sz="4000" dirty="0"/>
              <a:t> in the valley of Megiddo. The land will mourn clan by clan. The clan of the house of David by itself and their wives by themselves, the clan of the house of Nathan by itself, and their wives by themselves, </a:t>
            </a:r>
          </a:p>
        </p:txBody>
      </p:sp>
    </p:spTree>
    <p:extLst>
      <p:ext uri="{BB962C8B-B14F-4D97-AF65-F5344CB8AC3E}">
        <p14:creationId xmlns:p14="http://schemas.microsoft.com/office/powerpoint/2010/main" val="296492112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C8D50-DCA6-9223-9995-1C3B9A885A5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B187351-6C05-9800-35AF-60D30F47434B}"/>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err="1"/>
              <a:t>Zekhariah</a:t>
            </a:r>
            <a:r>
              <a:rPr lang="en-US" sz="4000" baseline="30000" dirty="0"/>
              <a:t> 12.10-14</a:t>
            </a:r>
            <a:r>
              <a:rPr lang="en-US" sz="4000" dirty="0"/>
              <a:t>  the clan of the house of Levi by itself and their wives by themselves, the clan of the </a:t>
            </a:r>
            <a:r>
              <a:rPr lang="en-US" sz="4000" dirty="0" err="1"/>
              <a:t>Shimeites</a:t>
            </a:r>
            <a:r>
              <a:rPr lang="en-US" sz="4000" dirty="0"/>
              <a:t> by itself and their wives by themselves.  Each of the remaining clans will mourn by itself and their wives by themselves.”</a:t>
            </a:r>
          </a:p>
        </p:txBody>
      </p:sp>
    </p:spTree>
    <p:extLst>
      <p:ext uri="{BB962C8B-B14F-4D97-AF65-F5344CB8AC3E}">
        <p14:creationId xmlns:p14="http://schemas.microsoft.com/office/powerpoint/2010/main" val="418463069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D3293-8AA3-BB36-C263-9EC38FFC26C4}"/>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31E302D5-175B-5E24-2BF5-27D859F14BA9}"/>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err="1"/>
              <a:t>Zekh</a:t>
            </a:r>
            <a:r>
              <a:rPr lang="en-US" sz="4000" baseline="30000" dirty="0"/>
              <a:t> 14.1-4</a:t>
            </a:r>
            <a:r>
              <a:rPr lang="en-US" sz="4000" dirty="0"/>
              <a:t> Look, a day is coming for </a:t>
            </a:r>
            <a:r>
              <a:rPr lang="en-US" sz="4000" cap="small" dirty="0"/>
              <a:t>Adoni</a:t>
            </a:r>
            <a:r>
              <a:rPr lang="en-US" sz="4000" dirty="0"/>
              <a:t> when your plunder, [Yerushalayim], will be divided right there within you.  “For I will gather all the nations against Yerushalayim for war. </a:t>
            </a:r>
          </a:p>
        </p:txBody>
      </p:sp>
    </p:spTree>
    <p:extLst>
      <p:ext uri="{BB962C8B-B14F-4D97-AF65-F5344CB8AC3E}">
        <p14:creationId xmlns:p14="http://schemas.microsoft.com/office/powerpoint/2010/main" val="296215145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23721-E720-F6CF-7986-5FCECFB766B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9C7CF73E-3ACA-71CD-59DC-0052313C29E0}"/>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err="1"/>
              <a:t>Zekh</a:t>
            </a:r>
            <a:r>
              <a:rPr lang="en-US" sz="4000" baseline="30000" dirty="0"/>
              <a:t> 14.1-4</a:t>
            </a:r>
            <a:r>
              <a:rPr lang="en-US" sz="4000" dirty="0"/>
              <a:t> The city will be taken, the houses will be rifled, the women will be raped, and half the city will go into exile; but the rest of the people will not be cut off from the city.”</a:t>
            </a:r>
          </a:p>
        </p:txBody>
      </p:sp>
    </p:spTree>
    <p:extLst>
      <p:ext uri="{BB962C8B-B14F-4D97-AF65-F5344CB8AC3E}">
        <p14:creationId xmlns:p14="http://schemas.microsoft.com/office/powerpoint/2010/main" val="84606402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876E0-8DE8-8F28-CEF9-14D3D251887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F7BA4CC-663C-5A2E-2EB0-1E494566EE1B}"/>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err="1"/>
              <a:t>Zekh</a:t>
            </a:r>
            <a:r>
              <a:rPr lang="en-US" sz="4000" baseline="30000" dirty="0"/>
              <a:t> 14.1-4</a:t>
            </a:r>
            <a:r>
              <a:rPr lang="en-US" sz="4000" dirty="0"/>
              <a:t> Then </a:t>
            </a:r>
            <a:r>
              <a:rPr lang="en-US" sz="4000" cap="small" dirty="0"/>
              <a:t>Adoni</a:t>
            </a:r>
            <a:r>
              <a:rPr lang="en-US" sz="4000" dirty="0"/>
              <a:t> will go out and fight against those nations, fighting as on a day of battle. On that day his feet will stand on the Mount of Olives, which lies to the east of Yerushalayim; </a:t>
            </a:r>
          </a:p>
        </p:txBody>
      </p:sp>
    </p:spTree>
    <p:extLst>
      <p:ext uri="{BB962C8B-B14F-4D97-AF65-F5344CB8AC3E}">
        <p14:creationId xmlns:p14="http://schemas.microsoft.com/office/powerpoint/2010/main" val="87025595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4D255-4138-385D-CDBC-DEBE2862B925}"/>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925AE35C-489E-6B8F-BECE-64E7BA562F7A}"/>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err="1"/>
              <a:t>Zekh</a:t>
            </a:r>
            <a:r>
              <a:rPr lang="en-US" sz="4000" baseline="30000" dirty="0"/>
              <a:t> 14.1-4</a:t>
            </a:r>
            <a:r>
              <a:rPr lang="en-US" sz="4000" dirty="0"/>
              <a:t>  and the Mount of Olives will be split in half from east to west, to make a huge valley. Half of the mountain will move toward the north, and half of it toward the south.</a:t>
            </a:r>
          </a:p>
        </p:txBody>
      </p:sp>
    </p:spTree>
    <p:extLst>
      <p:ext uri="{BB962C8B-B14F-4D97-AF65-F5344CB8AC3E}">
        <p14:creationId xmlns:p14="http://schemas.microsoft.com/office/powerpoint/2010/main" val="67825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FE57F-5D7F-054A-D67F-5DAF3285A4A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7773D82F-28D9-BC7D-596B-08275D588481}"/>
              </a:ext>
            </a:extLst>
          </p:cNvPr>
          <p:cNvSpPr>
            <a:spLocks noGrp="1" noChangeArrowheads="1"/>
          </p:cNvSpPr>
          <p:nvPr>
            <p:ph type="subTitle" idx="1"/>
          </p:nvPr>
        </p:nvSpPr>
        <p:spPr>
          <a:xfrm>
            <a:off x="228600" y="209550"/>
            <a:ext cx="5057775" cy="4800600"/>
          </a:xfrm>
        </p:spPr>
        <p:txBody>
          <a:bodyPr>
            <a:normAutofit/>
          </a:bodyPr>
          <a:lstStyle/>
          <a:p>
            <a:pPr algn="l"/>
            <a:r>
              <a:rPr lang="en-US" sz="4000" dirty="0" err="1"/>
              <a:t>Besorah</a:t>
            </a:r>
            <a:r>
              <a:rPr lang="en-US" sz="4000" dirty="0"/>
              <a:t> Babies’ room</a:t>
            </a:r>
          </a:p>
        </p:txBody>
      </p:sp>
      <p:pic>
        <p:nvPicPr>
          <p:cNvPr id="3" name="Picture 2">
            <a:extLst>
              <a:ext uri="{FF2B5EF4-FFF2-40B4-BE49-F238E27FC236}">
                <a16:creationId xmlns:a16="http://schemas.microsoft.com/office/drawing/2014/main" id="{DB9D96FA-49DB-18C8-E13B-A3AF0C018C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6375" y="0"/>
            <a:ext cx="3857625" cy="5143500"/>
          </a:xfrm>
          <a:prstGeom prst="rect">
            <a:avLst/>
          </a:prstGeom>
        </p:spPr>
      </p:pic>
    </p:spTree>
    <p:extLst>
      <p:ext uri="{BB962C8B-B14F-4D97-AF65-F5344CB8AC3E}">
        <p14:creationId xmlns:p14="http://schemas.microsoft.com/office/powerpoint/2010/main" val="269703491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140AB-E5C2-F60E-9458-72D66B68893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3DF48E89-5614-08B7-7257-45C3D3E8471F}"/>
              </a:ext>
            </a:extLst>
          </p:cNvPr>
          <p:cNvSpPr>
            <a:spLocks noGrp="1" noChangeArrowheads="1"/>
          </p:cNvSpPr>
          <p:nvPr>
            <p:ph type="subTitle" idx="1"/>
          </p:nvPr>
        </p:nvSpPr>
        <p:spPr>
          <a:xfrm>
            <a:off x="228600" y="209550"/>
            <a:ext cx="2743200" cy="4800600"/>
          </a:xfrm>
        </p:spPr>
        <p:txBody>
          <a:bodyPr>
            <a:normAutofit/>
          </a:bodyPr>
          <a:lstStyle/>
          <a:p>
            <a:pPr algn="l"/>
            <a:r>
              <a:rPr lang="en-US" sz="4000"/>
              <a:t>Great Rift Valley</a:t>
            </a:r>
            <a:endParaRPr lang="en-US" sz="4000" dirty="0"/>
          </a:p>
        </p:txBody>
      </p:sp>
      <p:pic>
        <p:nvPicPr>
          <p:cNvPr id="2050" name="Picture 2">
            <a:extLst>
              <a:ext uri="{FF2B5EF4-FFF2-40B4-BE49-F238E27FC236}">
                <a16:creationId xmlns:a16="http://schemas.microsoft.com/office/drawing/2014/main" id="{87F373C5-F301-ED35-DF04-6C5637F8A5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6575" y="0"/>
            <a:ext cx="6096000" cy="5129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8585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66B96-8C98-4460-6EA5-A91C1F703BD2}"/>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0302D50-146F-88E1-8F02-9F9FE3509BCD}"/>
              </a:ext>
            </a:extLst>
          </p:cNvPr>
          <p:cNvSpPr>
            <a:spLocks noGrp="1" noChangeArrowheads="1"/>
          </p:cNvSpPr>
          <p:nvPr>
            <p:ph type="subTitle" idx="1"/>
          </p:nvPr>
        </p:nvSpPr>
        <p:spPr>
          <a:xfrm>
            <a:off x="228600" y="209550"/>
            <a:ext cx="2862263" cy="4800600"/>
          </a:xfrm>
        </p:spPr>
        <p:txBody>
          <a:bodyPr>
            <a:normAutofit/>
          </a:bodyPr>
          <a:lstStyle/>
          <a:p>
            <a:pPr algn="l"/>
            <a:r>
              <a:rPr lang="en-US" sz="4000" dirty="0"/>
              <a:t>Great Rift Valley</a:t>
            </a:r>
          </a:p>
        </p:txBody>
      </p:sp>
      <p:pic>
        <p:nvPicPr>
          <p:cNvPr id="1026" name="Picture 2">
            <a:extLst>
              <a:ext uri="{FF2B5EF4-FFF2-40B4-BE49-F238E27FC236}">
                <a16:creationId xmlns:a16="http://schemas.microsoft.com/office/drawing/2014/main" id="{E07E4F67-3F60-5A85-D0CA-E1C3F6D4EA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0863" y="0"/>
            <a:ext cx="296227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84408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97391-3131-B749-CFAB-FBEFC3C2295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43CE0FE-BC95-CDD8-0BDD-1BC33C3CAC0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1026" name="Picture 2">
            <a:extLst>
              <a:ext uri="{FF2B5EF4-FFF2-40B4-BE49-F238E27FC236}">
                <a16:creationId xmlns:a16="http://schemas.microsoft.com/office/drawing/2014/main" id="{8B4030A8-34E6-481B-BF3F-5F5C3A836B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6296"/>
          <a:stretch/>
        </p:blipFill>
        <p:spPr bwMode="auto">
          <a:xfrm>
            <a:off x="226245" y="0"/>
            <a:ext cx="8917755" cy="521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36524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F0957-1E6E-09B9-E0FC-DEF7D46CEC08}"/>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122CD76-5794-28A0-6F1A-D5D9D2F8B954}"/>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1026" name="Picture 2">
            <a:extLst>
              <a:ext uri="{FF2B5EF4-FFF2-40B4-BE49-F238E27FC236}">
                <a16:creationId xmlns:a16="http://schemas.microsoft.com/office/drawing/2014/main" id="{9D4FF67F-3593-8B52-60D8-65EA6969AC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933" t="6767" r="33325" b="81914"/>
          <a:stretch/>
        </p:blipFill>
        <p:spPr bwMode="auto">
          <a:xfrm>
            <a:off x="70402" y="0"/>
            <a:ext cx="8975036"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2386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7DA02-ED5D-3CB1-A055-C1E5F790F3C5}"/>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A3BAEB3-AF36-0A42-B4C5-4F71C888A9EF}"/>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err="1"/>
              <a:t>Zekh</a:t>
            </a:r>
            <a:r>
              <a:rPr lang="en-US" sz="4000" baseline="30000" dirty="0"/>
              <a:t> 14.1-4</a:t>
            </a:r>
            <a:r>
              <a:rPr lang="en-US" sz="4000" dirty="0"/>
              <a:t>  and the Mount of Olives will be split in half from east to west, to make a huge valley. Half of the mountain will move toward the north, and half of it toward the south.</a:t>
            </a:r>
          </a:p>
        </p:txBody>
      </p:sp>
    </p:spTree>
    <p:extLst>
      <p:ext uri="{BB962C8B-B14F-4D97-AF65-F5344CB8AC3E}">
        <p14:creationId xmlns:p14="http://schemas.microsoft.com/office/powerpoint/2010/main" val="41709756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932AD-E6BA-88EC-2903-3CDD4DC9BD2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5759F2C-23FE-5E41-9E86-5B3A07E34AC8}"/>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DC8CF88C-062F-8C02-FA27-906F66D34F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229257012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0C9D5-2C3B-6E7E-4D5A-9047FEE235C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63F00B9-9E0B-4925-BB76-253BB0581FB8}"/>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9C328D78-7640-6D1B-C740-105299DD4A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 y="0"/>
            <a:ext cx="9144000" cy="5142857"/>
          </a:xfrm>
          <a:prstGeom prst="rect">
            <a:avLst/>
          </a:prstGeom>
        </p:spPr>
      </p:pic>
      <p:sp>
        <p:nvSpPr>
          <p:cNvPr id="2" name="TextBox 1">
            <a:extLst>
              <a:ext uri="{FF2B5EF4-FFF2-40B4-BE49-F238E27FC236}">
                <a16:creationId xmlns:a16="http://schemas.microsoft.com/office/drawing/2014/main" id="{F0087684-D8D7-0315-E247-96EC346C1B80}"/>
              </a:ext>
            </a:extLst>
          </p:cNvPr>
          <p:cNvSpPr txBox="1"/>
          <p:nvPr/>
        </p:nvSpPr>
        <p:spPr>
          <a:xfrm>
            <a:off x="38100" y="76843"/>
            <a:ext cx="8045536" cy="3170099"/>
          </a:xfrm>
          <a:prstGeom prst="rect">
            <a:avLst/>
          </a:prstGeom>
          <a:noFill/>
        </p:spPr>
        <p:txBody>
          <a:bodyPr wrap="none" rtlCol="0">
            <a:spAutoFit/>
          </a:bodyPr>
          <a:lstStyle/>
          <a:p>
            <a:pPr algn="l"/>
            <a:r>
              <a:rPr lang="en-US" baseline="30000" dirty="0"/>
              <a:t>T'hillim-Ps 34.18  </a:t>
            </a:r>
            <a:r>
              <a:rPr lang="en-US" dirty="0"/>
              <a:t>A broken heart and </a:t>
            </a:r>
          </a:p>
          <a:p>
            <a:pPr algn="l"/>
            <a:r>
              <a:rPr lang="en-US" dirty="0"/>
              <a:t>contrite spirit. Part 2</a:t>
            </a:r>
          </a:p>
          <a:p>
            <a:pPr marL="514350" indent="-514350" algn="l">
              <a:buFont typeface="+mj-lt"/>
              <a:buAutoNum type="arabicPeriod"/>
            </a:pPr>
            <a:r>
              <a:rPr lang="en-US" dirty="0"/>
              <a:t>Prophetic End time danger</a:t>
            </a:r>
          </a:p>
          <a:p>
            <a:pPr marL="514350" indent="-514350" algn="l">
              <a:buFont typeface="+mj-lt"/>
              <a:buAutoNum type="arabicPeriod"/>
            </a:pPr>
            <a:r>
              <a:rPr lang="en-US" dirty="0"/>
              <a:t>Prophetic End time resolution</a:t>
            </a:r>
          </a:p>
          <a:p>
            <a:pPr marL="514350" indent="-514350" algn="l">
              <a:buFont typeface="+mj-lt"/>
              <a:buAutoNum type="arabicPeriod"/>
            </a:pPr>
            <a:endParaRPr lang="en-US" dirty="0"/>
          </a:p>
        </p:txBody>
      </p:sp>
    </p:spTree>
    <p:extLst>
      <p:ext uri="{BB962C8B-B14F-4D97-AF65-F5344CB8AC3E}">
        <p14:creationId xmlns:p14="http://schemas.microsoft.com/office/powerpoint/2010/main" val="1265861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F20F3-E61F-75DD-3B40-80D0AD45D5C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99BD58D2-88B1-5E5C-11C8-8FFF57E92E79}"/>
              </a:ext>
            </a:extLst>
          </p:cNvPr>
          <p:cNvSpPr>
            <a:spLocks noGrp="1" noChangeArrowheads="1"/>
          </p:cNvSpPr>
          <p:nvPr>
            <p:ph type="subTitle" idx="1"/>
          </p:nvPr>
        </p:nvSpPr>
        <p:spPr>
          <a:xfrm>
            <a:off x="228600" y="209550"/>
            <a:ext cx="5057775" cy="4800600"/>
          </a:xfrm>
        </p:spPr>
        <p:txBody>
          <a:bodyPr>
            <a:normAutofit/>
          </a:bodyPr>
          <a:lstStyle/>
          <a:p>
            <a:pPr algn="l"/>
            <a:r>
              <a:rPr lang="en-US" sz="4000" dirty="0" err="1"/>
              <a:t>Besorah</a:t>
            </a:r>
            <a:r>
              <a:rPr lang="en-US" sz="4000" dirty="0"/>
              <a:t> Babies’ room</a:t>
            </a:r>
          </a:p>
        </p:txBody>
      </p:sp>
      <p:pic>
        <p:nvPicPr>
          <p:cNvPr id="4" name="Picture 3">
            <a:extLst>
              <a:ext uri="{FF2B5EF4-FFF2-40B4-BE49-F238E27FC236}">
                <a16:creationId xmlns:a16="http://schemas.microsoft.com/office/drawing/2014/main" id="{AB2A4EEF-E106-1327-E374-413C71399F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6375" y="0"/>
            <a:ext cx="3857625" cy="5143500"/>
          </a:xfrm>
          <a:prstGeom prst="rect">
            <a:avLst/>
          </a:prstGeom>
        </p:spPr>
      </p:pic>
    </p:spTree>
    <p:extLst>
      <p:ext uri="{BB962C8B-B14F-4D97-AF65-F5344CB8AC3E}">
        <p14:creationId xmlns:p14="http://schemas.microsoft.com/office/powerpoint/2010/main" val="3953972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7824D-DE5F-5354-5210-F164A0DBD254}"/>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7D8025F-973D-443F-F00C-91C23E489439}"/>
              </a:ext>
            </a:extLst>
          </p:cNvPr>
          <p:cNvSpPr>
            <a:spLocks noGrp="1" noChangeArrowheads="1"/>
          </p:cNvSpPr>
          <p:nvPr>
            <p:ph type="subTitle" idx="1"/>
          </p:nvPr>
        </p:nvSpPr>
        <p:spPr>
          <a:xfrm>
            <a:off x="228601" y="209550"/>
            <a:ext cx="2133600" cy="4800600"/>
          </a:xfrm>
        </p:spPr>
        <p:txBody>
          <a:bodyPr>
            <a:normAutofit/>
          </a:bodyPr>
          <a:lstStyle/>
          <a:p>
            <a:pPr algn="l"/>
            <a:r>
              <a:rPr lang="en-US" sz="4000" dirty="0" err="1"/>
              <a:t>Besorah</a:t>
            </a:r>
            <a:r>
              <a:rPr lang="en-US" sz="4000" dirty="0"/>
              <a:t> Babies’ room</a:t>
            </a:r>
          </a:p>
        </p:txBody>
      </p:sp>
      <p:pic>
        <p:nvPicPr>
          <p:cNvPr id="4" name="Picture 3">
            <a:extLst>
              <a:ext uri="{FF2B5EF4-FFF2-40B4-BE49-F238E27FC236}">
                <a16:creationId xmlns:a16="http://schemas.microsoft.com/office/drawing/2014/main" id="{2DD6018E-0569-5699-A5BF-B031E9CCC9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0"/>
            <a:ext cx="6858000" cy="5143500"/>
          </a:xfrm>
          <a:prstGeom prst="rect">
            <a:avLst/>
          </a:prstGeom>
        </p:spPr>
      </p:pic>
    </p:spTree>
    <p:extLst>
      <p:ext uri="{BB962C8B-B14F-4D97-AF65-F5344CB8AC3E}">
        <p14:creationId xmlns:p14="http://schemas.microsoft.com/office/powerpoint/2010/main" val="2476416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B3E02-F2B8-2E99-7F5F-F99428E3678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3A36C4B8-C974-BF02-85AD-F3F33F6DA05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8FFDDA35-E685-BFCA-F3B0-7E5AE09D67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1049757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D6D29-623B-0EAE-7E2A-BC5C26CBBCC2}"/>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32B64F29-60D3-D89D-9648-D7EDD5D97E27}"/>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CC55EDE7-E0F5-A58B-F77A-697EAEB2A0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 y="0"/>
            <a:ext cx="9144000" cy="5142857"/>
          </a:xfrm>
          <a:prstGeom prst="rect">
            <a:avLst/>
          </a:prstGeom>
        </p:spPr>
      </p:pic>
      <p:sp>
        <p:nvSpPr>
          <p:cNvPr id="2" name="TextBox 1">
            <a:extLst>
              <a:ext uri="{FF2B5EF4-FFF2-40B4-BE49-F238E27FC236}">
                <a16:creationId xmlns:a16="http://schemas.microsoft.com/office/drawing/2014/main" id="{836D2E70-92BB-053A-2776-AEFDF994403D}"/>
              </a:ext>
            </a:extLst>
          </p:cNvPr>
          <p:cNvSpPr txBox="1"/>
          <p:nvPr/>
        </p:nvSpPr>
        <p:spPr>
          <a:xfrm>
            <a:off x="38100" y="76843"/>
            <a:ext cx="8045536" cy="3170099"/>
          </a:xfrm>
          <a:prstGeom prst="rect">
            <a:avLst/>
          </a:prstGeom>
          <a:noFill/>
        </p:spPr>
        <p:txBody>
          <a:bodyPr wrap="none" rtlCol="0">
            <a:spAutoFit/>
          </a:bodyPr>
          <a:lstStyle/>
          <a:p>
            <a:pPr algn="l"/>
            <a:r>
              <a:rPr lang="en-US" u="sng" baseline="30000" dirty="0">
                <a:solidFill>
                  <a:srgbClr val="FFFF66"/>
                </a:solidFill>
              </a:rPr>
              <a:t>T'hillim-Ps 34.18  </a:t>
            </a:r>
            <a:r>
              <a:rPr lang="en-US" u="sng" dirty="0">
                <a:solidFill>
                  <a:srgbClr val="FFFF66"/>
                </a:solidFill>
              </a:rPr>
              <a:t>A broken heart and </a:t>
            </a:r>
          </a:p>
          <a:p>
            <a:pPr algn="l"/>
            <a:r>
              <a:rPr lang="en-US" u="sng" dirty="0">
                <a:solidFill>
                  <a:srgbClr val="FFFF66"/>
                </a:solidFill>
              </a:rPr>
              <a:t>contrite spirit. Part 2</a:t>
            </a:r>
          </a:p>
          <a:p>
            <a:pPr marL="514350" indent="-514350" algn="l">
              <a:buFont typeface="+mj-lt"/>
              <a:buAutoNum type="arabicPeriod"/>
            </a:pPr>
            <a:r>
              <a:rPr lang="en-US" dirty="0"/>
              <a:t>Prophetic End time danger</a:t>
            </a:r>
          </a:p>
          <a:p>
            <a:pPr marL="514350" indent="-514350" algn="l">
              <a:buFont typeface="+mj-lt"/>
              <a:buAutoNum type="arabicPeriod"/>
            </a:pPr>
            <a:r>
              <a:rPr lang="en-US" dirty="0"/>
              <a:t>Prophetic End time resolution</a:t>
            </a:r>
          </a:p>
          <a:p>
            <a:pPr marL="514350" indent="-514350" algn="l">
              <a:buFont typeface="+mj-lt"/>
              <a:buAutoNum type="arabicPeriod"/>
            </a:pPr>
            <a:endParaRPr lang="en-US" dirty="0"/>
          </a:p>
        </p:txBody>
      </p:sp>
    </p:spTree>
    <p:extLst>
      <p:ext uri="{BB962C8B-B14F-4D97-AF65-F5344CB8AC3E}">
        <p14:creationId xmlns:p14="http://schemas.microsoft.com/office/powerpoint/2010/main" val="3455131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26ADF-C340-A844-DC52-CF7E30FD358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B58D7EB-C22A-9BFE-2209-18B1189AF388}"/>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T’hillim/Ps 34.18</a:t>
            </a:r>
            <a:r>
              <a:rPr lang="en-US" sz="4000" dirty="0"/>
              <a:t> </a:t>
            </a:r>
            <a:r>
              <a:rPr lang="en-US" sz="4000" cap="small" dirty="0"/>
              <a:t>Adoni</a:t>
            </a:r>
            <a:r>
              <a:rPr lang="en-US" sz="4000" dirty="0"/>
              <a:t> is near those with broken hearts; he saves those whose spirit is crushed.</a:t>
            </a:r>
          </a:p>
        </p:txBody>
      </p:sp>
    </p:spTree>
    <p:extLst>
      <p:ext uri="{BB962C8B-B14F-4D97-AF65-F5344CB8AC3E}">
        <p14:creationId xmlns:p14="http://schemas.microsoft.com/office/powerpoint/2010/main" val="2387860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798A4-F2C6-320B-156B-918770B5CFB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98026DA-F2C2-1253-0CEF-2E9E1AB1F4AF}"/>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CB9C96A5-44C5-1C00-CA62-3B8825D0B8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 y="0"/>
            <a:ext cx="9144000" cy="5142857"/>
          </a:xfrm>
          <a:prstGeom prst="rect">
            <a:avLst/>
          </a:prstGeom>
        </p:spPr>
      </p:pic>
      <p:sp>
        <p:nvSpPr>
          <p:cNvPr id="2" name="TextBox 1">
            <a:extLst>
              <a:ext uri="{FF2B5EF4-FFF2-40B4-BE49-F238E27FC236}">
                <a16:creationId xmlns:a16="http://schemas.microsoft.com/office/drawing/2014/main" id="{E8C976E9-F6C8-BE9D-765A-DB086C0F9145}"/>
              </a:ext>
            </a:extLst>
          </p:cNvPr>
          <p:cNvSpPr txBox="1"/>
          <p:nvPr/>
        </p:nvSpPr>
        <p:spPr>
          <a:xfrm>
            <a:off x="38100" y="76843"/>
            <a:ext cx="8045536" cy="3170099"/>
          </a:xfrm>
          <a:prstGeom prst="rect">
            <a:avLst/>
          </a:prstGeom>
          <a:noFill/>
        </p:spPr>
        <p:txBody>
          <a:bodyPr wrap="none" rtlCol="0">
            <a:spAutoFit/>
          </a:bodyPr>
          <a:lstStyle/>
          <a:p>
            <a:pPr algn="l"/>
            <a:r>
              <a:rPr lang="en-US" u="sng" baseline="30000" dirty="0">
                <a:solidFill>
                  <a:srgbClr val="FFFF66"/>
                </a:solidFill>
              </a:rPr>
              <a:t>T'hillim-Ps 34.18  </a:t>
            </a:r>
            <a:r>
              <a:rPr lang="en-US" u="sng" dirty="0">
                <a:solidFill>
                  <a:srgbClr val="FFFF66"/>
                </a:solidFill>
              </a:rPr>
              <a:t>A broken heart and </a:t>
            </a:r>
          </a:p>
          <a:p>
            <a:pPr algn="l"/>
            <a:r>
              <a:rPr lang="en-US" u="sng" dirty="0">
                <a:solidFill>
                  <a:srgbClr val="FFFF66"/>
                </a:solidFill>
              </a:rPr>
              <a:t>contrite spirit. Part 2</a:t>
            </a:r>
          </a:p>
          <a:p>
            <a:pPr marL="514350" indent="-514350" algn="l">
              <a:buFont typeface="+mj-lt"/>
              <a:buAutoNum type="arabicPeriod"/>
            </a:pPr>
            <a:r>
              <a:rPr lang="en-US" u="sng" dirty="0">
                <a:solidFill>
                  <a:srgbClr val="FFFF66"/>
                </a:solidFill>
              </a:rPr>
              <a:t>Prophetic End time danger</a:t>
            </a:r>
          </a:p>
          <a:p>
            <a:pPr marL="514350" indent="-514350" algn="l">
              <a:buFont typeface="+mj-lt"/>
              <a:buAutoNum type="arabicPeriod"/>
            </a:pPr>
            <a:r>
              <a:rPr lang="en-US" dirty="0"/>
              <a:t>Prophetic End time resolution</a:t>
            </a:r>
          </a:p>
          <a:p>
            <a:pPr marL="514350" indent="-514350" algn="l">
              <a:buFont typeface="+mj-lt"/>
              <a:buAutoNum type="arabicPeriod"/>
            </a:pPr>
            <a:endParaRPr lang="en-US" dirty="0"/>
          </a:p>
        </p:txBody>
      </p:sp>
    </p:spTree>
    <p:extLst>
      <p:ext uri="{BB962C8B-B14F-4D97-AF65-F5344CB8AC3E}">
        <p14:creationId xmlns:p14="http://schemas.microsoft.com/office/powerpoint/2010/main" val="2373001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A6ED7-66BC-54E6-5016-440F48A030E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EDD6A3F-1C53-0DE7-3225-EF7FDFB508C7}"/>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err="1"/>
              <a:t>Zekh</a:t>
            </a:r>
            <a:r>
              <a:rPr lang="en-US" sz="4000" baseline="30000" dirty="0"/>
              <a:t> 12.3</a:t>
            </a:r>
            <a:r>
              <a:rPr lang="en-US" sz="4000" dirty="0"/>
              <a:t> Moreover, in that day I will make Jerusalem a massive stone for all the people. All who try to lift it will be cut to pieces. Nevertheless, </a:t>
            </a:r>
            <a:r>
              <a:rPr lang="en-US" sz="4000" u="sng" dirty="0">
                <a:solidFill>
                  <a:srgbClr val="FFFF66"/>
                </a:solidFill>
              </a:rPr>
              <a:t>all the nations of the earth will be gathered together against her. </a:t>
            </a:r>
          </a:p>
        </p:txBody>
      </p:sp>
    </p:spTree>
    <p:extLst>
      <p:ext uri="{BB962C8B-B14F-4D97-AF65-F5344CB8AC3E}">
        <p14:creationId xmlns:p14="http://schemas.microsoft.com/office/powerpoint/2010/main" val="4082322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5F0B3-DC14-737E-5524-CB3FFC7EC544}"/>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98F7F3F-9265-5F6C-9AAD-B32243178BF7}"/>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err="1"/>
              <a:t>Zekh</a:t>
            </a:r>
            <a:r>
              <a:rPr lang="en-US" sz="4000" baseline="30000" dirty="0"/>
              <a:t> 14.1-4</a:t>
            </a:r>
            <a:r>
              <a:rPr lang="en-US" sz="4000" dirty="0"/>
              <a:t> Look, a day is coming for </a:t>
            </a:r>
            <a:r>
              <a:rPr lang="en-US" sz="4000" cap="small" dirty="0"/>
              <a:t>Adoni</a:t>
            </a:r>
            <a:r>
              <a:rPr lang="en-US" sz="4000" dirty="0"/>
              <a:t> when your plunder, [Yerushalayim], will be divided right there within you.  </a:t>
            </a:r>
            <a:r>
              <a:rPr lang="en-US" sz="4000" u="sng" dirty="0">
                <a:solidFill>
                  <a:srgbClr val="FFFF66"/>
                </a:solidFill>
              </a:rPr>
              <a:t>“For I will gather all the nations against Yerushalayim for war. </a:t>
            </a:r>
          </a:p>
        </p:txBody>
      </p:sp>
    </p:spTree>
    <p:extLst>
      <p:ext uri="{BB962C8B-B14F-4D97-AF65-F5344CB8AC3E}">
        <p14:creationId xmlns:p14="http://schemas.microsoft.com/office/powerpoint/2010/main" val="2986723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89EBC-498B-92B8-12E9-B6750F9793BF}"/>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25ABC9E-ACC0-4C66-6354-1BD4385BFFDB}"/>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From the </a:t>
            </a:r>
            <a:r>
              <a:rPr lang="en-US" sz="4000" dirty="0" err="1"/>
              <a:t>Zakenim</a:t>
            </a:r>
            <a:r>
              <a:rPr lang="en-US" sz="4000" dirty="0"/>
              <a:t> [Elders </a:t>
            </a:r>
            <a:r>
              <a:rPr lang="en-US" sz="4000" dirty="0" err="1"/>
              <a:t>meetng</a:t>
            </a:r>
            <a:r>
              <a:rPr lang="en-US" sz="4000" dirty="0"/>
              <a:t> minutes]</a:t>
            </a:r>
          </a:p>
          <a:p>
            <a:pPr algn="l"/>
            <a:r>
              <a:rPr lang="en-US" sz="4000" dirty="0"/>
              <a:t>We had a $16,621 surplus: Give praise offerings to organizations? </a:t>
            </a:r>
          </a:p>
        </p:txBody>
      </p:sp>
    </p:spTree>
    <p:extLst>
      <p:ext uri="{BB962C8B-B14F-4D97-AF65-F5344CB8AC3E}">
        <p14:creationId xmlns:p14="http://schemas.microsoft.com/office/powerpoint/2010/main" val="1995757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F63D4-5E64-765D-8487-57ACB8473CFC}"/>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1284B6D-2AEE-94AB-8EC1-B677A0ADDD56}"/>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err="1"/>
              <a:t>Zekh</a:t>
            </a:r>
            <a:r>
              <a:rPr lang="en-US" sz="4000" baseline="30000" dirty="0"/>
              <a:t> 14.1-4</a:t>
            </a:r>
            <a:r>
              <a:rPr lang="en-US" sz="4000" dirty="0"/>
              <a:t> The city will be taken, the houses will be rifled, the women will be raped, and half the city will go into exile; but the rest of the people will not be cut off from the city.”</a:t>
            </a:r>
          </a:p>
        </p:txBody>
      </p:sp>
    </p:spTree>
    <p:extLst>
      <p:ext uri="{BB962C8B-B14F-4D97-AF65-F5344CB8AC3E}">
        <p14:creationId xmlns:p14="http://schemas.microsoft.com/office/powerpoint/2010/main" val="2485347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00163-86CE-C0D3-3AA8-40F616DF3D15}"/>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6B023B5-527D-28A7-0A8B-25861E80DE4D}"/>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Yeshayahu 3.1-4  </a:t>
            </a:r>
            <a:r>
              <a:rPr lang="en-US" sz="4000" dirty="0"/>
              <a:t>For see! The Lord, Adonai-</a:t>
            </a:r>
            <a:r>
              <a:rPr lang="en-US" sz="4000" dirty="0" err="1"/>
              <a:t>Tzva’ot</a:t>
            </a:r>
            <a:r>
              <a:rPr lang="en-US" sz="4000" dirty="0"/>
              <a:t>, will remove from Yerushalayim and Y’hudah every kind of support — all reserves of food and water;  heroes and warriors, judges and prophets, diviners and leaders, </a:t>
            </a:r>
          </a:p>
        </p:txBody>
      </p:sp>
    </p:spTree>
    <p:extLst>
      <p:ext uri="{BB962C8B-B14F-4D97-AF65-F5344CB8AC3E}">
        <p14:creationId xmlns:p14="http://schemas.microsoft.com/office/powerpoint/2010/main" val="1525455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E8BBB-2937-6E9E-299A-79130E2C562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CAFA24B-56A0-C251-31DC-DBB77A60CCB9}"/>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Yeshayahu 3.1-4  </a:t>
            </a:r>
            <a:r>
              <a:rPr lang="en-US" sz="4000" dirty="0"/>
              <a:t>captains of fifty, men of rank and advisers, skillful magicians and expert enchanters. I will put children in authority; capriciousness will govern them.</a:t>
            </a:r>
          </a:p>
        </p:txBody>
      </p:sp>
    </p:spTree>
    <p:extLst>
      <p:ext uri="{BB962C8B-B14F-4D97-AF65-F5344CB8AC3E}">
        <p14:creationId xmlns:p14="http://schemas.microsoft.com/office/powerpoint/2010/main" val="2667477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3DD73-357E-13D9-B380-188C184C8698}"/>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20F6F6A-E25D-C21D-5A8E-AAC5B3027597}"/>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Global Antisemitism Surges to Record 46% in Latest ADL Survey</a:t>
            </a:r>
          </a:p>
          <a:p>
            <a:pPr algn="l"/>
            <a:r>
              <a:rPr lang="en-US" sz="4000" dirty="0"/>
              <a:t>January 22, 2025</a:t>
            </a:r>
          </a:p>
        </p:txBody>
      </p:sp>
    </p:spTree>
    <p:extLst>
      <p:ext uri="{BB962C8B-B14F-4D97-AF65-F5344CB8AC3E}">
        <p14:creationId xmlns:p14="http://schemas.microsoft.com/office/powerpoint/2010/main" val="11874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5F19A-5D2F-2FA1-E61E-11EEFA9CDFA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38629DB1-293A-64A0-FC41-6552D069CA56}"/>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24298138-B186-07DC-0EBD-CEEBA1163196}"/>
              </a:ext>
            </a:extLst>
          </p:cNvPr>
          <p:cNvPicPr>
            <a:picLocks noChangeAspect="1"/>
          </p:cNvPicPr>
          <p:nvPr/>
        </p:nvPicPr>
        <p:blipFill>
          <a:blip r:embed="rId3"/>
          <a:stretch>
            <a:fillRect/>
          </a:stretch>
        </p:blipFill>
        <p:spPr>
          <a:xfrm>
            <a:off x="228600" y="30099"/>
            <a:ext cx="8686800" cy="5083303"/>
          </a:xfrm>
          <a:prstGeom prst="rect">
            <a:avLst/>
          </a:prstGeom>
        </p:spPr>
      </p:pic>
    </p:spTree>
    <p:extLst>
      <p:ext uri="{BB962C8B-B14F-4D97-AF65-F5344CB8AC3E}">
        <p14:creationId xmlns:p14="http://schemas.microsoft.com/office/powerpoint/2010/main" val="50315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63714-9095-0704-A505-FFF91912365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BC1B00E-941B-1DC4-5EBE-00C9D85CC437}"/>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Global antisemitism has reached unprecedented levels, with nearly half of the world’s population harboring deeply entrenched antisemitic attitudes.</a:t>
            </a:r>
          </a:p>
        </p:txBody>
      </p:sp>
    </p:spTree>
    <p:extLst>
      <p:ext uri="{BB962C8B-B14F-4D97-AF65-F5344CB8AC3E}">
        <p14:creationId xmlns:p14="http://schemas.microsoft.com/office/powerpoint/2010/main" val="627892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F978F-E45A-53C4-70F7-F3C1EA5A643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7DE8465-5A78-33D3-C1FE-A66DCBF2CFE7}"/>
              </a:ext>
            </a:extLst>
          </p:cNvPr>
          <p:cNvSpPr>
            <a:spLocks noGrp="1" noChangeArrowheads="1"/>
          </p:cNvSpPr>
          <p:nvPr>
            <p:ph type="subTitle" idx="1"/>
          </p:nvPr>
        </p:nvSpPr>
        <p:spPr>
          <a:xfrm>
            <a:off x="228600" y="209550"/>
            <a:ext cx="8686800" cy="4800600"/>
          </a:xfrm>
        </p:spPr>
        <p:txBody>
          <a:bodyPr>
            <a:normAutofit/>
          </a:bodyPr>
          <a:lstStyle/>
          <a:p>
            <a:endParaRPr lang="en-US" sz="4000" dirty="0"/>
          </a:p>
          <a:p>
            <a:r>
              <a:rPr lang="en-US" sz="4000" dirty="0"/>
              <a:t>What is anti-Semitism?</a:t>
            </a:r>
          </a:p>
        </p:txBody>
      </p:sp>
    </p:spTree>
    <p:extLst>
      <p:ext uri="{BB962C8B-B14F-4D97-AF65-F5344CB8AC3E}">
        <p14:creationId xmlns:p14="http://schemas.microsoft.com/office/powerpoint/2010/main" val="3839157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3D662-BBED-6204-6001-7EB2FE39D76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5071C13-2951-7098-D3E7-FABE2F6E31A7}"/>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Anti-Semitism, sometimes called history’s oldest hatred, is hostility or prejudice against Jewish people. </a:t>
            </a:r>
          </a:p>
          <a:p>
            <a:pPr algn="l"/>
            <a:r>
              <a:rPr lang="en-US" sz="4000" dirty="0"/>
              <a:t>In much of Europe throughout the Middle Ages, Jewish people were denied citizenship and forced to live in ghettos. </a:t>
            </a:r>
          </a:p>
        </p:txBody>
      </p:sp>
    </p:spTree>
    <p:extLst>
      <p:ext uri="{BB962C8B-B14F-4D97-AF65-F5344CB8AC3E}">
        <p14:creationId xmlns:p14="http://schemas.microsoft.com/office/powerpoint/2010/main" val="2797821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82729-FAF7-6672-A015-BFC56EB97B8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BA8D4CD-B936-9E60-055D-1B6AFBEA99C3}"/>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a:t>With the rise of Christianity, anti-Semitism spread throughout much of Europe. Early Christians vilified Judaism in a bid to gain more converts. They accused Jews of outlandish acts such as “blood libel”—the kidnapping and murder of Christian children to use their blood to make Passover bread.</a:t>
            </a:r>
            <a:endParaRPr lang="en-US" sz="4000" dirty="0"/>
          </a:p>
        </p:txBody>
      </p:sp>
    </p:spTree>
    <p:extLst>
      <p:ext uri="{BB962C8B-B14F-4D97-AF65-F5344CB8AC3E}">
        <p14:creationId xmlns:p14="http://schemas.microsoft.com/office/powerpoint/2010/main" val="290777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06BB3-EF8E-F831-C57D-830D4FECE8B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DE38D5A-6563-6487-2848-5D66477F1E6D}"/>
              </a:ext>
            </a:extLst>
          </p:cNvPr>
          <p:cNvSpPr>
            <a:spLocks noGrp="1" noChangeArrowheads="1"/>
          </p:cNvSpPr>
          <p:nvPr>
            <p:ph type="subTitle" idx="1"/>
          </p:nvPr>
        </p:nvSpPr>
        <p:spPr>
          <a:xfrm>
            <a:off x="228600" y="209550"/>
            <a:ext cx="8686800" cy="4800600"/>
          </a:xfrm>
        </p:spPr>
        <p:txBody>
          <a:bodyPr>
            <a:normAutofit fontScale="92500"/>
          </a:bodyPr>
          <a:lstStyle/>
          <a:p>
            <a:pPr algn="l"/>
            <a:r>
              <a:rPr lang="en-US" sz="4000"/>
              <a:t>In the wake of the Russian Revolution, an estimated 1,326 pogroms are thought to have taken place across Ukraine alone, leaving nearly half a million Ukrainian Jews homeless and killing an estimated 30,000 to 70,000 people between 1918 and 1921.</a:t>
            </a:r>
            <a:endParaRPr lang="en-US" sz="4000" dirty="0"/>
          </a:p>
        </p:txBody>
      </p:sp>
    </p:spTree>
    <p:extLst>
      <p:ext uri="{BB962C8B-B14F-4D97-AF65-F5344CB8AC3E}">
        <p14:creationId xmlns:p14="http://schemas.microsoft.com/office/powerpoint/2010/main" val="3246189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969D6-E52A-8C89-545C-A0085155DDFC}"/>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606A00A-0247-C7F0-8A3B-C7AC3DF6B3F6}"/>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From the </a:t>
            </a:r>
            <a:r>
              <a:rPr lang="en-US" sz="4000" dirty="0" err="1"/>
              <a:t>Zakenim</a:t>
            </a:r>
            <a:r>
              <a:rPr lang="en-US" sz="4000" dirty="0"/>
              <a:t> [Elders </a:t>
            </a:r>
            <a:r>
              <a:rPr lang="en-US" sz="4000" dirty="0" err="1"/>
              <a:t>meetng</a:t>
            </a:r>
            <a:r>
              <a:rPr lang="en-US" sz="4000" dirty="0"/>
              <a:t> minutes]</a:t>
            </a:r>
          </a:p>
          <a:p>
            <a:pPr algn="l"/>
            <a:r>
              <a:rPr lang="en-US" sz="4000" dirty="0"/>
              <a:t>We had a $16,621 surplus: Give praise offerings to organizations? </a:t>
            </a:r>
          </a:p>
          <a:p>
            <a:pPr marL="342900" indent="-342900" algn="l">
              <a:buFont typeface="Arial" panose="020B0604020202020204" pitchFamily="34" charset="0"/>
              <a:buChar char="•"/>
            </a:pPr>
            <a:r>
              <a:rPr lang="en-US" sz="4000" dirty="0"/>
              <a:t>Joseph Project –– $1,600 ~tithe </a:t>
            </a:r>
          </a:p>
          <a:p>
            <a:pPr algn="l"/>
            <a:endParaRPr lang="en-US" sz="4000" dirty="0"/>
          </a:p>
        </p:txBody>
      </p:sp>
    </p:spTree>
    <p:extLst>
      <p:ext uri="{BB962C8B-B14F-4D97-AF65-F5344CB8AC3E}">
        <p14:creationId xmlns:p14="http://schemas.microsoft.com/office/powerpoint/2010/main" val="950784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83D07-85FF-CE0F-DDF1-56C3C0D81C0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D31C9E0-9E6E-79E9-6E30-BB2BB64C2D31}"/>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More than 58,000 adults from 103 countries and territories were surveyed, representing 94 percent of the global adult population ethnicities. </a:t>
            </a:r>
          </a:p>
        </p:txBody>
      </p:sp>
    </p:spTree>
    <p:extLst>
      <p:ext uri="{BB962C8B-B14F-4D97-AF65-F5344CB8AC3E}">
        <p14:creationId xmlns:p14="http://schemas.microsoft.com/office/powerpoint/2010/main" val="8377358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46C21-5E35-3F62-FFB2-3CDFDAE9B75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D33B1ED7-EC0D-1F73-D629-42A0CC530A05}"/>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The survey also found that 20 percent of respondents worldwide have not heard about the Holocaust. Less than half recognize the Holocaust’s historical accuracy, which falls to 39 percent among 18- to 34-year-olds,</a:t>
            </a:r>
          </a:p>
        </p:txBody>
      </p:sp>
    </p:spTree>
    <p:extLst>
      <p:ext uri="{BB962C8B-B14F-4D97-AF65-F5344CB8AC3E}">
        <p14:creationId xmlns:p14="http://schemas.microsoft.com/office/powerpoint/2010/main" val="574853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40B70-F558-7807-FE8F-6BE1A5115B3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26B08AF-358B-25C8-FB47-7D20E8056E0F}"/>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Respondents younger than 35 also have elevated levels of antisemitic sentiments (50 percent), 13 percentage points higher than respondents older than 50.</a:t>
            </a:r>
          </a:p>
        </p:txBody>
      </p:sp>
    </p:spTree>
    <p:extLst>
      <p:ext uri="{BB962C8B-B14F-4D97-AF65-F5344CB8AC3E}">
        <p14:creationId xmlns:p14="http://schemas.microsoft.com/office/powerpoint/2010/main" val="19938068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3A92E-7A38-51A4-C408-CADC3E582374}"/>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99B9284A-13EA-9319-1870-0876BE76DDC2}"/>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dirty="0"/>
              <a:t>The countries and territories with the highest antisemitism index scores include the West Bank and Gaza (97 percent), Kuwait (97 percent) and Indonesia (96 percent), while those with the lowest scores are Sweden (5 percent), Norway (8 percent), Canada (8 percent) and the Netherlands (8 percent).</a:t>
            </a:r>
          </a:p>
        </p:txBody>
      </p:sp>
    </p:spTree>
    <p:extLst>
      <p:ext uri="{BB962C8B-B14F-4D97-AF65-F5344CB8AC3E}">
        <p14:creationId xmlns:p14="http://schemas.microsoft.com/office/powerpoint/2010/main" val="37220512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503CE-B0B7-B7B7-F8D3-BCF7D510805F}"/>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7AAAAFC9-E5FD-0FFE-7183-616B8C217176}"/>
              </a:ext>
            </a:extLst>
          </p:cNvPr>
          <p:cNvSpPr>
            <a:spLocks noGrp="1" noChangeArrowheads="1"/>
          </p:cNvSpPr>
          <p:nvPr>
            <p:ph type="subTitle" idx="1"/>
          </p:nvPr>
        </p:nvSpPr>
        <p:spPr>
          <a:xfrm>
            <a:off x="3429000" y="209550"/>
            <a:ext cx="5486400" cy="4800600"/>
          </a:xfrm>
        </p:spPr>
        <p:txBody>
          <a:bodyPr>
            <a:normAutofit/>
          </a:bodyPr>
          <a:lstStyle/>
          <a:p>
            <a:pPr algn="l"/>
            <a:r>
              <a:rPr lang="en-US" sz="4000" dirty="0"/>
              <a:t>Israel Defense Forces soldier Liri </a:t>
            </a:r>
            <a:r>
              <a:rPr lang="en-US" sz="4000" dirty="0" err="1"/>
              <a:t>Albag</a:t>
            </a:r>
            <a:r>
              <a:rPr lang="en-US" sz="4000" dirty="0"/>
              <a:t>, who was released on Saturday after 477 days in captivity in Gaza.</a:t>
            </a:r>
          </a:p>
          <a:p>
            <a:pPr algn="l"/>
            <a:endParaRPr lang="en-US" sz="4000" dirty="0"/>
          </a:p>
        </p:txBody>
      </p:sp>
      <p:pic>
        <p:nvPicPr>
          <p:cNvPr id="3" name="Picture 2">
            <a:extLst>
              <a:ext uri="{FF2B5EF4-FFF2-40B4-BE49-F238E27FC236}">
                <a16:creationId xmlns:a16="http://schemas.microsoft.com/office/drawing/2014/main" id="{971AE67E-2943-926E-73F6-1809698CD1FD}"/>
              </a:ext>
            </a:extLst>
          </p:cNvPr>
          <p:cNvPicPr>
            <a:picLocks noChangeAspect="1"/>
          </p:cNvPicPr>
          <p:nvPr/>
        </p:nvPicPr>
        <p:blipFill>
          <a:blip r:embed="rId3"/>
          <a:srcRect r="11224"/>
          <a:stretch/>
        </p:blipFill>
        <p:spPr>
          <a:xfrm>
            <a:off x="19050" y="1047750"/>
            <a:ext cx="3409950" cy="2495550"/>
          </a:xfrm>
          <a:prstGeom prst="rect">
            <a:avLst/>
          </a:prstGeom>
        </p:spPr>
      </p:pic>
    </p:spTree>
    <p:extLst>
      <p:ext uri="{BB962C8B-B14F-4D97-AF65-F5344CB8AC3E}">
        <p14:creationId xmlns:p14="http://schemas.microsoft.com/office/powerpoint/2010/main" val="423094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AF399-810D-4D9A-BB99-E3F3780E644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78C9F4D7-A044-1515-9FEA-8E8AF2ACA01D}"/>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“Dad, there are two million terrorists there, make no mistake. I sat with children aged 8 and 4 who were cursing ‘the Jews,’”</a:t>
            </a:r>
          </a:p>
        </p:txBody>
      </p:sp>
    </p:spTree>
    <p:extLst>
      <p:ext uri="{BB962C8B-B14F-4D97-AF65-F5344CB8AC3E}">
        <p14:creationId xmlns:p14="http://schemas.microsoft.com/office/powerpoint/2010/main" val="7345864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CA4D0-B73C-1933-21F7-98494724DF01}"/>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35C172D8-5D87-E10C-AEA3-9E9337241610}"/>
              </a:ext>
            </a:extLst>
          </p:cNvPr>
          <p:cNvSpPr>
            <a:spLocks noGrp="1" noChangeArrowheads="1"/>
          </p:cNvSpPr>
          <p:nvPr>
            <p:ph type="subTitle" idx="1"/>
          </p:nvPr>
        </p:nvSpPr>
        <p:spPr>
          <a:xfrm>
            <a:off x="228600" y="209550"/>
            <a:ext cx="8686800" cy="4800600"/>
          </a:xfrm>
        </p:spPr>
        <p:txBody>
          <a:bodyPr>
            <a:normAutofit fontScale="92500"/>
          </a:bodyPr>
          <a:lstStyle/>
          <a:p>
            <a:pPr algn="l"/>
            <a:r>
              <a:rPr lang="en-US" sz="4000" dirty="0"/>
              <a:t>Daniel Pipes</a:t>
            </a:r>
          </a:p>
          <a:p>
            <a:pPr algn="l"/>
            <a:r>
              <a:rPr lang="en-US" sz="4000" dirty="0"/>
              <a:t>Unfortunately for Gazans and Israelis alike, the Israeli priority of releasing hostages and the distraction of taking on Hamas' allies meant Israeli forces did not destroy Hamas, did not liberate Gazans from oppression and extremism.</a:t>
            </a:r>
          </a:p>
        </p:txBody>
      </p:sp>
    </p:spTree>
    <p:extLst>
      <p:ext uri="{BB962C8B-B14F-4D97-AF65-F5344CB8AC3E}">
        <p14:creationId xmlns:p14="http://schemas.microsoft.com/office/powerpoint/2010/main" val="300001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A088A-6A3D-9C5E-0618-6FC86ED37E5F}"/>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405CF5E-DD04-9420-4C95-2B9A2A6A7C43}"/>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Daniel Pipes</a:t>
            </a:r>
          </a:p>
          <a:p>
            <a:pPr algn="l"/>
            <a:r>
              <a:rPr lang="en-US" sz="4000" dirty="0"/>
              <a:t>and did not free Israel from a murderous jihadist group. What once appeared to be likely now looks forlorn. Once again, Israel's over-rated security establishment has managed to </a:t>
            </a:r>
            <a:r>
              <a:rPr lang="en-US" sz="4000" u="sng" dirty="0">
                <a:solidFill>
                  <a:srgbClr val="FFFF66"/>
                </a:solidFill>
              </a:rPr>
              <a:t>clutch defeat from the jaws of victory.</a:t>
            </a:r>
          </a:p>
        </p:txBody>
      </p:sp>
    </p:spTree>
    <p:extLst>
      <p:ext uri="{BB962C8B-B14F-4D97-AF65-F5344CB8AC3E}">
        <p14:creationId xmlns:p14="http://schemas.microsoft.com/office/powerpoint/2010/main" val="8972911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DBAC3-F67C-D765-B54B-BDF21B283CA2}"/>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FFBA8F1-6175-01AA-9FCA-13E2D0B419C2}"/>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1026" name="Picture 2" descr="Henry Ford">
            <a:extLst>
              <a:ext uri="{FF2B5EF4-FFF2-40B4-BE49-F238E27FC236}">
                <a16:creationId xmlns:a16="http://schemas.microsoft.com/office/drawing/2014/main" id="{678A57D7-8631-DD30-5F4E-34959CA4BE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6713EC8-4640-BB63-E79C-97C8CE02424B}"/>
              </a:ext>
            </a:extLst>
          </p:cNvPr>
          <p:cNvSpPr txBox="1"/>
          <p:nvPr/>
        </p:nvSpPr>
        <p:spPr>
          <a:xfrm>
            <a:off x="225693" y="438150"/>
            <a:ext cx="2949077" cy="707886"/>
          </a:xfrm>
          <a:prstGeom prst="rect">
            <a:avLst/>
          </a:prstGeom>
          <a:noFill/>
        </p:spPr>
        <p:txBody>
          <a:bodyPr wrap="none" rtlCol="0">
            <a:spAutoFit/>
          </a:bodyPr>
          <a:lstStyle/>
          <a:p>
            <a:pPr algn="l"/>
            <a:r>
              <a:rPr lang="en-US" dirty="0"/>
              <a:t>Henry Ford</a:t>
            </a:r>
          </a:p>
        </p:txBody>
      </p:sp>
    </p:spTree>
    <p:extLst>
      <p:ext uri="{BB962C8B-B14F-4D97-AF65-F5344CB8AC3E}">
        <p14:creationId xmlns:p14="http://schemas.microsoft.com/office/powerpoint/2010/main" val="15378785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01343-B3C7-AC62-540A-89DB1CA24B5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A955885D-A468-FE0C-EC48-7681AB395EE6}"/>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American Icon Henry Ford Fostered Anti‑Semitism</a:t>
            </a:r>
          </a:p>
          <a:p>
            <a:pPr algn="l"/>
            <a:r>
              <a:rPr lang="en-US" sz="4000" dirty="0"/>
              <a:t>The man known for changing the auto industry also used his immense power and influence to… vilify Jewish people.</a:t>
            </a:r>
          </a:p>
        </p:txBody>
      </p:sp>
    </p:spTree>
    <p:extLst>
      <p:ext uri="{BB962C8B-B14F-4D97-AF65-F5344CB8AC3E}">
        <p14:creationId xmlns:p14="http://schemas.microsoft.com/office/powerpoint/2010/main" val="746933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76EA3-513C-2DDC-96F9-4C6216A5DCE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67C1510-D0AE-91C3-C237-DA72D693E76E}"/>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From the </a:t>
            </a:r>
            <a:r>
              <a:rPr lang="en-US" sz="4000" dirty="0" err="1"/>
              <a:t>Zakenim</a:t>
            </a:r>
            <a:r>
              <a:rPr lang="en-US" sz="4000" dirty="0"/>
              <a:t> [Elders </a:t>
            </a:r>
            <a:r>
              <a:rPr lang="en-US" sz="4000" dirty="0" err="1"/>
              <a:t>meetng</a:t>
            </a:r>
            <a:r>
              <a:rPr lang="en-US" sz="4000" dirty="0"/>
              <a:t> minutes]</a:t>
            </a:r>
          </a:p>
          <a:p>
            <a:pPr algn="l"/>
            <a:r>
              <a:rPr lang="en-US" sz="4000" dirty="0"/>
              <a:t>We had a $16,621 surplus: Give praise offerings to organizations? </a:t>
            </a:r>
          </a:p>
          <a:p>
            <a:pPr marL="342900" indent="-342900" algn="l">
              <a:buFont typeface="Arial" panose="020B0604020202020204" pitchFamily="34" charset="0"/>
              <a:buChar char="•"/>
            </a:pPr>
            <a:r>
              <a:rPr lang="en-US" sz="4000" dirty="0"/>
              <a:t>Joseph Project –– $1,600</a:t>
            </a:r>
          </a:p>
          <a:p>
            <a:pPr marL="342900" indent="-342900" algn="l">
              <a:buFont typeface="Arial" panose="020B0604020202020204" pitchFamily="34" charset="0"/>
              <a:buChar char="•"/>
            </a:pPr>
            <a:r>
              <a:rPr lang="en-US" sz="4000" dirty="0" err="1"/>
              <a:t>HaTikva</a:t>
            </a:r>
            <a:r>
              <a:rPr lang="en-US" sz="4000" dirty="0"/>
              <a:t> –– $1,000</a:t>
            </a:r>
          </a:p>
          <a:p>
            <a:pPr algn="l"/>
            <a:endParaRPr lang="en-US" sz="4000" dirty="0"/>
          </a:p>
        </p:txBody>
      </p:sp>
    </p:spTree>
    <p:extLst>
      <p:ext uri="{BB962C8B-B14F-4D97-AF65-F5344CB8AC3E}">
        <p14:creationId xmlns:p14="http://schemas.microsoft.com/office/powerpoint/2010/main" val="28116865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70107-6E21-4D8F-24E3-EA448DD0240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A4F0AE8-76C6-9658-EBE8-309C799BC79D}"/>
              </a:ext>
            </a:extLst>
          </p:cNvPr>
          <p:cNvSpPr>
            <a:spLocks noGrp="1" noChangeArrowheads="1"/>
          </p:cNvSpPr>
          <p:nvPr>
            <p:ph type="subTitle" idx="1"/>
          </p:nvPr>
        </p:nvSpPr>
        <p:spPr>
          <a:xfrm>
            <a:off x="228600" y="209550"/>
            <a:ext cx="8686800" cy="4800600"/>
          </a:xfrm>
        </p:spPr>
        <p:txBody>
          <a:bodyPr>
            <a:normAutofit fontScale="92500" lnSpcReduction="20000"/>
          </a:bodyPr>
          <a:lstStyle/>
          <a:p>
            <a:pPr algn="l"/>
            <a:r>
              <a:rPr lang="en-US" sz="4000" dirty="0"/>
              <a:t>He used his status as one of America's most well-known and trusted business leaders to systematically spread conspiracy theories about Jews. His screeds against Jewish people became so well-known at home and abroad that he, </a:t>
            </a:r>
            <a:r>
              <a:rPr lang="en-US" sz="4000" u="sng" dirty="0">
                <a:solidFill>
                  <a:srgbClr val="FFFF66"/>
                </a:solidFill>
              </a:rPr>
              <a:t>Henry Ford, is the only American whom Adolf Hitler compliments by name in Mein Kampf.</a:t>
            </a:r>
          </a:p>
          <a:p>
            <a:pPr algn="l"/>
            <a:endParaRPr lang="en-US" sz="4000" dirty="0"/>
          </a:p>
          <a:p>
            <a:pPr algn="l"/>
            <a:endParaRPr lang="en-US" sz="4000" dirty="0"/>
          </a:p>
        </p:txBody>
      </p:sp>
    </p:spTree>
    <p:extLst>
      <p:ext uri="{BB962C8B-B14F-4D97-AF65-F5344CB8AC3E}">
        <p14:creationId xmlns:p14="http://schemas.microsoft.com/office/powerpoint/2010/main" val="22991603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06953-7042-8700-B336-A7FADF53F3F1}"/>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DC28A9E-5F26-F441-4A99-76AD1E7E8AE4}"/>
              </a:ext>
            </a:extLst>
          </p:cNvPr>
          <p:cNvSpPr>
            <a:spLocks noGrp="1" noChangeArrowheads="1"/>
          </p:cNvSpPr>
          <p:nvPr>
            <p:ph type="subTitle" idx="1"/>
          </p:nvPr>
        </p:nvSpPr>
        <p:spPr>
          <a:xfrm>
            <a:off x="228600" y="209550"/>
            <a:ext cx="8686800" cy="4800600"/>
          </a:xfrm>
        </p:spPr>
        <p:txBody>
          <a:bodyPr>
            <a:normAutofit fontScale="92500"/>
          </a:bodyPr>
          <a:lstStyle/>
          <a:p>
            <a:pPr algn="l"/>
            <a:r>
              <a:rPr lang="en-US" sz="4000" dirty="0"/>
              <a:t>“Antisemitic tropes and beliefs are becoming alarmingly normalized across societies worldwide,” said Marina Rosenberg, the ADL’s senior vice president for international affairs. “This dangerous trend is not just a threat to Jewish communities; it’s a warning to us all.</a:t>
            </a:r>
          </a:p>
        </p:txBody>
      </p:sp>
    </p:spTree>
    <p:extLst>
      <p:ext uri="{BB962C8B-B14F-4D97-AF65-F5344CB8AC3E}">
        <p14:creationId xmlns:p14="http://schemas.microsoft.com/office/powerpoint/2010/main" val="23912694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6EEB8-50A6-7B9C-62C1-591BFA5BE26C}"/>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3AE3E02-8328-D419-ECBA-BE13C3BA5343}"/>
              </a:ext>
            </a:extLst>
          </p:cNvPr>
          <p:cNvSpPr>
            <a:spLocks noGrp="1" noChangeArrowheads="1"/>
          </p:cNvSpPr>
          <p:nvPr>
            <p:ph type="subTitle" idx="1"/>
          </p:nvPr>
        </p:nvSpPr>
        <p:spPr>
          <a:xfrm>
            <a:off x="228600" y="209550"/>
            <a:ext cx="3276600" cy="4800600"/>
          </a:xfrm>
        </p:spPr>
        <p:txBody>
          <a:bodyPr>
            <a:normAutofit/>
          </a:bodyPr>
          <a:lstStyle/>
          <a:p>
            <a:pPr algn="l"/>
            <a:endParaRPr lang="en-US" sz="4000" dirty="0"/>
          </a:p>
          <a:p>
            <a:pPr algn="l"/>
            <a:r>
              <a:rPr lang="en-US" sz="4000" dirty="0"/>
              <a:t>From the River to the Sea</a:t>
            </a:r>
          </a:p>
        </p:txBody>
      </p:sp>
      <p:pic>
        <p:nvPicPr>
          <p:cNvPr id="3" name="Picture 2">
            <a:extLst>
              <a:ext uri="{FF2B5EF4-FFF2-40B4-BE49-F238E27FC236}">
                <a16:creationId xmlns:a16="http://schemas.microsoft.com/office/drawing/2014/main" id="{3BFA38C8-6950-C572-CE6A-2A3FCB3C090D}"/>
              </a:ext>
            </a:extLst>
          </p:cNvPr>
          <p:cNvPicPr>
            <a:picLocks noChangeAspect="1"/>
          </p:cNvPicPr>
          <p:nvPr/>
        </p:nvPicPr>
        <p:blipFill>
          <a:blip r:embed="rId3"/>
          <a:stretch>
            <a:fillRect/>
          </a:stretch>
        </p:blipFill>
        <p:spPr>
          <a:xfrm>
            <a:off x="5105400" y="0"/>
            <a:ext cx="4029075" cy="5177549"/>
          </a:xfrm>
          <a:prstGeom prst="rect">
            <a:avLst/>
          </a:prstGeom>
        </p:spPr>
      </p:pic>
    </p:spTree>
    <p:extLst>
      <p:ext uri="{BB962C8B-B14F-4D97-AF65-F5344CB8AC3E}">
        <p14:creationId xmlns:p14="http://schemas.microsoft.com/office/powerpoint/2010/main" val="23092072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DDD9E-C193-249B-0D29-8399AB1AC0A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08E5E37-BCA4-22B1-BC60-778A0AE1D99D}"/>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Illuminati</a:t>
            </a:r>
          </a:p>
          <a:p>
            <a:pPr algn="l"/>
            <a:endParaRPr lang="en-US" sz="4000" dirty="0"/>
          </a:p>
          <a:p>
            <a:pPr algn="l"/>
            <a:endParaRPr lang="en-US" sz="4000" dirty="0"/>
          </a:p>
          <a:p>
            <a:pPr algn="l"/>
            <a:endParaRPr lang="en-US" sz="4000" dirty="0"/>
          </a:p>
          <a:p>
            <a:pPr algn="l"/>
            <a:r>
              <a:rPr lang="en-US" sz="4000" dirty="0"/>
              <a:t>Jew down</a:t>
            </a:r>
          </a:p>
          <a:p>
            <a:pPr algn="l"/>
            <a:r>
              <a:rPr lang="en-US" sz="4000" dirty="0"/>
              <a:t>Jewish lightning</a:t>
            </a:r>
            <a:endParaRPr lang="en-US" sz="4800" dirty="0"/>
          </a:p>
        </p:txBody>
      </p:sp>
      <p:pic>
        <p:nvPicPr>
          <p:cNvPr id="3" name="Picture 2">
            <a:extLst>
              <a:ext uri="{FF2B5EF4-FFF2-40B4-BE49-F238E27FC236}">
                <a16:creationId xmlns:a16="http://schemas.microsoft.com/office/drawing/2014/main" id="{0060B82E-F3DA-1970-1BCB-F6CB21980D41}"/>
              </a:ext>
            </a:extLst>
          </p:cNvPr>
          <p:cNvPicPr>
            <a:picLocks noChangeAspect="1"/>
          </p:cNvPicPr>
          <p:nvPr/>
        </p:nvPicPr>
        <p:blipFill>
          <a:blip r:embed="rId3"/>
          <a:stretch>
            <a:fillRect/>
          </a:stretch>
        </p:blipFill>
        <p:spPr>
          <a:xfrm>
            <a:off x="2676603" y="28574"/>
            <a:ext cx="6248322" cy="2543176"/>
          </a:xfrm>
          <a:prstGeom prst="rect">
            <a:avLst/>
          </a:prstGeom>
        </p:spPr>
      </p:pic>
    </p:spTree>
    <p:extLst>
      <p:ext uri="{BB962C8B-B14F-4D97-AF65-F5344CB8AC3E}">
        <p14:creationId xmlns:p14="http://schemas.microsoft.com/office/powerpoint/2010/main" val="39997928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0BAE9-F761-48D7-EBA4-9F06360D761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D794BFB-D196-34E5-82F5-4046CDBCD6E8}"/>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a:p>
            <a:pPr algn="l"/>
            <a:endParaRPr lang="en-US" sz="4000" dirty="0"/>
          </a:p>
          <a:p>
            <a:pPr algn="l"/>
            <a:r>
              <a:rPr lang="en-US" sz="4000" dirty="0" err="1"/>
              <a:t>Khazars</a:t>
            </a:r>
            <a:endParaRPr lang="en-US" sz="4000" dirty="0"/>
          </a:p>
        </p:txBody>
      </p:sp>
      <p:pic>
        <p:nvPicPr>
          <p:cNvPr id="3" name="Picture 2">
            <a:extLst>
              <a:ext uri="{FF2B5EF4-FFF2-40B4-BE49-F238E27FC236}">
                <a16:creationId xmlns:a16="http://schemas.microsoft.com/office/drawing/2014/main" id="{13C769BF-601C-CE59-B362-3042099234CF}"/>
              </a:ext>
            </a:extLst>
          </p:cNvPr>
          <p:cNvPicPr>
            <a:picLocks noChangeAspect="1"/>
          </p:cNvPicPr>
          <p:nvPr/>
        </p:nvPicPr>
        <p:blipFill>
          <a:blip r:embed="rId3"/>
          <a:stretch>
            <a:fillRect/>
          </a:stretch>
        </p:blipFill>
        <p:spPr>
          <a:xfrm>
            <a:off x="5410200" y="-19051"/>
            <a:ext cx="3714750" cy="5298981"/>
          </a:xfrm>
          <a:prstGeom prst="rect">
            <a:avLst/>
          </a:prstGeom>
        </p:spPr>
      </p:pic>
    </p:spTree>
    <p:extLst>
      <p:ext uri="{BB962C8B-B14F-4D97-AF65-F5344CB8AC3E}">
        <p14:creationId xmlns:p14="http://schemas.microsoft.com/office/powerpoint/2010/main" val="10244510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8B8F0-828C-026B-3CD3-66D1DEC45C7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0E77A5D-564C-06FA-7B27-02567F5A8FD0}"/>
              </a:ext>
            </a:extLst>
          </p:cNvPr>
          <p:cNvSpPr>
            <a:spLocks noGrp="1" noChangeArrowheads="1"/>
          </p:cNvSpPr>
          <p:nvPr>
            <p:ph type="subTitle" idx="1"/>
          </p:nvPr>
        </p:nvSpPr>
        <p:spPr>
          <a:xfrm>
            <a:off x="228600" y="209550"/>
            <a:ext cx="3913247" cy="4800600"/>
          </a:xfrm>
        </p:spPr>
        <p:txBody>
          <a:bodyPr>
            <a:normAutofit/>
          </a:bodyPr>
          <a:lstStyle/>
          <a:p>
            <a:pPr algn="l"/>
            <a:r>
              <a:rPr lang="en-US" sz="4000" dirty="0"/>
              <a:t>Protocols of the Elders of Zion</a:t>
            </a:r>
          </a:p>
        </p:txBody>
      </p:sp>
      <p:pic>
        <p:nvPicPr>
          <p:cNvPr id="3" name="Picture 2">
            <a:extLst>
              <a:ext uri="{FF2B5EF4-FFF2-40B4-BE49-F238E27FC236}">
                <a16:creationId xmlns:a16="http://schemas.microsoft.com/office/drawing/2014/main" id="{9158616D-4648-183C-60FC-9A2325F55821}"/>
              </a:ext>
            </a:extLst>
          </p:cNvPr>
          <p:cNvPicPr>
            <a:picLocks noChangeAspect="1"/>
          </p:cNvPicPr>
          <p:nvPr/>
        </p:nvPicPr>
        <p:blipFill>
          <a:blip r:embed="rId3"/>
          <a:stretch>
            <a:fillRect/>
          </a:stretch>
        </p:blipFill>
        <p:spPr>
          <a:xfrm>
            <a:off x="3810001" y="0"/>
            <a:ext cx="5334000" cy="5119076"/>
          </a:xfrm>
          <a:prstGeom prst="rect">
            <a:avLst/>
          </a:prstGeom>
        </p:spPr>
      </p:pic>
    </p:spTree>
    <p:extLst>
      <p:ext uri="{BB962C8B-B14F-4D97-AF65-F5344CB8AC3E}">
        <p14:creationId xmlns:p14="http://schemas.microsoft.com/office/powerpoint/2010/main" val="24401667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C2054-3518-F048-1DC5-F283B072134F}"/>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549D0ED-0614-1C08-D351-B94361EA8D77}"/>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a:p>
            <a:pPr algn="l"/>
            <a:r>
              <a:rPr lang="en-US" sz="4000" dirty="0"/>
              <a:t>Rothschild</a:t>
            </a:r>
          </a:p>
        </p:txBody>
      </p:sp>
      <p:pic>
        <p:nvPicPr>
          <p:cNvPr id="3" name="Picture 2">
            <a:extLst>
              <a:ext uri="{FF2B5EF4-FFF2-40B4-BE49-F238E27FC236}">
                <a16:creationId xmlns:a16="http://schemas.microsoft.com/office/drawing/2014/main" id="{4F8F626B-0CEE-0E5A-8FC2-2F31E8FB78AE}"/>
              </a:ext>
            </a:extLst>
          </p:cNvPr>
          <p:cNvPicPr>
            <a:picLocks noChangeAspect="1"/>
          </p:cNvPicPr>
          <p:nvPr/>
        </p:nvPicPr>
        <p:blipFill>
          <a:blip r:embed="rId3"/>
          <a:stretch>
            <a:fillRect/>
          </a:stretch>
        </p:blipFill>
        <p:spPr>
          <a:xfrm>
            <a:off x="4343400" y="0"/>
            <a:ext cx="4800600" cy="5161546"/>
          </a:xfrm>
          <a:prstGeom prst="rect">
            <a:avLst/>
          </a:prstGeom>
        </p:spPr>
      </p:pic>
    </p:spTree>
    <p:extLst>
      <p:ext uri="{BB962C8B-B14F-4D97-AF65-F5344CB8AC3E}">
        <p14:creationId xmlns:p14="http://schemas.microsoft.com/office/powerpoint/2010/main" val="39132688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5C578-28BC-435A-8987-AAB1B4822C36}"/>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A7F36DB-27F1-FC0F-02F1-84C1A9A28D96}"/>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a:p>
            <a:pPr algn="l"/>
            <a:r>
              <a:rPr lang="en-US" sz="4000" dirty="0"/>
              <a:t>settler colonialist</a:t>
            </a:r>
          </a:p>
        </p:txBody>
      </p:sp>
      <p:pic>
        <p:nvPicPr>
          <p:cNvPr id="3" name="Picture 2">
            <a:extLst>
              <a:ext uri="{FF2B5EF4-FFF2-40B4-BE49-F238E27FC236}">
                <a16:creationId xmlns:a16="http://schemas.microsoft.com/office/drawing/2014/main" id="{C0FCC58F-AAA7-62B8-CDA2-935063C2BEEA}"/>
              </a:ext>
            </a:extLst>
          </p:cNvPr>
          <p:cNvPicPr>
            <a:picLocks noChangeAspect="1"/>
          </p:cNvPicPr>
          <p:nvPr/>
        </p:nvPicPr>
        <p:blipFill>
          <a:blip r:embed="rId3"/>
          <a:stretch>
            <a:fillRect/>
          </a:stretch>
        </p:blipFill>
        <p:spPr>
          <a:xfrm>
            <a:off x="5486400" y="9524"/>
            <a:ext cx="3648075" cy="5137939"/>
          </a:xfrm>
          <a:prstGeom prst="rect">
            <a:avLst/>
          </a:prstGeom>
        </p:spPr>
      </p:pic>
    </p:spTree>
    <p:extLst>
      <p:ext uri="{BB962C8B-B14F-4D97-AF65-F5344CB8AC3E}">
        <p14:creationId xmlns:p14="http://schemas.microsoft.com/office/powerpoint/2010/main" val="33073947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7F371-A8A3-804E-CC89-EF19DDB9A74F}"/>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93F4C1FA-AB8A-C1A0-3988-1607AF12B533}"/>
              </a:ext>
            </a:extLst>
          </p:cNvPr>
          <p:cNvSpPr>
            <a:spLocks noGrp="1" noChangeArrowheads="1"/>
          </p:cNvSpPr>
          <p:nvPr>
            <p:ph type="subTitle" idx="1"/>
          </p:nvPr>
        </p:nvSpPr>
        <p:spPr>
          <a:xfrm>
            <a:off x="228600" y="209550"/>
            <a:ext cx="3316899" cy="4800600"/>
          </a:xfrm>
        </p:spPr>
        <p:txBody>
          <a:bodyPr>
            <a:normAutofit/>
          </a:bodyPr>
          <a:lstStyle/>
          <a:p>
            <a:pPr algn="l"/>
            <a:endParaRPr lang="en-US" sz="4000" dirty="0"/>
          </a:p>
          <a:p>
            <a:pPr algn="l"/>
            <a:endParaRPr lang="en-US" sz="4000" dirty="0"/>
          </a:p>
          <a:p>
            <a:pPr algn="l"/>
            <a:r>
              <a:rPr lang="en-US" sz="4000" dirty="0"/>
              <a:t>“Zionism is racism”</a:t>
            </a:r>
          </a:p>
        </p:txBody>
      </p:sp>
      <p:pic>
        <p:nvPicPr>
          <p:cNvPr id="5" name="Picture 4">
            <a:extLst>
              <a:ext uri="{FF2B5EF4-FFF2-40B4-BE49-F238E27FC236}">
                <a16:creationId xmlns:a16="http://schemas.microsoft.com/office/drawing/2014/main" id="{038771C2-B3B1-3761-D5CB-262BEF9BE3E7}"/>
              </a:ext>
            </a:extLst>
          </p:cNvPr>
          <p:cNvPicPr>
            <a:picLocks noChangeAspect="1"/>
          </p:cNvPicPr>
          <p:nvPr/>
        </p:nvPicPr>
        <p:blipFill>
          <a:blip r:embed="rId3"/>
          <a:stretch>
            <a:fillRect/>
          </a:stretch>
        </p:blipFill>
        <p:spPr>
          <a:xfrm>
            <a:off x="3545499" y="0"/>
            <a:ext cx="5598501" cy="5143500"/>
          </a:xfrm>
          <a:prstGeom prst="rect">
            <a:avLst/>
          </a:prstGeom>
        </p:spPr>
      </p:pic>
    </p:spTree>
    <p:extLst>
      <p:ext uri="{BB962C8B-B14F-4D97-AF65-F5344CB8AC3E}">
        <p14:creationId xmlns:p14="http://schemas.microsoft.com/office/powerpoint/2010/main" val="32377224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90969-B33B-922D-1395-72146B8F9840}"/>
            </a:ext>
          </a:extLst>
        </p:cNvPr>
        <p:cNvGrpSpPr/>
        <p:nvPr/>
      </p:nvGrpSpPr>
      <p:grpSpPr>
        <a:xfrm>
          <a:off x="0" y="0"/>
          <a:ext cx="0" cy="0"/>
          <a:chOff x="0" y="0"/>
          <a:chExt cx="0" cy="0"/>
        </a:xfrm>
      </p:grpSpPr>
      <p:sp>
        <p:nvSpPr>
          <p:cNvPr id="97282" name="Rectangle 2">
            <a:extLst>
              <a:ext uri="{FF2B5EF4-FFF2-40B4-BE49-F238E27FC236}">
                <a16:creationId xmlns:a16="http://schemas.microsoft.com/office/drawing/2014/main" id="{316C47EA-8171-4CC7-ACE8-6B2986448FE8}"/>
              </a:ext>
            </a:extLst>
          </p:cNvPr>
          <p:cNvSpPr>
            <a:spLocks noGrp="1" noChangeArrowheads="1"/>
          </p:cNvSpPr>
          <p:nvPr>
            <p:ph type="subTitle" idx="1"/>
          </p:nvPr>
        </p:nvSpPr>
        <p:spPr>
          <a:xfrm>
            <a:off x="381000" y="209550"/>
            <a:ext cx="3590925" cy="4648200"/>
          </a:xfrm>
        </p:spPr>
        <p:txBody>
          <a:bodyPr/>
          <a:lstStyle/>
          <a:p>
            <a:pPr lvl="1" algn="l"/>
            <a:r>
              <a:rPr lang="en-US" altLang="en-US" sz="4000" dirty="0">
                <a:latin typeface="Arial Rounded MT Bold" panose="020F0704030504030204" pitchFamily="34" charset="0"/>
                <a:ea typeface="Arial Unicode MS" pitchFamily="34" charset="-128"/>
              </a:rPr>
              <a:t>Dan Gruber is the source of the concepts following…</a:t>
            </a:r>
          </a:p>
        </p:txBody>
      </p:sp>
      <p:pic>
        <p:nvPicPr>
          <p:cNvPr id="3" name="Picture 2">
            <a:extLst>
              <a:ext uri="{FF2B5EF4-FFF2-40B4-BE49-F238E27FC236}">
                <a16:creationId xmlns:a16="http://schemas.microsoft.com/office/drawing/2014/main" id="{C709D978-3132-E57B-0E4B-433FBB56E4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971925" y="0"/>
            <a:ext cx="5143500" cy="5143500"/>
          </a:xfrm>
          <a:prstGeom prst="rect">
            <a:avLst/>
          </a:prstGeom>
        </p:spPr>
      </p:pic>
    </p:spTree>
    <p:extLst>
      <p:ext uri="{BB962C8B-B14F-4D97-AF65-F5344CB8AC3E}">
        <p14:creationId xmlns:p14="http://schemas.microsoft.com/office/powerpoint/2010/main" val="2376001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DD7FE-2AA1-666C-844E-C9E12F5A56E8}"/>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B52120B-79EE-A4CE-C8B0-0D0B3E341736}"/>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From the </a:t>
            </a:r>
            <a:r>
              <a:rPr lang="en-US" sz="4000" dirty="0" err="1"/>
              <a:t>Zakenim</a:t>
            </a:r>
            <a:r>
              <a:rPr lang="en-US" sz="4000" dirty="0"/>
              <a:t> [Elders </a:t>
            </a:r>
            <a:r>
              <a:rPr lang="en-US" sz="4000" dirty="0" err="1"/>
              <a:t>meetng</a:t>
            </a:r>
            <a:r>
              <a:rPr lang="en-US" sz="4000" dirty="0"/>
              <a:t> minutes]</a:t>
            </a:r>
          </a:p>
          <a:p>
            <a:pPr algn="l"/>
            <a:r>
              <a:rPr lang="en-US" sz="4000" dirty="0"/>
              <a:t>We had a $16,621 surplus: Give praise offerings to organizations? </a:t>
            </a:r>
          </a:p>
          <a:p>
            <a:pPr marL="342900" indent="-342900" algn="l">
              <a:buFont typeface="Arial" panose="020B0604020202020204" pitchFamily="34" charset="0"/>
              <a:buChar char="•"/>
            </a:pPr>
            <a:r>
              <a:rPr lang="en-US" sz="4000" dirty="0"/>
              <a:t>Joseph Project –– $1,600. </a:t>
            </a:r>
          </a:p>
          <a:p>
            <a:pPr marL="342900" indent="-342900" algn="l">
              <a:buFont typeface="Arial" panose="020B0604020202020204" pitchFamily="34" charset="0"/>
              <a:buChar char="•"/>
            </a:pPr>
            <a:r>
              <a:rPr lang="en-US" sz="4000" dirty="0" err="1"/>
              <a:t>HaTikva</a:t>
            </a:r>
            <a:r>
              <a:rPr lang="en-US" sz="4000" dirty="0"/>
              <a:t> –– $1,000</a:t>
            </a:r>
          </a:p>
          <a:p>
            <a:pPr marL="342900" indent="-342900" algn="l">
              <a:buFont typeface="Arial" panose="020B0604020202020204" pitchFamily="34" charset="0"/>
              <a:buChar char="•"/>
            </a:pPr>
            <a:r>
              <a:rPr lang="en-US" sz="4000" dirty="0"/>
              <a:t>Jewish Federation (local) –– $500</a:t>
            </a:r>
          </a:p>
          <a:p>
            <a:pPr algn="l"/>
            <a:endParaRPr lang="en-US" sz="4000" dirty="0"/>
          </a:p>
        </p:txBody>
      </p:sp>
    </p:spTree>
    <p:extLst>
      <p:ext uri="{BB962C8B-B14F-4D97-AF65-F5344CB8AC3E}">
        <p14:creationId xmlns:p14="http://schemas.microsoft.com/office/powerpoint/2010/main" val="7633957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623AD-8D91-352A-2A7B-771D12B32C0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7699FD9B-C498-58ED-F1AA-0C623133007F}"/>
              </a:ext>
            </a:extLst>
          </p:cNvPr>
          <p:cNvSpPr>
            <a:spLocks noGrp="1" noChangeArrowheads="1"/>
          </p:cNvSpPr>
          <p:nvPr>
            <p:ph type="subTitle" idx="1"/>
          </p:nvPr>
        </p:nvSpPr>
        <p:spPr>
          <a:xfrm>
            <a:off x="228600" y="209550"/>
            <a:ext cx="8686800" cy="4800600"/>
          </a:xfrm>
        </p:spPr>
        <p:txBody>
          <a:bodyPr>
            <a:normAutofit/>
          </a:bodyPr>
          <a:lstStyle/>
          <a:p>
            <a:endParaRPr lang="en-US" sz="4000" dirty="0"/>
          </a:p>
          <a:p>
            <a:r>
              <a:rPr lang="en-US" sz="4000" dirty="0"/>
              <a:t>Why we don’t call </a:t>
            </a:r>
          </a:p>
          <a:p>
            <a:r>
              <a:rPr lang="en-US" sz="4000" dirty="0"/>
              <a:t>our synagogue a church…</a:t>
            </a:r>
          </a:p>
          <a:p>
            <a:r>
              <a:rPr lang="en-US" sz="4000" dirty="0"/>
              <a:t>It’s one of those words.</a:t>
            </a:r>
          </a:p>
        </p:txBody>
      </p:sp>
    </p:spTree>
    <p:extLst>
      <p:ext uri="{BB962C8B-B14F-4D97-AF65-F5344CB8AC3E}">
        <p14:creationId xmlns:p14="http://schemas.microsoft.com/office/powerpoint/2010/main" val="22625282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2F9BA52B-BDBD-ECE9-7645-21D537C804A5}"/>
              </a:ext>
            </a:extLst>
          </p:cNvPr>
          <p:cNvSpPr>
            <a:spLocks noGrp="1" noChangeArrowheads="1"/>
          </p:cNvSpPr>
          <p:nvPr>
            <p:ph type="subTitle" idx="1"/>
          </p:nvPr>
        </p:nvSpPr>
        <p:spPr>
          <a:xfrm>
            <a:off x="457200" y="209550"/>
            <a:ext cx="8382000" cy="4724400"/>
          </a:xfrm>
        </p:spPr>
        <p:txBody>
          <a:bodyPr/>
          <a:lstStyle/>
          <a:p>
            <a:pPr algn="l"/>
            <a:r>
              <a:rPr lang="en-US" altLang="en-US" sz="4000" dirty="0">
                <a:latin typeface="Arial Rounded MT Bold" panose="020F0704030504030204" pitchFamily="34" charset="0"/>
                <a:ea typeface="Arial Unicode MS" pitchFamily="34" charset="-128"/>
              </a:rPr>
              <a:t>Two Hebrew words for community or gathering, or us, here in this room, and universally: </a:t>
            </a:r>
          </a:p>
          <a:p>
            <a:pPr algn="l">
              <a:spcBef>
                <a:spcPct val="0"/>
              </a:spcBef>
              <a:buFontTx/>
              <a:buChar char="•"/>
            </a:pPr>
            <a:r>
              <a:rPr lang="en-US" altLang="en-US" sz="4800" dirty="0">
                <a:latin typeface="Arial Rounded MT Bold" panose="020F0704030504030204" pitchFamily="34" charset="0"/>
                <a:ea typeface="Arial Unicode MS" pitchFamily="34" charset="-128"/>
                <a:cs typeface="Vilna" pitchFamily="2" charset="-79"/>
              </a:rPr>
              <a:t>  </a:t>
            </a:r>
            <a:r>
              <a:rPr lang="he-IL" altLang="en-US" sz="4800" dirty="0">
                <a:latin typeface="Arial Rounded MT Bold" panose="020F0704030504030204" pitchFamily="34" charset="0"/>
                <a:ea typeface="Arial Unicode MS" pitchFamily="34" charset="-128"/>
                <a:cs typeface="Vilna" pitchFamily="2" charset="-79"/>
              </a:rPr>
              <a:t>עֵדָה</a:t>
            </a:r>
            <a:r>
              <a:rPr lang="en-US" altLang="en-US" sz="4000" dirty="0">
                <a:latin typeface="Arial Rounded MT Bold" panose="020F0704030504030204" pitchFamily="34" charset="0"/>
                <a:ea typeface="Arial Unicode MS" pitchFamily="34" charset="-128"/>
                <a:cs typeface="Vilna" pitchFamily="2" charset="-79"/>
              </a:rPr>
              <a:t>  </a:t>
            </a:r>
            <a:r>
              <a:rPr lang="en-US" altLang="en-US" sz="4000" i="1" dirty="0" err="1">
                <a:latin typeface="Arial Rounded MT Bold" panose="020F0704030504030204" pitchFamily="34" charset="0"/>
                <a:ea typeface="Arial Unicode MS" pitchFamily="34" charset="-128"/>
                <a:cs typeface="Vilna" pitchFamily="2" charset="-79"/>
              </a:rPr>
              <a:t>Edah</a:t>
            </a:r>
            <a:r>
              <a:rPr lang="en-US" altLang="en-US" sz="4000" i="1" dirty="0">
                <a:latin typeface="Arial Rounded MT Bold" panose="020F0704030504030204" pitchFamily="34" charset="0"/>
                <a:ea typeface="Arial Unicode MS" pitchFamily="34" charset="-128"/>
                <a:cs typeface="Vilna" pitchFamily="2" charset="-79"/>
              </a:rPr>
              <a:t> </a:t>
            </a:r>
            <a:r>
              <a:rPr lang="en-US" altLang="en-US" sz="4800" dirty="0">
                <a:latin typeface="Arial Rounded MT Bold" panose="020F0704030504030204" pitchFamily="34" charset="0"/>
                <a:ea typeface="Arial Unicode MS" pitchFamily="34" charset="-128"/>
                <a:cs typeface="Vilna" pitchFamily="2" charset="-79"/>
              </a:rPr>
              <a:t>	</a:t>
            </a:r>
          </a:p>
          <a:p>
            <a:pPr algn="l">
              <a:spcBef>
                <a:spcPct val="0"/>
              </a:spcBef>
              <a:buFontTx/>
              <a:buChar char="•"/>
            </a:pPr>
            <a:r>
              <a:rPr lang="en-US" altLang="en-US" sz="4800" dirty="0">
                <a:latin typeface="Arial Rounded MT Bold" panose="020F0704030504030204" pitchFamily="34" charset="0"/>
                <a:ea typeface="Arial Unicode MS" pitchFamily="34" charset="-128"/>
                <a:cs typeface="Vilna" pitchFamily="2" charset="-79"/>
              </a:rPr>
              <a:t>  </a:t>
            </a:r>
            <a:r>
              <a:rPr lang="he-IL" altLang="en-US" sz="4800" dirty="0">
                <a:latin typeface="Arial Rounded MT Bold" panose="020F0704030504030204" pitchFamily="34" charset="0"/>
                <a:ea typeface="Arial Unicode MS" pitchFamily="34" charset="-128"/>
                <a:cs typeface="Vilna" pitchFamily="2" charset="-79"/>
              </a:rPr>
              <a:t>קָהָל</a:t>
            </a:r>
            <a:r>
              <a:rPr lang="en-US" altLang="en-US" sz="4000" dirty="0">
                <a:latin typeface="Arial Rounded MT Bold" panose="020F0704030504030204" pitchFamily="34" charset="0"/>
                <a:ea typeface="Arial Unicode MS" pitchFamily="34" charset="-128"/>
                <a:cs typeface="Vilna" pitchFamily="2" charset="-79"/>
              </a:rPr>
              <a:t>   </a:t>
            </a:r>
            <a:r>
              <a:rPr lang="en-US" altLang="en-US" sz="4000" i="1" dirty="0">
                <a:latin typeface="Arial Rounded MT Bold" panose="020F0704030504030204" pitchFamily="34" charset="0"/>
                <a:ea typeface="Arial Unicode MS" pitchFamily="34" charset="-128"/>
                <a:cs typeface="Vilna" pitchFamily="2" charset="-79"/>
              </a:rPr>
              <a:t>Kahal</a:t>
            </a:r>
          </a:p>
        </p:txBody>
      </p:sp>
    </p:spTree>
    <p:extLst>
      <p:ext uri="{BB962C8B-B14F-4D97-AF65-F5344CB8AC3E}">
        <p14:creationId xmlns:p14="http://schemas.microsoft.com/office/powerpoint/2010/main" val="30837257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15E8520A-7F22-CC70-2E79-AA4A552A409A}"/>
              </a:ext>
            </a:extLst>
          </p:cNvPr>
          <p:cNvSpPr>
            <a:spLocks noGrp="1" noChangeArrowheads="1"/>
          </p:cNvSpPr>
          <p:nvPr>
            <p:ph type="subTitle" idx="1"/>
          </p:nvPr>
        </p:nvSpPr>
        <p:spPr>
          <a:xfrm>
            <a:off x="609600" y="285750"/>
            <a:ext cx="8305800" cy="4648200"/>
          </a:xfrm>
        </p:spPr>
        <p:txBody>
          <a:bodyPr>
            <a:normAutofit fontScale="92500"/>
          </a:bodyPr>
          <a:lstStyle/>
          <a:p>
            <a:pPr algn="l">
              <a:spcBef>
                <a:spcPct val="0"/>
              </a:spcBef>
            </a:pPr>
            <a:r>
              <a:rPr lang="en-US" altLang="en-US" sz="4000" u="sng" dirty="0">
                <a:solidFill>
                  <a:schemeClr val="accent1"/>
                </a:solidFill>
                <a:latin typeface="Arial Rounded MT Bold" panose="020F0704030504030204" pitchFamily="34" charset="0"/>
                <a:ea typeface="Arial Unicode MS" pitchFamily="34" charset="-128"/>
                <a:cs typeface="Vilna" pitchFamily="2" charset="-79"/>
              </a:rPr>
              <a:t>into LXX Greek Septuagint</a:t>
            </a:r>
            <a:r>
              <a:rPr lang="en-US" altLang="en-US" sz="4000" dirty="0">
                <a:solidFill>
                  <a:schemeClr val="accent1"/>
                </a:solidFill>
                <a:latin typeface="Arial Rounded MT Bold" panose="020F0704030504030204" pitchFamily="34" charset="0"/>
                <a:ea typeface="Arial Unicode MS" pitchFamily="34" charset="-128"/>
                <a:cs typeface="Vilna" pitchFamily="2" charset="-79"/>
              </a:rPr>
              <a:t>:  Hebrew content in Greek packaging</a:t>
            </a:r>
          </a:p>
          <a:p>
            <a:pPr algn="l">
              <a:spcBef>
                <a:spcPct val="0"/>
              </a:spcBef>
              <a:buFontTx/>
              <a:buChar char="•"/>
            </a:pPr>
            <a:r>
              <a:rPr lang="en-US" altLang="en-US" sz="4000" dirty="0">
                <a:latin typeface="Arial Rounded MT Bold" panose="020F0704030504030204" pitchFamily="34" charset="0"/>
                <a:ea typeface="Arial Unicode MS" pitchFamily="34" charset="-128"/>
                <a:cs typeface="Vilna" pitchFamily="2" charset="-79"/>
              </a:rPr>
              <a:t> </a:t>
            </a:r>
            <a:r>
              <a:rPr lang="he-IL" altLang="en-US" sz="4800" dirty="0">
                <a:latin typeface="Arial Rounded MT Bold" panose="020F0704030504030204" pitchFamily="34" charset="0"/>
                <a:ea typeface="Arial Unicode MS" pitchFamily="34" charset="-128"/>
                <a:cs typeface="Vilna" pitchFamily="2" charset="-79"/>
              </a:rPr>
              <a:t>עֵדָה</a:t>
            </a:r>
            <a:r>
              <a:rPr lang="en-US" altLang="en-US" sz="4000" dirty="0">
                <a:latin typeface="Arial Rounded MT Bold" panose="020F0704030504030204" pitchFamily="34" charset="0"/>
                <a:ea typeface="Arial Unicode MS" pitchFamily="34" charset="-128"/>
                <a:cs typeface="Vilna" pitchFamily="2" charset="-79"/>
              </a:rPr>
              <a:t>  </a:t>
            </a:r>
            <a:r>
              <a:rPr lang="en-US" altLang="en-US" sz="4000" i="1" dirty="0" err="1">
                <a:latin typeface="Arial Rounded MT Bold" panose="020F0704030504030204" pitchFamily="34" charset="0"/>
                <a:ea typeface="Arial Unicode MS" pitchFamily="34" charset="-128"/>
                <a:cs typeface="Vilna" pitchFamily="2" charset="-79"/>
              </a:rPr>
              <a:t>Edah</a:t>
            </a:r>
            <a:r>
              <a:rPr lang="en-US" altLang="en-US" sz="4000" i="1" dirty="0">
                <a:latin typeface="Arial Rounded MT Bold" panose="020F0704030504030204" pitchFamily="34" charset="0"/>
                <a:ea typeface="Arial Unicode MS" pitchFamily="34" charset="-128"/>
                <a:cs typeface="Vilna" pitchFamily="2" charset="-79"/>
              </a:rPr>
              <a:t>  </a:t>
            </a:r>
            <a:r>
              <a:rPr lang="en-US" altLang="en-US" sz="4000" dirty="0">
                <a:latin typeface="Arial Rounded MT Bold" panose="020F0704030504030204" pitchFamily="34" charset="0"/>
                <a:ea typeface="Arial Unicode MS" pitchFamily="34" charset="-128"/>
                <a:cs typeface="Vilna" pitchFamily="2" charset="-79"/>
              </a:rPr>
              <a:t>is usually translated    </a:t>
            </a:r>
            <a:r>
              <a:rPr lang="en-US" altLang="en-US" sz="4000" dirty="0" err="1">
                <a:solidFill>
                  <a:srgbClr val="FFFF66"/>
                </a:solidFill>
                <a:latin typeface="Arial Rounded MT Bold" panose="020F0704030504030204" pitchFamily="34" charset="0"/>
                <a:ea typeface="Arial Unicode MS" pitchFamily="34" charset="-128"/>
                <a:cs typeface="Vilna" pitchFamily="2" charset="-79"/>
              </a:rPr>
              <a:t>sunagoge</a:t>
            </a:r>
            <a:r>
              <a:rPr lang="en-US" altLang="en-US" sz="4000" dirty="0">
                <a:solidFill>
                  <a:srgbClr val="FFFF66"/>
                </a:solidFill>
                <a:latin typeface="Arial Rounded MT Bold" panose="020F0704030504030204" pitchFamily="34" charset="0"/>
                <a:ea typeface="Arial Unicode MS" pitchFamily="34" charset="-128"/>
                <a:cs typeface="Vilna" pitchFamily="2" charset="-79"/>
              </a:rPr>
              <a:t> </a:t>
            </a:r>
            <a:r>
              <a:rPr lang="en-US" altLang="en-US" sz="4000" dirty="0">
                <a:latin typeface="Arial Rounded MT Bold" panose="020F0704030504030204" pitchFamily="34" charset="0"/>
                <a:ea typeface="Arial Unicode MS" pitchFamily="34" charset="-128"/>
                <a:cs typeface="Vilna" pitchFamily="2" charset="-79"/>
              </a:rPr>
              <a:t> [synagogue]</a:t>
            </a:r>
          </a:p>
          <a:p>
            <a:pPr algn="l">
              <a:spcBef>
                <a:spcPct val="0"/>
              </a:spcBef>
              <a:buFontTx/>
              <a:buChar char="•"/>
            </a:pPr>
            <a:r>
              <a:rPr lang="en-US" altLang="en-US" sz="4000" dirty="0">
                <a:latin typeface="Arial Rounded MT Bold" panose="020F0704030504030204" pitchFamily="34" charset="0"/>
                <a:ea typeface="Arial Unicode MS" pitchFamily="34" charset="-128"/>
                <a:cs typeface="Vilna" pitchFamily="2" charset="-79"/>
              </a:rPr>
              <a:t>  </a:t>
            </a:r>
            <a:r>
              <a:rPr lang="he-IL" altLang="en-US" sz="4800" dirty="0">
                <a:latin typeface="Arial Rounded MT Bold" panose="020F0704030504030204" pitchFamily="34" charset="0"/>
                <a:ea typeface="Arial Unicode MS" pitchFamily="34" charset="-128"/>
                <a:cs typeface="Vilna" pitchFamily="2" charset="-79"/>
              </a:rPr>
              <a:t>קָהָל</a:t>
            </a:r>
            <a:r>
              <a:rPr lang="en-US" altLang="en-US" sz="4000" dirty="0">
                <a:latin typeface="Arial Rounded MT Bold" panose="020F0704030504030204" pitchFamily="34" charset="0"/>
                <a:ea typeface="Arial Unicode MS" pitchFamily="34" charset="-128"/>
                <a:cs typeface="Vilna" pitchFamily="2" charset="-79"/>
              </a:rPr>
              <a:t>   </a:t>
            </a:r>
            <a:r>
              <a:rPr lang="en-US" altLang="en-US" sz="4000" i="1" dirty="0">
                <a:latin typeface="Arial Rounded MT Bold" panose="020F0704030504030204" pitchFamily="34" charset="0"/>
                <a:ea typeface="Arial Unicode MS" pitchFamily="34" charset="-128"/>
                <a:cs typeface="Vilna" pitchFamily="2" charset="-79"/>
              </a:rPr>
              <a:t>Kahal  </a:t>
            </a:r>
            <a:r>
              <a:rPr lang="en-US" altLang="en-US" sz="4000" dirty="0">
                <a:latin typeface="Arial Rounded MT Bold" panose="020F0704030504030204" pitchFamily="34" charset="0"/>
                <a:ea typeface="Arial Unicode MS" pitchFamily="34" charset="-128"/>
                <a:cs typeface="Vilna" pitchFamily="2" charset="-79"/>
              </a:rPr>
              <a:t>usually</a:t>
            </a:r>
            <a:r>
              <a:rPr lang="en-US" altLang="en-US" sz="4000" i="1" dirty="0">
                <a:latin typeface="Arial Rounded MT Bold" panose="020F0704030504030204" pitchFamily="34" charset="0"/>
                <a:ea typeface="Arial Unicode MS" pitchFamily="34" charset="-128"/>
                <a:cs typeface="Vilna" pitchFamily="2" charset="-79"/>
              </a:rPr>
              <a:t> </a:t>
            </a:r>
            <a:r>
              <a:rPr lang="en-US" altLang="en-US" sz="4000" dirty="0" err="1">
                <a:solidFill>
                  <a:srgbClr val="FFFF66"/>
                </a:solidFill>
                <a:latin typeface="Arial Rounded MT Bold" panose="020F0704030504030204" pitchFamily="34" charset="0"/>
                <a:ea typeface="Arial Unicode MS" pitchFamily="34" charset="-128"/>
                <a:cs typeface="Vilna" pitchFamily="2" charset="-79"/>
              </a:rPr>
              <a:t>ekklesia</a:t>
            </a:r>
            <a:r>
              <a:rPr lang="en-US" altLang="en-US" sz="4000" dirty="0">
                <a:solidFill>
                  <a:srgbClr val="FFFF66"/>
                </a:solidFill>
                <a:latin typeface="Arial Rounded MT Bold" panose="020F0704030504030204" pitchFamily="34" charset="0"/>
                <a:ea typeface="Arial Unicode MS" pitchFamily="34" charset="-128"/>
                <a:cs typeface="Vilna" pitchFamily="2" charset="-79"/>
              </a:rPr>
              <a:t> </a:t>
            </a:r>
            <a:r>
              <a:rPr lang="en-US" altLang="en-US" sz="4000" dirty="0">
                <a:latin typeface="Arial Rounded MT Bold" panose="020F0704030504030204" pitchFamily="34" charset="0"/>
                <a:ea typeface="Arial Unicode MS" pitchFamily="34" charset="-128"/>
                <a:cs typeface="Vilna" pitchFamily="2" charset="-79"/>
              </a:rPr>
              <a:t>[congregation, community, church?]</a:t>
            </a:r>
            <a:endParaRPr lang="en-US" altLang="en-US" sz="4800" i="1" dirty="0">
              <a:latin typeface="Arial Rounded MT Bold" panose="020F0704030504030204" pitchFamily="34" charset="0"/>
              <a:ea typeface="Arial Unicode MS" pitchFamily="34" charset="-128"/>
              <a:cs typeface="Vilna" pitchFamily="2" charset="-79"/>
            </a:endParaRPr>
          </a:p>
          <a:p>
            <a:pPr algn="l"/>
            <a:endParaRPr lang="en-US" altLang="en-US" sz="4000" dirty="0">
              <a:latin typeface="Arial Rounded MT Bold" panose="020F0704030504030204" pitchFamily="34" charset="0"/>
              <a:ea typeface="Arial Unicode MS" pitchFamily="34" charset="-128"/>
            </a:endParaRPr>
          </a:p>
        </p:txBody>
      </p:sp>
    </p:spTree>
    <p:extLst>
      <p:ext uri="{BB962C8B-B14F-4D97-AF65-F5344CB8AC3E}">
        <p14:creationId xmlns:p14="http://schemas.microsoft.com/office/powerpoint/2010/main" val="27001356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F41799C2-FF61-D981-EA5A-BEC56D55978C}"/>
              </a:ext>
            </a:extLst>
          </p:cNvPr>
          <p:cNvSpPr>
            <a:spLocks noGrp="1" noChangeArrowheads="1"/>
          </p:cNvSpPr>
          <p:nvPr>
            <p:ph type="subTitle" idx="1"/>
          </p:nvPr>
        </p:nvSpPr>
        <p:spPr>
          <a:xfrm>
            <a:off x="304800" y="209550"/>
            <a:ext cx="8534400" cy="4648200"/>
          </a:xfrm>
        </p:spPr>
        <p:txBody>
          <a:bodyPr>
            <a:normAutofit fontScale="92500"/>
          </a:bodyPr>
          <a:lstStyle/>
          <a:p>
            <a:pPr algn="l">
              <a:buFontTx/>
              <a:buChar char="•"/>
            </a:pPr>
            <a:r>
              <a:rPr lang="en-US" altLang="en-US" sz="4000" dirty="0">
                <a:latin typeface="Arial Rounded MT Bold" panose="020F0704030504030204" pitchFamily="34" charset="0"/>
                <a:ea typeface="Arial Unicode MS" pitchFamily="34" charset="-128"/>
              </a:rPr>
              <a:t>no major difference in the words </a:t>
            </a:r>
          </a:p>
          <a:p>
            <a:pPr algn="l">
              <a:buFontTx/>
              <a:buChar char="•"/>
            </a:pPr>
            <a:r>
              <a:rPr lang="en-US" altLang="en-US" sz="4000" dirty="0">
                <a:latin typeface="Arial Rounded MT Bold" panose="020F0704030504030204" pitchFamily="34" charset="0"/>
                <a:ea typeface="Arial Unicode MS" pitchFamily="34" charset="-128"/>
              </a:rPr>
              <a:t>no particularly Jewish connotation to </a:t>
            </a:r>
            <a:r>
              <a:rPr lang="en-US" altLang="en-US" sz="4000" dirty="0" err="1">
                <a:latin typeface="Arial Rounded MT Bold" panose="020F0704030504030204" pitchFamily="34" charset="0"/>
                <a:ea typeface="Arial Unicode MS" pitchFamily="34" charset="-128"/>
                <a:cs typeface="Vilna" pitchFamily="2" charset="-79"/>
              </a:rPr>
              <a:t>sunagoge</a:t>
            </a:r>
            <a:r>
              <a:rPr lang="en-US" altLang="en-US" sz="4000" dirty="0">
                <a:latin typeface="Arial Rounded MT Bold" panose="020F0704030504030204" pitchFamily="34" charset="0"/>
                <a:ea typeface="Arial Unicode MS" pitchFamily="34" charset="-128"/>
                <a:cs typeface="Vilna" pitchFamily="2" charset="-79"/>
              </a:rPr>
              <a:t>  </a:t>
            </a:r>
            <a:r>
              <a:rPr lang="he-IL" altLang="en-US" sz="4800" dirty="0">
                <a:latin typeface="Arial Rounded MT Bold" panose="020F0704030504030204" pitchFamily="34" charset="0"/>
                <a:ea typeface="Arial Unicode MS" pitchFamily="34" charset="-128"/>
                <a:cs typeface="Vilna" pitchFamily="2" charset="-79"/>
              </a:rPr>
              <a:t>עֵדָה</a:t>
            </a:r>
            <a:r>
              <a:rPr lang="en-US" altLang="en-US" sz="4000" dirty="0">
                <a:latin typeface="Arial Rounded MT Bold" panose="020F0704030504030204" pitchFamily="34" charset="0"/>
                <a:ea typeface="Arial Unicode MS" pitchFamily="34" charset="-128"/>
                <a:cs typeface="Vilna" pitchFamily="2" charset="-79"/>
              </a:rPr>
              <a:t>  </a:t>
            </a:r>
            <a:r>
              <a:rPr lang="en-US" altLang="en-US" sz="4000" i="1" dirty="0" err="1">
                <a:latin typeface="Arial Rounded MT Bold" panose="020F0704030504030204" pitchFamily="34" charset="0"/>
                <a:ea typeface="Arial Unicode MS" pitchFamily="34" charset="-128"/>
                <a:cs typeface="Vilna" pitchFamily="2" charset="-79"/>
              </a:rPr>
              <a:t>Edah</a:t>
            </a:r>
            <a:endParaRPr lang="en-US" altLang="en-US" sz="4000" i="1" dirty="0">
              <a:latin typeface="Arial Rounded MT Bold" panose="020F0704030504030204" pitchFamily="34" charset="0"/>
              <a:ea typeface="Arial Unicode MS" pitchFamily="34" charset="-128"/>
              <a:cs typeface="Vilna" pitchFamily="2" charset="-79"/>
            </a:endParaRPr>
          </a:p>
          <a:p>
            <a:pPr algn="l">
              <a:buFontTx/>
              <a:buChar char="•"/>
            </a:pPr>
            <a:r>
              <a:rPr lang="en-US" altLang="en-US" sz="4000" dirty="0">
                <a:latin typeface="Arial Rounded MT Bold" panose="020F0704030504030204" pitchFamily="34" charset="0"/>
                <a:ea typeface="Arial Unicode MS" pitchFamily="34" charset="-128"/>
                <a:cs typeface="Vilna" pitchFamily="2" charset="-79"/>
              </a:rPr>
              <a:t>no</a:t>
            </a:r>
            <a:r>
              <a:rPr lang="en-US" altLang="en-US" sz="4000" i="1" dirty="0">
                <a:latin typeface="Arial Rounded MT Bold" panose="020F0704030504030204" pitchFamily="34" charset="0"/>
                <a:ea typeface="Arial Unicode MS" pitchFamily="34" charset="-128"/>
                <a:cs typeface="Vilna" pitchFamily="2" charset="-79"/>
              </a:rPr>
              <a:t> </a:t>
            </a:r>
            <a:r>
              <a:rPr lang="en-US" altLang="en-US" sz="4000" dirty="0">
                <a:latin typeface="Arial Rounded MT Bold" panose="020F0704030504030204" pitchFamily="34" charset="0"/>
                <a:ea typeface="Arial Unicode MS" pitchFamily="34" charset="-128"/>
                <a:cs typeface="Vilna" pitchFamily="2" charset="-79"/>
              </a:rPr>
              <a:t>particularly non-Jewish </a:t>
            </a:r>
            <a:r>
              <a:rPr lang="en-US" altLang="en-US" sz="4000" dirty="0" err="1">
                <a:latin typeface="Arial Rounded MT Bold" panose="020F0704030504030204" pitchFamily="34" charset="0"/>
                <a:ea typeface="Arial Unicode MS" pitchFamily="34" charset="-128"/>
                <a:cs typeface="Vilna" pitchFamily="2" charset="-79"/>
              </a:rPr>
              <a:t>connotaion</a:t>
            </a:r>
            <a:r>
              <a:rPr lang="en-US" altLang="en-US" sz="4000" dirty="0">
                <a:latin typeface="Arial Rounded MT Bold" panose="020F0704030504030204" pitchFamily="34" charset="0"/>
                <a:ea typeface="Arial Unicode MS" pitchFamily="34" charset="-128"/>
                <a:cs typeface="Vilna" pitchFamily="2" charset="-79"/>
              </a:rPr>
              <a:t> to </a:t>
            </a:r>
            <a:r>
              <a:rPr lang="he-IL" altLang="en-US" sz="4800" dirty="0">
                <a:latin typeface="Arial Rounded MT Bold" panose="020F0704030504030204" pitchFamily="34" charset="0"/>
                <a:ea typeface="Arial Unicode MS" pitchFamily="34" charset="-128"/>
                <a:cs typeface="Vilna" pitchFamily="2" charset="-79"/>
              </a:rPr>
              <a:t>קָהָל</a:t>
            </a:r>
            <a:r>
              <a:rPr lang="en-US" altLang="en-US" sz="4000" dirty="0">
                <a:latin typeface="Arial Rounded MT Bold" panose="020F0704030504030204" pitchFamily="34" charset="0"/>
                <a:ea typeface="Arial Unicode MS" pitchFamily="34" charset="-128"/>
                <a:cs typeface="Vilna" pitchFamily="2" charset="-79"/>
              </a:rPr>
              <a:t>   </a:t>
            </a:r>
            <a:r>
              <a:rPr lang="en-US" altLang="en-US" sz="4000" i="1" dirty="0">
                <a:latin typeface="Arial Rounded MT Bold" panose="020F0704030504030204" pitchFamily="34" charset="0"/>
                <a:ea typeface="Arial Unicode MS" pitchFamily="34" charset="-128"/>
                <a:cs typeface="Vilna" pitchFamily="2" charset="-79"/>
              </a:rPr>
              <a:t>Kahal  </a:t>
            </a:r>
            <a:r>
              <a:rPr lang="en-US" altLang="en-US" sz="4000" dirty="0">
                <a:latin typeface="Arial Rounded MT Bold" panose="020F0704030504030204" pitchFamily="34" charset="0"/>
                <a:ea typeface="Arial Unicode MS" pitchFamily="34" charset="-128"/>
                <a:cs typeface="Vilna" pitchFamily="2" charset="-79"/>
              </a:rPr>
              <a:t>usually</a:t>
            </a:r>
            <a:r>
              <a:rPr lang="en-US" altLang="en-US" sz="4000" i="1" dirty="0">
                <a:latin typeface="Arial Rounded MT Bold" panose="020F0704030504030204" pitchFamily="34" charset="0"/>
                <a:ea typeface="Arial Unicode MS" pitchFamily="34" charset="-128"/>
                <a:cs typeface="Vilna" pitchFamily="2" charset="-79"/>
              </a:rPr>
              <a:t> </a:t>
            </a:r>
            <a:r>
              <a:rPr lang="en-US" altLang="en-US" sz="4000" dirty="0" err="1">
                <a:solidFill>
                  <a:srgbClr val="FFFF66"/>
                </a:solidFill>
                <a:latin typeface="Arial Rounded MT Bold" panose="020F0704030504030204" pitchFamily="34" charset="0"/>
                <a:ea typeface="Arial Unicode MS" pitchFamily="34" charset="-128"/>
                <a:cs typeface="Vilna" pitchFamily="2" charset="-79"/>
              </a:rPr>
              <a:t>ekklesia</a:t>
            </a:r>
            <a:r>
              <a:rPr lang="en-US" altLang="en-US" sz="4000" dirty="0">
                <a:solidFill>
                  <a:srgbClr val="FFFF66"/>
                </a:solidFill>
                <a:latin typeface="Arial Rounded MT Bold" panose="020F0704030504030204" pitchFamily="34" charset="0"/>
                <a:ea typeface="Arial Unicode MS" pitchFamily="34" charset="-128"/>
                <a:cs typeface="Vilna" pitchFamily="2" charset="-79"/>
              </a:rPr>
              <a:t> </a:t>
            </a:r>
            <a:r>
              <a:rPr lang="en-US" altLang="en-US" sz="4000" dirty="0">
                <a:latin typeface="Arial Rounded MT Bold" panose="020F0704030504030204" pitchFamily="34" charset="0"/>
                <a:ea typeface="Arial Unicode MS" pitchFamily="34" charset="-128"/>
                <a:cs typeface="Vilna" pitchFamily="2" charset="-79"/>
              </a:rPr>
              <a:t>[congregation, community, church?]</a:t>
            </a:r>
            <a:endParaRPr lang="en-US" altLang="en-US" sz="4800" i="1" dirty="0">
              <a:latin typeface="Arial Rounded MT Bold" panose="020F0704030504030204" pitchFamily="34" charset="0"/>
              <a:ea typeface="Arial Unicode MS" pitchFamily="34" charset="-128"/>
              <a:cs typeface="Vilna" pitchFamily="2" charset="-79"/>
            </a:endParaRPr>
          </a:p>
        </p:txBody>
      </p:sp>
    </p:spTree>
    <p:extLst>
      <p:ext uri="{BB962C8B-B14F-4D97-AF65-F5344CB8AC3E}">
        <p14:creationId xmlns:p14="http://schemas.microsoft.com/office/powerpoint/2010/main" val="40915784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882BB4A6-00BE-97C6-8472-D4029DC22EF3}"/>
              </a:ext>
            </a:extLst>
          </p:cNvPr>
          <p:cNvSpPr>
            <a:spLocks noGrp="1" noChangeArrowheads="1"/>
          </p:cNvSpPr>
          <p:nvPr>
            <p:ph type="subTitle" idx="1"/>
          </p:nvPr>
        </p:nvSpPr>
        <p:spPr>
          <a:xfrm>
            <a:off x="304800" y="209550"/>
            <a:ext cx="8610600" cy="4724400"/>
          </a:xfrm>
        </p:spPr>
        <p:txBody>
          <a:bodyPr/>
          <a:lstStyle/>
          <a:p>
            <a:pPr algn="l"/>
            <a:r>
              <a:rPr lang="en-US" altLang="en-US" sz="3600" dirty="0">
                <a:latin typeface="Arial Rounded MT Bold" panose="020F0704030504030204" pitchFamily="34" charset="0"/>
                <a:ea typeface="Arial Unicode MS" pitchFamily="34" charset="-128"/>
                <a:cs typeface="Vilna" pitchFamily="2" charset="-79"/>
              </a:rPr>
              <a:t>Prov 5.14</a:t>
            </a:r>
          </a:p>
          <a:p>
            <a:pPr algn="l"/>
            <a:r>
              <a:rPr lang="en-US" altLang="en-US" sz="3600" dirty="0">
                <a:latin typeface="Arial Rounded MT Bold" panose="020F0704030504030204" pitchFamily="34" charset="0"/>
                <a:ea typeface="Arial Unicode MS" pitchFamily="34" charset="-128"/>
                <a:cs typeface="Vilna" pitchFamily="2" charset="-79"/>
              </a:rPr>
              <a:t>I was almost in all evil in the midst of the congregation and assembly.</a:t>
            </a:r>
          </a:p>
        </p:txBody>
      </p:sp>
      <p:pic>
        <p:nvPicPr>
          <p:cNvPr id="109571" name="Picture 3">
            <a:extLst>
              <a:ext uri="{FF2B5EF4-FFF2-40B4-BE49-F238E27FC236}">
                <a16:creationId xmlns:a16="http://schemas.microsoft.com/office/drawing/2014/main" id="{3AB46759-2701-97A6-821D-9AFD1EBB3419}"/>
              </a:ext>
            </a:extLst>
          </p:cNvPr>
          <p:cNvPicPr>
            <a:picLocks noChangeAspect="1" noChangeArrowheads="1"/>
          </p:cNvPicPr>
          <p:nvPr/>
        </p:nvPicPr>
        <p:blipFill>
          <a:blip r:embed="rId3">
            <a:lum contrast="100000"/>
            <a:extLst>
              <a:ext uri="{28A0092B-C50C-407E-A947-70E740481C1C}">
                <a14:useLocalDpi xmlns:a14="http://schemas.microsoft.com/office/drawing/2010/main" val="0"/>
              </a:ext>
            </a:extLst>
          </a:blip>
          <a:srcRect/>
          <a:stretch>
            <a:fillRect/>
          </a:stretch>
        </p:blipFill>
        <p:spPr bwMode="auto">
          <a:xfrm>
            <a:off x="457200" y="2059411"/>
            <a:ext cx="8077200" cy="29756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9ABFFD24-D3C9-30D0-EF9D-6CC2E0173825}"/>
              </a:ext>
            </a:extLst>
          </p:cNvPr>
          <p:cNvSpPr/>
          <p:nvPr/>
        </p:nvSpPr>
        <p:spPr bwMode="auto">
          <a:xfrm>
            <a:off x="4267200" y="3562350"/>
            <a:ext cx="4038600" cy="1371600"/>
          </a:xfrm>
          <a:prstGeom prst="roundRect">
            <a:avLst/>
          </a:prstGeom>
          <a:noFill/>
          <a:ln w="444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28977559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3FADB601-4165-4A8E-0553-5B39013A27E1}"/>
              </a:ext>
            </a:extLst>
          </p:cNvPr>
          <p:cNvSpPr>
            <a:spLocks noGrp="1" noChangeArrowheads="1"/>
          </p:cNvSpPr>
          <p:nvPr>
            <p:ph type="subTitle" idx="1"/>
          </p:nvPr>
        </p:nvSpPr>
        <p:spPr>
          <a:xfrm>
            <a:off x="381000" y="285750"/>
            <a:ext cx="8382000" cy="4648200"/>
          </a:xfrm>
        </p:spPr>
        <p:txBody>
          <a:bodyPr/>
          <a:lstStyle/>
          <a:p>
            <a:pPr algn="l"/>
            <a:r>
              <a:rPr lang="en-US" altLang="en-US" sz="3000" dirty="0">
                <a:latin typeface="Arial Rounded MT Bold" panose="020F0704030504030204" pitchFamily="34" charset="0"/>
                <a:ea typeface="Arial Unicode MS" pitchFamily="34" charset="-128"/>
              </a:rPr>
              <a:t>  Nu 1.18</a:t>
            </a:r>
          </a:p>
        </p:txBody>
      </p:sp>
      <p:pic>
        <p:nvPicPr>
          <p:cNvPr id="87043" name="Picture 3">
            <a:extLst>
              <a:ext uri="{FF2B5EF4-FFF2-40B4-BE49-F238E27FC236}">
                <a16:creationId xmlns:a16="http://schemas.microsoft.com/office/drawing/2014/main" id="{23FC0358-3C46-0920-F95B-4C2F6E282366}"/>
              </a:ext>
            </a:extLst>
          </p:cNvPr>
          <p:cNvPicPr>
            <a:picLocks noChangeAspect="1" noChangeArrowheads="1"/>
          </p:cNvPicPr>
          <p:nvPr/>
        </p:nvPicPr>
        <p:blipFill>
          <a:blip r:embed="rId3">
            <a:lum contrast="100000"/>
            <a:extLst>
              <a:ext uri="{28A0092B-C50C-407E-A947-70E740481C1C}">
                <a14:useLocalDpi xmlns:a14="http://schemas.microsoft.com/office/drawing/2010/main" val="0"/>
              </a:ext>
            </a:extLst>
          </a:blip>
          <a:srcRect/>
          <a:stretch>
            <a:fillRect/>
          </a:stretch>
        </p:blipFill>
        <p:spPr bwMode="auto">
          <a:xfrm>
            <a:off x="152400" y="914400"/>
            <a:ext cx="83820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2413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07F6AE6E-2E4F-8413-393E-982772EB265A}"/>
              </a:ext>
            </a:extLst>
          </p:cNvPr>
          <p:cNvSpPr>
            <a:spLocks noGrp="1" noChangeArrowheads="1"/>
          </p:cNvSpPr>
          <p:nvPr>
            <p:ph type="subTitle" idx="1"/>
          </p:nvPr>
        </p:nvSpPr>
        <p:spPr>
          <a:xfrm>
            <a:off x="381000" y="285750"/>
            <a:ext cx="8458200" cy="4419600"/>
          </a:xfrm>
        </p:spPr>
        <p:txBody>
          <a:bodyPr>
            <a:normAutofit fontScale="92500"/>
          </a:bodyPr>
          <a:lstStyle/>
          <a:p>
            <a:pPr algn="l">
              <a:spcBef>
                <a:spcPct val="0"/>
              </a:spcBef>
              <a:buFontTx/>
              <a:buChar char="•"/>
            </a:pPr>
            <a:r>
              <a:rPr lang="en-US" altLang="en-US" sz="4000" baseline="30000" dirty="0" err="1">
                <a:latin typeface="Arial Rounded MT Bold" panose="020F0704030504030204" pitchFamily="34" charset="0"/>
                <a:ea typeface="Arial Unicode MS" pitchFamily="34" charset="-128"/>
                <a:cs typeface="Vilna" pitchFamily="2" charset="-79"/>
              </a:rPr>
              <a:t>Beresheet</a:t>
            </a:r>
            <a:r>
              <a:rPr lang="en-US" altLang="en-US" sz="4000" baseline="30000" dirty="0">
                <a:latin typeface="Arial Rounded MT Bold" panose="020F0704030504030204" pitchFamily="34" charset="0"/>
                <a:ea typeface="Arial Unicode MS" pitchFamily="34" charset="-128"/>
                <a:cs typeface="Vilna" pitchFamily="2" charset="-79"/>
              </a:rPr>
              <a:t>/Gen 1.9 </a:t>
            </a:r>
            <a:r>
              <a:rPr lang="en-US" altLang="en-US" sz="4000" dirty="0">
                <a:latin typeface="Arial Rounded MT Bold" panose="020F0704030504030204" pitchFamily="34" charset="0"/>
                <a:ea typeface="Arial Unicode MS" pitchFamily="34" charset="-128"/>
                <a:cs typeface="Vilna" pitchFamily="2" charset="-79"/>
              </a:rPr>
              <a:t>Let the waters below the heaven be </a:t>
            </a:r>
            <a:r>
              <a:rPr lang="en-US" altLang="en-US" sz="4000" dirty="0">
                <a:solidFill>
                  <a:srgbClr val="FFFF66"/>
                </a:solidFill>
                <a:latin typeface="Arial Rounded MT Bold" panose="020F0704030504030204" pitchFamily="34" charset="0"/>
                <a:ea typeface="Arial Unicode MS" pitchFamily="34" charset="-128"/>
                <a:cs typeface="Vilna" pitchFamily="2" charset="-79"/>
              </a:rPr>
              <a:t>gathered /</a:t>
            </a:r>
            <a:r>
              <a:rPr lang="en-US" altLang="en-US" sz="4000" dirty="0" err="1">
                <a:solidFill>
                  <a:srgbClr val="FFFF66"/>
                </a:solidFill>
                <a:latin typeface="Arial Rounded MT Bold" panose="020F0704030504030204" pitchFamily="34" charset="0"/>
                <a:ea typeface="Arial Unicode MS" pitchFamily="34" charset="-128"/>
                <a:cs typeface="Vilna" pitchFamily="2" charset="-79"/>
              </a:rPr>
              <a:t>sunagogen</a:t>
            </a:r>
            <a:endParaRPr lang="en-US" altLang="en-US" sz="4000" dirty="0">
              <a:solidFill>
                <a:srgbClr val="FFFF66"/>
              </a:solidFill>
              <a:latin typeface="Arial Rounded MT Bold" panose="020F0704030504030204" pitchFamily="34" charset="0"/>
              <a:ea typeface="Arial Unicode MS" pitchFamily="34" charset="-128"/>
              <a:cs typeface="Vilna" pitchFamily="2" charset="-79"/>
            </a:endParaRPr>
          </a:p>
          <a:p>
            <a:pPr algn="l">
              <a:spcBef>
                <a:spcPct val="0"/>
              </a:spcBef>
              <a:buFontTx/>
              <a:buChar char="•"/>
            </a:pPr>
            <a:endParaRPr lang="en-US" altLang="en-US" sz="1900" dirty="0">
              <a:latin typeface="Arial Rounded MT Bold" panose="020F0704030504030204" pitchFamily="34" charset="0"/>
              <a:ea typeface="Arial Unicode MS" pitchFamily="34" charset="-128"/>
              <a:cs typeface="Vilna" pitchFamily="2" charset="-79"/>
            </a:endParaRPr>
          </a:p>
          <a:p>
            <a:pPr algn="l">
              <a:spcBef>
                <a:spcPct val="0"/>
              </a:spcBef>
              <a:buFontTx/>
              <a:buChar char="•"/>
            </a:pPr>
            <a:r>
              <a:rPr lang="en-US" altLang="en-US" sz="4000" baseline="30000" dirty="0">
                <a:latin typeface="Arial Rounded MT Bold" panose="020F0704030504030204" pitchFamily="34" charset="0"/>
                <a:ea typeface="Arial Unicode MS" pitchFamily="34" charset="-128"/>
                <a:cs typeface="Vilna" pitchFamily="2" charset="-79"/>
              </a:rPr>
              <a:t>Matityahu 13.47 </a:t>
            </a:r>
            <a:r>
              <a:rPr lang="en-US" altLang="en-US" sz="4000" dirty="0">
                <a:latin typeface="Arial Rounded MT Bold" panose="020F0704030504030204" pitchFamily="34" charset="0"/>
                <a:ea typeface="Arial Unicode MS" pitchFamily="34" charset="-128"/>
                <a:cs typeface="Vilna" pitchFamily="2" charset="-79"/>
              </a:rPr>
              <a:t>The</a:t>
            </a:r>
            <a:r>
              <a:rPr lang="en-US" altLang="en-US" sz="4000" baseline="30000" dirty="0">
                <a:latin typeface="Arial Rounded MT Bold" panose="020F0704030504030204" pitchFamily="34" charset="0"/>
                <a:ea typeface="Arial Unicode MS" pitchFamily="34" charset="-128"/>
                <a:cs typeface="Vilna" pitchFamily="2" charset="-79"/>
              </a:rPr>
              <a:t> </a:t>
            </a:r>
            <a:r>
              <a:rPr lang="en-US" altLang="en-US" sz="4000" dirty="0">
                <a:latin typeface="Arial Rounded MT Bold" panose="020F0704030504030204" pitchFamily="34" charset="0"/>
                <a:ea typeface="Arial Unicode MS" pitchFamily="34" charset="-128"/>
                <a:cs typeface="Vilna" pitchFamily="2" charset="-79"/>
              </a:rPr>
              <a:t>Kingdom of Heaven is like a net thrown into the lake, that </a:t>
            </a:r>
            <a:r>
              <a:rPr lang="en-US" altLang="en-US" sz="4000" dirty="0">
                <a:solidFill>
                  <a:srgbClr val="FFFF66"/>
                </a:solidFill>
                <a:latin typeface="Arial Rounded MT Bold" panose="020F0704030504030204" pitchFamily="34" charset="0"/>
                <a:ea typeface="Arial Unicode MS" pitchFamily="34" charset="-128"/>
                <a:cs typeface="Vilna" pitchFamily="2" charset="-79"/>
              </a:rPr>
              <a:t>gathered/</a:t>
            </a:r>
            <a:r>
              <a:rPr lang="en-US" altLang="en-US" sz="4000" dirty="0" err="1">
                <a:solidFill>
                  <a:srgbClr val="FFFF66"/>
                </a:solidFill>
                <a:latin typeface="Arial Rounded MT Bold" panose="020F0704030504030204" pitchFamily="34" charset="0"/>
                <a:ea typeface="Arial Unicode MS" pitchFamily="34" charset="-128"/>
                <a:cs typeface="Vilna" pitchFamily="2" charset="-79"/>
              </a:rPr>
              <a:t>sunagogen</a:t>
            </a:r>
            <a:r>
              <a:rPr lang="en-US" altLang="en-US" sz="4000" dirty="0">
                <a:latin typeface="Arial Rounded MT Bold" panose="020F0704030504030204" pitchFamily="34" charset="0"/>
                <a:ea typeface="Arial Unicode MS" pitchFamily="34" charset="-128"/>
                <a:cs typeface="Vilna" pitchFamily="2" charset="-79"/>
              </a:rPr>
              <a:t> all kinds of fish.</a:t>
            </a:r>
          </a:p>
        </p:txBody>
      </p:sp>
    </p:spTree>
    <p:extLst>
      <p:ext uri="{BB962C8B-B14F-4D97-AF65-F5344CB8AC3E}">
        <p14:creationId xmlns:p14="http://schemas.microsoft.com/office/powerpoint/2010/main" val="32383735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BBBFC-855B-44A3-F6A2-AB9238520828}"/>
            </a:ext>
          </a:extLst>
        </p:cNvPr>
        <p:cNvGrpSpPr/>
        <p:nvPr/>
      </p:nvGrpSpPr>
      <p:grpSpPr>
        <a:xfrm>
          <a:off x="0" y="0"/>
          <a:ext cx="0" cy="0"/>
          <a:chOff x="0" y="0"/>
          <a:chExt cx="0" cy="0"/>
        </a:xfrm>
      </p:grpSpPr>
      <p:sp>
        <p:nvSpPr>
          <p:cNvPr id="89090" name="Rectangle 2">
            <a:extLst>
              <a:ext uri="{FF2B5EF4-FFF2-40B4-BE49-F238E27FC236}">
                <a16:creationId xmlns:a16="http://schemas.microsoft.com/office/drawing/2014/main" id="{DC04B6C4-6E5D-1363-39BE-6D85922453E7}"/>
              </a:ext>
            </a:extLst>
          </p:cNvPr>
          <p:cNvSpPr>
            <a:spLocks noGrp="1" noChangeArrowheads="1"/>
          </p:cNvSpPr>
          <p:nvPr>
            <p:ph type="subTitle" idx="1"/>
          </p:nvPr>
        </p:nvSpPr>
        <p:spPr>
          <a:xfrm>
            <a:off x="381000" y="285750"/>
            <a:ext cx="8458200" cy="4495800"/>
          </a:xfrm>
        </p:spPr>
        <p:txBody>
          <a:bodyPr/>
          <a:lstStyle/>
          <a:p>
            <a:pPr algn="l"/>
            <a:r>
              <a:rPr lang="en-US" altLang="en-US" sz="4000" baseline="30000" dirty="0">
                <a:latin typeface="Arial Rounded MT Bold" panose="020F0704030504030204" pitchFamily="34" charset="0"/>
                <a:ea typeface="Arial Unicode MS" pitchFamily="34" charset="-128"/>
              </a:rPr>
              <a:t>Acts 7.38</a:t>
            </a:r>
            <a:r>
              <a:rPr lang="en-US" altLang="en-US" sz="4000" dirty="0">
                <a:latin typeface="Arial Rounded MT Bold" panose="020F0704030504030204" pitchFamily="34" charset="0"/>
                <a:ea typeface="Arial Unicode MS" pitchFamily="34" charset="-128"/>
              </a:rPr>
              <a:t> the </a:t>
            </a:r>
            <a:r>
              <a:rPr lang="en-US" altLang="en-US" sz="4000" dirty="0">
                <a:solidFill>
                  <a:srgbClr val="FFFF66"/>
                </a:solidFill>
                <a:latin typeface="Arial Rounded MT Bold" panose="020F0704030504030204" pitchFamily="34" charset="0"/>
                <a:ea typeface="Arial Unicode MS" pitchFamily="34" charset="-128"/>
              </a:rPr>
              <a:t>assembly/</a:t>
            </a:r>
            <a:r>
              <a:rPr lang="en-US" altLang="en-US" sz="4000" dirty="0" err="1">
                <a:solidFill>
                  <a:srgbClr val="FFFF66"/>
                </a:solidFill>
                <a:latin typeface="Arial Rounded MT Bold" panose="020F0704030504030204" pitchFamily="34" charset="0"/>
                <a:ea typeface="Arial Unicode MS" pitchFamily="34" charset="-128"/>
              </a:rPr>
              <a:t>ekklesia</a:t>
            </a:r>
            <a:r>
              <a:rPr lang="en-US" altLang="en-US" sz="4000" dirty="0">
                <a:latin typeface="Arial Rounded MT Bold" panose="020F0704030504030204" pitchFamily="34" charset="0"/>
                <a:ea typeface="Arial Unicode MS" pitchFamily="34" charset="-128"/>
              </a:rPr>
              <a:t> in the wilderness, accompanied by the angel that had spoken to him at Mount Sinai </a:t>
            </a:r>
          </a:p>
        </p:txBody>
      </p:sp>
    </p:spTree>
    <p:extLst>
      <p:ext uri="{BB962C8B-B14F-4D97-AF65-F5344CB8AC3E}">
        <p14:creationId xmlns:p14="http://schemas.microsoft.com/office/powerpoint/2010/main" val="8170953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454825BC-48AB-C40E-FDA8-C215F56A631C}"/>
              </a:ext>
            </a:extLst>
          </p:cNvPr>
          <p:cNvSpPr>
            <a:spLocks noGrp="1" noChangeArrowheads="1"/>
          </p:cNvSpPr>
          <p:nvPr>
            <p:ph type="subTitle" idx="1"/>
          </p:nvPr>
        </p:nvSpPr>
        <p:spPr>
          <a:xfrm>
            <a:off x="533400" y="209550"/>
            <a:ext cx="8229600" cy="4724400"/>
          </a:xfrm>
        </p:spPr>
        <p:txBody>
          <a:bodyPr/>
          <a:lstStyle/>
          <a:p>
            <a:pPr algn="l"/>
            <a:r>
              <a:rPr lang="en-US" altLang="en-US" sz="4000" dirty="0">
                <a:solidFill>
                  <a:schemeClr val="accent1"/>
                </a:solidFill>
                <a:latin typeface="Arial Rounded MT Bold" panose="020F0704030504030204" pitchFamily="34" charset="0"/>
                <a:ea typeface="Arial Unicode MS" pitchFamily="34" charset="-128"/>
              </a:rPr>
              <a:t>English packaging of Greek rendering of Hebrew thought:</a:t>
            </a:r>
          </a:p>
          <a:p>
            <a:pPr algn="l"/>
            <a:r>
              <a:rPr lang="en-US" altLang="en-US" sz="4000" u="sng" dirty="0">
                <a:latin typeface="Arial Rounded MT Bold" panose="020F0704030504030204" pitchFamily="34" charset="0"/>
                <a:ea typeface="Arial Unicode MS" pitchFamily="34" charset="-128"/>
              </a:rPr>
              <a:t>1525</a:t>
            </a:r>
            <a:r>
              <a:rPr lang="en-US" altLang="en-US" sz="4000" dirty="0">
                <a:latin typeface="Arial Rounded MT Bold" panose="020F0704030504030204" pitchFamily="34" charset="0"/>
                <a:ea typeface="Arial Unicode MS" pitchFamily="34" charset="-128"/>
              </a:rPr>
              <a:t> </a:t>
            </a:r>
          </a:p>
          <a:p>
            <a:pPr algn="l">
              <a:buFontTx/>
              <a:buChar char="•"/>
            </a:pPr>
            <a:r>
              <a:rPr lang="en-US" altLang="en-US" sz="4000" dirty="0">
                <a:latin typeface="Arial Rounded MT Bold" panose="020F0704030504030204" pitchFamily="34" charset="0"/>
                <a:ea typeface="Arial Unicode MS" pitchFamily="34" charset="-128"/>
              </a:rPr>
              <a:t>William Tyndale translates </a:t>
            </a:r>
            <a:r>
              <a:rPr lang="en-US" altLang="en-US" sz="4000" dirty="0" err="1">
                <a:latin typeface="Arial Rounded MT Bold" panose="020F0704030504030204" pitchFamily="34" charset="0"/>
                <a:ea typeface="Arial Unicode MS" pitchFamily="34" charset="-128"/>
              </a:rPr>
              <a:t>ekklesia</a:t>
            </a:r>
            <a:r>
              <a:rPr lang="en-US" altLang="en-US" sz="4000" dirty="0">
                <a:latin typeface="Arial Rounded MT Bold" panose="020F0704030504030204" pitchFamily="34" charset="0"/>
                <a:ea typeface="Arial Unicode MS" pitchFamily="34" charset="-128"/>
              </a:rPr>
              <a:t> as “community”</a:t>
            </a:r>
          </a:p>
          <a:p>
            <a:pPr algn="l">
              <a:buFontTx/>
              <a:buChar char="•"/>
            </a:pPr>
            <a:r>
              <a:rPr lang="en-US" altLang="en-US" sz="4000" dirty="0">
                <a:latin typeface="Arial Rounded MT Bold" panose="020F0704030504030204" pitchFamily="34" charset="0"/>
                <a:ea typeface="Arial Unicode MS" pitchFamily="34" charset="-128"/>
              </a:rPr>
              <a:t>never uses the word “church”</a:t>
            </a:r>
          </a:p>
        </p:txBody>
      </p:sp>
    </p:spTree>
    <p:extLst>
      <p:ext uri="{BB962C8B-B14F-4D97-AF65-F5344CB8AC3E}">
        <p14:creationId xmlns:p14="http://schemas.microsoft.com/office/powerpoint/2010/main" val="7271933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83431-F064-A13A-23D2-E7CAE7CB99FA}"/>
            </a:ext>
          </a:extLst>
        </p:cNvPr>
        <p:cNvGrpSpPr/>
        <p:nvPr/>
      </p:nvGrpSpPr>
      <p:grpSpPr>
        <a:xfrm>
          <a:off x="0" y="0"/>
          <a:ext cx="0" cy="0"/>
          <a:chOff x="0" y="0"/>
          <a:chExt cx="0" cy="0"/>
        </a:xfrm>
      </p:grpSpPr>
      <p:sp>
        <p:nvSpPr>
          <p:cNvPr id="90114" name="Rectangle 2">
            <a:extLst>
              <a:ext uri="{FF2B5EF4-FFF2-40B4-BE49-F238E27FC236}">
                <a16:creationId xmlns:a16="http://schemas.microsoft.com/office/drawing/2014/main" id="{81E14843-EFAC-FE7E-C258-A9DA2C2F2CB1}"/>
              </a:ext>
            </a:extLst>
          </p:cNvPr>
          <p:cNvSpPr>
            <a:spLocks noGrp="1" noChangeArrowheads="1"/>
          </p:cNvSpPr>
          <p:nvPr>
            <p:ph type="subTitle" idx="1"/>
          </p:nvPr>
        </p:nvSpPr>
        <p:spPr>
          <a:xfrm>
            <a:off x="533400" y="209550"/>
            <a:ext cx="8229600" cy="4724400"/>
          </a:xfrm>
        </p:spPr>
        <p:txBody>
          <a:bodyPr/>
          <a:lstStyle/>
          <a:p>
            <a:pPr algn="l"/>
            <a:r>
              <a:rPr lang="en-US" altLang="en-US" sz="4000" dirty="0">
                <a:solidFill>
                  <a:schemeClr val="accent1"/>
                </a:solidFill>
                <a:latin typeface="Arial Rounded MT Bold" panose="020F0704030504030204" pitchFamily="34" charset="0"/>
                <a:ea typeface="Arial Unicode MS" pitchFamily="34" charset="-128"/>
              </a:rPr>
              <a:t>English packaging of Greek rendering of Hebrew thought:</a:t>
            </a:r>
          </a:p>
          <a:p>
            <a:pPr algn="l">
              <a:tabLst>
                <a:tab pos="285750" algn="l"/>
              </a:tabLst>
            </a:pPr>
            <a:r>
              <a:rPr lang="en-US" altLang="en-US" sz="4000" u="sng" dirty="0">
                <a:latin typeface="Arial Rounded MT Bold" panose="020F0704030504030204" pitchFamily="34" charset="0"/>
                <a:ea typeface="Arial Unicode MS" pitchFamily="34" charset="-128"/>
              </a:rPr>
              <a:t>1535</a:t>
            </a:r>
            <a:r>
              <a:rPr lang="en-US" altLang="en-US" sz="4000" dirty="0">
                <a:latin typeface="Arial Rounded MT Bold" panose="020F0704030504030204" pitchFamily="34" charset="0"/>
                <a:ea typeface="Arial Unicode MS" pitchFamily="34" charset="-128"/>
              </a:rPr>
              <a:t> </a:t>
            </a:r>
          </a:p>
          <a:p>
            <a:pPr marL="171450" indent="-171450" algn="l">
              <a:buFont typeface="Arial" panose="020B0604020202020204" pitchFamily="34" charset="0"/>
              <a:buChar char="•"/>
              <a:tabLst>
                <a:tab pos="171450" algn="l"/>
              </a:tabLst>
            </a:pPr>
            <a:r>
              <a:rPr lang="en-US" altLang="en-US" sz="4000" dirty="0">
                <a:latin typeface="Arial Rounded MT Bold" panose="020F0704030504030204" pitchFamily="34" charset="0"/>
                <a:ea typeface="Arial Unicode MS" pitchFamily="34" charset="-128"/>
              </a:rPr>
              <a:t>Luther’s German translation never used the word “church”</a:t>
            </a:r>
          </a:p>
          <a:p>
            <a:pPr marL="171450" indent="-171450" algn="l">
              <a:buFont typeface="Arial" panose="020B0604020202020204" pitchFamily="34" charset="0"/>
              <a:buChar char="•"/>
              <a:tabLst>
                <a:tab pos="171450" algn="l"/>
              </a:tabLst>
            </a:pPr>
            <a:r>
              <a:rPr lang="en-US" altLang="en-US" sz="4000" dirty="0">
                <a:latin typeface="Arial Rounded MT Bold" panose="020F0704030504030204" pitchFamily="34" charset="0"/>
                <a:ea typeface="Arial Unicode MS" pitchFamily="34" charset="-128"/>
              </a:rPr>
              <a:t>rather “gemeinde” community</a:t>
            </a:r>
          </a:p>
        </p:txBody>
      </p:sp>
    </p:spTree>
    <p:extLst>
      <p:ext uri="{BB962C8B-B14F-4D97-AF65-F5344CB8AC3E}">
        <p14:creationId xmlns:p14="http://schemas.microsoft.com/office/powerpoint/2010/main" val="3233238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D53F0-63C4-1E40-2CD2-BA4EBBBAD15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9F736DC-0FA1-1936-20B0-C47152160DB5}"/>
              </a:ext>
            </a:extLst>
          </p:cNvPr>
          <p:cNvSpPr>
            <a:spLocks noGrp="1" noChangeArrowheads="1"/>
          </p:cNvSpPr>
          <p:nvPr>
            <p:ph type="subTitle" idx="1"/>
          </p:nvPr>
        </p:nvSpPr>
        <p:spPr>
          <a:xfrm>
            <a:off x="228600" y="209550"/>
            <a:ext cx="4953000" cy="4800600"/>
          </a:xfrm>
        </p:spPr>
        <p:txBody>
          <a:bodyPr>
            <a:normAutofit/>
          </a:bodyPr>
          <a:lstStyle/>
          <a:p>
            <a:pPr algn="l"/>
            <a:r>
              <a:rPr lang="en-US" sz="4000" dirty="0"/>
              <a:t>Maintenance Director </a:t>
            </a:r>
            <a:r>
              <a:rPr lang="en-US" sz="4000" dirty="0">
                <a:solidFill>
                  <a:srgbClr val="FFFF66"/>
                </a:solidFill>
              </a:rPr>
              <a:t>Steve Kline </a:t>
            </a:r>
            <a:r>
              <a:rPr lang="en-US" sz="4000" dirty="0"/>
              <a:t>fixed the light in the Torah Tots room  [southwest classroom]</a:t>
            </a:r>
          </a:p>
        </p:txBody>
      </p:sp>
      <p:pic>
        <p:nvPicPr>
          <p:cNvPr id="3" name="Picture 2">
            <a:extLst>
              <a:ext uri="{FF2B5EF4-FFF2-40B4-BE49-F238E27FC236}">
                <a16:creationId xmlns:a16="http://schemas.microsoft.com/office/drawing/2014/main" id="{87790797-DCF8-C6B1-C76F-6385C460DB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6375" y="0"/>
            <a:ext cx="3857625" cy="5143500"/>
          </a:xfrm>
          <a:prstGeom prst="rect">
            <a:avLst/>
          </a:prstGeom>
        </p:spPr>
      </p:pic>
    </p:spTree>
    <p:extLst>
      <p:ext uri="{BB962C8B-B14F-4D97-AF65-F5344CB8AC3E}">
        <p14:creationId xmlns:p14="http://schemas.microsoft.com/office/powerpoint/2010/main" val="15318536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79AAF755-218D-82C7-9EAF-7B654B6192D9}"/>
              </a:ext>
            </a:extLst>
          </p:cNvPr>
          <p:cNvSpPr>
            <a:spLocks noGrp="1" noChangeArrowheads="1"/>
          </p:cNvSpPr>
          <p:nvPr>
            <p:ph type="subTitle" idx="1"/>
          </p:nvPr>
        </p:nvSpPr>
        <p:spPr>
          <a:xfrm>
            <a:off x="609600" y="209550"/>
            <a:ext cx="8077200" cy="4724400"/>
          </a:xfrm>
        </p:spPr>
        <p:txBody>
          <a:bodyPr/>
          <a:lstStyle/>
          <a:p>
            <a:pPr algn="l"/>
            <a:r>
              <a:rPr lang="en-US" altLang="en-US" sz="4000" dirty="0">
                <a:latin typeface="Arial Rounded MT Bold" panose="020F0704030504030204" pitchFamily="34" charset="0"/>
                <a:ea typeface="Arial Unicode MS" pitchFamily="34" charset="-128"/>
              </a:rPr>
              <a:t>1611 KJV King James of England </a:t>
            </a:r>
          </a:p>
          <a:p>
            <a:pPr algn="l">
              <a:buFontTx/>
              <a:buChar char="•"/>
            </a:pPr>
            <a:r>
              <a:rPr lang="en-US" altLang="en-US" sz="4000" dirty="0">
                <a:latin typeface="Arial Rounded MT Bold" panose="020F0704030504030204" pitchFamily="34" charset="0"/>
                <a:ea typeface="Arial Unicode MS" pitchFamily="34" charset="-128"/>
              </a:rPr>
              <a:t>head of the Church of England</a:t>
            </a:r>
          </a:p>
          <a:p>
            <a:pPr algn="l">
              <a:buFontTx/>
              <a:buChar char="•"/>
            </a:pPr>
            <a:r>
              <a:rPr lang="en-US" altLang="en-US" sz="4000" dirty="0">
                <a:latin typeface="Arial Rounded MT Bold" panose="020F0704030504030204" pitchFamily="34" charset="0"/>
                <a:ea typeface="Arial Unicode MS" pitchFamily="34" charset="-128"/>
              </a:rPr>
              <a:t>divine right of kings to rule</a:t>
            </a:r>
          </a:p>
        </p:txBody>
      </p:sp>
    </p:spTree>
    <p:extLst>
      <p:ext uri="{BB962C8B-B14F-4D97-AF65-F5344CB8AC3E}">
        <p14:creationId xmlns:p14="http://schemas.microsoft.com/office/powerpoint/2010/main" val="25127266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E395C-D219-4B29-CE55-01D5293E2F6B}"/>
            </a:ext>
          </a:extLst>
        </p:cNvPr>
        <p:cNvGrpSpPr/>
        <p:nvPr/>
      </p:nvGrpSpPr>
      <p:grpSpPr>
        <a:xfrm>
          <a:off x="0" y="0"/>
          <a:ext cx="0" cy="0"/>
          <a:chOff x="0" y="0"/>
          <a:chExt cx="0" cy="0"/>
        </a:xfrm>
      </p:grpSpPr>
      <p:sp>
        <p:nvSpPr>
          <p:cNvPr id="91138" name="Rectangle 2">
            <a:extLst>
              <a:ext uri="{FF2B5EF4-FFF2-40B4-BE49-F238E27FC236}">
                <a16:creationId xmlns:a16="http://schemas.microsoft.com/office/drawing/2014/main" id="{C93BFC65-E4F8-8218-5667-8DB8FC9D657E}"/>
              </a:ext>
            </a:extLst>
          </p:cNvPr>
          <p:cNvSpPr>
            <a:spLocks noGrp="1" noChangeArrowheads="1"/>
          </p:cNvSpPr>
          <p:nvPr>
            <p:ph type="subTitle" idx="1"/>
          </p:nvPr>
        </p:nvSpPr>
        <p:spPr>
          <a:xfrm>
            <a:off x="609600" y="209550"/>
            <a:ext cx="8077200" cy="4724400"/>
          </a:xfrm>
        </p:spPr>
        <p:txBody>
          <a:bodyPr>
            <a:normAutofit fontScale="92500" lnSpcReduction="10000"/>
          </a:bodyPr>
          <a:lstStyle/>
          <a:p>
            <a:pPr algn="l"/>
            <a:r>
              <a:rPr lang="en-US" altLang="en-US" sz="4000" dirty="0">
                <a:latin typeface="Arial Rounded MT Bold" panose="020F0704030504030204" pitchFamily="34" charset="0"/>
                <a:ea typeface="Arial Unicode MS" pitchFamily="34" charset="-128"/>
              </a:rPr>
              <a:t>1611 KJV King James of England </a:t>
            </a:r>
          </a:p>
          <a:p>
            <a:pPr algn="l">
              <a:buFontTx/>
              <a:buChar char="•"/>
            </a:pPr>
            <a:r>
              <a:rPr lang="en-US" altLang="en-US" sz="4000" dirty="0">
                <a:latin typeface="Arial Rounded MT Bold" panose="020F0704030504030204" pitchFamily="34" charset="0"/>
                <a:ea typeface="Arial Unicode MS" pitchFamily="34" charset="-128"/>
              </a:rPr>
              <a:t>gave rules to KJV translators</a:t>
            </a:r>
          </a:p>
          <a:p>
            <a:pPr algn="l">
              <a:buFontTx/>
              <a:buChar char="•"/>
            </a:pPr>
            <a:r>
              <a:rPr lang="en-US" altLang="en-US" sz="4000" dirty="0">
                <a:latin typeface="Arial Rounded MT Bold" panose="020F0704030504030204" pitchFamily="34" charset="0"/>
                <a:ea typeface="Arial Unicode MS" pitchFamily="34" charset="-128"/>
              </a:rPr>
              <a:t>rule #3 “Ecclesiastical Words to be kept” in stead of the “scrupulosity of the Puritans” [Tyndale]</a:t>
            </a:r>
          </a:p>
          <a:p>
            <a:pPr algn="l">
              <a:buFontTx/>
              <a:buChar char="•"/>
            </a:pPr>
            <a:r>
              <a:rPr lang="en-US" altLang="en-US" sz="4000" dirty="0">
                <a:latin typeface="Arial Rounded MT Bold" panose="020F0704030504030204" pitchFamily="34" charset="0"/>
                <a:ea typeface="Arial Unicode MS" pitchFamily="34" charset="-128"/>
              </a:rPr>
              <a:t>mandated “church” for </a:t>
            </a:r>
            <a:r>
              <a:rPr lang="en-US" altLang="en-US" sz="4000" dirty="0" err="1">
                <a:latin typeface="Arial Rounded MT Bold" panose="020F0704030504030204" pitchFamily="34" charset="0"/>
                <a:ea typeface="Arial Unicode MS" pitchFamily="34" charset="-128"/>
              </a:rPr>
              <a:t>ekklesia</a:t>
            </a:r>
            <a:endParaRPr lang="en-US" altLang="en-US" sz="4000" dirty="0">
              <a:latin typeface="Arial Rounded MT Bold" panose="020F0704030504030204" pitchFamily="34" charset="0"/>
              <a:ea typeface="Arial Unicode MS" pitchFamily="34" charset="-128"/>
            </a:endParaRPr>
          </a:p>
          <a:p>
            <a:pPr algn="l">
              <a:buFontTx/>
              <a:buChar char="•"/>
            </a:pPr>
            <a:r>
              <a:rPr lang="en-US" altLang="en-US" sz="4000" dirty="0">
                <a:latin typeface="Arial Rounded MT Bold" panose="020F0704030504030204" pitchFamily="34" charset="0"/>
                <a:ea typeface="Arial Unicode MS" pitchFamily="34" charset="-128"/>
              </a:rPr>
              <a:t>validates James’ rule over church</a:t>
            </a:r>
          </a:p>
        </p:txBody>
      </p:sp>
    </p:spTree>
    <p:extLst>
      <p:ext uri="{BB962C8B-B14F-4D97-AF65-F5344CB8AC3E}">
        <p14:creationId xmlns:p14="http://schemas.microsoft.com/office/powerpoint/2010/main" val="5423973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16D07543-B60F-0955-CE46-471D0D0B312E}"/>
              </a:ext>
            </a:extLst>
          </p:cNvPr>
          <p:cNvSpPr>
            <a:spLocks noGrp="1" noChangeArrowheads="1"/>
          </p:cNvSpPr>
          <p:nvPr>
            <p:ph type="subTitle" idx="1"/>
          </p:nvPr>
        </p:nvSpPr>
        <p:spPr>
          <a:xfrm>
            <a:off x="533400" y="209550"/>
            <a:ext cx="8305800" cy="4724400"/>
          </a:xfrm>
        </p:spPr>
        <p:txBody>
          <a:bodyPr/>
          <a:lstStyle/>
          <a:p>
            <a:pPr algn="l"/>
            <a:r>
              <a:rPr lang="en-US" altLang="en-US" sz="4000" dirty="0">
                <a:latin typeface="Arial Rounded MT Bold" panose="020F0704030504030204" pitchFamily="34" charset="0"/>
                <a:ea typeface="Arial Unicode MS" pitchFamily="34" charset="-128"/>
              </a:rPr>
              <a:t>Implications of the word “church”</a:t>
            </a:r>
          </a:p>
          <a:p>
            <a:pPr algn="l">
              <a:buFontTx/>
              <a:buChar char="•"/>
            </a:pPr>
            <a:r>
              <a:rPr lang="en-US" altLang="en-US" sz="4000" dirty="0">
                <a:latin typeface="Arial Rounded MT Bold" panose="020F0704030504030204" pitchFamily="34" charset="0"/>
                <a:ea typeface="Arial Unicode MS" pitchFamily="34" charset="-128"/>
              </a:rPr>
              <a:t>Is it still just “assembly?”</a:t>
            </a:r>
          </a:p>
          <a:p>
            <a:pPr algn="l">
              <a:buFontTx/>
              <a:buChar char="•"/>
            </a:pPr>
            <a:r>
              <a:rPr lang="en-US" altLang="en-US" sz="4000" dirty="0" err="1">
                <a:latin typeface="Arial Rounded MT Bold" panose="020F0704030504030204" pitchFamily="34" charset="0"/>
                <a:ea typeface="Arial Unicode MS" pitchFamily="34" charset="-128"/>
              </a:rPr>
              <a:t>cf</a:t>
            </a:r>
            <a:r>
              <a:rPr lang="en-US" altLang="en-US" sz="4000" dirty="0">
                <a:latin typeface="Arial Rounded MT Bold" panose="020F0704030504030204" pitchFamily="34" charset="0"/>
                <a:ea typeface="Arial Unicode MS" pitchFamily="34" charset="-128"/>
              </a:rPr>
              <a:t> “mosque” substituted ~ alien and foreign concept to Israel</a:t>
            </a:r>
          </a:p>
        </p:txBody>
      </p:sp>
    </p:spTree>
    <p:extLst>
      <p:ext uri="{BB962C8B-B14F-4D97-AF65-F5344CB8AC3E}">
        <p14:creationId xmlns:p14="http://schemas.microsoft.com/office/powerpoint/2010/main" val="20453945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9ACEC-9AB3-5AAE-C0AC-9CF2D32282C0}"/>
            </a:ext>
          </a:extLst>
        </p:cNvPr>
        <p:cNvGrpSpPr/>
        <p:nvPr/>
      </p:nvGrpSpPr>
      <p:grpSpPr>
        <a:xfrm>
          <a:off x="0" y="0"/>
          <a:ext cx="0" cy="0"/>
          <a:chOff x="0" y="0"/>
          <a:chExt cx="0" cy="0"/>
        </a:xfrm>
      </p:grpSpPr>
      <p:sp>
        <p:nvSpPr>
          <p:cNvPr id="97282" name="Rectangle 2">
            <a:extLst>
              <a:ext uri="{FF2B5EF4-FFF2-40B4-BE49-F238E27FC236}">
                <a16:creationId xmlns:a16="http://schemas.microsoft.com/office/drawing/2014/main" id="{2865E8B5-A576-F436-73E2-B4B61FB4307B}"/>
              </a:ext>
            </a:extLst>
          </p:cNvPr>
          <p:cNvSpPr>
            <a:spLocks noGrp="1" noChangeArrowheads="1"/>
          </p:cNvSpPr>
          <p:nvPr>
            <p:ph type="subTitle" idx="1"/>
          </p:nvPr>
        </p:nvSpPr>
        <p:spPr>
          <a:xfrm>
            <a:off x="381000" y="209550"/>
            <a:ext cx="8458200" cy="4648200"/>
          </a:xfrm>
        </p:spPr>
        <p:txBody>
          <a:bodyPr/>
          <a:lstStyle/>
          <a:p>
            <a:pPr lvl="1" algn="l"/>
            <a:r>
              <a:rPr lang="en-US" altLang="en-US" sz="4000" dirty="0">
                <a:latin typeface="Arial Rounded MT Bold" panose="020F0704030504030204" pitchFamily="34" charset="0"/>
                <a:ea typeface="Arial Unicode MS" pitchFamily="34" charset="-128"/>
              </a:rPr>
              <a:t>It would seem very foreign to say “I am attending a mosque,” if meaning a place where Messiah is worshiped.  </a:t>
            </a:r>
          </a:p>
        </p:txBody>
      </p:sp>
    </p:spTree>
    <p:extLst>
      <p:ext uri="{BB962C8B-B14F-4D97-AF65-F5344CB8AC3E}">
        <p14:creationId xmlns:p14="http://schemas.microsoft.com/office/powerpoint/2010/main" val="17516481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4DD03-5184-6263-7B6C-4B037348A42B}"/>
            </a:ext>
          </a:extLst>
        </p:cNvPr>
        <p:cNvGrpSpPr/>
        <p:nvPr/>
      </p:nvGrpSpPr>
      <p:grpSpPr>
        <a:xfrm>
          <a:off x="0" y="0"/>
          <a:ext cx="0" cy="0"/>
          <a:chOff x="0" y="0"/>
          <a:chExt cx="0" cy="0"/>
        </a:xfrm>
      </p:grpSpPr>
      <p:sp>
        <p:nvSpPr>
          <p:cNvPr id="97282" name="Rectangle 2">
            <a:extLst>
              <a:ext uri="{FF2B5EF4-FFF2-40B4-BE49-F238E27FC236}">
                <a16:creationId xmlns:a16="http://schemas.microsoft.com/office/drawing/2014/main" id="{16A7781E-3810-6F99-9C9A-07C46D521024}"/>
              </a:ext>
            </a:extLst>
          </p:cNvPr>
          <p:cNvSpPr>
            <a:spLocks noGrp="1" noChangeArrowheads="1"/>
          </p:cNvSpPr>
          <p:nvPr>
            <p:ph type="subTitle" idx="1"/>
          </p:nvPr>
        </p:nvSpPr>
        <p:spPr>
          <a:xfrm>
            <a:off x="381000" y="209550"/>
            <a:ext cx="8458200" cy="4648200"/>
          </a:xfrm>
        </p:spPr>
        <p:txBody>
          <a:bodyPr/>
          <a:lstStyle/>
          <a:p>
            <a:pPr lvl="1" algn="l"/>
            <a:r>
              <a:rPr lang="en-US" altLang="en-US" sz="4000" dirty="0">
                <a:latin typeface="Arial Rounded MT Bold" panose="020F0704030504030204" pitchFamily="34" charset="0"/>
                <a:ea typeface="Arial Unicode MS" pitchFamily="34" charset="-128"/>
              </a:rPr>
              <a:t>mosque (n.)</a:t>
            </a:r>
          </a:p>
          <a:p>
            <a:pPr lvl="1" algn="l"/>
            <a:r>
              <a:rPr lang="en-US" altLang="en-US" sz="4000" dirty="0">
                <a:latin typeface="Arial Rounded MT Bold" panose="020F0704030504030204" pitchFamily="34" charset="0"/>
                <a:ea typeface="Arial Unicode MS" pitchFamily="34" charset="-128"/>
              </a:rPr>
              <a:t>"Islamic place of worship and the ecclesiastical organization connected with it," 1717, earlier </a:t>
            </a:r>
            <a:r>
              <a:rPr lang="en-US" altLang="en-US" sz="4000" dirty="0" err="1">
                <a:latin typeface="Arial Rounded MT Bold" panose="020F0704030504030204" pitchFamily="34" charset="0"/>
                <a:ea typeface="Arial Unicode MS" pitchFamily="34" charset="-128"/>
              </a:rPr>
              <a:t>moseak</a:t>
            </a:r>
            <a:r>
              <a:rPr lang="en-US" altLang="en-US" sz="4000" dirty="0">
                <a:latin typeface="Arial Rounded MT Bold" panose="020F0704030504030204" pitchFamily="34" charset="0"/>
                <a:ea typeface="Arial Unicode MS" pitchFamily="34" charset="-128"/>
              </a:rPr>
              <a:t> (c. 1400), also </a:t>
            </a:r>
            <a:r>
              <a:rPr lang="en-US" altLang="en-US" sz="4000" dirty="0" err="1">
                <a:latin typeface="Arial Rounded MT Bold" panose="020F0704030504030204" pitchFamily="34" charset="0"/>
                <a:ea typeface="Arial Unicode MS" pitchFamily="34" charset="-128"/>
              </a:rPr>
              <a:t>mosquee</a:t>
            </a:r>
            <a:r>
              <a:rPr lang="en-US" altLang="en-US" sz="4000" dirty="0">
                <a:latin typeface="Arial Rounded MT Bold" panose="020F0704030504030204" pitchFamily="34" charset="0"/>
                <a:ea typeface="Arial Unicode MS" pitchFamily="34" charset="-128"/>
              </a:rPr>
              <a:t> (16c.), probably in part from French </a:t>
            </a:r>
            <a:r>
              <a:rPr lang="en-US" altLang="en-US" sz="4000" dirty="0" err="1">
                <a:latin typeface="Arial Rounded MT Bold" panose="020F0704030504030204" pitchFamily="34" charset="0"/>
                <a:ea typeface="Arial Unicode MS" pitchFamily="34" charset="-128"/>
              </a:rPr>
              <a:t>mosquée</a:t>
            </a:r>
            <a:endParaRPr lang="en-US" altLang="en-US" sz="4000" dirty="0">
              <a:latin typeface="Arial Rounded MT Bold" panose="020F0704030504030204" pitchFamily="34" charset="0"/>
              <a:ea typeface="Arial Unicode MS" pitchFamily="34" charset="-128"/>
            </a:endParaRPr>
          </a:p>
        </p:txBody>
      </p:sp>
    </p:spTree>
    <p:extLst>
      <p:ext uri="{BB962C8B-B14F-4D97-AF65-F5344CB8AC3E}">
        <p14:creationId xmlns:p14="http://schemas.microsoft.com/office/powerpoint/2010/main" val="41869877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3F0C8-C170-4788-F2DF-1BAC1D596851}"/>
            </a:ext>
          </a:extLst>
        </p:cNvPr>
        <p:cNvGrpSpPr/>
        <p:nvPr/>
      </p:nvGrpSpPr>
      <p:grpSpPr>
        <a:xfrm>
          <a:off x="0" y="0"/>
          <a:ext cx="0" cy="0"/>
          <a:chOff x="0" y="0"/>
          <a:chExt cx="0" cy="0"/>
        </a:xfrm>
      </p:grpSpPr>
      <p:sp>
        <p:nvSpPr>
          <p:cNvPr id="97282" name="Rectangle 2">
            <a:extLst>
              <a:ext uri="{FF2B5EF4-FFF2-40B4-BE49-F238E27FC236}">
                <a16:creationId xmlns:a16="http://schemas.microsoft.com/office/drawing/2014/main" id="{17E15612-5479-A9B8-475B-5E39AADE629D}"/>
              </a:ext>
            </a:extLst>
          </p:cNvPr>
          <p:cNvSpPr>
            <a:spLocks noGrp="1" noChangeArrowheads="1"/>
          </p:cNvSpPr>
          <p:nvPr>
            <p:ph type="subTitle" idx="1"/>
          </p:nvPr>
        </p:nvSpPr>
        <p:spPr>
          <a:xfrm>
            <a:off x="381000" y="209550"/>
            <a:ext cx="8458200" cy="4648200"/>
          </a:xfrm>
        </p:spPr>
        <p:txBody>
          <a:bodyPr>
            <a:normAutofit/>
          </a:bodyPr>
          <a:lstStyle/>
          <a:p>
            <a:pPr lvl="1" algn="l"/>
            <a:r>
              <a:rPr lang="en-US" altLang="en-US" sz="4000" dirty="0">
                <a:latin typeface="Arial Rounded MT Bold" panose="020F0704030504030204" pitchFamily="34" charset="0"/>
                <a:ea typeface="Arial Unicode MS" pitchFamily="34" charset="-128"/>
              </a:rPr>
              <a:t>from Arabic masjid "temple, place of worship," from </a:t>
            </a:r>
            <a:r>
              <a:rPr lang="en-US" altLang="en-US" sz="4000" dirty="0" err="1">
                <a:latin typeface="Arial Rounded MT Bold" panose="020F0704030504030204" pitchFamily="34" charset="0"/>
                <a:ea typeface="Arial Unicode MS" pitchFamily="34" charset="-128"/>
              </a:rPr>
              <a:t>sajada</a:t>
            </a:r>
            <a:r>
              <a:rPr lang="en-US" altLang="en-US" sz="4000" dirty="0">
                <a:latin typeface="Arial Rounded MT Bold" panose="020F0704030504030204" pitchFamily="34" charset="0"/>
                <a:ea typeface="Arial Unicode MS" pitchFamily="34" charset="-128"/>
              </a:rPr>
              <a:t> "he worshipped" + prefix ma- denoting "place." Mangled in Middle English as </a:t>
            </a:r>
            <a:r>
              <a:rPr lang="en-US" altLang="en-US" sz="4000" dirty="0" err="1">
                <a:latin typeface="Arial Rounded MT Bold" panose="020F0704030504030204" pitchFamily="34" charset="0"/>
                <a:ea typeface="Arial Unicode MS" pitchFamily="34" charset="-128"/>
              </a:rPr>
              <a:t>muskey</a:t>
            </a:r>
            <a:r>
              <a:rPr lang="en-US" altLang="en-US" sz="4000" dirty="0">
                <a:latin typeface="Arial Rounded MT Bold" panose="020F0704030504030204" pitchFamily="34" charset="0"/>
                <a:ea typeface="Arial Unicode MS" pitchFamily="34" charset="-128"/>
              </a:rPr>
              <a:t>, </a:t>
            </a:r>
            <a:r>
              <a:rPr lang="en-US" altLang="en-US" sz="4000" dirty="0" err="1">
                <a:latin typeface="Arial Rounded MT Bold" panose="020F0704030504030204" pitchFamily="34" charset="0"/>
                <a:ea typeface="Arial Unicode MS" pitchFamily="34" charset="-128"/>
              </a:rPr>
              <a:t>moseache</a:t>
            </a:r>
            <a:r>
              <a:rPr lang="en-US" altLang="en-US" sz="4000" dirty="0">
                <a:latin typeface="Arial Rounded MT Bold" panose="020F0704030504030204" pitchFamily="34" charset="0"/>
                <a:ea typeface="Arial Unicode MS" pitchFamily="34" charset="-128"/>
              </a:rPr>
              <a:t>, etc.</a:t>
            </a:r>
          </a:p>
        </p:txBody>
      </p:sp>
    </p:spTree>
    <p:extLst>
      <p:ext uri="{BB962C8B-B14F-4D97-AF65-F5344CB8AC3E}">
        <p14:creationId xmlns:p14="http://schemas.microsoft.com/office/powerpoint/2010/main" val="12773624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38122-C6A0-692F-FBB5-6826E16ABBDC}"/>
            </a:ext>
          </a:extLst>
        </p:cNvPr>
        <p:cNvGrpSpPr/>
        <p:nvPr/>
      </p:nvGrpSpPr>
      <p:grpSpPr>
        <a:xfrm>
          <a:off x="0" y="0"/>
          <a:ext cx="0" cy="0"/>
          <a:chOff x="0" y="0"/>
          <a:chExt cx="0" cy="0"/>
        </a:xfrm>
      </p:grpSpPr>
      <p:sp>
        <p:nvSpPr>
          <p:cNvPr id="92162" name="Rectangle 2">
            <a:extLst>
              <a:ext uri="{FF2B5EF4-FFF2-40B4-BE49-F238E27FC236}">
                <a16:creationId xmlns:a16="http://schemas.microsoft.com/office/drawing/2014/main" id="{85E13071-F3E0-3AAF-4EFE-4CC38C8C484A}"/>
              </a:ext>
            </a:extLst>
          </p:cNvPr>
          <p:cNvSpPr>
            <a:spLocks noGrp="1" noChangeArrowheads="1"/>
          </p:cNvSpPr>
          <p:nvPr>
            <p:ph type="subTitle" idx="1"/>
          </p:nvPr>
        </p:nvSpPr>
        <p:spPr>
          <a:xfrm>
            <a:off x="533400" y="209550"/>
            <a:ext cx="8305800" cy="4724400"/>
          </a:xfrm>
        </p:spPr>
        <p:txBody>
          <a:bodyPr>
            <a:normAutofit lnSpcReduction="10000"/>
          </a:bodyPr>
          <a:lstStyle/>
          <a:p>
            <a:pPr algn="l"/>
            <a:r>
              <a:rPr lang="en-US" altLang="en-US" sz="4000" dirty="0">
                <a:latin typeface="Arial Rounded MT Bold" panose="020F0704030504030204" pitchFamily="34" charset="0"/>
                <a:ea typeface="Arial Unicode MS" pitchFamily="34" charset="-128"/>
              </a:rPr>
              <a:t>Implications of the word “church”</a:t>
            </a:r>
          </a:p>
          <a:p>
            <a:pPr algn="l">
              <a:buFontTx/>
              <a:buChar char="•"/>
            </a:pPr>
            <a:r>
              <a:rPr lang="en-US" altLang="en-US" sz="4000" dirty="0">
                <a:latin typeface="Arial Rounded MT Bold" panose="020F0704030504030204" pitchFamily="34" charset="0"/>
                <a:ea typeface="Arial Unicode MS" pitchFamily="34" charset="-128"/>
              </a:rPr>
              <a:t>Church Age theology</a:t>
            </a:r>
          </a:p>
          <a:p>
            <a:pPr algn="l">
              <a:buFontTx/>
              <a:buChar char="•"/>
            </a:pPr>
            <a:r>
              <a:rPr lang="en-US" altLang="en-US" sz="4000" dirty="0">
                <a:latin typeface="Arial Rounded MT Bold" panose="020F0704030504030204" pitchFamily="34" charset="0"/>
                <a:ea typeface="Arial Unicode MS" pitchFamily="34" charset="-128"/>
              </a:rPr>
              <a:t>possibly from Greek </a:t>
            </a:r>
          </a:p>
          <a:p>
            <a:pPr lvl="1" algn="l">
              <a:buFontTx/>
              <a:buChar char="–"/>
            </a:pPr>
            <a:r>
              <a:rPr lang="en-US" altLang="en-US" sz="4000" dirty="0">
                <a:latin typeface="Arial Rounded MT Bold" panose="020F0704030504030204" pitchFamily="34" charset="0"/>
                <a:ea typeface="Arial Unicode MS" pitchFamily="34" charset="-128"/>
              </a:rPr>
              <a:t>“</a:t>
            </a:r>
            <a:r>
              <a:rPr lang="en-US" altLang="en-US" sz="4000" dirty="0" err="1">
                <a:latin typeface="Arial Rounded MT Bold" panose="020F0704030504030204" pitchFamily="34" charset="0"/>
                <a:ea typeface="Arial Unicode MS" pitchFamily="34" charset="-128"/>
              </a:rPr>
              <a:t>kuriakon</a:t>
            </a:r>
            <a:r>
              <a:rPr lang="en-US" altLang="en-US" sz="4000" dirty="0">
                <a:latin typeface="Arial Rounded MT Bold" panose="020F0704030504030204" pitchFamily="34" charset="0"/>
                <a:ea typeface="Arial Unicode MS" pitchFamily="34" charset="-128"/>
              </a:rPr>
              <a:t>” house of the L-</a:t>
            </a:r>
            <a:r>
              <a:rPr lang="en-US" altLang="en-US" sz="4000" dirty="0" err="1">
                <a:latin typeface="Arial Rounded MT Bold" panose="020F0704030504030204" pitchFamily="34" charset="0"/>
                <a:ea typeface="Arial Unicode MS" pitchFamily="34" charset="-128"/>
              </a:rPr>
              <a:t>rd</a:t>
            </a:r>
            <a:r>
              <a:rPr lang="en-US" altLang="en-US" sz="4000" dirty="0">
                <a:latin typeface="Arial Rounded MT Bold" panose="020F0704030504030204" pitchFamily="34" charset="0"/>
                <a:ea typeface="Arial Unicode MS" pitchFamily="34" charset="-128"/>
              </a:rPr>
              <a:t>  </a:t>
            </a:r>
          </a:p>
          <a:p>
            <a:pPr lvl="1" algn="l">
              <a:buFontTx/>
              <a:buChar char="–"/>
            </a:pPr>
            <a:r>
              <a:rPr lang="en-US" altLang="en-US" sz="4000" dirty="0">
                <a:latin typeface="Arial Rounded MT Bold" panose="020F0704030504030204" pitchFamily="34" charset="0"/>
                <a:ea typeface="Arial Unicode MS" pitchFamily="34" charset="-128"/>
              </a:rPr>
              <a:t>not the sense of </a:t>
            </a:r>
            <a:r>
              <a:rPr lang="en-US" altLang="en-US" sz="4000" dirty="0" err="1">
                <a:latin typeface="Arial Rounded MT Bold" panose="020F0704030504030204" pitchFamily="34" charset="0"/>
                <a:ea typeface="Arial Unicode MS" pitchFamily="34" charset="-128"/>
              </a:rPr>
              <a:t>ekklesia</a:t>
            </a:r>
            <a:r>
              <a:rPr lang="en-US" altLang="en-US" sz="4000" dirty="0">
                <a:latin typeface="Arial Rounded MT Bold" panose="020F0704030504030204" pitchFamily="34" charset="0"/>
                <a:ea typeface="Arial Unicode MS" pitchFamily="34" charset="-128"/>
              </a:rPr>
              <a:t> </a:t>
            </a:r>
            <a:r>
              <a:rPr lang="he-IL" altLang="en-US" sz="4400" dirty="0">
                <a:latin typeface="Arial Rounded MT Bold" panose="020F0704030504030204" pitchFamily="34" charset="0"/>
                <a:ea typeface="Arial Unicode MS" pitchFamily="34" charset="-128"/>
                <a:cs typeface="Vilna" pitchFamily="2" charset="-79"/>
              </a:rPr>
              <a:t>קָהָל</a:t>
            </a:r>
            <a:r>
              <a:rPr lang="en-US" altLang="en-US" sz="3600" dirty="0">
                <a:latin typeface="Arial Rounded MT Bold" panose="020F0704030504030204" pitchFamily="34" charset="0"/>
                <a:ea typeface="Arial Unicode MS" pitchFamily="34" charset="-128"/>
                <a:cs typeface="Vilna" pitchFamily="2" charset="-79"/>
              </a:rPr>
              <a:t>   </a:t>
            </a:r>
            <a:r>
              <a:rPr lang="en-US" altLang="en-US" sz="3600" i="1" dirty="0">
                <a:latin typeface="Arial Rounded MT Bold" panose="020F0704030504030204" pitchFamily="34" charset="0"/>
                <a:ea typeface="Arial Unicode MS" pitchFamily="34" charset="-128"/>
                <a:cs typeface="Vilna" pitchFamily="2" charset="-79"/>
              </a:rPr>
              <a:t>Kahal /  </a:t>
            </a:r>
            <a:r>
              <a:rPr lang="en-US" altLang="en-US" sz="3600" dirty="0">
                <a:latin typeface="Arial Rounded MT Bold" panose="020F0704030504030204" pitchFamily="34" charset="0"/>
                <a:ea typeface="Arial Unicode MS" pitchFamily="34" charset="-128"/>
                <a:cs typeface="Vilna" pitchFamily="2" charset="-79"/>
              </a:rPr>
              <a:t>community or gathering</a:t>
            </a:r>
          </a:p>
        </p:txBody>
      </p:sp>
    </p:spTree>
    <p:extLst>
      <p:ext uri="{BB962C8B-B14F-4D97-AF65-F5344CB8AC3E}">
        <p14:creationId xmlns:p14="http://schemas.microsoft.com/office/powerpoint/2010/main" val="24707484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E8124BBE-0B34-43FE-33AD-5DEDD2954193}"/>
              </a:ext>
            </a:extLst>
          </p:cNvPr>
          <p:cNvSpPr>
            <a:spLocks noGrp="1" noChangeArrowheads="1"/>
          </p:cNvSpPr>
          <p:nvPr>
            <p:ph type="subTitle" idx="1"/>
          </p:nvPr>
        </p:nvSpPr>
        <p:spPr>
          <a:xfrm>
            <a:off x="457200" y="361950"/>
            <a:ext cx="8382000" cy="4572000"/>
          </a:xfrm>
        </p:spPr>
        <p:txBody>
          <a:bodyPr/>
          <a:lstStyle/>
          <a:p>
            <a:pPr algn="l">
              <a:buFontTx/>
              <a:buChar char="•"/>
            </a:pPr>
            <a:r>
              <a:rPr lang="en-US" altLang="en-US" sz="4000" dirty="0">
                <a:latin typeface="Arial Rounded MT Bold" panose="020F0704030504030204" pitchFamily="34" charset="0"/>
                <a:ea typeface="Arial Unicode MS" pitchFamily="34" charset="-128"/>
              </a:rPr>
              <a:t>possibly from Latin kirk / circle, </a:t>
            </a:r>
            <a:r>
              <a:rPr lang="en-US" altLang="en-US" sz="3600" dirty="0">
                <a:latin typeface="Arial Rounded MT Bold" panose="020F0704030504030204" pitchFamily="34" charset="0"/>
                <a:ea typeface="Arial Unicode MS" pitchFamily="34" charset="-128"/>
              </a:rPr>
              <a:t>circus, </a:t>
            </a:r>
            <a:r>
              <a:rPr lang="en-US" altLang="en-US" sz="4000" dirty="0">
                <a:latin typeface="Arial Rounded MT Bold" panose="020F0704030504030204" pitchFamily="34" charset="0"/>
                <a:ea typeface="Arial Unicode MS" pitchFamily="34" charset="-128"/>
              </a:rPr>
              <a:t>not the sense of </a:t>
            </a:r>
            <a:r>
              <a:rPr lang="en-US" altLang="en-US" sz="4000" dirty="0" err="1">
                <a:latin typeface="Arial Rounded MT Bold" panose="020F0704030504030204" pitchFamily="34" charset="0"/>
                <a:ea typeface="Arial Unicode MS" pitchFamily="34" charset="-128"/>
              </a:rPr>
              <a:t>ekklesia</a:t>
            </a:r>
            <a:r>
              <a:rPr lang="en-US" altLang="en-US" sz="4000" dirty="0">
                <a:latin typeface="Arial Rounded MT Bold" panose="020F0704030504030204" pitchFamily="34" charset="0"/>
                <a:ea typeface="Arial Unicode MS" pitchFamily="34" charset="-128"/>
              </a:rPr>
              <a:t> </a:t>
            </a:r>
            <a:r>
              <a:rPr lang="he-IL" altLang="en-US" sz="4400" dirty="0">
                <a:latin typeface="Arial Rounded MT Bold" panose="020F0704030504030204" pitchFamily="34" charset="0"/>
                <a:ea typeface="Arial Unicode MS" pitchFamily="34" charset="-128"/>
                <a:cs typeface="Vilna" pitchFamily="2" charset="-79"/>
              </a:rPr>
              <a:t>קָהָל</a:t>
            </a:r>
            <a:r>
              <a:rPr lang="en-US" altLang="en-US" sz="3600" dirty="0">
                <a:latin typeface="Arial Rounded MT Bold" panose="020F0704030504030204" pitchFamily="34" charset="0"/>
                <a:ea typeface="Arial Unicode MS" pitchFamily="34" charset="-128"/>
                <a:cs typeface="Vilna" pitchFamily="2" charset="-79"/>
              </a:rPr>
              <a:t>   </a:t>
            </a:r>
            <a:r>
              <a:rPr lang="en-US" altLang="en-US" sz="4000" i="1" dirty="0">
                <a:latin typeface="Arial Rounded MT Bold" panose="020F0704030504030204" pitchFamily="34" charset="0"/>
                <a:ea typeface="Arial Unicode MS" pitchFamily="34" charset="-128"/>
                <a:cs typeface="Vilna" pitchFamily="2" charset="-79"/>
              </a:rPr>
              <a:t>Kahal /  </a:t>
            </a:r>
            <a:r>
              <a:rPr lang="en-US" altLang="en-US" sz="4000" dirty="0">
                <a:latin typeface="Arial Rounded MT Bold" panose="020F0704030504030204" pitchFamily="34" charset="0"/>
                <a:ea typeface="Arial Unicode MS" pitchFamily="34" charset="-128"/>
                <a:cs typeface="Vilna" pitchFamily="2" charset="-79"/>
              </a:rPr>
              <a:t>community or gathering</a:t>
            </a:r>
            <a:endParaRPr lang="en-US" altLang="en-US" sz="4000" dirty="0">
              <a:latin typeface="Arial Rounded MT Bold" panose="020F0704030504030204" pitchFamily="34" charset="0"/>
              <a:ea typeface="Arial Unicode MS" pitchFamily="34" charset="-128"/>
            </a:endParaRPr>
          </a:p>
          <a:p>
            <a:pPr algn="l"/>
            <a:r>
              <a:rPr lang="en-US" altLang="en-US" sz="4000" dirty="0">
                <a:latin typeface="Arial Rounded MT Bold" panose="020F0704030504030204" pitchFamily="34" charset="0"/>
                <a:ea typeface="Arial Unicode MS" pitchFamily="34" charset="-128"/>
              </a:rPr>
              <a:t>concept</a:t>
            </a:r>
          </a:p>
        </p:txBody>
      </p:sp>
    </p:spTree>
    <p:extLst>
      <p:ext uri="{BB962C8B-B14F-4D97-AF65-F5344CB8AC3E}">
        <p14:creationId xmlns:p14="http://schemas.microsoft.com/office/powerpoint/2010/main" val="32679287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F5EC8-925F-90AD-29A2-98F8523923D7}"/>
            </a:ext>
          </a:extLst>
        </p:cNvPr>
        <p:cNvGrpSpPr/>
        <p:nvPr/>
      </p:nvGrpSpPr>
      <p:grpSpPr>
        <a:xfrm>
          <a:off x="0" y="0"/>
          <a:ext cx="0" cy="0"/>
          <a:chOff x="0" y="0"/>
          <a:chExt cx="0" cy="0"/>
        </a:xfrm>
      </p:grpSpPr>
      <p:sp>
        <p:nvSpPr>
          <p:cNvPr id="78850" name="Rectangle 2">
            <a:extLst>
              <a:ext uri="{FF2B5EF4-FFF2-40B4-BE49-F238E27FC236}">
                <a16:creationId xmlns:a16="http://schemas.microsoft.com/office/drawing/2014/main" id="{9824371B-9248-85DB-C313-560F9513F178}"/>
              </a:ext>
            </a:extLst>
          </p:cNvPr>
          <p:cNvSpPr>
            <a:spLocks noGrp="1" noChangeArrowheads="1"/>
          </p:cNvSpPr>
          <p:nvPr>
            <p:ph type="subTitle" idx="1"/>
          </p:nvPr>
        </p:nvSpPr>
        <p:spPr>
          <a:xfrm>
            <a:off x="457200" y="361950"/>
            <a:ext cx="8382000" cy="4572000"/>
          </a:xfrm>
        </p:spPr>
        <p:txBody>
          <a:bodyPr/>
          <a:lstStyle/>
          <a:p>
            <a:pPr algn="l">
              <a:buFontTx/>
              <a:buChar char="•"/>
            </a:pPr>
            <a:r>
              <a:rPr lang="en-US" altLang="en-US" sz="4000" dirty="0">
                <a:latin typeface="Arial Rounded MT Bold" panose="020F0704030504030204" pitchFamily="34" charset="0"/>
                <a:ea typeface="Arial Unicode MS" pitchFamily="34" charset="-128"/>
              </a:rPr>
              <a:t>scriptures speak of </a:t>
            </a:r>
            <a:r>
              <a:rPr lang="en-US" altLang="en-US" sz="4000" dirty="0">
                <a:solidFill>
                  <a:srgbClr val="FFFF66"/>
                </a:solidFill>
                <a:latin typeface="Arial Rounded MT Bold" panose="020F0704030504030204" pitchFamily="34" charset="0"/>
                <a:ea typeface="Arial Unicode MS" pitchFamily="34" charset="-128"/>
              </a:rPr>
              <a:t>body</a:t>
            </a:r>
            <a:r>
              <a:rPr lang="en-US" altLang="en-US" sz="4000" dirty="0">
                <a:latin typeface="Arial Rounded MT Bold" panose="020F0704030504030204" pitchFamily="34" charset="0"/>
                <a:ea typeface="Arial Unicode MS" pitchFamily="34" charset="-128"/>
              </a:rPr>
              <a:t> of Messiah, </a:t>
            </a:r>
            <a:r>
              <a:rPr lang="en-US" altLang="en-US" sz="4000" dirty="0">
                <a:solidFill>
                  <a:srgbClr val="FFFF66"/>
                </a:solidFill>
                <a:latin typeface="Arial Rounded MT Bold" panose="020F0704030504030204" pitchFamily="34" charset="0"/>
                <a:ea typeface="Arial Unicode MS" pitchFamily="34" charset="-128"/>
              </a:rPr>
              <a:t>commonwealth</a:t>
            </a:r>
            <a:r>
              <a:rPr lang="en-US" altLang="en-US" sz="4000" dirty="0">
                <a:latin typeface="Arial Rounded MT Bold" panose="020F0704030504030204" pitchFamily="34" charset="0"/>
                <a:ea typeface="Arial Unicode MS" pitchFamily="34" charset="-128"/>
              </a:rPr>
              <a:t> of Israel, </a:t>
            </a:r>
            <a:r>
              <a:rPr lang="en-US" altLang="en-US" sz="4000" dirty="0">
                <a:solidFill>
                  <a:srgbClr val="FFFF66"/>
                </a:solidFill>
                <a:latin typeface="Arial Rounded MT Bold" panose="020F0704030504030204" pitchFamily="34" charset="0"/>
                <a:ea typeface="Arial Unicode MS" pitchFamily="34" charset="-128"/>
              </a:rPr>
              <a:t>community</a:t>
            </a:r>
            <a:r>
              <a:rPr lang="en-US" altLang="en-US" sz="4000" dirty="0">
                <a:latin typeface="Arial Rounded MT Bold" panose="020F0704030504030204" pitchFamily="34" charset="0"/>
                <a:ea typeface="Arial Unicode MS" pitchFamily="34" charset="-128"/>
              </a:rPr>
              <a:t> of believers in the Jewish Messiah and King</a:t>
            </a:r>
          </a:p>
          <a:p>
            <a:pPr algn="l">
              <a:buFontTx/>
              <a:buChar char="•"/>
            </a:pPr>
            <a:r>
              <a:rPr lang="en-US" altLang="en-US" sz="4000" dirty="0">
                <a:latin typeface="Arial Rounded MT Bold" panose="020F0704030504030204" pitchFamily="34" charset="0"/>
                <a:ea typeface="Arial Unicode MS" pitchFamily="34" charset="-128"/>
              </a:rPr>
              <a:t>“church” is a group disconnected from the Jewish people</a:t>
            </a:r>
          </a:p>
        </p:txBody>
      </p:sp>
    </p:spTree>
    <p:extLst>
      <p:ext uri="{BB962C8B-B14F-4D97-AF65-F5344CB8AC3E}">
        <p14:creationId xmlns:p14="http://schemas.microsoft.com/office/powerpoint/2010/main" val="26083498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193D7ADF-DF38-6954-2311-4D52B7D292FB}"/>
              </a:ext>
            </a:extLst>
          </p:cNvPr>
          <p:cNvSpPr>
            <a:spLocks noGrp="1" noChangeArrowheads="1"/>
          </p:cNvSpPr>
          <p:nvPr>
            <p:ph type="subTitle" idx="1"/>
          </p:nvPr>
        </p:nvSpPr>
        <p:spPr>
          <a:xfrm>
            <a:off x="228600" y="285750"/>
            <a:ext cx="8610600" cy="4648200"/>
          </a:xfrm>
        </p:spPr>
        <p:txBody>
          <a:bodyPr/>
          <a:lstStyle/>
          <a:p>
            <a:pPr algn="l"/>
            <a:r>
              <a:rPr lang="en-US" altLang="en-US" sz="4000" baseline="30000" dirty="0">
                <a:latin typeface="Arial Rounded MT Bold" panose="020F0704030504030204" pitchFamily="34" charset="0"/>
                <a:ea typeface="Arial Unicode MS" pitchFamily="34" charset="-128"/>
              </a:rPr>
              <a:t>Rev. 3.9 </a:t>
            </a:r>
            <a:r>
              <a:rPr lang="en-US" altLang="en-US" sz="4000" dirty="0">
                <a:latin typeface="Arial Rounded MT Bold" panose="020F0704030504030204" pitchFamily="34" charset="0"/>
                <a:ea typeface="Arial Unicode MS" pitchFamily="34" charset="-128"/>
              </a:rPr>
              <a:t>  . . .the </a:t>
            </a:r>
            <a:r>
              <a:rPr lang="en-US" altLang="en-US" sz="4000" dirty="0">
                <a:solidFill>
                  <a:srgbClr val="FFFF66"/>
                </a:solidFill>
                <a:latin typeface="Arial Rounded MT Bold" panose="020F0704030504030204" pitchFamily="34" charset="0"/>
                <a:ea typeface="Arial Unicode MS" pitchFamily="34" charset="-128"/>
              </a:rPr>
              <a:t>synagogue of Satan</a:t>
            </a:r>
            <a:r>
              <a:rPr lang="en-US" altLang="en-US" sz="4000" dirty="0">
                <a:latin typeface="Arial Rounded MT Bold" panose="020F0704030504030204" pitchFamily="34" charset="0"/>
                <a:ea typeface="Arial Unicode MS" pitchFamily="34" charset="-128"/>
              </a:rPr>
              <a:t>, those who call themselves Jews but aren’t–on the contrary, they are lying – see, I will cause them to come and prostrate themselves at your feet, and they will know that I have loved you.</a:t>
            </a:r>
          </a:p>
        </p:txBody>
      </p:sp>
    </p:spTree>
    <p:extLst>
      <p:ext uri="{BB962C8B-B14F-4D97-AF65-F5344CB8AC3E}">
        <p14:creationId xmlns:p14="http://schemas.microsoft.com/office/powerpoint/2010/main" val="3472188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DC1A1-4AC2-636D-FF7A-07BAE376526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4AFF05C-6CB3-A4B2-D190-F0296FD3B0D1}"/>
              </a:ext>
            </a:extLst>
          </p:cNvPr>
          <p:cNvSpPr>
            <a:spLocks noGrp="1" noChangeArrowheads="1"/>
          </p:cNvSpPr>
          <p:nvPr>
            <p:ph type="subTitle" idx="1"/>
          </p:nvPr>
        </p:nvSpPr>
        <p:spPr>
          <a:xfrm>
            <a:off x="228600" y="209550"/>
            <a:ext cx="5057775" cy="4800600"/>
          </a:xfrm>
        </p:spPr>
        <p:txBody>
          <a:bodyPr>
            <a:normAutofit fontScale="92500" lnSpcReduction="10000"/>
          </a:bodyPr>
          <a:lstStyle/>
          <a:p>
            <a:pPr algn="l"/>
            <a:r>
              <a:rPr lang="en-US" sz="4000" dirty="0"/>
              <a:t>Children’s Ed. Director </a:t>
            </a:r>
            <a:r>
              <a:rPr lang="en-US" sz="4000" dirty="0">
                <a:solidFill>
                  <a:srgbClr val="FFFF66"/>
                </a:solidFill>
              </a:rPr>
              <a:t>Angela Stobbe </a:t>
            </a:r>
            <a:r>
              <a:rPr lang="en-US" sz="4000" dirty="0"/>
              <a:t>remodeled, reorganized, restocked, revitalized the </a:t>
            </a:r>
            <a:r>
              <a:rPr lang="en-US" sz="4000" dirty="0" err="1"/>
              <a:t>Besorah</a:t>
            </a:r>
            <a:r>
              <a:rPr lang="en-US" sz="4000" dirty="0"/>
              <a:t> Babies’ room!</a:t>
            </a:r>
          </a:p>
          <a:p>
            <a:pPr algn="l"/>
            <a:r>
              <a:rPr lang="en-US" sz="4000" dirty="0"/>
              <a:t>[Southeast room]</a:t>
            </a:r>
          </a:p>
        </p:txBody>
      </p:sp>
      <p:pic>
        <p:nvPicPr>
          <p:cNvPr id="3" name="Picture 2">
            <a:extLst>
              <a:ext uri="{FF2B5EF4-FFF2-40B4-BE49-F238E27FC236}">
                <a16:creationId xmlns:a16="http://schemas.microsoft.com/office/drawing/2014/main" id="{27286F9D-3AFF-F806-4B48-FB093DE2AB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6375" y="28575"/>
            <a:ext cx="3857625" cy="5143500"/>
          </a:xfrm>
          <a:prstGeom prst="rect">
            <a:avLst/>
          </a:prstGeom>
        </p:spPr>
      </p:pic>
    </p:spTree>
    <p:extLst>
      <p:ext uri="{BB962C8B-B14F-4D97-AF65-F5344CB8AC3E}">
        <p14:creationId xmlns:p14="http://schemas.microsoft.com/office/powerpoint/2010/main" val="8622698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6B858285-FCBD-80D0-5303-63F9E28A93A2}"/>
              </a:ext>
            </a:extLst>
          </p:cNvPr>
          <p:cNvSpPr>
            <a:spLocks noGrp="1" noChangeArrowheads="1"/>
          </p:cNvSpPr>
          <p:nvPr>
            <p:ph type="subTitle" idx="1"/>
          </p:nvPr>
        </p:nvSpPr>
        <p:spPr>
          <a:xfrm>
            <a:off x="381000" y="209550"/>
            <a:ext cx="8305800" cy="4724400"/>
          </a:xfrm>
        </p:spPr>
        <p:txBody>
          <a:bodyPr>
            <a:normAutofit lnSpcReduction="10000"/>
          </a:bodyPr>
          <a:lstStyle/>
          <a:p>
            <a:pPr algn="l"/>
            <a:r>
              <a:rPr lang="en-US" altLang="en-US" sz="4000" baseline="30000" dirty="0">
                <a:latin typeface="Arial Rounded MT Bold" panose="020F0704030504030204" pitchFamily="34" charset="0"/>
                <a:ea typeface="Arial Unicode MS" pitchFamily="34" charset="-128"/>
              </a:rPr>
              <a:t>Rev 2.9 </a:t>
            </a:r>
            <a:r>
              <a:rPr lang="en-US" altLang="en-US" sz="4000" dirty="0">
                <a:latin typeface="Arial Rounded MT Bold" panose="020F0704030504030204" pitchFamily="34" charset="0"/>
                <a:ea typeface="Arial Unicode MS" pitchFamily="34" charset="-128"/>
              </a:rPr>
              <a:t>To the angel of the Messianic Community in Smyrna, write: ‘Here is the message from the First and the Last, who died and came alive again:  I know how you are suffering and how poor you are (though in fact you are rich!), </a:t>
            </a:r>
          </a:p>
        </p:txBody>
      </p:sp>
    </p:spTree>
    <p:extLst>
      <p:ext uri="{BB962C8B-B14F-4D97-AF65-F5344CB8AC3E}">
        <p14:creationId xmlns:p14="http://schemas.microsoft.com/office/powerpoint/2010/main" val="37069420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18B59-7935-8B53-AE5D-1F0C1832FC30}"/>
            </a:ext>
          </a:extLst>
        </p:cNvPr>
        <p:cNvGrpSpPr/>
        <p:nvPr/>
      </p:nvGrpSpPr>
      <p:grpSpPr>
        <a:xfrm>
          <a:off x="0" y="0"/>
          <a:ext cx="0" cy="0"/>
          <a:chOff x="0" y="0"/>
          <a:chExt cx="0" cy="0"/>
        </a:xfrm>
      </p:grpSpPr>
      <p:sp>
        <p:nvSpPr>
          <p:cNvPr id="95234" name="Rectangle 2">
            <a:extLst>
              <a:ext uri="{FF2B5EF4-FFF2-40B4-BE49-F238E27FC236}">
                <a16:creationId xmlns:a16="http://schemas.microsoft.com/office/drawing/2014/main" id="{963EF5D9-4DC4-F899-6365-8EC7D4029B0A}"/>
              </a:ext>
            </a:extLst>
          </p:cNvPr>
          <p:cNvSpPr>
            <a:spLocks noGrp="1" noChangeArrowheads="1"/>
          </p:cNvSpPr>
          <p:nvPr>
            <p:ph type="subTitle" idx="1"/>
          </p:nvPr>
        </p:nvSpPr>
        <p:spPr>
          <a:xfrm>
            <a:off x="381000" y="209550"/>
            <a:ext cx="8305800" cy="4724400"/>
          </a:xfrm>
        </p:spPr>
        <p:txBody>
          <a:bodyPr/>
          <a:lstStyle/>
          <a:p>
            <a:pPr algn="l"/>
            <a:r>
              <a:rPr lang="en-US" altLang="en-US" sz="4000" baseline="30000" dirty="0">
                <a:latin typeface="Arial Rounded MT Bold" panose="020F0704030504030204" pitchFamily="34" charset="0"/>
                <a:ea typeface="Arial Unicode MS" pitchFamily="34" charset="-128"/>
              </a:rPr>
              <a:t>Rev 2.9 </a:t>
            </a:r>
            <a:r>
              <a:rPr lang="en-US" altLang="en-US" sz="4000" dirty="0">
                <a:latin typeface="Arial Rounded MT Bold" panose="020F0704030504030204" pitchFamily="34" charset="0"/>
                <a:ea typeface="Arial Unicode MS" pitchFamily="34" charset="-128"/>
              </a:rPr>
              <a:t>and I know the insults of those who call themselves Jews but aren’t – on the contrary, they are </a:t>
            </a:r>
            <a:r>
              <a:rPr lang="en-US" altLang="en-US" sz="4000" dirty="0">
                <a:solidFill>
                  <a:srgbClr val="FFFF66"/>
                </a:solidFill>
                <a:latin typeface="Arial Rounded MT Bold" panose="020F0704030504030204" pitchFamily="34" charset="0"/>
                <a:ea typeface="Arial Unicode MS" pitchFamily="34" charset="-128"/>
              </a:rPr>
              <a:t>a synagogue of the Adversary</a:t>
            </a:r>
            <a:r>
              <a:rPr lang="en-US" altLang="en-US" sz="4000" dirty="0">
                <a:latin typeface="Arial Rounded MT Bold" panose="020F0704030504030204" pitchFamily="34" charset="0"/>
                <a:ea typeface="Arial Unicode MS" pitchFamily="34" charset="-128"/>
              </a:rPr>
              <a:t>.</a:t>
            </a:r>
          </a:p>
        </p:txBody>
      </p:sp>
    </p:spTree>
    <p:extLst>
      <p:ext uri="{BB962C8B-B14F-4D97-AF65-F5344CB8AC3E}">
        <p14:creationId xmlns:p14="http://schemas.microsoft.com/office/powerpoint/2010/main" val="8264492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0B17D55F-3DBC-0810-2FD2-3CA386D80AAE}"/>
              </a:ext>
            </a:extLst>
          </p:cNvPr>
          <p:cNvSpPr>
            <a:spLocks noGrp="1" noChangeArrowheads="1"/>
          </p:cNvSpPr>
          <p:nvPr>
            <p:ph type="subTitle" idx="1"/>
          </p:nvPr>
        </p:nvSpPr>
        <p:spPr>
          <a:xfrm>
            <a:off x="381000" y="285750"/>
            <a:ext cx="8458200" cy="4648200"/>
          </a:xfrm>
        </p:spPr>
        <p:txBody>
          <a:bodyPr>
            <a:normAutofit fontScale="92500"/>
          </a:bodyPr>
          <a:lstStyle/>
          <a:p>
            <a:pPr algn="l">
              <a:buFontTx/>
              <a:buChar char="•"/>
            </a:pPr>
            <a:r>
              <a:rPr lang="en-US" altLang="en-US" sz="4000" dirty="0">
                <a:latin typeface="Arial Rounded MT Bold" panose="020F0704030504030204" pitchFamily="34" charset="0"/>
                <a:ea typeface="Arial Unicode MS" pitchFamily="34" charset="-128"/>
              </a:rPr>
              <a:t>common, metaphorical interpretation: that </a:t>
            </a:r>
            <a:r>
              <a:rPr lang="en-US" altLang="en-US" sz="4000" dirty="0" err="1">
                <a:latin typeface="Arial Rounded MT Bold" panose="020F0704030504030204" pitchFamily="34" charset="0"/>
                <a:ea typeface="Arial Unicode MS" pitchFamily="34" charset="-128"/>
              </a:rPr>
              <a:t>Yokhanan</a:t>
            </a:r>
            <a:r>
              <a:rPr lang="en-US" altLang="en-US" sz="4000" dirty="0">
                <a:latin typeface="Arial Rounded MT Bold" panose="020F0704030504030204" pitchFamily="34" charset="0"/>
                <a:ea typeface="Arial Unicode MS" pitchFamily="34" charset="-128"/>
              </a:rPr>
              <a:t> / John is talking about Jews who reject Yeshua as the Messiah</a:t>
            </a:r>
          </a:p>
          <a:p>
            <a:pPr algn="l"/>
            <a:endParaRPr lang="en-US" altLang="en-US" sz="500" dirty="0">
              <a:latin typeface="Arial Rounded MT Bold" panose="020F0704030504030204" pitchFamily="34" charset="0"/>
              <a:ea typeface="Arial Unicode MS" pitchFamily="34" charset="-128"/>
            </a:endParaRPr>
          </a:p>
          <a:p>
            <a:pPr algn="l">
              <a:buFontTx/>
              <a:buChar char="•"/>
            </a:pPr>
            <a:r>
              <a:rPr lang="en-US" altLang="en-US" sz="4000" dirty="0">
                <a:latin typeface="Arial Rounded MT Bold" panose="020F0704030504030204" pitchFamily="34" charset="0"/>
                <a:ea typeface="Arial Unicode MS" pitchFamily="34" charset="-128"/>
              </a:rPr>
              <a:t>literal understanding that these are non-Jews who lie and say they are Jews but in fact are Gentiles. </a:t>
            </a:r>
          </a:p>
        </p:txBody>
      </p:sp>
    </p:spTree>
    <p:extLst>
      <p:ext uri="{BB962C8B-B14F-4D97-AF65-F5344CB8AC3E}">
        <p14:creationId xmlns:p14="http://schemas.microsoft.com/office/powerpoint/2010/main" val="4154106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947ED8A5-EDF8-A43F-22B5-8D900C71F8DC}"/>
              </a:ext>
            </a:extLst>
          </p:cNvPr>
          <p:cNvSpPr>
            <a:spLocks noGrp="1" noChangeArrowheads="1"/>
          </p:cNvSpPr>
          <p:nvPr>
            <p:ph type="subTitle" idx="1"/>
          </p:nvPr>
        </p:nvSpPr>
        <p:spPr>
          <a:xfrm>
            <a:off x="381000" y="209550"/>
            <a:ext cx="8305800" cy="4572000"/>
          </a:xfrm>
        </p:spPr>
        <p:txBody>
          <a:bodyPr>
            <a:normAutofit fontScale="92500"/>
          </a:bodyPr>
          <a:lstStyle/>
          <a:p>
            <a:pPr algn="l">
              <a:buFontTx/>
              <a:buChar char="•"/>
            </a:pPr>
            <a:r>
              <a:rPr lang="en-US" altLang="en-US" sz="4000" dirty="0">
                <a:latin typeface="Arial Rounded MT Bold" panose="020F0704030504030204" pitchFamily="34" charset="0"/>
                <a:ea typeface="Arial Unicode MS" pitchFamily="34" charset="-128"/>
              </a:rPr>
              <a:t>Metaphorical interpretation gave this verse a virulently anti-Semitic significance. </a:t>
            </a:r>
          </a:p>
          <a:p>
            <a:pPr algn="l">
              <a:buFontTx/>
              <a:buChar char="•"/>
            </a:pPr>
            <a:r>
              <a:rPr lang="en-US" altLang="en-US" sz="4000" dirty="0">
                <a:latin typeface="Arial Rounded MT Bold" panose="020F0704030504030204" pitchFamily="34" charset="0"/>
                <a:ea typeface="Arial Unicode MS" pitchFamily="34" charset="-128"/>
              </a:rPr>
              <a:t> over the centuries Jews have had the epithet “synagogue of Satan” hurled at them by Christians who thought they understood the Bible. </a:t>
            </a:r>
          </a:p>
        </p:txBody>
      </p:sp>
    </p:spTree>
    <p:extLst>
      <p:ext uri="{BB962C8B-B14F-4D97-AF65-F5344CB8AC3E}">
        <p14:creationId xmlns:p14="http://schemas.microsoft.com/office/powerpoint/2010/main" val="12428948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3E941-418F-3EB4-CD3F-D31DBB6EA18F}"/>
            </a:ext>
          </a:extLst>
        </p:cNvPr>
        <p:cNvGrpSpPr/>
        <p:nvPr/>
      </p:nvGrpSpPr>
      <p:grpSpPr>
        <a:xfrm>
          <a:off x="0" y="0"/>
          <a:ext cx="0" cy="0"/>
          <a:chOff x="0" y="0"/>
          <a:chExt cx="0" cy="0"/>
        </a:xfrm>
      </p:grpSpPr>
      <p:sp>
        <p:nvSpPr>
          <p:cNvPr id="96258" name="Rectangle 2">
            <a:extLst>
              <a:ext uri="{FF2B5EF4-FFF2-40B4-BE49-F238E27FC236}">
                <a16:creationId xmlns:a16="http://schemas.microsoft.com/office/drawing/2014/main" id="{8ED07C31-C472-AE07-B47B-7197CD782C78}"/>
              </a:ext>
            </a:extLst>
          </p:cNvPr>
          <p:cNvSpPr>
            <a:spLocks noGrp="1" noChangeArrowheads="1"/>
          </p:cNvSpPr>
          <p:nvPr>
            <p:ph type="subTitle" idx="1"/>
          </p:nvPr>
        </p:nvSpPr>
        <p:spPr>
          <a:xfrm>
            <a:off x="304800" y="209550"/>
            <a:ext cx="8458200" cy="4724400"/>
          </a:xfrm>
        </p:spPr>
        <p:txBody>
          <a:bodyPr/>
          <a:lstStyle/>
          <a:p>
            <a:pPr algn="l"/>
            <a:r>
              <a:rPr lang="en-US" altLang="en-US" sz="4000" dirty="0">
                <a:latin typeface="Arial Rounded MT Bold" panose="020F0704030504030204" pitchFamily="34" charset="0"/>
                <a:ea typeface="Arial Unicode MS" pitchFamily="34" charset="-128"/>
              </a:rPr>
              <a:t>Conclusion:</a:t>
            </a:r>
          </a:p>
          <a:p>
            <a:pPr algn="l">
              <a:buFontTx/>
              <a:buChar char="•"/>
            </a:pPr>
            <a:r>
              <a:rPr lang="en-US" altLang="en-US" sz="4000" dirty="0">
                <a:latin typeface="Arial Rounded MT Bold" panose="020F0704030504030204" pitchFamily="34" charset="0"/>
                <a:ea typeface="Arial Unicode MS" pitchFamily="34" charset="-128"/>
              </a:rPr>
              <a:t>the kingdom of Messiah is made up of the assembly of </a:t>
            </a:r>
          </a:p>
          <a:p>
            <a:pPr lvl="1" algn="l">
              <a:buFontTx/>
              <a:buChar char="–"/>
            </a:pPr>
            <a:r>
              <a:rPr lang="en-US" altLang="en-US" sz="4000" dirty="0">
                <a:latin typeface="Arial Rounded MT Bold" panose="020F0704030504030204" pitchFamily="34" charset="0"/>
                <a:ea typeface="Arial Unicode MS" pitchFamily="34" charset="-128"/>
              </a:rPr>
              <a:t>Jews who’ve received the New Covenant G-d made with Israel and Judah in Jer 31</a:t>
            </a:r>
          </a:p>
        </p:txBody>
      </p:sp>
    </p:spTree>
    <p:extLst>
      <p:ext uri="{BB962C8B-B14F-4D97-AF65-F5344CB8AC3E}">
        <p14:creationId xmlns:p14="http://schemas.microsoft.com/office/powerpoint/2010/main" val="7542089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B791D6E9-8DFA-CB13-4D56-12E900367B58}"/>
              </a:ext>
            </a:extLst>
          </p:cNvPr>
          <p:cNvSpPr>
            <a:spLocks noGrp="1" noChangeArrowheads="1"/>
          </p:cNvSpPr>
          <p:nvPr>
            <p:ph type="subTitle" idx="1"/>
          </p:nvPr>
        </p:nvSpPr>
        <p:spPr>
          <a:xfrm>
            <a:off x="304800" y="209550"/>
            <a:ext cx="8458200" cy="4724400"/>
          </a:xfrm>
        </p:spPr>
        <p:txBody>
          <a:bodyPr/>
          <a:lstStyle/>
          <a:p>
            <a:pPr algn="l"/>
            <a:r>
              <a:rPr lang="en-US" altLang="en-US" sz="4000" dirty="0">
                <a:latin typeface="Arial Rounded MT Bold" panose="020F0704030504030204" pitchFamily="34" charset="0"/>
                <a:ea typeface="Arial Unicode MS" pitchFamily="34" charset="-128"/>
              </a:rPr>
              <a:t>Conclusion:</a:t>
            </a:r>
          </a:p>
          <a:p>
            <a:pPr lvl="1" algn="l">
              <a:buFontTx/>
              <a:buChar char="–"/>
            </a:pPr>
            <a:r>
              <a:rPr lang="en-US" altLang="en-US" sz="4000" dirty="0">
                <a:latin typeface="Arial Rounded MT Bold" panose="020F0704030504030204" pitchFamily="34" charset="0"/>
                <a:ea typeface="Arial Unicode MS" pitchFamily="34" charset="-128"/>
              </a:rPr>
              <a:t>non-Jews grafted into this covenant with Israel Ro 11</a:t>
            </a:r>
          </a:p>
          <a:p>
            <a:pPr lvl="1" algn="l">
              <a:buFontTx/>
              <a:buChar char="–"/>
            </a:pPr>
            <a:r>
              <a:rPr lang="en-US" altLang="en-US" sz="4000" dirty="0">
                <a:latin typeface="Arial Rounded MT Bold" panose="020F0704030504030204" pitchFamily="34" charset="0"/>
                <a:ea typeface="Arial Unicode MS" pitchFamily="34" charset="-128"/>
              </a:rPr>
              <a:t>word ‘church’ is not a translation of anything in scripture</a:t>
            </a:r>
          </a:p>
        </p:txBody>
      </p:sp>
    </p:spTree>
    <p:extLst>
      <p:ext uri="{BB962C8B-B14F-4D97-AF65-F5344CB8AC3E}">
        <p14:creationId xmlns:p14="http://schemas.microsoft.com/office/powerpoint/2010/main" val="24681187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F5F7F1DB-BFD4-0460-D085-C66C7C40549C}"/>
              </a:ext>
            </a:extLst>
          </p:cNvPr>
          <p:cNvSpPr>
            <a:spLocks noGrp="1" noChangeArrowheads="1"/>
          </p:cNvSpPr>
          <p:nvPr>
            <p:ph type="subTitle" idx="1"/>
          </p:nvPr>
        </p:nvSpPr>
        <p:spPr>
          <a:xfrm>
            <a:off x="381000" y="209550"/>
            <a:ext cx="8458200" cy="4648200"/>
          </a:xfrm>
        </p:spPr>
        <p:txBody>
          <a:bodyPr/>
          <a:lstStyle/>
          <a:p>
            <a:pPr lvl="1" algn="l">
              <a:buFontTx/>
              <a:buChar char="–"/>
            </a:pPr>
            <a:r>
              <a:rPr lang="en-US" altLang="en-US" sz="4000" dirty="0">
                <a:latin typeface="Arial Rounded MT Bold" panose="020F0704030504030204" pitchFamily="34" charset="0"/>
                <a:ea typeface="Arial Unicode MS" pitchFamily="34" charset="-128"/>
              </a:rPr>
              <a:t>word “church” has implications of the government of European kings and bishops, without Jews</a:t>
            </a:r>
          </a:p>
        </p:txBody>
      </p:sp>
    </p:spTree>
    <p:extLst>
      <p:ext uri="{BB962C8B-B14F-4D97-AF65-F5344CB8AC3E}">
        <p14:creationId xmlns:p14="http://schemas.microsoft.com/office/powerpoint/2010/main" val="8875744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49CC5-E861-24AF-057D-A2F6052FF65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528F6BCE-E1E7-4FD9-EA97-C1BBD1F612BA}"/>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Simultaneously, and more dangerously, we, Jews and those affiliated, have lost some of our main allies. </a:t>
            </a:r>
          </a:p>
          <a:p>
            <a:pPr algn="l"/>
            <a:r>
              <a:rPr lang="en-US" sz="4000" dirty="0"/>
              <a:t>Understanding this loss may be the key to Jewish deliverance.</a:t>
            </a:r>
          </a:p>
        </p:txBody>
      </p:sp>
    </p:spTree>
    <p:extLst>
      <p:ext uri="{BB962C8B-B14F-4D97-AF65-F5344CB8AC3E}">
        <p14:creationId xmlns:p14="http://schemas.microsoft.com/office/powerpoint/2010/main" val="4653279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F7175-ED6D-CBB7-84D8-927FC087B861}"/>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340975F-084A-15D6-780A-F972E33BD38D}"/>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From George Whitten</a:t>
            </a:r>
          </a:p>
        </p:txBody>
      </p:sp>
      <p:pic>
        <p:nvPicPr>
          <p:cNvPr id="3" name="Picture 2">
            <a:extLst>
              <a:ext uri="{FF2B5EF4-FFF2-40B4-BE49-F238E27FC236}">
                <a16:creationId xmlns:a16="http://schemas.microsoft.com/office/drawing/2014/main" id="{7C2F7ED8-7E3E-8823-4CFD-406AECD3A37C}"/>
              </a:ext>
            </a:extLst>
          </p:cNvPr>
          <p:cNvPicPr>
            <a:picLocks noChangeAspect="1"/>
          </p:cNvPicPr>
          <p:nvPr/>
        </p:nvPicPr>
        <p:blipFill>
          <a:blip r:embed="rId3"/>
          <a:stretch>
            <a:fillRect/>
          </a:stretch>
        </p:blipFill>
        <p:spPr>
          <a:xfrm>
            <a:off x="1295401" y="1360833"/>
            <a:ext cx="5029444" cy="1858708"/>
          </a:xfrm>
          <a:prstGeom prst="rect">
            <a:avLst/>
          </a:prstGeom>
        </p:spPr>
      </p:pic>
    </p:spTree>
    <p:extLst>
      <p:ext uri="{BB962C8B-B14F-4D97-AF65-F5344CB8AC3E}">
        <p14:creationId xmlns:p14="http://schemas.microsoft.com/office/powerpoint/2010/main" val="39682057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7D037-587D-3DDA-35F5-A9644856A75C}"/>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DBF4977-A89A-D050-5107-89BBE1B00271}"/>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In April 2023, Mike Bickle, leader of the International House of Prayer, led a massive, unprecedented global prayer effort to mobilize MILLIONS worldwide to pray for Israel (specifically pray for their salvation). </a:t>
            </a:r>
          </a:p>
        </p:txBody>
      </p:sp>
    </p:spTree>
    <p:extLst>
      <p:ext uri="{BB962C8B-B14F-4D97-AF65-F5344CB8AC3E}">
        <p14:creationId xmlns:p14="http://schemas.microsoft.com/office/powerpoint/2010/main" val="4037237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2B721-0EB7-004A-A08E-24AD89842C01}"/>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0EE2719-6B3B-5080-1690-DB42769E3D19}"/>
              </a:ext>
            </a:extLst>
          </p:cNvPr>
          <p:cNvSpPr>
            <a:spLocks noGrp="1" noChangeArrowheads="1"/>
          </p:cNvSpPr>
          <p:nvPr>
            <p:ph type="subTitle" idx="1"/>
          </p:nvPr>
        </p:nvSpPr>
        <p:spPr>
          <a:xfrm>
            <a:off x="228600" y="209550"/>
            <a:ext cx="4876800" cy="4800600"/>
          </a:xfrm>
        </p:spPr>
        <p:txBody>
          <a:bodyPr>
            <a:normAutofit/>
          </a:bodyPr>
          <a:lstStyle/>
          <a:p>
            <a:pPr algn="l"/>
            <a:r>
              <a:rPr lang="en-US" sz="4000"/>
              <a:t>Besorah Babies’ room  Ages 0-2</a:t>
            </a:r>
            <a:endParaRPr lang="en-US" sz="4000" dirty="0"/>
          </a:p>
        </p:txBody>
      </p:sp>
      <p:pic>
        <p:nvPicPr>
          <p:cNvPr id="3" name="Picture 2">
            <a:extLst>
              <a:ext uri="{FF2B5EF4-FFF2-40B4-BE49-F238E27FC236}">
                <a16:creationId xmlns:a16="http://schemas.microsoft.com/office/drawing/2014/main" id="{1308AE3B-D4A1-264C-F6B3-34F7173DFB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0"/>
            <a:ext cx="3857625" cy="5143500"/>
          </a:xfrm>
          <a:prstGeom prst="rect">
            <a:avLst/>
          </a:prstGeom>
        </p:spPr>
      </p:pic>
    </p:spTree>
    <p:extLst>
      <p:ext uri="{BB962C8B-B14F-4D97-AF65-F5344CB8AC3E}">
        <p14:creationId xmlns:p14="http://schemas.microsoft.com/office/powerpoint/2010/main" val="30748570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CAAED-2738-DDA1-913A-4C843C517754}"/>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71CAB18-617E-6FA9-76D9-237B05CB3439}"/>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2050" name="Picture 2">
            <a:extLst>
              <a:ext uri="{FF2B5EF4-FFF2-40B4-BE49-F238E27FC236}">
                <a16:creationId xmlns:a16="http://schemas.microsoft.com/office/drawing/2014/main" id="{9DD7732D-6871-3F89-F815-0E41DC20CA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44" y="0"/>
            <a:ext cx="8951956" cy="5166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5983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6CFA7-4C63-631E-FDFC-72EC550CCD8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A6228DDE-A48B-FD22-00BB-21A10D338258}"/>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On 28 October 2023, three former senior IHOPKC executives published an open letter revealing they had passed on allegations against Bickle to the church’s current leaders.</a:t>
            </a:r>
          </a:p>
        </p:txBody>
      </p:sp>
    </p:spTree>
    <p:extLst>
      <p:ext uri="{BB962C8B-B14F-4D97-AF65-F5344CB8AC3E}">
        <p14:creationId xmlns:p14="http://schemas.microsoft.com/office/powerpoint/2010/main" val="10163507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CADBC-E440-9965-0C1E-25F690D81EF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3A0534E-0E38-FC66-BFF9-6A0B51B568B9}"/>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At a time when Israel needed intercessory prayer the most, a scandal erupted with him that left thousands of his ministry’s young intercessors and those committed to joining in prayer worldwide shocked and discouraged.</a:t>
            </a:r>
          </a:p>
        </p:txBody>
      </p:sp>
    </p:spTree>
    <p:extLst>
      <p:ext uri="{BB962C8B-B14F-4D97-AF65-F5344CB8AC3E}">
        <p14:creationId xmlns:p14="http://schemas.microsoft.com/office/powerpoint/2010/main" val="42941724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9B934-6177-0DB1-5570-F067D7A4907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5736D222-F1EB-B0A3-1398-7F4946DE02EE}"/>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Bickle has since admitted some “moral failures” but denied “more intense sexual activities”. After months of delay, just before Christmas IHOPKC announced it had received new information which confirmed the allegations. </a:t>
            </a:r>
          </a:p>
        </p:txBody>
      </p:sp>
    </p:spTree>
    <p:extLst>
      <p:ext uri="{BB962C8B-B14F-4D97-AF65-F5344CB8AC3E}">
        <p14:creationId xmlns:p14="http://schemas.microsoft.com/office/powerpoint/2010/main" val="64897589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01F39-6D43-7533-03E3-0C7AD03524AC}"/>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C1867CF-C702-831E-4861-2D2BCBAB7D6F}"/>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There have been ongoing investigations, accusations, but </a:t>
            </a:r>
            <a:r>
              <a:rPr lang="en-US" sz="4000" u="sng" dirty="0">
                <a:solidFill>
                  <a:srgbClr val="FFFF66"/>
                </a:solidFill>
              </a:rPr>
              <a:t>no clear confession and repentance.</a:t>
            </a:r>
          </a:p>
          <a:p>
            <a:pPr algn="l"/>
            <a:r>
              <a:rPr lang="en-US" sz="4000" dirty="0"/>
              <a:t>There may be a report coming out this Monday.</a:t>
            </a:r>
          </a:p>
        </p:txBody>
      </p:sp>
    </p:spTree>
    <p:extLst>
      <p:ext uri="{BB962C8B-B14F-4D97-AF65-F5344CB8AC3E}">
        <p14:creationId xmlns:p14="http://schemas.microsoft.com/office/powerpoint/2010/main" val="31550632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26ADF-C340-A844-DC52-CF7E30FD358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B58D7EB-C22A-9BFE-2209-18B1189AF388}"/>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T’hillim/Ps 34.18</a:t>
            </a:r>
            <a:r>
              <a:rPr lang="en-US" sz="4000" dirty="0"/>
              <a:t> </a:t>
            </a:r>
            <a:r>
              <a:rPr lang="en-US" sz="4000" cap="small" dirty="0"/>
              <a:t>Adoni</a:t>
            </a:r>
            <a:r>
              <a:rPr lang="en-US" sz="4000" dirty="0"/>
              <a:t> is near those with broken hearts; he saves those whose spirit is crushed.</a:t>
            </a:r>
          </a:p>
        </p:txBody>
      </p:sp>
    </p:spTree>
    <p:extLst>
      <p:ext uri="{BB962C8B-B14F-4D97-AF65-F5344CB8AC3E}">
        <p14:creationId xmlns:p14="http://schemas.microsoft.com/office/powerpoint/2010/main" val="6698801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8923B-4205-4A5E-0098-ED30C32E97EE}"/>
            </a:ext>
          </a:extLst>
        </p:cNvPr>
        <p:cNvGrpSpPr/>
        <p:nvPr/>
      </p:nvGrpSpPr>
      <p:grpSpPr>
        <a:xfrm>
          <a:off x="0" y="0"/>
          <a:ext cx="0" cy="0"/>
          <a:chOff x="0" y="0"/>
          <a:chExt cx="0" cy="0"/>
        </a:xfrm>
      </p:grpSpPr>
      <p:sp>
        <p:nvSpPr>
          <p:cNvPr id="97282" name="Rectangle 2">
            <a:extLst>
              <a:ext uri="{FF2B5EF4-FFF2-40B4-BE49-F238E27FC236}">
                <a16:creationId xmlns:a16="http://schemas.microsoft.com/office/drawing/2014/main" id="{A7ABFEED-6A8A-032F-2175-305E14202B7A}"/>
              </a:ext>
            </a:extLst>
          </p:cNvPr>
          <p:cNvSpPr>
            <a:spLocks noGrp="1" noChangeArrowheads="1"/>
          </p:cNvSpPr>
          <p:nvPr>
            <p:ph type="subTitle" idx="1"/>
          </p:nvPr>
        </p:nvSpPr>
        <p:spPr>
          <a:xfrm>
            <a:off x="381000" y="209550"/>
            <a:ext cx="8458200" cy="4648200"/>
          </a:xfrm>
        </p:spPr>
        <p:txBody>
          <a:bodyPr>
            <a:normAutofit fontScale="92500" lnSpcReduction="10000"/>
          </a:bodyPr>
          <a:lstStyle/>
          <a:p>
            <a:pPr lvl="1" algn="l"/>
            <a:r>
              <a:rPr lang="en-US" altLang="en-US" sz="4000" dirty="0">
                <a:latin typeface="Arial Rounded MT Bold" panose="020F0704030504030204" pitchFamily="34" charset="0"/>
                <a:ea typeface="Arial Unicode MS" pitchFamily="34" charset="-128"/>
              </a:rPr>
              <a:t>Gateway Church in Dallas, one of Israel’s biggest financial supporters, was caught in controversy when its lead pastor, Robert Morris, had to step down. As a result, millions of donor dollars that were helping Israel spiritually and providing aid for Israelis in need were cut off.</a:t>
            </a:r>
          </a:p>
        </p:txBody>
      </p:sp>
    </p:spTree>
    <p:extLst>
      <p:ext uri="{BB962C8B-B14F-4D97-AF65-F5344CB8AC3E}">
        <p14:creationId xmlns:p14="http://schemas.microsoft.com/office/powerpoint/2010/main" val="136880809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8451A-79E2-9C31-69BD-FAD878F2702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94F2487C-C8AE-2BCB-6831-26AF4A85E0AE}"/>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T’hillim/Ps 34.18</a:t>
            </a:r>
            <a:r>
              <a:rPr lang="en-US" sz="4000" dirty="0"/>
              <a:t> </a:t>
            </a:r>
            <a:r>
              <a:rPr lang="en-US" sz="4000" cap="small" dirty="0"/>
              <a:t>Adoni</a:t>
            </a:r>
            <a:r>
              <a:rPr lang="en-US" sz="4000" dirty="0"/>
              <a:t> is near those with broken hearts; he saves those whose spirit is crushed.</a:t>
            </a:r>
          </a:p>
        </p:txBody>
      </p:sp>
    </p:spTree>
    <p:extLst>
      <p:ext uri="{BB962C8B-B14F-4D97-AF65-F5344CB8AC3E}">
        <p14:creationId xmlns:p14="http://schemas.microsoft.com/office/powerpoint/2010/main" val="78267016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F313A-6D3D-0CCD-5BC6-06AA0FAFE14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AAB6BD5A-C8BA-CFC6-4722-04DA10FB19D3}"/>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dirty="0" err="1"/>
              <a:t>DayStar</a:t>
            </a:r>
            <a:r>
              <a:rPr lang="en-US" sz="4000" dirty="0"/>
              <a:t> Television, the first Christian broadcasting network to ever bring the gospel into Israel— and a generous source of provision for Israel was also hit with </a:t>
            </a:r>
            <a:r>
              <a:rPr lang="en-US" sz="4000" dirty="0">
                <a:solidFill>
                  <a:srgbClr val="FFFF66"/>
                </a:solidFill>
              </a:rPr>
              <a:t>controversy and cover up.  </a:t>
            </a:r>
          </a:p>
          <a:p>
            <a:pPr algn="l"/>
            <a:r>
              <a:rPr lang="en-US" sz="3500" dirty="0"/>
              <a:t>https://julieroys.com/former-daystar-tv-executive-wife-accuse-joni-lamb-covering-up-daughters-sexual-abuse/</a:t>
            </a:r>
          </a:p>
        </p:txBody>
      </p:sp>
    </p:spTree>
    <p:extLst>
      <p:ext uri="{BB962C8B-B14F-4D97-AF65-F5344CB8AC3E}">
        <p14:creationId xmlns:p14="http://schemas.microsoft.com/office/powerpoint/2010/main" val="62366327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13117-91D1-F797-FA35-1954A1000D3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99D1BE2-53D9-CCF0-E78F-3AD8970C434C}"/>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Most recently, Dr. Michael Brown, a well-respected theologian and host of In the Line of Fire, also found himself facing allegations. </a:t>
            </a:r>
          </a:p>
        </p:txBody>
      </p:sp>
    </p:spTree>
    <p:extLst>
      <p:ext uri="{BB962C8B-B14F-4D97-AF65-F5344CB8AC3E}">
        <p14:creationId xmlns:p14="http://schemas.microsoft.com/office/powerpoint/2010/main" val="2788623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5119F-F71C-8537-718C-00B08680BEF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3BB72B0-7855-4413-462C-FC6512619334}"/>
              </a:ext>
            </a:extLst>
          </p:cNvPr>
          <p:cNvSpPr>
            <a:spLocks noGrp="1" noChangeArrowheads="1"/>
          </p:cNvSpPr>
          <p:nvPr>
            <p:ph type="subTitle" idx="1"/>
          </p:nvPr>
        </p:nvSpPr>
        <p:spPr>
          <a:xfrm>
            <a:off x="228600" y="209550"/>
            <a:ext cx="5057775" cy="4800600"/>
          </a:xfrm>
        </p:spPr>
        <p:txBody>
          <a:bodyPr>
            <a:normAutofit/>
          </a:bodyPr>
          <a:lstStyle/>
          <a:p>
            <a:pPr algn="l"/>
            <a:r>
              <a:rPr lang="en-US" sz="4000" dirty="0" err="1"/>
              <a:t>Besorah</a:t>
            </a:r>
            <a:r>
              <a:rPr lang="en-US" sz="4000" dirty="0"/>
              <a:t> Babies’ room  Ages 0-2</a:t>
            </a:r>
          </a:p>
        </p:txBody>
      </p:sp>
      <p:pic>
        <p:nvPicPr>
          <p:cNvPr id="5" name="Picture 4">
            <a:extLst>
              <a:ext uri="{FF2B5EF4-FFF2-40B4-BE49-F238E27FC236}">
                <a16:creationId xmlns:a16="http://schemas.microsoft.com/office/drawing/2014/main" id="{FED914FE-43CF-C06C-A0E1-1B707B4B3C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6375" y="0"/>
            <a:ext cx="3857625" cy="5143500"/>
          </a:xfrm>
          <a:prstGeom prst="rect">
            <a:avLst/>
          </a:prstGeom>
        </p:spPr>
      </p:pic>
    </p:spTree>
    <p:extLst>
      <p:ext uri="{BB962C8B-B14F-4D97-AF65-F5344CB8AC3E}">
        <p14:creationId xmlns:p14="http://schemas.microsoft.com/office/powerpoint/2010/main" val="411890448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4EEB7-1AA6-ED15-D798-0FA1BDA8ECA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7288C577-9184-1ED3-2FE4-334BF9604019}"/>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I have two situations where there was deep moral failure, and a “sort of apology” was given. </a:t>
            </a:r>
          </a:p>
          <a:p>
            <a:pPr algn="l"/>
            <a:r>
              <a:rPr lang="en-US" sz="4000" dirty="0"/>
              <a:t>If there was real confession and repentance, the situation could have been restored.  Half repentance. </a:t>
            </a:r>
          </a:p>
        </p:txBody>
      </p:sp>
    </p:spTree>
    <p:extLst>
      <p:ext uri="{BB962C8B-B14F-4D97-AF65-F5344CB8AC3E}">
        <p14:creationId xmlns:p14="http://schemas.microsoft.com/office/powerpoint/2010/main" val="206635519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BEDCB-2E6F-934E-EB63-F0F3AE2FDFF5}"/>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91511905-E2E1-FAF7-1ED2-D8D5939934E7}"/>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T’hillim/Ps 34.18</a:t>
            </a:r>
            <a:r>
              <a:rPr lang="en-US" sz="4000" dirty="0"/>
              <a:t> </a:t>
            </a:r>
            <a:r>
              <a:rPr lang="en-US" sz="4000" cap="small" dirty="0"/>
              <a:t>Adoni</a:t>
            </a:r>
            <a:r>
              <a:rPr lang="en-US" sz="4000" dirty="0"/>
              <a:t> is near those with broken hearts; he saves those whose spirit is crushed.</a:t>
            </a:r>
          </a:p>
        </p:txBody>
      </p:sp>
    </p:spTree>
    <p:extLst>
      <p:ext uri="{BB962C8B-B14F-4D97-AF65-F5344CB8AC3E}">
        <p14:creationId xmlns:p14="http://schemas.microsoft.com/office/powerpoint/2010/main" val="368405968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3B413-FE30-CA21-E6CE-358436607B5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9CC0EEE5-4645-1936-7336-181E624FF297}"/>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1AB5FF8C-EA08-860A-5B9D-B158BDDFAD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112138357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1490D-553A-A36D-7E55-74E8B1CEE30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9038CD0-9A27-664C-B440-284FE6E0DF4F}"/>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50C90A30-A2E4-C08F-28FF-D88FDA8092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 y="0"/>
            <a:ext cx="9144000" cy="5142857"/>
          </a:xfrm>
          <a:prstGeom prst="rect">
            <a:avLst/>
          </a:prstGeom>
        </p:spPr>
      </p:pic>
      <p:sp>
        <p:nvSpPr>
          <p:cNvPr id="2" name="TextBox 1">
            <a:extLst>
              <a:ext uri="{FF2B5EF4-FFF2-40B4-BE49-F238E27FC236}">
                <a16:creationId xmlns:a16="http://schemas.microsoft.com/office/drawing/2014/main" id="{D0ED6D3B-180C-3133-1FC9-D16978ED675D}"/>
              </a:ext>
            </a:extLst>
          </p:cNvPr>
          <p:cNvSpPr txBox="1"/>
          <p:nvPr/>
        </p:nvSpPr>
        <p:spPr>
          <a:xfrm>
            <a:off x="38100" y="76843"/>
            <a:ext cx="8045536" cy="3170099"/>
          </a:xfrm>
          <a:prstGeom prst="rect">
            <a:avLst/>
          </a:prstGeom>
          <a:noFill/>
        </p:spPr>
        <p:txBody>
          <a:bodyPr wrap="none" rtlCol="0">
            <a:spAutoFit/>
          </a:bodyPr>
          <a:lstStyle/>
          <a:p>
            <a:pPr algn="l"/>
            <a:r>
              <a:rPr lang="en-US" u="sng" baseline="30000" dirty="0">
                <a:solidFill>
                  <a:srgbClr val="FFFF66"/>
                </a:solidFill>
              </a:rPr>
              <a:t>T'hillim-Ps 34.18  </a:t>
            </a:r>
            <a:r>
              <a:rPr lang="en-US" u="sng" dirty="0">
                <a:solidFill>
                  <a:srgbClr val="FFFF66"/>
                </a:solidFill>
              </a:rPr>
              <a:t>A broken heart and </a:t>
            </a:r>
          </a:p>
          <a:p>
            <a:pPr algn="l"/>
            <a:r>
              <a:rPr lang="en-US" u="sng" dirty="0">
                <a:solidFill>
                  <a:srgbClr val="FFFF66"/>
                </a:solidFill>
              </a:rPr>
              <a:t>contrite spirit. Part 2</a:t>
            </a:r>
          </a:p>
          <a:p>
            <a:pPr marL="514350" indent="-514350" algn="l">
              <a:buFont typeface="+mj-lt"/>
              <a:buAutoNum type="arabicPeriod"/>
            </a:pPr>
            <a:r>
              <a:rPr lang="en-US" dirty="0"/>
              <a:t>Prophetic End time danger</a:t>
            </a:r>
          </a:p>
          <a:p>
            <a:pPr marL="514350" indent="-514350" algn="l">
              <a:buFont typeface="+mj-lt"/>
              <a:buAutoNum type="arabicPeriod"/>
            </a:pPr>
            <a:r>
              <a:rPr lang="en-US" u="sng" dirty="0">
                <a:solidFill>
                  <a:srgbClr val="FFFF66"/>
                </a:solidFill>
              </a:rPr>
              <a:t>Prophetic End time resolution</a:t>
            </a:r>
          </a:p>
          <a:p>
            <a:pPr marL="514350" indent="-514350" algn="l">
              <a:buFont typeface="+mj-lt"/>
              <a:buAutoNum type="arabicPeriod"/>
            </a:pPr>
            <a:endParaRPr lang="en-US" dirty="0"/>
          </a:p>
        </p:txBody>
      </p:sp>
    </p:spTree>
    <p:extLst>
      <p:ext uri="{BB962C8B-B14F-4D97-AF65-F5344CB8AC3E}">
        <p14:creationId xmlns:p14="http://schemas.microsoft.com/office/powerpoint/2010/main" val="245041048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7AD03-EC6E-02E7-43AD-42744A856C1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047DBE8-5C98-70C8-6E10-6238CF88ECCE}"/>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T’hillim/Ps 34.18</a:t>
            </a:r>
            <a:r>
              <a:rPr lang="en-US" sz="4000" dirty="0"/>
              <a:t> </a:t>
            </a:r>
            <a:r>
              <a:rPr lang="en-US" sz="4000" cap="small" dirty="0"/>
              <a:t>Adoni</a:t>
            </a:r>
            <a:r>
              <a:rPr lang="en-US" sz="4000" dirty="0"/>
              <a:t> is near those with broken hearts; he saves those whose spirit is crushed.</a:t>
            </a:r>
          </a:p>
        </p:txBody>
      </p:sp>
    </p:spTree>
    <p:extLst>
      <p:ext uri="{BB962C8B-B14F-4D97-AF65-F5344CB8AC3E}">
        <p14:creationId xmlns:p14="http://schemas.microsoft.com/office/powerpoint/2010/main" val="260155828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C35EE-7B99-F088-2E23-E9C92A7F909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0F99EE1-B856-67E0-9487-54B8F10454FC}"/>
              </a:ext>
            </a:extLst>
          </p:cNvPr>
          <p:cNvSpPr>
            <a:spLocks noGrp="1" noChangeArrowheads="1"/>
          </p:cNvSpPr>
          <p:nvPr>
            <p:ph type="subTitle" idx="1"/>
          </p:nvPr>
        </p:nvSpPr>
        <p:spPr>
          <a:xfrm>
            <a:off x="228600" y="209550"/>
            <a:ext cx="8686800" cy="4800600"/>
          </a:xfrm>
        </p:spPr>
        <p:txBody>
          <a:bodyPr>
            <a:normAutofit fontScale="92500"/>
          </a:bodyPr>
          <a:lstStyle/>
          <a:p>
            <a:pPr algn="l"/>
            <a:r>
              <a:rPr lang="en-US" sz="4000" dirty="0"/>
              <a:t>We only have one asset to “market” to the world. </a:t>
            </a:r>
          </a:p>
          <a:p>
            <a:endParaRPr lang="en-US" sz="4000" dirty="0"/>
          </a:p>
          <a:p>
            <a:r>
              <a:rPr lang="en-US" sz="4000" dirty="0"/>
              <a:t>INTEGRITY</a:t>
            </a:r>
          </a:p>
          <a:p>
            <a:pPr algn="l"/>
            <a:r>
              <a:rPr lang="en-US" sz="4000" baseline="30000" dirty="0"/>
              <a:t>2 Cor 8.21  </a:t>
            </a:r>
            <a:r>
              <a:rPr lang="en-US" sz="4000" dirty="0"/>
              <a:t>We take pains to do what is right not only in the sight of God but also in the sight of other people.</a:t>
            </a:r>
          </a:p>
        </p:txBody>
      </p:sp>
    </p:spTree>
    <p:extLst>
      <p:ext uri="{BB962C8B-B14F-4D97-AF65-F5344CB8AC3E}">
        <p14:creationId xmlns:p14="http://schemas.microsoft.com/office/powerpoint/2010/main" val="422911581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11FD6-A5E2-77CE-A12C-7A86C1DA9645}"/>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9643EA4-CC49-8357-A541-F783585B205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Corollaries:</a:t>
            </a:r>
          </a:p>
          <a:p>
            <a:pPr algn="l"/>
            <a:r>
              <a:rPr lang="en-US" sz="4000" dirty="0"/>
              <a:t>Humility, servant spirit, love </a:t>
            </a:r>
          </a:p>
        </p:txBody>
      </p:sp>
    </p:spTree>
    <p:extLst>
      <p:ext uri="{BB962C8B-B14F-4D97-AF65-F5344CB8AC3E}">
        <p14:creationId xmlns:p14="http://schemas.microsoft.com/office/powerpoint/2010/main" val="352330656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06229-F46E-70F5-D582-2C23E8BDD954}"/>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04C9AD9-92DE-E0CD-ECD0-7A68D269F52C}"/>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Yeshayahu / Is 66.2 </a:t>
            </a:r>
            <a:r>
              <a:rPr lang="en-US" sz="4000" dirty="0"/>
              <a:t>Didn’t I myself make all these things? This is how they all came to be,” says Adonai. “The kind of person on whom I look with favor is one with a poor and humble spirit, who trembles at my word.</a:t>
            </a:r>
          </a:p>
        </p:txBody>
      </p:sp>
    </p:spTree>
    <p:extLst>
      <p:ext uri="{BB962C8B-B14F-4D97-AF65-F5344CB8AC3E}">
        <p14:creationId xmlns:p14="http://schemas.microsoft.com/office/powerpoint/2010/main" val="228801093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FEFC9-223A-4AC2-CA10-58F5F9B474D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5CAFC3B-88F3-2E2B-A4C8-0B3018AA50D7}"/>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T’hillim/ Ps 138.6 </a:t>
            </a:r>
            <a:r>
              <a:rPr lang="en-US" sz="4000" dirty="0"/>
              <a:t>For though </a:t>
            </a:r>
            <a:r>
              <a:rPr lang="en-US" sz="4000" cap="small" dirty="0"/>
              <a:t>Adoni</a:t>
            </a:r>
            <a:r>
              <a:rPr lang="en-US" sz="4000" dirty="0"/>
              <a:t> is exalted, yet He looks upon the lowly, but the haughty He knows from afar.</a:t>
            </a:r>
          </a:p>
        </p:txBody>
      </p:sp>
    </p:spTree>
    <p:extLst>
      <p:ext uri="{BB962C8B-B14F-4D97-AF65-F5344CB8AC3E}">
        <p14:creationId xmlns:p14="http://schemas.microsoft.com/office/powerpoint/2010/main" val="373520093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68D93-3638-8B17-DF05-BF6597520F0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F4576BD-E836-7EA4-75DA-915DD65AFA03}"/>
              </a:ext>
            </a:extLst>
          </p:cNvPr>
          <p:cNvSpPr>
            <a:spLocks noGrp="1" noChangeArrowheads="1"/>
          </p:cNvSpPr>
          <p:nvPr>
            <p:ph type="subTitle" idx="1"/>
          </p:nvPr>
        </p:nvSpPr>
        <p:spPr>
          <a:xfrm>
            <a:off x="228600" y="209550"/>
            <a:ext cx="8686800" cy="4800600"/>
          </a:xfrm>
        </p:spPr>
        <p:txBody>
          <a:bodyPr>
            <a:normAutofit fontScale="92500"/>
          </a:bodyPr>
          <a:lstStyle/>
          <a:p>
            <a:pPr algn="l"/>
            <a:r>
              <a:rPr lang="en-US" sz="4000" baseline="30000" dirty="0"/>
              <a:t>Mishlei/Prov 11.1-3 </a:t>
            </a:r>
            <a:r>
              <a:rPr lang="en-US" sz="4000" dirty="0"/>
              <a:t>Dishonest scales are an abomination to </a:t>
            </a:r>
            <a:r>
              <a:rPr lang="en-US" sz="4000" cap="small" dirty="0"/>
              <a:t>Adoni</a:t>
            </a:r>
            <a:r>
              <a:rPr lang="en-US" sz="4000" dirty="0"/>
              <a:t>, but an accurate weight is His delight. When pride comes, then comes disgrace, but with the humble is wisdom. The </a:t>
            </a:r>
            <a:r>
              <a:rPr lang="en-US" sz="4000" u="sng" dirty="0">
                <a:solidFill>
                  <a:srgbClr val="FFFF66"/>
                </a:solidFill>
              </a:rPr>
              <a:t>integrity of the upright </a:t>
            </a:r>
            <a:r>
              <a:rPr lang="en-US" sz="4000" dirty="0"/>
              <a:t>guides them, but the crookedness of the treacherous will destroy them.</a:t>
            </a:r>
          </a:p>
        </p:txBody>
      </p:sp>
    </p:spTree>
    <p:extLst>
      <p:ext uri="{BB962C8B-B14F-4D97-AF65-F5344CB8AC3E}">
        <p14:creationId xmlns:p14="http://schemas.microsoft.com/office/powerpoint/2010/main" val="3603798258"/>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242567</TotalTime>
  <Words>5392</Words>
  <Application>Microsoft Office PowerPoint</Application>
  <PresentationFormat>On-screen Show (16:9)</PresentationFormat>
  <Paragraphs>603</Paragraphs>
  <Slides>116</Slides>
  <Notes>116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116</vt:i4>
      </vt:variant>
    </vt:vector>
  </HeadingPairs>
  <TitlesOfParts>
    <vt:vector size="120" baseType="lpstr">
      <vt:lpstr>Arial</vt:lpstr>
      <vt:lpstr>Arial Rounded MT Bold</vt:lpstr>
      <vt:lpstr>Helvetica</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שמואל Wolkenfeld</cp:lastModifiedBy>
  <cp:revision>5413</cp:revision>
  <dcterms:created xsi:type="dcterms:W3CDTF">2006-04-21T19:34:43Z</dcterms:created>
  <dcterms:modified xsi:type="dcterms:W3CDTF">2025-02-01T14:57:42Z</dcterms:modified>
</cp:coreProperties>
</file>