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9"/>
  </p:notesMasterIdLst>
  <p:handoutMasterIdLst>
    <p:handoutMasterId r:id="rId100"/>
  </p:handoutMasterIdLst>
  <p:sldIdLst>
    <p:sldId id="2045" r:id="rId2"/>
    <p:sldId id="66528" r:id="rId3"/>
    <p:sldId id="66534" r:id="rId4"/>
    <p:sldId id="66502" r:id="rId5"/>
    <p:sldId id="66572" r:id="rId6"/>
    <p:sldId id="66521" r:id="rId7"/>
    <p:sldId id="66527" r:id="rId8"/>
    <p:sldId id="66501" r:id="rId9"/>
    <p:sldId id="66531" r:id="rId10"/>
    <p:sldId id="66524" r:id="rId11"/>
    <p:sldId id="66532" r:id="rId12"/>
    <p:sldId id="66533" r:id="rId13"/>
    <p:sldId id="326" r:id="rId14"/>
    <p:sldId id="66538" r:id="rId15"/>
    <p:sldId id="66535" r:id="rId16"/>
    <p:sldId id="66547" r:id="rId17"/>
    <p:sldId id="66548" r:id="rId18"/>
    <p:sldId id="66518" r:id="rId19"/>
    <p:sldId id="66539" r:id="rId20"/>
    <p:sldId id="66544" r:id="rId21"/>
    <p:sldId id="66550" r:id="rId22"/>
    <p:sldId id="66545" r:id="rId23"/>
    <p:sldId id="66546" r:id="rId24"/>
    <p:sldId id="66551" r:id="rId25"/>
    <p:sldId id="66549" r:id="rId26"/>
    <p:sldId id="66541" r:id="rId27"/>
    <p:sldId id="66542" r:id="rId28"/>
    <p:sldId id="66554" r:id="rId29"/>
    <p:sldId id="66570" r:id="rId30"/>
    <p:sldId id="66571" r:id="rId31"/>
    <p:sldId id="66536" r:id="rId32"/>
    <p:sldId id="66537" r:id="rId33"/>
    <p:sldId id="66540" r:id="rId34"/>
    <p:sldId id="66456" r:id="rId35"/>
    <p:sldId id="66624" r:id="rId36"/>
    <p:sldId id="66625" r:id="rId37"/>
    <p:sldId id="66523" r:id="rId38"/>
    <p:sldId id="66522" r:id="rId39"/>
    <p:sldId id="66529" r:id="rId40"/>
    <p:sldId id="66576" r:id="rId41"/>
    <p:sldId id="66530" r:id="rId42"/>
    <p:sldId id="66480" r:id="rId43"/>
    <p:sldId id="66470" r:id="rId44"/>
    <p:sldId id="66525" r:id="rId45"/>
    <p:sldId id="66582" r:id="rId46"/>
    <p:sldId id="66623" r:id="rId47"/>
    <p:sldId id="66509" r:id="rId48"/>
    <p:sldId id="66511" r:id="rId49"/>
    <p:sldId id="66597" r:id="rId50"/>
    <p:sldId id="66552" r:id="rId51"/>
    <p:sldId id="66599" r:id="rId52"/>
    <p:sldId id="66581" r:id="rId53"/>
    <p:sldId id="66583" r:id="rId54"/>
    <p:sldId id="66577" r:id="rId55"/>
    <p:sldId id="66578" r:id="rId56"/>
    <p:sldId id="66519" r:id="rId57"/>
    <p:sldId id="66584" r:id="rId58"/>
    <p:sldId id="66579" r:id="rId59"/>
    <p:sldId id="66588" r:id="rId60"/>
    <p:sldId id="66589" r:id="rId61"/>
    <p:sldId id="66590" r:id="rId62"/>
    <p:sldId id="66596" r:id="rId63"/>
    <p:sldId id="66586" r:id="rId64"/>
    <p:sldId id="66591" r:id="rId65"/>
    <p:sldId id="66595" r:id="rId66"/>
    <p:sldId id="66598" r:id="rId67"/>
    <p:sldId id="66580" r:id="rId68"/>
    <p:sldId id="66574" r:id="rId69"/>
    <p:sldId id="66575" r:id="rId70"/>
    <p:sldId id="66600" r:id="rId71"/>
    <p:sldId id="66585" r:id="rId72"/>
    <p:sldId id="66593" r:id="rId73"/>
    <p:sldId id="66587" r:id="rId74"/>
    <p:sldId id="66520" r:id="rId75"/>
    <p:sldId id="66601" r:id="rId76"/>
    <p:sldId id="66617" r:id="rId77"/>
    <p:sldId id="66594" r:id="rId78"/>
    <p:sldId id="66592" r:id="rId79"/>
    <p:sldId id="66602" r:id="rId80"/>
    <p:sldId id="66607" r:id="rId81"/>
    <p:sldId id="66603" r:id="rId82"/>
    <p:sldId id="66604" r:id="rId83"/>
    <p:sldId id="66605" r:id="rId84"/>
    <p:sldId id="66606" r:id="rId85"/>
    <p:sldId id="66608" r:id="rId86"/>
    <p:sldId id="66609" r:id="rId87"/>
    <p:sldId id="66610" r:id="rId88"/>
    <p:sldId id="66613" r:id="rId89"/>
    <p:sldId id="66614" r:id="rId90"/>
    <p:sldId id="66615" r:id="rId91"/>
    <p:sldId id="66618" r:id="rId92"/>
    <p:sldId id="66619" r:id="rId93"/>
    <p:sldId id="66620" r:id="rId94"/>
    <p:sldId id="66621" r:id="rId95"/>
    <p:sldId id="66622" r:id="rId96"/>
    <p:sldId id="66611" r:id="rId97"/>
    <p:sldId id="66616" r:id="rId98"/>
  </p:sldIdLst>
  <p:sldSz cx="9144000" cy="5143500" type="screen16x9"/>
  <p:notesSz cx="7077075" cy="9369425"/>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93" autoAdjust="0"/>
    <p:restoredTop sz="87933" autoAdjust="0"/>
  </p:normalViewPr>
  <p:slideViewPr>
    <p:cSldViewPr>
      <p:cViewPr varScale="1">
        <p:scale>
          <a:sx n="97" d="100"/>
          <a:sy n="97" d="100"/>
        </p:scale>
        <p:origin x="90" y="47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7" d="100"/>
          <a:sy n="77" d="100"/>
        </p:scale>
        <p:origin x="2016" y="138"/>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4008705"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899328"/>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4008705" y="8899328"/>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4008705"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415925" y="703263"/>
            <a:ext cx="6245225" cy="35131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7708" y="4450477"/>
            <a:ext cx="5661660" cy="421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899328"/>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4008705" y="8899328"/>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orldatlas.com/r/w2000-h1125-q90/upload/0f/03/92/shutterstock-1084821599.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415925" y="703263"/>
            <a:ext cx="6245225" cy="3513137"/>
          </a:xfrm>
          <a:ln/>
        </p:spPr>
      </p:sp>
      <p:sp>
        <p:nvSpPr>
          <p:cNvPr id="840707" name="Rectangle 3"/>
          <p:cNvSpPr>
            <a:spLocks noGrp="1" noChangeArrowheads="1"/>
          </p:cNvSpPr>
          <p:nvPr>
            <p:ph type="body" idx="1"/>
          </p:nvPr>
        </p:nvSpPr>
        <p:spPr>
          <a:xfrm>
            <a:off x="157269" y="4216241"/>
            <a:ext cx="6762538" cy="4997027"/>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D3309-AD52-9E62-F779-E1A33AE40E0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E979DC-7072-D675-0A98-C498E893ABE8}"/>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72BE411D-B2D7-253A-9F51-4C7D930C6017}"/>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6BB16A3A-CDE7-B321-DC06-82F9268E4233}"/>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10</a:t>
            </a:fld>
            <a:endParaRPr lang="en-US" altLang="en-US">
              <a:solidFill>
                <a:prstClr val="white"/>
              </a:solidFill>
            </a:endParaRPr>
          </a:p>
        </p:txBody>
      </p:sp>
      <p:sp>
        <p:nvSpPr>
          <p:cNvPr id="840706" name="Rectangle 2">
            <a:extLst>
              <a:ext uri="{FF2B5EF4-FFF2-40B4-BE49-F238E27FC236}">
                <a16:creationId xmlns:a16="http://schemas.microsoft.com/office/drawing/2014/main" id="{FA5AD65E-053E-EF50-0C14-F79F5210E68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12688F2-CCEC-93AD-B481-E9A9B7600C8F}"/>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59354DD-A929-D300-B746-74F2D792C1C4}"/>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70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14533-59A4-9489-4B94-CC352731997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4D4A041-DABD-9D6C-4EA1-1D179D4EC4BD}"/>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CA594ECF-6505-90DF-C465-BD255D85CC03}"/>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9DF4D038-7E6D-1B20-4D02-8B665B1BE49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11</a:t>
            </a:fld>
            <a:endParaRPr lang="en-US" altLang="en-US">
              <a:solidFill>
                <a:prstClr val="white"/>
              </a:solidFill>
            </a:endParaRPr>
          </a:p>
        </p:txBody>
      </p:sp>
      <p:sp>
        <p:nvSpPr>
          <p:cNvPr id="840706" name="Rectangle 2">
            <a:extLst>
              <a:ext uri="{FF2B5EF4-FFF2-40B4-BE49-F238E27FC236}">
                <a16:creationId xmlns:a16="http://schemas.microsoft.com/office/drawing/2014/main" id="{5221919A-F5F4-37A1-0630-DECB5B98108C}"/>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E0498B5-A42A-3300-BD66-74803CB2C52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1604AB7-BA0C-FE08-1908-2C977452179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09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7BB61-4BF2-7E1D-FADC-14477F79230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0DC8BB-0B22-3404-37C8-9560C4D4EFDD}"/>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C5FEC0DC-C038-4C80-8526-8944C9F784A5}"/>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F0EA9832-0C9F-4646-3A0B-F7CC72BC7605}"/>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12</a:t>
            </a:fld>
            <a:endParaRPr lang="en-US" altLang="en-US">
              <a:solidFill>
                <a:prstClr val="white"/>
              </a:solidFill>
            </a:endParaRPr>
          </a:p>
        </p:txBody>
      </p:sp>
      <p:sp>
        <p:nvSpPr>
          <p:cNvPr id="840706" name="Rectangle 2">
            <a:extLst>
              <a:ext uri="{FF2B5EF4-FFF2-40B4-BE49-F238E27FC236}">
                <a16:creationId xmlns:a16="http://schemas.microsoft.com/office/drawing/2014/main" id="{4AD49FDA-51C6-9A8E-EE92-CC9DC8EBC127}"/>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96A815F-C99E-99FA-8D17-073DEB531D71}"/>
              </a:ext>
            </a:extLst>
          </p:cNvPr>
          <p:cNvSpPr>
            <a:spLocks noGrp="1" noChangeArrowheads="1"/>
          </p:cNvSpPr>
          <p:nvPr>
            <p:ph type="body" idx="1"/>
          </p:nvPr>
        </p:nvSpPr>
        <p:spPr>
          <a:xfrm>
            <a:off x="157269" y="4216241"/>
            <a:ext cx="6762538" cy="4997027"/>
          </a:xfrm>
        </p:spPr>
        <p:txBody>
          <a:bodyPr/>
          <a:lstStyle/>
          <a:p>
            <a:pPr algn="l"/>
            <a:r>
              <a:rPr lang="en-US" altLang="en-US" dirty="0"/>
              <a:t>Prayer</a:t>
            </a:r>
          </a:p>
          <a:p>
            <a:pPr algn="l"/>
            <a:r>
              <a:rPr lang="en-US" altLang="en-US" dirty="0"/>
              <a:t>First of all, where was this?</a:t>
            </a:r>
          </a:p>
        </p:txBody>
      </p:sp>
      <p:cxnSp>
        <p:nvCxnSpPr>
          <p:cNvPr id="3" name="Straight Connector 2">
            <a:extLst>
              <a:ext uri="{FF2B5EF4-FFF2-40B4-BE49-F238E27FC236}">
                <a16:creationId xmlns:a16="http://schemas.microsoft.com/office/drawing/2014/main" id="{8757F74A-05BD-AFC2-5F07-30A0406B6C50}"/>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54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FC04B77-1164-28B5-A33E-329CAC6D10D3}"/>
              </a:ext>
            </a:extLst>
          </p:cNvPr>
          <p:cNvSpPr>
            <a:spLocks noGrp="1" noChangeArrowheads="1"/>
          </p:cNvSpPr>
          <p:nvPr>
            <p:ph type="hdr"/>
          </p:nvPr>
        </p:nvSpPr>
        <p:spPr>
          <a:ln/>
        </p:spPr>
        <p:txBody>
          <a:bodyPr/>
          <a:lstStyle/>
          <a:p>
            <a:r>
              <a:rPr lang="en-US" altLang="en-US"/>
              <a:t>Shmot 14 Cloud Light to one, Darkness to other</a:t>
            </a:r>
          </a:p>
        </p:txBody>
      </p:sp>
      <p:sp>
        <p:nvSpPr>
          <p:cNvPr id="3" name="Rectangle 3">
            <a:extLst>
              <a:ext uri="{FF2B5EF4-FFF2-40B4-BE49-F238E27FC236}">
                <a16:creationId xmlns:a16="http://schemas.microsoft.com/office/drawing/2014/main" id="{5B7CD805-E6B6-84DA-5DB8-D8928A83D03D}"/>
              </a:ext>
            </a:extLst>
          </p:cNvPr>
          <p:cNvSpPr>
            <a:spLocks noGrp="1" noChangeArrowheads="1"/>
          </p:cNvSpPr>
          <p:nvPr>
            <p:ph type="dt"/>
          </p:nvPr>
        </p:nvSpPr>
        <p:spPr>
          <a:ln/>
        </p:spPr>
        <p:txBody>
          <a:bodyPr/>
          <a:lstStyle/>
          <a:p>
            <a:r>
              <a:rPr lang="he-IL" altLang="en-US"/>
              <a:t>2014 5774  Jan 11</a:t>
            </a:r>
            <a:endParaRPr lang="en-US" altLang="en-US"/>
          </a:p>
        </p:txBody>
      </p:sp>
      <p:sp>
        <p:nvSpPr>
          <p:cNvPr id="5" name="Rectangle 7">
            <a:extLst>
              <a:ext uri="{FF2B5EF4-FFF2-40B4-BE49-F238E27FC236}">
                <a16:creationId xmlns:a16="http://schemas.microsoft.com/office/drawing/2014/main" id="{4E875AB9-A32F-4112-30B2-B8DD5CED0518}"/>
              </a:ext>
            </a:extLst>
          </p:cNvPr>
          <p:cNvSpPr>
            <a:spLocks noGrp="1" noChangeArrowheads="1"/>
          </p:cNvSpPr>
          <p:nvPr>
            <p:ph type="sldNum"/>
          </p:nvPr>
        </p:nvSpPr>
        <p:spPr>
          <a:ln/>
        </p:spPr>
        <p:txBody>
          <a:bodyPr/>
          <a:lstStyle/>
          <a:p>
            <a:fld id="{2260EB7C-DBAF-4EC7-9C85-3D0130F60E97}" type="slidenum">
              <a:rPr lang="en-US" altLang="en-US"/>
              <a:pPr/>
              <a:t>13</a:t>
            </a:fld>
            <a:endParaRPr lang="en-US" altLang="en-US"/>
          </a:p>
        </p:txBody>
      </p:sp>
      <p:sp>
        <p:nvSpPr>
          <p:cNvPr id="174082" name="Rectangle 2">
            <a:extLst>
              <a:ext uri="{FF2B5EF4-FFF2-40B4-BE49-F238E27FC236}">
                <a16:creationId xmlns:a16="http://schemas.microsoft.com/office/drawing/2014/main" id="{C3702940-E14B-C623-9FD8-9BFD360D646E}"/>
              </a:ext>
            </a:extLst>
          </p:cNvPr>
          <p:cNvSpPr>
            <a:spLocks noGrp="1" noRot="1" noChangeAspect="1" noChangeArrowheads="1" noTextEdit="1"/>
          </p:cNvSpPr>
          <p:nvPr>
            <p:ph type="sldImg"/>
          </p:nvPr>
        </p:nvSpPr>
        <p:spPr>
          <a:xfrm>
            <a:off x="-79375" y="234950"/>
            <a:ext cx="7075488" cy="3979863"/>
          </a:xfrm>
          <a:ln/>
        </p:spPr>
      </p:sp>
      <p:sp>
        <p:nvSpPr>
          <p:cNvPr id="174083" name="Rectangle 3">
            <a:extLst>
              <a:ext uri="{FF2B5EF4-FFF2-40B4-BE49-F238E27FC236}">
                <a16:creationId xmlns:a16="http://schemas.microsoft.com/office/drawing/2014/main" id="{3D2EB953-014D-6F46-FE03-F74DCF940D35}"/>
              </a:ext>
            </a:extLst>
          </p:cNvPr>
          <p:cNvSpPr>
            <a:spLocks noGrp="1" noChangeArrowheads="1"/>
          </p:cNvSpPr>
          <p:nvPr>
            <p:ph type="body" idx="1"/>
          </p:nvPr>
        </p:nvSpPr>
        <p:spPr>
          <a:xfrm>
            <a:off x="314537" y="4294320"/>
            <a:ext cx="6448002" cy="4684713"/>
          </a:xfrm>
        </p:spPr>
        <p:txBody>
          <a:bodyPr/>
          <a:lstStyle/>
          <a:p>
            <a:r>
              <a:rPr lang="en-US" altLang="en-US" sz="2100" dirty="0"/>
              <a:t>Backstory: people of Israel left Goshen/Nile Delta and camped at Reed Sea [NOT Red Sea  </a:t>
            </a:r>
            <a:r>
              <a:rPr lang="he-IL" altLang="en-US" sz="2900" dirty="0">
                <a:cs typeface="Vilna" pitchFamily="2" charset="-79"/>
              </a:rPr>
              <a:t>ים סוף</a:t>
            </a:r>
            <a:r>
              <a:rPr lang="en-US" altLang="en-US" sz="2100" dirty="0"/>
              <a:t>]</a:t>
            </a:r>
            <a:endParaRPr lang="he-IL" altLang="en-US" sz="2100" dirty="0"/>
          </a:p>
          <a:p>
            <a:r>
              <a:rPr lang="en-US" altLang="en-US" sz="2100" dirty="0"/>
              <a:t>P</a:t>
            </a:r>
            <a:r>
              <a:rPr lang="en-US" altLang="en-US" sz="2100" dirty="0">
                <a:cs typeface="Arial" panose="020B0604020202020204" pitchFamily="34" charset="0"/>
              </a:rPr>
              <a:t>anic from Pharoah’s army.  Traditional location. Somewhere, between a hostile army and an ocean.  PANIC.</a:t>
            </a:r>
          </a:p>
          <a:p>
            <a:r>
              <a:rPr lang="en-US" altLang="en-US" sz="2100" dirty="0">
                <a:cs typeface="Arial" panose="020B0604020202020204" pitchFamily="34" charset="0"/>
              </a:rPr>
              <a:t>People: Go back</a:t>
            </a:r>
          </a:p>
          <a:p>
            <a:r>
              <a:rPr lang="en-US" altLang="en-US" sz="2100" dirty="0">
                <a:cs typeface="Arial" panose="020B0604020202020204" pitchFamily="34" charset="0"/>
              </a:rPr>
              <a:t>Moshe: stand still</a:t>
            </a:r>
          </a:p>
          <a:p>
            <a:r>
              <a:rPr lang="en-US" altLang="en-US" sz="2100" dirty="0">
                <a:cs typeface="Arial" panose="020B0604020202020204" pitchFamily="34" charset="0"/>
              </a:rPr>
              <a:t>G-d: go forward.  </a:t>
            </a:r>
          </a:p>
          <a:p>
            <a:r>
              <a:rPr lang="en-US" altLang="en-US" sz="2100" dirty="0">
                <a:cs typeface="Arial" panose="020B0604020202020204" pitchFamily="34" charset="0"/>
              </a:rPr>
              <a:t>Drying out sea, took a little while, even for G-d </a:t>
            </a:r>
          </a:p>
        </p:txBody>
      </p:sp>
    </p:spTree>
    <p:extLst>
      <p:ext uri="{BB962C8B-B14F-4D97-AF65-F5344CB8AC3E}">
        <p14:creationId xmlns:p14="http://schemas.microsoft.com/office/powerpoint/2010/main" val="1754468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972EC-E11A-93BF-3C9A-361C879867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E6797C4-69DA-4119-8FB5-AB527515509F}"/>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811BE655-8ABD-34C6-DD63-9853D50CB521}"/>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56303B0E-9F8A-0846-7956-C7B4824B5B40}"/>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14</a:t>
            </a:fld>
            <a:endParaRPr lang="en-US" altLang="en-US">
              <a:solidFill>
                <a:prstClr val="white"/>
              </a:solidFill>
            </a:endParaRPr>
          </a:p>
        </p:txBody>
      </p:sp>
      <p:sp>
        <p:nvSpPr>
          <p:cNvPr id="840706" name="Rectangle 2">
            <a:extLst>
              <a:ext uri="{FF2B5EF4-FFF2-40B4-BE49-F238E27FC236}">
                <a16:creationId xmlns:a16="http://schemas.microsoft.com/office/drawing/2014/main" id="{ACF4E092-8A79-2FE6-5C9D-04B2C916B3B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C4DEF54-2322-50B9-D81B-39609BF46C8C}"/>
              </a:ext>
            </a:extLst>
          </p:cNvPr>
          <p:cNvSpPr>
            <a:spLocks noGrp="1" noChangeArrowheads="1"/>
          </p:cNvSpPr>
          <p:nvPr>
            <p:ph type="body" idx="1"/>
          </p:nvPr>
        </p:nvSpPr>
        <p:spPr>
          <a:xfrm>
            <a:off x="157269" y="4216241"/>
            <a:ext cx="6762538" cy="4997027"/>
          </a:xfrm>
        </p:spPr>
        <p:txBody>
          <a:bodyPr/>
          <a:lstStyle/>
          <a:p>
            <a:pPr algn="l"/>
            <a:r>
              <a:rPr lang="en-US" altLang="en-US" dirty="0"/>
              <a:t>Tim Mahoney supports.  Allows 7 days.</a:t>
            </a:r>
          </a:p>
          <a:p>
            <a:pPr algn="l"/>
            <a:r>
              <a:rPr lang="en-US" altLang="en-US" dirty="0"/>
              <a:t>We’ll do an archeology study on this.  </a:t>
            </a:r>
          </a:p>
        </p:txBody>
      </p:sp>
      <p:cxnSp>
        <p:nvCxnSpPr>
          <p:cNvPr id="3" name="Straight Connector 2">
            <a:extLst>
              <a:ext uri="{FF2B5EF4-FFF2-40B4-BE49-F238E27FC236}">
                <a16:creationId xmlns:a16="http://schemas.microsoft.com/office/drawing/2014/main" id="{6AAC67DD-0DF4-C325-1F5A-9D98BDA59ACF}"/>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00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AEB6E-7EDF-19F9-E742-63CFCBFE01B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B62F1F-C53F-B729-B844-687AC3F9DD35}"/>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DE116E1D-1540-4809-54AA-7539995AC95B}"/>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B4E0C8C1-95B5-C12C-0F2E-9B3374AC3AE0}"/>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15</a:t>
            </a:fld>
            <a:endParaRPr lang="en-US" altLang="en-US">
              <a:solidFill>
                <a:prstClr val="white"/>
              </a:solidFill>
            </a:endParaRPr>
          </a:p>
        </p:txBody>
      </p:sp>
      <p:sp>
        <p:nvSpPr>
          <p:cNvPr id="840706" name="Rectangle 2">
            <a:extLst>
              <a:ext uri="{FF2B5EF4-FFF2-40B4-BE49-F238E27FC236}">
                <a16:creationId xmlns:a16="http://schemas.microsoft.com/office/drawing/2014/main" id="{1FE79ED4-6BBE-752D-4257-9B829EA36221}"/>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2EECAC2-0037-EC32-DB26-BAD647B31DB7}"/>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6EADF9E-42EA-B365-E7C0-B5EF3B5EDDB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58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7281A-C06F-4D3D-2D58-0DD22254459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6CC15D-9D3D-282B-C21B-EAC8D5FE4435}"/>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D30556E6-C6F6-E845-97D6-F9FDC77D1A39}"/>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4ED2B853-F624-5FED-EAEF-52265AF7216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16</a:t>
            </a:fld>
            <a:endParaRPr lang="en-US" altLang="en-US">
              <a:solidFill>
                <a:prstClr val="white"/>
              </a:solidFill>
            </a:endParaRPr>
          </a:p>
        </p:txBody>
      </p:sp>
      <p:sp>
        <p:nvSpPr>
          <p:cNvPr id="840706" name="Rectangle 2">
            <a:extLst>
              <a:ext uri="{FF2B5EF4-FFF2-40B4-BE49-F238E27FC236}">
                <a16:creationId xmlns:a16="http://schemas.microsoft.com/office/drawing/2014/main" id="{80B90CEB-0F04-801F-A330-34691AB7467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43AA0AD-03FA-CD85-28B2-0C1E5925B55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98D81A4-0006-7810-0125-23550FA5B47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99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61C91-423B-A12B-084B-51E7EAADD9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29FC9D-71A6-758A-518D-D00E0A9A6F42}"/>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94663388-C982-7958-576C-71C201B4E858}"/>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45640BCC-DDD8-5BFE-1698-D768EFDD75A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17</a:t>
            </a:fld>
            <a:endParaRPr lang="en-US" altLang="en-US">
              <a:solidFill>
                <a:prstClr val="white"/>
              </a:solidFill>
            </a:endParaRPr>
          </a:p>
        </p:txBody>
      </p:sp>
      <p:sp>
        <p:nvSpPr>
          <p:cNvPr id="840706" name="Rectangle 2">
            <a:extLst>
              <a:ext uri="{FF2B5EF4-FFF2-40B4-BE49-F238E27FC236}">
                <a16:creationId xmlns:a16="http://schemas.microsoft.com/office/drawing/2014/main" id="{77C5846E-37AE-ACAD-042A-709FCF53C98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D74E29B-7018-1FBA-BCBD-FB07C09AF50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DA13AA4-3A1A-C4A7-0C18-57538BC5B0EC}"/>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04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C5002-A4AB-475D-F2DA-33667F75F1A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4ED23F3-54D0-5A79-3FB2-A4963190A3CA}"/>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97177D37-A7B6-30C8-EE0F-0B7CB78CE857}"/>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B24E4C3D-57BE-B47B-0308-9298E41A45F3}"/>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18</a:t>
            </a:fld>
            <a:endParaRPr lang="en-US" altLang="en-US">
              <a:solidFill>
                <a:prstClr val="white"/>
              </a:solidFill>
            </a:endParaRPr>
          </a:p>
        </p:txBody>
      </p:sp>
      <p:sp>
        <p:nvSpPr>
          <p:cNvPr id="840706" name="Rectangle 2">
            <a:extLst>
              <a:ext uri="{FF2B5EF4-FFF2-40B4-BE49-F238E27FC236}">
                <a16:creationId xmlns:a16="http://schemas.microsoft.com/office/drawing/2014/main" id="{F9E1FBFC-9881-E954-F8B6-E07BBE82E830}"/>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782B830-D3C8-CCCF-95A3-02A1C08D2D38}"/>
              </a:ext>
            </a:extLst>
          </p:cNvPr>
          <p:cNvSpPr>
            <a:spLocks noGrp="1" noChangeArrowheads="1"/>
          </p:cNvSpPr>
          <p:nvPr>
            <p:ph type="body" idx="1"/>
          </p:nvPr>
        </p:nvSpPr>
        <p:spPr>
          <a:xfrm>
            <a:off x="157269" y="4216241"/>
            <a:ext cx="6762538" cy="4997027"/>
          </a:xfrm>
        </p:spPr>
        <p:txBody>
          <a:bodyPr/>
          <a:lstStyle/>
          <a:p>
            <a:pPr algn="l"/>
            <a:r>
              <a:rPr lang="en-US" altLang="en-US" dirty="0"/>
              <a:t>Panic mode.  Death by Egyptian swords!</a:t>
            </a:r>
          </a:p>
          <a:p>
            <a:pPr algn="l"/>
            <a:r>
              <a:rPr lang="en-US" altLang="en-US" dirty="0"/>
              <a:t>Abandon ship.</a:t>
            </a:r>
          </a:p>
        </p:txBody>
      </p:sp>
      <p:cxnSp>
        <p:nvCxnSpPr>
          <p:cNvPr id="3" name="Straight Connector 2">
            <a:extLst>
              <a:ext uri="{FF2B5EF4-FFF2-40B4-BE49-F238E27FC236}">
                <a16:creationId xmlns:a16="http://schemas.microsoft.com/office/drawing/2014/main" id="{16A3FD40-B049-6387-5DCA-DBBA42CD2BD2}"/>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264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AF93B-2E2F-1C1B-20D4-EF877190C3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038DCF-D516-4C4D-A446-28EB04D15B85}"/>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71489368-63BA-A756-DB56-9B52A9F41BF8}"/>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2B353C0C-5A58-BBB7-DB1F-4FD0B6245007}"/>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19</a:t>
            </a:fld>
            <a:endParaRPr lang="en-US" altLang="en-US">
              <a:solidFill>
                <a:prstClr val="white"/>
              </a:solidFill>
            </a:endParaRPr>
          </a:p>
        </p:txBody>
      </p:sp>
      <p:sp>
        <p:nvSpPr>
          <p:cNvPr id="840706" name="Rectangle 2">
            <a:extLst>
              <a:ext uri="{FF2B5EF4-FFF2-40B4-BE49-F238E27FC236}">
                <a16:creationId xmlns:a16="http://schemas.microsoft.com/office/drawing/2014/main" id="{DDE338E3-158C-E9B5-90DB-0EA9BFCE4A17}"/>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2D4A19D-05D1-CB10-3BE1-0363F32B9129}"/>
              </a:ext>
            </a:extLst>
          </p:cNvPr>
          <p:cNvSpPr>
            <a:spLocks noGrp="1" noChangeArrowheads="1"/>
          </p:cNvSpPr>
          <p:nvPr>
            <p:ph type="body" idx="1"/>
          </p:nvPr>
        </p:nvSpPr>
        <p:spPr>
          <a:xfrm>
            <a:off x="157269" y="4216241"/>
            <a:ext cx="6762538" cy="4997027"/>
          </a:xfrm>
        </p:spPr>
        <p:txBody>
          <a:bodyPr/>
          <a:lstStyle/>
          <a:p>
            <a:pPr algn="l"/>
            <a:r>
              <a:rPr lang="en-US" altLang="en-US" dirty="0"/>
              <a:t>Fear apparently, of losing benefits in the material world</a:t>
            </a:r>
          </a:p>
        </p:txBody>
      </p:sp>
      <p:cxnSp>
        <p:nvCxnSpPr>
          <p:cNvPr id="3" name="Straight Connector 2">
            <a:extLst>
              <a:ext uri="{FF2B5EF4-FFF2-40B4-BE49-F238E27FC236}">
                <a16:creationId xmlns:a16="http://schemas.microsoft.com/office/drawing/2014/main" id="{2379F391-F297-8B12-C919-125F2B2BF27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20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F7903-0BCA-FF7F-DAB4-243BAE8B303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36626C3-F8EC-729F-7E06-AF8DF18B73F9}"/>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AA266DA4-02AB-50A3-3791-02EEF841E3D8}"/>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8AFC073F-E8E2-A780-877E-D09270153563}"/>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a:t>
            </a:fld>
            <a:endParaRPr lang="en-US" altLang="en-US">
              <a:solidFill>
                <a:prstClr val="white"/>
              </a:solidFill>
            </a:endParaRPr>
          </a:p>
        </p:txBody>
      </p:sp>
      <p:sp>
        <p:nvSpPr>
          <p:cNvPr id="840706" name="Rectangle 2">
            <a:extLst>
              <a:ext uri="{FF2B5EF4-FFF2-40B4-BE49-F238E27FC236}">
                <a16:creationId xmlns:a16="http://schemas.microsoft.com/office/drawing/2014/main" id="{C256D0E8-1056-034C-644D-25CE2C07BE4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1232574-3B39-BD17-23D7-943E6AB2D5C4}"/>
              </a:ext>
            </a:extLst>
          </p:cNvPr>
          <p:cNvSpPr>
            <a:spLocks noGrp="1" noChangeArrowheads="1"/>
          </p:cNvSpPr>
          <p:nvPr>
            <p:ph type="body" idx="1"/>
          </p:nvPr>
        </p:nvSpPr>
        <p:spPr>
          <a:xfrm>
            <a:off x="157269" y="4216241"/>
            <a:ext cx="6762538" cy="4997027"/>
          </a:xfrm>
        </p:spPr>
        <p:txBody>
          <a:bodyPr/>
          <a:lstStyle/>
          <a:p>
            <a:pPr algn="l"/>
            <a:r>
              <a:rPr lang="en-US" altLang="en-US" dirty="0"/>
              <a:t>Mother and son healthy9 </a:t>
            </a:r>
            <a:r>
              <a:rPr lang="en-US" altLang="en-US" dirty="0" err="1"/>
              <a:t>lbs</a:t>
            </a:r>
            <a:r>
              <a:rPr lang="en-US" altLang="en-US" dirty="0"/>
              <a:t> 5 oz 23 in</a:t>
            </a:r>
          </a:p>
        </p:txBody>
      </p:sp>
      <p:cxnSp>
        <p:nvCxnSpPr>
          <p:cNvPr id="3" name="Straight Connector 2">
            <a:extLst>
              <a:ext uri="{FF2B5EF4-FFF2-40B4-BE49-F238E27FC236}">
                <a16:creationId xmlns:a16="http://schemas.microsoft.com/office/drawing/2014/main" id="{30727FBD-CEE2-F594-204C-24D59C5335DD}"/>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581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875F7-AA00-61C3-E021-F8A16043EA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DE96E0F-543E-01DF-AB1E-5EF0BD7675BB}"/>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4EE83019-F739-FE44-F0C1-158D3A103B9D}"/>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08B109D0-7793-5DEC-92EA-CF2609430443}"/>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20</a:t>
            </a:fld>
            <a:endParaRPr lang="en-US" altLang="en-US">
              <a:solidFill>
                <a:prstClr val="white"/>
              </a:solidFill>
            </a:endParaRPr>
          </a:p>
        </p:txBody>
      </p:sp>
      <p:sp>
        <p:nvSpPr>
          <p:cNvPr id="840706" name="Rectangle 2">
            <a:extLst>
              <a:ext uri="{FF2B5EF4-FFF2-40B4-BE49-F238E27FC236}">
                <a16:creationId xmlns:a16="http://schemas.microsoft.com/office/drawing/2014/main" id="{9BCA3B78-3640-BE4E-0C37-09F8550F107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AE8A5F9-A802-59D9-58A2-5E605CABB5A5}"/>
              </a:ext>
            </a:extLst>
          </p:cNvPr>
          <p:cNvSpPr>
            <a:spLocks noGrp="1" noChangeArrowheads="1"/>
          </p:cNvSpPr>
          <p:nvPr>
            <p:ph type="body" idx="1"/>
          </p:nvPr>
        </p:nvSpPr>
        <p:spPr>
          <a:xfrm>
            <a:off x="157269" y="4216241"/>
            <a:ext cx="6762538" cy="4997027"/>
          </a:xfrm>
        </p:spPr>
        <p:txBody>
          <a:bodyPr/>
          <a:lstStyle/>
          <a:p>
            <a:pPr algn="l"/>
            <a:r>
              <a:rPr lang="en-US" altLang="en-US" dirty="0">
                <a:hlinkClick r:id="rId3"/>
              </a:rPr>
              <a:t>https://www.worldatlas.com/r/w2000-h1125-q90/upload/0f/03/92/shutterstock-1084821599.jpg</a:t>
            </a:r>
            <a:endParaRPr lang="en-US" altLang="en-US" dirty="0"/>
          </a:p>
          <a:p>
            <a:pPr algn="l"/>
            <a:endParaRPr lang="en-US" altLang="en-US" dirty="0"/>
          </a:p>
        </p:txBody>
      </p:sp>
      <p:cxnSp>
        <p:nvCxnSpPr>
          <p:cNvPr id="3" name="Straight Connector 2">
            <a:extLst>
              <a:ext uri="{FF2B5EF4-FFF2-40B4-BE49-F238E27FC236}">
                <a16:creationId xmlns:a16="http://schemas.microsoft.com/office/drawing/2014/main" id="{0D575833-FBB1-D699-D8A6-B9035D39745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098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250F0-54F8-3E7E-481C-353881C3C0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A9F5A5B-1F46-9567-9A42-792AC3944E74}"/>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82E02AF5-C6FB-FD11-3ABA-24C73553C48D}"/>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B81ABEB5-2BA7-8773-6365-CAEE848637C1}"/>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21</a:t>
            </a:fld>
            <a:endParaRPr lang="en-US" altLang="en-US">
              <a:solidFill>
                <a:prstClr val="white"/>
              </a:solidFill>
            </a:endParaRPr>
          </a:p>
        </p:txBody>
      </p:sp>
      <p:sp>
        <p:nvSpPr>
          <p:cNvPr id="840706" name="Rectangle 2">
            <a:extLst>
              <a:ext uri="{FF2B5EF4-FFF2-40B4-BE49-F238E27FC236}">
                <a16:creationId xmlns:a16="http://schemas.microsoft.com/office/drawing/2014/main" id="{8F83F7E2-434C-A13D-B849-65336B88975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8873CDF-D020-8B17-B5F2-B71FB1E78BEA}"/>
              </a:ext>
            </a:extLst>
          </p:cNvPr>
          <p:cNvSpPr>
            <a:spLocks noGrp="1" noChangeArrowheads="1"/>
          </p:cNvSpPr>
          <p:nvPr>
            <p:ph type="body" idx="1"/>
          </p:nvPr>
        </p:nvSpPr>
        <p:spPr>
          <a:xfrm>
            <a:off x="157269" y="4216241"/>
            <a:ext cx="6762538" cy="4997027"/>
          </a:xfrm>
        </p:spPr>
        <p:txBody>
          <a:bodyPr/>
          <a:lstStyle/>
          <a:p>
            <a:pPr algn="l"/>
            <a:r>
              <a:rPr lang="en-US" altLang="en-US" dirty="0"/>
              <a:t>I came to faith in Messiah in April 1969, glorious revelation.   But new enough to the Kingdom when I heard about Woodstock, sort of longing.  FOMO music, people, drugs, sex.   BUT, glad I didn’t go.   Party.  Similarly when offered Israel summer 1969 on Kibbutz, kibbutz goddess girls…trouble.  </a:t>
            </a:r>
          </a:p>
          <a:p>
            <a:pPr algn="l"/>
            <a:r>
              <a:rPr lang="en-US" altLang="en-US" dirty="0"/>
              <a:t>Went in 1971 to Heb U </a:t>
            </a:r>
            <a:r>
              <a:rPr lang="en-US" altLang="en-US" dirty="0" err="1"/>
              <a:t>Jerus</a:t>
            </a:r>
            <a:r>
              <a:rPr lang="en-US" altLang="en-US" dirty="0"/>
              <a:t> study program.</a:t>
            </a:r>
          </a:p>
          <a:p>
            <a:pPr algn="l"/>
            <a:r>
              <a:rPr lang="en-US" altLang="en-US" dirty="0"/>
              <a:t>It’s sometimes very tempting to go back</a:t>
            </a:r>
          </a:p>
          <a:p>
            <a:pPr algn="l"/>
            <a:r>
              <a:rPr lang="en-US" altLang="en-US" dirty="0"/>
              <a:t>There are somethings you have to miss out on.</a:t>
            </a:r>
          </a:p>
          <a:p>
            <a:pPr algn="l"/>
            <a:r>
              <a:rPr lang="en-US" altLang="en-US" dirty="0"/>
              <a:t>“Learn more”</a:t>
            </a:r>
          </a:p>
          <a:p>
            <a:pPr algn="l"/>
            <a:endParaRPr lang="en-US" altLang="en-US" dirty="0"/>
          </a:p>
          <a:p>
            <a:pPr algn="l"/>
            <a:endParaRPr lang="en-US" altLang="en-US" dirty="0"/>
          </a:p>
          <a:p>
            <a:pPr algn="l"/>
            <a:endParaRPr lang="en-US" altLang="en-US" dirty="0"/>
          </a:p>
          <a:p>
            <a:pPr algn="l"/>
            <a:r>
              <a:rPr lang="en-US" altLang="en-US" sz="1050" dirty="0"/>
              <a:t>https://cdn.theatlantic.com/media/img/photo/2019/08/woodstock/w01_50461159-1/original.jpg</a:t>
            </a:r>
          </a:p>
        </p:txBody>
      </p:sp>
      <p:cxnSp>
        <p:nvCxnSpPr>
          <p:cNvPr id="3" name="Straight Connector 2">
            <a:extLst>
              <a:ext uri="{FF2B5EF4-FFF2-40B4-BE49-F238E27FC236}">
                <a16:creationId xmlns:a16="http://schemas.microsoft.com/office/drawing/2014/main" id="{3B2E7AAB-4EB0-1458-C600-F2639B27FC23}"/>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566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7BB66-A2CD-5246-B7E8-94FA11D827F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7122DD2-2422-D076-E996-F59F165DEA3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F8C027A6-A320-70DD-F370-E163C4392FEE}"/>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B092C8CE-92E9-2E4C-0F6B-C928CED7A155}"/>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22</a:t>
            </a:fld>
            <a:endParaRPr lang="en-US" altLang="en-US">
              <a:solidFill>
                <a:prstClr val="white"/>
              </a:solidFill>
            </a:endParaRPr>
          </a:p>
        </p:txBody>
      </p:sp>
      <p:sp>
        <p:nvSpPr>
          <p:cNvPr id="840706" name="Rectangle 2">
            <a:extLst>
              <a:ext uri="{FF2B5EF4-FFF2-40B4-BE49-F238E27FC236}">
                <a16:creationId xmlns:a16="http://schemas.microsoft.com/office/drawing/2014/main" id="{7E43E89D-2E3B-D26F-D323-62DA48CAE1B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FB62C37F-7763-54A1-8D19-1FF3486728D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41344A6-5AE0-5DE7-F638-E9E2D0AD62B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77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A8F6C-9A14-08C0-2CE3-A6332FEC0E7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AA88CF2-C90A-4FE5-0A50-6FCA607038E7}"/>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0FF6EF8E-0513-FE2D-0735-5A21FEECA7C0}"/>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953A1FEE-98D0-1CC5-3611-7C71ABC8BE9C}"/>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23</a:t>
            </a:fld>
            <a:endParaRPr lang="en-US" altLang="en-US">
              <a:solidFill>
                <a:prstClr val="white"/>
              </a:solidFill>
            </a:endParaRPr>
          </a:p>
        </p:txBody>
      </p:sp>
      <p:sp>
        <p:nvSpPr>
          <p:cNvPr id="840706" name="Rectangle 2">
            <a:extLst>
              <a:ext uri="{FF2B5EF4-FFF2-40B4-BE49-F238E27FC236}">
                <a16:creationId xmlns:a16="http://schemas.microsoft.com/office/drawing/2014/main" id="{7255B025-2C76-7203-FEF5-23CC7098997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FEFF5D83-FA34-B4B0-29FF-B39633F8985E}"/>
              </a:ext>
            </a:extLst>
          </p:cNvPr>
          <p:cNvSpPr>
            <a:spLocks noGrp="1" noChangeArrowheads="1"/>
          </p:cNvSpPr>
          <p:nvPr>
            <p:ph type="body" idx="1"/>
          </p:nvPr>
        </p:nvSpPr>
        <p:spPr>
          <a:xfrm>
            <a:off x="157269" y="4216241"/>
            <a:ext cx="6762538" cy="4997027"/>
          </a:xfrm>
        </p:spPr>
        <p:txBody>
          <a:bodyPr/>
          <a:lstStyle/>
          <a:p>
            <a:pPr algn="l"/>
            <a:r>
              <a:rPr lang="en-US" altLang="en-US" dirty="0"/>
              <a:t>Cares, glamour and glitz</a:t>
            </a:r>
          </a:p>
        </p:txBody>
      </p:sp>
      <p:cxnSp>
        <p:nvCxnSpPr>
          <p:cNvPr id="3" name="Straight Connector 2">
            <a:extLst>
              <a:ext uri="{FF2B5EF4-FFF2-40B4-BE49-F238E27FC236}">
                <a16:creationId xmlns:a16="http://schemas.microsoft.com/office/drawing/2014/main" id="{1327C99D-20BB-7F03-27A3-7D11DDD9A633}"/>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872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9E59-2943-45F3-070B-574A624B64E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97D75E2-14BE-8D53-14CA-7D0469FB7260}"/>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5F275DF2-59AF-4A81-0433-91CEF238EABB}"/>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3AB2AF19-A8FD-5125-1ED8-B42589F67E33}"/>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24</a:t>
            </a:fld>
            <a:endParaRPr lang="en-US" altLang="en-US">
              <a:solidFill>
                <a:prstClr val="white"/>
              </a:solidFill>
            </a:endParaRPr>
          </a:p>
        </p:txBody>
      </p:sp>
      <p:sp>
        <p:nvSpPr>
          <p:cNvPr id="840706" name="Rectangle 2">
            <a:extLst>
              <a:ext uri="{FF2B5EF4-FFF2-40B4-BE49-F238E27FC236}">
                <a16:creationId xmlns:a16="http://schemas.microsoft.com/office/drawing/2014/main" id="{2826DFBB-A15C-1D9D-6753-7437EF3D217B}"/>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8F45BB0-C470-8B12-8D1B-EF8704506930}"/>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83B78C7-2A2F-4425-9596-268FDAE3C0BD}"/>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147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006ED-43AC-FE26-0F27-11CFCC03748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C32ED7B-1EC8-6A23-9659-1E2C0920C22E}"/>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DE21F4FC-F23C-47AC-082C-4F2365704452}"/>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7B75B5A7-7CD5-0E77-F396-42667218BA81}"/>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25</a:t>
            </a:fld>
            <a:endParaRPr lang="en-US" altLang="en-US">
              <a:solidFill>
                <a:prstClr val="white"/>
              </a:solidFill>
            </a:endParaRPr>
          </a:p>
        </p:txBody>
      </p:sp>
      <p:sp>
        <p:nvSpPr>
          <p:cNvPr id="840706" name="Rectangle 2">
            <a:extLst>
              <a:ext uri="{FF2B5EF4-FFF2-40B4-BE49-F238E27FC236}">
                <a16:creationId xmlns:a16="http://schemas.microsoft.com/office/drawing/2014/main" id="{BDF6113D-D919-0AC9-B7AF-7606E92C955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C7079ED-23D8-B6BF-63B6-905AC59B57F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F33650A-4F6A-8CE9-4671-C888110837F4}"/>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232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2EB2F-9FB3-C874-FC25-31DC3F0F384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C0220F1-2DEE-146F-158E-CBAB1D6BB544}"/>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03A4CABC-2AEF-0ACD-25A6-F76577C8DA6E}"/>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F602C7F3-1CF2-AC85-84BA-AE779266655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26</a:t>
            </a:fld>
            <a:endParaRPr lang="en-US" altLang="en-US">
              <a:solidFill>
                <a:prstClr val="white"/>
              </a:solidFill>
            </a:endParaRPr>
          </a:p>
        </p:txBody>
      </p:sp>
      <p:sp>
        <p:nvSpPr>
          <p:cNvPr id="840706" name="Rectangle 2">
            <a:extLst>
              <a:ext uri="{FF2B5EF4-FFF2-40B4-BE49-F238E27FC236}">
                <a16:creationId xmlns:a16="http://schemas.microsoft.com/office/drawing/2014/main" id="{E21E48ED-2E42-4B63-5172-018077B0A36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4DD9B5E2-524F-7622-847A-86AB03D6864D}"/>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E8C6C25-8D4B-71EA-491E-BB0A8137B89E}"/>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162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D0250-3EB8-D904-A9D0-F9FF548F666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13433E9-38C7-80A4-17E4-89BB35E78EB8}"/>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01368DC0-44FD-D02F-10B4-050D51A7E2F6}"/>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808897D4-A561-1313-FCA6-5AE3FF819AE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27</a:t>
            </a:fld>
            <a:endParaRPr lang="en-US" altLang="en-US">
              <a:solidFill>
                <a:prstClr val="white"/>
              </a:solidFill>
            </a:endParaRPr>
          </a:p>
        </p:txBody>
      </p:sp>
      <p:sp>
        <p:nvSpPr>
          <p:cNvPr id="840706" name="Rectangle 2">
            <a:extLst>
              <a:ext uri="{FF2B5EF4-FFF2-40B4-BE49-F238E27FC236}">
                <a16:creationId xmlns:a16="http://schemas.microsoft.com/office/drawing/2014/main" id="{0494D0FC-3C59-C479-FC7C-4CAF13A5FB83}"/>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A6AA066-4990-E3F4-D640-922301331994}"/>
              </a:ext>
            </a:extLst>
          </p:cNvPr>
          <p:cNvSpPr>
            <a:spLocks noGrp="1" noChangeArrowheads="1"/>
          </p:cNvSpPr>
          <p:nvPr>
            <p:ph type="body" idx="1"/>
          </p:nvPr>
        </p:nvSpPr>
        <p:spPr>
          <a:xfrm>
            <a:off x="157269" y="4216241"/>
            <a:ext cx="6762538" cy="4997027"/>
          </a:xfrm>
        </p:spPr>
        <p:txBody>
          <a:bodyPr/>
          <a:lstStyle/>
          <a:p>
            <a:pPr algn="l"/>
            <a:r>
              <a:rPr lang="en-US" altLang="en-US" dirty="0"/>
              <a:t>What does that mean “root in himself”?</a:t>
            </a:r>
          </a:p>
        </p:txBody>
      </p:sp>
      <p:cxnSp>
        <p:nvCxnSpPr>
          <p:cNvPr id="3" name="Straight Connector 2">
            <a:extLst>
              <a:ext uri="{FF2B5EF4-FFF2-40B4-BE49-F238E27FC236}">
                <a16:creationId xmlns:a16="http://schemas.microsoft.com/office/drawing/2014/main" id="{E0A96C79-12E1-7F6B-25EA-1D4ED764FAD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773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DF75-F243-8A31-B053-C14E37F6385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16BE7ED-1451-4390-196A-056493C60956}"/>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F73B8C32-0DC5-EAE3-496A-491E4E6FD742}"/>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934D0DB5-DDDD-09AA-8F0B-D854A16C92C6}"/>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28</a:t>
            </a:fld>
            <a:endParaRPr lang="en-US" altLang="en-US">
              <a:solidFill>
                <a:prstClr val="white"/>
              </a:solidFill>
            </a:endParaRPr>
          </a:p>
        </p:txBody>
      </p:sp>
      <p:sp>
        <p:nvSpPr>
          <p:cNvPr id="840706" name="Rectangle 2">
            <a:extLst>
              <a:ext uri="{FF2B5EF4-FFF2-40B4-BE49-F238E27FC236}">
                <a16:creationId xmlns:a16="http://schemas.microsoft.com/office/drawing/2014/main" id="{A011C6DF-D453-A79C-C007-420EA65B23E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ABE51759-B7E5-F6E1-9B55-D1BFCFDB4810}"/>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54ADBF7-91B8-F1C8-07A3-CDA94F5F340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131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E8D1-912F-425E-8E31-44BB0AD1B5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0C6A32-9F03-1DE8-2BD5-1DA9053B84A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846CDA6-9945-0338-15A9-5E591FE39FD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2BABD29-D052-219B-A9E6-2773C2C7905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02063D2-2DFC-C94E-E009-B80D5E189A2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05E94DF-D157-DF4F-2CF0-85207DB29D8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50AC2B2-6F59-4483-6642-916FD42D64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45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D2744-D1A9-9A2C-1A73-367A4792D6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D121A35-B8A0-8B50-DF95-D3FB4722B1B9}"/>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5F11A7B3-B786-69B5-12F4-284B43DB1BBB}"/>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B60A3AB4-0D7E-6E33-AFA6-D09F2CF2B2DE}"/>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a:t>
            </a:fld>
            <a:endParaRPr lang="en-US" altLang="en-US">
              <a:solidFill>
                <a:prstClr val="white"/>
              </a:solidFill>
            </a:endParaRPr>
          </a:p>
        </p:txBody>
      </p:sp>
      <p:sp>
        <p:nvSpPr>
          <p:cNvPr id="840706" name="Rectangle 2">
            <a:extLst>
              <a:ext uri="{FF2B5EF4-FFF2-40B4-BE49-F238E27FC236}">
                <a16:creationId xmlns:a16="http://schemas.microsoft.com/office/drawing/2014/main" id="{321BBF18-C837-95D9-CF0C-36B50B8BADD0}"/>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C971BE99-E58A-E442-F3A7-90FC73C969A0}"/>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57A1515-EB35-0B08-0615-C81462FDEEE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020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9DC18-6C36-AB23-4E9C-E18AC446A84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3396BEB-C127-C6CD-C68A-EDAB4E81ACA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75084E5-1735-EBFF-D5EF-84F8E44B86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91B25D2-5DBC-841E-A34B-E3C5D5D818E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C8B010-A43B-40FE-DD98-DCEEF7536F3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636C8A2-D20B-1059-FBEB-E6A175035C9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CDFE859-82EB-18C6-7555-8C8FADF3A68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45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BC764-876F-0B16-597C-0BBEF18A67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752E9F-2557-0EE4-1989-DE53B37BC13F}"/>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0ECFDAD8-07ED-17FC-730D-869BBC257E7B}"/>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7C61487E-6316-3CF3-2AB4-9E1727CA51C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31</a:t>
            </a:fld>
            <a:endParaRPr lang="en-US" altLang="en-US">
              <a:solidFill>
                <a:prstClr val="white"/>
              </a:solidFill>
            </a:endParaRPr>
          </a:p>
        </p:txBody>
      </p:sp>
      <p:sp>
        <p:nvSpPr>
          <p:cNvPr id="840706" name="Rectangle 2">
            <a:extLst>
              <a:ext uri="{FF2B5EF4-FFF2-40B4-BE49-F238E27FC236}">
                <a16:creationId xmlns:a16="http://schemas.microsoft.com/office/drawing/2014/main" id="{CF128159-93A9-B2DE-8DB9-454E374B1DF0}"/>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23677BB-A9D0-8C94-AC58-2FCA8A2169C2}"/>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F04B5E4-F8F7-0061-3C1C-5DC88AB28F7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050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42D8B-F275-6E93-517C-DC1E88A5824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3231A9-40B7-BC6A-0DA9-985B0ECFC4A6}"/>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1A82FF98-5DDB-F879-3A62-F6460E5D081B}"/>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167DEA4B-DDE8-3705-E2C1-A07DF66ADDCE}"/>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32</a:t>
            </a:fld>
            <a:endParaRPr lang="en-US" altLang="en-US">
              <a:solidFill>
                <a:prstClr val="white"/>
              </a:solidFill>
            </a:endParaRPr>
          </a:p>
        </p:txBody>
      </p:sp>
      <p:sp>
        <p:nvSpPr>
          <p:cNvPr id="840706" name="Rectangle 2">
            <a:extLst>
              <a:ext uri="{FF2B5EF4-FFF2-40B4-BE49-F238E27FC236}">
                <a16:creationId xmlns:a16="http://schemas.microsoft.com/office/drawing/2014/main" id="{F376F86A-FF76-33A9-9E49-A518FD1DFAC3}"/>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80AF5691-AE3D-C6B4-CE5F-F1606675361C}"/>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FBBA3F9-481D-84C7-429C-093222549F20}"/>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547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8178E-C208-D6B0-78C6-0EFC2A9D8B8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BF25971-43C6-D899-973B-98ACB109933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6EC2B8C1-A381-5017-0806-4B853006F2FE}"/>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73EA95FD-F964-F03C-3B30-857B684C0A15}"/>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33</a:t>
            </a:fld>
            <a:endParaRPr lang="en-US" altLang="en-US">
              <a:solidFill>
                <a:prstClr val="white"/>
              </a:solidFill>
            </a:endParaRPr>
          </a:p>
        </p:txBody>
      </p:sp>
      <p:sp>
        <p:nvSpPr>
          <p:cNvPr id="840706" name="Rectangle 2">
            <a:extLst>
              <a:ext uri="{FF2B5EF4-FFF2-40B4-BE49-F238E27FC236}">
                <a16:creationId xmlns:a16="http://schemas.microsoft.com/office/drawing/2014/main" id="{D2D95A32-50C4-82AA-9701-F1EB36633441}"/>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9B5CC18-7BBB-ADAC-0CF1-B970C98D728A}"/>
              </a:ext>
            </a:extLst>
          </p:cNvPr>
          <p:cNvSpPr>
            <a:spLocks noGrp="1" noChangeArrowheads="1"/>
          </p:cNvSpPr>
          <p:nvPr>
            <p:ph type="body" idx="1"/>
          </p:nvPr>
        </p:nvSpPr>
        <p:spPr>
          <a:xfrm>
            <a:off x="157269" y="4216241"/>
            <a:ext cx="6762538" cy="4997027"/>
          </a:xfrm>
        </p:spPr>
        <p:txBody>
          <a:bodyPr/>
          <a:lstStyle/>
          <a:p>
            <a:pPr algn="l"/>
            <a:r>
              <a:rPr lang="en-US" altLang="en-US" dirty="0"/>
              <a:t>Leaving the Kingdom and the King because of social pressure, legitimate weirdness [there is illegitimate]</a:t>
            </a:r>
          </a:p>
        </p:txBody>
      </p:sp>
      <p:cxnSp>
        <p:nvCxnSpPr>
          <p:cNvPr id="3" name="Straight Connector 2">
            <a:extLst>
              <a:ext uri="{FF2B5EF4-FFF2-40B4-BE49-F238E27FC236}">
                <a16:creationId xmlns:a16="http://schemas.microsoft.com/office/drawing/2014/main" id="{CAA285B2-7230-D040-5C06-C45D8527C5F2}"/>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897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4031D-AA47-72F6-D864-AFC51748B4F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06A76F4-920E-894C-6E28-F933FCD802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8B03E16-98BD-20FF-30F0-CE3D815037E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E36E28A-A1DB-C22E-C391-E731790B041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7154CC7-A3DD-4C61-78E1-A7EBB86395B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9BE046E-E0B9-6F80-628E-08B8BCAB08D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3489086-CB4C-9ED7-332F-81B9554BB83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029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A209-E0B4-B01E-A368-E8214CD529D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72864D0-166D-BC9F-F6A3-DEBB2312517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6BBC6F9-6104-0540-088A-9C379663274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19EA071-2746-EF1D-A440-0835FCC2FB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E370B08-2AB1-B52B-005C-4FC6DD1F877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D9E3A16-AE92-C242-4DC6-D7AE8128E37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3A0DDD9-A54D-A4A0-87A7-25C3665C04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268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767D4-D668-7BEE-946E-B376756129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3170195-D6D5-8571-798F-7712F613E2EB}"/>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D8885C72-3D5B-0AB0-A4F0-71188493A74D}"/>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ECC2DDBA-7BEB-59C1-18D7-E8502367C055}"/>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36</a:t>
            </a:fld>
            <a:endParaRPr lang="en-US" altLang="en-US">
              <a:solidFill>
                <a:prstClr val="white"/>
              </a:solidFill>
            </a:endParaRPr>
          </a:p>
        </p:txBody>
      </p:sp>
      <p:sp>
        <p:nvSpPr>
          <p:cNvPr id="840706" name="Rectangle 2">
            <a:extLst>
              <a:ext uri="{FF2B5EF4-FFF2-40B4-BE49-F238E27FC236}">
                <a16:creationId xmlns:a16="http://schemas.microsoft.com/office/drawing/2014/main" id="{B61800AF-E3CF-5F71-717D-8B9C5AF5079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DCB4AE5-98B3-73B3-E023-E5E3BA509DED}"/>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7C917BA-B86A-3F23-E68A-25B7CC7945CE}"/>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757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B2DA6-B7A0-AE3F-47D6-63C241CBB70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6E6830-12AC-1EE0-725A-1E266811B213}"/>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BA2C5757-6E2C-855E-69BB-2ADF6142B374}"/>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C86A32F4-3D18-4BB5-B7DE-E508DD924CCC}"/>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37</a:t>
            </a:fld>
            <a:endParaRPr lang="en-US" altLang="en-US">
              <a:solidFill>
                <a:prstClr val="white"/>
              </a:solidFill>
            </a:endParaRPr>
          </a:p>
        </p:txBody>
      </p:sp>
      <p:sp>
        <p:nvSpPr>
          <p:cNvPr id="840706" name="Rectangle 2">
            <a:extLst>
              <a:ext uri="{FF2B5EF4-FFF2-40B4-BE49-F238E27FC236}">
                <a16:creationId xmlns:a16="http://schemas.microsoft.com/office/drawing/2014/main" id="{0C8E8376-9FAC-8469-7751-EC4B5D72E82B}"/>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BF6CA6B1-EFA9-D4CA-8E2D-632255FA7DCB}"/>
              </a:ext>
            </a:extLst>
          </p:cNvPr>
          <p:cNvSpPr>
            <a:spLocks noGrp="1" noChangeArrowheads="1"/>
          </p:cNvSpPr>
          <p:nvPr>
            <p:ph type="body" idx="1"/>
          </p:nvPr>
        </p:nvSpPr>
        <p:spPr>
          <a:xfrm>
            <a:off x="157269" y="4216241"/>
            <a:ext cx="6762538" cy="4997027"/>
          </a:xfrm>
        </p:spPr>
        <p:txBody>
          <a:bodyPr/>
          <a:lstStyle/>
          <a:p>
            <a:pPr algn="l"/>
            <a:r>
              <a:rPr lang="en-US" altLang="en-US" dirty="0"/>
              <a:t>https://allisrael.com/antisemitic-healthcare-workers-in-australia-threaten-to-kill-israelis-saying-i-won-t-treat-them-i-ll-kill-them?utm_source=convertkit&amp;utm_medium=email&amp;utm_campaign=Breakthrough%20on%20hostage%20release%20as%20Hamas%20announces%20commitment%20to%20resume%20deal%20-%2016600997</a:t>
            </a:r>
          </a:p>
        </p:txBody>
      </p:sp>
      <p:cxnSp>
        <p:nvCxnSpPr>
          <p:cNvPr id="3" name="Straight Connector 2">
            <a:extLst>
              <a:ext uri="{FF2B5EF4-FFF2-40B4-BE49-F238E27FC236}">
                <a16:creationId xmlns:a16="http://schemas.microsoft.com/office/drawing/2014/main" id="{BF14FD6F-9241-37C9-B0F1-CF436147E6F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845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9643F-0A4F-5A23-B260-15B593CBA6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07FB51-E33A-9770-AA6A-C24B9FEDAC1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39B2AD49-EAD1-6DA1-7BC2-D5F3499D51A4}"/>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48211DF7-5209-F434-DDF3-D5A64FD8564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38</a:t>
            </a:fld>
            <a:endParaRPr lang="en-US" altLang="en-US">
              <a:solidFill>
                <a:prstClr val="white"/>
              </a:solidFill>
            </a:endParaRPr>
          </a:p>
        </p:txBody>
      </p:sp>
      <p:sp>
        <p:nvSpPr>
          <p:cNvPr id="840706" name="Rectangle 2">
            <a:extLst>
              <a:ext uri="{FF2B5EF4-FFF2-40B4-BE49-F238E27FC236}">
                <a16:creationId xmlns:a16="http://schemas.microsoft.com/office/drawing/2014/main" id="{4F208513-C13B-E01A-A866-73CA6D1E7D24}"/>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5E28453-49A6-1F05-6A1B-706DC4E8847B}"/>
              </a:ext>
            </a:extLst>
          </p:cNvPr>
          <p:cNvSpPr>
            <a:spLocks noGrp="1" noChangeArrowheads="1"/>
          </p:cNvSpPr>
          <p:nvPr>
            <p:ph type="body" idx="1"/>
          </p:nvPr>
        </p:nvSpPr>
        <p:spPr>
          <a:xfrm>
            <a:off x="157269" y="4216241"/>
            <a:ext cx="6762538" cy="4997027"/>
          </a:xfrm>
        </p:spPr>
        <p:txBody>
          <a:bodyPr/>
          <a:lstStyle/>
          <a:p>
            <a:pPr algn="l"/>
            <a:r>
              <a:rPr lang="en-US" altLang="en-US" dirty="0"/>
              <a:t>https://allisrael.com/antisemitic-healthcare-workers-in-australia-threaten-to-kill-israelis-saying-i-won-t-treat-them-i-ll-kill-them?utm_source=convertkit&amp;utm_medium=email&amp;utm_campaign=Breakthrough%20on%20hostage%20release%20as%20Hamas%20announces%20commitment%20to%20resume%20deal%20-%2016600997</a:t>
            </a:r>
          </a:p>
        </p:txBody>
      </p:sp>
      <p:cxnSp>
        <p:nvCxnSpPr>
          <p:cNvPr id="3" name="Straight Connector 2">
            <a:extLst>
              <a:ext uri="{FF2B5EF4-FFF2-40B4-BE49-F238E27FC236}">
                <a16:creationId xmlns:a16="http://schemas.microsoft.com/office/drawing/2014/main" id="{57BF28AA-A91A-E821-1DB7-45F6B8C50D2C}"/>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89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52C5-D582-08B4-0CFA-8A2A0B1A0AA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1F1B31-C027-BF32-2816-1C4AC0752037}"/>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15A434AE-E6F0-9670-E089-5D48052CC3B0}"/>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25785BE1-8434-9F02-966B-BD7F8F0DF768}"/>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39</a:t>
            </a:fld>
            <a:endParaRPr lang="en-US" altLang="en-US">
              <a:solidFill>
                <a:prstClr val="white"/>
              </a:solidFill>
            </a:endParaRPr>
          </a:p>
        </p:txBody>
      </p:sp>
      <p:sp>
        <p:nvSpPr>
          <p:cNvPr id="840706" name="Rectangle 2">
            <a:extLst>
              <a:ext uri="{FF2B5EF4-FFF2-40B4-BE49-F238E27FC236}">
                <a16:creationId xmlns:a16="http://schemas.microsoft.com/office/drawing/2014/main" id="{A51434E5-D5E6-727D-4EA7-07BDDAB61BF4}"/>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17097DD-A479-2B24-8100-214ACDD932AE}"/>
              </a:ext>
            </a:extLst>
          </p:cNvPr>
          <p:cNvSpPr>
            <a:spLocks noGrp="1" noChangeArrowheads="1"/>
          </p:cNvSpPr>
          <p:nvPr>
            <p:ph type="body" idx="1"/>
          </p:nvPr>
        </p:nvSpPr>
        <p:spPr>
          <a:xfrm>
            <a:off x="157269" y="4216241"/>
            <a:ext cx="6762538" cy="4997027"/>
          </a:xfrm>
        </p:spPr>
        <p:txBody>
          <a:bodyPr/>
          <a:lstStyle/>
          <a:p>
            <a:pPr algn="l"/>
            <a:r>
              <a:rPr lang="en-US" dirty="0"/>
              <a:t>(photo credit: ARIE LIEB ABRAMS/FLASH90)</a:t>
            </a:r>
            <a:endParaRPr lang="en-US" altLang="en-US" dirty="0"/>
          </a:p>
        </p:txBody>
      </p:sp>
      <p:cxnSp>
        <p:nvCxnSpPr>
          <p:cNvPr id="3" name="Straight Connector 2">
            <a:extLst>
              <a:ext uri="{FF2B5EF4-FFF2-40B4-BE49-F238E27FC236}">
                <a16:creationId xmlns:a16="http://schemas.microsoft.com/office/drawing/2014/main" id="{D3BEA6E2-EF5E-F25E-C7C1-A168EF24C2AE}"/>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6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7DEA1-53B2-17C1-1285-DC99B526B46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54A599E-389A-85D6-55BD-B9E55600EDB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E6DE38B9-2594-39E0-FFBE-7FD7D1A4BFE9}"/>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88EFC5A3-8FC9-C7D3-AC50-BCEDD23E976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a:t>
            </a:fld>
            <a:endParaRPr lang="en-US" altLang="en-US">
              <a:solidFill>
                <a:prstClr val="white"/>
              </a:solidFill>
            </a:endParaRPr>
          </a:p>
        </p:txBody>
      </p:sp>
      <p:sp>
        <p:nvSpPr>
          <p:cNvPr id="840706" name="Rectangle 2">
            <a:extLst>
              <a:ext uri="{FF2B5EF4-FFF2-40B4-BE49-F238E27FC236}">
                <a16:creationId xmlns:a16="http://schemas.microsoft.com/office/drawing/2014/main" id="{23D31AB9-D46C-A5E3-AA53-26069FF31A6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486F3BE0-AD0C-E153-E9B1-9A59348F0279}"/>
              </a:ext>
            </a:extLst>
          </p:cNvPr>
          <p:cNvSpPr>
            <a:spLocks noGrp="1" noChangeArrowheads="1"/>
          </p:cNvSpPr>
          <p:nvPr>
            <p:ph type="body" idx="1"/>
          </p:nvPr>
        </p:nvSpPr>
        <p:spPr>
          <a:xfrm>
            <a:off x="157269" y="4216241"/>
            <a:ext cx="6762538" cy="4997027"/>
          </a:xfrm>
        </p:spPr>
        <p:txBody>
          <a:bodyPr/>
          <a:lstStyle/>
          <a:p>
            <a:pPr algn="l"/>
            <a:r>
              <a:rPr lang="en-US" altLang="en-US" dirty="0"/>
              <a:t>If you aren’t quick on the draw to capture the QR code during our quick opening, you have all morning to get it.  This will be a legitimate use of cell phones, not emails, texting, or gaming.  </a:t>
            </a:r>
          </a:p>
          <a:p>
            <a:pPr algn="l"/>
            <a:r>
              <a:rPr lang="en-US" altLang="en-US" dirty="0"/>
              <a:t>BTW, Or Ha guest now.  No PW needed.</a:t>
            </a:r>
          </a:p>
        </p:txBody>
      </p:sp>
      <p:cxnSp>
        <p:nvCxnSpPr>
          <p:cNvPr id="3" name="Straight Connector 2">
            <a:extLst>
              <a:ext uri="{FF2B5EF4-FFF2-40B4-BE49-F238E27FC236}">
                <a16:creationId xmlns:a16="http://schemas.microsoft.com/office/drawing/2014/main" id="{1137FD7B-7F58-2982-BC8C-BB866BAA9F7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23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188CD-82D0-1218-51A6-ED35A29E4FF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F8EDA51-5301-156C-F9BA-B65D9C793204}"/>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246610B8-E664-3F65-4B7D-C3F7E57F14DC}"/>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B7A6789B-08D9-7491-CC8A-67E485F3BFE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40</a:t>
            </a:fld>
            <a:endParaRPr lang="en-US" altLang="en-US">
              <a:solidFill>
                <a:prstClr val="white"/>
              </a:solidFill>
            </a:endParaRPr>
          </a:p>
        </p:txBody>
      </p:sp>
      <p:sp>
        <p:nvSpPr>
          <p:cNvPr id="840706" name="Rectangle 2">
            <a:extLst>
              <a:ext uri="{FF2B5EF4-FFF2-40B4-BE49-F238E27FC236}">
                <a16:creationId xmlns:a16="http://schemas.microsoft.com/office/drawing/2014/main" id="{F0CC6671-96AC-0F61-4BE5-ED0B8B0DA4B3}"/>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77FFF09-F27E-DD9F-B047-333BFA9CF74B}"/>
              </a:ext>
            </a:extLst>
          </p:cNvPr>
          <p:cNvSpPr>
            <a:spLocks noGrp="1" noChangeArrowheads="1"/>
          </p:cNvSpPr>
          <p:nvPr>
            <p:ph type="body" idx="1"/>
          </p:nvPr>
        </p:nvSpPr>
        <p:spPr>
          <a:xfrm>
            <a:off x="157269" y="4216241"/>
            <a:ext cx="6762538" cy="4997027"/>
          </a:xfrm>
        </p:spPr>
        <p:txBody>
          <a:bodyPr/>
          <a:lstStyle/>
          <a:p>
            <a:pPr algn="l"/>
            <a:r>
              <a:rPr lang="en-US" altLang="en-US" dirty="0"/>
              <a:t>https://www.jpost.com/israel-news/article-824369</a:t>
            </a:r>
          </a:p>
        </p:txBody>
      </p:sp>
      <p:cxnSp>
        <p:nvCxnSpPr>
          <p:cNvPr id="3" name="Straight Connector 2">
            <a:extLst>
              <a:ext uri="{FF2B5EF4-FFF2-40B4-BE49-F238E27FC236}">
                <a16:creationId xmlns:a16="http://schemas.microsoft.com/office/drawing/2014/main" id="{37628743-ED2C-47B1-4BB5-F8444AE0CDC0}"/>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074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86419-66BE-19EB-4DAE-82591A6E26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BD52E72-6CBF-4EB9-D4DC-32885E94CD4C}"/>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B75D3B22-F847-6FA6-84CF-17B3BB018C76}"/>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526DDCDE-1600-B59C-038F-2EE8471E3CA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41</a:t>
            </a:fld>
            <a:endParaRPr lang="en-US" altLang="en-US">
              <a:solidFill>
                <a:prstClr val="white"/>
              </a:solidFill>
            </a:endParaRPr>
          </a:p>
        </p:txBody>
      </p:sp>
      <p:sp>
        <p:nvSpPr>
          <p:cNvPr id="840706" name="Rectangle 2">
            <a:extLst>
              <a:ext uri="{FF2B5EF4-FFF2-40B4-BE49-F238E27FC236}">
                <a16:creationId xmlns:a16="http://schemas.microsoft.com/office/drawing/2014/main" id="{BCAFEC3C-A327-8CA5-FB4B-3CA385DBDCC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3989B35-70AC-C502-3334-1A77DD6DFF59}"/>
              </a:ext>
            </a:extLst>
          </p:cNvPr>
          <p:cNvSpPr>
            <a:spLocks noGrp="1" noChangeArrowheads="1"/>
          </p:cNvSpPr>
          <p:nvPr>
            <p:ph type="body" idx="1"/>
          </p:nvPr>
        </p:nvSpPr>
        <p:spPr>
          <a:xfrm>
            <a:off x="157269" y="4216241"/>
            <a:ext cx="6762538" cy="4997027"/>
          </a:xfrm>
        </p:spPr>
        <p:txBody>
          <a:bodyPr/>
          <a:lstStyle/>
          <a:p>
            <a:pPr algn="l"/>
            <a:r>
              <a:rPr lang="en-US" altLang="en-US" dirty="0"/>
              <a:t>https://www.jpost.com/israel-news/article-824369</a:t>
            </a:r>
          </a:p>
        </p:txBody>
      </p:sp>
      <p:cxnSp>
        <p:nvCxnSpPr>
          <p:cNvPr id="3" name="Straight Connector 2">
            <a:extLst>
              <a:ext uri="{FF2B5EF4-FFF2-40B4-BE49-F238E27FC236}">
                <a16:creationId xmlns:a16="http://schemas.microsoft.com/office/drawing/2014/main" id="{1BC78C43-3E17-F355-5FB0-8985C3B0156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709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7CFA-93F1-0BF3-4349-A60A9341F99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BDF9C2-4391-A535-BC42-E728ACCB2D6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DA264FBC-7DE0-6BED-6248-E866FCECC3F6}"/>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F0A32B52-76AA-EA6F-5211-81BDF82E6DE8}"/>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42</a:t>
            </a:fld>
            <a:endParaRPr lang="en-US" altLang="en-US">
              <a:solidFill>
                <a:prstClr val="white"/>
              </a:solidFill>
            </a:endParaRPr>
          </a:p>
        </p:txBody>
      </p:sp>
      <p:sp>
        <p:nvSpPr>
          <p:cNvPr id="840706" name="Rectangle 2">
            <a:extLst>
              <a:ext uri="{FF2B5EF4-FFF2-40B4-BE49-F238E27FC236}">
                <a16:creationId xmlns:a16="http://schemas.microsoft.com/office/drawing/2014/main" id="{68691EBC-C6D5-F49B-B0F5-0CE5E412D14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5F8621D7-1AA4-2484-8655-25597D515E5E}"/>
              </a:ext>
            </a:extLst>
          </p:cNvPr>
          <p:cNvSpPr>
            <a:spLocks noGrp="1" noChangeArrowheads="1"/>
          </p:cNvSpPr>
          <p:nvPr>
            <p:ph type="body" idx="1"/>
          </p:nvPr>
        </p:nvSpPr>
        <p:spPr>
          <a:xfrm>
            <a:off x="157269" y="4216241"/>
            <a:ext cx="6762538" cy="4997027"/>
          </a:xfrm>
        </p:spPr>
        <p:txBody>
          <a:bodyPr/>
          <a:lstStyle/>
          <a:p>
            <a:pPr algn="l"/>
            <a:r>
              <a:rPr lang="en-US" altLang="en-US" dirty="0"/>
              <a:t>Love Jewish things, heritage </a:t>
            </a:r>
            <a:r>
              <a:rPr lang="en-US" altLang="en-US" dirty="0" err="1"/>
              <a:t>cf</a:t>
            </a:r>
            <a:r>
              <a:rPr lang="en-US" altLang="en-US" dirty="0"/>
              <a:t> love Jewish people and Israel.   I can’t turn it off.  Name.  Face, kippah, job.   Some of you can.</a:t>
            </a:r>
          </a:p>
          <a:p>
            <a:pPr algn="l"/>
            <a:endParaRPr lang="en-US" altLang="en-US" dirty="0"/>
          </a:p>
          <a:p>
            <a:pPr algn="l"/>
            <a:r>
              <a:rPr lang="en-US" altLang="en-US" dirty="0"/>
              <a:t>https://www.ajc.org/AntisemitismReport2024/Ted-on-CNN-Feb12?_hsenc=p2ANqtz--p-Im18V8H6ErACVR1rBasv69nl00L4hWQaphBSvXcnjB1DKaBQf5wkBpbANihic04VyazfTT-kpEcPpb-TIF3QagVYA&amp;_hsmi=347105623&amp;utm_campaign=SOAR%202024&amp;utm_medium=email&amp;utm_content=347105623&amp;utm_source=hs_email</a:t>
            </a:r>
          </a:p>
        </p:txBody>
      </p:sp>
      <p:cxnSp>
        <p:nvCxnSpPr>
          <p:cNvPr id="3" name="Straight Connector 2">
            <a:extLst>
              <a:ext uri="{FF2B5EF4-FFF2-40B4-BE49-F238E27FC236}">
                <a16:creationId xmlns:a16="http://schemas.microsoft.com/office/drawing/2014/main" id="{2767E9DC-2CC1-7981-4291-B2375E0BB5CF}"/>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4312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6C0A2-18D4-399D-BB93-9BE23CB1CDB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5ABABAE-AFC1-98EA-A56A-34A4843653AF}"/>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F7F7DE7C-B147-6804-C1BF-EFCF88683720}"/>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F6988F15-8D89-FFB1-953F-2094943792B1}"/>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43</a:t>
            </a:fld>
            <a:endParaRPr lang="en-US" altLang="en-US">
              <a:solidFill>
                <a:prstClr val="white"/>
              </a:solidFill>
            </a:endParaRPr>
          </a:p>
        </p:txBody>
      </p:sp>
      <p:sp>
        <p:nvSpPr>
          <p:cNvPr id="840706" name="Rectangle 2">
            <a:extLst>
              <a:ext uri="{FF2B5EF4-FFF2-40B4-BE49-F238E27FC236}">
                <a16:creationId xmlns:a16="http://schemas.microsoft.com/office/drawing/2014/main" id="{42E43B8C-0D76-9D32-24F4-0B45635DDA6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88A11A3E-9FD6-8480-F40C-F7839521294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CEA5A72-8181-9E82-541D-283BD6954C5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791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14B64-BF81-6F41-02F1-C4B7C220F72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91F009E-7E98-7CFF-E36C-57555CCA58E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9F15DE3A-A3EA-EEF7-4E1B-14556F776FFE}"/>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2481AD5B-3E61-F6ED-391F-8A0023DBF12C}"/>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44</a:t>
            </a:fld>
            <a:endParaRPr lang="en-US" altLang="en-US">
              <a:solidFill>
                <a:prstClr val="white"/>
              </a:solidFill>
            </a:endParaRPr>
          </a:p>
        </p:txBody>
      </p:sp>
      <p:sp>
        <p:nvSpPr>
          <p:cNvPr id="840706" name="Rectangle 2">
            <a:extLst>
              <a:ext uri="{FF2B5EF4-FFF2-40B4-BE49-F238E27FC236}">
                <a16:creationId xmlns:a16="http://schemas.microsoft.com/office/drawing/2014/main" id="{1A985B58-185D-1E4F-A064-6F60399BA40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E4BAFF2-39CB-97DC-FB53-AF9469D63E37}"/>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CEFB489-4E63-6BAA-5CBA-50439CC34CA0}"/>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818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EFBAC-238B-A4FD-476E-1D7BCF6181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28C116-E56A-DE20-29A6-68673FFC310E}"/>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F9064B01-4165-A59D-DABD-4B7DAF6DCB11}"/>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DF30ED7B-28AA-8EFF-7DA2-A206932EA475}"/>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45</a:t>
            </a:fld>
            <a:endParaRPr lang="en-US" altLang="en-US">
              <a:solidFill>
                <a:prstClr val="white"/>
              </a:solidFill>
            </a:endParaRPr>
          </a:p>
        </p:txBody>
      </p:sp>
      <p:sp>
        <p:nvSpPr>
          <p:cNvPr id="840706" name="Rectangle 2">
            <a:extLst>
              <a:ext uri="{FF2B5EF4-FFF2-40B4-BE49-F238E27FC236}">
                <a16:creationId xmlns:a16="http://schemas.microsoft.com/office/drawing/2014/main" id="{8DDAC7B2-5C6B-4BAC-C5AF-5165CE08467D}"/>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6138661-9E0E-E339-A916-E1222C7D8191}"/>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776D47C-ABEF-25A7-2CA9-DA0D5F4B70F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874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538B9-8A3D-B1D9-3B51-F7876D0553E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73078F6-E088-5B0F-E74F-693A88C9CF3B}"/>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7838552C-8CE5-C5A4-BE83-3871C1986587}"/>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373DBBAC-082E-8F03-1852-C2AD34BF4C51}"/>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46</a:t>
            </a:fld>
            <a:endParaRPr lang="en-US" altLang="en-US">
              <a:solidFill>
                <a:prstClr val="white"/>
              </a:solidFill>
            </a:endParaRPr>
          </a:p>
        </p:txBody>
      </p:sp>
      <p:sp>
        <p:nvSpPr>
          <p:cNvPr id="840706" name="Rectangle 2">
            <a:extLst>
              <a:ext uri="{FF2B5EF4-FFF2-40B4-BE49-F238E27FC236}">
                <a16:creationId xmlns:a16="http://schemas.microsoft.com/office/drawing/2014/main" id="{50B15F3E-CA13-9F7A-6721-D09E869DF27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B791702-C066-6622-4DA5-AE817F56B4C9}"/>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https://unitedwithisrael.org/at-usaid-funding-for-terror-tied-groups-and-internal-hostility-toward-israel-goes-back-years/</a:t>
            </a:r>
          </a:p>
        </p:txBody>
      </p:sp>
      <p:cxnSp>
        <p:nvCxnSpPr>
          <p:cNvPr id="3" name="Straight Connector 2">
            <a:extLst>
              <a:ext uri="{FF2B5EF4-FFF2-40B4-BE49-F238E27FC236}">
                <a16:creationId xmlns:a16="http://schemas.microsoft.com/office/drawing/2014/main" id="{20010DF8-37F0-3D41-991A-20B5BF9DEE9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583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C6088-A043-B300-B50A-0C167B2FC8C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EDB3C22-D198-9831-E31E-7BB8601FCEB9}"/>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60C7DF54-7BF0-699D-5F52-5AEEB32334AE}"/>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D1BD8082-4656-C65C-C5FF-2B3F54A3B757}"/>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47</a:t>
            </a:fld>
            <a:endParaRPr lang="en-US" altLang="en-US">
              <a:solidFill>
                <a:prstClr val="white"/>
              </a:solidFill>
            </a:endParaRPr>
          </a:p>
        </p:txBody>
      </p:sp>
      <p:sp>
        <p:nvSpPr>
          <p:cNvPr id="840706" name="Rectangle 2">
            <a:extLst>
              <a:ext uri="{FF2B5EF4-FFF2-40B4-BE49-F238E27FC236}">
                <a16:creationId xmlns:a16="http://schemas.microsoft.com/office/drawing/2014/main" id="{474A0573-96CD-19A8-C0D1-9710AAF1D6E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BABE0EB-ABD9-52D5-79B5-C9FF758E92B1}"/>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https://unitedwithisrael.org/at-usaid-funding-for-terror-tied-groups-and-internal-hostility-toward-israel-goes-back-years/</a:t>
            </a:r>
          </a:p>
        </p:txBody>
      </p:sp>
      <p:cxnSp>
        <p:nvCxnSpPr>
          <p:cNvPr id="3" name="Straight Connector 2">
            <a:extLst>
              <a:ext uri="{FF2B5EF4-FFF2-40B4-BE49-F238E27FC236}">
                <a16:creationId xmlns:a16="http://schemas.microsoft.com/office/drawing/2014/main" id="{393AFBD2-A200-4423-1614-19891C208D03}"/>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8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10B7A-D78B-3A19-B994-AD05DF07C6F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8937C97-1068-0797-DFBE-6659A2F8FE17}"/>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C30CAC55-EDEC-5752-88BD-AFA141255F65}"/>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A1F424A5-3B98-4BB3-232F-8910C38CCBE7}"/>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48</a:t>
            </a:fld>
            <a:endParaRPr lang="en-US" altLang="en-US">
              <a:solidFill>
                <a:prstClr val="white"/>
              </a:solidFill>
            </a:endParaRPr>
          </a:p>
        </p:txBody>
      </p:sp>
      <p:sp>
        <p:nvSpPr>
          <p:cNvPr id="840706" name="Rectangle 2">
            <a:extLst>
              <a:ext uri="{FF2B5EF4-FFF2-40B4-BE49-F238E27FC236}">
                <a16:creationId xmlns:a16="http://schemas.microsoft.com/office/drawing/2014/main" id="{C95E64C0-10FD-DE5F-2519-7CBB3D5C163D}"/>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B92CCC02-F080-6C9A-B291-7B9C402EC676}"/>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D1B9916-7B37-2D88-64B0-B3B07F1294C4}"/>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52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AEEC0-6CFE-C5CF-22C9-2A155F9BFEC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13F597-1A7E-0DEC-A114-B93750C528CE}"/>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57E6FDFA-6FE9-408A-2E2B-DBDE288FFB39}"/>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6CA6C9C4-8A19-6978-5190-A7547FE70E9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49</a:t>
            </a:fld>
            <a:endParaRPr lang="en-US" altLang="en-US">
              <a:solidFill>
                <a:prstClr val="white"/>
              </a:solidFill>
            </a:endParaRPr>
          </a:p>
        </p:txBody>
      </p:sp>
      <p:sp>
        <p:nvSpPr>
          <p:cNvPr id="840706" name="Rectangle 2">
            <a:extLst>
              <a:ext uri="{FF2B5EF4-FFF2-40B4-BE49-F238E27FC236}">
                <a16:creationId xmlns:a16="http://schemas.microsoft.com/office/drawing/2014/main" id="{40CFD88E-AD35-AB81-92AE-C55762562A91}"/>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BB0827C8-36B6-FB67-5A38-D1C8B595DAD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90F3B93-B89D-608E-E691-3E4DFE136D1F}"/>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36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0BA1A-D0A6-8E81-46C1-ECC1395173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E30D513-A762-D214-F789-FA23DD0BEFD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C6F383FB-5616-6D46-ED2A-1C82E7F6E308}"/>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79486B08-33BA-5758-B429-D940F198FCEC}"/>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a:t>
            </a:fld>
            <a:endParaRPr lang="en-US" altLang="en-US">
              <a:solidFill>
                <a:prstClr val="white"/>
              </a:solidFill>
            </a:endParaRPr>
          </a:p>
        </p:txBody>
      </p:sp>
      <p:sp>
        <p:nvSpPr>
          <p:cNvPr id="840706" name="Rectangle 2">
            <a:extLst>
              <a:ext uri="{FF2B5EF4-FFF2-40B4-BE49-F238E27FC236}">
                <a16:creationId xmlns:a16="http://schemas.microsoft.com/office/drawing/2014/main" id="{B3B23180-EC6A-6D74-9D03-AE0038FE074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2D533DD-72FA-8CE0-0DF8-A37AF747135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2400F88-04C4-226A-76FA-437391D936FC}"/>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384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1E370-E1D6-AC06-CFEF-A7C3A3B0C01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5A80EC2-F0D8-352F-F56D-BFBFA7A9137D}"/>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AE4BF504-DE10-68A4-511B-50CDACDD4045}"/>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4FECA8A3-3F34-7DC9-E12B-55812CDFF7F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50</a:t>
            </a:fld>
            <a:endParaRPr lang="en-US" altLang="en-US">
              <a:solidFill>
                <a:prstClr val="white"/>
              </a:solidFill>
            </a:endParaRPr>
          </a:p>
        </p:txBody>
      </p:sp>
      <p:sp>
        <p:nvSpPr>
          <p:cNvPr id="840706" name="Rectangle 2">
            <a:extLst>
              <a:ext uri="{FF2B5EF4-FFF2-40B4-BE49-F238E27FC236}">
                <a16:creationId xmlns:a16="http://schemas.microsoft.com/office/drawing/2014/main" id="{8F9D645A-43A6-4E4B-9ECC-91BC3CC8170C}"/>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6563570-9718-CE5D-8554-67A77EE9794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886B7B0-205D-5BC7-3E8B-A23E66869F1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33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19D2F-DD1B-4F78-DEF3-74D98056708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AB3237-EF0B-A28F-A662-F5E610CBB795}"/>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02B9BB71-09BF-346E-6748-D028B2B77EBA}"/>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8F77B452-872F-C9D7-AC39-2D433FB86257}"/>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51</a:t>
            </a:fld>
            <a:endParaRPr lang="en-US" altLang="en-US">
              <a:solidFill>
                <a:prstClr val="white"/>
              </a:solidFill>
            </a:endParaRPr>
          </a:p>
        </p:txBody>
      </p:sp>
      <p:sp>
        <p:nvSpPr>
          <p:cNvPr id="840706" name="Rectangle 2">
            <a:extLst>
              <a:ext uri="{FF2B5EF4-FFF2-40B4-BE49-F238E27FC236}">
                <a16:creationId xmlns:a16="http://schemas.microsoft.com/office/drawing/2014/main" id="{3C18B787-0748-E5EF-448C-4853D435C8E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2A84094-6641-17D4-B31C-3062B246D837}"/>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9C39F74-D306-3CBF-4D9B-A859B054539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2441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8092-6012-F98C-7E0D-58D2198B1C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0DB3EE-9F8A-FE57-2C8E-B2C5B7EB264E}"/>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6D539878-44C8-89A9-189B-004EAB735873}"/>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187F9D31-7024-8D66-7B04-39A564A3D72E}"/>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52</a:t>
            </a:fld>
            <a:endParaRPr lang="en-US" altLang="en-US">
              <a:solidFill>
                <a:prstClr val="white"/>
              </a:solidFill>
            </a:endParaRPr>
          </a:p>
        </p:txBody>
      </p:sp>
      <p:sp>
        <p:nvSpPr>
          <p:cNvPr id="840706" name="Rectangle 2">
            <a:extLst>
              <a:ext uri="{FF2B5EF4-FFF2-40B4-BE49-F238E27FC236}">
                <a16:creationId xmlns:a16="http://schemas.microsoft.com/office/drawing/2014/main" id="{09D7E063-C717-0DAC-4EE1-88D5CAA430E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A74D98F-1FB9-26F8-3FC7-7111B70A8A5B}"/>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33DE985-98BA-DFAF-0A76-86B05A4C6F3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30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E3ABF-63C6-C93D-E036-434160AB1A3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FD96CAD-D6FE-3FCE-1989-DBCF390EF88A}"/>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9AB557F5-B7E0-804A-BDC6-88CD74D2E966}"/>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DF73F2E5-2F6D-5E2F-1A64-9DB0F040B50B}"/>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53</a:t>
            </a:fld>
            <a:endParaRPr lang="en-US" altLang="en-US">
              <a:solidFill>
                <a:prstClr val="white"/>
              </a:solidFill>
            </a:endParaRPr>
          </a:p>
        </p:txBody>
      </p:sp>
      <p:sp>
        <p:nvSpPr>
          <p:cNvPr id="840706" name="Rectangle 2">
            <a:extLst>
              <a:ext uri="{FF2B5EF4-FFF2-40B4-BE49-F238E27FC236}">
                <a16:creationId xmlns:a16="http://schemas.microsoft.com/office/drawing/2014/main" id="{E80A41E6-8DF2-1D73-8156-2A7AEC20FDB0}"/>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D5F0786-FD93-ACDD-4110-AC554A402D6D}"/>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5371E67-23E9-AB44-BBB5-A03FB6455DDD}"/>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907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02075-D285-3C92-6287-82DF6310B4B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5F2224-36E0-C1B1-BE7A-C4312B3050ED}"/>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61C4F8F9-6462-97EB-D4A2-D48AD5F6B6B8}"/>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7B7E3F36-CBCB-B4D0-A8EB-CABFB64CC3E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54</a:t>
            </a:fld>
            <a:endParaRPr lang="en-US" altLang="en-US">
              <a:solidFill>
                <a:prstClr val="white"/>
              </a:solidFill>
            </a:endParaRPr>
          </a:p>
        </p:txBody>
      </p:sp>
      <p:sp>
        <p:nvSpPr>
          <p:cNvPr id="840706" name="Rectangle 2">
            <a:extLst>
              <a:ext uri="{FF2B5EF4-FFF2-40B4-BE49-F238E27FC236}">
                <a16:creationId xmlns:a16="http://schemas.microsoft.com/office/drawing/2014/main" id="{98E9186B-DD1C-0FBC-D494-D9072AA04E61}"/>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2985607-A232-9E2B-FF22-CFA26DFAA33D}"/>
              </a:ext>
            </a:extLst>
          </p:cNvPr>
          <p:cNvSpPr>
            <a:spLocks noGrp="1" noChangeArrowheads="1"/>
          </p:cNvSpPr>
          <p:nvPr>
            <p:ph type="body" idx="1"/>
          </p:nvPr>
        </p:nvSpPr>
        <p:spPr>
          <a:xfrm>
            <a:off x="157269" y="4216241"/>
            <a:ext cx="6762538" cy="4997027"/>
          </a:xfrm>
        </p:spPr>
        <p:txBody>
          <a:bodyPr/>
          <a:lstStyle/>
          <a:p>
            <a:pPr algn="l"/>
            <a:r>
              <a:rPr lang="en-US" altLang="en-US" dirty="0"/>
              <a:t>Standing still is a GREAT thing to do, in most cases.</a:t>
            </a:r>
          </a:p>
        </p:txBody>
      </p:sp>
      <p:cxnSp>
        <p:nvCxnSpPr>
          <p:cNvPr id="3" name="Straight Connector 2">
            <a:extLst>
              <a:ext uri="{FF2B5EF4-FFF2-40B4-BE49-F238E27FC236}">
                <a16:creationId xmlns:a16="http://schemas.microsoft.com/office/drawing/2014/main" id="{38C65AA3-0426-BE56-6878-7DF82C902B1E}"/>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9487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0ECF1-AD45-41E1-C852-CE62EABB58E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AC1001D-32FD-F17D-50ED-A4E14F2B959C}"/>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0241358E-2069-BA7B-5C14-0915F877C2B2}"/>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8AF0DB14-19BE-8803-F449-A0403E47041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55</a:t>
            </a:fld>
            <a:endParaRPr lang="en-US" altLang="en-US">
              <a:solidFill>
                <a:prstClr val="white"/>
              </a:solidFill>
            </a:endParaRPr>
          </a:p>
        </p:txBody>
      </p:sp>
      <p:sp>
        <p:nvSpPr>
          <p:cNvPr id="840706" name="Rectangle 2">
            <a:extLst>
              <a:ext uri="{FF2B5EF4-FFF2-40B4-BE49-F238E27FC236}">
                <a16:creationId xmlns:a16="http://schemas.microsoft.com/office/drawing/2014/main" id="{44B9DC42-102D-3EB2-9FA8-69FE0A1FF2F0}"/>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3F9AEDE5-D6BF-1CE2-885B-872650FCFF9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69D858-9FFC-86DD-403A-A98CC2D5461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2795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B6AC-6372-EE26-7A21-5433955B30B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7E45FB-C577-4EA4-E730-039EE8473E07}"/>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50D0C8F3-61BD-807E-185C-14DF0AD6983C}"/>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9B414413-DFB2-5155-1EE2-97D9BA9282D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56</a:t>
            </a:fld>
            <a:endParaRPr lang="en-US" altLang="en-US">
              <a:solidFill>
                <a:prstClr val="white"/>
              </a:solidFill>
            </a:endParaRPr>
          </a:p>
        </p:txBody>
      </p:sp>
      <p:sp>
        <p:nvSpPr>
          <p:cNvPr id="840706" name="Rectangle 2">
            <a:extLst>
              <a:ext uri="{FF2B5EF4-FFF2-40B4-BE49-F238E27FC236}">
                <a16:creationId xmlns:a16="http://schemas.microsoft.com/office/drawing/2014/main" id="{0976E62B-B74F-9F83-FF97-74017FD4256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4DC22D73-7A61-D892-8EA0-BFFFEF4413AC}"/>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4B1EE97-C358-C1CE-9204-BCFAA8FD668E}"/>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1261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D5FF5-5E74-C66F-C34B-55A2C5D0B4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4969E2F-0D24-5371-CA6B-784F8671125D}"/>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59DC3F2B-1511-F774-2A3C-16A418931432}"/>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1065086B-C719-2069-60F5-32B807DF0B1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57</a:t>
            </a:fld>
            <a:endParaRPr lang="en-US" altLang="en-US">
              <a:solidFill>
                <a:prstClr val="white"/>
              </a:solidFill>
            </a:endParaRPr>
          </a:p>
        </p:txBody>
      </p:sp>
      <p:sp>
        <p:nvSpPr>
          <p:cNvPr id="840706" name="Rectangle 2">
            <a:extLst>
              <a:ext uri="{FF2B5EF4-FFF2-40B4-BE49-F238E27FC236}">
                <a16:creationId xmlns:a16="http://schemas.microsoft.com/office/drawing/2014/main" id="{74563467-8B5B-1BF6-A0F7-4574EC39C51D}"/>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63D580D-BA83-5013-7C4F-BBB61EA77A03}"/>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FFD3ECA-3335-FC74-4D8B-E1AF8190E02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8349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87866-5621-0FEB-D71D-8F847DA6FB2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D6F355-7845-F10E-BE62-9239C37E8716}"/>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85C35646-2AD2-1E1D-E71E-DE9F51B7C19C}"/>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A84F9A7F-4A74-543A-4866-E8F867FC87F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58</a:t>
            </a:fld>
            <a:endParaRPr lang="en-US" altLang="en-US">
              <a:solidFill>
                <a:prstClr val="white"/>
              </a:solidFill>
            </a:endParaRPr>
          </a:p>
        </p:txBody>
      </p:sp>
      <p:sp>
        <p:nvSpPr>
          <p:cNvPr id="840706" name="Rectangle 2">
            <a:extLst>
              <a:ext uri="{FF2B5EF4-FFF2-40B4-BE49-F238E27FC236}">
                <a16:creationId xmlns:a16="http://schemas.microsoft.com/office/drawing/2014/main" id="{C34F5034-7451-3221-3376-E474643078CB}"/>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D20D65F-2AEA-DD1A-E704-F1F84736CC3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9D42ADF-C06E-6F0E-CBEF-320D848FF54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899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65FFD-CC6B-EE73-4D03-636154BF2A5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FDF7184-3734-2A0D-F6E5-C4BA05221CA8}"/>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EC8BBDEC-5E73-6887-42AF-4CB9FAEC1108}"/>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40FF3D1C-8BF5-B9D8-1B2D-61752F5370A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59</a:t>
            </a:fld>
            <a:endParaRPr lang="en-US" altLang="en-US">
              <a:solidFill>
                <a:prstClr val="white"/>
              </a:solidFill>
            </a:endParaRPr>
          </a:p>
        </p:txBody>
      </p:sp>
      <p:sp>
        <p:nvSpPr>
          <p:cNvPr id="840706" name="Rectangle 2">
            <a:extLst>
              <a:ext uri="{FF2B5EF4-FFF2-40B4-BE49-F238E27FC236}">
                <a16:creationId xmlns:a16="http://schemas.microsoft.com/office/drawing/2014/main" id="{C557994B-D508-9C88-E6C1-72596E4D052B}"/>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7BF3DFA-CF09-F696-8388-ADE5842A257F}"/>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B371618-3421-09A3-2C58-29665DD8B18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762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66B3F-7F05-497B-5E5C-B12EBBB3E3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B4078F-AD50-26C2-E6A4-FE4F0B31A8E6}"/>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56F0E63B-FC63-F0B1-0A19-EA7C607901E6}"/>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2130CC18-E760-5718-1A73-AE72F9797C86}"/>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a:t>
            </a:fld>
            <a:endParaRPr lang="en-US" altLang="en-US">
              <a:solidFill>
                <a:prstClr val="white"/>
              </a:solidFill>
            </a:endParaRPr>
          </a:p>
        </p:txBody>
      </p:sp>
      <p:sp>
        <p:nvSpPr>
          <p:cNvPr id="840706" name="Rectangle 2">
            <a:extLst>
              <a:ext uri="{FF2B5EF4-FFF2-40B4-BE49-F238E27FC236}">
                <a16:creationId xmlns:a16="http://schemas.microsoft.com/office/drawing/2014/main" id="{6481E7B9-ACFC-0F91-4D32-1B71D33BE55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8D932B00-0BB2-4374-8292-CC4205711126}"/>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B431DBF-9E4B-C44F-486C-4C47A13CC2E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515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C643-DCAA-2AB9-3F29-7834A508383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8F027A9-149F-F1ED-85F2-91F7799D696C}"/>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F1077C5B-F50E-D8DB-3885-141BC35F8487}"/>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296A7DBE-8C01-6096-79DD-B95F0626A0C6}"/>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60</a:t>
            </a:fld>
            <a:endParaRPr lang="en-US" altLang="en-US">
              <a:solidFill>
                <a:prstClr val="white"/>
              </a:solidFill>
            </a:endParaRPr>
          </a:p>
        </p:txBody>
      </p:sp>
      <p:sp>
        <p:nvSpPr>
          <p:cNvPr id="840706" name="Rectangle 2">
            <a:extLst>
              <a:ext uri="{FF2B5EF4-FFF2-40B4-BE49-F238E27FC236}">
                <a16:creationId xmlns:a16="http://schemas.microsoft.com/office/drawing/2014/main" id="{2B6613A2-7B14-EF12-AB31-6C12973DD64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BFEBE48B-ADAD-3FD9-FF64-8100C1CA0E94}"/>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9AAD7E7-E0CA-1CFD-C2F8-3BE531C65E6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0673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A9127-D861-AC39-119C-EE7DB96C6D7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ADFF50-28E2-83EA-AB65-577149B1A335}"/>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E91D5227-0F8A-6862-5D16-F845869CC966}"/>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7FE98B0E-8361-7144-4636-06B9881FD52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61</a:t>
            </a:fld>
            <a:endParaRPr lang="en-US" altLang="en-US">
              <a:solidFill>
                <a:prstClr val="white"/>
              </a:solidFill>
            </a:endParaRPr>
          </a:p>
        </p:txBody>
      </p:sp>
      <p:sp>
        <p:nvSpPr>
          <p:cNvPr id="840706" name="Rectangle 2">
            <a:extLst>
              <a:ext uri="{FF2B5EF4-FFF2-40B4-BE49-F238E27FC236}">
                <a16:creationId xmlns:a16="http://schemas.microsoft.com/office/drawing/2014/main" id="{DF553447-624A-4D36-6BDB-CEA4057A8B4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81752522-2843-04C7-7497-6947022512EB}"/>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1D98EC8-0F08-DFFC-4616-AD1773C1904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148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68DF3-CA11-7FBB-E234-6220B74CEBC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28A8CC-7682-8808-BDA1-564850853B6F}"/>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29E94B9A-30D9-65B9-0ECC-C8266448AAD1}"/>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138D8A8C-41EA-670F-B5D6-FACCE99220C7}"/>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62</a:t>
            </a:fld>
            <a:endParaRPr lang="en-US" altLang="en-US">
              <a:solidFill>
                <a:prstClr val="white"/>
              </a:solidFill>
            </a:endParaRPr>
          </a:p>
        </p:txBody>
      </p:sp>
      <p:sp>
        <p:nvSpPr>
          <p:cNvPr id="840706" name="Rectangle 2">
            <a:extLst>
              <a:ext uri="{FF2B5EF4-FFF2-40B4-BE49-F238E27FC236}">
                <a16:creationId xmlns:a16="http://schemas.microsoft.com/office/drawing/2014/main" id="{65F9D5BA-BE30-BE22-4261-D0B5FE49CE71}"/>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B183186-AF2D-6E54-87B8-81F2783BD172}"/>
              </a:ext>
            </a:extLst>
          </p:cNvPr>
          <p:cNvSpPr>
            <a:spLocks noGrp="1" noChangeArrowheads="1"/>
          </p:cNvSpPr>
          <p:nvPr>
            <p:ph type="body" idx="1"/>
          </p:nvPr>
        </p:nvSpPr>
        <p:spPr>
          <a:xfrm>
            <a:off x="157269" y="4216241"/>
            <a:ext cx="6762538" cy="4997027"/>
          </a:xfrm>
        </p:spPr>
        <p:txBody>
          <a:bodyPr/>
          <a:lstStyle/>
          <a:p>
            <a:pPr algn="l"/>
            <a:r>
              <a:rPr lang="en-US" altLang="en-US" dirty="0"/>
              <a:t>No where else to go</a:t>
            </a:r>
          </a:p>
        </p:txBody>
      </p:sp>
      <p:cxnSp>
        <p:nvCxnSpPr>
          <p:cNvPr id="3" name="Straight Connector 2">
            <a:extLst>
              <a:ext uri="{FF2B5EF4-FFF2-40B4-BE49-F238E27FC236}">
                <a16:creationId xmlns:a16="http://schemas.microsoft.com/office/drawing/2014/main" id="{C806233B-E122-8540-966D-A6232B0410C0}"/>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6990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D915B-68B7-A3B6-151A-CC37CC9D497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351408D-D0AE-7A8B-2A0B-7DB3A11ED105}"/>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FD6E9843-A421-112E-1358-CEF6AB983DBB}"/>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EE63D31C-F493-24A9-C91C-1A5EA1E4B32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63</a:t>
            </a:fld>
            <a:endParaRPr lang="en-US" altLang="en-US">
              <a:solidFill>
                <a:prstClr val="white"/>
              </a:solidFill>
            </a:endParaRPr>
          </a:p>
        </p:txBody>
      </p:sp>
      <p:sp>
        <p:nvSpPr>
          <p:cNvPr id="840706" name="Rectangle 2">
            <a:extLst>
              <a:ext uri="{FF2B5EF4-FFF2-40B4-BE49-F238E27FC236}">
                <a16:creationId xmlns:a16="http://schemas.microsoft.com/office/drawing/2014/main" id="{D0FB5817-DA6E-B13A-529E-95B769CF3A6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C141386F-1AAD-F254-92BA-EE3758E0500B}"/>
              </a:ext>
            </a:extLst>
          </p:cNvPr>
          <p:cNvSpPr>
            <a:spLocks noGrp="1" noChangeArrowheads="1"/>
          </p:cNvSpPr>
          <p:nvPr>
            <p:ph type="body" idx="1"/>
          </p:nvPr>
        </p:nvSpPr>
        <p:spPr>
          <a:xfrm>
            <a:off x="157269" y="4216241"/>
            <a:ext cx="6762538" cy="4997027"/>
          </a:xfrm>
        </p:spPr>
        <p:txBody>
          <a:bodyPr/>
          <a:lstStyle/>
          <a:p>
            <a:pPr algn="l"/>
            <a:r>
              <a:rPr lang="en-US" altLang="en-US" dirty="0"/>
              <a:t>So, normative in the Kingdom to be addressing weakness, even failure.   BUT address it.</a:t>
            </a:r>
          </a:p>
        </p:txBody>
      </p:sp>
      <p:cxnSp>
        <p:nvCxnSpPr>
          <p:cNvPr id="3" name="Straight Connector 2">
            <a:extLst>
              <a:ext uri="{FF2B5EF4-FFF2-40B4-BE49-F238E27FC236}">
                <a16:creationId xmlns:a16="http://schemas.microsoft.com/office/drawing/2014/main" id="{3B181A93-56EF-093C-2C85-F85477E21C1C}"/>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7492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70354-434E-705B-8044-1F119C7E32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E1892FA-1B2F-5E65-4F9B-DE95D5F84350}"/>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308A2FCF-4123-2ACB-EC09-9648DA151054}"/>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EDDC0E6D-8705-5E86-721D-3FB0C8B4F931}"/>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64</a:t>
            </a:fld>
            <a:endParaRPr lang="en-US" altLang="en-US">
              <a:solidFill>
                <a:prstClr val="white"/>
              </a:solidFill>
            </a:endParaRPr>
          </a:p>
        </p:txBody>
      </p:sp>
      <p:sp>
        <p:nvSpPr>
          <p:cNvPr id="840706" name="Rectangle 2">
            <a:extLst>
              <a:ext uri="{FF2B5EF4-FFF2-40B4-BE49-F238E27FC236}">
                <a16:creationId xmlns:a16="http://schemas.microsoft.com/office/drawing/2014/main" id="{66986E04-EE6A-B636-A30C-560A544A21D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C74B6346-355E-E528-4D4F-ACB079C88A2B}"/>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14BF634-7143-EED0-532E-3CCA2E75B33F}"/>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9925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856DD-F915-CF36-87FC-78FED5E3CF8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06791F8-911B-9F1F-8B23-805719BF5555}"/>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618EA20A-8C15-A3F3-E986-B05792624484}"/>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C65BC9B1-DBD2-7C93-6007-9F392337163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65</a:t>
            </a:fld>
            <a:endParaRPr lang="en-US" altLang="en-US">
              <a:solidFill>
                <a:prstClr val="white"/>
              </a:solidFill>
            </a:endParaRPr>
          </a:p>
        </p:txBody>
      </p:sp>
      <p:sp>
        <p:nvSpPr>
          <p:cNvPr id="840706" name="Rectangle 2">
            <a:extLst>
              <a:ext uri="{FF2B5EF4-FFF2-40B4-BE49-F238E27FC236}">
                <a16:creationId xmlns:a16="http://schemas.microsoft.com/office/drawing/2014/main" id="{C333FF73-EA91-9A4C-1260-A505105D4A9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63166AB-708E-2FC2-1168-4E1CA583B958}"/>
              </a:ext>
            </a:extLst>
          </p:cNvPr>
          <p:cNvSpPr>
            <a:spLocks noGrp="1" noChangeArrowheads="1"/>
          </p:cNvSpPr>
          <p:nvPr>
            <p:ph type="body" idx="1"/>
          </p:nvPr>
        </p:nvSpPr>
        <p:spPr>
          <a:xfrm>
            <a:off x="157269" y="4216241"/>
            <a:ext cx="6762538" cy="4997027"/>
          </a:xfrm>
        </p:spPr>
        <p:txBody>
          <a:bodyPr/>
          <a:lstStyle/>
          <a:p>
            <a:pPr algn="l"/>
            <a:r>
              <a:rPr lang="en-US" altLang="en-US" dirty="0"/>
              <a:t>We are all a mess at times, deep down.   But His grace is sufficient.  Seek Him, Love Him, worship Him, </a:t>
            </a:r>
            <a:r>
              <a:rPr lang="en-US" altLang="en-US" dirty="0" err="1"/>
              <a:t>T’shuvah</a:t>
            </a:r>
            <a:r>
              <a:rPr lang="en-US" altLang="en-US" dirty="0"/>
              <a:t> / Repentance  </a:t>
            </a:r>
          </a:p>
        </p:txBody>
      </p:sp>
      <p:cxnSp>
        <p:nvCxnSpPr>
          <p:cNvPr id="3" name="Straight Connector 2">
            <a:extLst>
              <a:ext uri="{FF2B5EF4-FFF2-40B4-BE49-F238E27FC236}">
                <a16:creationId xmlns:a16="http://schemas.microsoft.com/office/drawing/2014/main" id="{8BBD6A53-4389-E37D-7307-6FE0E707C3BF}"/>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5048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96D54-0DC3-90B1-E0DE-D4035D55F6F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A1CE7B-3D1F-BB73-4BF6-C8067BB14FDC}"/>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F581077E-7995-3FDE-3EA8-6900C40E40E1}"/>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29B16187-E399-1084-02B6-ED5EA1E60D7E}"/>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66</a:t>
            </a:fld>
            <a:endParaRPr lang="en-US" altLang="en-US">
              <a:solidFill>
                <a:prstClr val="white"/>
              </a:solidFill>
            </a:endParaRPr>
          </a:p>
        </p:txBody>
      </p:sp>
      <p:sp>
        <p:nvSpPr>
          <p:cNvPr id="840706" name="Rectangle 2">
            <a:extLst>
              <a:ext uri="{FF2B5EF4-FFF2-40B4-BE49-F238E27FC236}">
                <a16:creationId xmlns:a16="http://schemas.microsoft.com/office/drawing/2014/main" id="{603E4FDE-9711-DB8B-4CF8-EC27FB92291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09D0AA2-C6E4-57B7-405D-F270BA5BD09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2D59BAB-D1DD-EF36-6C41-9DC5C793A9F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7553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08668-4749-C7C6-4FB5-CF16F217B1A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2CCB3A-52B9-E0A6-AB37-91212927BE04}"/>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A634B3D9-644B-5F34-31A8-175A216A9B30}"/>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C1EDD36A-48E8-D73E-7D9B-7EE7BE180255}"/>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67</a:t>
            </a:fld>
            <a:endParaRPr lang="en-US" altLang="en-US">
              <a:solidFill>
                <a:prstClr val="white"/>
              </a:solidFill>
            </a:endParaRPr>
          </a:p>
        </p:txBody>
      </p:sp>
      <p:sp>
        <p:nvSpPr>
          <p:cNvPr id="840706" name="Rectangle 2">
            <a:extLst>
              <a:ext uri="{FF2B5EF4-FFF2-40B4-BE49-F238E27FC236}">
                <a16:creationId xmlns:a16="http://schemas.microsoft.com/office/drawing/2014/main" id="{2F4D31AA-B3E9-83E2-F1AB-3166BC39966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C23D108F-395B-E95A-EC24-A38ED2FD55CB}"/>
              </a:ext>
            </a:extLst>
          </p:cNvPr>
          <p:cNvSpPr>
            <a:spLocks noGrp="1" noChangeArrowheads="1"/>
          </p:cNvSpPr>
          <p:nvPr>
            <p:ph type="body" idx="1"/>
          </p:nvPr>
        </p:nvSpPr>
        <p:spPr>
          <a:xfrm>
            <a:off x="157269" y="4216241"/>
            <a:ext cx="6762538" cy="4997027"/>
          </a:xfrm>
        </p:spPr>
        <p:txBody>
          <a:bodyPr/>
          <a:lstStyle/>
          <a:p>
            <a:pPr algn="l"/>
            <a:r>
              <a:rPr lang="en-US" altLang="en-US" dirty="0"/>
              <a:t>Nasser, Eshkol, </a:t>
            </a:r>
            <a:r>
              <a:rPr lang="en-US" altLang="en-US" dirty="0" err="1"/>
              <a:t>Schneerson</a:t>
            </a:r>
            <a:endParaRPr lang="en-US" altLang="en-US" dirty="0"/>
          </a:p>
        </p:txBody>
      </p:sp>
      <p:cxnSp>
        <p:nvCxnSpPr>
          <p:cNvPr id="3" name="Straight Connector 2">
            <a:extLst>
              <a:ext uri="{FF2B5EF4-FFF2-40B4-BE49-F238E27FC236}">
                <a16:creationId xmlns:a16="http://schemas.microsoft.com/office/drawing/2014/main" id="{F54615A3-39B7-82A4-86BA-3751468F847E}"/>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7025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6270C-2A0A-7EF0-BCF0-9E8604A2FD2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458188A-FD9E-681B-DA31-B4A08F566AC0}"/>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D13D086D-0FBE-80D6-D8D5-30D3BBFEC739}"/>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EAE0DDBF-666E-42A7-9AC2-0111226A274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68</a:t>
            </a:fld>
            <a:endParaRPr lang="en-US" altLang="en-US">
              <a:solidFill>
                <a:prstClr val="white"/>
              </a:solidFill>
            </a:endParaRPr>
          </a:p>
        </p:txBody>
      </p:sp>
      <p:sp>
        <p:nvSpPr>
          <p:cNvPr id="840706" name="Rectangle 2">
            <a:extLst>
              <a:ext uri="{FF2B5EF4-FFF2-40B4-BE49-F238E27FC236}">
                <a16:creationId xmlns:a16="http://schemas.microsoft.com/office/drawing/2014/main" id="{5FEF1D6B-9A01-43D1-03E9-B19AC20B8B34}"/>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A4DFCCF-7911-84FD-B3DF-6221B66E9267}"/>
              </a:ext>
            </a:extLst>
          </p:cNvPr>
          <p:cNvSpPr>
            <a:spLocks noGrp="1" noChangeArrowheads="1"/>
          </p:cNvSpPr>
          <p:nvPr>
            <p:ph type="body" idx="1"/>
          </p:nvPr>
        </p:nvSpPr>
        <p:spPr>
          <a:xfrm>
            <a:off x="157269" y="4216241"/>
            <a:ext cx="6762538" cy="4997027"/>
          </a:xfrm>
        </p:spPr>
        <p:txBody>
          <a:bodyPr/>
          <a:lstStyle/>
          <a:p>
            <a:pPr algn="l"/>
            <a:r>
              <a:rPr lang="en-US" altLang="en-US" dirty="0"/>
              <a:t>https://youtu.be/zQ8gS0zw7rE</a:t>
            </a:r>
          </a:p>
        </p:txBody>
      </p:sp>
      <p:cxnSp>
        <p:nvCxnSpPr>
          <p:cNvPr id="3" name="Straight Connector 2">
            <a:extLst>
              <a:ext uri="{FF2B5EF4-FFF2-40B4-BE49-F238E27FC236}">
                <a16:creationId xmlns:a16="http://schemas.microsoft.com/office/drawing/2014/main" id="{6FECEFA5-1B82-D391-3D7F-5408CAA7C264}"/>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8120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0421F-1618-0274-E839-DF3B97CAC13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BABCED3-D351-604A-0ACB-3FDBCA23B96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7BF8C764-C482-6C17-F62C-03B3FC64A454}"/>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073EB66B-9FB0-F3D5-AB1F-0E26D51B05DB}"/>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69</a:t>
            </a:fld>
            <a:endParaRPr lang="en-US" altLang="en-US">
              <a:solidFill>
                <a:prstClr val="white"/>
              </a:solidFill>
            </a:endParaRPr>
          </a:p>
        </p:txBody>
      </p:sp>
      <p:sp>
        <p:nvSpPr>
          <p:cNvPr id="840706" name="Rectangle 2">
            <a:extLst>
              <a:ext uri="{FF2B5EF4-FFF2-40B4-BE49-F238E27FC236}">
                <a16:creationId xmlns:a16="http://schemas.microsoft.com/office/drawing/2014/main" id="{2427646F-6BC4-0682-01FE-1891EB5A1BD0}"/>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7F6A9E3-37F6-6BB1-BC39-F1EDB796D6C9}"/>
              </a:ext>
            </a:extLst>
          </p:cNvPr>
          <p:cNvSpPr>
            <a:spLocks noGrp="1" noChangeArrowheads="1"/>
          </p:cNvSpPr>
          <p:nvPr>
            <p:ph type="body" idx="1"/>
          </p:nvPr>
        </p:nvSpPr>
        <p:spPr>
          <a:xfrm>
            <a:off x="157269" y="4216241"/>
            <a:ext cx="6762538" cy="4997027"/>
          </a:xfrm>
        </p:spPr>
        <p:txBody>
          <a:bodyPr/>
          <a:lstStyle/>
          <a:p>
            <a:pPr algn="l"/>
            <a:r>
              <a:rPr lang="en-US" altLang="en-US" dirty="0"/>
              <a:t>First day Israel destroyed entire Egyptian and Syrian air forces.  Took Sinai, Judea Samaria, Jerusalem, Golan.   </a:t>
            </a:r>
          </a:p>
        </p:txBody>
      </p:sp>
      <p:cxnSp>
        <p:nvCxnSpPr>
          <p:cNvPr id="3" name="Straight Connector 2">
            <a:extLst>
              <a:ext uri="{FF2B5EF4-FFF2-40B4-BE49-F238E27FC236}">
                <a16:creationId xmlns:a16="http://schemas.microsoft.com/office/drawing/2014/main" id="{8F683B2B-8219-EE7B-6791-3E0A0572A59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67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B8F09-EF17-330B-F8EA-D926D2EAD5C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D75CA6F-7355-BCF8-198F-9ED4644C742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4543955C-78AB-152D-1B68-953AE7E41D9E}"/>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32E8F86C-CC08-0017-4561-DE1B67F256F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a:t>
            </a:fld>
            <a:endParaRPr lang="en-US" altLang="en-US">
              <a:solidFill>
                <a:prstClr val="white"/>
              </a:solidFill>
            </a:endParaRPr>
          </a:p>
        </p:txBody>
      </p:sp>
      <p:sp>
        <p:nvSpPr>
          <p:cNvPr id="840706" name="Rectangle 2">
            <a:extLst>
              <a:ext uri="{FF2B5EF4-FFF2-40B4-BE49-F238E27FC236}">
                <a16:creationId xmlns:a16="http://schemas.microsoft.com/office/drawing/2014/main" id="{D700F6AA-E559-E75B-8F83-E66225C6407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CD03F43C-47B1-02B8-F175-AB565A688DBE}"/>
              </a:ext>
            </a:extLst>
          </p:cNvPr>
          <p:cNvSpPr>
            <a:spLocks noGrp="1" noChangeArrowheads="1"/>
          </p:cNvSpPr>
          <p:nvPr>
            <p:ph type="body" idx="1"/>
          </p:nvPr>
        </p:nvSpPr>
        <p:spPr>
          <a:xfrm>
            <a:off x="157269" y="4216241"/>
            <a:ext cx="6762538" cy="4997027"/>
          </a:xfrm>
        </p:spPr>
        <p:txBody>
          <a:bodyPr/>
          <a:lstStyle/>
          <a:p>
            <a:r>
              <a:rPr lang="en-US" altLang="en-US" dirty="0"/>
              <a:t>clip</a:t>
            </a:r>
          </a:p>
          <a:p>
            <a:pPr algn="l"/>
            <a:endParaRPr lang="en-US" altLang="en-US" dirty="0"/>
          </a:p>
        </p:txBody>
      </p:sp>
      <p:cxnSp>
        <p:nvCxnSpPr>
          <p:cNvPr id="3" name="Straight Connector 2">
            <a:extLst>
              <a:ext uri="{FF2B5EF4-FFF2-40B4-BE49-F238E27FC236}">
                <a16:creationId xmlns:a16="http://schemas.microsoft.com/office/drawing/2014/main" id="{83EF805A-049F-9426-BF4B-3AA205267BE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2290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8C0FC-FA85-2A40-C624-9342556F68D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4444587-2B99-B74B-A9D2-E2A08FB28622}"/>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3953F4DC-954B-7196-EFE3-0E983598A90F}"/>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4BB07D22-849C-1556-BA7C-9DA809C99DE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70</a:t>
            </a:fld>
            <a:endParaRPr lang="en-US" altLang="en-US">
              <a:solidFill>
                <a:prstClr val="white"/>
              </a:solidFill>
            </a:endParaRPr>
          </a:p>
        </p:txBody>
      </p:sp>
      <p:sp>
        <p:nvSpPr>
          <p:cNvPr id="840706" name="Rectangle 2">
            <a:extLst>
              <a:ext uri="{FF2B5EF4-FFF2-40B4-BE49-F238E27FC236}">
                <a16:creationId xmlns:a16="http://schemas.microsoft.com/office/drawing/2014/main" id="{1042E0F6-05D0-F156-BDED-A754B5BD733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A368AFB-A284-4889-7305-B33114D7036E}"/>
              </a:ext>
            </a:extLst>
          </p:cNvPr>
          <p:cNvSpPr>
            <a:spLocks noGrp="1" noChangeArrowheads="1"/>
          </p:cNvSpPr>
          <p:nvPr>
            <p:ph type="body" idx="1"/>
          </p:nvPr>
        </p:nvSpPr>
        <p:spPr>
          <a:xfrm>
            <a:off x="157269" y="4216241"/>
            <a:ext cx="6762538" cy="4997027"/>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Stuck 1970s Reese Howells?</a:t>
            </a:r>
          </a:p>
          <a:p>
            <a:pPr algn="l"/>
            <a:endParaRPr lang="en-US" altLang="en-US" dirty="0"/>
          </a:p>
        </p:txBody>
      </p:sp>
      <p:cxnSp>
        <p:nvCxnSpPr>
          <p:cNvPr id="3" name="Straight Connector 2">
            <a:extLst>
              <a:ext uri="{FF2B5EF4-FFF2-40B4-BE49-F238E27FC236}">
                <a16:creationId xmlns:a16="http://schemas.microsoft.com/office/drawing/2014/main" id="{3A564FDB-88CB-88D0-DFD4-6F3B0D283DC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8140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1525A-8423-C9C2-4138-FB6E43CA2EC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7EEC7CA-40BB-15F4-5647-BDFAAE3643A4}"/>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B43D7BAC-A613-D48D-7445-63FC67A437D2}"/>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E6B60520-FCCA-9939-B93A-4FEDBC9F09A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71</a:t>
            </a:fld>
            <a:endParaRPr lang="en-US" altLang="en-US">
              <a:solidFill>
                <a:prstClr val="white"/>
              </a:solidFill>
            </a:endParaRPr>
          </a:p>
        </p:txBody>
      </p:sp>
      <p:sp>
        <p:nvSpPr>
          <p:cNvPr id="840706" name="Rectangle 2">
            <a:extLst>
              <a:ext uri="{FF2B5EF4-FFF2-40B4-BE49-F238E27FC236}">
                <a16:creationId xmlns:a16="http://schemas.microsoft.com/office/drawing/2014/main" id="{B6CD2DFD-9244-A6C5-B7E0-77CA5AAAE2E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845DC2D1-DD53-CB6C-FBC8-481D2A2919B6}"/>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7427700-994D-149F-0A6A-1FF24F2435F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3168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8E105-BFC2-B354-64E5-5C1A63163B4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1D884D7-C737-B888-5E39-C77B60368699}"/>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8686413E-92EC-ECD6-4DF0-1DB76A4C8400}"/>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B1380D6A-F0FA-8556-35BB-9B648494B49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72</a:t>
            </a:fld>
            <a:endParaRPr lang="en-US" altLang="en-US">
              <a:solidFill>
                <a:prstClr val="white"/>
              </a:solidFill>
            </a:endParaRPr>
          </a:p>
        </p:txBody>
      </p:sp>
      <p:sp>
        <p:nvSpPr>
          <p:cNvPr id="840706" name="Rectangle 2">
            <a:extLst>
              <a:ext uri="{FF2B5EF4-FFF2-40B4-BE49-F238E27FC236}">
                <a16:creationId xmlns:a16="http://schemas.microsoft.com/office/drawing/2014/main" id="{B0A1C986-3A99-2E76-34A8-F4A1E26656C7}"/>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F2F5E58A-30C6-B7D0-562E-9027915DB78A}"/>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D06E480-4314-095D-8544-EC5D2B5A345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7539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F0A44-FC07-4970-2214-D7AD85C6E52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04333A4-D506-8679-DE53-034123D3556C}"/>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D0023A57-5727-C749-9DAA-0BAF2FC2C8CF}"/>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3EE25858-9A4F-B338-A192-E78740447AC7}"/>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73</a:t>
            </a:fld>
            <a:endParaRPr lang="en-US" altLang="en-US">
              <a:solidFill>
                <a:prstClr val="white"/>
              </a:solidFill>
            </a:endParaRPr>
          </a:p>
        </p:txBody>
      </p:sp>
      <p:sp>
        <p:nvSpPr>
          <p:cNvPr id="840706" name="Rectangle 2">
            <a:extLst>
              <a:ext uri="{FF2B5EF4-FFF2-40B4-BE49-F238E27FC236}">
                <a16:creationId xmlns:a16="http://schemas.microsoft.com/office/drawing/2014/main" id="{9EB73EA7-E1E2-CEEB-6393-52E5D49CB8A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F8805EB-4D0F-EC45-F094-A40503E814C8}"/>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A03893B-91F4-59D5-E3EB-4AD9B06535F0}"/>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7423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9F09F-9D4F-8C0C-F810-AD4D1D0ABD3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241A495-D512-D561-3195-E3AEED6B25F4}"/>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DDDB5297-8FA3-154C-5E80-4D618EB09935}"/>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752257EA-BE8B-480A-A87B-878B414EDF25}"/>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74</a:t>
            </a:fld>
            <a:endParaRPr lang="en-US" altLang="en-US">
              <a:solidFill>
                <a:prstClr val="white"/>
              </a:solidFill>
            </a:endParaRPr>
          </a:p>
        </p:txBody>
      </p:sp>
      <p:sp>
        <p:nvSpPr>
          <p:cNvPr id="840706" name="Rectangle 2">
            <a:extLst>
              <a:ext uri="{FF2B5EF4-FFF2-40B4-BE49-F238E27FC236}">
                <a16:creationId xmlns:a16="http://schemas.microsoft.com/office/drawing/2014/main" id="{A124E5F2-7BCD-249D-7E85-4AC075AE5C84}"/>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4E81D8B-C9A4-B6E9-3F4A-AA302E5A6AF3}"/>
              </a:ext>
            </a:extLst>
          </p:cNvPr>
          <p:cNvSpPr>
            <a:spLocks noGrp="1" noChangeArrowheads="1"/>
          </p:cNvSpPr>
          <p:nvPr>
            <p:ph type="body" idx="1"/>
          </p:nvPr>
        </p:nvSpPr>
        <p:spPr>
          <a:xfrm>
            <a:off x="157269" y="4216241"/>
            <a:ext cx="6762538" cy="4997027"/>
          </a:xfrm>
        </p:spPr>
        <p:txBody>
          <a:bodyPr/>
          <a:lstStyle/>
          <a:p>
            <a:pPr algn="l"/>
            <a:r>
              <a:rPr lang="en-US" altLang="en-US" dirty="0"/>
              <a:t>We could change third hour of prayer to a third Shabbat oneg, but we need a lot more oneg workers.  Speak to Dawn</a:t>
            </a:r>
          </a:p>
        </p:txBody>
      </p:sp>
      <p:cxnSp>
        <p:nvCxnSpPr>
          <p:cNvPr id="3" name="Straight Connector 2">
            <a:extLst>
              <a:ext uri="{FF2B5EF4-FFF2-40B4-BE49-F238E27FC236}">
                <a16:creationId xmlns:a16="http://schemas.microsoft.com/office/drawing/2014/main" id="{4F25B125-632E-1F9A-F6D8-82C665E08EB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7819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282D8-740C-B19C-D744-CB54298B965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B335335-8675-5C51-3AC6-2667103474CE}"/>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9F5546B0-C6DA-154E-1DF0-89F96103EB2D}"/>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2E56B64B-663B-EAD7-D89A-72E2A7588628}"/>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75</a:t>
            </a:fld>
            <a:endParaRPr lang="en-US" altLang="en-US">
              <a:solidFill>
                <a:prstClr val="white"/>
              </a:solidFill>
            </a:endParaRPr>
          </a:p>
        </p:txBody>
      </p:sp>
      <p:sp>
        <p:nvSpPr>
          <p:cNvPr id="840706" name="Rectangle 2">
            <a:extLst>
              <a:ext uri="{FF2B5EF4-FFF2-40B4-BE49-F238E27FC236}">
                <a16:creationId xmlns:a16="http://schemas.microsoft.com/office/drawing/2014/main" id="{9FF78C68-F7D2-F6EE-B9C4-A52757A33B0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DF554A7-C6D0-7D23-B758-F88A71FF850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4F7CF02-42AD-376B-C12D-F6D96ADCBF1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4234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36C15-19B3-4B88-C996-8E4F182838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3E4C7A2-52F9-2943-FA23-6427A610B627}"/>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83315DF3-208B-C882-E945-BD86C34FD4DF}"/>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3E441F15-706D-7293-4E29-BC6D7DDBDECE}"/>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76</a:t>
            </a:fld>
            <a:endParaRPr lang="en-US" altLang="en-US">
              <a:solidFill>
                <a:prstClr val="white"/>
              </a:solidFill>
            </a:endParaRPr>
          </a:p>
        </p:txBody>
      </p:sp>
      <p:sp>
        <p:nvSpPr>
          <p:cNvPr id="840706" name="Rectangle 2">
            <a:extLst>
              <a:ext uri="{FF2B5EF4-FFF2-40B4-BE49-F238E27FC236}">
                <a16:creationId xmlns:a16="http://schemas.microsoft.com/office/drawing/2014/main" id="{C5ECA7A2-B777-CF5D-A5C1-5F96AE61451C}"/>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3B44FCCF-068A-47CF-9199-D005DF19E27B}"/>
              </a:ext>
            </a:extLst>
          </p:cNvPr>
          <p:cNvSpPr>
            <a:spLocks noGrp="1" noChangeArrowheads="1"/>
          </p:cNvSpPr>
          <p:nvPr>
            <p:ph type="body" idx="1"/>
          </p:nvPr>
        </p:nvSpPr>
        <p:spPr>
          <a:xfrm>
            <a:off x="157269" y="4216241"/>
            <a:ext cx="6762538" cy="4997027"/>
          </a:xfrm>
        </p:spPr>
        <p:txBody>
          <a:bodyPr/>
          <a:lstStyle/>
          <a:p>
            <a:pPr algn="l"/>
            <a:r>
              <a:rPr lang="en-US" b="0" i="0" dirty="0">
                <a:solidFill>
                  <a:srgbClr val="5F5F5F"/>
                </a:solidFill>
                <a:effectLst/>
                <a:latin typeface="__Roboto_8f5f96"/>
              </a:rPr>
              <a:t>.</a:t>
            </a:r>
            <a:r>
              <a:rPr lang="en-US" b="0" i="0" dirty="0" err="1">
                <a:effectLst/>
                <a:latin typeface="__Roboto_8f5f96"/>
              </a:rPr>
              <a:t>Halfpoint</a:t>
            </a:r>
            <a:r>
              <a:rPr lang="en-US" b="0" i="0" dirty="0">
                <a:effectLst/>
                <a:latin typeface="__Roboto_8f5f96"/>
              </a:rPr>
              <a:t>/Shutterstock  https://www.theepochtimes.com/health/laughter-is-the-best-medicine-1412645?ea_src=author_manual&amp;ea_med=related_stories</a:t>
            </a:r>
            <a:endParaRPr lang="en-US" altLang="en-US" dirty="0"/>
          </a:p>
        </p:txBody>
      </p:sp>
      <p:cxnSp>
        <p:nvCxnSpPr>
          <p:cNvPr id="3" name="Straight Connector 2">
            <a:extLst>
              <a:ext uri="{FF2B5EF4-FFF2-40B4-BE49-F238E27FC236}">
                <a16:creationId xmlns:a16="http://schemas.microsoft.com/office/drawing/2014/main" id="{B5BCBE49-2105-0245-4E14-CFBD65EF371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7136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4C161-DD97-0080-4D46-DAC527FA3E7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83A9B8C-A276-90DD-15B5-4D056E83EB3D}"/>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E22D890D-9635-BF30-2F04-7C24727456BC}"/>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465B6FF2-F7AD-1754-ED3F-6ACE23B9ACDC}"/>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77</a:t>
            </a:fld>
            <a:endParaRPr lang="en-US" altLang="en-US">
              <a:solidFill>
                <a:prstClr val="white"/>
              </a:solidFill>
            </a:endParaRPr>
          </a:p>
        </p:txBody>
      </p:sp>
      <p:sp>
        <p:nvSpPr>
          <p:cNvPr id="840706" name="Rectangle 2">
            <a:extLst>
              <a:ext uri="{FF2B5EF4-FFF2-40B4-BE49-F238E27FC236}">
                <a16:creationId xmlns:a16="http://schemas.microsoft.com/office/drawing/2014/main" id="{B6100FFE-658F-A465-F403-E7C9574A9DFC}"/>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85F5C3F-46C8-DEED-E59F-758249F4E520}"/>
              </a:ext>
            </a:extLst>
          </p:cNvPr>
          <p:cNvSpPr>
            <a:spLocks noGrp="1" noChangeArrowheads="1"/>
          </p:cNvSpPr>
          <p:nvPr>
            <p:ph type="body" idx="1"/>
          </p:nvPr>
        </p:nvSpPr>
        <p:spPr>
          <a:xfrm>
            <a:off x="157269" y="4216241"/>
            <a:ext cx="6762538" cy="4997027"/>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https://www.theepochtimes.com/health/</a:t>
            </a:r>
            <a:r>
              <a:rPr lang="en-US" sz="2000" dirty="0">
                <a:solidFill>
                  <a:srgbClr val="FF0000"/>
                </a:solidFill>
              </a:rPr>
              <a:t>laughter-can-reverse-disease-and-help-you-live-longer</a:t>
            </a:r>
            <a:r>
              <a:rPr lang="en-US" sz="2000" dirty="0"/>
              <a:t>-heres-how-5801771?utm_source=Health&amp;src_src=Health&amp;utm_medium=email&amp;utm_campaign=health-2025-02-11&amp;src_cmp=health-2025-02-11&amp;est=AAAAAAAAAAAAAAAAcuomYBYAh9bH4LguuWhYArg0yEwDi4CakWZxJkVclaEQIH3YkA%3D%3D</a:t>
            </a:r>
          </a:p>
          <a:p>
            <a:pPr algn="l"/>
            <a:endParaRPr lang="en-US" altLang="en-US" dirty="0"/>
          </a:p>
        </p:txBody>
      </p:sp>
      <p:cxnSp>
        <p:nvCxnSpPr>
          <p:cNvPr id="3" name="Straight Connector 2">
            <a:extLst>
              <a:ext uri="{FF2B5EF4-FFF2-40B4-BE49-F238E27FC236}">
                <a16:creationId xmlns:a16="http://schemas.microsoft.com/office/drawing/2014/main" id="{6D034419-4F99-47AD-8710-5CC3D09163F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8720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E8867-2A6E-B1C4-BC34-5EECD41D79A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5FC2B78-8C9A-B726-ACB3-A15CE9A2CB75}"/>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1076757A-E4DB-016C-F5E0-6FE6CF992CB7}"/>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00667D41-0AAD-D3F8-E351-223D283EA4C7}"/>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78</a:t>
            </a:fld>
            <a:endParaRPr lang="en-US" altLang="en-US">
              <a:solidFill>
                <a:prstClr val="white"/>
              </a:solidFill>
            </a:endParaRPr>
          </a:p>
        </p:txBody>
      </p:sp>
      <p:sp>
        <p:nvSpPr>
          <p:cNvPr id="840706" name="Rectangle 2">
            <a:extLst>
              <a:ext uri="{FF2B5EF4-FFF2-40B4-BE49-F238E27FC236}">
                <a16:creationId xmlns:a16="http://schemas.microsoft.com/office/drawing/2014/main" id="{94521829-349E-A264-4202-B59C94BB5F0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FA84B840-653D-1EF5-3FC9-7539E9F46060}"/>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CC46264-5A45-0C6E-BF75-DB5DB100362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6084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D634E-14A4-1126-7054-ADBC11208B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72830AB-63DC-77F2-78CC-BF2E4280E2C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93607950-B0AE-3309-92B1-0E4093540F6F}"/>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73AB9A6A-6952-4B07-9CA8-0C397B5FF10B}"/>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79</a:t>
            </a:fld>
            <a:endParaRPr lang="en-US" altLang="en-US">
              <a:solidFill>
                <a:prstClr val="white"/>
              </a:solidFill>
            </a:endParaRPr>
          </a:p>
        </p:txBody>
      </p:sp>
      <p:sp>
        <p:nvSpPr>
          <p:cNvPr id="840706" name="Rectangle 2">
            <a:extLst>
              <a:ext uri="{FF2B5EF4-FFF2-40B4-BE49-F238E27FC236}">
                <a16:creationId xmlns:a16="http://schemas.microsoft.com/office/drawing/2014/main" id="{A81581DB-55C1-CA2D-CD1B-DC1E28D0070D}"/>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51585108-D43E-76DC-28FF-36852696F730}"/>
              </a:ext>
            </a:extLst>
          </p:cNvPr>
          <p:cNvSpPr>
            <a:spLocks noGrp="1" noChangeArrowheads="1"/>
          </p:cNvSpPr>
          <p:nvPr>
            <p:ph type="body" idx="1"/>
          </p:nvPr>
        </p:nvSpPr>
        <p:spPr>
          <a:xfrm>
            <a:off x="157269" y="4216241"/>
            <a:ext cx="6762538" cy="4997027"/>
          </a:xfrm>
        </p:spPr>
        <p:txBody>
          <a:bodyPr/>
          <a:lstStyle/>
          <a:p>
            <a:pPr algn="l"/>
            <a:r>
              <a:rPr lang="en-US" altLang="en-US" dirty="0"/>
              <a:t>https://www.theepochtimes.com/health/laughter-can-reverse-disease-and-help-you-live-longer-heres-how-5801771?utm_source=Health&amp;src_src=Health&amp;utm_medium=email&amp;utm_campaign=health-2025-02-11&amp;src_cmp=health-2025-02-11&amp;est=AAAAAAAAAAAAAAAAcuomYBYAh9bH4LguuWhYArg0yEwDi4CakWZxJkVclaEQIH3YkA%3D%3D</a:t>
            </a:r>
          </a:p>
        </p:txBody>
      </p:sp>
      <p:cxnSp>
        <p:nvCxnSpPr>
          <p:cNvPr id="3" name="Straight Connector 2">
            <a:extLst>
              <a:ext uri="{FF2B5EF4-FFF2-40B4-BE49-F238E27FC236}">
                <a16:creationId xmlns:a16="http://schemas.microsoft.com/office/drawing/2014/main" id="{F996C0E8-8DCE-2600-1075-435AC64B0ACF}"/>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053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C85E2-EE8C-C33F-3755-A194D27BFF8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81F5BF8-3A01-1E86-79D5-39228D46656D}"/>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6868F984-BF7E-1DF6-F612-839B7AF141F7}"/>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C783E08D-CEC2-7F84-1464-052EAF88AEE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a:t>
            </a:fld>
            <a:endParaRPr lang="en-US" altLang="en-US">
              <a:solidFill>
                <a:prstClr val="white"/>
              </a:solidFill>
            </a:endParaRPr>
          </a:p>
        </p:txBody>
      </p:sp>
      <p:sp>
        <p:nvSpPr>
          <p:cNvPr id="840706" name="Rectangle 2">
            <a:extLst>
              <a:ext uri="{FF2B5EF4-FFF2-40B4-BE49-F238E27FC236}">
                <a16:creationId xmlns:a16="http://schemas.microsoft.com/office/drawing/2014/main" id="{3611396C-E8B6-7EDC-15A0-E04AE6CEBF2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4A09A64-CF60-26E7-1FF5-A55B650FB9B8}"/>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2118958-696A-CB3D-4FDE-5A6B678A292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5353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A3446-A87B-A392-44B3-887A163AA82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FD89AF-6FA8-2E7E-14D3-BE106DDC27E3}"/>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D36FDDB9-EE8C-F553-FA8A-45D17787D45E}"/>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6DE2FCBE-3B48-1454-BEA8-C16C42BB753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80</a:t>
            </a:fld>
            <a:endParaRPr lang="en-US" altLang="en-US">
              <a:solidFill>
                <a:prstClr val="white"/>
              </a:solidFill>
            </a:endParaRPr>
          </a:p>
        </p:txBody>
      </p:sp>
      <p:sp>
        <p:nvSpPr>
          <p:cNvPr id="840706" name="Rectangle 2">
            <a:extLst>
              <a:ext uri="{FF2B5EF4-FFF2-40B4-BE49-F238E27FC236}">
                <a16:creationId xmlns:a16="http://schemas.microsoft.com/office/drawing/2014/main" id="{5C2F4A04-B989-84B1-627E-497807C95043}"/>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52D9BE36-0191-142F-5863-CFA5B0EDFF6A}"/>
              </a:ext>
            </a:extLst>
          </p:cNvPr>
          <p:cNvSpPr>
            <a:spLocks noGrp="1" noChangeArrowheads="1"/>
          </p:cNvSpPr>
          <p:nvPr>
            <p:ph type="body" idx="1"/>
          </p:nvPr>
        </p:nvSpPr>
        <p:spPr>
          <a:xfrm>
            <a:off x="157269" y="4216241"/>
            <a:ext cx="6762538" cy="4997027"/>
          </a:xfrm>
        </p:spPr>
        <p:txBody>
          <a:bodyPr/>
          <a:lstStyle/>
          <a:p>
            <a:pPr algn="l"/>
            <a:r>
              <a:rPr lang="en-US" altLang="en-US" dirty="0"/>
              <a:t>https://www.theepochtimes.com/health/laughter-can-reverse-disease-and-help-you-live-longer-heres-how-5801771?utm_source=Health&amp;src_src=Health&amp;utm_medium=email&amp;utm_campaign=health-2025-02-11&amp;src_cmp=health-2025-02-11&amp;est=AAAAAAAAAAAAAAAAcuomYBYAh9bH4LguuWhYArg0yEwDi4CakWZxJkVclaEQIH3YkA%3D%3D</a:t>
            </a:r>
          </a:p>
        </p:txBody>
      </p:sp>
      <p:cxnSp>
        <p:nvCxnSpPr>
          <p:cNvPr id="3" name="Straight Connector 2">
            <a:extLst>
              <a:ext uri="{FF2B5EF4-FFF2-40B4-BE49-F238E27FC236}">
                <a16:creationId xmlns:a16="http://schemas.microsoft.com/office/drawing/2014/main" id="{84594801-2A9B-792E-EC80-21A6BF5BB03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1683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5EA5C-2F29-5418-2B3C-026FD9EAAA6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BE15A9-3FD6-C522-5EEF-99CCBF075765}"/>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01DB8211-36B4-5622-1BBC-51993A65871C}"/>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34B68310-40CB-B2DE-49A8-D8B95ED5D18B}"/>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81</a:t>
            </a:fld>
            <a:endParaRPr lang="en-US" altLang="en-US">
              <a:solidFill>
                <a:prstClr val="white"/>
              </a:solidFill>
            </a:endParaRPr>
          </a:p>
        </p:txBody>
      </p:sp>
      <p:sp>
        <p:nvSpPr>
          <p:cNvPr id="840706" name="Rectangle 2">
            <a:extLst>
              <a:ext uri="{FF2B5EF4-FFF2-40B4-BE49-F238E27FC236}">
                <a16:creationId xmlns:a16="http://schemas.microsoft.com/office/drawing/2014/main" id="{DA2306AD-5C60-FA60-988C-59B8843D829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DF5010D-814D-9787-447E-D702D051C07A}"/>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5094E25-53A3-6ED2-48B0-2BCF0BDDC0D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741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06643-DC94-CEC6-E690-40DC26947F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BB9BEF-5548-CC40-8F78-C8FD75176786}"/>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1E35F51F-47FB-F83A-8A16-8C6F43B413FC}"/>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3861A9DC-3B87-FFA4-32B7-8791D8968CFE}"/>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82</a:t>
            </a:fld>
            <a:endParaRPr lang="en-US" altLang="en-US">
              <a:solidFill>
                <a:prstClr val="white"/>
              </a:solidFill>
            </a:endParaRPr>
          </a:p>
        </p:txBody>
      </p:sp>
      <p:sp>
        <p:nvSpPr>
          <p:cNvPr id="840706" name="Rectangle 2">
            <a:extLst>
              <a:ext uri="{FF2B5EF4-FFF2-40B4-BE49-F238E27FC236}">
                <a16:creationId xmlns:a16="http://schemas.microsoft.com/office/drawing/2014/main" id="{CA159871-BF56-EF2E-271B-A7414EF5B5A0}"/>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A95230B-C97E-D169-585F-99C80CCEF4C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35FF5C1-D5E4-DBC0-717B-7FB2FB021DF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4561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5A40E-0305-D1C5-BB2D-8983730B497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CDAEAC-FE42-0A36-D090-075BC7BF1807}"/>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74253BCE-EBBC-ADF4-5EDD-C91C8D571BDD}"/>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451135CE-7E43-532A-83A9-6478F6F76328}"/>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83</a:t>
            </a:fld>
            <a:endParaRPr lang="en-US" altLang="en-US">
              <a:solidFill>
                <a:prstClr val="white"/>
              </a:solidFill>
            </a:endParaRPr>
          </a:p>
        </p:txBody>
      </p:sp>
      <p:sp>
        <p:nvSpPr>
          <p:cNvPr id="840706" name="Rectangle 2">
            <a:extLst>
              <a:ext uri="{FF2B5EF4-FFF2-40B4-BE49-F238E27FC236}">
                <a16:creationId xmlns:a16="http://schemas.microsoft.com/office/drawing/2014/main" id="{A9CDE607-706C-5348-2EF1-F098406C484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595B21F0-3061-0342-A203-E3F9D68D6790}"/>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3EBF2C5-B368-70C7-1759-CAE1E170E69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6025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69B48-8F35-D13B-18E9-E459430A3E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598FF11-C8F9-8F75-91AC-1657FA7EAC68}"/>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4DDA286E-249E-D7A1-BEF5-1B424719D99B}"/>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8DDC2457-CCBF-D1B3-C972-E776391A65F0}"/>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84</a:t>
            </a:fld>
            <a:endParaRPr lang="en-US" altLang="en-US">
              <a:solidFill>
                <a:prstClr val="white"/>
              </a:solidFill>
            </a:endParaRPr>
          </a:p>
        </p:txBody>
      </p:sp>
      <p:sp>
        <p:nvSpPr>
          <p:cNvPr id="840706" name="Rectangle 2">
            <a:extLst>
              <a:ext uri="{FF2B5EF4-FFF2-40B4-BE49-F238E27FC236}">
                <a16:creationId xmlns:a16="http://schemas.microsoft.com/office/drawing/2014/main" id="{0CC0533D-5E57-EF13-1E94-A0552E90867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F13E3194-44E4-F3BB-5FF9-BC50BDE5984C}"/>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F6FBEE6-7C48-9074-F067-279B36CB594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9907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2FA37-6F4D-C114-4C44-CB75983824C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09F7BCC-CC68-978B-F503-CAA32612B95F}"/>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1AD9A9C8-575E-6993-260D-EC963CAB8245}"/>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A58CE1D1-3708-CE9E-D024-EC5F9961B8D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85</a:t>
            </a:fld>
            <a:endParaRPr lang="en-US" altLang="en-US">
              <a:solidFill>
                <a:prstClr val="white"/>
              </a:solidFill>
            </a:endParaRPr>
          </a:p>
        </p:txBody>
      </p:sp>
      <p:sp>
        <p:nvSpPr>
          <p:cNvPr id="840706" name="Rectangle 2">
            <a:extLst>
              <a:ext uri="{FF2B5EF4-FFF2-40B4-BE49-F238E27FC236}">
                <a16:creationId xmlns:a16="http://schemas.microsoft.com/office/drawing/2014/main" id="{397AE5FE-C6FB-F58A-895F-511A52A566A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EF5EA03-2EAF-CC8F-5C9F-DFE3A6D65788}"/>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A898C68-A3C5-5AE1-50E3-67359B5CA92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7415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7C3DF-97B9-DEF1-5681-D6B92F5A50A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25BC7C3-BF8E-F463-5900-2E62C4EAB07E}"/>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3C800EC7-E0C4-DB03-E211-1A7B82E31DE1}"/>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9EA03B0B-0D0B-5B2A-80BB-B17817D62EB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86</a:t>
            </a:fld>
            <a:endParaRPr lang="en-US" altLang="en-US">
              <a:solidFill>
                <a:prstClr val="white"/>
              </a:solidFill>
            </a:endParaRPr>
          </a:p>
        </p:txBody>
      </p:sp>
      <p:sp>
        <p:nvSpPr>
          <p:cNvPr id="840706" name="Rectangle 2">
            <a:extLst>
              <a:ext uri="{FF2B5EF4-FFF2-40B4-BE49-F238E27FC236}">
                <a16:creationId xmlns:a16="http://schemas.microsoft.com/office/drawing/2014/main" id="{B088E7A6-9728-6170-3E54-B8EE0B68235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CA5A340-EBA8-FA76-791A-A77ABB66BA21}"/>
              </a:ext>
            </a:extLst>
          </p:cNvPr>
          <p:cNvSpPr>
            <a:spLocks noGrp="1" noChangeArrowheads="1"/>
          </p:cNvSpPr>
          <p:nvPr>
            <p:ph type="body" idx="1"/>
          </p:nvPr>
        </p:nvSpPr>
        <p:spPr>
          <a:xfrm>
            <a:off x="157269" y="4216241"/>
            <a:ext cx="6762538" cy="4997027"/>
          </a:xfrm>
        </p:spPr>
        <p:txBody>
          <a:bodyPr/>
          <a:lstStyle/>
          <a:p>
            <a:pPr algn="l"/>
            <a:r>
              <a:rPr lang="en-US" altLang="en-US" dirty="0"/>
              <a:t>So, how do we do this?</a:t>
            </a:r>
          </a:p>
        </p:txBody>
      </p:sp>
      <p:cxnSp>
        <p:nvCxnSpPr>
          <p:cNvPr id="3" name="Straight Connector 2">
            <a:extLst>
              <a:ext uri="{FF2B5EF4-FFF2-40B4-BE49-F238E27FC236}">
                <a16:creationId xmlns:a16="http://schemas.microsoft.com/office/drawing/2014/main" id="{C18A96E4-B292-1D4A-7EA5-6B4C855FCE0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2593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DD803-CB42-5064-3224-B810E20F076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1C944D-63A4-4408-C83D-976463E94945}"/>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BB980792-2D1F-0BE6-3684-0F79ECCF9940}"/>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CAAA1540-92BC-9262-3D1B-33844E01A06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87</a:t>
            </a:fld>
            <a:endParaRPr lang="en-US" altLang="en-US">
              <a:solidFill>
                <a:prstClr val="white"/>
              </a:solidFill>
            </a:endParaRPr>
          </a:p>
        </p:txBody>
      </p:sp>
      <p:sp>
        <p:nvSpPr>
          <p:cNvPr id="840706" name="Rectangle 2">
            <a:extLst>
              <a:ext uri="{FF2B5EF4-FFF2-40B4-BE49-F238E27FC236}">
                <a16:creationId xmlns:a16="http://schemas.microsoft.com/office/drawing/2014/main" id="{07E38B50-845C-D745-037D-0A9CDB78D27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6A4C980-F556-7266-C52A-1113EC2A6EC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CCF2871-4F2A-4B0D-E50C-E0B242436B7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1072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1D4D7-15EE-1351-1629-E1FC59FA725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ED1B092-3919-5245-1BAC-9659F918130D}"/>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737853EB-2BA8-81A5-1D92-D2B319A2EE1D}"/>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871EE68F-2D1D-4958-EBE5-973E7CFBDC7C}"/>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88</a:t>
            </a:fld>
            <a:endParaRPr lang="en-US" altLang="en-US">
              <a:solidFill>
                <a:prstClr val="white"/>
              </a:solidFill>
            </a:endParaRPr>
          </a:p>
        </p:txBody>
      </p:sp>
      <p:sp>
        <p:nvSpPr>
          <p:cNvPr id="840706" name="Rectangle 2">
            <a:extLst>
              <a:ext uri="{FF2B5EF4-FFF2-40B4-BE49-F238E27FC236}">
                <a16:creationId xmlns:a16="http://schemas.microsoft.com/office/drawing/2014/main" id="{6C2A1F84-819C-3BFE-B33B-89244FA20B2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968516E-9774-39AF-CB3A-74F5918225DB}"/>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27E9368-1A04-744F-1400-F9E797F28BD3}"/>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8973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6EB61-9162-C980-894C-44F9A22DFD9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D9FF7E-1EFF-EF05-10B6-D9B67AAA1BD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57F19830-9C8E-0DE8-D452-732AE883B0DF}"/>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39CAA956-EC50-D144-8AEF-6169B4E7DE7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89</a:t>
            </a:fld>
            <a:endParaRPr lang="en-US" altLang="en-US">
              <a:solidFill>
                <a:prstClr val="white"/>
              </a:solidFill>
            </a:endParaRPr>
          </a:p>
        </p:txBody>
      </p:sp>
      <p:sp>
        <p:nvSpPr>
          <p:cNvPr id="840706" name="Rectangle 2">
            <a:extLst>
              <a:ext uri="{FF2B5EF4-FFF2-40B4-BE49-F238E27FC236}">
                <a16:creationId xmlns:a16="http://schemas.microsoft.com/office/drawing/2014/main" id="{AA112DDB-C0AE-AAB5-1FCA-8993D2ABA88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2B06E2D-E4C0-C7AD-4AE9-7C1FE97A2D1A}"/>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EE00485-0782-5A3E-3F36-BA07250FBCB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26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2BD28-429B-A649-9D68-4CAEC0D799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353D150-35CD-F1B7-5439-6A19A8AA7F89}"/>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9EB74193-F6B3-2B2C-BA0D-6E0DC50D5F00}"/>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7E755894-61CF-2D14-F90A-8FE83A417927}"/>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a:t>
            </a:fld>
            <a:endParaRPr lang="en-US" altLang="en-US">
              <a:solidFill>
                <a:prstClr val="white"/>
              </a:solidFill>
            </a:endParaRPr>
          </a:p>
        </p:txBody>
      </p:sp>
      <p:sp>
        <p:nvSpPr>
          <p:cNvPr id="840706" name="Rectangle 2">
            <a:extLst>
              <a:ext uri="{FF2B5EF4-FFF2-40B4-BE49-F238E27FC236}">
                <a16:creationId xmlns:a16="http://schemas.microsoft.com/office/drawing/2014/main" id="{CB612F0D-FC45-FE1A-807C-7B07B8BB391B}"/>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ABAC1D6E-A680-CB9C-9666-3019F358FA00}"/>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32B969D-F990-5A43-8013-4A768427833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7024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72DA4-D0DD-A4F4-0C78-4E36DBED5BE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4EF4E29-DD95-F415-15F0-D94899270081}"/>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36D3CB4B-1F61-BBFC-0009-5491452D686C}"/>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9138B5FC-E6F9-D631-55BF-C40B9FEE7F5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90</a:t>
            </a:fld>
            <a:endParaRPr lang="en-US" altLang="en-US">
              <a:solidFill>
                <a:prstClr val="white"/>
              </a:solidFill>
            </a:endParaRPr>
          </a:p>
        </p:txBody>
      </p:sp>
      <p:sp>
        <p:nvSpPr>
          <p:cNvPr id="840706" name="Rectangle 2">
            <a:extLst>
              <a:ext uri="{FF2B5EF4-FFF2-40B4-BE49-F238E27FC236}">
                <a16:creationId xmlns:a16="http://schemas.microsoft.com/office/drawing/2014/main" id="{D721EE0A-4136-7FEE-B62A-469828000D9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5A491B7-9684-CEB0-3FEC-4B8E9B1F1FED}"/>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68656F2-C8EE-CE7A-BBB4-701EE301F25D}"/>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1606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3D994-8E58-321F-3393-0F45733C9A1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97DAA6-3098-6C47-D68F-1C0EF138292C}"/>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0077A045-54EC-2023-8792-CAC8C73956C9}"/>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952A6A7D-C56D-2716-C080-FBD6FB5FDD7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91</a:t>
            </a:fld>
            <a:endParaRPr lang="en-US" altLang="en-US">
              <a:solidFill>
                <a:prstClr val="white"/>
              </a:solidFill>
            </a:endParaRPr>
          </a:p>
        </p:txBody>
      </p:sp>
      <p:sp>
        <p:nvSpPr>
          <p:cNvPr id="840706" name="Rectangle 2">
            <a:extLst>
              <a:ext uri="{FF2B5EF4-FFF2-40B4-BE49-F238E27FC236}">
                <a16:creationId xmlns:a16="http://schemas.microsoft.com/office/drawing/2014/main" id="{48790C59-606E-2938-7F86-57DA883442B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161C7AE-9645-D65D-8CA7-8E07A699C662}"/>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4D8D2F9-B220-1232-766E-9EB5025D03C3}"/>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538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EE9AF-BB82-F16A-36AC-54C01B3F6A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6C4670-ED4D-A8C8-960E-81871E443444}"/>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4B89103C-F4B6-D623-38F3-C3D47A438B28}"/>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686C2A42-290F-24FA-1E87-4F8727772043}"/>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92</a:t>
            </a:fld>
            <a:endParaRPr lang="en-US" altLang="en-US">
              <a:solidFill>
                <a:prstClr val="white"/>
              </a:solidFill>
            </a:endParaRPr>
          </a:p>
        </p:txBody>
      </p:sp>
      <p:sp>
        <p:nvSpPr>
          <p:cNvPr id="840706" name="Rectangle 2">
            <a:extLst>
              <a:ext uri="{FF2B5EF4-FFF2-40B4-BE49-F238E27FC236}">
                <a16:creationId xmlns:a16="http://schemas.microsoft.com/office/drawing/2014/main" id="{4B32AF7D-6186-CBDC-933C-A331F61A18A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839DD16-3406-CA78-825A-56976D368E03}"/>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F4028CC-6082-505A-08B9-D367C82D31E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6592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34F2-87E6-3098-6B88-17B2CEF839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4D315D-7DB7-DE0C-2C44-70FAE58D5972}"/>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8BF135AB-0DBA-E3D3-899E-517708983115}"/>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5C024E73-4F29-49A8-0F8D-E0461817C12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93</a:t>
            </a:fld>
            <a:endParaRPr lang="en-US" altLang="en-US">
              <a:solidFill>
                <a:prstClr val="white"/>
              </a:solidFill>
            </a:endParaRPr>
          </a:p>
        </p:txBody>
      </p:sp>
      <p:sp>
        <p:nvSpPr>
          <p:cNvPr id="840706" name="Rectangle 2">
            <a:extLst>
              <a:ext uri="{FF2B5EF4-FFF2-40B4-BE49-F238E27FC236}">
                <a16:creationId xmlns:a16="http://schemas.microsoft.com/office/drawing/2014/main" id="{BAE198A9-F502-3819-EB99-40A80ADC3A3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44CD3F7-55C5-6B48-EB97-B566C279C38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E2B4B82-7467-3DBE-A781-D128B207A02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1094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3BBF8-49C6-E697-74A6-41A7CCF3CE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E866ACA-0BC8-C116-B8DD-552F934AF32D}"/>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91E8D341-E9B9-A049-B664-7444D70B1B9A}"/>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376A9DF8-8B01-F4C9-50F9-78CE5F31CF0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94</a:t>
            </a:fld>
            <a:endParaRPr lang="en-US" altLang="en-US">
              <a:solidFill>
                <a:prstClr val="white"/>
              </a:solidFill>
            </a:endParaRPr>
          </a:p>
        </p:txBody>
      </p:sp>
      <p:sp>
        <p:nvSpPr>
          <p:cNvPr id="840706" name="Rectangle 2">
            <a:extLst>
              <a:ext uri="{FF2B5EF4-FFF2-40B4-BE49-F238E27FC236}">
                <a16:creationId xmlns:a16="http://schemas.microsoft.com/office/drawing/2014/main" id="{3BA9028A-027F-0789-29E4-3578E9740767}"/>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BD63D0CE-781F-9897-EE1B-D688A2EC6447}"/>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6D7C5F9-866D-EF8B-0199-3BF35D837A3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7366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FA410-5620-90BB-E787-F84472CDF22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3C9A9BB-6B4E-9AAF-2BC7-1337D5D6C776}"/>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3BF82563-14B2-5389-8F67-0AF7130E0D94}"/>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139061F7-BFD0-4BE2-0CB2-3BD0B4F5923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95</a:t>
            </a:fld>
            <a:endParaRPr lang="en-US" altLang="en-US">
              <a:solidFill>
                <a:prstClr val="white"/>
              </a:solidFill>
            </a:endParaRPr>
          </a:p>
        </p:txBody>
      </p:sp>
      <p:sp>
        <p:nvSpPr>
          <p:cNvPr id="840706" name="Rectangle 2">
            <a:extLst>
              <a:ext uri="{FF2B5EF4-FFF2-40B4-BE49-F238E27FC236}">
                <a16:creationId xmlns:a16="http://schemas.microsoft.com/office/drawing/2014/main" id="{DDC5FB20-44B6-D731-EE95-2892546A909D}"/>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359E674B-E1AC-1ED5-C9D6-A7770F04A9C3}"/>
              </a:ext>
            </a:extLst>
          </p:cNvPr>
          <p:cNvSpPr>
            <a:spLocks noGrp="1" noChangeArrowheads="1"/>
          </p:cNvSpPr>
          <p:nvPr>
            <p:ph type="body" idx="1"/>
          </p:nvPr>
        </p:nvSpPr>
        <p:spPr>
          <a:xfrm>
            <a:off x="157269" y="4216241"/>
            <a:ext cx="6762538" cy="4997027"/>
          </a:xfrm>
        </p:spPr>
        <p:txBody>
          <a:bodyPr/>
          <a:lstStyle/>
          <a:p>
            <a:pPr algn="l"/>
            <a:r>
              <a:rPr lang="en-US" altLang="en-US" dirty="0"/>
              <a:t>First of all, where was this?</a:t>
            </a:r>
          </a:p>
        </p:txBody>
      </p:sp>
      <p:cxnSp>
        <p:nvCxnSpPr>
          <p:cNvPr id="3" name="Straight Connector 2">
            <a:extLst>
              <a:ext uri="{FF2B5EF4-FFF2-40B4-BE49-F238E27FC236}">
                <a16:creationId xmlns:a16="http://schemas.microsoft.com/office/drawing/2014/main" id="{D4F67C05-9C26-64EB-C420-879038EF93B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8804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48FF3-259E-4052-DB84-FA80BF0065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0C6AA9-585A-7EFF-05D7-5033A350AF3D}"/>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8ECAC744-A0F7-5451-9D1A-E599FDF6131D}"/>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F6F02769-8177-A07F-984C-7D7D84AD65DE}"/>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96</a:t>
            </a:fld>
            <a:endParaRPr lang="en-US" altLang="en-US">
              <a:solidFill>
                <a:prstClr val="white"/>
              </a:solidFill>
            </a:endParaRPr>
          </a:p>
        </p:txBody>
      </p:sp>
      <p:sp>
        <p:nvSpPr>
          <p:cNvPr id="840706" name="Rectangle 2">
            <a:extLst>
              <a:ext uri="{FF2B5EF4-FFF2-40B4-BE49-F238E27FC236}">
                <a16:creationId xmlns:a16="http://schemas.microsoft.com/office/drawing/2014/main" id="{B25BB717-848C-D8E2-A3A9-91BAE2FEEF0C}"/>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6E2E891-77FF-6EEF-DF76-E95EAE537BF8}"/>
              </a:ext>
            </a:extLst>
          </p:cNvPr>
          <p:cNvSpPr>
            <a:spLocks noGrp="1" noChangeArrowheads="1"/>
          </p:cNvSpPr>
          <p:nvPr>
            <p:ph type="body" idx="1"/>
          </p:nvPr>
        </p:nvSpPr>
        <p:spPr>
          <a:xfrm>
            <a:off x="157269" y="4216241"/>
            <a:ext cx="6762538" cy="4997027"/>
          </a:xfrm>
        </p:spPr>
        <p:txBody>
          <a:bodyPr/>
          <a:lstStyle/>
          <a:p>
            <a:pPr algn="l"/>
            <a:r>
              <a:rPr lang="en-US" altLang="en-US" dirty="0"/>
              <a:t>Stay for the third hour.   Come up to pray or tell a joke?!</a:t>
            </a:r>
          </a:p>
        </p:txBody>
      </p:sp>
      <p:cxnSp>
        <p:nvCxnSpPr>
          <p:cNvPr id="3" name="Straight Connector 2">
            <a:extLst>
              <a:ext uri="{FF2B5EF4-FFF2-40B4-BE49-F238E27FC236}">
                <a16:creationId xmlns:a16="http://schemas.microsoft.com/office/drawing/2014/main" id="{B9FEA76B-B3E0-C969-44BF-3A9C848D0952}"/>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4209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D8C19-0F6D-F980-C56F-BB2D704A8FF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6A2B734-F1EB-C9D6-23FE-5C9AE30E7134}"/>
              </a:ext>
            </a:extLst>
          </p:cNvPr>
          <p:cNvSpPr>
            <a:spLocks noGrp="1" noChangeArrowheads="1"/>
          </p:cNvSpPr>
          <p:nvPr>
            <p:ph type="hdr" sz="quarter"/>
          </p:nvPr>
        </p:nvSpPr>
        <p:spPr>
          <a:ln/>
        </p:spPr>
        <p:txBody>
          <a:bodyPr/>
          <a:lstStyle/>
          <a:p>
            <a:pPr defTabSz="939729">
              <a:defRPr/>
            </a:pPr>
            <a:r>
              <a:rPr lang="en-US" altLang="en-US">
                <a:solidFill>
                  <a:prstClr val="white"/>
                </a:solidFill>
              </a:rPr>
              <a:t>RH erev 5778 New</a:t>
            </a:r>
          </a:p>
        </p:txBody>
      </p:sp>
      <p:sp>
        <p:nvSpPr>
          <p:cNvPr id="5" name="Rectangle 3">
            <a:extLst>
              <a:ext uri="{FF2B5EF4-FFF2-40B4-BE49-F238E27FC236}">
                <a16:creationId xmlns:a16="http://schemas.microsoft.com/office/drawing/2014/main" id="{2645FE9E-1FB8-D348-EF61-D6DFC09BB7A0}"/>
              </a:ext>
            </a:extLst>
          </p:cNvPr>
          <p:cNvSpPr>
            <a:spLocks noGrp="1" noChangeArrowheads="1"/>
          </p:cNvSpPr>
          <p:nvPr>
            <p:ph type="dt" idx="1"/>
          </p:nvPr>
        </p:nvSpPr>
        <p:spPr>
          <a:ln/>
        </p:spPr>
        <p:txBody>
          <a:bodyPr/>
          <a:lstStyle/>
          <a:p>
            <a:pPr defTabSz="939729">
              <a:defRPr/>
            </a:pPr>
            <a:r>
              <a:rPr lang="en-US" altLang="en-US">
                <a:solidFill>
                  <a:prstClr val="white"/>
                </a:solidFill>
              </a:rPr>
              <a:t>April 2, 2022</a:t>
            </a:r>
          </a:p>
        </p:txBody>
      </p:sp>
      <p:sp>
        <p:nvSpPr>
          <p:cNvPr id="6" name="Rectangle 7">
            <a:extLst>
              <a:ext uri="{FF2B5EF4-FFF2-40B4-BE49-F238E27FC236}">
                <a16:creationId xmlns:a16="http://schemas.microsoft.com/office/drawing/2014/main" id="{247497EC-BDFF-7E93-CC69-C41D2EC06FA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97</a:t>
            </a:fld>
            <a:endParaRPr lang="en-US" altLang="en-US">
              <a:solidFill>
                <a:prstClr val="white"/>
              </a:solidFill>
            </a:endParaRPr>
          </a:p>
        </p:txBody>
      </p:sp>
      <p:sp>
        <p:nvSpPr>
          <p:cNvPr id="840706" name="Rectangle 2">
            <a:extLst>
              <a:ext uri="{FF2B5EF4-FFF2-40B4-BE49-F238E27FC236}">
                <a16:creationId xmlns:a16="http://schemas.microsoft.com/office/drawing/2014/main" id="{79C6D351-1897-737C-9693-638CCCCE254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402566E9-159A-F5B4-D039-858B6D151AA3}"/>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2798A07-B0C7-82ED-EDCE-305EED0A1A7F}"/>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52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2439-25DB-373B-1E30-16EF827DA704}"/>
              </a:ext>
            </a:extLst>
          </p:cNvPr>
          <p:cNvSpPr>
            <a:spLocks noGrp="1"/>
          </p:cNvSpPr>
          <p:nvPr>
            <p:ph type="title"/>
          </p:nvPr>
        </p:nvSpPr>
        <p:spPr>
          <a:xfrm>
            <a:off x="457201" y="205979"/>
            <a:ext cx="8228013" cy="856059"/>
          </a:xfrm>
        </p:spPr>
        <p:txBody>
          <a:bodyPr/>
          <a:lstStyle/>
          <a:p>
            <a:r>
              <a:rPr lang="en-US"/>
              <a:t>Click to edit Master title style</a:t>
            </a:r>
          </a:p>
        </p:txBody>
      </p:sp>
      <p:sp>
        <p:nvSpPr>
          <p:cNvPr id="3" name="Date Placeholder 2">
            <a:extLst>
              <a:ext uri="{FF2B5EF4-FFF2-40B4-BE49-F238E27FC236}">
                <a16:creationId xmlns:a16="http://schemas.microsoft.com/office/drawing/2014/main" id="{82267682-0070-19CB-F071-959282E22EE7}"/>
              </a:ext>
            </a:extLst>
          </p:cNvPr>
          <p:cNvSpPr>
            <a:spLocks noGrp="1"/>
          </p:cNvSpPr>
          <p:nvPr>
            <p:ph type="dt" idx="10"/>
          </p:nvPr>
        </p:nvSpPr>
        <p:spPr>
          <a:xfrm>
            <a:off x="457201" y="4683919"/>
            <a:ext cx="2132013" cy="355997"/>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37E81E3-5B4B-C38F-70C9-8DA61B54F6C6}"/>
              </a:ext>
            </a:extLst>
          </p:cNvPr>
          <p:cNvSpPr>
            <a:spLocks noGrp="1"/>
          </p:cNvSpPr>
          <p:nvPr>
            <p:ph type="ftr" idx="11"/>
          </p:nvPr>
        </p:nvSpPr>
        <p:spPr>
          <a:xfrm>
            <a:off x="3124201" y="4683919"/>
            <a:ext cx="2894013" cy="355997"/>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7FD7ADD-0B45-3D20-7FA7-CB23C3D87E07}"/>
              </a:ext>
            </a:extLst>
          </p:cNvPr>
          <p:cNvSpPr>
            <a:spLocks noGrp="1"/>
          </p:cNvSpPr>
          <p:nvPr>
            <p:ph type="sldNum" idx="12"/>
          </p:nvPr>
        </p:nvSpPr>
        <p:spPr>
          <a:xfrm>
            <a:off x="6553201" y="4683919"/>
            <a:ext cx="2132013" cy="355997"/>
          </a:xfrm>
        </p:spPr>
        <p:txBody>
          <a:bodyPr/>
          <a:lstStyle>
            <a:lvl1pPr>
              <a:defRPr/>
            </a:lvl1pPr>
          </a:lstStyle>
          <a:p>
            <a:fld id="{327BF13E-47CF-4E0D-A857-20982D0CFE14}" type="slidenum">
              <a:rPr lang="en-US" altLang="en-US"/>
              <a:pPr/>
              <a:t>‹#›</a:t>
            </a:fld>
            <a:endParaRPr lang="en-US" altLang="en-US"/>
          </a:p>
        </p:txBody>
      </p:sp>
    </p:spTree>
    <p:extLst>
      <p:ext uri="{BB962C8B-B14F-4D97-AF65-F5344CB8AC3E}">
        <p14:creationId xmlns:p14="http://schemas.microsoft.com/office/powerpoint/2010/main" val="2845789232"/>
      </p:ext>
    </p:extLst>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839"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2025 Messages</a:t>
            </a:r>
          </a:p>
        </p:txBody>
      </p:sp>
      <p:sp>
        <p:nvSpPr>
          <p:cNvPr id="3" name="TextBox 2">
            <a:extLst>
              <a:ext uri="{FF2B5EF4-FFF2-40B4-BE49-F238E27FC236}">
                <a16:creationId xmlns:a16="http://schemas.microsoft.com/office/drawing/2014/main" id="{254F1738-1AAF-2A9D-E471-BD40F8265357}"/>
              </a:ext>
            </a:extLst>
          </p:cNvPr>
          <p:cNvSpPr txBox="1"/>
          <p:nvPr/>
        </p:nvSpPr>
        <p:spPr>
          <a:xfrm>
            <a:off x="2286000" y="2216640"/>
            <a:ext cx="4572000" cy="707886"/>
          </a:xfrm>
          <a:prstGeom prst="rect">
            <a:avLst/>
          </a:prstGeom>
          <a:noFill/>
        </p:spPr>
        <p:txBody>
          <a:bodyPr wrap="square">
            <a:spAutoFit/>
          </a:bodyPr>
          <a:lstStyle/>
          <a:p>
            <a:endParaRPr lang="en-US" dirty="0"/>
          </a:p>
        </p:txBody>
      </p:sp>
      <p:sp>
        <p:nvSpPr>
          <p:cNvPr id="5" name="TextBox 4">
            <a:extLst>
              <a:ext uri="{FF2B5EF4-FFF2-40B4-BE49-F238E27FC236}">
                <a16:creationId xmlns:a16="http://schemas.microsoft.com/office/drawing/2014/main" id="{159B9275-A410-D205-180E-99EAD8429E8C}"/>
              </a:ext>
            </a:extLst>
          </p:cNvPr>
          <p:cNvSpPr txBox="1"/>
          <p:nvPr/>
        </p:nvSpPr>
        <p:spPr>
          <a:xfrm>
            <a:off x="2286000" y="2216640"/>
            <a:ext cx="4572000" cy="707886"/>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680F7-F6C8-03A7-7298-D4DFF0C780A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ACCB688-78A9-CB7E-0A2D-2202316BFCDB}"/>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Shmot</a:t>
            </a:r>
            <a:r>
              <a:rPr lang="en-US" sz="4000" baseline="30000" dirty="0"/>
              <a:t> / Ex 14.10-15</a:t>
            </a:r>
            <a:r>
              <a:rPr lang="en-US" sz="4000" dirty="0"/>
              <a:t>  Why have you done this to us, bringing us out of Egypt? Didn’t we tell you in Egypt to let us alone, we’ll just go on being slaves for the Egyptians? It </a:t>
            </a:r>
            <a:r>
              <a:rPr lang="en-US" sz="4000" u="sng" dirty="0">
                <a:solidFill>
                  <a:srgbClr val="FFFF66"/>
                </a:solidFill>
              </a:rPr>
              <a:t>would be better for us to be the Egyptians’ slaves </a:t>
            </a:r>
            <a:r>
              <a:rPr lang="en-US" sz="4000" dirty="0"/>
              <a:t>than to die in the desert!”   [Go back!]</a:t>
            </a:r>
          </a:p>
        </p:txBody>
      </p:sp>
    </p:spTree>
    <p:extLst>
      <p:ext uri="{BB962C8B-B14F-4D97-AF65-F5344CB8AC3E}">
        <p14:creationId xmlns:p14="http://schemas.microsoft.com/office/powerpoint/2010/main" val="70100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555AC-DB50-D3BD-64D2-02DEDAB956B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D30C2A4-1F26-A4D0-2414-1C4DA7EEA1E2}"/>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Shmot</a:t>
            </a:r>
            <a:r>
              <a:rPr lang="en-US" sz="4000" baseline="30000" dirty="0"/>
              <a:t> / Ex 14.10-15</a:t>
            </a:r>
            <a:r>
              <a:rPr lang="en-US" sz="4000" dirty="0"/>
              <a:t>  Moshe answered the people, “Stop being so fearful! </a:t>
            </a:r>
            <a:r>
              <a:rPr lang="en-US" sz="4300" u="sng" dirty="0">
                <a:solidFill>
                  <a:srgbClr val="FFFF66"/>
                </a:solidFill>
              </a:rPr>
              <a:t>Remain steady</a:t>
            </a:r>
            <a:r>
              <a:rPr lang="en-US" sz="4000" dirty="0"/>
              <a:t>, and you will see how </a:t>
            </a:r>
            <a:r>
              <a:rPr lang="en-US" sz="4000" cap="small" dirty="0"/>
              <a:t>Adoni</a:t>
            </a:r>
            <a:r>
              <a:rPr lang="en-US" sz="4000" dirty="0"/>
              <a:t> is going to save you. He will do it today — today you have seen the Egyptians, but you will never see them again! </a:t>
            </a:r>
            <a:r>
              <a:rPr lang="en-US" sz="4000" cap="small" dirty="0"/>
              <a:t>Adoni</a:t>
            </a:r>
            <a:r>
              <a:rPr lang="en-US" sz="4000" dirty="0"/>
              <a:t> will do battle for you. Just </a:t>
            </a:r>
            <a:r>
              <a:rPr lang="en-US" sz="4300" u="sng" dirty="0">
                <a:solidFill>
                  <a:srgbClr val="FFFF66"/>
                </a:solidFill>
              </a:rPr>
              <a:t>calm yourselves down!</a:t>
            </a:r>
            <a:r>
              <a:rPr lang="en-US" sz="4300" dirty="0"/>
              <a:t>”     [Stand still]</a:t>
            </a:r>
          </a:p>
        </p:txBody>
      </p:sp>
    </p:spTree>
    <p:extLst>
      <p:ext uri="{BB962C8B-B14F-4D97-AF65-F5344CB8AC3E}">
        <p14:creationId xmlns:p14="http://schemas.microsoft.com/office/powerpoint/2010/main" val="51103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FE611-5A45-A13D-C04D-4C6AB61B51B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850CCEF-6701-5232-DB1C-7E61E3F21A6C}"/>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Shmot</a:t>
            </a:r>
            <a:r>
              <a:rPr lang="en-US" sz="4000" baseline="30000" dirty="0"/>
              <a:t> / Ex 14.10-15</a:t>
            </a:r>
            <a:r>
              <a:rPr lang="en-US" sz="4000" dirty="0"/>
              <a:t>  </a:t>
            </a:r>
            <a:r>
              <a:rPr lang="en-US" sz="4000" cap="small" dirty="0"/>
              <a:t>Adoni</a:t>
            </a:r>
            <a:r>
              <a:rPr lang="en-US" sz="4000" dirty="0"/>
              <a:t> asked Moshe, “Why are you crying to me? Tell the people of Isra’el to </a:t>
            </a:r>
            <a:r>
              <a:rPr lang="en-US" sz="4000" u="sng" dirty="0">
                <a:solidFill>
                  <a:srgbClr val="FFFF66"/>
                </a:solidFill>
              </a:rPr>
              <a:t>go forward</a:t>
            </a:r>
            <a:r>
              <a:rPr lang="en-US" sz="4000" dirty="0"/>
              <a:t>! Lift your staff, reach out with your hand over the sea, and divide it in two. The people of Isra’el will </a:t>
            </a:r>
            <a:r>
              <a:rPr lang="en-US" sz="4000" u="sng" dirty="0">
                <a:solidFill>
                  <a:srgbClr val="FFFF66"/>
                </a:solidFill>
              </a:rPr>
              <a:t>advance</a:t>
            </a:r>
            <a:r>
              <a:rPr lang="en-US" sz="4000" dirty="0"/>
              <a:t> into the sea on dry ground.</a:t>
            </a:r>
          </a:p>
        </p:txBody>
      </p:sp>
    </p:spTree>
    <p:extLst>
      <p:ext uri="{BB962C8B-B14F-4D97-AF65-F5344CB8AC3E}">
        <p14:creationId xmlns:p14="http://schemas.microsoft.com/office/powerpoint/2010/main" val="75165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AB1881D6-0DE6-E0CA-132D-614E57124DF2}"/>
              </a:ext>
            </a:extLst>
          </p:cNvPr>
          <p:cNvSpPr>
            <a:spLocks noGrp="1" noChangeArrowheads="1"/>
          </p:cNvSpPr>
          <p:nvPr>
            <p:ph type="subTitle"/>
          </p:nvPr>
        </p:nvSpPr>
        <p:spPr>
          <a:xfrm>
            <a:off x="1143000" y="0"/>
            <a:ext cx="6858000" cy="5143500"/>
          </a:xfrm>
          <a:ln/>
          <a:extLst>
            <a:ext uri="{91240B29-F687-4F45-9708-019B960494DF}">
              <a14:hiddenLine xmlns:a14="http://schemas.microsoft.com/office/drawing/2010/main" w="9525" cap="flat">
                <a:solidFill>
                  <a:srgbClr val="808080"/>
                </a:solidFill>
                <a:round/>
                <a:headEnd/>
                <a:tailEnd/>
              </a14:hiddenLine>
            </a:ext>
          </a:extLst>
        </p:spPr>
        <p:txBody>
          <a:bodyPr anchor="t"/>
          <a:lstStyle/>
          <a:p>
            <a:pPr algn="l">
              <a:spcBef>
                <a:spcPts val="7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000">
                <a:solidFill>
                  <a:srgbClr val="FFFFFF"/>
                </a:solidFill>
                <a:latin typeface="Arial Rounded MT Bold" panose="020F0704030504030204" pitchFamily="34" charset="0"/>
                <a:ea typeface="Arial Unicode MS" pitchFamily="34" charset="-128"/>
                <a:cs typeface="Arial Unicode MS" pitchFamily="34" charset="-128"/>
              </a:rPr>
              <a:t> </a:t>
            </a:r>
          </a:p>
        </p:txBody>
      </p:sp>
      <p:pic>
        <p:nvPicPr>
          <p:cNvPr id="173060" name="Picture 4">
            <a:extLst>
              <a:ext uri="{FF2B5EF4-FFF2-40B4-BE49-F238E27FC236}">
                <a16:creationId xmlns:a16="http://schemas.microsoft.com/office/drawing/2014/main" id="{3326EB32-781B-49A0-BF8A-1A3EF5FC2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5619" cy="5139929"/>
          </a:xfrm>
          <a:prstGeom prst="rect">
            <a:avLst/>
          </a:prstGeom>
          <a:noFill/>
          <a:extLst>
            <a:ext uri="{909E8E84-426E-40DD-AFC4-6F175D3DCCD1}">
              <a14:hiddenFill xmlns:a14="http://schemas.microsoft.com/office/drawing/2010/main">
                <a:solidFill>
                  <a:srgbClr val="FFFFFF"/>
                </a:solidFill>
              </a14:hiddenFill>
            </a:ext>
          </a:extLst>
        </p:spPr>
      </p:pic>
      <p:sp>
        <p:nvSpPr>
          <p:cNvPr id="173061" name="Text Box 5">
            <a:extLst>
              <a:ext uri="{FF2B5EF4-FFF2-40B4-BE49-F238E27FC236}">
                <a16:creationId xmlns:a16="http://schemas.microsoft.com/office/drawing/2014/main" id="{FC3808A5-4721-C8C7-9F48-D10986704B18}"/>
              </a:ext>
            </a:extLst>
          </p:cNvPr>
          <p:cNvSpPr txBox="1">
            <a:spLocks noChangeArrowheads="1"/>
          </p:cNvSpPr>
          <p:nvPr/>
        </p:nvSpPr>
        <p:spPr bwMode="auto">
          <a:xfrm rot="3925716">
            <a:off x="2720514" y="3645843"/>
            <a:ext cx="208967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u="sng">
                <a:solidFill>
                  <a:srgbClr val="FFFF66"/>
                </a:solidFill>
              </a:rPr>
              <a:t>Reed Sea  </a:t>
            </a:r>
            <a:r>
              <a:rPr lang="he-IL" altLang="en-US" sz="2400" b="1" u="sng">
                <a:solidFill>
                  <a:srgbClr val="FFFF66"/>
                </a:solidFill>
                <a:cs typeface="Vilna" pitchFamily="2" charset="-79"/>
              </a:rPr>
              <a:t>ים סוף</a:t>
            </a:r>
            <a:endParaRPr lang="en-US" altLang="en-US" sz="2400" b="1" u="sng">
              <a:solidFill>
                <a:srgbClr val="FFFF66"/>
              </a:solidFill>
              <a:cs typeface="Vilna" pitchFamily="2" charset="-79"/>
            </a:endParaRPr>
          </a:p>
        </p:txBody>
      </p:sp>
      <p:sp>
        <p:nvSpPr>
          <p:cNvPr id="173063" name="Text Box 7">
            <a:extLst>
              <a:ext uri="{FF2B5EF4-FFF2-40B4-BE49-F238E27FC236}">
                <a16:creationId xmlns:a16="http://schemas.microsoft.com/office/drawing/2014/main" id="{B94CBA6B-F310-AFC1-D3BD-08F36A8B77A5}"/>
              </a:ext>
            </a:extLst>
          </p:cNvPr>
          <p:cNvSpPr txBox="1">
            <a:spLocks noChangeArrowheads="1"/>
          </p:cNvSpPr>
          <p:nvPr/>
        </p:nvSpPr>
        <p:spPr bwMode="auto">
          <a:xfrm>
            <a:off x="3030056" y="4629150"/>
            <a:ext cx="2364751" cy="5539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00">
                <a:solidFill>
                  <a:srgbClr val="FF0000"/>
                </a:solidFill>
              </a:rPr>
              <a:t>-----------------</a:t>
            </a:r>
          </a:p>
        </p:txBody>
      </p:sp>
      <p:sp>
        <p:nvSpPr>
          <p:cNvPr id="2" name="Rectangle: Rounded Corners 1">
            <a:extLst>
              <a:ext uri="{FF2B5EF4-FFF2-40B4-BE49-F238E27FC236}">
                <a16:creationId xmlns:a16="http://schemas.microsoft.com/office/drawing/2014/main" id="{D001218B-4DD1-B0AD-F29C-358F4448EEB0}"/>
              </a:ext>
            </a:extLst>
          </p:cNvPr>
          <p:cNvSpPr/>
          <p:nvPr/>
        </p:nvSpPr>
        <p:spPr bwMode="auto">
          <a:xfrm>
            <a:off x="1524000" y="133350"/>
            <a:ext cx="1828800" cy="1219200"/>
          </a:xfrm>
          <a:prstGeom prst="roundRect">
            <a:avLst/>
          </a:prstGeom>
          <a:noFill/>
          <a:ln w="476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cxnSp>
        <p:nvCxnSpPr>
          <p:cNvPr id="4" name="Straight Arrow Connector 3">
            <a:extLst>
              <a:ext uri="{FF2B5EF4-FFF2-40B4-BE49-F238E27FC236}">
                <a16:creationId xmlns:a16="http://schemas.microsoft.com/office/drawing/2014/main" id="{3384239A-A5FF-C76C-9CC7-D6E36B389B64}"/>
              </a:ext>
            </a:extLst>
          </p:cNvPr>
          <p:cNvCxnSpPr/>
          <p:nvPr/>
        </p:nvCxnSpPr>
        <p:spPr bwMode="auto">
          <a:xfrm flipH="1">
            <a:off x="3505200" y="209550"/>
            <a:ext cx="304800" cy="2057400"/>
          </a:xfrm>
          <a:prstGeom prst="straightConnector1">
            <a:avLst/>
          </a:prstGeom>
          <a:solidFill>
            <a:schemeClr val="accent1"/>
          </a:solidFill>
          <a:ln w="476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2124704"/>
      </p:ext>
    </p:extLst>
  </p:cSld>
  <p:clrMapOvr>
    <a:masterClrMapping/>
  </p:clrMapOvr>
  <p:transition spd="med">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7DF08-B3DB-A8E0-1C28-43B33FFC86A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21D0D44-CCBF-DC33-27C0-D431A7291478}"/>
              </a:ext>
            </a:extLst>
          </p:cNvPr>
          <p:cNvSpPr>
            <a:spLocks noGrp="1" noChangeArrowheads="1"/>
          </p:cNvSpPr>
          <p:nvPr>
            <p:ph type="subTitle" idx="1"/>
          </p:nvPr>
        </p:nvSpPr>
        <p:spPr>
          <a:xfrm>
            <a:off x="228600" y="209550"/>
            <a:ext cx="2995613" cy="4800600"/>
          </a:xfrm>
        </p:spPr>
        <p:txBody>
          <a:bodyPr>
            <a:normAutofit lnSpcReduction="10000"/>
          </a:bodyPr>
          <a:lstStyle/>
          <a:p>
            <a:pPr algn="l"/>
            <a:r>
              <a:rPr lang="en-US" sz="4000" dirty="0"/>
              <a:t>Alternative</a:t>
            </a:r>
          </a:p>
          <a:p>
            <a:pPr algn="l"/>
            <a:r>
              <a:rPr lang="en-US" altLang="en-US" sz="4000" dirty="0"/>
              <a:t>Reed Sea </a:t>
            </a:r>
            <a:r>
              <a:rPr lang="en-US" altLang="en-US" sz="3600" dirty="0"/>
              <a:t>[NOT </a:t>
            </a:r>
          </a:p>
          <a:p>
            <a:pPr algn="l"/>
            <a:r>
              <a:rPr lang="en-US" altLang="en-US" sz="3600" dirty="0"/>
              <a:t>Red Sea</a:t>
            </a:r>
          </a:p>
          <a:p>
            <a:pPr algn="l"/>
            <a:r>
              <a:rPr lang="en-US" altLang="en-US" sz="3600" dirty="0"/>
              <a:t> </a:t>
            </a:r>
            <a:r>
              <a:rPr lang="he-IL" altLang="en-US" sz="4400" dirty="0">
                <a:cs typeface="Vilna" pitchFamily="2" charset="-79"/>
              </a:rPr>
              <a:t>ים סוף</a:t>
            </a:r>
            <a:endParaRPr lang="en-US" altLang="en-US" sz="4400" dirty="0">
              <a:cs typeface="Vilna" pitchFamily="2" charset="-79"/>
            </a:endParaRPr>
          </a:p>
          <a:p>
            <a:pPr algn="l"/>
            <a:r>
              <a:rPr lang="en-US" altLang="en-US" sz="4400" dirty="0">
                <a:cs typeface="Vilna" pitchFamily="2" charset="-79"/>
              </a:rPr>
              <a:t>Yam </a:t>
            </a:r>
            <a:r>
              <a:rPr lang="en-US" altLang="en-US" sz="4400" dirty="0" err="1">
                <a:cs typeface="Vilna" pitchFamily="2" charset="-79"/>
              </a:rPr>
              <a:t>Suf</a:t>
            </a:r>
            <a:r>
              <a:rPr lang="en-US" altLang="en-US" sz="3600" dirty="0"/>
              <a:t>]</a:t>
            </a:r>
            <a:r>
              <a:rPr lang="en-US" sz="3600" dirty="0"/>
              <a:t> </a:t>
            </a:r>
            <a:r>
              <a:rPr lang="en-US" sz="4000" dirty="0"/>
              <a:t>crossing.</a:t>
            </a:r>
          </a:p>
        </p:txBody>
      </p:sp>
      <p:pic>
        <p:nvPicPr>
          <p:cNvPr id="1026" name="Picture 2">
            <a:extLst>
              <a:ext uri="{FF2B5EF4-FFF2-40B4-BE49-F238E27FC236}">
                <a16:creationId xmlns:a16="http://schemas.microsoft.com/office/drawing/2014/main" id="{3E5B6390-639D-8835-D5A7-C2CFEAE83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3" y="0"/>
            <a:ext cx="5919787"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Arrow Connector 1">
            <a:extLst>
              <a:ext uri="{FF2B5EF4-FFF2-40B4-BE49-F238E27FC236}">
                <a16:creationId xmlns:a16="http://schemas.microsoft.com/office/drawing/2014/main" id="{37E53938-9173-BCA1-6C50-B559EB738D21}"/>
              </a:ext>
            </a:extLst>
          </p:cNvPr>
          <p:cNvCxnSpPr/>
          <p:nvPr/>
        </p:nvCxnSpPr>
        <p:spPr bwMode="auto">
          <a:xfrm flipH="1">
            <a:off x="7391400" y="242286"/>
            <a:ext cx="381000" cy="2571750"/>
          </a:xfrm>
          <a:prstGeom prst="straightConnector1">
            <a:avLst/>
          </a:prstGeom>
          <a:solidFill>
            <a:schemeClr val="accent1"/>
          </a:solidFill>
          <a:ln w="476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5296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38F8F-1A9D-3563-9377-5131104E3DB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7F15A2C-D295-F4BC-DDD6-88481F81840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B6FAC22C-4DE7-1A62-B8FD-85B04640A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Rectangle: Rounded Corners 1">
            <a:extLst>
              <a:ext uri="{FF2B5EF4-FFF2-40B4-BE49-F238E27FC236}">
                <a16:creationId xmlns:a16="http://schemas.microsoft.com/office/drawing/2014/main" id="{409CA300-C216-EC29-76F7-B39BFA74034E}"/>
              </a:ext>
            </a:extLst>
          </p:cNvPr>
          <p:cNvSpPr/>
          <p:nvPr/>
        </p:nvSpPr>
        <p:spPr bwMode="auto">
          <a:xfrm>
            <a:off x="228600" y="361950"/>
            <a:ext cx="3657600" cy="838200"/>
          </a:xfrm>
          <a:prstGeom prst="roundRect">
            <a:avLst/>
          </a:prstGeom>
          <a:noFill/>
          <a:ln w="476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005373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0F4C5-44C9-C0B0-A8B4-FD3D1160B04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716FFFD-C724-4542-C880-2B05506EE6AF}"/>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Shmot</a:t>
            </a:r>
            <a:r>
              <a:rPr lang="en-US" sz="4000" baseline="30000" dirty="0"/>
              <a:t> / Ex 14.10-15</a:t>
            </a:r>
            <a:r>
              <a:rPr lang="en-US" sz="4000" dirty="0"/>
              <a:t>   As Pharaoh approached, the people of Isra’el looked up and saw the Egyptians right there, coming after them. In great fear the people of Isra’el cried out to </a:t>
            </a:r>
            <a:r>
              <a:rPr lang="en-US" sz="4000" cap="small" dirty="0"/>
              <a:t>Adoni</a:t>
            </a:r>
            <a:r>
              <a:rPr lang="en-US" sz="4000" dirty="0"/>
              <a:t> and said to Moshe, “Was it because there weren’t enough graves in Egypt that you brought us out to die in the desert? </a:t>
            </a:r>
          </a:p>
        </p:txBody>
      </p:sp>
    </p:spTree>
    <p:extLst>
      <p:ext uri="{BB962C8B-B14F-4D97-AF65-F5344CB8AC3E}">
        <p14:creationId xmlns:p14="http://schemas.microsoft.com/office/powerpoint/2010/main" val="70706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F4E65-6BE8-3D3B-BFD7-187ED581799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9805555-74BC-4E72-B810-1D93284CAF00}"/>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Shmot</a:t>
            </a:r>
            <a:r>
              <a:rPr lang="en-US" sz="4000" baseline="30000" dirty="0"/>
              <a:t> / Ex 14.10-15</a:t>
            </a:r>
            <a:r>
              <a:rPr lang="en-US" sz="4000" dirty="0"/>
              <a:t>  Why have you done this to us, bringing us out of Egypt? Didn’t we tell you in Egypt to let us alone, we’ll just go on being slaves for the Egyptians? It </a:t>
            </a:r>
            <a:r>
              <a:rPr lang="en-US" sz="4000" u="sng" dirty="0">
                <a:solidFill>
                  <a:srgbClr val="FFFF66"/>
                </a:solidFill>
              </a:rPr>
              <a:t>would be better for us to be the Egyptians’ slaves </a:t>
            </a:r>
            <a:r>
              <a:rPr lang="en-US" sz="4000" dirty="0"/>
              <a:t>than to die in the desert!”   [Go back!]</a:t>
            </a:r>
          </a:p>
        </p:txBody>
      </p:sp>
    </p:spTree>
    <p:extLst>
      <p:ext uri="{BB962C8B-B14F-4D97-AF65-F5344CB8AC3E}">
        <p14:creationId xmlns:p14="http://schemas.microsoft.com/office/powerpoint/2010/main" val="384972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C771C-9690-3C5B-661F-44BDBAA6A13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CB2AEEE-37AC-5185-49A5-FA3748E7A46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Go Back: </a:t>
            </a:r>
          </a:p>
          <a:p>
            <a:pPr marL="284163" indent="-284163" algn="l">
              <a:buFont typeface="Arial" panose="020B0604020202020204" pitchFamily="34" charset="0"/>
              <a:buChar char="•"/>
            </a:pPr>
            <a:r>
              <a:rPr lang="en-US" sz="4000" dirty="0"/>
              <a:t>Fear motivated</a:t>
            </a:r>
          </a:p>
          <a:p>
            <a:pPr marL="685800" lvl="1" indent="-495300" algn="l">
              <a:buFont typeface="+mj-lt"/>
              <a:buAutoNum type="arabicPeriod"/>
            </a:pPr>
            <a:r>
              <a:rPr lang="en-US" sz="4000" dirty="0"/>
              <a:t>FOMO: </a:t>
            </a:r>
            <a:r>
              <a:rPr lang="en-US" sz="4000" u="sng" dirty="0">
                <a:solidFill>
                  <a:srgbClr val="FFFF66"/>
                </a:solidFill>
              </a:rPr>
              <a:t>F</a:t>
            </a:r>
            <a:r>
              <a:rPr lang="en-US" sz="4000" dirty="0"/>
              <a:t>ear </a:t>
            </a:r>
            <a:r>
              <a:rPr lang="en-US" sz="4000" u="sng" dirty="0">
                <a:solidFill>
                  <a:srgbClr val="FFFF66"/>
                </a:solidFill>
              </a:rPr>
              <a:t>O</a:t>
            </a:r>
            <a:r>
              <a:rPr lang="en-US" sz="4000" dirty="0"/>
              <a:t>f </a:t>
            </a:r>
            <a:r>
              <a:rPr lang="en-US" sz="4000" u="sng" dirty="0">
                <a:solidFill>
                  <a:srgbClr val="FFFF66"/>
                </a:solidFill>
              </a:rPr>
              <a:t>M</a:t>
            </a:r>
            <a:r>
              <a:rPr lang="en-US" sz="4000" dirty="0"/>
              <a:t>issing </a:t>
            </a:r>
            <a:r>
              <a:rPr lang="en-US" sz="4000" u="sng" dirty="0">
                <a:solidFill>
                  <a:srgbClr val="FFFF66"/>
                </a:solidFill>
              </a:rPr>
              <a:t>O</a:t>
            </a:r>
            <a:r>
              <a:rPr lang="en-US" sz="4000" dirty="0"/>
              <a:t>ut</a:t>
            </a:r>
          </a:p>
        </p:txBody>
      </p:sp>
    </p:spTree>
    <p:extLst>
      <p:ext uri="{BB962C8B-B14F-4D97-AF65-F5344CB8AC3E}">
        <p14:creationId xmlns:p14="http://schemas.microsoft.com/office/powerpoint/2010/main" val="531074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F5997-7B6A-126E-A3B5-7997E5433AA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291C6AF-376F-696E-E433-006EF4452296}"/>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2 Tim 4.10</a:t>
            </a:r>
            <a:r>
              <a:rPr lang="en-US" sz="4000" dirty="0"/>
              <a:t> For Demas, because he has fallen </a:t>
            </a:r>
            <a:r>
              <a:rPr lang="en-US" sz="4000" u="sng" dirty="0">
                <a:solidFill>
                  <a:srgbClr val="FFFF66"/>
                </a:solidFill>
              </a:rPr>
              <a:t>in love with this present world</a:t>
            </a:r>
            <a:r>
              <a:rPr lang="en-US" sz="4000" dirty="0"/>
              <a:t>, has deserted me and gone off to Thessalonica; </a:t>
            </a:r>
            <a:r>
              <a:rPr lang="en-US" sz="4000" dirty="0" err="1"/>
              <a:t>Crescens</a:t>
            </a:r>
            <a:r>
              <a:rPr lang="en-US" sz="4000" dirty="0"/>
              <a:t> has gone to Galatia; Titus has gone to Dalmatia</a:t>
            </a:r>
          </a:p>
        </p:txBody>
      </p:sp>
    </p:spTree>
    <p:extLst>
      <p:ext uri="{BB962C8B-B14F-4D97-AF65-F5344CB8AC3E}">
        <p14:creationId xmlns:p14="http://schemas.microsoft.com/office/powerpoint/2010/main" val="27921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0408C-740B-5E17-4860-54FD909CBAA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1516B2B-4BC8-C983-C94F-B0261BF8A45E}"/>
              </a:ext>
            </a:extLst>
          </p:cNvPr>
          <p:cNvSpPr>
            <a:spLocks noGrp="1" noChangeArrowheads="1"/>
          </p:cNvSpPr>
          <p:nvPr>
            <p:ph type="subTitle" idx="1"/>
          </p:nvPr>
        </p:nvSpPr>
        <p:spPr>
          <a:xfrm>
            <a:off x="228600" y="209550"/>
            <a:ext cx="4191000" cy="4800600"/>
          </a:xfrm>
        </p:spPr>
        <p:txBody>
          <a:bodyPr>
            <a:normAutofit/>
          </a:bodyPr>
          <a:lstStyle/>
          <a:p>
            <a:pPr algn="l"/>
            <a:endParaRPr lang="en-US" sz="4000" dirty="0"/>
          </a:p>
          <a:p>
            <a:pPr algn="l"/>
            <a:r>
              <a:rPr lang="en-US" sz="4000" dirty="0"/>
              <a:t>John &amp; Josie Two weeks ago, still dancing.</a:t>
            </a:r>
          </a:p>
        </p:txBody>
      </p:sp>
      <p:pic>
        <p:nvPicPr>
          <p:cNvPr id="5" name="Picture 4">
            <a:extLst>
              <a:ext uri="{FF2B5EF4-FFF2-40B4-BE49-F238E27FC236}">
                <a16:creationId xmlns:a16="http://schemas.microsoft.com/office/drawing/2014/main" id="{BCE271D7-B44B-3555-94D0-FE7255E21E67}"/>
              </a:ext>
            </a:extLst>
          </p:cNvPr>
          <p:cNvPicPr>
            <a:picLocks noChangeAspect="1"/>
          </p:cNvPicPr>
          <p:nvPr/>
        </p:nvPicPr>
        <p:blipFill>
          <a:blip r:embed="rId3"/>
          <a:stretch>
            <a:fillRect/>
          </a:stretch>
        </p:blipFill>
        <p:spPr>
          <a:xfrm>
            <a:off x="4495800" y="-11550"/>
            <a:ext cx="3882779" cy="5166600"/>
          </a:xfrm>
          <a:prstGeom prst="rect">
            <a:avLst/>
          </a:prstGeom>
        </p:spPr>
      </p:pic>
    </p:spTree>
    <p:extLst>
      <p:ext uri="{BB962C8B-B14F-4D97-AF65-F5344CB8AC3E}">
        <p14:creationId xmlns:p14="http://schemas.microsoft.com/office/powerpoint/2010/main" val="1066343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6C09B-77D9-EFF8-3FE1-88DBA579AC4E}"/>
            </a:ext>
          </a:extLst>
        </p:cNvPr>
        <p:cNvGrpSpPr/>
        <p:nvPr/>
      </p:nvGrpSpPr>
      <p:grpSpPr>
        <a:xfrm>
          <a:off x="0" y="0"/>
          <a:ext cx="0" cy="0"/>
          <a:chOff x="0" y="0"/>
          <a:chExt cx="0" cy="0"/>
        </a:xfrm>
      </p:grpSpPr>
      <p:sp>
        <p:nvSpPr>
          <p:cNvPr id="4" name="AutoShape 6">
            <a:extLst>
              <a:ext uri="{FF2B5EF4-FFF2-40B4-BE49-F238E27FC236}">
                <a16:creationId xmlns:a16="http://schemas.microsoft.com/office/drawing/2014/main" id="{A7D42D6F-2CB4-4341-F1A2-EC4AF165E104}"/>
              </a:ext>
            </a:extLst>
          </p:cNvPr>
          <p:cNvSpPr>
            <a:spLocks noGrp="1" noChangeAspect="1" noChangeArrowheads="1"/>
          </p:cNvSpPr>
          <p:nvPr>
            <p:ph type="subTitle" idx="1"/>
          </p:nvPr>
        </p:nvSpPr>
        <p:spPr bwMode="auto">
          <a:xfrm>
            <a:off x="228600" y="209550"/>
            <a:ext cx="8686800" cy="480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 </a:t>
            </a:r>
          </a:p>
        </p:txBody>
      </p:sp>
      <p:pic>
        <p:nvPicPr>
          <p:cNvPr id="6" name="Picture 5">
            <a:extLst>
              <a:ext uri="{FF2B5EF4-FFF2-40B4-BE49-F238E27FC236}">
                <a16:creationId xmlns:a16="http://schemas.microsoft.com/office/drawing/2014/main" id="{918A9B9F-E537-9559-37EF-356C46BECDB1}"/>
              </a:ext>
            </a:extLst>
          </p:cNvPr>
          <p:cNvPicPr>
            <a:picLocks noChangeAspect="1"/>
          </p:cNvPicPr>
          <p:nvPr/>
        </p:nvPicPr>
        <p:blipFill>
          <a:blip r:embed="rId3"/>
          <a:stretch>
            <a:fillRect/>
          </a:stretch>
        </p:blipFill>
        <p:spPr>
          <a:xfrm>
            <a:off x="823389" y="42509"/>
            <a:ext cx="7497221" cy="5058481"/>
          </a:xfrm>
          <a:prstGeom prst="rect">
            <a:avLst/>
          </a:prstGeom>
        </p:spPr>
      </p:pic>
      <p:sp>
        <p:nvSpPr>
          <p:cNvPr id="7" name="TextBox 6">
            <a:extLst>
              <a:ext uri="{FF2B5EF4-FFF2-40B4-BE49-F238E27FC236}">
                <a16:creationId xmlns:a16="http://schemas.microsoft.com/office/drawing/2014/main" id="{42E843F8-F977-C2A5-9EE3-F137C0A8D569}"/>
              </a:ext>
            </a:extLst>
          </p:cNvPr>
          <p:cNvSpPr txBox="1"/>
          <p:nvPr/>
        </p:nvSpPr>
        <p:spPr>
          <a:xfrm>
            <a:off x="836376" y="242119"/>
            <a:ext cx="6579430" cy="1323439"/>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Woodstock music Festival</a:t>
            </a:r>
          </a:p>
          <a:p>
            <a:r>
              <a:rPr lang="en-US" dirty="0">
                <a:effectLst>
                  <a:outerShdw blurRad="38100" dist="38100" dir="2700000" algn="tl">
                    <a:srgbClr val="000000">
                      <a:alpha val="43137"/>
                    </a:srgbClr>
                  </a:outerShdw>
                </a:effectLst>
              </a:rPr>
              <a:t>Aug.15 -18, 1969</a:t>
            </a:r>
          </a:p>
        </p:txBody>
      </p:sp>
    </p:spTree>
    <p:extLst>
      <p:ext uri="{BB962C8B-B14F-4D97-AF65-F5344CB8AC3E}">
        <p14:creationId xmlns:p14="http://schemas.microsoft.com/office/powerpoint/2010/main" val="403156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1AFA1-273D-A30D-E714-A8DBC3328F2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ED5B951-1EBC-2DA1-EF09-19705E9A1B5A}"/>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4098" name="Picture 2">
            <a:extLst>
              <a:ext uri="{FF2B5EF4-FFF2-40B4-BE49-F238E27FC236}">
                <a16:creationId xmlns:a16="http://schemas.microsoft.com/office/drawing/2014/main" id="{ED7D27B7-BD03-2032-342A-2FD02FC5A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0"/>
            <a:ext cx="8370887"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02B6B1-C676-1894-2D79-689DA7294EF8}"/>
              </a:ext>
            </a:extLst>
          </p:cNvPr>
          <p:cNvSpPr txBox="1"/>
          <p:nvPr/>
        </p:nvSpPr>
        <p:spPr>
          <a:xfrm>
            <a:off x="836376" y="242119"/>
            <a:ext cx="6579430" cy="1323439"/>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Woodstock music Festival</a:t>
            </a:r>
          </a:p>
          <a:p>
            <a:r>
              <a:rPr lang="en-US" dirty="0">
                <a:effectLst>
                  <a:outerShdw blurRad="38100" dist="38100" dir="2700000" algn="tl">
                    <a:srgbClr val="000000">
                      <a:alpha val="43137"/>
                    </a:srgbClr>
                  </a:outerShdw>
                </a:effectLst>
              </a:rPr>
              <a:t>Aug.15 -18, 1969</a:t>
            </a:r>
          </a:p>
        </p:txBody>
      </p:sp>
    </p:spTree>
    <p:extLst>
      <p:ext uri="{BB962C8B-B14F-4D97-AF65-F5344CB8AC3E}">
        <p14:creationId xmlns:p14="http://schemas.microsoft.com/office/powerpoint/2010/main" val="2208308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75AD4-4E49-75FF-5911-35CF7181B95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BDBA176-36BA-AFD5-AD43-26582FF74E67}"/>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13.6-7</a:t>
            </a:r>
            <a:r>
              <a:rPr lang="en-US" sz="4000" dirty="0"/>
              <a:t>  Other seeds fell among the thorns, and the thorns grew and choked them out</a:t>
            </a:r>
          </a:p>
        </p:txBody>
      </p:sp>
    </p:spTree>
    <p:extLst>
      <p:ext uri="{BB962C8B-B14F-4D97-AF65-F5344CB8AC3E}">
        <p14:creationId xmlns:p14="http://schemas.microsoft.com/office/powerpoint/2010/main" val="3413314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EAC43-A534-917B-DE1E-5BA72197580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D39CC42-D57E-AEEF-EC8A-747F9997008A}"/>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 13.18-22  </a:t>
            </a:r>
            <a:r>
              <a:rPr lang="en-US" sz="4000" dirty="0"/>
              <a:t>Now the seed sown among thorns stands for someone who hears the message, but it is </a:t>
            </a:r>
            <a:r>
              <a:rPr lang="en-US" sz="4000" dirty="0">
                <a:solidFill>
                  <a:srgbClr val="FFFF66"/>
                </a:solidFill>
              </a:rPr>
              <a:t>choked by the cares of the world and the deceitful glamor of wealth</a:t>
            </a:r>
            <a:r>
              <a:rPr lang="en-US" sz="4000" dirty="0"/>
              <a:t>, so that it produces nothing. </a:t>
            </a:r>
          </a:p>
        </p:txBody>
      </p:sp>
    </p:spTree>
    <p:extLst>
      <p:ext uri="{BB962C8B-B14F-4D97-AF65-F5344CB8AC3E}">
        <p14:creationId xmlns:p14="http://schemas.microsoft.com/office/powerpoint/2010/main" val="4147911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F0CA7-6D4E-C80D-A249-C13A1A48035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922B358-25C2-EA28-A6A7-B5CD5FC70900}"/>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Ro 13.13</a:t>
            </a:r>
            <a:r>
              <a:rPr lang="en-US" sz="4000" dirty="0"/>
              <a:t> Let us walk properly as in the day—not in orgies and drunkenness, not in sexual liaisons and sensuality, not in strife and envy. </a:t>
            </a:r>
          </a:p>
        </p:txBody>
      </p:sp>
    </p:spTree>
    <p:extLst>
      <p:ext uri="{BB962C8B-B14F-4D97-AF65-F5344CB8AC3E}">
        <p14:creationId xmlns:p14="http://schemas.microsoft.com/office/powerpoint/2010/main" val="1896901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1E71F-6172-7536-6060-F87D4D2054C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DD5999A-FCFD-E977-855F-8CECFD4A9DE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Go Back: </a:t>
            </a:r>
          </a:p>
          <a:p>
            <a:pPr marL="284163" indent="-284163" algn="l">
              <a:buFont typeface="Arial" panose="020B0604020202020204" pitchFamily="34" charset="0"/>
              <a:buChar char="•"/>
            </a:pPr>
            <a:r>
              <a:rPr lang="en-US" sz="4000" dirty="0"/>
              <a:t>Fear motivated</a:t>
            </a:r>
          </a:p>
          <a:p>
            <a:pPr marL="685800" lvl="1" indent="-495300" algn="l">
              <a:buFont typeface="+mj-lt"/>
              <a:buAutoNum type="arabicPeriod"/>
            </a:pPr>
            <a:r>
              <a:rPr lang="en-US" sz="4000" dirty="0"/>
              <a:t>FOMO: </a:t>
            </a:r>
            <a:r>
              <a:rPr lang="en-US" sz="4000" u="sng" dirty="0">
                <a:solidFill>
                  <a:srgbClr val="FFFF66"/>
                </a:solidFill>
              </a:rPr>
              <a:t>F</a:t>
            </a:r>
            <a:r>
              <a:rPr lang="en-US" sz="4000" dirty="0"/>
              <a:t>ear </a:t>
            </a:r>
            <a:r>
              <a:rPr lang="en-US" sz="4000" u="sng" dirty="0">
                <a:solidFill>
                  <a:srgbClr val="FFFF66"/>
                </a:solidFill>
              </a:rPr>
              <a:t>O</a:t>
            </a:r>
            <a:r>
              <a:rPr lang="en-US" sz="4000" dirty="0"/>
              <a:t>f </a:t>
            </a:r>
            <a:r>
              <a:rPr lang="en-US" sz="4000" u="sng" dirty="0">
                <a:solidFill>
                  <a:srgbClr val="FFFF66"/>
                </a:solidFill>
              </a:rPr>
              <a:t>M</a:t>
            </a:r>
            <a:r>
              <a:rPr lang="en-US" sz="4000" dirty="0"/>
              <a:t>issing </a:t>
            </a:r>
            <a:r>
              <a:rPr lang="en-US" sz="4000" u="sng" dirty="0">
                <a:solidFill>
                  <a:srgbClr val="FFFF66"/>
                </a:solidFill>
              </a:rPr>
              <a:t>O</a:t>
            </a:r>
            <a:r>
              <a:rPr lang="en-US" sz="4000" dirty="0"/>
              <a:t>ut</a:t>
            </a:r>
          </a:p>
          <a:p>
            <a:pPr marL="685800" lvl="1" indent="-495300" algn="l">
              <a:buFont typeface="+mj-lt"/>
              <a:buAutoNum type="arabicPeriod"/>
            </a:pPr>
            <a:r>
              <a:rPr lang="en-US" sz="4000" dirty="0"/>
              <a:t>Rejection</a:t>
            </a:r>
          </a:p>
        </p:txBody>
      </p:sp>
    </p:spTree>
    <p:extLst>
      <p:ext uri="{BB962C8B-B14F-4D97-AF65-F5344CB8AC3E}">
        <p14:creationId xmlns:p14="http://schemas.microsoft.com/office/powerpoint/2010/main" val="4084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3AA8B-E423-6B15-9E84-57AB68385AA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D050CF8-D1C0-472F-4DB2-7B4DA69FB89C}"/>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Mtt 13.5-7</a:t>
            </a:r>
            <a:r>
              <a:rPr lang="en-US" sz="4000" dirty="0"/>
              <a:t> Other seeds fell on rocky ground, where they didn’t have much soil. They sprang up immediately, because the soil wasn’t deep.  But when the sun came up, they were scorched; and because they had no roots, they withered away. </a:t>
            </a:r>
          </a:p>
        </p:txBody>
      </p:sp>
    </p:spTree>
    <p:extLst>
      <p:ext uri="{BB962C8B-B14F-4D97-AF65-F5344CB8AC3E}">
        <p14:creationId xmlns:p14="http://schemas.microsoft.com/office/powerpoint/2010/main" val="3498866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1C323-7B68-9B75-A2FB-05409845E2B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A770813-2A4F-49CA-7505-5470F8054DA2}"/>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 13.18-22  </a:t>
            </a:r>
            <a:r>
              <a:rPr lang="en-US" sz="4000" dirty="0"/>
              <a:t>“So listen to what the parable of the </a:t>
            </a:r>
            <a:r>
              <a:rPr lang="en-US" sz="4000" dirty="0" err="1"/>
              <a:t>sower</a:t>
            </a:r>
            <a:r>
              <a:rPr lang="en-US" sz="4000" dirty="0"/>
              <a:t> means...The seed sown on rocky ground is like a person who hears the message and </a:t>
            </a:r>
            <a:r>
              <a:rPr lang="en-US" sz="4000" dirty="0">
                <a:solidFill>
                  <a:srgbClr val="FFFF66"/>
                </a:solidFill>
              </a:rPr>
              <a:t>accepts it with joy at once</a:t>
            </a:r>
            <a:r>
              <a:rPr lang="en-US" sz="4000" dirty="0"/>
              <a:t>, </a:t>
            </a:r>
            <a:r>
              <a:rPr lang="en-US" sz="4000" dirty="0">
                <a:solidFill>
                  <a:srgbClr val="FFFF66"/>
                </a:solidFill>
              </a:rPr>
              <a:t>but has no root in himself</a:t>
            </a:r>
            <a:r>
              <a:rPr lang="en-US" sz="4000" dirty="0"/>
              <a:t>. </a:t>
            </a:r>
          </a:p>
        </p:txBody>
      </p:sp>
    </p:spTree>
    <p:extLst>
      <p:ext uri="{BB962C8B-B14F-4D97-AF65-F5344CB8AC3E}">
        <p14:creationId xmlns:p14="http://schemas.microsoft.com/office/powerpoint/2010/main" val="1968218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B08D6-21D3-D389-0546-73F6B70B37F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C166665-4331-4D71-3529-EDBB57AA2E01}"/>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 13.18-22   </a:t>
            </a:r>
            <a:r>
              <a:rPr lang="en-US" sz="4000" dirty="0"/>
              <a:t>So he stays on for a while; but as soon as some </a:t>
            </a:r>
            <a:r>
              <a:rPr lang="en-US" sz="4000" u="sng" dirty="0">
                <a:solidFill>
                  <a:srgbClr val="FFFF66"/>
                </a:solidFill>
              </a:rPr>
              <a:t>trouble or persecution arises on account of the message</a:t>
            </a:r>
            <a:r>
              <a:rPr lang="en-US" sz="4000" dirty="0"/>
              <a:t>, he immediately falls away. </a:t>
            </a:r>
          </a:p>
        </p:txBody>
      </p:sp>
    </p:spTree>
    <p:extLst>
      <p:ext uri="{BB962C8B-B14F-4D97-AF65-F5344CB8AC3E}">
        <p14:creationId xmlns:p14="http://schemas.microsoft.com/office/powerpoint/2010/main" val="1293129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5C389-5722-11D0-F5D8-0AE4A258EA5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99811F9-2DC7-6634-6DF5-8AA40F6EABD0}"/>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5.1-10   </a:t>
            </a:r>
            <a:r>
              <a:rPr lang="en-US" sz="4000" dirty="0"/>
              <a:t>“How blessed are those who are persecuted because they pursue righteousness! for the Kingdom of Heaven is theirs.</a:t>
            </a:r>
          </a:p>
        </p:txBody>
      </p:sp>
    </p:spTree>
    <p:extLst>
      <p:ext uri="{BB962C8B-B14F-4D97-AF65-F5344CB8AC3E}">
        <p14:creationId xmlns:p14="http://schemas.microsoft.com/office/powerpoint/2010/main" val="202738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A598A-1524-131A-B922-5FC29129878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60574CE-954E-1B36-BC77-C6351EB11FDC}"/>
              </a:ext>
            </a:extLst>
          </p:cNvPr>
          <p:cNvSpPr>
            <a:spLocks noGrp="1" noChangeArrowheads="1"/>
          </p:cNvSpPr>
          <p:nvPr>
            <p:ph type="subTitle" idx="1"/>
          </p:nvPr>
        </p:nvSpPr>
        <p:spPr>
          <a:xfrm>
            <a:off x="228600" y="209550"/>
            <a:ext cx="4343400" cy="4800600"/>
          </a:xfrm>
        </p:spPr>
        <p:txBody>
          <a:bodyPr>
            <a:normAutofit/>
          </a:bodyPr>
          <a:lstStyle/>
          <a:p>
            <a:pPr algn="l"/>
            <a:r>
              <a:rPr lang="en-US" sz="4000" dirty="0"/>
              <a:t>Monday, Feb. 10, 2025 </a:t>
            </a:r>
          </a:p>
          <a:p>
            <a:pPr algn="l"/>
            <a:r>
              <a:rPr lang="en-US" altLang="en-US" sz="3600" dirty="0"/>
              <a:t>Mother and son healthy</a:t>
            </a:r>
          </a:p>
          <a:p>
            <a:pPr algn="l"/>
            <a:r>
              <a:rPr lang="en-US" altLang="en-US" sz="3600" dirty="0"/>
              <a:t>9 lbs. 5 oz,  23 in.</a:t>
            </a:r>
          </a:p>
          <a:p>
            <a:pPr algn="l"/>
            <a:r>
              <a:rPr lang="en-US" altLang="en-US" sz="3600" dirty="0"/>
              <a:t>Azariah Bower</a:t>
            </a:r>
          </a:p>
          <a:p>
            <a:pPr algn="l"/>
            <a:endParaRPr lang="en-US" sz="4000" dirty="0"/>
          </a:p>
        </p:txBody>
      </p:sp>
      <p:pic>
        <p:nvPicPr>
          <p:cNvPr id="3" name="Picture 2">
            <a:extLst>
              <a:ext uri="{FF2B5EF4-FFF2-40B4-BE49-F238E27FC236}">
                <a16:creationId xmlns:a16="http://schemas.microsoft.com/office/drawing/2014/main" id="{C42251D2-F0C7-449F-459A-EF89C8853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774" y="-16544"/>
            <a:ext cx="3857625" cy="5143500"/>
          </a:xfrm>
          <a:prstGeom prst="rect">
            <a:avLst/>
          </a:prstGeom>
        </p:spPr>
      </p:pic>
    </p:spTree>
    <p:extLst>
      <p:ext uri="{BB962C8B-B14F-4D97-AF65-F5344CB8AC3E}">
        <p14:creationId xmlns:p14="http://schemas.microsoft.com/office/powerpoint/2010/main" val="1683671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D7F6E-B3F2-EF41-CB67-F6E128E0A08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406F06C-38D0-BF3E-4D74-6E4D5B402A02}"/>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Mtt 5.11-12</a:t>
            </a:r>
            <a:r>
              <a:rPr lang="en-US" sz="4000" b="1" baseline="30000" dirty="0"/>
              <a:t>  </a:t>
            </a:r>
            <a:r>
              <a:rPr lang="en-US" sz="4000" dirty="0"/>
              <a:t>“How blessed you are when people insult you and persecute you and tell all kinds of vicious lies about you because you follow me! </a:t>
            </a:r>
            <a:r>
              <a:rPr lang="en-US" sz="4000" b="1" baseline="30000" dirty="0"/>
              <a:t> </a:t>
            </a:r>
            <a:r>
              <a:rPr lang="en-US" sz="4000" dirty="0"/>
              <a:t>Rejoice, be glad, because your reward in heaven is great — they persecuted the prophets before you in the same way.</a:t>
            </a:r>
            <a:endParaRPr lang="en-US" sz="6600" dirty="0"/>
          </a:p>
        </p:txBody>
      </p:sp>
    </p:spTree>
    <p:extLst>
      <p:ext uri="{BB962C8B-B14F-4D97-AF65-F5344CB8AC3E}">
        <p14:creationId xmlns:p14="http://schemas.microsoft.com/office/powerpoint/2010/main" val="2149220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A5733-C54E-9715-2356-3F02012FCFD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1301B10-2A85-BA50-BB86-F32FD209CE6D}"/>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Yn 6.58</a:t>
            </a:r>
            <a:r>
              <a:rPr lang="en-US" sz="4000" dirty="0"/>
              <a:t> So this is the bread that has come down from heaven — it is not like the bread the fathers ate; they’re dead, but whoever eats this bread will live forever!</a:t>
            </a:r>
          </a:p>
        </p:txBody>
      </p:sp>
    </p:spTree>
    <p:extLst>
      <p:ext uri="{BB962C8B-B14F-4D97-AF65-F5344CB8AC3E}">
        <p14:creationId xmlns:p14="http://schemas.microsoft.com/office/powerpoint/2010/main" val="3569613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F081A-3C14-C49F-3DAA-E23A328ECD9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C84F21C-D3F3-58F0-EEBE-02DD811F2E4C}"/>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Yn 6.60, 66</a:t>
            </a:r>
            <a:r>
              <a:rPr lang="en-US" sz="4000" dirty="0"/>
              <a:t> On hearing it, many of his talmidim said, “This is a hard word — who can bear to listen to it?”… From this time on, many of his talmidim turned back and no longer traveled around with him.</a:t>
            </a:r>
          </a:p>
        </p:txBody>
      </p:sp>
    </p:spTree>
    <p:extLst>
      <p:ext uri="{BB962C8B-B14F-4D97-AF65-F5344CB8AC3E}">
        <p14:creationId xmlns:p14="http://schemas.microsoft.com/office/powerpoint/2010/main" val="1716168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ACEF8-A5E9-89A6-539A-608A821C3F7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9A8F2A6-BA46-43DF-D1F2-19F56575C441}"/>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 Yn 6.67-69</a:t>
            </a:r>
            <a:r>
              <a:rPr lang="en-US" sz="4000" dirty="0"/>
              <a:t> So Yeshua said to the Twelve, “Don’t you want to leave too?”</a:t>
            </a:r>
          </a:p>
        </p:txBody>
      </p:sp>
    </p:spTree>
    <p:extLst>
      <p:ext uri="{BB962C8B-B14F-4D97-AF65-F5344CB8AC3E}">
        <p14:creationId xmlns:p14="http://schemas.microsoft.com/office/powerpoint/2010/main" val="591993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2650B-EDBB-C7D5-1F71-93BDA5EEE24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396C0CA-F8E7-9B49-3AD2-0EEA262767BC}"/>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a:extLst>
              <a:ext uri="{FF2B5EF4-FFF2-40B4-BE49-F238E27FC236}">
                <a16:creationId xmlns:a16="http://schemas.microsoft.com/office/drawing/2014/main" id="{3EB1B22E-DA0B-8E44-D7DD-CE9F734CC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966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9909-B76C-7C4C-0B90-00AC40D6D96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845BA45-E4EA-CF0C-1B3B-71CB51A5BA54}"/>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Nosh: We all have known people who are hyper-spiritual about everything. You can’t have a normal conversation with them because all discussion, no matter what the subject, is cloaked in spiritual jargon. </a:t>
            </a:r>
          </a:p>
        </p:txBody>
      </p:sp>
    </p:spTree>
    <p:extLst>
      <p:ext uri="{BB962C8B-B14F-4D97-AF65-F5344CB8AC3E}">
        <p14:creationId xmlns:p14="http://schemas.microsoft.com/office/powerpoint/2010/main" val="1701211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9E297-DE3E-CD1A-7F9B-5CBD38D8AA4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5755553-EFA8-A778-5AC2-D6A8F12EFD2E}"/>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Fear of hostility from Jewish association</a:t>
            </a:r>
          </a:p>
        </p:txBody>
      </p:sp>
    </p:spTree>
    <p:extLst>
      <p:ext uri="{BB962C8B-B14F-4D97-AF65-F5344CB8AC3E}">
        <p14:creationId xmlns:p14="http://schemas.microsoft.com/office/powerpoint/2010/main" val="4133781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68728-5EAB-64A4-EEB2-AC758E9C2F2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29C1851-371D-77C8-E985-71556E0C5126}"/>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F6EE78CF-FF9F-67ED-810E-4A5D192DCB0D}"/>
              </a:ext>
            </a:extLst>
          </p:cNvPr>
          <p:cNvPicPr>
            <a:picLocks noChangeAspect="1"/>
          </p:cNvPicPr>
          <p:nvPr/>
        </p:nvPicPr>
        <p:blipFill>
          <a:blip r:embed="rId3"/>
          <a:stretch>
            <a:fillRect/>
          </a:stretch>
        </p:blipFill>
        <p:spPr>
          <a:xfrm>
            <a:off x="686231" y="0"/>
            <a:ext cx="7771538" cy="5144071"/>
          </a:xfrm>
          <a:prstGeom prst="rect">
            <a:avLst/>
          </a:prstGeom>
        </p:spPr>
      </p:pic>
    </p:spTree>
    <p:extLst>
      <p:ext uri="{BB962C8B-B14F-4D97-AF65-F5344CB8AC3E}">
        <p14:creationId xmlns:p14="http://schemas.microsoft.com/office/powerpoint/2010/main" val="756172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4EEF5-1F5C-24A6-65E3-E1058258DF0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E16E751-CC8D-8208-D966-5EF28D976C97}"/>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An Afghan-born Sydney nurse, Ahmad Rashad Nadir, and his female colleague Sarah Abu </a:t>
            </a:r>
            <a:r>
              <a:rPr lang="en-US" sz="4000" dirty="0" err="1"/>
              <a:t>Lebdeh</a:t>
            </a:r>
            <a:r>
              <a:rPr lang="en-US" sz="4000" dirty="0"/>
              <a:t> boasted they would not treat Israeli patients and would kill Israelis</a:t>
            </a:r>
          </a:p>
          <a:p>
            <a:pPr algn="l"/>
            <a:r>
              <a:rPr lang="en-US" sz="4000" dirty="0"/>
              <a:t>Associate with  Jews…</a:t>
            </a:r>
          </a:p>
        </p:txBody>
      </p:sp>
    </p:spTree>
    <p:extLst>
      <p:ext uri="{BB962C8B-B14F-4D97-AF65-F5344CB8AC3E}">
        <p14:creationId xmlns:p14="http://schemas.microsoft.com/office/powerpoint/2010/main" val="1587160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442D2-2874-7690-7D36-DFF45418DF6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72E6BFA-51E5-ED4C-B24E-D5010BA6D058}"/>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5122" name="Picture 2" descr=" Passengers at the Ben Gurion International airport near Tel Aviv on June 9, 2024 (photo credit: ARIE LIEB ABRAMS/FLASH90)">
            <a:extLst>
              <a:ext uri="{FF2B5EF4-FFF2-40B4-BE49-F238E27FC236}">
                <a16:creationId xmlns:a16="http://schemas.microsoft.com/office/drawing/2014/main" id="{E950D6F0-4257-C8C4-BFEF-0CF24DF64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4288"/>
            <a:ext cx="7829550" cy="5114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0FB373-2EDF-728D-4A1D-773F163F46E6}"/>
              </a:ext>
            </a:extLst>
          </p:cNvPr>
          <p:cNvSpPr txBox="1"/>
          <p:nvPr/>
        </p:nvSpPr>
        <p:spPr>
          <a:xfrm>
            <a:off x="657225" y="195416"/>
            <a:ext cx="7670561" cy="193899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Passengers at the Ben Gurion </a:t>
            </a:r>
          </a:p>
          <a:p>
            <a:r>
              <a:rPr lang="en-US" dirty="0">
                <a:effectLst>
                  <a:outerShdw blurRad="38100" dist="38100" dir="2700000" algn="tl">
                    <a:srgbClr val="000000">
                      <a:alpha val="43137"/>
                    </a:srgbClr>
                  </a:outerShdw>
                </a:effectLst>
              </a:rPr>
              <a:t>International airport near </a:t>
            </a:r>
          </a:p>
          <a:p>
            <a:r>
              <a:rPr lang="en-US" dirty="0">
                <a:effectLst>
                  <a:outerShdw blurRad="38100" dist="38100" dir="2700000" algn="tl">
                    <a:srgbClr val="000000">
                      <a:alpha val="43137"/>
                    </a:srgbClr>
                  </a:outerShdw>
                </a:effectLst>
              </a:rPr>
              <a:t>Tel Aviv on June 9, 2024</a:t>
            </a:r>
          </a:p>
        </p:txBody>
      </p:sp>
    </p:spTree>
    <p:extLst>
      <p:ext uri="{BB962C8B-B14F-4D97-AF65-F5344CB8AC3E}">
        <p14:creationId xmlns:p14="http://schemas.microsoft.com/office/powerpoint/2010/main" val="268692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9CF6D-DE97-F555-48EA-3FE759B83BC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586ED94-95B4-50AE-A6B6-7C7E12536B04}"/>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4D02E841-5A36-E8C2-4F15-486E7B99B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4204994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8ED27-71BF-9371-6EBA-2BDE0924838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B4889A5-AAFA-C15C-0DD2-48AC6C8B6D48}"/>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Israelis are emigrating abroad in numbers the country has never seen before – taking with them their money, education, and professional skills. The numbers behind this movement indicate long-term harm to Israel, even far from the conflict zones in the North and South.</a:t>
            </a:r>
          </a:p>
        </p:txBody>
      </p:sp>
    </p:spTree>
    <p:extLst>
      <p:ext uri="{BB962C8B-B14F-4D97-AF65-F5344CB8AC3E}">
        <p14:creationId xmlns:p14="http://schemas.microsoft.com/office/powerpoint/2010/main" val="1730254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11E98-F351-AF3D-5BC4-8ED56F0C697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45658D5-6CD8-0618-10A4-824613400F1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In the first seven months of this year, 40,600 people left the country, an average of 2,200 more each month than in 2023.</a:t>
            </a:r>
          </a:p>
        </p:txBody>
      </p:sp>
    </p:spTree>
    <p:extLst>
      <p:ext uri="{BB962C8B-B14F-4D97-AF65-F5344CB8AC3E}">
        <p14:creationId xmlns:p14="http://schemas.microsoft.com/office/powerpoint/2010/main" val="4293394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5BD53-64D8-5C55-23B2-818D122F364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84985D8-4EEB-4DB7-C537-6CC4816883DA}"/>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414FD09D-219E-F7C0-85DE-D9BBA10C9A23}"/>
              </a:ext>
            </a:extLst>
          </p:cNvPr>
          <p:cNvPicPr>
            <a:picLocks noChangeAspect="1"/>
          </p:cNvPicPr>
          <p:nvPr/>
        </p:nvPicPr>
        <p:blipFill>
          <a:blip r:embed="rId3"/>
          <a:stretch>
            <a:fillRect/>
          </a:stretch>
        </p:blipFill>
        <p:spPr>
          <a:xfrm>
            <a:off x="323257" y="209220"/>
            <a:ext cx="8497486" cy="4725059"/>
          </a:xfrm>
          <a:prstGeom prst="rect">
            <a:avLst/>
          </a:prstGeom>
        </p:spPr>
      </p:pic>
    </p:spTree>
    <p:extLst>
      <p:ext uri="{BB962C8B-B14F-4D97-AF65-F5344CB8AC3E}">
        <p14:creationId xmlns:p14="http://schemas.microsoft.com/office/powerpoint/2010/main" val="1747461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40B6B-BB54-31E2-04C1-0A10C9C8FA2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C1D43F4-E864-67EF-5F6B-067A4CDA2A53}"/>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As AJC CEO Ted Deutch said, “Antisemitism has reached a tipping point in America… That one-third of American Jews have been the target of antisemitism in the past year should raise red flags for every American and our leaders.”</a:t>
            </a:r>
          </a:p>
        </p:txBody>
      </p:sp>
    </p:spTree>
    <p:extLst>
      <p:ext uri="{BB962C8B-B14F-4D97-AF65-F5344CB8AC3E}">
        <p14:creationId xmlns:p14="http://schemas.microsoft.com/office/powerpoint/2010/main" val="3432720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0870D-EA9A-E432-8ED0-BAA0203CD2B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07BFD41-F2A2-3D24-EFAA-F139128C818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Similar in 1967</a:t>
            </a:r>
          </a:p>
          <a:p>
            <a:pPr marL="285750" indent="-285750" algn="l">
              <a:buFont typeface="Arial" panose="020B0604020202020204" pitchFamily="34" charset="0"/>
              <a:buChar char="•"/>
            </a:pPr>
            <a:r>
              <a:rPr lang="en-US" sz="4000" dirty="0"/>
              <a:t>Nasser’s incendiary speech</a:t>
            </a:r>
          </a:p>
          <a:p>
            <a:pPr marL="285750" indent="-285750" algn="l">
              <a:buFont typeface="Arial" panose="020B0604020202020204" pitchFamily="34" charset="0"/>
              <a:buChar char="•"/>
            </a:pPr>
            <a:r>
              <a:rPr lang="en-US" sz="4000" dirty="0"/>
              <a:t>Levi Eshkol trembling, intimidated speech</a:t>
            </a:r>
          </a:p>
          <a:p>
            <a:pPr marL="285750" indent="-285750" algn="l">
              <a:buFont typeface="Arial" panose="020B0604020202020204" pitchFamily="34" charset="0"/>
              <a:buChar char="•"/>
            </a:pPr>
            <a:r>
              <a:rPr lang="en-US" sz="4000" dirty="0"/>
              <a:t>UN withdrew </a:t>
            </a:r>
          </a:p>
        </p:txBody>
      </p:sp>
    </p:spTree>
    <p:extLst>
      <p:ext uri="{BB962C8B-B14F-4D97-AF65-F5344CB8AC3E}">
        <p14:creationId xmlns:p14="http://schemas.microsoft.com/office/powerpoint/2010/main" val="3887969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754B7-FF85-2CE2-37A0-75FA902CF59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F69AE41-63F5-3DEE-7C0C-C2753012275D}"/>
              </a:ext>
            </a:extLst>
          </p:cNvPr>
          <p:cNvSpPr>
            <a:spLocks noGrp="1" noChangeArrowheads="1"/>
          </p:cNvSpPr>
          <p:nvPr>
            <p:ph type="subTitle" idx="1"/>
          </p:nvPr>
        </p:nvSpPr>
        <p:spPr>
          <a:xfrm>
            <a:off x="228600" y="209550"/>
            <a:ext cx="2133600" cy="4800600"/>
          </a:xfrm>
        </p:spPr>
        <p:txBody>
          <a:bodyPr>
            <a:normAutofit/>
          </a:bodyPr>
          <a:lstStyle/>
          <a:p>
            <a:pPr algn="l"/>
            <a:r>
              <a:rPr lang="en-US" sz="4000" dirty="0"/>
              <a:t>Gamal Abdel Nasser</a:t>
            </a:r>
          </a:p>
          <a:p>
            <a:pPr algn="l"/>
            <a:endParaRPr lang="en-US" sz="4000" dirty="0"/>
          </a:p>
          <a:p>
            <a:pPr algn="l"/>
            <a:r>
              <a:rPr lang="en-US" sz="4000" dirty="0"/>
              <a:t>&amp; Levi Eshkol</a:t>
            </a:r>
          </a:p>
        </p:txBody>
      </p:sp>
      <p:pic>
        <p:nvPicPr>
          <p:cNvPr id="3" name="Picture 2">
            <a:extLst>
              <a:ext uri="{FF2B5EF4-FFF2-40B4-BE49-F238E27FC236}">
                <a16:creationId xmlns:a16="http://schemas.microsoft.com/office/drawing/2014/main" id="{22C2314A-EA39-DE0A-E95A-EBC6810AA334}"/>
              </a:ext>
            </a:extLst>
          </p:cNvPr>
          <p:cNvPicPr>
            <a:picLocks noChangeAspect="1"/>
          </p:cNvPicPr>
          <p:nvPr/>
        </p:nvPicPr>
        <p:blipFill>
          <a:blip r:embed="rId3"/>
          <a:srcRect r="32825"/>
          <a:stretch/>
        </p:blipFill>
        <p:spPr>
          <a:xfrm>
            <a:off x="2362200" y="0"/>
            <a:ext cx="6781800" cy="5086350"/>
          </a:xfrm>
          <a:prstGeom prst="rect">
            <a:avLst/>
          </a:prstGeom>
        </p:spPr>
      </p:pic>
    </p:spTree>
    <p:extLst>
      <p:ext uri="{BB962C8B-B14F-4D97-AF65-F5344CB8AC3E}">
        <p14:creationId xmlns:p14="http://schemas.microsoft.com/office/powerpoint/2010/main" val="4109553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D0482-D595-116B-C716-486FAF9123D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B6A431B-B6EE-0661-7C14-22DDB6BE3C33}"/>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In November 2022, for instance, USAID awarded $100,000 to a Palestinian activist group whose leaders hailed the Popular Front for the Liberation of Palestine, a designated terror group. </a:t>
            </a:r>
          </a:p>
        </p:txBody>
      </p:sp>
    </p:spTree>
    <p:extLst>
      <p:ext uri="{BB962C8B-B14F-4D97-AF65-F5344CB8AC3E}">
        <p14:creationId xmlns:p14="http://schemas.microsoft.com/office/powerpoint/2010/main" val="1975383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ED565-A47C-5038-8141-6A6A21E7A33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5B40858-2235-1C7A-7188-693EB7EC4DF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Just six days before Hamas’s Oct. 7 assault on Israel, USAID handed $900,000 “to a terror charity in Gaza involved with the son of Hamas leader Ismail Haniyeh.”</a:t>
            </a:r>
          </a:p>
        </p:txBody>
      </p:sp>
    </p:spTree>
    <p:extLst>
      <p:ext uri="{BB962C8B-B14F-4D97-AF65-F5344CB8AC3E}">
        <p14:creationId xmlns:p14="http://schemas.microsoft.com/office/powerpoint/2010/main" val="2283685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1AEF3-A898-FD26-25A2-0CE31966CB8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944C1DD-4BE8-4125-F4C2-233DFD993484}"/>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 February report from the Middle East Forum think tank found that USAID had awarded “millions of federal dollars” to “organizations directly in Gaza controlled by Hamas.” </a:t>
            </a:r>
          </a:p>
        </p:txBody>
      </p:sp>
    </p:spTree>
    <p:extLst>
      <p:ext uri="{BB962C8B-B14F-4D97-AF65-F5344CB8AC3E}">
        <p14:creationId xmlns:p14="http://schemas.microsoft.com/office/powerpoint/2010/main" val="1173695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78C70-2979-ABC9-16DB-8B6B392ED28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0BE4C5E-6245-65B6-E7FB-69F912507113}"/>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Go Back: </a:t>
            </a:r>
          </a:p>
          <a:p>
            <a:pPr marL="284163" indent="-284163" algn="l">
              <a:buFont typeface="Arial" panose="020B0604020202020204" pitchFamily="34" charset="0"/>
              <a:buChar char="•"/>
            </a:pPr>
            <a:r>
              <a:rPr lang="en-US" sz="4000" dirty="0"/>
              <a:t>Fear motivated</a:t>
            </a:r>
          </a:p>
          <a:p>
            <a:pPr marL="685800" lvl="1" indent="-495300" algn="l">
              <a:buFont typeface="+mj-lt"/>
              <a:buAutoNum type="arabicPeriod"/>
            </a:pPr>
            <a:r>
              <a:rPr lang="en-US" sz="4000" dirty="0"/>
              <a:t>FOMO: </a:t>
            </a:r>
            <a:r>
              <a:rPr lang="en-US" sz="4000" u="sng" dirty="0">
                <a:solidFill>
                  <a:srgbClr val="FFFF66"/>
                </a:solidFill>
              </a:rPr>
              <a:t>F</a:t>
            </a:r>
            <a:r>
              <a:rPr lang="en-US" sz="4000" dirty="0"/>
              <a:t>ear </a:t>
            </a:r>
            <a:r>
              <a:rPr lang="en-US" sz="4000" u="sng" dirty="0">
                <a:solidFill>
                  <a:srgbClr val="FFFF66"/>
                </a:solidFill>
              </a:rPr>
              <a:t>O</a:t>
            </a:r>
            <a:r>
              <a:rPr lang="en-US" sz="4000" dirty="0"/>
              <a:t>f </a:t>
            </a:r>
            <a:r>
              <a:rPr lang="en-US" sz="4000" u="sng" dirty="0">
                <a:solidFill>
                  <a:srgbClr val="FFFF66"/>
                </a:solidFill>
              </a:rPr>
              <a:t>M</a:t>
            </a:r>
            <a:r>
              <a:rPr lang="en-US" sz="4000" dirty="0"/>
              <a:t>issing </a:t>
            </a:r>
            <a:r>
              <a:rPr lang="en-US" sz="4000" u="sng" dirty="0">
                <a:solidFill>
                  <a:srgbClr val="FFFF66"/>
                </a:solidFill>
              </a:rPr>
              <a:t>O</a:t>
            </a:r>
            <a:r>
              <a:rPr lang="en-US" sz="4000" dirty="0"/>
              <a:t>ut</a:t>
            </a:r>
          </a:p>
          <a:p>
            <a:pPr marL="685800" lvl="1" indent="-495300" algn="l">
              <a:buFont typeface="+mj-lt"/>
              <a:buAutoNum type="arabicPeriod"/>
            </a:pPr>
            <a:r>
              <a:rPr lang="en-US" sz="4000" dirty="0"/>
              <a:t>Rejection</a:t>
            </a:r>
          </a:p>
          <a:p>
            <a:pPr marL="685800" lvl="1" indent="-495300" algn="l">
              <a:buFont typeface="+mj-lt"/>
              <a:buAutoNum type="arabicPeriod"/>
            </a:pPr>
            <a:r>
              <a:rPr lang="en-US" sz="4000" dirty="0"/>
              <a:t>Life failure</a:t>
            </a:r>
          </a:p>
        </p:txBody>
      </p:sp>
    </p:spTree>
    <p:extLst>
      <p:ext uri="{BB962C8B-B14F-4D97-AF65-F5344CB8AC3E}">
        <p14:creationId xmlns:p14="http://schemas.microsoft.com/office/powerpoint/2010/main" val="80205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9BCC9-818D-9EAC-FEF8-ADB6C04C0DC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BD6B29C-CAEE-8B8D-E468-DDEE6FE0B442}"/>
              </a:ext>
            </a:extLst>
          </p:cNvPr>
          <p:cNvSpPr>
            <a:spLocks noGrp="1" noChangeArrowheads="1"/>
          </p:cNvSpPr>
          <p:nvPr>
            <p:ph type="subTitle" idx="1"/>
          </p:nvPr>
        </p:nvSpPr>
        <p:spPr>
          <a:xfrm>
            <a:off x="228600" y="209550"/>
            <a:ext cx="8686800" cy="4800600"/>
          </a:xfrm>
        </p:spPr>
        <p:txBody>
          <a:bodyPr>
            <a:normAutofit/>
          </a:bodyPr>
          <a:lstStyle/>
          <a:p>
            <a:pPr algn="l"/>
            <a:r>
              <a:rPr lang="en-US" sz="2800" dirty="0"/>
              <a:t>Posted in Jimmy John’s restaurant</a:t>
            </a:r>
            <a:r>
              <a:rPr lang="he-IL" sz="3200" dirty="0"/>
              <a:t>  </a:t>
            </a:r>
            <a:r>
              <a:rPr lang="en-US" sz="3200" dirty="0"/>
              <a:t>bathroom</a:t>
            </a:r>
            <a:r>
              <a:rPr lang="he-IL" sz="3200" dirty="0"/>
              <a:t> </a:t>
            </a:r>
            <a:endParaRPr lang="en-US" sz="3200" dirty="0"/>
          </a:p>
        </p:txBody>
      </p:sp>
      <p:pic>
        <p:nvPicPr>
          <p:cNvPr id="3" name="Picture 2">
            <a:extLst>
              <a:ext uri="{FF2B5EF4-FFF2-40B4-BE49-F238E27FC236}">
                <a16:creationId xmlns:a16="http://schemas.microsoft.com/office/drawing/2014/main" id="{4FAB6732-AAED-005E-19AA-F46F30E55279}"/>
              </a:ext>
            </a:extLst>
          </p:cNvPr>
          <p:cNvPicPr>
            <a:picLocks noChangeAspect="1"/>
          </p:cNvPicPr>
          <p:nvPr/>
        </p:nvPicPr>
        <p:blipFill>
          <a:blip r:embed="rId3"/>
          <a:srcRect b="78148"/>
          <a:stretch/>
        </p:blipFill>
        <p:spPr>
          <a:xfrm>
            <a:off x="228600" y="990600"/>
            <a:ext cx="8769050" cy="3943350"/>
          </a:xfrm>
          <a:prstGeom prst="rect">
            <a:avLst/>
          </a:prstGeom>
        </p:spPr>
      </p:pic>
    </p:spTree>
    <p:extLst>
      <p:ext uri="{BB962C8B-B14F-4D97-AF65-F5344CB8AC3E}">
        <p14:creationId xmlns:p14="http://schemas.microsoft.com/office/powerpoint/2010/main" val="629430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0CB22-C25C-DCC2-21CF-C479C9E0DFC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AB53CB0-B2A5-0244-F8C9-80D2FAAB87E1}"/>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641257F2-5446-E894-19D3-133A66C56351}"/>
              </a:ext>
            </a:extLst>
          </p:cNvPr>
          <p:cNvPicPr>
            <a:picLocks noChangeAspect="1"/>
          </p:cNvPicPr>
          <p:nvPr/>
        </p:nvPicPr>
        <p:blipFill>
          <a:blip r:embed="rId3">
            <a:extLst>
              <a:ext uri="{28A0092B-C50C-407E-A947-70E740481C1C}">
                <a14:useLocalDpi xmlns:a14="http://schemas.microsoft.com/office/drawing/2010/main" val="0"/>
              </a:ext>
            </a:extLst>
          </a:blip>
          <a:srcRect l="10412" t="29259" r="7366" b="47037"/>
          <a:stretch/>
        </p:blipFill>
        <p:spPr>
          <a:xfrm>
            <a:off x="671510" y="195437"/>
            <a:ext cx="7939090" cy="4704646"/>
          </a:xfrm>
          <a:prstGeom prst="rect">
            <a:avLst/>
          </a:prstGeom>
        </p:spPr>
      </p:pic>
    </p:spTree>
    <p:extLst>
      <p:ext uri="{BB962C8B-B14F-4D97-AF65-F5344CB8AC3E}">
        <p14:creationId xmlns:p14="http://schemas.microsoft.com/office/powerpoint/2010/main" val="1281233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003F-82CF-DD3D-7C23-533DBEABA91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427EB29-CE95-255B-F11B-085E6398F3F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Go Back: </a:t>
            </a:r>
          </a:p>
          <a:p>
            <a:pPr marL="284163" indent="-284163" algn="l">
              <a:buFont typeface="Arial" panose="020B0604020202020204" pitchFamily="34" charset="0"/>
              <a:buChar char="•"/>
            </a:pPr>
            <a:r>
              <a:rPr lang="en-US" sz="4000" dirty="0"/>
              <a:t>Fear motivated</a:t>
            </a:r>
          </a:p>
          <a:p>
            <a:pPr marL="685800" lvl="1" indent="-495300" algn="l">
              <a:buFont typeface="+mj-lt"/>
              <a:buAutoNum type="arabicPeriod"/>
            </a:pPr>
            <a:r>
              <a:rPr lang="en-US" sz="4000" dirty="0"/>
              <a:t>FOMO: </a:t>
            </a:r>
            <a:r>
              <a:rPr lang="en-US" sz="4000" u="sng" dirty="0">
                <a:solidFill>
                  <a:srgbClr val="FFFF66"/>
                </a:solidFill>
              </a:rPr>
              <a:t>F</a:t>
            </a:r>
            <a:r>
              <a:rPr lang="en-US" sz="4000" dirty="0"/>
              <a:t>ear </a:t>
            </a:r>
            <a:r>
              <a:rPr lang="en-US" sz="4000" u="sng" dirty="0">
                <a:solidFill>
                  <a:srgbClr val="FFFF66"/>
                </a:solidFill>
              </a:rPr>
              <a:t>O</a:t>
            </a:r>
            <a:r>
              <a:rPr lang="en-US" sz="4000" dirty="0"/>
              <a:t>f </a:t>
            </a:r>
            <a:r>
              <a:rPr lang="en-US" sz="4000" u="sng" dirty="0">
                <a:solidFill>
                  <a:srgbClr val="FFFF66"/>
                </a:solidFill>
              </a:rPr>
              <a:t>M</a:t>
            </a:r>
            <a:r>
              <a:rPr lang="en-US" sz="4000" dirty="0"/>
              <a:t>issing </a:t>
            </a:r>
            <a:r>
              <a:rPr lang="en-US" sz="4000" u="sng" dirty="0">
                <a:solidFill>
                  <a:srgbClr val="FFFF66"/>
                </a:solidFill>
              </a:rPr>
              <a:t>O</a:t>
            </a:r>
            <a:r>
              <a:rPr lang="en-US" sz="4000" dirty="0"/>
              <a:t>ut</a:t>
            </a:r>
          </a:p>
          <a:p>
            <a:pPr marL="685800" lvl="1" indent="-495300" algn="l">
              <a:buFont typeface="+mj-lt"/>
              <a:buAutoNum type="arabicPeriod"/>
            </a:pPr>
            <a:r>
              <a:rPr lang="en-US" sz="4000" dirty="0"/>
              <a:t>Rejection</a:t>
            </a:r>
          </a:p>
          <a:p>
            <a:pPr marL="685800" lvl="1" indent="-495300" algn="l">
              <a:buFont typeface="+mj-lt"/>
              <a:buAutoNum type="arabicPeriod"/>
            </a:pPr>
            <a:r>
              <a:rPr lang="en-US" sz="4000" dirty="0"/>
              <a:t>Life failure</a:t>
            </a:r>
          </a:p>
          <a:p>
            <a:pPr marL="685800" lvl="1" indent="-495300" algn="l">
              <a:buFont typeface="+mj-lt"/>
              <a:buAutoNum type="arabicPeriod"/>
            </a:pPr>
            <a:r>
              <a:rPr lang="en-US" sz="4000" dirty="0"/>
              <a:t>Sinful failure Anger/bitterness </a:t>
            </a:r>
          </a:p>
        </p:txBody>
      </p:sp>
    </p:spTree>
    <p:extLst>
      <p:ext uri="{BB962C8B-B14F-4D97-AF65-F5344CB8AC3E}">
        <p14:creationId xmlns:p14="http://schemas.microsoft.com/office/powerpoint/2010/main" val="1920051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6AE18-E7C8-8AA8-42D6-231AD487715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575AEB8-D0F5-0809-3421-201F0F1F849A}"/>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Ro 7.22-24</a:t>
            </a:r>
            <a:r>
              <a:rPr lang="en-US" sz="4000" dirty="0"/>
              <a:t> For in my inner self I completely agree with God’s Torah;  but in my various parts, I see a different “torah,” one that battles with the Torah in my mind and makes me a prisoner of sin’s “torah,”</a:t>
            </a:r>
          </a:p>
        </p:txBody>
      </p:sp>
    </p:spTree>
    <p:extLst>
      <p:ext uri="{BB962C8B-B14F-4D97-AF65-F5344CB8AC3E}">
        <p14:creationId xmlns:p14="http://schemas.microsoft.com/office/powerpoint/2010/main" val="3895099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8FC8E-3258-0D42-8DDD-96C7F45435E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749B12A-1783-B7D3-F630-E120C4DDBD0A}"/>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Ro 7.22-24</a:t>
            </a:r>
            <a:r>
              <a:rPr lang="en-US" sz="4000" dirty="0"/>
              <a:t> which is operating in my various parts. What a miserable creature I am! Who will rescue me from this body bound for death?</a:t>
            </a:r>
          </a:p>
        </p:txBody>
      </p:sp>
    </p:spTree>
    <p:extLst>
      <p:ext uri="{BB962C8B-B14F-4D97-AF65-F5344CB8AC3E}">
        <p14:creationId xmlns:p14="http://schemas.microsoft.com/office/powerpoint/2010/main" val="3500716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A5A81-8F78-2BDE-469B-4D63A106006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AA74052-965F-DDA0-C0FC-ACB08ED9C0D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9E2A7176-613B-3545-F3E2-1E791CA23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Rectangle: Rounded Corners 1">
            <a:extLst>
              <a:ext uri="{FF2B5EF4-FFF2-40B4-BE49-F238E27FC236}">
                <a16:creationId xmlns:a16="http://schemas.microsoft.com/office/drawing/2014/main" id="{52B932C8-6FCE-A99E-979A-C47C514E520D}"/>
              </a:ext>
            </a:extLst>
          </p:cNvPr>
          <p:cNvSpPr/>
          <p:nvPr/>
        </p:nvSpPr>
        <p:spPr bwMode="auto">
          <a:xfrm>
            <a:off x="228600" y="1200150"/>
            <a:ext cx="3810000" cy="685800"/>
          </a:xfrm>
          <a:prstGeom prst="roundRect">
            <a:avLst/>
          </a:prstGeom>
          <a:noFill/>
          <a:ln w="476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37572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71B56-E031-0280-1D09-F2D2A860F1A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EC88CA0-932A-C3D0-2089-71136904B239}"/>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Shmot</a:t>
            </a:r>
            <a:r>
              <a:rPr lang="en-US" sz="4000" baseline="30000" dirty="0"/>
              <a:t> / Ex 14.10-15</a:t>
            </a:r>
            <a:r>
              <a:rPr lang="en-US" sz="4000" dirty="0"/>
              <a:t>  Moshe answered the people, “Stop being so fearful! </a:t>
            </a:r>
            <a:r>
              <a:rPr lang="en-US" sz="4300" u="sng" dirty="0">
                <a:solidFill>
                  <a:srgbClr val="FFFF66"/>
                </a:solidFill>
              </a:rPr>
              <a:t>Remain steady</a:t>
            </a:r>
            <a:r>
              <a:rPr lang="en-US" sz="4000" dirty="0"/>
              <a:t>, and you will see how </a:t>
            </a:r>
            <a:r>
              <a:rPr lang="en-US" sz="4000" cap="small" dirty="0"/>
              <a:t>Adoni</a:t>
            </a:r>
            <a:r>
              <a:rPr lang="en-US" sz="4000" dirty="0"/>
              <a:t> is going to save you. He will do it today — today you have seen the Egyptians, but you will never see them again! </a:t>
            </a:r>
            <a:r>
              <a:rPr lang="en-US" sz="4000" cap="small" dirty="0"/>
              <a:t>Adoni</a:t>
            </a:r>
            <a:r>
              <a:rPr lang="en-US" sz="4000" dirty="0"/>
              <a:t> will do battle for you. Just </a:t>
            </a:r>
            <a:r>
              <a:rPr lang="en-US" sz="4300" u="sng" dirty="0">
                <a:solidFill>
                  <a:srgbClr val="FFFF66"/>
                </a:solidFill>
              </a:rPr>
              <a:t>calm yourselves down!</a:t>
            </a:r>
            <a:r>
              <a:rPr lang="en-US" sz="4300" dirty="0"/>
              <a:t>”     [Stand </a:t>
            </a:r>
            <a:r>
              <a:rPr lang="en-US" sz="4300" dirty="0" err="1"/>
              <a:t>stil</a:t>
            </a:r>
            <a:r>
              <a:rPr lang="en-US" sz="4300" dirty="0"/>
              <a:t>]</a:t>
            </a:r>
          </a:p>
        </p:txBody>
      </p:sp>
    </p:spTree>
    <p:extLst>
      <p:ext uri="{BB962C8B-B14F-4D97-AF65-F5344CB8AC3E}">
        <p14:creationId xmlns:p14="http://schemas.microsoft.com/office/powerpoint/2010/main" val="2695837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E2595-BD04-C92D-E441-493BE7AE463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82AC10E-C936-658A-1791-994D428791E1}"/>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Ps 46.11-12 </a:t>
            </a:r>
            <a:r>
              <a:rPr lang="en-US" sz="4000" dirty="0"/>
              <a:t> “</a:t>
            </a:r>
            <a:r>
              <a:rPr lang="en-US" sz="4000" u="sng" dirty="0">
                <a:solidFill>
                  <a:srgbClr val="FFFF66"/>
                </a:solidFill>
              </a:rPr>
              <a:t>Be still, and know that I am God</a:t>
            </a:r>
            <a:r>
              <a:rPr lang="en-US" sz="4000" dirty="0"/>
              <a:t>. I am exalted among the nations. I am exalted in the earth.” </a:t>
            </a:r>
            <a:r>
              <a:rPr lang="en-US" sz="4000" cap="small" dirty="0"/>
              <a:t>Adoni</a:t>
            </a:r>
            <a:r>
              <a:rPr lang="en-US" sz="4000" dirty="0"/>
              <a:t>-</a:t>
            </a:r>
            <a:r>
              <a:rPr lang="en-US" sz="4000" dirty="0" err="1"/>
              <a:t>Tzva’ot</a:t>
            </a:r>
            <a:r>
              <a:rPr lang="en-US" sz="4000" dirty="0"/>
              <a:t> is with us.</a:t>
            </a:r>
          </a:p>
          <a:p>
            <a:pPr algn="l"/>
            <a:r>
              <a:rPr lang="en-US" sz="4000" dirty="0"/>
              <a:t>The God of Jacob is our strong tower. </a:t>
            </a:r>
          </a:p>
        </p:txBody>
      </p:sp>
    </p:spTree>
    <p:extLst>
      <p:ext uri="{BB962C8B-B14F-4D97-AF65-F5344CB8AC3E}">
        <p14:creationId xmlns:p14="http://schemas.microsoft.com/office/powerpoint/2010/main" val="642749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A3D99-D034-E19A-63F3-CF3BAE10D66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57B4EEA-CA5F-B095-BA79-AB611CF6C890}"/>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Iyov / Job 37.14</a:t>
            </a:r>
            <a:r>
              <a:rPr lang="en-US" sz="4000" dirty="0"/>
              <a:t> “Listen to this, Iyov/Job: </a:t>
            </a:r>
            <a:r>
              <a:rPr lang="en-US" sz="4000" u="sng" dirty="0">
                <a:solidFill>
                  <a:srgbClr val="FFFF66"/>
                </a:solidFill>
              </a:rPr>
              <a:t>stand and consider God’s wonders</a:t>
            </a:r>
            <a:r>
              <a:rPr lang="en-US" sz="4000" dirty="0"/>
              <a:t>. Do you know how God orders them, and makes the lightning flash in His cloud?</a:t>
            </a:r>
          </a:p>
        </p:txBody>
      </p:sp>
    </p:spTree>
    <p:extLst>
      <p:ext uri="{BB962C8B-B14F-4D97-AF65-F5344CB8AC3E}">
        <p14:creationId xmlns:p14="http://schemas.microsoft.com/office/powerpoint/2010/main" val="2663096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E64A2-2A8F-00A9-9997-FB25DD8E9FD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BF64A39-B9DE-CE9E-9202-3DC9112204E8}"/>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 Ps 37.7-8</a:t>
            </a:r>
            <a:r>
              <a:rPr lang="en-US" sz="4000" dirty="0"/>
              <a:t> </a:t>
            </a:r>
            <a:r>
              <a:rPr lang="en-US" sz="4000" u="sng" dirty="0">
                <a:solidFill>
                  <a:srgbClr val="FFFF66"/>
                </a:solidFill>
              </a:rPr>
              <a:t>Be still before </a:t>
            </a:r>
            <a:r>
              <a:rPr lang="en-US" sz="4000" u="sng" cap="small" dirty="0">
                <a:solidFill>
                  <a:srgbClr val="FFFF66"/>
                </a:solidFill>
              </a:rPr>
              <a:t>Adoni</a:t>
            </a:r>
            <a:r>
              <a:rPr lang="en-US" sz="4000" u="sng" dirty="0">
                <a:solidFill>
                  <a:srgbClr val="FFFF66"/>
                </a:solidFill>
              </a:rPr>
              <a:t>; wait patiently till he comes</a:t>
            </a:r>
            <a:r>
              <a:rPr lang="en-US" sz="4000" dirty="0"/>
              <a:t>. Don’t be upset by those whose way succeeds because of their wicked plans. Stop being angry, put aside rage, and don’t be upset — it leads to evil.</a:t>
            </a:r>
          </a:p>
        </p:txBody>
      </p:sp>
    </p:spTree>
    <p:extLst>
      <p:ext uri="{BB962C8B-B14F-4D97-AF65-F5344CB8AC3E}">
        <p14:creationId xmlns:p14="http://schemas.microsoft.com/office/powerpoint/2010/main" val="3362145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561D8-D9EF-228D-7F44-69AAEB88503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D15FA4A-8068-E447-4797-00DF1C05E00D}"/>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Hab 2.20  </a:t>
            </a:r>
            <a:r>
              <a:rPr lang="en-US" sz="4000" cap="small" dirty="0"/>
              <a:t>Adoni</a:t>
            </a:r>
            <a:r>
              <a:rPr lang="en-US" sz="4000" dirty="0"/>
              <a:t> is in his holy temple;</a:t>
            </a:r>
          </a:p>
          <a:p>
            <a:pPr algn="l"/>
            <a:r>
              <a:rPr lang="en-US" sz="4000" dirty="0"/>
              <a:t>let all the earth be silent before him.</a:t>
            </a:r>
          </a:p>
          <a:p>
            <a:pPr algn="l"/>
            <a:r>
              <a:rPr lang="en-US" sz="4000" baseline="30000" dirty="0" err="1"/>
              <a:t>Zekh</a:t>
            </a:r>
            <a:r>
              <a:rPr lang="en-US" sz="4000" baseline="30000" dirty="0"/>
              <a:t> 2.17</a:t>
            </a:r>
            <a:r>
              <a:rPr lang="en-US" sz="4000" dirty="0"/>
              <a:t> Be silent before Adonai, all flesh, for He has aroused Himself from His holy dwelling.”</a:t>
            </a:r>
          </a:p>
        </p:txBody>
      </p:sp>
    </p:spTree>
    <p:extLst>
      <p:ext uri="{BB962C8B-B14F-4D97-AF65-F5344CB8AC3E}">
        <p14:creationId xmlns:p14="http://schemas.microsoft.com/office/powerpoint/2010/main" val="372355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C1A18-2431-C6AF-39D0-2062AE9EAC7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7832A4C-590B-CFE9-5460-2B35287281DF}"/>
              </a:ext>
            </a:extLst>
          </p:cNvPr>
          <p:cNvSpPr>
            <a:spLocks noGrp="1" noChangeArrowheads="1"/>
          </p:cNvSpPr>
          <p:nvPr>
            <p:ph type="subTitle" idx="1"/>
          </p:nvPr>
        </p:nvSpPr>
        <p:spPr>
          <a:xfrm>
            <a:off x="228600" y="209550"/>
            <a:ext cx="5486400" cy="4800600"/>
          </a:xfrm>
        </p:spPr>
        <p:txBody>
          <a:bodyPr>
            <a:normAutofit/>
          </a:bodyPr>
          <a:lstStyle/>
          <a:p>
            <a:pPr algn="l"/>
            <a:endParaRPr lang="en-US" sz="4000" dirty="0"/>
          </a:p>
          <a:p>
            <a:pPr algn="l"/>
            <a:endParaRPr lang="en-US" sz="4000" dirty="0"/>
          </a:p>
          <a:p>
            <a:pPr algn="l"/>
            <a:r>
              <a:rPr lang="en-US" sz="4000" dirty="0"/>
              <a:t>Men’s Meeting curriculum</a:t>
            </a:r>
          </a:p>
        </p:txBody>
      </p:sp>
      <p:pic>
        <p:nvPicPr>
          <p:cNvPr id="3" name="Picture 2">
            <a:extLst>
              <a:ext uri="{FF2B5EF4-FFF2-40B4-BE49-F238E27FC236}">
                <a16:creationId xmlns:a16="http://schemas.microsoft.com/office/drawing/2014/main" id="{B5DF2204-5124-17CE-BB58-22FB91D95EE3}"/>
              </a:ext>
            </a:extLst>
          </p:cNvPr>
          <p:cNvPicPr>
            <a:picLocks noChangeAspect="1"/>
          </p:cNvPicPr>
          <p:nvPr/>
        </p:nvPicPr>
        <p:blipFill>
          <a:blip r:embed="rId3"/>
          <a:stretch>
            <a:fillRect/>
          </a:stretch>
        </p:blipFill>
        <p:spPr>
          <a:xfrm>
            <a:off x="5715000" y="0"/>
            <a:ext cx="3357712" cy="5163414"/>
          </a:xfrm>
          <a:prstGeom prst="rect">
            <a:avLst/>
          </a:prstGeom>
        </p:spPr>
      </p:pic>
    </p:spTree>
    <p:extLst>
      <p:ext uri="{BB962C8B-B14F-4D97-AF65-F5344CB8AC3E}">
        <p14:creationId xmlns:p14="http://schemas.microsoft.com/office/powerpoint/2010/main" val="3357137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11E55-2DD6-26D9-130B-1BF87C240D9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F5BAD7B-469C-C269-11F0-D31C9268F8E6}"/>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3D23E132-ACA2-603B-157A-4A04E6B15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Rectangle: Rounded Corners 1">
            <a:extLst>
              <a:ext uri="{FF2B5EF4-FFF2-40B4-BE49-F238E27FC236}">
                <a16:creationId xmlns:a16="http://schemas.microsoft.com/office/drawing/2014/main" id="{C63A4231-E08A-4A03-BA6C-9DA91D8C91BD}"/>
              </a:ext>
            </a:extLst>
          </p:cNvPr>
          <p:cNvSpPr/>
          <p:nvPr/>
        </p:nvSpPr>
        <p:spPr bwMode="auto">
          <a:xfrm>
            <a:off x="304800" y="1885950"/>
            <a:ext cx="3581400" cy="609600"/>
          </a:xfrm>
          <a:prstGeom prst="roundRect">
            <a:avLst/>
          </a:prstGeom>
          <a:noFill/>
          <a:ln w="476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770654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6C122-9FA2-1249-9026-4247398BAAD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7E5AAB9-C1A4-F121-D15D-6F1B24D82DA3}"/>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Shmot</a:t>
            </a:r>
            <a:r>
              <a:rPr lang="en-US" sz="4000" baseline="30000" dirty="0"/>
              <a:t> / Ex 14.10-15</a:t>
            </a:r>
            <a:r>
              <a:rPr lang="en-US" sz="4000" dirty="0"/>
              <a:t>  </a:t>
            </a:r>
            <a:r>
              <a:rPr lang="en-US" sz="4000" cap="small" dirty="0"/>
              <a:t>Adoni</a:t>
            </a:r>
            <a:r>
              <a:rPr lang="en-US" sz="4000" dirty="0"/>
              <a:t> asked Moshe, “Why are you crying to me? Tell the people of Isra’el to </a:t>
            </a:r>
            <a:r>
              <a:rPr lang="en-US" sz="4000" u="sng" dirty="0">
                <a:solidFill>
                  <a:srgbClr val="FFFF66"/>
                </a:solidFill>
              </a:rPr>
              <a:t>go forward</a:t>
            </a:r>
            <a:r>
              <a:rPr lang="en-US" sz="4000" dirty="0"/>
              <a:t>! Lift your staff, reach out with your hand over the sea, and divide it in two. The people of Isra’el will </a:t>
            </a:r>
            <a:r>
              <a:rPr lang="en-US" sz="4000" u="sng" dirty="0">
                <a:solidFill>
                  <a:srgbClr val="FFFF66"/>
                </a:solidFill>
              </a:rPr>
              <a:t>advance</a:t>
            </a:r>
            <a:r>
              <a:rPr lang="en-US" sz="4000" dirty="0"/>
              <a:t> into the sea on dry ground.</a:t>
            </a:r>
          </a:p>
        </p:txBody>
      </p:sp>
    </p:spTree>
    <p:extLst>
      <p:ext uri="{BB962C8B-B14F-4D97-AF65-F5344CB8AC3E}">
        <p14:creationId xmlns:p14="http://schemas.microsoft.com/office/powerpoint/2010/main" val="1291730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DBC23-055C-9309-D8A8-A1CF27BD247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27ECEF7-0582-CB81-405E-3C96B98477CB}"/>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 Yn 6.67-69</a:t>
            </a:r>
            <a:r>
              <a:rPr lang="en-US" sz="4000" dirty="0"/>
              <a:t> So Yeshua said to the Twelve, “Don’t you want to leave too?” Peter </a:t>
            </a:r>
            <a:r>
              <a:rPr lang="en-US" sz="4000" dirty="0" err="1"/>
              <a:t>Shim‘on</a:t>
            </a:r>
            <a:r>
              <a:rPr lang="en-US" sz="4000" dirty="0"/>
              <a:t> </a:t>
            </a:r>
            <a:r>
              <a:rPr lang="en-US" sz="4000" dirty="0" err="1"/>
              <a:t>Kefa</a:t>
            </a:r>
            <a:r>
              <a:rPr lang="en-US" sz="4000" dirty="0"/>
              <a:t> answered him, “Lord, to whom would we go? You have the word of eternal life. We have trusted, and we know that you are the Holy One of God.” </a:t>
            </a:r>
          </a:p>
        </p:txBody>
      </p:sp>
    </p:spTree>
    <p:extLst>
      <p:ext uri="{BB962C8B-B14F-4D97-AF65-F5344CB8AC3E}">
        <p14:creationId xmlns:p14="http://schemas.microsoft.com/office/powerpoint/2010/main" val="2313777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E7E29-50A9-CCF2-8FA5-21D7F59D484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5C2065A-9441-BA6D-4D22-F3C90B4E72EC}"/>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6.12-13 </a:t>
            </a:r>
            <a:r>
              <a:rPr lang="en-US" sz="4000" dirty="0"/>
              <a:t>Forgive us what we have done wrong, as we too have forgiven those who have wronged us. And do not lead us into hard testing, but keep us safe from the Evil One.</a:t>
            </a:r>
          </a:p>
        </p:txBody>
      </p:sp>
    </p:spTree>
    <p:extLst>
      <p:ext uri="{BB962C8B-B14F-4D97-AF65-F5344CB8AC3E}">
        <p14:creationId xmlns:p14="http://schemas.microsoft.com/office/powerpoint/2010/main" val="3137263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89158-F846-6F0F-D43B-4AFE4D13C42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33369B5-9A3C-722F-C7C3-27B7194AD040}"/>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Ro 6.12-14</a:t>
            </a:r>
            <a:r>
              <a:rPr lang="en-US" sz="4000" dirty="0"/>
              <a:t> Therefore, do not let sin rule in your mortal bodies, so that it makes you obey its desires; and do not offer any part of yourselves to sin as an instrument for wickedness. On the contrary, offer yourselves to God as people alive from the dead, </a:t>
            </a:r>
          </a:p>
        </p:txBody>
      </p:sp>
    </p:spTree>
    <p:extLst>
      <p:ext uri="{BB962C8B-B14F-4D97-AF65-F5344CB8AC3E}">
        <p14:creationId xmlns:p14="http://schemas.microsoft.com/office/powerpoint/2010/main" val="41109131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4DA80-9E16-B108-B7D5-51CC11974A7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0F06A43-145B-B87F-6630-8DF34E4379A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Ro 6.12-14</a:t>
            </a:r>
            <a:r>
              <a:rPr lang="en-US" sz="4000" dirty="0"/>
              <a:t>  and your various parts to God as instruments for righteousness. For sin will not have authority over you; because you are not under legalism but under grace.</a:t>
            </a:r>
          </a:p>
        </p:txBody>
      </p:sp>
    </p:spTree>
    <p:extLst>
      <p:ext uri="{BB962C8B-B14F-4D97-AF65-F5344CB8AC3E}">
        <p14:creationId xmlns:p14="http://schemas.microsoft.com/office/powerpoint/2010/main" val="22952275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938CB-5E1D-DE51-C5F1-23C28DF90BC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8C9E2D7-ECF8-31E8-02F8-23367B5CCEE9}"/>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a:p>
            <a:r>
              <a:rPr lang="en-US" sz="4000" dirty="0"/>
              <a:t>Go forward in prayer</a:t>
            </a:r>
          </a:p>
        </p:txBody>
      </p:sp>
    </p:spTree>
    <p:extLst>
      <p:ext uri="{BB962C8B-B14F-4D97-AF65-F5344CB8AC3E}">
        <p14:creationId xmlns:p14="http://schemas.microsoft.com/office/powerpoint/2010/main" val="3705437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52715-904C-E7EE-1189-C1668157656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6A7B3E5-54DB-3411-F9F2-DB3E662AB4B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D02445B6-1065-42EE-41B1-3E5191C6DF71}"/>
              </a:ext>
            </a:extLst>
          </p:cNvPr>
          <p:cNvPicPr>
            <a:picLocks noChangeAspect="1"/>
          </p:cNvPicPr>
          <p:nvPr/>
        </p:nvPicPr>
        <p:blipFill>
          <a:blip r:embed="rId3"/>
          <a:stretch>
            <a:fillRect/>
          </a:stretch>
        </p:blipFill>
        <p:spPr>
          <a:xfrm>
            <a:off x="0" y="342900"/>
            <a:ext cx="9528465" cy="4800600"/>
          </a:xfrm>
          <a:prstGeom prst="rect">
            <a:avLst/>
          </a:prstGeom>
        </p:spPr>
      </p:pic>
    </p:spTree>
    <p:extLst>
      <p:ext uri="{BB962C8B-B14F-4D97-AF65-F5344CB8AC3E}">
        <p14:creationId xmlns:p14="http://schemas.microsoft.com/office/powerpoint/2010/main" val="40829828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C3228-A0E2-D80A-7572-E760EF9FCEC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78615A6-4629-D193-592D-2CD223392964}"/>
              </a:ext>
            </a:extLst>
          </p:cNvPr>
          <p:cNvSpPr>
            <a:spLocks noGrp="1" noChangeArrowheads="1"/>
          </p:cNvSpPr>
          <p:nvPr>
            <p:ph type="subTitle" idx="1"/>
          </p:nvPr>
        </p:nvSpPr>
        <p:spPr>
          <a:xfrm>
            <a:off x="228600" y="209550"/>
            <a:ext cx="4038600" cy="4800600"/>
          </a:xfrm>
        </p:spPr>
        <p:txBody>
          <a:bodyPr>
            <a:normAutofit fontScale="92500"/>
          </a:bodyPr>
          <a:lstStyle/>
          <a:p>
            <a:pPr algn="l"/>
            <a:r>
              <a:rPr lang="en-US" sz="4000" dirty="0"/>
              <a:t>On June 3, 1967 – two days before fighting began – the Lubavitcher Rebbe Rabbi Menachem M. </a:t>
            </a:r>
            <a:r>
              <a:rPr lang="en-US" sz="4000" dirty="0" err="1"/>
              <a:t>Schneerson</a:t>
            </a:r>
            <a:endParaRPr lang="en-US" sz="4000" dirty="0"/>
          </a:p>
        </p:txBody>
      </p:sp>
      <p:pic>
        <p:nvPicPr>
          <p:cNvPr id="3" name="Picture 2">
            <a:extLst>
              <a:ext uri="{FF2B5EF4-FFF2-40B4-BE49-F238E27FC236}">
                <a16:creationId xmlns:a16="http://schemas.microsoft.com/office/drawing/2014/main" id="{800BCEB5-E12E-C9FC-6583-FA9A2345D42B}"/>
              </a:ext>
            </a:extLst>
          </p:cNvPr>
          <p:cNvPicPr>
            <a:picLocks noChangeAspect="1"/>
          </p:cNvPicPr>
          <p:nvPr/>
        </p:nvPicPr>
        <p:blipFill>
          <a:blip r:embed="rId3"/>
          <a:stretch>
            <a:fillRect/>
          </a:stretch>
        </p:blipFill>
        <p:spPr>
          <a:xfrm>
            <a:off x="4267200" y="0"/>
            <a:ext cx="4791008" cy="5143500"/>
          </a:xfrm>
          <a:prstGeom prst="rect">
            <a:avLst/>
          </a:prstGeom>
        </p:spPr>
      </p:pic>
    </p:spTree>
    <p:extLst>
      <p:ext uri="{BB962C8B-B14F-4D97-AF65-F5344CB8AC3E}">
        <p14:creationId xmlns:p14="http://schemas.microsoft.com/office/powerpoint/2010/main" val="39957617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8C934-8100-1113-3746-1D77EA3F3C0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35BF661-2571-23C7-0A04-03513FD34E2A}"/>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announced what was regarded as a radical step: Every Jewish man – no matter where he was, no matter his level of religious observance – should help safeguard Israel by putting on Tefillin.</a:t>
            </a:r>
          </a:p>
        </p:txBody>
      </p:sp>
    </p:spTree>
    <p:extLst>
      <p:ext uri="{BB962C8B-B14F-4D97-AF65-F5344CB8AC3E}">
        <p14:creationId xmlns:p14="http://schemas.microsoft.com/office/powerpoint/2010/main" val="267245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7C360-9077-E1CA-2FA3-559C745906B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ABC97D7-5610-5EE9-D023-570BCBE09D3D}"/>
              </a:ext>
            </a:extLst>
          </p:cNvPr>
          <p:cNvSpPr>
            <a:spLocks noGrp="1" noChangeArrowheads="1"/>
          </p:cNvSpPr>
          <p:nvPr>
            <p:ph type="subTitle" idx="1"/>
          </p:nvPr>
        </p:nvSpPr>
        <p:spPr>
          <a:xfrm>
            <a:off x="228600" y="209550"/>
            <a:ext cx="4335299" cy="4800600"/>
          </a:xfrm>
        </p:spPr>
        <p:txBody>
          <a:bodyPr>
            <a:normAutofit/>
          </a:bodyPr>
          <a:lstStyle/>
          <a:p>
            <a:pPr algn="l"/>
            <a:r>
              <a:rPr lang="en-US" sz="4000" dirty="0"/>
              <a:t>Testimony of Tommy Cox with the Texas High School Coaches Association re </a:t>
            </a:r>
            <a:r>
              <a:rPr lang="en-US" sz="4000" i="1" dirty="0"/>
              <a:t>Measure of a Man </a:t>
            </a:r>
            <a:r>
              <a:rPr lang="en-US" sz="4000" dirty="0"/>
              <a:t>study </a:t>
            </a:r>
          </a:p>
        </p:txBody>
      </p:sp>
      <p:pic>
        <p:nvPicPr>
          <p:cNvPr id="3" name="Picture 2">
            <a:extLst>
              <a:ext uri="{FF2B5EF4-FFF2-40B4-BE49-F238E27FC236}">
                <a16:creationId xmlns:a16="http://schemas.microsoft.com/office/drawing/2014/main" id="{E0DE7D72-8DB0-0CF9-42B9-FC4C242EE18F}"/>
              </a:ext>
            </a:extLst>
          </p:cNvPr>
          <p:cNvPicPr>
            <a:picLocks noChangeAspect="1"/>
          </p:cNvPicPr>
          <p:nvPr/>
        </p:nvPicPr>
        <p:blipFill>
          <a:blip r:embed="rId3"/>
          <a:stretch>
            <a:fillRect/>
          </a:stretch>
        </p:blipFill>
        <p:spPr>
          <a:xfrm>
            <a:off x="4563899" y="-16002"/>
            <a:ext cx="4580101" cy="5143500"/>
          </a:xfrm>
          <a:prstGeom prst="rect">
            <a:avLst/>
          </a:prstGeom>
        </p:spPr>
      </p:pic>
    </p:spTree>
    <p:extLst>
      <p:ext uri="{BB962C8B-B14F-4D97-AF65-F5344CB8AC3E}">
        <p14:creationId xmlns:p14="http://schemas.microsoft.com/office/powerpoint/2010/main" val="36770415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97142-E979-B714-372E-0E8BCA5B77B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7EE37CC-A423-5B34-57BF-95E1B8D2216E}"/>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a:p>
            <a:r>
              <a:rPr lang="en-US" sz="4000" dirty="0"/>
              <a:t>Go forward in </a:t>
            </a:r>
          </a:p>
          <a:p>
            <a:r>
              <a:rPr lang="en-US" sz="4000" dirty="0"/>
              <a:t>community ingathering</a:t>
            </a:r>
          </a:p>
        </p:txBody>
      </p:sp>
    </p:spTree>
    <p:extLst>
      <p:ext uri="{BB962C8B-B14F-4D97-AF65-F5344CB8AC3E}">
        <p14:creationId xmlns:p14="http://schemas.microsoft.com/office/powerpoint/2010/main" val="1995113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8CF2F-13C4-ED01-1FBC-8906EF613CC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0D2CAD6-F540-A52E-52A5-7C9AB6254B51}"/>
              </a:ext>
            </a:extLst>
          </p:cNvPr>
          <p:cNvSpPr>
            <a:spLocks noGrp="1" noChangeArrowheads="1"/>
          </p:cNvSpPr>
          <p:nvPr>
            <p:ph type="subTitle" idx="1"/>
          </p:nvPr>
        </p:nvSpPr>
        <p:spPr>
          <a:xfrm>
            <a:off x="228600" y="209550"/>
            <a:ext cx="4439265" cy="4800600"/>
          </a:xfrm>
        </p:spPr>
        <p:txBody>
          <a:bodyPr>
            <a:normAutofit/>
          </a:bodyPr>
          <a:lstStyle/>
          <a:p>
            <a:pPr algn="l"/>
            <a:endParaRPr lang="en-US" sz="4000" dirty="0"/>
          </a:p>
          <a:p>
            <a:pPr algn="l"/>
            <a:r>
              <a:rPr lang="en-US" sz="4000" dirty="0"/>
              <a:t>Erez </a:t>
            </a:r>
            <a:r>
              <a:rPr lang="en-US" sz="4000" dirty="0" err="1"/>
              <a:t>Soref</a:t>
            </a:r>
            <a:r>
              <a:rPr lang="en-US" sz="4000" dirty="0"/>
              <a:t>, founder of </a:t>
            </a:r>
            <a:r>
              <a:rPr lang="en-US" sz="4000" dirty="0" err="1"/>
              <a:t>OneforIsrael</a:t>
            </a:r>
            <a:endParaRPr lang="en-US" sz="4000" dirty="0"/>
          </a:p>
        </p:txBody>
      </p:sp>
      <p:pic>
        <p:nvPicPr>
          <p:cNvPr id="3" name="Picture 2">
            <a:extLst>
              <a:ext uri="{FF2B5EF4-FFF2-40B4-BE49-F238E27FC236}">
                <a16:creationId xmlns:a16="http://schemas.microsoft.com/office/drawing/2014/main" id="{DD73CB3F-A788-332E-7E87-29778F6E01D5}"/>
              </a:ext>
            </a:extLst>
          </p:cNvPr>
          <p:cNvPicPr>
            <a:picLocks noChangeAspect="1"/>
          </p:cNvPicPr>
          <p:nvPr/>
        </p:nvPicPr>
        <p:blipFill>
          <a:blip r:embed="rId3"/>
          <a:srcRect l="19275" r="28587"/>
          <a:stretch/>
        </p:blipFill>
        <p:spPr>
          <a:xfrm>
            <a:off x="4114800" y="0"/>
            <a:ext cx="4267200" cy="5143500"/>
          </a:xfrm>
          <a:prstGeom prst="rect">
            <a:avLst/>
          </a:prstGeom>
        </p:spPr>
      </p:pic>
    </p:spTree>
    <p:extLst>
      <p:ext uri="{BB962C8B-B14F-4D97-AF65-F5344CB8AC3E}">
        <p14:creationId xmlns:p14="http://schemas.microsoft.com/office/powerpoint/2010/main" val="585565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E2C64-734D-114D-DF27-090480BE3F7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763B3A8-3064-0CD1-EAF3-9EDF5FCBE13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We have our own </a:t>
            </a:r>
            <a:r>
              <a:rPr lang="en-US" sz="4000" dirty="0" err="1"/>
              <a:t>OneForIsrael</a:t>
            </a:r>
            <a:r>
              <a:rPr lang="en-US" sz="4000" dirty="0"/>
              <a:t> digital outreach / Ingathering strategy.   5 testimonies soon to be published on our website.</a:t>
            </a:r>
          </a:p>
        </p:txBody>
      </p:sp>
    </p:spTree>
    <p:extLst>
      <p:ext uri="{BB962C8B-B14F-4D97-AF65-F5344CB8AC3E}">
        <p14:creationId xmlns:p14="http://schemas.microsoft.com/office/powerpoint/2010/main" val="30349381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E1543-BF2E-7F9D-08BB-19C0D50A995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60C41BF-C91E-4001-552B-D6306B63C85C}"/>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848A3208-6946-0E98-847C-D3B37ECEB0C6}"/>
              </a:ext>
            </a:extLst>
          </p:cNvPr>
          <p:cNvPicPr>
            <a:picLocks noChangeAspect="1"/>
          </p:cNvPicPr>
          <p:nvPr/>
        </p:nvPicPr>
        <p:blipFill>
          <a:blip r:embed="rId3"/>
          <a:stretch>
            <a:fillRect/>
          </a:stretch>
        </p:blipFill>
        <p:spPr>
          <a:xfrm>
            <a:off x="63276" y="0"/>
            <a:ext cx="9017447" cy="5143500"/>
          </a:xfrm>
          <a:prstGeom prst="rect">
            <a:avLst/>
          </a:prstGeom>
        </p:spPr>
      </p:pic>
    </p:spTree>
    <p:extLst>
      <p:ext uri="{BB962C8B-B14F-4D97-AF65-F5344CB8AC3E}">
        <p14:creationId xmlns:p14="http://schemas.microsoft.com/office/powerpoint/2010/main" val="40435486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DAA92-4687-40B4-042F-F74087BD923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824EA9D-EAD2-FC47-96E2-6F56A6C1CE66}"/>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Forward: Kingdom inward and outward</a:t>
            </a:r>
          </a:p>
          <a:p>
            <a:pPr marL="228600" indent="-228600" algn="l">
              <a:buFont typeface="Arial" panose="020B0604020202020204" pitchFamily="34" charset="0"/>
              <a:buChar char="•"/>
            </a:pPr>
            <a:r>
              <a:rPr lang="en-US" sz="4000" dirty="0"/>
              <a:t>Plus Speak direct: me at J</a:t>
            </a:r>
          </a:p>
          <a:p>
            <a:pPr marL="228600" indent="-228600" algn="l">
              <a:buFont typeface="Arial" panose="020B0604020202020204" pitchFamily="34" charset="0"/>
              <a:buChar char="•"/>
            </a:pPr>
            <a:r>
              <a:rPr lang="en-US" sz="4000" dirty="0"/>
              <a:t>Invite to in person and </a:t>
            </a:r>
            <a:r>
              <a:rPr lang="en-US" sz="4000" dirty="0" err="1"/>
              <a:t>webstream</a:t>
            </a:r>
            <a:endParaRPr lang="en-US" sz="4000" dirty="0"/>
          </a:p>
          <a:p>
            <a:pPr marL="228600" indent="-228600" algn="l">
              <a:buFont typeface="Arial" panose="020B0604020202020204" pitchFamily="34" charset="0"/>
              <a:buChar char="•"/>
            </a:pPr>
            <a:r>
              <a:rPr lang="en-US" sz="4000" dirty="0"/>
              <a:t>Servants here.   </a:t>
            </a:r>
          </a:p>
          <a:p>
            <a:pPr marL="228600" indent="-228600" algn="l">
              <a:buFont typeface="Arial" panose="020B0604020202020204" pitchFamily="34" charset="0"/>
              <a:buChar char="•"/>
            </a:pPr>
            <a:r>
              <a:rPr lang="en-US" sz="4000" dirty="0"/>
              <a:t>Schmoozers here.</a:t>
            </a:r>
          </a:p>
        </p:txBody>
      </p:sp>
    </p:spTree>
    <p:extLst>
      <p:ext uri="{BB962C8B-B14F-4D97-AF65-F5344CB8AC3E}">
        <p14:creationId xmlns:p14="http://schemas.microsoft.com/office/powerpoint/2010/main" val="12272333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84E14-4E53-A484-C7E9-4505642314D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587C41C-8106-5E55-4A5B-4B7900DDE606}"/>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Forward: Kingdom inward and outward</a:t>
            </a:r>
          </a:p>
          <a:p>
            <a:pPr marL="228600" indent="-228600" algn="l">
              <a:buFont typeface="Arial" panose="020B0604020202020204" pitchFamily="34" charset="0"/>
              <a:buChar char="•"/>
            </a:pPr>
            <a:r>
              <a:rPr lang="en-US" sz="4000" dirty="0"/>
              <a:t>Plus Speak direct: me at J</a:t>
            </a:r>
          </a:p>
          <a:p>
            <a:pPr marL="228600" indent="-228600" algn="l">
              <a:buFont typeface="Arial" panose="020B0604020202020204" pitchFamily="34" charset="0"/>
              <a:buChar char="•"/>
            </a:pPr>
            <a:r>
              <a:rPr lang="en-US" sz="4000" dirty="0"/>
              <a:t>Invite to in person and </a:t>
            </a:r>
            <a:r>
              <a:rPr lang="en-US" sz="4000" dirty="0" err="1"/>
              <a:t>webstream</a:t>
            </a:r>
            <a:endParaRPr lang="en-US" sz="4000" dirty="0"/>
          </a:p>
          <a:p>
            <a:pPr marL="228600" indent="-228600" algn="l">
              <a:buFont typeface="Arial" panose="020B0604020202020204" pitchFamily="34" charset="0"/>
              <a:buChar char="•"/>
            </a:pPr>
            <a:r>
              <a:rPr lang="en-US" sz="4000" dirty="0"/>
              <a:t>Servants here.   </a:t>
            </a:r>
          </a:p>
          <a:p>
            <a:pPr marL="228600" indent="-228600" algn="l">
              <a:buFont typeface="Arial" panose="020B0604020202020204" pitchFamily="34" charset="0"/>
              <a:buChar char="•"/>
            </a:pPr>
            <a:r>
              <a:rPr lang="en-US" sz="4000" dirty="0"/>
              <a:t>Schmoozers here.</a:t>
            </a:r>
          </a:p>
          <a:p>
            <a:pPr marL="228600" indent="-228600" algn="l">
              <a:buFont typeface="Arial" panose="020B0604020202020204" pitchFamily="34" charset="0"/>
              <a:buChar char="•"/>
            </a:pPr>
            <a:r>
              <a:rPr lang="en-US" sz="4000" dirty="0">
                <a:solidFill>
                  <a:srgbClr val="FFFF66"/>
                </a:solidFill>
              </a:rPr>
              <a:t>Mental health strategy</a:t>
            </a:r>
          </a:p>
          <a:p>
            <a:pPr marL="228600" indent="-228600" algn="l">
              <a:buFont typeface="Arial" panose="020B0604020202020204" pitchFamily="34" charset="0"/>
              <a:buChar char="•"/>
            </a:pPr>
            <a:endParaRPr lang="en-US" sz="4000" dirty="0"/>
          </a:p>
        </p:txBody>
      </p:sp>
    </p:spTree>
    <p:extLst>
      <p:ext uri="{BB962C8B-B14F-4D97-AF65-F5344CB8AC3E}">
        <p14:creationId xmlns:p14="http://schemas.microsoft.com/office/powerpoint/2010/main" val="25991663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89A79-4C19-0343-9C0A-BDDEBE332D8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CE45845-90D4-698F-ACBA-375806BBB911}"/>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8194" name="Picture 2" descr="Laughter is the Best Medicine">
            <a:extLst>
              <a:ext uri="{FF2B5EF4-FFF2-40B4-BE49-F238E27FC236}">
                <a16:creationId xmlns:a16="http://schemas.microsoft.com/office/drawing/2014/main" id="{5F4DFD3A-3796-F2FE-DE56-54C174A77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
            <a:ext cx="8686800" cy="5212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2836E60-6A64-ACD5-DE51-1C607C95D35A}"/>
              </a:ext>
            </a:extLst>
          </p:cNvPr>
          <p:cNvSpPr txBox="1"/>
          <p:nvPr/>
        </p:nvSpPr>
        <p:spPr>
          <a:xfrm>
            <a:off x="609600" y="79395"/>
            <a:ext cx="6469271" cy="707886"/>
          </a:xfrm>
          <a:prstGeom prst="rect">
            <a:avLst/>
          </a:prstGeom>
          <a:noFill/>
        </p:spPr>
        <p:txBody>
          <a:bodyPr wrap="none" rtlCol="0">
            <a:spAutoFit/>
          </a:bodyPr>
          <a:lstStyle/>
          <a:p>
            <a:pPr algn="l"/>
            <a:r>
              <a:rPr lang="en-US" b="1" i="0" dirty="0">
                <a:solidFill>
                  <a:srgbClr val="262626"/>
                </a:solidFill>
                <a:effectLst/>
                <a:latin typeface="var(--font-source-serif)"/>
              </a:rPr>
              <a:t>Laughter is the Best Medicine</a:t>
            </a:r>
          </a:p>
        </p:txBody>
      </p:sp>
    </p:spTree>
    <p:extLst>
      <p:ext uri="{BB962C8B-B14F-4D97-AF65-F5344CB8AC3E}">
        <p14:creationId xmlns:p14="http://schemas.microsoft.com/office/powerpoint/2010/main" val="1495033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F8996-E6A0-BBFF-0CA4-0DC899DA3D7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5BF1705-5ACB-8884-AC73-A068D9477DF6}"/>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Mishlei/ Prov 17.22 TLV </a:t>
            </a:r>
            <a:r>
              <a:rPr lang="en-US" sz="4000" dirty="0"/>
              <a:t>A cheerful heart is good medicine, but a crushed spirit dries up the bones.</a:t>
            </a:r>
          </a:p>
          <a:p>
            <a:pPr algn="l"/>
            <a:endParaRPr lang="en-US" sz="2000" dirty="0"/>
          </a:p>
          <a:p>
            <a:pPr algn="l"/>
            <a:r>
              <a:rPr lang="en-US" sz="4000" baseline="30000" dirty="0"/>
              <a:t>DARBY </a:t>
            </a:r>
            <a:r>
              <a:rPr lang="en-US" sz="4000" dirty="0"/>
              <a:t>A joyful heart promotes healing; but a broken spirit dries up the bones.</a:t>
            </a:r>
          </a:p>
        </p:txBody>
      </p:sp>
    </p:spTree>
    <p:extLst>
      <p:ext uri="{BB962C8B-B14F-4D97-AF65-F5344CB8AC3E}">
        <p14:creationId xmlns:p14="http://schemas.microsoft.com/office/powerpoint/2010/main" val="2014226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F076B-1E15-CA77-FE9F-9D656D5A65E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AE73C52-64F0-3C13-2301-BD74DB788E9A}"/>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AMP </a:t>
            </a:r>
            <a:r>
              <a:rPr lang="en-US" sz="4000" dirty="0"/>
              <a:t>A happy heart is good medicine and a joyful mind causes healing, But a broken spirit dries up the bones.</a:t>
            </a:r>
          </a:p>
        </p:txBody>
      </p:sp>
    </p:spTree>
    <p:extLst>
      <p:ext uri="{BB962C8B-B14F-4D97-AF65-F5344CB8AC3E}">
        <p14:creationId xmlns:p14="http://schemas.microsoft.com/office/powerpoint/2010/main" val="2061645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08C02-7C6C-2638-0AFD-67913E6C1A1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B7BB7D3-6C26-52FA-2EBE-D66124672786}"/>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For starters, laughter has been shown to </a:t>
            </a:r>
            <a:r>
              <a:rPr lang="en-US" sz="4000" u="sng" dirty="0">
                <a:solidFill>
                  <a:srgbClr val="FFFF66"/>
                </a:solidFill>
              </a:rPr>
              <a:t>decrease pro-inflammatory cytokines</a:t>
            </a:r>
            <a:r>
              <a:rPr lang="en-US" sz="4000" dirty="0"/>
              <a:t>, making it an ally in lowering persistent inflammation—a factor involved in every chronic health condition from diabetes and arthritis</a:t>
            </a:r>
          </a:p>
        </p:txBody>
      </p:sp>
    </p:spTree>
    <p:extLst>
      <p:ext uri="{BB962C8B-B14F-4D97-AF65-F5344CB8AC3E}">
        <p14:creationId xmlns:p14="http://schemas.microsoft.com/office/powerpoint/2010/main" val="271646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EA71B-DF9A-D987-1983-303AFE45940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B7DB3DD-3C1E-A9C9-7B49-30D0B7970A5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8B79375E-B412-66D8-280B-52D2D73CF8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5305425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2E37E-E566-CA4C-BD39-784B55191F5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A706AA0-E3E0-34CE-421C-B8E3587C1D61}"/>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to heart disease and metabolic syndrome. With each laugh, you’re </a:t>
            </a:r>
            <a:r>
              <a:rPr lang="en-US" sz="4000" u="sng" dirty="0">
                <a:solidFill>
                  <a:srgbClr val="FFFF66"/>
                </a:solidFill>
              </a:rPr>
              <a:t>dialing down inflammation</a:t>
            </a:r>
            <a:r>
              <a:rPr lang="en-US" sz="4000" dirty="0"/>
              <a:t>, an essential step in disease prevention and reversal.</a:t>
            </a:r>
          </a:p>
        </p:txBody>
      </p:sp>
    </p:spTree>
    <p:extLst>
      <p:ext uri="{BB962C8B-B14F-4D97-AF65-F5344CB8AC3E}">
        <p14:creationId xmlns:p14="http://schemas.microsoft.com/office/powerpoint/2010/main" val="41213882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331CC-F06D-09BB-5A2F-DE3CCF71BEC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D9D74E1-C620-5CD6-43BC-1CA32CB45578}"/>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Type 2 diabetes, laughter can </a:t>
            </a:r>
            <a:r>
              <a:rPr lang="en-US" sz="4000" u="sng" dirty="0">
                <a:solidFill>
                  <a:srgbClr val="FFFF66"/>
                </a:solidFill>
              </a:rPr>
              <a:t>lower blood glucose </a:t>
            </a:r>
            <a:r>
              <a:rPr lang="en-US" sz="4000" dirty="0"/>
              <a:t>levels and delay cardiovascular complications.</a:t>
            </a:r>
          </a:p>
        </p:txBody>
      </p:sp>
    </p:spTree>
    <p:extLst>
      <p:ext uri="{BB962C8B-B14F-4D97-AF65-F5344CB8AC3E}">
        <p14:creationId xmlns:p14="http://schemas.microsoft.com/office/powerpoint/2010/main" val="6097995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7E0A5-CFC6-D1BF-FE85-23EFCD371DA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67685A1-CFF6-A01B-EF16-C060ECE2BA4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 good laugh also works wonders for </a:t>
            </a:r>
            <a:r>
              <a:rPr lang="en-US" sz="4000" u="sng" dirty="0">
                <a:solidFill>
                  <a:srgbClr val="FFFF66"/>
                </a:solidFill>
              </a:rPr>
              <a:t>lowering blood pressure </a:t>
            </a:r>
            <a:r>
              <a:rPr lang="en-US" sz="4000" dirty="0"/>
              <a:t>and elevating mood by reducing stress hormones such as </a:t>
            </a:r>
            <a:r>
              <a:rPr lang="en-US" sz="4000" u="sng" dirty="0">
                <a:solidFill>
                  <a:srgbClr val="FFFF66"/>
                </a:solidFill>
              </a:rPr>
              <a:t>cortisol and adrenaline.</a:t>
            </a:r>
          </a:p>
        </p:txBody>
      </p:sp>
    </p:spTree>
    <p:extLst>
      <p:ext uri="{BB962C8B-B14F-4D97-AF65-F5344CB8AC3E}">
        <p14:creationId xmlns:p14="http://schemas.microsoft.com/office/powerpoint/2010/main" val="42861372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A5023-527A-34C7-5A10-E7853D03F3C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8915B62-C9CA-8BA8-A8FC-424F646B05B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Laughter can kill cancer cells. A hearty chortle boosts the activity of specific immune cells that target and destroy cancer cells.</a:t>
            </a:r>
          </a:p>
        </p:txBody>
      </p:sp>
    </p:spTree>
    <p:extLst>
      <p:ext uri="{BB962C8B-B14F-4D97-AF65-F5344CB8AC3E}">
        <p14:creationId xmlns:p14="http://schemas.microsoft.com/office/powerpoint/2010/main" val="29170806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EBA11-610B-0F75-C536-ABCB411CDD3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569954B-E602-7946-740C-93D72718AAF8}"/>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Laughing enhances memory, especially in older adults. Among adults aged 65 and older, sharing laughter—whether with friends, children, or grandchildren or even while listening to the radio—has been associated with a lower risk of dementia, according to a 2022 study.</a:t>
            </a:r>
          </a:p>
        </p:txBody>
      </p:sp>
    </p:spTree>
    <p:extLst>
      <p:ext uri="{BB962C8B-B14F-4D97-AF65-F5344CB8AC3E}">
        <p14:creationId xmlns:p14="http://schemas.microsoft.com/office/powerpoint/2010/main" val="16860950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1BE2F-50A3-87CA-DFE8-01995C3C67D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080E57C-D76D-642F-3126-31713326D333}"/>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Laughter strengthens immunity. A 2001 study in Alternative Therapies in Health and Medicine showed that watching a humorous video for an hour improved immune markers, including T and B cells.</a:t>
            </a:r>
          </a:p>
        </p:txBody>
      </p:sp>
    </p:spTree>
    <p:extLst>
      <p:ext uri="{BB962C8B-B14F-4D97-AF65-F5344CB8AC3E}">
        <p14:creationId xmlns:p14="http://schemas.microsoft.com/office/powerpoint/2010/main" val="27001001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79A1-D506-BE2D-C2AE-07AA7ED5D9F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7DB30A1-A260-18CE-18FE-2A056D1913FC}"/>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 2020 study found that among people aged 40 and older, those who laughed less than once a month had a significantly higher risk of all-cause mortality than those who laughed at least once a week. </a:t>
            </a:r>
          </a:p>
        </p:txBody>
      </p:sp>
    </p:spTree>
    <p:extLst>
      <p:ext uri="{BB962C8B-B14F-4D97-AF65-F5344CB8AC3E}">
        <p14:creationId xmlns:p14="http://schemas.microsoft.com/office/powerpoint/2010/main" val="10373200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89B99-9AF1-C790-734D-D15CBE20579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67CC1BE-15AB-C516-A708-6EF39AE53178}"/>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Why did the mushroom get invited to all the parties? </a:t>
            </a:r>
          </a:p>
        </p:txBody>
      </p:sp>
    </p:spTree>
    <p:extLst>
      <p:ext uri="{BB962C8B-B14F-4D97-AF65-F5344CB8AC3E}">
        <p14:creationId xmlns:p14="http://schemas.microsoft.com/office/powerpoint/2010/main" val="38803432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71D4B-FD01-5D26-5E99-6A7BDF30EF1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60CAA52-1760-D865-1B61-DC177310325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Why did the mushroom get invited to all the parties? </a:t>
            </a:r>
          </a:p>
          <a:p>
            <a:pPr algn="l"/>
            <a:endParaRPr lang="en-US" sz="4000" dirty="0"/>
          </a:p>
          <a:p>
            <a:pPr algn="l"/>
            <a:r>
              <a:rPr lang="en-US" sz="4000" dirty="0"/>
              <a:t>Because he’s a fungi!</a:t>
            </a:r>
          </a:p>
        </p:txBody>
      </p:sp>
    </p:spTree>
    <p:extLst>
      <p:ext uri="{BB962C8B-B14F-4D97-AF65-F5344CB8AC3E}">
        <p14:creationId xmlns:p14="http://schemas.microsoft.com/office/powerpoint/2010/main" val="32406904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B5983-CE29-D9C0-C4E1-C843840AEEF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D6DFE7C-8CA9-8F30-E0A4-1618C42FBC7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What do you get when you pamper a cow? </a:t>
            </a:r>
          </a:p>
        </p:txBody>
      </p:sp>
    </p:spTree>
    <p:extLst>
      <p:ext uri="{BB962C8B-B14F-4D97-AF65-F5344CB8AC3E}">
        <p14:creationId xmlns:p14="http://schemas.microsoft.com/office/powerpoint/2010/main" val="291747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C5093-BEBB-FE2B-B45A-C5F57C0D0AE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20D85A3-A828-1AE2-0788-6FD9D391B103}"/>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Shmot</a:t>
            </a:r>
            <a:r>
              <a:rPr lang="en-US" sz="4000" baseline="30000" dirty="0"/>
              <a:t> / Ex 14.10-15</a:t>
            </a:r>
            <a:r>
              <a:rPr lang="en-US" sz="4000" dirty="0"/>
              <a:t>   As Pharaoh approached, the people of Isra’el looked up and saw the Egyptians right there, coming after them. In great fear the people of Isra’el cried out to </a:t>
            </a:r>
            <a:r>
              <a:rPr lang="en-US" sz="4000" cap="small" dirty="0"/>
              <a:t>Adoni</a:t>
            </a:r>
            <a:r>
              <a:rPr lang="en-US" sz="4000" dirty="0"/>
              <a:t> and said to Moshe, “Was it because there weren’t enough graves in Egypt that you brought us out to die in the desert? </a:t>
            </a:r>
          </a:p>
        </p:txBody>
      </p:sp>
    </p:spTree>
    <p:extLst>
      <p:ext uri="{BB962C8B-B14F-4D97-AF65-F5344CB8AC3E}">
        <p14:creationId xmlns:p14="http://schemas.microsoft.com/office/powerpoint/2010/main" val="25123747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F1A09-A2DB-3EAB-A06D-EC7987934A5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98662DA-DE6B-B019-7F7B-508CBC0710D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What do you get when you pamper a cow? </a:t>
            </a:r>
          </a:p>
          <a:p>
            <a:pPr algn="l"/>
            <a:endParaRPr lang="en-US" sz="4000" dirty="0"/>
          </a:p>
          <a:p>
            <a:pPr algn="l"/>
            <a:r>
              <a:rPr lang="en-US" sz="4000" dirty="0"/>
              <a:t>Spoiled milk!</a:t>
            </a:r>
          </a:p>
        </p:txBody>
      </p:sp>
    </p:spTree>
    <p:extLst>
      <p:ext uri="{BB962C8B-B14F-4D97-AF65-F5344CB8AC3E}">
        <p14:creationId xmlns:p14="http://schemas.microsoft.com/office/powerpoint/2010/main" val="32756917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C1AB5-AB2D-2532-F4AD-E6BDE0F9D68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5DED5E1-53E0-9555-919A-5C9309C2AB78}"/>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3C89DBEB-62E1-0759-1762-EE7C793D70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1700205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31CE8-736D-139D-34FA-7726F27B536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2523264-7087-212E-BC2D-B615642D2F18}"/>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Shmot</a:t>
            </a:r>
            <a:r>
              <a:rPr lang="en-US" sz="4000" baseline="30000" dirty="0"/>
              <a:t> / Ex 14.10-15</a:t>
            </a:r>
            <a:r>
              <a:rPr lang="en-US" sz="4000" dirty="0"/>
              <a:t>   As Pharaoh approached, the people of Isra’el looked up and saw the Egyptians right there, coming after them. In great fear the people of Isra’el cried out to </a:t>
            </a:r>
            <a:r>
              <a:rPr lang="en-US" sz="4000" cap="small" dirty="0"/>
              <a:t>Adoni</a:t>
            </a:r>
            <a:r>
              <a:rPr lang="en-US" sz="4000" dirty="0"/>
              <a:t> and said to Moshe, “Was it because there weren’t enough graves in Egypt that you brought us out to die in the desert? </a:t>
            </a:r>
          </a:p>
        </p:txBody>
      </p:sp>
    </p:spTree>
    <p:extLst>
      <p:ext uri="{BB962C8B-B14F-4D97-AF65-F5344CB8AC3E}">
        <p14:creationId xmlns:p14="http://schemas.microsoft.com/office/powerpoint/2010/main" val="3926570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FCE11-A34E-B7A3-1E9E-8331D294AD1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6CE4301-06F7-38BB-F3F6-8C1F9450D236}"/>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Shmot</a:t>
            </a:r>
            <a:r>
              <a:rPr lang="en-US" sz="4000" baseline="30000" dirty="0"/>
              <a:t> / Ex 14.10-15</a:t>
            </a:r>
            <a:r>
              <a:rPr lang="en-US" sz="4000" dirty="0"/>
              <a:t>  Why have you done this to us, bringing us out of Egypt? Didn’t we tell you in Egypt to let us alone, we’ll just go on being slaves for the Egyptians? It </a:t>
            </a:r>
            <a:r>
              <a:rPr lang="en-US" sz="4000" u="sng" dirty="0">
                <a:solidFill>
                  <a:srgbClr val="FFFF66"/>
                </a:solidFill>
              </a:rPr>
              <a:t>would be better for us to be the Egyptians’ slaves </a:t>
            </a:r>
            <a:r>
              <a:rPr lang="en-US" sz="4000" dirty="0"/>
              <a:t>than to die in the desert!”   [Go back!]</a:t>
            </a:r>
          </a:p>
        </p:txBody>
      </p:sp>
    </p:spTree>
    <p:extLst>
      <p:ext uri="{BB962C8B-B14F-4D97-AF65-F5344CB8AC3E}">
        <p14:creationId xmlns:p14="http://schemas.microsoft.com/office/powerpoint/2010/main" val="5162880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8C34E-A43F-6470-95C6-A104D62B95D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399A187-E517-BF67-3870-4190E41FBD89}"/>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Shmot</a:t>
            </a:r>
            <a:r>
              <a:rPr lang="en-US" sz="4000" baseline="30000" dirty="0"/>
              <a:t> / Ex 14.10-15</a:t>
            </a:r>
            <a:r>
              <a:rPr lang="en-US" sz="4000" dirty="0"/>
              <a:t>  Moshe answered the people, “Stop being so fearful! </a:t>
            </a:r>
            <a:r>
              <a:rPr lang="en-US" sz="4300" u="sng" dirty="0">
                <a:solidFill>
                  <a:srgbClr val="FFFF66"/>
                </a:solidFill>
              </a:rPr>
              <a:t>Remain steady</a:t>
            </a:r>
            <a:r>
              <a:rPr lang="en-US" sz="4000" dirty="0"/>
              <a:t>, and you will see how </a:t>
            </a:r>
            <a:r>
              <a:rPr lang="en-US" sz="4000" cap="small" dirty="0"/>
              <a:t>Adoni</a:t>
            </a:r>
            <a:r>
              <a:rPr lang="en-US" sz="4000" dirty="0"/>
              <a:t> is going to save you. He will do it today — today you have seen the Egyptians, but you will never see them again! </a:t>
            </a:r>
            <a:r>
              <a:rPr lang="en-US" sz="4000" cap="small" dirty="0"/>
              <a:t>Adoni</a:t>
            </a:r>
            <a:r>
              <a:rPr lang="en-US" sz="4000" dirty="0"/>
              <a:t> will do battle for you. Just </a:t>
            </a:r>
            <a:r>
              <a:rPr lang="en-US" sz="4300" u="sng" dirty="0">
                <a:solidFill>
                  <a:srgbClr val="FFFF66"/>
                </a:solidFill>
              </a:rPr>
              <a:t>calm yourselves down!</a:t>
            </a:r>
            <a:r>
              <a:rPr lang="en-US" sz="4300" dirty="0"/>
              <a:t>”     [Stand still]</a:t>
            </a:r>
          </a:p>
        </p:txBody>
      </p:sp>
    </p:spTree>
    <p:extLst>
      <p:ext uri="{BB962C8B-B14F-4D97-AF65-F5344CB8AC3E}">
        <p14:creationId xmlns:p14="http://schemas.microsoft.com/office/powerpoint/2010/main" val="17422263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E018B-D507-38C7-1678-85480D4B880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72309DE-A664-A3B8-A130-1F6044CFF038}"/>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Shmot</a:t>
            </a:r>
            <a:r>
              <a:rPr lang="en-US" sz="4000" baseline="30000" dirty="0"/>
              <a:t> / Ex 14.10-15</a:t>
            </a:r>
            <a:r>
              <a:rPr lang="en-US" sz="4000" dirty="0"/>
              <a:t>  </a:t>
            </a:r>
            <a:r>
              <a:rPr lang="en-US" sz="4000" cap="small" dirty="0"/>
              <a:t>Adoni</a:t>
            </a:r>
            <a:r>
              <a:rPr lang="en-US" sz="4000" dirty="0"/>
              <a:t> asked Moshe, “Why are you crying to me? Tell the people of Isra’el to </a:t>
            </a:r>
            <a:r>
              <a:rPr lang="en-US" sz="4000" u="sng" dirty="0">
                <a:solidFill>
                  <a:srgbClr val="FFFF66"/>
                </a:solidFill>
              </a:rPr>
              <a:t>go forward</a:t>
            </a:r>
            <a:r>
              <a:rPr lang="en-US" sz="4000" dirty="0"/>
              <a:t>! Lift your staff, reach out with your hand over the sea, and divide it in two. The people of Isra’el will </a:t>
            </a:r>
            <a:r>
              <a:rPr lang="en-US" sz="4000" u="sng" dirty="0">
                <a:solidFill>
                  <a:srgbClr val="FFFF66"/>
                </a:solidFill>
              </a:rPr>
              <a:t>advance</a:t>
            </a:r>
            <a:r>
              <a:rPr lang="en-US" sz="4000" dirty="0"/>
              <a:t> into the sea on dry ground.</a:t>
            </a:r>
          </a:p>
        </p:txBody>
      </p:sp>
    </p:spTree>
    <p:extLst>
      <p:ext uri="{BB962C8B-B14F-4D97-AF65-F5344CB8AC3E}">
        <p14:creationId xmlns:p14="http://schemas.microsoft.com/office/powerpoint/2010/main" val="4306701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4BB9D-D8BA-0587-E2F0-1BA1FA8CCFD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B315E18-42F7-872F-861E-4AA86129DE7F}"/>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Go forward</a:t>
            </a:r>
          </a:p>
          <a:p>
            <a:pPr marL="511175" indent="-511175" algn="l">
              <a:buFont typeface="+mj-lt"/>
              <a:buAutoNum type="arabicPeriod"/>
            </a:pPr>
            <a:r>
              <a:rPr lang="en-US" sz="4000" dirty="0"/>
              <a:t>Spiritually by repenting entering into Yeshua’s life</a:t>
            </a:r>
          </a:p>
          <a:p>
            <a:pPr marL="511175" indent="-511175" algn="l">
              <a:buFont typeface="+mj-lt"/>
              <a:buAutoNum type="arabicPeriod"/>
            </a:pPr>
            <a:r>
              <a:rPr lang="en-US" sz="4000" dirty="0"/>
              <a:t>Prayer and intercession</a:t>
            </a:r>
          </a:p>
          <a:p>
            <a:pPr marL="511175" indent="-511175" algn="l">
              <a:buFont typeface="+mj-lt"/>
              <a:buAutoNum type="arabicPeriod"/>
            </a:pPr>
            <a:r>
              <a:rPr lang="en-US" sz="4000" dirty="0"/>
              <a:t>Outreach Ingathering: Schmoozers, oneg helper</a:t>
            </a:r>
          </a:p>
          <a:p>
            <a:pPr marL="511175" indent="-511175" algn="l">
              <a:buFont typeface="+mj-lt"/>
              <a:buAutoNum type="arabicPeriod"/>
            </a:pPr>
            <a:r>
              <a:rPr lang="en-US" sz="4000" dirty="0"/>
              <a:t>Laughing: sharing joy.</a:t>
            </a:r>
          </a:p>
        </p:txBody>
      </p:sp>
    </p:spTree>
    <p:extLst>
      <p:ext uri="{BB962C8B-B14F-4D97-AF65-F5344CB8AC3E}">
        <p14:creationId xmlns:p14="http://schemas.microsoft.com/office/powerpoint/2010/main" val="22147681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E9C14-6391-6006-726D-EEB806F700C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FC303B9-7404-B045-7D5F-7B31CE36E0FE}"/>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403589831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244991</TotalTime>
  <Words>4415</Words>
  <Application>Microsoft Office PowerPoint</Application>
  <PresentationFormat>On-screen Show (16:9)</PresentationFormat>
  <Paragraphs>514</Paragraphs>
  <Slides>97</Slides>
  <Notes>97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__Roboto_8f5f96</vt:lpstr>
      <vt:lpstr>Arial</vt:lpstr>
      <vt:lpstr>Arial Rounded MT Bold</vt:lpstr>
      <vt:lpstr>var(--font-source-serif)</vt:lpstr>
      <vt:lpstr>Vilna</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5448</cp:revision>
  <dcterms:created xsi:type="dcterms:W3CDTF">2006-04-21T19:34:43Z</dcterms:created>
  <dcterms:modified xsi:type="dcterms:W3CDTF">2025-02-15T14:53:15Z</dcterms:modified>
</cp:coreProperties>
</file>