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9" r:id="rId2"/>
    <p:sldMasterId id="2147483851" r:id="rId3"/>
    <p:sldMasterId id="2147483853" r:id="rId4"/>
    <p:sldMasterId id="2147483855" r:id="rId5"/>
  </p:sldMasterIdLst>
  <p:notesMasterIdLst>
    <p:notesMasterId r:id="rId109"/>
  </p:notesMasterIdLst>
  <p:handoutMasterIdLst>
    <p:handoutMasterId r:id="rId110"/>
  </p:handoutMasterIdLst>
  <p:sldIdLst>
    <p:sldId id="2045" r:id="rId6"/>
    <p:sldId id="66553" r:id="rId7"/>
    <p:sldId id="66555" r:id="rId8"/>
    <p:sldId id="66461" r:id="rId9"/>
    <p:sldId id="66590" r:id="rId10"/>
    <p:sldId id="66554" r:id="rId11"/>
    <p:sldId id="66589" r:id="rId12"/>
    <p:sldId id="66563" r:id="rId13"/>
    <p:sldId id="66562" r:id="rId14"/>
    <p:sldId id="66591" r:id="rId15"/>
    <p:sldId id="66572" r:id="rId16"/>
    <p:sldId id="66592" r:id="rId17"/>
    <p:sldId id="66593" r:id="rId18"/>
    <p:sldId id="66573" r:id="rId19"/>
    <p:sldId id="66568" r:id="rId20"/>
    <p:sldId id="66595" r:id="rId21"/>
    <p:sldId id="66521" r:id="rId22"/>
    <p:sldId id="66491" r:id="rId23"/>
    <p:sldId id="66588" r:id="rId24"/>
    <p:sldId id="66587" r:id="rId25"/>
    <p:sldId id="66601" r:id="rId26"/>
    <p:sldId id="66603" r:id="rId27"/>
    <p:sldId id="66586" r:id="rId28"/>
    <p:sldId id="878" r:id="rId29"/>
    <p:sldId id="842" r:id="rId30"/>
    <p:sldId id="843" r:id="rId31"/>
    <p:sldId id="844" r:id="rId32"/>
    <p:sldId id="831" r:id="rId33"/>
    <p:sldId id="826" r:id="rId34"/>
    <p:sldId id="846" r:id="rId35"/>
    <p:sldId id="845" r:id="rId36"/>
    <p:sldId id="847" r:id="rId37"/>
    <p:sldId id="848" r:id="rId38"/>
    <p:sldId id="835" r:id="rId39"/>
    <p:sldId id="836" r:id="rId40"/>
    <p:sldId id="861" r:id="rId41"/>
    <p:sldId id="837" r:id="rId42"/>
    <p:sldId id="857" r:id="rId43"/>
    <p:sldId id="858" r:id="rId44"/>
    <p:sldId id="66602" r:id="rId45"/>
    <p:sldId id="66604" r:id="rId46"/>
    <p:sldId id="66606" r:id="rId47"/>
    <p:sldId id="66597" r:id="rId48"/>
    <p:sldId id="66607" r:id="rId49"/>
    <p:sldId id="66599" r:id="rId50"/>
    <p:sldId id="66598" r:id="rId51"/>
    <p:sldId id="66635" r:id="rId52"/>
    <p:sldId id="66492" r:id="rId53"/>
    <p:sldId id="66600" r:id="rId54"/>
    <p:sldId id="66608" r:id="rId55"/>
    <p:sldId id="66612" r:id="rId56"/>
    <p:sldId id="66613" r:id="rId57"/>
    <p:sldId id="66609" r:id="rId58"/>
    <p:sldId id="66610" r:id="rId59"/>
    <p:sldId id="66623" r:id="rId60"/>
    <p:sldId id="66624" r:id="rId61"/>
    <p:sldId id="66614" r:id="rId62"/>
    <p:sldId id="66615" r:id="rId63"/>
    <p:sldId id="66616" r:id="rId64"/>
    <p:sldId id="66617" r:id="rId65"/>
    <p:sldId id="66618" r:id="rId66"/>
    <p:sldId id="66619" r:id="rId67"/>
    <p:sldId id="66620" r:id="rId68"/>
    <p:sldId id="66621" r:id="rId69"/>
    <p:sldId id="66622" r:id="rId70"/>
    <p:sldId id="66611" r:id="rId71"/>
    <p:sldId id="66625" r:id="rId72"/>
    <p:sldId id="66628" r:id="rId73"/>
    <p:sldId id="66626" r:id="rId74"/>
    <p:sldId id="66627" r:id="rId75"/>
    <p:sldId id="66634" r:id="rId76"/>
    <p:sldId id="66636" r:id="rId77"/>
    <p:sldId id="66639" r:id="rId78"/>
    <p:sldId id="66633" r:id="rId79"/>
    <p:sldId id="66632" r:id="rId80"/>
    <p:sldId id="66566" r:id="rId81"/>
    <p:sldId id="66631" r:id="rId82"/>
    <p:sldId id="66630" r:id="rId83"/>
    <p:sldId id="66637" r:id="rId84"/>
    <p:sldId id="66638" r:id="rId85"/>
    <p:sldId id="66584" r:id="rId86"/>
    <p:sldId id="66576" r:id="rId87"/>
    <p:sldId id="66577" r:id="rId88"/>
    <p:sldId id="66571" r:id="rId89"/>
    <p:sldId id="66580" r:id="rId90"/>
    <p:sldId id="66581" r:id="rId91"/>
    <p:sldId id="66583" r:id="rId92"/>
    <p:sldId id="66585" r:id="rId93"/>
    <p:sldId id="66579" r:id="rId94"/>
    <p:sldId id="66575" r:id="rId95"/>
    <p:sldId id="66569" r:id="rId96"/>
    <p:sldId id="66567" r:id="rId97"/>
    <p:sldId id="66578" r:id="rId98"/>
    <p:sldId id="66629" r:id="rId99"/>
    <p:sldId id="66480" r:id="rId100"/>
    <p:sldId id="66570" r:id="rId101"/>
    <p:sldId id="66582" r:id="rId102"/>
    <p:sldId id="66642" r:id="rId103"/>
    <p:sldId id="66490" r:id="rId104"/>
    <p:sldId id="66640" r:id="rId105"/>
    <p:sldId id="66641" r:id="rId106"/>
    <p:sldId id="63289" r:id="rId107"/>
    <p:sldId id="66643" r:id="rId10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23" autoAdjust="0"/>
    <p:restoredTop sz="87933" autoAdjust="0"/>
  </p:normalViewPr>
  <p:slideViewPr>
    <p:cSldViewPr>
      <p:cViewPr varScale="1">
        <p:scale>
          <a:sx n="99" d="100"/>
          <a:sy n="99" d="100"/>
        </p:scale>
        <p:origin x="90" y="44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1088"/>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Be Quick to Listen Yaakov 1.19</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22, 2025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Be Quick to Listen Yaakov 1.19</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22, 2025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ime.com/7225374/do-you-need-to-worry-about-asteroid-2024-yr4-hitting-earth/?utm_source=beehiiv&amp;utm_medium=email&amp;utm_campaign=newsletter-the-brief&amp;_bhlid=2dc81d40346cec6b218623d20c7ffe784f45f0b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CACC-693F-F83A-26A7-90A86AEB52F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D7912C-C5D8-0EFB-A08B-6CED9AE433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8B6ABD0D-7055-A7B4-068E-CAB906E2B0D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4811CAB-5CEA-1ACB-DA25-AD259DA4C5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694EBB-439F-281C-B0F9-B8D0B868685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1546F1-3D58-771F-C123-CC305321E559}"/>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b="1" i="0" dirty="0">
                <a:solidFill>
                  <a:srgbClr val="000000"/>
                </a:solidFill>
                <a:effectLst/>
                <a:latin typeface="Verdana" panose="020B0604030504040204" pitchFamily="34" charset="0"/>
              </a:rPr>
              <a:t>Liberty Counsel Action</a:t>
            </a:r>
            <a:r>
              <a:rPr lang="en-US" b="0" i="0" dirty="0">
                <a:solidFill>
                  <a:srgbClr val="000000"/>
                </a:solidFill>
                <a:effectLst/>
                <a:latin typeface="Verdana" panose="020B0604030504040204" pitchFamily="34" charset="0"/>
              </a:rPr>
              <a:t> is a 501(c)(4) tax-exempt non-profit organization. Donations are not tax-deductible.</a:t>
            </a:r>
          </a:p>
          <a:p>
            <a:pPr algn="l"/>
            <a:endParaRPr lang="en-US" altLang="en-US" dirty="0"/>
          </a:p>
        </p:txBody>
      </p:sp>
      <p:cxnSp>
        <p:nvCxnSpPr>
          <p:cNvPr id="3" name="Straight Connector 2">
            <a:extLst>
              <a:ext uri="{FF2B5EF4-FFF2-40B4-BE49-F238E27FC236}">
                <a16:creationId xmlns:a16="http://schemas.microsoft.com/office/drawing/2014/main" id="{CBA3E128-AD24-B65A-7818-FF924E1EBCE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6048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F791F-223D-19C8-D982-2B699B4ADB0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6021AE-4E26-C7DC-4157-7FD71E006C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CA62ADD-70A1-53F2-2C93-B0359714F7E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0B6AEC1E-CB92-DB9E-3FFD-FC04837C7C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05A3E89-1BE6-EB93-6E77-C578507985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08085A-39EC-5F1D-938F-571F42B6835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6B50C33-6E5E-BE94-E179-FAF97E65E28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4763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FDB0-12D0-8726-8576-B462DD1C78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BDA6C9-CFD6-2CD4-B5FC-3C9144F198A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EB7CDD90-B559-B59B-678B-2CF5E7F005C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DE346C28-9F29-6994-D074-6FF453C9B1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3D30FB3-5044-F21F-8EB4-1AE1738194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7C4AE6-00EC-5873-E878-21BB42B18E0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216EB32-4558-36E2-2DAD-32F3CE6660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7935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457052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312F1-A59B-D622-3827-3F6488E7414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4B3503-C198-B59E-CC35-03AA90EE02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739AB25-F322-4B37-AED8-816F0431FD2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3C5E16E-C3CD-5FD6-FB98-0F9AC9806A9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D4AFBA-AF90-A2EF-A962-C75C66FBCE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70C4C33-9707-2859-AD1D-D3CE5D6ED79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A7058E2-B88C-CBB3-3A67-202D7999C70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17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B4F62-0B4C-04E0-D3C4-EA7975DC16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39DF083-C4EF-0063-A01C-BBAEF85A77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4B67DF7-4407-3757-911D-982D35846B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53682FF2-5B30-C225-5A70-653F254D08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0BCDC9C-5390-52FA-CD18-1E70E16E9E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B77792-0D06-2899-04EB-5AC88BBD3C1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b="1" i="0" dirty="0">
                <a:solidFill>
                  <a:srgbClr val="000000"/>
                </a:solidFill>
                <a:effectLst/>
                <a:latin typeface="Verdana" panose="020B0604030504040204" pitchFamily="34" charset="0"/>
              </a:rPr>
              <a:t>Liberty Counsel Action</a:t>
            </a:r>
            <a:r>
              <a:rPr lang="en-US" b="0" i="0" dirty="0">
                <a:solidFill>
                  <a:srgbClr val="000000"/>
                </a:solidFill>
                <a:effectLst/>
                <a:latin typeface="Verdana" panose="020B0604030504040204" pitchFamily="34" charset="0"/>
              </a:rPr>
              <a:t> is a 501(c)(4) tax-exempt non-profit organization. Donations are not tax-deductible.</a:t>
            </a:r>
          </a:p>
          <a:p>
            <a:pPr algn="l"/>
            <a:endParaRPr lang="en-US" altLang="en-US" dirty="0"/>
          </a:p>
        </p:txBody>
      </p:sp>
      <p:cxnSp>
        <p:nvCxnSpPr>
          <p:cNvPr id="3" name="Straight Connector 2">
            <a:extLst>
              <a:ext uri="{FF2B5EF4-FFF2-40B4-BE49-F238E27FC236}">
                <a16:creationId xmlns:a16="http://schemas.microsoft.com/office/drawing/2014/main" id="{ABF6AB47-8DC3-3FC6-76E9-AFC679A3CD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91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FCFE-3FDA-079A-8CA3-E23A0BC3EC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6E7CA4-560D-B844-6758-27F1C88CF4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D37D4D60-01CE-DE23-D97F-5053155464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DFBBDBBE-C95D-EBEF-ED3A-5B6BFF55D1E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FF353EA-B61A-B72A-0F81-F54B1E80A7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3C5E88-28A1-C5D5-AC02-50A9484B8DC8}"/>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b="1" i="0" dirty="0">
                <a:solidFill>
                  <a:srgbClr val="000000"/>
                </a:solidFill>
                <a:effectLst/>
                <a:latin typeface="Verdana" panose="020B0604030504040204" pitchFamily="34" charset="0"/>
              </a:rPr>
              <a:t>Liberty Counsel Action</a:t>
            </a:r>
            <a:r>
              <a:rPr lang="en-US" b="0" i="0" dirty="0">
                <a:solidFill>
                  <a:srgbClr val="000000"/>
                </a:solidFill>
                <a:effectLst/>
                <a:latin typeface="Verdana" panose="020B0604030504040204" pitchFamily="34" charset="0"/>
              </a:rPr>
              <a:t> is a 501(c)(4) tax-exempt non-profit organization. Donations are not tax-deductible.</a:t>
            </a:r>
          </a:p>
          <a:p>
            <a:pPr algn="l"/>
            <a:endParaRPr lang="en-US" altLang="en-US" dirty="0"/>
          </a:p>
        </p:txBody>
      </p:sp>
      <p:cxnSp>
        <p:nvCxnSpPr>
          <p:cNvPr id="3" name="Straight Connector 2">
            <a:extLst>
              <a:ext uri="{FF2B5EF4-FFF2-40B4-BE49-F238E27FC236}">
                <a16:creationId xmlns:a16="http://schemas.microsoft.com/office/drawing/2014/main" id="{797B32B6-6B44-733C-C72D-A6FEDE53CB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62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139EA-1E89-FA63-3320-DBFBC3E3E9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C12A9D-5B85-B12D-1AFD-7FD08B13F1A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C691D1E5-7289-E4FB-0238-461755DCFE1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120B02E9-AF67-BC43-F0F6-A9DC539584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14722C-3207-DEED-ADEE-60E4BA43F0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0253DB-33D3-3441-5809-282FB716FB6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b="1" i="0" dirty="0">
                <a:solidFill>
                  <a:srgbClr val="000000"/>
                </a:solidFill>
                <a:effectLst/>
                <a:latin typeface="Verdana" panose="020B0604030504040204" pitchFamily="34" charset="0"/>
              </a:rPr>
              <a:t>Liberty Counsel Action</a:t>
            </a:r>
            <a:r>
              <a:rPr lang="en-US" b="0" i="0" dirty="0">
                <a:solidFill>
                  <a:srgbClr val="000000"/>
                </a:solidFill>
                <a:effectLst/>
                <a:latin typeface="Verdana" panose="020B0604030504040204" pitchFamily="34" charset="0"/>
              </a:rPr>
              <a:t> is a 501(c)(4) tax-exempt non-profit organization. Donations are not tax-deductible.</a:t>
            </a:r>
          </a:p>
          <a:p>
            <a:pPr algn="l"/>
            <a:endParaRPr lang="en-US" altLang="en-US" dirty="0"/>
          </a:p>
        </p:txBody>
      </p:sp>
      <p:cxnSp>
        <p:nvCxnSpPr>
          <p:cNvPr id="3" name="Straight Connector 2">
            <a:extLst>
              <a:ext uri="{FF2B5EF4-FFF2-40B4-BE49-F238E27FC236}">
                <a16:creationId xmlns:a16="http://schemas.microsoft.com/office/drawing/2014/main" id="{E366EF8A-CA8F-9A44-DF9C-C9A53435260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199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4D8B2-16AC-7F7D-3097-6BD96918804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20EA24-BA09-D543-7AC2-9F4990D1D4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A79BCFAF-38A8-15B4-F88D-C9AF4963F8B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BF8AFE10-66F4-7E98-496D-83AC43917C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18F3FE-B475-120A-3FDC-FB3340209F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FEF3142-10AB-7400-81EC-A0E562738A38}"/>
              </a:ext>
            </a:extLst>
          </p:cNvPr>
          <p:cNvSpPr>
            <a:spLocks noGrp="1" noChangeArrowheads="1"/>
          </p:cNvSpPr>
          <p:nvPr>
            <p:ph type="body" idx="1"/>
          </p:nvPr>
        </p:nvSpPr>
        <p:spPr>
          <a:xfrm>
            <a:off x="152400" y="4114800"/>
            <a:ext cx="6553200" cy="4876800"/>
          </a:xfrm>
        </p:spPr>
        <p:txBody>
          <a:bodyPr/>
          <a:lstStyle/>
          <a:p>
            <a:pPr algn="l"/>
            <a:r>
              <a:rPr lang="en-US" altLang="en-US" dirty="0"/>
              <a:t>You can’t make this stuff up!   Truth is funnier than fiction!!</a:t>
            </a:r>
          </a:p>
        </p:txBody>
      </p:sp>
      <p:cxnSp>
        <p:nvCxnSpPr>
          <p:cNvPr id="3" name="Straight Connector 2">
            <a:extLst>
              <a:ext uri="{FF2B5EF4-FFF2-40B4-BE49-F238E27FC236}">
                <a16:creationId xmlns:a16="http://schemas.microsoft.com/office/drawing/2014/main" id="{A016EB02-3E12-61EE-366D-5ED6900D13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767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7DE2B-32C4-1911-D5A6-D1570AB76E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EF71B91-B921-6E3F-8E79-AAF23B5D94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A33A2DFC-A6BC-C038-E1ED-60D98EAF20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9AEF5E2-E5A9-EF54-2CD9-783D2F6D10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704B92-0180-FCD8-E318-42BE9650EB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4007356-54CD-47FB-4F5B-D47E09656CA9}"/>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b="1" i="0" dirty="0">
                <a:solidFill>
                  <a:srgbClr val="000000"/>
                </a:solidFill>
                <a:effectLst/>
                <a:latin typeface="Verdana" panose="020B0604030504040204" pitchFamily="34" charset="0"/>
              </a:rPr>
              <a:t>Liberty Counsel Action</a:t>
            </a:r>
            <a:r>
              <a:rPr lang="en-US" b="0" i="0" dirty="0">
                <a:solidFill>
                  <a:srgbClr val="000000"/>
                </a:solidFill>
                <a:effectLst/>
                <a:latin typeface="Verdana" panose="020B0604030504040204" pitchFamily="34" charset="0"/>
              </a:rPr>
              <a:t> is a 501(c)(4) tax-exempt non-profit organization. Donations are not tax-deductible.</a:t>
            </a:r>
          </a:p>
          <a:p>
            <a:pPr algn="l"/>
            <a:endParaRPr lang="en-US" altLang="en-US" dirty="0"/>
          </a:p>
        </p:txBody>
      </p:sp>
      <p:cxnSp>
        <p:nvCxnSpPr>
          <p:cNvPr id="3" name="Straight Connector 2">
            <a:extLst>
              <a:ext uri="{FF2B5EF4-FFF2-40B4-BE49-F238E27FC236}">
                <a16:creationId xmlns:a16="http://schemas.microsoft.com/office/drawing/2014/main" id="{EEC649F7-021C-1F13-905E-1CE443ECBB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60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DB740-0ACB-FD9A-22F8-72BBB6BBF85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A3C5059-24B5-974E-71B2-22280415C1E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463D4DC4-0A08-CD39-6C89-C17FDDBE17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75212A95-871A-C0FF-B2FC-0423B82A0DB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F299B6-D26F-45B3-B81E-E1007DC119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AFF07A0-E859-2EE9-AE2C-BA1B4C5184EC}"/>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b="1" i="0" dirty="0">
                <a:solidFill>
                  <a:srgbClr val="000000"/>
                </a:solidFill>
                <a:effectLst/>
                <a:latin typeface="Verdana" panose="020B0604030504040204" pitchFamily="34" charset="0"/>
              </a:rPr>
              <a:t>Liberty Counsel Action</a:t>
            </a:r>
            <a:r>
              <a:rPr lang="en-US" b="0" i="0" dirty="0">
                <a:solidFill>
                  <a:srgbClr val="000000"/>
                </a:solidFill>
                <a:effectLst/>
                <a:latin typeface="Verdana" panose="020B0604030504040204" pitchFamily="34" charset="0"/>
              </a:rPr>
              <a:t> is a 501(c)(4) tax-exempt non-profit organization. Donations are not tax-deductible.</a:t>
            </a:r>
          </a:p>
          <a:p>
            <a:pPr algn="l"/>
            <a:endParaRPr lang="en-US" altLang="en-US" dirty="0"/>
          </a:p>
        </p:txBody>
      </p:sp>
      <p:cxnSp>
        <p:nvCxnSpPr>
          <p:cNvPr id="3" name="Straight Connector 2">
            <a:extLst>
              <a:ext uri="{FF2B5EF4-FFF2-40B4-BE49-F238E27FC236}">
                <a16:creationId xmlns:a16="http://schemas.microsoft.com/office/drawing/2014/main" id="{250CCB88-43CE-95FE-414D-CD623C552B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06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6B3F-7F05-497B-5E5C-B12EBBB3E38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B4078F-AD50-26C2-E6A4-FE4F0B31A8E6}"/>
              </a:ext>
            </a:extLst>
          </p:cNvPr>
          <p:cNvSpPr>
            <a:spLocks noGrp="1" noChangeArrowheads="1"/>
          </p:cNvSpPr>
          <p:nvPr>
            <p:ph type="hdr" sz="quarter"/>
          </p:nvPr>
        </p:nvSpPr>
        <p:spPr>
          <a:ln/>
        </p:spPr>
        <p:txBody>
          <a:bodyPr/>
          <a:lstStyle/>
          <a:p>
            <a:pPr defTabSz="939729">
              <a:defRPr/>
            </a:pPr>
            <a:r>
              <a:rPr lang="en-US" altLang="en-US">
                <a:solidFill>
                  <a:prstClr val="white"/>
                </a:solidFill>
              </a:rPr>
              <a:t>Be Quick to Listen Yaakov 1.19</a:t>
            </a:r>
          </a:p>
        </p:txBody>
      </p:sp>
      <p:sp>
        <p:nvSpPr>
          <p:cNvPr id="5" name="Rectangle 3">
            <a:extLst>
              <a:ext uri="{FF2B5EF4-FFF2-40B4-BE49-F238E27FC236}">
                <a16:creationId xmlns:a16="http://schemas.microsoft.com/office/drawing/2014/main" id="{56F0E63B-FC63-F0B1-0A19-EA7C607901E6}"/>
              </a:ext>
            </a:extLst>
          </p:cNvPr>
          <p:cNvSpPr>
            <a:spLocks noGrp="1" noChangeArrowheads="1"/>
          </p:cNvSpPr>
          <p:nvPr>
            <p:ph type="dt" idx="1"/>
          </p:nvPr>
        </p:nvSpPr>
        <p:spPr>
          <a:ln/>
        </p:spPr>
        <p:txBody>
          <a:bodyPr/>
          <a:lstStyle/>
          <a:p>
            <a:pPr defTabSz="939729">
              <a:defRPr/>
            </a:pPr>
            <a:r>
              <a:rPr lang="en-US" altLang="en-US">
                <a:solidFill>
                  <a:prstClr val="white"/>
                </a:solidFill>
              </a:rPr>
              <a:t>Feb 22, 2025 5785</a:t>
            </a:r>
          </a:p>
        </p:txBody>
      </p:sp>
      <p:sp>
        <p:nvSpPr>
          <p:cNvPr id="6" name="Rectangle 7">
            <a:extLst>
              <a:ext uri="{FF2B5EF4-FFF2-40B4-BE49-F238E27FC236}">
                <a16:creationId xmlns:a16="http://schemas.microsoft.com/office/drawing/2014/main" id="{2130CC18-E760-5718-1A73-AE72F9797C86}"/>
              </a:ext>
            </a:extLst>
          </p:cNvPr>
          <p:cNvSpPr>
            <a:spLocks noGrp="1" noChangeArrowheads="1"/>
          </p:cNvSpPr>
          <p:nvPr>
            <p:ph type="sldNum" sz="quarter" idx="5"/>
          </p:nvPr>
        </p:nvSpPr>
        <p:spPr>
          <a:ln/>
        </p:spPr>
        <p:txBody>
          <a:bodyPr/>
          <a:lstStyle/>
          <a:p>
            <a:pPr defTabSz="939729">
              <a:defRPr/>
            </a:pPr>
            <a:fld id="{8E6CE499-F156-423F-B67F-0AD8D4D9AE7B}" type="slidenum">
              <a:rPr lang="en-US" altLang="en-US">
                <a:solidFill>
                  <a:prstClr val="white"/>
                </a:solidFill>
              </a:rPr>
              <a:pPr defTabSz="939729">
                <a:defRPr/>
              </a:pPr>
              <a:t>17</a:t>
            </a:fld>
            <a:endParaRPr lang="en-US" altLang="en-US">
              <a:solidFill>
                <a:prstClr val="white"/>
              </a:solidFill>
            </a:endParaRPr>
          </a:p>
        </p:txBody>
      </p:sp>
      <p:sp>
        <p:nvSpPr>
          <p:cNvPr id="840706" name="Rectangle 2">
            <a:extLst>
              <a:ext uri="{FF2B5EF4-FFF2-40B4-BE49-F238E27FC236}">
                <a16:creationId xmlns:a16="http://schemas.microsoft.com/office/drawing/2014/main" id="{6481E7B9-ACFC-0F91-4D32-1B71D33BE55F}"/>
              </a:ext>
            </a:extLst>
          </p:cNvPr>
          <p:cNvSpPr>
            <a:spLocks noGrp="1" noRot="1" noChangeAspect="1" noChangeArrowheads="1" noTextEdit="1"/>
          </p:cNvSpPr>
          <p:nvPr>
            <p:ph type="sldImg"/>
          </p:nvPr>
        </p:nvSpPr>
        <p:spPr>
          <a:xfrm>
            <a:off x="415925" y="703263"/>
            <a:ext cx="6245225" cy="3513137"/>
          </a:xfrm>
          <a:ln/>
        </p:spPr>
      </p:sp>
      <p:sp>
        <p:nvSpPr>
          <p:cNvPr id="840707" name="Rectangle 3">
            <a:extLst>
              <a:ext uri="{FF2B5EF4-FFF2-40B4-BE49-F238E27FC236}">
                <a16:creationId xmlns:a16="http://schemas.microsoft.com/office/drawing/2014/main" id="{8D932B00-0BB2-4374-8292-CC4205711126}"/>
              </a:ext>
            </a:extLst>
          </p:cNvPr>
          <p:cNvSpPr>
            <a:spLocks noGrp="1" noChangeArrowheads="1"/>
          </p:cNvSpPr>
          <p:nvPr>
            <p:ph type="body" idx="1"/>
          </p:nvPr>
        </p:nvSpPr>
        <p:spPr>
          <a:xfrm>
            <a:off x="157269" y="4216241"/>
            <a:ext cx="6762538" cy="4997027"/>
          </a:xfrm>
        </p:spPr>
        <p:txBody>
          <a:bodyPr/>
          <a:lstStyle/>
          <a:p>
            <a:pPr algn="l"/>
            <a:r>
              <a:rPr lang="en-US" altLang="en-US" dirty="0"/>
              <a:t>An issue spoke to my heart that was my “download” for the message.</a:t>
            </a:r>
          </a:p>
        </p:txBody>
      </p:sp>
      <p:cxnSp>
        <p:nvCxnSpPr>
          <p:cNvPr id="3" name="Straight Connector 2">
            <a:extLst>
              <a:ext uri="{FF2B5EF4-FFF2-40B4-BE49-F238E27FC236}">
                <a16:creationId xmlns:a16="http://schemas.microsoft.com/office/drawing/2014/main" id="{EB431DBF-9E4B-C44F-486C-4C47A13CC2EB}"/>
              </a:ext>
            </a:extLst>
          </p:cNvPr>
          <p:cNvCxnSpPr/>
          <p:nvPr/>
        </p:nvCxnSpPr>
        <p:spPr>
          <a:xfrm flipH="1" flipV="1">
            <a:off x="5661660" y="-312314"/>
            <a:ext cx="157268" cy="5465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6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9F32-C1A9-AC5A-4887-5D9C41EB713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76BAAC-DA4F-3601-EF14-536D66EB3A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3D786DA2-166E-9313-683C-F3360454DE7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5866497-8303-FDB0-877D-616F0E309C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770D2A-1693-B301-20FF-953C83A6D8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F96953-16AD-E4BE-FA22-46451D656552}"/>
              </a:ext>
            </a:extLst>
          </p:cNvPr>
          <p:cNvSpPr>
            <a:spLocks noGrp="1" noChangeArrowheads="1"/>
          </p:cNvSpPr>
          <p:nvPr>
            <p:ph type="body" idx="1"/>
          </p:nvPr>
        </p:nvSpPr>
        <p:spPr>
          <a:xfrm>
            <a:off x="152400" y="4114800"/>
            <a:ext cx="6553200" cy="4876800"/>
          </a:xfrm>
        </p:spPr>
        <p:txBody>
          <a:bodyPr/>
          <a:lstStyle/>
          <a:p>
            <a:pPr algn="l"/>
            <a:r>
              <a:rPr lang="en-US" altLang="en-US" dirty="0"/>
              <a:t>Story p 26-27</a:t>
            </a:r>
          </a:p>
          <a:p>
            <a:pPr algn="l"/>
            <a:r>
              <a:rPr lang="en-US" altLang="en-US" dirty="0"/>
              <a:t>SW story re monthly lunches with my 4 kids</a:t>
            </a:r>
          </a:p>
        </p:txBody>
      </p:sp>
      <p:cxnSp>
        <p:nvCxnSpPr>
          <p:cNvPr id="3" name="Straight Connector 2">
            <a:extLst>
              <a:ext uri="{FF2B5EF4-FFF2-40B4-BE49-F238E27FC236}">
                <a16:creationId xmlns:a16="http://schemas.microsoft.com/office/drawing/2014/main" id="{BBF092FD-F69C-3A95-6D6E-508878DA87A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31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9476F-EAF0-8B8B-CB62-33C84C3AA3D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F4C79A-251E-E926-22EA-25A75B2838F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D780E4A-881D-BE1A-F6B2-4CB294090B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7D9BF89D-6351-C84A-350D-86A3F68505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C8F6441-3815-876D-3D04-1D71A921A33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AE6B4C0-B0E6-71B0-04E5-1D1C83F89CB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F8C3DC5-9FE8-80C8-EC55-54EA7D988A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8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ECEC-9FD7-9EF5-2236-CF6195DE4E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847970-4B72-F464-4739-86DFAC752A5B}"/>
              </a:ext>
            </a:extLst>
          </p:cNvPr>
          <p:cNvSpPr>
            <a:spLocks noGrp="1" noChangeArrowheads="1"/>
          </p:cNvSpPr>
          <p:nvPr>
            <p:ph type="hdr" sz="quarter"/>
          </p:nvPr>
        </p:nvSpPr>
        <p:spPr>
          <a:ln/>
        </p:spPr>
        <p:txBody>
          <a:bodyPr/>
          <a:lstStyle/>
          <a:p>
            <a:pPr defTabSz="939729">
              <a:defRPr/>
            </a:pPr>
            <a:r>
              <a:rPr lang="en-US" altLang="en-US">
                <a:solidFill>
                  <a:prstClr val="white"/>
                </a:solidFill>
              </a:rPr>
              <a:t>Be Quick to Listen Yaakov 1.19</a:t>
            </a:r>
          </a:p>
        </p:txBody>
      </p:sp>
      <p:sp>
        <p:nvSpPr>
          <p:cNvPr id="5" name="Rectangle 3">
            <a:extLst>
              <a:ext uri="{FF2B5EF4-FFF2-40B4-BE49-F238E27FC236}">
                <a16:creationId xmlns:a16="http://schemas.microsoft.com/office/drawing/2014/main" id="{53C3D61A-111E-D523-5A9E-B83C302F909E}"/>
              </a:ext>
            </a:extLst>
          </p:cNvPr>
          <p:cNvSpPr>
            <a:spLocks noGrp="1" noChangeArrowheads="1"/>
          </p:cNvSpPr>
          <p:nvPr>
            <p:ph type="dt" idx="1"/>
          </p:nvPr>
        </p:nvSpPr>
        <p:spPr>
          <a:ln/>
        </p:spPr>
        <p:txBody>
          <a:bodyPr/>
          <a:lstStyle/>
          <a:p>
            <a:pPr defTabSz="939729">
              <a:defRPr/>
            </a:pPr>
            <a:r>
              <a:rPr lang="en-US" altLang="en-US">
                <a:solidFill>
                  <a:prstClr val="white"/>
                </a:solidFill>
              </a:rPr>
              <a:t>Feb 22, 2025 5785</a:t>
            </a:r>
          </a:p>
        </p:txBody>
      </p:sp>
      <p:sp>
        <p:nvSpPr>
          <p:cNvPr id="6" name="Rectangle 7">
            <a:extLst>
              <a:ext uri="{FF2B5EF4-FFF2-40B4-BE49-F238E27FC236}">
                <a16:creationId xmlns:a16="http://schemas.microsoft.com/office/drawing/2014/main" id="{5834A71D-96DF-D2C2-0E6C-01ACB28BFA4F}"/>
              </a:ext>
            </a:extLst>
          </p:cNvPr>
          <p:cNvSpPr>
            <a:spLocks noGrp="1" noChangeArrowheads="1"/>
          </p:cNvSpPr>
          <p:nvPr>
            <p:ph type="sldNum" sz="quarter" idx="5"/>
          </p:nvPr>
        </p:nvSpPr>
        <p:spPr>
          <a:ln/>
        </p:spPr>
        <p:txBody>
          <a:bodyPr/>
          <a:lstStyle/>
          <a:p>
            <a:pPr defTabSz="939729">
              <a:defRPr/>
            </a:pPr>
            <a:fld id="{8E6CE499-F156-423F-B67F-0AD8D4D9AE7B}" type="slidenum">
              <a:rPr lang="en-US" altLang="en-US">
                <a:solidFill>
                  <a:prstClr val="white"/>
                </a:solidFill>
              </a:rPr>
              <a:pPr defTabSz="939729">
                <a:defRPr/>
              </a:pPr>
              <a:t>2</a:t>
            </a:fld>
            <a:endParaRPr lang="en-US" altLang="en-US">
              <a:solidFill>
                <a:prstClr val="white"/>
              </a:solidFill>
            </a:endParaRPr>
          </a:p>
        </p:txBody>
      </p:sp>
      <p:sp>
        <p:nvSpPr>
          <p:cNvPr id="840706" name="Rectangle 2">
            <a:extLst>
              <a:ext uri="{FF2B5EF4-FFF2-40B4-BE49-F238E27FC236}">
                <a16:creationId xmlns:a16="http://schemas.microsoft.com/office/drawing/2014/main" id="{F91F70D4-5E26-C76F-A9A8-7BF679A795F9}"/>
              </a:ext>
            </a:extLst>
          </p:cNvPr>
          <p:cNvSpPr>
            <a:spLocks noGrp="1" noRot="1" noChangeAspect="1" noChangeArrowheads="1" noTextEdit="1"/>
          </p:cNvSpPr>
          <p:nvPr>
            <p:ph type="sldImg"/>
          </p:nvPr>
        </p:nvSpPr>
        <p:spPr>
          <a:xfrm>
            <a:off x="415925" y="703263"/>
            <a:ext cx="6245225" cy="3513137"/>
          </a:xfrm>
          <a:ln/>
        </p:spPr>
      </p:sp>
      <p:sp>
        <p:nvSpPr>
          <p:cNvPr id="840707" name="Rectangle 3">
            <a:extLst>
              <a:ext uri="{FF2B5EF4-FFF2-40B4-BE49-F238E27FC236}">
                <a16:creationId xmlns:a16="http://schemas.microsoft.com/office/drawing/2014/main" id="{E8541630-2C8B-C832-67F2-743C8A6C7335}"/>
              </a:ext>
            </a:extLst>
          </p:cNvPr>
          <p:cNvSpPr>
            <a:spLocks noGrp="1" noChangeArrowheads="1"/>
          </p:cNvSpPr>
          <p:nvPr>
            <p:ph type="body" idx="1"/>
          </p:nvPr>
        </p:nvSpPr>
        <p:spPr>
          <a:xfrm>
            <a:off x="157269" y="4216241"/>
            <a:ext cx="6762538" cy="4997027"/>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C63B4C4-5F18-33EE-54E2-BB7B46EA2384}"/>
              </a:ext>
            </a:extLst>
          </p:cNvPr>
          <p:cNvCxnSpPr/>
          <p:nvPr/>
        </p:nvCxnSpPr>
        <p:spPr>
          <a:xfrm flipH="1" flipV="1">
            <a:off x="5661660" y="-312314"/>
            <a:ext cx="157268" cy="5465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074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E91FF-C29F-92FB-7684-E8824AA909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059E0A-BC09-D838-CBA9-1DC0A0E6ED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5D3E4F0-F62B-722B-7167-4BCBF767A0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0A91A853-7FD4-29E2-C4DD-15C4727587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F5E986-4C65-829D-7141-91010810E8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7990BD-A74F-E1F4-911D-C019560E984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282C2A0-4DD1-B1B4-1341-0326BB57B7D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9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9A4E-CD54-DCF4-3E20-58EF84E7A2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C099B23-4A34-1291-E37A-11346DF445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0D081E28-814B-310D-FFD2-2C42DCE39F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7492565-F321-8F25-6971-7AB1828CCB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22468C-B937-6CF9-2CBD-7973145984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06BF9D-6977-A524-ACAA-12CAECEF9A6E}"/>
              </a:ext>
            </a:extLst>
          </p:cNvPr>
          <p:cNvSpPr>
            <a:spLocks noGrp="1" noChangeArrowheads="1"/>
          </p:cNvSpPr>
          <p:nvPr>
            <p:ph type="body" idx="1"/>
          </p:nvPr>
        </p:nvSpPr>
        <p:spPr>
          <a:xfrm>
            <a:off x="152400" y="4114800"/>
            <a:ext cx="6553200" cy="4876800"/>
          </a:xfrm>
        </p:spPr>
        <p:txBody>
          <a:bodyPr/>
          <a:lstStyle/>
          <a:p>
            <a:pPr algn="l"/>
            <a:r>
              <a:rPr lang="en-US" altLang="en-US" dirty="0"/>
              <a:t>Note Jeremy’s artwork, much appreciated.</a:t>
            </a:r>
          </a:p>
        </p:txBody>
      </p:sp>
      <p:cxnSp>
        <p:nvCxnSpPr>
          <p:cNvPr id="3" name="Straight Connector 2">
            <a:extLst>
              <a:ext uri="{FF2B5EF4-FFF2-40B4-BE49-F238E27FC236}">
                <a16:creationId xmlns:a16="http://schemas.microsoft.com/office/drawing/2014/main" id="{204F067D-2437-A639-6897-C7C772378E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964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C7AC1-80AB-6E2C-61B2-8DDC6ABC22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6FD6002-08DF-E081-5831-0F20080EDF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6D70FD53-E818-C16F-B10C-2AFF67B6C5B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D6374BBC-2490-51A7-C813-03EFBD0368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248863-C424-7409-0E60-E4C2E81AB41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0400F7D-BEDD-52F2-8A1F-E78966775F0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B481A49-A545-FFBC-56C9-F2A1F1C693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743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4FA7-5D5B-E896-3CE5-0A726EF787E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0BCE87-3C7E-5F5C-BDC6-30424B9D93E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7662C9EA-0288-4650-95BC-AEA03A488FE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3928C9A3-92B0-BF44-0880-FB319733D8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D4193D-A63A-E3EA-B1EB-1E4846E5A1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01716C-E7C4-3250-63AB-FCCE3941AB7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A889177-2236-A6EE-8992-C07F8DC16CA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811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Many times in Revelation: He that has ears to hear, let him hear.</a:t>
            </a:r>
          </a:p>
          <a:p>
            <a:r>
              <a:rPr lang="en-US" altLang="en-US" dirty="0"/>
              <a:t>Also,</a:t>
            </a:r>
            <a:r>
              <a:rPr lang="en-US" altLang="en-US" baseline="0" dirty="0"/>
              <a:t> an apocalyptic sense to the parable use.  Hear the end.</a:t>
            </a: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85827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83289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57200" y="4343400"/>
            <a:ext cx="6096000" cy="4267200"/>
          </a:xfrm>
        </p:spPr>
        <p:txBody>
          <a:bodyPr/>
          <a:lstStyle/>
          <a:p>
            <a:r>
              <a:rPr lang="en-US" dirty="0"/>
              <a:t>Several types of parables in Tanakh/</a:t>
            </a:r>
            <a:r>
              <a:rPr lang="en-US" dirty="0" err="1"/>
              <a:t>Heb</a:t>
            </a:r>
            <a:r>
              <a:rPr lang="en-US" dirty="0"/>
              <a:t> scrip</a:t>
            </a:r>
          </a:p>
          <a:p>
            <a:pPr marL="120650" indent="-120650">
              <a:buFont typeface="Arial" panose="020B0604020202020204" pitchFamily="34" charset="0"/>
              <a:buChar char="•"/>
            </a:pPr>
            <a:r>
              <a:rPr lang="en-US" dirty="0"/>
              <a:t>Stories: </a:t>
            </a:r>
            <a:r>
              <a:rPr lang="en-US" dirty="0" err="1"/>
              <a:t>Yekhez</a:t>
            </a:r>
            <a:r>
              <a:rPr lang="en-US" dirty="0"/>
              <a:t> </a:t>
            </a:r>
            <a:r>
              <a:rPr lang="en-US" dirty="0" err="1"/>
              <a:t>Ezk</a:t>
            </a:r>
            <a:r>
              <a:rPr lang="en-US" dirty="0"/>
              <a:t> 24 Jerusalem like a cauldron boiled dry, ~in judgement</a:t>
            </a:r>
          </a:p>
          <a:p>
            <a:pPr marL="120650" indent="-120650">
              <a:buFont typeface="Arial" panose="020B0604020202020204" pitchFamily="34" charset="0"/>
              <a:buChar char="•"/>
            </a:pPr>
            <a:r>
              <a:rPr lang="en-US" dirty="0" err="1"/>
              <a:t>Ju</a:t>
            </a:r>
            <a:r>
              <a:rPr lang="en-US" dirty="0"/>
              <a:t> 9.7 contention among the sons of Gideon parable of the trees.</a:t>
            </a:r>
          </a:p>
          <a:p>
            <a:pPr marL="120650" indent="-120650">
              <a:buFont typeface="Arial" panose="020B0604020202020204" pitchFamily="34" charset="0"/>
              <a:buChar char="•"/>
            </a:pPr>
            <a:r>
              <a:rPr lang="en-US" dirty="0"/>
              <a:t>Is 5 vineyard like Israel</a:t>
            </a:r>
          </a:p>
          <a:p>
            <a:r>
              <a:rPr lang="en-US" dirty="0"/>
              <a:t>Rabbinic style also</a:t>
            </a:r>
          </a:p>
          <a:p>
            <a:r>
              <a:rPr lang="en-US" dirty="0"/>
              <a:t>Greeks used fables but different.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21685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28600" indent="-228600">
              <a:buAutoNum type="arabicPeriod"/>
            </a:pPr>
            <a:r>
              <a:rPr lang="en-US" dirty="0"/>
              <a:t>a short allegorical story designed to illustrate or teach some truth, religious principle, or moral lesson. </a:t>
            </a:r>
          </a:p>
          <a:p>
            <a:pPr marL="228600" indent="-228600">
              <a:buAutoNum type="arabicPeriod"/>
            </a:pPr>
            <a:r>
              <a:rPr lang="en-US" dirty="0"/>
              <a:t>a statement or comment that conveys a meaning indirectly by the use of comparison, analogy, or the like.</a:t>
            </a: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90C2F-12EE-E4D4-16CD-53157EBFC8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7664DF-81B7-874A-56C6-AE70F5BAC7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6B4E165C-B52F-43B3-6A0A-1E1E6CCDE0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CA41A254-275A-B732-959B-6DC946F1B6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045940-A372-CB8F-73CD-8C4345C5E2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D2BA80B-6860-8F84-7260-DA80B653797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3C1DC55-2485-5F51-A139-8A8B8BCF7AB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345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So, the question to ask ourselves is, are we hearing from G-d?   Time in His word with obedient ears.  Do, and obey, do and repent, do and allow the Spirit to work!!</a:t>
            </a:r>
          </a:p>
          <a:p>
            <a:r>
              <a:rPr lang="en-US" altLang="en-US" dirty="0"/>
              <a:t>It’s NOT a given that reading = receiving unless we have a yielded heart.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Mystery</a:t>
            </a:r>
            <a:r>
              <a:rPr lang="en-US" altLang="en-US" baseline="0" dirty="0"/>
              <a:t> to me since 1969 when I came to faith.</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Be Quick to Listen Yaakov 1.19</a:t>
            </a:r>
          </a:p>
        </p:txBody>
      </p:sp>
      <p:sp>
        <p:nvSpPr>
          <p:cNvPr id="5" name="Rectangle 3"/>
          <p:cNvSpPr>
            <a:spLocks noGrp="1" noChangeArrowheads="1"/>
          </p:cNvSpPr>
          <p:nvPr>
            <p:ph type="dt" idx="1"/>
          </p:nvPr>
        </p:nvSpPr>
        <p:spPr>
          <a:ln/>
        </p:spPr>
        <p:txBody>
          <a:bodyPr/>
          <a:lstStyle/>
          <a:p>
            <a:r>
              <a:rPr lang="en-US" altLang="en-US"/>
              <a:t>Feb 22, 2025 5785</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34</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Be Quick to Listen Yaakov 1.19</a:t>
            </a:r>
          </a:p>
        </p:txBody>
      </p:sp>
      <p:sp>
        <p:nvSpPr>
          <p:cNvPr id="5" name="Rectangle 3"/>
          <p:cNvSpPr>
            <a:spLocks noGrp="1" noChangeArrowheads="1"/>
          </p:cNvSpPr>
          <p:nvPr>
            <p:ph type="dt" idx="1"/>
          </p:nvPr>
        </p:nvSpPr>
        <p:spPr>
          <a:ln/>
        </p:spPr>
        <p:txBody>
          <a:bodyPr/>
          <a:lstStyle/>
          <a:p>
            <a:r>
              <a:rPr lang="en-US" altLang="en-US"/>
              <a:t>Feb 22, 2025 5785</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35</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Why do some</a:t>
            </a:r>
            <a:r>
              <a:rPr lang="en-US" altLang="en-US" baseline="0" dirty="0"/>
              <a:t> people get the light, the revelation, some don’t.  Just don’t have karate minds??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Be Quick to Listen Yaakov 1.19</a:t>
            </a:r>
          </a:p>
        </p:txBody>
      </p:sp>
      <p:sp>
        <p:nvSpPr>
          <p:cNvPr id="5" name="Rectangle 3"/>
          <p:cNvSpPr>
            <a:spLocks noGrp="1" noChangeArrowheads="1"/>
          </p:cNvSpPr>
          <p:nvPr>
            <p:ph type="dt" idx="1"/>
          </p:nvPr>
        </p:nvSpPr>
        <p:spPr>
          <a:ln/>
        </p:spPr>
        <p:txBody>
          <a:bodyPr/>
          <a:lstStyle/>
          <a:p>
            <a:r>
              <a:rPr lang="en-US" altLang="en-US"/>
              <a:t>Feb 22, 2025 5785</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36</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G-d’s description to </a:t>
            </a:r>
            <a:r>
              <a:rPr lang="en-US" altLang="en-US" dirty="0" err="1"/>
              <a:t>Hananyah</a:t>
            </a:r>
            <a:r>
              <a:rPr lang="en-US" altLang="en-US" dirty="0"/>
              <a:t>/Ananias about rebirth of </a:t>
            </a:r>
            <a:r>
              <a:rPr lang="en-US" altLang="en-US" dirty="0" err="1"/>
              <a:t>Shaul</a:t>
            </a:r>
            <a:r>
              <a:rPr lang="en-US" altLang="en-US" dirty="0"/>
              <a:t>.</a:t>
            </a:r>
          </a:p>
          <a:p>
            <a:r>
              <a:rPr lang="en-US" altLang="en-US" dirty="0"/>
              <a:t>Absolute choice?  Just way easier.  </a:t>
            </a:r>
            <a:r>
              <a:rPr lang="en-US" altLang="en-US" dirty="0" err="1"/>
              <a:t>Shaul</a:t>
            </a:r>
            <a:r>
              <a:rPr lang="en-US" altLang="en-US" dirty="0"/>
              <a:t> still could have resisted.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Be Quick to Listen Yaakov 1.19</a:t>
            </a:r>
          </a:p>
        </p:txBody>
      </p:sp>
      <p:sp>
        <p:nvSpPr>
          <p:cNvPr id="5" name="Rectangle 3"/>
          <p:cNvSpPr>
            <a:spLocks noGrp="1" noChangeArrowheads="1"/>
          </p:cNvSpPr>
          <p:nvPr>
            <p:ph type="dt" idx="1"/>
          </p:nvPr>
        </p:nvSpPr>
        <p:spPr>
          <a:ln/>
        </p:spPr>
        <p:txBody>
          <a:bodyPr/>
          <a:lstStyle/>
          <a:p>
            <a:r>
              <a:rPr lang="en-US" altLang="en-US"/>
              <a:t>Feb 22, 2025 5785</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37</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This is a reason why some don’t, or why it’s harder.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Be Quick to Listen Yaakov 1.19</a:t>
            </a:r>
          </a:p>
        </p:txBody>
      </p:sp>
      <p:sp>
        <p:nvSpPr>
          <p:cNvPr id="5" name="Rectangle 3"/>
          <p:cNvSpPr>
            <a:spLocks noGrp="1" noChangeArrowheads="1"/>
          </p:cNvSpPr>
          <p:nvPr>
            <p:ph type="dt" idx="1"/>
          </p:nvPr>
        </p:nvSpPr>
        <p:spPr>
          <a:ln/>
        </p:spPr>
        <p:txBody>
          <a:bodyPr/>
          <a:lstStyle/>
          <a:p>
            <a:r>
              <a:rPr lang="en-US" altLang="en-US"/>
              <a:t>Feb 22, 2025 5785</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38</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Be Quick to Listen Yaakov 1.19</a:t>
            </a:r>
          </a:p>
        </p:txBody>
      </p:sp>
      <p:sp>
        <p:nvSpPr>
          <p:cNvPr id="5" name="Rectangle 3"/>
          <p:cNvSpPr>
            <a:spLocks noGrp="1" noChangeArrowheads="1"/>
          </p:cNvSpPr>
          <p:nvPr>
            <p:ph type="dt" idx="1"/>
          </p:nvPr>
        </p:nvSpPr>
        <p:spPr>
          <a:ln/>
        </p:spPr>
        <p:txBody>
          <a:bodyPr/>
          <a:lstStyle/>
          <a:p>
            <a:r>
              <a:rPr lang="en-US" altLang="en-US"/>
              <a:t>Feb 22, 2025 5785</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pPr/>
              <a:t>39</a:t>
            </a:fld>
            <a:endParaRPr lang="en-US" altLang="en-US"/>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Pharaoh</a:t>
            </a:r>
            <a:r>
              <a:rPr lang="en-US" altLang="en-US" baseline="0" dirty="0"/>
              <a:t> hardened his heart.</a:t>
            </a:r>
          </a:p>
          <a:p>
            <a:r>
              <a:rPr lang="en-US" altLang="en-US" baseline="0" dirty="0"/>
              <a:t>Absolute veiling, or just way more difficult?</a:t>
            </a:r>
          </a:p>
          <a:p>
            <a:r>
              <a:rPr lang="en-US" altLang="en-US" dirty="0"/>
              <a:t>We need to pray for those around us to have “hearing ears.”   “No one can come to me except my father draw him.”</a:t>
            </a:r>
          </a:p>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C3A82-592F-4F7B-4574-B839245A6D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FF9C1B-8FB2-DE07-8DCD-514C2BA5AB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4ADCC00-513D-635E-0F49-3C46233632F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A5F3EF3-7410-6FE5-E2C8-588D961921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24E330E-ABE4-3022-63CA-60946C8A30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93A32A-ECEB-3829-FBA5-873DBCACD376}"/>
              </a:ext>
            </a:extLst>
          </p:cNvPr>
          <p:cNvSpPr>
            <a:spLocks noGrp="1" noChangeArrowheads="1"/>
          </p:cNvSpPr>
          <p:nvPr>
            <p:ph type="body" idx="1"/>
          </p:nvPr>
        </p:nvSpPr>
        <p:spPr>
          <a:xfrm>
            <a:off x="152400" y="4114800"/>
            <a:ext cx="6553200" cy="4876800"/>
          </a:xfrm>
        </p:spPr>
        <p:txBody>
          <a:bodyPr/>
          <a:lstStyle/>
          <a:p>
            <a:pPr algn="l"/>
            <a:r>
              <a:rPr lang="en-US" altLang="en-US" sz="1000" dirty="0"/>
              <a:t>https://time.com/7225374/do-you-need-to-worry-about-asteroid-2024-yr4-hitting-earth/?utm_source=beehiiv&amp;utm_medium=email&amp;utm_campaign=newsletter-the-brief&amp;_bhlid=2dc81d40346cec6b218623d20c7ffe784f45f0b1</a:t>
            </a:r>
          </a:p>
        </p:txBody>
      </p:sp>
      <p:cxnSp>
        <p:nvCxnSpPr>
          <p:cNvPr id="3" name="Straight Connector 2">
            <a:extLst>
              <a:ext uri="{FF2B5EF4-FFF2-40B4-BE49-F238E27FC236}">
                <a16:creationId xmlns:a16="http://schemas.microsoft.com/office/drawing/2014/main" id="{E5D0F4E5-2695-F5BF-6A91-A264A93A98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915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C5EC-439C-36F3-B71A-DFE43A77F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637A3-07EB-9DE2-B188-3819E98B74B2}"/>
              </a:ext>
            </a:extLst>
          </p:cNvPr>
          <p:cNvSpPr>
            <a:spLocks noGrp="1" noRot="1" noChangeAspect="1"/>
          </p:cNvSpPr>
          <p:nvPr>
            <p:ph type="sldImg"/>
          </p:nvPr>
        </p:nvSpPr>
        <p:spPr>
          <a:xfrm>
            <a:off x="381000" y="762000"/>
            <a:ext cx="6096000" cy="3429000"/>
          </a:xfrm>
        </p:spPr>
      </p:sp>
      <p:sp>
        <p:nvSpPr>
          <p:cNvPr id="3" name="Notes Placeholder 2">
            <a:extLst>
              <a:ext uri="{FF2B5EF4-FFF2-40B4-BE49-F238E27FC236}">
                <a16:creationId xmlns:a16="http://schemas.microsoft.com/office/drawing/2014/main" id="{4E944099-44C2-82DA-FF62-E4CDEF67E445}"/>
              </a:ext>
            </a:extLst>
          </p:cNvPr>
          <p:cNvSpPr>
            <a:spLocks noGrp="1"/>
          </p:cNvSpPr>
          <p:nvPr>
            <p:ph type="body" idx="1"/>
          </p:nvPr>
        </p:nvSpPr>
        <p:spPr>
          <a:xfrm>
            <a:off x="381000" y="4191000"/>
            <a:ext cx="6172200" cy="4572000"/>
          </a:xfrm>
        </p:spPr>
        <p:txBody>
          <a:bodyPr/>
          <a:lstStyle/>
          <a:p>
            <a:endParaRPr lang="en-US" dirty="0"/>
          </a:p>
        </p:txBody>
      </p:sp>
      <p:sp>
        <p:nvSpPr>
          <p:cNvPr id="4" name="Header Placeholder 3">
            <a:extLst>
              <a:ext uri="{FF2B5EF4-FFF2-40B4-BE49-F238E27FC236}">
                <a16:creationId xmlns:a16="http://schemas.microsoft.com/office/drawing/2014/main" id="{6236964D-77CB-7746-A7D9-ED1E1938886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Be Quick to Listen Yaakov 1.19</a:t>
            </a:r>
          </a:p>
        </p:txBody>
      </p:sp>
      <p:sp>
        <p:nvSpPr>
          <p:cNvPr id="5" name="Date Placeholder 4">
            <a:extLst>
              <a:ext uri="{FF2B5EF4-FFF2-40B4-BE49-F238E27FC236}">
                <a16:creationId xmlns:a16="http://schemas.microsoft.com/office/drawing/2014/main" id="{DECF37FF-F1A0-5499-3FE5-8C3B770B0B77}"/>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Feb 22, 2025 5785</a:t>
            </a:r>
          </a:p>
        </p:txBody>
      </p:sp>
      <p:sp>
        <p:nvSpPr>
          <p:cNvPr id="6" name="Slide Number Placeholder 5">
            <a:extLst>
              <a:ext uri="{FF2B5EF4-FFF2-40B4-BE49-F238E27FC236}">
                <a16:creationId xmlns:a16="http://schemas.microsoft.com/office/drawing/2014/main" id="{D4820389-8F82-E5F3-CCDE-9E0592F3B06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59038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17627-E032-80D4-1DFB-51FBD2C42BB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898B10-D5AB-4C38-A792-E4D359C8248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CD0E889-3405-3BF2-4934-432B36340E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ABF9941F-B7C7-5B13-41BD-C256486CAD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D5CD12-35AC-D515-35C6-5A63754C0E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C2EF794-3C8C-27D8-CCEE-A1C7DC0DAB4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0ECCBC-8BA2-7099-5C0F-1DD4D9A3D1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337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1FD8B-5AC4-EE11-2112-5A63984FF66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DFEE7B7-F9B9-63B1-778D-1602886D85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E50DD5CA-CB53-1BAE-7F41-825FC598C4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C116B312-9F16-5761-4E4C-465D98B7C5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B5A050-800E-56DA-7D05-FD62256A4F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377B90-85EA-0994-D29B-D73C80F4E5F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78C3C41-54CF-5B7E-43A0-75016512E65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633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C19D-66A6-5103-F927-A24A1718B4E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9749FE-D5E6-FF81-B46D-CF8B557AB5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CBE662F7-0B42-851C-E6AD-7B84AAB4EEC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972BCD2-6C76-22C8-468D-718695D3651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2BC5EB0-0449-6601-D9CF-DA11A8DABB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F045AAE-F6D3-C6D5-3C60-D968AE4FDC4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BC3C84-899E-AD37-8C30-56E8CE3B6C1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32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0DB24-2A5E-973B-EAD0-9FC59B3D22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85A5AD-A115-4AE6-B669-651D08BA89F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21933D0B-6A66-9617-6080-B644586253A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6281F1A6-E93F-59AA-E392-C25B0CBA65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38A3A8-88A2-1187-2E40-EE51ACA15A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B425F7-8E6B-F043-6D90-26DB71E2CF6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F9D6E0-7E24-CA95-8019-F345024DAB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453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9E6DF-D06F-4C39-8BD5-912986227D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1D4BBB-9694-8D2D-8E08-21EC8DFD72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3B7DC683-6FDF-EB48-5817-464C032A70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A1C044F-5A48-CFE8-CD54-429ABC0160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229AA5F-8E5E-3493-9529-E57CB17B892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EF884E-291F-D9A9-FB81-CCBC0C45195A}"/>
              </a:ext>
            </a:extLst>
          </p:cNvPr>
          <p:cNvSpPr>
            <a:spLocks noGrp="1" noChangeArrowheads="1"/>
          </p:cNvSpPr>
          <p:nvPr>
            <p:ph type="body" idx="1"/>
          </p:nvPr>
        </p:nvSpPr>
        <p:spPr>
          <a:xfrm>
            <a:off x="152400" y="4114800"/>
            <a:ext cx="6553200" cy="4876800"/>
          </a:xfrm>
        </p:spPr>
        <p:txBody>
          <a:bodyPr/>
          <a:lstStyle/>
          <a:p>
            <a:pPr algn="l"/>
            <a:r>
              <a:rPr lang="en-US" altLang="en-US" sz="1000" dirty="0"/>
              <a:t>https://www.bing.com/videos/riverview/relatedvideo?q=How+to+Resolve+Conflict+Resolution&amp;&amp;mid=65B2A8B64E06DA0639AF65B2A8B64E06DA0639AF&amp;FORM=VCGVRP</a:t>
            </a:r>
          </a:p>
        </p:txBody>
      </p:sp>
      <p:cxnSp>
        <p:nvCxnSpPr>
          <p:cNvPr id="3" name="Straight Connector 2">
            <a:extLst>
              <a:ext uri="{FF2B5EF4-FFF2-40B4-BE49-F238E27FC236}">
                <a16:creationId xmlns:a16="http://schemas.microsoft.com/office/drawing/2014/main" id="{05295DAF-CDEB-978E-EE1E-452B22CE4A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479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DDAC-D1DB-AE2E-3D72-B4748C861F7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95E1A07-43A8-D975-BE71-AC786CB234B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FB200A30-E223-911A-78F3-9DD9BF97F5A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C61D82E-F564-3E24-4AF5-AB798CAFB4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3E27FB-04A6-AF0C-1431-5B7F1D83BDA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6771C0C-307E-C5A8-3A97-051B4C35B65B}"/>
              </a:ext>
            </a:extLst>
          </p:cNvPr>
          <p:cNvSpPr>
            <a:spLocks noGrp="1" noChangeArrowheads="1"/>
          </p:cNvSpPr>
          <p:nvPr>
            <p:ph type="body" idx="1"/>
          </p:nvPr>
        </p:nvSpPr>
        <p:spPr>
          <a:xfrm>
            <a:off x="152400" y="4114800"/>
            <a:ext cx="6553200" cy="4876800"/>
          </a:xfrm>
        </p:spPr>
        <p:txBody>
          <a:bodyPr/>
          <a:lstStyle/>
          <a:p>
            <a:pPr algn="l"/>
            <a:r>
              <a:rPr lang="en-US" altLang="en-US" dirty="0"/>
              <a:t>Dawn and I took a class in communication.  For marriage, but not only for marriage.  Any relational dynamic, friend, family, co-worker.</a:t>
            </a:r>
          </a:p>
        </p:txBody>
      </p:sp>
      <p:cxnSp>
        <p:nvCxnSpPr>
          <p:cNvPr id="3" name="Straight Connector 2">
            <a:extLst>
              <a:ext uri="{FF2B5EF4-FFF2-40B4-BE49-F238E27FC236}">
                <a16:creationId xmlns:a16="http://schemas.microsoft.com/office/drawing/2014/main" id="{1C784C69-1F7F-8ADC-4E4B-8D355762F57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985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5E99-35D6-A23F-F9C2-35808BFF599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B658716-0582-0079-068A-100DF6AB7B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C4BD61E-ADC1-DBDD-5BE7-E6F773DE0F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2E9011DE-15EB-9ACE-B066-B30D6734E2B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C56A9B-F8BA-5AF2-7CE0-C9DF127459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B06E8D-BCE6-7732-B9E6-3F2A2A3D17C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75538E8-27A5-502B-1CA5-2A9B886C43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726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4422-24E8-8FBA-2C36-09651746699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4683D7-47EE-9080-6B2B-C968077A38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C3B4B7E4-42F1-3971-5D1E-ACB2DE2ECE8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4A0BC7B-29EA-6E40-1A7A-E40F29D610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9AB6A36-F983-07FC-F3EF-CDF3C86EDB4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DF226F4-5806-1A04-5CD0-88B4FF2B829F}"/>
              </a:ext>
            </a:extLst>
          </p:cNvPr>
          <p:cNvSpPr>
            <a:spLocks noGrp="1" noChangeArrowheads="1"/>
          </p:cNvSpPr>
          <p:nvPr>
            <p:ph type="body" idx="1"/>
          </p:nvPr>
        </p:nvSpPr>
        <p:spPr>
          <a:xfrm>
            <a:off x="152400" y="4114800"/>
            <a:ext cx="6553200" cy="4876800"/>
          </a:xfrm>
        </p:spPr>
        <p:txBody>
          <a:bodyPr/>
          <a:lstStyle/>
          <a:p>
            <a:pPr algn="l"/>
            <a:r>
              <a:rPr lang="en-US" altLang="en-US" u="sng" dirty="0"/>
              <a:t>Attend</a:t>
            </a:r>
            <a:r>
              <a:rPr lang="en-US" altLang="en-US" dirty="0"/>
              <a:t>: eye contact.  Put your phone away.   Hands OFF keyboard.   Don’t focus on your response.  Make brief notes, but focus on the one you are hearing!</a:t>
            </a:r>
          </a:p>
          <a:p>
            <a:pPr algn="l"/>
            <a:r>
              <a:rPr lang="en-US" altLang="en-US" u="sng" dirty="0"/>
              <a:t>Acknowledge</a:t>
            </a:r>
            <a:r>
              <a:rPr lang="en-US" altLang="en-US" dirty="0"/>
              <a:t>: nod, uh-huh, yes, indeed!</a:t>
            </a:r>
          </a:p>
          <a:p>
            <a:pPr algn="l"/>
            <a:r>
              <a:rPr lang="en-US" altLang="en-US" u="sng" dirty="0"/>
              <a:t>Invite</a:t>
            </a:r>
            <a:r>
              <a:rPr lang="en-US" altLang="en-US" dirty="0"/>
              <a:t>: Tell me more about that.  Please give me an illustration of that concept.</a:t>
            </a:r>
          </a:p>
          <a:p>
            <a:pPr algn="l"/>
            <a:r>
              <a:rPr lang="en-US" altLang="en-US" u="sng" dirty="0"/>
              <a:t>Summarize</a:t>
            </a:r>
            <a:r>
              <a:rPr lang="en-US" altLang="en-US" dirty="0"/>
              <a:t>: briefly, without comment or evaluation or negation or agreement, restate what you heard.  Without sarcasm!</a:t>
            </a:r>
          </a:p>
          <a:p>
            <a:pPr algn="l"/>
            <a:r>
              <a:rPr lang="en-US" altLang="en-US" u="sng" dirty="0"/>
              <a:t>Ask</a:t>
            </a:r>
            <a:r>
              <a:rPr lang="en-US" altLang="en-US" dirty="0"/>
              <a:t>: Open questions, not yes or no questions.  </a:t>
            </a:r>
          </a:p>
          <a:p>
            <a:pPr algn="l"/>
            <a:r>
              <a:rPr lang="en-US" altLang="en-US" dirty="0"/>
              <a:t>Only when you can acceptable summarize do you get your turn to speak.</a:t>
            </a:r>
          </a:p>
          <a:p>
            <a:pPr algn="l"/>
            <a:endParaRPr lang="en-US" altLang="en-US" dirty="0"/>
          </a:p>
        </p:txBody>
      </p:sp>
      <p:cxnSp>
        <p:nvCxnSpPr>
          <p:cNvPr id="3" name="Straight Connector 2">
            <a:extLst>
              <a:ext uri="{FF2B5EF4-FFF2-40B4-BE49-F238E27FC236}">
                <a16:creationId xmlns:a16="http://schemas.microsoft.com/office/drawing/2014/main" id="{B70A9BB4-8C5A-D14C-7359-CAFF75028F5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877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5B9B-5437-08DC-D85A-953B6C1B1C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21BB34-76FD-5DCD-B489-2F5EBE2E71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08C69CBB-E981-FC9D-793C-B9B5E0F03BE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EBC51B1E-19C7-56A6-E4C4-393DC620D12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507D276-DB15-3993-C743-9889D693F2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B4AB90-6829-E17E-D971-D362CBF61043}"/>
              </a:ext>
            </a:extLst>
          </p:cNvPr>
          <p:cNvSpPr>
            <a:spLocks noGrp="1" noChangeArrowheads="1"/>
          </p:cNvSpPr>
          <p:nvPr>
            <p:ph type="body" idx="1"/>
          </p:nvPr>
        </p:nvSpPr>
        <p:spPr>
          <a:xfrm>
            <a:off x="152400" y="4114800"/>
            <a:ext cx="6553200" cy="4876800"/>
          </a:xfrm>
        </p:spPr>
        <p:txBody>
          <a:bodyPr/>
          <a:lstStyle/>
          <a:p>
            <a:pPr algn="l"/>
            <a:r>
              <a:rPr lang="en-US" altLang="en-US" sz="1050" dirty="0"/>
              <a:t>https://www.bing.com/videos/riverview/relatedvideo?q=How+to+Resolve+Conflict+Resolution&amp;&amp;mid=65B2A8B64E06DA0639AF65B2A8B64E06DA0639AF&amp;FORM=VCGVRP</a:t>
            </a:r>
          </a:p>
        </p:txBody>
      </p:sp>
      <p:cxnSp>
        <p:nvCxnSpPr>
          <p:cNvPr id="3" name="Straight Connector 2">
            <a:extLst>
              <a:ext uri="{FF2B5EF4-FFF2-40B4-BE49-F238E27FC236}">
                <a16:creationId xmlns:a16="http://schemas.microsoft.com/office/drawing/2014/main" id="{404023DF-8C7B-CE91-32FE-BB02009D86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90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6ADE-6ABB-3B87-A877-7EC14CCF385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E067B9-A2B9-201D-EC50-96A298A645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4EBA7E2B-5562-674D-3BDA-1154DBBEB9A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705F0827-E892-25B5-1DEA-2A3E1063643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552A14-1F54-AF3C-AFBD-176353954D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E343CF-07F0-5C50-70B7-614C0FD1A86D}"/>
              </a:ext>
            </a:extLst>
          </p:cNvPr>
          <p:cNvSpPr>
            <a:spLocks noGrp="1" noChangeArrowheads="1"/>
          </p:cNvSpPr>
          <p:nvPr>
            <p:ph type="body" idx="1"/>
          </p:nvPr>
        </p:nvSpPr>
        <p:spPr>
          <a:xfrm>
            <a:off x="152400" y="4114800"/>
            <a:ext cx="6553200" cy="4876800"/>
          </a:xfrm>
        </p:spPr>
        <p:txBody>
          <a:bodyPr/>
          <a:lstStyle/>
          <a:p>
            <a:pPr algn="l"/>
            <a:r>
              <a:rPr lang="en-US" altLang="en-US" sz="1050" dirty="0">
                <a:hlinkClick r:id="rId3"/>
              </a:rPr>
              <a:t>https://time.com/7225374/do-you-need-to-worry-about-asteroid-2024-yr4-hitting-earth/?utm_source=beehiiv&amp;utm_medium=email&amp;utm_campaign=newsletter-the-brief&amp;_bhlid=2dc81d40346cec6b218623d20c7ffe784f45f0b1</a:t>
            </a:r>
            <a:endParaRPr lang="en-US" altLang="en-US" sz="1050" dirty="0"/>
          </a:p>
          <a:p>
            <a:pPr algn="l"/>
            <a:endParaRPr lang="en-US" altLang="en-US" dirty="0"/>
          </a:p>
          <a:p>
            <a:pPr algn="l"/>
            <a:r>
              <a:rPr lang="en-US" altLang="en-US" dirty="0"/>
              <a:t>17,000 mph is the speed of low earth orbit, like the ISS</a:t>
            </a:r>
          </a:p>
        </p:txBody>
      </p:sp>
      <p:cxnSp>
        <p:nvCxnSpPr>
          <p:cNvPr id="3" name="Straight Connector 2">
            <a:extLst>
              <a:ext uri="{FF2B5EF4-FFF2-40B4-BE49-F238E27FC236}">
                <a16:creationId xmlns:a16="http://schemas.microsoft.com/office/drawing/2014/main" id="{1559AEF9-871B-B63E-E275-C6EECFE72F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188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DAC94-8222-003B-89DA-73443EC47E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8F3DED-C0DB-C781-A12D-92D2AC7536D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FC3B26C9-54F8-AE42-CC54-E3AFD0CC64B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77463B1B-EBA4-64E3-1B49-3B1163F532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645C0E-6A7C-FFF6-7549-00A4732C53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49383DB-C315-3B48-D881-1975985BD05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410F8BA-EAE3-B1EA-116B-D01EAEB573A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24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6FC4B-40A2-48DE-F086-BB6EBEA0CB0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8010395-7FDE-4487-4683-23C4BF908CC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AF3D1D5F-0E5F-6E73-1322-F5EB955E0A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08146742-2EF5-6C3A-A42C-DF62ACABA2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48F2F0-F036-5196-3B6D-B53B1E471E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52D7B6D-96AE-1F53-644B-F7780362765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942FF43-E1C5-D371-1D20-931A696FD5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904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6236E-23AE-1A15-2AED-4375DEB0FB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164507-B9EF-85E7-AB9D-7E21A7040A1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6CE3BB83-D0D1-C0B9-154F-6E21BC40912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0259E5BB-C546-3347-DA30-CA896AC3FA7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70A54C9-7DFB-829F-A655-96BBAB7CE5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4FEAD0-DD0D-8B9C-F96F-D97604EF534C}"/>
              </a:ext>
            </a:extLst>
          </p:cNvPr>
          <p:cNvSpPr>
            <a:spLocks noGrp="1" noChangeArrowheads="1"/>
          </p:cNvSpPr>
          <p:nvPr>
            <p:ph type="body" idx="1"/>
          </p:nvPr>
        </p:nvSpPr>
        <p:spPr>
          <a:xfrm>
            <a:off x="152400" y="4114800"/>
            <a:ext cx="6553200" cy="4876800"/>
          </a:xfrm>
        </p:spPr>
        <p:txBody>
          <a:bodyPr/>
          <a:lstStyle/>
          <a:p>
            <a:pPr algn="l"/>
            <a:r>
              <a:rPr lang="en-US" altLang="en-US" dirty="0"/>
              <a:t>Very hard for a New Yorker.   If you just can’t wait, Golden words, “Excuse me.”</a:t>
            </a:r>
          </a:p>
        </p:txBody>
      </p:sp>
      <p:cxnSp>
        <p:nvCxnSpPr>
          <p:cNvPr id="3" name="Straight Connector 2">
            <a:extLst>
              <a:ext uri="{FF2B5EF4-FFF2-40B4-BE49-F238E27FC236}">
                <a16:creationId xmlns:a16="http://schemas.microsoft.com/office/drawing/2014/main" id="{78F4F328-89D1-AFAA-AB79-D4E6736AAF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037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50C3F-3F42-DE9C-E4CF-FED25776D1D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6B2689-5B76-98DD-A3EB-97776E98C56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F8EF49D-6F5F-CC23-9412-EDFC20AF38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2B7906BE-488A-F6AC-18DC-40AD0F168C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2117BDB-5F38-9EA4-5F1D-B6B1A212AC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757939-BE08-D30F-29D3-CE52E2040E5F}"/>
              </a:ext>
            </a:extLst>
          </p:cNvPr>
          <p:cNvSpPr>
            <a:spLocks noGrp="1" noChangeArrowheads="1"/>
          </p:cNvSpPr>
          <p:nvPr>
            <p:ph type="body" idx="1"/>
          </p:nvPr>
        </p:nvSpPr>
        <p:spPr>
          <a:xfrm>
            <a:off x="152400" y="4114800"/>
            <a:ext cx="6553200" cy="4876800"/>
          </a:xfrm>
        </p:spPr>
        <p:txBody>
          <a:bodyPr/>
          <a:lstStyle/>
          <a:p>
            <a:pPr algn="l"/>
            <a:r>
              <a:rPr lang="en-US" altLang="en-US" dirty="0"/>
              <a:t>I had slides and illustrations then, just like now.  The truth of chemistry is not different from the truth of theology.  </a:t>
            </a:r>
          </a:p>
          <a:p>
            <a:pPr algn="l"/>
            <a:r>
              <a:rPr lang="en-US" altLang="en-US" dirty="0"/>
              <a:t>The speed of sound affected by temperature is LIKE the openness of heart affected by the Ruakh.</a:t>
            </a:r>
          </a:p>
          <a:p>
            <a:pPr algn="l"/>
            <a:endParaRPr lang="en-US" altLang="en-US" dirty="0"/>
          </a:p>
          <a:p>
            <a:pPr algn="l"/>
            <a:r>
              <a:rPr lang="en-US" altLang="en-US" dirty="0"/>
              <a:t>“No sense at all,” seems really negating my whole presentation. </a:t>
            </a:r>
          </a:p>
        </p:txBody>
      </p:sp>
      <p:cxnSp>
        <p:nvCxnSpPr>
          <p:cNvPr id="3" name="Straight Connector 2">
            <a:extLst>
              <a:ext uri="{FF2B5EF4-FFF2-40B4-BE49-F238E27FC236}">
                <a16:creationId xmlns:a16="http://schemas.microsoft.com/office/drawing/2014/main" id="{4B0CD087-8949-B37E-84CD-2790EDA5FA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185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0D773-0082-57E1-1060-3ACEF563FD4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D602E3B-6643-4013-BD35-8F9E3D950B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88D5A5FE-0565-1836-C468-1C7463B07A5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12F4644B-CE96-C421-BF21-F264A9C186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55A5BA-3532-7561-F964-8E7B7867FA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EAD3648-5B07-1C05-6ED9-D685FE744BA1}"/>
              </a:ext>
            </a:extLst>
          </p:cNvPr>
          <p:cNvSpPr>
            <a:spLocks noGrp="1" noChangeArrowheads="1"/>
          </p:cNvSpPr>
          <p:nvPr>
            <p:ph type="body" idx="1"/>
          </p:nvPr>
        </p:nvSpPr>
        <p:spPr>
          <a:xfrm>
            <a:off x="152400" y="4114800"/>
            <a:ext cx="6553200" cy="4876800"/>
          </a:xfrm>
        </p:spPr>
        <p:txBody>
          <a:bodyPr/>
          <a:lstStyle/>
          <a:p>
            <a:pPr algn="l"/>
            <a:r>
              <a:rPr lang="en-US" altLang="en-US" dirty="0"/>
              <a:t>Two students in 11 years who would frequently reverse some concept which would undermine the whole dynamic.   Listen over and over and get it. </a:t>
            </a:r>
          </a:p>
          <a:p>
            <a:pPr algn="l"/>
            <a:r>
              <a:rPr lang="en-US" altLang="en-US" dirty="0"/>
              <a:t>Listen.  Think how they are thinking.  </a:t>
            </a:r>
          </a:p>
          <a:p>
            <a:pPr algn="l"/>
            <a:endParaRPr lang="en-US" altLang="en-US" dirty="0"/>
          </a:p>
          <a:p>
            <a:pPr algn="l"/>
            <a:r>
              <a:rPr lang="en-US" altLang="en-US" dirty="0"/>
              <a:t>Applies to our communication of Yeshua.   Sometimes people may see flaws in our lives.</a:t>
            </a:r>
          </a:p>
        </p:txBody>
      </p:sp>
      <p:cxnSp>
        <p:nvCxnSpPr>
          <p:cNvPr id="3" name="Straight Connector 2">
            <a:extLst>
              <a:ext uri="{FF2B5EF4-FFF2-40B4-BE49-F238E27FC236}">
                <a16:creationId xmlns:a16="http://schemas.microsoft.com/office/drawing/2014/main" id="{595442E8-71B2-AF56-0CE7-19B793A6D1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581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AF428-9122-8BF3-E7DB-5E1208A032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D62502-7294-9875-D23E-8835AF73A0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8DE6DCE0-63C2-90EA-D211-E7ABD1ECA4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5FF85B9F-902E-E605-F33A-ED189B5C04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1C38137-D024-7BB8-A097-D8C06C6E5D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47196C-86B3-D2C2-467B-48396AD0006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E303863-274C-F119-090A-76FBDBA720A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467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641A-80D0-FE43-423C-F53459B430B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0F7270-A161-B80D-7935-F879CE1933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81F0CB8-52BD-73BF-9628-68243461724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0F47EFE-A4AE-97BA-926E-6428803E1E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1217AD-8DCF-3366-C8C3-D5E1BF6B9D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C8A78D-5C85-655B-6970-4A126AC4390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DA9B498-5242-BB81-0464-55C711E27B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951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EF075-3487-35A5-C0CF-B1C38D3660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E06409F-FF82-A86F-36F3-188609158B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6359E238-AFBC-4932-69DB-ED44D367FED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7BB6CC8F-265C-0544-59A8-6FCD466CB7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D5E45C2-DF6E-6446-3A56-F1397FDEBCD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97D377-5F29-3BA8-58CD-114DC4C4B34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2FD3845-DD6D-2D94-6D58-9912A3BA600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647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C165-5672-CA3C-0899-F72A7356EC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EA8FAE1-670E-8392-425E-9116681B33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9AC2AC5-F241-9E1A-5BA3-43F11E3B75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B59F19E1-08C2-4963-2BF4-FA698AC2D9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7430C7-5F47-8B99-99F4-9F7A35C4B7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B3651CF-373A-E6EA-494F-AEC4293FCCF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566E8C6-8AC9-38DB-7598-7624726DB9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346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ECFE-C8AC-E330-843D-ADCA37A7E5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9C42152-7DE8-D5ED-6276-A4A83FB37F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1822C55E-A51E-236D-D173-89BFF58DB9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8113891E-5A24-41BB-8701-5A3B27AA4D3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E3A3E4-4AAF-53C3-CBF9-3A59B7D4D5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6165266-262A-2C6E-A2E1-8A892C72E27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3A74513-6063-D3E3-0705-9C55A82822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674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D0D07-D33F-9B6C-E381-41EF7AF899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5E01EE-BCA2-28BC-A5BC-8A4047A892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AE682468-3686-664E-70BE-08673CBC60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C44F3E53-0993-D1FC-06B7-72627665D50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73C4C7A-BBF2-C6F6-C53F-6690E535A8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2B5A75-0215-D505-6734-16FC9C2A451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4607EE7-52CD-9EC2-F317-F30996FDC97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735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7D140-1F06-FFF6-7C36-83F6EECB5A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98F1D1-BADF-9A89-E3FF-7D2F4B3CF4B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3DD94820-5E22-0F9F-4770-8E0EBDA203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D73353B-C44B-A36E-83F7-8824EF3C61D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3861FC-4D82-72E0-66C3-0F78E793133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A473DAB-4AA9-22F0-19C3-EE869E77560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52D131E-0B73-15FF-036F-7B6D4E4381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560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AFE3-A239-9C65-CF84-BB6457372D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7A721CD-769E-ABD8-7E37-A44BDBDB402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C73199F8-5F95-A551-9413-FFAE94E895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3B6C67A1-96ED-38C6-8764-AAE13E59A49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B37E0B5-2AFB-7241-C34E-B645AB83E9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BDEC943-F375-C5AB-D6F8-62150A52EF5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4D796BD-95E2-5FA6-FE22-6FB2D7B0913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196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7BB8F-D3A3-FC05-5C5B-EA1062D391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F65D1AC-1782-7E27-391A-A4A01EA80C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E7CC5B06-FC46-D8D0-3BBF-FFD31AD8C5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8B2A557-5F70-0AED-5A14-D0FA8DA09B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DE42F24-BDC5-F84C-70F3-A219C47A32F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9AF264-5CE9-B9DC-FF9C-697425357C4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7C706E3-8C33-8A26-10BC-F742A368C2B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861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69F8-4A8B-3143-A340-165D213198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808ED7-2191-818F-E9A8-5A0FD69343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8B3E0541-6812-E960-3979-004A3CCA61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728E5F7-FEB7-759D-A162-67FA5A2AA0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E3609D6-ACC6-87B8-C844-23AD61BD9E0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A43CB1E-0EAC-BE43-32DD-97548EB6FAF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75221BD-B9CF-08C5-6935-84036E0742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2911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48D5-337C-0A60-E772-EF580F6084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FAA6928-B49C-6D72-B265-75B0349F14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C09783A-A990-6424-DB8A-182B641D53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A31FFF9D-4069-34AF-C4EA-9699B833F8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3532FB-2F0D-B4CB-27BF-9639BFE5264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EB0DFE-4082-56EA-70AB-2725CE1BBCD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BDC36E3-EFB2-04AF-EA8D-58F31960D5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052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7AA6-2242-714F-5CCE-80CAC80CF0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7A79A3-FBE1-E944-5D98-C28AE0102E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02E61D08-79A8-7765-C083-222C28639EA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455F4EE-6BEF-D3DB-F6E8-B41DE7DAF2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BFA5437-7B6E-BDBC-0947-09F37407CC4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B4F797-42B8-66FB-20CA-E0281C5C13F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CB13530-C51F-C9B4-829B-0B9C168458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329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61E9-392C-1216-7774-6FFE8AB6298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C8E845-BFF5-0D7A-479E-CF3EF1954F0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27CA70A-4C5E-5EBE-64AD-1F1094A08D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D4AA69D0-E2E3-DFD8-64BC-7A52631CAF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C91ADC-4383-0189-4196-F849618E2D0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AC948D-5628-8921-9CE2-A6A581737A14}"/>
              </a:ext>
            </a:extLst>
          </p:cNvPr>
          <p:cNvSpPr>
            <a:spLocks noGrp="1" noChangeArrowheads="1"/>
          </p:cNvSpPr>
          <p:nvPr>
            <p:ph type="body" idx="1"/>
          </p:nvPr>
        </p:nvSpPr>
        <p:spPr>
          <a:xfrm>
            <a:off x="152400" y="4114800"/>
            <a:ext cx="6553200" cy="4876800"/>
          </a:xfrm>
        </p:spPr>
        <p:txBody>
          <a:bodyPr/>
          <a:lstStyle/>
          <a:p>
            <a:pPr algn="l"/>
            <a:r>
              <a:rPr lang="en-US" altLang="en-US" dirty="0"/>
              <a:t>Yeshua was exemplary in HEARING us!!</a:t>
            </a:r>
          </a:p>
        </p:txBody>
      </p:sp>
      <p:cxnSp>
        <p:nvCxnSpPr>
          <p:cNvPr id="3" name="Straight Connector 2">
            <a:extLst>
              <a:ext uri="{FF2B5EF4-FFF2-40B4-BE49-F238E27FC236}">
                <a16:creationId xmlns:a16="http://schemas.microsoft.com/office/drawing/2014/main" id="{6F9559AD-C889-0559-1EC3-59DB5469CE4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1609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CE6D-FCF1-7396-2ACF-76FE69E5D6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9725B7-1584-153F-BB3B-85E359C5718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79E7B00-EEB9-F668-EB80-D66CB82B4F1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A8031B0E-A713-DF43-CA04-A5D310E1F8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4A481B8-8E87-034E-81F9-33D0EDA4EA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7597FD-286C-8865-88BF-E8E93AFB198A}"/>
              </a:ext>
            </a:extLst>
          </p:cNvPr>
          <p:cNvSpPr>
            <a:spLocks noGrp="1" noChangeArrowheads="1"/>
          </p:cNvSpPr>
          <p:nvPr>
            <p:ph type="body" idx="1"/>
          </p:nvPr>
        </p:nvSpPr>
        <p:spPr>
          <a:xfrm>
            <a:off x="152400" y="4114800"/>
            <a:ext cx="6553200" cy="4876800"/>
          </a:xfrm>
        </p:spPr>
        <p:txBody>
          <a:bodyPr/>
          <a:lstStyle/>
          <a:p>
            <a:pPr algn="l"/>
            <a:r>
              <a:rPr lang="en-US" altLang="en-US" dirty="0"/>
              <a:t>He will not disrupt or crush those reaching out to Him.   Not interrupt, but hear OUR hearts!</a:t>
            </a:r>
          </a:p>
        </p:txBody>
      </p:sp>
      <p:cxnSp>
        <p:nvCxnSpPr>
          <p:cNvPr id="3" name="Straight Connector 2">
            <a:extLst>
              <a:ext uri="{FF2B5EF4-FFF2-40B4-BE49-F238E27FC236}">
                <a16:creationId xmlns:a16="http://schemas.microsoft.com/office/drawing/2014/main" id="{4E005D2C-7716-60F9-F816-1822C6CC2D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54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F17B-8E2B-E2C6-9B52-8466C9678BE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FD208DF-7664-200B-EB62-FC3794485F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7E08115-D56C-0399-6EEB-A6BC728B054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0E67F79C-32EC-00BC-77E8-142B326533F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184E3F1-4B36-91B3-9781-9C2B49F5F8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39F1B3-BFAC-4820-FC26-C9D3FBBCF6E0}"/>
              </a:ext>
            </a:extLst>
          </p:cNvPr>
          <p:cNvSpPr>
            <a:spLocks noGrp="1" noChangeArrowheads="1"/>
          </p:cNvSpPr>
          <p:nvPr>
            <p:ph type="body" idx="1"/>
          </p:nvPr>
        </p:nvSpPr>
        <p:spPr>
          <a:xfrm>
            <a:off x="152400" y="4114800"/>
            <a:ext cx="6553200" cy="4876800"/>
          </a:xfrm>
        </p:spPr>
        <p:txBody>
          <a:bodyPr/>
          <a:lstStyle/>
          <a:p>
            <a:pPr algn="l"/>
            <a:r>
              <a:rPr lang="en-US" altLang="en-US" dirty="0"/>
              <a:t>“Let it fly”  “If I think it or feel it, I say it.”</a:t>
            </a:r>
          </a:p>
          <a:p>
            <a:pPr algn="l"/>
            <a:r>
              <a:rPr lang="en-US" altLang="en-US" dirty="0"/>
              <a:t>Tells the truth </a:t>
            </a:r>
            <a:r>
              <a:rPr lang="he-IL" altLang="en-US" dirty="0"/>
              <a:t>יפיח</a:t>
            </a:r>
            <a:r>
              <a:rPr lang="en-US" altLang="en-US" dirty="0"/>
              <a:t> </a:t>
            </a:r>
            <a:r>
              <a:rPr lang="en-US" altLang="en-US" i="1" dirty="0" err="1"/>
              <a:t>yafeakh</a:t>
            </a:r>
            <a:r>
              <a:rPr lang="en-US" altLang="en-US" i="1" dirty="0"/>
              <a:t> </a:t>
            </a:r>
            <a:r>
              <a:rPr lang="en-US" altLang="en-US" dirty="0"/>
              <a:t>breathes </a:t>
            </a:r>
            <a:r>
              <a:rPr lang="he-IL" altLang="en-US" dirty="0"/>
              <a:t>אמונה</a:t>
            </a:r>
            <a:r>
              <a:rPr lang="en-US" altLang="en-US" dirty="0"/>
              <a:t> Emunah faithfulness   That is, if you live in the truth, there is no web of lies to maintain. </a:t>
            </a:r>
          </a:p>
          <a:p>
            <a:pPr algn="l"/>
            <a:r>
              <a:rPr lang="en-US" dirty="0"/>
              <a:t>‘Oh, what a tangled web we weave</a:t>
            </a:r>
          </a:p>
          <a:p>
            <a:pPr algn="l"/>
            <a:r>
              <a:rPr lang="en-US" dirty="0"/>
              <a:t>When first we practice to deceive,’ </a:t>
            </a:r>
          </a:p>
          <a:p>
            <a:pPr algn="l"/>
            <a:r>
              <a:rPr lang="en-US" sz="1600" dirty="0"/>
              <a:t>from an early nineteenth century Scottish author, Sir Walter Scott, best selling writer of novels, plays, and poems.</a:t>
            </a:r>
            <a:endParaRPr lang="en-US" altLang="en-US" sz="1600" dirty="0"/>
          </a:p>
        </p:txBody>
      </p:sp>
      <p:cxnSp>
        <p:nvCxnSpPr>
          <p:cNvPr id="3" name="Straight Connector 2">
            <a:extLst>
              <a:ext uri="{FF2B5EF4-FFF2-40B4-BE49-F238E27FC236}">
                <a16:creationId xmlns:a16="http://schemas.microsoft.com/office/drawing/2014/main" id="{5AF0CEEC-4FAD-AF82-5ED3-3719B03BD08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78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4DF03-9427-1C97-B67A-A7A73131BE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B0433F4-F7FD-AFB6-4828-1C2F04AB51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DF8DE74-7D16-A179-B1E3-8AD6983B3A3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E6A14C9B-BC14-C6DB-31AC-B25CE6BD8E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93BB87-5095-097B-4195-6F8679F3EE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626E81-30CA-D82E-DF3A-4CD9EA393590}"/>
              </a:ext>
            </a:extLst>
          </p:cNvPr>
          <p:cNvSpPr>
            <a:spLocks noGrp="1" noChangeArrowheads="1"/>
          </p:cNvSpPr>
          <p:nvPr>
            <p:ph type="body" idx="1"/>
          </p:nvPr>
        </p:nvSpPr>
        <p:spPr>
          <a:xfrm>
            <a:off x="152400" y="4114800"/>
            <a:ext cx="6553200" cy="4876800"/>
          </a:xfrm>
        </p:spPr>
        <p:txBody>
          <a:bodyPr/>
          <a:lstStyle/>
          <a:p>
            <a:pPr algn="l"/>
            <a:r>
              <a:rPr lang="en-US" altLang="en-US" dirty="0"/>
              <a:t>Rash speech, let it flow.</a:t>
            </a:r>
          </a:p>
        </p:txBody>
      </p:sp>
      <p:cxnSp>
        <p:nvCxnSpPr>
          <p:cNvPr id="3" name="Straight Connector 2">
            <a:extLst>
              <a:ext uri="{FF2B5EF4-FFF2-40B4-BE49-F238E27FC236}">
                <a16:creationId xmlns:a16="http://schemas.microsoft.com/office/drawing/2014/main" id="{C68C0579-1A51-7C95-EE36-CA0855466A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539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5704-C687-3F68-0F1E-7F8D2E71D5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81301C-0727-B13C-C2D1-59F65F2B69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23C7305D-E62D-63E5-4358-DAA114E59A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CADD0462-7238-A0E4-6C2B-08E4226C68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1BA710-0929-66BF-9365-80C00102670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0AD2D5D-498B-540D-B56D-8450D56A22E8}"/>
              </a:ext>
            </a:extLst>
          </p:cNvPr>
          <p:cNvSpPr>
            <a:spLocks noGrp="1" noChangeArrowheads="1"/>
          </p:cNvSpPr>
          <p:nvPr>
            <p:ph type="body" idx="1"/>
          </p:nvPr>
        </p:nvSpPr>
        <p:spPr>
          <a:xfrm>
            <a:off x="152400" y="4114800"/>
            <a:ext cx="6553200" cy="4876800"/>
          </a:xfrm>
        </p:spPr>
        <p:txBody>
          <a:bodyPr/>
          <a:lstStyle/>
          <a:p>
            <a:pPr algn="l"/>
            <a:r>
              <a:rPr lang="en-US" altLang="en-US" dirty="0"/>
              <a:t>Only 7 years away!</a:t>
            </a:r>
          </a:p>
        </p:txBody>
      </p:sp>
      <p:cxnSp>
        <p:nvCxnSpPr>
          <p:cNvPr id="3" name="Straight Connector 2">
            <a:extLst>
              <a:ext uri="{FF2B5EF4-FFF2-40B4-BE49-F238E27FC236}">
                <a16:creationId xmlns:a16="http://schemas.microsoft.com/office/drawing/2014/main" id="{36C62D89-7F02-7437-84C4-7902F712F0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7775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158C8-51D9-C077-9ACB-EDC8D49B74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E99DC9F-606F-F42A-1865-F5BDDD53FC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51D076E-7065-5049-48C1-B934CE4353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A5C115E8-AE22-003B-008F-6AB301494BD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C1D41CF-6390-0673-99AD-C9FB26010A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ACD2E2-00AD-A886-8A21-7D63DE3B4EA7}"/>
              </a:ext>
            </a:extLst>
          </p:cNvPr>
          <p:cNvSpPr>
            <a:spLocks noGrp="1" noChangeArrowheads="1"/>
          </p:cNvSpPr>
          <p:nvPr>
            <p:ph type="body" idx="1"/>
          </p:nvPr>
        </p:nvSpPr>
        <p:spPr>
          <a:xfrm>
            <a:off x="152400" y="4114800"/>
            <a:ext cx="6553200" cy="4876800"/>
          </a:xfrm>
        </p:spPr>
        <p:txBody>
          <a:bodyPr/>
          <a:lstStyle/>
          <a:p>
            <a:pPr algn="l"/>
            <a:r>
              <a:rPr lang="en-US" altLang="en-US" dirty="0"/>
              <a:t>Rebuke is intrinsic to love.</a:t>
            </a:r>
          </a:p>
        </p:txBody>
      </p:sp>
      <p:cxnSp>
        <p:nvCxnSpPr>
          <p:cNvPr id="3" name="Straight Connector 2">
            <a:extLst>
              <a:ext uri="{FF2B5EF4-FFF2-40B4-BE49-F238E27FC236}">
                <a16:creationId xmlns:a16="http://schemas.microsoft.com/office/drawing/2014/main" id="{8B27D63B-D061-918C-EC97-3050D502A2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7352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B585-B665-1BF2-D024-83DE46C663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9CE9A2B-F011-1560-4362-9377DEB70A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4600EA29-54D0-9345-A6E3-AF0F7278D7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ADB2ADE4-4C1C-723C-B3AB-C16B54F043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A03CE2-B69B-CC65-4B0F-E7187F69A4B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98BD8D-4666-F40D-A05A-BECB1A1396F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FC168F7-72AC-A309-7575-7F83E9D3C72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6251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C6C7-F389-2DB5-ECDA-1860D0EE34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9FA830-C399-6847-F682-128C8C6969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1407BE5-DE17-628F-DBEF-7A832384F0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1A4FEBB9-9F9B-EA5B-5333-9CDA0B3F5C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CB1839D-7F04-3CA8-86D8-609E434392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6BEBE19-8A69-89C7-EA83-6BFD73484AEB}"/>
              </a:ext>
            </a:extLst>
          </p:cNvPr>
          <p:cNvSpPr>
            <a:spLocks noGrp="1" noChangeArrowheads="1"/>
          </p:cNvSpPr>
          <p:nvPr>
            <p:ph type="body" idx="1"/>
          </p:nvPr>
        </p:nvSpPr>
        <p:spPr>
          <a:xfrm>
            <a:off x="152400" y="4114800"/>
            <a:ext cx="6553200" cy="4876800"/>
          </a:xfrm>
        </p:spPr>
        <p:txBody>
          <a:bodyPr/>
          <a:lstStyle/>
          <a:p>
            <a:pPr algn="l"/>
            <a:r>
              <a:rPr lang="en-US" altLang="en-US" dirty="0"/>
              <a:t>Implies the rebuking part.</a:t>
            </a:r>
          </a:p>
        </p:txBody>
      </p:sp>
      <p:cxnSp>
        <p:nvCxnSpPr>
          <p:cNvPr id="3" name="Straight Connector 2">
            <a:extLst>
              <a:ext uri="{FF2B5EF4-FFF2-40B4-BE49-F238E27FC236}">
                <a16:creationId xmlns:a16="http://schemas.microsoft.com/office/drawing/2014/main" id="{B3F2336D-3ADE-5EF4-47F8-09445E3C092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5730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74EB-83FC-054C-5A2A-9ECDE56D73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E7E5B9-7F2E-6D35-017A-847B185DD0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9F87951-42EB-B97E-4959-2E65FE7A44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20E389DA-E6CE-45C9-F2F6-2193E18EF8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2784662-147D-4C76-EEFA-39E131AE7D5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24D3CC0-D289-AD7D-F2D2-F33F4ECED6A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3E1130B-86D7-6A77-E9E5-5780CCCA268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9638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3D03-52E6-3B9D-6D7A-764EBBC432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547C1CE-1683-5B9F-4BDA-090724CE0AE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8C7EC110-634D-45D5-BEE8-960492190A7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C3C71B4A-8089-B959-1A4E-6C002B0074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9E2AAFF-205B-6ED1-FB24-1222269A26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CEDD5E-7547-6192-3A33-0924F3EC571E}"/>
              </a:ext>
            </a:extLst>
          </p:cNvPr>
          <p:cNvSpPr>
            <a:spLocks noGrp="1" noChangeArrowheads="1"/>
          </p:cNvSpPr>
          <p:nvPr>
            <p:ph type="body" idx="1"/>
          </p:nvPr>
        </p:nvSpPr>
        <p:spPr>
          <a:xfrm>
            <a:off x="152400" y="4114800"/>
            <a:ext cx="6553200" cy="4876800"/>
          </a:xfrm>
        </p:spPr>
        <p:txBody>
          <a:bodyPr/>
          <a:lstStyle/>
          <a:p>
            <a:pPr algn="l"/>
            <a:r>
              <a:rPr lang="en-US" altLang="en-US" dirty="0"/>
              <a:t>Nothing to hear.   Just the rebuking aspect</a:t>
            </a:r>
          </a:p>
        </p:txBody>
      </p:sp>
      <p:cxnSp>
        <p:nvCxnSpPr>
          <p:cNvPr id="3" name="Straight Connector 2">
            <a:extLst>
              <a:ext uri="{FF2B5EF4-FFF2-40B4-BE49-F238E27FC236}">
                <a16:creationId xmlns:a16="http://schemas.microsoft.com/office/drawing/2014/main" id="{60184F23-AD82-969B-F072-65CD3C09B2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724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7D87D-0033-B4CA-0464-4783B5E23A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CB4131-936D-230B-4D6F-25DDBC1B0D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2022778D-A066-22C6-3A45-F99C704D59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5D58B671-5AB7-667A-3738-1B58D4F270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D3F3D7-FB47-985F-2029-0EA94481EF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BC8C35E-20CC-D305-10BE-0A25BD14291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65225AA-6D03-CEE3-48D7-834BF2A494B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572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BF1E-1937-4E97-26F4-BB541F12FC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3BEEF0-5A8D-1E38-0482-6FE4B703050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881E857E-C687-26A6-9178-F7E4661FE3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DF72C77-19C6-E02C-4D4F-E2CA2D92FE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D6883B-F558-025D-6D44-65C078C7314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33CB545-F73A-8A1D-5EB4-8EBE7196D9B1}"/>
              </a:ext>
            </a:extLst>
          </p:cNvPr>
          <p:cNvSpPr>
            <a:spLocks noGrp="1" noChangeArrowheads="1"/>
          </p:cNvSpPr>
          <p:nvPr>
            <p:ph type="body" idx="1"/>
          </p:nvPr>
        </p:nvSpPr>
        <p:spPr>
          <a:xfrm>
            <a:off x="152400" y="4114800"/>
            <a:ext cx="6553200" cy="4876800"/>
          </a:xfrm>
        </p:spPr>
        <p:txBody>
          <a:bodyPr/>
          <a:lstStyle/>
          <a:p>
            <a:pPr algn="l"/>
            <a:r>
              <a:rPr lang="en-US" altLang="en-US" sz="1000" dirty="0"/>
              <a:t>https://www.drjamesdobson.org/articles/the-attack-on-our-fundamental-liberties?utm_campaign=6458768-2025%20Public%20Policy&amp;utm_medium=email&amp;_hsenc=p2ANqtz--gXRuztA9EHOWAMzkif87oc1ArioGAwLhk2J-z1JSgH2TtYXocMKYcr5bYLckaGuFUCoXXy0LYwsXn2gAwOCr0a7XXbQ&amp;_hsmi=348269053&amp;utm_content=348269051&amp;utm_source=hs_email</a:t>
            </a:r>
          </a:p>
        </p:txBody>
      </p:sp>
      <p:cxnSp>
        <p:nvCxnSpPr>
          <p:cNvPr id="3" name="Straight Connector 2">
            <a:extLst>
              <a:ext uri="{FF2B5EF4-FFF2-40B4-BE49-F238E27FC236}">
                <a16:creationId xmlns:a16="http://schemas.microsoft.com/office/drawing/2014/main" id="{E66600B3-7C5B-43A4-30C2-A591E7033F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2046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DFF44-F8C7-774D-AAEF-0D3384474E2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15495B-5FAF-239E-02EB-3DEA0537215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DB6C6398-2AAC-B777-2827-B9B71C984E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513C3E40-31E8-4B0D-42D6-10ADCEA7B12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ABDA664-3DB1-DE4D-36F3-5EF11E5DBCB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9683999-AAF4-4C82-3624-632DFD4BD4CB}"/>
              </a:ext>
            </a:extLst>
          </p:cNvPr>
          <p:cNvSpPr>
            <a:spLocks noGrp="1" noChangeArrowheads="1"/>
          </p:cNvSpPr>
          <p:nvPr>
            <p:ph type="body" idx="1"/>
          </p:nvPr>
        </p:nvSpPr>
        <p:spPr>
          <a:xfrm>
            <a:off x="152400" y="4114800"/>
            <a:ext cx="6553200" cy="4876800"/>
          </a:xfrm>
        </p:spPr>
        <p:txBody>
          <a:bodyPr/>
          <a:lstStyle/>
          <a:p>
            <a:pPr algn="l"/>
            <a:r>
              <a:rPr lang="en-US" altLang="en-US" sz="1050" dirty="0"/>
              <a:t>https://www.drjamesdobson.org/articles/the-attack-on-our-fundamental-liberties?utm_campaign=6458768-2025%20Public%20Policy&amp;utm_medium=email&amp;_hsenc=p2ANqtz--gXRuztA9EHOWAMzkif87oc1ArioGAwLhk2J-z1JSgH2TtYXocMKYcr5bYLckaGuFUCoXXy0LYwsXn2gAwOCr0a7XXbQ&amp;_hsmi=348269053&amp;utm_content=348269051&amp;utm_source=hs_email</a:t>
            </a:r>
          </a:p>
        </p:txBody>
      </p:sp>
      <p:cxnSp>
        <p:nvCxnSpPr>
          <p:cNvPr id="3" name="Straight Connector 2">
            <a:extLst>
              <a:ext uri="{FF2B5EF4-FFF2-40B4-BE49-F238E27FC236}">
                <a16:creationId xmlns:a16="http://schemas.microsoft.com/office/drawing/2014/main" id="{568A5E6E-D21F-848D-C865-0AFA900AAF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018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27FE-8798-F398-34DF-6C221386A46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300EDA-26E1-A339-8EB4-431FEEDE8CE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16C9E530-BAE1-44C5-B811-A827B3DCAF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23B5131C-7071-8918-AD63-03A2A90078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F611A0-B481-E8F8-7247-A7F22A39B1A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A636A6-3AB7-B33F-06BD-C77237D35C1F}"/>
              </a:ext>
            </a:extLst>
          </p:cNvPr>
          <p:cNvSpPr>
            <a:spLocks noGrp="1" noChangeArrowheads="1"/>
          </p:cNvSpPr>
          <p:nvPr>
            <p:ph type="body" idx="1"/>
          </p:nvPr>
        </p:nvSpPr>
        <p:spPr>
          <a:xfrm>
            <a:off x="152400" y="4114800"/>
            <a:ext cx="6553200" cy="4876800"/>
          </a:xfrm>
        </p:spPr>
        <p:txBody>
          <a:bodyPr/>
          <a:lstStyle/>
          <a:p>
            <a:r>
              <a:rPr lang="en-US" altLang="en-US" sz="1050" dirty="0"/>
              <a:t>https://www.drjamesdobson.org/articles/the-attack-on-our-fundamental-liberties?utm_campaign=6458768-2025%20Public%20Policy&amp;utm_medium=email&amp;_hsenc=p2ANqtz--gXRuztA9EHOWAMzkif87oc1ArioGAwLhk2J-z1JSgH2TtYXocMKYcr5bYLckaGuFUCoXXy0LYwsXn2gAwOCr0a7XXbQ&amp;_hsmi=348269053&amp;utm_content=348269051&amp;utm_source=hs_email</a:t>
            </a:r>
          </a:p>
        </p:txBody>
      </p:sp>
      <p:cxnSp>
        <p:nvCxnSpPr>
          <p:cNvPr id="3" name="Straight Connector 2">
            <a:extLst>
              <a:ext uri="{FF2B5EF4-FFF2-40B4-BE49-F238E27FC236}">
                <a16:creationId xmlns:a16="http://schemas.microsoft.com/office/drawing/2014/main" id="{4018CAF0-F231-FCE0-B39C-1326C14E0DA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166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7507-5748-7799-D6AC-C8BF450396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700135-57A6-C968-0D2E-7E3F908857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FCD91D9-F862-0229-FD18-201FB62C15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053B64CA-3433-45F3-26E4-CA5DADF42B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32254A-E644-0A8D-BE0F-20D65252B6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D1BACD-2286-6973-0674-2C8CE08FDAB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06547C-B598-AD4E-DEFE-8FC4B37D927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86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B2A2-EDC2-C55C-DB06-72A56D7987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4ABBCC-6ACE-0002-68F5-308C8F0428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F73A6F9-B026-0BDC-3B78-3D38CFEA39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37E6DFBC-EBDA-1119-06A6-6528997F6F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72C4D6-8A56-051F-13CA-1BAC19026B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81EC4E-2A91-E196-E436-B25C68BEB5B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DFF1E95-1A79-8D77-CB38-8D893B8CEC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BAFE86-1CB4-E4F0-A541-775E9328490D}"/>
              </a:ext>
            </a:extLst>
          </p:cNvPr>
          <p:cNvSpPr txBox="1"/>
          <p:nvPr/>
        </p:nvSpPr>
        <p:spPr>
          <a:xfrm>
            <a:off x="381000" y="685800"/>
            <a:ext cx="5997732" cy="646331"/>
          </a:xfrm>
          <a:prstGeom prst="rect">
            <a:avLst/>
          </a:prstGeom>
          <a:noFill/>
        </p:spPr>
        <p:txBody>
          <a:bodyPr wrap="none" rtlCol="0">
            <a:spAutoFit/>
          </a:bodyPr>
          <a:lstStyle/>
          <a:p>
            <a:pPr algn="l"/>
            <a:r>
              <a:rPr lang="en-US" sz="3600" dirty="0">
                <a:effectLst>
                  <a:outerShdw blurRad="38100" dist="38100" dir="2700000" algn="tl">
                    <a:srgbClr val="000000">
                      <a:alpha val="43137"/>
                    </a:srgbClr>
                  </a:outerShdw>
                </a:effectLst>
              </a:rPr>
              <a:t>More hilarious than fiction</a:t>
            </a:r>
          </a:p>
        </p:txBody>
      </p:sp>
    </p:spTree>
    <p:extLst>
      <p:ext uri="{BB962C8B-B14F-4D97-AF65-F5344CB8AC3E}">
        <p14:creationId xmlns:p14="http://schemas.microsoft.com/office/powerpoint/2010/main" val="19955799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D983D-BBA8-B72A-73EB-5EA520C8E3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D1A3DB-99D7-4C30-B223-7CBAE7408D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16D308B8-8BF9-D363-9E73-7C1EAF81DEC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EB8C100B-9426-E087-4A7E-3FDCD34B49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34882C-EF98-4489-ACA8-0E237D5CE3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2816419-F7CF-A7E8-FF63-F8C9B757AD6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A12C826-E762-5A58-E8AE-376910E992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303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E70CF-15B0-6497-C344-4A77B60C25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AC7EAA-82D2-972A-F786-B02AA8336D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0649E443-EEDB-956A-D3C2-364351E39CE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34172FC5-685F-E962-AF7B-64BCA47FE6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F7B4D8-8EB1-F8AA-5805-BD13A9E54EC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B9A317E-2162-BAF9-DEE1-64D4052A7569}"/>
              </a:ext>
            </a:extLst>
          </p:cNvPr>
          <p:cNvSpPr>
            <a:spLocks noGrp="1" noChangeArrowheads="1"/>
          </p:cNvSpPr>
          <p:nvPr>
            <p:ph type="body" idx="1"/>
          </p:nvPr>
        </p:nvSpPr>
        <p:spPr>
          <a:xfrm>
            <a:off x="152400" y="4114800"/>
            <a:ext cx="6553200" cy="4876800"/>
          </a:xfrm>
        </p:spPr>
        <p:txBody>
          <a:bodyPr/>
          <a:lstStyle/>
          <a:p>
            <a:pPr algn="l"/>
            <a:r>
              <a:rPr lang="en-US" altLang="en-US" dirty="0"/>
              <a:t>Sally Shiff</a:t>
            </a:r>
          </a:p>
        </p:txBody>
      </p:sp>
      <p:cxnSp>
        <p:nvCxnSpPr>
          <p:cNvPr id="3" name="Straight Connector 2">
            <a:extLst>
              <a:ext uri="{FF2B5EF4-FFF2-40B4-BE49-F238E27FC236}">
                <a16:creationId xmlns:a16="http://schemas.microsoft.com/office/drawing/2014/main" id="{8CAB4524-B02D-DB9B-DDFE-72C286E007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4357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74AE0-76E0-EB01-E827-F000C71B5FA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A35EA7-0CB8-6F12-5954-451A2C4735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6E2878C7-5B00-73AD-5CE5-9D6176EE4E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8630929B-136D-340C-A050-9727EC259D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CAB616-42F8-E0FE-C2E2-3FA12D684E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F3714D-5CA5-7925-4B55-7D76954B0BEE}"/>
              </a:ext>
            </a:extLst>
          </p:cNvPr>
          <p:cNvSpPr>
            <a:spLocks noGrp="1" noChangeArrowheads="1"/>
          </p:cNvSpPr>
          <p:nvPr>
            <p:ph type="body" idx="1"/>
          </p:nvPr>
        </p:nvSpPr>
        <p:spPr>
          <a:xfrm>
            <a:off x="152400" y="4114800"/>
            <a:ext cx="6553200" cy="4876800"/>
          </a:xfrm>
        </p:spPr>
        <p:txBody>
          <a:bodyPr/>
          <a:lstStyle/>
          <a:p>
            <a:r>
              <a:rPr lang="en-US" altLang="en-US" sz="1050" dirty="0"/>
              <a:t>https://www.israeltoday.co.il/read/netanyahu-orders-massive-counter-terror-op-after-bus-bombings/#google_vignette</a:t>
            </a:r>
          </a:p>
          <a:p>
            <a:pPr algn="l"/>
            <a:r>
              <a:rPr lang="en-US" b="0" i="0" dirty="0">
                <a:solidFill>
                  <a:srgbClr val="000000"/>
                </a:solidFill>
                <a:effectLst/>
                <a:latin typeface="Georgia" panose="02040502050405020303" pitchFamily="18" charset="0"/>
              </a:rPr>
              <a:t>All of the explosions on Thursday occurred in parked, empty buses across the central city of Bat Yam, located just south of Tel Aviv. There were no injuries in the attack.</a:t>
            </a:r>
            <a:endParaRPr lang="en-US" altLang="en-US" dirty="0"/>
          </a:p>
        </p:txBody>
      </p:sp>
      <p:cxnSp>
        <p:nvCxnSpPr>
          <p:cNvPr id="3" name="Straight Connector 2">
            <a:extLst>
              <a:ext uri="{FF2B5EF4-FFF2-40B4-BE49-F238E27FC236}">
                <a16:creationId xmlns:a16="http://schemas.microsoft.com/office/drawing/2014/main" id="{92B49E2F-0789-17D0-6550-B513EF4E72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955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51682-E127-2B8F-4D14-45155CCD82F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BE88A3-9CB5-F5BE-592D-2D0E34A4E6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EA0CBC00-044D-B58A-C611-4F4EC486F9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20B1C7F8-A0E0-048C-EEF9-E057A95FC3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5F50D8-6F09-01B9-806D-39DA4859CA0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491F91-AF64-70A2-B042-37CB109C894F}"/>
              </a:ext>
            </a:extLst>
          </p:cNvPr>
          <p:cNvSpPr>
            <a:spLocks noGrp="1" noChangeArrowheads="1"/>
          </p:cNvSpPr>
          <p:nvPr>
            <p:ph type="body" idx="1"/>
          </p:nvPr>
        </p:nvSpPr>
        <p:spPr>
          <a:xfrm>
            <a:off x="152400" y="4114800"/>
            <a:ext cx="6553200" cy="4876800"/>
          </a:xfrm>
        </p:spPr>
        <p:txBody>
          <a:bodyPr/>
          <a:lstStyle/>
          <a:p>
            <a:r>
              <a:rPr lang="en-US" altLang="en-US" sz="1050" dirty="0"/>
              <a:t>https://www.israeltoday.co.il/read/netanyahu-orders-massive-counter-terror-op-after-bus-bombings/#google_vignette</a:t>
            </a:r>
          </a:p>
        </p:txBody>
      </p:sp>
      <p:cxnSp>
        <p:nvCxnSpPr>
          <p:cNvPr id="3" name="Straight Connector 2">
            <a:extLst>
              <a:ext uri="{FF2B5EF4-FFF2-40B4-BE49-F238E27FC236}">
                <a16:creationId xmlns:a16="http://schemas.microsoft.com/office/drawing/2014/main" id="{5F95BDA2-B118-9F08-5F54-00D3FB20AF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112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E7F8-0E84-BCC8-256D-994EBD34D2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CB00D0-991A-D3EF-C87E-EDE927925B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E5A9AF79-19B9-392C-6A86-327BF719B7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62057C05-4796-63FD-272B-3B11759F1F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E6FF67A-D024-50A4-6AF8-6DC5D76504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9F632CC-8447-5AA8-E69D-430AEE43512F}"/>
              </a:ext>
            </a:extLst>
          </p:cNvPr>
          <p:cNvSpPr>
            <a:spLocks noGrp="1" noChangeArrowheads="1"/>
          </p:cNvSpPr>
          <p:nvPr>
            <p:ph type="body" idx="1"/>
          </p:nvPr>
        </p:nvSpPr>
        <p:spPr>
          <a:xfrm>
            <a:off x="152400" y="4114800"/>
            <a:ext cx="6553200" cy="4876800"/>
          </a:xfrm>
        </p:spPr>
        <p:txBody>
          <a:bodyPr/>
          <a:lstStyle/>
          <a:p>
            <a:pPr algn="l"/>
            <a:r>
              <a:rPr lang="en-US" b="1" i="0" dirty="0">
                <a:solidFill>
                  <a:srgbClr val="333333"/>
                </a:solidFill>
                <a:effectLst/>
                <a:latin typeface="arial" panose="020B0604020202020204" pitchFamily="34" charset="0"/>
              </a:rPr>
              <a:t>Shiri </a:t>
            </a:r>
            <a:r>
              <a:rPr lang="en-US" b="1" i="0" dirty="0" err="1">
                <a:solidFill>
                  <a:srgbClr val="333333"/>
                </a:solidFill>
                <a:effectLst/>
                <a:latin typeface="arial" panose="020B0604020202020204" pitchFamily="34" charset="0"/>
              </a:rPr>
              <a:t>Bibas</a:t>
            </a:r>
            <a:r>
              <a:rPr lang="en-US" b="0" i="0" dirty="0">
                <a:solidFill>
                  <a:srgbClr val="333333"/>
                </a:solidFill>
                <a:effectLst/>
                <a:latin typeface="arial" panose="020B0604020202020204" pitchFamily="34" charset="0"/>
              </a:rPr>
              <a:t>, her little boys </a:t>
            </a:r>
            <a:r>
              <a:rPr lang="en-US" b="1" i="0" dirty="0">
                <a:solidFill>
                  <a:srgbClr val="333333"/>
                </a:solidFill>
                <a:effectLst/>
                <a:latin typeface="arial" panose="020B0604020202020204" pitchFamily="34" charset="0"/>
              </a:rPr>
              <a:t>Ariel</a:t>
            </a:r>
            <a:r>
              <a:rPr lang="en-US" b="0" i="0" dirty="0">
                <a:solidFill>
                  <a:srgbClr val="333333"/>
                </a:solidFill>
                <a:effectLst/>
                <a:latin typeface="arial" panose="020B0604020202020204" pitchFamily="34" charset="0"/>
              </a:rPr>
              <a:t> and </a:t>
            </a:r>
            <a:r>
              <a:rPr lang="en-US" b="1" i="0" dirty="0" err="1">
                <a:solidFill>
                  <a:srgbClr val="333333"/>
                </a:solidFill>
                <a:effectLst/>
                <a:latin typeface="arial" panose="020B0604020202020204" pitchFamily="34" charset="0"/>
              </a:rPr>
              <a:t>Kfir</a:t>
            </a:r>
            <a:r>
              <a:rPr lang="en-US" b="0" i="0" dirty="0">
                <a:solidFill>
                  <a:srgbClr val="333333"/>
                </a:solidFill>
                <a:effectLst/>
                <a:latin typeface="arial" panose="020B0604020202020204" pitchFamily="34" charset="0"/>
              </a:rPr>
              <a:t>,</a:t>
            </a:r>
            <a:r>
              <a:rPr lang="he-IL" b="0" i="0" dirty="0">
                <a:solidFill>
                  <a:srgbClr val="333333"/>
                </a:solidFill>
                <a:effectLst/>
                <a:latin typeface="arial" panose="020B0604020202020204" pitchFamily="34" charset="0"/>
              </a:rPr>
              <a:t> </a:t>
            </a:r>
            <a:r>
              <a:rPr lang="en-US" b="0" i="0" dirty="0">
                <a:solidFill>
                  <a:srgbClr val="333333"/>
                </a:solidFill>
                <a:effectLst/>
                <a:latin typeface="arial" panose="020B0604020202020204" pitchFamily="34" charset="0"/>
              </a:rPr>
              <a:t>and </a:t>
            </a:r>
            <a:r>
              <a:rPr lang="en-US" b="1" i="0" dirty="0">
                <a:solidFill>
                  <a:srgbClr val="333333"/>
                </a:solidFill>
                <a:effectLst/>
                <a:latin typeface="arial" panose="020B0604020202020204" pitchFamily="34" charset="0"/>
              </a:rPr>
              <a:t>Oded Lifshitz</a:t>
            </a:r>
            <a:r>
              <a:rPr lang="en-US" b="0" i="0" dirty="0">
                <a:solidFill>
                  <a:srgbClr val="333333"/>
                </a:solidFill>
                <a:effectLst/>
                <a:latin typeface="arial" panose="020B0604020202020204" pitchFamily="34" charset="0"/>
              </a:rPr>
              <a:t> </a:t>
            </a:r>
            <a:endParaRPr lang="en-US" altLang="en-US" dirty="0"/>
          </a:p>
        </p:txBody>
      </p:sp>
      <p:cxnSp>
        <p:nvCxnSpPr>
          <p:cNvPr id="3" name="Straight Connector 2">
            <a:extLst>
              <a:ext uri="{FF2B5EF4-FFF2-40B4-BE49-F238E27FC236}">
                <a16:creationId xmlns:a16="http://schemas.microsoft.com/office/drawing/2014/main" id="{DE88EA95-F2DA-92DD-672D-BC7D776E1E3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0046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75009-27C2-6846-676F-34CE11422C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C6124C-8D52-EFB7-A93C-2D5CDEFEF0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ABED2096-AC27-BB97-ADC7-AD7E3585AB5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1C0C3C97-E601-A251-EB5D-9B3B0D6B0F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398FBD-7A04-5819-3387-2D211D0E26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C7D535-F6A4-32FF-A660-99699334EC3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31FD928-C477-DC30-D6C5-8B3A7D3734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9375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FA9F6-EF94-9442-9758-AF3E9D8512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C70FE4-42C6-71B5-0D78-D10FC800CF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F77C4760-D5A8-E782-223A-39A89C6840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FBA3758-1DA9-C090-17C2-6B3F8145B1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C941B6C-960D-5425-F550-02A5B391C9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A4798E0-5E6D-E9B2-8F4F-BBC70F61C1B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C8A2F1-DB5D-29A7-E6AB-873F096CA6B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49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5B9D5-00F9-CADC-4D20-6DEFA0B5EB7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549EB6-D43F-90BD-BF19-672B05E688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FFE8442-6CFA-A6D3-7073-884F519F83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878888A7-F4AD-7E10-21A9-EC64BD8247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D4A873-F9DF-4E3B-9501-F68B5348C56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AD1972-8AA7-E814-3AD7-295241B5D37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9049876-7EAA-BB79-E17D-F492353126A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111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794A4-FA14-9AFF-EF3E-B315280736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8C8905-746E-19E6-2DE9-D3DDB420790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408ED2E-4B33-D26C-662A-092DAB1749B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B2E96424-50F4-6A52-0F4F-C182B487B0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695909-8948-13A7-0A38-5F63852A6E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6C9E5A6-0840-8215-A3A1-D60DBE672E7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08EFD41-5348-968A-4879-3026E3E467A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6739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A047-D991-9566-7516-F2A8793FCE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3EEA85-251E-19C9-163A-39BD9727A7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583AAB7E-552C-2CA1-A7C1-9EC0809435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ED5613E2-4106-100B-B124-03696540F9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C24F83D-028E-BF66-5F55-29C094E79D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9B1DA6-34C0-5EBA-01DC-59C93D2A2FA3}"/>
              </a:ext>
            </a:extLst>
          </p:cNvPr>
          <p:cNvSpPr>
            <a:spLocks noGrp="1" noChangeArrowheads="1"/>
          </p:cNvSpPr>
          <p:nvPr>
            <p:ph type="body" idx="1"/>
          </p:nvPr>
        </p:nvSpPr>
        <p:spPr>
          <a:xfrm>
            <a:off x="152400" y="4114800"/>
            <a:ext cx="6553200" cy="4876800"/>
          </a:xfrm>
        </p:spPr>
        <p:txBody>
          <a:bodyPr/>
          <a:lstStyle/>
          <a:p>
            <a:pPr algn="l"/>
            <a:r>
              <a:rPr lang="en-US" altLang="en-US" dirty="0"/>
              <a:t>In better days.</a:t>
            </a:r>
          </a:p>
        </p:txBody>
      </p:sp>
      <p:cxnSp>
        <p:nvCxnSpPr>
          <p:cNvPr id="3" name="Straight Connector 2">
            <a:extLst>
              <a:ext uri="{FF2B5EF4-FFF2-40B4-BE49-F238E27FC236}">
                <a16:creationId xmlns:a16="http://schemas.microsoft.com/office/drawing/2014/main" id="{DAE4EBF4-06D4-A284-90A3-EC0C7651FB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49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AD12-FE71-594E-12E1-B96FCF4C05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6FC154D-49B4-1747-F1B9-078FD98119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7199DE7F-9E43-6C6B-D0E3-4AC09163CE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4453923E-E1FE-B83D-7BB4-77A477E360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5433450-7DAC-E129-1DDB-5EB37F3136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B8F1AE-A84F-6926-CAC2-8CFA589B9803}"/>
              </a:ext>
            </a:extLst>
          </p:cNvPr>
          <p:cNvSpPr>
            <a:spLocks noGrp="1" noChangeArrowheads="1"/>
          </p:cNvSpPr>
          <p:nvPr>
            <p:ph type="body" idx="1"/>
          </p:nvPr>
        </p:nvSpPr>
        <p:spPr>
          <a:xfrm>
            <a:off x="152400" y="4114800"/>
            <a:ext cx="6553200" cy="4876800"/>
          </a:xfrm>
        </p:spPr>
        <p:txBody>
          <a:bodyPr/>
          <a:lstStyle/>
          <a:p>
            <a:pPr algn="l"/>
            <a:r>
              <a:rPr lang="en-US" altLang="en-US" sz="1050" dirty="0"/>
              <a:t>https://www.theepochtimes.com/us/database-lists-12-million-people-older-than-120-eligible-for-social-security-musk-5811532?utm_source=Morningbrief&amp;src_src=Morningbrief&amp;utm_campaign=mb-2025-02-18&amp;src_cmp=mb-2025-02-18&amp;utm_medium=email&amp;est=AAAAAAAAAAAAAAAAcuomYBYAh9bH4LguuWhYArg0yEwDi4CakWZxJkVclaEQIH3YkA%3D%3D</a:t>
            </a:r>
          </a:p>
          <a:p>
            <a:pPr algn="l"/>
            <a:endParaRPr lang="en-US" altLang="en-US" sz="1050" dirty="0"/>
          </a:p>
          <a:p>
            <a:pPr algn="l"/>
            <a:r>
              <a:rPr lang="en-US" altLang="en-US" sz="1050" dirty="0"/>
              <a:t>Disputed at</a:t>
            </a:r>
          </a:p>
          <a:p>
            <a:pPr algn="l"/>
            <a:r>
              <a:rPr lang="en-US" altLang="en-US" sz="1050" dirty="0"/>
              <a:t> https://www.marketbeat.com/articles/tens-of-millions-of-dead-people-arent-getting-social-security-checks-despite-trump-and-musk-claims-2025-02-18/?utm_source=miximedia&amp;utm_medium=miximedia</a:t>
            </a:r>
          </a:p>
        </p:txBody>
      </p:sp>
      <p:cxnSp>
        <p:nvCxnSpPr>
          <p:cNvPr id="3" name="Straight Connector 2">
            <a:extLst>
              <a:ext uri="{FF2B5EF4-FFF2-40B4-BE49-F238E27FC236}">
                <a16:creationId xmlns:a16="http://schemas.microsoft.com/office/drawing/2014/main" id="{E456816F-05B7-168D-99F4-7F1F2A7BA4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5990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D2D95-433F-A565-66C3-2C5973311D9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C5493C-846C-E44C-E8E5-AFA4C31F94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B4135B67-72E4-4CD5-3052-CFDED51BFF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7C1782D9-3B82-6856-A27E-0CA14B0361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E7185B-6C1F-20D3-4806-C71F412BFB9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86027C8-9CF1-049C-5762-8FD75F8AFC9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6A114F7-2AE3-C7EB-C183-09210E275B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125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D146-4C22-30F1-8FD4-4BB9494788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ECABC4-38C9-CAE6-243F-E9DACD26F6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41E78C3B-64A1-A0FE-028E-9714F042EB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8947F728-7922-1339-3D53-2CF699F6F6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B5D71F3-73B2-3B2F-5C50-1201B505568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0716ED-E7A0-A910-EB0D-54E2A3C2E4D4}"/>
              </a:ext>
            </a:extLst>
          </p:cNvPr>
          <p:cNvSpPr>
            <a:spLocks noGrp="1" noChangeArrowheads="1"/>
          </p:cNvSpPr>
          <p:nvPr>
            <p:ph type="body" idx="1"/>
          </p:nvPr>
        </p:nvSpPr>
        <p:spPr>
          <a:xfrm>
            <a:off x="152400" y="4114800"/>
            <a:ext cx="6553200" cy="4876800"/>
          </a:xfrm>
        </p:spPr>
        <p:txBody>
          <a:bodyPr/>
          <a:lstStyle/>
          <a:p>
            <a:pPr algn="l"/>
            <a:r>
              <a:rPr lang="en-US" altLang="en-US" dirty="0"/>
              <a:t>https://www.youtube.com/watch?v=sNLnOr6z_as</a:t>
            </a:r>
          </a:p>
        </p:txBody>
      </p:sp>
      <p:cxnSp>
        <p:nvCxnSpPr>
          <p:cNvPr id="3" name="Straight Connector 2">
            <a:extLst>
              <a:ext uri="{FF2B5EF4-FFF2-40B4-BE49-F238E27FC236}">
                <a16:creationId xmlns:a16="http://schemas.microsoft.com/office/drawing/2014/main" id="{02889476-7FFC-5D8A-592D-91F9B268D17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2279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3B5D7-4794-368F-057D-9FAE37D7E4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4AE3D02-E55F-25B1-5C44-45A60ED3CD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069A9931-5C53-1BF4-D1E3-42239F325F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98C6AB8A-D03C-8A7F-39BB-C1BBCBDC28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2F2E4BB-5A44-8F17-0BFA-3BF8BD49F0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EC4694B-4976-886E-E6AD-94CD1EBA3752}"/>
              </a:ext>
            </a:extLst>
          </p:cNvPr>
          <p:cNvSpPr>
            <a:spLocks noGrp="1" noChangeArrowheads="1"/>
          </p:cNvSpPr>
          <p:nvPr>
            <p:ph type="body" idx="1"/>
          </p:nvPr>
        </p:nvSpPr>
        <p:spPr>
          <a:xfrm>
            <a:off x="152400" y="4114800"/>
            <a:ext cx="6553200" cy="4876800"/>
          </a:xfrm>
        </p:spPr>
        <p:txBody>
          <a:bodyPr/>
          <a:lstStyle/>
          <a:p>
            <a:pPr algn="l"/>
            <a:r>
              <a:rPr lang="en-US" altLang="en-US" dirty="0"/>
              <a:t>Sally Shiff</a:t>
            </a:r>
          </a:p>
        </p:txBody>
      </p:sp>
      <p:cxnSp>
        <p:nvCxnSpPr>
          <p:cNvPr id="3" name="Straight Connector 2">
            <a:extLst>
              <a:ext uri="{FF2B5EF4-FFF2-40B4-BE49-F238E27FC236}">
                <a16:creationId xmlns:a16="http://schemas.microsoft.com/office/drawing/2014/main" id="{74EE6B7A-30F5-1B03-2D5B-949E8A42079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322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6F2B-D604-0652-CA3F-B75BF6D73D6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B75270-0378-FACB-6429-D412AB83845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41E61A3A-6BA1-0061-E12A-B6AB7F4E6F2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5F7AF3FB-D5B1-6877-B039-A70E9CDF2B6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00FE28-D05E-5FAF-0B1D-1DB2EDA798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72C492-D42A-6E8F-ABB7-496CFDED26F3}"/>
              </a:ext>
            </a:extLst>
          </p:cNvPr>
          <p:cNvSpPr>
            <a:spLocks noGrp="1" noChangeArrowheads="1"/>
          </p:cNvSpPr>
          <p:nvPr>
            <p:ph type="body" idx="1"/>
          </p:nvPr>
        </p:nvSpPr>
        <p:spPr>
          <a:xfrm>
            <a:off x="152400" y="4114800"/>
            <a:ext cx="6553200" cy="4876800"/>
          </a:xfrm>
        </p:spPr>
        <p:txBody>
          <a:bodyPr/>
          <a:lstStyle/>
          <a:p>
            <a:pPr algn="l"/>
            <a:r>
              <a:rPr lang="en-US" b="0" i="1" dirty="0">
                <a:solidFill>
                  <a:srgbClr val="FFFFFF"/>
                </a:solidFill>
                <a:effectLst/>
                <a:latin typeface="Helvetica" panose="020B0604020202020204" pitchFamily="34" charset="0"/>
              </a:rPr>
              <a:t>Copyright © 2025 The Jerusalem Institute of Justice, All rights reserved.</a:t>
            </a:r>
          </a:p>
          <a:p>
            <a:r>
              <a:rPr lang="en-US" altLang="en-US" sz="1050" dirty="0"/>
              <a:t>https://mailchi.mp/jij/shiri-bibas?e=5b00c6e90f</a:t>
            </a:r>
          </a:p>
          <a:p>
            <a:r>
              <a:rPr lang="en-US" altLang="en-US" sz="1050" dirty="0"/>
              <a:t>https://www.nysun.com/article/may-god-avenge-their-blood-netanyahu-expresses-outrage-after-hamas-fails-to-return-the-body-of-shiri-bibas</a:t>
            </a:r>
          </a:p>
        </p:txBody>
      </p:sp>
      <p:cxnSp>
        <p:nvCxnSpPr>
          <p:cNvPr id="3" name="Straight Connector 2">
            <a:extLst>
              <a:ext uri="{FF2B5EF4-FFF2-40B4-BE49-F238E27FC236}">
                <a16:creationId xmlns:a16="http://schemas.microsoft.com/office/drawing/2014/main" id="{7D136C05-5737-7F27-EF5C-7F7C5AC522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6856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5A33-CCED-0CC6-5386-2E2428D069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FC6B88-A519-118B-D2AE-7259A4212D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474E798B-1D60-DB2C-A226-5ECF41D4C9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6A6039EA-8789-1F41-E8D0-0B380995C4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C2FD0F-503A-C8C5-4815-CD04042B6A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5DD255A-4747-2D05-F1D7-D8D8651E9EF0}"/>
              </a:ext>
            </a:extLst>
          </p:cNvPr>
          <p:cNvSpPr>
            <a:spLocks noGrp="1" noChangeArrowheads="1"/>
          </p:cNvSpPr>
          <p:nvPr>
            <p:ph type="body" idx="1"/>
          </p:nvPr>
        </p:nvSpPr>
        <p:spPr>
          <a:xfrm>
            <a:off x="152400" y="4114800"/>
            <a:ext cx="6553200" cy="4876800"/>
          </a:xfrm>
        </p:spPr>
        <p:txBody>
          <a:bodyPr/>
          <a:lstStyle/>
          <a:p>
            <a:pPr algn="l"/>
            <a:r>
              <a:rPr lang="en-US" altLang="en-US" dirty="0"/>
              <a:t>Sally Shiff</a:t>
            </a:r>
          </a:p>
        </p:txBody>
      </p:sp>
      <p:cxnSp>
        <p:nvCxnSpPr>
          <p:cNvPr id="3" name="Straight Connector 2">
            <a:extLst>
              <a:ext uri="{FF2B5EF4-FFF2-40B4-BE49-F238E27FC236}">
                <a16:creationId xmlns:a16="http://schemas.microsoft.com/office/drawing/2014/main" id="{146C6591-B4F2-4139-06FE-103F31E807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4778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7CFA-93F1-0BF3-4349-A60A9341F9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CBDF9C2-4391-A535-BC42-E728ACCB2D6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DA264FBC-7DE0-6BED-6248-E866FCECC3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0A32B52-76AA-EA6F-5211-81BDF82E6D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691EBC-C6D5-F49B-B0F5-0CE5E412D1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8621D7-1AA4-2484-8655-25597D515E5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767E9DC-2CC1-7981-4291-B2375E0BB5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3074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0524-A2AD-8ADD-CF26-4EDD9A04F2A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194218-B970-6742-3E34-617255C64C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D742F096-C44C-8848-FD67-43531E06FE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5114CF91-8035-1B1A-8616-50E13C1D0BA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F529B27-D3D7-36CF-7EA4-C0A4FCC20D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023C0B-F701-2E57-A25F-96FBDC115D9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51ECA61-1556-28A5-187F-0C32284769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1753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0953-76A5-4079-7710-AA4E95552A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72B6A6-74DD-6359-893B-03B009F438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93EC9F5B-63C3-7527-E28D-AAE52818C7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8EAE8386-D757-AD14-278B-6301429B98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48971FB-48C7-FC46-E3CA-AE37753ABD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1E1B791-36BD-5B20-DF8B-0951CE3C65C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52A2716-E251-A3BD-BD3E-75823BCBF9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011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013D-8629-CB2F-B724-BF5C7EAC597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9BF2794-7B0B-6F79-059F-510A27B8C66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C1DEFF05-282E-EF3D-1575-DA2EE95CD4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BE0B64E3-8013-478D-5971-8F241F623D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FFAA00-B8D1-3140-5994-B07BC823C97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9A8A29-BF1A-2914-0D52-29C3218BAAB2}"/>
              </a:ext>
            </a:extLst>
          </p:cNvPr>
          <p:cNvSpPr>
            <a:spLocks noGrp="1" noChangeArrowheads="1"/>
          </p:cNvSpPr>
          <p:nvPr>
            <p:ph type="body" idx="1"/>
          </p:nvPr>
        </p:nvSpPr>
        <p:spPr>
          <a:xfrm>
            <a:off x="152400" y="4114800"/>
            <a:ext cx="6553200" cy="4876800"/>
          </a:xfrm>
        </p:spPr>
        <p:txBody>
          <a:bodyPr/>
          <a:lstStyle/>
          <a:p>
            <a:pPr algn="l"/>
            <a:r>
              <a:rPr lang="en-US" altLang="en-US" dirty="0"/>
              <a:t>A MOST politically incorrect cartoon.   Maybe less so now…</a:t>
            </a:r>
          </a:p>
        </p:txBody>
      </p:sp>
      <p:cxnSp>
        <p:nvCxnSpPr>
          <p:cNvPr id="3" name="Straight Connector 2">
            <a:extLst>
              <a:ext uri="{FF2B5EF4-FFF2-40B4-BE49-F238E27FC236}">
                <a16:creationId xmlns:a16="http://schemas.microsoft.com/office/drawing/2014/main" id="{D6BE3662-2CF9-EDFF-C264-15C87B85A72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6137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41C6-1C8A-56CA-F0DA-4FFD873B08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24D7A9-8FFB-25F8-E711-D61EFB86EE2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Be Quick to Listen Yaakov 1.19</a:t>
            </a:r>
          </a:p>
        </p:txBody>
      </p:sp>
      <p:sp>
        <p:nvSpPr>
          <p:cNvPr id="5" name="Rectangle 3">
            <a:extLst>
              <a:ext uri="{FF2B5EF4-FFF2-40B4-BE49-F238E27FC236}">
                <a16:creationId xmlns:a16="http://schemas.microsoft.com/office/drawing/2014/main" id="{7E52E294-4E87-E45C-B0E2-C8AF1A85042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22, 2025 5785</a:t>
            </a:r>
          </a:p>
        </p:txBody>
      </p:sp>
      <p:sp>
        <p:nvSpPr>
          <p:cNvPr id="6" name="Rectangle 7">
            <a:extLst>
              <a:ext uri="{FF2B5EF4-FFF2-40B4-BE49-F238E27FC236}">
                <a16:creationId xmlns:a16="http://schemas.microsoft.com/office/drawing/2014/main" id="{F582F538-1443-8014-9059-E8EE74A8DA1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24720B-BDF8-7D4D-A807-CAA3DF3561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4EDD0B-F8D2-2C7B-3025-E0C4320409C1}"/>
              </a:ext>
            </a:extLst>
          </p:cNvPr>
          <p:cNvSpPr>
            <a:spLocks noGrp="1" noChangeArrowheads="1"/>
          </p:cNvSpPr>
          <p:nvPr>
            <p:ph type="body" idx="1"/>
          </p:nvPr>
        </p:nvSpPr>
        <p:spPr>
          <a:xfrm>
            <a:off x="152400" y="4114800"/>
            <a:ext cx="6553200" cy="4876800"/>
          </a:xfrm>
        </p:spPr>
        <p:txBody>
          <a:bodyPr/>
          <a:lstStyle/>
          <a:p>
            <a:pPr algn="l"/>
            <a:r>
              <a:rPr lang="en-US" altLang="en-US" dirty="0"/>
              <a:t>Note </a:t>
            </a:r>
          </a:p>
          <a:p>
            <a:pPr algn="l"/>
            <a:r>
              <a:rPr lang="en-US" altLang="en-US" dirty="0"/>
              <a:t>US military 2024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US military 2025</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Enlistment is way UP!</a:t>
            </a:r>
          </a:p>
          <a:p>
            <a:pPr algn="l"/>
            <a:endParaRPr lang="en-US" altLang="en-US" dirty="0"/>
          </a:p>
        </p:txBody>
      </p:sp>
      <p:cxnSp>
        <p:nvCxnSpPr>
          <p:cNvPr id="3" name="Straight Connector 2">
            <a:extLst>
              <a:ext uri="{FF2B5EF4-FFF2-40B4-BE49-F238E27FC236}">
                <a16:creationId xmlns:a16="http://schemas.microsoft.com/office/drawing/2014/main" id="{758DB412-73BC-1CDF-2295-E99BB149F1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05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770" indent="0" algn="ctr">
              <a:buNone/>
              <a:defRPr/>
            </a:lvl2pPr>
            <a:lvl3pPr marL="913590" indent="0" algn="ctr">
              <a:buNone/>
              <a:defRPr/>
            </a:lvl3pPr>
            <a:lvl4pPr marL="1370376" indent="0" algn="ctr">
              <a:buNone/>
              <a:defRPr/>
            </a:lvl4pPr>
            <a:lvl5pPr marL="1827179" indent="0" algn="ctr">
              <a:buNone/>
              <a:defRPr/>
            </a:lvl5pPr>
            <a:lvl6pPr marL="2283948" indent="0" algn="ctr">
              <a:buNone/>
              <a:defRPr/>
            </a:lvl6pPr>
            <a:lvl7pPr marL="2740718" indent="0" algn="ctr">
              <a:buNone/>
              <a:defRPr/>
            </a:lvl7pPr>
            <a:lvl8pPr marL="3197520" indent="0" algn="ctr">
              <a:buNone/>
              <a:defRPr/>
            </a:lvl8pPr>
            <a:lvl9pPr marL="365431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pPr/>
              <a:t>‹#›</a:t>
            </a:fld>
            <a:endParaRPr lang="en-US" altLang="en-US"/>
          </a:p>
        </p:txBody>
      </p:sp>
    </p:spTree>
    <p:extLst>
      <p:ext uri="{BB962C8B-B14F-4D97-AF65-F5344CB8AC3E}">
        <p14:creationId xmlns:p14="http://schemas.microsoft.com/office/powerpoint/2010/main" val="12731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pPr/>
              <a:t>‹#›</a:t>
            </a:fld>
            <a:endParaRPr lang="en-US" altLang="en-US"/>
          </a:p>
        </p:txBody>
      </p:sp>
    </p:spTree>
    <p:extLst>
      <p:ext uri="{BB962C8B-B14F-4D97-AF65-F5344CB8AC3E}">
        <p14:creationId xmlns:p14="http://schemas.microsoft.com/office/powerpoint/2010/main" val="29730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770" indent="0">
              <a:buNone/>
              <a:defRPr sz="1800"/>
            </a:lvl2pPr>
            <a:lvl3pPr marL="913590" indent="0">
              <a:buNone/>
              <a:defRPr sz="1600"/>
            </a:lvl3pPr>
            <a:lvl4pPr marL="1370376" indent="0">
              <a:buNone/>
              <a:defRPr sz="1400"/>
            </a:lvl4pPr>
            <a:lvl5pPr marL="1827179" indent="0">
              <a:buNone/>
              <a:defRPr sz="1400"/>
            </a:lvl5pPr>
            <a:lvl6pPr marL="2283948" indent="0">
              <a:buNone/>
              <a:defRPr sz="1400"/>
            </a:lvl6pPr>
            <a:lvl7pPr marL="2740718" indent="0">
              <a:buNone/>
              <a:defRPr sz="1400"/>
            </a:lvl7pPr>
            <a:lvl8pPr marL="3197520" indent="0">
              <a:buNone/>
              <a:defRPr sz="1400"/>
            </a:lvl8pPr>
            <a:lvl9pPr marL="365431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pPr/>
              <a:t>‹#›</a:t>
            </a:fld>
            <a:endParaRPr lang="en-US" altLang="en-US"/>
          </a:p>
        </p:txBody>
      </p:sp>
    </p:spTree>
    <p:extLst>
      <p:ext uri="{BB962C8B-B14F-4D97-AF65-F5344CB8AC3E}">
        <p14:creationId xmlns:p14="http://schemas.microsoft.com/office/powerpoint/2010/main" val="1530589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pPr/>
              <a:t>‹#›</a:t>
            </a:fld>
            <a:endParaRPr lang="en-US" altLang="en-US"/>
          </a:p>
        </p:txBody>
      </p:sp>
    </p:spTree>
    <p:extLst>
      <p:ext uri="{BB962C8B-B14F-4D97-AF65-F5344CB8AC3E}">
        <p14:creationId xmlns:p14="http://schemas.microsoft.com/office/powerpoint/2010/main" val="4221068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70" indent="0">
              <a:buNone/>
              <a:defRPr sz="2000" b="1"/>
            </a:lvl2pPr>
            <a:lvl3pPr marL="913590" indent="0">
              <a:buNone/>
              <a:defRPr sz="1800" b="1"/>
            </a:lvl3pPr>
            <a:lvl4pPr marL="1370376" indent="0">
              <a:buNone/>
              <a:defRPr sz="1600" b="1"/>
            </a:lvl4pPr>
            <a:lvl5pPr marL="1827179" indent="0">
              <a:buNone/>
              <a:defRPr sz="1600" b="1"/>
            </a:lvl5pPr>
            <a:lvl6pPr marL="2283948" indent="0">
              <a:buNone/>
              <a:defRPr sz="1600" b="1"/>
            </a:lvl6pPr>
            <a:lvl7pPr marL="2740718" indent="0">
              <a:buNone/>
              <a:defRPr sz="1600" b="1"/>
            </a:lvl7pPr>
            <a:lvl8pPr marL="3197520" indent="0">
              <a:buNone/>
              <a:defRPr sz="1600" b="1"/>
            </a:lvl8pPr>
            <a:lvl9pPr marL="365431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151335"/>
            <a:ext cx="4041775" cy="479822"/>
          </a:xfrm>
        </p:spPr>
        <p:txBody>
          <a:bodyPr anchor="b"/>
          <a:lstStyle>
            <a:lvl1pPr marL="0" indent="0">
              <a:buNone/>
              <a:defRPr sz="2400" b="1"/>
            </a:lvl1pPr>
            <a:lvl2pPr marL="456770" indent="0">
              <a:buNone/>
              <a:defRPr sz="2000" b="1"/>
            </a:lvl2pPr>
            <a:lvl3pPr marL="913590" indent="0">
              <a:buNone/>
              <a:defRPr sz="1800" b="1"/>
            </a:lvl3pPr>
            <a:lvl4pPr marL="1370376" indent="0">
              <a:buNone/>
              <a:defRPr sz="1600" b="1"/>
            </a:lvl4pPr>
            <a:lvl5pPr marL="1827179" indent="0">
              <a:buNone/>
              <a:defRPr sz="1600" b="1"/>
            </a:lvl5pPr>
            <a:lvl6pPr marL="2283948" indent="0">
              <a:buNone/>
              <a:defRPr sz="1600" b="1"/>
            </a:lvl6pPr>
            <a:lvl7pPr marL="2740718" indent="0">
              <a:buNone/>
              <a:defRPr sz="1600" b="1"/>
            </a:lvl7pPr>
            <a:lvl8pPr marL="3197520" indent="0">
              <a:buNone/>
              <a:defRPr sz="1600" b="1"/>
            </a:lvl8pPr>
            <a:lvl9pPr marL="36543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pPr/>
              <a:t>‹#›</a:t>
            </a:fld>
            <a:endParaRPr lang="en-US" altLang="en-US"/>
          </a:p>
        </p:txBody>
      </p:sp>
    </p:spTree>
    <p:extLst>
      <p:ext uri="{BB962C8B-B14F-4D97-AF65-F5344CB8AC3E}">
        <p14:creationId xmlns:p14="http://schemas.microsoft.com/office/powerpoint/2010/main" val="44054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pPr/>
              <a:t>‹#›</a:t>
            </a:fld>
            <a:endParaRPr lang="en-US" altLang="en-US"/>
          </a:p>
        </p:txBody>
      </p:sp>
    </p:spTree>
    <p:extLst>
      <p:ext uri="{BB962C8B-B14F-4D97-AF65-F5344CB8AC3E}">
        <p14:creationId xmlns:p14="http://schemas.microsoft.com/office/powerpoint/2010/main" val="963347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pPr/>
              <a:t>‹#›</a:t>
            </a:fld>
            <a:endParaRPr lang="en-US" altLang="en-US"/>
          </a:p>
        </p:txBody>
      </p:sp>
    </p:spTree>
    <p:extLst>
      <p:ext uri="{BB962C8B-B14F-4D97-AF65-F5344CB8AC3E}">
        <p14:creationId xmlns:p14="http://schemas.microsoft.com/office/powerpoint/2010/main" val="1561027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4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6770" indent="0">
              <a:buNone/>
              <a:defRPr sz="1200"/>
            </a:lvl2pPr>
            <a:lvl3pPr marL="913590" indent="0">
              <a:buNone/>
              <a:defRPr sz="1000"/>
            </a:lvl3pPr>
            <a:lvl4pPr marL="1370376" indent="0">
              <a:buNone/>
              <a:defRPr sz="900"/>
            </a:lvl4pPr>
            <a:lvl5pPr marL="1827179" indent="0">
              <a:buNone/>
              <a:defRPr sz="900"/>
            </a:lvl5pPr>
            <a:lvl6pPr marL="2283948" indent="0">
              <a:buNone/>
              <a:defRPr sz="900"/>
            </a:lvl6pPr>
            <a:lvl7pPr marL="2740718" indent="0">
              <a:buNone/>
              <a:defRPr sz="900"/>
            </a:lvl7pPr>
            <a:lvl8pPr marL="3197520" indent="0">
              <a:buNone/>
              <a:defRPr sz="900"/>
            </a:lvl8pPr>
            <a:lvl9pPr marL="365431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pPr/>
              <a:t>‹#›</a:t>
            </a:fld>
            <a:endParaRPr lang="en-US" altLang="en-US"/>
          </a:p>
        </p:txBody>
      </p:sp>
    </p:spTree>
    <p:extLst>
      <p:ext uri="{BB962C8B-B14F-4D97-AF65-F5344CB8AC3E}">
        <p14:creationId xmlns:p14="http://schemas.microsoft.com/office/powerpoint/2010/main" val="45434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70" indent="0">
              <a:buNone/>
              <a:defRPr sz="2800"/>
            </a:lvl2pPr>
            <a:lvl3pPr marL="913590" indent="0">
              <a:buNone/>
              <a:defRPr sz="2400"/>
            </a:lvl3pPr>
            <a:lvl4pPr marL="1370376" indent="0">
              <a:buNone/>
              <a:defRPr sz="2000"/>
            </a:lvl4pPr>
            <a:lvl5pPr marL="1827179" indent="0">
              <a:buNone/>
              <a:defRPr sz="2000"/>
            </a:lvl5pPr>
            <a:lvl6pPr marL="2283948" indent="0">
              <a:buNone/>
              <a:defRPr sz="2000"/>
            </a:lvl6pPr>
            <a:lvl7pPr marL="2740718" indent="0">
              <a:buNone/>
              <a:defRPr sz="2000"/>
            </a:lvl7pPr>
            <a:lvl8pPr marL="3197520" indent="0">
              <a:buNone/>
              <a:defRPr sz="2000"/>
            </a:lvl8pPr>
            <a:lvl9pPr marL="3654310" indent="0">
              <a:buNone/>
              <a:defRPr sz="2000"/>
            </a:lvl9pPr>
          </a:lstStyle>
          <a:p>
            <a:endParaRPr lang="en-US"/>
          </a:p>
        </p:txBody>
      </p:sp>
      <p:sp>
        <p:nvSpPr>
          <p:cNvPr id="4" name="Text Placeholder 3"/>
          <p:cNvSpPr>
            <a:spLocks noGrp="1"/>
          </p:cNvSpPr>
          <p:nvPr>
            <p:ph type="body" sz="half" idx="2"/>
          </p:nvPr>
        </p:nvSpPr>
        <p:spPr>
          <a:xfrm>
            <a:off x="1792288" y="4025542"/>
            <a:ext cx="5486400" cy="603647"/>
          </a:xfrm>
        </p:spPr>
        <p:txBody>
          <a:bodyPr/>
          <a:lstStyle>
            <a:lvl1pPr marL="0" indent="0">
              <a:buNone/>
              <a:defRPr sz="1400"/>
            </a:lvl1pPr>
            <a:lvl2pPr marL="456770" indent="0">
              <a:buNone/>
              <a:defRPr sz="1200"/>
            </a:lvl2pPr>
            <a:lvl3pPr marL="913590" indent="0">
              <a:buNone/>
              <a:defRPr sz="1000"/>
            </a:lvl3pPr>
            <a:lvl4pPr marL="1370376" indent="0">
              <a:buNone/>
              <a:defRPr sz="900"/>
            </a:lvl4pPr>
            <a:lvl5pPr marL="1827179" indent="0">
              <a:buNone/>
              <a:defRPr sz="900"/>
            </a:lvl5pPr>
            <a:lvl6pPr marL="2283948" indent="0">
              <a:buNone/>
              <a:defRPr sz="900"/>
            </a:lvl6pPr>
            <a:lvl7pPr marL="2740718" indent="0">
              <a:buNone/>
              <a:defRPr sz="900"/>
            </a:lvl7pPr>
            <a:lvl8pPr marL="3197520" indent="0">
              <a:buNone/>
              <a:defRPr sz="900"/>
            </a:lvl8pPr>
            <a:lvl9pPr marL="365431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pPr/>
              <a:t>‹#›</a:t>
            </a:fld>
            <a:endParaRPr lang="en-US" altLang="en-US"/>
          </a:p>
        </p:txBody>
      </p:sp>
    </p:spTree>
    <p:extLst>
      <p:ext uri="{BB962C8B-B14F-4D97-AF65-F5344CB8AC3E}">
        <p14:creationId xmlns:p14="http://schemas.microsoft.com/office/powerpoint/2010/main" val="1758170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pPr/>
              <a:t>‹#›</a:t>
            </a:fld>
            <a:endParaRPr lang="en-US" altLang="en-US"/>
          </a:p>
        </p:txBody>
      </p:sp>
    </p:spTree>
    <p:extLst>
      <p:ext uri="{BB962C8B-B14F-4D97-AF65-F5344CB8AC3E}">
        <p14:creationId xmlns:p14="http://schemas.microsoft.com/office/powerpoint/2010/main" val="1128541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pPr/>
              <a:t>‹#›</a:t>
            </a:fld>
            <a:endParaRPr lang="en-US" altLang="en-US"/>
          </a:p>
        </p:txBody>
      </p:sp>
    </p:spTree>
    <p:extLst>
      <p:ext uri="{BB962C8B-B14F-4D97-AF65-F5344CB8AC3E}">
        <p14:creationId xmlns:p14="http://schemas.microsoft.com/office/powerpoint/2010/main" val="420536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D82BD7-9ECA-4111-BEEA-13B3B908F68F}" type="slidenum">
              <a:rPr lang="en-US" altLang="en-US"/>
              <a:pPr/>
              <a:t>‹#›</a:t>
            </a:fld>
            <a:endParaRPr lang="en-US" altLang="en-US"/>
          </a:p>
        </p:txBody>
      </p:sp>
    </p:spTree>
    <p:extLst>
      <p:ext uri="{BB962C8B-B14F-4D97-AF65-F5344CB8AC3E}">
        <p14:creationId xmlns:p14="http://schemas.microsoft.com/office/powerpoint/2010/main" val="258064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D82BD7-9ECA-4111-BEEA-13B3B908F68F}" type="slidenum">
              <a:rPr lang="en-US" altLang="en-US"/>
              <a:pPr/>
              <a:t>‹#›</a:t>
            </a:fld>
            <a:endParaRPr lang="en-US" altLang="en-US"/>
          </a:p>
        </p:txBody>
      </p:sp>
    </p:spTree>
    <p:extLst>
      <p:ext uri="{BB962C8B-B14F-4D97-AF65-F5344CB8AC3E}">
        <p14:creationId xmlns:p14="http://schemas.microsoft.com/office/powerpoint/2010/main" val="1595364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D82BD7-9ECA-4111-BEEA-13B3B908F68F}" type="slidenum">
              <a:rPr lang="en-US" altLang="en-US"/>
              <a:pPr/>
              <a:t>‹#›</a:t>
            </a:fld>
            <a:endParaRPr lang="en-US" altLang="en-US"/>
          </a:p>
        </p:txBody>
      </p:sp>
    </p:spTree>
    <p:extLst>
      <p:ext uri="{BB962C8B-B14F-4D97-AF65-F5344CB8AC3E}">
        <p14:creationId xmlns:p14="http://schemas.microsoft.com/office/powerpoint/2010/main" val="217487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8" tIns="45684" rIns="91368" bIns="4568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8" tIns="45684" rIns="91368" bIns="4568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8" tIns="45684" rIns="91368" bIns="45684" numCol="1" anchor="t" anchorCtr="0" compatLnSpc="1">
            <a:prstTxWarp prst="textNoShape">
              <a:avLst/>
            </a:prstTxWarp>
          </a:bodyPr>
          <a:lstStyle>
            <a:lvl1pPr algn="l">
              <a:defRPr sz="1400">
                <a:solidFill>
                  <a:schemeClr val="tx1"/>
                </a:solidFill>
                <a:latin typeface="+mj-lt"/>
              </a:defRPr>
            </a:lvl1pPr>
          </a:lstStyle>
          <a:p>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8" tIns="45684" rIns="91368" bIns="45684" numCol="1" anchor="t" anchorCtr="0" compatLnSpc="1">
            <a:prstTxWarp prst="textNoShape">
              <a:avLst/>
            </a:prstTxWarp>
          </a:bodyPr>
          <a:lstStyle>
            <a:lvl1pPr>
              <a:defRPr sz="1400">
                <a:solidFill>
                  <a:schemeClr val="tx1"/>
                </a:solidFill>
                <a:latin typeface="+mj-lt"/>
              </a:defRPr>
            </a:lvl1pPr>
          </a:lstStyle>
          <a:p>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8" tIns="45684" rIns="91368" bIns="45684"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pPr/>
              <a:t>‹#›</a:t>
            </a:fld>
            <a:endParaRPr lang="en-US" altLang="en-US"/>
          </a:p>
        </p:txBody>
      </p:sp>
    </p:spTree>
    <p:extLst>
      <p:ext uri="{BB962C8B-B14F-4D97-AF65-F5344CB8AC3E}">
        <p14:creationId xmlns:p14="http://schemas.microsoft.com/office/powerpoint/2010/main" val="315733088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6770" algn="ctr" rtl="0" fontAlgn="base">
        <a:spcBef>
          <a:spcPct val="0"/>
        </a:spcBef>
        <a:spcAft>
          <a:spcPct val="0"/>
        </a:spcAft>
        <a:defRPr sz="4400">
          <a:solidFill>
            <a:schemeClr val="tx2"/>
          </a:solidFill>
          <a:latin typeface="Arial" charset="0"/>
          <a:cs typeface="Arial" charset="0"/>
        </a:defRPr>
      </a:lvl6pPr>
      <a:lvl7pPr marL="913590" algn="ctr" rtl="0" fontAlgn="base">
        <a:spcBef>
          <a:spcPct val="0"/>
        </a:spcBef>
        <a:spcAft>
          <a:spcPct val="0"/>
        </a:spcAft>
        <a:defRPr sz="4400">
          <a:solidFill>
            <a:schemeClr val="tx2"/>
          </a:solidFill>
          <a:latin typeface="Arial" charset="0"/>
          <a:cs typeface="Arial" charset="0"/>
        </a:defRPr>
      </a:lvl7pPr>
      <a:lvl8pPr marL="1370376" algn="ctr" rtl="0" fontAlgn="base">
        <a:spcBef>
          <a:spcPct val="0"/>
        </a:spcBef>
        <a:spcAft>
          <a:spcPct val="0"/>
        </a:spcAft>
        <a:defRPr sz="4400">
          <a:solidFill>
            <a:schemeClr val="tx2"/>
          </a:solidFill>
          <a:latin typeface="Arial" charset="0"/>
          <a:cs typeface="Arial" charset="0"/>
        </a:defRPr>
      </a:lvl8pPr>
      <a:lvl9pPr marL="1827179" algn="ctr" rtl="0" fontAlgn="base">
        <a:spcBef>
          <a:spcPct val="0"/>
        </a:spcBef>
        <a:spcAft>
          <a:spcPct val="0"/>
        </a:spcAft>
        <a:defRPr sz="4400">
          <a:solidFill>
            <a:schemeClr val="tx2"/>
          </a:solidFill>
          <a:latin typeface="Arial" charset="0"/>
          <a:cs typeface="Arial" charset="0"/>
        </a:defRPr>
      </a:lvl9pPr>
    </p:titleStyle>
    <p:bodyStyle>
      <a:lvl1pPr marL="342578" indent="-342578" algn="l" rtl="0" fontAlgn="base">
        <a:spcBef>
          <a:spcPct val="20000"/>
        </a:spcBef>
        <a:spcAft>
          <a:spcPct val="0"/>
        </a:spcAft>
        <a:buChar char="•"/>
        <a:defRPr sz="4000">
          <a:solidFill>
            <a:schemeClr val="bg1"/>
          </a:solidFill>
          <a:latin typeface="+mn-lt"/>
          <a:ea typeface="+mn-ea"/>
          <a:cs typeface="+mn-cs"/>
        </a:defRPr>
      </a:lvl1pPr>
      <a:lvl2pPr marL="742301" indent="-285498" algn="l" rtl="0" fontAlgn="base">
        <a:spcBef>
          <a:spcPct val="20000"/>
        </a:spcBef>
        <a:spcAft>
          <a:spcPct val="0"/>
        </a:spcAft>
        <a:buChar char="–"/>
        <a:defRPr sz="4000">
          <a:solidFill>
            <a:schemeClr val="bg1"/>
          </a:solidFill>
          <a:latin typeface="+mn-lt"/>
        </a:defRPr>
      </a:lvl2pPr>
      <a:lvl3pPr marL="1141975" indent="-228384" algn="l" rtl="0" fontAlgn="base">
        <a:spcBef>
          <a:spcPct val="20000"/>
        </a:spcBef>
        <a:spcAft>
          <a:spcPct val="0"/>
        </a:spcAft>
        <a:buChar char="•"/>
        <a:defRPr sz="2400">
          <a:solidFill>
            <a:schemeClr val="tx1"/>
          </a:solidFill>
          <a:latin typeface="+mj-lt"/>
          <a:cs typeface="+mj-cs"/>
        </a:defRPr>
      </a:lvl3pPr>
      <a:lvl4pPr marL="1598760" indent="-228384" algn="l" rtl="0" fontAlgn="base">
        <a:spcBef>
          <a:spcPct val="20000"/>
        </a:spcBef>
        <a:spcAft>
          <a:spcPct val="0"/>
        </a:spcAft>
        <a:buChar char="–"/>
        <a:defRPr sz="2000">
          <a:solidFill>
            <a:schemeClr val="tx1"/>
          </a:solidFill>
          <a:latin typeface="+mj-lt"/>
          <a:cs typeface="+mj-cs"/>
        </a:defRPr>
      </a:lvl4pPr>
      <a:lvl5pPr marL="2055563" indent="-228384" algn="l" rtl="0" fontAlgn="base">
        <a:spcBef>
          <a:spcPct val="20000"/>
        </a:spcBef>
        <a:spcAft>
          <a:spcPct val="0"/>
        </a:spcAft>
        <a:buChar char="»"/>
        <a:defRPr sz="2000">
          <a:solidFill>
            <a:schemeClr val="tx1"/>
          </a:solidFill>
          <a:latin typeface="+mj-lt"/>
          <a:cs typeface="+mj-cs"/>
        </a:defRPr>
      </a:lvl5pPr>
      <a:lvl6pPr marL="2512332" indent="-228384" algn="l" rtl="0" fontAlgn="base">
        <a:spcBef>
          <a:spcPct val="20000"/>
        </a:spcBef>
        <a:spcAft>
          <a:spcPct val="0"/>
        </a:spcAft>
        <a:buChar char="»"/>
        <a:defRPr sz="2000">
          <a:solidFill>
            <a:schemeClr val="tx1"/>
          </a:solidFill>
          <a:latin typeface="+mj-lt"/>
          <a:cs typeface="+mj-cs"/>
        </a:defRPr>
      </a:lvl6pPr>
      <a:lvl7pPr marL="2969136" indent="-228384" algn="l" rtl="0" fontAlgn="base">
        <a:spcBef>
          <a:spcPct val="20000"/>
        </a:spcBef>
        <a:spcAft>
          <a:spcPct val="0"/>
        </a:spcAft>
        <a:buChar char="»"/>
        <a:defRPr sz="2000">
          <a:solidFill>
            <a:schemeClr val="tx1"/>
          </a:solidFill>
          <a:latin typeface="+mj-lt"/>
          <a:cs typeface="+mj-cs"/>
        </a:defRPr>
      </a:lvl7pPr>
      <a:lvl8pPr marL="3425922" indent="-228384" algn="l" rtl="0" fontAlgn="base">
        <a:spcBef>
          <a:spcPct val="20000"/>
        </a:spcBef>
        <a:spcAft>
          <a:spcPct val="0"/>
        </a:spcAft>
        <a:buChar char="»"/>
        <a:defRPr sz="2000">
          <a:solidFill>
            <a:schemeClr val="tx1"/>
          </a:solidFill>
          <a:latin typeface="+mj-lt"/>
          <a:cs typeface="+mj-cs"/>
        </a:defRPr>
      </a:lvl8pPr>
      <a:lvl9pPr marL="3882708" indent="-228384"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913590" rtl="0" eaLnBrk="1" latinLnBrk="0" hangingPunct="1">
        <a:defRPr sz="1800" kern="1200">
          <a:solidFill>
            <a:schemeClr val="tx1"/>
          </a:solidFill>
          <a:latin typeface="+mn-lt"/>
          <a:ea typeface="+mn-ea"/>
          <a:cs typeface="+mn-cs"/>
        </a:defRPr>
      </a:lvl1pPr>
      <a:lvl2pPr marL="456770" algn="l" defTabSz="913590" rtl="0" eaLnBrk="1" latinLnBrk="0" hangingPunct="1">
        <a:defRPr sz="1800" kern="1200">
          <a:solidFill>
            <a:schemeClr val="tx1"/>
          </a:solidFill>
          <a:latin typeface="+mn-lt"/>
          <a:ea typeface="+mn-ea"/>
          <a:cs typeface="+mn-cs"/>
        </a:defRPr>
      </a:lvl2pPr>
      <a:lvl3pPr marL="913590" algn="l" defTabSz="913590" rtl="0" eaLnBrk="1" latinLnBrk="0" hangingPunct="1">
        <a:defRPr sz="1800" kern="1200">
          <a:solidFill>
            <a:schemeClr val="tx1"/>
          </a:solidFill>
          <a:latin typeface="+mn-lt"/>
          <a:ea typeface="+mn-ea"/>
          <a:cs typeface="+mn-cs"/>
        </a:defRPr>
      </a:lvl3pPr>
      <a:lvl4pPr marL="1370376" algn="l" defTabSz="913590" rtl="0" eaLnBrk="1" latinLnBrk="0" hangingPunct="1">
        <a:defRPr sz="1800" kern="1200">
          <a:solidFill>
            <a:schemeClr val="tx1"/>
          </a:solidFill>
          <a:latin typeface="+mn-lt"/>
          <a:ea typeface="+mn-ea"/>
          <a:cs typeface="+mn-cs"/>
        </a:defRPr>
      </a:lvl4pPr>
      <a:lvl5pPr marL="1827179" algn="l" defTabSz="913590" rtl="0" eaLnBrk="1" latinLnBrk="0" hangingPunct="1">
        <a:defRPr sz="1800" kern="1200">
          <a:solidFill>
            <a:schemeClr val="tx1"/>
          </a:solidFill>
          <a:latin typeface="+mn-lt"/>
          <a:ea typeface="+mn-ea"/>
          <a:cs typeface="+mn-cs"/>
        </a:defRPr>
      </a:lvl5pPr>
      <a:lvl6pPr marL="2283948" algn="l" defTabSz="913590" rtl="0" eaLnBrk="1" latinLnBrk="0" hangingPunct="1">
        <a:defRPr sz="1800" kern="1200">
          <a:solidFill>
            <a:schemeClr val="tx1"/>
          </a:solidFill>
          <a:latin typeface="+mn-lt"/>
          <a:ea typeface="+mn-ea"/>
          <a:cs typeface="+mn-cs"/>
        </a:defRPr>
      </a:lvl6pPr>
      <a:lvl7pPr marL="2740718" algn="l" defTabSz="913590" rtl="0" eaLnBrk="1" latinLnBrk="0" hangingPunct="1">
        <a:defRPr sz="1800" kern="1200">
          <a:solidFill>
            <a:schemeClr val="tx1"/>
          </a:solidFill>
          <a:latin typeface="+mn-lt"/>
          <a:ea typeface="+mn-ea"/>
          <a:cs typeface="+mn-cs"/>
        </a:defRPr>
      </a:lvl7pPr>
      <a:lvl8pPr marL="3197520" algn="l" defTabSz="913590" rtl="0" eaLnBrk="1" latinLnBrk="0" hangingPunct="1">
        <a:defRPr sz="1800" kern="1200">
          <a:solidFill>
            <a:schemeClr val="tx1"/>
          </a:solidFill>
          <a:latin typeface="+mn-lt"/>
          <a:ea typeface="+mn-ea"/>
          <a:cs typeface="+mn-cs"/>
        </a:defRPr>
      </a:lvl8pPr>
      <a:lvl9pPr marL="3654310" algn="l" defTabSz="9135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1" tIns="34289" rIns="68561" bIns="34289" numCol="1" anchor="ctr" anchorCtr="0" compatLnSpc="1">
            <a:prstTxWarp prst="textNoShape">
              <a:avLst/>
            </a:prstTxWarp>
          </a:bodyPr>
          <a:lstStyle/>
          <a:p>
            <a:pPr lvl="0"/>
            <a:r>
              <a:rPr lang="en-US" altLang="en-US"/>
              <a:t>Click to edit Master title style</a:t>
            </a:r>
          </a:p>
        </p:txBody>
      </p:sp>
      <p:sp>
        <p:nvSpPr>
          <p:cNvPr id="80899" name="Rectangle 3"/>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1" tIns="34289" rIns="68561"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68561" tIns="34289" rIns="68561" bIns="34289" numCol="1" anchor="t" anchorCtr="0" compatLnSpc="1">
            <a:prstTxWarp prst="textNoShape">
              <a:avLst/>
            </a:prstTxWarp>
          </a:bodyPr>
          <a:lstStyle>
            <a:lvl1pPr eaLnBrk="1" hangingPunct="1">
              <a:defRPr sz="11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68561" tIns="34289" rIns="68561" bIns="34289" numCol="1" anchor="t" anchorCtr="0" compatLnSpc="1">
            <a:prstTxWarp prst="textNoShape">
              <a:avLst/>
            </a:prstTxWarp>
          </a:bodyPr>
          <a:lstStyle>
            <a:lvl1pPr algn="ctr" eaLnBrk="1" hangingPunct="1">
              <a:defRPr sz="11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68561" tIns="34289" rIns="68561" bIns="34289" numCol="1" anchor="t" anchorCtr="0" compatLnSpc="1">
            <a:prstTxWarp prst="textNoShape">
              <a:avLst/>
            </a:prstTxWarp>
          </a:bodyPr>
          <a:lstStyle>
            <a:lvl1pPr algn="r" eaLnBrk="1" hangingPunct="1">
              <a:defRPr sz="1100">
                <a:solidFill>
                  <a:srgbClr val="000000"/>
                </a:solidFill>
              </a:defRPr>
            </a:lvl1pPr>
          </a:lstStyle>
          <a:p>
            <a:fld id="{B5E8D226-3739-4039-8312-FF36E66D8840}"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3002425035"/>
      </p:ext>
    </p:extLst>
  </p:cSld>
  <p:clrMap bg1="lt1" tx1="dk1" bg2="lt2" tx2="dk2" accent1="accent1" accent2="accent2" accent3="accent3" accent4="accent4" accent5="accent5" accent6="accent6" hlink="hlink" folHlink="folHlink"/>
  <p:sldLayoutIdLst>
    <p:sldLayoutId id="2147483852" r:id="rId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785" algn="ctr" rtl="0" fontAlgn="base">
        <a:spcBef>
          <a:spcPct val="0"/>
        </a:spcBef>
        <a:spcAft>
          <a:spcPct val="0"/>
        </a:spcAft>
        <a:defRPr sz="3300">
          <a:solidFill>
            <a:schemeClr val="bg1"/>
          </a:solidFill>
          <a:latin typeface="Arial Rounded MT Bold" pitchFamily="34" charset="0"/>
          <a:cs typeface="Arial" charset="0"/>
        </a:defRPr>
      </a:lvl6pPr>
      <a:lvl7pPr marL="685579" algn="ctr" rtl="0" fontAlgn="base">
        <a:spcBef>
          <a:spcPct val="0"/>
        </a:spcBef>
        <a:spcAft>
          <a:spcPct val="0"/>
        </a:spcAft>
        <a:defRPr sz="3300">
          <a:solidFill>
            <a:schemeClr val="bg1"/>
          </a:solidFill>
          <a:latin typeface="Arial Rounded MT Bold" pitchFamily="34" charset="0"/>
          <a:cs typeface="Arial" charset="0"/>
        </a:defRPr>
      </a:lvl7pPr>
      <a:lvl8pPr marL="1028369" algn="ctr" rtl="0" fontAlgn="base">
        <a:spcBef>
          <a:spcPct val="0"/>
        </a:spcBef>
        <a:spcAft>
          <a:spcPct val="0"/>
        </a:spcAft>
        <a:defRPr sz="3300">
          <a:solidFill>
            <a:schemeClr val="bg1"/>
          </a:solidFill>
          <a:latin typeface="Arial Rounded MT Bold" pitchFamily="34" charset="0"/>
          <a:cs typeface="Arial" charset="0"/>
        </a:defRPr>
      </a:lvl8pPr>
      <a:lvl9pPr marL="1371158"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096" indent="-257096" algn="l" rtl="0" eaLnBrk="0" fontAlgn="base" hangingPunct="0">
        <a:spcBef>
          <a:spcPct val="20000"/>
        </a:spcBef>
        <a:spcAft>
          <a:spcPct val="0"/>
        </a:spcAft>
        <a:defRPr sz="3300">
          <a:solidFill>
            <a:schemeClr val="bg1"/>
          </a:solidFill>
          <a:latin typeface="+mn-lt"/>
          <a:ea typeface="+mn-ea"/>
          <a:cs typeface="+mn-cs"/>
        </a:defRPr>
      </a:lvl1pPr>
      <a:lvl2pPr marL="557031" indent="-214248" algn="l" rtl="0" eaLnBrk="0" fontAlgn="base" hangingPunct="0">
        <a:spcBef>
          <a:spcPct val="20000"/>
        </a:spcBef>
        <a:spcAft>
          <a:spcPct val="0"/>
        </a:spcAft>
        <a:buChar char="–"/>
        <a:defRPr sz="2100">
          <a:solidFill>
            <a:schemeClr val="tx1"/>
          </a:solidFill>
          <a:latin typeface="Arial" charset="0"/>
          <a:cs typeface="+mn-cs"/>
        </a:defRPr>
      </a:lvl2pPr>
      <a:lvl3pPr marL="856976" indent="-171398" algn="l" rtl="0" eaLnBrk="0" fontAlgn="base" hangingPunct="0">
        <a:spcBef>
          <a:spcPct val="20000"/>
        </a:spcBef>
        <a:spcAft>
          <a:spcPct val="0"/>
        </a:spcAft>
        <a:buChar char="•"/>
        <a:defRPr sz="1800">
          <a:solidFill>
            <a:schemeClr val="tx1"/>
          </a:solidFill>
          <a:latin typeface="Arial" charset="0"/>
          <a:cs typeface="+mn-cs"/>
        </a:defRPr>
      </a:lvl3pPr>
      <a:lvl4pPr marL="1199760" indent="-171398" algn="l" rtl="0" eaLnBrk="0" fontAlgn="base" hangingPunct="0">
        <a:spcBef>
          <a:spcPct val="20000"/>
        </a:spcBef>
        <a:spcAft>
          <a:spcPct val="0"/>
        </a:spcAft>
        <a:buChar char="–"/>
        <a:defRPr sz="1500">
          <a:solidFill>
            <a:schemeClr val="tx1"/>
          </a:solidFill>
          <a:latin typeface="Arial" charset="0"/>
          <a:cs typeface="+mn-cs"/>
        </a:defRPr>
      </a:lvl4pPr>
      <a:lvl5pPr marL="1542545" indent="-171398" algn="l" rtl="0" eaLnBrk="0" fontAlgn="base" hangingPunct="0">
        <a:spcBef>
          <a:spcPct val="20000"/>
        </a:spcBef>
        <a:spcAft>
          <a:spcPct val="0"/>
        </a:spcAft>
        <a:buChar char="»"/>
        <a:defRPr sz="1500">
          <a:solidFill>
            <a:schemeClr val="tx1"/>
          </a:solidFill>
          <a:latin typeface="Arial" charset="0"/>
          <a:cs typeface="+mn-cs"/>
        </a:defRPr>
      </a:lvl5pPr>
      <a:lvl6pPr marL="1885339" indent="-171398" algn="l" rtl="0" fontAlgn="base">
        <a:spcBef>
          <a:spcPct val="20000"/>
        </a:spcBef>
        <a:spcAft>
          <a:spcPct val="0"/>
        </a:spcAft>
        <a:buChar char="»"/>
        <a:defRPr sz="1500">
          <a:solidFill>
            <a:schemeClr val="tx1"/>
          </a:solidFill>
          <a:latin typeface="Arial" charset="0"/>
          <a:cs typeface="+mn-cs"/>
        </a:defRPr>
      </a:lvl6pPr>
      <a:lvl7pPr marL="2228129" indent="-171398" algn="l" rtl="0" fontAlgn="base">
        <a:spcBef>
          <a:spcPct val="20000"/>
        </a:spcBef>
        <a:spcAft>
          <a:spcPct val="0"/>
        </a:spcAft>
        <a:buChar char="»"/>
        <a:defRPr sz="1500">
          <a:solidFill>
            <a:schemeClr val="tx1"/>
          </a:solidFill>
          <a:latin typeface="Arial" charset="0"/>
          <a:cs typeface="+mn-cs"/>
        </a:defRPr>
      </a:lvl7pPr>
      <a:lvl8pPr marL="2570918" indent="-171398" algn="l" rtl="0" fontAlgn="base">
        <a:spcBef>
          <a:spcPct val="20000"/>
        </a:spcBef>
        <a:spcAft>
          <a:spcPct val="0"/>
        </a:spcAft>
        <a:buChar char="»"/>
        <a:defRPr sz="1500">
          <a:solidFill>
            <a:schemeClr val="tx1"/>
          </a:solidFill>
          <a:latin typeface="Arial" charset="0"/>
          <a:cs typeface="+mn-cs"/>
        </a:defRPr>
      </a:lvl8pPr>
      <a:lvl9pPr marL="2913713" indent="-17139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34289" rIns="68564" bIns="34289" numCol="1" anchor="ctr" anchorCtr="0" compatLnSpc="1">
            <a:prstTxWarp prst="textNoShape">
              <a:avLst/>
            </a:prstTxWarp>
          </a:bodyPr>
          <a:lstStyle/>
          <a:p>
            <a:pPr lvl="0"/>
            <a:r>
              <a:rPr lang="en-US" altLang="en-US"/>
              <a:t>Click to edit Master title style</a:t>
            </a:r>
          </a:p>
        </p:txBody>
      </p:sp>
      <p:sp>
        <p:nvSpPr>
          <p:cNvPr id="80899" name="Rectangle 3"/>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4" tIns="34289" rIns="68564"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68564" tIns="34289" rIns="68564" bIns="34289" numCol="1" anchor="t" anchorCtr="0" compatLnSpc="1">
            <a:prstTxWarp prst="textNoShape">
              <a:avLst/>
            </a:prstTxWarp>
          </a:bodyPr>
          <a:lstStyle>
            <a:lvl1pPr eaLnBrk="1" hangingPunct="1">
              <a:defRPr sz="11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68564" tIns="34289" rIns="68564" bIns="34289" numCol="1" anchor="t" anchorCtr="0" compatLnSpc="1">
            <a:prstTxWarp prst="textNoShape">
              <a:avLst/>
            </a:prstTxWarp>
          </a:bodyPr>
          <a:lstStyle>
            <a:lvl1pPr algn="ctr" eaLnBrk="1" hangingPunct="1">
              <a:defRPr sz="11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68564" tIns="34289" rIns="68564" bIns="34289" numCol="1" anchor="t" anchorCtr="0" compatLnSpc="1">
            <a:prstTxWarp prst="textNoShape">
              <a:avLst/>
            </a:prstTxWarp>
          </a:bodyPr>
          <a:lstStyle>
            <a:lvl1pPr algn="r" eaLnBrk="1" hangingPunct="1">
              <a:defRPr sz="1100">
                <a:solidFill>
                  <a:srgbClr val="000000"/>
                </a:solidFill>
              </a:defRPr>
            </a:lvl1pPr>
          </a:lstStyle>
          <a:p>
            <a:fld id="{B5E8D226-3739-4039-8312-FF36E66D8840}"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4091526594"/>
      </p:ext>
    </p:extLst>
  </p:cSld>
  <p:clrMap bg1="lt1" tx1="dk1" bg2="lt2" tx2="dk2" accent1="accent1" accent2="accent2" accent3="accent3" accent4="accent4" accent5="accent5" accent6="accent6" hlink="hlink" folHlink="folHlink"/>
  <p:sldLayoutIdLst>
    <p:sldLayoutId id="2147483854" r:id="rId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803" algn="ctr" rtl="0" fontAlgn="base">
        <a:spcBef>
          <a:spcPct val="0"/>
        </a:spcBef>
        <a:spcAft>
          <a:spcPct val="0"/>
        </a:spcAft>
        <a:defRPr sz="3300">
          <a:solidFill>
            <a:schemeClr val="bg1"/>
          </a:solidFill>
          <a:latin typeface="Arial Rounded MT Bold" pitchFamily="34" charset="0"/>
          <a:cs typeface="Arial" charset="0"/>
        </a:defRPr>
      </a:lvl6pPr>
      <a:lvl7pPr marL="685613" algn="ctr" rtl="0" fontAlgn="base">
        <a:spcBef>
          <a:spcPct val="0"/>
        </a:spcBef>
        <a:spcAft>
          <a:spcPct val="0"/>
        </a:spcAft>
        <a:defRPr sz="3300">
          <a:solidFill>
            <a:schemeClr val="bg1"/>
          </a:solidFill>
          <a:latin typeface="Arial Rounded MT Bold" pitchFamily="34" charset="0"/>
          <a:cs typeface="Arial" charset="0"/>
        </a:defRPr>
      </a:lvl7pPr>
      <a:lvl8pPr marL="1028420" algn="ctr" rtl="0" fontAlgn="base">
        <a:spcBef>
          <a:spcPct val="0"/>
        </a:spcBef>
        <a:spcAft>
          <a:spcPct val="0"/>
        </a:spcAft>
        <a:defRPr sz="3300">
          <a:solidFill>
            <a:schemeClr val="bg1"/>
          </a:solidFill>
          <a:latin typeface="Arial Rounded MT Bold" pitchFamily="34" charset="0"/>
          <a:cs typeface="Arial" charset="0"/>
        </a:defRPr>
      </a:lvl8pPr>
      <a:lvl9pPr marL="1371226"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108" indent="-257108" algn="l" rtl="0" eaLnBrk="0" fontAlgn="base" hangingPunct="0">
        <a:spcBef>
          <a:spcPct val="20000"/>
        </a:spcBef>
        <a:spcAft>
          <a:spcPct val="0"/>
        </a:spcAft>
        <a:defRPr sz="3300">
          <a:solidFill>
            <a:schemeClr val="bg1"/>
          </a:solidFill>
          <a:latin typeface="+mn-lt"/>
          <a:ea typeface="+mn-ea"/>
          <a:cs typeface="+mn-cs"/>
        </a:defRPr>
      </a:lvl1pPr>
      <a:lvl2pPr marL="557059" indent="-214258" algn="l" rtl="0" eaLnBrk="0" fontAlgn="base" hangingPunct="0">
        <a:spcBef>
          <a:spcPct val="20000"/>
        </a:spcBef>
        <a:spcAft>
          <a:spcPct val="0"/>
        </a:spcAft>
        <a:buChar char="–"/>
        <a:defRPr sz="2100">
          <a:solidFill>
            <a:schemeClr val="tx1"/>
          </a:solidFill>
          <a:latin typeface="Arial" charset="0"/>
          <a:cs typeface="+mn-cs"/>
        </a:defRPr>
      </a:lvl2pPr>
      <a:lvl3pPr marL="857018" indent="-171406" algn="l" rtl="0" eaLnBrk="0" fontAlgn="base" hangingPunct="0">
        <a:spcBef>
          <a:spcPct val="20000"/>
        </a:spcBef>
        <a:spcAft>
          <a:spcPct val="0"/>
        </a:spcAft>
        <a:buChar char="•"/>
        <a:defRPr sz="1800">
          <a:solidFill>
            <a:schemeClr val="tx1"/>
          </a:solidFill>
          <a:latin typeface="Arial" charset="0"/>
          <a:cs typeface="+mn-cs"/>
        </a:defRPr>
      </a:lvl3pPr>
      <a:lvl4pPr marL="1199820" indent="-171406" algn="l" rtl="0" eaLnBrk="0" fontAlgn="base" hangingPunct="0">
        <a:spcBef>
          <a:spcPct val="20000"/>
        </a:spcBef>
        <a:spcAft>
          <a:spcPct val="0"/>
        </a:spcAft>
        <a:buChar char="–"/>
        <a:defRPr sz="1500">
          <a:solidFill>
            <a:schemeClr val="tx1"/>
          </a:solidFill>
          <a:latin typeface="Arial" charset="0"/>
          <a:cs typeface="+mn-cs"/>
        </a:defRPr>
      </a:lvl4pPr>
      <a:lvl5pPr marL="1542623" indent="-171406" algn="l" rtl="0" eaLnBrk="0" fontAlgn="base" hangingPunct="0">
        <a:spcBef>
          <a:spcPct val="20000"/>
        </a:spcBef>
        <a:spcAft>
          <a:spcPct val="0"/>
        </a:spcAft>
        <a:buChar char="»"/>
        <a:defRPr sz="1500">
          <a:solidFill>
            <a:schemeClr val="tx1"/>
          </a:solidFill>
          <a:latin typeface="Arial" charset="0"/>
          <a:cs typeface="+mn-cs"/>
        </a:defRPr>
      </a:lvl5pPr>
      <a:lvl6pPr marL="1885433" indent="-171406" algn="l" rtl="0" fontAlgn="base">
        <a:spcBef>
          <a:spcPct val="20000"/>
        </a:spcBef>
        <a:spcAft>
          <a:spcPct val="0"/>
        </a:spcAft>
        <a:buChar char="»"/>
        <a:defRPr sz="1500">
          <a:solidFill>
            <a:schemeClr val="tx1"/>
          </a:solidFill>
          <a:latin typeface="Arial" charset="0"/>
          <a:cs typeface="+mn-cs"/>
        </a:defRPr>
      </a:lvl6pPr>
      <a:lvl7pPr marL="2228240" indent="-171406" algn="l" rtl="0" fontAlgn="base">
        <a:spcBef>
          <a:spcPct val="20000"/>
        </a:spcBef>
        <a:spcAft>
          <a:spcPct val="0"/>
        </a:spcAft>
        <a:buChar char="»"/>
        <a:defRPr sz="1500">
          <a:solidFill>
            <a:schemeClr val="tx1"/>
          </a:solidFill>
          <a:latin typeface="Arial" charset="0"/>
          <a:cs typeface="+mn-cs"/>
        </a:defRPr>
      </a:lvl7pPr>
      <a:lvl8pPr marL="2571046" indent="-171406" algn="l" rtl="0" fontAlgn="base">
        <a:spcBef>
          <a:spcPct val="20000"/>
        </a:spcBef>
        <a:spcAft>
          <a:spcPct val="0"/>
        </a:spcAft>
        <a:buChar char="»"/>
        <a:defRPr sz="1500">
          <a:solidFill>
            <a:schemeClr val="tx1"/>
          </a:solidFill>
          <a:latin typeface="Arial" charset="0"/>
          <a:cs typeface="+mn-cs"/>
        </a:defRPr>
      </a:lvl8pPr>
      <a:lvl9pPr marL="2913857" indent="-171406"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bodyPr>
          <a:lstStyle/>
          <a:p>
            <a:pPr lvl="0"/>
            <a:r>
              <a:rPr lang="en-US" altLang="en-US"/>
              <a:t>Click to edit Master title style</a:t>
            </a:r>
          </a:p>
        </p:txBody>
      </p:sp>
      <p:sp>
        <p:nvSpPr>
          <p:cNvPr id="80899" name="Rectangle 3"/>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68568" tIns="34289" rIns="68568" bIns="34289" numCol="1" anchor="t" anchorCtr="0" compatLnSpc="1">
            <a:prstTxWarp prst="textNoShape">
              <a:avLst/>
            </a:prstTxWarp>
          </a:bodyPr>
          <a:lstStyle>
            <a:lvl1pPr eaLnBrk="1" hangingPunct="1">
              <a:defRPr sz="11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68568" tIns="34289" rIns="68568" bIns="34289" numCol="1" anchor="t" anchorCtr="0" compatLnSpc="1">
            <a:prstTxWarp prst="textNoShape">
              <a:avLst/>
            </a:prstTxWarp>
          </a:bodyPr>
          <a:lstStyle>
            <a:lvl1pPr algn="ctr" eaLnBrk="1" hangingPunct="1">
              <a:defRPr sz="11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68568" tIns="34289" rIns="68568" bIns="34289" numCol="1" anchor="t" anchorCtr="0" compatLnSpc="1">
            <a:prstTxWarp prst="textNoShape">
              <a:avLst/>
            </a:prstTxWarp>
          </a:bodyPr>
          <a:lstStyle>
            <a:lvl1pPr algn="r" eaLnBrk="1" hangingPunct="1">
              <a:defRPr sz="1100">
                <a:solidFill>
                  <a:srgbClr val="000000"/>
                </a:solidFill>
              </a:defRPr>
            </a:lvl1pPr>
          </a:lstStyle>
          <a:p>
            <a:fld id="{B5E8D226-3739-4039-8312-FF36E66D8840}"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734812327"/>
      </p:ext>
    </p:extLst>
  </p:cSld>
  <p:clrMap bg1="lt1" tx1="dk1" bg2="lt2" tx2="dk2" accent1="accent1" accent2="accent2" accent3="accent3" accent4="accent4" accent5="accent5" accent6="accent6" hlink="hlink" folHlink="folHlink"/>
  <p:sldLayoutIdLst>
    <p:sldLayoutId id="2147483856" r:id="rId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830" algn="ctr" rtl="0" fontAlgn="base">
        <a:spcBef>
          <a:spcPct val="0"/>
        </a:spcBef>
        <a:spcAft>
          <a:spcPct val="0"/>
        </a:spcAft>
        <a:defRPr sz="3300">
          <a:solidFill>
            <a:schemeClr val="bg1"/>
          </a:solidFill>
          <a:latin typeface="Arial Rounded MT Bold" pitchFamily="34" charset="0"/>
          <a:cs typeface="Arial" charset="0"/>
        </a:defRPr>
      </a:lvl6pPr>
      <a:lvl7pPr marL="685664" algn="ctr" rtl="0" fontAlgn="base">
        <a:spcBef>
          <a:spcPct val="0"/>
        </a:spcBef>
        <a:spcAft>
          <a:spcPct val="0"/>
        </a:spcAft>
        <a:defRPr sz="3300">
          <a:solidFill>
            <a:schemeClr val="bg1"/>
          </a:solidFill>
          <a:latin typeface="Arial Rounded MT Bold" pitchFamily="34" charset="0"/>
          <a:cs typeface="Arial" charset="0"/>
        </a:defRPr>
      </a:lvl7pPr>
      <a:lvl8pPr marL="1028496" algn="ctr" rtl="0" fontAlgn="base">
        <a:spcBef>
          <a:spcPct val="0"/>
        </a:spcBef>
        <a:spcAft>
          <a:spcPct val="0"/>
        </a:spcAft>
        <a:defRPr sz="3300">
          <a:solidFill>
            <a:schemeClr val="bg1"/>
          </a:solidFill>
          <a:latin typeface="Arial Rounded MT Bold" pitchFamily="34" charset="0"/>
          <a:cs typeface="Arial" charset="0"/>
        </a:defRPr>
      </a:lvl8pPr>
      <a:lvl9pPr marL="1371328"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126" indent="-257126" algn="l" rtl="0" eaLnBrk="0" fontAlgn="base" hangingPunct="0">
        <a:spcBef>
          <a:spcPct val="20000"/>
        </a:spcBef>
        <a:spcAft>
          <a:spcPct val="0"/>
        </a:spcAft>
        <a:defRPr sz="3300">
          <a:solidFill>
            <a:schemeClr val="bg1"/>
          </a:solidFill>
          <a:latin typeface="+mn-lt"/>
          <a:ea typeface="+mn-ea"/>
          <a:cs typeface="+mn-cs"/>
        </a:defRPr>
      </a:lvl1pPr>
      <a:lvl2pPr marL="557101" indent="-214273" algn="l" rtl="0" eaLnBrk="0" fontAlgn="base" hangingPunct="0">
        <a:spcBef>
          <a:spcPct val="20000"/>
        </a:spcBef>
        <a:spcAft>
          <a:spcPct val="0"/>
        </a:spcAft>
        <a:buChar char="–"/>
        <a:defRPr sz="2100">
          <a:solidFill>
            <a:schemeClr val="tx1"/>
          </a:solidFill>
          <a:latin typeface="Arial" charset="0"/>
          <a:cs typeface="+mn-cs"/>
        </a:defRPr>
      </a:lvl2pPr>
      <a:lvl3pPr marL="857081" indent="-171418" algn="l" rtl="0" eaLnBrk="0" fontAlgn="base" hangingPunct="0">
        <a:spcBef>
          <a:spcPct val="20000"/>
        </a:spcBef>
        <a:spcAft>
          <a:spcPct val="0"/>
        </a:spcAft>
        <a:buChar char="•"/>
        <a:defRPr sz="1800">
          <a:solidFill>
            <a:schemeClr val="tx1"/>
          </a:solidFill>
          <a:latin typeface="Arial" charset="0"/>
          <a:cs typeface="+mn-cs"/>
        </a:defRPr>
      </a:lvl3pPr>
      <a:lvl4pPr marL="1199910" indent="-171418" algn="l" rtl="0" eaLnBrk="0" fontAlgn="base" hangingPunct="0">
        <a:spcBef>
          <a:spcPct val="20000"/>
        </a:spcBef>
        <a:spcAft>
          <a:spcPct val="0"/>
        </a:spcAft>
        <a:buChar char="–"/>
        <a:defRPr sz="1500">
          <a:solidFill>
            <a:schemeClr val="tx1"/>
          </a:solidFill>
          <a:latin typeface="Arial" charset="0"/>
          <a:cs typeface="+mn-cs"/>
        </a:defRPr>
      </a:lvl4pPr>
      <a:lvl5pPr marL="1542740" indent="-171418" algn="l" rtl="0" eaLnBrk="0" fontAlgn="base" hangingPunct="0">
        <a:spcBef>
          <a:spcPct val="20000"/>
        </a:spcBef>
        <a:spcAft>
          <a:spcPct val="0"/>
        </a:spcAft>
        <a:buChar char="»"/>
        <a:defRPr sz="1500">
          <a:solidFill>
            <a:schemeClr val="tx1"/>
          </a:solidFill>
          <a:latin typeface="Arial" charset="0"/>
          <a:cs typeface="+mn-cs"/>
        </a:defRPr>
      </a:lvl5pPr>
      <a:lvl6pPr marL="1885574" indent="-171418" algn="l" rtl="0" fontAlgn="base">
        <a:spcBef>
          <a:spcPct val="20000"/>
        </a:spcBef>
        <a:spcAft>
          <a:spcPct val="0"/>
        </a:spcAft>
        <a:buChar char="»"/>
        <a:defRPr sz="1500">
          <a:solidFill>
            <a:schemeClr val="tx1"/>
          </a:solidFill>
          <a:latin typeface="Arial" charset="0"/>
          <a:cs typeface="+mn-cs"/>
        </a:defRPr>
      </a:lvl6pPr>
      <a:lvl7pPr marL="2228406" indent="-171418" algn="l" rtl="0" fontAlgn="base">
        <a:spcBef>
          <a:spcPct val="20000"/>
        </a:spcBef>
        <a:spcAft>
          <a:spcPct val="0"/>
        </a:spcAft>
        <a:buChar char="»"/>
        <a:defRPr sz="1500">
          <a:solidFill>
            <a:schemeClr val="tx1"/>
          </a:solidFill>
          <a:latin typeface="Arial" charset="0"/>
          <a:cs typeface="+mn-cs"/>
        </a:defRPr>
      </a:lvl7pPr>
      <a:lvl8pPr marL="2571238" indent="-171418" algn="l" rtl="0" fontAlgn="base">
        <a:spcBef>
          <a:spcPct val="20000"/>
        </a:spcBef>
        <a:spcAft>
          <a:spcPct val="0"/>
        </a:spcAft>
        <a:buChar char="»"/>
        <a:defRPr sz="1500">
          <a:solidFill>
            <a:schemeClr val="tx1"/>
          </a:solidFill>
          <a:latin typeface="Arial" charset="0"/>
          <a:cs typeface="+mn-cs"/>
        </a:defRPr>
      </a:lvl8pPr>
      <a:lvl9pPr marL="2914073" indent="-17141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2025 Messages</a:t>
            </a:r>
          </a:p>
        </p:txBody>
      </p:sp>
      <p:sp>
        <p:nvSpPr>
          <p:cNvPr id="3" name="TextBox 2">
            <a:extLst>
              <a:ext uri="{FF2B5EF4-FFF2-40B4-BE49-F238E27FC236}">
                <a16:creationId xmlns:a16="http://schemas.microsoft.com/office/drawing/2014/main" id="{254F1738-1AAF-2A9D-E471-BD40F8265357}"/>
              </a:ext>
            </a:extLst>
          </p:cNvPr>
          <p:cNvSpPr txBox="1"/>
          <p:nvPr/>
        </p:nvSpPr>
        <p:spPr>
          <a:xfrm>
            <a:off x="2286000" y="2216640"/>
            <a:ext cx="4572000" cy="707886"/>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159B9275-A410-D205-180E-99EAD8429E8C}"/>
              </a:ext>
            </a:extLst>
          </p:cNvPr>
          <p:cNvSpPr txBox="1"/>
          <p:nvPr/>
        </p:nvSpPr>
        <p:spPr>
          <a:xfrm>
            <a:off x="2286000" y="2216640"/>
            <a:ext cx="4572000" cy="707886"/>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18462-6CDA-9659-96EB-44897309E85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B754056-88AB-FCD3-B8BF-5E260BE2C7E3}"/>
              </a:ext>
            </a:extLst>
          </p:cNvPr>
          <p:cNvSpPr>
            <a:spLocks noGrp="1" noChangeArrowheads="1"/>
          </p:cNvSpPr>
          <p:nvPr>
            <p:ph type="subTitle" idx="1"/>
          </p:nvPr>
        </p:nvSpPr>
        <p:spPr>
          <a:xfrm>
            <a:off x="228600" y="209550"/>
            <a:ext cx="8686800" cy="4800600"/>
          </a:xfrm>
        </p:spPr>
        <p:txBody>
          <a:bodyPr>
            <a:normAutofit/>
          </a:bodyPr>
          <a:lstStyle/>
          <a:p>
            <a:pPr marL="231775" indent="-231775" algn="l">
              <a:buFont typeface="Arial" panose="020B0604020202020204" pitchFamily="34" charset="0"/>
              <a:buChar char="•"/>
            </a:pPr>
            <a:r>
              <a:rPr lang="en-US" sz="3600" dirty="0"/>
              <a:t>120-129-year-olds are getting 3.5 million checks each month from Social Security.</a:t>
            </a:r>
          </a:p>
          <a:p>
            <a:pPr marL="231775" indent="-231775" algn="l">
              <a:buFont typeface="Arial" panose="020B0604020202020204" pitchFamily="34" charset="0"/>
              <a:buChar char="•"/>
            </a:pPr>
            <a:r>
              <a:rPr lang="en-US" sz="3600" dirty="0"/>
              <a:t>130-139-year-olds are getting 3.9 million monthly checks.</a:t>
            </a:r>
          </a:p>
          <a:p>
            <a:pPr marL="231775" indent="-231775" algn="l">
              <a:buFont typeface="Arial" panose="020B0604020202020204" pitchFamily="34" charset="0"/>
              <a:buChar char="•"/>
            </a:pPr>
            <a:r>
              <a:rPr lang="en-US" sz="3600" dirty="0"/>
              <a:t>140-149-year-olds are getting 3.5 million monthly checks.</a:t>
            </a:r>
          </a:p>
        </p:txBody>
      </p:sp>
    </p:spTree>
    <p:extLst>
      <p:ext uri="{BB962C8B-B14F-4D97-AF65-F5344CB8AC3E}">
        <p14:creationId xmlns:p14="http://schemas.microsoft.com/office/powerpoint/2010/main" val="21108627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475D-CA6E-82AD-B9FF-65A03CC362E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83BAE35-06BD-3C45-72D8-CD2F4AE070A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030CDB1-E87F-0B6C-F57D-3A823BD74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995327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C12E-739F-1891-620B-BEC1163CFEC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1F1508F-167B-7AE8-39FF-D8B3EF076EF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D1F2406-4BFC-B299-9968-39DEC586BF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44B3DC7-F72A-D6DA-118A-2C9F94B2DFD0}"/>
              </a:ext>
            </a:extLst>
          </p:cNvPr>
          <p:cNvSpPr txBox="1"/>
          <p:nvPr/>
        </p:nvSpPr>
        <p:spPr>
          <a:xfrm>
            <a:off x="152400" y="-18248"/>
            <a:ext cx="8465010" cy="3785652"/>
          </a:xfrm>
          <a:prstGeom prst="rect">
            <a:avLst/>
          </a:prstGeom>
          <a:noFill/>
        </p:spPr>
        <p:txBody>
          <a:bodyPr wrap="none" rtlCol="0">
            <a:spAutoFit/>
          </a:bodyPr>
          <a:lstStyle/>
          <a:p>
            <a:pPr algn="l"/>
            <a:r>
              <a:rPr lang="en-US" sz="4000" baseline="30000" dirty="0"/>
              <a:t>Yaakov/James 1.19</a:t>
            </a:r>
            <a:r>
              <a:rPr lang="en-US" sz="4000" baseline="30000" dirty="0">
                <a:solidFill>
                  <a:srgbClr val="FFFF66"/>
                </a:solidFill>
              </a:rPr>
              <a:t> </a:t>
            </a:r>
            <a:r>
              <a:rPr lang="en-US" sz="4000" u="sng" dirty="0">
                <a:solidFill>
                  <a:srgbClr val="FFFF66"/>
                </a:solidFill>
              </a:rPr>
              <a:t>Let every person be </a:t>
            </a:r>
          </a:p>
          <a:p>
            <a:pPr algn="l"/>
            <a:r>
              <a:rPr lang="en-US" sz="4000" u="sng" dirty="0">
                <a:solidFill>
                  <a:srgbClr val="FFFF66"/>
                </a:solidFill>
              </a:rPr>
              <a:t>quick to listen</a:t>
            </a:r>
            <a:r>
              <a:rPr lang="en-US" sz="4000" dirty="0"/>
              <a:t>, slow to speak</a:t>
            </a:r>
          </a:p>
          <a:p>
            <a:pPr marL="509588" indent="-509588" algn="l">
              <a:buFont typeface="+mj-lt"/>
              <a:buAutoNum type="arabicPeriod"/>
            </a:pPr>
            <a:r>
              <a:rPr lang="en-US" dirty="0"/>
              <a:t>Listening to G-d</a:t>
            </a:r>
          </a:p>
          <a:p>
            <a:pPr marL="509588" indent="-509588" algn="l">
              <a:buFont typeface="+mj-lt"/>
              <a:buAutoNum type="arabicPeriod"/>
            </a:pPr>
            <a:r>
              <a:rPr lang="en-US" dirty="0"/>
              <a:t>Listening to people</a:t>
            </a:r>
          </a:p>
          <a:p>
            <a:pPr marL="509588" indent="-509588" algn="l">
              <a:buFont typeface="+mj-lt"/>
              <a:buAutoNum type="arabicPeriod"/>
            </a:pPr>
            <a:r>
              <a:rPr lang="en-US" u="sng" dirty="0">
                <a:solidFill>
                  <a:srgbClr val="FFFF66"/>
                </a:solidFill>
              </a:rPr>
              <a:t>When truth is utterly violated</a:t>
            </a:r>
            <a:r>
              <a:rPr lang="en-US" dirty="0"/>
              <a:t>.  </a:t>
            </a:r>
          </a:p>
          <a:p>
            <a:pPr algn="l"/>
            <a:r>
              <a:rPr lang="en-US" dirty="0"/>
              <a:t>    </a:t>
            </a:r>
            <a:r>
              <a:rPr lang="en-US" u="sng" dirty="0">
                <a:solidFill>
                  <a:srgbClr val="FFFF66"/>
                </a:solidFill>
              </a:rPr>
              <a:t>Rebuke</a:t>
            </a:r>
          </a:p>
        </p:txBody>
      </p:sp>
    </p:spTree>
    <p:extLst>
      <p:ext uri="{BB962C8B-B14F-4D97-AF65-F5344CB8AC3E}">
        <p14:creationId xmlns:p14="http://schemas.microsoft.com/office/powerpoint/2010/main" val="24002750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  </a:t>
            </a:r>
          </a:p>
          <a:p>
            <a:pPr marL="457200" indent="-457200">
              <a:buFont typeface="+mj-lt"/>
              <a:buAutoNum type="arabicPeriod"/>
            </a:pPr>
            <a:r>
              <a:rPr lang="en-US" sz="4000" dirty="0"/>
              <a:t>Are you listening to others?</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272162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10DA-C905-5471-6F2E-C0F858F1599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33F8EE3-EC81-67BA-93A0-0A1F6B62574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3728882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FDD9C-FA0C-E234-0CCB-EB22D2CEE0F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D2257F8-B71C-0A28-CBF7-4D80E52340E6}"/>
              </a:ext>
            </a:extLst>
          </p:cNvPr>
          <p:cNvSpPr>
            <a:spLocks noGrp="1" noChangeArrowheads="1"/>
          </p:cNvSpPr>
          <p:nvPr>
            <p:ph type="subTitle" idx="1"/>
          </p:nvPr>
        </p:nvSpPr>
        <p:spPr>
          <a:xfrm>
            <a:off x="228600" y="209550"/>
            <a:ext cx="8686800" cy="4800600"/>
          </a:xfrm>
        </p:spPr>
        <p:txBody>
          <a:bodyPr>
            <a:normAutofit fontScale="92500" lnSpcReduction="10000"/>
          </a:bodyPr>
          <a:lstStyle/>
          <a:p>
            <a:pPr marL="231775" indent="-231775" algn="l">
              <a:buFont typeface="Arial" panose="020B0604020202020204" pitchFamily="34" charset="0"/>
              <a:buChar char="•"/>
            </a:pPr>
            <a:r>
              <a:rPr lang="en-US" sz="4000" dirty="0"/>
              <a:t>150-159-year-olds are getting 1.3 million monthly checks.</a:t>
            </a:r>
          </a:p>
          <a:p>
            <a:pPr marL="231775" indent="-231775" algn="l">
              <a:buFont typeface="Arial" panose="020B0604020202020204" pitchFamily="34" charset="0"/>
              <a:buChar char="•"/>
            </a:pPr>
            <a:r>
              <a:rPr lang="en-US" sz="4000" dirty="0"/>
              <a:t>160-169-year-olds are getting 121,807 monthly checks.</a:t>
            </a:r>
          </a:p>
          <a:p>
            <a:pPr marL="231775" indent="-231775" algn="l">
              <a:buFont typeface="Arial" panose="020B0604020202020204" pitchFamily="34" charset="0"/>
              <a:buChar char="•"/>
            </a:pPr>
            <a:r>
              <a:rPr lang="en-US" sz="4000" dirty="0"/>
              <a:t>170-179-year-olds, are getting 6,087 monthly checks.</a:t>
            </a:r>
          </a:p>
          <a:p>
            <a:pPr marL="231775" indent="-231775" algn="l">
              <a:buFont typeface="Arial" panose="020B0604020202020204" pitchFamily="34" charset="0"/>
              <a:buChar char="•"/>
            </a:pPr>
            <a:r>
              <a:rPr lang="en-US" sz="4000" dirty="0"/>
              <a:t>180–189-year-olds are getting 695 monthly checks.</a:t>
            </a:r>
          </a:p>
        </p:txBody>
      </p:sp>
    </p:spTree>
    <p:extLst>
      <p:ext uri="{BB962C8B-B14F-4D97-AF65-F5344CB8AC3E}">
        <p14:creationId xmlns:p14="http://schemas.microsoft.com/office/powerpoint/2010/main" val="37231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AE2D3-3D25-60DF-6A09-6D4856BD799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E8FFC23-20A0-9161-6305-47DF999C999F}"/>
              </a:ext>
            </a:extLst>
          </p:cNvPr>
          <p:cNvSpPr>
            <a:spLocks noGrp="1" noChangeArrowheads="1"/>
          </p:cNvSpPr>
          <p:nvPr>
            <p:ph type="subTitle" idx="1"/>
          </p:nvPr>
        </p:nvSpPr>
        <p:spPr>
          <a:xfrm>
            <a:off x="228600" y="209550"/>
            <a:ext cx="8686800" cy="4800600"/>
          </a:xfrm>
        </p:spPr>
        <p:txBody>
          <a:bodyPr>
            <a:normAutofit/>
          </a:bodyPr>
          <a:lstStyle/>
          <a:p>
            <a:pPr marL="115888" indent="-115888" algn="l">
              <a:buFont typeface="Arial" panose="020B0604020202020204" pitchFamily="34" charset="0"/>
              <a:buChar char="•"/>
            </a:pPr>
            <a:r>
              <a:rPr lang="en-US" sz="4000" dirty="0"/>
              <a:t>190-199-year-olds are getting 448 monthly checks.</a:t>
            </a:r>
          </a:p>
          <a:p>
            <a:pPr marL="115888" indent="-115888" algn="l">
              <a:buFont typeface="Arial" panose="020B0604020202020204" pitchFamily="34" charset="0"/>
              <a:buChar char="•"/>
            </a:pPr>
            <a:r>
              <a:rPr lang="en-US" sz="4000" dirty="0"/>
              <a:t>200-209-year-olds are getting 879 monthly checks.</a:t>
            </a:r>
          </a:p>
          <a:p>
            <a:pPr marL="115888" indent="-115888" algn="l">
              <a:buFont typeface="Arial" panose="020B0604020202020204" pitchFamily="34" charset="0"/>
              <a:buChar char="•"/>
            </a:pPr>
            <a:r>
              <a:rPr lang="en-US" sz="4000" dirty="0"/>
              <a:t>210-219-year-olds are getting 866 monthly checks.</a:t>
            </a:r>
          </a:p>
        </p:txBody>
      </p:sp>
    </p:spTree>
    <p:extLst>
      <p:ext uri="{BB962C8B-B14F-4D97-AF65-F5344CB8AC3E}">
        <p14:creationId xmlns:p14="http://schemas.microsoft.com/office/powerpoint/2010/main" val="374520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320B-C979-CA3E-EA26-ECD90706C8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86B0CD0-7C2A-0527-BE8B-0A5EB40CB82A}"/>
              </a:ext>
            </a:extLst>
          </p:cNvPr>
          <p:cNvSpPr>
            <a:spLocks noGrp="1" noChangeArrowheads="1"/>
          </p:cNvSpPr>
          <p:nvPr>
            <p:ph type="subTitle" idx="1"/>
          </p:nvPr>
        </p:nvSpPr>
        <p:spPr>
          <a:xfrm>
            <a:off x="228600" y="209550"/>
            <a:ext cx="8686800" cy="4800600"/>
          </a:xfrm>
        </p:spPr>
        <p:txBody>
          <a:bodyPr>
            <a:normAutofit/>
          </a:bodyPr>
          <a:lstStyle/>
          <a:p>
            <a:pPr marL="115888" indent="-115888" algn="l">
              <a:buFont typeface="Arial" panose="020B0604020202020204" pitchFamily="34" charset="0"/>
              <a:buChar char="•"/>
            </a:pPr>
            <a:r>
              <a:rPr lang="en-US" sz="4000" dirty="0"/>
              <a:t>220-229-year-olds are getting 1,039 monthly checks.</a:t>
            </a:r>
          </a:p>
          <a:p>
            <a:pPr marL="115888" indent="-115888" algn="l">
              <a:buFont typeface="Arial" panose="020B0604020202020204" pitchFamily="34" charset="0"/>
              <a:buChar char="•"/>
            </a:pPr>
            <a:r>
              <a:rPr lang="en-US" sz="4000" dirty="0"/>
              <a:t>And there are checks being mailed to one person recorded as between 240-249 years old and the other as 360-369 years old!</a:t>
            </a:r>
          </a:p>
        </p:txBody>
      </p:sp>
    </p:spTree>
    <p:extLst>
      <p:ext uri="{BB962C8B-B14F-4D97-AF65-F5344CB8AC3E}">
        <p14:creationId xmlns:p14="http://schemas.microsoft.com/office/powerpoint/2010/main" val="389724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36B44-4ECF-2985-0E7E-1029608FB0E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0CE8B68-3967-303D-C417-D60A8EAF98E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4" name="Picture 3">
            <a:extLst>
              <a:ext uri="{FF2B5EF4-FFF2-40B4-BE49-F238E27FC236}">
                <a16:creationId xmlns:a16="http://schemas.microsoft.com/office/drawing/2014/main" id="{7E17BAE1-21BF-EBA2-2DEA-63AF5CF42831}"/>
              </a:ext>
            </a:extLst>
          </p:cNvPr>
          <p:cNvPicPr>
            <a:picLocks noChangeAspect="1"/>
          </p:cNvPicPr>
          <p:nvPr/>
        </p:nvPicPr>
        <p:blipFill>
          <a:blip r:embed="rId3"/>
          <a:stretch>
            <a:fillRect/>
          </a:stretch>
        </p:blipFill>
        <p:spPr>
          <a:xfrm>
            <a:off x="1127442" y="0"/>
            <a:ext cx="6889115" cy="5143500"/>
          </a:xfrm>
          <a:prstGeom prst="rect">
            <a:avLst/>
          </a:prstGeom>
        </p:spPr>
      </p:pic>
    </p:spTree>
    <p:extLst>
      <p:ext uri="{BB962C8B-B14F-4D97-AF65-F5344CB8AC3E}">
        <p14:creationId xmlns:p14="http://schemas.microsoft.com/office/powerpoint/2010/main" val="264852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DB52A-97AE-8EE8-D39C-357763F72DB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0BA088B-619E-F407-9C88-5FE9F834131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There are 12.4 million monthly Social Security checks being issued to “people” who, according to records, are 120 or more years old!</a:t>
            </a:r>
            <a:endParaRPr lang="en-US" sz="6600" b="1" dirty="0"/>
          </a:p>
        </p:txBody>
      </p:sp>
    </p:spTree>
    <p:extLst>
      <p:ext uri="{BB962C8B-B14F-4D97-AF65-F5344CB8AC3E}">
        <p14:creationId xmlns:p14="http://schemas.microsoft.com/office/powerpoint/2010/main" val="236439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A6FC0-E6DB-3D9C-0014-B8B6C52D66D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FA7D5CE-4A45-E66D-44CB-7B5D1851601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Furthermore, if we total up the number of people listed as “eligible” for Social Security, which is </a:t>
            </a:r>
            <a:r>
              <a:rPr lang="en-US" sz="4000" dirty="0">
                <a:solidFill>
                  <a:srgbClr val="FFFF66"/>
                </a:solidFill>
              </a:rPr>
              <a:t>398.4 million </a:t>
            </a:r>
            <a:r>
              <a:rPr lang="en-US" sz="4000" dirty="0"/>
              <a:t>people — then compare that total to the U.S. population of </a:t>
            </a:r>
            <a:r>
              <a:rPr lang="en-US" sz="4000" dirty="0">
                <a:solidFill>
                  <a:srgbClr val="FFFF66"/>
                </a:solidFill>
              </a:rPr>
              <a:t>341 million</a:t>
            </a:r>
            <a:r>
              <a:rPr lang="en-US" sz="4000" dirty="0"/>
              <a:t>, </a:t>
            </a:r>
            <a:r>
              <a:rPr lang="en-US" sz="4000" u="sng" dirty="0"/>
              <a:t>there are 57 million MORE people “eligible” than the total U.S. population</a:t>
            </a:r>
            <a:r>
              <a:rPr lang="en-US" sz="4000" dirty="0"/>
              <a:t>!</a:t>
            </a:r>
            <a:endParaRPr lang="en-US" sz="6600" b="1" dirty="0"/>
          </a:p>
        </p:txBody>
      </p:sp>
    </p:spTree>
    <p:extLst>
      <p:ext uri="{BB962C8B-B14F-4D97-AF65-F5344CB8AC3E}">
        <p14:creationId xmlns:p14="http://schemas.microsoft.com/office/powerpoint/2010/main" val="91546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1A18-2431-C6AF-39D0-2062AE9EAC7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7832A4C-590B-CFE9-5460-2B35287281DF}"/>
              </a:ext>
            </a:extLst>
          </p:cNvPr>
          <p:cNvSpPr>
            <a:spLocks noGrp="1" noChangeArrowheads="1"/>
          </p:cNvSpPr>
          <p:nvPr>
            <p:ph type="subTitle" idx="1"/>
          </p:nvPr>
        </p:nvSpPr>
        <p:spPr>
          <a:xfrm>
            <a:off x="609600" y="209550"/>
            <a:ext cx="4114800" cy="4800600"/>
          </a:xfrm>
        </p:spPr>
        <p:txBody>
          <a:bodyPr>
            <a:normAutofit/>
          </a:bodyPr>
          <a:lstStyle/>
          <a:p>
            <a:pPr algn="l"/>
            <a:endParaRPr lang="en-US" sz="4000" dirty="0"/>
          </a:p>
          <a:p>
            <a:pPr algn="l"/>
            <a:endParaRPr lang="en-US" sz="4000" dirty="0"/>
          </a:p>
          <a:p>
            <a:pPr algn="l"/>
            <a:r>
              <a:rPr lang="en-US" sz="4000" dirty="0"/>
              <a:t>Men’s Meeting curriculum</a:t>
            </a:r>
          </a:p>
        </p:txBody>
      </p:sp>
      <p:pic>
        <p:nvPicPr>
          <p:cNvPr id="3" name="Picture 2">
            <a:extLst>
              <a:ext uri="{FF2B5EF4-FFF2-40B4-BE49-F238E27FC236}">
                <a16:creationId xmlns:a16="http://schemas.microsoft.com/office/drawing/2014/main" id="{B5DF2204-5124-17CE-BB58-22FB91D95EE3}"/>
              </a:ext>
            </a:extLst>
          </p:cNvPr>
          <p:cNvPicPr>
            <a:picLocks noChangeAspect="1"/>
          </p:cNvPicPr>
          <p:nvPr/>
        </p:nvPicPr>
        <p:blipFill>
          <a:blip r:embed="rId3"/>
          <a:stretch>
            <a:fillRect/>
          </a:stretch>
        </p:blipFill>
        <p:spPr>
          <a:xfrm>
            <a:off x="4724400" y="-19914"/>
            <a:ext cx="3357712" cy="5163414"/>
          </a:xfrm>
          <a:prstGeom prst="rect">
            <a:avLst/>
          </a:prstGeom>
        </p:spPr>
      </p:pic>
    </p:spTree>
    <p:extLst>
      <p:ext uri="{BB962C8B-B14F-4D97-AF65-F5344CB8AC3E}">
        <p14:creationId xmlns:p14="http://schemas.microsoft.com/office/powerpoint/2010/main" val="382490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7B00-C4D0-4BE4-7DB9-80C6403EFC5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B4E955D-F268-73E1-FB13-05450C03881E}"/>
              </a:ext>
            </a:extLst>
          </p:cNvPr>
          <p:cNvSpPr>
            <a:spLocks noGrp="1" noChangeArrowheads="1"/>
          </p:cNvSpPr>
          <p:nvPr>
            <p:ph type="subTitle" idx="1"/>
          </p:nvPr>
        </p:nvSpPr>
        <p:spPr>
          <a:xfrm>
            <a:off x="228600" y="171450"/>
            <a:ext cx="3179112" cy="4800600"/>
          </a:xfrm>
        </p:spPr>
        <p:txBody>
          <a:bodyPr>
            <a:normAutofit/>
          </a:bodyPr>
          <a:lstStyle/>
          <a:p>
            <a:pPr algn="l"/>
            <a:r>
              <a:rPr lang="en-US" sz="4000" dirty="0"/>
              <a:t> </a:t>
            </a:r>
          </a:p>
          <a:p>
            <a:pPr algn="l"/>
            <a:endParaRPr lang="en-US" sz="4000" dirty="0"/>
          </a:p>
          <a:p>
            <a:pPr algn="l"/>
            <a:r>
              <a:rPr lang="en-US" sz="4000" dirty="0"/>
              <a:t>Gene Getz</a:t>
            </a:r>
          </a:p>
        </p:txBody>
      </p:sp>
      <p:pic>
        <p:nvPicPr>
          <p:cNvPr id="3" name="Picture 2">
            <a:extLst>
              <a:ext uri="{FF2B5EF4-FFF2-40B4-BE49-F238E27FC236}">
                <a16:creationId xmlns:a16="http://schemas.microsoft.com/office/drawing/2014/main" id="{931F6805-7C69-94FA-9788-C4B49B7D1AD8}"/>
              </a:ext>
            </a:extLst>
          </p:cNvPr>
          <p:cNvPicPr>
            <a:picLocks noChangeAspect="1"/>
          </p:cNvPicPr>
          <p:nvPr/>
        </p:nvPicPr>
        <p:blipFill>
          <a:blip r:embed="rId3"/>
          <a:stretch>
            <a:fillRect/>
          </a:stretch>
        </p:blipFill>
        <p:spPr>
          <a:xfrm>
            <a:off x="3407712" y="0"/>
            <a:ext cx="5413160" cy="5143500"/>
          </a:xfrm>
          <a:prstGeom prst="rect">
            <a:avLst/>
          </a:prstGeom>
        </p:spPr>
      </p:pic>
    </p:spTree>
    <p:extLst>
      <p:ext uri="{BB962C8B-B14F-4D97-AF65-F5344CB8AC3E}">
        <p14:creationId xmlns:p14="http://schemas.microsoft.com/office/powerpoint/2010/main" val="851064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7E574-A4D0-BC5B-934D-867946D569C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4606F9A-201C-283E-E5CC-6F6C7110740E}"/>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Yaakov 1.19  </a:t>
            </a:r>
            <a:r>
              <a:rPr lang="en-US" sz="4000" dirty="0"/>
              <a:t>Know this, my dear brothers and sisters: </a:t>
            </a:r>
            <a:r>
              <a:rPr lang="en-US" sz="4000" u="sng" dirty="0">
                <a:solidFill>
                  <a:srgbClr val="FFFF66"/>
                </a:solidFill>
              </a:rPr>
              <a:t>let every person be quick to listen</a:t>
            </a:r>
            <a:r>
              <a:rPr lang="en-US" sz="4000" dirty="0"/>
              <a:t>, slow to speak, and slow to anger.</a:t>
            </a:r>
            <a:endParaRPr lang="en-US" sz="6600" dirty="0"/>
          </a:p>
        </p:txBody>
      </p:sp>
    </p:spTree>
    <p:extLst>
      <p:ext uri="{BB962C8B-B14F-4D97-AF65-F5344CB8AC3E}">
        <p14:creationId xmlns:p14="http://schemas.microsoft.com/office/powerpoint/2010/main" val="362784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49A4-5A7A-E2F5-13D0-C89B50B4966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AB59B3A-B673-FEE0-9F74-0B4EC5402C0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From Jimmy Johns  </a:t>
            </a:r>
            <a:r>
              <a:rPr lang="he-IL" sz="4000" dirty="0"/>
              <a:t>   </a:t>
            </a:r>
            <a:endParaRPr lang="en-US" sz="4000" dirty="0"/>
          </a:p>
        </p:txBody>
      </p:sp>
      <p:pic>
        <p:nvPicPr>
          <p:cNvPr id="3" name="Picture 2">
            <a:extLst>
              <a:ext uri="{FF2B5EF4-FFF2-40B4-BE49-F238E27FC236}">
                <a16:creationId xmlns:a16="http://schemas.microsoft.com/office/drawing/2014/main" id="{259A782F-8CD1-A0E8-4017-BF6B86C79B50}"/>
              </a:ext>
            </a:extLst>
          </p:cNvPr>
          <p:cNvPicPr>
            <a:picLocks noChangeAspect="1"/>
          </p:cNvPicPr>
          <p:nvPr/>
        </p:nvPicPr>
        <p:blipFill>
          <a:blip r:embed="rId3"/>
          <a:srcRect l="5124" t="21852" r="12054" b="55926"/>
          <a:stretch/>
        </p:blipFill>
        <p:spPr>
          <a:xfrm>
            <a:off x="800100" y="1354907"/>
            <a:ext cx="7543800" cy="3655243"/>
          </a:xfrm>
          <a:prstGeom prst="rect">
            <a:avLst/>
          </a:prstGeom>
        </p:spPr>
      </p:pic>
      <p:pic>
        <p:nvPicPr>
          <p:cNvPr id="4" name="Picture 3">
            <a:extLst>
              <a:ext uri="{FF2B5EF4-FFF2-40B4-BE49-F238E27FC236}">
                <a16:creationId xmlns:a16="http://schemas.microsoft.com/office/drawing/2014/main" id="{CB7C1D7B-0309-FB4F-F23E-87173B429B90}"/>
              </a:ext>
            </a:extLst>
          </p:cNvPr>
          <p:cNvPicPr>
            <a:picLocks noChangeAspect="1"/>
          </p:cNvPicPr>
          <p:nvPr/>
        </p:nvPicPr>
        <p:blipFill>
          <a:blip r:embed="rId4"/>
          <a:stretch>
            <a:fillRect/>
          </a:stretch>
        </p:blipFill>
        <p:spPr>
          <a:xfrm>
            <a:off x="5867400" y="0"/>
            <a:ext cx="1457528" cy="1343212"/>
          </a:xfrm>
          <a:prstGeom prst="rect">
            <a:avLst/>
          </a:prstGeom>
        </p:spPr>
      </p:pic>
    </p:spTree>
    <p:extLst>
      <p:ext uri="{BB962C8B-B14F-4D97-AF65-F5344CB8AC3E}">
        <p14:creationId xmlns:p14="http://schemas.microsoft.com/office/powerpoint/2010/main" val="251597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C6346-112D-DA4E-B245-1A95A98984A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D2ED728-20AC-F79E-D23C-D7DF9E2144A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745C628-D94E-7D3C-BB83-9D66C9FC3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076991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19F78-CC70-EC7D-3C78-C629F7E513B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6AF8750-70BF-9BC0-8D7E-1C872C2D4F5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179D190-ED62-4FA8-5A9B-2100EA554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3FD63A7E-ADAE-43EE-1BCA-742DC0622B7F}"/>
              </a:ext>
            </a:extLst>
          </p:cNvPr>
          <p:cNvSpPr txBox="1"/>
          <p:nvPr/>
        </p:nvSpPr>
        <p:spPr>
          <a:xfrm>
            <a:off x="669634" y="361950"/>
            <a:ext cx="184731" cy="707886"/>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31974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98933-1204-A33A-97AE-15D4AF7317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E0BBB77-DB2A-D043-026E-65835A36599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B5330B8-B550-BC1B-D611-CAF7634DA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5A96C429-3A1A-E503-D43F-C22653FA42D6}"/>
              </a:ext>
            </a:extLst>
          </p:cNvPr>
          <p:cNvSpPr txBox="1"/>
          <p:nvPr/>
        </p:nvSpPr>
        <p:spPr>
          <a:xfrm>
            <a:off x="152400" y="-18248"/>
            <a:ext cx="8465010" cy="3785652"/>
          </a:xfrm>
          <a:prstGeom prst="rect">
            <a:avLst/>
          </a:prstGeom>
          <a:noFill/>
        </p:spPr>
        <p:txBody>
          <a:bodyPr wrap="none" rtlCol="0">
            <a:spAutoFit/>
          </a:bodyPr>
          <a:lstStyle/>
          <a:p>
            <a:pPr algn="l"/>
            <a:r>
              <a:rPr lang="en-US" sz="4000" u="sng" baseline="30000" dirty="0"/>
              <a:t>Yaakov/James 1.19</a:t>
            </a:r>
            <a:r>
              <a:rPr lang="en-US" sz="4000" u="sng" baseline="30000" dirty="0">
                <a:solidFill>
                  <a:srgbClr val="FFFF66"/>
                </a:solidFill>
              </a:rPr>
              <a:t> </a:t>
            </a:r>
            <a:r>
              <a:rPr lang="en-US" sz="4000" u="sng" dirty="0">
                <a:solidFill>
                  <a:srgbClr val="FFFF66"/>
                </a:solidFill>
              </a:rPr>
              <a:t>Let every person be </a:t>
            </a:r>
          </a:p>
          <a:p>
            <a:pPr algn="l"/>
            <a:r>
              <a:rPr lang="en-US" sz="4000" u="sng" dirty="0">
                <a:solidFill>
                  <a:srgbClr val="FFFF66"/>
                </a:solidFill>
              </a:rPr>
              <a:t>quick to listen</a:t>
            </a:r>
            <a:r>
              <a:rPr lang="en-US" sz="4000" dirty="0"/>
              <a:t>, slow to speak</a:t>
            </a:r>
          </a:p>
          <a:p>
            <a:pPr marL="509588" indent="-509588" algn="l">
              <a:buFont typeface="+mj-lt"/>
              <a:buAutoNum type="arabicPeriod"/>
            </a:pPr>
            <a:r>
              <a:rPr lang="en-US" dirty="0"/>
              <a:t>Listening to G-d</a:t>
            </a:r>
          </a:p>
          <a:p>
            <a:pPr marL="509588" indent="-509588" algn="l">
              <a:buFont typeface="+mj-lt"/>
              <a:buAutoNum type="arabicPeriod"/>
            </a:pPr>
            <a:r>
              <a:rPr lang="en-US" dirty="0"/>
              <a:t>Listening to people</a:t>
            </a:r>
          </a:p>
          <a:p>
            <a:pPr marL="509588" indent="-509588" algn="l">
              <a:buFont typeface="+mj-lt"/>
              <a:buAutoNum type="arabicPeriod"/>
            </a:pPr>
            <a:r>
              <a:rPr lang="en-US" dirty="0"/>
              <a:t>When truth is utterly violated.</a:t>
            </a:r>
          </a:p>
          <a:p>
            <a:pPr algn="l"/>
            <a:r>
              <a:rPr lang="en-US" dirty="0"/>
              <a:t>     Rebuke</a:t>
            </a:r>
          </a:p>
        </p:txBody>
      </p:sp>
    </p:spTree>
    <p:extLst>
      <p:ext uri="{BB962C8B-B14F-4D97-AF65-F5344CB8AC3E}">
        <p14:creationId xmlns:p14="http://schemas.microsoft.com/office/powerpoint/2010/main" val="2666333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A3B14-8C4E-932C-AD91-07F391D81E5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CB631B0-1DFB-CC2F-57AB-D3BC1DA19E1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A9CDBF6-68D2-A41E-45C1-D72B4369D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16076860-412F-20F1-8A84-09436914E3F3}"/>
              </a:ext>
            </a:extLst>
          </p:cNvPr>
          <p:cNvSpPr txBox="1"/>
          <p:nvPr/>
        </p:nvSpPr>
        <p:spPr>
          <a:xfrm>
            <a:off x="152400" y="-18248"/>
            <a:ext cx="8465010" cy="3785652"/>
          </a:xfrm>
          <a:prstGeom prst="rect">
            <a:avLst/>
          </a:prstGeom>
          <a:noFill/>
        </p:spPr>
        <p:txBody>
          <a:bodyPr wrap="none" rtlCol="0">
            <a:spAutoFit/>
          </a:bodyPr>
          <a:lstStyle/>
          <a:p>
            <a:pPr algn="l"/>
            <a:r>
              <a:rPr lang="en-US" sz="4000" u="sng" baseline="30000" dirty="0"/>
              <a:t>Yaakov/James 1.19</a:t>
            </a:r>
            <a:r>
              <a:rPr lang="en-US" sz="4000" u="sng" baseline="30000" dirty="0">
                <a:solidFill>
                  <a:srgbClr val="FFFF66"/>
                </a:solidFill>
              </a:rPr>
              <a:t> </a:t>
            </a:r>
            <a:r>
              <a:rPr lang="en-US" sz="4000" u="sng" dirty="0">
                <a:solidFill>
                  <a:srgbClr val="FFFF66"/>
                </a:solidFill>
              </a:rPr>
              <a:t>Let every person be </a:t>
            </a:r>
          </a:p>
          <a:p>
            <a:pPr algn="l"/>
            <a:r>
              <a:rPr lang="en-US" sz="4000" u="sng" dirty="0">
                <a:solidFill>
                  <a:srgbClr val="FFFF66"/>
                </a:solidFill>
              </a:rPr>
              <a:t>quick to listen</a:t>
            </a:r>
            <a:r>
              <a:rPr lang="en-US" sz="4000" dirty="0"/>
              <a:t>, slow to speak</a:t>
            </a:r>
          </a:p>
          <a:p>
            <a:pPr marL="509588" indent="-509588" algn="l">
              <a:buFont typeface="+mj-lt"/>
              <a:buAutoNum type="arabicPeriod"/>
            </a:pPr>
            <a:r>
              <a:rPr lang="en-US" u="sng" dirty="0">
                <a:solidFill>
                  <a:srgbClr val="FFFF66"/>
                </a:solidFill>
              </a:rPr>
              <a:t>Listening to G-d</a:t>
            </a:r>
          </a:p>
          <a:p>
            <a:pPr marL="509588" indent="-509588" algn="l">
              <a:buFont typeface="+mj-lt"/>
              <a:buAutoNum type="arabicPeriod"/>
            </a:pPr>
            <a:r>
              <a:rPr lang="en-US" dirty="0"/>
              <a:t>Listening to people</a:t>
            </a:r>
          </a:p>
          <a:p>
            <a:pPr marL="509588" indent="-509588" algn="l">
              <a:buFont typeface="+mj-lt"/>
              <a:buAutoNum type="arabicPeriod"/>
            </a:pPr>
            <a:r>
              <a:rPr lang="en-US" dirty="0"/>
              <a:t>When truth is utterly violated.</a:t>
            </a:r>
          </a:p>
          <a:p>
            <a:pPr algn="l"/>
            <a:r>
              <a:rPr lang="en-US" dirty="0"/>
              <a:t>     Rebuke</a:t>
            </a:r>
          </a:p>
        </p:txBody>
      </p:sp>
    </p:spTree>
    <p:extLst>
      <p:ext uri="{BB962C8B-B14F-4D97-AF65-F5344CB8AC3E}">
        <p14:creationId xmlns:p14="http://schemas.microsoft.com/office/powerpoint/2010/main" val="3323207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lstStyle/>
          <a:p>
            <a:pPr algn="l"/>
            <a:r>
              <a:rPr lang="en-US" dirty="0"/>
              <a:t>Greatest commandment according to Messiah and to midrash?</a:t>
            </a:r>
          </a:p>
          <a:p>
            <a:pPr algn="l"/>
            <a:r>
              <a:rPr lang="en-US" baseline="30000" dirty="0"/>
              <a:t>Dt. 6.4</a:t>
            </a:r>
            <a:r>
              <a:rPr lang="en-US" dirty="0"/>
              <a:t> </a:t>
            </a:r>
            <a:r>
              <a:rPr lang="he-IL" sz="4800" b="1" dirty="0">
                <a:solidFill>
                  <a:srgbClr val="FFFF66"/>
                </a:solidFill>
                <a:latin typeface="David" panose="020E0502060401010101" pitchFamily="34" charset="-79"/>
                <a:cs typeface="David" panose="020E0502060401010101" pitchFamily="34" charset="-79"/>
              </a:rPr>
              <a:t>שְׁמַע</a:t>
            </a:r>
            <a:r>
              <a:rPr lang="he-IL" sz="4800" b="1" dirty="0">
                <a:latin typeface="David" panose="020E0502060401010101" pitchFamily="34" charset="-79"/>
                <a:cs typeface="David" panose="020E0502060401010101" pitchFamily="34" charset="-79"/>
              </a:rPr>
              <a:t>, יִשְׂרָאֵל יְיָ אֱלֹהֵינוּ, יְיָ אֶחָד.</a:t>
            </a:r>
            <a:r>
              <a:rPr lang="en-US" dirty="0"/>
              <a:t>  </a:t>
            </a:r>
          </a:p>
          <a:p>
            <a:pPr algn="l">
              <a:tabLst>
                <a:tab pos="2916238" algn="l"/>
              </a:tabLst>
            </a:pPr>
            <a:r>
              <a:rPr lang="en-US" i="1" dirty="0">
                <a:solidFill>
                  <a:srgbClr val="FFFF66"/>
                </a:solidFill>
              </a:rPr>
              <a:t>Sh’ma, </a:t>
            </a:r>
            <a:r>
              <a:rPr lang="en-US" i="1" dirty="0" err="1"/>
              <a:t>Yisra’el</a:t>
            </a:r>
            <a:r>
              <a:rPr lang="en-US" i="1" dirty="0"/>
              <a:t>! </a:t>
            </a:r>
            <a:r>
              <a:rPr lang="en-US" i="1" cap="small" dirty="0"/>
              <a:t>Adoni </a:t>
            </a:r>
            <a:r>
              <a:rPr lang="en-US" i="1" dirty="0" err="1"/>
              <a:t>Eloheinu</a:t>
            </a:r>
            <a:r>
              <a:rPr lang="en-US" i="1" dirty="0"/>
              <a:t>, </a:t>
            </a:r>
            <a:r>
              <a:rPr lang="en-US" i="1" cap="small" dirty="0"/>
              <a:t>Adoni</a:t>
            </a:r>
            <a:r>
              <a:rPr lang="en-US" i="1" dirty="0"/>
              <a:t> </a:t>
            </a:r>
            <a:r>
              <a:rPr lang="en-US" i="1" dirty="0" err="1"/>
              <a:t>ekhad</a:t>
            </a:r>
            <a:r>
              <a:rPr lang="en-US" i="1" dirty="0"/>
              <a:t>.  </a:t>
            </a:r>
            <a:r>
              <a:rPr lang="en-US" dirty="0" err="1">
                <a:solidFill>
                  <a:srgbClr val="FFFF66"/>
                </a:solidFill>
              </a:rPr>
              <a:t>Hear</a:t>
            </a:r>
            <a:r>
              <a:rPr lang="en-US" dirty="0" err="1"/>
              <a:t>,Israel</a:t>
            </a:r>
            <a:r>
              <a:rPr lang="en-US" dirty="0"/>
              <a:t>! </a:t>
            </a:r>
            <a:r>
              <a:rPr lang="en-US" cap="small" dirty="0"/>
              <a:t>Adoni</a:t>
            </a:r>
            <a:r>
              <a:rPr lang="en-US" dirty="0"/>
              <a:t>  our God, </a:t>
            </a:r>
            <a:r>
              <a:rPr lang="en-US" cap="small" dirty="0"/>
              <a:t>Adoni</a:t>
            </a:r>
            <a:r>
              <a:rPr lang="en-US" dirty="0"/>
              <a:t> is one.</a:t>
            </a:r>
          </a:p>
        </p:txBody>
      </p:sp>
    </p:spTree>
    <p:extLst>
      <p:ext uri="{BB962C8B-B14F-4D97-AF65-F5344CB8AC3E}">
        <p14:creationId xmlns:p14="http://schemas.microsoft.com/office/powerpoint/2010/main" val="49798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1778" name="Rectangle 3"/>
          <p:cNvSpPr>
            <a:spLocks noGrp="1" noChangeArrowheads="1"/>
          </p:cNvSpPr>
          <p:nvPr>
            <p:ph type="body" idx="1"/>
          </p:nvPr>
        </p:nvSpPr>
        <p:spPr>
          <a:xfrm>
            <a:off x="457200" y="479823"/>
            <a:ext cx="8229600" cy="4606528"/>
          </a:xfrm>
        </p:spPr>
        <p:txBody>
          <a:bodyPr/>
          <a:lstStyle/>
          <a:p>
            <a:pPr marL="0" algn="r" rtl="1">
              <a:spcBef>
                <a:spcPct val="0"/>
              </a:spcBef>
              <a:spcAft>
                <a:spcPts val="600"/>
              </a:spcAft>
            </a:pPr>
            <a:r>
              <a:rPr lang="he-IL" altLang="en-US" sz="4500" b="1" dirty="0">
                <a:latin typeface="David" pitchFamily="34" charset="-79"/>
                <a:cs typeface="David" pitchFamily="34" charset="-79"/>
              </a:rPr>
              <a:t>בַּיּוֹם הַהוּא יָצָא יֵשׁוּעַ מִן הַבַּיִת וְיָשַׁב עַל-יַד הַיָּם.</a:t>
            </a:r>
            <a:endParaRPr lang="en-US" altLang="en-US" sz="4200" b="1" dirty="0">
              <a:latin typeface="David" pitchFamily="34" charset="-79"/>
              <a:cs typeface="David" pitchFamily="34" charset="-79"/>
            </a:endParaRPr>
          </a:p>
          <a:p>
            <a:pPr marL="0">
              <a:spcBef>
                <a:spcPct val="0"/>
              </a:spcBef>
              <a:spcAft>
                <a:spcPts val="600"/>
              </a:spcAft>
            </a:pPr>
            <a:r>
              <a:rPr lang="en-US" altLang="en-US" sz="4000" dirty="0"/>
              <a:t>That same day, Yeshua went out of the house and sat down by the lake;</a:t>
            </a:r>
            <a:endParaRPr lang="en-US" altLang="en-US" sz="4000" b="1" dirty="0">
              <a:solidFill>
                <a:srgbClr val="FFFF00"/>
              </a:solidFill>
              <a:latin typeface="David" pitchFamily="34" charset="-79"/>
              <a:cs typeface="David" pitchFamily="34" charset="-79"/>
            </a:endParaRPr>
          </a:p>
        </p:txBody>
      </p:sp>
      <p:sp>
        <p:nvSpPr>
          <p:cNvPr id="331779" name="Rectangle 2"/>
          <p:cNvSpPr>
            <a:spLocks noGrp="1" noChangeArrowheads="1"/>
          </p:cNvSpPr>
          <p:nvPr>
            <p:ph type="title"/>
          </p:nvPr>
        </p:nvSpPr>
        <p:spPr>
          <a:xfrm>
            <a:off x="1485900" y="57151"/>
            <a:ext cx="6172200" cy="422672"/>
          </a:xfrm>
        </p:spPr>
        <p:txBody>
          <a:bodyPr/>
          <a:lstStyle/>
          <a:p>
            <a:pPr rtl="1" eaLnBrk="1" hangingPunct="1"/>
            <a:r>
              <a:rPr lang="en-US" altLang="en-US" sz="2100">
                <a:solidFill>
                  <a:srgbClr val="FFFF00"/>
                </a:solidFill>
              </a:rPr>
              <a:t>Mattityahu (Matthew) 13:1</a:t>
            </a:r>
            <a:endParaRPr lang="en-US" altLang="en-US" sz="2100">
              <a:solidFill>
                <a:srgbClr val="FFFF00"/>
              </a:solidFill>
              <a:cs typeface="Vilna" pitchFamily="2" charset="-79"/>
            </a:endParaRPr>
          </a:p>
        </p:txBody>
      </p:sp>
    </p:spTree>
    <p:extLst>
      <p:ext uri="{BB962C8B-B14F-4D97-AF65-F5344CB8AC3E}">
        <p14:creationId xmlns:p14="http://schemas.microsoft.com/office/powerpoint/2010/main" val="1138804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57200" y="571500"/>
            <a:ext cx="8286750" cy="4457700"/>
          </a:xfrm>
        </p:spPr>
        <p:txBody>
          <a:bodyPr>
            <a:normAutofit/>
          </a:bodyPr>
          <a:lstStyle/>
          <a:p>
            <a:pPr marL="0" algn="r" rtl="1">
              <a:spcBef>
                <a:spcPts val="0"/>
              </a:spcBef>
              <a:spcAft>
                <a:spcPts val="600"/>
              </a:spcAft>
              <a:defRPr/>
            </a:pPr>
            <a:r>
              <a:rPr lang="he-IL" sz="4100" b="1" dirty="0">
                <a:latin typeface="David" panose="020E0502060401010101" pitchFamily="34" charset="-79"/>
                <a:cs typeface="David" panose="020E0502060401010101" pitchFamily="34" charset="-79"/>
              </a:rPr>
              <a:t>כֵּיוָן שֶׁנִּקְהֲלוּ אֵלָיו הֲמוֹן עַם רַב יָרַד לַסִּירָה לָשֶׁבֶת בָּהּ וְכָל הֶהָמוֹן עָמַד עַל הַחוֹף.</a:t>
            </a:r>
            <a:endParaRPr lang="en-US" sz="900" b="1" dirty="0">
              <a:latin typeface="David" panose="020E0502060401010101" pitchFamily="34" charset="-79"/>
              <a:cs typeface="David" panose="020E0502060401010101" pitchFamily="34" charset="-79"/>
            </a:endParaRPr>
          </a:p>
          <a:p>
            <a:pPr marL="0" indent="0" algn="just" eaLnBrk="1" hangingPunct="1">
              <a:tabLst>
                <a:tab pos="1997075" algn="l"/>
              </a:tabLst>
              <a:defRPr/>
            </a:pPr>
            <a:r>
              <a:rPr lang="en-US" sz="4000" dirty="0"/>
              <a:t>but such a large crowd gathered around him that he got into a boat and sat there while the crowd stood on the shore.</a:t>
            </a:r>
            <a:endParaRPr lang="en-US" altLang="en-US" sz="4000" b="1" dirty="0">
              <a:solidFill>
                <a:srgbClr val="FFFF00"/>
              </a:solidFill>
              <a:latin typeface="David" panose="020E0502060401010101" pitchFamily="34" charset="-79"/>
              <a:cs typeface="David" panose="020E0502060401010101" pitchFamily="34" charset="-79"/>
            </a:endParaRPr>
          </a:p>
        </p:txBody>
      </p:sp>
      <p:sp>
        <p:nvSpPr>
          <p:cNvPr id="332803" name="Rectangle 2"/>
          <p:cNvSpPr>
            <a:spLocks noGrp="1" noChangeArrowheads="1"/>
          </p:cNvSpPr>
          <p:nvPr>
            <p:ph type="title"/>
          </p:nvPr>
        </p:nvSpPr>
        <p:spPr>
          <a:xfrm>
            <a:off x="1485900" y="57151"/>
            <a:ext cx="6172200" cy="422672"/>
          </a:xfrm>
        </p:spPr>
        <p:txBody>
          <a:bodyPr/>
          <a:lstStyle/>
          <a:p>
            <a:pPr rtl="1" eaLnBrk="1" hangingPunct="1"/>
            <a:r>
              <a:rPr lang="en-US" altLang="en-US" sz="2100">
                <a:solidFill>
                  <a:srgbClr val="FFFF00"/>
                </a:solidFill>
              </a:rPr>
              <a:t>Mattityahu (Matthew) 13:2</a:t>
            </a:r>
            <a:endParaRPr lang="en-US" altLang="en-US" sz="2100">
              <a:solidFill>
                <a:srgbClr val="FFFF00"/>
              </a:solidFill>
              <a:cs typeface="Vilna" pitchFamily="2" charset="-79"/>
            </a:endParaRPr>
          </a:p>
        </p:txBody>
      </p:sp>
    </p:spTree>
    <p:extLst>
      <p:ext uri="{BB962C8B-B14F-4D97-AF65-F5344CB8AC3E}">
        <p14:creationId xmlns:p14="http://schemas.microsoft.com/office/powerpoint/2010/main" val="1740124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57200" y="571500"/>
            <a:ext cx="8286750" cy="4457700"/>
          </a:xfrm>
        </p:spPr>
        <p:txBody>
          <a:bodyPr>
            <a:normAutofit/>
          </a:bodyPr>
          <a:lstStyle/>
          <a:p>
            <a:pPr marL="0" algn="r" rtl="1">
              <a:spcBef>
                <a:spcPts val="0"/>
              </a:spcBef>
              <a:spcAft>
                <a:spcPts val="600"/>
              </a:spcAft>
              <a:defRPr/>
            </a:pPr>
            <a:r>
              <a:rPr lang="he-IL" sz="4400" b="1" dirty="0">
                <a:latin typeface="David" panose="020E0502060401010101" pitchFamily="34" charset="-79"/>
                <a:cs typeface="David" panose="020E0502060401010101" pitchFamily="34" charset="-79"/>
              </a:rPr>
              <a:t>אָז דִּבֵּר אֲלֵיהֶם רַבּוֹת </a:t>
            </a:r>
            <a:r>
              <a:rPr lang="he-IL" sz="4400" b="1" dirty="0">
                <a:solidFill>
                  <a:srgbClr val="FFFF66"/>
                </a:solidFill>
                <a:latin typeface="David" panose="020E0502060401010101" pitchFamily="34" charset="-79"/>
                <a:cs typeface="David" panose="020E0502060401010101" pitchFamily="34" charset="-79"/>
              </a:rPr>
              <a:t>בִּמְשָׁלִים</a:t>
            </a:r>
            <a:endParaRPr lang="en-US" sz="1000" b="1" dirty="0">
              <a:solidFill>
                <a:srgbClr val="FFFF66"/>
              </a:solidFill>
              <a:latin typeface="David" panose="020E0502060401010101" pitchFamily="34" charset="-79"/>
              <a:cs typeface="David" panose="020E0502060401010101" pitchFamily="34" charset="-79"/>
            </a:endParaRPr>
          </a:p>
          <a:p>
            <a:pPr marL="0" indent="0" algn="just" eaLnBrk="1" hangingPunct="1">
              <a:lnSpc>
                <a:spcPct val="80000"/>
              </a:lnSpc>
              <a:defRPr/>
            </a:pPr>
            <a:r>
              <a:rPr lang="en-US" sz="4000" dirty="0"/>
              <a:t>He told them many things </a:t>
            </a:r>
            <a:r>
              <a:rPr lang="en-US" sz="4000" dirty="0">
                <a:solidFill>
                  <a:srgbClr val="FFFF66"/>
                </a:solidFill>
              </a:rPr>
              <a:t>in parables:</a:t>
            </a:r>
          </a:p>
          <a:p>
            <a:pPr algn="r" rtl="1" fontAlgn="t"/>
            <a:r>
              <a:rPr lang="en-US" sz="4000" b="1" dirty="0">
                <a:latin typeface="David" panose="020E0502060401010101" pitchFamily="34" charset="-79"/>
                <a:cs typeface="David" panose="020E0502060401010101" pitchFamily="34" charset="-79"/>
              </a:rPr>
              <a:t> </a:t>
            </a:r>
            <a:r>
              <a:rPr lang="he-IL" sz="4000" b="1" dirty="0">
                <a:latin typeface="David" panose="020E0502060401010101" pitchFamily="34" charset="-79"/>
                <a:cs typeface="David" panose="020E0502060401010101" pitchFamily="34" charset="-79"/>
              </a:rPr>
              <a:t>מָשָׁל</a:t>
            </a:r>
            <a:r>
              <a:rPr lang="he-IL" sz="4000" dirty="0">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שֵם ז'</a:t>
            </a:r>
            <a:r>
              <a:rPr lang="en-US" sz="4000" dirty="0"/>
              <a:t>proverb, fable, allegory </a:t>
            </a:r>
          </a:p>
          <a:p>
            <a:br>
              <a:rPr lang="en-US" sz="4000" dirty="0"/>
            </a:br>
            <a:endParaRPr lang="en-US" sz="4000" dirty="0"/>
          </a:p>
          <a:p>
            <a:pPr marL="0" indent="0" algn="just" eaLnBrk="1" hangingPunct="1">
              <a:lnSpc>
                <a:spcPct val="80000"/>
              </a:lnSpc>
              <a:defRPr/>
            </a:pPr>
            <a:endParaRPr lang="en-US" altLang="en-US" b="1" dirty="0">
              <a:solidFill>
                <a:srgbClr val="FFFF00"/>
              </a:solidFill>
              <a:latin typeface="David" panose="020E0502060401010101" pitchFamily="34" charset="-79"/>
              <a:cs typeface="David" panose="020E0502060401010101" pitchFamily="34" charset="-79"/>
            </a:endParaRPr>
          </a:p>
        </p:txBody>
      </p:sp>
      <p:sp>
        <p:nvSpPr>
          <p:cNvPr id="333827" name="Rectangle 2"/>
          <p:cNvSpPr>
            <a:spLocks noGrp="1" noChangeArrowheads="1"/>
          </p:cNvSpPr>
          <p:nvPr>
            <p:ph type="title"/>
          </p:nvPr>
        </p:nvSpPr>
        <p:spPr>
          <a:xfrm>
            <a:off x="1485900" y="57151"/>
            <a:ext cx="6172200" cy="422672"/>
          </a:xfrm>
        </p:spPr>
        <p:txBody>
          <a:bodyPr/>
          <a:lstStyle/>
          <a:p>
            <a:pPr rtl="1" eaLnBrk="1" hangingPunct="1"/>
            <a:r>
              <a:rPr lang="en-US" altLang="en-US" sz="2100">
                <a:solidFill>
                  <a:srgbClr val="FFFF00"/>
                </a:solidFill>
              </a:rPr>
              <a:t>Mattityahu (Matthew) 13:3a</a:t>
            </a:r>
            <a:endParaRPr lang="en-US" altLang="en-US" sz="2100">
              <a:solidFill>
                <a:srgbClr val="FFFF00"/>
              </a:solidFill>
              <a:cs typeface="Vilna" pitchFamily="2" charset="-79"/>
            </a:endParaRPr>
          </a:p>
        </p:txBody>
      </p:sp>
    </p:spTree>
    <p:extLst>
      <p:ext uri="{BB962C8B-B14F-4D97-AF65-F5344CB8AC3E}">
        <p14:creationId xmlns:p14="http://schemas.microsoft.com/office/powerpoint/2010/main" val="424117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Psalm 78.0-2</a:t>
            </a:r>
            <a:r>
              <a:rPr lang="en-US" dirty="0"/>
              <a:t> </a:t>
            </a:r>
            <a:r>
              <a:rPr lang="en-US" b="1" baseline="30000" dirty="0"/>
              <a:t> </a:t>
            </a:r>
            <a:r>
              <a:rPr lang="en-US" dirty="0"/>
              <a:t>Listen, my people, to my teaching; turn your ears to the words from my mouth.</a:t>
            </a:r>
            <a:r>
              <a:rPr lang="en-US" b="1" baseline="30000" dirty="0"/>
              <a:t> </a:t>
            </a:r>
            <a:r>
              <a:rPr lang="en-US" dirty="0"/>
              <a:t>I will speak to you in </a:t>
            </a:r>
            <a:r>
              <a:rPr lang="en-US" dirty="0">
                <a:solidFill>
                  <a:srgbClr val="FFFF66"/>
                </a:solidFill>
              </a:rPr>
              <a:t>parables</a:t>
            </a:r>
            <a:r>
              <a:rPr lang="en-US" dirty="0"/>
              <a:t> and explain </a:t>
            </a:r>
            <a:r>
              <a:rPr lang="en-US" dirty="0">
                <a:solidFill>
                  <a:srgbClr val="FFFF66"/>
                </a:solidFill>
              </a:rPr>
              <a:t>mysteries</a:t>
            </a:r>
            <a:r>
              <a:rPr lang="en-US" dirty="0"/>
              <a:t> </a:t>
            </a:r>
            <a:r>
              <a:rPr lang="en-US" dirty="0">
                <a:solidFill>
                  <a:srgbClr val="FFFF66"/>
                </a:solidFill>
              </a:rPr>
              <a:t> </a:t>
            </a:r>
            <a:r>
              <a:rPr lang="en-US" dirty="0"/>
              <a:t>from days of old.</a:t>
            </a:r>
          </a:p>
          <a:p>
            <a:pPr algn="l"/>
            <a:r>
              <a:rPr lang="en-US" dirty="0"/>
              <a:t>Hidden truth?</a:t>
            </a:r>
          </a:p>
        </p:txBody>
      </p:sp>
    </p:spTree>
    <p:extLst>
      <p:ext uri="{BB962C8B-B14F-4D97-AF65-F5344CB8AC3E}">
        <p14:creationId xmlns:p14="http://schemas.microsoft.com/office/powerpoint/2010/main" val="1222313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Mattityahu 13.10-17</a:t>
            </a:r>
            <a:r>
              <a:rPr lang="en-US" dirty="0"/>
              <a:t> Then the talmidim came and asked Yeshua, "Why are you speaking to them in parables?“ He answered, "Because it has been </a:t>
            </a:r>
            <a:r>
              <a:rPr lang="en-US" dirty="0">
                <a:solidFill>
                  <a:srgbClr val="FFFF66"/>
                </a:solidFill>
              </a:rPr>
              <a:t>given to you </a:t>
            </a:r>
            <a:r>
              <a:rPr lang="en-US" dirty="0"/>
              <a:t>to know the secrets of the Kingdom of Heaven, but it has not been given to them. </a:t>
            </a:r>
          </a:p>
        </p:txBody>
      </p:sp>
    </p:spTree>
    <p:extLst>
      <p:ext uri="{BB962C8B-B14F-4D97-AF65-F5344CB8AC3E}">
        <p14:creationId xmlns:p14="http://schemas.microsoft.com/office/powerpoint/2010/main" val="120098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9FEA-E463-5C19-6B0D-DC3F6556CBD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547711B-4674-05A0-02A1-E7A3FE09CF4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1D3A18F-D174-624E-02C8-7A1E02519342}"/>
              </a:ext>
            </a:extLst>
          </p:cNvPr>
          <p:cNvPicPr>
            <a:picLocks noChangeAspect="1"/>
          </p:cNvPicPr>
          <p:nvPr/>
        </p:nvPicPr>
        <p:blipFill>
          <a:blip r:embed="rId3"/>
          <a:stretch>
            <a:fillRect/>
          </a:stretch>
        </p:blipFill>
        <p:spPr>
          <a:xfrm>
            <a:off x="340543" y="0"/>
            <a:ext cx="8462911" cy="5143499"/>
          </a:xfrm>
          <a:prstGeom prst="rect">
            <a:avLst/>
          </a:prstGeom>
        </p:spPr>
      </p:pic>
      <p:sp>
        <p:nvSpPr>
          <p:cNvPr id="2" name="TextBox 1">
            <a:extLst>
              <a:ext uri="{FF2B5EF4-FFF2-40B4-BE49-F238E27FC236}">
                <a16:creationId xmlns:a16="http://schemas.microsoft.com/office/drawing/2014/main" id="{5280D679-DCB1-78F6-BD7E-B132F6853A2E}"/>
              </a:ext>
            </a:extLst>
          </p:cNvPr>
          <p:cNvSpPr txBox="1"/>
          <p:nvPr/>
        </p:nvSpPr>
        <p:spPr>
          <a:xfrm>
            <a:off x="0" y="76201"/>
            <a:ext cx="5056192" cy="707886"/>
          </a:xfrm>
          <a:prstGeom prst="rect">
            <a:avLst/>
          </a:prstGeom>
          <a:noFill/>
        </p:spPr>
        <p:txBody>
          <a:bodyPr wrap="none" rtlCol="0">
            <a:spAutoFit/>
          </a:bodyPr>
          <a:lstStyle/>
          <a:p>
            <a:pPr algn="l"/>
            <a:r>
              <a:rPr lang="en-US" dirty="0"/>
              <a:t>Impending calamity</a:t>
            </a:r>
          </a:p>
        </p:txBody>
      </p:sp>
    </p:spTree>
    <p:extLst>
      <p:ext uri="{BB962C8B-B14F-4D97-AF65-F5344CB8AC3E}">
        <p14:creationId xmlns:p14="http://schemas.microsoft.com/office/powerpoint/2010/main" val="1200371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Mattityahu 13.10-17 </a:t>
            </a:r>
            <a:r>
              <a:rPr lang="en-US" dirty="0"/>
              <a:t>  For anyone who has something will be given more, so that he will have plenty; but from anyone who has nothing, even what he does have will be taken away. Here is why I speak to them in parables:</a:t>
            </a:r>
          </a:p>
        </p:txBody>
      </p:sp>
    </p:spTree>
    <p:extLst>
      <p:ext uri="{BB962C8B-B14F-4D97-AF65-F5344CB8AC3E}">
        <p14:creationId xmlns:p14="http://schemas.microsoft.com/office/powerpoint/2010/main" val="1000452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Mattityahu 13.10-17 </a:t>
            </a:r>
            <a:r>
              <a:rPr lang="en-US" dirty="0"/>
              <a:t>  they </a:t>
            </a:r>
            <a:r>
              <a:rPr lang="en-US" dirty="0">
                <a:solidFill>
                  <a:srgbClr val="FFFF66"/>
                </a:solidFill>
              </a:rPr>
              <a:t>look</a:t>
            </a:r>
            <a:r>
              <a:rPr lang="en-US" dirty="0"/>
              <a:t> without seeing and </a:t>
            </a:r>
            <a:r>
              <a:rPr lang="en-US" dirty="0">
                <a:solidFill>
                  <a:srgbClr val="FFFF66"/>
                </a:solidFill>
              </a:rPr>
              <a:t>listen</a:t>
            </a:r>
            <a:r>
              <a:rPr lang="en-US" dirty="0"/>
              <a:t> without hearing or understanding. That is, in them is fulfilled the prophecy of </a:t>
            </a:r>
            <a:r>
              <a:rPr lang="en-US" dirty="0" err="1"/>
              <a:t>Yesha`yahu</a:t>
            </a:r>
            <a:r>
              <a:rPr lang="en-US" dirty="0"/>
              <a:t> [Isaiah] which says, `You will keep on </a:t>
            </a:r>
            <a:r>
              <a:rPr lang="en-US" dirty="0">
                <a:solidFill>
                  <a:srgbClr val="FFFF66"/>
                </a:solidFill>
              </a:rPr>
              <a:t>hearing</a:t>
            </a:r>
            <a:r>
              <a:rPr lang="en-US" dirty="0"/>
              <a:t> but never understand, and keep on </a:t>
            </a:r>
            <a:r>
              <a:rPr lang="en-US" dirty="0">
                <a:solidFill>
                  <a:srgbClr val="FFFF66"/>
                </a:solidFill>
              </a:rPr>
              <a:t>seeing</a:t>
            </a:r>
            <a:r>
              <a:rPr lang="en-US" dirty="0"/>
              <a:t> but never perceive, </a:t>
            </a:r>
          </a:p>
        </p:txBody>
      </p:sp>
    </p:spTree>
    <p:extLst>
      <p:ext uri="{BB962C8B-B14F-4D97-AF65-F5344CB8AC3E}">
        <p14:creationId xmlns:p14="http://schemas.microsoft.com/office/powerpoint/2010/main" val="4139667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Mattityahu 13.10-17 </a:t>
            </a:r>
            <a:r>
              <a:rPr lang="en-US" dirty="0"/>
              <a:t>   because the heart of this people has become dull -- with their ears they </a:t>
            </a:r>
            <a:r>
              <a:rPr lang="en-US" dirty="0">
                <a:solidFill>
                  <a:srgbClr val="FFFF66"/>
                </a:solidFill>
              </a:rPr>
              <a:t>barely hear</a:t>
            </a:r>
            <a:r>
              <a:rPr lang="en-US" dirty="0"/>
              <a:t>, and their eyes they have closed, so as not to see with their eyes, </a:t>
            </a:r>
            <a:r>
              <a:rPr lang="en-US" dirty="0">
                <a:solidFill>
                  <a:srgbClr val="FFFF66"/>
                </a:solidFill>
              </a:rPr>
              <a:t>hear with their ears</a:t>
            </a:r>
            <a:r>
              <a:rPr lang="en-US" dirty="0"/>
              <a:t>, understand with their heart, and do </a:t>
            </a:r>
            <a:r>
              <a:rPr lang="en-US" dirty="0" err="1"/>
              <a:t>t'shuvah</a:t>
            </a:r>
            <a:r>
              <a:rPr lang="en-US" dirty="0"/>
              <a:t>, so that I could heal them.' </a:t>
            </a:r>
          </a:p>
          <a:p>
            <a:pPr algn="l"/>
            <a:endParaRPr lang="en-US" dirty="0"/>
          </a:p>
        </p:txBody>
      </p:sp>
    </p:spTree>
    <p:extLst>
      <p:ext uri="{BB962C8B-B14F-4D97-AF65-F5344CB8AC3E}">
        <p14:creationId xmlns:p14="http://schemas.microsoft.com/office/powerpoint/2010/main" val="2312330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fontScale="92500" lnSpcReduction="10000"/>
          </a:bodyPr>
          <a:lstStyle/>
          <a:p>
            <a:pPr algn="l"/>
            <a:r>
              <a:rPr lang="en-US" baseline="30000" dirty="0"/>
              <a:t>Mattityahu 13.10-17 </a:t>
            </a:r>
            <a:r>
              <a:rPr lang="en-US" dirty="0"/>
              <a:t>    But you, how blessed are your eyes, because they see, and your ears, because they hear! Yes indeed! I tell you that many a prophet and many a </a:t>
            </a:r>
            <a:r>
              <a:rPr lang="en-US" dirty="0" err="1"/>
              <a:t>tzaddik</a:t>
            </a:r>
            <a:r>
              <a:rPr lang="en-US" dirty="0"/>
              <a:t> longed to </a:t>
            </a:r>
            <a:r>
              <a:rPr lang="en-US" dirty="0">
                <a:solidFill>
                  <a:srgbClr val="FFFF99"/>
                </a:solidFill>
              </a:rPr>
              <a:t>see</a:t>
            </a:r>
            <a:r>
              <a:rPr lang="en-US" dirty="0"/>
              <a:t> the things you are seeing but did not see them, and to </a:t>
            </a:r>
            <a:r>
              <a:rPr lang="en-US" dirty="0">
                <a:solidFill>
                  <a:srgbClr val="FFFF99"/>
                </a:solidFill>
              </a:rPr>
              <a:t>hear </a:t>
            </a:r>
            <a:r>
              <a:rPr lang="en-US" dirty="0"/>
              <a:t>the things you are hearing but did not hear them. </a:t>
            </a:r>
          </a:p>
          <a:p>
            <a:pPr algn="l"/>
            <a:endParaRPr lang="en-US" dirty="0"/>
          </a:p>
        </p:txBody>
      </p:sp>
    </p:spTree>
    <p:extLst>
      <p:ext uri="{BB962C8B-B14F-4D97-AF65-F5344CB8AC3E}">
        <p14:creationId xmlns:p14="http://schemas.microsoft.com/office/powerpoint/2010/main" val="330032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lstStyle/>
          <a:p>
            <a:pPr algn="l"/>
            <a:r>
              <a:rPr lang="en-US" dirty="0"/>
              <a:t>Why are some people’s eyes open, other closed?</a:t>
            </a:r>
          </a:p>
          <a:p>
            <a:pPr algn="l"/>
            <a:endParaRPr lang="en-US" dirty="0"/>
          </a:p>
          <a:p>
            <a:pPr algn="l"/>
            <a:r>
              <a:rPr lang="en-US" dirty="0"/>
              <a:t>~Karate lessons?: 6 different katas</a:t>
            </a:r>
          </a:p>
          <a:p>
            <a:pPr marL="168275" indent="-168275" algn="l">
              <a:buFont typeface="Arial" panose="020B0604020202020204" pitchFamily="34" charset="0"/>
              <a:buChar char="•"/>
            </a:pPr>
            <a:endParaRPr lang="en-US" dirty="0"/>
          </a:p>
        </p:txBody>
      </p:sp>
    </p:spTree>
    <p:extLst>
      <p:ext uri="{BB962C8B-B14F-4D97-AF65-F5344CB8AC3E}">
        <p14:creationId xmlns:p14="http://schemas.microsoft.com/office/powerpoint/2010/main" val="2532246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lstStyle/>
          <a:p>
            <a:pPr algn="l"/>
            <a:r>
              <a:rPr lang="en-US" baseline="30000" dirty="0" err="1"/>
              <a:t>Eph</a:t>
            </a:r>
            <a:r>
              <a:rPr lang="en-US" baseline="30000" dirty="0"/>
              <a:t> 5.13-14</a:t>
            </a:r>
            <a:r>
              <a:rPr lang="en-US" dirty="0"/>
              <a:t> But everything exposed to the light </a:t>
            </a:r>
            <a:r>
              <a:rPr lang="en-US" dirty="0">
                <a:solidFill>
                  <a:srgbClr val="FFFF66"/>
                </a:solidFill>
              </a:rPr>
              <a:t>is revealed</a:t>
            </a:r>
            <a:r>
              <a:rPr lang="en-US" dirty="0"/>
              <a:t> clearly for what it is, since </a:t>
            </a:r>
            <a:r>
              <a:rPr lang="en-US" dirty="0">
                <a:solidFill>
                  <a:srgbClr val="FFFF66"/>
                </a:solidFill>
              </a:rPr>
              <a:t>anything revealed is a light.</a:t>
            </a:r>
            <a:r>
              <a:rPr lang="en-US" dirty="0"/>
              <a:t> This is why it says, "Get up, sleeper! Arise from the dead, and the Messiah will shine on you!" </a:t>
            </a:r>
          </a:p>
        </p:txBody>
      </p:sp>
    </p:spTree>
    <p:extLst>
      <p:ext uri="{BB962C8B-B14F-4D97-AF65-F5344CB8AC3E}">
        <p14:creationId xmlns:p14="http://schemas.microsoft.com/office/powerpoint/2010/main" val="724265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lstStyle/>
          <a:p>
            <a:pPr algn="l"/>
            <a:r>
              <a:rPr lang="en-US" u="sng" dirty="0"/>
              <a:t>Sovereign choice</a:t>
            </a:r>
          </a:p>
          <a:p>
            <a:pPr algn="l"/>
            <a:r>
              <a:rPr lang="en-US" baseline="30000" dirty="0"/>
              <a:t>Acts 9.15</a:t>
            </a:r>
            <a:r>
              <a:rPr lang="en-US" dirty="0"/>
              <a:t> “This man is </a:t>
            </a:r>
            <a:r>
              <a:rPr lang="en-US" dirty="0">
                <a:solidFill>
                  <a:srgbClr val="FFFF99"/>
                </a:solidFill>
              </a:rPr>
              <a:t>my chosen instrument</a:t>
            </a:r>
            <a:r>
              <a:rPr lang="en-US" dirty="0"/>
              <a:t> to carry my name to the Goyim, even to their kings, and to the sons of Isra’el as well.”</a:t>
            </a:r>
          </a:p>
        </p:txBody>
      </p:sp>
    </p:spTree>
    <p:extLst>
      <p:ext uri="{BB962C8B-B14F-4D97-AF65-F5344CB8AC3E}">
        <p14:creationId xmlns:p14="http://schemas.microsoft.com/office/powerpoint/2010/main" val="9048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lnSpcReduction="10000"/>
          </a:bodyPr>
          <a:lstStyle/>
          <a:p>
            <a:pPr algn="l"/>
            <a:r>
              <a:rPr lang="en-US" u="sng" dirty="0"/>
              <a:t>Selective Sealing</a:t>
            </a:r>
            <a:r>
              <a:rPr lang="en-US" dirty="0"/>
              <a:t>  </a:t>
            </a:r>
            <a:r>
              <a:rPr lang="en-US" baseline="30000" dirty="0"/>
              <a:t>2 Cor. 4.2-4</a:t>
            </a:r>
            <a:r>
              <a:rPr lang="en-US" dirty="0"/>
              <a:t> We refuse to make use of shameful underhanded methods, employing deception or distorting God’s message. On the contrary, by </a:t>
            </a:r>
            <a:r>
              <a:rPr lang="en-US" dirty="0">
                <a:solidFill>
                  <a:srgbClr val="FFFF66"/>
                </a:solidFill>
              </a:rPr>
              <a:t>making very clear what the truth is,</a:t>
            </a:r>
            <a:r>
              <a:rPr lang="en-US" dirty="0"/>
              <a:t> we commend ourselves to everyone’s conscience in the sight of God. </a:t>
            </a:r>
          </a:p>
        </p:txBody>
      </p:sp>
    </p:spTree>
    <p:extLst>
      <p:ext uri="{BB962C8B-B14F-4D97-AF65-F5344CB8AC3E}">
        <p14:creationId xmlns:p14="http://schemas.microsoft.com/office/powerpoint/2010/main" val="3849624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2 Cor. 4.2-4</a:t>
            </a:r>
            <a:r>
              <a:rPr lang="en-US" dirty="0"/>
              <a:t> So </a:t>
            </a:r>
            <a:r>
              <a:rPr lang="en-US" dirty="0">
                <a:solidFill>
                  <a:srgbClr val="FFFF66"/>
                </a:solidFill>
              </a:rPr>
              <a:t>if indeed our Good News is veiled</a:t>
            </a:r>
            <a:r>
              <a:rPr lang="en-US" dirty="0"/>
              <a:t>, it is veiled only to those in the process of being lost. They do not come to trust because </a:t>
            </a:r>
            <a:r>
              <a:rPr lang="en-US" dirty="0">
                <a:solidFill>
                  <a:srgbClr val="FFFF66"/>
                </a:solidFill>
              </a:rPr>
              <a:t>the god of the </a:t>
            </a:r>
            <a:r>
              <a:rPr lang="en-US" i="1" dirty="0">
                <a:solidFill>
                  <a:srgbClr val="FFFF66"/>
                </a:solidFill>
              </a:rPr>
              <a:t>‘</a:t>
            </a:r>
            <a:r>
              <a:rPr lang="en-US" i="1" dirty="0" err="1">
                <a:solidFill>
                  <a:srgbClr val="FFFF66"/>
                </a:solidFill>
              </a:rPr>
              <a:t>olam</a:t>
            </a:r>
            <a:r>
              <a:rPr lang="en-US" i="1" dirty="0">
                <a:solidFill>
                  <a:srgbClr val="FFFF66"/>
                </a:solidFill>
              </a:rPr>
              <a:t> </a:t>
            </a:r>
            <a:r>
              <a:rPr lang="en-US" i="1" dirty="0" err="1">
                <a:solidFill>
                  <a:srgbClr val="FFFF66"/>
                </a:solidFill>
              </a:rPr>
              <a:t>hazeh</a:t>
            </a:r>
            <a:r>
              <a:rPr lang="en-US" dirty="0">
                <a:solidFill>
                  <a:srgbClr val="FFFF66"/>
                </a:solidFill>
              </a:rPr>
              <a:t> has blinded their minds</a:t>
            </a:r>
            <a:r>
              <a:rPr lang="en-US" dirty="0"/>
              <a:t>, in order to prevent them from seeing the light shining from </a:t>
            </a:r>
          </a:p>
        </p:txBody>
      </p:sp>
    </p:spTree>
    <p:extLst>
      <p:ext uri="{BB962C8B-B14F-4D97-AF65-F5344CB8AC3E}">
        <p14:creationId xmlns:p14="http://schemas.microsoft.com/office/powerpoint/2010/main" val="300853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2 Cor. 4.2-4</a:t>
            </a:r>
            <a:r>
              <a:rPr lang="en-US" dirty="0"/>
              <a:t> the Good News about the glory of the Messiah, who is the image of God.</a:t>
            </a:r>
          </a:p>
        </p:txBody>
      </p:sp>
    </p:spTree>
    <p:extLst>
      <p:ext uri="{BB962C8B-B14F-4D97-AF65-F5344CB8AC3E}">
        <p14:creationId xmlns:p14="http://schemas.microsoft.com/office/powerpoint/2010/main" val="2561939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3293-8AA3-BB36-C263-9EC38FFC26C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1E302D5-175B-5E24-2BF5-27D859F14BA9}"/>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It’s only recently that we became aware of 2024 YR4 at all. The rock was discovered on Dec. 27, 2024, by the NASA-funded Asteroid Terrestrial-Impact Last Alert System (ATLAS) telescope in Chile.  [Viewable in S Hemisphere due to curvature of the earth.]</a:t>
            </a:r>
            <a:endParaRPr lang="en-US" sz="6600" dirty="0"/>
          </a:p>
        </p:txBody>
      </p:sp>
    </p:spTree>
    <p:extLst>
      <p:ext uri="{BB962C8B-B14F-4D97-AF65-F5344CB8AC3E}">
        <p14:creationId xmlns:p14="http://schemas.microsoft.com/office/powerpoint/2010/main" val="1862287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F6A42-6F54-CAAF-5474-C969523A492A}"/>
            </a:ext>
          </a:extLst>
        </p:cNvPr>
        <p:cNvGrpSpPr/>
        <p:nvPr/>
      </p:nvGrpSpPr>
      <p:grpSpPr>
        <a:xfrm>
          <a:off x="0" y="0"/>
          <a:ext cx="0" cy="0"/>
          <a:chOff x="0" y="0"/>
          <a:chExt cx="0" cy="0"/>
        </a:xfrm>
      </p:grpSpPr>
      <p:sp>
        <p:nvSpPr>
          <p:cNvPr id="4" name="AutoShape 6">
            <a:extLst>
              <a:ext uri="{FF2B5EF4-FFF2-40B4-BE49-F238E27FC236}">
                <a16:creationId xmlns:a16="http://schemas.microsoft.com/office/drawing/2014/main" id="{6A3F51C6-2C57-6B4E-527C-48B967A64D1C}"/>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57200" indent="-457200">
              <a:buFont typeface="+mj-lt"/>
              <a:buAutoNum type="arabicPeriod"/>
            </a:pPr>
            <a:r>
              <a:rPr lang="en-US" sz="4000" dirty="0"/>
              <a:t>Are you hearing daily from      G-d’s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dirty="0"/>
              <a:t>Are you sharing that insight with anyone?</a:t>
            </a:r>
            <a:endParaRPr lang="en-US" sz="4000" dirty="0"/>
          </a:p>
        </p:txBody>
      </p:sp>
    </p:spTree>
    <p:extLst>
      <p:ext uri="{BB962C8B-B14F-4D97-AF65-F5344CB8AC3E}">
        <p14:creationId xmlns:p14="http://schemas.microsoft.com/office/powerpoint/2010/main" val="626752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BCB2-1D80-17FA-DB2E-01CAA544EB0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066BB51-B20D-CA15-7501-BC0462986C8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A3A3A6E9-8F6F-5DE5-2B59-DF7162DAA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764679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80F5-ABDC-6265-B663-6BD10C65FD1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E9D0CB5-3A60-2E68-0E5F-5F2831F78B5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D7DC24C-19EA-DCF5-CFE4-9D984B63E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9ABCA51F-3858-BBB2-8F17-F410C21085B3}"/>
              </a:ext>
            </a:extLst>
          </p:cNvPr>
          <p:cNvSpPr txBox="1"/>
          <p:nvPr/>
        </p:nvSpPr>
        <p:spPr>
          <a:xfrm>
            <a:off x="152400" y="-18248"/>
            <a:ext cx="8465010" cy="3785652"/>
          </a:xfrm>
          <a:prstGeom prst="rect">
            <a:avLst/>
          </a:prstGeom>
          <a:noFill/>
        </p:spPr>
        <p:txBody>
          <a:bodyPr wrap="none" rtlCol="0">
            <a:spAutoFit/>
          </a:bodyPr>
          <a:lstStyle/>
          <a:p>
            <a:pPr algn="l"/>
            <a:r>
              <a:rPr lang="en-US" sz="4000" u="sng" baseline="30000" dirty="0"/>
              <a:t>Yaakov/James 1.19</a:t>
            </a:r>
            <a:r>
              <a:rPr lang="en-US" sz="4000" u="sng" baseline="30000" dirty="0">
                <a:solidFill>
                  <a:srgbClr val="FFFF66"/>
                </a:solidFill>
              </a:rPr>
              <a:t> </a:t>
            </a:r>
            <a:r>
              <a:rPr lang="en-US" sz="4000" u="sng" dirty="0">
                <a:solidFill>
                  <a:srgbClr val="FFFF66"/>
                </a:solidFill>
              </a:rPr>
              <a:t>Let every person be </a:t>
            </a:r>
          </a:p>
          <a:p>
            <a:pPr algn="l"/>
            <a:r>
              <a:rPr lang="en-US" sz="4000" u="sng" dirty="0">
                <a:solidFill>
                  <a:srgbClr val="FFFF66"/>
                </a:solidFill>
              </a:rPr>
              <a:t>quick to listen</a:t>
            </a:r>
            <a:r>
              <a:rPr lang="en-US" sz="4000" dirty="0"/>
              <a:t>, slow to speak</a:t>
            </a:r>
          </a:p>
          <a:p>
            <a:pPr marL="509588" indent="-509588" algn="l">
              <a:buFont typeface="+mj-lt"/>
              <a:buAutoNum type="arabicPeriod"/>
            </a:pPr>
            <a:r>
              <a:rPr lang="en-US" dirty="0"/>
              <a:t>Listening to G-d</a:t>
            </a:r>
          </a:p>
          <a:p>
            <a:pPr marL="509588" indent="-509588" algn="l">
              <a:buFont typeface="+mj-lt"/>
              <a:buAutoNum type="arabicPeriod"/>
            </a:pPr>
            <a:r>
              <a:rPr lang="en-US" u="sng" dirty="0">
                <a:solidFill>
                  <a:srgbClr val="FFFF66"/>
                </a:solidFill>
              </a:rPr>
              <a:t>Listening to people</a:t>
            </a:r>
          </a:p>
          <a:p>
            <a:pPr marL="509588" indent="-509588" algn="l">
              <a:buFont typeface="+mj-lt"/>
              <a:buAutoNum type="arabicPeriod"/>
            </a:pPr>
            <a:r>
              <a:rPr lang="en-US" dirty="0"/>
              <a:t>When truth is utterly violated.</a:t>
            </a:r>
          </a:p>
          <a:p>
            <a:pPr algn="l"/>
            <a:r>
              <a:rPr lang="en-US" dirty="0"/>
              <a:t>     Rebuke</a:t>
            </a:r>
          </a:p>
        </p:txBody>
      </p:sp>
    </p:spTree>
    <p:extLst>
      <p:ext uri="{BB962C8B-B14F-4D97-AF65-F5344CB8AC3E}">
        <p14:creationId xmlns:p14="http://schemas.microsoft.com/office/powerpoint/2010/main" val="1753565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01627-B7DA-670F-3275-7B813DBEEFA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AD5747F-3DA1-82A5-8A78-91ADE8FA94A3}"/>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We have TWO ears and one mouth.  Is there a lesson?</a:t>
            </a:r>
          </a:p>
          <a:p>
            <a:pPr algn="l"/>
            <a:endParaRPr lang="en-US" sz="4000" dirty="0"/>
          </a:p>
        </p:txBody>
      </p:sp>
    </p:spTree>
    <p:extLst>
      <p:ext uri="{BB962C8B-B14F-4D97-AF65-F5344CB8AC3E}">
        <p14:creationId xmlns:p14="http://schemas.microsoft.com/office/powerpoint/2010/main" val="2117302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777E-A963-FB06-0116-B55CDFA1E1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6CF214E-BA97-EA9D-6EC0-F0A4404EB38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We have TWO ears and one mouth.  Is there a lesson?</a:t>
            </a:r>
          </a:p>
          <a:p>
            <a:pPr algn="l"/>
            <a:endParaRPr lang="en-US" sz="4000" dirty="0"/>
          </a:p>
          <a:p>
            <a:pPr algn="l"/>
            <a:r>
              <a:rPr lang="en-US" sz="4000" dirty="0"/>
              <a:t>Hear twice as much as we speak!  </a:t>
            </a:r>
          </a:p>
          <a:p>
            <a:pPr algn="l"/>
            <a:endParaRPr lang="en-US" sz="4000" dirty="0"/>
          </a:p>
        </p:txBody>
      </p:sp>
    </p:spTree>
    <p:extLst>
      <p:ext uri="{BB962C8B-B14F-4D97-AF65-F5344CB8AC3E}">
        <p14:creationId xmlns:p14="http://schemas.microsoft.com/office/powerpoint/2010/main" val="258689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AFC1-EA74-E7FC-F1DE-7125CE6100C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3B9BAD7-3CBC-087E-F525-3F9F73AC956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7D42649-95C7-FC80-F648-AF0BB22211D6}"/>
              </a:ext>
            </a:extLst>
          </p:cNvPr>
          <p:cNvPicPr>
            <a:picLocks noChangeAspect="1"/>
          </p:cNvPicPr>
          <p:nvPr/>
        </p:nvPicPr>
        <p:blipFill>
          <a:blip r:embed="rId3"/>
          <a:stretch>
            <a:fillRect/>
          </a:stretch>
        </p:blipFill>
        <p:spPr>
          <a:xfrm>
            <a:off x="228601" y="435966"/>
            <a:ext cx="8663590" cy="4260156"/>
          </a:xfrm>
          <a:prstGeom prst="rect">
            <a:avLst/>
          </a:prstGeom>
        </p:spPr>
      </p:pic>
    </p:spTree>
    <p:extLst>
      <p:ext uri="{BB962C8B-B14F-4D97-AF65-F5344CB8AC3E}">
        <p14:creationId xmlns:p14="http://schemas.microsoft.com/office/powerpoint/2010/main" val="2130079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7778-9DF2-0AD5-03C5-9DF0ED7F9AD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0035039-E32C-3CC8-62C8-972609079E5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14BC188-CEE4-283B-5719-6BE8297BC3CA}"/>
              </a:ext>
            </a:extLst>
          </p:cNvPr>
          <p:cNvPicPr>
            <a:picLocks noChangeAspect="1"/>
          </p:cNvPicPr>
          <p:nvPr/>
        </p:nvPicPr>
        <p:blipFill>
          <a:blip r:embed="rId3"/>
          <a:stretch>
            <a:fillRect/>
          </a:stretch>
        </p:blipFill>
        <p:spPr>
          <a:xfrm>
            <a:off x="2460563" y="0"/>
            <a:ext cx="4222874" cy="5143500"/>
          </a:xfrm>
          <a:prstGeom prst="rect">
            <a:avLst/>
          </a:prstGeom>
        </p:spPr>
      </p:pic>
    </p:spTree>
    <p:extLst>
      <p:ext uri="{BB962C8B-B14F-4D97-AF65-F5344CB8AC3E}">
        <p14:creationId xmlns:p14="http://schemas.microsoft.com/office/powerpoint/2010/main" val="1641147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875D4-56DB-4A10-D44D-4D2678CC9DA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61D4BD2-5374-B188-1E8A-BECF5B5A8FA9}"/>
              </a:ext>
            </a:extLst>
          </p:cNvPr>
          <p:cNvSpPr>
            <a:spLocks noGrp="1" noChangeArrowheads="1"/>
          </p:cNvSpPr>
          <p:nvPr>
            <p:ph type="subTitle" idx="1"/>
          </p:nvPr>
        </p:nvSpPr>
        <p:spPr>
          <a:xfrm>
            <a:off x="228600" y="209550"/>
            <a:ext cx="8686800" cy="4800600"/>
          </a:xfrm>
        </p:spPr>
        <p:txBody>
          <a:bodyPr>
            <a:normAutofit/>
          </a:bodyPr>
          <a:lstStyle/>
          <a:p>
            <a:endParaRPr lang="en-US" sz="4000" dirty="0"/>
          </a:p>
          <a:p>
            <a:endParaRPr lang="en-US" sz="4000" dirty="0"/>
          </a:p>
          <a:p>
            <a:r>
              <a:rPr lang="en-US" sz="4800" dirty="0"/>
              <a:t>How to hear someone:</a:t>
            </a:r>
          </a:p>
        </p:txBody>
      </p:sp>
    </p:spTree>
    <p:extLst>
      <p:ext uri="{BB962C8B-B14F-4D97-AF65-F5344CB8AC3E}">
        <p14:creationId xmlns:p14="http://schemas.microsoft.com/office/powerpoint/2010/main" val="1019966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C0350-FA65-B4D9-1431-190380B85AF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3C18F13-E804-4D69-2E95-F5915F29BA8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CC81177-8575-0B8D-8F41-566593F68F48}"/>
              </a:ext>
            </a:extLst>
          </p:cNvPr>
          <p:cNvPicPr>
            <a:picLocks noChangeAspect="1"/>
          </p:cNvPicPr>
          <p:nvPr/>
        </p:nvPicPr>
        <p:blipFill>
          <a:blip r:embed="rId3"/>
          <a:stretch>
            <a:fillRect/>
          </a:stretch>
        </p:blipFill>
        <p:spPr>
          <a:xfrm>
            <a:off x="2991845" y="0"/>
            <a:ext cx="3160310" cy="5143500"/>
          </a:xfrm>
          <a:prstGeom prst="rect">
            <a:avLst/>
          </a:prstGeom>
        </p:spPr>
      </p:pic>
    </p:spTree>
    <p:extLst>
      <p:ext uri="{BB962C8B-B14F-4D97-AF65-F5344CB8AC3E}">
        <p14:creationId xmlns:p14="http://schemas.microsoft.com/office/powerpoint/2010/main" val="417270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4FF8-F8C5-7908-CBC3-65FC0C1D8DD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67C2D57-AB62-10E8-04FB-D8E435811EE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84950E7-F8A4-8389-2994-0EB1E622281A}"/>
              </a:ext>
            </a:extLst>
          </p:cNvPr>
          <p:cNvPicPr>
            <a:picLocks noChangeAspect="1"/>
          </p:cNvPicPr>
          <p:nvPr/>
        </p:nvPicPr>
        <p:blipFill>
          <a:blip r:embed="rId3"/>
          <a:stretch>
            <a:fillRect/>
          </a:stretch>
        </p:blipFill>
        <p:spPr>
          <a:xfrm>
            <a:off x="0" y="35431"/>
            <a:ext cx="9144000" cy="5072638"/>
          </a:xfrm>
          <a:prstGeom prst="rect">
            <a:avLst/>
          </a:prstGeom>
        </p:spPr>
      </p:pic>
    </p:spTree>
    <p:extLst>
      <p:ext uri="{BB962C8B-B14F-4D97-AF65-F5344CB8AC3E}">
        <p14:creationId xmlns:p14="http://schemas.microsoft.com/office/powerpoint/2010/main" val="161009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701C-5E90-C54D-CD54-7E783843C6D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BDF5F36-D488-8EC9-5C79-A89A70F848DB}"/>
              </a:ext>
            </a:extLst>
          </p:cNvPr>
          <p:cNvSpPr>
            <a:spLocks noGrp="1" noChangeArrowheads="1"/>
          </p:cNvSpPr>
          <p:nvPr>
            <p:ph type="subTitle" idx="1"/>
          </p:nvPr>
        </p:nvSpPr>
        <p:spPr>
          <a:xfrm>
            <a:off x="228600" y="209550"/>
            <a:ext cx="8686800" cy="4800600"/>
          </a:xfrm>
        </p:spPr>
        <p:txBody>
          <a:bodyPr>
            <a:normAutofit/>
          </a:bodyPr>
          <a:lstStyle/>
          <a:p>
            <a:pPr algn="l"/>
            <a:r>
              <a:rPr lang="en-US" sz="3600" dirty="0"/>
              <a:t>It is moving fast—about 38,000 mph, according to NASA’s calculations, or more than twice the velocity of an Earth-orbiting satellite. It’s that screaming speed that causes even a relatively small asteroid to pack such a destructive wallop.</a:t>
            </a:r>
          </a:p>
          <a:p>
            <a:pPr algn="l"/>
            <a:endParaRPr lang="en-US" sz="6000" dirty="0"/>
          </a:p>
        </p:txBody>
      </p:sp>
      <p:pic>
        <p:nvPicPr>
          <p:cNvPr id="3" name="Picture 2">
            <a:extLst>
              <a:ext uri="{FF2B5EF4-FFF2-40B4-BE49-F238E27FC236}">
                <a16:creationId xmlns:a16="http://schemas.microsoft.com/office/drawing/2014/main" id="{09B06EE5-D427-AA25-C806-83C8A1C61D99}"/>
              </a:ext>
            </a:extLst>
          </p:cNvPr>
          <p:cNvPicPr>
            <a:picLocks noChangeAspect="1"/>
          </p:cNvPicPr>
          <p:nvPr/>
        </p:nvPicPr>
        <p:blipFill>
          <a:blip r:embed="rId3"/>
          <a:stretch>
            <a:fillRect/>
          </a:stretch>
        </p:blipFill>
        <p:spPr>
          <a:xfrm>
            <a:off x="5638800" y="3648614"/>
            <a:ext cx="2667000" cy="1081896"/>
          </a:xfrm>
          <a:prstGeom prst="rect">
            <a:avLst/>
          </a:prstGeom>
        </p:spPr>
      </p:pic>
    </p:spTree>
    <p:extLst>
      <p:ext uri="{BB962C8B-B14F-4D97-AF65-F5344CB8AC3E}">
        <p14:creationId xmlns:p14="http://schemas.microsoft.com/office/powerpoint/2010/main" val="181265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20E9-13E6-107D-7215-7E1CD00D6C1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AE1BB70-2C32-75A8-042F-9A764384097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Don’t interrupt. </a:t>
            </a:r>
          </a:p>
          <a:p>
            <a:pPr marL="288925" indent="-288925" algn="l">
              <a:buFont typeface="Arial" panose="020B0604020202020204" pitchFamily="34" charset="0"/>
              <a:buChar char="•"/>
            </a:pPr>
            <a:r>
              <a:rPr lang="en-US" sz="4000" dirty="0"/>
              <a:t>to stop or hinder by breaking in</a:t>
            </a:r>
          </a:p>
          <a:p>
            <a:pPr marL="288925" indent="-288925" algn="l">
              <a:buFont typeface="Arial" panose="020B0604020202020204" pitchFamily="34" charset="0"/>
              <a:buChar char="•"/>
            </a:pPr>
            <a:r>
              <a:rPr lang="en-US" sz="4000" dirty="0"/>
              <a:t>to cause a disruption in a conversation or discussion</a:t>
            </a:r>
          </a:p>
        </p:txBody>
      </p:sp>
    </p:spTree>
    <p:extLst>
      <p:ext uri="{BB962C8B-B14F-4D97-AF65-F5344CB8AC3E}">
        <p14:creationId xmlns:p14="http://schemas.microsoft.com/office/powerpoint/2010/main" val="1757139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F23DB-74EB-8F16-CDD0-8E8B21FFBB2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CC25150-394D-0AC6-ADAB-82B3885AEE2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7F1DE3F-4064-9408-7B67-B7612E78EFAE}"/>
              </a:ext>
            </a:extLst>
          </p:cNvPr>
          <p:cNvPicPr>
            <a:picLocks noChangeAspect="1"/>
          </p:cNvPicPr>
          <p:nvPr/>
        </p:nvPicPr>
        <p:blipFill>
          <a:blip r:embed="rId3"/>
          <a:stretch>
            <a:fillRect/>
          </a:stretch>
        </p:blipFill>
        <p:spPr>
          <a:xfrm>
            <a:off x="0" y="66596"/>
            <a:ext cx="9144000" cy="5010307"/>
          </a:xfrm>
          <a:prstGeom prst="rect">
            <a:avLst/>
          </a:prstGeom>
        </p:spPr>
      </p:pic>
    </p:spTree>
    <p:extLst>
      <p:ext uri="{BB962C8B-B14F-4D97-AF65-F5344CB8AC3E}">
        <p14:creationId xmlns:p14="http://schemas.microsoft.com/office/powerpoint/2010/main" val="1126939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D28D7-8A24-81A9-32CE-8B7BA1A3428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38BD772-3F67-064F-4F79-555ABCE4459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0F96C6E-3D28-D616-2DF1-830E817868F0}"/>
              </a:ext>
            </a:extLst>
          </p:cNvPr>
          <p:cNvPicPr>
            <a:picLocks noChangeAspect="1"/>
          </p:cNvPicPr>
          <p:nvPr/>
        </p:nvPicPr>
        <p:blipFill>
          <a:blip r:embed="rId3"/>
          <a:stretch>
            <a:fillRect/>
          </a:stretch>
        </p:blipFill>
        <p:spPr>
          <a:xfrm>
            <a:off x="299638" y="0"/>
            <a:ext cx="8544724" cy="5143500"/>
          </a:xfrm>
          <a:prstGeom prst="rect">
            <a:avLst/>
          </a:prstGeom>
        </p:spPr>
      </p:pic>
    </p:spTree>
    <p:extLst>
      <p:ext uri="{BB962C8B-B14F-4D97-AF65-F5344CB8AC3E}">
        <p14:creationId xmlns:p14="http://schemas.microsoft.com/office/powerpoint/2010/main" val="1745872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133B7-0571-16CD-7DB5-ED55413EFBF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B1F5FFC-A137-8FA9-5AFC-40B61C3541F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When I was a science &amp; math teacher, the key to the success I had is when I could discern where a student was stuck in understanding something.</a:t>
            </a:r>
          </a:p>
          <a:p>
            <a:pPr algn="l"/>
            <a:r>
              <a:rPr lang="en-US" sz="4000" dirty="0"/>
              <a:t>“Mr. Wolkenfeld, this makes no sense at all!” </a:t>
            </a:r>
          </a:p>
        </p:txBody>
      </p:sp>
    </p:spTree>
    <p:extLst>
      <p:ext uri="{BB962C8B-B14F-4D97-AF65-F5344CB8AC3E}">
        <p14:creationId xmlns:p14="http://schemas.microsoft.com/office/powerpoint/2010/main" val="151866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5FF41-6D3E-CF4D-50E2-3798AAAC33C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8A2EDA2-C9F9-EFEE-5B97-8BE77653AA5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“Can you be a little more   specific?”</a:t>
            </a:r>
          </a:p>
          <a:p>
            <a:pPr algn="l"/>
            <a:r>
              <a:rPr lang="en-US" sz="4000" dirty="0"/>
              <a:t>Unlock the key disconnect.  </a:t>
            </a:r>
          </a:p>
          <a:p>
            <a:pPr algn="l"/>
            <a:endParaRPr lang="en-US" sz="4000" dirty="0"/>
          </a:p>
        </p:txBody>
      </p:sp>
    </p:spTree>
    <p:extLst>
      <p:ext uri="{BB962C8B-B14F-4D97-AF65-F5344CB8AC3E}">
        <p14:creationId xmlns:p14="http://schemas.microsoft.com/office/powerpoint/2010/main" val="1796408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AA1A5-6FC5-FE4B-17A9-83A2A40AC4F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CDA2553-5220-F0EE-FEFD-3257CC7DDFD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0AF47E6-8B28-4F13-C876-AE2A010C40BC}"/>
              </a:ext>
            </a:extLst>
          </p:cNvPr>
          <p:cNvPicPr>
            <a:picLocks noChangeAspect="1"/>
          </p:cNvPicPr>
          <p:nvPr/>
        </p:nvPicPr>
        <p:blipFill>
          <a:blip r:embed="rId3"/>
          <a:stretch>
            <a:fillRect/>
          </a:stretch>
        </p:blipFill>
        <p:spPr>
          <a:xfrm>
            <a:off x="509020" y="637905"/>
            <a:ext cx="8125959" cy="3867690"/>
          </a:xfrm>
          <a:prstGeom prst="rect">
            <a:avLst/>
          </a:prstGeom>
        </p:spPr>
      </p:pic>
    </p:spTree>
    <p:extLst>
      <p:ext uri="{BB962C8B-B14F-4D97-AF65-F5344CB8AC3E}">
        <p14:creationId xmlns:p14="http://schemas.microsoft.com/office/powerpoint/2010/main" val="364625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8DC5D-523E-F87D-0B07-1D6ACF48B85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15F9816-D7AF-66BD-3584-4309CE2FC9B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0D04992-EE65-96A3-7ECF-CB4779D6EA0D}"/>
              </a:ext>
            </a:extLst>
          </p:cNvPr>
          <p:cNvPicPr>
            <a:picLocks noChangeAspect="1"/>
          </p:cNvPicPr>
          <p:nvPr/>
        </p:nvPicPr>
        <p:blipFill>
          <a:blip r:embed="rId3"/>
          <a:stretch>
            <a:fillRect/>
          </a:stretch>
        </p:blipFill>
        <p:spPr>
          <a:xfrm>
            <a:off x="51756" y="409273"/>
            <a:ext cx="9040487" cy="4324954"/>
          </a:xfrm>
          <a:prstGeom prst="rect">
            <a:avLst/>
          </a:prstGeom>
        </p:spPr>
      </p:pic>
    </p:spTree>
    <p:extLst>
      <p:ext uri="{BB962C8B-B14F-4D97-AF65-F5344CB8AC3E}">
        <p14:creationId xmlns:p14="http://schemas.microsoft.com/office/powerpoint/2010/main" val="1816428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A90C9-4921-21AC-40AC-6DD2251C83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577BC19-1E29-474C-C66A-21F6619AF05E}"/>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4.16 </a:t>
            </a:r>
            <a:r>
              <a:rPr lang="en-US" sz="4000" dirty="0"/>
              <a:t>From Him the whole body is fitted and held together by </a:t>
            </a:r>
            <a:r>
              <a:rPr lang="en-US" sz="4000" dirty="0">
                <a:solidFill>
                  <a:srgbClr val="FFFF66"/>
                </a:solidFill>
              </a:rPr>
              <a:t>every supporting ligament.</a:t>
            </a:r>
            <a:r>
              <a:rPr lang="en-US" sz="4000" dirty="0"/>
              <a:t> The proper working of </a:t>
            </a:r>
            <a:r>
              <a:rPr lang="en-US" sz="4000" dirty="0">
                <a:solidFill>
                  <a:srgbClr val="FFFF66"/>
                </a:solidFill>
              </a:rPr>
              <a:t>each individual </a:t>
            </a:r>
            <a:r>
              <a:rPr lang="en-US" sz="4000" dirty="0"/>
              <a:t>part produces the body’s growth, for building itself up in love.</a:t>
            </a:r>
          </a:p>
        </p:txBody>
      </p:sp>
    </p:spTree>
    <p:extLst>
      <p:ext uri="{BB962C8B-B14F-4D97-AF65-F5344CB8AC3E}">
        <p14:creationId xmlns:p14="http://schemas.microsoft.com/office/powerpoint/2010/main" val="1591056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3C48-E7C3-7C1C-6AB6-83FB36D585D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971F940-54B0-B760-9DE6-2EF5E21119C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17982C8-442B-1EEF-693C-CB868F4FADA3}"/>
              </a:ext>
            </a:extLst>
          </p:cNvPr>
          <p:cNvPicPr>
            <a:picLocks noChangeAspect="1"/>
          </p:cNvPicPr>
          <p:nvPr/>
        </p:nvPicPr>
        <p:blipFill>
          <a:blip r:embed="rId3"/>
          <a:stretch>
            <a:fillRect/>
          </a:stretch>
        </p:blipFill>
        <p:spPr>
          <a:xfrm>
            <a:off x="384335" y="438150"/>
            <a:ext cx="8378665" cy="3098959"/>
          </a:xfrm>
          <a:prstGeom prst="rect">
            <a:avLst/>
          </a:prstGeom>
        </p:spPr>
      </p:pic>
    </p:spTree>
    <p:extLst>
      <p:ext uri="{BB962C8B-B14F-4D97-AF65-F5344CB8AC3E}">
        <p14:creationId xmlns:p14="http://schemas.microsoft.com/office/powerpoint/2010/main" val="4178562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C09B-73F4-6055-A8A8-0C02E35448C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5931E16-A18A-A9F9-8A1A-9624E33D70D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A9A34F5-0FBC-E5AF-C4D8-CD88111556C0}"/>
              </a:ext>
            </a:extLst>
          </p:cNvPr>
          <p:cNvPicPr>
            <a:picLocks noChangeAspect="1"/>
          </p:cNvPicPr>
          <p:nvPr/>
        </p:nvPicPr>
        <p:blipFill>
          <a:blip r:embed="rId3"/>
          <a:stretch>
            <a:fillRect/>
          </a:stretch>
        </p:blipFill>
        <p:spPr>
          <a:xfrm>
            <a:off x="328407" y="205425"/>
            <a:ext cx="7977393" cy="3634671"/>
          </a:xfrm>
          <a:prstGeom prst="rect">
            <a:avLst/>
          </a:prstGeom>
        </p:spPr>
      </p:pic>
    </p:spTree>
    <p:extLst>
      <p:ext uri="{BB962C8B-B14F-4D97-AF65-F5344CB8AC3E}">
        <p14:creationId xmlns:p14="http://schemas.microsoft.com/office/powerpoint/2010/main" val="81496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675A-F548-7184-6251-E8E1327FD83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B6F5385-9016-891E-B9C4-EF8C5632B50B}"/>
              </a:ext>
            </a:extLst>
          </p:cNvPr>
          <p:cNvSpPr>
            <a:spLocks noGrp="1" noChangeArrowheads="1"/>
          </p:cNvSpPr>
          <p:nvPr>
            <p:ph type="subTitle" idx="1"/>
          </p:nvPr>
        </p:nvSpPr>
        <p:spPr>
          <a:xfrm>
            <a:off x="228600" y="209550"/>
            <a:ext cx="8686800" cy="4800600"/>
          </a:xfrm>
        </p:spPr>
        <p:txBody>
          <a:bodyPr>
            <a:normAutofit/>
          </a:bodyPr>
          <a:lstStyle/>
          <a:p>
            <a:pPr algn="l"/>
            <a:r>
              <a:rPr lang="en-US" sz="3600" dirty="0"/>
              <a:t> </a:t>
            </a:r>
            <a:r>
              <a:rPr lang="en-US" sz="3600" dirty="0">
                <a:solidFill>
                  <a:srgbClr val="FFFF66"/>
                </a:solidFill>
              </a:rPr>
              <a:t>Dec. 22, 2032</a:t>
            </a:r>
            <a:r>
              <a:rPr lang="en-US" sz="3600" dirty="0"/>
              <a:t>. That’s the day the asteroid dubbed 2024 YR4 may strike our planet. According to NASA, the odds of a collision are just 2.3%. </a:t>
            </a:r>
            <a:endParaRPr lang="en-US" sz="6000" dirty="0"/>
          </a:p>
        </p:txBody>
      </p:sp>
    </p:spTree>
    <p:extLst>
      <p:ext uri="{BB962C8B-B14F-4D97-AF65-F5344CB8AC3E}">
        <p14:creationId xmlns:p14="http://schemas.microsoft.com/office/powerpoint/2010/main" val="680397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8233B-4B16-618A-5649-16924CCEF07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218E452-33C7-8CA3-2F55-4FB281B3801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7BA9860-C719-BCC6-0018-F74B6A21819D}"/>
              </a:ext>
            </a:extLst>
          </p:cNvPr>
          <p:cNvPicPr>
            <a:picLocks noChangeAspect="1"/>
          </p:cNvPicPr>
          <p:nvPr/>
        </p:nvPicPr>
        <p:blipFill>
          <a:blip r:embed="rId3"/>
          <a:stretch>
            <a:fillRect/>
          </a:stretch>
        </p:blipFill>
        <p:spPr>
          <a:xfrm>
            <a:off x="685800" y="172138"/>
            <a:ext cx="7619999" cy="4705122"/>
          </a:xfrm>
          <a:prstGeom prst="rect">
            <a:avLst/>
          </a:prstGeom>
        </p:spPr>
      </p:pic>
    </p:spTree>
    <p:extLst>
      <p:ext uri="{BB962C8B-B14F-4D97-AF65-F5344CB8AC3E}">
        <p14:creationId xmlns:p14="http://schemas.microsoft.com/office/powerpoint/2010/main" val="1646278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5F0DF-708D-A9C7-744C-5E33D002277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0AE8721-A399-89F7-0477-C2788ADD83A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C90F4B2-AEAE-0DD6-7DD1-F637114835A6}"/>
              </a:ext>
            </a:extLst>
          </p:cNvPr>
          <p:cNvPicPr>
            <a:picLocks noChangeAspect="1"/>
          </p:cNvPicPr>
          <p:nvPr/>
        </p:nvPicPr>
        <p:blipFill>
          <a:blip r:embed="rId3"/>
          <a:stretch>
            <a:fillRect/>
          </a:stretch>
        </p:blipFill>
        <p:spPr>
          <a:xfrm>
            <a:off x="630196" y="239208"/>
            <a:ext cx="7904204" cy="3361559"/>
          </a:xfrm>
          <a:prstGeom prst="rect">
            <a:avLst/>
          </a:prstGeom>
        </p:spPr>
      </p:pic>
    </p:spTree>
    <p:extLst>
      <p:ext uri="{BB962C8B-B14F-4D97-AF65-F5344CB8AC3E}">
        <p14:creationId xmlns:p14="http://schemas.microsoft.com/office/powerpoint/2010/main" val="1136286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4A22A-778D-D178-508D-F49C3CB01F9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03D16F5-50C1-0635-DBF1-5EF689FCD93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602CF90-FBAC-499F-98DA-FA53ACA0D20A}"/>
              </a:ext>
            </a:extLst>
          </p:cNvPr>
          <p:cNvPicPr>
            <a:picLocks noChangeAspect="1"/>
          </p:cNvPicPr>
          <p:nvPr/>
        </p:nvPicPr>
        <p:blipFill>
          <a:blip r:embed="rId3"/>
          <a:stretch>
            <a:fillRect/>
          </a:stretch>
        </p:blipFill>
        <p:spPr>
          <a:xfrm>
            <a:off x="386995" y="590550"/>
            <a:ext cx="8376005" cy="3965237"/>
          </a:xfrm>
          <a:prstGeom prst="rect">
            <a:avLst/>
          </a:prstGeom>
        </p:spPr>
      </p:pic>
    </p:spTree>
    <p:extLst>
      <p:ext uri="{BB962C8B-B14F-4D97-AF65-F5344CB8AC3E}">
        <p14:creationId xmlns:p14="http://schemas.microsoft.com/office/powerpoint/2010/main" val="283876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67CFD-40E4-22A2-2493-7CF8F66AAD8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C415666-97B3-642E-AF7B-175B247D757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7277AACE-E4CE-DF5B-71AE-277FCE7CE592}"/>
              </a:ext>
            </a:extLst>
          </p:cNvPr>
          <p:cNvPicPr>
            <a:picLocks noChangeAspect="1"/>
          </p:cNvPicPr>
          <p:nvPr/>
        </p:nvPicPr>
        <p:blipFill>
          <a:blip r:embed="rId3"/>
          <a:stretch>
            <a:fillRect/>
          </a:stretch>
        </p:blipFill>
        <p:spPr>
          <a:xfrm>
            <a:off x="302637" y="304930"/>
            <a:ext cx="8271526" cy="2952620"/>
          </a:xfrm>
          <a:prstGeom prst="rect">
            <a:avLst/>
          </a:prstGeom>
        </p:spPr>
      </p:pic>
    </p:spTree>
    <p:extLst>
      <p:ext uri="{BB962C8B-B14F-4D97-AF65-F5344CB8AC3E}">
        <p14:creationId xmlns:p14="http://schemas.microsoft.com/office/powerpoint/2010/main" val="1574279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A112-0097-7F34-0EB0-70E0BAF303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007ADAB-B292-064C-8009-1671C91CF42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8386AF2-0B4E-C151-02EF-993555C3D286}"/>
              </a:ext>
            </a:extLst>
          </p:cNvPr>
          <p:cNvPicPr>
            <a:picLocks noChangeAspect="1"/>
          </p:cNvPicPr>
          <p:nvPr/>
        </p:nvPicPr>
        <p:blipFill>
          <a:blip r:embed="rId3"/>
          <a:stretch>
            <a:fillRect/>
          </a:stretch>
        </p:blipFill>
        <p:spPr>
          <a:xfrm>
            <a:off x="609600" y="429289"/>
            <a:ext cx="7772399" cy="4202518"/>
          </a:xfrm>
          <a:prstGeom prst="rect">
            <a:avLst/>
          </a:prstGeom>
        </p:spPr>
      </p:pic>
    </p:spTree>
    <p:extLst>
      <p:ext uri="{BB962C8B-B14F-4D97-AF65-F5344CB8AC3E}">
        <p14:creationId xmlns:p14="http://schemas.microsoft.com/office/powerpoint/2010/main" val="3570648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E1A63-0856-FAB3-61D3-CBD6DB161B6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B35B60F-47FD-6665-BA3B-1A5FD8FA762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endParaRPr lang="en-US" sz="4000" dirty="0"/>
          </a:p>
          <a:p>
            <a:pPr algn="l"/>
            <a:endParaRPr lang="en-US" sz="4000" dirty="0"/>
          </a:p>
          <a:p>
            <a:pPr algn="l"/>
            <a:endParaRPr lang="en-US" sz="4000" dirty="0"/>
          </a:p>
          <a:p>
            <a:pPr algn="l"/>
            <a:r>
              <a:rPr lang="en-US" sz="4000" dirty="0"/>
              <a:t>     talmid / follower of Messiah?</a:t>
            </a:r>
          </a:p>
          <a:p>
            <a:pPr algn="l"/>
            <a:endParaRPr lang="en-US" sz="4000" dirty="0"/>
          </a:p>
        </p:txBody>
      </p:sp>
      <p:pic>
        <p:nvPicPr>
          <p:cNvPr id="3" name="Picture 2">
            <a:extLst>
              <a:ext uri="{FF2B5EF4-FFF2-40B4-BE49-F238E27FC236}">
                <a16:creationId xmlns:a16="http://schemas.microsoft.com/office/drawing/2014/main" id="{8172F571-B7BD-949B-48CE-AC6C3E31BA8C}"/>
              </a:ext>
            </a:extLst>
          </p:cNvPr>
          <p:cNvPicPr>
            <a:picLocks noChangeAspect="1"/>
          </p:cNvPicPr>
          <p:nvPr/>
        </p:nvPicPr>
        <p:blipFill>
          <a:blip r:embed="rId3"/>
          <a:stretch>
            <a:fillRect/>
          </a:stretch>
        </p:blipFill>
        <p:spPr>
          <a:xfrm>
            <a:off x="606756" y="371097"/>
            <a:ext cx="7775244" cy="2838917"/>
          </a:xfrm>
          <a:prstGeom prst="rect">
            <a:avLst/>
          </a:prstGeom>
        </p:spPr>
      </p:pic>
    </p:spTree>
    <p:extLst>
      <p:ext uri="{BB962C8B-B14F-4D97-AF65-F5344CB8AC3E}">
        <p14:creationId xmlns:p14="http://schemas.microsoft.com/office/powerpoint/2010/main" val="1068570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2B102-2CAD-6BB6-5BE6-9537E46EA75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37263CF-4850-543D-799F-6DF70215CD2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Give permission to a friend, confidant, to ask about your thought life.   </a:t>
            </a:r>
          </a:p>
        </p:txBody>
      </p:sp>
    </p:spTree>
    <p:extLst>
      <p:ext uri="{BB962C8B-B14F-4D97-AF65-F5344CB8AC3E}">
        <p14:creationId xmlns:p14="http://schemas.microsoft.com/office/powerpoint/2010/main" val="1992325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7CA9A-F8F9-93EE-3D29-547CBFE05D9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AE4F423-A033-0B22-A9C4-CF33C1502F6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Yeshayahu/ Is 42.1-3</a:t>
            </a:r>
            <a:r>
              <a:rPr lang="en-US" sz="4000" dirty="0"/>
              <a:t> Behold My servant[a], whom I uphold. My Chosen One, in whom My soul delights. I have put My Ruakh on Him, He will bring justice to the nations. </a:t>
            </a:r>
            <a:r>
              <a:rPr lang="en-US" sz="4000" u="sng" dirty="0">
                <a:solidFill>
                  <a:srgbClr val="FFFF66"/>
                </a:solidFill>
              </a:rPr>
              <a:t>He will not cry out or raise His voice, or make His voice heard in the street</a:t>
            </a:r>
            <a:r>
              <a:rPr lang="en-US" sz="4000" dirty="0"/>
              <a:t>.  A bruised reed He will not break. A smoldering wick He will not snuff out.</a:t>
            </a:r>
          </a:p>
        </p:txBody>
      </p:sp>
    </p:spTree>
    <p:extLst>
      <p:ext uri="{BB962C8B-B14F-4D97-AF65-F5344CB8AC3E}">
        <p14:creationId xmlns:p14="http://schemas.microsoft.com/office/powerpoint/2010/main" val="3821419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6A2E-4A3C-504E-C593-0769425F413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B81A233-736F-C6E7-05E8-2AE5B43FFB53}"/>
              </a:ext>
            </a:extLst>
          </p:cNvPr>
          <p:cNvSpPr>
            <a:spLocks noGrp="1" noChangeArrowheads="1"/>
          </p:cNvSpPr>
          <p:nvPr>
            <p:ph type="subTitle" idx="1"/>
          </p:nvPr>
        </p:nvSpPr>
        <p:spPr>
          <a:xfrm>
            <a:off x="228600" y="209550"/>
            <a:ext cx="8686800" cy="4800600"/>
          </a:xfrm>
        </p:spPr>
        <p:txBody>
          <a:bodyPr>
            <a:normAutofit/>
          </a:bodyPr>
          <a:lstStyle/>
          <a:p>
            <a:pPr algn="l"/>
            <a:r>
              <a:rPr lang="en-US" sz="3600" baseline="30000" dirty="0"/>
              <a:t>Mishlei/ Prov 12.17-19 </a:t>
            </a:r>
            <a:r>
              <a:rPr lang="en-US" sz="3600" dirty="0"/>
              <a:t>A fool shows his irritation immediately, </a:t>
            </a:r>
          </a:p>
          <a:p>
            <a:pPr algn="l"/>
            <a:r>
              <a:rPr lang="en-US" sz="3600" dirty="0"/>
              <a:t>but a prudent person overlooks an insult.</a:t>
            </a:r>
          </a:p>
          <a:p>
            <a:pPr algn="l"/>
            <a:r>
              <a:rPr lang="en-US" sz="3600" dirty="0"/>
              <a:t>He who tells the truth tells what is right, but a false witness, deceit.</a:t>
            </a:r>
          </a:p>
        </p:txBody>
      </p:sp>
    </p:spTree>
    <p:extLst>
      <p:ext uri="{BB962C8B-B14F-4D97-AF65-F5344CB8AC3E}">
        <p14:creationId xmlns:p14="http://schemas.microsoft.com/office/powerpoint/2010/main" val="795812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F926-B357-D497-DFD7-56E8404BB2D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F38396D-F882-D922-E006-E3918A4F747C}"/>
              </a:ext>
            </a:extLst>
          </p:cNvPr>
          <p:cNvSpPr>
            <a:spLocks noGrp="1" noChangeArrowheads="1"/>
          </p:cNvSpPr>
          <p:nvPr>
            <p:ph type="subTitle" idx="1"/>
          </p:nvPr>
        </p:nvSpPr>
        <p:spPr>
          <a:xfrm>
            <a:off x="228600" y="209550"/>
            <a:ext cx="8686800" cy="4800600"/>
          </a:xfrm>
        </p:spPr>
        <p:txBody>
          <a:bodyPr>
            <a:normAutofit/>
          </a:bodyPr>
          <a:lstStyle/>
          <a:p>
            <a:pPr algn="l"/>
            <a:r>
              <a:rPr lang="en-US" sz="3600" baseline="30000" dirty="0"/>
              <a:t>Mishlei/ Prov 12.17-19</a:t>
            </a:r>
            <a:r>
              <a:rPr lang="en-US" sz="3600" b="1" baseline="30000" dirty="0"/>
              <a:t> </a:t>
            </a:r>
            <a:r>
              <a:rPr lang="en-US" sz="3600" dirty="0"/>
              <a:t>Reckless speech is like the thrusts of a sword,</a:t>
            </a:r>
            <a:br>
              <a:rPr lang="en-US" sz="3600" dirty="0"/>
            </a:br>
            <a:r>
              <a:rPr lang="en-US" sz="3600" dirty="0"/>
              <a:t>but the tongue of the wise brings healing.</a:t>
            </a:r>
          </a:p>
        </p:txBody>
      </p:sp>
    </p:spTree>
    <p:extLst>
      <p:ext uri="{BB962C8B-B14F-4D97-AF65-F5344CB8AC3E}">
        <p14:creationId xmlns:p14="http://schemas.microsoft.com/office/powerpoint/2010/main" val="2728608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2A89-CF10-955F-2D43-C6DBF7CEDDA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4AC7FF2-2016-3957-FFED-8C08218821A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But that nearly doubles the 1.2% risk the U.S. space agency and the European Space Agency (ESA) calculated in late January.</a:t>
            </a:r>
          </a:p>
          <a:p>
            <a:pPr algn="l"/>
            <a:endParaRPr lang="en-US" sz="4000" dirty="0"/>
          </a:p>
          <a:p>
            <a:pPr algn="l"/>
            <a:r>
              <a:rPr lang="en-US" sz="4000" dirty="0"/>
              <a:t>Dec. 22, 2032</a:t>
            </a:r>
          </a:p>
        </p:txBody>
      </p:sp>
    </p:spTree>
    <p:extLst>
      <p:ext uri="{BB962C8B-B14F-4D97-AF65-F5344CB8AC3E}">
        <p14:creationId xmlns:p14="http://schemas.microsoft.com/office/powerpoint/2010/main" val="2675355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C3B0B-9FD1-32B9-D3C8-409A68C943F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50A579B-8912-0406-FE67-C7D53B80682A}"/>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Why is this important?</a:t>
            </a:r>
          </a:p>
          <a:p>
            <a:pPr algn="l"/>
            <a:r>
              <a:rPr lang="en-US" sz="4000" baseline="30000" dirty="0"/>
              <a:t>Vayikra/Lev 19.17-18 </a:t>
            </a:r>
            <a:r>
              <a:rPr lang="en-US" sz="4000" dirty="0"/>
              <a:t>“‘Do not hate your brother in your heart, but </a:t>
            </a:r>
            <a:r>
              <a:rPr lang="en-US" sz="4000" dirty="0">
                <a:solidFill>
                  <a:srgbClr val="FFFF66"/>
                </a:solidFill>
              </a:rPr>
              <a:t>rebuke your neighbor frankly</a:t>
            </a:r>
            <a:r>
              <a:rPr lang="en-US" sz="4000" dirty="0"/>
              <a:t>, so that you won’t carry sin because of him.  Don’t take vengeance on or bear a grudge against any of your people; rather, </a:t>
            </a:r>
            <a:r>
              <a:rPr lang="en-US" sz="4000" dirty="0">
                <a:solidFill>
                  <a:srgbClr val="FFFF66"/>
                </a:solidFill>
              </a:rPr>
              <a:t>love your neighbor as yourself; I am </a:t>
            </a:r>
            <a:r>
              <a:rPr lang="en-US" sz="4000" cap="small" dirty="0">
                <a:solidFill>
                  <a:srgbClr val="FFFF66"/>
                </a:solidFill>
              </a:rPr>
              <a:t>Adoni</a:t>
            </a:r>
            <a:r>
              <a:rPr lang="en-US" sz="4000" dirty="0">
                <a:solidFill>
                  <a:srgbClr val="FFFF66"/>
                </a:solidFill>
              </a:rPr>
              <a:t>.</a:t>
            </a:r>
          </a:p>
          <a:p>
            <a:pPr algn="l"/>
            <a:endParaRPr lang="en-US" sz="4000" dirty="0"/>
          </a:p>
        </p:txBody>
      </p:sp>
    </p:spTree>
    <p:extLst>
      <p:ext uri="{BB962C8B-B14F-4D97-AF65-F5344CB8AC3E}">
        <p14:creationId xmlns:p14="http://schemas.microsoft.com/office/powerpoint/2010/main" val="3266619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38EBC-C693-6DF1-2D35-C7504097B7B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E5542EA-F8C8-4AD4-D96F-32C3C0781DE4}"/>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Mark 12.28-31 </a:t>
            </a:r>
            <a:r>
              <a:rPr lang="en-US" sz="4000" dirty="0"/>
              <a:t> One of the Torah-teachers came up and heard them engaged in this discussion. Seeing that Yeshua answered them well, he asked him, “Which is the most important mitzvah of them all?”  Yeshua answered, “The most important </a:t>
            </a:r>
            <a:r>
              <a:rPr lang="en-US" sz="4000" dirty="0" err="1"/>
              <a:t>is,‘Sh’ma</a:t>
            </a:r>
            <a:r>
              <a:rPr lang="en-US" sz="4000" dirty="0"/>
              <a:t> </a:t>
            </a:r>
            <a:r>
              <a:rPr lang="en-US" sz="4000" dirty="0" err="1"/>
              <a:t>Yisra’el</a:t>
            </a:r>
            <a:r>
              <a:rPr lang="en-US" sz="4000" dirty="0"/>
              <a:t>, Adonai </a:t>
            </a:r>
            <a:r>
              <a:rPr lang="en-US" sz="4000" dirty="0" err="1"/>
              <a:t>Eloheinu</a:t>
            </a:r>
            <a:r>
              <a:rPr lang="en-US" sz="4000" dirty="0"/>
              <a:t>, Adonai </a:t>
            </a:r>
            <a:r>
              <a:rPr lang="en-US" sz="4000" dirty="0" err="1"/>
              <a:t>ekhad</a:t>
            </a:r>
            <a:endParaRPr lang="en-US" sz="4000" dirty="0"/>
          </a:p>
        </p:txBody>
      </p:sp>
    </p:spTree>
    <p:extLst>
      <p:ext uri="{BB962C8B-B14F-4D97-AF65-F5344CB8AC3E}">
        <p14:creationId xmlns:p14="http://schemas.microsoft.com/office/powerpoint/2010/main" val="3166213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A06C7-286D-E96E-CFA6-1941C5B6E6F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BA08344-2EFF-7A6A-6A9B-AD67F7AD8AB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Mark 12.28-31 </a:t>
            </a:r>
            <a:r>
              <a:rPr lang="en-US" sz="4000" dirty="0"/>
              <a:t>[Hear, O Isra’el, the Lord our God, the Lord is one], and you are to love Adonai your God with all your heart, with all your soul, with all your understanding and with all your strength.’</a:t>
            </a:r>
          </a:p>
          <a:p>
            <a:pPr algn="l"/>
            <a:r>
              <a:rPr lang="en-US" sz="4000" dirty="0"/>
              <a:t>The second is this: ‘You are to love your neighbor as yourself.’</a:t>
            </a:r>
          </a:p>
        </p:txBody>
      </p:sp>
    </p:spTree>
    <p:extLst>
      <p:ext uri="{BB962C8B-B14F-4D97-AF65-F5344CB8AC3E}">
        <p14:creationId xmlns:p14="http://schemas.microsoft.com/office/powerpoint/2010/main" val="522288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F5988-8F98-AE66-1EDF-4EDB7230B69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0554025-3B10-D6DE-67B3-C722D31B393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5C34202-2DA2-B56F-B6FD-6D99853777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703250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3619-F20C-A58F-F4DE-B75E684F622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A430938-45D6-038D-3057-049D8917F39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6BB3320-071B-20C5-6E1F-55F248B35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CCC21C0-477B-FAD8-6257-0C37597115F1}"/>
              </a:ext>
            </a:extLst>
          </p:cNvPr>
          <p:cNvSpPr txBox="1"/>
          <p:nvPr/>
        </p:nvSpPr>
        <p:spPr>
          <a:xfrm>
            <a:off x="152400" y="-18248"/>
            <a:ext cx="8465010" cy="3785652"/>
          </a:xfrm>
          <a:prstGeom prst="rect">
            <a:avLst/>
          </a:prstGeom>
          <a:noFill/>
        </p:spPr>
        <p:txBody>
          <a:bodyPr wrap="none" rtlCol="0">
            <a:spAutoFit/>
          </a:bodyPr>
          <a:lstStyle/>
          <a:p>
            <a:pPr algn="l"/>
            <a:r>
              <a:rPr lang="en-US" sz="4000" baseline="30000" dirty="0"/>
              <a:t>Yaakov/James 1.19</a:t>
            </a:r>
            <a:r>
              <a:rPr lang="en-US" sz="4000" baseline="30000" dirty="0">
                <a:solidFill>
                  <a:srgbClr val="FFFF66"/>
                </a:solidFill>
              </a:rPr>
              <a:t> </a:t>
            </a:r>
            <a:r>
              <a:rPr lang="en-US" sz="4000" u="sng" dirty="0">
                <a:solidFill>
                  <a:srgbClr val="FFFF66"/>
                </a:solidFill>
              </a:rPr>
              <a:t>Let every person be </a:t>
            </a:r>
          </a:p>
          <a:p>
            <a:pPr algn="l"/>
            <a:r>
              <a:rPr lang="en-US" sz="4000" u="sng" dirty="0">
                <a:solidFill>
                  <a:srgbClr val="FFFF66"/>
                </a:solidFill>
              </a:rPr>
              <a:t>quick to listen</a:t>
            </a:r>
            <a:r>
              <a:rPr lang="en-US" sz="4000" dirty="0"/>
              <a:t>, slow to speak</a:t>
            </a:r>
          </a:p>
          <a:p>
            <a:pPr marL="509588" indent="-509588" algn="l">
              <a:buFont typeface="+mj-lt"/>
              <a:buAutoNum type="arabicPeriod"/>
            </a:pPr>
            <a:r>
              <a:rPr lang="en-US" dirty="0"/>
              <a:t>Listening to G-d</a:t>
            </a:r>
          </a:p>
          <a:p>
            <a:pPr marL="509588" indent="-509588" algn="l">
              <a:buFont typeface="+mj-lt"/>
              <a:buAutoNum type="arabicPeriod"/>
            </a:pPr>
            <a:r>
              <a:rPr lang="en-US" dirty="0"/>
              <a:t>Listening to people</a:t>
            </a:r>
          </a:p>
          <a:p>
            <a:pPr marL="509588" indent="-509588" algn="l">
              <a:buFont typeface="+mj-lt"/>
              <a:buAutoNum type="arabicPeriod"/>
            </a:pPr>
            <a:r>
              <a:rPr lang="en-US" u="sng" dirty="0">
                <a:solidFill>
                  <a:srgbClr val="FFFF66"/>
                </a:solidFill>
              </a:rPr>
              <a:t>When truth is utterly violated</a:t>
            </a:r>
            <a:r>
              <a:rPr lang="en-US" dirty="0"/>
              <a:t>.  </a:t>
            </a:r>
          </a:p>
          <a:p>
            <a:pPr algn="l"/>
            <a:r>
              <a:rPr lang="en-US" dirty="0"/>
              <a:t>    </a:t>
            </a:r>
            <a:r>
              <a:rPr lang="en-US" u="sng" dirty="0">
                <a:solidFill>
                  <a:srgbClr val="FFFF66"/>
                </a:solidFill>
              </a:rPr>
              <a:t>Rebuke</a:t>
            </a:r>
          </a:p>
        </p:txBody>
      </p:sp>
    </p:spTree>
    <p:extLst>
      <p:ext uri="{BB962C8B-B14F-4D97-AF65-F5344CB8AC3E}">
        <p14:creationId xmlns:p14="http://schemas.microsoft.com/office/powerpoint/2010/main" val="114484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D203-3699-B15B-2E7B-A153E1E3557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866195A-0569-DB8A-BEC1-DD286A5D628D}"/>
              </a:ext>
            </a:extLst>
          </p:cNvPr>
          <p:cNvSpPr>
            <a:spLocks noGrp="1" noChangeArrowheads="1"/>
          </p:cNvSpPr>
          <p:nvPr>
            <p:ph type="subTitle" idx="1"/>
          </p:nvPr>
        </p:nvSpPr>
        <p:spPr>
          <a:xfrm>
            <a:off x="228600" y="209550"/>
            <a:ext cx="2667000" cy="4800600"/>
          </a:xfrm>
        </p:spPr>
        <p:txBody>
          <a:bodyPr>
            <a:normAutofit/>
          </a:bodyPr>
          <a:lstStyle/>
          <a:p>
            <a:pPr algn="l"/>
            <a:r>
              <a:rPr lang="en-US" sz="4000" dirty="0"/>
              <a:t>JD Vance at the Munich, Germany, Security Conf.</a:t>
            </a:r>
          </a:p>
        </p:txBody>
      </p:sp>
      <p:pic>
        <p:nvPicPr>
          <p:cNvPr id="3" name="Picture 2">
            <a:extLst>
              <a:ext uri="{FF2B5EF4-FFF2-40B4-BE49-F238E27FC236}">
                <a16:creationId xmlns:a16="http://schemas.microsoft.com/office/drawing/2014/main" id="{2C46111C-69E3-0316-803A-8327D1BA07E3}"/>
              </a:ext>
            </a:extLst>
          </p:cNvPr>
          <p:cNvPicPr>
            <a:picLocks noChangeAspect="1"/>
          </p:cNvPicPr>
          <p:nvPr/>
        </p:nvPicPr>
        <p:blipFill>
          <a:blip r:embed="rId3"/>
          <a:stretch>
            <a:fillRect/>
          </a:stretch>
        </p:blipFill>
        <p:spPr>
          <a:xfrm>
            <a:off x="2895600" y="-11831"/>
            <a:ext cx="6248400" cy="5118370"/>
          </a:xfrm>
          <a:prstGeom prst="rect">
            <a:avLst/>
          </a:prstGeom>
        </p:spPr>
      </p:pic>
    </p:spTree>
    <p:extLst>
      <p:ext uri="{BB962C8B-B14F-4D97-AF65-F5344CB8AC3E}">
        <p14:creationId xmlns:p14="http://schemas.microsoft.com/office/powerpoint/2010/main" val="1167840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0167A-F51F-52E1-F9E8-065E821D64B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3C5F877-1458-B0E7-65A8-13346FB637A0}"/>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JD Vance gave specific examples of the erosion of fundamental liberties in countries whose leaders were in the room. One of the most disturbing cases took place in Britain, where a 51-year-old veteran was arrested for silently praying within 200 meters of an abortion facility. </a:t>
            </a:r>
          </a:p>
        </p:txBody>
      </p:sp>
    </p:spTree>
    <p:extLst>
      <p:ext uri="{BB962C8B-B14F-4D97-AF65-F5344CB8AC3E}">
        <p14:creationId xmlns:p14="http://schemas.microsoft.com/office/powerpoint/2010/main" val="3493683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E2AA-DBF0-38E7-2E11-939CC4E1FBA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947D18E-80B5-0A3E-AB59-F948A522CF6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He wasn’t obstructing or interacting with anyone; he only stood there with his head bowed. When a police officer asked him if he was praying, he said, “Yes.” He was charged with a crime and fined thousands of dollars.</a:t>
            </a:r>
          </a:p>
        </p:txBody>
      </p:sp>
    </p:spTree>
    <p:extLst>
      <p:ext uri="{BB962C8B-B14F-4D97-AF65-F5344CB8AC3E}">
        <p14:creationId xmlns:p14="http://schemas.microsoft.com/office/powerpoint/2010/main" val="1873814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E03A6-1BEA-E6F7-ACF9-7487D59AAAB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6C513C4-5BCA-455E-62F3-35F1B819F41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As Ronald Reagan famously said, “If we ever forget that we’re one nation under God, then we will be a nation gone under.”</a:t>
            </a:r>
          </a:p>
        </p:txBody>
      </p:sp>
    </p:spTree>
    <p:extLst>
      <p:ext uri="{BB962C8B-B14F-4D97-AF65-F5344CB8AC3E}">
        <p14:creationId xmlns:p14="http://schemas.microsoft.com/office/powerpoint/2010/main" val="36785688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70DC-9101-89AC-A04D-DB17255DA1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7F13941-CBFE-5D9D-E3A9-2F2E12DACECD}"/>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323155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98C10-00FB-B472-1917-5F9A4AC8624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7EF15C3-202C-34A2-5201-014B601652D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76EAF1E-A5CD-364C-CE13-DC9ADCCD96AF}"/>
              </a:ext>
            </a:extLst>
          </p:cNvPr>
          <p:cNvPicPr>
            <a:picLocks noChangeAspect="1"/>
          </p:cNvPicPr>
          <p:nvPr/>
        </p:nvPicPr>
        <p:blipFill>
          <a:blip r:embed="rId3"/>
          <a:stretch>
            <a:fillRect/>
          </a:stretch>
        </p:blipFill>
        <p:spPr>
          <a:xfrm>
            <a:off x="714375" y="0"/>
            <a:ext cx="7715250" cy="5143500"/>
          </a:xfrm>
          <a:prstGeom prst="rect">
            <a:avLst/>
          </a:prstGeom>
        </p:spPr>
      </p:pic>
      <p:sp>
        <p:nvSpPr>
          <p:cNvPr id="2" name="TextBox 1">
            <a:extLst>
              <a:ext uri="{FF2B5EF4-FFF2-40B4-BE49-F238E27FC236}">
                <a16:creationId xmlns:a16="http://schemas.microsoft.com/office/drawing/2014/main" id="{469920A5-B92C-C56F-7F0E-C4A047B093C3}"/>
              </a:ext>
            </a:extLst>
          </p:cNvPr>
          <p:cNvSpPr txBox="1"/>
          <p:nvPr/>
        </p:nvSpPr>
        <p:spPr>
          <a:xfrm>
            <a:off x="714375" y="133350"/>
            <a:ext cx="7316426"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Facts are funnier than fiction</a:t>
            </a:r>
          </a:p>
        </p:txBody>
      </p:sp>
    </p:spTree>
    <p:extLst>
      <p:ext uri="{BB962C8B-B14F-4D97-AF65-F5344CB8AC3E}">
        <p14:creationId xmlns:p14="http://schemas.microsoft.com/office/powerpoint/2010/main" val="3022783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3B7D9-3E9F-E82B-2143-706B6F5344C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B4EBE93-EBDC-8418-7290-BB1A25206342}"/>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Current Hamas travesties</a:t>
            </a:r>
          </a:p>
        </p:txBody>
      </p:sp>
    </p:spTree>
    <p:extLst>
      <p:ext uri="{BB962C8B-B14F-4D97-AF65-F5344CB8AC3E}">
        <p14:creationId xmlns:p14="http://schemas.microsoft.com/office/powerpoint/2010/main" val="3671501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F308D-6F38-FF92-32E6-F9904EA69B01}"/>
            </a:ext>
          </a:extLst>
        </p:cNvPr>
        <p:cNvGrpSpPr/>
        <p:nvPr/>
      </p:nvGrpSpPr>
      <p:grpSpPr>
        <a:xfrm>
          <a:off x="0" y="0"/>
          <a:ext cx="0" cy="0"/>
          <a:chOff x="0" y="0"/>
          <a:chExt cx="0" cy="0"/>
        </a:xfrm>
      </p:grpSpPr>
      <p:pic>
        <p:nvPicPr>
          <p:cNvPr id="2" name="Bus bombing Bat Yam Feb 2025">
            <a:hlinkClick r:id="" action="ppaction://media"/>
            <a:extLst>
              <a:ext uri="{FF2B5EF4-FFF2-40B4-BE49-F238E27FC236}">
                <a16:creationId xmlns:a16="http://schemas.microsoft.com/office/drawing/2014/main" id="{C65F56C8-2861-3214-3EFF-0669A7D1B3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86200" y="31483"/>
            <a:ext cx="9144000" cy="5143500"/>
          </a:xfrm>
          <a:prstGeom prst="rect">
            <a:avLst/>
          </a:prstGeom>
        </p:spPr>
      </p:pic>
      <p:sp>
        <p:nvSpPr>
          <p:cNvPr id="839682" name="Rectangle 2">
            <a:extLst>
              <a:ext uri="{FF2B5EF4-FFF2-40B4-BE49-F238E27FC236}">
                <a16:creationId xmlns:a16="http://schemas.microsoft.com/office/drawing/2014/main" id="{91037472-E0B6-E100-A02F-72DB696DBF53}"/>
              </a:ext>
            </a:extLst>
          </p:cNvPr>
          <p:cNvSpPr>
            <a:spLocks noGrp="1" noChangeArrowheads="1"/>
          </p:cNvSpPr>
          <p:nvPr>
            <p:ph type="subTitle" idx="1"/>
          </p:nvPr>
        </p:nvSpPr>
        <p:spPr>
          <a:xfrm>
            <a:off x="228600" y="209550"/>
            <a:ext cx="5638800" cy="4800600"/>
          </a:xfrm>
        </p:spPr>
        <p:txBody>
          <a:bodyPr>
            <a:normAutofit fontScale="85000" lnSpcReduction="20000"/>
          </a:bodyPr>
          <a:lstStyle/>
          <a:p>
            <a:pPr algn="l"/>
            <a:r>
              <a:rPr lang="en-US" sz="4000" dirty="0"/>
              <a:t>15 bombs were found in buses that were intended to go off at 9 am during peak hours of commute. Thankfully (aka miracle), the terrorist set the timer wrong and no one was hurt. Only losing a few buses in Bat Yam [Tel Aviv].</a:t>
            </a:r>
          </a:p>
          <a:p>
            <a:pPr algn="l"/>
            <a:r>
              <a:rPr lang="en-US" sz="4000" dirty="0"/>
              <a:t>Hamas claimed the buses.</a:t>
            </a:r>
          </a:p>
        </p:txBody>
      </p:sp>
    </p:spTree>
    <p:extLst>
      <p:ext uri="{BB962C8B-B14F-4D97-AF65-F5344CB8AC3E}">
        <p14:creationId xmlns:p14="http://schemas.microsoft.com/office/powerpoint/2010/main" val="417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8CCD5-C201-8625-35CC-3F236A0402E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633FC81-42EF-913A-55A8-25FC63A1EC8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2BA4D9CA-BFC6-75B3-0573-613F7E407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07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DF978-F15C-BE03-3B3B-6BD9B8ED544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22D2798-2687-E470-852D-22243F53B0E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24BF0A7-185E-7FAD-F3CD-30F0BCBF40D4}"/>
              </a:ext>
            </a:extLst>
          </p:cNvPr>
          <p:cNvPicPr>
            <a:picLocks noChangeAspect="1"/>
          </p:cNvPicPr>
          <p:nvPr/>
        </p:nvPicPr>
        <p:blipFill>
          <a:blip r:embed="rId3"/>
          <a:stretch>
            <a:fillRect/>
          </a:stretch>
        </p:blipFill>
        <p:spPr>
          <a:xfrm>
            <a:off x="489347" y="0"/>
            <a:ext cx="8165306" cy="5143500"/>
          </a:xfrm>
          <a:prstGeom prst="rect">
            <a:avLst/>
          </a:prstGeom>
        </p:spPr>
      </p:pic>
    </p:spTree>
    <p:extLst>
      <p:ext uri="{BB962C8B-B14F-4D97-AF65-F5344CB8AC3E}">
        <p14:creationId xmlns:p14="http://schemas.microsoft.com/office/powerpoint/2010/main" val="1361341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AD97C-D27D-2A4C-5F08-E2D108452B5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90293AD-AD0A-F9BA-AEE3-A85464B88595}"/>
              </a:ext>
            </a:extLst>
          </p:cNvPr>
          <p:cNvSpPr>
            <a:spLocks noGrp="1" noChangeArrowheads="1"/>
          </p:cNvSpPr>
          <p:nvPr>
            <p:ph type="subTitle" idx="1"/>
          </p:nvPr>
        </p:nvSpPr>
        <p:spPr>
          <a:xfrm>
            <a:off x="122076" y="151941"/>
            <a:ext cx="8793324" cy="4858209"/>
          </a:xfrm>
        </p:spPr>
        <p:txBody>
          <a:bodyPr>
            <a:normAutofit/>
          </a:bodyPr>
          <a:lstStyle/>
          <a:p>
            <a:pPr algn="l"/>
            <a:r>
              <a:rPr lang="en-US" sz="4000" dirty="0"/>
              <a:t> </a:t>
            </a:r>
            <a:r>
              <a:rPr lang="he-IL" sz="4000" dirty="0"/>
              <a:t>  </a:t>
            </a:r>
            <a:endParaRPr lang="en-US" sz="4000" dirty="0"/>
          </a:p>
        </p:txBody>
      </p:sp>
      <p:pic>
        <p:nvPicPr>
          <p:cNvPr id="1026" name="Picture 2" descr="Oded Lifshitz and the Bibas family">
            <a:extLst>
              <a:ext uri="{FF2B5EF4-FFF2-40B4-BE49-F238E27FC236}">
                <a16:creationId xmlns:a16="http://schemas.microsoft.com/office/drawing/2014/main" id="{1484D1C6-F94C-D321-3138-3A03A294D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
            <a:ext cx="8229600"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8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C42A-E56C-5FEC-7E53-8DB39E726B6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458E5AA-0328-8C5C-FEEA-9685238E557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E40A642-DB7E-6970-B019-ACC10AC32497}"/>
              </a:ext>
            </a:extLst>
          </p:cNvPr>
          <p:cNvPicPr>
            <a:picLocks noChangeAspect="1"/>
          </p:cNvPicPr>
          <p:nvPr/>
        </p:nvPicPr>
        <p:blipFill>
          <a:blip r:embed="rId3"/>
          <a:stretch>
            <a:fillRect/>
          </a:stretch>
        </p:blipFill>
        <p:spPr>
          <a:xfrm>
            <a:off x="1152376" y="0"/>
            <a:ext cx="6839247" cy="5143500"/>
          </a:xfrm>
          <a:prstGeom prst="rect">
            <a:avLst/>
          </a:prstGeom>
        </p:spPr>
      </p:pic>
    </p:spTree>
    <p:extLst>
      <p:ext uri="{BB962C8B-B14F-4D97-AF65-F5344CB8AC3E}">
        <p14:creationId xmlns:p14="http://schemas.microsoft.com/office/powerpoint/2010/main" val="23561484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BE40B-F698-637B-CC51-579BCA8BBEE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0D5755A-0857-FAA9-8450-8C5B4FB2565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0D52048-8E05-E59E-ECFB-53960EDB5357}"/>
              </a:ext>
            </a:extLst>
          </p:cNvPr>
          <p:cNvPicPr>
            <a:picLocks noChangeAspect="1"/>
          </p:cNvPicPr>
          <p:nvPr/>
        </p:nvPicPr>
        <p:blipFill>
          <a:blip r:embed="rId3"/>
          <a:stretch>
            <a:fillRect/>
          </a:stretch>
        </p:blipFill>
        <p:spPr>
          <a:xfrm>
            <a:off x="1955755" y="0"/>
            <a:ext cx="5232489" cy="5143500"/>
          </a:xfrm>
          <a:prstGeom prst="rect">
            <a:avLst/>
          </a:prstGeom>
        </p:spPr>
      </p:pic>
    </p:spTree>
    <p:extLst>
      <p:ext uri="{BB962C8B-B14F-4D97-AF65-F5344CB8AC3E}">
        <p14:creationId xmlns:p14="http://schemas.microsoft.com/office/powerpoint/2010/main" val="35289837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6BC7-E8F4-8D3D-737B-B5D995145F8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470EC3B-46FC-2A66-31E2-CD7F7C78DA5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D08D5EA-8F3E-F344-225D-83AC929F211F}"/>
              </a:ext>
            </a:extLst>
          </p:cNvPr>
          <p:cNvPicPr>
            <a:picLocks noChangeAspect="1"/>
          </p:cNvPicPr>
          <p:nvPr/>
        </p:nvPicPr>
        <p:blipFill>
          <a:blip r:embed="rId3"/>
          <a:stretch>
            <a:fillRect/>
          </a:stretch>
        </p:blipFill>
        <p:spPr>
          <a:xfrm>
            <a:off x="1547219" y="0"/>
            <a:ext cx="6049562" cy="5143500"/>
          </a:xfrm>
          <a:prstGeom prst="rect">
            <a:avLst/>
          </a:prstGeom>
        </p:spPr>
      </p:pic>
    </p:spTree>
    <p:extLst>
      <p:ext uri="{BB962C8B-B14F-4D97-AF65-F5344CB8AC3E}">
        <p14:creationId xmlns:p14="http://schemas.microsoft.com/office/powerpoint/2010/main" val="2220524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9D9F4-037D-EEE1-4039-110EEEB6112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7AB9C73-9BF5-79EA-69FF-699BDF27EC6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E0CA8C4-63E6-080C-C270-10A556687A3D}"/>
              </a:ext>
            </a:extLst>
          </p:cNvPr>
          <p:cNvPicPr>
            <a:picLocks noChangeAspect="1"/>
          </p:cNvPicPr>
          <p:nvPr/>
        </p:nvPicPr>
        <p:blipFill>
          <a:blip r:embed="rId3"/>
          <a:stretch>
            <a:fillRect/>
          </a:stretch>
        </p:blipFill>
        <p:spPr>
          <a:xfrm>
            <a:off x="2320574" y="0"/>
            <a:ext cx="4502851" cy="5143500"/>
          </a:xfrm>
          <a:prstGeom prst="rect">
            <a:avLst/>
          </a:prstGeom>
        </p:spPr>
      </p:pic>
    </p:spTree>
    <p:extLst>
      <p:ext uri="{BB962C8B-B14F-4D97-AF65-F5344CB8AC3E}">
        <p14:creationId xmlns:p14="http://schemas.microsoft.com/office/powerpoint/2010/main" val="868241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9075-07C2-F693-ABBC-800DBCF9970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F925D55-58C7-019F-AC9C-3E378F3B8408}"/>
              </a:ext>
            </a:extLst>
          </p:cNvPr>
          <p:cNvSpPr>
            <a:spLocks noGrp="1" noChangeArrowheads="1"/>
          </p:cNvSpPr>
          <p:nvPr>
            <p:ph type="subTitle" idx="1"/>
          </p:nvPr>
        </p:nvSpPr>
        <p:spPr>
          <a:xfrm>
            <a:off x="228600" y="209550"/>
            <a:ext cx="2667000" cy="4800600"/>
          </a:xfrm>
        </p:spPr>
        <p:txBody>
          <a:bodyPr>
            <a:normAutofit/>
          </a:bodyPr>
          <a:lstStyle/>
          <a:p>
            <a:pPr algn="l"/>
            <a:r>
              <a:rPr lang="en-US" sz="4000" dirty="0"/>
              <a:t>Mom Shiri and </a:t>
            </a:r>
          </a:p>
          <a:p>
            <a:pPr algn="l"/>
            <a:r>
              <a:rPr lang="en-US" sz="4000" dirty="0"/>
              <a:t>Ariel and </a:t>
            </a:r>
            <a:r>
              <a:rPr lang="en-US" sz="4000" dirty="0" err="1"/>
              <a:t>Kfir</a:t>
            </a:r>
            <a:r>
              <a:rPr lang="en-US" sz="4000" dirty="0"/>
              <a:t> </a:t>
            </a:r>
            <a:r>
              <a:rPr lang="en-US" sz="4000" dirty="0" err="1"/>
              <a:t>Bibas</a:t>
            </a:r>
            <a:r>
              <a:rPr lang="en-US" sz="4000" dirty="0"/>
              <a:t>.</a:t>
            </a:r>
            <a:endParaRPr lang="en-US" sz="6600" dirty="0"/>
          </a:p>
        </p:txBody>
      </p:sp>
      <p:pic>
        <p:nvPicPr>
          <p:cNvPr id="3" name="Picture 2">
            <a:extLst>
              <a:ext uri="{FF2B5EF4-FFF2-40B4-BE49-F238E27FC236}">
                <a16:creationId xmlns:a16="http://schemas.microsoft.com/office/drawing/2014/main" id="{32D7B024-3332-3820-4F54-C3FD28CB98E3}"/>
              </a:ext>
            </a:extLst>
          </p:cNvPr>
          <p:cNvPicPr>
            <a:picLocks noChangeAspect="1"/>
          </p:cNvPicPr>
          <p:nvPr/>
        </p:nvPicPr>
        <p:blipFill>
          <a:blip r:embed="rId3"/>
          <a:stretch>
            <a:fillRect/>
          </a:stretch>
        </p:blipFill>
        <p:spPr>
          <a:xfrm>
            <a:off x="2971800" y="0"/>
            <a:ext cx="6109607" cy="5132070"/>
          </a:xfrm>
          <a:prstGeom prst="rect">
            <a:avLst/>
          </a:prstGeom>
        </p:spPr>
      </p:pic>
    </p:spTree>
    <p:extLst>
      <p:ext uri="{BB962C8B-B14F-4D97-AF65-F5344CB8AC3E}">
        <p14:creationId xmlns:p14="http://schemas.microsoft.com/office/powerpoint/2010/main" val="3621962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50BD6-2CFE-E4AE-4425-6E2F08AE6C1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D1C3A7C-A111-431B-7B7E-BD0A11B29D6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Musk’s Department of Government Efficiency, or DOGE, discovered the data while reviewing SSA records for potential waste or fraud.</a:t>
            </a:r>
          </a:p>
        </p:txBody>
      </p:sp>
    </p:spTree>
    <p:extLst>
      <p:ext uri="{BB962C8B-B14F-4D97-AF65-F5344CB8AC3E}">
        <p14:creationId xmlns:p14="http://schemas.microsoft.com/office/powerpoint/2010/main" val="7225134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1B71F-4F0A-841A-9FAD-6DD29C11EE9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9B13581-7BF4-E06A-5C05-C0DEE1A463AE}"/>
              </a:ext>
            </a:extLst>
          </p:cNvPr>
          <p:cNvSpPr>
            <a:spLocks noGrp="1" noChangeArrowheads="1"/>
          </p:cNvSpPr>
          <p:nvPr>
            <p:ph type="subTitle" idx="1"/>
          </p:nvPr>
        </p:nvSpPr>
        <p:spPr>
          <a:xfrm>
            <a:off x="228600" y="209550"/>
            <a:ext cx="3426594" cy="4800600"/>
          </a:xfrm>
        </p:spPr>
        <p:txBody>
          <a:bodyPr>
            <a:normAutofit/>
          </a:bodyPr>
          <a:lstStyle/>
          <a:p>
            <a:pPr algn="l"/>
            <a:r>
              <a:rPr lang="en-US" sz="4000" dirty="0"/>
              <a:t>Shiri and sons being abducted from their home on </a:t>
            </a:r>
          </a:p>
          <a:p>
            <a:pPr algn="l"/>
            <a:r>
              <a:rPr lang="en-US" sz="4000" dirty="0"/>
              <a:t>Oct. 7, 2023</a:t>
            </a:r>
          </a:p>
        </p:txBody>
      </p:sp>
      <p:pic>
        <p:nvPicPr>
          <p:cNvPr id="3" name="Picture 2">
            <a:extLst>
              <a:ext uri="{FF2B5EF4-FFF2-40B4-BE49-F238E27FC236}">
                <a16:creationId xmlns:a16="http://schemas.microsoft.com/office/drawing/2014/main" id="{8A0C43F5-6900-E52D-285E-78B3B3B68086}"/>
              </a:ext>
            </a:extLst>
          </p:cNvPr>
          <p:cNvPicPr>
            <a:picLocks noChangeAspect="1"/>
          </p:cNvPicPr>
          <p:nvPr/>
        </p:nvPicPr>
        <p:blipFill>
          <a:blip r:embed="rId3"/>
          <a:stretch>
            <a:fillRect/>
          </a:stretch>
        </p:blipFill>
        <p:spPr>
          <a:xfrm>
            <a:off x="3655194" y="-14765"/>
            <a:ext cx="5486400" cy="5158265"/>
          </a:xfrm>
          <a:prstGeom prst="rect">
            <a:avLst/>
          </a:prstGeom>
        </p:spPr>
      </p:pic>
    </p:spTree>
    <p:extLst>
      <p:ext uri="{BB962C8B-B14F-4D97-AF65-F5344CB8AC3E}">
        <p14:creationId xmlns:p14="http://schemas.microsoft.com/office/powerpoint/2010/main" val="3436278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C298-28F6-82C9-CC26-1AD2C5FF9F5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5A4CBB2-7682-7E9F-3430-4E03B2B7C0C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810C497-26F3-3F05-B1B8-166B9F5064EE}"/>
              </a:ext>
            </a:extLst>
          </p:cNvPr>
          <p:cNvPicPr>
            <a:picLocks noChangeAspect="1"/>
          </p:cNvPicPr>
          <p:nvPr/>
        </p:nvPicPr>
        <p:blipFill>
          <a:blip r:embed="rId3"/>
          <a:stretch>
            <a:fillRect/>
          </a:stretch>
        </p:blipFill>
        <p:spPr>
          <a:xfrm>
            <a:off x="0" y="105868"/>
            <a:ext cx="9144000" cy="4931764"/>
          </a:xfrm>
          <a:prstGeom prst="rect">
            <a:avLst/>
          </a:prstGeom>
        </p:spPr>
      </p:pic>
    </p:spTree>
    <p:extLst>
      <p:ext uri="{BB962C8B-B14F-4D97-AF65-F5344CB8AC3E}">
        <p14:creationId xmlns:p14="http://schemas.microsoft.com/office/powerpoint/2010/main" val="3625945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2AE7-9197-660E-71E6-9EADE4184FF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7774EDE-4A35-3A87-F278-DEB7F88B8453}"/>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According to the assessment of professional officials, based on the intelligence available to us and forensic findings from the identification process, Ariel and </a:t>
            </a:r>
            <a:r>
              <a:rPr lang="en-US" sz="4000" dirty="0" err="1"/>
              <a:t>Kfir</a:t>
            </a:r>
            <a:r>
              <a:rPr lang="en-US" sz="4000" dirty="0"/>
              <a:t> </a:t>
            </a:r>
            <a:r>
              <a:rPr lang="en-US" sz="4000" dirty="0" err="1"/>
              <a:t>Bibas</a:t>
            </a:r>
            <a:r>
              <a:rPr lang="en-US" sz="4000" dirty="0"/>
              <a:t> were brutally murdered by terrorists in captivity in November 2023.</a:t>
            </a:r>
            <a:endParaRPr lang="en-US" sz="3200" dirty="0"/>
          </a:p>
        </p:txBody>
      </p:sp>
    </p:spTree>
    <p:extLst>
      <p:ext uri="{BB962C8B-B14F-4D97-AF65-F5344CB8AC3E}">
        <p14:creationId xmlns:p14="http://schemas.microsoft.com/office/powerpoint/2010/main" val="1788290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3CA97-1AAD-599E-31A4-9E10E052B6D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9311AF9-78A9-4FF9-7B96-BDC7DEF66291}"/>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The babies’ captors murdered them with their bare hands, then mutilated their bodies in an attempt to conceal their crimes. An Israeli military spokesman said Friday that the two </a:t>
            </a:r>
            <a:r>
              <a:rPr lang="en-US" sz="4000" dirty="0" err="1"/>
              <a:t>Bibas</a:t>
            </a:r>
            <a:r>
              <a:rPr lang="en-US" sz="4000" dirty="0"/>
              <a:t> children were savagely beaten to death by the terror group and didn’t die in an IDF bombing as had been claimed.</a:t>
            </a:r>
            <a:endParaRPr lang="en-US" sz="6600" dirty="0"/>
          </a:p>
        </p:txBody>
      </p:sp>
    </p:spTree>
    <p:extLst>
      <p:ext uri="{BB962C8B-B14F-4D97-AF65-F5344CB8AC3E}">
        <p14:creationId xmlns:p14="http://schemas.microsoft.com/office/powerpoint/2010/main" val="37896537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E22C-B6B8-EA68-0241-C6FA513B36B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5B15B89-28BE-E3D5-A93F-DA3E34660E2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During the identification process, it was determined that the additional body received is not that of Shiri </a:t>
            </a:r>
            <a:r>
              <a:rPr lang="en-US" sz="4000" dirty="0" err="1"/>
              <a:t>Bibas</a:t>
            </a:r>
            <a:r>
              <a:rPr lang="en-US" sz="4000" dirty="0"/>
              <a:t>, and no match was found for any other hostage. This is an anonymous, unidentified body.</a:t>
            </a:r>
            <a:endParaRPr lang="en-US" sz="2800" dirty="0"/>
          </a:p>
        </p:txBody>
      </p:sp>
    </p:spTree>
    <p:extLst>
      <p:ext uri="{BB962C8B-B14F-4D97-AF65-F5344CB8AC3E}">
        <p14:creationId xmlns:p14="http://schemas.microsoft.com/office/powerpoint/2010/main" val="20072634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BD53-64D8-5C55-23B2-818D122F364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84985D8-4EEB-4DB7-C537-6CC4816883DA}"/>
              </a:ext>
            </a:extLst>
          </p:cNvPr>
          <p:cNvSpPr>
            <a:spLocks noGrp="1" noChangeArrowheads="1"/>
          </p:cNvSpPr>
          <p:nvPr>
            <p:ph type="subTitle" idx="1"/>
          </p:nvPr>
        </p:nvSpPr>
        <p:spPr>
          <a:xfrm>
            <a:off x="228600" y="209550"/>
            <a:ext cx="8686800" cy="4800600"/>
          </a:xfrm>
        </p:spPr>
        <p:txBody>
          <a:bodyPr>
            <a:normAutofit/>
          </a:bodyPr>
          <a:lstStyle/>
          <a:p>
            <a:pPr algn="l"/>
            <a:r>
              <a:rPr lang="en-US" sz="3200" dirty="0"/>
              <a:t>By JERUSALEM POST STAFF</a:t>
            </a:r>
            <a:endParaRPr lang="en-US" sz="3200" u="none" strike="noStrike" dirty="0">
              <a:effectLst/>
            </a:endParaRPr>
          </a:p>
          <a:p>
            <a:pPr algn="l"/>
            <a:r>
              <a:rPr lang="en-US" sz="3200" b="1" u="sng" dirty="0">
                <a:solidFill>
                  <a:srgbClr val="FFFF66"/>
                </a:solidFill>
                <a:effectLst/>
              </a:rPr>
              <a:t>Updated:</a:t>
            </a:r>
            <a:r>
              <a:rPr lang="en-US" sz="3200" u="sng" dirty="0">
                <a:solidFill>
                  <a:srgbClr val="FFFF66"/>
                </a:solidFill>
              </a:rPr>
              <a:t> FEB 22, 2025 08:13</a:t>
            </a:r>
          </a:p>
          <a:p>
            <a:pPr algn="l"/>
            <a:r>
              <a:rPr lang="en-US" sz="4000" dirty="0"/>
              <a:t>The body of Shiri </a:t>
            </a:r>
            <a:r>
              <a:rPr lang="en-US" sz="4000" dirty="0" err="1"/>
              <a:t>Bibas</a:t>
            </a:r>
            <a:r>
              <a:rPr lang="en-US" sz="4000" dirty="0"/>
              <a:t> was returned to Israel from Gaza on Friday night, the Hostage and Missing Families Forum announced Saturday.</a:t>
            </a:r>
          </a:p>
        </p:txBody>
      </p:sp>
    </p:spTree>
    <p:extLst>
      <p:ext uri="{BB962C8B-B14F-4D97-AF65-F5344CB8AC3E}">
        <p14:creationId xmlns:p14="http://schemas.microsoft.com/office/powerpoint/2010/main" val="20006570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08C62-279D-8EAB-F517-DAAEF675968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F8E79B0-D4E3-334D-1297-55DDEE961053}"/>
              </a:ext>
            </a:extLst>
          </p:cNvPr>
          <p:cNvSpPr>
            <a:spLocks noGrp="1" noChangeArrowheads="1"/>
          </p:cNvSpPr>
          <p:nvPr>
            <p:ph type="subTitle" idx="1"/>
          </p:nvPr>
        </p:nvSpPr>
        <p:spPr>
          <a:xfrm>
            <a:off x="228600" y="209550"/>
            <a:ext cx="8686800" cy="4800600"/>
          </a:xfrm>
        </p:spPr>
        <p:txBody>
          <a:bodyPr>
            <a:normAutofit/>
          </a:bodyPr>
          <a:lstStyle/>
          <a:p>
            <a:pPr algn="l"/>
            <a:r>
              <a:rPr lang="en-US" sz="4000"/>
              <a:t>Oded Lifshitz, 83, a lifelong peace activist and one of the founders of Kibbutz Nir Oz, was murdered in captivity as well.</a:t>
            </a:r>
            <a:endParaRPr lang="en-US" sz="4000" dirty="0"/>
          </a:p>
        </p:txBody>
      </p:sp>
    </p:spTree>
    <p:extLst>
      <p:ext uri="{BB962C8B-B14F-4D97-AF65-F5344CB8AC3E}">
        <p14:creationId xmlns:p14="http://schemas.microsoft.com/office/powerpoint/2010/main" val="29574360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2859A-57F9-6188-D8FA-16715C51C13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506FB50-7F7B-1748-64E9-24D84FBE741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2A136E3-0C76-92D8-5F7E-E8CB9142A5E6}"/>
              </a:ext>
            </a:extLst>
          </p:cNvPr>
          <p:cNvPicPr>
            <a:picLocks noChangeAspect="1"/>
          </p:cNvPicPr>
          <p:nvPr/>
        </p:nvPicPr>
        <p:blipFill>
          <a:blip r:embed="rId3"/>
          <a:stretch>
            <a:fillRect/>
          </a:stretch>
        </p:blipFill>
        <p:spPr>
          <a:xfrm>
            <a:off x="1390454" y="0"/>
            <a:ext cx="6363092" cy="5143500"/>
          </a:xfrm>
          <a:prstGeom prst="rect">
            <a:avLst/>
          </a:prstGeom>
        </p:spPr>
      </p:pic>
    </p:spTree>
    <p:extLst>
      <p:ext uri="{BB962C8B-B14F-4D97-AF65-F5344CB8AC3E}">
        <p14:creationId xmlns:p14="http://schemas.microsoft.com/office/powerpoint/2010/main" val="35508989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DF8AB-D5BC-D480-301F-0DE0114B9B6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1D5ABCC-EF2A-2B89-BC60-75F1B30A1F1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Our response to total falsehood:</a:t>
            </a:r>
          </a:p>
          <a:p>
            <a:pPr algn="l"/>
            <a:r>
              <a:rPr lang="en-US" sz="4000" dirty="0"/>
              <a:t>Stand strong, rebuke, “fight, fight, fight!”</a:t>
            </a:r>
          </a:p>
        </p:txBody>
      </p:sp>
    </p:spTree>
    <p:extLst>
      <p:ext uri="{BB962C8B-B14F-4D97-AF65-F5344CB8AC3E}">
        <p14:creationId xmlns:p14="http://schemas.microsoft.com/office/powerpoint/2010/main" val="1969323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C7DAE-BB8C-64C3-1331-605F512361C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2E7F750-019C-DF36-1EE4-8D14CC57097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ABD4F70-5ABA-0795-37F8-309C3452325E}"/>
              </a:ext>
            </a:extLst>
          </p:cNvPr>
          <p:cNvPicPr>
            <a:picLocks noChangeAspect="1"/>
          </p:cNvPicPr>
          <p:nvPr/>
        </p:nvPicPr>
        <p:blipFill>
          <a:blip r:embed="rId3"/>
          <a:stretch>
            <a:fillRect/>
          </a:stretch>
        </p:blipFill>
        <p:spPr>
          <a:xfrm>
            <a:off x="712577" y="0"/>
            <a:ext cx="7718846" cy="5143500"/>
          </a:xfrm>
          <a:prstGeom prst="rect">
            <a:avLst/>
          </a:prstGeom>
        </p:spPr>
      </p:pic>
    </p:spTree>
    <p:extLst>
      <p:ext uri="{BB962C8B-B14F-4D97-AF65-F5344CB8AC3E}">
        <p14:creationId xmlns:p14="http://schemas.microsoft.com/office/powerpoint/2010/main" val="203416397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245102</TotalTime>
  <Words>4905</Words>
  <Application>Microsoft Office PowerPoint</Application>
  <PresentationFormat>On-screen Show (16:9)</PresentationFormat>
  <Paragraphs>597</Paragraphs>
  <Slides>103</Slides>
  <Notes>103</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103</vt:i4>
      </vt:variant>
    </vt:vector>
  </HeadingPairs>
  <TitlesOfParts>
    <vt:vector size="116" baseType="lpstr">
      <vt:lpstr>Arial</vt:lpstr>
      <vt:lpstr>Arial</vt:lpstr>
      <vt:lpstr>Arial Rounded MT Bold</vt:lpstr>
      <vt:lpstr>David</vt:lpstr>
      <vt:lpstr>Georgia</vt:lpstr>
      <vt:lpstr>Helvetica</vt:lpstr>
      <vt:lpstr>Verdana</vt:lpstr>
      <vt:lpstr>Vilna</vt:lpstr>
      <vt:lpstr>1_Default Design</vt:lpstr>
      <vt:lpstr>Default Design</vt:lpstr>
      <vt:lpstr>128_Default Design</vt:lpstr>
      <vt:lpstr>129_Default Design</vt:lpstr>
      <vt:lpstr>130_Default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13:1</vt:lpstr>
      <vt:lpstr>Mattityahu (Matthew) 13:2</vt:lpstr>
      <vt:lpstr>Mattityahu (Matthew) 13:3a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5445</cp:revision>
  <dcterms:created xsi:type="dcterms:W3CDTF">2006-04-21T19:34:43Z</dcterms:created>
  <dcterms:modified xsi:type="dcterms:W3CDTF">2025-02-22T14:58:04Z</dcterms:modified>
</cp:coreProperties>
</file>