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01"/>
  </p:notesMasterIdLst>
  <p:handoutMasterIdLst>
    <p:handoutMasterId r:id="rId102"/>
  </p:handoutMasterIdLst>
  <p:sldIdLst>
    <p:sldId id="2045" r:id="rId2"/>
    <p:sldId id="66492" r:id="rId3"/>
    <p:sldId id="66461" r:id="rId4"/>
    <p:sldId id="66491" r:id="rId5"/>
    <p:sldId id="66493" r:id="rId6"/>
    <p:sldId id="66494" r:id="rId7"/>
    <p:sldId id="66550" r:id="rId8"/>
    <p:sldId id="66338" r:id="rId9"/>
    <p:sldId id="66452" r:id="rId10"/>
    <p:sldId id="66480" r:id="rId11"/>
    <p:sldId id="66498" r:id="rId12"/>
    <p:sldId id="66515" r:id="rId13"/>
    <p:sldId id="66467" r:id="rId14"/>
    <p:sldId id="66504" r:id="rId15"/>
    <p:sldId id="66505" r:id="rId16"/>
    <p:sldId id="66509" r:id="rId17"/>
    <p:sldId id="66510" r:id="rId18"/>
    <p:sldId id="66502" r:id="rId19"/>
    <p:sldId id="66506" r:id="rId20"/>
    <p:sldId id="66508" r:id="rId21"/>
    <p:sldId id="66507" r:id="rId22"/>
    <p:sldId id="66503" r:id="rId23"/>
    <p:sldId id="66501" r:id="rId24"/>
    <p:sldId id="66552" r:id="rId25"/>
    <p:sldId id="66519" r:id="rId26"/>
    <p:sldId id="66520" r:id="rId27"/>
    <p:sldId id="66521" r:id="rId28"/>
    <p:sldId id="66516" r:id="rId29"/>
    <p:sldId id="66522" r:id="rId30"/>
    <p:sldId id="66517" r:id="rId31"/>
    <p:sldId id="776" r:id="rId32"/>
    <p:sldId id="66541" r:id="rId33"/>
    <p:sldId id="66543" r:id="rId34"/>
    <p:sldId id="66542" r:id="rId35"/>
    <p:sldId id="66545" r:id="rId36"/>
    <p:sldId id="66544" r:id="rId37"/>
    <p:sldId id="66547" r:id="rId38"/>
    <p:sldId id="66527" r:id="rId39"/>
    <p:sldId id="66536" r:id="rId40"/>
    <p:sldId id="66577" r:id="rId41"/>
    <p:sldId id="66538" r:id="rId42"/>
    <p:sldId id="66539" r:id="rId43"/>
    <p:sldId id="66537" r:id="rId44"/>
    <p:sldId id="66540" r:id="rId45"/>
    <p:sldId id="66575" r:id="rId46"/>
    <p:sldId id="66523" r:id="rId47"/>
    <p:sldId id="66524" r:id="rId48"/>
    <p:sldId id="66525" r:id="rId49"/>
    <p:sldId id="66513" r:id="rId50"/>
    <p:sldId id="66514" r:id="rId51"/>
    <p:sldId id="66566" r:id="rId52"/>
    <p:sldId id="66568" r:id="rId53"/>
    <p:sldId id="66569" r:id="rId54"/>
    <p:sldId id="66511" r:id="rId55"/>
    <p:sldId id="66571" r:id="rId56"/>
    <p:sldId id="66570" r:id="rId57"/>
    <p:sldId id="66512" r:id="rId58"/>
    <p:sldId id="66528" r:id="rId59"/>
    <p:sldId id="66553" r:id="rId60"/>
    <p:sldId id="66518" r:id="rId61"/>
    <p:sldId id="66526" r:id="rId62"/>
    <p:sldId id="66529" r:id="rId63"/>
    <p:sldId id="66530" r:id="rId64"/>
    <p:sldId id="66499" r:id="rId65"/>
    <p:sldId id="66534" r:id="rId66"/>
    <p:sldId id="66535" r:id="rId67"/>
    <p:sldId id="66470" r:id="rId68"/>
    <p:sldId id="66549" r:id="rId69"/>
    <p:sldId id="66548" r:id="rId70"/>
    <p:sldId id="66496" r:id="rId71"/>
    <p:sldId id="66556" r:id="rId72"/>
    <p:sldId id="66531" r:id="rId73"/>
    <p:sldId id="66555" r:id="rId74"/>
    <p:sldId id="66557" r:id="rId75"/>
    <p:sldId id="66572" r:id="rId76"/>
    <p:sldId id="66497" r:id="rId77"/>
    <p:sldId id="66481" r:id="rId78"/>
    <p:sldId id="66533" r:id="rId79"/>
    <p:sldId id="66558" r:id="rId80"/>
    <p:sldId id="66554" r:id="rId81"/>
    <p:sldId id="66339" r:id="rId82"/>
    <p:sldId id="66559" r:id="rId83"/>
    <p:sldId id="66342" r:id="rId84"/>
    <p:sldId id="66578" r:id="rId85"/>
    <p:sldId id="66484" r:id="rId86"/>
    <p:sldId id="66489" r:id="rId87"/>
    <p:sldId id="66488" r:id="rId88"/>
    <p:sldId id="66561" r:id="rId89"/>
    <p:sldId id="66562" r:id="rId90"/>
    <p:sldId id="66563" r:id="rId91"/>
    <p:sldId id="66564" r:id="rId92"/>
    <p:sldId id="66565" r:id="rId93"/>
    <p:sldId id="66469" r:id="rId94"/>
    <p:sldId id="66473" r:id="rId95"/>
    <p:sldId id="66474" r:id="rId96"/>
    <p:sldId id="66573" r:id="rId97"/>
    <p:sldId id="66574" r:id="rId98"/>
    <p:sldId id="66576" r:id="rId99"/>
    <p:sldId id="66346" r:id="rId100"/>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00"/>
    <a:srgbClr val="333333"/>
    <a:srgbClr val="996633"/>
    <a:srgbClr val="9A6766"/>
    <a:srgbClr val="FFFF99"/>
    <a:srgbClr val="AA6E5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8917" autoAdjust="0"/>
    <p:restoredTop sz="87933" autoAdjust="0"/>
  </p:normalViewPr>
  <p:slideViewPr>
    <p:cSldViewPr>
      <p:cViewPr varScale="1">
        <p:scale>
          <a:sx n="100" d="100"/>
          <a:sy n="100" d="100"/>
        </p:scale>
        <p:origin x="90" y="426"/>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20112"/>
    </p:cViewPr>
  </p:sorterViewPr>
  <p:notesViewPr>
    <p:cSldViewPr>
      <p:cViewPr varScale="1">
        <p:scale>
          <a:sx n="79" d="100"/>
          <a:sy n="79" d="100"/>
        </p:scale>
        <p:origin x="2022" y="12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Carrol Mills Memorial</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2, 2017  5777</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Carrol Mills Memorial</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2, 2017  5777</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B7CFA-93F1-0BF3-4349-A60A9341F99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CBDF9C2-4391-A535-BC42-E728ACCB2D6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DA264FBC-7DE0-6BED-6248-E866FCECC3F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F0A32B52-76AA-EA6F-5211-81BDF82E6DE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8691EBC-C6D5-F49B-B0F5-0CE5E412D14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F8621D7-1AA4-2484-8655-25597D515E5E}"/>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767E9DC-2CC1-7981-4291-B2375E0BB5C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3858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E11CF-7311-E5F8-890A-F0130BA8FA4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6468EAA-5C07-6ABA-D140-F332283240F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B4EFFFA4-ADD8-937B-E010-6F382D35A05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C5F36C57-C68B-BF4B-21EB-1CA2E45A604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ADD01B7-4757-BB74-9221-4E0C6DE3AB7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D778AE7-3DA7-E6A3-604C-0AB24414CDCD}"/>
              </a:ext>
            </a:extLst>
          </p:cNvPr>
          <p:cNvSpPr>
            <a:spLocks noGrp="1" noChangeArrowheads="1"/>
          </p:cNvSpPr>
          <p:nvPr>
            <p:ph type="body" idx="1"/>
          </p:nvPr>
        </p:nvSpPr>
        <p:spPr>
          <a:xfrm>
            <a:off x="152400" y="4114800"/>
            <a:ext cx="6553200" cy="4876800"/>
          </a:xfrm>
        </p:spPr>
        <p:txBody>
          <a:bodyPr/>
          <a:lstStyle/>
          <a:p>
            <a:pPr algn="l"/>
            <a:r>
              <a:rPr lang="en-US" altLang="en-US" dirty="0"/>
              <a:t>Why I get up in the morning, and keep working.   Age 75: time sit with my feet up and do nothing?   </a:t>
            </a:r>
          </a:p>
        </p:txBody>
      </p:sp>
      <p:cxnSp>
        <p:nvCxnSpPr>
          <p:cNvPr id="3" name="Straight Connector 2">
            <a:extLst>
              <a:ext uri="{FF2B5EF4-FFF2-40B4-BE49-F238E27FC236}">
                <a16:creationId xmlns:a16="http://schemas.microsoft.com/office/drawing/2014/main" id="{6501F0DF-ABD3-4CAA-695D-FC68C7BD02B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5558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46628-1C28-0C71-ADA8-ACD3C102DEF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C5D0E55-905B-7790-97CE-DEA1C467473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59536171-24C2-C6FB-B66E-14031401DB8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627D3DE9-F119-B6CA-EEE1-01D949BAA99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C70A73E-9864-56CA-2744-484667DF427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399CEF6-2008-1A97-AE1E-2DF6A9658741}"/>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1A3D402A-AEA2-B522-1C96-6AE0BF61AE9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6813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0BD08-BDDA-AF19-D7AF-9B3FDFA8D5B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F661D9B-E146-E413-6CB2-335730495FE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67FCAF3C-089A-B7C5-D4E4-D9EA48E5422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9F1D8889-C3E9-0B51-0352-09C79E39950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23E1D65-4D07-1C55-A395-88A99953999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14FD45B-CD01-176F-FD91-2307749691F3}"/>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2100C63-A868-1794-48A0-DD45A493E02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9030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C1416-E878-7AE5-FB0B-29AE5FE89F3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A7A461F-85AE-D601-0C44-2FC480E6FC5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C54DB610-97F0-7774-18FA-E54FD7AAB61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6C388502-5296-68CD-E4FA-582AB07145E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5556CEA-5E69-6A38-5A7F-D2D61B4C67E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DC7DFDF-E7B3-5800-6106-8C46A3DC36A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962E174F-39EB-9262-AEE7-5407A43C565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2143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EF098-A8DA-DFED-D573-F2D0640653D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6C55E1B-1541-9516-37B8-30C71C03ED2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1F3D65FB-B6A5-44E1-3FCA-07098CC6148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B0DEEFA1-C807-49BA-FCA7-D4432DB642B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56765C7-1D6F-0060-D66B-87D5F12ED2A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73B8E72-758B-20EB-2098-93E2779D61F0}"/>
              </a:ext>
            </a:extLst>
          </p:cNvPr>
          <p:cNvSpPr>
            <a:spLocks noGrp="1" noChangeArrowheads="1"/>
          </p:cNvSpPr>
          <p:nvPr>
            <p:ph type="body" idx="1"/>
          </p:nvPr>
        </p:nvSpPr>
        <p:spPr>
          <a:xfrm>
            <a:off x="152400" y="4114800"/>
            <a:ext cx="6553200" cy="4876800"/>
          </a:xfrm>
        </p:spPr>
        <p:txBody>
          <a:bodyPr/>
          <a:lstStyle/>
          <a:p>
            <a:pPr algn="l"/>
            <a:r>
              <a:rPr lang="en-US" altLang="en-US" dirty="0"/>
              <a:t>I am passionate that people, Jews and the Nations, will know Him, love Him, surrender to Him, worship Him</a:t>
            </a:r>
          </a:p>
        </p:txBody>
      </p:sp>
      <p:cxnSp>
        <p:nvCxnSpPr>
          <p:cNvPr id="3" name="Straight Connector 2">
            <a:extLst>
              <a:ext uri="{FF2B5EF4-FFF2-40B4-BE49-F238E27FC236}">
                <a16:creationId xmlns:a16="http://schemas.microsoft.com/office/drawing/2014/main" id="{3B47D5B3-2E5A-EE48-120C-8EB3384F5FA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62438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CED66-18AE-4095-8F2A-8482A4D2C7D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1B35F56-1775-A978-EBED-583BC76454B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C8942ECD-57BE-564C-688F-5F8ECDEC14F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7B1D7ED2-D794-F12C-9DF9-9FD60140BA2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0C13AAD-CBCA-C537-AD80-F4C8423A078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AAF5CA6-2AC2-52C1-F910-313BCC2AE721}"/>
              </a:ext>
            </a:extLst>
          </p:cNvPr>
          <p:cNvSpPr>
            <a:spLocks noGrp="1" noChangeArrowheads="1"/>
          </p:cNvSpPr>
          <p:nvPr>
            <p:ph type="body" idx="1"/>
          </p:nvPr>
        </p:nvSpPr>
        <p:spPr>
          <a:xfrm>
            <a:off x="152400" y="4114800"/>
            <a:ext cx="6553200" cy="4876800"/>
          </a:xfrm>
        </p:spPr>
        <p:txBody>
          <a:bodyPr/>
          <a:lstStyle/>
          <a:p>
            <a:pPr algn="l"/>
            <a:r>
              <a:rPr lang="en-US" altLang="en-US" sz="1050" dirty="0"/>
              <a:t>https://i.pinimg.com/originals/42/7c/f9/427cf9bcb4ffd0ef1b207d2b94399af6.jpg</a:t>
            </a:r>
          </a:p>
        </p:txBody>
      </p:sp>
      <p:cxnSp>
        <p:nvCxnSpPr>
          <p:cNvPr id="3" name="Straight Connector 2">
            <a:extLst>
              <a:ext uri="{FF2B5EF4-FFF2-40B4-BE49-F238E27FC236}">
                <a16:creationId xmlns:a16="http://schemas.microsoft.com/office/drawing/2014/main" id="{22AF4512-1A2C-EF54-652D-69D0C6452BE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37225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FD509-3F0A-C3BB-3520-33DCEA51C29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E0E0A3D-31FE-28DF-70EB-7CEA12DD02C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24B75524-6C87-D0A3-95B8-BEFCCEEEA25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1ACF72B6-AA60-8041-6593-3032BDE9B59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165815C-AD83-3A56-31EF-6BC62A85B4A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7D1421B-9DA9-3320-27DD-A12BA9065D4C}"/>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754478D-0E12-F177-6777-79F9FF26E4E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3699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AA9F3-8CC0-6CC8-7895-E9807BBD858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FDCDF0C-E662-8B9D-0DA8-EF684231E8D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D074511B-60C3-BACC-B933-BDCC3360798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BCAD36F2-66B3-5676-643E-90E39FF5FD1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0D28BB1-8571-F606-A1B1-7CB5A57CEFC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E4B3C58-6BA9-F82F-E923-47995257353A}"/>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0BCAA85-1195-5A3A-3B97-165E936B1A0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73421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99AE0-D061-6B85-7D15-EA57377227B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A086EAA-4D31-714E-4E5C-2D8A3FDBBF5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D4A4F607-9369-2533-6AC3-50D37C24E66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7395269B-1839-4382-FB90-70A01284420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BE155B5-2C33-29BF-C8DB-74AC25C1294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11319A1-C9C8-483C-3BB2-D517591B96D4}"/>
              </a:ext>
            </a:extLst>
          </p:cNvPr>
          <p:cNvSpPr>
            <a:spLocks noGrp="1" noChangeArrowheads="1"/>
          </p:cNvSpPr>
          <p:nvPr>
            <p:ph type="body" idx="1"/>
          </p:nvPr>
        </p:nvSpPr>
        <p:spPr>
          <a:xfrm>
            <a:off x="152400" y="4114800"/>
            <a:ext cx="6553200" cy="4876800"/>
          </a:xfrm>
        </p:spPr>
        <p:txBody>
          <a:bodyPr/>
          <a:lstStyle/>
          <a:p>
            <a:pPr algn="l"/>
            <a:r>
              <a:rPr lang="en-US" altLang="en-US" dirty="0"/>
              <a:t>That’s why we have the Super Bowl notice on the marquee.</a:t>
            </a:r>
          </a:p>
          <a:p>
            <a:pPr algn="l"/>
            <a:r>
              <a:rPr lang="en-US" altLang="en-US" dirty="0"/>
              <a:t>That’s why we appreciate the great work Angela Stobbe did to set up nursery care.  Soon to be noticed on the marquee sign.</a:t>
            </a:r>
          </a:p>
        </p:txBody>
      </p:sp>
      <p:cxnSp>
        <p:nvCxnSpPr>
          <p:cNvPr id="3" name="Straight Connector 2">
            <a:extLst>
              <a:ext uri="{FF2B5EF4-FFF2-40B4-BE49-F238E27FC236}">
                <a16:creationId xmlns:a16="http://schemas.microsoft.com/office/drawing/2014/main" id="{4B3258C5-B747-676A-DAC6-D13649EF3B6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2009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14422-24E8-8FBA-2C36-09651746699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64683D7-47EE-9080-6B2B-C968077A386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C3B4B7E4-42F1-3971-5D1E-ACB2DE2ECE8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44A0BC7B-29EA-6E40-1A7A-E40F29D6104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9AB6A36-F983-07FC-F3EF-CDF3C86EDB4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DF226F4-5806-1A04-5CD0-88B4FF2B829F}"/>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B70A9BB4-8C5A-D14C-7359-CAFF75028F5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25503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49C32-565A-1646-A72D-0B8948F1843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08CE94E-936C-F3FA-26D9-2137611E238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8B4987A2-D50A-BF6C-BF86-81AEA7E3D04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9A5AA193-BF7A-2794-9F89-B4D8014DF84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582EE69-E562-15F2-65F4-6649C565CC2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68C5E3C-8299-C4DE-5ADB-18B3091B0F25}"/>
              </a:ext>
            </a:extLst>
          </p:cNvPr>
          <p:cNvSpPr>
            <a:spLocks noGrp="1" noChangeArrowheads="1"/>
          </p:cNvSpPr>
          <p:nvPr>
            <p:ph type="body" idx="1"/>
          </p:nvPr>
        </p:nvSpPr>
        <p:spPr>
          <a:xfrm>
            <a:off x="152400" y="4114800"/>
            <a:ext cx="6553200" cy="4876800"/>
          </a:xfrm>
        </p:spPr>
        <p:txBody>
          <a:bodyPr/>
          <a:lstStyle/>
          <a:p>
            <a:pPr algn="l"/>
            <a:r>
              <a:rPr lang="en-US" altLang="en-US" dirty="0"/>
              <a:t>So where is the power?  We’re seeking it.</a:t>
            </a:r>
          </a:p>
          <a:p>
            <a:pPr algn="l"/>
            <a:r>
              <a:rPr lang="en-US" altLang="en-US" dirty="0"/>
              <a:t>Jew First?</a:t>
            </a:r>
          </a:p>
        </p:txBody>
      </p:sp>
      <p:cxnSp>
        <p:nvCxnSpPr>
          <p:cNvPr id="3" name="Straight Connector 2">
            <a:extLst>
              <a:ext uri="{FF2B5EF4-FFF2-40B4-BE49-F238E27FC236}">
                <a16:creationId xmlns:a16="http://schemas.microsoft.com/office/drawing/2014/main" id="{CD0D78A5-9D2D-C78B-6BF3-96E722A2212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22653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B3BC4-3EFE-A3AF-F201-92E8C15BA05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75730EC-8253-DF8A-10E8-AB2210FD29F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5380D9D7-26C8-F047-A1A4-10C43E37439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4ECE3E31-C03F-3392-4893-104C32C32D5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4E70748-9B4B-1D81-6B6A-A19A2180DE4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F0CF1E2-2065-FAE2-0F78-E46BFE0732E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7013815-7BF4-BADE-1891-12FE83A7C42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62784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07F9AA-D8E6-5E60-0BAB-60D721C7FA2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7A3823E-29BF-252F-42C0-397F7A87BAD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D97F02B3-163C-FB0D-71D3-EB5FC9CEB81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9220A74D-51DE-8067-E65A-82E4697E771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98FDBF3-2F0E-59DE-EB0E-C77C0B8B4B4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297DC1F-2591-2FD3-B4C9-539FFD76D443}"/>
              </a:ext>
            </a:extLst>
          </p:cNvPr>
          <p:cNvSpPr>
            <a:spLocks noGrp="1" noChangeArrowheads="1"/>
          </p:cNvSpPr>
          <p:nvPr>
            <p:ph type="body" idx="1"/>
          </p:nvPr>
        </p:nvSpPr>
        <p:spPr>
          <a:xfrm>
            <a:off x="152400" y="4114800"/>
            <a:ext cx="6553200" cy="4876800"/>
          </a:xfrm>
        </p:spPr>
        <p:txBody>
          <a:bodyPr/>
          <a:lstStyle/>
          <a:p>
            <a:pPr algn="l"/>
            <a:r>
              <a:rPr lang="en-US" altLang="en-US" dirty="0"/>
              <a:t>https://biblehub.com/greek/4412.htm</a:t>
            </a:r>
          </a:p>
          <a:p>
            <a:pPr algn="l"/>
            <a:r>
              <a:rPr lang="en-US" altLang="en-US" dirty="0"/>
              <a:t>Either or both: First in time, first in focus.</a:t>
            </a:r>
          </a:p>
          <a:p>
            <a:pPr algn="l"/>
            <a:r>
              <a:rPr lang="en-US" altLang="en-US" dirty="0"/>
              <a:t>So to the  Jewish people historically first, but still the first goal to reach.</a:t>
            </a:r>
          </a:p>
        </p:txBody>
      </p:sp>
      <p:cxnSp>
        <p:nvCxnSpPr>
          <p:cNvPr id="3" name="Straight Connector 2">
            <a:extLst>
              <a:ext uri="{FF2B5EF4-FFF2-40B4-BE49-F238E27FC236}">
                <a16:creationId xmlns:a16="http://schemas.microsoft.com/office/drawing/2014/main" id="{A04947C2-C06F-CC43-5035-7FAD2EB0DE7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50532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A9C89-463F-37C5-CA64-C55BCA89C87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B26E6F2-865F-983F-39F1-49D27C7BD94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5B76CC71-3762-3064-1E9E-89DA8317D98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8E02F002-F3D7-190C-438E-5A6B5795F0F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512158F-9D58-3483-E80A-8AF12BBD7F4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1204E5A-A8F2-E1D5-918F-E83B80672A7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8F7072B6-E63C-1B6D-ECB3-4EE5EF86BF2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0787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2D4F32-8169-27EE-ED5F-1025E116031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DF11EEF-8489-F953-375F-D70F769CEED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C6F4B5A4-7B10-FF3C-1762-862FA211ECE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BC257430-4AA8-2E91-33C1-BD16E75D051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1EF41BB-4BBE-27B1-8D5D-0AF84AD6A12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04D614D-C0D1-5A21-39F3-8E18C18E1209}"/>
              </a:ext>
            </a:extLst>
          </p:cNvPr>
          <p:cNvSpPr>
            <a:spLocks noGrp="1" noChangeArrowheads="1"/>
          </p:cNvSpPr>
          <p:nvPr>
            <p:ph type="body" idx="1"/>
          </p:nvPr>
        </p:nvSpPr>
        <p:spPr>
          <a:xfrm>
            <a:off x="152400" y="4114800"/>
            <a:ext cx="6553200" cy="4876800"/>
          </a:xfrm>
        </p:spPr>
        <p:txBody>
          <a:bodyPr/>
          <a:lstStyle/>
          <a:p>
            <a:pPr algn="l"/>
            <a:r>
              <a:rPr lang="en-US" altLang="en-US" dirty="0"/>
              <a:t>I am passionate that people will know Him, worship Him, love Him, rejoice in Him.</a:t>
            </a:r>
          </a:p>
        </p:txBody>
      </p:sp>
      <p:cxnSp>
        <p:nvCxnSpPr>
          <p:cNvPr id="3" name="Straight Connector 2">
            <a:extLst>
              <a:ext uri="{FF2B5EF4-FFF2-40B4-BE49-F238E27FC236}">
                <a16:creationId xmlns:a16="http://schemas.microsoft.com/office/drawing/2014/main" id="{7D328D48-73CA-7C0C-987D-6A09F846DE5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7266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2FF0C-6123-294B-9779-987867E0D82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BF08868-C4C4-C379-1DA4-D5EC56A8557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C9DDF103-8339-F43E-8035-CE6361A21D7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AA4C2217-1364-A6F4-651C-1A4967C53DD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FA465EA-029F-FBCC-589C-48E71B94A50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E342139-FB99-10E7-06D8-7B8107F473BA}"/>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75FB3E5-2590-709F-B7AD-57DCF093AF9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36231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FC40A-5533-67DC-9734-71C25A39EE9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AC28CBE-3D80-FD7B-7408-9864DFE7C62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8153BAAC-07BF-E119-117A-F7B422FA991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DE697020-DEBD-91D6-CBC2-EFB194B77F6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D85E748-1F12-90D3-CE30-A9AE386BF29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23E1915-08EF-51FA-E40A-99D4D131860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1DDB15D3-1DD3-742C-12C9-7963DCC9D87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18006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238FF-7B4C-92F5-4233-4656931110F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DC2C783-7A2F-B2A0-F7D3-2FFBC871FC3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5B8E9DE5-C9E8-6A31-C288-EC924B7D9E9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868130A9-683E-FDB3-83DC-470C16A37B5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706CF56-1D20-4D93-574C-AD2E5E98EFD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3C7D8CA-93E2-1965-E4E6-D4690B515A69}"/>
              </a:ext>
            </a:extLst>
          </p:cNvPr>
          <p:cNvSpPr>
            <a:spLocks noGrp="1" noChangeArrowheads="1"/>
          </p:cNvSpPr>
          <p:nvPr>
            <p:ph type="body" idx="1"/>
          </p:nvPr>
        </p:nvSpPr>
        <p:spPr>
          <a:xfrm>
            <a:off x="152400" y="4114800"/>
            <a:ext cx="6553200" cy="4876800"/>
          </a:xfrm>
        </p:spPr>
        <p:txBody>
          <a:bodyPr/>
          <a:lstStyle/>
          <a:p>
            <a:pPr algn="l"/>
            <a:r>
              <a:rPr lang="en-US" altLang="en-US" dirty="0"/>
              <a:t>Books, and another book, the Book of Life.</a:t>
            </a:r>
          </a:p>
        </p:txBody>
      </p:sp>
      <p:cxnSp>
        <p:nvCxnSpPr>
          <p:cNvPr id="3" name="Straight Connector 2">
            <a:extLst>
              <a:ext uri="{FF2B5EF4-FFF2-40B4-BE49-F238E27FC236}">
                <a16:creationId xmlns:a16="http://schemas.microsoft.com/office/drawing/2014/main" id="{ED497B53-638A-D621-8B50-A1CCE3A0258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86124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63A0E-B13F-7956-C547-CE1ED74BDAB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E5279CF-8340-7F89-CBC8-071D5D165D6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C110A747-7049-ECA6-21E1-A5D4F87852B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056E36FD-80AB-0D4A-2CAB-9CC92CA7586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F4BFE0E-F6E8-9041-52E7-3565F82E2F9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F96DC44-CD90-35E8-F977-F4911412FEAC}"/>
              </a:ext>
            </a:extLst>
          </p:cNvPr>
          <p:cNvSpPr>
            <a:spLocks noGrp="1" noChangeArrowheads="1"/>
          </p:cNvSpPr>
          <p:nvPr>
            <p:ph type="body" idx="1"/>
          </p:nvPr>
        </p:nvSpPr>
        <p:spPr>
          <a:xfrm>
            <a:off x="152400" y="4114800"/>
            <a:ext cx="6553200" cy="4876800"/>
          </a:xfrm>
        </p:spPr>
        <p:txBody>
          <a:bodyPr/>
          <a:lstStyle/>
          <a:p>
            <a:pPr algn="l"/>
            <a:r>
              <a:rPr lang="en-US" altLang="en-US" dirty="0"/>
              <a:t>Books in the plural has record of all our actions and history.</a:t>
            </a:r>
          </a:p>
        </p:txBody>
      </p:sp>
      <p:cxnSp>
        <p:nvCxnSpPr>
          <p:cNvPr id="3" name="Straight Connector 2">
            <a:extLst>
              <a:ext uri="{FF2B5EF4-FFF2-40B4-BE49-F238E27FC236}">
                <a16:creationId xmlns:a16="http://schemas.microsoft.com/office/drawing/2014/main" id="{77263D0F-2781-F92D-5B54-8C342D12855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41604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2B729-E869-4229-0046-194B2600D8D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1E0ED76-5324-7078-D923-056183F6F11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12985188-594F-934C-B115-F2407D279B0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13022AB2-075F-5A87-0F7D-EFEBF03B7A5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D14A2E0-2BD7-A7B9-6629-613C2107A45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AC9005B-3993-7015-2A9E-B6D397CF8BD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E1ABECFA-180A-52C1-A106-BEB9F25188D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5839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C3A82-592F-4F7B-4574-B839245A6DA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9FF9C1B-8FB2-DE07-8DCD-514C2BA5AB7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B4ADCC00-513D-635E-0F49-3C46233632F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FA5F3EF3-7410-6FE5-E2C8-588D961921A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24E330E-ABE4-3022-63CA-60946C8A307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293A32A-ECEB-3829-FBA5-873DBCACD376}"/>
              </a:ext>
            </a:extLst>
          </p:cNvPr>
          <p:cNvSpPr>
            <a:spLocks noGrp="1" noChangeArrowheads="1"/>
          </p:cNvSpPr>
          <p:nvPr>
            <p:ph type="body" idx="1"/>
          </p:nvPr>
        </p:nvSpPr>
        <p:spPr>
          <a:xfrm>
            <a:off x="152400" y="4114800"/>
            <a:ext cx="6553200" cy="4876800"/>
          </a:xfrm>
        </p:spPr>
        <p:txBody>
          <a:bodyPr/>
          <a:lstStyle/>
          <a:p>
            <a:pPr algn="l"/>
            <a:r>
              <a:rPr lang="en-US" altLang="en-US" dirty="0"/>
              <a:t>We are hoping and praying many newbies will join us to share our hot wings, our pizza, and our Ruakh, His Ruakh.</a:t>
            </a:r>
          </a:p>
        </p:txBody>
      </p:sp>
      <p:cxnSp>
        <p:nvCxnSpPr>
          <p:cNvPr id="3" name="Straight Connector 2">
            <a:extLst>
              <a:ext uri="{FF2B5EF4-FFF2-40B4-BE49-F238E27FC236}">
                <a16:creationId xmlns:a16="http://schemas.microsoft.com/office/drawing/2014/main" id="{E5D0F4E5-2695-F5BF-6A91-A264A93A98E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35925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30C27-5937-DC33-4875-A0C78CFC0A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C18E2E5-4E9B-FFB6-5C0C-27F205F7732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A4CB5497-66CC-C2EB-F4FA-0C8271310CD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0002D82D-F8F8-A1D1-4929-780D59D8A3C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98A07ED-61F3-2A21-8A78-110A1B0A921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4A3C1BE-D9EF-B1FF-D973-5C3CE380583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991765AA-6FDF-30E2-3A51-9CCFD6B6553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49884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ltLang="en-US"/>
              <a:t>Tiffany Fellowship Oct 2016</a:t>
            </a:r>
          </a:p>
        </p:txBody>
      </p:sp>
      <p:sp>
        <p:nvSpPr>
          <p:cNvPr id="6" name="Rectangle 3"/>
          <p:cNvSpPr>
            <a:spLocks noGrp="1" noChangeArrowheads="1"/>
          </p:cNvSpPr>
          <p:nvPr>
            <p:ph type="dt" idx="1"/>
          </p:nvPr>
        </p:nvSpPr>
        <p:spPr>
          <a:ln/>
        </p:spPr>
        <p:txBody>
          <a:bodyPr/>
          <a:lstStyle/>
          <a:p>
            <a:r>
              <a:rPr lang="en-US" altLang="en-US"/>
              <a:t>October 23, 2016 5777</a:t>
            </a:r>
          </a:p>
        </p:txBody>
      </p:sp>
      <p:sp>
        <p:nvSpPr>
          <p:cNvPr id="7" name="Rectangle 7"/>
          <p:cNvSpPr>
            <a:spLocks noGrp="1" noChangeArrowheads="1"/>
          </p:cNvSpPr>
          <p:nvPr>
            <p:ph type="sldNum" sz="quarter" idx="5"/>
          </p:nvPr>
        </p:nvSpPr>
        <p:spPr>
          <a:ln/>
        </p:spPr>
        <p:txBody>
          <a:bodyPr/>
          <a:lstStyle/>
          <a:p>
            <a:fld id="{E657E25F-B3CC-4CF5-BBE4-B1C268AE2D8B}" type="slidenum">
              <a:rPr lang="en-US" altLang="en-US"/>
              <a:pPr/>
              <a:t>31</a:t>
            </a:fld>
            <a:endParaRPr lang="en-US" altLang="en-US"/>
          </a:p>
        </p:txBody>
      </p:sp>
      <p:sp>
        <p:nvSpPr>
          <p:cNvPr id="4451330" name="Rectangle 2"/>
          <p:cNvSpPr>
            <a:spLocks noGrp="1" noRot="1" noChangeAspect="1" noChangeArrowheads="1" noTextEdit="1"/>
          </p:cNvSpPr>
          <p:nvPr>
            <p:ph type="sldImg"/>
          </p:nvPr>
        </p:nvSpPr>
        <p:spPr>
          <a:xfrm>
            <a:off x="68263" y="304800"/>
            <a:ext cx="6772275" cy="3810000"/>
          </a:xfrm>
          <a:ln/>
        </p:spPr>
      </p:sp>
      <p:sp>
        <p:nvSpPr>
          <p:cNvPr id="4451331" name="Rectangle 3"/>
          <p:cNvSpPr>
            <a:spLocks noGrp="1" noChangeArrowheads="1"/>
          </p:cNvSpPr>
          <p:nvPr>
            <p:ph type="body" idx="1"/>
          </p:nvPr>
        </p:nvSpPr>
        <p:spPr>
          <a:xfrm>
            <a:off x="152400" y="4114800"/>
            <a:ext cx="6553200" cy="4876800"/>
          </a:xfrm>
        </p:spPr>
        <p:txBody>
          <a:bodyPr>
            <a:normAutofit/>
          </a:bodyPr>
          <a:lstStyle/>
          <a:p>
            <a:r>
              <a:rPr lang="en-US" altLang="en-US" dirty="0"/>
              <a:t>Golden glow up in the laminated rafters.  “Cloud of liquid love.” April 13, 1969 I experienced New Birth. Joy all around me, and in my heart, and I knew that it was connected to the fact that my name was now written in the Book of Life.   Many young people similarly seeking, finding.   Jesus/Yeshua Revolution..  </a:t>
            </a:r>
          </a:p>
          <a:p>
            <a:r>
              <a:rPr lang="en-US" altLang="en-US" dirty="0"/>
              <a:t>Went home few weeks later.  “Mom, Dad, I’ve found the answer to life’s problems.  It’s not in drugs, or revolution, but in the love of Jesus Christ.”  No Messianic terminology to figure out then.</a:t>
            </a:r>
          </a:p>
          <a:p>
            <a:r>
              <a:rPr lang="en-US" altLang="en-US" dirty="0"/>
              <a:t>Sent me to psychiatrist.</a:t>
            </a:r>
          </a:p>
          <a:p>
            <a:r>
              <a:rPr lang="en-US" altLang="en-US" dirty="0"/>
              <a:t>“You’re worse than Hitler.  He destroyed our bodies.  You are destroying our souls.”</a:t>
            </a:r>
          </a:p>
          <a:p>
            <a:endParaRPr lang="en-US" altLang="en-US" sz="1000" dirty="0">
              <a:solidFill>
                <a:srgbClr val="C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05C8C-AB42-3448-F5CE-40DCA1FFC01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12CB61C-0395-F326-FE29-9EE15F81AB9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58908283-F08A-C223-9905-D1A9A3D17BF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B961D6D2-154C-5F91-378D-FB880D1F615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D7B0E33-9B73-2826-FDA8-C1C8C422F70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4DE454C-D568-95A8-F04F-1BC96996BC8B}"/>
              </a:ext>
            </a:extLst>
          </p:cNvPr>
          <p:cNvSpPr>
            <a:spLocks noGrp="1" noChangeArrowheads="1"/>
          </p:cNvSpPr>
          <p:nvPr>
            <p:ph type="body" idx="1"/>
          </p:nvPr>
        </p:nvSpPr>
        <p:spPr>
          <a:xfrm>
            <a:off x="152400" y="4114800"/>
            <a:ext cx="6553200" cy="4876800"/>
          </a:xfrm>
        </p:spPr>
        <p:txBody>
          <a:bodyPr/>
          <a:lstStyle/>
          <a:p>
            <a:pPr algn="l"/>
            <a:r>
              <a:rPr lang="en-US" altLang="en-US" dirty="0"/>
              <a:t>John 12.41</a:t>
            </a:r>
          </a:p>
        </p:txBody>
      </p:sp>
      <p:cxnSp>
        <p:nvCxnSpPr>
          <p:cNvPr id="3" name="Straight Connector 2">
            <a:extLst>
              <a:ext uri="{FF2B5EF4-FFF2-40B4-BE49-F238E27FC236}">
                <a16:creationId xmlns:a16="http://schemas.microsoft.com/office/drawing/2014/main" id="{93720667-974A-E779-BD83-584C8BF10B5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60280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9A040-929F-4E43-76FA-94A36FEBD40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D605DCF-CE46-F876-5FE4-825F17012DF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D4F91384-804E-0D63-1530-35AF8104967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27466D45-BBB8-71EC-43E4-598193EA31D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682D258-B528-372D-E3E0-E92AA5B00DF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83502A5-5A95-7FDC-D467-A601315AFDB2}"/>
              </a:ext>
            </a:extLst>
          </p:cNvPr>
          <p:cNvSpPr>
            <a:spLocks noGrp="1" noChangeArrowheads="1"/>
          </p:cNvSpPr>
          <p:nvPr>
            <p:ph type="body" idx="1"/>
          </p:nvPr>
        </p:nvSpPr>
        <p:spPr>
          <a:xfrm>
            <a:off x="152400" y="4114800"/>
            <a:ext cx="6553200" cy="4876800"/>
          </a:xfrm>
        </p:spPr>
        <p:txBody>
          <a:bodyPr/>
          <a:lstStyle/>
          <a:p>
            <a:pPr algn="l"/>
            <a:r>
              <a:rPr lang="en-US" altLang="en-US" dirty="0"/>
              <a:t>John 12.41</a:t>
            </a:r>
          </a:p>
        </p:txBody>
      </p:sp>
      <p:cxnSp>
        <p:nvCxnSpPr>
          <p:cNvPr id="3" name="Straight Connector 2">
            <a:extLst>
              <a:ext uri="{FF2B5EF4-FFF2-40B4-BE49-F238E27FC236}">
                <a16:creationId xmlns:a16="http://schemas.microsoft.com/office/drawing/2014/main" id="{CA5EAF69-A83F-00F7-512E-BEFF5EDE2B6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00751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B437B-4200-F2BA-BB8A-4739BA14B61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EB605F6-E67E-779E-8D79-EBBE0729226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ADC29A35-D15B-E3E6-AF08-4DA329EA7DD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EE8C457A-0BD2-B1C0-EDE7-FEF033142BF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E44E802-F3D3-D428-03E6-AEE2CC52151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A51F7EF-E4F0-B4B7-EA86-87C18A92D17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94E36F4F-84BD-CCE6-E688-AF73CA8A407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45701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9726E-2722-3679-0B38-678CE54889C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6D4EBA7-65E1-D56B-A985-CAA4645B953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5D654AC6-E8D8-CB36-F0EE-910C9657266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FD44FEE0-7949-988C-92BC-E6F114EA382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31C3567-E700-2B2E-9E3F-C4A56E26D29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5A4FF47-B8E8-ED7F-B4E5-40ACBBA6104A}"/>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68AF5A91-D42E-16DA-EBDA-A0CA596D973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637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C6202-04E9-6DEB-3E00-C88EF5926DB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D0324B9-246E-80AF-5004-CBA6B4B4D88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49597BBC-D93C-E745-FBC7-0C84FA0A32A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3D12D04C-758C-473E-2D42-F5A2651784D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5A908D2-6734-BD3C-1BD7-CD12E075DCB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81BB370-CCAF-A418-7C5F-070EE068B28C}"/>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1E0F433-A44E-D581-6B8B-DEFAA8D10B6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05364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E6E5D-061B-A308-7A81-5051CCB936C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D368B3A-500C-E6D6-3EFD-33EA33D742C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71396409-016C-4F32-EEAF-3D29F36F704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F0A4717E-623D-075B-4081-567F85A2D04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E4E3CE9-A515-1907-9E72-35204AB1A3B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588E750-62ED-80AF-89E1-D5DCDA2B9FB0}"/>
              </a:ext>
            </a:extLst>
          </p:cNvPr>
          <p:cNvSpPr>
            <a:spLocks noGrp="1" noChangeArrowheads="1"/>
          </p:cNvSpPr>
          <p:nvPr>
            <p:ph type="body" idx="1"/>
          </p:nvPr>
        </p:nvSpPr>
        <p:spPr>
          <a:xfrm>
            <a:off x="152400" y="4114800"/>
            <a:ext cx="6553200" cy="4876800"/>
          </a:xfrm>
        </p:spPr>
        <p:txBody>
          <a:bodyPr/>
          <a:lstStyle/>
          <a:p>
            <a:pPr algn="l"/>
            <a:r>
              <a:rPr lang="en-US" altLang="en-US" dirty="0"/>
              <a:t>Jew First?</a:t>
            </a:r>
          </a:p>
        </p:txBody>
      </p:sp>
      <p:cxnSp>
        <p:nvCxnSpPr>
          <p:cNvPr id="3" name="Straight Connector 2">
            <a:extLst>
              <a:ext uri="{FF2B5EF4-FFF2-40B4-BE49-F238E27FC236}">
                <a16:creationId xmlns:a16="http://schemas.microsoft.com/office/drawing/2014/main" id="{EDA89D4A-0A39-C14C-2A74-41F32A8FCA8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83079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9187C-05D4-4C4B-9D72-759D9BFCAF1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8F8B2D7-CB7D-0738-B27A-F92FEB5ACA4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63C243BE-1E57-3314-565A-8261CBB0F23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E328A442-EF68-4967-C564-9D11225D931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28D18E8-2A5A-DA25-9BF1-3DA9843F727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665C91A-8F1D-C89C-DE95-FF86B562E9A7}"/>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DEC3485-1DAA-D2BF-5C14-153E9F28A2E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17298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309D9-5D22-B256-9599-590B0494E44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8201B35-4B0B-A6DF-A19B-D5E5255724F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3AA9E8D7-5F3D-5D53-247D-96A61F7277E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3ED78A86-9075-FF06-C525-F6D75DDF3C5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A0D4409-9655-51D9-904D-BEDFA1B4ED6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96FF5E7-4A6A-69AA-4FC1-130175BDCAEF}"/>
              </a:ext>
            </a:extLst>
          </p:cNvPr>
          <p:cNvSpPr>
            <a:spLocks noGrp="1" noChangeArrowheads="1"/>
          </p:cNvSpPr>
          <p:nvPr>
            <p:ph type="body" idx="1"/>
          </p:nvPr>
        </p:nvSpPr>
        <p:spPr>
          <a:xfrm>
            <a:off x="152400" y="4114800"/>
            <a:ext cx="6553200" cy="4876800"/>
          </a:xfrm>
        </p:spPr>
        <p:txBody>
          <a:bodyPr/>
          <a:lstStyle/>
          <a:p>
            <a:pPr algn="l"/>
            <a:r>
              <a:rPr lang="en-US" altLang="en-US" dirty="0"/>
              <a:t>Hired by  Tikkun, Dan Juster.   I have the 68 page full report.  I’ll send it to you if you want it.</a:t>
            </a:r>
          </a:p>
        </p:txBody>
      </p:sp>
      <p:cxnSp>
        <p:nvCxnSpPr>
          <p:cNvPr id="3" name="Straight Connector 2">
            <a:extLst>
              <a:ext uri="{FF2B5EF4-FFF2-40B4-BE49-F238E27FC236}">
                <a16:creationId xmlns:a16="http://schemas.microsoft.com/office/drawing/2014/main" id="{96245D66-1404-9632-B34C-B6150E0B6B6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3964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A9F32-C1A9-AC5A-4887-5D9C41EB713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F76BAAC-DA4F-3601-EF14-536D66EB3AC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3D786DA2-166E-9313-683C-F3360454DE7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45866497-8303-FDB0-877D-616F0E309C7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C770D2A-1693-B301-20FF-953C83A6D82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1F96953-16AD-E4BE-FA22-46451D656552}"/>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BBF092FD-F69C-3A95-6D6E-508878DA87A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26395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FD5CC-C4BD-886C-8220-E7744C16DB7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BB17F9E-DD78-3AF7-DE87-C24C832ABD7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6007BF94-1633-CF59-C689-CE2AD477646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09B0BBA8-4295-FAB5-D6B3-8BBFC8AF5F5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D7A991B-E688-37B0-F450-B72A721ECE2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077E8DC-1C0E-87DB-3E39-4A7760E0B5A1}"/>
              </a:ext>
            </a:extLst>
          </p:cNvPr>
          <p:cNvSpPr>
            <a:spLocks noGrp="1" noChangeArrowheads="1"/>
          </p:cNvSpPr>
          <p:nvPr>
            <p:ph type="body" idx="1"/>
          </p:nvPr>
        </p:nvSpPr>
        <p:spPr>
          <a:xfrm>
            <a:off x="152400" y="4114800"/>
            <a:ext cx="6553200" cy="4876800"/>
          </a:xfrm>
        </p:spPr>
        <p:txBody>
          <a:bodyPr/>
          <a:lstStyle/>
          <a:p>
            <a:pPr algn="l"/>
            <a:r>
              <a:rPr lang="en-US" altLang="en-US" dirty="0"/>
              <a:t>Hired by  Tikkun, Dan Juster.   </a:t>
            </a:r>
          </a:p>
        </p:txBody>
      </p:sp>
      <p:cxnSp>
        <p:nvCxnSpPr>
          <p:cNvPr id="3" name="Straight Connector 2">
            <a:extLst>
              <a:ext uri="{FF2B5EF4-FFF2-40B4-BE49-F238E27FC236}">
                <a16:creationId xmlns:a16="http://schemas.microsoft.com/office/drawing/2014/main" id="{215EFF13-AF9A-5F1F-22EB-3C08C3DCF9A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3807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51C872-E076-3C55-3C0F-2A0F3E9C75B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43B8D05-2AA1-E5AD-0961-EAFE173F318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DEE7C682-C674-2F9A-EDC3-1B8C4411D58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CD5D30F7-D585-5E25-FB88-1624DC14592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376ACC1-8E96-4D7A-4D97-CA278166EFA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005CFED-DE48-4DCD-53DF-A790E385353E}"/>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66261D39-266B-EEC0-0366-CB1539F75B5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38283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64E47-F4C0-A3C6-A271-7F7308507E6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7AB83A7-63C8-7D8B-D388-FE1FD3BA406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62EDD2CB-9450-454C-8290-05668F5833B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DD83E300-81A5-1601-130A-F9D14C44F7D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5E4E72C-7BB5-B44F-D41C-40D3F22B20B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25DE1E3-29BD-8499-4630-56E23CA77902}"/>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DF0E76A-D721-FD52-EA7F-39246375981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32551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2702E-6CAE-25D2-AFCA-FCD8D01EC43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0D3BB8E-1ECB-ED64-60A8-783B885E44E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88A7AA10-7B25-8153-395A-4D0F0C78B51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BEA8CD48-60CD-A4AC-186F-63CAF410A23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3A645D3-909E-7C22-9AC4-C096ED5E4C8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313FBAF-D059-32E6-6B85-29F8A902A307}"/>
              </a:ext>
            </a:extLst>
          </p:cNvPr>
          <p:cNvSpPr>
            <a:spLocks noGrp="1" noChangeArrowheads="1"/>
          </p:cNvSpPr>
          <p:nvPr>
            <p:ph type="body" idx="1"/>
          </p:nvPr>
        </p:nvSpPr>
        <p:spPr>
          <a:xfrm>
            <a:off x="152400" y="4114800"/>
            <a:ext cx="6553200" cy="4876800"/>
          </a:xfrm>
        </p:spPr>
        <p:txBody>
          <a:bodyPr/>
          <a:lstStyle/>
          <a:p>
            <a:pPr algn="l"/>
            <a:r>
              <a:rPr lang="en-US" altLang="en-US" dirty="0"/>
              <a:t>I heard this first person from Matt Schwartz, a powerful Messianic leader in the 1980s and 1990s.  But I can’t remember if he was telling this story about himself or a Jewish friend.</a:t>
            </a:r>
          </a:p>
        </p:txBody>
      </p:sp>
      <p:cxnSp>
        <p:nvCxnSpPr>
          <p:cNvPr id="3" name="Straight Connector 2">
            <a:extLst>
              <a:ext uri="{FF2B5EF4-FFF2-40B4-BE49-F238E27FC236}">
                <a16:creationId xmlns:a16="http://schemas.microsoft.com/office/drawing/2014/main" id="{31AC5965-4395-D71B-5165-C247AA6F872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1193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4AEDC-7D70-8D1E-43DF-F7074CFE31A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DFA8C18-EF98-DD2A-DBCC-4CC12DC9F61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3465AAE0-4FEF-3233-D041-C39FFB38BC1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8136E179-9AA7-5BFF-8AEF-F3BA35FD369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E16588B-BBA5-0091-C710-10AD2E390CB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AD65A6A-1013-756F-49BB-7C9231B280E8}"/>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2FB2884-BAA5-5076-298D-0CDBC5875EE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90415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59E86-1A70-DAF1-4C90-730825EFC8C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538B539-97BE-666A-A268-56175432013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B51441F0-2D0F-BCDF-7F11-B555C7401EF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26D8CCFE-73C8-970D-7369-BFCE2E3FB56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6C074B8-196D-FC19-2E9E-CDCC4043E18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920201F-FDF6-0F2D-B9E5-F8CDE0C6326E}"/>
              </a:ext>
            </a:extLst>
          </p:cNvPr>
          <p:cNvSpPr>
            <a:spLocks noGrp="1" noChangeArrowheads="1"/>
          </p:cNvSpPr>
          <p:nvPr>
            <p:ph type="body" idx="1"/>
          </p:nvPr>
        </p:nvSpPr>
        <p:spPr>
          <a:xfrm>
            <a:off x="152400" y="4114800"/>
            <a:ext cx="6553200" cy="4876800"/>
          </a:xfrm>
        </p:spPr>
        <p:txBody>
          <a:bodyPr/>
          <a:lstStyle/>
          <a:p>
            <a:pPr algn="l"/>
            <a:r>
              <a:rPr lang="en-US" altLang="en-US" dirty="0"/>
              <a:t>I am passionate that people will know Him, worship Him, love Him, rejoice in Him.</a:t>
            </a:r>
          </a:p>
        </p:txBody>
      </p:sp>
      <p:cxnSp>
        <p:nvCxnSpPr>
          <p:cNvPr id="3" name="Straight Connector 2">
            <a:extLst>
              <a:ext uri="{FF2B5EF4-FFF2-40B4-BE49-F238E27FC236}">
                <a16:creationId xmlns:a16="http://schemas.microsoft.com/office/drawing/2014/main" id="{720BC333-757C-3296-B998-B7675BBBF58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88493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0810B-F587-D759-E5B8-61CB92F710A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5DD0852-9319-B866-339F-7A92E09FBB9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D2D5CFD1-2D3E-A902-E3A1-D10C19A5761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42EA0B93-0B6E-A90B-BD28-38E9A1D6169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17F612D-855A-1C51-14CB-1462BEB3554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C89A8F0-73E1-BD89-5822-5347A0A9F842}"/>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5CBCF2B0-7AD8-4069-C789-BAE05A79D13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54837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307A6-B052-53AC-0E63-C6EA6F29B37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94AFCCC-397D-C1F9-2400-5DB90FCC391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9FF11DB1-A144-ECBC-DAF6-5E99D902EEF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78010C43-D94F-6812-DDAB-6B016D23E08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0CBBDE2-DB48-245E-8F92-9F53B589C61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1DCC6F8-487C-F384-6ECE-BCFBD896546D}"/>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EB60939E-C5A7-ACC6-93E6-393FA27D871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37246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3043D-563E-E4FE-BE8B-33CD48EFDEF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896127C-86F5-0921-C9D1-410F4841437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B25AAE3D-CDEE-66D9-E2B8-8AE834A4124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4E0920BE-627E-98BC-0A96-87D69E62D08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FBF7D51-2D33-A2C0-2EEE-96DC065F7F0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C0E4956-EBC4-3ACF-89FE-163A748B434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865E104-3B13-C989-5A09-32C6DDFF30E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72373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7D43F-E391-521B-C45E-F4013A25759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A0BDC20-3A17-7EBA-5D79-0D56D1B5576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7EB4CBEB-D40E-584D-E4E0-9BD9EB1B99F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3148118E-E86F-E961-BC1E-C1734894E21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53BED61-665B-AD20-4C95-CA629FCF19E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C5501F1-0528-823C-3304-DD40DCD4D8CD}"/>
              </a:ext>
            </a:extLst>
          </p:cNvPr>
          <p:cNvSpPr>
            <a:spLocks noGrp="1" noChangeArrowheads="1"/>
          </p:cNvSpPr>
          <p:nvPr>
            <p:ph type="body" idx="1"/>
          </p:nvPr>
        </p:nvSpPr>
        <p:spPr>
          <a:xfrm>
            <a:off x="152400" y="4114800"/>
            <a:ext cx="6553200" cy="4876800"/>
          </a:xfrm>
        </p:spPr>
        <p:txBody>
          <a:bodyPr/>
          <a:lstStyle/>
          <a:p>
            <a:pPr algn="l"/>
            <a:r>
              <a:rPr lang="en-US" altLang="en-US" dirty="0"/>
              <a:t>Blessed = joyful, happy, content</a:t>
            </a:r>
          </a:p>
          <a:p>
            <a:pPr algn="l"/>
            <a:r>
              <a:rPr lang="en-US" altLang="en-US" dirty="0"/>
              <a:t>How He describes Himself: meek and lowly in heart.</a:t>
            </a:r>
          </a:p>
        </p:txBody>
      </p:sp>
      <p:cxnSp>
        <p:nvCxnSpPr>
          <p:cNvPr id="3" name="Straight Connector 2">
            <a:extLst>
              <a:ext uri="{FF2B5EF4-FFF2-40B4-BE49-F238E27FC236}">
                <a16:creationId xmlns:a16="http://schemas.microsoft.com/office/drawing/2014/main" id="{7599A831-0674-5F68-5DA7-44DE12DE06F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0386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5887B5-71B8-C094-2C90-A979B005D2A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DA21421-D992-4B91-BCDA-38EB1B07D12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EF75E5E4-4FC8-6F8F-E793-2941C970C12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63A9E2A1-3DB3-683A-9AEB-BD408F5824F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8EED97E-2022-CCA4-C124-CFB730D4989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9B72DAE-64FD-30EB-DCF6-2B52D5D91FAE}"/>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C9D138F-FF1F-4FFE-D254-42D155D48F6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01835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E0937-1277-A6C8-D5BD-F088D9E4AA3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FEB5FDB-9C0D-3475-5D1C-5EE01A998A2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A2227656-B6FA-6DF1-B60C-BF94306FDE2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505D2BBE-E889-109E-042A-85AAF18E78C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3032FCB-03B1-B955-7B3B-591D4A3C6DB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9E4900D-02DC-D3CB-E98A-9649FA556AFB}"/>
              </a:ext>
            </a:extLst>
          </p:cNvPr>
          <p:cNvSpPr>
            <a:spLocks noGrp="1" noChangeArrowheads="1"/>
          </p:cNvSpPr>
          <p:nvPr>
            <p:ph type="body" idx="1"/>
          </p:nvPr>
        </p:nvSpPr>
        <p:spPr>
          <a:xfrm>
            <a:off x="152400" y="4114800"/>
            <a:ext cx="6553200" cy="4876800"/>
          </a:xfrm>
        </p:spPr>
        <p:txBody>
          <a:bodyPr/>
          <a:lstStyle/>
          <a:p>
            <a:pPr algn="l"/>
            <a:r>
              <a:rPr lang="en-US" altLang="en-US" dirty="0"/>
              <a:t>Easily see one’s own sins.</a:t>
            </a:r>
          </a:p>
          <a:p>
            <a:pPr algn="l"/>
            <a:r>
              <a:rPr lang="en-US" altLang="en-US" dirty="0"/>
              <a:t>Why Jewish music in minor key?</a:t>
            </a:r>
          </a:p>
        </p:txBody>
      </p:sp>
      <p:cxnSp>
        <p:nvCxnSpPr>
          <p:cNvPr id="3" name="Straight Connector 2">
            <a:extLst>
              <a:ext uri="{FF2B5EF4-FFF2-40B4-BE49-F238E27FC236}">
                <a16:creationId xmlns:a16="http://schemas.microsoft.com/office/drawing/2014/main" id="{2828A3FC-5135-6475-C3FE-DEEFF7ED616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4212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9DDA2-5432-7488-CB6A-2C2917C2739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D65A849-E652-2F97-443A-4A5FBA81865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47CD5925-72F4-A829-C420-41452834237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01C48E2B-7D7E-FF47-E036-E7816E37EA4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BDBD754-99A8-F34A-7DB5-169A47A583B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28F8BE8-B22A-E090-AAB4-322540B14C49}"/>
              </a:ext>
            </a:extLst>
          </p:cNvPr>
          <p:cNvSpPr>
            <a:spLocks noGrp="1" noChangeArrowheads="1"/>
          </p:cNvSpPr>
          <p:nvPr>
            <p:ph type="body" idx="1"/>
          </p:nvPr>
        </p:nvSpPr>
        <p:spPr>
          <a:xfrm>
            <a:off x="152400" y="4114800"/>
            <a:ext cx="6553200" cy="4876800"/>
          </a:xfrm>
        </p:spPr>
        <p:txBody>
          <a:bodyPr/>
          <a:lstStyle/>
          <a:p>
            <a:r>
              <a:rPr lang="en-US" altLang="en-US" dirty="0"/>
              <a:t>Not a doormat.   Stand for truth, but not with arrogance.   </a:t>
            </a:r>
          </a:p>
          <a:p>
            <a:pPr algn="l"/>
            <a:endParaRPr lang="en-US" altLang="en-US" dirty="0"/>
          </a:p>
        </p:txBody>
      </p:sp>
      <p:cxnSp>
        <p:nvCxnSpPr>
          <p:cNvPr id="3" name="Straight Connector 2">
            <a:extLst>
              <a:ext uri="{FF2B5EF4-FFF2-40B4-BE49-F238E27FC236}">
                <a16:creationId xmlns:a16="http://schemas.microsoft.com/office/drawing/2014/main" id="{0EBA4B66-B2BB-F659-F002-A23A8C21A9A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77447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D2E71-A2BC-F028-4561-B1707342B0C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4660521-2936-EB95-87F9-EAFF8272AD2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07E3392F-E828-B392-4C43-967C619F43B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6DF1ED7D-97C3-5037-32EE-0E10777B9C6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50DB372-18C0-1615-FD7E-A6E5DEBFCCA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99B2866-62C5-CF3F-E0A0-0EA7261FCB81}"/>
              </a:ext>
            </a:extLst>
          </p:cNvPr>
          <p:cNvSpPr>
            <a:spLocks noGrp="1" noChangeArrowheads="1"/>
          </p:cNvSpPr>
          <p:nvPr>
            <p:ph type="body" idx="1"/>
          </p:nvPr>
        </p:nvSpPr>
        <p:spPr>
          <a:xfrm>
            <a:off x="152400" y="4114800"/>
            <a:ext cx="6553200" cy="4876800"/>
          </a:xfrm>
        </p:spPr>
        <p:txBody>
          <a:bodyPr/>
          <a:lstStyle/>
          <a:p>
            <a:pPr algn="l"/>
            <a:r>
              <a:rPr lang="en-US" altLang="en-US" dirty="0"/>
              <a:t>Time with Him, His Word!  </a:t>
            </a:r>
          </a:p>
        </p:txBody>
      </p:sp>
      <p:cxnSp>
        <p:nvCxnSpPr>
          <p:cNvPr id="3" name="Straight Connector 2">
            <a:extLst>
              <a:ext uri="{FF2B5EF4-FFF2-40B4-BE49-F238E27FC236}">
                <a16:creationId xmlns:a16="http://schemas.microsoft.com/office/drawing/2014/main" id="{F855FB8E-CA49-B2FC-2FEE-B0F3CC199BA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43808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1F0F2-57C9-2435-C50A-5F3057F95FA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7538712-420B-80B3-E6C4-F5DC5A62272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ABDD0461-A3A1-E9D0-1853-2E5FA2463CB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90BD0AC6-2398-4043-23E5-D596C90C871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FDF39C2-5AA4-813F-013F-E1F725DF0B0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22E896E-D0DF-5B20-F3D9-B1DCCB1E62E0}"/>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88D87306-319E-2A41-E780-2E601F12688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75757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01D82-2CD8-304A-3AC4-C376B6DE725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931A83E-DA93-EB17-0351-FFEF167FD20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2D70EC5E-1895-7565-A040-794ECC191E9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DE36A17C-8D2D-4EC0-1B2B-85A0504F2F3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29E03F1-D80D-FD91-30EB-2D9D408BEB6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23F5690-5688-CBB4-D32E-DA16917EDF56}"/>
              </a:ext>
            </a:extLst>
          </p:cNvPr>
          <p:cNvSpPr>
            <a:spLocks noGrp="1" noChangeArrowheads="1"/>
          </p:cNvSpPr>
          <p:nvPr>
            <p:ph type="body" idx="1"/>
          </p:nvPr>
        </p:nvSpPr>
        <p:spPr>
          <a:xfrm>
            <a:off x="152400" y="4114800"/>
            <a:ext cx="6553200" cy="4876800"/>
          </a:xfrm>
        </p:spPr>
        <p:txBody>
          <a:bodyPr/>
          <a:lstStyle/>
          <a:p>
            <a:pPr algn="l"/>
            <a:r>
              <a:rPr lang="en-US" altLang="en-US" dirty="0"/>
              <a:t>This is the bottom line re sexual sin.  Inner repentance.  </a:t>
            </a:r>
            <a:r>
              <a:rPr lang="en-US" altLang="en-US" dirty="0" err="1"/>
              <a:t>T’shuvah</a:t>
            </a:r>
            <a:r>
              <a:rPr lang="en-US" altLang="en-US" dirty="0"/>
              <a:t>!   </a:t>
            </a:r>
          </a:p>
        </p:txBody>
      </p:sp>
      <p:cxnSp>
        <p:nvCxnSpPr>
          <p:cNvPr id="3" name="Straight Connector 2">
            <a:extLst>
              <a:ext uri="{FF2B5EF4-FFF2-40B4-BE49-F238E27FC236}">
                <a16:creationId xmlns:a16="http://schemas.microsoft.com/office/drawing/2014/main" id="{07F06A29-6345-14AA-BB90-0EC10689DA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799965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9D0F3-B16E-A19D-3305-A952BFBF29D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9109FE0-4D3D-3260-F5DB-10A5EA22AC6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5AC0B5D8-D885-4040-36D4-42033BBCABE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ED55B825-BBB0-7C04-3D64-1A72F2E2F34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FBE4E04-C902-96C1-EBE6-F5B3F15BF9D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B39CE72-E9FF-4824-0326-A78D4FFBA7C4}"/>
              </a:ext>
            </a:extLst>
          </p:cNvPr>
          <p:cNvSpPr>
            <a:spLocks noGrp="1" noChangeArrowheads="1"/>
          </p:cNvSpPr>
          <p:nvPr>
            <p:ph type="body" idx="1"/>
          </p:nvPr>
        </p:nvSpPr>
        <p:spPr>
          <a:xfrm>
            <a:off x="152400" y="4114800"/>
            <a:ext cx="6553200" cy="4876800"/>
          </a:xfrm>
        </p:spPr>
        <p:txBody>
          <a:bodyPr/>
          <a:lstStyle/>
          <a:p>
            <a:pPr algn="l"/>
            <a:r>
              <a:rPr lang="en-US" altLang="en-US" dirty="0"/>
              <a:t>Mtt 18</a:t>
            </a:r>
          </a:p>
        </p:txBody>
      </p:sp>
      <p:cxnSp>
        <p:nvCxnSpPr>
          <p:cNvPr id="3" name="Straight Connector 2">
            <a:extLst>
              <a:ext uri="{FF2B5EF4-FFF2-40B4-BE49-F238E27FC236}">
                <a16:creationId xmlns:a16="http://schemas.microsoft.com/office/drawing/2014/main" id="{B8E682E5-9957-B97C-3489-800B9B1922E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885000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4E8D1-912F-425E-8E31-44BB0AD1B5C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00C6A32-9F03-1DE8-2BD5-1DA9053B84A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2846CDA6-9945-0338-15A9-5E591FE39FD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82BABD29-D052-219B-A9E6-2773C2C7905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02063D2-2DFC-C94E-E009-B80D5E189A2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05E94DF-D157-DF4F-2CF0-85207DB29D82}"/>
              </a:ext>
            </a:extLst>
          </p:cNvPr>
          <p:cNvSpPr>
            <a:spLocks noGrp="1" noChangeArrowheads="1"/>
          </p:cNvSpPr>
          <p:nvPr>
            <p:ph type="body" idx="1"/>
          </p:nvPr>
        </p:nvSpPr>
        <p:spPr>
          <a:xfrm>
            <a:off x="152400" y="4114800"/>
            <a:ext cx="6553200" cy="4876800"/>
          </a:xfrm>
        </p:spPr>
        <p:txBody>
          <a:bodyPr/>
          <a:lstStyle/>
          <a:p>
            <a:pPr algn="l"/>
            <a:r>
              <a:rPr lang="en-US" altLang="en-US" dirty="0"/>
              <a:t>You would think that with all these good qualities or aspirations, such a person would be held in high esteem by the world. Rather…</a:t>
            </a:r>
          </a:p>
        </p:txBody>
      </p:sp>
      <p:cxnSp>
        <p:nvCxnSpPr>
          <p:cNvPr id="3" name="Straight Connector 2">
            <a:extLst>
              <a:ext uri="{FF2B5EF4-FFF2-40B4-BE49-F238E27FC236}">
                <a16:creationId xmlns:a16="http://schemas.microsoft.com/office/drawing/2014/main" id="{350AC2B2-6F59-4483-6642-916FD42D64F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94530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9DC18-6C36-AB23-4E9C-E18AC446A84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3396BEB-C127-C6CD-C68A-EDAB4E81ACA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575084E5-1735-EBFF-D5EF-84F8E44B863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D91B25D2-5DBC-841E-A34B-E3C5D5D818E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0C8B010-A43B-40FE-DD98-DCEEF7536F3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636C8A2-D20B-1059-FBEB-E6A175035C9C}"/>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9CDFE859-82EB-18C6-7555-8C8FADF3A68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34514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C0887-2596-EDC1-74FD-DB16799E519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327888D-1E75-3B8C-6063-1335C648FF7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204F91CE-3EE5-1E40-2C7A-8709463334C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7D57CD88-2F54-9C08-4C2A-9B134C5132B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4D5BB6A-0919-96D1-997B-8D5B597380C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05728B8-A2F0-CD3E-EFE8-E5B156B8B00C}"/>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632ABCE-2D4B-13C7-B7FA-EF1F8C5042C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809657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FEBE2-A99D-39AB-973B-61F832FBF7A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DB4EB37-E420-C9C6-F4C4-0A02700FE6C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5FAA47FB-4804-85CD-265F-E55760C8F75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9DF94F09-A461-FBF6-895E-B27D2863F84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E46616D-CC76-4437-8D5C-CEDE10FEB80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B4E32E9-823E-6355-DD1B-27A23B41BF6D}"/>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80242FFC-5328-C149-0DCD-03AE534AE55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1953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539AC-C833-4334-6C29-C1724E76218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1DEC9F7-BB9F-1109-C544-E7702DFB9FF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4DBADE71-318B-A414-CD22-C3F2B464798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BC878CE6-9566-BA41-863E-A43753D131D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508DC4E-9CCD-FE92-EFC9-6A40CA4F317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178ABB2-66E9-F6A6-A464-13A6D18E47AE}"/>
              </a:ext>
            </a:extLst>
          </p:cNvPr>
          <p:cNvSpPr>
            <a:spLocks noGrp="1" noChangeArrowheads="1"/>
          </p:cNvSpPr>
          <p:nvPr>
            <p:ph type="body" idx="1"/>
          </p:nvPr>
        </p:nvSpPr>
        <p:spPr>
          <a:xfrm>
            <a:off x="152400" y="4114800"/>
            <a:ext cx="6553200" cy="4876800"/>
          </a:xfrm>
        </p:spPr>
        <p:txBody>
          <a:bodyPr/>
          <a:lstStyle/>
          <a:p>
            <a:pPr algn="l"/>
            <a:r>
              <a:rPr lang="en-US" altLang="en-US" dirty="0"/>
              <a:t>Rukhel Fields</a:t>
            </a:r>
          </a:p>
        </p:txBody>
      </p:sp>
      <p:cxnSp>
        <p:nvCxnSpPr>
          <p:cNvPr id="3" name="Straight Connector 2">
            <a:extLst>
              <a:ext uri="{FF2B5EF4-FFF2-40B4-BE49-F238E27FC236}">
                <a16:creationId xmlns:a16="http://schemas.microsoft.com/office/drawing/2014/main" id="{E916CC4F-6BDE-F1FC-60A7-CB925F91D93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52503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5132E-DF5C-F49B-2182-0966B3098EB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5909ED0-5577-1C64-4A57-1D42D16C007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F11A4CB1-B36C-FA5A-8A7E-FCA97AB20AD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7E5F72BD-5853-B100-3FE3-F9A0AECA63F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B497BAA-D03D-D0FD-C739-7FAB442D9F3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9B70FFC-7837-61E9-1A4E-E5F90E0F0799}"/>
              </a:ext>
            </a:extLst>
          </p:cNvPr>
          <p:cNvSpPr>
            <a:spLocks noGrp="1" noChangeArrowheads="1"/>
          </p:cNvSpPr>
          <p:nvPr>
            <p:ph type="body" idx="1"/>
          </p:nvPr>
        </p:nvSpPr>
        <p:spPr>
          <a:xfrm>
            <a:off x="152400" y="4114800"/>
            <a:ext cx="6553200" cy="4876800"/>
          </a:xfrm>
        </p:spPr>
        <p:txBody>
          <a:bodyPr/>
          <a:lstStyle/>
          <a:p>
            <a:pPr algn="l"/>
            <a:r>
              <a:rPr lang="en-US" altLang="en-US" dirty="0"/>
              <a:t>Sounds like a focus on life after death.  </a:t>
            </a:r>
          </a:p>
        </p:txBody>
      </p:sp>
      <p:cxnSp>
        <p:nvCxnSpPr>
          <p:cNvPr id="3" name="Straight Connector 2">
            <a:extLst>
              <a:ext uri="{FF2B5EF4-FFF2-40B4-BE49-F238E27FC236}">
                <a16:creationId xmlns:a16="http://schemas.microsoft.com/office/drawing/2014/main" id="{F40A6E28-987C-0D31-BA06-E7149FAF563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187755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15614-E10C-3961-1491-8D6AE30EC68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A3026E8-802E-1ACC-E57A-2C164811DDD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86774CEB-A15E-636E-9219-BE7142D46C0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B6788C7C-99C7-3036-AC1F-82D8F106FBD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9A6F814-F9F0-E853-B750-5024A57A6A0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11D42AA-E10B-4120-6903-47361DB127A6}"/>
              </a:ext>
            </a:extLst>
          </p:cNvPr>
          <p:cNvSpPr>
            <a:spLocks noGrp="1" noChangeArrowheads="1"/>
          </p:cNvSpPr>
          <p:nvPr>
            <p:ph type="body" idx="1"/>
          </p:nvPr>
        </p:nvSpPr>
        <p:spPr>
          <a:xfrm>
            <a:off x="152400" y="4114800"/>
            <a:ext cx="6553200" cy="4876800"/>
          </a:xfrm>
        </p:spPr>
        <p:txBody>
          <a:bodyPr/>
          <a:lstStyle/>
          <a:p>
            <a:pPr marL="231775" indent="-231775" algn="l">
              <a:buAutoNum type="arabicPeriod"/>
            </a:pPr>
            <a:r>
              <a:rPr lang="en-US" altLang="en-US" dirty="0"/>
              <a:t>My commands…Mitzvot: just His words, or all of Hebrew scripture too?</a:t>
            </a:r>
          </a:p>
          <a:p>
            <a:pPr marL="231775" indent="-231775" algn="l">
              <a:buAutoNum type="arabicPeriod"/>
            </a:pPr>
            <a:r>
              <a:rPr lang="en-US" altLang="en-US" dirty="0"/>
              <a:t>Another comforting counselor…the Ruakh!</a:t>
            </a:r>
          </a:p>
          <a:p>
            <a:pPr marL="231775" indent="-231775" algn="l">
              <a:buAutoNum type="arabicPeriod"/>
            </a:pPr>
            <a:r>
              <a:rPr lang="en-US" altLang="en-US" dirty="0"/>
              <a:t>Imperceptible to the general population!</a:t>
            </a:r>
          </a:p>
          <a:p>
            <a:pPr marL="457200" indent="-457200" algn="l">
              <a:buAutoNum type="arabicPeriod"/>
            </a:pPr>
            <a:endParaRPr lang="en-US" altLang="en-US" dirty="0"/>
          </a:p>
        </p:txBody>
      </p:sp>
      <p:cxnSp>
        <p:nvCxnSpPr>
          <p:cNvPr id="3" name="Straight Connector 2">
            <a:extLst>
              <a:ext uri="{FF2B5EF4-FFF2-40B4-BE49-F238E27FC236}">
                <a16:creationId xmlns:a16="http://schemas.microsoft.com/office/drawing/2014/main" id="{85EEEA0E-4C3D-059B-22D0-EFAC87E0A0F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478548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3CE93-440B-A9D9-8BAC-76517B520E5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AD8AB38-41C0-0D9A-17A1-8BD14E7AAC1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DBB2B40B-EB29-FA2A-8A33-6E8CD6E9CED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C4FAD1B5-D139-FDDB-2270-96ACB1FB607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7B61C8B-5AD7-D5AE-EC63-C7AE5F97BF0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EE1C348-E652-B460-7221-196A9D7A1994}"/>
              </a:ext>
            </a:extLst>
          </p:cNvPr>
          <p:cNvSpPr>
            <a:spLocks noGrp="1" noChangeArrowheads="1"/>
          </p:cNvSpPr>
          <p:nvPr>
            <p:ph type="body" idx="1"/>
          </p:nvPr>
        </p:nvSpPr>
        <p:spPr>
          <a:xfrm>
            <a:off x="152400" y="4114800"/>
            <a:ext cx="6553200" cy="4876800"/>
          </a:xfrm>
        </p:spPr>
        <p:txBody>
          <a:bodyPr/>
          <a:lstStyle/>
          <a:p>
            <a:pPr marL="231775" indent="-231775" algn="l">
              <a:buFont typeface="+mj-lt"/>
              <a:buAutoNum type="arabicPeriod" startAt="4"/>
            </a:pPr>
            <a:r>
              <a:rPr lang="en-US" altLang="en-US" dirty="0"/>
              <a:t>Staying with you.</a:t>
            </a:r>
          </a:p>
          <a:p>
            <a:pPr marL="231775" indent="-231775" algn="l">
              <a:buFont typeface="+mj-lt"/>
              <a:buAutoNum type="arabicPeriod" startAt="4"/>
            </a:pPr>
            <a:r>
              <a:rPr lang="en-US" altLang="en-US" dirty="0"/>
              <a:t>United with each other, with Messiah</a:t>
            </a:r>
          </a:p>
          <a:p>
            <a:pPr marL="231775" indent="-231775" algn="l">
              <a:buFont typeface="+mj-lt"/>
              <a:buAutoNum type="arabicPeriod" startAt="4"/>
            </a:pPr>
            <a:r>
              <a:rPr lang="en-US" altLang="en-US" dirty="0"/>
              <a:t>Not orphans: “Orphan spirit” </a:t>
            </a:r>
          </a:p>
          <a:p>
            <a:pPr marL="231775" indent="-231775" algn="l">
              <a:buFont typeface="+mj-lt"/>
              <a:buAutoNum type="arabicPeriod" startAt="4"/>
            </a:pPr>
            <a:r>
              <a:rPr lang="en-US" altLang="en-US" dirty="0"/>
              <a:t>LIFE</a:t>
            </a:r>
          </a:p>
        </p:txBody>
      </p:sp>
      <p:cxnSp>
        <p:nvCxnSpPr>
          <p:cNvPr id="3" name="Straight Connector 2">
            <a:extLst>
              <a:ext uri="{FF2B5EF4-FFF2-40B4-BE49-F238E27FC236}">
                <a16:creationId xmlns:a16="http://schemas.microsoft.com/office/drawing/2014/main" id="{F5446D6B-BBF0-7919-B63C-0D3E156E3EE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866761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2965F-8746-8632-FF4C-850A4A3DB97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4250A95-CD11-EB1D-740E-A13D57019F1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68279108-9268-32E5-F573-CD638467C7B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528E3EED-6377-6295-5D0D-3B767D67600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1592EE3-704D-4D5A-E805-85D2E4389E6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24913F8-2593-1C5B-D26D-E42A06A154E3}"/>
              </a:ext>
            </a:extLst>
          </p:cNvPr>
          <p:cNvSpPr>
            <a:spLocks noGrp="1" noChangeArrowheads="1"/>
          </p:cNvSpPr>
          <p:nvPr>
            <p:ph type="body" idx="1"/>
          </p:nvPr>
        </p:nvSpPr>
        <p:spPr>
          <a:xfrm>
            <a:off x="152400" y="4114800"/>
            <a:ext cx="6553200" cy="4876800"/>
          </a:xfrm>
        </p:spPr>
        <p:txBody>
          <a:bodyPr/>
          <a:lstStyle/>
          <a:p>
            <a:pPr algn="l"/>
            <a:r>
              <a:rPr lang="en-US" altLang="en-US" dirty="0"/>
              <a:t>Mitzvot and love!  </a:t>
            </a:r>
            <a:r>
              <a:rPr lang="en-US" altLang="en-US" dirty="0">
                <a:sym typeface="Wingdings" panose="05000000000000000000" pitchFamily="2" charset="2"/>
              </a:rPr>
              <a:t> </a:t>
            </a:r>
            <a:endParaRPr lang="en-US" altLang="en-US" dirty="0"/>
          </a:p>
          <a:p>
            <a:pPr algn="l"/>
            <a:r>
              <a:rPr lang="en-US" altLang="en-US" dirty="0"/>
              <a:t>8. Love revelation of the Av and the Ben.</a:t>
            </a:r>
          </a:p>
          <a:p>
            <a:pPr algn="l"/>
            <a:endParaRPr lang="en-US" altLang="en-US" dirty="0"/>
          </a:p>
          <a:p>
            <a:pPr algn="l"/>
            <a:endParaRPr lang="en-US" altLang="en-US" dirty="0"/>
          </a:p>
          <a:p>
            <a:pPr algn="l"/>
            <a:endParaRPr lang="en-US" altLang="en-US" dirty="0"/>
          </a:p>
        </p:txBody>
      </p:sp>
      <p:cxnSp>
        <p:nvCxnSpPr>
          <p:cNvPr id="3" name="Straight Connector 2">
            <a:extLst>
              <a:ext uri="{FF2B5EF4-FFF2-40B4-BE49-F238E27FC236}">
                <a16:creationId xmlns:a16="http://schemas.microsoft.com/office/drawing/2014/main" id="{AECBBDA9-ACA3-AD00-45B9-48A0507DC3D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188183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4D612-D3AD-FB40-BC99-0A8E1608233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3C5C8FC-8661-C7A2-B55E-78819AA80A0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4B354AAF-AC28-464C-8655-8CD77E072D3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42670B62-BBE8-8C38-C89A-F9E1FCFE871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A337AD4-AB8A-64FB-E723-27D9EC3F820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DF8AFDF-64EA-CE1B-3518-07C6404F7D1F}"/>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809FD55-538E-9AC7-7B71-47D9EF3A468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654673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93D9D-7882-734A-CA17-657E2C0CE23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03158AB-54DE-3A75-B4CD-7E703CB7409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AFFD8F86-D737-99CE-ECAE-110A87425D3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A456AE21-98C6-8283-9871-20A8E2B10B8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0A8D772-9FDC-C9A8-2FD0-762C03805DC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929BDFD-1470-4C47-B146-4B917F24DEE1}"/>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94B4ED6C-4AE5-67F2-7C61-DE4598328DB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61309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6F78F-B710-5CDF-9A3F-6D8D652FDEA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959D673-501F-CFAC-398B-44574F2B57D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F67B361B-900B-C76B-72A2-8077029ECD3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58FC96FC-5D85-51EE-1274-8570E6706B5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29DAC9A-958B-CA91-A932-1CA998D2BC8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5B33A79-32DB-D851-07EE-AFA978349968}"/>
              </a:ext>
            </a:extLst>
          </p:cNvPr>
          <p:cNvSpPr>
            <a:spLocks noGrp="1" noChangeArrowheads="1"/>
          </p:cNvSpPr>
          <p:nvPr>
            <p:ph type="body" idx="1"/>
          </p:nvPr>
        </p:nvSpPr>
        <p:spPr>
          <a:xfrm>
            <a:off x="152400" y="4114800"/>
            <a:ext cx="6553200" cy="4876800"/>
          </a:xfrm>
        </p:spPr>
        <p:txBody>
          <a:bodyPr/>
          <a:lstStyle/>
          <a:p>
            <a:pPr algn="l"/>
            <a:r>
              <a:rPr lang="en-US" altLang="en-US" dirty="0"/>
              <a:t>Preparing for an eternity of great praise….</a:t>
            </a:r>
          </a:p>
        </p:txBody>
      </p:sp>
      <p:cxnSp>
        <p:nvCxnSpPr>
          <p:cNvPr id="3" name="Straight Connector 2">
            <a:extLst>
              <a:ext uri="{FF2B5EF4-FFF2-40B4-BE49-F238E27FC236}">
                <a16:creationId xmlns:a16="http://schemas.microsoft.com/office/drawing/2014/main" id="{7BAEA080-F615-6D25-6F80-230D6E28B34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415554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6C0A2-18D4-399D-BB93-9BE23CB1CDB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5ABABAE-AFC1-98EA-A56A-34A4843653A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F7F7DE7C-B147-6804-C1BF-EFCF8868372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F6988F15-8D89-FFB1-953F-2094943792B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2E43B8C-0D76-9D32-24F4-0B45635DDA6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8A11A3E-9FD6-8480-F40C-F7839521294E}"/>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4CEA5A72-8181-9E82-541D-283BD6954C5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190697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D063A-AAA1-93A5-8A37-A357AFDD9F6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5FD7A9E-031D-07A8-1A46-5360D463587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84D140FC-2A09-3338-A209-945AF7ACD09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5AE83E0A-9BFF-3984-925B-CA5FB1D1D51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66D5F6E-569C-6406-A79F-70FBE608BF2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1D9CFEE-B1CB-82A2-D383-826524FBB642}"/>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BEDF777E-5FDB-3CDC-E86D-559E52819DD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135592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06533-89F7-C43E-2CCF-7ABC3DA5895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E3645BA-F3C2-31F5-0EA0-9E76EDAD152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400E1D69-AA9F-1839-C241-BC09958A74A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1F2E1FF5-09A0-2264-1AAB-52B85CD0C15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BFE9337-FE0E-7583-BBBB-82DA5088E00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3720D85-794B-915A-FF2C-BF4195238A38}"/>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B1E0CE8C-CE93-81AD-8A85-6BD7C52F326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5458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04D09-EB08-F4DD-CBC0-B3AA5F5E119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24A44F5-B441-6DEB-8FA7-A1983B26668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C5799F95-4A60-01DB-B7E3-5850735EA96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BD9CB018-8EE2-8DD8-90DE-0FDA910AA21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B28375B-DA43-19B4-3311-C25577FA8E5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C1C6BB0-F0FF-BF65-1EA9-21CE020D3C82}"/>
              </a:ext>
            </a:extLst>
          </p:cNvPr>
          <p:cNvSpPr>
            <a:spLocks noGrp="1" noChangeArrowheads="1"/>
          </p:cNvSpPr>
          <p:nvPr>
            <p:ph type="body" idx="1"/>
          </p:nvPr>
        </p:nvSpPr>
        <p:spPr>
          <a:xfrm>
            <a:off x="152400" y="4114800"/>
            <a:ext cx="6553200" cy="4876800"/>
          </a:xfrm>
        </p:spPr>
        <p:txBody>
          <a:bodyPr/>
          <a:lstStyle/>
          <a:p>
            <a:pPr algn="l"/>
            <a:r>
              <a:rPr lang="en-US" altLang="en-US" sz="1050" dirty="0"/>
              <a:t>https://s.yimg.com/ny/api/res/1.2/UjqMutM8HV5dJxWihJPXyQ--/YXBwaWQ9aGlnaGxhbmRlcjt3PTI0MDA7aD0xNjAw/https://media.zenfs.com/en/cape-cod-times/fc52604314fed866cec09874e75d14a2</a:t>
            </a:r>
          </a:p>
        </p:txBody>
      </p:sp>
      <p:cxnSp>
        <p:nvCxnSpPr>
          <p:cNvPr id="3" name="Straight Connector 2">
            <a:extLst>
              <a:ext uri="{FF2B5EF4-FFF2-40B4-BE49-F238E27FC236}">
                <a16:creationId xmlns:a16="http://schemas.microsoft.com/office/drawing/2014/main" id="{5264BD15-DD1F-CB24-5AE6-1A8EBB68EE3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237238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8C19E-A0CA-0701-DCEE-1D9B8CB67D5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7C1A248-B49E-7F04-42A4-AB630D74F78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0A08EA7C-F066-463E-94D6-AA8E5EC36B0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D9C33216-6C3C-96C0-BCB8-49F9B35210C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CD8B22A-5D17-7B7C-880C-196AD315607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AC40671-C5CE-AFD0-2CC2-922DF45D33EE}"/>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9205C72-6E00-B093-24E5-F9090A96C75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826823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85A33-FA1E-B4AC-D8FA-459D23CF53A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1238A41-3D50-4785-E6DB-FFD08B835D8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8297618F-02D3-9355-F1C8-6BD61B24369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DE2D200C-EA52-0D27-3200-BB4868C7CEB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B7B0776-C5E0-EA25-5C84-0C812480DD7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1E377DD-A3A8-3C74-EC94-4138A6A761B6}"/>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7270AF4-ADD8-23DE-D471-E10987A1CC4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153089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A546B-A486-3BB0-BD2D-B5326E6C4C7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F26E68E-3BE7-AC18-9FC3-16512529ECF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4F1EC3DC-1CB9-9328-02E8-C8F293EC61F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DC476890-6272-217C-9124-90DF7F65AE7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1093334-2A82-2BC4-EA2A-53CA0E780AB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0654F8E-BCE2-4C8A-B311-0166D1577EC9}"/>
              </a:ext>
            </a:extLst>
          </p:cNvPr>
          <p:cNvSpPr>
            <a:spLocks noGrp="1" noChangeArrowheads="1"/>
          </p:cNvSpPr>
          <p:nvPr>
            <p:ph type="body" idx="1"/>
          </p:nvPr>
        </p:nvSpPr>
        <p:spPr>
          <a:xfrm>
            <a:off x="152400" y="4114800"/>
            <a:ext cx="6553200" cy="4876800"/>
          </a:xfrm>
        </p:spPr>
        <p:txBody>
          <a:bodyPr/>
          <a:lstStyle/>
          <a:p>
            <a:pPr algn="l"/>
            <a:r>
              <a:rPr lang="en-US" altLang="en-US" dirty="0"/>
              <a:t>https://hebfdn.org/portfolio/right-shot-wrong-target/</a:t>
            </a:r>
          </a:p>
        </p:txBody>
      </p:sp>
      <p:cxnSp>
        <p:nvCxnSpPr>
          <p:cNvPr id="3" name="Straight Connector 2">
            <a:extLst>
              <a:ext uri="{FF2B5EF4-FFF2-40B4-BE49-F238E27FC236}">
                <a16:creationId xmlns:a16="http://schemas.microsoft.com/office/drawing/2014/main" id="{B9AF2C9A-8DAB-FA67-42F6-E5295768F26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778603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19E4E-B8C7-267E-7E9D-B1DE6A527C6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B39EC59-E5FC-EF39-8DFF-91CFC94D532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873F146A-2E21-6191-7744-BBA8C3DBE6D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4CD236AC-6C03-252C-A98D-542EA62197A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CEC4FA6-D1EC-5F5D-204E-C7DCF417431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A5A3F25-EAB9-94B7-9C96-0E39B349FEE8}"/>
              </a:ext>
            </a:extLst>
          </p:cNvPr>
          <p:cNvSpPr>
            <a:spLocks noGrp="1" noChangeArrowheads="1"/>
          </p:cNvSpPr>
          <p:nvPr>
            <p:ph type="body" idx="1"/>
          </p:nvPr>
        </p:nvSpPr>
        <p:spPr>
          <a:xfrm>
            <a:off x="152400" y="4114800"/>
            <a:ext cx="6553200" cy="4876800"/>
          </a:xfrm>
        </p:spPr>
        <p:txBody>
          <a:bodyPr/>
          <a:lstStyle/>
          <a:p>
            <a:pPr algn="l"/>
            <a:r>
              <a:rPr lang="en-US" altLang="en-US" dirty="0"/>
              <a:t>https://hebfdn.org/portfolio/right-shot-wrong-target/</a:t>
            </a:r>
          </a:p>
        </p:txBody>
      </p:sp>
      <p:cxnSp>
        <p:nvCxnSpPr>
          <p:cNvPr id="3" name="Straight Connector 2">
            <a:extLst>
              <a:ext uri="{FF2B5EF4-FFF2-40B4-BE49-F238E27FC236}">
                <a16:creationId xmlns:a16="http://schemas.microsoft.com/office/drawing/2014/main" id="{2C81E6A8-4716-3737-AEDC-B72A5B0668D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92458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D5002-7FA2-8BEB-3769-066E068BF4E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05B8665-E44A-5723-4D18-65491F62D15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1A575550-488D-A516-591D-CE763D856E0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06B76A9C-032E-1E27-9F21-A0D9A27CE36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DD61919-5868-C0A9-A01A-0A5C94958BC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5DC7FF8-5279-0939-38C4-5B4F0874B9AC}"/>
              </a:ext>
            </a:extLst>
          </p:cNvPr>
          <p:cNvSpPr>
            <a:spLocks noGrp="1" noChangeArrowheads="1"/>
          </p:cNvSpPr>
          <p:nvPr>
            <p:ph type="body" idx="1"/>
          </p:nvPr>
        </p:nvSpPr>
        <p:spPr>
          <a:xfrm>
            <a:off x="152400" y="4114800"/>
            <a:ext cx="6553200" cy="4876800"/>
          </a:xfrm>
        </p:spPr>
        <p:txBody>
          <a:bodyPr/>
          <a:lstStyle/>
          <a:p>
            <a:pPr algn="l"/>
            <a:r>
              <a:rPr lang="en-US" altLang="en-US" dirty="0"/>
              <a:t>https://hebfdn.org/portfolio/right-shot-wrong-target/</a:t>
            </a:r>
          </a:p>
        </p:txBody>
      </p:sp>
      <p:cxnSp>
        <p:nvCxnSpPr>
          <p:cNvPr id="3" name="Straight Connector 2">
            <a:extLst>
              <a:ext uri="{FF2B5EF4-FFF2-40B4-BE49-F238E27FC236}">
                <a16:creationId xmlns:a16="http://schemas.microsoft.com/office/drawing/2014/main" id="{1D770F46-473A-B9D0-09EA-6BD575FFF49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613528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AFCB8-995D-C59C-44AE-8B9C0ED7AB6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991F793-FB32-B48C-24C6-1E24CF52C83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ED1BA9E3-064B-67FE-A775-874CD383EF1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FB3497E4-DDAB-7818-7F0B-3818710CE2C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9A1035E-8DBB-5A98-13F7-26F00FA59CB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ED13774-B447-0645-E208-65812FCF74CF}"/>
              </a:ext>
            </a:extLst>
          </p:cNvPr>
          <p:cNvSpPr>
            <a:spLocks noGrp="1" noChangeArrowheads="1"/>
          </p:cNvSpPr>
          <p:nvPr>
            <p:ph type="body" idx="1"/>
          </p:nvPr>
        </p:nvSpPr>
        <p:spPr>
          <a:xfrm>
            <a:off x="152400" y="4114800"/>
            <a:ext cx="6553200" cy="4876800"/>
          </a:xfrm>
        </p:spPr>
        <p:txBody>
          <a:bodyPr/>
          <a:lstStyle/>
          <a:p>
            <a:pPr algn="l"/>
            <a:r>
              <a:rPr lang="en-US" altLang="en-US" dirty="0"/>
              <a:t>https://hebfdn.org/portfolio/right-shot-wrong-target/</a:t>
            </a:r>
          </a:p>
        </p:txBody>
      </p:sp>
      <p:cxnSp>
        <p:nvCxnSpPr>
          <p:cNvPr id="3" name="Straight Connector 2">
            <a:extLst>
              <a:ext uri="{FF2B5EF4-FFF2-40B4-BE49-F238E27FC236}">
                <a16:creationId xmlns:a16="http://schemas.microsoft.com/office/drawing/2014/main" id="{E9D61E02-4137-1D2A-CE31-A25124FCB8C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37822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A6E95-F6BF-D682-DA8A-7C928B80E29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80E7D8B-9DFE-BAE3-04AB-EA436515B61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9777FACA-EFB1-66D4-5797-C5E74FC432B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3752BA70-13F2-FEF7-08CE-79E03D416DB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A8881F6-46E6-0546-22AF-98A86112032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9C11310-8337-52D1-8173-4A46967FCD88}"/>
              </a:ext>
            </a:extLst>
          </p:cNvPr>
          <p:cNvSpPr>
            <a:spLocks noGrp="1" noChangeArrowheads="1"/>
          </p:cNvSpPr>
          <p:nvPr>
            <p:ph type="body" idx="1"/>
          </p:nvPr>
        </p:nvSpPr>
        <p:spPr>
          <a:xfrm>
            <a:off x="152400" y="4114800"/>
            <a:ext cx="6553200" cy="4876800"/>
          </a:xfrm>
        </p:spPr>
        <p:txBody>
          <a:bodyPr/>
          <a:lstStyle/>
          <a:p>
            <a:pPr algn="l"/>
            <a:r>
              <a:rPr lang="en-US" altLang="en-US" dirty="0"/>
              <a:t>What target are we aiming for?</a:t>
            </a:r>
          </a:p>
          <a:p>
            <a:pPr algn="l"/>
            <a:r>
              <a:rPr lang="en-US" altLang="en-US" dirty="0"/>
              <a:t>Should be kneeling before Him, worshiping Him, praising Him.</a:t>
            </a:r>
          </a:p>
          <a:p>
            <a:pPr algn="l"/>
            <a:r>
              <a:rPr lang="en-US" altLang="en-US" dirty="0"/>
              <a:t>I attended a one hour Zoom </a:t>
            </a:r>
            <a:r>
              <a:rPr lang="en-US" altLang="en-US" dirty="0" err="1"/>
              <a:t>talmidut</a:t>
            </a:r>
            <a:r>
              <a:rPr lang="en-US" altLang="en-US" dirty="0"/>
              <a:t>/discipleship teaching.</a:t>
            </a:r>
          </a:p>
        </p:txBody>
      </p:sp>
      <p:cxnSp>
        <p:nvCxnSpPr>
          <p:cNvPr id="3" name="Straight Connector 2">
            <a:extLst>
              <a:ext uri="{FF2B5EF4-FFF2-40B4-BE49-F238E27FC236}">
                <a16:creationId xmlns:a16="http://schemas.microsoft.com/office/drawing/2014/main" id="{A0952234-F5CA-5A26-6B6E-D06CAD650DE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659526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34A93-8317-9FED-2B43-310612C83CF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6FDBFEF-1CB8-C407-3020-26A582E2A27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FC5D4EB1-3F2D-D1CC-20D4-736980157E4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AB853CF7-F3A3-A2F3-C3C8-FCEF19B343E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94C21CE-9BB8-EF9B-48D6-565FDB5BA57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A4BA276-120D-9AC1-D597-72265ABBBF80}"/>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t>Disciplemakingplaybook.com</a:t>
            </a:r>
          </a:p>
          <a:p>
            <a:pPr algn="l"/>
            <a:endParaRPr lang="en-US" altLang="en-US" dirty="0"/>
          </a:p>
        </p:txBody>
      </p:sp>
      <p:cxnSp>
        <p:nvCxnSpPr>
          <p:cNvPr id="3" name="Straight Connector 2">
            <a:extLst>
              <a:ext uri="{FF2B5EF4-FFF2-40B4-BE49-F238E27FC236}">
                <a16:creationId xmlns:a16="http://schemas.microsoft.com/office/drawing/2014/main" id="{AB80D905-5EF0-34DF-CD4F-FB0A0B49DC8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668356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E6192-1B12-FC28-1392-194F262ECAE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1A1DB63-A497-4403-B2CB-A549D4BE2F8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C4783CAA-4B34-FAD1-B9C4-D662BBF7D05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BCD9E116-5B9A-9379-E04E-3276FD0CA4F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253A70F-C8A9-F4BA-40FC-8F0D9B7FDDE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A5C9413-1A65-33FB-C299-1D4151BEDBDF}"/>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9895C383-7B83-BAC9-0A05-71D33DB25A6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679861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15AB1-0265-1FD5-80B3-93F277045A0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B97EB50-5A52-FBBE-E76B-266A04B6F39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A5C35877-1873-88B9-E080-8CD03249AC9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A3E157A9-A7E7-4500-1145-E244FAF7062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3A5241B-8227-B9C9-8091-3AEC5620F0A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AA980C6-AF67-7879-6E5B-7CE3E46C10EE}"/>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t>Asks his sons how doing in these five    Redletterassessment.com</a:t>
            </a:r>
          </a:p>
          <a:p>
            <a:pPr algn="l"/>
            <a:endParaRPr lang="en-US" altLang="en-US" dirty="0"/>
          </a:p>
        </p:txBody>
      </p:sp>
      <p:cxnSp>
        <p:nvCxnSpPr>
          <p:cNvPr id="3" name="Straight Connector 2">
            <a:extLst>
              <a:ext uri="{FF2B5EF4-FFF2-40B4-BE49-F238E27FC236}">
                <a16:creationId xmlns:a16="http://schemas.microsoft.com/office/drawing/2014/main" id="{E7A50CFA-D6EF-FAB2-669A-CD2763E626F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0685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4657D-128B-0179-AFE7-7E433C48050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DE3A980-5F63-745F-659F-BCA2A3899E1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A503A4FC-A776-C8EE-4FB7-D7766959024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73A7FD88-7A4F-702F-C1E7-A35D32B689C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40FD5C7-A829-C1CA-C58E-DE21FCC423B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C9CE257-4040-08AB-1520-158D7D7546A3}"/>
              </a:ext>
            </a:extLst>
          </p:cNvPr>
          <p:cNvSpPr>
            <a:spLocks noGrp="1" noChangeArrowheads="1"/>
          </p:cNvSpPr>
          <p:nvPr>
            <p:ph type="body" idx="1"/>
          </p:nvPr>
        </p:nvSpPr>
        <p:spPr>
          <a:xfrm>
            <a:off x="152400" y="4114800"/>
            <a:ext cx="6553200" cy="4876800"/>
          </a:xfrm>
        </p:spPr>
        <p:txBody>
          <a:bodyPr/>
          <a:lstStyle/>
          <a:p>
            <a:pPr algn="l"/>
            <a:r>
              <a:rPr lang="en-US" altLang="en-US" sz="1050" dirty="0"/>
              <a:t>https://washingtonstand.com/news/top-4-takeaways-from-rfk-jrs-confirmation-hearings</a:t>
            </a:r>
          </a:p>
        </p:txBody>
      </p:sp>
      <p:cxnSp>
        <p:nvCxnSpPr>
          <p:cNvPr id="3" name="Straight Connector 2">
            <a:extLst>
              <a:ext uri="{FF2B5EF4-FFF2-40B4-BE49-F238E27FC236}">
                <a16:creationId xmlns:a16="http://schemas.microsoft.com/office/drawing/2014/main" id="{14F3D49D-BD87-C53D-4D93-DB94D961281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785782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EBDF8-02B1-D407-26B2-C034E85FF78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22EAA9C-2C1F-FD82-7778-56D7BA1BC5F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3A81E784-03FF-C076-D402-BBA7CF2EFD1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2F88EC79-6EF4-4659-B400-3ECA1EC632C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D145674-4AA5-52A2-7323-F18ADC33584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A04F03A-5C51-0102-265E-487514FA4D33}"/>
              </a:ext>
            </a:extLst>
          </p:cNvPr>
          <p:cNvSpPr>
            <a:spLocks noGrp="1" noChangeArrowheads="1"/>
          </p:cNvSpPr>
          <p:nvPr>
            <p:ph type="body" idx="1"/>
          </p:nvPr>
        </p:nvSpPr>
        <p:spPr>
          <a:xfrm>
            <a:off x="152400" y="4114800"/>
            <a:ext cx="6553200" cy="4876800"/>
          </a:xfrm>
        </p:spPr>
        <p:txBody>
          <a:bodyPr/>
          <a:lstStyle/>
          <a:p>
            <a:pPr algn="l"/>
            <a:r>
              <a:rPr lang="en-US" altLang="en-US" dirty="0"/>
              <a:t>The world system is against us, but the Kingdom is making inroads.</a:t>
            </a:r>
          </a:p>
        </p:txBody>
      </p:sp>
      <p:cxnSp>
        <p:nvCxnSpPr>
          <p:cNvPr id="3" name="Straight Connector 2">
            <a:extLst>
              <a:ext uri="{FF2B5EF4-FFF2-40B4-BE49-F238E27FC236}">
                <a16:creationId xmlns:a16="http://schemas.microsoft.com/office/drawing/2014/main" id="{DFE47D20-A462-3191-AB56-55D678573BB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079422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F1CC0-C746-300C-8D9A-386CFD0D034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E6C49FC-39EF-9E16-2C7A-FD22909DD82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05CE91C8-FEE9-56C1-7BCC-47857677D88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24270AD2-F1C9-68F2-F4BF-4191951AC82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DF6A33E-7033-EFA0-2BA1-39890726B1D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76DAFC0-BBFE-381D-6CC0-53F7B3B80F83}"/>
              </a:ext>
            </a:extLst>
          </p:cNvPr>
          <p:cNvSpPr>
            <a:spLocks noGrp="1" noChangeArrowheads="1"/>
          </p:cNvSpPr>
          <p:nvPr>
            <p:ph type="body" idx="1"/>
          </p:nvPr>
        </p:nvSpPr>
        <p:spPr>
          <a:xfrm>
            <a:off x="152400" y="4114800"/>
            <a:ext cx="6553200" cy="4876800"/>
          </a:xfrm>
        </p:spPr>
        <p:txBody>
          <a:bodyPr/>
          <a:lstStyle/>
          <a:p>
            <a:pPr algn="l"/>
            <a:r>
              <a:rPr lang="en-US" altLang="en-US" dirty="0"/>
              <a:t>https://charismanews.com/news/record-shattered-amid-growing-fears-of-the-end-times/</a:t>
            </a:r>
          </a:p>
        </p:txBody>
      </p:sp>
      <p:cxnSp>
        <p:nvCxnSpPr>
          <p:cNvPr id="3" name="Straight Connector 2">
            <a:extLst>
              <a:ext uri="{FF2B5EF4-FFF2-40B4-BE49-F238E27FC236}">
                <a16:creationId xmlns:a16="http://schemas.microsoft.com/office/drawing/2014/main" id="{E9B1983E-D1A6-14FE-CA11-387AD655ABA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829637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D0675-4A09-CC20-AE5B-28B93553086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A62F8BC-5642-A3E9-2CB9-E5AD1097AB6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43B975E8-7FFA-D863-876A-F6C9E4FFCA0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136F687E-F303-3FFB-4D9B-D8354B77155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A84FFA1-48E9-3959-F0B6-A9788B63DC6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7324CAE-09DE-3B72-B73F-4B3F76C82B5E}"/>
              </a:ext>
            </a:extLst>
          </p:cNvPr>
          <p:cNvSpPr>
            <a:spLocks noGrp="1" noChangeArrowheads="1"/>
          </p:cNvSpPr>
          <p:nvPr>
            <p:ph type="body" idx="1"/>
          </p:nvPr>
        </p:nvSpPr>
        <p:spPr>
          <a:xfrm>
            <a:off x="152400" y="4114800"/>
            <a:ext cx="6553200" cy="4876800"/>
          </a:xfrm>
        </p:spPr>
        <p:txBody>
          <a:bodyPr/>
          <a:lstStyle/>
          <a:p>
            <a:pPr algn="l"/>
            <a:r>
              <a:rPr lang="en-US" altLang="en-US" dirty="0"/>
              <a:t>https://charismanews.com/news/record-shattered-amid-growing-fears-of-the-end-times/</a:t>
            </a:r>
          </a:p>
        </p:txBody>
      </p:sp>
      <p:cxnSp>
        <p:nvCxnSpPr>
          <p:cNvPr id="3" name="Straight Connector 2">
            <a:extLst>
              <a:ext uri="{FF2B5EF4-FFF2-40B4-BE49-F238E27FC236}">
                <a16:creationId xmlns:a16="http://schemas.microsoft.com/office/drawing/2014/main" id="{5B63DED3-B22C-DBCD-9545-8D989E36D6D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162682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33A84-2D97-73D4-F798-FD101DFB2F0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A8C4497-DF8A-B566-449B-D3E26E3AD31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643C9D1C-F5AC-9445-89B5-5DBEEEA6242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D6B474D4-643D-A6C2-2B86-95B9833E795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09DD94B-4316-1066-0167-77B27A071F8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F185009-A7BE-F9C0-A711-E0C534219550}"/>
              </a:ext>
            </a:extLst>
          </p:cNvPr>
          <p:cNvSpPr>
            <a:spLocks noGrp="1" noChangeArrowheads="1"/>
          </p:cNvSpPr>
          <p:nvPr>
            <p:ph type="body" idx="1"/>
          </p:nvPr>
        </p:nvSpPr>
        <p:spPr>
          <a:xfrm>
            <a:off x="152400" y="4114800"/>
            <a:ext cx="6553200" cy="4876800"/>
          </a:xfrm>
        </p:spPr>
        <p:txBody>
          <a:bodyPr/>
          <a:lstStyle/>
          <a:p>
            <a:pPr algn="l"/>
            <a:r>
              <a:rPr lang="en-US" altLang="en-US" dirty="0"/>
              <a:t>https://www.worthynews.com/101472-youversion-bible-app-saw-nearly-800000-installations-on-first-sunday-of-2025</a:t>
            </a:r>
          </a:p>
        </p:txBody>
      </p:sp>
      <p:cxnSp>
        <p:nvCxnSpPr>
          <p:cNvPr id="3" name="Straight Connector 2">
            <a:extLst>
              <a:ext uri="{FF2B5EF4-FFF2-40B4-BE49-F238E27FC236}">
                <a16:creationId xmlns:a16="http://schemas.microsoft.com/office/drawing/2014/main" id="{D5C0E742-3025-61CF-02D2-77153BB3F92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479425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471EB-0E40-D694-3975-B157BBBCC9C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85A44D0-5CA4-0151-8CF3-7C929D7F580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A10442EC-2B20-B9AD-1B61-37994B590CA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791A31D2-77DF-E672-3686-A91550F3F8A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62B62EA-5579-1B29-6CF6-110FF1849C1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59D0B6F-AEFC-0300-07BB-627FBE74DC57}"/>
              </a:ext>
            </a:extLst>
          </p:cNvPr>
          <p:cNvSpPr>
            <a:spLocks noGrp="1" noChangeArrowheads="1"/>
          </p:cNvSpPr>
          <p:nvPr>
            <p:ph type="body" idx="1"/>
          </p:nvPr>
        </p:nvSpPr>
        <p:spPr>
          <a:xfrm>
            <a:off x="152400" y="4114800"/>
            <a:ext cx="6553200" cy="4876800"/>
          </a:xfrm>
        </p:spPr>
        <p:txBody>
          <a:bodyPr/>
          <a:lstStyle/>
          <a:p>
            <a:pPr algn="l"/>
            <a:r>
              <a:rPr lang="en-US" altLang="en-US" dirty="0"/>
              <a:t>So, some are!</a:t>
            </a:r>
          </a:p>
        </p:txBody>
      </p:sp>
      <p:cxnSp>
        <p:nvCxnSpPr>
          <p:cNvPr id="3" name="Straight Connector 2">
            <a:extLst>
              <a:ext uri="{FF2B5EF4-FFF2-40B4-BE49-F238E27FC236}">
                <a16:creationId xmlns:a16="http://schemas.microsoft.com/office/drawing/2014/main" id="{7D64B5FB-9A08-8689-8F41-2B34C780754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960338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BC3E5-A96A-785B-EA2E-3F96B3CCA1C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C30B088-8382-3F7A-4446-A49359168D3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F1904255-591E-F685-5598-EB8B9564008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6DAE619F-728B-8362-7E13-C723D6A6635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2AC293A-7060-46DB-294E-C08E19EB589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11DF2C5-A88E-054F-8D6B-25D21EEB9EB4}"/>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151EFC21-6595-1A2C-ECA2-A1C73533715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665378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0C617-4A38-11AB-9CD5-45019613C8B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0B40DE4-0DBA-72A3-D279-55F292B17A6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2BCBBFEE-4B7E-6B1C-4BFE-F8D46F0F1F3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F7FB8AE2-A95B-DA6A-2858-13907097304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53BA55D-A1CC-A296-C57B-A90E95EEB97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0C5DC1F-4746-DAFC-43F2-27098C49159C}"/>
              </a:ext>
            </a:extLst>
          </p:cNvPr>
          <p:cNvSpPr>
            <a:spLocks noGrp="1" noChangeArrowheads="1"/>
          </p:cNvSpPr>
          <p:nvPr>
            <p:ph type="body" idx="1"/>
          </p:nvPr>
        </p:nvSpPr>
        <p:spPr>
          <a:xfrm>
            <a:off x="152400" y="4114800"/>
            <a:ext cx="6553200" cy="4876800"/>
          </a:xfrm>
        </p:spPr>
        <p:txBody>
          <a:bodyPr/>
          <a:lstStyle/>
          <a:p>
            <a:pPr algn="l"/>
            <a:r>
              <a:rPr lang="en-US" altLang="en-US" dirty="0"/>
              <a:t>https://www.israeltoday.co.il/read/the-roar-of-the-lion-of-judah-is-heard-throughout-the-mideast/</a:t>
            </a:r>
          </a:p>
        </p:txBody>
      </p:sp>
      <p:cxnSp>
        <p:nvCxnSpPr>
          <p:cNvPr id="3" name="Straight Connector 2">
            <a:extLst>
              <a:ext uri="{FF2B5EF4-FFF2-40B4-BE49-F238E27FC236}">
                <a16:creationId xmlns:a16="http://schemas.microsoft.com/office/drawing/2014/main" id="{94FD6D13-F895-CB46-F4FB-2347FC563E8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104950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EF9D7-1BBB-9A45-EFBE-C9943B7FC72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5D2728E-8981-76EF-D95D-D9FFFE86F80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5900DD6E-6BE2-91F3-9501-6704CD9EDAD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EC4599E4-BC9B-A3DC-35A5-20EB078F2E0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465FD99-752B-8F91-D5A1-2FB8DE448EE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6FB419E-A7D0-C1DB-E821-763280B58CF9}"/>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https://www.israeltoday.co.il/read/the-roar-of-the-lion-of-judah-is-heard-throughout-the-mideast/</a:t>
            </a:r>
          </a:p>
          <a:p>
            <a:pPr algn="l"/>
            <a:endParaRPr lang="en-US" altLang="en-US" dirty="0"/>
          </a:p>
        </p:txBody>
      </p:sp>
      <p:cxnSp>
        <p:nvCxnSpPr>
          <p:cNvPr id="3" name="Straight Connector 2">
            <a:extLst>
              <a:ext uri="{FF2B5EF4-FFF2-40B4-BE49-F238E27FC236}">
                <a16:creationId xmlns:a16="http://schemas.microsoft.com/office/drawing/2014/main" id="{93505392-54E2-92BA-140E-5DBDF16E667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451437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968337-3F4F-DA81-EE9F-E0FC8E91430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131FEA4-3152-B47C-2BB8-9F3143322F4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1D047439-672A-EDEA-B451-EBA0B6D67A1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E71BF917-5749-D3FD-32DE-5866759779C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8710D15-0E77-CC72-7F3C-5CED498EBEF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8B3BFBA-1840-BD59-DB2A-9115197B8A81}"/>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https://www.israeltoday.co.il/read/the-roar-of-the-lion-of-judah-is-heard-throughout-the-mideast/</a:t>
            </a:r>
          </a:p>
          <a:p>
            <a:pPr algn="l"/>
            <a:endParaRPr lang="en-US" altLang="en-US" dirty="0"/>
          </a:p>
        </p:txBody>
      </p:sp>
      <p:cxnSp>
        <p:nvCxnSpPr>
          <p:cNvPr id="3" name="Straight Connector 2">
            <a:extLst>
              <a:ext uri="{FF2B5EF4-FFF2-40B4-BE49-F238E27FC236}">
                <a16:creationId xmlns:a16="http://schemas.microsoft.com/office/drawing/2014/main" id="{23C52EEC-1405-8278-0E6C-7A4E82378B7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278705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4FC5F-17BC-FBB4-DECA-0E227117657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987D589-B2C1-E365-A320-F5DE8BE3F63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59D0A103-35CE-FEC3-47BA-957F074AAF6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CEA988F6-9FE2-4929-9741-199E9FBFE46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CB2E728-588B-4774-8851-1C002E61790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214B182-ADBE-2C83-7D94-7A3DDF2D6D03}"/>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https://www.israeltoday.co.il/read/the-roar-of-the-lion-of-judah-is-heard-throughout-the-mideast/</a:t>
            </a:r>
          </a:p>
          <a:p>
            <a:pPr algn="l"/>
            <a:endParaRPr lang="en-US" altLang="en-US" dirty="0"/>
          </a:p>
        </p:txBody>
      </p:sp>
      <p:cxnSp>
        <p:nvCxnSpPr>
          <p:cNvPr id="3" name="Straight Connector 2">
            <a:extLst>
              <a:ext uri="{FF2B5EF4-FFF2-40B4-BE49-F238E27FC236}">
                <a16:creationId xmlns:a16="http://schemas.microsoft.com/office/drawing/2014/main" id="{0A31C1D3-3A20-6E4B-500C-89238A9C5F2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8559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E3B2E-6352-EEA7-D49A-39020CAFCB9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D9AC8C4-1B3F-26F2-9471-DADFFF1A565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FA249581-578C-F7EB-85CE-52A3D0AF328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7BF4F598-A883-7504-8E04-AB01387E0F1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43B123B-850A-A4F3-C486-0E8338C265E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EFD6FA3-FA74-56F9-E504-A67DCD9A28B6}"/>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https://washingtonstand.com/news/top-4-takeaways-from-rfk-jrs-confirmation-hearings</a:t>
            </a:r>
          </a:p>
          <a:p>
            <a:pPr algn="l"/>
            <a:endParaRPr lang="en-US" altLang="en-US" dirty="0"/>
          </a:p>
        </p:txBody>
      </p:sp>
      <p:cxnSp>
        <p:nvCxnSpPr>
          <p:cNvPr id="3" name="Straight Connector 2">
            <a:extLst>
              <a:ext uri="{FF2B5EF4-FFF2-40B4-BE49-F238E27FC236}">
                <a16:creationId xmlns:a16="http://schemas.microsoft.com/office/drawing/2014/main" id="{26425BD5-8375-D1D0-2CCA-32F8C80E598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774863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8CC02-63B4-74A4-8BB3-61B0680FC62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B75DB83-D9C8-EB49-8DB8-CB91705FDAF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DD6EB218-3B9D-FE49-C4CD-9422EF779E9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695C2490-FCA1-B0A7-8237-819D481C931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2EDA7E9-06F3-1AB4-09C5-6AAF809AC52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F3C3787-974D-C03E-CB34-D68828369EEE}"/>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https://www.israeltoday.co.il/read/the-roar-of-the-lion-of-judah-is-heard-throughout-the-mideast/</a:t>
            </a:r>
          </a:p>
          <a:p>
            <a:pPr algn="l"/>
            <a:endParaRPr lang="en-US" altLang="en-US" dirty="0"/>
          </a:p>
        </p:txBody>
      </p:sp>
      <p:cxnSp>
        <p:nvCxnSpPr>
          <p:cNvPr id="3" name="Straight Connector 2">
            <a:extLst>
              <a:ext uri="{FF2B5EF4-FFF2-40B4-BE49-F238E27FC236}">
                <a16:creationId xmlns:a16="http://schemas.microsoft.com/office/drawing/2014/main" id="{8201BCFB-1542-F1A1-EED5-10E04DAF10B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367174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1CFAB-C478-20D0-7850-AE1F7EA06BC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ABDD9A5-94CC-6847-DB4F-04E79060830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BB6299DD-3C6E-09D0-F9AC-A61C55388B1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E36DB545-483D-A211-7306-A9F379C703C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7BCD014-C527-10C2-4BC6-AD348687E4A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E593E3D-D9A0-E785-6569-7CB422BC0473}"/>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https://www.israeltoday.co.il/read/the-roar-of-the-lion-of-judah-is-heard-throughout-the-mideast/</a:t>
            </a:r>
          </a:p>
          <a:p>
            <a:pPr algn="l"/>
            <a:endParaRPr lang="en-US" altLang="en-US" dirty="0"/>
          </a:p>
        </p:txBody>
      </p:sp>
      <p:cxnSp>
        <p:nvCxnSpPr>
          <p:cNvPr id="3" name="Straight Connector 2">
            <a:extLst>
              <a:ext uri="{FF2B5EF4-FFF2-40B4-BE49-F238E27FC236}">
                <a16:creationId xmlns:a16="http://schemas.microsoft.com/office/drawing/2014/main" id="{C1BF1542-8B69-33FB-AC81-B406EA54F6D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437581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B01AA-A1E5-FDFF-972C-2064CB9814B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358FD2C-5B47-1E72-059E-240DEF1E82A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5D012A47-FD5B-5AF5-284C-A2E1CAC858B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6BEB993B-9FC6-3C3F-C8F2-A67A3EBA179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2A9AD2D-5557-6FE1-F473-A7353F49304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BE4468C-2546-A328-CEB3-27D3434A367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4AE719E-5E87-E268-BF8C-94FE5380AB8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833731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8CFC14-0B39-12A6-F61E-AE2AF647B1E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F065D24-DB4E-62F4-DC1A-4E61CA2B2AB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554F8083-1AF9-3AC4-8FAD-2EE72B26129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F3448F04-30CD-6EE7-ED51-00D6439A2B0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990B6E8-C878-C187-D592-35DC20C5672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D6A188E-BC54-70B7-E40F-83D63B2DD673}"/>
              </a:ext>
            </a:extLst>
          </p:cNvPr>
          <p:cNvSpPr>
            <a:spLocks noGrp="1" noChangeArrowheads="1"/>
          </p:cNvSpPr>
          <p:nvPr>
            <p:ph type="body" idx="1"/>
          </p:nvPr>
        </p:nvSpPr>
        <p:spPr>
          <a:xfrm>
            <a:off x="152400" y="4114800"/>
            <a:ext cx="6553200" cy="4876800"/>
          </a:xfrm>
        </p:spPr>
        <p:txBody>
          <a:bodyPr/>
          <a:lstStyle/>
          <a:p>
            <a:pPr algn="l"/>
            <a:r>
              <a:rPr lang="en-US" altLang="en-US" dirty="0"/>
              <a:t>https://wellversedworld.org/media/spbcrbj/wpn-call-418-congresswoman-bachmann-gives-you-a-true-understanding-of-what-israel-faces</a:t>
            </a:r>
          </a:p>
        </p:txBody>
      </p:sp>
      <p:cxnSp>
        <p:nvCxnSpPr>
          <p:cNvPr id="3" name="Straight Connector 2">
            <a:extLst>
              <a:ext uri="{FF2B5EF4-FFF2-40B4-BE49-F238E27FC236}">
                <a16:creationId xmlns:a16="http://schemas.microsoft.com/office/drawing/2014/main" id="{B0A48CDE-5184-73AB-C724-A2DAD3A5396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720449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17F66-147A-D493-9C26-9606AA575F5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5C141F8-CA56-E1F9-137C-B3328A69371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17F55B92-C556-66F0-3FEB-DCC489F463C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0231E656-C2B9-2D63-FF42-11E465C0EAE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6F806E9-91F8-3B87-0D98-7FD0ECD6633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8969EE8-4123-7478-E120-012102FA99F7}"/>
              </a:ext>
            </a:extLst>
          </p:cNvPr>
          <p:cNvSpPr>
            <a:spLocks noGrp="1" noChangeArrowheads="1"/>
          </p:cNvSpPr>
          <p:nvPr>
            <p:ph type="body" idx="1"/>
          </p:nvPr>
        </p:nvSpPr>
        <p:spPr>
          <a:xfrm>
            <a:off x="152400" y="4114800"/>
            <a:ext cx="6553200" cy="4876800"/>
          </a:xfrm>
        </p:spPr>
        <p:txBody>
          <a:bodyPr/>
          <a:lstStyle/>
          <a:p>
            <a:pPr algn="l"/>
            <a:r>
              <a:rPr lang="en-US" altLang="en-US" sz="1050" dirty="0"/>
              <a:t>https://wellversedworld.org/media/spbcrbj/wpn-call-418-congresswoman-bachmann-gives-you-a-true-understanding-of-what-israel-faces</a:t>
            </a:r>
          </a:p>
          <a:p>
            <a:pPr algn="l"/>
            <a:endParaRPr lang="en-US" altLang="en-US" dirty="0"/>
          </a:p>
          <a:p>
            <a:pPr algn="l"/>
            <a:r>
              <a:rPr lang="en-US" dirty="0"/>
              <a:t>the island of Crete; and that the Philistines came from thence into Palestine; and that the </a:t>
            </a:r>
            <a:r>
              <a:rPr lang="en-US" dirty="0" err="1"/>
              <a:t>Cherethites</a:t>
            </a:r>
            <a:r>
              <a:rPr lang="en-US" dirty="0"/>
              <a:t> are the ancient </a:t>
            </a:r>
            <a:r>
              <a:rPr lang="en-US" dirty="0" err="1"/>
              <a:t>Cretians</a:t>
            </a:r>
            <a:r>
              <a:rPr lang="en-US" dirty="0"/>
              <a:t>; the language, manners, arms, religion and gods, of the </a:t>
            </a:r>
            <a:r>
              <a:rPr lang="en-US" dirty="0" err="1"/>
              <a:t>Cretians</a:t>
            </a:r>
            <a:r>
              <a:rPr lang="en-US" dirty="0"/>
              <a:t> and Philistines, being much the same; though so they might be, as being a colony of the Philistines;</a:t>
            </a:r>
            <a:endParaRPr lang="en-US" altLang="en-US" dirty="0"/>
          </a:p>
        </p:txBody>
      </p:sp>
      <p:cxnSp>
        <p:nvCxnSpPr>
          <p:cNvPr id="3" name="Straight Connector 2">
            <a:extLst>
              <a:ext uri="{FF2B5EF4-FFF2-40B4-BE49-F238E27FC236}">
                <a16:creationId xmlns:a16="http://schemas.microsoft.com/office/drawing/2014/main" id="{FC8F4A54-9E87-4D58-2B98-7539DA88C41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053529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7F701-F656-5D29-C641-E3CFAD5EEE8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D5A1A89-EFFC-D680-D965-BE3481184D9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AEE84238-2E5B-82E3-BF90-8CF9A08C962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BBCB0BB2-4EE8-02A9-8141-65B464C8F69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1B40A08-51E5-3B62-AD0A-B049408E2BD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3A29128-448E-A4FD-32A9-08EBF46C7AA4}"/>
              </a:ext>
            </a:extLst>
          </p:cNvPr>
          <p:cNvSpPr>
            <a:spLocks noGrp="1" noChangeArrowheads="1"/>
          </p:cNvSpPr>
          <p:nvPr>
            <p:ph type="body" idx="1"/>
          </p:nvPr>
        </p:nvSpPr>
        <p:spPr>
          <a:xfrm>
            <a:off x="152400" y="4114800"/>
            <a:ext cx="6553200" cy="4876800"/>
          </a:xfrm>
        </p:spPr>
        <p:txBody>
          <a:bodyPr/>
          <a:lstStyle/>
          <a:p>
            <a:r>
              <a:rPr lang="en-US" altLang="en-US" sz="1050" dirty="0"/>
              <a:t>https://wellversedworld.org/media/spbcrbj/wpn-call-418-congresswoman-bachmann-gives-you-a-true-understanding-of-what-israel-faces</a:t>
            </a:r>
          </a:p>
        </p:txBody>
      </p:sp>
      <p:cxnSp>
        <p:nvCxnSpPr>
          <p:cNvPr id="3" name="Straight Connector 2">
            <a:extLst>
              <a:ext uri="{FF2B5EF4-FFF2-40B4-BE49-F238E27FC236}">
                <a16:creationId xmlns:a16="http://schemas.microsoft.com/office/drawing/2014/main" id="{44C392A5-C5CD-6E19-D14A-06047679C1A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363287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5ABC9-22F2-79A0-13EA-AADA43C622D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619D3AD-A541-F754-C094-6AE3E7A37D4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401EF2AD-B598-6A3E-E929-1E72B856941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E8DFC92A-1C60-6035-4906-2034001D7B2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940F64E-22DC-2E8A-51B0-BE865EE53D3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0BC2DC5-DF31-D547-176D-191B42D0C736}"/>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00E7344-B66E-D0B0-5929-1739FBBB786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729065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A0CDB-9C82-B26E-1649-8EDCFC05A6F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E06F40A-A5CE-102C-A1A0-613ADC0DE44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BBAD14BD-A4AD-AD7D-C6DB-DF693D7B30B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3ED1ECAA-694F-49F7-6DC8-FA22A9D3A95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6F79E0B-9A92-85C3-ADC2-1C6C2173BFF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D6AD887-560D-BFF8-E56A-F80513484EC7}"/>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7128B268-66E2-CD2A-17B0-437B40DA953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477052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4FAD3-C959-0E82-B7D4-BE1FD231D29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CF2B9F3-9D98-1BDE-5A7C-F1D13DF576C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278F4338-C9C3-8F6B-59A7-61EC19734F5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FBAD4754-2592-3B4A-A04F-5A16EA3A88D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C505CF7-EC6A-CEF3-A968-F53818A4607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94FF2AC-595D-65ED-6F07-A74B310D239F}"/>
              </a:ext>
            </a:extLst>
          </p:cNvPr>
          <p:cNvSpPr>
            <a:spLocks noGrp="1" noChangeArrowheads="1"/>
          </p:cNvSpPr>
          <p:nvPr>
            <p:ph type="body" idx="1"/>
          </p:nvPr>
        </p:nvSpPr>
        <p:spPr>
          <a:xfrm>
            <a:off x="152400" y="4114800"/>
            <a:ext cx="6553200" cy="4876800"/>
          </a:xfrm>
        </p:spPr>
        <p:txBody>
          <a:bodyPr/>
          <a:lstStyle/>
          <a:p>
            <a:pPr algn="l"/>
            <a:r>
              <a:rPr lang="en-US" altLang="en-US" dirty="0"/>
              <a:t>We need to do it, and then share the glory of this with others.</a:t>
            </a:r>
          </a:p>
          <a:p>
            <a:pPr algn="l"/>
            <a:r>
              <a:rPr lang="en-US" altLang="en-US" dirty="0"/>
              <a:t>If you need to surrender to Him, seek Him now.</a:t>
            </a:r>
          </a:p>
          <a:p>
            <a:pPr algn="l"/>
            <a:r>
              <a:rPr lang="en-US" altLang="en-US" dirty="0"/>
              <a:t>If you feel you should commit to helping others to surrender to him, commit now!</a:t>
            </a:r>
          </a:p>
        </p:txBody>
      </p:sp>
      <p:cxnSp>
        <p:nvCxnSpPr>
          <p:cNvPr id="3" name="Straight Connector 2">
            <a:extLst>
              <a:ext uri="{FF2B5EF4-FFF2-40B4-BE49-F238E27FC236}">
                <a16:creationId xmlns:a16="http://schemas.microsoft.com/office/drawing/2014/main" id="{DDCF1F08-B985-3CFE-E29D-E3E2494790F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929772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85FFC-6C9A-39A2-3980-C36A6483E2B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FA4DF0B-C32A-6E6E-491C-72F39F9F1E8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C8EC4694-3A4D-B4BF-0AFD-A433877F791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3C3108F8-8276-E873-2E07-09328B21BE5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A2CD5C8-33E4-500D-C287-BA713BC0B5E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76C4DE4-3FD5-B9D7-195B-D904D4F24C6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1CE83019-C44C-7BDF-BD17-BD79A13CE22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7068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Messages tab, </a:t>
            </a:r>
          </a:p>
          <a:p>
            <a:r>
              <a:rPr lang="en-US" sz="4000" dirty="0">
                <a:solidFill>
                  <a:srgbClr val="FFFF66"/>
                </a:solidFill>
              </a:rPr>
              <a:t> 2025 Messages</a:t>
            </a:r>
          </a:p>
        </p:txBody>
      </p:sp>
      <p:sp>
        <p:nvSpPr>
          <p:cNvPr id="3" name="TextBox 2">
            <a:extLst>
              <a:ext uri="{FF2B5EF4-FFF2-40B4-BE49-F238E27FC236}">
                <a16:creationId xmlns:a16="http://schemas.microsoft.com/office/drawing/2014/main" id="{254F1738-1AAF-2A9D-E471-BD40F8265357}"/>
              </a:ext>
            </a:extLst>
          </p:cNvPr>
          <p:cNvSpPr txBox="1"/>
          <p:nvPr/>
        </p:nvSpPr>
        <p:spPr>
          <a:xfrm>
            <a:off x="2286000" y="2216640"/>
            <a:ext cx="4572000" cy="707886"/>
          </a:xfrm>
          <a:prstGeom prst="rect">
            <a:avLst/>
          </a:prstGeom>
          <a:noFill/>
        </p:spPr>
        <p:txBody>
          <a:bodyPr wrap="square">
            <a:spAutoFit/>
          </a:bodyPr>
          <a:lstStyle/>
          <a:p>
            <a:endParaRPr lang="en-US" dirty="0"/>
          </a:p>
        </p:txBody>
      </p:sp>
      <p:sp>
        <p:nvSpPr>
          <p:cNvPr id="5" name="TextBox 4">
            <a:extLst>
              <a:ext uri="{FF2B5EF4-FFF2-40B4-BE49-F238E27FC236}">
                <a16:creationId xmlns:a16="http://schemas.microsoft.com/office/drawing/2014/main" id="{159B9275-A410-D205-180E-99EAD8429E8C}"/>
              </a:ext>
            </a:extLst>
          </p:cNvPr>
          <p:cNvSpPr txBox="1"/>
          <p:nvPr/>
        </p:nvSpPr>
        <p:spPr>
          <a:xfrm>
            <a:off x="2286000" y="2216640"/>
            <a:ext cx="4572000" cy="707886"/>
          </a:xfrm>
          <a:prstGeom prst="rect">
            <a:avLst/>
          </a:prstGeom>
          <a:noFill/>
        </p:spPr>
        <p:txBody>
          <a:bodyPr wrap="square">
            <a:spAutoFit/>
          </a:bodyPr>
          <a:lstStyle/>
          <a:p>
            <a:endParaRPr lang="en-US" dirty="0"/>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5BD53-64D8-5C55-23B2-818D122F364A}"/>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584985D8-4EEB-4DB7-C537-6CC4816883DA}"/>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EF66F856-A6B9-1651-F066-D8286BDDAC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3792156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05C81-8DFA-556A-86B0-16C6829DBF3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BED78D21-AA78-FD04-3670-77EA266FD78D}"/>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3ABCD3C7-CAFE-CAFB-2C98-F3B296D310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C3445889-4C42-D8D1-0050-DCB3302CDC93}"/>
              </a:ext>
            </a:extLst>
          </p:cNvPr>
          <p:cNvSpPr txBox="1"/>
          <p:nvPr/>
        </p:nvSpPr>
        <p:spPr>
          <a:xfrm>
            <a:off x="107724" y="95250"/>
            <a:ext cx="8883876" cy="3170099"/>
          </a:xfrm>
          <a:prstGeom prst="rect">
            <a:avLst/>
          </a:prstGeom>
          <a:noFill/>
        </p:spPr>
        <p:txBody>
          <a:bodyPr wrap="square" rtlCol="0">
            <a:spAutoFit/>
          </a:bodyPr>
          <a:lstStyle/>
          <a:p>
            <a:pPr algn="l"/>
            <a:r>
              <a:rPr lang="en-US" dirty="0"/>
              <a:t>​</a:t>
            </a:r>
            <a:r>
              <a:rPr lang="en-US" u="sng" dirty="0">
                <a:solidFill>
                  <a:srgbClr val="FFFF66"/>
                </a:solidFill>
              </a:rPr>
              <a:t>Every Knee will bow.   Phil 2.10</a:t>
            </a:r>
          </a:p>
          <a:p>
            <a:pPr marL="457200" indent="-457200" algn="l">
              <a:buFont typeface="+mj-lt"/>
              <a:buAutoNum type="arabicPeriod"/>
            </a:pPr>
            <a:r>
              <a:rPr lang="en-US" dirty="0"/>
              <a:t>My driving passion, fire in my belly.</a:t>
            </a:r>
          </a:p>
          <a:p>
            <a:pPr marL="457200" indent="-457200" algn="l">
              <a:buFont typeface="+mj-lt"/>
              <a:buAutoNum type="arabicPeriod"/>
            </a:pPr>
            <a:r>
              <a:rPr lang="en-US" dirty="0"/>
              <a:t>What does it mean eternally?</a:t>
            </a:r>
          </a:p>
          <a:p>
            <a:pPr marL="457200" indent="-457200" algn="l">
              <a:buFont typeface="+mj-lt"/>
              <a:buAutoNum type="arabicPeriod"/>
            </a:pPr>
            <a:r>
              <a:rPr lang="en-US" dirty="0"/>
              <a:t>What does it mean in this life?</a:t>
            </a:r>
          </a:p>
        </p:txBody>
      </p:sp>
    </p:spTree>
    <p:extLst>
      <p:ext uri="{BB962C8B-B14F-4D97-AF65-F5344CB8AC3E}">
        <p14:creationId xmlns:p14="http://schemas.microsoft.com/office/powerpoint/2010/main" val="435621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1A9C2-B324-0E33-BA6D-81E703EF5786}"/>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A5ACFEAC-3D07-9355-D8F9-B1762A1D2E33}"/>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FBCA44F4-67C3-A644-59DC-A727E9EB74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61758030-5E6B-9EAF-C40A-604E3E3BB01C}"/>
              </a:ext>
            </a:extLst>
          </p:cNvPr>
          <p:cNvSpPr txBox="1"/>
          <p:nvPr/>
        </p:nvSpPr>
        <p:spPr>
          <a:xfrm>
            <a:off x="107724" y="95250"/>
            <a:ext cx="8883876" cy="3170099"/>
          </a:xfrm>
          <a:prstGeom prst="rect">
            <a:avLst/>
          </a:prstGeom>
          <a:noFill/>
        </p:spPr>
        <p:txBody>
          <a:bodyPr wrap="square" rtlCol="0">
            <a:spAutoFit/>
          </a:bodyPr>
          <a:lstStyle/>
          <a:p>
            <a:pPr algn="l"/>
            <a:r>
              <a:rPr lang="en-US" dirty="0"/>
              <a:t>​</a:t>
            </a:r>
            <a:r>
              <a:rPr lang="en-US" u="sng" dirty="0">
                <a:solidFill>
                  <a:srgbClr val="FFFF66"/>
                </a:solidFill>
              </a:rPr>
              <a:t>Every Knee will bow.   Phil 2.10</a:t>
            </a:r>
          </a:p>
          <a:p>
            <a:pPr marL="457200" indent="-457200" algn="l">
              <a:buFont typeface="+mj-lt"/>
              <a:buAutoNum type="arabicPeriod"/>
            </a:pPr>
            <a:r>
              <a:rPr lang="en-US" u="sng" dirty="0">
                <a:solidFill>
                  <a:srgbClr val="FFFF66"/>
                </a:solidFill>
              </a:rPr>
              <a:t>My driving passion, fire in my belly.</a:t>
            </a:r>
          </a:p>
          <a:p>
            <a:pPr marL="457200" indent="-457200" algn="l">
              <a:buFont typeface="+mj-lt"/>
              <a:buAutoNum type="arabicPeriod"/>
            </a:pPr>
            <a:r>
              <a:rPr lang="en-US" dirty="0"/>
              <a:t>What does it mean eternally?</a:t>
            </a:r>
          </a:p>
          <a:p>
            <a:pPr marL="457200" indent="-457200" algn="l">
              <a:buFont typeface="+mj-lt"/>
              <a:buAutoNum type="arabicPeriod"/>
            </a:pPr>
            <a:r>
              <a:rPr lang="en-US" dirty="0"/>
              <a:t>What does it mean in this life?</a:t>
            </a:r>
          </a:p>
        </p:txBody>
      </p:sp>
    </p:spTree>
    <p:extLst>
      <p:ext uri="{BB962C8B-B14F-4D97-AF65-F5344CB8AC3E}">
        <p14:creationId xmlns:p14="http://schemas.microsoft.com/office/powerpoint/2010/main" val="3238184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89EBC-498B-92B8-12E9-B6750F9793BF}"/>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425ABC9E-ACC0-4C66-6354-1BD4385BFFDB}"/>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Phil 2. 5-11</a:t>
            </a:r>
            <a:r>
              <a:rPr lang="en-US" sz="4000" dirty="0"/>
              <a:t> Let your attitude toward one another be governed by your being in union with the Messiah Yeshua: </a:t>
            </a:r>
            <a:r>
              <a:rPr lang="en-US" sz="4000" baseline="30000" dirty="0"/>
              <a:t> </a:t>
            </a:r>
            <a:r>
              <a:rPr lang="en-US" sz="4000" dirty="0"/>
              <a:t>Though he was in the form of God, he did not regard equality with God something to be possessed by force. </a:t>
            </a:r>
          </a:p>
        </p:txBody>
      </p:sp>
    </p:spTree>
    <p:extLst>
      <p:ext uri="{BB962C8B-B14F-4D97-AF65-F5344CB8AC3E}">
        <p14:creationId xmlns:p14="http://schemas.microsoft.com/office/powerpoint/2010/main" val="175329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61498-6ABE-9EA5-D4D5-BAD97395E923}"/>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23C575E9-8758-24D1-637D-5B654F47D2FD}"/>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a:t>Phil 2. 5-11</a:t>
            </a:r>
            <a:r>
              <a:rPr lang="en-US" sz="4000" dirty="0"/>
              <a:t> On the contrary, he emptied himself, in that he took the form of a slave by becoming like human beings are. And when he appeared as a human being, </a:t>
            </a:r>
            <a:r>
              <a:rPr lang="en-US" sz="4000" baseline="30000" dirty="0"/>
              <a:t> </a:t>
            </a:r>
            <a:r>
              <a:rPr lang="en-US" sz="4000" dirty="0"/>
              <a:t>he humbled himself still more by becoming obedient even to death — death on a stake as a criminal! </a:t>
            </a:r>
            <a:r>
              <a:rPr lang="en-US" sz="4000" baseline="30000" dirty="0"/>
              <a:t> </a:t>
            </a:r>
            <a:endParaRPr lang="en-US" sz="4000" dirty="0"/>
          </a:p>
        </p:txBody>
      </p:sp>
    </p:spTree>
    <p:extLst>
      <p:ext uri="{BB962C8B-B14F-4D97-AF65-F5344CB8AC3E}">
        <p14:creationId xmlns:p14="http://schemas.microsoft.com/office/powerpoint/2010/main" val="731534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F3B02-6EAD-1B71-C4BB-100DF20FC27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4AA0ABDB-4F59-A49E-FB07-0B7560FC646C}"/>
              </a:ext>
            </a:extLst>
          </p:cNvPr>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baseline="30000" dirty="0"/>
              <a:t>Phil 2. 5-11</a:t>
            </a:r>
            <a:r>
              <a:rPr lang="en-US" sz="4000" dirty="0"/>
              <a:t> Therefore God raised him to the highest place and gave him the name above every name; </a:t>
            </a:r>
            <a:r>
              <a:rPr lang="en-US" sz="4000" baseline="30000" dirty="0"/>
              <a:t> </a:t>
            </a:r>
            <a:r>
              <a:rPr lang="en-US" sz="4000" dirty="0"/>
              <a:t>that in honor of the name given Yeshua, </a:t>
            </a:r>
            <a:r>
              <a:rPr lang="en-US" sz="4000" u="sng" dirty="0">
                <a:solidFill>
                  <a:srgbClr val="FFFF66"/>
                </a:solidFill>
              </a:rPr>
              <a:t>every knee will bow</a:t>
            </a:r>
            <a:r>
              <a:rPr lang="en-US" sz="4000" dirty="0">
                <a:solidFill>
                  <a:srgbClr val="FFFF66"/>
                </a:solidFill>
              </a:rPr>
              <a:t> </a:t>
            </a:r>
            <a:r>
              <a:rPr lang="en-US" sz="4000" dirty="0"/>
              <a:t>— in heaven, on earth and under the earth — </a:t>
            </a:r>
            <a:r>
              <a:rPr lang="en-US" sz="4000" baseline="30000" dirty="0"/>
              <a:t> </a:t>
            </a:r>
            <a:r>
              <a:rPr lang="en-US" sz="4000" dirty="0"/>
              <a:t>and </a:t>
            </a:r>
            <a:r>
              <a:rPr lang="en-US" sz="4000" u="sng" dirty="0">
                <a:solidFill>
                  <a:srgbClr val="FFFF66"/>
                </a:solidFill>
              </a:rPr>
              <a:t>every tongue will acknowledge that Yeshua the Messiah is Adoni</a:t>
            </a:r>
            <a:r>
              <a:rPr lang="en-US" sz="4000" dirty="0">
                <a:solidFill>
                  <a:srgbClr val="FFFF66"/>
                </a:solidFill>
              </a:rPr>
              <a:t> </a:t>
            </a:r>
            <a:r>
              <a:rPr lang="en-US" sz="4000" dirty="0"/>
              <a:t>— to the glory of God the Father.</a:t>
            </a:r>
          </a:p>
        </p:txBody>
      </p:sp>
    </p:spTree>
    <p:extLst>
      <p:ext uri="{BB962C8B-B14F-4D97-AF65-F5344CB8AC3E}">
        <p14:creationId xmlns:p14="http://schemas.microsoft.com/office/powerpoint/2010/main" val="3243149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E03B3-F2CB-C7F6-B44F-636BA9F8A5F3}"/>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93AD810D-CA40-F59E-49B3-D176924D3A95}"/>
              </a:ext>
            </a:extLst>
          </p:cNvPr>
          <p:cNvSpPr>
            <a:spLocks noGrp="1" noChangeArrowheads="1"/>
          </p:cNvSpPr>
          <p:nvPr>
            <p:ph type="subTitle" idx="1"/>
          </p:nvPr>
        </p:nvSpPr>
        <p:spPr>
          <a:xfrm>
            <a:off x="228600" y="209550"/>
            <a:ext cx="3750564" cy="4800600"/>
          </a:xfrm>
        </p:spPr>
        <p:txBody>
          <a:bodyPr>
            <a:normAutofit/>
          </a:bodyPr>
          <a:lstStyle/>
          <a:p>
            <a:pPr algn="l"/>
            <a:r>
              <a:rPr lang="en-US" sz="4000" dirty="0"/>
              <a:t> </a:t>
            </a:r>
          </a:p>
        </p:txBody>
      </p:sp>
      <p:pic>
        <p:nvPicPr>
          <p:cNvPr id="1026" name="Picture 2">
            <a:extLst>
              <a:ext uri="{FF2B5EF4-FFF2-40B4-BE49-F238E27FC236}">
                <a16:creationId xmlns:a16="http://schemas.microsoft.com/office/drawing/2014/main" id="{5EB30581-46E8-880E-E3EA-7E574B469B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778"/>
          <a:stretch/>
        </p:blipFill>
        <p:spPr bwMode="auto">
          <a:xfrm>
            <a:off x="1600200" y="-26357"/>
            <a:ext cx="5647182" cy="5207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029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FCDE9-5ECF-C913-ED5D-F3FA5188090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EBD8F605-44F0-E127-ABC1-C5D8B29E8154}"/>
              </a:ext>
            </a:extLst>
          </p:cNvPr>
          <p:cNvSpPr>
            <a:spLocks noGrp="1" noChangeArrowheads="1"/>
          </p:cNvSpPr>
          <p:nvPr>
            <p:ph type="subTitle" idx="1"/>
          </p:nvPr>
        </p:nvSpPr>
        <p:spPr>
          <a:xfrm>
            <a:off x="228600" y="209550"/>
            <a:ext cx="2286000" cy="4800600"/>
          </a:xfrm>
        </p:spPr>
        <p:txBody>
          <a:bodyPr>
            <a:normAutofit/>
          </a:bodyPr>
          <a:lstStyle/>
          <a:p>
            <a:pPr algn="l"/>
            <a:r>
              <a:rPr lang="en-US" sz="4000" dirty="0"/>
              <a:t>Which guy has a fire in his belly? </a:t>
            </a:r>
          </a:p>
        </p:txBody>
      </p:sp>
      <p:pic>
        <p:nvPicPr>
          <p:cNvPr id="3" name="Picture 2">
            <a:extLst>
              <a:ext uri="{FF2B5EF4-FFF2-40B4-BE49-F238E27FC236}">
                <a16:creationId xmlns:a16="http://schemas.microsoft.com/office/drawing/2014/main" id="{59E9115F-7BB6-25B8-9D64-DC9AD4662616}"/>
              </a:ext>
            </a:extLst>
          </p:cNvPr>
          <p:cNvPicPr>
            <a:picLocks noChangeAspect="1"/>
          </p:cNvPicPr>
          <p:nvPr/>
        </p:nvPicPr>
        <p:blipFill>
          <a:blip r:embed="rId3"/>
          <a:stretch>
            <a:fillRect/>
          </a:stretch>
        </p:blipFill>
        <p:spPr>
          <a:xfrm>
            <a:off x="2514600" y="0"/>
            <a:ext cx="6629400" cy="5222440"/>
          </a:xfrm>
          <a:prstGeom prst="rect">
            <a:avLst/>
          </a:prstGeom>
        </p:spPr>
      </p:pic>
    </p:spTree>
    <p:extLst>
      <p:ext uri="{BB962C8B-B14F-4D97-AF65-F5344CB8AC3E}">
        <p14:creationId xmlns:p14="http://schemas.microsoft.com/office/powerpoint/2010/main" val="3162173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BFCAA-0158-A015-E74C-59859C1B7A9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142AE636-42F1-32A3-52C6-419E62D9923E}"/>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From OrHaOlam.com</a:t>
            </a:r>
          </a:p>
          <a:p>
            <a:pPr algn="l"/>
            <a:r>
              <a:rPr lang="en-US" sz="4000" dirty="0"/>
              <a:t>The vision and purpose of Or HaOlam, as Rabbi Shmuel sees the </a:t>
            </a:r>
            <a:r>
              <a:rPr lang="he-IL" sz="4400" b="1" dirty="0">
                <a:latin typeface="David" panose="020E0502060401010101" pitchFamily="34" charset="-79"/>
                <a:cs typeface="David" panose="020E0502060401010101" pitchFamily="34" charset="-79"/>
              </a:rPr>
              <a:t>חָזוֹן</a:t>
            </a:r>
            <a:r>
              <a:rPr lang="en-US" sz="4000" dirty="0"/>
              <a:t> </a:t>
            </a:r>
            <a:r>
              <a:rPr lang="en-US" sz="4000" i="1" dirty="0" err="1"/>
              <a:t>khazon</a:t>
            </a:r>
            <a:r>
              <a:rPr lang="en-US" sz="4000" i="1" dirty="0"/>
              <a:t> </a:t>
            </a:r>
            <a:r>
              <a:rPr lang="en-US" sz="4000" dirty="0"/>
              <a:t>vision , is working to bring Jewish people, and those grafted in, to their covenantal identity in Messiah. </a:t>
            </a:r>
          </a:p>
        </p:txBody>
      </p:sp>
    </p:spTree>
    <p:extLst>
      <p:ext uri="{BB962C8B-B14F-4D97-AF65-F5344CB8AC3E}">
        <p14:creationId xmlns:p14="http://schemas.microsoft.com/office/powerpoint/2010/main" val="161782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AEB99-C662-C268-5544-C6F536791131}"/>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CB18FCC9-88E1-8ABA-E0E8-243A70DADF9F}"/>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From OrHaOlam.com</a:t>
            </a:r>
          </a:p>
          <a:p>
            <a:pPr algn="l"/>
            <a:r>
              <a:rPr lang="en-US" sz="4000" dirty="0"/>
              <a:t>Implies: Salvation through the Atonement of the Messiah. Personal faith in the atoning death and resurrection of Yeshua. It’s all about the King.</a:t>
            </a:r>
          </a:p>
        </p:txBody>
      </p:sp>
    </p:spTree>
    <p:extLst>
      <p:ext uri="{BB962C8B-B14F-4D97-AF65-F5344CB8AC3E}">
        <p14:creationId xmlns:p14="http://schemas.microsoft.com/office/powerpoint/2010/main" val="2070066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C0350-FA65-B4D9-1431-190380B85AF7}"/>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43C18F13-E804-4D69-2E95-F5915F29BA86}"/>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C36B8E41-153E-7572-C53C-B6790B260F5D}"/>
              </a:ext>
            </a:extLst>
          </p:cNvPr>
          <p:cNvPicPr>
            <a:picLocks noChangeAspect="1"/>
          </p:cNvPicPr>
          <p:nvPr/>
        </p:nvPicPr>
        <p:blipFill>
          <a:blip r:embed="rId3"/>
          <a:stretch>
            <a:fillRect/>
          </a:stretch>
        </p:blipFill>
        <p:spPr>
          <a:xfrm>
            <a:off x="152400" y="76482"/>
            <a:ext cx="9067800" cy="4699840"/>
          </a:xfrm>
          <a:prstGeom prst="rect">
            <a:avLst/>
          </a:prstGeom>
        </p:spPr>
      </p:pic>
      <p:sp>
        <p:nvSpPr>
          <p:cNvPr id="5" name="Rectangle 4">
            <a:extLst>
              <a:ext uri="{FF2B5EF4-FFF2-40B4-BE49-F238E27FC236}">
                <a16:creationId xmlns:a16="http://schemas.microsoft.com/office/drawing/2014/main" id="{6BF78DDF-9848-995B-30B0-6D5EDD6B9984}"/>
              </a:ext>
            </a:extLst>
          </p:cNvPr>
          <p:cNvSpPr/>
          <p:nvPr/>
        </p:nvSpPr>
        <p:spPr bwMode="auto">
          <a:xfrm>
            <a:off x="2590800" y="133350"/>
            <a:ext cx="609600" cy="457200"/>
          </a:xfrm>
          <a:prstGeom prst="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800" dirty="0"/>
              <a:t>59</a:t>
            </a:r>
            <a:endParaRPr kumimoji="0" lang="en-US" sz="2800" b="0" i="0" u="none" strike="noStrike" cap="none" normalizeH="0" baseline="0" dirty="0">
              <a:ln>
                <a:noFill/>
              </a:ln>
              <a:solidFill>
                <a:schemeClr val="bg1"/>
              </a:solidFill>
              <a:effectLst/>
              <a:latin typeface="Arial Rounded MT Bold" pitchFamily="34" charset="0"/>
              <a:cs typeface="Arial" charset="0"/>
            </a:endParaRPr>
          </a:p>
        </p:txBody>
      </p:sp>
      <p:sp>
        <p:nvSpPr>
          <p:cNvPr id="7" name="Rectangle 6">
            <a:extLst>
              <a:ext uri="{FF2B5EF4-FFF2-40B4-BE49-F238E27FC236}">
                <a16:creationId xmlns:a16="http://schemas.microsoft.com/office/drawing/2014/main" id="{666C7A43-2DAA-DD37-EB46-01FC58BAD343}"/>
              </a:ext>
            </a:extLst>
          </p:cNvPr>
          <p:cNvSpPr/>
          <p:nvPr/>
        </p:nvSpPr>
        <p:spPr bwMode="auto">
          <a:xfrm>
            <a:off x="3962400" y="610690"/>
            <a:ext cx="381000" cy="381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chemeClr val="bg1"/>
                </a:solidFill>
                <a:effectLst/>
                <a:latin typeface="Arial Rounded MT Bold" pitchFamily="34" charset="0"/>
                <a:cs typeface="Arial" charset="0"/>
              </a:rPr>
              <a:t>9</a:t>
            </a:r>
            <a:endParaRPr kumimoji="0" lang="en-US" sz="4000" b="0" i="0" u="none" strike="noStrike" cap="none" normalizeH="0" baseline="0" dirty="0">
              <a:ln>
                <a:noFill/>
              </a:ln>
              <a:solidFill>
                <a:schemeClr val="bg1"/>
              </a:solidFill>
              <a:effectLst/>
              <a:latin typeface="Arial Rounded MT Bold" pitchFamily="34" charset="0"/>
              <a:cs typeface="Arial" charset="0"/>
            </a:endParaRPr>
          </a:p>
        </p:txBody>
      </p:sp>
      <p:sp>
        <p:nvSpPr>
          <p:cNvPr id="8" name="Rectangle 7">
            <a:extLst>
              <a:ext uri="{FF2B5EF4-FFF2-40B4-BE49-F238E27FC236}">
                <a16:creationId xmlns:a16="http://schemas.microsoft.com/office/drawing/2014/main" id="{6B0D1AD8-B573-A6C5-36BF-A1E37AECBE18}"/>
              </a:ext>
            </a:extLst>
          </p:cNvPr>
          <p:cNvSpPr/>
          <p:nvPr/>
        </p:nvSpPr>
        <p:spPr bwMode="auto">
          <a:xfrm>
            <a:off x="6248400" y="1276350"/>
            <a:ext cx="2819400" cy="381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
        <p:nvSpPr>
          <p:cNvPr id="9" name="Rectangle 8">
            <a:extLst>
              <a:ext uri="{FF2B5EF4-FFF2-40B4-BE49-F238E27FC236}">
                <a16:creationId xmlns:a16="http://schemas.microsoft.com/office/drawing/2014/main" id="{CD091181-0CCD-72B1-12A7-8682A0A5A3C0}"/>
              </a:ext>
            </a:extLst>
          </p:cNvPr>
          <p:cNvSpPr/>
          <p:nvPr/>
        </p:nvSpPr>
        <p:spPr bwMode="auto">
          <a:xfrm>
            <a:off x="381000" y="1657350"/>
            <a:ext cx="2286000" cy="381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1254918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2DEDE-44EE-E9AB-6BDD-17BABE8A2D5B}"/>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B3FB6DF8-B5CA-4856-3144-8226393BFF7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 Ro 1.16</a:t>
            </a:r>
            <a:r>
              <a:rPr lang="en-US" sz="4000" b="1" baseline="30000" dirty="0"/>
              <a:t> </a:t>
            </a:r>
            <a:r>
              <a:rPr lang="en-US" sz="4000" dirty="0"/>
              <a:t>For I am not ashamed of the Good News, for it is the power of God for salvation </a:t>
            </a:r>
            <a:r>
              <a:rPr lang="en-US" sz="4000" u="sng" dirty="0">
                <a:solidFill>
                  <a:srgbClr val="FFFF66"/>
                </a:solidFill>
              </a:rPr>
              <a:t>to everyone</a:t>
            </a:r>
            <a:r>
              <a:rPr lang="en-US" sz="4000" dirty="0"/>
              <a:t> who trusts—to the Jew first and also to the Greek. </a:t>
            </a:r>
            <a:endParaRPr lang="en-US" sz="6600" dirty="0"/>
          </a:p>
        </p:txBody>
      </p:sp>
    </p:spTree>
    <p:extLst>
      <p:ext uri="{BB962C8B-B14F-4D97-AF65-F5344CB8AC3E}">
        <p14:creationId xmlns:p14="http://schemas.microsoft.com/office/powerpoint/2010/main" val="3082864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9AE8D-3011-1109-5CD5-C59A539F621D}"/>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E0A571E7-1D39-5C13-7928-C4435B8395E9}"/>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a:p>
            <a:pPr algn="l"/>
            <a:endParaRPr lang="en-US" sz="4000" dirty="0"/>
          </a:p>
          <a:p>
            <a:pPr algn="l"/>
            <a:endParaRPr lang="en-US" sz="4000" dirty="0"/>
          </a:p>
          <a:p>
            <a:pPr algn="l"/>
            <a:endParaRPr lang="en-US" sz="4000" dirty="0"/>
          </a:p>
          <a:p>
            <a:pPr algn="l"/>
            <a:r>
              <a:rPr lang="en-US" sz="4000" dirty="0"/>
              <a:t>Proton?</a:t>
            </a:r>
          </a:p>
        </p:txBody>
      </p:sp>
      <p:pic>
        <p:nvPicPr>
          <p:cNvPr id="3" name="Picture 2">
            <a:extLst>
              <a:ext uri="{FF2B5EF4-FFF2-40B4-BE49-F238E27FC236}">
                <a16:creationId xmlns:a16="http://schemas.microsoft.com/office/drawing/2014/main" id="{44A8991A-B392-AB35-DDF4-61D56B8A3A6B}"/>
              </a:ext>
            </a:extLst>
          </p:cNvPr>
          <p:cNvPicPr>
            <a:picLocks noChangeAspect="1"/>
          </p:cNvPicPr>
          <p:nvPr/>
        </p:nvPicPr>
        <p:blipFill>
          <a:blip r:embed="rId3"/>
          <a:stretch>
            <a:fillRect/>
          </a:stretch>
        </p:blipFill>
        <p:spPr>
          <a:xfrm>
            <a:off x="204561" y="971550"/>
            <a:ext cx="8710840" cy="1966963"/>
          </a:xfrm>
          <a:prstGeom prst="rect">
            <a:avLst/>
          </a:prstGeom>
        </p:spPr>
      </p:pic>
      <p:sp>
        <p:nvSpPr>
          <p:cNvPr id="4" name="Rectangle: Rounded Corners 3">
            <a:extLst>
              <a:ext uri="{FF2B5EF4-FFF2-40B4-BE49-F238E27FC236}">
                <a16:creationId xmlns:a16="http://schemas.microsoft.com/office/drawing/2014/main" id="{4DD2FC21-84D9-0DA4-B16F-BF2315076FE7}"/>
              </a:ext>
            </a:extLst>
          </p:cNvPr>
          <p:cNvSpPr/>
          <p:nvPr/>
        </p:nvSpPr>
        <p:spPr bwMode="auto">
          <a:xfrm>
            <a:off x="3581400" y="1047750"/>
            <a:ext cx="2057400" cy="1752600"/>
          </a:xfrm>
          <a:prstGeom prst="roundRect">
            <a:avLst/>
          </a:prstGeom>
          <a:noFill/>
          <a:ln w="444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2716102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DB8F1-3B79-A327-B699-839ABBAFFE6F}"/>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A43EEFE3-9D77-2EB0-A7CB-6E89F4187128}"/>
              </a:ext>
            </a:extLst>
          </p:cNvPr>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dirty="0"/>
              <a:t>The adverb "</a:t>
            </a:r>
            <a:r>
              <a:rPr lang="en-US" sz="4000" dirty="0" err="1"/>
              <a:t>próton</a:t>
            </a:r>
            <a:r>
              <a:rPr lang="en-US" sz="4000" dirty="0"/>
              <a:t>" is used to denote priority in </a:t>
            </a:r>
            <a:r>
              <a:rPr lang="en-US" sz="4000" u="sng" dirty="0">
                <a:solidFill>
                  <a:srgbClr val="FFFF66"/>
                </a:solidFill>
              </a:rPr>
              <a:t>time</a:t>
            </a:r>
            <a:r>
              <a:rPr lang="en-US" sz="4000" dirty="0"/>
              <a:t>, order, or </a:t>
            </a:r>
            <a:r>
              <a:rPr lang="en-US" sz="4000" u="sng" dirty="0">
                <a:solidFill>
                  <a:srgbClr val="FFFF66"/>
                </a:solidFill>
              </a:rPr>
              <a:t>importance</a:t>
            </a:r>
            <a:r>
              <a:rPr lang="en-US" sz="4000" dirty="0"/>
              <a:t>. It often signifies the first in a </a:t>
            </a:r>
            <a:r>
              <a:rPr lang="en-US" sz="4000" u="sng" dirty="0">
                <a:solidFill>
                  <a:srgbClr val="FFFF66"/>
                </a:solidFill>
              </a:rPr>
              <a:t>sequence</a:t>
            </a:r>
            <a:r>
              <a:rPr lang="en-US" sz="4000" dirty="0"/>
              <a:t> or the foremost in </a:t>
            </a:r>
            <a:r>
              <a:rPr lang="en-US" sz="4000" u="sng" dirty="0">
                <a:solidFill>
                  <a:srgbClr val="FFFF66"/>
                </a:solidFill>
              </a:rPr>
              <a:t>significance</a:t>
            </a:r>
            <a:r>
              <a:rPr lang="en-US" sz="4000" dirty="0"/>
              <a:t>. In the New Testament, it is used to emphasize what should be considered or done </a:t>
            </a:r>
            <a:r>
              <a:rPr lang="en-US" sz="4000" u="sng" dirty="0">
                <a:solidFill>
                  <a:srgbClr val="FFFF66"/>
                </a:solidFill>
              </a:rPr>
              <a:t>before</a:t>
            </a:r>
            <a:r>
              <a:rPr lang="en-US" sz="4000" dirty="0"/>
              <a:t> anything else, highlighting the </a:t>
            </a:r>
            <a:r>
              <a:rPr lang="en-US" sz="4000" u="sng" dirty="0">
                <a:solidFill>
                  <a:srgbClr val="FFFF66"/>
                </a:solidFill>
              </a:rPr>
              <a:t>primacy</a:t>
            </a:r>
            <a:r>
              <a:rPr lang="en-US" sz="4000" dirty="0"/>
              <a:t> of certain actions or principles.</a:t>
            </a:r>
            <a:endParaRPr lang="en-US" sz="6600" dirty="0"/>
          </a:p>
        </p:txBody>
      </p:sp>
    </p:spTree>
    <p:extLst>
      <p:ext uri="{BB962C8B-B14F-4D97-AF65-F5344CB8AC3E}">
        <p14:creationId xmlns:p14="http://schemas.microsoft.com/office/powerpoint/2010/main" val="913670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A3C40-AE90-44FA-E9F3-33809055C971}"/>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E4FA1609-564E-205F-2AB7-FB11363C0430}"/>
              </a:ext>
            </a:extLst>
          </p:cNvPr>
          <p:cNvSpPr>
            <a:spLocks noGrp="1" noChangeArrowheads="1"/>
          </p:cNvSpPr>
          <p:nvPr>
            <p:ph type="subTitle" idx="1"/>
          </p:nvPr>
        </p:nvSpPr>
        <p:spPr>
          <a:xfrm>
            <a:off x="228600" y="171450"/>
            <a:ext cx="8686800" cy="4800600"/>
          </a:xfrm>
        </p:spPr>
        <p:txBody>
          <a:bodyPr>
            <a:normAutofit/>
          </a:bodyPr>
          <a:lstStyle/>
          <a:p>
            <a:pPr algn="l"/>
            <a:r>
              <a:rPr lang="en-US" sz="4000" baseline="30000" dirty="0"/>
              <a:t>Acts 4.12 </a:t>
            </a:r>
            <a:r>
              <a:rPr lang="en-US" sz="4000" b="1" baseline="30000" dirty="0"/>
              <a:t> </a:t>
            </a:r>
            <a:r>
              <a:rPr lang="en-US" sz="4000" dirty="0"/>
              <a:t>There is salvation in no one else! For there is no other name under heaven given to mankind by whom we must be saved!”</a:t>
            </a:r>
            <a:endParaRPr lang="en-US" sz="6600" dirty="0"/>
          </a:p>
        </p:txBody>
      </p:sp>
    </p:spTree>
    <p:extLst>
      <p:ext uri="{BB962C8B-B14F-4D97-AF65-F5344CB8AC3E}">
        <p14:creationId xmlns:p14="http://schemas.microsoft.com/office/powerpoint/2010/main" val="1569417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F22A5-E9B2-C593-02FF-66F30F6F00C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F98300FD-79AD-7140-9E6B-3A4882378C9E}"/>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Phil 2. 5-11</a:t>
            </a:r>
            <a:r>
              <a:rPr lang="en-US" sz="4000" dirty="0"/>
              <a:t> In honor of the name given Yeshua, </a:t>
            </a:r>
            <a:r>
              <a:rPr lang="en-US" sz="4000" u="sng" dirty="0">
                <a:solidFill>
                  <a:srgbClr val="FFFF66"/>
                </a:solidFill>
              </a:rPr>
              <a:t>every knee will bow</a:t>
            </a:r>
            <a:r>
              <a:rPr lang="en-US" sz="4000" dirty="0">
                <a:solidFill>
                  <a:srgbClr val="FFFF66"/>
                </a:solidFill>
              </a:rPr>
              <a:t> </a:t>
            </a:r>
            <a:r>
              <a:rPr lang="en-US" sz="4000" dirty="0"/>
              <a:t>— in heaven, on earth and under the earth — </a:t>
            </a:r>
            <a:r>
              <a:rPr lang="en-US" sz="4000" baseline="30000" dirty="0"/>
              <a:t> </a:t>
            </a:r>
            <a:r>
              <a:rPr lang="en-US" sz="4000" dirty="0"/>
              <a:t>and </a:t>
            </a:r>
            <a:r>
              <a:rPr lang="en-US" sz="4000" u="sng" dirty="0">
                <a:solidFill>
                  <a:srgbClr val="FFFF66"/>
                </a:solidFill>
              </a:rPr>
              <a:t>every tongue will acknowledge that Yeshua the Messiah is Adoni</a:t>
            </a:r>
            <a:r>
              <a:rPr lang="en-US" sz="4000" dirty="0">
                <a:solidFill>
                  <a:srgbClr val="FFFF66"/>
                </a:solidFill>
              </a:rPr>
              <a:t> </a:t>
            </a:r>
            <a:r>
              <a:rPr lang="en-US" sz="4000" dirty="0"/>
              <a:t>— to the glory of God the Father.</a:t>
            </a:r>
          </a:p>
        </p:txBody>
      </p:sp>
    </p:spTree>
    <p:extLst>
      <p:ext uri="{BB962C8B-B14F-4D97-AF65-F5344CB8AC3E}">
        <p14:creationId xmlns:p14="http://schemas.microsoft.com/office/powerpoint/2010/main" val="885959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DA482-A2F8-6DD4-E234-A4AC250FEFD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78253F0C-CDAA-019C-E9C9-D7B29B34A2EE}"/>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CDF37D5C-95E6-3B67-48B5-1A58FCF1B9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1563523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3C75F-ED5B-BDE3-AE8A-4436A9992234}"/>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7A484377-119A-5515-491D-ACB8899A7767}"/>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7366B782-108A-2FA2-605F-0C92598389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6AD1E7D9-9601-00AD-E766-2893DA02656C}"/>
              </a:ext>
            </a:extLst>
          </p:cNvPr>
          <p:cNvSpPr txBox="1"/>
          <p:nvPr/>
        </p:nvSpPr>
        <p:spPr>
          <a:xfrm>
            <a:off x="107724" y="95250"/>
            <a:ext cx="8883876" cy="3170099"/>
          </a:xfrm>
          <a:prstGeom prst="rect">
            <a:avLst/>
          </a:prstGeom>
          <a:noFill/>
        </p:spPr>
        <p:txBody>
          <a:bodyPr wrap="square" rtlCol="0">
            <a:spAutoFit/>
          </a:bodyPr>
          <a:lstStyle/>
          <a:p>
            <a:pPr algn="l"/>
            <a:r>
              <a:rPr lang="en-US" dirty="0"/>
              <a:t>​</a:t>
            </a:r>
            <a:r>
              <a:rPr lang="en-US" u="sng" dirty="0">
                <a:solidFill>
                  <a:srgbClr val="FFFF66"/>
                </a:solidFill>
              </a:rPr>
              <a:t>Every Knee will bow.   Phil 2.10</a:t>
            </a:r>
          </a:p>
          <a:p>
            <a:pPr marL="457200" indent="-457200" algn="l">
              <a:buFont typeface="+mj-lt"/>
              <a:buAutoNum type="arabicPeriod"/>
            </a:pPr>
            <a:r>
              <a:rPr lang="en-US" dirty="0"/>
              <a:t>My driving passion, fire in my belly.</a:t>
            </a:r>
          </a:p>
          <a:p>
            <a:pPr marL="457200" indent="-457200" algn="l">
              <a:buFont typeface="+mj-lt"/>
              <a:buAutoNum type="arabicPeriod"/>
            </a:pPr>
            <a:r>
              <a:rPr lang="en-US" u="sng" dirty="0">
                <a:solidFill>
                  <a:srgbClr val="FFFF66"/>
                </a:solidFill>
              </a:rPr>
              <a:t>What does it mean eternally?</a:t>
            </a:r>
          </a:p>
          <a:p>
            <a:pPr marL="457200" indent="-457200" algn="l">
              <a:buFont typeface="+mj-lt"/>
              <a:buAutoNum type="arabicPeriod"/>
            </a:pPr>
            <a:r>
              <a:rPr lang="en-US" dirty="0"/>
              <a:t>What does it mean in this life?</a:t>
            </a:r>
          </a:p>
        </p:txBody>
      </p:sp>
    </p:spTree>
    <p:extLst>
      <p:ext uri="{BB962C8B-B14F-4D97-AF65-F5344CB8AC3E}">
        <p14:creationId xmlns:p14="http://schemas.microsoft.com/office/powerpoint/2010/main" val="26366398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BB6CB-C661-203A-8892-ECC862712D07}"/>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2E94066D-0D6C-B1D7-5A36-4D76D8960154}"/>
              </a:ext>
            </a:extLst>
          </p:cNvPr>
          <p:cNvSpPr>
            <a:spLocks noGrp="1" noChangeArrowheads="1"/>
          </p:cNvSpPr>
          <p:nvPr>
            <p:ph type="subTitle" idx="1"/>
          </p:nvPr>
        </p:nvSpPr>
        <p:spPr>
          <a:xfrm>
            <a:off x="228600" y="209550"/>
            <a:ext cx="8686800" cy="4800600"/>
          </a:xfrm>
        </p:spPr>
        <p:txBody>
          <a:bodyPr>
            <a:normAutofit fontScale="92500"/>
          </a:bodyPr>
          <a:lstStyle/>
          <a:p>
            <a:pPr algn="l"/>
            <a:r>
              <a:rPr lang="en-US" sz="4000" baseline="30000" dirty="0"/>
              <a:t>Rev 20.11-15 </a:t>
            </a:r>
            <a:r>
              <a:rPr lang="en-US" sz="4000" dirty="0"/>
              <a:t>Next I saw a great white throne and the One sitting on it. Earth and heaven fled from his presence, and no place was found for them.  And I saw the dead, both great and small, standing in front of the throne. </a:t>
            </a:r>
            <a:r>
              <a:rPr lang="en-US" sz="4000" u="sng" dirty="0">
                <a:solidFill>
                  <a:srgbClr val="FFFF66"/>
                </a:solidFill>
              </a:rPr>
              <a:t>Books</a:t>
            </a:r>
            <a:r>
              <a:rPr lang="en-US" sz="4000" dirty="0"/>
              <a:t> were opened; and another book was opened, the </a:t>
            </a:r>
            <a:r>
              <a:rPr lang="en-US" sz="4000" u="sng" dirty="0">
                <a:solidFill>
                  <a:srgbClr val="FFFF66"/>
                </a:solidFill>
              </a:rPr>
              <a:t>Book of Life</a:t>
            </a:r>
            <a:r>
              <a:rPr lang="en-US" sz="4000" dirty="0"/>
              <a:t>; </a:t>
            </a:r>
            <a:endParaRPr lang="en-US" sz="4000" u="sng" dirty="0">
              <a:solidFill>
                <a:srgbClr val="FFFF66"/>
              </a:solidFill>
            </a:endParaRPr>
          </a:p>
        </p:txBody>
      </p:sp>
    </p:spTree>
    <p:extLst>
      <p:ext uri="{BB962C8B-B14F-4D97-AF65-F5344CB8AC3E}">
        <p14:creationId xmlns:p14="http://schemas.microsoft.com/office/powerpoint/2010/main" val="2270690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FBEA4-A5EE-7777-7DCA-FB4EF335D54C}"/>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5150FEE7-6F5F-BE70-0D2B-95F0A152772E}"/>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a:t>Rev 20.11-15 </a:t>
            </a:r>
            <a:r>
              <a:rPr lang="en-US" sz="4000" dirty="0"/>
              <a:t>and the dead were judged from what was written in the </a:t>
            </a:r>
            <a:r>
              <a:rPr lang="en-US" sz="4000" u="sng" dirty="0">
                <a:solidFill>
                  <a:srgbClr val="FFFF66"/>
                </a:solidFill>
              </a:rPr>
              <a:t>books, according to what they had done.</a:t>
            </a:r>
            <a:r>
              <a:rPr lang="en-US" sz="4000" dirty="0"/>
              <a:t>  The sea gave up the dead in it; and Death and </a:t>
            </a:r>
            <a:r>
              <a:rPr lang="en-US" sz="4000" dirty="0" err="1"/>
              <a:t>Sh’ol</a:t>
            </a:r>
            <a:r>
              <a:rPr lang="en-US" sz="4000" dirty="0"/>
              <a:t> gave up the dead in them; and they were judged, each according to what he had done. </a:t>
            </a:r>
            <a:endParaRPr lang="en-US" sz="4000" u="sng" dirty="0">
              <a:solidFill>
                <a:srgbClr val="FFFF66"/>
              </a:solidFill>
            </a:endParaRPr>
          </a:p>
        </p:txBody>
      </p:sp>
    </p:spTree>
    <p:extLst>
      <p:ext uri="{BB962C8B-B14F-4D97-AF65-F5344CB8AC3E}">
        <p14:creationId xmlns:p14="http://schemas.microsoft.com/office/powerpoint/2010/main" val="26273981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27140-2268-5BCA-8FA8-9334B5E6C875}"/>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8C22D183-0CD7-E78B-5D88-AD307C3015E1}"/>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Rev 20.11-15 </a:t>
            </a:r>
            <a:r>
              <a:rPr lang="en-US" sz="4000" dirty="0"/>
              <a:t>Then Death and </a:t>
            </a:r>
            <a:r>
              <a:rPr lang="en-US" sz="4000" dirty="0" err="1"/>
              <a:t>Sh’ol</a:t>
            </a:r>
            <a:r>
              <a:rPr lang="en-US" sz="4000" dirty="0"/>
              <a:t> were hurled into the lake of fire. This is the second death — the lake of fire.  Anyone whose </a:t>
            </a:r>
            <a:r>
              <a:rPr lang="en-US" sz="4000" u="sng" dirty="0">
                <a:solidFill>
                  <a:srgbClr val="FFFF66"/>
                </a:solidFill>
              </a:rPr>
              <a:t>name was not found written in the Book of Life was hurled into the lake of fire.</a:t>
            </a:r>
          </a:p>
        </p:txBody>
      </p:sp>
    </p:spTree>
    <p:extLst>
      <p:ext uri="{BB962C8B-B14F-4D97-AF65-F5344CB8AC3E}">
        <p14:creationId xmlns:p14="http://schemas.microsoft.com/office/powerpoint/2010/main" val="990354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D3293-8AA3-BB36-C263-9EC38FFC26C4}"/>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31E302D5-175B-5E24-2BF5-27D859F14BA9}"/>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7" name="Picture 6">
            <a:extLst>
              <a:ext uri="{FF2B5EF4-FFF2-40B4-BE49-F238E27FC236}">
                <a16:creationId xmlns:a16="http://schemas.microsoft.com/office/drawing/2014/main" id="{8C8429F6-D4AE-F2CD-FE31-DB782D3336B1}"/>
              </a:ext>
            </a:extLst>
          </p:cNvPr>
          <p:cNvPicPr>
            <a:picLocks noChangeAspect="1"/>
          </p:cNvPicPr>
          <p:nvPr/>
        </p:nvPicPr>
        <p:blipFill>
          <a:blip r:embed="rId3"/>
          <a:stretch>
            <a:fillRect/>
          </a:stretch>
        </p:blipFill>
        <p:spPr>
          <a:xfrm>
            <a:off x="1752600" y="61796"/>
            <a:ext cx="5715000" cy="5087744"/>
          </a:xfrm>
          <a:prstGeom prst="rect">
            <a:avLst/>
          </a:prstGeom>
        </p:spPr>
      </p:pic>
    </p:spTree>
    <p:extLst>
      <p:ext uri="{BB962C8B-B14F-4D97-AF65-F5344CB8AC3E}">
        <p14:creationId xmlns:p14="http://schemas.microsoft.com/office/powerpoint/2010/main" val="36168743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1A7B7-0BC0-4DAA-70FB-6D9F3E466E8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78AABADA-9E0F-4614-6272-6BEE375E0C06}"/>
              </a:ext>
            </a:extLst>
          </p:cNvPr>
          <p:cNvSpPr>
            <a:spLocks noGrp="1" noChangeArrowheads="1"/>
          </p:cNvSpPr>
          <p:nvPr>
            <p:ph type="subTitle" idx="1"/>
          </p:nvPr>
        </p:nvSpPr>
        <p:spPr>
          <a:xfrm>
            <a:off x="228600" y="209550"/>
            <a:ext cx="8686800" cy="4800600"/>
          </a:xfrm>
        </p:spPr>
        <p:txBody>
          <a:bodyPr>
            <a:normAutofit/>
          </a:bodyPr>
          <a:lstStyle/>
          <a:p>
            <a:pPr algn="l"/>
            <a:r>
              <a:rPr lang="en-US" altLang="en-US" sz="3600" u="sng" dirty="0">
                <a:solidFill>
                  <a:srgbClr val="FFFF66"/>
                </a:solidFill>
              </a:rPr>
              <a:t>The Books</a:t>
            </a:r>
            <a:r>
              <a:rPr lang="en-US" altLang="en-US" sz="3600" dirty="0"/>
              <a:t> in the plural has record of all our actions and history.</a:t>
            </a:r>
          </a:p>
          <a:p>
            <a:pPr algn="l"/>
            <a:r>
              <a:rPr lang="en-US" altLang="en-US" sz="3600" u="sng" dirty="0">
                <a:solidFill>
                  <a:srgbClr val="FFFF66"/>
                </a:solidFill>
              </a:rPr>
              <a:t>The Book of Life</a:t>
            </a:r>
            <a:r>
              <a:rPr lang="en-US" altLang="en-US" sz="3600" dirty="0">
                <a:solidFill>
                  <a:srgbClr val="FFFF66"/>
                </a:solidFill>
              </a:rPr>
              <a:t> </a:t>
            </a:r>
            <a:r>
              <a:rPr lang="en-US" altLang="en-US" sz="3600" dirty="0"/>
              <a:t>seems to be just a name registry</a:t>
            </a:r>
          </a:p>
          <a:p>
            <a:pPr algn="l"/>
            <a:r>
              <a:rPr lang="en-US" altLang="en-US" sz="3600" dirty="0"/>
              <a:t>If one is judged by </a:t>
            </a:r>
            <a:r>
              <a:rPr lang="en-US" altLang="en-US" sz="3600" u="sng" dirty="0">
                <a:solidFill>
                  <a:srgbClr val="FFFF66"/>
                </a:solidFill>
              </a:rPr>
              <a:t>The Books</a:t>
            </a:r>
            <a:r>
              <a:rPr lang="en-US" altLang="en-US" sz="3600" dirty="0"/>
              <a:t> they appear to be intrinsically lost.   No one is saved from the Lake of Fire by the record of their actions.</a:t>
            </a:r>
          </a:p>
          <a:p>
            <a:pPr algn="l"/>
            <a:endParaRPr lang="en-US" sz="4000" dirty="0"/>
          </a:p>
        </p:txBody>
      </p:sp>
    </p:spTree>
    <p:extLst>
      <p:ext uri="{BB962C8B-B14F-4D97-AF65-F5344CB8AC3E}">
        <p14:creationId xmlns:p14="http://schemas.microsoft.com/office/powerpoint/2010/main" val="39912184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50306" name="Picture 2"/>
          <p:cNvPicPr>
            <a:picLocks noGrp="1" noChangeAspect="1" noChangeArrowheads="1"/>
          </p:cNvPicPr>
          <p:nvPr>
            <p:ph type="subTitle" idx="1"/>
          </p:nvPr>
        </p:nvPicPr>
        <p:blipFill>
          <a:blip r:embed="rId3" cstate="print">
            <a:extLst>
              <a:ext uri="{28A0092B-C50C-407E-A947-70E740481C1C}">
                <a14:useLocalDpi xmlns:a14="http://schemas.microsoft.com/office/drawing/2010/main" val="0"/>
              </a:ext>
            </a:extLst>
          </a:blip>
          <a:srcRect l="9149" t="74446" r="65016" b="3375"/>
          <a:stretch>
            <a:fillRect/>
          </a:stretch>
        </p:blipFill>
        <p:spPr>
          <a:xfrm>
            <a:off x="381000" y="19050"/>
            <a:ext cx="8458200" cy="5143499"/>
          </a:xfrm>
          <a:noFill/>
        </p:spPr>
      </p:pic>
      <p:cxnSp>
        <p:nvCxnSpPr>
          <p:cNvPr id="3" name="Straight Arrow Connector 2"/>
          <p:cNvCxnSpPr/>
          <p:nvPr/>
        </p:nvCxnSpPr>
        <p:spPr bwMode="auto">
          <a:xfrm>
            <a:off x="4857750" y="1200150"/>
            <a:ext cx="628650" cy="1828800"/>
          </a:xfrm>
          <a:prstGeom prst="straightConnector1">
            <a:avLst/>
          </a:prstGeom>
          <a:solidFill>
            <a:schemeClr val="accent1"/>
          </a:solidFill>
          <a:ln w="28575" cap="flat" cmpd="sng" algn="ctr">
            <a:solidFill>
              <a:srgbClr val="00B0F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Box 4"/>
          <p:cNvSpPr txBox="1"/>
          <p:nvPr/>
        </p:nvSpPr>
        <p:spPr>
          <a:xfrm>
            <a:off x="1508161" y="4095750"/>
            <a:ext cx="6203878" cy="1015663"/>
          </a:xfrm>
          <a:prstGeom prst="rect">
            <a:avLst/>
          </a:prstGeom>
          <a:noFill/>
        </p:spPr>
        <p:txBody>
          <a:bodyPr wrap="none" rtlCol="0">
            <a:spAutoFit/>
          </a:bodyPr>
          <a:lstStyle/>
          <a:p>
            <a:r>
              <a:rPr lang="en-US" sz="3000" dirty="0">
                <a:solidFill>
                  <a:srgbClr val="002060"/>
                </a:solidFill>
                <a:effectLst>
                  <a:outerShdw blurRad="38100" dist="38100" dir="2700000" algn="tl">
                    <a:srgbClr val="000000">
                      <a:alpha val="43137"/>
                    </a:srgbClr>
                  </a:outerShdw>
                </a:effectLst>
              </a:rPr>
              <a:t>Pilgrim Holiness Church,</a:t>
            </a:r>
          </a:p>
          <a:p>
            <a:r>
              <a:rPr lang="en-US" sz="3000" dirty="0">
                <a:solidFill>
                  <a:srgbClr val="002060"/>
                </a:solidFill>
                <a:effectLst>
                  <a:outerShdw blurRad="38100" dist="38100" dir="2700000" algn="tl">
                    <a:srgbClr val="000000">
                      <a:alpha val="43137"/>
                    </a:srgbClr>
                  </a:outerShdw>
                </a:effectLst>
              </a:rPr>
              <a:t> Schenectady, NY, April 13, 1969</a:t>
            </a:r>
          </a:p>
        </p:txBody>
      </p:sp>
    </p:spTree>
    <p:extLst>
      <p:ext uri="{BB962C8B-B14F-4D97-AF65-F5344CB8AC3E}">
        <p14:creationId xmlns:p14="http://schemas.microsoft.com/office/powerpoint/2010/main" val="34829987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81DE0-61E2-0628-4D45-11D1CE4E0A47}"/>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953C033A-1AA7-70D7-FB10-CED4839CBC2A}"/>
              </a:ext>
            </a:extLst>
          </p:cNvPr>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baseline="30000" dirty="0"/>
              <a:t>Yeshayahu/Is 6.1-4  </a:t>
            </a:r>
            <a:r>
              <a:rPr lang="en-US" sz="4000" dirty="0"/>
              <a:t>In the year of King Uzziah’s death, I saw Adonai sitting on a throne, high and lifted up, and the train of His robe filled the Temple. Seraphim were standing above Him. Each had six wings: with two he covered his face and with two he covered his feet, and with two he flew. </a:t>
            </a:r>
          </a:p>
        </p:txBody>
      </p:sp>
    </p:spTree>
    <p:extLst>
      <p:ext uri="{BB962C8B-B14F-4D97-AF65-F5344CB8AC3E}">
        <p14:creationId xmlns:p14="http://schemas.microsoft.com/office/powerpoint/2010/main" val="18584377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C6833-7950-C6F9-94F3-F9E40DEA311C}"/>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CB0822CF-7CC9-4168-2128-55494FF10A7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Yeshayahu/Is 6.1-4  </a:t>
            </a:r>
            <a:r>
              <a:rPr lang="en-US" sz="4000" dirty="0"/>
              <a:t>One called out to another, and said: “Holy, holy, holy, is Adonai-</a:t>
            </a:r>
            <a:r>
              <a:rPr lang="en-US" sz="4000" dirty="0" err="1"/>
              <a:t>Tzva’ot</a:t>
            </a:r>
            <a:r>
              <a:rPr lang="en-US" sz="4000" dirty="0"/>
              <a:t>! The whole earth is full of His glory.” Then the posts of the door trembled at the voice of those who called, and the House was filled with smoke. </a:t>
            </a:r>
          </a:p>
        </p:txBody>
      </p:sp>
    </p:spTree>
    <p:extLst>
      <p:ext uri="{BB962C8B-B14F-4D97-AF65-F5344CB8AC3E}">
        <p14:creationId xmlns:p14="http://schemas.microsoft.com/office/powerpoint/2010/main" val="38316338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7E855-FC86-B1EB-F13A-630BC50CAF32}"/>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B5F66722-4B55-E687-6A42-306FE32B626C}"/>
              </a:ext>
            </a:extLst>
          </p:cNvPr>
          <p:cNvSpPr>
            <a:spLocks noGrp="1" noChangeArrowheads="1"/>
          </p:cNvSpPr>
          <p:nvPr>
            <p:ph type="subTitle" idx="1"/>
          </p:nvPr>
        </p:nvSpPr>
        <p:spPr>
          <a:xfrm>
            <a:off x="228600" y="209550"/>
            <a:ext cx="8686800" cy="4800600"/>
          </a:xfrm>
        </p:spPr>
        <p:txBody>
          <a:bodyPr>
            <a:normAutofit/>
          </a:bodyPr>
          <a:lstStyle/>
          <a:p>
            <a:pPr rtl="1">
              <a:spcBef>
                <a:spcPct val="0"/>
              </a:spcBef>
            </a:pPr>
            <a:r>
              <a:rPr lang="he-IL" altLang="en-US" sz="4400" b="1" dirty="0">
                <a:latin typeface="Vilna" pitchFamily="2" charset="-79"/>
                <a:cs typeface="Vilna" pitchFamily="2" charset="-79"/>
              </a:rPr>
              <a:t>קָדוֹשׁ קָדוֹשׁ קָדוֹשׁ</a:t>
            </a:r>
            <a:endParaRPr lang="en-US" altLang="en-US" sz="4400" b="1" dirty="0">
              <a:latin typeface="Vilna" pitchFamily="2" charset="-79"/>
              <a:cs typeface="Vilna" pitchFamily="2" charset="-79"/>
            </a:endParaRPr>
          </a:p>
          <a:p>
            <a:pPr rtl="1">
              <a:spcBef>
                <a:spcPct val="0"/>
              </a:spcBef>
            </a:pPr>
            <a:r>
              <a:rPr lang="he-IL" altLang="en-US" sz="4400" b="1" dirty="0">
                <a:latin typeface="Vilna" pitchFamily="2" charset="-79"/>
                <a:cs typeface="Vilna" pitchFamily="2" charset="-79"/>
              </a:rPr>
              <a:t>  </a:t>
            </a:r>
            <a:r>
              <a:rPr lang="he-IL" altLang="en-US" sz="4400" b="1" i="1" dirty="0">
                <a:latin typeface="Vilna" pitchFamily="2" charset="-79"/>
                <a:cs typeface="Vilna" pitchFamily="2" charset="-79"/>
              </a:rPr>
              <a:t> </a:t>
            </a:r>
            <a:r>
              <a:rPr lang="en-US" altLang="en-US" sz="4000" i="1" dirty="0"/>
              <a:t>Ka-dosh, ka-dosh, ka-dosh,    </a:t>
            </a:r>
          </a:p>
          <a:p>
            <a:pPr>
              <a:spcBef>
                <a:spcPct val="0"/>
              </a:spcBef>
            </a:pPr>
            <a:endParaRPr lang="en-US" altLang="en-US" sz="1800" i="1" dirty="0"/>
          </a:p>
          <a:p>
            <a:pPr rtl="1">
              <a:spcBef>
                <a:spcPct val="0"/>
              </a:spcBef>
            </a:pPr>
            <a:r>
              <a:rPr lang="he-IL" altLang="en-US" sz="4400" b="1" dirty="0">
                <a:cs typeface="Vilna" pitchFamily="2" charset="-79"/>
              </a:rPr>
              <a:t>יְיָ צְבָאוֹת, </a:t>
            </a:r>
          </a:p>
          <a:p>
            <a:pPr>
              <a:spcBef>
                <a:spcPct val="0"/>
              </a:spcBef>
            </a:pPr>
            <a:r>
              <a:rPr lang="en-US" altLang="en-US" sz="4000" i="1" dirty="0"/>
              <a:t> Adoni </a:t>
            </a:r>
            <a:r>
              <a:rPr lang="en-US" altLang="en-US" sz="4000" i="1" dirty="0" err="1"/>
              <a:t>ts'va-ot</a:t>
            </a:r>
            <a:r>
              <a:rPr lang="en-US" altLang="en-US" sz="4000" i="1" dirty="0"/>
              <a:t>, </a:t>
            </a:r>
          </a:p>
          <a:p>
            <a:pPr>
              <a:spcBef>
                <a:spcPct val="0"/>
              </a:spcBef>
            </a:pPr>
            <a:endParaRPr lang="en-US" altLang="en-US" sz="1600" i="1" dirty="0"/>
          </a:p>
          <a:p>
            <a:pPr rtl="1">
              <a:spcBef>
                <a:spcPct val="0"/>
              </a:spcBef>
            </a:pPr>
            <a:r>
              <a:rPr lang="he-IL" sz="4000" b="1" i="0" u="none" strike="noStrike" baseline="0" dirty="0">
                <a:cs typeface="Vilna" pitchFamily="2" charset="-79"/>
              </a:rPr>
              <a:t>מ</a:t>
            </a:r>
            <a:r>
              <a:rPr lang="he-IL" sz="4400" b="1" dirty="0">
                <a:cs typeface="Vilna" pitchFamily="2" charset="-79"/>
              </a:rPr>
              <a:t>ְלֹא כָל הָאָֽרֶץ כְּבוֹדוֹ.</a:t>
            </a:r>
            <a:r>
              <a:rPr lang="en-US" altLang="en-US" sz="4400" b="1" dirty="0">
                <a:cs typeface="Vilna" pitchFamily="2" charset="-79"/>
              </a:rPr>
              <a:t> </a:t>
            </a:r>
          </a:p>
          <a:p>
            <a:pPr rtl="1">
              <a:spcBef>
                <a:spcPct val="0"/>
              </a:spcBef>
            </a:pPr>
            <a:r>
              <a:rPr lang="en-US" altLang="en-US" sz="4000" i="1" dirty="0" err="1"/>
              <a:t>m'lo</a:t>
            </a:r>
            <a:r>
              <a:rPr lang="en-US" altLang="en-US" sz="4000" i="1" dirty="0"/>
              <a:t> </a:t>
            </a:r>
            <a:r>
              <a:rPr lang="en-US" altLang="en-US" sz="4000" i="1" dirty="0" err="1"/>
              <a:t>khawl</a:t>
            </a:r>
            <a:r>
              <a:rPr lang="en-US" altLang="en-US" sz="4000" i="1" dirty="0"/>
              <a:t> ha-</a:t>
            </a:r>
            <a:r>
              <a:rPr lang="en-US" altLang="en-US" sz="4000" i="1" dirty="0" err="1"/>
              <a:t>aretz</a:t>
            </a:r>
            <a:r>
              <a:rPr lang="en-US" altLang="en-US" sz="4000" i="1" dirty="0"/>
              <a:t> </a:t>
            </a:r>
            <a:r>
              <a:rPr lang="en-US" altLang="en-US" sz="4000" i="1" dirty="0" err="1"/>
              <a:t>k'vodo</a:t>
            </a:r>
            <a:r>
              <a:rPr lang="en-US" altLang="en-US" sz="4000" i="1" dirty="0"/>
              <a:t>.</a:t>
            </a:r>
          </a:p>
          <a:p>
            <a:pPr rtl="1">
              <a:spcBef>
                <a:spcPct val="0"/>
              </a:spcBef>
            </a:pPr>
            <a:endParaRPr lang="en-US" altLang="en-US" sz="4000" i="1" dirty="0"/>
          </a:p>
          <a:p>
            <a:pPr>
              <a:spcBef>
                <a:spcPct val="0"/>
              </a:spcBef>
            </a:pPr>
            <a:endParaRPr lang="en-US" sz="4000" b="1" dirty="0"/>
          </a:p>
        </p:txBody>
      </p:sp>
    </p:spTree>
    <p:extLst>
      <p:ext uri="{BB962C8B-B14F-4D97-AF65-F5344CB8AC3E}">
        <p14:creationId xmlns:p14="http://schemas.microsoft.com/office/powerpoint/2010/main" val="10240377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B627E-A359-0CF4-9B6A-FF3F504AD928}"/>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C0FD95E0-107B-4F61-6588-ABCC6665505A}"/>
              </a:ext>
            </a:extLst>
          </p:cNvPr>
          <p:cNvSpPr>
            <a:spLocks noGrp="1" noChangeArrowheads="1"/>
          </p:cNvSpPr>
          <p:nvPr>
            <p:ph type="subTitle" idx="1"/>
          </p:nvPr>
        </p:nvSpPr>
        <p:spPr>
          <a:xfrm>
            <a:off x="228600" y="209550"/>
            <a:ext cx="8686800" cy="4800600"/>
          </a:xfrm>
        </p:spPr>
        <p:txBody>
          <a:bodyPr>
            <a:normAutofit/>
          </a:bodyPr>
          <a:lstStyle/>
          <a:p>
            <a:r>
              <a:rPr lang="en-US" sz="4000" dirty="0"/>
              <a:t>Holy, holy, holy, </a:t>
            </a:r>
          </a:p>
          <a:p>
            <a:r>
              <a:rPr lang="en-US" sz="4000" dirty="0"/>
              <a:t>Is the L-</a:t>
            </a:r>
            <a:r>
              <a:rPr lang="en-US" sz="4000" dirty="0" err="1"/>
              <a:t>rd</a:t>
            </a:r>
            <a:r>
              <a:rPr lang="en-US" sz="4000" dirty="0"/>
              <a:t> of the armies of heaven,</a:t>
            </a:r>
          </a:p>
          <a:p>
            <a:r>
              <a:rPr lang="en-US" sz="4000" dirty="0"/>
              <a:t>All the earth is filled with His glory.</a:t>
            </a:r>
          </a:p>
        </p:txBody>
      </p:sp>
    </p:spTree>
    <p:extLst>
      <p:ext uri="{BB962C8B-B14F-4D97-AF65-F5344CB8AC3E}">
        <p14:creationId xmlns:p14="http://schemas.microsoft.com/office/powerpoint/2010/main" val="880006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67CB1-3AF3-3CE9-BAE7-0C7DD3DAFC1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14473071-476D-7E98-F073-8283C964D186}"/>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Ro 1.14-15</a:t>
            </a:r>
            <a:r>
              <a:rPr lang="en-US" sz="4000" dirty="0"/>
              <a:t> I have an obligation to both Greeks and barbarians, to both the wise and the foolish. So I am eager to proclaim the Good News also to you who are in [Rome] Overland Park, Johnson County, Wyandotte, Greater KC, MO </a:t>
            </a:r>
          </a:p>
        </p:txBody>
      </p:sp>
    </p:spTree>
    <p:extLst>
      <p:ext uri="{BB962C8B-B14F-4D97-AF65-F5344CB8AC3E}">
        <p14:creationId xmlns:p14="http://schemas.microsoft.com/office/powerpoint/2010/main" val="3622822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CBCC4-C2CB-281B-26C7-B469A94E091D}"/>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9E21FD23-D0FF-955C-707B-33F4847049EE}"/>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 Ro 1.16</a:t>
            </a:r>
            <a:r>
              <a:rPr lang="en-US" sz="4000" b="1" baseline="30000" dirty="0"/>
              <a:t> </a:t>
            </a:r>
            <a:r>
              <a:rPr lang="en-US" sz="4000" dirty="0"/>
              <a:t>For I am not ashamed of the Good News, for it is the power of God for salvation </a:t>
            </a:r>
            <a:r>
              <a:rPr lang="en-US" sz="4000" u="sng" dirty="0">
                <a:solidFill>
                  <a:srgbClr val="FFFF66"/>
                </a:solidFill>
              </a:rPr>
              <a:t>to everyone</a:t>
            </a:r>
            <a:r>
              <a:rPr lang="en-US" sz="4000" dirty="0"/>
              <a:t> who trusts—to the Jew first and also to the Greek. </a:t>
            </a:r>
            <a:endParaRPr lang="en-US" sz="6600" dirty="0"/>
          </a:p>
        </p:txBody>
      </p:sp>
    </p:spTree>
    <p:extLst>
      <p:ext uri="{BB962C8B-B14F-4D97-AF65-F5344CB8AC3E}">
        <p14:creationId xmlns:p14="http://schemas.microsoft.com/office/powerpoint/2010/main" val="34241624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15095-2FCF-ACF5-2340-D4CF95307E05}"/>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DB24B6EB-2649-22A7-B6C2-78B6131113D7}"/>
              </a:ext>
            </a:extLst>
          </p:cNvPr>
          <p:cNvSpPr>
            <a:spLocks noGrp="1" noChangeArrowheads="1"/>
          </p:cNvSpPr>
          <p:nvPr>
            <p:ph type="subTitle" idx="1"/>
          </p:nvPr>
        </p:nvSpPr>
        <p:spPr>
          <a:xfrm>
            <a:off x="228600" y="209550"/>
            <a:ext cx="8686800" cy="4800600"/>
          </a:xfrm>
        </p:spPr>
        <p:txBody>
          <a:bodyPr>
            <a:normAutofit fontScale="92500" lnSpcReduction="20000"/>
          </a:bodyPr>
          <a:lstStyle/>
          <a:p>
            <a:pPr algn="l"/>
            <a:r>
              <a:rPr lang="en-US" sz="4000" dirty="0"/>
              <a:t>What about those who have never heard, or saw so much Yeshua believer failure so as to undermine the credibility of the message of Messiah?  No one goes to heaven without the Atoning Blood of the Lamb.</a:t>
            </a:r>
          </a:p>
          <a:p>
            <a:pPr marL="228600" indent="-228600" algn="l">
              <a:buFont typeface="Arial" panose="020B0604020202020204" pitchFamily="34" charset="0"/>
              <a:buChar char="•"/>
            </a:pPr>
            <a:r>
              <a:rPr lang="en-US" sz="4000" dirty="0"/>
              <a:t>Holocaust survivors</a:t>
            </a:r>
          </a:p>
          <a:p>
            <a:pPr marL="228600" indent="-228600" algn="l">
              <a:buFont typeface="Arial" panose="020B0604020202020204" pitchFamily="34" charset="0"/>
              <a:buChar char="•"/>
            </a:pPr>
            <a:r>
              <a:rPr lang="en-US" sz="4000" dirty="0"/>
              <a:t>Abuse survivors	 		  </a:t>
            </a:r>
          </a:p>
        </p:txBody>
      </p:sp>
    </p:spTree>
    <p:extLst>
      <p:ext uri="{BB962C8B-B14F-4D97-AF65-F5344CB8AC3E}">
        <p14:creationId xmlns:p14="http://schemas.microsoft.com/office/powerpoint/2010/main" val="15744904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00E7C-BFCC-661A-9E44-E6DA7EC1AA28}"/>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BEAFC383-9624-2C25-6DDB-2352207DC519}"/>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E7233611-5394-2CD0-BF8D-4F0B4579C1C7}"/>
              </a:ext>
            </a:extLst>
          </p:cNvPr>
          <p:cNvPicPr>
            <a:picLocks noChangeAspect="1"/>
          </p:cNvPicPr>
          <p:nvPr/>
        </p:nvPicPr>
        <p:blipFill>
          <a:blip r:embed="rId3"/>
          <a:stretch>
            <a:fillRect/>
          </a:stretch>
        </p:blipFill>
        <p:spPr>
          <a:xfrm>
            <a:off x="1940626" y="0"/>
            <a:ext cx="5262747" cy="5143500"/>
          </a:xfrm>
          <a:prstGeom prst="rect">
            <a:avLst/>
          </a:prstGeom>
        </p:spPr>
      </p:pic>
    </p:spTree>
    <p:extLst>
      <p:ext uri="{BB962C8B-B14F-4D97-AF65-F5344CB8AC3E}">
        <p14:creationId xmlns:p14="http://schemas.microsoft.com/office/powerpoint/2010/main" val="2522376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07B00-C4D0-4BE4-7DB9-80C6403EFC5B}"/>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EB4E955D-F268-73E1-FB13-05450C03881E}"/>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C0FD4F8C-3380-4651-B7B3-5F085EE0D488}"/>
              </a:ext>
            </a:extLst>
          </p:cNvPr>
          <p:cNvPicPr>
            <a:picLocks noChangeAspect="1"/>
          </p:cNvPicPr>
          <p:nvPr/>
        </p:nvPicPr>
        <p:blipFill>
          <a:blip r:embed="rId3"/>
          <a:srcRect l="2919" b="72769"/>
          <a:stretch/>
        </p:blipFill>
        <p:spPr>
          <a:xfrm>
            <a:off x="2133599" y="38666"/>
            <a:ext cx="5068747" cy="1390084"/>
          </a:xfrm>
          <a:prstGeom prst="rect">
            <a:avLst/>
          </a:prstGeom>
        </p:spPr>
      </p:pic>
    </p:spTree>
    <p:extLst>
      <p:ext uri="{BB962C8B-B14F-4D97-AF65-F5344CB8AC3E}">
        <p14:creationId xmlns:p14="http://schemas.microsoft.com/office/powerpoint/2010/main" val="25483050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4F10F-7198-6E7D-B76D-E964B25386C2}"/>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A8BE7449-CE88-C4DC-E8E0-229810183F0D}"/>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Mike Bickle committed sexual abuse or misconduct against 17 women — including minors — over decades, amid a thriving culture of systematic abuse and coverups, Firefly Independent Sexual Abuse Investigations has determined.</a:t>
            </a:r>
          </a:p>
        </p:txBody>
      </p:sp>
    </p:spTree>
    <p:extLst>
      <p:ext uri="{BB962C8B-B14F-4D97-AF65-F5344CB8AC3E}">
        <p14:creationId xmlns:p14="http://schemas.microsoft.com/office/powerpoint/2010/main" val="28061673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4FEC2-3D12-2BB0-1832-FAFF575D2A5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4935AF84-EC5E-016D-78B6-57CFBE9F228A}"/>
              </a:ext>
            </a:extLst>
          </p:cNvPr>
          <p:cNvSpPr>
            <a:spLocks noGrp="1" noChangeArrowheads="1"/>
          </p:cNvSpPr>
          <p:nvPr>
            <p:ph type="subTitle" idx="1"/>
          </p:nvPr>
        </p:nvSpPr>
        <p:spPr>
          <a:xfrm>
            <a:off x="228600" y="209550"/>
            <a:ext cx="8686800" cy="4800600"/>
          </a:xfrm>
        </p:spPr>
        <p:txBody>
          <a:bodyPr>
            <a:normAutofit fontScale="92500"/>
          </a:bodyPr>
          <a:lstStyle/>
          <a:p>
            <a:pPr algn="l"/>
            <a:r>
              <a:rPr lang="en-US" sz="4000" baseline="30000" dirty="0"/>
              <a:t> </a:t>
            </a:r>
            <a:r>
              <a:rPr lang="en-US" sz="4000" baseline="30000" dirty="0" err="1"/>
              <a:t>Beresheet</a:t>
            </a:r>
            <a:r>
              <a:rPr lang="en-US" sz="4000" baseline="30000" dirty="0"/>
              <a:t> /Gen 18.23-25 </a:t>
            </a:r>
            <a:r>
              <a:rPr lang="en-US" sz="4000" dirty="0"/>
              <a:t>Avraham approached and said, “Will you actually sweep away the righteous with the wicked? </a:t>
            </a:r>
            <a:r>
              <a:rPr lang="en-US" sz="4000" b="1" baseline="30000" dirty="0"/>
              <a:t> </a:t>
            </a:r>
            <a:r>
              <a:rPr lang="en-US" sz="4000" dirty="0"/>
              <a:t>Maybe there are fifty righteous people in the city; will you actually sweep the place away, and not forgive it for the sake of the fifty righteous who are there? </a:t>
            </a:r>
            <a:endParaRPr lang="en-US" sz="6600" dirty="0"/>
          </a:p>
        </p:txBody>
      </p:sp>
    </p:spTree>
    <p:extLst>
      <p:ext uri="{BB962C8B-B14F-4D97-AF65-F5344CB8AC3E}">
        <p14:creationId xmlns:p14="http://schemas.microsoft.com/office/powerpoint/2010/main" val="36499604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A85D8-B8D8-7F91-8EFB-7F80D9D785AA}"/>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7AAB612D-49D7-A022-266A-6C199ABC1AD2}"/>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 </a:t>
            </a:r>
            <a:r>
              <a:rPr lang="en-US" sz="4000" baseline="30000" dirty="0" err="1"/>
              <a:t>Beresheet</a:t>
            </a:r>
            <a:r>
              <a:rPr lang="en-US" sz="4000" baseline="30000" dirty="0"/>
              <a:t> /Gen 18.23-25 </a:t>
            </a:r>
            <a:r>
              <a:rPr lang="en-US" sz="4000" dirty="0"/>
              <a:t>Far be it from you to do such a thing — to kill the righteous along with the wicked, so that the righteous and the wicked are treated alike! Far be it from you! </a:t>
            </a:r>
            <a:r>
              <a:rPr lang="en-US" sz="4000" u="sng" dirty="0">
                <a:solidFill>
                  <a:srgbClr val="FFFF66"/>
                </a:solidFill>
              </a:rPr>
              <a:t>Shouldn’t the judge of all the earth do what is just?</a:t>
            </a:r>
            <a:r>
              <a:rPr lang="en-US" sz="4000" dirty="0">
                <a:solidFill>
                  <a:srgbClr val="FFFF66"/>
                </a:solidFill>
              </a:rPr>
              <a:t>”</a:t>
            </a:r>
            <a:endParaRPr lang="en-US" sz="6600" dirty="0">
              <a:solidFill>
                <a:srgbClr val="FFFF66"/>
              </a:solidFill>
            </a:endParaRPr>
          </a:p>
        </p:txBody>
      </p:sp>
    </p:spTree>
    <p:extLst>
      <p:ext uri="{BB962C8B-B14F-4D97-AF65-F5344CB8AC3E}">
        <p14:creationId xmlns:p14="http://schemas.microsoft.com/office/powerpoint/2010/main" val="5421308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9DE27D-0E6C-62B7-BD50-D4C1F0B1EDE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1252867A-ED55-C7E9-8A51-B9CADA344CA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Matthew Schwartz’ father or friend’s father </a:t>
            </a:r>
          </a:p>
          <a:p>
            <a:pPr algn="l"/>
            <a:r>
              <a:rPr lang="en-US" sz="4000" dirty="0"/>
              <a:t>Mtt 10.40 “Whoever receives you is receiving me, and whoever receives me is receiving the One who sent me. </a:t>
            </a:r>
          </a:p>
        </p:txBody>
      </p:sp>
    </p:spTree>
    <p:extLst>
      <p:ext uri="{BB962C8B-B14F-4D97-AF65-F5344CB8AC3E}">
        <p14:creationId xmlns:p14="http://schemas.microsoft.com/office/powerpoint/2010/main" val="4494919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FAC93-E0FE-81CF-1AD2-464194C840C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84763D22-B73B-BA66-49BF-F851E319BCC4}"/>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Stewart Winograd’s father. </a:t>
            </a:r>
          </a:p>
          <a:p>
            <a:pPr algn="l"/>
            <a:r>
              <a:rPr lang="en-US" sz="4000" dirty="0"/>
              <a:t>“Just say ‘Yes’” </a:t>
            </a:r>
          </a:p>
          <a:p>
            <a:pPr algn="l"/>
            <a:endParaRPr lang="en-US" sz="4000" dirty="0"/>
          </a:p>
          <a:p>
            <a:pPr algn="l"/>
            <a:endParaRPr lang="en-US" sz="4000" dirty="0"/>
          </a:p>
          <a:p>
            <a:pPr algn="l"/>
            <a:r>
              <a:rPr lang="en-US" sz="4000" u="sng" dirty="0">
                <a:solidFill>
                  <a:srgbClr val="FFFF66"/>
                </a:solidFill>
              </a:rPr>
              <a:t>Shouldn’t the judge of all the earth do what is just?</a:t>
            </a:r>
            <a:r>
              <a:rPr lang="en-US" sz="4000" dirty="0">
                <a:solidFill>
                  <a:srgbClr val="FFFF66"/>
                </a:solidFill>
              </a:rPr>
              <a:t>”</a:t>
            </a:r>
          </a:p>
          <a:p>
            <a:pPr algn="l"/>
            <a:r>
              <a:rPr lang="en-US" sz="4000" dirty="0"/>
              <a:t>He will!</a:t>
            </a:r>
          </a:p>
          <a:p>
            <a:pPr algn="l"/>
            <a:endParaRPr lang="en-US" sz="4000" dirty="0"/>
          </a:p>
        </p:txBody>
      </p:sp>
    </p:spTree>
    <p:extLst>
      <p:ext uri="{BB962C8B-B14F-4D97-AF65-F5344CB8AC3E}">
        <p14:creationId xmlns:p14="http://schemas.microsoft.com/office/powerpoint/2010/main" val="24555872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2DB70-A96A-8FB1-9C3E-2EA5F17E0955}"/>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6CF99BD5-C144-DCD3-3C5F-C2EB6ADFF61A}"/>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Phil 2. 5-11</a:t>
            </a:r>
            <a:r>
              <a:rPr lang="en-US" sz="4000" dirty="0"/>
              <a:t> In honor of the name given Yeshua, </a:t>
            </a:r>
            <a:r>
              <a:rPr lang="en-US" sz="4000" u="sng" dirty="0">
                <a:solidFill>
                  <a:srgbClr val="FFFF66"/>
                </a:solidFill>
              </a:rPr>
              <a:t>every knee will bow</a:t>
            </a:r>
            <a:r>
              <a:rPr lang="en-US" sz="4000" dirty="0">
                <a:solidFill>
                  <a:srgbClr val="FFFF66"/>
                </a:solidFill>
              </a:rPr>
              <a:t> </a:t>
            </a:r>
            <a:r>
              <a:rPr lang="en-US" sz="4000" dirty="0"/>
              <a:t>— in heaven, on earth and under the earth — </a:t>
            </a:r>
            <a:r>
              <a:rPr lang="en-US" sz="4000" baseline="30000" dirty="0"/>
              <a:t> </a:t>
            </a:r>
            <a:r>
              <a:rPr lang="en-US" sz="4000" dirty="0"/>
              <a:t>and </a:t>
            </a:r>
            <a:r>
              <a:rPr lang="en-US" sz="4000" u="sng" dirty="0">
                <a:solidFill>
                  <a:srgbClr val="FFFF66"/>
                </a:solidFill>
              </a:rPr>
              <a:t>every tongue will acknowledge that Yeshua the Messiah is Adoni</a:t>
            </a:r>
            <a:r>
              <a:rPr lang="en-US" sz="4000" dirty="0">
                <a:solidFill>
                  <a:srgbClr val="FFFF66"/>
                </a:solidFill>
              </a:rPr>
              <a:t> </a:t>
            </a:r>
            <a:r>
              <a:rPr lang="en-US" sz="4000" dirty="0"/>
              <a:t>— to the glory of God the Father.</a:t>
            </a:r>
          </a:p>
        </p:txBody>
      </p:sp>
    </p:spTree>
    <p:extLst>
      <p:ext uri="{BB962C8B-B14F-4D97-AF65-F5344CB8AC3E}">
        <p14:creationId xmlns:p14="http://schemas.microsoft.com/office/powerpoint/2010/main" val="42260484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C6F72-EEBC-6143-EF24-8B8B3582F494}"/>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787B104C-F1A3-818B-CB48-AAE7C8DE5A3A}"/>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DAD5BC30-AE5A-C9D5-1F2E-5987C8A5A0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16476876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B59D2-72A7-AF10-AC36-2CE43857CFA6}"/>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FBC6A7C1-4D2F-080F-F4FC-12370D76408B}"/>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007640A3-DB03-3431-945B-30D9A7481C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C34728BC-1AD8-F306-AF85-9331853E30C2}"/>
              </a:ext>
            </a:extLst>
          </p:cNvPr>
          <p:cNvSpPr txBox="1"/>
          <p:nvPr/>
        </p:nvSpPr>
        <p:spPr>
          <a:xfrm>
            <a:off x="107724" y="95250"/>
            <a:ext cx="8883876" cy="3170099"/>
          </a:xfrm>
          <a:prstGeom prst="rect">
            <a:avLst/>
          </a:prstGeom>
          <a:noFill/>
        </p:spPr>
        <p:txBody>
          <a:bodyPr wrap="square" rtlCol="0">
            <a:spAutoFit/>
          </a:bodyPr>
          <a:lstStyle/>
          <a:p>
            <a:pPr algn="l"/>
            <a:r>
              <a:rPr lang="en-US" dirty="0"/>
              <a:t>​</a:t>
            </a:r>
            <a:r>
              <a:rPr lang="en-US" u="sng" dirty="0">
                <a:solidFill>
                  <a:srgbClr val="FFFF66"/>
                </a:solidFill>
              </a:rPr>
              <a:t>Every Knee will bow.   Phil 2.10</a:t>
            </a:r>
          </a:p>
          <a:p>
            <a:pPr marL="457200" indent="-457200" algn="l">
              <a:buFont typeface="+mj-lt"/>
              <a:buAutoNum type="arabicPeriod"/>
            </a:pPr>
            <a:r>
              <a:rPr lang="en-US" dirty="0"/>
              <a:t>My driving passion, fire in my belly.</a:t>
            </a:r>
          </a:p>
          <a:p>
            <a:pPr marL="457200" indent="-457200" algn="l">
              <a:buFont typeface="+mj-lt"/>
              <a:buAutoNum type="arabicPeriod"/>
            </a:pPr>
            <a:r>
              <a:rPr lang="en-US" dirty="0"/>
              <a:t>What does it mean eternally?</a:t>
            </a:r>
          </a:p>
          <a:p>
            <a:pPr marL="457200" indent="-457200" algn="l">
              <a:buFont typeface="+mj-lt"/>
              <a:buAutoNum type="arabicPeriod"/>
            </a:pPr>
            <a:r>
              <a:rPr lang="en-US" u="sng" dirty="0">
                <a:solidFill>
                  <a:srgbClr val="FFFF66"/>
                </a:solidFill>
              </a:rPr>
              <a:t>What does it mean in this life?</a:t>
            </a:r>
          </a:p>
        </p:txBody>
      </p:sp>
    </p:spTree>
    <p:extLst>
      <p:ext uri="{BB962C8B-B14F-4D97-AF65-F5344CB8AC3E}">
        <p14:creationId xmlns:p14="http://schemas.microsoft.com/office/powerpoint/2010/main" val="30353753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2C435-5EF2-B5F8-7D66-8047F9339E36}"/>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D207190C-F0AB-F217-3B2A-B307961D22FB}"/>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Being saved for eternity, out of the Lake of Fire was not my </a:t>
            </a:r>
            <a:r>
              <a:rPr lang="en-US" sz="4000" u="sng" dirty="0">
                <a:solidFill>
                  <a:srgbClr val="FFFF66"/>
                </a:solidFill>
              </a:rPr>
              <a:t>main</a:t>
            </a:r>
            <a:r>
              <a:rPr lang="en-US" sz="4000" dirty="0"/>
              <a:t> passion, though obviously VERY important.</a:t>
            </a:r>
          </a:p>
          <a:p>
            <a:pPr algn="l"/>
            <a:r>
              <a:rPr lang="en-US" sz="4000" dirty="0"/>
              <a:t>It doesn’t seem to be the main concern of Messiah Yeshua.</a:t>
            </a:r>
          </a:p>
        </p:txBody>
      </p:sp>
    </p:spTree>
    <p:extLst>
      <p:ext uri="{BB962C8B-B14F-4D97-AF65-F5344CB8AC3E}">
        <p14:creationId xmlns:p14="http://schemas.microsoft.com/office/powerpoint/2010/main" val="7523710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3E8B7-665F-AF12-4007-5350B5B95544}"/>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6B9BCA7B-A5EF-E618-9BCA-7E9B3EB0D0F0}"/>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a:t>Mtt 5.1-10</a:t>
            </a:r>
            <a:r>
              <a:rPr lang="en-US" sz="4000" dirty="0"/>
              <a:t> Seeing the crowds, Yeshua walked up the hill. After he sat down, his talmidim came to him, </a:t>
            </a:r>
            <a:r>
              <a:rPr lang="en-US" sz="4000" b="1" baseline="30000" dirty="0"/>
              <a:t> </a:t>
            </a:r>
            <a:r>
              <a:rPr lang="en-US" sz="4000" dirty="0"/>
              <a:t>and he began to speak. This is what he taught them:</a:t>
            </a:r>
            <a:r>
              <a:rPr lang="en-US" sz="4000" b="1" baseline="30000" dirty="0"/>
              <a:t> </a:t>
            </a:r>
          </a:p>
          <a:p>
            <a:pPr algn="l"/>
            <a:r>
              <a:rPr lang="en-US" sz="4000" dirty="0"/>
              <a:t>“How blessed are the poor in spirit! for the Kingdom of Heaven is theirs.</a:t>
            </a:r>
            <a:r>
              <a:rPr lang="en-US" sz="4000" b="1" baseline="30000" dirty="0"/>
              <a:t> </a:t>
            </a:r>
            <a:endParaRPr lang="en-US" sz="4000" dirty="0"/>
          </a:p>
        </p:txBody>
      </p:sp>
    </p:spTree>
    <p:extLst>
      <p:ext uri="{BB962C8B-B14F-4D97-AF65-F5344CB8AC3E}">
        <p14:creationId xmlns:p14="http://schemas.microsoft.com/office/powerpoint/2010/main" val="4285349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74EB5-5032-1FAA-DF4F-38040CA4B0FF}"/>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89D13899-F055-007E-4DCC-A304036DA9F8}"/>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33FB1148-FB0B-BD6C-9A0D-686F4BEA6648}"/>
              </a:ext>
            </a:extLst>
          </p:cNvPr>
          <p:cNvPicPr>
            <a:picLocks noChangeAspect="1"/>
          </p:cNvPicPr>
          <p:nvPr/>
        </p:nvPicPr>
        <p:blipFill>
          <a:blip r:embed="rId3"/>
          <a:srcRect l="2919" b="36944"/>
          <a:stretch/>
        </p:blipFill>
        <p:spPr>
          <a:xfrm>
            <a:off x="2133599" y="38666"/>
            <a:ext cx="5068747" cy="3218884"/>
          </a:xfrm>
          <a:prstGeom prst="rect">
            <a:avLst/>
          </a:prstGeom>
        </p:spPr>
      </p:pic>
    </p:spTree>
    <p:extLst>
      <p:ext uri="{BB962C8B-B14F-4D97-AF65-F5344CB8AC3E}">
        <p14:creationId xmlns:p14="http://schemas.microsoft.com/office/powerpoint/2010/main" val="3666502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B1A4D-AE9E-B805-4C63-351C7EE515A2}"/>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F617D003-DBFF-D710-AE52-4C5E95E7C889}"/>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Mtt 5.1-10</a:t>
            </a:r>
            <a:r>
              <a:rPr lang="en-US" sz="4000" dirty="0"/>
              <a:t> “How blessed are those who mourn! for they will be comforted.</a:t>
            </a:r>
            <a:r>
              <a:rPr lang="en-US" sz="4000" baseline="30000" dirty="0"/>
              <a:t> </a:t>
            </a:r>
          </a:p>
        </p:txBody>
      </p:sp>
    </p:spTree>
    <p:extLst>
      <p:ext uri="{BB962C8B-B14F-4D97-AF65-F5344CB8AC3E}">
        <p14:creationId xmlns:p14="http://schemas.microsoft.com/office/powerpoint/2010/main" val="22510717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A2ED5-D07D-B160-08CC-CC7B9D29E44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1599B473-00C5-492A-6F8F-E142FEA46741}"/>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Mtt 5.1-10</a:t>
            </a:r>
            <a:r>
              <a:rPr lang="en-US" sz="4000" dirty="0"/>
              <a:t> “How blessed are those who mourn! for they will be comforted.</a:t>
            </a:r>
            <a:r>
              <a:rPr lang="en-US" sz="4000" baseline="30000" dirty="0"/>
              <a:t> </a:t>
            </a:r>
          </a:p>
          <a:p>
            <a:pPr algn="l"/>
            <a:r>
              <a:rPr lang="en-US" sz="4000" dirty="0"/>
              <a:t>“How blessed are the meek! for they will inherit the Land!</a:t>
            </a:r>
            <a:r>
              <a:rPr lang="en-US" sz="4000" baseline="30000" dirty="0"/>
              <a:t> </a:t>
            </a:r>
            <a:endParaRPr lang="en-US" sz="4000" dirty="0"/>
          </a:p>
        </p:txBody>
      </p:sp>
    </p:spTree>
    <p:extLst>
      <p:ext uri="{BB962C8B-B14F-4D97-AF65-F5344CB8AC3E}">
        <p14:creationId xmlns:p14="http://schemas.microsoft.com/office/powerpoint/2010/main" val="36982091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C2ABB-EF53-72A8-ED80-680821E4B91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E685AA53-44B2-54D1-13D2-E600DFBA7A2D}"/>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Mtt 5.1-10</a:t>
            </a:r>
            <a:r>
              <a:rPr lang="en-US" sz="4000" dirty="0"/>
              <a:t> “How blessed are those who hunger and thirst for righteousness! for they will be filled. </a:t>
            </a:r>
          </a:p>
        </p:txBody>
      </p:sp>
    </p:spTree>
    <p:extLst>
      <p:ext uri="{BB962C8B-B14F-4D97-AF65-F5344CB8AC3E}">
        <p14:creationId xmlns:p14="http://schemas.microsoft.com/office/powerpoint/2010/main" val="2314220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DB423-E12C-CBBD-1943-05CF0487D833}"/>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4ED3E30C-8C35-8B23-241A-E562B0812A64}"/>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Mtt </a:t>
            </a:r>
            <a:r>
              <a:rPr lang="en-US" sz="4000" baseline="30000"/>
              <a:t>5.1-10</a:t>
            </a:r>
            <a:r>
              <a:rPr lang="en-US" sz="4000"/>
              <a:t> “</a:t>
            </a:r>
            <a:r>
              <a:rPr lang="en-US" sz="4000" dirty="0"/>
              <a:t>How blessed are those who hunger and thirst for righteousness! for they will be filled. </a:t>
            </a:r>
          </a:p>
          <a:p>
            <a:pPr algn="l"/>
            <a:r>
              <a:rPr lang="en-US" sz="4000" dirty="0"/>
              <a:t>“How blessed are those who show mercy! for they will be shown mercy. </a:t>
            </a:r>
          </a:p>
        </p:txBody>
      </p:sp>
    </p:spTree>
    <p:extLst>
      <p:ext uri="{BB962C8B-B14F-4D97-AF65-F5344CB8AC3E}">
        <p14:creationId xmlns:p14="http://schemas.microsoft.com/office/powerpoint/2010/main" val="19234980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C52A6-167F-7348-4C7A-4D96BC682B14}"/>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C445DD0A-964C-CD5C-AD21-F5AADBB12333}"/>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Mtt 5.1-10</a:t>
            </a:r>
            <a:r>
              <a:rPr lang="en-US" sz="4000" dirty="0"/>
              <a:t> “How blessed are the pure in heart! for they will see God.</a:t>
            </a:r>
            <a:r>
              <a:rPr lang="en-US" sz="4000" b="1" baseline="30000" dirty="0"/>
              <a:t> </a:t>
            </a:r>
          </a:p>
        </p:txBody>
      </p:sp>
    </p:spTree>
    <p:extLst>
      <p:ext uri="{BB962C8B-B14F-4D97-AF65-F5344CB8AC3E}">
        <p14:creationId xmlns:p14="http://schemas.microsoft.com/office/powerpoint/2010/main" val="31437804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E6C04-4800-E77B-FADC-B2FFEE2E689C}"/>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9DF5AE21-8B47-F589-9A1B-263112D87F8E}"/>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Mtt 5.1-10</a:t>
            </a:r>
            <a:r>
              <a:rPr lang="en-US" sz="4000" dirty="0"/>
              <a:t> “How blessed are the pure in heart! for they will see God.</a:t>
            </a:r>
            <a:r>
              <a:rPr lang="en-US" sz="4000" b="1" baseline="30000" dirty="0"/>
              <a:t> </a:t>
            </a:r>
          </a:p>
          <a:p>
            <a:pPr algn="l"/>
            <a:r>
              <a:rPr lang="en-US" sz="4000"/>
              <a:t>“</a:t>
            </a:r>
            <a:r>
              <a:rPr lang="en-US" sz="4000" dirty="0"/>
              <a:t>How blessed are those who make peace! for they will be called sons of God.</a:t>
            </a:r>
            <a:r>
              <a:rPr lang="en-US" sz="4000" b="1" baseline="30000" dirty="0"/>
              <a:t> </a:t>
            </a:r>
          </a:p>
        </p:txBody>
      </p:sp>
    </p:spTree>
    <p:extLst>
      <p:ext uri="{BB962C8B-B14F-4D97-AF65-F5344CB8AC3E}">
        <p14:creationId xmlns:p14="http://schemas.microsoft.com/office/powerpoint/2010/main" val="5168081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5C389-5722-11D0-F5D8-0AE4A258EA5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199811F9-2DC7-6634-6DF5-8AA40F6EABD0}"/>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Mtt 5.1-10   </a:t>
            </a:r>
            <a:r>
              <a:rPr lang="en-US" sz="4000" dirty="0"/>
              <a:t>“How blessed are those who are persecuted because they pursue righteousness! for the Kingdom of Heaven is theirs.</a:t>
            </a:r>
          </a:p>
        </p:txBody>
      </p:sp>
    </p:spTree>
    <p:extLst>
      <p:ext uri="{BB962C8B-B14F-4D97-AF65-F5344CB8AC3E}">
        <p14:creationId xmlns:p14="http://schemas.microsoft.com/office/powerpoint/2010/main" val="20273844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D7F6E-B3F2-EF41-CB67-F6E128E0A08B}"/>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4406F06C-38D0-BF3E-4D74-6E4D5B402A02}"/>
              </a:ext>
            </a:extLst>
          </p:cNvPr>
          <p:cNvSpPr>
            <a:spLocks noGrp="1" noChangeArrowheads="1"/>
          </p:cNvSpPr>
          <p:nvPr>
            <p:ph type="subTitle" idx="1"/>
          </p:nvPr>
        </p:nvSpPr>
        <p:spPr>
          <a:xfrm>
            <a:off x="228600" y="209550"/>
            <a:ext cx="8686800" cy="4800600"/>
          </a:xfrm>
        </p:spPr>
        <p:txBody>
          <a:bodyPr>
            <a:normAutofit fontScale="92500"/>
          </a:bodyPr>
          <a:lstStyle/>
          <a:p>
            <a:pPr algn="l"/>
            <a:r>
              <a:rPr lang="en-US" sz="4000" baseline="30000" dirty="0"/>
              <a:t>Mtt 5.11-12</a:t>
            </a:r>
            <a:r>
              <a:rPr lang="en-US" sz="4000" b="1" baseline="30000" dirty="0"/>
              <a:t>  </a:t>
            </a:r>
            <a:r>
              <a:rPr lang="en-US" sz="4000" dirty="0"/>
              <a:t>“How blessed you are when people insult you and persecute you and tell all kinds of vicious lies about you because you follow me! </a:t>
            </a:r>
            <a:r>
              <a:rPr lang="en-US" sz="4000" b="1" baseline="30000" dirty="0"/>
              <a:t> </a:t>
            </a:r>
            <a:r>
              <a:rPr lang="en-US" sz="4000" dirty="0"/>
              <a:t>Rejoice, be glad, because your reward in heaven is great — they persecuted the prophets before you in the same way.</a:t>
            </a:r>
            <a:endParaRPr lang="en-US" sz="6600" dirty="0"/>
          </a:p>
        </p:txBody>
      </p:sp>
    </p:spTree>
    <p:extLst>
      <p:ext uri="{BB962C8B-B14F-4D97-AF65-F5344CB8AC3E}">
        <p14:creationId xmlns:p14="http://schemas.microsoft.com/office/powerpoint/2010/main" val="21492201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E268E-50A8-F063-1019-3F135E331385}"/>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E37D9B82-6E53-D962-2CC9-3960B3986572}"/>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Messiah Yeshua seemed to stress HOW we live and walk in this life, here and now, in His Kingdom.  It’s important to be prepared for the next life, by faith, but that’s not all.</a:t>
            </a:r>
          </a:p>
          <a:p>
            <a:pPr algn="l"/>
            <a:r>
              <a:rPr lang="en-US" sz="4000" dirty="0"/>
              <a:t>The Kingdom of Heaven is now, </a:t>
            </a:r>
            <a:r>
              <a:rPr lang="en-US" sz="4000" u="sng" dirty="0"/>
              <a:t>and</a:t>
            </a:r>
            <a:r>
              <a:rPr lang="en-US" sz="4000" dirty="0"/>
              <a:t> not yet.</a:t>
            </a:r>
          </a:p>
        </p:txBody>
      </p:sp>
    </p:spTree>
    <p:extLst>
      <p:ext uri="{BB962C8B-B14F-4D97-AF65-F5344CB8AC3E}">
        <p14:creationId xmlns:p14="http://schemas.microsoft.com/office/powerpoint/2010/main" val="6688830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B5EED-5639-F0F5-29C0-EDB10BF794FD}"/>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72AB6F53-D844-EFC2-FC20-1A28E3F2DAB1}"/>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Yn 14.1- 3 </a:t>
            </a:r>
            <a:r>
              <a:rPr lang="en-US" sz="4000" dirty="0"/>
              <a:t>“Don’t let yourselves be disturbed. Trust in God and trust in me. In my Father’s house are many places to live. If there weren’t, I would have told you; because I am going there to prepare a place for you. </a:t>
            </a:r>
          </a:p>
        </p:txBody>
      </p:sp>
    </p:spTree>
    <p:extLst>
      <p:ext uri="{BB962C8B-B14F-4D97-AF65-F5344CB8AC3E}">
        <p14:creationId xmlns:p14="http://schemas.microsoft.com/office/powerpoint/2010/main" val="387175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122C2-5277-332D-047B-918D288F0ADF}"/>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A5E02DE5-48FB-711F-AE66-5A3D3A78093E}"/>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3D36B521-3E3C-FEB2-EE2E-4CE0620C3D3D}"/>
              </a:ext>
            </a:extLst>
          </p:cNvPr>
          <p:cNvPicPr>
            <a:picLocks noChangeAspect="1"/>
          </p:cNvPicPr>
          <p:nvPr/>
        </p:nvPicPr>
        <p:blipFill>
          <a:blip r:embed="rId3"/>
          <a:srcRect l="2919"/>
          <a:stretch/>
        </p:blipFill>
        <p:spPr>
          <a:xfrm>
            <a:off x="2133599" y="38666"/>
            <a:ext cx="5068747" cy="5104834"/>
          </a:xfrm>
          <a:prstGeom prst="rect">
            <a:avLst/>
          </a:prstGeom>
        </p:spPr>
      </p:pic>
    </p:spTree>
    <p:extLst>
      <p:ext uri="{BB962C8B-B14F-4D97-AF65-F5344CB8AC3E}">
        <p14:creationId xmlns:p14="http://schemas.microsoft.com/office/powerpoint/2010/main" val="14209475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89440-A5CC-84A1-580B-EDF7BF2DBB6F}"/>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8D7E0439-B804-44BB-39E5-761DBCE32E7D}"/>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Yn 14.1- 3   </a:t>
            </a:r>
            <a:r>
              <a:rPr lang="en-US" sz="4000" dirty="0"/>
              <a:t>Since I am going and preparing a place for you, I will return to take you with me; so that where I am, you may be also.</a:t>
            </a:r>
          </a:p>
        </p:txBody>
      </p:sp>
    </p:spTree>
    <p:extLst>
      <p:ext uri="{BB962C8B-B14F-4D97-AF65-F5344CB8AC3E}">
        <p14:creationId xmlns:p14="http://schemas.microsoft.com/office/powerpoint/2010/main" val="471738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29EBF-95A1-4E28-3BE1-5F9765CF4496}"/>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83484AED-0295-7AEF-E210-48C9FABE69CE}"/>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a:t>Yn 14.15-21</a:t>
            </a:r>
            <a:r>
              <a:rPr lang="en-US" sz="4000" dirty="0"/>
              <a:t> “If you love me, you will keep my commands;  and I will ask the Father, and he will give you another comforting Counselor like me, the Spirit of Truth, to be with you forever. The world cannot receive him, because it neither sees nor knows him. </a:t>
            </a:r>
          </a:p>
        </p:txBody>
      </p:sp>
    </p:spTree>
    <p:extLst>
      <p:ext uri="{BB962C8B-B14F-4D97-AF65-F5344CB8AC3E}">
        <p14:creationId xmlns:p14="http://schemas.microsoft.com/office/powerpoint/2010/main" val="16199619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A7AB2-4D8A-D600-F2F4-3355D929EB7F}"/>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C60CCFDB-B5D1-EE36-E341-6B36A66183D0}"/>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a:t>Yn 14.15-21</a:t>
            </a:r>
            <a:r>
              <a:rPr lang="en-US" sz="4000" dirty="0"/>
              <a:t> You know him, because he is staying with you and will be united with you. I will not leave you orphans — I am coming to you.  In just a little while, the world will no longer see me; but you will see me. Because I live, you too will live. </a:t>
            </a:r>
          </a:p>
        </p:txBody>
      </p:sp>
    </p:spTree>
    <p:extLst>
      <p:ext uri="{BB962C8B-B14F-4D97-AF65-F5344CB8AC3E}">
        <p14:creationId xmlns:p14="http://schemas.microsoft.com/office/powerpoint/2010/main" val="19107811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4C3B0-08FA-6259-03F1-EA3121715077}"/>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49478A24-FD47-607D-CC33-64E656F3E955}"/>
              </a:ext>
            </a:extLst>
          </p:cNvPr>
          <p:cNvSpPr>
            <a:spLocks noGrp="1" noChangeArrowheads="1"/>
          </p:cNvSpPr>
          <p:nvPr>
            <p:ph type="subTitle" idx="1"/>
          </p:nvPr>
        </p:nvSpPr>
        <p:spPr>
          <a:xfrm>
            <a:off x="228600" y="209550"/>
            <a:ext cx="8686800" cy="4800600"/>
          </a:xfrm>
        </p:spPr>
        <p:txBody>
          <a:bodyPr>
            <a:normAutofit fontScale="92500"/>
          </a:bodyPr>
          <a:lstStyle/>
          <a:p>
            <a:pPr algn="l"/>
            <a:r>
              <a:rPr lang="en-US" sz="4000" baseline="30000" dirty="0"/>
              <a:t>Yn 14.15-21</a:t>
            </a:r>
            <a:r>
              <a:rPr lang="en-US" sz="4000" dirty="0"/>
              <a:t> When that day comes, you will know that I am united with my Father, and you with me, and I with you.  Whoever has my commands and keeps them is the one who loves me, and the one who loves me will be loved by my Father, and I will love him and reveal myself to him.”</a:t>
            </a:r>
          </a:p>
        </p:txBody>
      </p:sp>
    </p:spTree>
    <p:extLst>
      <p:ext uri="{BB962C8B-B14F-4D97-AF65-F5344CB8AC3E}">
        <p14:creationId xmlns:p14="http://schemas.microsoft.com/office/powerpoint/2010/main" val="41437219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B00A8-C301-4B52-E35E-276AFB117062}"/>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138BB72F-8573-5671-AC6F-1F1DCC89AC81}"/>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Mark 8 34-38 </a:t>
            </a:r>
            <a:r>
              <a:rPr lang="en-US" sz="4000" dirty="0"/>
              <a:t>Then Yeshua called the crowd and his talmidim to him and told them, “If anyone wants to come after me, let him say ‘No’ to himself, take up his execution-stake, and keep following me. </a:t>
            </a:r>
          </a:p>
        </p:txBody>
      </p:sp>
    </p:spTree>
    <p:extLst>
      <p:ext uri="{BB962C8B-B14F-4D97-AF65-F5344CB8AC3E}">
        <p14:creationId xmlns:p14="http://schemas.microsoft.com/office/powerpoint/2010/main" val="36216784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1D9C2-9F2F-0D9B-356C-7BBBAB60A574}"/>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C73E92CD-750A-239B-E83D-80905494F331}"/>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Mark 8 34-38 </a:t>
            </a:r>
            <a:r>
              <a:rPr lang="en-US" sz="4000" dirty="0"/>
              <a:t>For whoever wants to save his own life will destroy it, but whoever destroys his life for my sake and for the sake of the Good News will save it. Indeed, what will it benefit a person if he gains the whole world but forfeits his life?  </a:t>
            </a:r>
          </a:p>
        </p:txBody>
      </p:sp>
    </p:spTree>
    <p:extLst>
      <p:ext uri="{BB962C8B-B14F-4D97-AF65-F5344CB8AC3E}">
        <p14:creationId xmlns:p14="http://schemas.microsoft.com/office/powerpoint/2010/main" val="3563624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87E24-BF1A-FBC3-3B8D-F3ABAC754AA5}"/>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ECA10A8-C6EA-6144-B58A-F4EB599423AA}"/>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a:t>Mark 8 34-38  </a:t>
            </a:r>
            <a:r>
              <a:rPr lang="en-US" sz="4000" dirty="0"/>
              <a:t>What could a person give in exchange for his life? For if someone is ashamed of me and of what I say in this adulterous and sinful generation, the Son of Man also will be ashamed of him when he comes in his Father’s glory with the holy angels.</a:t>
            </a:r>
          </a:p>
        </p:txBody>
      </p:sp>
    </p:spTree>
    <p:extLst>
      <p:ext uri="{BB962C8B-B14F-4D97-AF65-F5344CB8AC3E}">
        <p14:creationId xmlns:p14="http://schemas.microsoft.com/office/powerpoint/2010/main" val="13450391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40B6B-BB54-31E2-04C1-0A10C9C8FA27}"/>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6C1D43F4-E864-67EF-5F6B-067A4CDA2A53}"/>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Rev 5.12-13</a:t>
            </a:r>
            <a:r>
              <a:rPr lang="en-US" sz="4000" dirty="0"/>
              <a:t> Then I looked, and I heard the sound of a vast number of angels — thousands and thousands, millions and millions! They were all around the throne, the living beings and the elders; and they shouted out,  </a:t>
            </a:r>
          </a:p>
        </p:txBody>
      </p:sp>
    </p:spTree>
    <p:extLst>
      <p:ext uri="{BB962C8B-B14F-4D97-AF65-F5344CB8AC3E}">
        <p14:creationId xmlns:p14="http://schemas.microsoft.com/office/powerpoint/2010/main" val="16717204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26C5E-4766-D9ED-59A6-6CEC95B5A89B}"/>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AB42191F-0ACD-6D2E-25BB-193156CE4467}"/>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a:t>Rev 5.12-13</a:t>
            </a:r>
            <a:r>
              <a:rPr lang="en-US" sz="4000" dirty="0"/>
              <a:t> “Worthy is the slaughtered Lamb to receive power, riches, wisdom, strength, honor, glory and praise!”  And I heard every creature in heaven, on earth, under the earth and on the sea — yes, everything in them — saying,</a:t>
            </a:r>
          </a:p>
        </p:txBody>
      </p:sp>
    </p:spTree>
    <p:extLst>
      <p:ext uri="{BB962C8B-B14F-4D97-AF65-F5344CB8AC3E}">
        <p14:creationId xmlns:p14="http://schemas.microsoft.com/office/powerpoint/2010/main" val="20354592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B216E-688F-B9EE-9BDD-237666AD5A33}"/>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DF0FAEAD-A1CD-0E76-F4F4-5FB134E758F6}"/>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Rev 5.12-13</a:t>
            </a:r>
            <a:r>
              <a:rPr lang="en-US" sz="4000" dirty="0"/>
              <a:t> “To the One sitting on the throne and to the Lamb belong praise, honor, glory and power forever and ever!”</a:t>
            </a:r>
          </a:p>
        </p:txBody>
      </p:sp>
    </p:spTree>
    <p:extLst>
      <p:ext uri="{BB962C8B-B14F-4D97-AF65-F5344CB8AC3E}">
        <p14:creationId xmlns:p14="http://schemas.microsoft.com/office/powerpoint/2010/main" val="2153989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C5052-53CB-008F-A27E-617B8E8A9A7C}"/>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8F41C7F4-86D2-7158-E09A-B1A1EEA92613}"/>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2050" name="Picture 2">
            <a:extLst>
              <a:ext uri="{FF2B5EF4-FFF2-40B4-BE49-F238E27FC236}">
                <a16:creationId xmlns:a16="http://schemas.microsoft.com/office/drawing/2014/main" id="{F6E292FF-FB0B-D6DE-6BEF-E9AAC8486FF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375" y="0"/>
            <a:ext cx="771525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7166483-509E-3045-4215-FC3FD0FEC365}"/>
              </a:ext>
            </a:extLst>
          </p:cNvPr>
          <p:cNvSpPr txBox="1"/>
          <p:nvPr/>
        </p:nvSpPr>
        <p:spPr>
          <a:xfrm>
            <a:off x="1279234" y="285750"/>
            <a:ext cx="6039026" cy="769441"/>
          </a:xfrm>
          <a:prstGeom prst="rect">
            <a:avLst/>
          </a:prstGeom>
          <a:noFill/>
        </p:spPr>
        <p:txBody>
          <a:bodyPr wrap="none" rtlCol="0">
            <a:spAutoFit/>
          </a:bodyPr>
          <a:lstStyle/>
          <a:p>
            <a:pPr algn="l"/>
            <a:r>
              <a:rPr lang="en-US" sz="4400" b="0" i="0" dirty="0">
                <a:effectLst/>
                <a:latin typeface="+mn-lt"/>
              </a:rPr>
              <a:t>Robert F. Kennedy Jr</a:t>
            </a:r>
            <a:r>
              <a:rPr lang="en-US" b="0" i="0" dirty="0">
                <a:solidFill>
                  <a:srgbClr val="5B636A"/>
                </a:solidFill>
                <a:effectLst/>
                <a:latin typeface="__yahooSans_b8938d"/>
              </a:rPr>
              <a:t>.</a:t>
            </a:r>
            <a:endParaRPr lang="en-US" dirty="0"/>
          </a:p>
        </p:txBody>
      </p:sp>
    </p:spTree>
    <p:extLst>
      <p:ext uri="{BB962C8B-B14F-4D97-AF65-F5344CB8AC3E}">
        <p14:creationId xmlns:p14="http://schemas.microsoft.com/office/powerpoint/2010/main" val="30565929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4F4E1-AF0F-7BD8-98E4-4036DF03A4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8670737F-00BB-3180-72CC-9E746997F632}"/>
              </a:ext>
            </a:extLst>
          </p:cNvPr>
          <p:cNvSpPr>
            <a:spLocks noGrp="1" noChangeArrowheads="1"/>
          </p:cNvSpPr>
          <p:nvPr>
            <p:ph type="subTitle" idx="1"/>
          </p:nvPr>
        </p:nvSpPr>
        <p:spPr>
          <a:xfrm>
            <a:off x="228600" y="209550"/>
            <a:ext cx="5410200" cy="4800600"/>
          </a:xfrm>
        </p:spPr>
        <p:txBody>
          <a:bodyPr>
            <a:normAutofit/>
          </a:bodyPr>
          <a:lstStyle/>
          <a:p>
            <a:pPr algn="l"/>
            <a:r>
              <a:rPr lang="en-US" sz="4000" dirty="0"/>
              <a:t>Matt Emmons, Olympic Gold Medalist sharpshooter</a:t>
            </a:r>
          </a:p>
        </p:txBody>
      </p:sp>
      <p:pic>
        <p:nvPicPr>
          <p:cNvPr id="4100" name="Picture 4">
            <a:extLst>
              <a:ext uri="{FF2B5EF4-FFF2-40B4-BE49-F238E27FC236}">
                <a16:creationId xmlns:a16="http://schemas.microsoft.com/office/drawing/2014/main" id="{19D83CE6-2F52-9978-0397-6C3041D285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0"/>
            <a:ext cx="337502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5902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D7AB8-5584-6560-C7CC-2B8DCFF452C3}"/>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F2B5178D-D06A-DFDE-54B3-5D637BDECDF0}"/>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sym typeface="Wingdings" panose="05000000000000000000" pitchFamily="2" charset="2"/>
              </a:rPr>
              <a:t>Matthew Emmons was the best sharpshooter.  Fire between heartbeats.  Breathe to slow down heartbeat. Bullseye in work target. </a:t>
            </a:r>
          </a:p>
        </p:txBody>
      </p:sp>
    </p:spTree>
    <p:extLst>
      <p:ext uri="{BB962C8B-B14F-4D97-AF65-F5344CB8AC3E}">
        <p14:creationId xmlns:p14="http://schemas.microsoft.com/office/powerpoint/2010/main" val="22926475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1857A-2FC3-95CB-F3CE-E928D0C1EF04}"/>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6C3EE1EB-9D9B-904A-1252-7AEF6047BB56}"/>
              </a:ext>
            </a:extLst>
          </p:cNvPr>
          <p:cNvSpPr>
            <a:spLocks noGrp="1" noChangeArrowheads="1"/>
          </p:cNvSpPr>
          <p:nvPr>
            <p:ph type="subTitle" idx="1"/>
          </p:nvPr>
        </p:nvSpPr>
        <p:spPr>
          <a:xfrm>
            <a:off x="228600" y="209550"/>
            <a:ext cx="8686800" cy="4800600"/>
          </a:xfrm>
        </p:spPr>
        <p:txBody>
          <a:bodyPr>
            <a:normAutofit fontScale="92500"/>
          </a:bodyPr>
          <a:lstStyle/>
          <a:p>
            <a:pPr algn="l"/>
            <a:r>
              <a:rPr lang="en-US" sz="4000" dirty="0"/>
              <a:t>Matt Emmons was stunned. The year was 2004. He held a commanding lead in the 50-meter Olympic rifle final. Honing to dead center of the target, he gently squeezed the trigger. The bullet pierced the bull’s eye. He was sure he’d just won his second Olympic gold medal.</a:t>
            </a:r>
          </a:p>
          <a:p>
            <a:pPr algn="l"/>
            <a:endParaRPr lang="en-US" sz="4000" dirty="0"/>
          </a:p>
        </p:txBody>
      </p:sp>
    </p:spTree>
    <p:extLst>
      <p:ext uri="{BB962C8B-B14F-4D97-AF65-F5344CB8AC3E}">
        <p14:creationId xmlns:p14="http://schemas.microsoft.com/office/powerpoint/2010/main" val="1718114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A11E3F-0EAB-5F91-B1B9-50488A79E254}"/>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69AB7618-AC82-A2FC-EFAA-2F49426DDE44}"/>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Then, wait a minute: No score appeared! Matt gestured to the officials. Was there some malfunction with the target? No, the judges said: No malfunction. Matt Emmons had aimed precisely and … hit the target one lane over. His score was zero.</a:t>
            </a:r>
          </a:p>
          <a:p>
            <a:pPr algn="l"/>
            <a:endParaRPr lang="en-US" sz="4000" dirty="0"/>
          </a:p>
        </p:txBody>
      </p:sp>
    </p:spTree>
    <p:extLst>
      <p:ext uri="{BB962C8B-B14F-4D97-AF65-F5344CB8AC3E}">
        <p14:creationId xmlns:p14="http://schemas.microsoft.com/office/powerpoint/2010/main" val="11389965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576B5-8D02-CF9B-E84C-6B554EB1E9EC}"/>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B0280DF3-D55B-BDAC-C5CA-7A54BFED838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Even Olympian skills fail the competitor who is focused on the wrong target. </a:t>
            </a:r>
          </a:p>
          <a:p>
            <a:pPr algn="l"/>
            <a:r>
              <a:rPr lang="en-US" sz="4000" dirty="0"/>
              <a:t>Make sure you’re aiming for the right goals … in the high calling of our daily work.</a:t>
            </a:r>
          </a:p>
        </p:txBody>
      </p:sp>
    </p:spTree>
    <p:extLst>
      <p:ext uri="{BB962C8B-B14F-4D97-AF65-F5344CB8AC3E}">
        <p14:creationId xmlns:p14="http://schemas.microsoft.com/office/powerpoint/2010/main" val="30481099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BF607-4D10-CDE7-AB63-E35BEEE4BBB8}"/>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4020B14D-4D50-E315-EF0F-E9CC99B2F66A}"/>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“Aim for perfection, listen to my appeal, be of one mind, live in peace. And the God of love and peace will be with you.”  </a:t>
            </a:r>
            <a:r>
              <a:rPr lang="en-US" sz="4000" baseline="30000" dirty="0"/>
              <a:t>1 Cor 13.11</a:t>
            </a:r>
          </a:p>
        </p:txBody>
      </p:sp>
    </p:spTree>
    <p:extLst>
      <p:ext uri="{BB962C8B-B14F-4D97-AF65-F5344CB8AC3E}">
        <p14:creationId xmlns:p14="http://schemas.microsoft.com/office/powerpoint/2010/main" val="5978628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89920-38BD-8BA0-FE67-7552C8AFC59B}"/>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29F7911D-D877-F5A0-506C-2C529347B2E2}"/>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sym typeface="Wingdings" panose="05000000000000000000" pitchFamily="2" charset="2"/>
              </a:rPr>
              <a:t>Aim at the right target.  Succeeding at things that don’t matter, according to DL Moody, is the greatest danger.</a:t>
            </a:r>
          </a:p>
          <a:p>
            <a:pPr algn="l"/>
            <a:r>
              <a:rPr lang="en-US" sz="4000" dirty="0">
                <a:sym typeface="Wingdings" panose="05000000000000000000" pitchFamily="2" charset="2"/>
              </a:rPr>
              <a:t>Succeeding at things don’t matter.  </a:t>
            </a:r>
          </a:p>
          <a:p>
            <a:pPr algn="l"/>
            <a:r>
              <a:rPr lang="en-US" sz="4000" dirty="0">
                <a:sym typeface="Wingdings" panose="05000000000000000000" pitchFamily="2" charset="2"/>
              </a:rPr>
              <a:t>Shooting at wrong target.</a:t>
            </a:r>
            <a:endParaRPr lang="en-US" sz="4000" dirty="0"/>
          </a:p>
        </p:txBody>
      </p:sp>
    </p:spTree>
    <p:extLst>
      <p:ext uri="{BB962C8B-B14F-4D97-AF65-F5344CB8AC3E}">
        <p14:creationId xmlns:p14="http://schemas.microsoft.com/office/powerpoint/2010/main" val="198542634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16BE7-9C9A-4DC0-76A8-44588B7B6F3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A851C70B-46AA-A900-9BF8-F31D69272B9F}"/>
              </a:ext>
            </a:extLst>
          </p:cNvPr>
          <p:cNvSpPr>
            <a:spLocks noGrp="1" noChangeArrowheads="1"/>
          </p:cNvSpPr>
          <p:nvPr>
            <p:ph type="subTitle" idx="1"/>
          </p:nvPr>
        </p:nvSpPr>
        <p:spPr>
          <a:xfrm>
            <a:off x="228600" y="209550"/>
            <a:ext cx="8686800" cy="4800600"/>
          </a:xfrm>
        </p:spPr>
        <p:txBody>
          <a:bodyPr>
            <a:normAutofit/>
          </a:bodyPr>
          <a:lstStyle/>
          <a:p>
            <a:pPr marL="171450" indent="-171450" algn="l">
              <a:buFont typeface="Arial" panose="020B0604020202020204" pitchFamily="34" charset="0"/>
              <a:buChar char="•"/>
            </a:pPr>
            <a:r>
              <a:rPr lang="en-US" sz="4000" dirty="0"/>
              <a:t>63% US </a:t>
            </a:r>
            <a:r>
              <a:rPr lang="en-US" sz="4000" dirty="0" err="1"/>
              <a:t>populaton</a:t>
            </a:r>
            <a:r>
              <a:rPr lang="en-US" sz="4000" dirty="0"/>
              <a:t> identify as believers</a:t>
            </a:r>
          </a:p>
          <a:p>
            <a:pPr marL="171450" indent="-171450" algn="l">
              <a:buFont typeface="Arial" panose="020B0604020202020204" pitchFamily="34" charset="0"/>
              <a:buChar char="•"/>
            </a:pPr>
            <a:r>
              <a:rPr lang="en-US" sz="4000" dirty="0"/>
              <a:t>25% according to Barna are practicing.  </a:t>
            </a:r>
          </a:p>
        </p:txBody>
      </p:sp>
    </p:spTree>
    <p:extLst>
      <p:ext uri="{BB962C8B-B14F-4D97-AF65-F5344CB8AC3E}">
        <p14:creationId xmlns:p14="http://schemas.microsoft.com/office/powerpoint/2010/main" val="30395726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83106-1B16-2A18-7F50-84F7398B2ACB}"/>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EE26167C-56D2-0AB3-591A-40DB7DBE98DD}"/>
              </a:ext>
            </a:extLst>
          </p:cNvPr>
          <p:cNvSpPr>
            <a:spLocks noGrp="1" noChangeArrowheads="1"/>
          </p:cNvSpPr>
          <p:nvPr>
            <p:ph type="subTitle" idx="1"/>
          </p:nvPr>
        </p:nvSpPr>
        <p:spPr>
          <a:xfrm>
            <a:off x="228600" y="209550"/>
            <a:ext cx="8686800" cy="4800600"/>
          </a:xfrm>
        </p:spPr>
        <p:txBody>
          <a:bodyPr numCol="2">
            <a:normAutofit/>
          </a:bodyPr>
          <a:lstStyle/>
          <a:p>
            <a:r>
              <a:rPr lang="en-US" sz="4000" u="sng" dirty="0"/>
              <a:t>Yeshua</a:t>
            </a:r>
          </a:p>
          <a:p>
            <a:r>
              <a:rPr lang="en-US" sz="4000" dirty="0"/>
              <a:t>Grace</a:t>
            </a:r>
          </a:p>
          <a:p>
            <a:r>
              <a:rPr lang="en-US" sz="4000" dirty="0"/>
              <a:t>Unity</a:t>
            </a:r>
          </a:p>
          <a:p>
            <a:r>
              <a:rPr lang="en-US" sz="4000" dirty="0"/>
              <a:t>Good works</a:t>
            </a:r>
          </a:p>
          <a:p>
            <a:endParaRPr lang="en-US" sz="4000" dirty="0"/>
          </a:p>
          <a:p>
            <a:endParaRPr lang="en-US" sz="4000" dirty="0"/>
          </a:p>
          <a:p>
            <a:r>
              <a:rPr lang="en-US" sz="4000" u="sng" dirty="0"/>
              <a:t>Typical believer</a:t>
            </a:r>
          </a:p>
          <a:p>
            <a:r>
              <a:rPr lang="en-US" sz="4000" dirty="0"/>
              <a:t>Judgment</a:t>
            </a:r>
          </a:p>
          <a:p>
            <a:r>
              <a:rPr lang="en-US" sz="4000" dirty="0"/>
              <a:t>Division</a:t>
            </a:r>
          </a:p>
          <a:p>
            <a:r>
              <a:rPr lang="en-US" sz="4000" dirty="0"/>
              <a:t>Hypocrisy</a:t>
            </a:r>
          </a:p>
          <a:p>
            <a:endParaRPr lang="en-US" sz="4000" dirty="0"/>
          </a:p>
        </p:txBody>
      </p:sp>
    </p:spTree>
    <p:extLst>
      <p:ext uri="{BB962C8B-B14F-4D97-AF65-F5344CB8AC3E}">
        <p14:creationId xmlns:p14="http://schemas.microsoft.com/office/powerpoint/2010/main" val="189604633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A8F5D-A8F5-FDA4-47A6-830C96729888}"/>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16989322-628A-B0DC-A998-3E69D796770D}"/>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a:p>
            <a:pPr algn="l"/>
            <a:endParaRPr lang="en-US" sz="4000" dirty="0"/>
          </a:p>
          <a:p>
            <a:pPr algn="l"/>
            <a:endParaRPr lang="en-US" sz="1600" dirty="0"/>
          </a:p>
        </p:txBody>
      </p:sp>
      <p:pic>
        <p:nvPicPr>
          <p:cNvPr id="3" name="Picture 2">
            <a:extLst>
              <a:ext uri="{FF2B5EF4-FFF2-40B4-BE49-F238E27FC236}">
                <a16:creationId xmlns:a16="http://schemas.microsoft.com/office/drawing/2014/main" id="{D4155839-A35F-0E7F-E320-AE5F468E77C3}"/>
              </a:ext>
            </a:extLst>
          </p:cNvPr>
          <p:cNvPicPr>
            <a:picLocks noChangeAspect="1"/>
          </p:cNvPicPr>
          <p:nvPr/>
        </p:nvPicPr>
        <p:blipFill>
          <a:blip r:embed="rId3"/>
          <a:stretch>
            <a:fillRect/>
          </a:stretch>
        </p:blipFill>
        <p:spPr>
          <a:xfrm>
            <a:off x="152400" y="133350"/>
            <a:ext cx="8763000" cy="4028454"/>
          </a:xfrm>
          <a:prstGeom prst="rect">
            <a:avLst/>
          </a:prstGeom>
        </p:spPr>
      </p:pic>
    </p:spTree>
    <p:extLst>
      <p:ext uri="{BB962C8B-B14F-4D97-AF65-F5344CB8AC3E}">
        <p14:creationId xmlns:p14="http://schemas.microsoft.com/office/powerpoint/2010/main" val="2359466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7DD5D-644C-9A76-3415-B210B5DF2B42}"/>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1EA2B811-AE88-1EE6-5E58-461A2786E94A}"/>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 “Kellogg’s makes Fruit Loops for the United States alone that is loaded with red dye, blue dye, yellow dye, and many, many other ingredients,” Kennedy said Thursday. He noted, “They make the same product for Canada — it’s all vegetable dyes.”</a:t>
            </a:r>
          </a:p>
        </p:txBody>
      </p:sp>
    </p:spTree>
    <p:extLst>
      <p:ext uri="{BB962C8B-B14F-4D97-AF65-F5344CB8AC3E}">
        <p14:creationId xmlns:p14="http://schemas.microsoft.com/office/powerpoint/2010/main" val="8465335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D9A7D0-4E0C-B4EA-C35C-2CF0D3C6C3C1}"/>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E97F924A-8B6C-FE90-55CB-DB13CB3BFF5F}"/>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Some encouraging trends…</a:t>
            </a:r>
          </a:p>
        </p:txBody>
      </p:sp>
    </p:spTree>
    <p:extLst>
      <p:ext uri="{BB962C8B-B14F-4D97-AF65-F5344CB8AC3E}">
        <p14:creationId xmlns:p14="http://schemas.microsoft.com/office/powerpoint/2010/main" val="267148530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2B0FC-1429-0292-90F5-8768B724567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1C3B0413-2E72-B9AC-C816-41AB03A1D60B}"/>
              </a:ext>
            </a:extLst>
          </p:cNvPr>
          <p:cNvSpPr>
            <a:spLocks noGrp="1" noChangeArrowheads="1"/>
          </p:cNvSpPr>
          <p:nvPr>
            <p:ph type="subTitle" idx="1"/>
          </p:nvPr>
        </p:nvSpPr>
        <p:spPr>
          <a:xfrm>
            <a:off x="228600" y="209550"/>
            <a:ext cx="8686800" cy="4800600"/>
          </a:xfrm>
        </p:spPr>
        <p:txBody>
          <a:bodyPr>
            <a:normAutofit fontScale="92500"/>
          </a:bodyPr>
          <a:lstStyle/>
          <a:p>
            <a:pPr algn="l"/>
            <a:r>
              <a:rPr lang="en-US" sz="4000" dirty="0"/>
              <a:t>Last Sunday was a big day for the </a:t>
            </a:r>
            <a:r>
              <a:rPr lang="en-US" sz="4000" dirty="0" err="1"/>
              <a:t>YouVersion</a:t>
            </a:r>
            <a:r>
              <a:rPr lang="en-US" sz="4000" dirty="0"/>
              <a:t> Bible app.</a:t>
            </a:r>
          </a:p>
          <a:p>
            <a:pPr algn="l"/>
            <a:r>
              <a:rPr lang="en-US" sz="4000" dirty="0"/>
              <a:t>The faith-based app’s founder, Bobby Gruenewald, told The Christian Post the </a:t>
            </a:r>
            <a:r>
              <a:rPr lang="en-US" sz="4000" dirty="0" err="1"/>
              <a:t>YouVersion</a:t>
            </a:r>
            <a:r>
              <a:rPr lang="en-US" sz="4000" dirty="0"/>
              <a:t> team “saw 18.2 million people engage in the Bible and more than 798,000 installs” on Sunday Jan. 5.</a:t>
            </a:r>
          </a:p>
        </p:txBody>
      </p:sp>
    </p:spTree>
    <p:extLst>
      <p:ext uri="{BB962C8B-B14F-4D97-AF65-F5344CB8AC3E}">
        <p14:creationId xmlns:p14="http://schemas.microsoft.com/office/powerpoint/2010/main" val="26332099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7E312-044F-37DD-527B-2D6D10D8BAC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943B1D71-03B1-94DA-2B84-22AC932B8363}"/>
              </a:ext>
            </a:extLst>
          </p:cNvPr>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dirty="0"/>
              <a:t>“We tend to see a seasonal uptick in Bible engagement at the beginning of the year as people start new habits and are interested in reading the Bible for the first time,” he said. “What’s interesting to us is that this year’s increase is even higher than this same time last year, and it’s a trend we’re seeing globally.”</a:t>
            </a:r>
          </a:p>
          <a:p>
            <a:pPr algn="l"/>
            <a:endParaRPr lang="en-US" sz="4000" dirty="0"/>
          </a:p>
          <a:p>
            <a:pPr algn="l"/>
            <a:endParaRPr lang="en-US" sz="4000" dirty="0"/>
          </a:p>
        </p:txBody>
      </p:sp>
    </p:spTree>
    <p:extLst>
      <p:ext uri="{BB962C8B-B14F-4D97-AF65-F5344CB8AC3E}">
        <p14:creationId xmlns:p14="http://schemas.microsoft.com/office/powerpoint/2010/main" val="38114027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8ECF0-C465-491A-8ADA-B6CAA88D561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19037C33-EAB6-CDA4-77BA-9F4BB1DC79B3}"/>
              </a:ext>
            </a:extLst>
          </p:cNvPr>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dirty="0"/>
              <a:t>The hugely popular </a:t>
            </a:r>
            <a:r>
              <a:rPr lang="en-US" sz="4000" dirty="0" err="1"/>
              <a:t>YouVersion</a:t>
            </a:r>
            <a:r>
              <a:rPr lang="en-US" sz="4000" dirty="0"/>
              <a:t> Bible App was installed nearly 800,000 times on January 5 this year alone, the Christian Post reports. Launched in 2008 by the US-based </a:t>
            </a:r>
            <a:r>
              <a:rPr lang="en-US" sz="4000" dirty="0" err="1"/>
              <a:t>Life.Church</a:t>
            </a:r>
            <a:r>
              <a:rPr lang="en-US" sz="4000" dirty="0"/>
              <a:t> ministry, </a:t>
            </a:r>
            <a:r>
              <a:rPr lang="en-US" sz="4000" dirty="0" err="1"/>
              <a:t>YouVersion</a:t>
            </a:r>
            <a:r>
              <a:rPr lang="en-US" sz="4000" dirty="0"/>
              <a:t> is available in 2,100 languages and has been installed on 850 million devices worldwide.</a:t>
            </a:r>
          </a:p>
        </p:txBody>
      </p:sp>
    </p:spTree>
    <p:extLst>
      <p:ext uri="{BB962C8B-B14F-4D97-AF65-F5344CB8AC3E}">
        <p14:creationId xmlns:p14="http://schemas.microsoft.com/office/powerpoint/2010/main" val="33502844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E136E-FD1E-880D-117B-8CCA4F09216D}"/>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F936066D-CEB3-10A2-77EE-D7944818041F}"/>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Phil 2. 5-11</a:t>
            </a:r>
            <a:r>
              <a:rPr lang="en-US" sz="4000" dirty="0"/>
              <a:t> In honor of the name given Yeshua, </a:t>
            </a:r>
            <a:r>
              <a:rPr lang="en-US" sz="4000" u="sng" dirty="0">
                <a:solidFill>
                  <a:srgbClr val="FFFF66"/>
                </a:solidFill>
              </a:rPr>
              <a:t>every knee will bow</a:t>
            </a:r>
            <a:r>
              <a:rPr lang="en-US" sz="4000" dirty="0">
                <a:solidFill>
                  <a:srgbClr val="FFFF66"/>
                </a:solidFill>
              </a:rPr>
              <a:t> </a:t>
            </a:r>
            <a:r>
              <a:rPr lang="en-US" sz="4000" dirty="0"/>
              <a:t>— in heaven, on earth and under the earth — </a:t>
            </a:r>
            <a:r>
              <a:rPr lang="en-US" sz="4000" baseline="30000" dirty="0"/>
              <a:t> </a:t>
            </a:r>
            <a:r>
              <a:rPr lang="en-US" sz="4000" dirty="0"/>
              <a:t>and </a:t>
            </a:r>
            <a:r>
              <a:rPr lang="en-US" sz="4000" u="sng" dirty="0">
                <a:solidFill>
                  <a:srgbClr val="FFFF66"/>
                </a:solidFill>
              </a:rPr>
              <a:t>every tongue will acknowledge that Yeshua the Messiah is Adoni</a:t>
            </a:r>
            <a:r>
              <a:rPr lang="en-US" sz="4000" dirty="0">
                <a:solidFill>
                  <a:srgbClr val="FFFF66"/>
                </a:solidFill>
              </a:rPr>
              <a:t> </a:t>
            </a:r>
            <a:r>
              <a:rPr lang="en-US" sz="4000" dirty="0"/>
              <a:t>— to the glory of God the Father.</a:t>
            </a:r>
          </a:p>
        </p:txBody>
      </p:sp>
    </p:spTree>
    <p:extLst>
      <p:ext uri="{BB962C8B-B14F-4D97-AF65-F5344CB8AC3E}">
        <p14:creationId xmlns:p14="http://schemas.microsoft.com/office/powerpoint/2010/main" val="20277710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9605B-6B22-6BA6-0B8E-3FCBFE54B89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99AA01D2-E545-2029-A395-CFE9AF6863A2}"/>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58E7335D-2577-D724-A03C-38A651496F09}"/>
              </a:ext>
            </a:extLst>
          </p:cNvPr>
          <p:cNvPicPr>
            <a:picLocks noChangeAspect="1"/>
          </p:cNvPicPr>
          <p:nvPr/>
        </p:nvPicPr>
        <p:blipFill>
          <a:blip r:embed="rId3"/>
          <a:srcRect b="20926"/>
          <a:stretch/>
        </p:blipFill>
        <p:spPr>
          <a:xfrm>
            <a:off x="203673" y="57150"/>
            <a:ext cx="8940327" cy="4953001"/>
          </a:xfrm>
          <a:prstGeom prst="rect">
            <a:avLst/>
          </a:prstGeom>
        </p:spPr>
      </p:pic>
    </p:spTree>
    <p:extLst>
      <p:ext uri="{BB962C8B-B14F-4D97-AF65-F5344CB8AC3E}">
        <p14:creationId xmlns:p14="http://schemas.microsoft.com/office/powerpoint/2010/main" val="80075012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9DC4E-D624-169D-327B-47CA0DA05637}"/>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2404BE0E-12B2-03EB-024A-2B7274865BCF}"/>
              </a:ext>
            </a:extLst>
          </p:cNvPr>
          <p:cNvSpPr>
            <a:spLocks noGrp="1" noChangeArrowheads="1"/>
          </p:cNvSpPr>
          <p:nvPr>
            <p:ph type="subTitle" idx="1"/>
          </p:nvPr>
        </p:nvSpPr>
        <p:spPr>
          <a:xfrm>
            <a:off x="228600" y="209550"/>
            <a:ext cx="8686800" cy="4800600"/>
          </a:xfrm>
        </p:spPr>
        <p:txBody>
          <a:bodyPr>
            <a:normAutofit fontScale="92500"/>
          </a:bodyPr>
          <a:lstStyle/>
          <a:p>
            <a:pPr algn="l"/>
            <a:r>
              <a:rPr lang="en-US" sz="4000" dirty="0"/>
              <a:t>Netanyahu: “After this worst attack on Jews since the Holocaust, [Oct. 7] Iran and its henchmen in the Middle East were absolutely ecstatic. Haniyeh praised the massacre, Sinwar said Israel was finished, Nasrallah boasted that Israel was ‘as feeble as a spider’s web.’ 	</a:t>
            </a:r>
            <a:endParaRPr lang="en-US" sz="6600" dirty="0"/>
          </a:p>
        </p:txBody>
      </p:sp>
    </p:spTree>
    <p:extLst>
      <p:ext uri="{BB962C8B-B14F-4D97-AF65-F5344CB8AC3E}">
        <p14:creationId xmlns:p14="http://schemas.microsoft.com/office/powerpoint/2010/main" val="261626573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17977-5F69-68A9-AF6F-5DD03BE3959A}"/>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B717BC6B-4D2F-CFE9-DAE5-F3B53C0D0413}"/>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“Well, Mr. President, Haniyeh is gone, Sinwar is gone, Nasrallah is gone, we’ve devastated Hamas, decimated Hezbollah, destroyed Assad’s remaining armaments and we crippled Iran’s air defenses. In doing this, we’ve defeated some of America’s worst enemies. </a:t>
            </a:r>
          </a:p>
        </p:txBody>
      </p:sp>
    </p:spTree>
    <p:extLst>
      <p:ext uri="{BB962C8B-B14F-4D97-AF65-F5344CB8AC3E}">
        <p14:creationId xmlns:p14="http://schemas.microsoft.com/office/powerpoint/2010/main" val="11945067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BC0DA-5FFA-8D78-0006-5670D731876C}"/>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486DC1B9-467D-84C8-0597-909C3AAB6A77}"/>
              </a:ext>
            </a:extLst>
          </p:cNvPr>
          <p:cNvSpPr>
            <a:spLocks noGrp="1" noChangeArrowheads="1"/>
          </p:cNvSpPr>
          <p:nvPr>
            <p:ph type="subTitle" idx="1"/>
          </p:nvPr>
        </p:nvSpPr>
        <p:spPr>
          <a:xfrm>
            <a:off x="228600" y="209550"/>
            <a:ext cx="8686800" cy="4800600"/>
          </a:xfrm>
        </p:spPr>
        <p:txBody>
          <a:bodyPr>
            <a:normAutofit fontScale="92500"/>
          </a:bodyPr>
          <a:lstStyle/>
          <a:p>
            <a:pPr algn="l"/>
            <a:r>
              <a:rPr lang="en-US" sz="4000" dirty="0"/>
              <a:t>We took out terrorists who were wanted for decades for shedding rivers of American blood, including 241 Marines murdered in Beirut. We accomplished all this with the indomitable spirit of our people and the boundless courage of our soldiers.  [and the help of G-d!]</a:t>
            </a:r>
          </a:p>
        </p:txBody>
      </p:sp>
    </p:spTree>
    <p:extLst>
      <p:ext uri="{BB962C8B-B14F-4D97-AF65-F5344CB8AC3E}">
        <p14:creationId xmlns:p14="http://schemas.microsoft.com/office/powerpoint/2010/main" val="340414550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65919-698B-1D9C-8215-0A8A72114E61}"/>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FDE1001A-516F-D960-6D4B-968B5585E72B}"/>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“The Bible says that the people of Israel shall rise like lions and boy, did we rise. Today, the roar of the lion of Judah is heard loudly throughout the Middle East.</a:t>
            </a:r>
          </a:p>
        </p:txBody>
      </p:sp>
    </p:spTree>
    <p:extLst>
      <p:ext uri="{BB962C8B-B14F-4D97-AF65-F5344CB8AC3E}">
        <p14:creationId xmlns:p14="http://schemas.microsoft.com/office/powerpoint/2010/main" val="1337430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F47DA-FEF2-94DC-9987-5C5398A1C502}"/>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74FF16E5-9A58-89E9-C649-B916E2D39C0B}"/>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Senator Roger Marshall (R-Kan.) told Kennedy Wednesday, “I believe for such a time as this, that you’re not just one of 300 million people, I think that you are the person to lead HHS to make America healthy again, that God has a divine purpose for you.”</a:t>
            </a:r>
          </a:p>
        </p:txBody>
      </p:sp>
    </p:spTree>
    <p:extLst>
      <p:ext uri="{BB962C8B-B14F-4D97-AF65-F5344CB8AC3E}">
        <p14:creationId xmlns:p14="http://schemas.microsoft.com/office/powerpoint/2010/main" val="389224127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45A98-AD94-CCD6-F2AF-B2CAA6EEF946}"/>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BE3E4514-6C02-6EC4-A0D3-7F308FC63DB1}"/>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“Israel has never been stronger and the Iran terror axis has never been weaker. But as we discussed Mr. President, to secure our future and bring peace to our region, we have to finish the job.</a:t>
            </a:r>
          </a:p>
        </p:txBody>
      </p:sp>
    </p:spTree>
    <p:extLst>
      <p:ext uri="{BB962C8B-B14F-4D97-AF65-F5344CB8AC3E}">
        <p14:creationId xmlns:p14="http://schemas.microsoft.com/office/powerpoint/2010/main" val="421705637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69648-4F18-A569-6798-B772CA2FA395}"/>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E97DDBF6-6837-F933-C89E-80D10F13518A}"/>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“In Gaza, Israel has three goals: Destroy Hamas’s military and governing capabilities, secure the release of all our hostages and ensure that Gaza never again poses a threat to Israel.</a:t>
            </a:r>
          </a:p>
        </p:txBody>
      </p:sp>
    </p:spTree>
    <p:extLst>
      <p:ext uri="{BB962C8B-B14F-4D97-AF65-F5344CB8AC3E}">
        <p14:creationId xmlns:p14="http://schemas.microsoft.com/office/powerpoint/2010/main" val="31169977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E0FEFF-5BF7-B6F6-9B5C-F57A0E037FBC}"/>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F5898C9D-CCF2-6CA3-F219-C86B826CCAAC}"/>
              </a:ext>
            </a:extLst>
          </p:cNvPr>
          <p:cNvSpPr>
            <a:spLocks noGrp="1" noChangeArrowheads="1"/>
          </p:cNvSpPr>
          <p:nvPr>
            <p:ph type="subTitle" idx="1"/>
          </p:nvPr>
        </p:nvSpPr>
        <p:spPr>
          <a:xfrm>
            <a:off x="228600" y="209550"/>
            <a:ext cx="3657600" cy="4800600"/>
          </a:xfrm>
        </p:spPr>
        <p:txBody>
          <a:bodyPr>
            <a:normAutofit/>
          </a:bodyPr>
          <a:lstStyle/>
          <a:p>
            <a:pPr algn="l"/>
            <a:r>
              <a:rPr lang="en-US" sz="4000" dirty="0"/>
              <a:t>Congress-woman </a:t>
            </a:r>
          </a:p>
          <a:p>
            <a:pPr algn="l"/>
            <a:r>
              <a:rPr lang="en-US" sz="4000" dirty="0"/>
              <a:t>Michele Bachman sees prophetic fulfillment:</a:t>
            </a:r>
          </a:p>
        </p:txBody>
      </p:sp>
      <p:pic>
        <p:nvPicPr>
          <p:cNvPr id="5122" name="Picture 2">
            <a:extLst>
              <a:ext uri="{FF2B5EF4-FFF2-40B4-BE49-F238E27FC236}">
                <a16:creationId xmlns:a16="http://schemas.microsoft.com/office/drawing/2014/main" id="{91ECC447-4C35-DF25-DF29-A2F8A23DA7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519" r="18519"/>
          <a:stretch/>
        </p:blipFill>
        <p:spPr bwMode="auto">
          <a:xfrm>
            <a:off x="3886200" y="0"/>
            <a:ext cx="51816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79827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9FF10-BE84-1E91-E09F-E5644B4F1EDA}"/>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D15848F4-E1B1-E0DA-F107-DD1F889F08CD}"/>
              </a:ext>
            </a:extLst>
          </p:cNvPr>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baseline="30000" dirty="0"/>
              <a:t>Zeph 2.4-7 </a:t>
            </a:r>
            <a:r>
              <a:rPr lang="en-US" sz="4000" dirty="0"/>
              <a:t>Seek Adonai, all you humble in the land, you who exercise his justice; seek righteousness, seek humility —you might be hidden on the day of Adonai’s anger.  For ‘</a:t>
            </a:r>
            <a:r>
              <a:rPr lang="en-US" sz="4000" dirty="0" err="1"/>
              <a:t>Azah</a:t>
            </a:r>
            <a:r>
              <a:rPr lang="en-US" sz="4000" dirty="0"/>
              <a:t> [Gaza] will be abandoned, Ashkelon will be desolate, they will evacuate Ashdod at noon, and ‘Ekron will be uprooted.  </a:t>
            </a:r>
          </a:p>
        </p:txBody>
      </p:sp>
    </p:spTree>
    <p:extLst>
      <p:ext uri="{BB962C8B-B14F-4D97-AF65-F5344CB8AC3E}">
        <p14:creationId xmlns:p14="http://schemas.microsoft.com/office/powerpoint/2010/main" val="410204763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9D3E6-A150-E462-EFFA-4FFF7DE00CB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55B8FAD-2EB2-E8B5-F309-A497A70752AC}"/>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a:t>Zeph 2.4-7</a:t>
            </a:r>
            <a:r>
              <a:rPr lang="en-US" sz="4000" dirty="0"/>
              <a:t>  Woe to the inhabitants of the seacoast, the nation of the </a:t>
            </a:r>
            <a:r>
              <a:rPr lang="en-US" sz="4000" dirty="0" err="1"/>
              <a:t>K’reti</a:t>
            </a:r>
            <a:r>
              <a:rPr lang="en-US" sz="4000" dirty="0"/>
              <a:t> [descendants of Crete]! The word of Adonai is against you, </a:t>
            </a:r>
            <a:r>
              <a:rPr lang="en-US" sz="4000" dirty="0" err="1"/>
              <a:t>Kena‘an</a:t>
            </a:r>
            <a:r>
              <a:rPr lang="en-US" sz="4000" dirty="0"/>
              <a:t>, land of the </a:t>
            </a:r>
            <a:r>
              <a:rPr lang="en-US" sz="4000" dirty="0" err="1"/>
              <a:t>P’lishtim</a:t>
            </a:r>
            <a:r>
              <a:rPr lang="en-US" sz="4000" dirty="0"/>
              <a:t>: “I will destroy you; no one will be left.” The seacoast will be reduced to pastures, </a:t>
            </a:r>
          </a:p>
        </p:txBody>
      </p:sp>
    </p:spTree>
    <p:extLst>
      <p:ext uri="{BB962C8B-B14F-4D97-AF65-F5344CB8AC3E}">
        <p14:creationId xmlns:p14="http://schemas.microsoft.com/office/powerpoint/2010/main" val="145062660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52C62-E5F8-66DF-D568-FF965B35FA9C}"/>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9081F1C7-2E7A-580A-5BA3-2006DC0C0105}"/>
              </a:ext>
            </a:extLst>
          </p:cNvPr>
          <p:cNvSpPr>
            <a:spLocks noGrp="1" noChangeArrowheads="1"/>
          </p:cNvSpPr>
          <p:nvPr>
            <p:ph type="subTitle" idx="1"/>
          </p:nvPr>
        </p:nvSpPr>
        <p:spPr>
          <a:xfrm>
            <a:off x="228600" y="209550"/>
            <a:ext cx="8686800" cy="4800600"/>
          </a:xfrm>
        </p:spPr>
        <p:txBody>
          <a:bodyPr>
            <a:normAutofit fontScale="92500"/>
          </a:bodyPr>
          <a:lstStyle/>
          <a:p>
            <a:pPr algn="l"/>
            <a:r>
              <a:rPr lang="en-US" sz="4000" baseline="30000" dirty="0"/>
              <a:t>Zeph 2.4-7</a:t>
            </a:r>
            <a:r>
              <a:rPr lang="en-US" sz="4000" dirty="0"/>
              <a:t>  meadows for shepherds, pens for sheep;  and the coast will belong to the remnant of the house of Y’hudah. They will pasture their flocks there and in the evening lie down in the houses of Ashkelon. For Adonai their God will remember them and restore their fortunes.</a:t>
            </a:r>
          </a:p>
        </p:txBody>
      </p:sp>
    </p:spTree>
    <p:extLst>
      <p:ext uri="{BB962C8B-B14F-4D97-AF65-F5344CB8AC3E}">
        <p14:creationId xmlns:p14="http://schemas.microsoft.com/office/powerpoint/2010/main" val="426212723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11248-9912-778F-0E7E-B835A208950A}"/>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BBE45D34-D478-6A3A-F91F-7835FCC593A4}"/>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127AECF7-ED10-740E-069E-FC555B63D6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418493460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1BDE7-71DB-4239-2B5A-AA2C0C644045}"/>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4916F64D-D52C-EFE1-CB43-2A8D707D90D0}"/>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DAF3E7CC-D394-026B-02D7-B583053850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5273AE51-1919-CF6A-813F-A6ED3C344AEE}"/>
              </a:ext>
            </a:extLst>
          </p:cNvPr>
          <p:cNvSpPr txBox="1"/>
          <p:nvPr/>
        </p:nvSpPr>
        <p:spPr>
          <a:xfrm>
            <a:off x="107724" y="95250"/>
            <a:ext cx="8883876" cy="3170099"/>
          </a:xfrm>
          <a:prstGeom prst="rect">
            <a:avLst/>
          </a:prstGeom>
          <a:noFill/>
        </p:spPr>
        <p:txBody>
          <a:bodyPr wrap="square" rtlCol="0">
            <a:spAutoFit/>
          </a:bodyPr>
          <a:lstStyle/>
          <a:p>
            <a:pPr algn="l"/>
            <a:r>
              <a:rPr lang="en-US" dirty="0"/>
              <a:t>​</a:t>
            </a:r>
            <a:r>
              <a:rPr lang="en-US" u="sng" dirty="0">
                <a:solidFill>
                  <a:srgbClr val="FFFF66"/>
                </a:solidFill>
              </a:rPr>
              <a:t>Every Knee will bow.   Phil 2.10</a:t>
            </a:r>
          </a:p>
          <a:p>
            <a:pPr marL="457200" indent="-457200" algn="l">
              <a:buFont typeface="+mj-lt"/>
              <a:buAutoNum type="arabicPeriod"/>
            </a:pPr>
            <a:r>
              <a:rPr lang="en-US" dirty="0"/>
              <a:t>My driving passion, fire in my belly.</a:t>
            </a:r>
          </a:p>
          <a:p>
            <a:pPr marL="457200" indent="-457200" algn="l">
              <a:buFont typeface="+mj-lt"/>
              <a:buAutoNum type="arabicPeriod"/>
            </a:pPr>
            <a:r>
              <a:rPr lang="en-US" dirty="0"/>
              <a:t>What does it mean eternally?</a:t>
            </a:r>
          </a:p>
          <a:p>
            <a:pPr marL="457200" indent="-457200" algn="l">
              <a:buFont typeface="+mj-lt"/>
              <a:buAutoNum type="arabicPeriod"/>
            </a:pPr>
            <a:r>
              <a:rPr lang="en-US" dirty="0"/>
              <a:t>What does it mean in this life?</a:t>
            </a:r>
          </a:p>
        </p:txBody>
      </p:sp>
    </p:spTree>
    <p:extLst>
      <p:ext uri="{BB962C8B-B14F-4D97-AF65-F5344CB8AC3E}">
        <p14:creationId xmlns:p14="http://schemas.microsoft.com/office/powerpoint/2010/main" val="114024560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E6A51-5F55-2AE0-A62E-C65CCC573588}"/>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6E7DDAA6-39B0-FF3E-BC17-9B7C2647D7ED}"/>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Phil 2. 5-11</a:t>
            </a:r>
            <a:r>
              <a:rPr lang="en-US" sz="4000" dirty="0"/>
              <a:t> In honor of the name given Yeshua, </a:t>
            </a:r>
            <a:r>
              <a:rPr lang="en-US" sz="4000" u="sng" dirty="0">
                <a:solidFill>
                  <a:srgbClr val="FFFF66"/>
                </a:solidFill>
              </a:rPr>
              <a:t>every knee will bow</a:t>
            </a:r>
            <a:r>
              <a:rPr lang="en-US" sz="4000" dirty="0">
                <a:solidFill>
                  <a:srgbClr val="FFFF66"/>
                </a:solidFill>
              </a:rPr>
              <a:t> </a:t>
            </a:r>
            <a:r>
              <a:rPr lang="en-US" sz="4000" dirty="0"/>
              <a:t>— in heaven, on earth and under the earth — </a:t>
            </a:r>
            <a:r>
              <a:rPr lang="en-US" sz="4000" baseline="30000" dirty="0"/>
              <a:t> </a:t>
            </a:r>
            <a:r>
              <a:rPr lang="en-US" sz="4000" dirty="0"/>
              <a:t>and </a:t>
            </a:r>
            <a:r>
              <a:rPr lang="en-US" sz="4000" u="sng" dirty="0">
                <a:solidFill>
                  <a:srgbClr val="FFFF66"/>
                </a:solidFill>
              </a:rPr>
              <a:t>every tongue will acknowledge that Yeshua the Messiah is Adoni</a:t>
            </a:r>
            <a:r>
              <a:rPr lang="en-US" sz="4000" dirty="0">
                <a:solidFill>
                  <a:srgbClr val="FFFF66"/>
                </a:solidFill>
              </a:rPr>
              <a:t> </a:t>
            </a:r>
            <a:r>
              <a:rPr lang="en-US" sz="4000" dirty="0"/>
              <a:t>— to the glory of God the Father.</a:t>
            </a:r>
          </a:p>
        </p:txBody>
      </p:sp>
    </p:spTree>
    <p:extLst>
      <p:ext uri="{BB962C8B-B14F-4D97-AF65-F5344CB8AC3E}">
        <p14:creationId xmlns:p14="http://schemas.microsoft.com/office/powerpoint/2010/main" val="136868225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482F0-61B0-6ACC-E8B9-36A07AD7382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9548100B-E163-C4BC-196F-98A129CC5C1C}"/>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spTree>
    <p:extLst>
      <p:ext uri="{BB962C8B-B14F-4D97-AF65-F5344CB8AC3E}">
        <p14:creationId xmlns:p14="http://schemas.microsoft.com/office/powerpoint/2010/main" val="2036204294"/>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243894</TotalTime>
  <Words>5315</Words>
  <Application>Microsoft Office PowerPoint</Application>
  <PresentationFormat>On-screen Show (16:9)</PresentationFormat>
  <Paragraphs>540</Paragraphs>
  <Slides>99</Slides>
  <Notes>99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99</vt:i4>
      </vt:variant>
    </vt:vector>
  </HeadingPairs>
  <TitlesOfParts>
    <vt:vector size="106" baseType="lpstr">
      <vt:lpstr>__yahooSans_b8938d</vt:lpstr>
      <vt:lpstr>Arial</vt:lpstr>
      <vt:lpstr>Arial Rounded MT Bold</vt:lpstr>
      <vt:lpstr>David</vt:lpstr>
      <vt:lpstr>Vilna</vt:lpstr>
      <vt:lpstr>Wingdings</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שמואל Wolkenfeld</cp:lastModifiedBy>
  <cp:revision>5432</cp:revision>
  <dcterms:created xsi:type="dcterms:W3CDTF">2006-04-21T19:34:43Z</dcterms:created>
  <dcterms:modified xsi:type="dcterms:W3CDTF">2025-02-08T14:55:33Z</dcterms:modified>
</cp:coreProperties>
</file>