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9" r:id="rId2"/>
  </p:sldMasterIdLst>
  <p:notesMasterIdLst>
    <p:notesMasterId r:id="rId105"/>
  </p:notesMasterIdLst>
  <p:handoutMasterIdLst>
    <p:handoutMasterId r:id="rId106"/>
  </p:handoutMasterIdLst>
  <p:sldIdLst>
    <p:sldId id="2045" r:id="rId3"/>
    <p:sldId id="66678" r:id="rId4"/>
    <p:sldId id="66468" r:id="rId5"/>
    <p:sldId id="66679" r:id="rId6"/>
    <p:sldId id="66665" r:id="rId7"/>
    <p:sldId id="66666" r:id="rId8"/>
    <p:sldId id="66737" r:id="rId9"/>
    <p:sldId id="66733" r:id="rId10"/>
    <p:sldId id="66735" r:id="rId11"/>
    <p:sldId id="66736" r:id="rId12"/>
    <p:sldId id="66732" r:id="rId13"/>
    <p:sldId id="66731" r:id="rId14"/>
    <p:sldId id="66707" r:id="rId15"/>
    <p:sldId id="66759" r:id="rId16"/>
    <p:sldId id="66762" r:id="rId17"/>
    <p:sldId id="65999" r:id="rId18"/>
    <p:sldId id="66014" r:id="rId19"/>
    <p:sldId id="65998" r:id="rId20"/>
    <p:sldId id="66013" r:id="rId21"/>
    <p:sldId id="66689" r:id="rId22"/>
    <p:sldId id="3104" r:id="rId23"/>
    <p:sldId id="66688" r:id="rId24"/>
    <p:sldId id="66690" r:id="rId25"/>
    <p:sldId id="66691" r:id="rId26"/>
    <p:sldId id="66692" r:id="rId27"/>
    <p:sldId id="66696" r:id="rId28"/>
    <p:sldId id="66709" r:id="rId29"/>
    <p:sldId id="66710" r:id="rId30"/>
    <p:sldId id="66711" r:id="rId31"/>
    <p:sldId id="66676" r:id="rId32"/>
    <p:sldId id="66697" r:id="rId33"/>
    <p:sldId id="66672" r:id="rId34"/>
    <p:sldId id="66714" r:id="rId35"/>
    <p:sldId id="66740" r:id="rId36"/>
    <p:sldId id="66734" r:id="rId37"/>
    <p:sldId id="66693" r:id="rId38"/>
    <p:sldId id="66694" r:id="rId39"/>
    <p:sldId id="66695" r:id="rId40"/>
    <p:sldId id="66760" r:id="rId41"/>
    <p:sldId id="66761" r:id="rId42"/>
    <p:sldId id="66680" r:id="rId43"/>
    <p:sldId id="66660" r:id="rId44"/>
    <p:sldId id="66719" r:id="rId45"/>
    <p:sldId id="66720" r:id="rId46"/>
    <p:sldId id="66715" r:id="rId47"/>
    <p:sldId id="66716" r:id="rId48"/>
    <p:sldId id="66712" r:id="rId49"/>
    <p:sldId id="66741" r:id="rId50"/>
    <p:sldId id="66713" r:id="rId51"/>
    <p:sldId id="66742" r:id="rId52"/>
    <p:sldId id="66763" r:id="rId53"/>
    <p:sldId id="66764" r:id="rId54"/>
    <p:sldId id="66722" r:id="rId55"/>
    <p:sldId id="66721" r:id="rId56"/>
    <p:sldId id="66723" r:id="rId57"/>
    <p:sldId id="66725" r:id="rId58"/>
    <p:sldId id="66724" r:id="rId59"/>
    <p:sldId id="66729" r:id="rId60"/>
    <p:sldId id="66765" r:id="rId61"/>
    <p:sldId id="66730" r:id="rId62"/>
    <p:sldId id="66141" r:id="rId63"/>
    <p:sldId id="66154" r:id="rId64"/>
    <p:sldId id="66247" r:id="rId65"/>
    <p:sldId id="66159" r:id="rId66"/>
    <p:sldId id="66142" r:id="rId67"/>
    <p:sldId id="66726" r:id="rId68"/>
    <p:sldId id="66717" r:id="rId69"/>
    <p:sldId id="66758" r:id="rId70"/>
    <p:sldId id="66659" r:id="rId71"/>
    <p:sldId id="66681" r:id="rId72"/>
    <p:sldId id="66682" r:id="rId73"/>
    <p:sldId id="66727" r:id="rId74"/>
    <p:sldId id="66766" r:id="rId75"/>
    <p:sldId id="66744" r:id="rId76"/>
    <p:sldId id="66745" r:id="rId77"/>
    <p:sldId id="66746" r:id="rId78"/>
    <p:sldId id="66674" r:id="rId79"/>
    <p:sldId id="66671" r:id="rId80"/>
    <p:sldId id="66673" r:id="rId81"/>
    <p:sldId id="66749" r:id="rId82"/>
    <p:sldId id="66748" r:id="rId83"/>
    <p:sldId id="66750" r:id="rId84"/>
    <p:sldId id="66675" r:id="rId85"/>
    <p:sldId id="66767" r:id="rId86"/>
    <p:sldId id="66658" r:id="rId87"/>
    <p:sldId id="66590" r:id="rId88"/>
    <p:sldId id="66751" r:id="rId89"/>
    <p:sldId id="66754" r:id="rId90"/>
    <p:sldId id="66755" r:id="rId91"/>
    <p:sldId id="66752" r:id="rId92"/>
    <p:sldId id="66049" r:id="rId93"/>
    <p:sldId id="66663" r:id="rId94"/>
    <p:sldId id="66753" r:id="rId95"/>
    <p:sldId id="66768" r:id="rId96"/>
    <p:sldId id="66756" r:id="rId97"/>
    <p:sldId id="66757" r:id="rId98"/>
    <p:sldId id="66773" r:id="rId99"/>
    <p:sldId id="66770" r:id="rId100"/>
    <p:sldId id="66771" r:id="rId101"/>
    <p:sldId id="66772" r:id="rId102"/>
    <p:sldId id="66769" r:id="rId103"/>
    <p:sldId id="66591" r:id="rId104"/>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3333"/>
    <a:srgbClr val="FFFF66"/>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23" autoAdjust="0"/>
    <p:restoredTop sz="87933" autoAdjust="0"/>
  </p:normalViewPr>
  <p:slideViewPr>
    <p:cSldViewPr>
      <p:cViewPr varScale="1">
        <p:scale>
          <a:sx n="102" d="100"/>
          <a:sy n="102" d="100"/>
        </p:scale>
        <p:origin x="144" y="99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0112"/>
    </p:cViewPr>
  </p:sorterViewPr>
  <p:notesViewPr>
    <p:cSldViewPr>
      <p:cViewPr varScale="1">
        <p:scale>
          <a:sx n="79" d="100"/>
          <a:sy n="79" d="100"/>
        </p:scale>
        <p:origin x="2022"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commentAuthors" Target="commentAuthor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Anxiety-Spiritual Khamets </a:t>
            </a:r>
            <a:r>
              <a:rPr lang="he-IL" altLang="en-US"/>
              <a:t>חמץ  1 </a:t>
            </a:r>
            <a:r>
              <a:rPr lang="en-US" altLang="en-US"/>
              <a:t>Cor 5.8</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5, 2025</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Anxiety-Spiritual Khamets </a:t>
            </a:r>
            <a:r>
              <a:rPr lang="he-IL" altLang="en-US"/>
              <a:t>חמץ  1 </a:t>
            </a:r>
            <a:r>
              <a:rPr lang="en-US" altLang="en-US"/>
              <a:t>Cor 5.8</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5, 2025</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main.knesset.gov.il/EN/About/Pages/Mimouna5783.aspx"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cdc.gov/nchs/data/nhsr/nhsr213.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Anxiety-Spiritual </a:t>
            </a:r>
            <a:r>
              <a:rPr kumimoji="0" lang="en-US" altLang="en-US" sz="1200" b="0" i="0" u="none" strike="noStrike" kern="1200" cap="none" spc="0" normalizeH="0" baseline="0" noProof="0" dirty="0" err="1">
                <a:ln>
                  <a:noFill/>
                </a:ln>
                <a:effectLst/>
                <a:uLnTx/>
                <a:uFillTx/>
                <a:latin typeface="Arial" charset="0"/>
                <a:ea typeface="+mn-ea"/>
                <a:cs typeface="Arial" charset="0"/>
              </a:rPr>
              <a:t>Khamets</a:t>
            </a:r>
            <a:r>
              <a:rPr kumimoji="0" lang="en-US" altLang="en-US" sz="1200" b="0" i="0" u="none" strike="noStrike" kern="1200" cap="none" spc="0" normalizeH="0" baseline="0" noProof="0" dirty="0">
                <a:ln>
                  <a:noFill/>
                </a:ln>
                <a:effectLst/>
                <a:uLnTx/>
                <a:uFillTx/>
                <a:latin typeface="Arial" charset="0"/>
                <a:ea typeface="+mn-ea"/>
                <a:cs typeface="Arial" charset="0"/>
              </a:rPr>
              <a:t> </a:t>
            </a:r>
            <a:r>
              <a:rPr kumimoji="0" lang="he-IL" altLang="en-US" sz="1200" b="0" i="0" u="none" strike="noStrike" kern="1200" cap="none" spc="0" normalizeH="0" baseline="0" noProof="0" dirty="0">
                <a:ln>
                  <a:noFill/>
                </a:ln>
                <a:effectLst/>
                <a:uLnTx/>
                <a:uFillTx/>
                <a:latin typeface="Arial" charset="0"/>
                <a:ea typeface="+mn-ea"/>
                <a:cs typeface="Arial" charset="0"/>
              </a:rPr>
              <a:t>חמץ  1 </a:t>
            </a:r>
            <a:r>
              <a:rPr kumimoji="0" lang="en-US" altLang="en-US" sz="1200" b="0" i="0" u="none" strike="noStrike" kern="1200" cap="none" spc="0" normalizeH="0" baseline="0" noProof="0" dirty="0">
                <a:ln>
                  <a:noFill/>
                </a:ln>
                <a:effectLst/>
                <a:uLnTx/>
                <a:uFillTx/>
                <a:latin typeface="Arial" charset="0"/>
                <a:ea typeface="+mn-ea"/>
                <a:cs typeface="Arial" charset="0"/>
              </a:rPr>
              <a:t>Cor 5.8</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effectLst/>
                <a:uLnTx/>
                <a:uFillTx/>
                <a:latin typeface="Arial" charset="0"/>
                <a:ea typeface="+mn-ea"/>
                <a:cs typeface="Arial" charset="0"/>
              </a:rPr>
              <a:t>April 5, 2025</a:t>
            </a:r>
            <a:endParaRPr kumimoji="0" lang="en-US" altLang="en-US" sz="1200" b="0" i="0" u="none" strike="noStrike" kern="1200" cap="none" spc="0" normalizeH="0" baseline="0" noProof="0" dirty="0">
              <a:ln>
                <a:noFill/>
              </a:ln>
              <a:effectLst/>
              <a:uLnTx/>
              <a:uFillTx/>
              <a:latin typeface="Arial" charset="0"/>
              <a:ea typeface="+mn-ea"/>
              <a:cs typeface="Arial" charset="0"/>
            </a:endParaRP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F3463-79BC-DCEB-A582-EE7AA6B05E5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A210611-9F16-0D72-B6AD-4D9F0E4CF7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F0FF054D-3A57-179E-EB05-513F88EBAC0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7743B65E-B70B-845C-A25B-951A938CD87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9216C4C-91AE-E151-4570-6E2DFBC2D47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6043978-2C2D-A584-E671-B6DC2C0F536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DBB1688-84F7-2031-60B6-1828E21B091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46279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2F09D-EC0A-1266-AE6A-31D5B4E6099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D3F6454-ECA4-7602-6162-1F0687744BC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D050B02B-D1B4-5727-712E-18C512F7601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0B0B4059-8E3E-023A-A939-77A4A92BEF3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5515E87-19D0-F5E8-210E-D39FD62BBC0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BE78F13-1E12-5909-64C6-EC16283BA07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C85D09A-2107-00AF-4144-17D21193918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03607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72344-A887-6857-13C1-23F46BE851A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AC32884-9811-5D8B-974D-FF0BC4C5B4E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096E0595-7928-1123-3A59-A48C8758B4F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5032D3DE-A584-EC18-9C84-698B12CC8C1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95A9422-9D34-3584-74D3-378422D4BC9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1705E2E-04EC-210B-7189-179FC4590A62}"/>
              </a:ext>
            </a:extLst>
          </p:cNvPr>
          <p:cNvSpPr>
            <a:spLocks noGrp="1" noChangeArrowheads="1"/>
          </p:cNvSpPr>
          <p:nvPr>
            <p:ph type="body" idx="1"/>
          </p:nvPr>
        </p:nvSpPr>
        <p:spPr>
          <a:xfrm>
            <a:off x="152400" y="4114800"/>
            <a:ext cx="6553200" cy="4876800"/>
          </a:xfrm>
        </p:spPr>
        <p:txBody>
          <a:bodyPr/>
          <a:lstStyle/>
          <a:p>
            <a:pPr algn="l"/>
            <a:r>
              <a:rPr lang="en-US" b="0" i="0" dirty="0">
                <a:solidFill>
                  <a:srgbClr val="222222"/>
                </a:solidFill>
                <a:effectLst/>
                <a:latin typeface="Arial" panose="020B0604020202020204" pitchFamily="34" charset="0"/>
              </a:rPr>
              <a:t> </a:t>
            </a:r>
            <a:endParaRPr lang="en-US" altLang="en-US" dirty="0"/>
          </a:p>
        </p:txBody>
      </p:sp>
      <p:cxnSp>
        <p:nvCxnSpPr>
          <p:cNvPr id="3" name="Straight Connector 2">
            <a:extLst>
              <a:ext uri="{FF2B5EF4-FFF2-40B4-BE49-F238E27FC236}">
                <a16:creationId xmlns:a16="http://schemas.microsoft.com/office/drawing/2014/main" id="{F791556F-9361-E524-5494-0942FE83D89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74012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C01E8-4607-5C5B-BD3B-7D7B1FB57C4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6868083-686C-B887-9729-A56129BD21A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642A1688-B21A-8F5C-795C-E730E81E6BF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CDE70009-C564-0511-CE9C-24741F435B4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81F8823-26C3-F9A7-DBFA-BDA56B4EB1C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02B4091-37A2-B51A-7555-F7113277617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892D1FE-D615-5DAB-CF86-910AAD406AA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978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5421D-5ABB-4802-47D6-E92B093668F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2FE2787-A1F8-58D8-3985-0EA59471E5E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A7C57D7E-E031-246F-0ED9-55A45246EF0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E4821AC4-DB26-FFFC-A1F3-E1B5D6D074D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870CE45-478F-56A3-5E9E-53227132F45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059A40A-B918-ED0D-4590-2D129190F95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9DAF882-93C3-B306-A2BE-F857B2C999E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190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B9329-86D5-D7BA-8F42-93562CBE4AA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3219337-1142-95E5-1625-966592CD23A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94C36669-DABA-C1E8-0566-1F69F198737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7E412F93-068A-FE4E-2155-9591D654382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73CC8AE-8D97-B55F-AB50-4BDC36E435F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CFA07D6-FCC3-A5DB-E643-E2EB0E41069C}"/>
              </a:ext>
            </a:extLst>
          </p:cNvPr>
          <p:cNvSpPr>
            <a:spLocks noGrp="1" noChangeArrowheads="1"/>
          </p:cNvSpPr>
          <p:nvPr>
            <p:ph type="body" idx="1"/>
          </p:nvPr>
        </p:nvSpPr>
        <p:spPr>
          <a:xfrm>
            <a:off x="152400" y="4114800"/>
            <a:ext cx="6553200" cy="4876800"/>
          </a:xfrm>
        </p:spPr>
        <p:txBody>
          <a:bodyPr/>
          <a:lstStyle/>
          <a:p>
            <a:pPr algn="l"/>
            <a:r>
              <a:rPr lang="en-US" altLang="en-US" dirty="0"/>
              <a:t>Appreciate to Angela Stobbe!!</a:t>
            </a:r>
          </a:p>
        </p:txBody>
      </p:sp>
      <p:cxnSp>
        <p:nvCxnSpPr>
          <p:cNvPr id="3" name="Straight Connector 2">
            <a:extLst>
              <a:ext uri="{FF2B5EF4-FFF2-40B4-BE49-F238E27FC236}">
                <a16:creationId xmlns:a16="http://schemas.microsoft.com/office/drawing/2014/main" id="{8A7B2C06-F063-C0AE-91AB-F95FA087243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194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33504-C89B-F8A4-A982-381DA3C5C5F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0CBA40E-0800-BF2C-6B1E-2EA6FCE202F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DCA57424-54B7-1C9E-4C78-08BC7FF726F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D27EEC7B-0312-39AA-A27E-BF80C21E6FB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362B512-F176-493D-CB77-983D92AA67E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38CFA7B-BE3B-D21C-D2C9-2A2CC91C888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5BC506C-526E-FE6A-CF7C-52825D22E53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369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39BAE-E5E8-A2EC-48B6-C98D840DE00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30016D7-1CF2-4A2E-4636-02FF2A13A50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58B6A1BB-1693-9474-CECA-BAA58CAB0B5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FECDCF6D-F06E-EA12-D3CE-862697A5784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EB50559-62ED-08D1-5008-010F54A92AE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00CACFF-40C5-3A23-D422-E167CC10411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B9CDCB8-E9CD-531B-8F0D-52163E2DD34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171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97EC9-3682-1FC8-3B4B-C41A1F4B446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33F99D2-7580-97CA-5911-4781A27259C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E8FE3EFF-766D-072A-7AAC-F860477DD58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B9E4E065-6A0F-56D3-8A51-55A675D76EC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6EDB066-F86C-EC66-8719-01A10FD8201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C57B102-962B-4554-AC8F-BFC0827A5BE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BB8925B-DAB5-8E06-AC2A-BD880F941A0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823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010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Serious consequence.</a:t>
            </a:r>
          </a:p>
          <a:p>
            <a:r>
              <a:rPr lang="en-US" altLang="en-US" dirty="0"/>
              <a:t>Land based commandment.   However, Jews everywhere practice it, from Brooklyn to Bangladesh.   Non Jews as well.   </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554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Serious consequences.   Various interpretations. </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194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115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0C45B-C0B1-46D9-D9C1-FCD57E81585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137C36E-2D2A-A36A-F56B-82116DE212B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Anxiety-Spiritual </a:t>
            </a:r>
            <a:r>
              <a:rPr kumimoji="0" lang="en-US" altLang="en-US" sz="1200" b="0" i="0" u="none" strike="noStrike" kern="1200" cap="none" spc="0" normalizeH="0" baseline="0" noProof="0" dirty="0" err="1">
                <a:ln>
                  <a:noFill/>
                </a:ln>
                <a:effectLst/>
                <a:uLnTx/>
                <a:uFillTx/>
                <a:latin typeface="Arial" charset="0"/>
                <a:ea typeface="+mn-ea"/>
                <a:cs typeface="Arial" charset="0"/>
              </a:rPr>
              <a:t>Khamets</a:t>
            </a:r>
            <a:r>
              <a:rPr kumimoji="0" lang="en-US" altLang="en-US" sz="1200" b="0" i="0" u="none" strike="noStrike" kern="1200" cap="none" spc="0" normalizeH="0" baseline="0" noProof="0" dirty="0">
                <a:ln>
                  <a:noFill/>
                </a:ln>
                <a:effectLst/>
                <a:uLnTx/>
                <a:uFillTx/>
                <a:latin typeface="Arial" charset="0"/>
                <a:ea typeface="+mn-ea"/>
                <a:cs typeface="Arial" charset="0"/>
              </a:rPr>
              <a:t> </a:t>
            </a:r>
            <a:r>
              <a:rPr kumimoji="0" lang="he-IL" altLang="en-US" sz="1200" b="0" i="0" u="none" strike="noStrike" kern="1200" cap="none" spc="0" normalizeH="0" baseline="0" noProof="0" dirty="0">
                <a:ln>
                  <a:noFill/>
                </a:ln>
                <a:effectLst/>
                <a:uLnTx/>
                <a:uFillTx/>
                <a:latin typeface="Arial" charset="0"/>
                <a:ea typeface="+mn-ea"/>
                <a:cs typeface="Arial" charset="0"/>
              </a:rPr>
              <a:t>חמץ  1 </a:t>
            </a:r>
            <a:r>
              <a:rPr kumimoji="0" lang="en-US" altLang="en-US" sz="1200" b="0" i="0" u="none" strike="noStrike" kern="1200" cap="none" spc="0" normalizeH="0" baseline="0" noProof="0" dirty="0">
                <a:ln>
                  <a:noFill/>
                </a:ln>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6AA0BDBD-DAAC-2F35-5991-49C227FF112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6" name="Rectangle 7">
            <a:extLst>
              <a:ext uri="{FF2B5EF4-FFF2-40B4-BE49-F238E27FC236}">
                <a16:creationId xmlns:a16="http://schemas.microsoft.com/office/drawing/2014/main" id="{D3947A31-438F-B484-DD92-54F1BFE9A7C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7E6C63D-19ED-258B-F852-544A3509111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26FC240-B7B9-30DE-FCBA-11B40B4EDA6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F259BA4-F209-E3F0-0A65-093BF794CF1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53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https://en.wikipedia.org/wiki/Chametz</a:t>
            </a:r>
          </a:p>
          <a:p>
            <a:pPr algn="r"/>
            <a:r>
              <a:rPr lang="en-US" sz="2400" b="1" dirty="0">
                <a:latin typeface="David" panose="020E0502060401010101" pitchFamily="34" charset="-79"/>
                <a:cs typeface="David" panose="020E0502060401010101" pitchFamily="34" charset="-79"/>
              </a:rPr>
              <a:t> </a:t>
            </a:r>
            <a:r>
              <a:rPr lang="en-US" dirty="0">
                <a:cs typeface="David" panose="020E0502060401010101" pitchFamily="34" charset="-79"/>
              </a:rPr>
              <a:t>fox</a:t>
            </a:r>
            <a:r>
              <a:rPr lang="en-US" sz="2400" b="1" dirty="0">
                <a:latin typeface="David" panose="020E0502060401010101" pitchFamily="34" charset="-79"/>
                <a:cs typeface="David" panose="020E0502060401010101" pitchFamily="34" charset="-79"/>
              </a:rPr>
              <a:t> = </a:t>
            </a:r>
            <a:r>
              <a:rPr lang="he-IL" sz="2400" b="1" dirty="0">
                <a:latin typeface="David" panose="020E0502060401010101" pitchFamily="34" charset="-79"/>
                <a:cs typeface="David" panose="020E0502060401010101" pitchFamily="34" charset="-79"/>
              </a:rPr>
              <a:t>שׁוּעָל</a:t>
            </a:r>
            <a:endParaRPr lang="en-US" sz="2400" b="1" dirty="0">
              <a:latin typeface="David" panose="020E0502060401010101" pitchFamily="34" charset="-79"/>
              <a:cs typeface="David" panose="020E0502060401010101" pitchFamily="34" charset="-79"/>
            </a:endParaRPr>
          </a:p>
          <a:p>
            <a:pPr algn="r" rtl="1"/>
            <a:r>
              <a:rPr lang="he-IL" sz="2400" b="1" dirty="0" err="1">
                <a:latin typeface="David" panose="020E0502060401010101" pitchFamily="34" charset="-79"/>
                <a:cs typeface="David" panose="020E0502060401010101" pitchFamily="34" charset="-79"/>
              </a:rPr>
              <a:t>שִׁבֹּלֶת</a:t>
            </a:r>
            <a:r>
              <a:rPr lang="he-IL" sz="2000" b="0" i="0" dirty="0">
                <a:solidFill>
                  <a:srgbClr val="333333"/>
                </a:solidFill>
                <a:effectLst/>
                <a:latin typeface="Assistant" pitchFamily="2" charset="-79"/>
                <a:cs typeface="Assistant" pitchFamily="2" charset="-79"/>
              </a:rPr>
              <a:t> </a:t>
            </a:r>
            <a:r>
              <a:rPr lang="en-US" dirty="0">
                <a:cs typeface="David" panose="020E0502060401010101" pitchFamily="34" charset="-79"/>
              </a:rPr>
              <a:t>ear (of corn), stalk (of grain)=</a:t>
            </a:r>
            <a:endParaRPr lang="en-US" altLang="en-US" sz="2400" dirty="0">
              <a:cs typeface="David" panose="020E0502060401010101" pitchFamily="34" charset="-79"/>
            </a:endParaRPr>
          </a:p>
        </p:txBody>
      </p:sp>
    </p:spTree>
    <p:extLst>
      <p:ext uri="{BB962C8B-B14F-4D97-AF65-F5344CB8AC3E}">
        <p14:creationId xmlns:p14="http://schemas.microsoft.com/office/powerpoint/2010/main" val="4026732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srgbClr val="000000"/>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Cor 5.8</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https://en.wikipedia.org/wiki/Chametz</a:t>
            </a:r>
          </a:p>
          <a:p>
            <a:r>
              <a:rPr lang="en-US" altLang="en-US" dirty="0"/>
              <a:t>Two qualifications of the banned food for the week.</a:t>
            </a:r>
          </a:p>
          <a:p>
            <a:r>
              <a:rPr lang="en-US" altLang="en-US" dirty="0"/>
              <a:t>Definitions of Hebrew a bit fluid.  </a:t>
            </a:r>
          </a:p>
        </p:txBody>
      </p:sp>
    </p:spTree>
    <p:extLst>
      <p:ext uri="{BB962C8B-B14F-4D97-AF65-F5344CB8AC3E}">
        <p14:creationId xmlns:p14="http://schemas.microsoft.com/office/powerpoint/2010/main" val="3061165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894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https://en.wikipedia.org/wiki/Chametz</a:t>
            </a:r>
          </a:p>
          <a:p>
            <a:endParaRPr lang="en-US" altLang="en-US" sz="1050" dirty="0"/>
          </a:p>
        </p:txBody>
      </p:sp>
    </p:spTree>
    <p:extLst>
      <p:ext uri="{BB962C8B-B14F-4D97-AF65-F5344CB8AC3E}">
        <p14:creationId xmlns:p14="http://schemas.microsoft.com/office/powerpoint/2010/main" val="1819238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Anxiety-Spiritual Khamets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חמץ  1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 5.8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5, 2025</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16599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Anxiety-Spiritual Khamets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חמץ  1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 5.8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5, 2025</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100" dirty="0"/>
              <a:t>https://youtu.be/M-TjGJ9bgKQ</a:t>
            </a:r>
          </a:p>
          <a:p>
            <a:r>
              <a:rPr lang="en-US" altLang="en-US" dirty="0"/>
              <a:t>Rice is a key one.  It looks fermented, but just water.   </a:t>
            </a:r>
          </a:p>
          <a:p>
            <a:r>
              <a:rPr lang="en-US" altLang="en-US" dirty="0"/>
              <a:t>Or HaOlam follows the Biblical and Sephardic interpretation.  Rice is OK.  Horchata is OK.</a:t>
            </a:r>
          </a:p>
        </p:txBody>
      </p:sp>
    </p:spTree>
    <p:extLst>
      <p:ext uri="{BB962C8B-B14F-4D97-AF65-F5344CB8AC3E}">
        <p14:creationId xmlns:p14="http://schemas.microsoft.com/office/powerpoint/2010/main" val="896581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Anxiety-Spiritual Khamets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חמץ  1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 5.8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5, 2025</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https://www.myjewishlearning.com/article/maimouna-a-post-passover-celebration/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I wondered about </a:t>
            </a:r>
            <a:r>
              <a:rPr lang="en-US" altLang="en-US" dirty="0" err="1"/>
              <a:t>Memunah</a:t>
            </a:r>
            <a:r>
              <a:rPr lang="en-US" altLang="en-US" dirty="0"/>
              <a:t>: Sephardic Jews have bread fest on the night of the 7</a:t>
            </a:r>
            <a:r>
              <a:rPr lang="en-US" altLang="en-US" baseline="30000" dirty="0"/>
              <a:t>th</a:t>
            </a:r>
            <a:r>
              <a:rPr lang="en-US" altLang="en-US" dirty="0"/>
              <a:t> day.  Ashkenaz still on matzah.  How do they get the yeast so quickly?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A: they always had it.</a:t>
            </a:r>
          </a:p>
          <a:p>
            <a:r>
              <a:rPr lang="en-US" b="0" i="0" dirty="0">
                <a:solidFill>
                  <a:srgbClr val="1A3472"/>
                </a:solidFill>
                <a:effectLst/>
              </a:rPr>
              <a:t>Speaker of the Knesset MK Amir Ohana invites the public to a festive </a:t>
            </a:r>
            <a:r>
              <a:rPr lang="en-US" sz="2000" b="0" i="0" kern="1200" dirty="0">
                <a:solidFill>
                  <a:srgbClr val="1A3472"/>
                </a:solidFill>
                <a:effectLst/>
              </a:rPr>
              <a:t>Mimouna event at the Knesset</a:t>
            </a:r>
            <a:br>
              <a:rPr lang="en-US" dirty="0"/>
            </a:br>
            <a:r>
              <a:rPr lang="en-US" b="0" i="0" dirty="0">
                <a:solidFill>
                  <a:srgbClr val="324045"/>
                </a:solidFill>
                <a:effectLst/>
              </a:rPr>
              <a:t> on Wednesday night, April 12, 2023, after the Passover holiday ends, to celebrate the Mimouna here for the first time.</a:t>
            </a:r>
          </a:p>
          <a:p>
            <a:r>
              <a:rPr lang="en-US" altLang="en-US" sz="1050" dirty="0">
                <a:hlinkClick r:id="rId3"/>
              </a:rPr>
              <a:t>https://main.knesset.gov.il/EN/About/Pages/Mimouna5783.aspx</a:t>
            </a:r>
            <a:endParaRPr lang="en-US" altLang="en-US" sz="1050" dirty="0"/>
          </a:p>
          <a:p>
            <a:endParaRPr lang="en-US" altLang="en-US" sz="1050" dirty="0"/>
          </a:p>
          <a:p>
            <a:r>
              <a:rPr lang="en-US" altLang="en-US" dirty="0"/>
              <a:t>European, Ashkenaz Jews have extra day and extra food prohibitions.</a:t>
            </a:r>
          </a:p>
        </p:txBody>
      </p:sp>
    </p:spTree>
    <p:extLst>
      <p:ext uri="{BB962C8B-B14F-4D97-AF65-F5344CB8AC3E}">
        <p14:creationId xmlns:p14="http://schemas.microsoft.com/office/powerpoint/2010/main" val="1085583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1C2B6-D7A3-0FC2-92F3-C1C2B7D4EBD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1213D6B-3C19-A974-0DAF-BE5F0F57BCB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56B18115-05BC-51CC-208D-36FBBD8D6DB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F9B7FB26-1B7B-1CB7-1EB8-F7D82AB41F7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21B2B3E-57BB-5FFF-87CF-69EDB0893AC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BE870A8-5295-4C44-DE20-47BA930A632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7714E62-121A-E61A-5A03-D6F320F9E10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966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13974-3233-8B77-82C6-CCB0BD6B126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F852DAE-CA3E-90F3-842B-378333B3E72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03216175-C673-661C-08E3-5D55459F9A6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F663167C-FE04-55EE-A1B9-BF7859005F3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2A86701-639B-6086-B1AD-44E9BD247F3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8C3AF22-542A-7DE1-1CCC-CC35BC19BFA8}"/>
              </a:ext>
            </a:extLst>
          </p:cNvPr>
          <p:cNvSpPr>
            <a:spLocks noGrp="1" noChangeArrowheads="1"/>
          </p:cNvSpPr>
          <p:nvPr>
            <p:ph type="body" idx="1"/>
          </p:nvPr>
        </p:nvSpPr>
        <p:spPr>
          <a:xfrm>
            <a:off x="152400" y="4114800"/>
            <a:ext cx="6553200" cy="4876800"/>
          </a:xfrm>
        </p:spPr>
        <p:txBody>
          <a:bodyPr/>
          <a:lstStyle/>
          <a:p>
            <a:pPr algn="l"/>
            <a:r>
              <a:rPr lang="en-US" altLang="en-US" sz="1000" dirty="0"/>
              <a:t>https://video.search.yahoo.com/yhs/search;_ylt=Awr99r7qYfBn1hUpzTc2nIlQ?p=is+gluten+free+food+kosher+for+passover&amp;hsimp=yhs-90&amp;hspart=fc&amp;type=fc_AC22890F0FA_s69_g_e_d_n1_c999&amp;param1=7&amp;param2=eJwtjstqwzAURH9FywQk5eptRys3TT6gdNWLFo6jOsJP%2FMClX19cwmyG4QycOj3Qh493AWCUUkhDjz4IpGHfkYYKfcjzHGlII%2FrgNM%2BAi0zyzCANdRzQh3VGGtYSfeiG39S25clwIIct9Y9hm0m%2FEAEcPNlSb7UnP1YfSTmObdzivUnLySjHlSWH5rl0LSVtaiKpY9UMR1I9p6GLJ6EMhz1kLr%2FLKb0uu9WcXqbrHKf%2Fbu1NWJ0Bg8vVMSFuwIpCOqbEtSiyN5u7i975aoclSMNAMZl%2FSnHW7iwNl8Z%2B%2FQFMwVD%2F&amp;fr=yhs-fc-90&amp;fr2=p%3As%2Cv%3Ai%2Cm%3Apivot#id=6&amp;vid=21724b09f6e0b8fef7332a0fd12fff07&amp;action=view</a:t>
            </a:r>
          </a:p>
        </p:txBody>
      </p:sp>
      <p:cxnSp>
        <p:nvCxnSpPr>
          <p:cNvPr id="3" name="Straight Connector 2">
            <a:extLst>
              <a:ext uri="{FF2B5EF4-FFF2-40B4-BE49-F238E27FC236}">
                <a16:creationId xmlns:a16="http://schemas.microsoft.com/office/drawing/2014/main" id="{E74DC84C-9F70-BD43-4791-95C8737578A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934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A2F25-3A41-BE83-A451-D6A7AB195CB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1447C92-B557-05B2-C7D1-E1DAE1B212C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FDA9A26B-1B3A-2C27-8683-F18370D78D7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1699B4E0-E105-B420-B9EE-E8C35A33E88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5894CB8-B677-0F45-1AA2-F605DA62EC9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F466EF0-2262-5E55-0B3C-92BE0017B03D}"/>
              </a:ext>
            </a:extLst>
          </p:cNvPr>
          <p:cNvSpPr>
            <a:spLocks noGrp="1" noChangeArrowheads="1"/>
          </p:cNvSpPr>
          <p:nvPr>
            <p:ph type="body" idx="1"/>
          </p:nvPr>
        </p:nvSpPr>
        <p:spPr>
          <a:xfrm>
            <a:off x="152400" y="4114800"/>
            <a:ext cx="6553200" cy="4876800"/>
          </a:xfrm>
        </p:spPr>
        <p:txBody>
          <a:bodyPr/>
          <a:lstStyle/>
          <a:p>
            <a:pPr algn="l"/>
            <a:r>
              <a:rPr lang="en-US" altLang="en-US" sz="1000" dirty="0"/>
              <a:t>https://video.search.yahoo.com/yhs/search;_ylt=Awr99r7qYfBn1hUpzTc2nIlQ?p=is+gluten+free+food+kosher+for+passover&amp;hsimp=yhs-90&amp;hspart=fc&amp;type=fc_AC22890F0FA_s69_g_e_d_n1_c999&amp;param1=7&amp;param2=eJwtjstqwzAURH9FywQk5eptRys3TT6gdNWLFo6jOsJP%2FMClX19cwmyG4QycOj3Qh493AWCUUkhDjz4IpGHfkYYKfcjzHGlII%2FrgNM%2BAi0zyzCANdRzQh3VGGtYSfeiG39S25clwIIct9Y9hm0m%2FEAEcPNlSb7UnP1YfSTmObdzivUnLySjHlSWH5rl0LSVtaiKpY9UMR1I9p6GLJ6EMhz1kLr%2FLKb0uu9WcXqbrHKf%2Fbu1NWJ0Bg8vVMSFuwIpCOqbEtSiyN5u7i975aoclSMNAMZl%2FSnHW7iwNl8Z%2B%2FQFMwVD%2F&amp;fr=yhs-fc-90&amp;fr2=p%3As%2Cv%3Ai%2Cm%3Apivot#id=6&amp;vid=21724b09f6e0b8fef7332a0fd12fff07&amp;action=view</a:t>
            </a:r>
          </a:p>
        </p:txBody>
      </p:sp>
      <p:cxnSp>
        <p:nvCxnSpPr>
          <p:cNvPr id="3" name="Straight Connector 2">
            <a:extLst>
              <a:ext uri="{FF2B5EF4-FFF2-40B4-BE49-F238E27FC236}">
                <a16:creationId xmlns:a16="http://schemas.microsoft.com/office/drawing/2014/main" id="{713E5824-AAE0-2034-B5A2-88B6969254A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867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BC12D-43FD-AEDD-3579-6E9B53B0898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CAF1D1C-800E-13F9-D341-E488F4C352C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D504B814-415A-13B6-5995-62605ADD367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3CE0F914-D9E9-7B15-C8B3-63DB1CDC559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545971E-D838-FC0F-A903-FBB6668F177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369B552-4C21-DEB7-44BB-7F580221536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B3C5E6B-F032-C192-509E-97D9AC103B6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191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28104-73EF-2751-081E-34D5EC61E9C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0529618-3517-2171-CF3F-5F1B94AC8CC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F2D54904-025F-24D1-844B-42A64545989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5F2EBF81-C515-E682-A88A-94C4678F9A0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5F3E104-9FDE-178D-0F34-C01072C66E4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844EEAB-91DA-23E4-D19A-D4BC11E948D3}"/>
              </a:ext>
            </a:extLst>
          </p:cNvPr>
          <p:cNvSpPr>
            <a:spLocks noGrp="1" noChangeArrowheads="1"/>
          </p:cNvSpPr>
          <p:nvPr>
            <p:ph type="body" idx="1"/>
          </p:nvPr>
        </p:nvSpPr>
        <p:spPr>
          <a:xfrm>
            <a:off x="152400" y="4114800"/>
            <a:ext cx="6553200" cy="4876800"/>
          </a:xfrm>
        </p:spPr>
        <p:txBody>
          <a:bodyPr/>
          <a:lstStyle/>
          <a:p>
            <a:pPr algn="l"/>
            <a:r>
              <a:rPr lang="en-US" altLang="en-US" sz="1000" dirty="0"/>
              <a:t>https://en.wikipedia.org/wiki/Gluten</a:t>
            </a:r>
          </a:p>
        </p:txBody>
      </p:sp>
      <p:cxnSp>
        <p:nvCxnSpPr>
          <p:cNvPr id="3" name="Straight Connector 2">
            <a:extLst>
              <a:ext uri="{FF2B5EF4-FFF2-40B4-BE49-F238E27FC236}">
                <a16:creationId xmlns:a16="http://schemas.microsoft.com/office/drawing/2014/main" id="{CCB4207A-5CE9-C9DD-638A-3B7AEB588B1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076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CA3C0-D8F1-B032-E40B-3C15D69BB42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9B4EDF5-C1A4-0222-6A53-3DCC99EBDBC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AAFDD8C9-139E-9395-E450-07C5D386B55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6C4177B7-BBDB-D285-B7C1-7B710BF686D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EFEC5BF-BAC5-FEC0-568D-8C6243E5F27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0E810B0-F4FC-29F8-D005-618FBADEBE10}"/>
              </a:ext>
            </a:extLst>
          </p:cNvPr>
          <p:cNvSpPr>
            <a:spLocks noGrp="1" noChangeArrowheads="1"/>
          </p:cNvSpPr>
          <p:nvPr>
            <p:ph type="body" idx="1"/>
          </p:nvPr>
        </p:nvSpPr>
        <p:spPr>
          <a:xfrm>
            <a:off x="152400" y="4114800"/>
            <a:ext cx="6553200" cy="4876800"/>
          </a:xfrm>
        </p:spPr>
        <p:txBody>
          <a:bodyPr/>
          <a:lstStyle/>
          <a:p>
            <a:pPr algn="l"/>
            <a:r>
              <a:rPr lang="en-US" altLang="en-US" sz="1000" dirty="0"/>
              <a:t>https://en.wikipedia.org/wiki/Gluten</a:t>
            </a:r>
          </a:p>
        </p:txBody>
      </p:sp>
      <p:cxnSp>
        <p:nvCxnSpPr>
          <p:cNvPr id="3" name="Straight Connector 2">
            <a:extLst>
              <a:ext uri="{FF2B5EF4-FFF2-40B4-BE49-F238E27FC236}">
                <a16:creationId xmlns:a16="http://schemas.microsoft.com/office/drawing/2014/main" id="{07AD5F91-5149-1A9E-BFC4-63634C0CD8C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584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2146D-A3CD-6E6B-1AE1-E90FB0FAE56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887A186-3908-07E7-2C99-39F75FB88F3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C1F63F4B-32BB-E406-64EE-824982B6FD4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E01D29AF-9994-C92C-F8D4-5073E505FED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205CE13-2F77-EE7A-C1D0-162D5B839B4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A70BF24-FA11-4951-D33A-C2372BE7F8E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6DABB97-4B33-225E-FD09-781308938AC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108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090EC-8D5A-9552-4556-3C13BDD104D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E37EC08-A025-0E78-12B7-D9BD35A6A38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8667AC9E-1C9B-986A-9D2B-82563BD9D79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505DACC0-24CB-E50B-98F2-5ACA58EFA62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9409E74-8E2B-6EAE-428C-5C0D79EB27C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19005D4-7537-6562-AAE4-1C0C9B4BD11A}"/>
              </a:ext>
            </a:extLst>
          </p:cNvPr>
          <p:cNvSpPr>
            <a:spLocks noGrp="1" noChangeArrowheads="1"/>
          </p:cNvSpPr>
          <p:nvPr>
            <p:ph type="body" idx="1"/>
          </p:nvPr>
        </p:nvSpPr>
        <p:spPr>
          <a:xfrm>
            <a:off x="152400" y="4114800"/>
            <a:ext cx="6553200" cy="4876800"/>
          </a:xfrm>
        </p:spPr>
        <p:txBody>
          <a:bodyPr/>
          <a:lstStyle/>
          <a:p>
            <a:pPr algn="l"/>
            <a:r>
              <a:rPr lang="en-US" altLang="en-US" sz="1000" dirty="0"/>
              <a:t>https://video.search.yahoo.com/yhs/search;_ylt=Awr99r7qYfBn1hUpzTc2nIlQ?p=is+gluten+free+food+kosher+for+passover&amp;hsimp=yhs-90&amp;hspart=fc&amp;type=fc_AC22890F0FA_s69_g_e_d_n1_c999&amp;param1=7&amp;param2=eJwtjstqwzAURH9FywQk5eptRys3TT6gdNWLFo6jOsJP%2FMClX19cwmyG4QycOj3Qh493AWCUUkhDjz4IpGHfkYYKfcjzHGlII%2FrgNM%2BAi0zyzCANdRzQh3VGGtYSfeiG39S25clwIIct9Y9hm0m%2FEAEcPNlSb7UnP1YfSTmObdzivUnLySjHlSWH5rl0LSVtaiKpY9UMR1I9p6GLJ6EMhz1kLr%2FLKb0uu9WcXqbrHKf%2Fbu1NWJ0Bg8vVMSFuwIpCOqbEtSiyN5u7i975aoclSMNAMZl%2FSnHW7iwNl8Z%2B%2FQFMwVD%2F&amp;fr=yhs-fc-90&amp;fr2=p%3As%2Cv%3Ai%2Cm%3Apivot#id=6&amp;vid=21724b09f6e0b8fef7332a0fd12fff07&amp;action=view</a:t>
            </a:r>
          </a:p>
        </p:txBody>
      </p:sp>
      <p:cxnSp>
        <p:nvCxnSpPr>
          <p:cNvPr id="3" name="Straight Connector 2">
            <a:extLst>
              <a:ext uri="{FF2B5EF4-FFF2-40B4-BE49-F238E27FC236}">
                <a16:creationId xmlns:a16="http://schemas.microsoft.com/office/drawing/2014/main" id="{C64BD297-42D8-53E7-254A-1D62C1F9E4A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968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18084-8090-E77C-4338-CB0D19E8E86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EE27DFF-DDCD-01C5-4406-B1CAAE0DCD7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AE94FA9C-0761-EFCC-E96F-A21BE96BA58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9E34B411-A1B7-4155-A06F-3F224560A6F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4692B89-C202-65ED-81C3-6EFCAB12A95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896700C-797C-F4EE-6B53-A566EEC70FCC}"/>
              </a:ext>
            </a:extLst>
          </p:cNvPr>
          <p:cNvSpPr>
            <a:spLocks noGrp="1" noChangeArrowheads="1"/>
          </p:cNvSpPr>
          <p:nvPr>
            <p:ph type="body" idx="1"/>
          </p:nvPr>
        </p:nvSpPr>
        <p:spPr>
          <a:xfrm>
            <a:off x="152400" y="4114800"/>
            <a:ext cx="6553200" cy="4876800"/>
          </a:xfrm>
        </p:spPr>
        <p:txBody>
          <a:bodyPr/>
          <a:lstStyle/>
          <a:p>
            <a:pPr algn="l"/>
            <a:r>
              <a:rPr lang="en-US" altLang="en-US" sz="1000" dirty="0"/>
              <a:t>https://www.chefsresource.com/faq/are-gluten-free-foods-kosher-for-passover/</a:t>
            </a:r>
          </a:p>
        </p:txBody>
      </p:sp>
      <p:cxnSp>
        <p:nvCxnSpPr>
          <p:cNvPr id="3" name="Straight Connector 2">
            <a:extLst>
              <a:ext uri="{FF2B5EF4-FFF2-40B4-BE49-F238E27FC236}">
                <a16:creationId xmlns:a16="http://schemas.microsoft.com/office/drawing/2014/main" id="{9C13A5F3-A843-E740-19D7-F5367144296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465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63DA3-9B74-759C-9AFC-F8841020FF0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B12EE2E-1FB5-3590-C4F6-7274D18F106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BD6303EC-928B-9D8D-42B6-477AEE64644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F8D80235-3DBF-0EB3-7A9E-FFB732D1758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6FAB1CD-A7BD-B835-3D4E-E97241EF4CE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36DDFE0-57DB-E9CC-C9CB-7B578EF0B11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43D98BF-64C3-1691-4F78-852D61FD0E5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37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Of course, the best is to eat it all before Passover</a:t>
            </a:r>
            <a:r>
              <a:rPr lang="he-IL" altLang="en-US" dirty="0"/>
              <a:t>!</a:t>
            </a:r>
            <a:endParaRPr lang="en-US" altLang="en-US" dirty="0"/>
          </a:p>
        </p:txBody>
      </p:sp>
    </p:spTree>
    <p:extLst>
      <p:ext uri="{BB962C8B-B14F-4D97-AF65-F5344CB8AC3E}">
        <p14:creationId xmlns:p14="http://schemas.microsoft.com/office/powerpoint/2010/main" val="9308933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Evening photos.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srgbClr val="000000"/>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Cor 5.8</a:t>
            </a:r>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5, 2025</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43191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a:xfrm>
            <a:off x="24166" y="0"/>
            <a:ext cx="2971800" cy="4572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srgbClr val="000000"/>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Cor 5.8</a:t>
            </a:r>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5, 2025</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978917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10861-29DA-6554-B263-F2DAE3F3ACC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04E4499-F0F4-930A-DCF7-92760C9B00A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C51875F8-DFB9-2EC2-092F-C7276FCAF00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ACA0A2CF-B724-2FDA-9D1E-B423E2714F4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37F8AFA-5AEB-B572-6B66-C319B4F41B7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41F3FFE-4DA1-F9D7-2566-36A1085375B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AAEF3BD-7BFC-631B-81D0-405C84580A6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290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2336E-5DF0-0D48-6C3E-0AB4EE4588F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858EFC3-8489-5E6A-F9A8-CCC4B1320A5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A2D7F00F-FF07-6BBB-D653-394A73C8190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5D20830D-5CB2-7E72-C61E-2FDB3CA74BA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7FEAAFD-8B7C-6372-3565-210B752415E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66483B0-FE8A-2C07-7DB4-C7516210145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F833200-E31A-D975-0777-0606F4C078A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347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8AB48-F63A-A0D0-7CB6-3E2609502F3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244665C-3831-0AB3-F8A8-F8AD46445CE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D3F81329-8A01-0AEB-CE5C-DDF8E154D5C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F022DBC5-1E28-061F-D928-C92177B41D5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FAF8180-DCC6-BC12-5575-C5C1FF58E8D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012A0D5-811C-29CF-4370-524E0DDB427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6E4F9D5-AF06-6BB6-C28E-26FF413560B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4605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6EF7A-4E3D-5711-F735-1C6C0E47B35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D7697B2-2E5E-94DE-9D8B-137F1D9433B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173C1D4F-FF81-4B4A-C146-631096F12ED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B5011C1A-4CA6-D855-EC4E-40A3C353C33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599B712-DF56-FE1B-2937-62FFCAF8DE0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555374E-3F1A-C6D9-EADB-63EEEE004EF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A70A38E-CAE6-58DE-CD3F-5811BD5EA32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372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661AB-C510-5C98-14B1-37887916247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95AC7B5-7268-20E0-5D99-2254FCD6299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75A03A54-FE89-F7A6-B7C7-D53FB243B9C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76D421D2-9699-46C2-5F83-511E904D58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9525F4D-776A-F3EC-6AA3-4DD660C0D78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95847B8-FC06-6222-AA04-DEAD05765D13}"/>
              </a:ext>
            </a:extLst>
          </p:cNvPr>
          <p:cNvSpPr>
            <a:spLocks noGrp="1" noChangeArrowheads="1"/>
          </p:cNvSpPr>
          <p:nvPr>
            <p:ph type="body" idx="1"/>
          </p:nvPr>
        </p:nvSpPr>
        <p:spPr>
          <a:xfrm>
            <a:off x="152400" y="4114800"/>
            <a:ext cx="6553200" cy="4876800"/>
          </a:xfrm>
        </p:spPr>
        <p:txBody>
          <a:bodyPr/>
          <a:lstStyle/>
          <a:p>
            <a:pPr algn="l"/>
            <a:r>
              <a:rPr lang="en-US" altLang="en-US" dirty="0"/>
              <a:t>Anxiety is the spiritual </a:t>
            </a:r>
            <a:r>
              <a:rPr lang="en-US" altLang="en-US" dirty="0" err="1"/>
              <a:t>khamets</a:t>
            </a:r>
            <a:r>
              <a:rPr lang="en-US" altLang="en-US" dirty="0"/>
              <a:t> I think we should address.</a:t>
            </a:r>
          </a:p>
        </p:txBody>
      </p:sp>
      <p:cxnSp>
        <p:nvCxnSpPr>
          <p:cNvPr id="3" name="Straight Connector 2">
            <a:extLst>
              <a:ext uri="{FF2B5EF4-FFF2-40B4-BE49-F238E27FC236}">
                <a16:creationId xmlns:a16="http://schemas.microsoft.com/office/drawing/2014/main" id="{4D7369A2-628C-3401-2282-C769F3ECA8A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7955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87ED7-AFBF-E756-C1E0-E8613A3BC9D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34673E8-FD55-1EA4-E667-45887FB3BF5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6A3AA692-01A8-CD70-233B-5654B21A5DD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3B3F5647-2C53-52E3-0954-9C103889DE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CE73194-20EC-4DF7-6995-3DC4E173D86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EF379EE-D901-0E52-F420-86A0FBED07A7}"/>
              </a:ext>
            </a:extLst>
          </p:cNvPr>
          <p:cNvSpPr>
            <a:spLocks noGrp="1" noChangeArrowheads="1"/>
          </p:cNvSpPr>
          <p:nvPr>
            <p:ph type="body" idx="1"/>
          </p:nvPr>
        </p:nvSpPr>
        <p:spPr>
          <a:xfrm>
            <a:off x="152400" y="4114800"/>
            <a:ext cx="6553200" cy="4876800"/>
          </a:xfrm>
        </p:spPr>
        <p:txBody>
          <a:bodyPr/>
          <a:lstStyle/>
          <a:p>
            <a:pPr algn="l"/>
            <a:r>
              <a:rPr lang="en-US" altLang="en-US" sz="1050" dirty="0"/>
              <a:t>https://www.gbs.edu/wp-content/uploads/2025/02/Gods-Revivalist-2025-MARCH-web.pdf</a:t>
            </a:r>
          </a:p>
        </p:txBody>
      </p:sp>
      <p:cxnSp>
        <p:nvCxnSpPr>
          <p:cNvPr id="3" name="Straight Connector 2">
            <a:extLst>
              <a:ext uri="{FF2B5EF4-FFF2-40B4-BE49-F238E27FC236}">
                <a16:creationId xmlns:a16="http://schemas.microsoft.com/office/drawing/2014/main" id="{E65B2DFD-D354-D9B5-4552-9806D91320D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2514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56022-E872-1F0C-AAE6-0FA1D1F01FB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569246A-EF9D-57A1-03C1-6924275AE25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77B1CEE9-BE01-C8DF-2696-8A3649EC111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13BD8520-BADC-B9A7-C461-2903536867E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058E0C5-590B-90B3-879E-0115D6A79DC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EBF1EF6-7470-EF5A-8411-C967A2FED5A6}"/>
              </a:ext>
            </a:extLst>
          </p:cNvPr>
          <p:cNvSpPr>
            <a:spLocks noGrp="1" noChangeArrowheads="1"/>
          </p:cNvSpPr>
          <p:nvPr>
            <p:ph type="body" idx="1"/>
          </p:nvPr>
        </p:nvSpPr>
        <p:spPr>
          <a:xfrm>
            <a:off x="152400" y="4114800"/>
            <a:ext cx="6553200" cy="4876800"/>
          </a:xfrm>
        </p:spPr>
        <p:txBody>
          <a:bodyPr/>
          <a:lstStyle/>
          <a:p>
            <a:r>
              <a:rPr lang="en-US" altLang="en-US" sz="1050" dirty="0"/>
              <a:t>https://www.gbs.edu/wp-content/uploads/2025/02/Gods-Revivalist-2025-MARCH-web.pdf</a:t>
            </a:r>
          </a:p>
        </p:txBody>
      </p:sp>
      <p:cxnSp>
        <p:nvCxnSpPr>
          <p:cNvPr id="3" name="Straight Connector 2">
            <a:extLst>
              <a:ext uri="{FF2B5EF4-FFF2-40B4-BE49-F238E27FC236}">
                <a16:creationId xmlns:a16="http://schemas.microsoft.com/office/drawing/2014/main" id="{790672BE-7619-4A98-0ADB-7B19EACB5CA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1289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30286-E070-76E4-8576-E5F3BC80285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6A810DF-0CB5-22C8-6A07-08D1BBC2F01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49AC541C-C6F0-E5FC-E7D9-EE5E9CB4C1E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FFC879F8-E559-1851-2CCE-E66B7C4BA0A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4F34B11-7E97-32B2-2353-33C4FD440CB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AFF693A-EDC7-276E-59A8-B41461FDBB55}"/>
              </a:ext>
            </a:extLst>
          </p:cNvPr>
          <p:cNvSpPr>
            <a:spLocks noGrp="1" noChangeArrowheads="1"/>
          </p:cNvSpPr>
          <p:nvPr>
            <p:ph type="body" idx="1"/>
          </p:nvPr>
        </p:nvSpPr>
        <p:spPr>
          <a:xfrm>
            <a:off x="152400" y="4114800"/>
            <a:ext cx="6553200" cy="4876800"/>
          </a:xfrm>
        </p:spPr>
        <p:txBody>
          <a:bodyPr/>
          <a:lstStyle/>
          <a:p>
            <a:r>
              <a:rPr lang="en-US" altLang="en-US" sz="1050" dirty="0"/>
              <a:t>https://www.gbs.edu/wp-content/uploads/2025/02/Gods-Revivalist-2025-MARCH-web.pdf</a:t>
            </a:r>
          </a:p>
        </p:txBody>
      </p:sp>
      <p:cxnSp>
        <p:nvCxnSpPr>
          <p:cNvPr id="3" name="Straight Connector 2">
            <a:extLst>
              <a:ext uri="{FF2B5EF4-FFF2-40B4-BE49-F238E27FC236}">
                <a16:creationId xmlns:a16="http://schemas.microsoft.com/office/drawing/2014/main" id="{2124CA54-51FB-E600-8E6B-238E5BBE76E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2104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DF2AF-9BEC-DC94-10F5-D16A123DB32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CB05253-B856-183B-C91E-DB03DD13B9D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03DB4F22-16D0-E02E-2ED0-D0B03109C60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E9337E88-8090-227F-A1FB-B9B5CBFA3F3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3F444E9-DEFE-7318-F142-54ACAB135B4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A09DB29-5A6B-59CD-57A6-F6ADB0771FB3}"/>
              </a:ext>
            </a:extLst>
          </p:cNvPr>
          <p:cNvSpPr>
            <a:spLocks noGrp="1" noChangeArrowheads="1"/>
          </p:cNvSpPr>
          <p:nvPr>
            <p:ph type="body" idx="1"/>
          </p:nvPr>
        </p:nvSpPr>
        <p:spPr>
          <a:xfrm>
            <a:off x="152400" y="4114800"/>
            <a:ext cx="6553200" cy="4876800"/>
          </a:xfrm>
        </p:spPr>
        <p:txBody>
          <a:bodyPr/>
          <a:lstStyle/>
          <a:p>
            <a:endParaRPr lang="en-US" altLang="en-US" sz="1050" dirty="0"/>
          </a:p>
        </p:txBody>
      </p:sp>
      <p:cxnSp>
        <p:nvCxnSpPr>
          <p:cNvPr id="3" name="Straight Connector 2">
            <a:extLst>
              <a:ext uri="{FF2B5EF4-FFF2-40B4-BE49-F238E27FC236}">
                <a16:creationId xmlns:a16="http://schemas.microsoft.com/office/drawing/2014/main" id="{7411B8C7-DD34-F0EF-0B1E-7274F607E3C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8487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4072B-1C89-C09B-B957-191A3FB96BA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30FA3AE-B612-AD29-BE86-A2CF014A4F4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98D5F6C1-DB6E-344C-8B96-2D6DA93E2A9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3F44B415-2FB7-BB04-8627-20CCF2F2B9E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2CF5052-8C03-FB71-E54C-72676F9C7AA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3447A0B-EE39-886F-0071-667CDCE345CB}"/>
              </a:ext>
            </a:extLst>
          </p:cNvPr>
          <p:cNvSpPr>
            <a:spLocks noGrp="1" noChangeArrowheads="1"/>
          </p:cNvSpPr>
          <p:nvPr>
            <p:ph type="body" idx="1"/>
          </p:nvPr>
        </p:nvSpPr>
        <p:spPr>
          <a:xfrm>
            <a:off x="152400" y="4114800"/>
            <a:ext cx="6553200" cy="4876800"/>
          </a:xfrm>
        </p:spPr>
        <p:txBody>
          <a:bodyPr/>
          <a:lstStyle/>
          <a:p>
            <a:pPr algn="l"/>
            <a:r>
              <a:rPr lang="en-US" altLang="en-US" dirty="0"/>
              <a:t>https://www.cdc.gov/nchs/data/nhsr/nhsr213.pdf</a:t>
            </a:r>
          </a:p>
        </p:txBody>
      </p:sp>
      <p:cxnSp>
        <p:nvCxnSpPr>
          <p:cNvPr id="3" name="Straight Connector 2">
            <a:extLst>
              <a:ext uri="{FF2B5EF4-FFF2-40B4-BE49-F238E27FC236}">
                <a16:creationId xmlns:a16="http://schemas.microsoft.com/office/drawing/2014/main" id="{9F2412C1-E4C5-0808-3BF4-3EA3D8DC8C1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3404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0F299-6D2D-3D5C-9524-1D74A98207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6F02A88-2905-01FD-658F-E0424B398D4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1529F7AC-B5E9-F569-5738-A054105C995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DC71B38A-789E-308C-BDE6-7187D26F8E9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1B60EED-7FCE-7284-FD63-77917954CA8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65E6A3D-A62B-AE57-0275-3A9C210B747F}"/>
              </a:ext>
            </a:extLst>
          </p:cNvPr>
          <p:cNvSpPr>
            <a:spLocks noGrp="1" noChangeArrowheads="1"/>
          </p:cNvSpPr>
          <p:nvPr>
            <p:ph type="body" idx="1"/>
          </p:nvPr>
        </p:nvSpPr>
        <p:spPr>
          <a:xfrm>
            <a:off x="152400" y="4114800"/>
            <a:ext cx="6553200" cy="4876800"/>
          </a:xfrm>
        </p:spPr>
        <p:txBody>
          <a:bodyPr/>
          <a:lstStyle/>
          <a:p>
            <a:pPr algn="l"/>
            <a:r>
              <a:rPr lang="en-US" altLang="en-US" dirty="0"/>
              <a:t>https://www.cdc.gov/nchs/data/nhsr/nhsr213.pdf</a:t>
            </a:r>
          </a:p>
        </p:txBody>
      </p:sp>
      <p:cxnSp>
        <p:nvCxnSpPr>
          <p:cNvPr id="3" name="Straight Connector 2">
            <a:extLst>
              <a:ext uri="{FF2B5EF4-FFF2-40B4-BE49-F238E27FC236}">
                <a16:creationId xmlns:a16="http://schemas.microsoft.com/office/drawing/2014/main" id="{277F6529-1F34-5C93-99D7-44FB7A35BD0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1738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22027-3A52-1CA1-2FBF-DED710ACB09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D6ECAD4-57D3-8CB7-AF16-A2A0D93F3F2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EFF473FD-D82F-ADDC-DAC5-295D995C11C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130787A2-125C-BE84-9BA4-1D58BB1EB3A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B1B7B39-B471-5824-A02D-C0FCED5EDC2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518AEE9-2282-78EF-1613-F0F6B5ADBD0C}"/>
              </a:ext>
            </a:extLst>
          </p:cNvPr>
          <p:cNvSpPr>
            <a:spLocks noGrp="1" noChangeArrowheads="1"/>
          </p:cNvSpPr>
          <p:nvPr>
            <p:ph type="body" idx="1"/>
          </p:nvPr>
        </p:nvSpPr>
        <p:spPr>
          <a:xfrm>
            <a:off x="152400" y="4114800"/>
            <a:ext cx="6553200" cy="4876800"/>
          </a:xfrm>
        </p:spPr>
        <p:txBody>
          <a:bodyPr/>
          <a:lstStyle/>
          <a:p>
            <a:pPr algn="l"/>
            <a:r>
              <a:rPr lang="en-US" altLang="en-US" dirty="0"/>
              <a:t>https://www.cdc.gov/nchs/data/nhsr/nhsr213.pdf</a:t>
            </a:r>
          </a:p>
          <a:p>
            <a:pPr algn="l"/>
            <a:r>
              <a:rPr lang="en-US" altLang="en-US" dirty="0"/>
              <a:t>Overview of the population 2022.   ~18% US population had anxiety over the two weeks studied..</a:t>
            </a:r>
          </a:p>
          <a:p>
            <a:pPr algn="l"/>
            <a:r>
              <a:rPr lang="en-US" altLang="en-US" dirty="0"/>
              <a:t>More women than men.</a:t>
            </a:r>
          </a:p>
        </p:txBody>
      </p:sp>
      <p:cxnSp>
        <p:nvCxnSpPr>
          <p:cNvPr id="3" name="Straight Connector 2">
            <a:extLst>
              <a:ext uri="{FF2B5EF4-FFF2-40B4-BE49-F238E27FC236}">
                <a16:creationId xmlns:a16="http://schemas.microsoft.com/office/drawing/2014/main" id="{68086499-C259-6233-EE7A-A7E83C7D0BA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646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DF3FE-5396-1F88-D83A-A182211A691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B1BB79B-A318-93A9-0B73-4BE09F485CA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BD25BE0A-6CF4-3C39-E79A-8000859F70C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A71FC950-2EE1-9767-55E5-C665BCC6D33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66FC416-1A39-F763-15B2-1B7875F4BBA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CA96AA4-549A-998B-BAA4-BE6E0716841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CB9482E-B94D-28B9-A842-D3B17C0F628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3749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CCDAD-F838-C769-24A7-CF972E8CAEB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C4804D5-99F1-54B2-4C9D-8F1F20F7D71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420D42F6-C117-DCFA-7A1A-3223677399B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81DEDFA7-5B43-C8CF-5DA9-73EFAA5FE8A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8F9D663-48FF-75AA-9EFA-01E616B8100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0066833-502A-4887-ACFD-2B0F051BCACA}"/>
              </a:ext>
            </a:extLst>
          </p:cNvPr>
          <p:cNvSpPr>
            <a:spLocks noGrp="1" noChangeArrowheads="1"/>
          </p:cNvSpPr>
          <p:nvPr>
            <p:ph type="body" idx="1"/>
          </p:nvPr>
        </p:nvSpPr>
        <p:spPr>
          <a:xfrm>
            <a:off x="152400" y="4114800"/>
            <a:ext cx="6553200" cy="4876800"/>
          </a:xfrm>
        </p:spPr>
        <p:txBody>
          <a:bodyPr/>
          <a:lstStyle/>
          <a:p>
            <a:pPr algn="l"/>
            <a:r>
              <a:rPr lang="en-US" altLang="en-US" dirty="0">
                <a:hlinkClick r:id="rId3"/>
              </a:rPr>
              <a:t>https://www.cdc.gov/nchs/data/nhsr/nhsr213.pdf</a:t>
            </a:r>
            <a:endParaRPr lang="en-US" altLang="en-US" dirty="0"/>
          </a:p>
          <a:p>
            <a:pPr algn="l"/>
            <a:r>
              <a:rPr lang="en-US" altLang="en-US" dirty="0"/>
              <a:t>Decreased with age group.</a:t>
            </a:r>
          </a:p>
        </p:txBody>
      </p:sp>
      <p:cxnSp>
        <p:nvCxnSpPr>
          <p:cNvPr id="3" name="Straight Connector 2">
            <a:extLst>
              <a:ext uri="{FF2B5EF4-FFF2-40B4-BE49-F238E27FC236}">
                <a16:creationId xmlns:a16="http://schemas.microsoft.com/office/drawing/2014/main" id="{AD773CCD-CFF9-0A43-D821-7B942B05382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0143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016E2-6FF8-0965-2F0D-CEF8061C451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2BB0F62-382B-86E8-BF8C-6A1F603ECBF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421FD73D-031F-4071-E0FA-2A40B38591D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DC419D6F-44B4-7966-15AD-90C6FE98D7E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B5D243C-7D82-06D0-F1F6-240C516794A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45BFCFC-0E2C-A506-86B3-6A35AB0430D6}"/>
              </a:ext>
            </a:extLst>
          </p:cNvPr>
          <p:cNvSpPr>
            <a:spLocks noGrp="1" noChangeArrowheads="1"/>
          </p:cNvSpPr>
          <p:nvPr>
            <p:ph type="body" idx="1"/>
          </p:nvPr>
        </p:nvSpPr>
        <p:spPr>
          <a:xfrm>
            <a:off x="152400" y="4114800"/>
            <a:ext cx="6553200" cy="4876800"/>
          </a:xfrm>
        </p:spPr>
        <p:txBody>
          <a:bodyPr/>
          <a:lstStyle/>
          <a:p>
            <a:pPr algn="l"/>
            <a:r>
              <a:rPr lang="en-US" b="0" i="0" dirty="0">
                <a:solidFill>
                  <a:srgbClr val="222222"/>
                </a:solidFill>
                <a:effectLst/>
                <a:latin typeface="Arial" panose="020B0604020202020204" pitchFamily="34" charset="0"/>
              </a:rPr>
              <a:t> </a:t>
            </a:r>
            <a:endParaRPr lang="en-US" altLang="en-US" dirty="0"/>
          </a:p>
        </p:txBody>
      </p:sp>
      <p:cxnSp>
        <p:nvCxnSpPr>
          <p:cNvPr id="3" name="Straight Connector 2">
            <a:extLst>
              <a:ext uri="{FF2B5EF4-FFF2-40B4-BE49-F238E27FC236}">
                <a16:creationId xmlns:a16="http://schemas.microsoft.com/office/drawing/2014/main" id="{0F44B594-319C-55DE-8AF4-D6F631E8AFA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1990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B77B7-FF8B-2594-2445-CBA1BC1CE7C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B2FE279-66D2-BDF1-C9CB-A4226E7D9EC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CECF1A79-C705-0277-3050-80AED856EE1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62097DCF-0676-A23F-8A32-5E68038A208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D5E023F-7837-5F61-70F3-46F80F7E11C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EB7878E-57BB-89B6-F4AC-A5AFBF0DD5F7}"/>
              </a:ext>
            </a:extLst>
          </p:cNvPr>
          <p:cNvSpPr>
            <a:spLocks noGrp="1" noChangeArrowheads="1"/>
          </p:cNvSpPr>
          <p:nvPr>
            <p:ph type="body" idx="1"/>
          </p:nvPr>
        </p:nvSpPr>
        <p:spPr>
          <a:xfrm>
            <a:off x="152400" y="4114800"/>
            <a:ext cx="6553200" cy="4876800"/>
          </a:xfrm>
        </p:spPr>
        <p:txBody>
          <a:bodyPr/>
          <a:lstStyle/>
          <a:p>
            <a:pPr algn="l"/>
            <a:r>
              <a:rPr lang="en-US" b="0" i="0" dirty="0">
                <a:solidFill>
                  <a:srgbClr val="222222"/>
                </a:solidFill>
                <a:effectLst/>
                <a:latin typeface="Arial" panose="020B0604020202020204" pitchFamily="34" charset="0"/>
              </a:rPr>
              <a:t> </a:t>
            </a:r>
            <a:endParaRPr lang="en-US" altLang="en-US" dirty="0"/>
          </a:p>
        </p:txBody>
      </p:sp>
      <p:cxnSp>
        <p:nvCxnSpPr>
          <p:cNvPr id="3" name="Straight Connector 2">
            <a:extLst>
              <a:ext uri="{FF2B5EF4-FFF2-40B4-BE49-F238E27FC236}">
                <a16:creationId xmlns:a16="http://schemas.microsoft.com/office/drawing/2014/main" id="{0C84302C-CBA7-30E0-3B6E-DAE253403F5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3940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A8A4A-AA84-FF2D-7D4E-301FD6D360D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D3FA30D-FE4D-E4EA-59A2-C1E12A9D607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C6198AED-572C-A3D9-D464-17136F03AAC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28CAD321-9051-7536-18E7-C73923F9CF2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CF76DCF-698E-4621-01A6-6C901C85435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4BD1AEB-2824-2CF8-48FB-763381ABD98E}"/>
              </a:ext>
            </a:extLst>
          </p:cNvPr>
          <p:cNvSpPr>
            <a:spLocks noGrp="1" noChangeArrowheads="1"/>
          </p:cNvSpPr>
          <p:nvPr>
            <p:ph type="body" idx="1"/>
          </p:nvPr>
        </p:nvSpPr>
        <p:spPr>
          <a:xfrm>
            <a:off x="152400" y="4114800"/>
            <a:ext cx="6553200" cy="4876800"/>
          </a:xfrm>
        </p:spPr>
        <p:txBody>
          <a:bodyPr/>
          <a:lstStyle/>
          <a:p>
            <a:pPr algn="l"/>
            <a:r>
              <a:rPr lang="en-US" altLang="en-US" dirty="0"/>
              <a:t>https://www.israeltoday.co.il/read/tachles-with-aviel-israels-reservists-are-losing-the-motivation-to-fight/#google_vignette</a:t>
            </a:r>
          </a:p>
        </p:txBody>
      </p:sp>
      <p:cxnSp>
        <p:nvCxnSpPr>
          <p:cNvPr id="3" name="Straight Connector 2">
            <a:extLst>
              <a:ext uri="{FF2B5EF4-FFF2-40B4-BE49-F238E27FC236}">
                <a16:creationId xmlns:a16="http://schemas.microsoft.com/office/drawing/2014/main" id="{3BC10BF4-3053-60EF-A68C-2F47C26C727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1517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933BF-1426-BA0E-BA5A-A68F20E77C3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B594E8B-AD0A-A751-EA79-9152AF60A5D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56935B85-A248-EA5F-E947-0AD10C7DE48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671CEC35-84EB-ACF0-0D27-0FC6E34C39A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8AD16E0-017A-FE50-A460-E217B46E6E3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7D2B77C-7EF4-3AB7-3C3F-22B430ED3928}"/>
              </a:ext>
            </a:extLst>
          </p:cNvPr>
          <p:cNvSpPr>
            <a:spLocks noGrp="1" noChangeArrowheads="1"/>
          </p:cNvSpPr>
          <p:nvPr>
            <p:ph type="body" idx="1"/>
          </p:nvPr>
        </p:nvSpPr>
        <p:spPr>
          <a:xfrm>
            <a:off x="152400" y="4114800"/>
            <a:ext cx="6553200" cy="4876800"/>
          </a:xfrm>
        </p:spPr>
        <p:txBody>
          <a:bodyPr/>
          <a:lstStyle/>
          <a:p>
            <a:pPr algn="l"/>
            <a:r>
              <a:rPr lang="en-US" b="0" i="0" dirty="0">
                <a:solidFill>
                  <a:srgbClr val="6D6C6A"/>
                </a:solidFill>
                <a:effectLst/>
                <a:latin typeface="Arial" panose="020B0604020202020204" pitchFamily="34" charset="0"/>
              </a:rPr>
              <a:t>Photo: Ayal Margolin/Flash90</a:t>
            </a:r>
          </a:p>
          <a:p>
            <a:pPr algn="l"/>
            <a:r>
              <a:rPr lang="en-US" altLang="en-US" dirty="0"/>
              <a:t>https://www.israeltoday.co.il/read/tachles-with-aviel-israels-reservists-are-losing-the-motivation-to-fight/#google_vignette</a:t>
            </a:r>
          </a:p>
        </p:txBody>
      </p:sp>
      <p:cxnSp>
        <p:nvCxnSpPr>
          <p:cNvPr id="3" name="Straight Connector 2">
            <a:extLst>
              <a:ext uri="{FF2B5EF4-FFF2-40B4-BE49-F238E27FC236}">
                <a16:creationId xmlns:a16="http://schemas.microsoft.com/office/drawing/2014/main" id="{19FAA340-639E-83DC-80BC-F1BD34D5177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0077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1C49E-3CBB-E654-42FB-4B5273FAD45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1FDF5ED-EBD8-5731-1564-AC65A79CCA8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07018EB8-3A6F-3C34-5201-125E12F6167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F3198B0F-74D6-281C-62F8-3EBA07AA1D3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5027025-8A27-60B8-47D0-900ADD81700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EF111DF-768A-00AE-BA21-F04EA68E1B23}"/>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https://www.israeltoday.co.il/read/tachles-with-aviel-israels-reservists-are-losing-the-motivation-to-fight/#google_vignette</a:t>
            </a:r>
          </a:p>
          <a:p>
            <a:pPr algn="l"/>
            <a:endParaRPr lang="en-US" altLang="en-US" dirty="0"/>
          </a:p>
        </p:txBody>
      </p:sp>
      <p:cxnSp>
        <p:nvCxnSpPr>
          <p:cNvPr id="3" name="Straight Connector 2">
            <a:extLst>
              <a:ext uri="{FF2B5EF4-FFF2-40B4-BE49-F238E27FC236}">
                <a16:creationId xmlns:a16="http://schemas.microsoft.com/office/drawing/2014/main" id="{E79933F7-8765-378C-03DB-D94C072587A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0537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4EB0E-553A-7481-9586-57A47005700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7EA65FF-0501-EEA9-0D82-9100FB6322C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8DB3C991-CB12-09CF-5192-09A1F784F04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8B44C159-AB68-C739-8ABE-E2DA82C3938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BBEFC75-C34E-A554-75F7-A31071855EC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D1E9AB2-42FD-C98B-A76F-98DD47991302}"/>
              </a:ext>
            </a:extLst>
          </p:cNvPr>
          <p:cNvSpPr>
            <a:spLocks noGrp="1" noChangeArrowheads="1"/>
          </p:cNvSpPr>
          <p:nvPr>
            <p:ph type="body" idx="1"/>
          </p:nvPr>
        </p:nvSpPr>
        <p:spPr>
          <a:xfrm>
            <a:off x="152400" y="4114800"/>
            <a:ext cx="6553200" cy="4876800"/>
          </a:xfrm>
        </p:spPr>
        <p:txBody>
          <a:bodyPr/>
          <a:lstStyle/>
          <a:p>
            <a:pPr algn="l"/>
            <a:r>
              <a:rPr lang="en-US" altLang="en-US" dirty="0"/>
              <a:t>https://www.theyeshivaworld.com/news/israel-news/2321511/war-weary-1-in-4-israelis-considered-leaving-over-past-year-survey-reveals.html</a:t>
            </a:r>
          </a:p>
        </p:txBody>
      </p:sp>
      <p:cxnSp>
        <p:nvCxnSpPr>
          <p:cNvPr id="3" name="Straight Connector 2">
            <a:extLst>
              <a:ext uri="{FF2B5EF4-FFF2-40B4-BE49-F238E27FC236}">
                <a16:creationId xmlns:a16="http://schemas.microsoft.com/office/drawing/2014/main" id="{91375593-7A0E-5E8C-7D4E-156FE7C0E7F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3092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FBC36-6388-C7F9-E9B7-A4157A17F3A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26D9CAE-7DC3-591E-A05D-F5D0D7CA7B5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0F96C98F-A6AB-5889-9900-08A3C177248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73A343DE-87EB-963C-E1F2-36AD55E1192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5417734-F8D8-4404-8680-AA8A515B9E4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80579F8-16CA-A283-ED4F-67F2EA509D77}"/>
              </a:ext>
            </a:extLst>
          </p:cNvPr>
          <p:cNvSpPr>
            <a:spLocks noGrp="1" noChangeArrowheads="1"/>
          </p:cNvSpPr>
          <p:nvPr>
            <p:ph type="body" idx="1"/>
          </p:nvPr>
        </p:nvSpPr>
        <p:spPr>
          <a:xfrm>
            <a:off x="152400" y="4114800"/>
            <a:ext cx="6553200" cy="4876800"/>
          </a:xfrm>
        </p:spPr>
        <p:txBody>
          <a:bodyPr/>
          <a:lstStyle/>
          <a:p>
            <a:pPr algn="l"/>
            <a:r>
              <a:rPr lang="en-US" altLang="en-US" dirty="0"/>
              <a:t>https://www.msn.com/en-us/news/world/everything-is-collapsing-israeli-reservists-confront-toll-of-protracted-war/ar-AA1ocwr1</a:t>
            </a:r>
          </a:p>
        </p:txBody>
      </p:sp>
      <p:cxnSp>
        <p:nvCxnSpPr>
          <p:cNvPr id="3" name="Straight Connector 2">
            <a:extLst>
              <a:ext uri="{FF2B5EF4-FFF2-40B4-BE49-F238E27FC236}">
                <a16:creationId xmlns:a16="http://schemas.microsoft.com/office/drawing/2014/main" id="{9D05FEEE-9D13-6959-C8AD-9BEF5751DEC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0210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3F64B-D8A3-E3E7-C023-B9DCB8755F9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0BC6FF8-19BA-E2BF-7F41-A83FB3AECD5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F4440096-3ACB-8373-1B0F-ECBF22C0576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A4B608D2-F15A-567A-A454-A2A5C00070D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FB55F20-6D64-FCAA-6368-EE240F6069B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C7B9AD9-3F5F-7457-BF42-FFFE7D3787B0}"/>
              </a:ext>
            </a:extLst>
          </p:cNvPr>
          <p:cNvSpPr>
            <a:spLocks noGrp="1" noChangeArrowheads="1"/>
          </p:cNvSpPr>
          <p:nvPr>
            <p:ph type="body" idx="1"/>
          </p:nvPr>
        </p:nvSpPr>
        <p:spPr>
          <a:xfrm>
            <a:off x="152400" y="4114800"/>
            <a:ext cx="6553200" cy="4876800"/>
          </a:xfrm>
        </p:spPr>
        <p:txBody>
          <a:bodyPr/>
          <a:lstStyle/>
          <a:p>
            <a:pPr algn="l"/>
            <a:r>
              <a:rPr lang="en-US" altLang="en-US" dirty="0"/>
              <a:t>https://www.msn.com/en-us/news/world/everything-is-collapsing-israeli-reservists-confront-toll-of-protracted-war/ar-AA1ocwr1</a:t>
            </a:r>
          </a:p>
          <a:p>
            <a:pPr algn="l"/>
            <a:r>
              <a:rPr lang="en-US" altLang="en-US" dirty="0"/>
              <a:t>Other wars: Ukraine, Taiwan threat</a:t>
            </a:r>
          </a:p>
        </p:txBody>
      </p:sp>
      <p:cxnSp>
        <p:nvCxnSpPr>
          <p:cNvPr id="3" name="Straight Connector 2">
            <a:extLst>
              <a:ext uri="{FF2B5EF4-FFF2-40B4-BE49-F238E27FC236}">
                <a16:creationId xmlns:a16="http://schemas.microsoft.com/office/drawing/2014/main" id="{59FD8956-0813-6E35-CBB2-B80E2BFBDA9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9894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B6C25-65A5-E64D-0FB0-5B3ECFF615C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CA1A1D9-DB45-3A2D-51BA-DAD4C7931F8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9E37323C-A7A5-50E7-B639-626276ECE13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D6FF357C-E815-B2C1-F773-A8283F06408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FC710B0-4838-4338-56A2-FCF2DA9D4F7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56DB9F9-F998-B9D6-5A08-3E5D2BEF7D9B}"/>
              </a:ext>
            </a:extLst>
          </p:cNvPr>
          <p:cNvSpPr>
            <a:spLocks noGrp="1" noChangeArrowheads="1"/>
          </p:cNvSpPr>
          <p:nvPr>
            <p:ph type="body" idx="1"/>
          </p:nvPr>
        </p:nvSpPr>
        <p:spPr>
          <a:xfrm>
            <a:off x="152400" y="4114800"/>
            <a:ext cx="6553200" cy="4876800"/>
          </a:xfrm>
        </p:spPr>
        <p:txBody>
          <a:bodyPr/>
          <a:lstStyle/>
          <a:p>
            <a:pPr algn="l"/>
            <a:r>
              <a:rPr lang="en-US" b="0" i="0" dirty="0">
                <a:solidFill>
                  <a:srgbClr val="222222"/>
                </a:solidFill>
                <a:effectLst/>
                <a:latin typeface="Arial" panose="020B0604020202020204" pitchFamily="34" charset="0"/>
              </a:rPr>
              <a:t> </a:t>
            </a:r>
            <a:endParaRPr lang="en-US" altLang="en-US" dirty="0"/>
          </a:p>
        </p:txBody>
      </p:sp>
      <p:cxnSp>
        <p:nvCxnSpPr>
          <p:cNvPr id="3" name="Straight Connector 2">
            <a:extLst>
              <a:ext uri="{FF2B5EF4-FFF2-40B4-BE49-F238E27FC236}">
                <a16:creationId xmlns:a16="http://schemas.microsoft.com/office/drawing/2014/main" id="{F3C7A520-E793-3E6D-474B-A6D02825827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947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D50AD-834A-D563-A1EB-56FA64D8092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5358745-420C-97D2-5928-5EA1D1B4C46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7A742A0B-390E-1E20-536E-47CA12EDE04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811D7255-A476-AF40-0B11-320C08405BD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3BBD92D-8A4A-CE59-956A-7E4FD68852D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0A6EFAA-AE73-52EA-E5E0-92C20658377F}"/>
              </a:ext>
            </a:extLst>
          </p:cNvPr>
          <p:cNvSpPr>
            <a:spLocks noGrp="1" noChangeArrowheads="1"/>
          </p:cNvSpPr>
          <p:nvPr>
            <p:ph type="body" idx="1"/>
          </p:nvPr>
        </p:nvSpPr>
        <p:spPr>
          <a:xfrm>
            <a:off x="152400" y="4114800"/>
            <a:ext cx="6553200" cy="4876800"/>
          </a:xfrm>
        </p:spPr>
        <p:txBody>
          <a:bodyPr/>
          <a:lstStyle/>
          <a:p>
            <a:pPr algn="l"/>
            <a:r>
              <a:rPr lang="en-US" altLang="en-US" dirty="0"/>
              <a:t>Scott Hahn</a:t>
            </a:r>
          </a:p>
        </p:txBody>
      </p:sp>
      <p:cxnSp>
        <p:nvCxnSpPr>
          <p:cNvPr id="3" name="Straight Connector 2">
            <a:extLst>
              <a:ext uri="{FF2B5EF4-FFF2-40B4-BE49-F238E27FC236}">
                <a16:creationId xmlns:a16="http://schemas.microsoft.com/office/drawing/2014/main" id="{6CE21D42-426C-7EAD-1231-A8CF7A7C46F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6638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Anxiety-Spiritual Khamets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חמץ  1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 5.8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5, 2025</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Barry attends, from St. Joseph, from time to time, since about 2010.  Came with me on the Israel trip when my son Ben was on.  He and Cynthia have brought their children up in home school or Christian school.  Best nurture in the L-</a:t>
            </a:r>
            <a:r>
              <a:rPr lang="en-US" altLang="en-US" dirty="0" err="1"/>
              <a:t>rd</a:t>
            </a:r>
            <a:r>
              <a:rPr lang="en-US" altLang="en-US" dirty="0"/>
              <a:t> they could.  We’ve had lunch together from time to time.  I eat lunch for a living.</a:t>
            </a:r>
          </a:p>
          <a:p>
            <a:r>
              <a:rPr lang="en-US" altLang="en-US" dirty="0"/>
              <a:t>Many of you heard Barry and Cythia make their presentation about a year ago.</a:t>
            </a:r>
          </a:p>
        </p:txBody>
      </p:sp>
    </p:spTree>
    <p:extLst>
      <p:ext uri="{BB962C8B-B14F-4D97-AF65-F5344CB8AC3E}">
        <p14:creationId xmlns:p14="http://schemas.microsoft.com/office/powerpoint/2010/main" val="6223607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Anxiety-Spiritual Khamets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חמץ  1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 5.8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5, 2025</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510700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Anxiety-Spiritual Khamets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חמץ  1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 5.8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5, 2025</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665899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Anxiety-Spiritual Khamets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חמץ  1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 5.8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5, 2025</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64115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Anxiety-Spiritual Khamets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חמץ  1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 5.8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5, 2025</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840869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Anxiety-Spiritual Khamets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חמץ  1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 5.8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5, 2025</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787806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E7C95-466A-C87C-18D5-B3310B52691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EF02F99-CCD3-66B8-8D97-F78EB3BED73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E967494E-BCE1-6B0D-3265-B5563E4DBAC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0CA077D7-938D-E038-F134-6D1A332A727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0BF5BA7-76A9-704C-D849-11B7697201B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8DA2B99-924A-5FFE-1FB8-190B8775983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BA569C0-8D5B-6048-3266-623B05FAD24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7726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1B075-B4D6-63AE-7BF4-97EFCB8C595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1483E79-B4B0-7653-8EA9-0CE15E99909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C9909538-D320-8920-1EF7-0EC8C43C4CA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AA6DBC7D-9F79-1AEC-77EF-A1951B4797A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72C26E5-B06F-9797-F1CA-AEFA7EA5A8B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7C6337E-B8A9-56B9-9F3C-E4961183963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D8D52A6-7C73-56C4-076D-E5386DD2A6D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2900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7AEA9-C149-3CC0-CB65-65BFFCC98B6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CEC17C3-FD60-1DA6-C30F-8E950EFE90F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1FD2F24F-C078-6D66-A1C5-7BF0CABF58F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F34CCD38-4ADC-C26F-8C81-3E6A289D24E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1D8E6A4-3962-6B3D-9B99-D24482A2B9A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3136D78-70D0-DBE9-2C48-1D81A0718AA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B2B437E-8673-A869-C03C-49509BC145A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6563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110E6-54C4-5DDA-9642-0B1D1943017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7D93781-6741-9B8D-5F2D-F389FFECD4F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0BB87564-2E15-4A8C-9F4E-EFCEC9123D3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26B01A15-5876-4F3A-B51D-972F962DACE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6C827C2-BE72-3433-4E52-ECC9E10FB35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BC90039-BDCA-3B7E-C1C5-EF793370F08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FA72BA2-66C3-6DB1-7336-0B849222D54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114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25D11-455A-55A1-772D-D4F3CDDF6B5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89AF0CF-2204-DADF-19DF-97E7B795EAA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91C89703-C7B1-6021-3A7C-5BDCCDC0B02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E505FC53-3E71-1EB6-0659-F4AC62705C4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45807FB-00A7-8697-1838-1F095C5D0CC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2C9FF9E-0F75-8616-8282-42481BD3FF9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65773A4-04B3-6035-761B-BA4E3BBE611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5296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E24D8-6BE5-7CED-7AD5-CA91333179B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969775E-E10B-C65C-3186-B6CC5A52DA0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0A9F02FA-CF02-8AEF-DF0D-12A86C41CF8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8D0D5314-E8FE-75F8-70D5-E57C07C9D96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38D0545-486D-ACA4-DD29-C1313E5A008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14E7E8E-8DB4-AC0E-551B-41A26A94B21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987C004-19C2-D440-246B-CCCF5310C5E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522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FB143-B8A9-06DF-5136-1D8D382B613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6989467-F2A9-BA7B-A4B9-0D90FEB7249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94EB4ED3-24C3-E7CB-4DB3-DF979D9E495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CAE1C702-F75B-7CC0-F59B-CA4AB2FFFDE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4A3F603-C74E-E687-C44C-5070286995D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B4198E8-0330-310D-A0CE-9EFEA1A921F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1FE9EA6-6101-2F89-A821-717C3807A6E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2338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036AC-6962-BF60-A38D-1B762F92BF6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D14DECB-7D46-4022-7EFC-4FE5FA54C1E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DFB0055B-50E1-2E97-F17A-E0468257AF6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7971F8BA-A5D5-AAAF-F0ED-7848731F909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CC5918A-EF48-53C4-4715-59E3F9204C4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135ACD5-8074-331B-4504-D6972D50DA28}"/>
              </a:ext>
            </a:extLst>
          </p:cNvPr>
          <p:cNvSpPr>
            <a:spLocks noGrp="1" noChangeArrowheads="1"/>
          </p:cNvSpPr>
          <p:nvPr>
            <p:ph type="body" idx="1"/>
          </p:nvPr>
        </p:nvSpPr>
        <p:spPr>
          <a:xfrm>
            <a:off x="152400" y="4114800"/>
            <a:ext cx="6553200" cy="4876800"/>
          </a:xfrm>
        </p:spPr>
        <p:txBody>
          <a:bodyPr/>
          <a:lstStyle/>
          <a:p>
            <a:pPr algn="l"/>
            <a:r>
              <a:rPr lang="en-US" altLang="en-US" dirty="0"/>
              <a:t>G-d could turn my kids around.  But if it brings more glory for him for me to walk joyfully in Him without their hearts yet turned, than for Him to turn them now, I will accept.</a:t>
            </a:r>
          </a:p>
          <a:p>
            <a:pPr algn="l"/>
            <a:r>
              <a:rPr lang="en-US" altLang="en-US" baseline="30000" dirty="0"/>
              <a:t>Yeshayahu Is 60.4</a:t>
            </a:r>
            <a:r>
              <a:rPr lang="en-US" altLang="en-US" dirty="0"/>
              <a:t> </a:t>
            </a:r>
            <a:r>
              <a:rPr lang="en-US" dirty="0"/>
              <a:t>Lift up your eyes and look all around:</a:t>
            </a:r>
            <a:br>
              <a:rPr lang="en-US" dirty="0"/>
            </a:br>
            <a:r>
              <a:rPr lang="en-US" dirty="0"/>
              <a:t>they all gather—they come to you—</a:t>
            </a:r>
            <a:br>
              <a:rPr lang="en-US" dirty="0"/>
            </a:br>
            <a:r>
              <a:rPr lang="en-US" dirty="0"/>
              <a:t>your sons will come from far away,</a:t>
            </a:r>
            <a:br>
              <a:rPr lang="en-US" dirty="0"/>
            </a:br>
            <a:r>
              <a:rPr lang="en-US" dirty="0"/>
              <a:t>your daughters carried on the hip.</a:t>
            </a:r>
            <a:endParaRPr lang="en-US" altLang="en-US" dirty="0"/>
          </a:p>
          <a:p>
            <a:pPr algn="l"/>
            <a:r>
              <a:rPr lang="en-US" altLang="en-US" baseline="30000" dirty="0"/>
              <a:t>Yeshayahu Is 60.26 </a:t>
            </a:r>
            <a:r>
              <a:rPr lang="en-US" dirty="0"/>
              <a:t>I, Adoni, will hasten it </a:t>
            </a:r>
            <a:r>
              <a:rPr lang="en-US" u="sng" dirty="0"/>
              <a:t>in its time.</a:t>
            </a:r>
            <a:endParaRPr lang="en-US" altLang="en-US" u="sng" dirty="0"/>
          </a:p>
        </p:txBody>
      </p:sp>
      <p:cxnSp>
        <p:nvCxnSpPr>
          <p:cNvPr id="3" name="Straight Connector 2">
            <a:extLst>
              <a:ext uri="{FF2B5EF4-FFF2-40B4-BE49-F238E27FC236}">
                <a16:creationId xmlns:a16="http://schemas.microsoft.com/office/drawing/2014/main" id="{C399F364-25DE-6D48-E713-DCFCE14FDB5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4503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E2B4F-FA68-D030-C2B8-FFAAF1D4009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3A96A48-2733-A93B-531C-235E3021E2E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49C357DB-48A1-F69C-2733-B5ED3F0827D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71626B0F-E31C-FBE9-0A8C-82283BF6D16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AE9E434-9306-8E9A-2740-F1B77B199E1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66D98E7-3748-AB21-1780-02213D05F681}"/>
              </a:ext>
            </a:extLst>
          </p:cNvPr>
          <p:cNvSpPr>
            <a:spLocks noGrp="1" noChangeArrowheads="1"/>
          </p:cNvSpPr>
          <p:nvPr>
            <p:ph type="body" idx="1"/>
          </p:nvPr>
        </p:nvSpPr>
        <p:spPr>
          <a:xfrm>
            <a:off x="152400" y="4114800"/>
            <a:ext cx="6553200" cy="4876800"/>
          </a:xfrm>
        </p:spPr>
        <p:txBody>
          <a:bodyPr/>
          <a:lstStyle/>
          <a:p>
            <a:pPr algn="l"/>
            <a:r>
              <a:rPr lang="en-US" altLang="en-US" dirty="0"/>
              <a:t>Valley of the shadow of death…You are with me.  Third person in the opening.  </a:t>
            </a:r>
          </a:p>
        </p:txBody>
      </p:sp>
      <p:cxnSp>
        <p:nvCxnSpPr>
          <p:cNvPr id="3" name="Straight Connector 2">
            <a:extLst>
              <a:ext uri="{FF2B5EF4-FFF2-40B4-BE49-F238E27FC236}">
                <a16:creationId xmlns:a16="http://schemas.microsoft.com/office/drawing/2014/main" id="{46F9A7A7-7CB5-D556-7D22-1589FC5E2BE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6042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C6BA8-6B53-FAA6-5DE8-E42E4931EC1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A4D2D98-296D-B7EC-8DFB-050A6B97006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6167B6DE-F479-73BF-8DC6-88E5B76C3D6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0FE5E449-B7EF-A3AE-8AD5-9B49588B800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D37C58A-D33A-9EA3-2117-713FA8CBBFB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94BEE96-AD07-599C-5178-C7F72D9A8FE2}"/>
              </a:ext>
            </a:extLst>
          </p:cNvPr>
          <p:cNvSpPr>
            <a:spLocks noGrp="1" noChangeArrowheads="1"/>
          </p:cNvSpPr>
          <p:nvPr>
            <p:ph type="body" idx="1"/>
          </p:nvPr>
        </p:nvSpPr>
        <p:spPr>
          <a:xfrm>
            <a:off x="152400" y="4114800"/>
            <a:ext cx="6553200" cy="4876800"/>
          </a:xfrm>
        </p:spPr>
        <p:txBody>
          <a:bodyPr/>
          <a:lstStyle/>
          <a:p>
            <a:pPr algn="l"/>
            <a:r>
              <a:rPr lang="en-US" altLang="en-US" dirty="0"/>
              <a:t>He comes in the darkness!</a:t>
            </a:r>
          </a:p>
        </p:txBody>
      </p:sp>
      <p:cxnSp>
        <p:nvCxnSpPr>
          <p:cNvPr id="3" name="Straight Connector 2">
            <a:extLst>
              <a:ext uri="{FF2B5EF4-FFF2-40B4-BE49-F238E27FC236}">
                <a16:creationId xmlns:a16="http://schemas.microsoft.com/office/drawing/2014/main" id="{D33F51B7-367C-3DED-8D18-D5ECB2F741E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83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92E3C-5CE7-50E7-4C86-C15B5E71A4A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5E567FC-17A6-1788-75E6-4624DD99BBE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26477712-0844-CC66-7E18-DC6B8ED084E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FF05799F-C9B6-9703-4541-7F7482156D0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6D2FC41-7C73-B78D-91AB-2077AC0540B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AC7611A-F35A-B4B1-0107-42C942D1C18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8A179CA-4408-F165-36F2-13FE085A88D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0552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56059-C787-A6CF-E316-58ACA92AE74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7B93E4C-CA89-3392-A94C-FE922A12388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7DDE238F-3A23-0792-A1C0-2CC33CFCDE8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8CC064CA-E100-332E-4920-84461331071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31D5821-64BB-C304-5662-E30712DE9DF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AA0FABE-D99B-672E-23D5-482840F180E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726A0AD-1773-BBBD-8898-4BFD916B1FB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2109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9D263-0985-5173-2030-5C83908A5F8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0A5D624-2C2E-DD7E-2BB6-3C1387B1CCF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F396B215-3525-9A4A-5D5D-399888E1042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80F257CB-84FB-FD7C-725E-CBDE68D3E3C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C64751B-21AE-68B3-BEA6-91F64ED8538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29B187B-E141-0246-A209-7F9BF18873B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EBE8CD6-3E37-E05C-5DE1-50AA60C51D0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9233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816F6-A2BE-C3E1-155A-FBB05BA40EE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29ED4A3-9116-8289-4556-8CA7F8119F9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0503CE42-6158-5C0D-376F-81CC248241D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F13371DD-73D4-07A4-C232-15A02A5AB0B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2C2413C-50B5-1232-72CF-A7F6AC73C97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9A9C275-D88A-6A83-F2B9-86267DB02D0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722FD5F-CA69-1EDC-9230-44709666CD2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0204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A4561-1EEA-2671-FD1A-864F30BF443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EC22D53-D216-7F30-4583-E85DF0FB017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3E328FDE-8E19-B4A4-9935-E2AE9E0B06E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CCB3A223-7864-ED0E-0908-083C18CD1DD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69E84FB-DAC5-0B5F-36D8-A263875DDFB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DEDA916-673F-179F-3317-1F24BBF3829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B5C7A82-2D68-FA71-0593-0B85F820366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460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D6F07-95F6-59D8-FA43-2FFF0A82308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05BBA54-FEF2-24E6-B88A-6D78404F575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2DD676C9-4844-E525-1B53-784E418661D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670AF825-E059-FC20-DA0A-A8B37E4A13F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02CFEA5-5E51-185E-381F-BAB5C3CAEFB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A13F2AC-B638-5B13-78E8-1A4142232BB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A583762-5512-DCED-57F0-EB2CB74540A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8034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59494-5EB8-31F4-1970-D8F260F16C0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C40001D-E634-F083-8E40-3BB128C1C4B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33E140E4-FAE3-8091-B4ED-98BA479E7F6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25B494FE-6174-CB8F-C446-1E01958C68F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9312F3C-E0D3-6A54-FFEE-A18E765D45E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DB53D86-329A-D74E-4DC4-7D9D55A4F1CE}"/>
              </a:ext>
            </a:extLst>
          </p:cNvPr>
          <p:cNvSpPr>
            <a:spLocks noGrp="1" noChangeArrowheads="1"/>
          </p:cNvSpPr>
          <p:nvPr>
            <p:ph type="body" idx="1"/>
          </p:nvPr>
        </p:nvSpPr>
        <p:spPr>
          <a:xfrm>
            <a:off x="152400" y="4114800"/>
            <a:ext cx="6553200" cy="4876800"/>
          </a:xfrm>
        </p:spPr>
        <p:txBody>
          <a:bodyPr/>
          <a:lstStyle/>
          <a:p>
            <a:pPr algn="l"/>
            <a:r>
              <a:rPr lang="en-US" altLang="en-US" dirty="0"/>
              <a:t>Yeshua Youth, Lo Kashish, Men’s Meeting, Ladies Havurah, contemplating others.</a:t>
            </a:r>
          </a:p>
        </p:txBody>
      </p:sp>
      <p:cxnSp>
        <p:nvCxnSpPr>
          <p:cNvPr id="3" name="Straight Connector 2">
            <a:extLst>
              <a:ext uri="{FF2B5EF4-FFF2-40B4-BE49-F238E27FC236}">
                <a16:creationId xmlns:a16="http://schemas.microsoft.com/office/drawing/2014/main" id="{E3575544-8ED5-FB76-840F-1568959FD1A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4682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73924-6EBE-0451-2833-A5290704BD4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692D6E6-1BF6-F5B7-ED21-E67133D3130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3E64BA48-7278-644C-C116-C17B3F8DB38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A4AE6AC3-A450-17E1-B34A-03564143CC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40E778F-019E-0366-E237-466C4523B6E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3B61F61-6F62-3303-10B4-2FCA6A182DF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988D5FC-D019-C6BA-396F-1C581DAA598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2122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C9066-51F6-40AD-E7BE-F334DF0A2DB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0C38C78-9CFF-7DCC-3B0E-89D120C6C22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022D294A-FDE1-9D6E-2C2A-D39B9B35AE4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E3C7F3BA-9A67-E555-3A17-BEF0F04A909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6C8B41C-58B0-89AD-A566-0C5BACB928A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C5ED9FC-59C4-9EEB-3090-5D4CBC8BADF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1D48670-1C3B-656A-B67C-C2B0DD429F3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8997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846D4-7AF3-977F-215A-5F01BCD2B9B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2D2A057-6EDE-989F-682E-BF65A747A09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8281739C-B918-3CDA-D876-24B097A3A85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06D4D6CA-E938-33A5-7B8C-48C21D15EE6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D7D20D7-759B-18AB-FC16-F174253ECE5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907F4DE-BB45-C0DE-463D-C5DE0AB8198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F7BC180-4AC3-F5FA-93E1-2BE41E22EB5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7814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08A51-FBD4-2E75-B0B9-58FA1533A41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81D32FC-69D7-FC0D-D5B3-3DABF3C1FE0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EB122843-21D6-3F27-005A-D4596AA45C0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2962DE58-1BA6-E8F3-8016-2D03BCDF55B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47498F3-5B69-0690-D902-271E85C3B55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FBAC1E5-89FD-EA7F-9F6D-C29BF815CDFB}"/>
              </a:ext>
            </a:extLst>
          </p:cNvPr>
          <p:cNvSpPr>
            <a:spLocks noGrp="1" noChangeArrowheads="1"/>
          </p:cNvSpPr>
          <p:nvPr>
            <p:ph type="body" idx="1"/>
          </p:nvPr>
        </p:nvSpPr>
        <p:spPr>
          <a:xfrm>
            <a:off x="152400" y="4114800"/>
            <a:ext cx="6553200" cy="4876800"/>
          </a:xfrm>
        </p:spPr>
        <p:txBody>
          <a:bodyPr/>
          <a:lstStyle/>
          <a:p>
            <a:pPr algn="l"/>
            <a:r>
              <a:rPr lang="en-US" b="0" i="0" dirty="0">
                <a:solidFill>
                  <a:srgbClr val="222222"/>
                </a:solidFill>
                <a:effectLst/>
                <a:latin typeface="Arial" panose="020B0604020202020204" pitchFamily="34" charset="0"/>
              </a:rPr>
              <a:t> </a:t>
            </a:r>
            <a:endParaRPr lang="en-US" altLang="en-US" dirty="0"/>
          </a:p>
        </p:txBody>
      </p:sp>
      <p:cxnSp>
        <p:nvCxnSpPr>
          <p:cNvPr id="3" name="Straight Connector 2">
            <a:extLst>
              <a:ext uri="{FF2B5EF4-FFF2-40B4-BE49-F238E27FC236}">
                <a16:creationId xmlns:a16="http://schemas.microsoft.com/office/drawing/2014/main" id="{01EEDA68-2418-B797-FB83-6B28BEDB892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6894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5199A-7CC0-F0A1-CA5F-A59943E4CB8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04651B1-A4E2-895D-B6FF-2E3AE26800C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5FEE1533-033F-00B1-4BC7-FF7FE8D79F7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1A59AE4B-33C1-4977-4E41-25671A78E89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33560EF-1D16-6D0D-D538-E98E5221E60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4FE0F1A-3DCC-E97E-52EC-19027B0E17C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9073C9A-0C5E-B679-67E4-FAF6109B9D4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6719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53716-00DA-DDAF-7E20-1C11267417E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C17A1FE-BD96-F693-5CF4-8DEE4EAB01F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988DF3E5-AFD8-C3DF-DD5A-E9ACB12266E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CB2272F8-9174-655D-4B18-CEFFFBEFEF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FF71D58-E629-728D-8098-98584B69E9A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8D3E2BE-529E-355D-AA4F-065CBD055658}"/>
              </a:ext>
            </a:extLst>
          </p:cNvPr>
          <p:cNvSpPr>
            <a:spLocks noGrp="1" noChangeArrowheads="1"/>
          </p:cNvSpPr>
          <p:nvPr>
            <p:ph type="body" idx="1"/>
          </p:nvPr>
        </p:nvSpPr>
        <p:spPr>
          <a:xfrm>
            <a:off x="152400" y="4114800"/>
            <a:ext cx="6553200" cy="4876800"/>
          </a:xfrm>
        </p:spPr>
        <p:txBody>
          <a:bodyPr/>
          <a:lstStyle/>
          <a:p>
            <a:pPr algn="l"/>
            <a:r>
              <a:rPr lang="en-US" altLang="en-US" dirty="0"/>
              <a:t>https://youtu.be/lx0w61nRfxo</a:t>
            </a:r>
          </a:p>
        </p:txBody>
      </p:sp>
      <p:cxnSp>
        <p:nvCxnSpPr>
          <p:cNvPr id="3" name="Straight Connector 2">
            <a:extLst>
              <a:ext uri="{FF2B5EF4-FFF2-40B4-BE49-F238E27FC236}">
                <a16:creationId xmlns:a16="http://schemas.microsoft.com/office/drawing/2014/main" id="{1C246A3B-A798-0B1B-091A-17574B07734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88824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CBB24-9804-D196-AADB-04641F915D2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B827ECF-D114-8DB0-9F2E-888F2717F44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D02E4B60-A752-F857-038F-DCFD7D1371B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09FEE582-D693-9B52-4608-D532DE02BC2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9E8D594-B6E6-834C-864A-71A26A2B2C9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D35B5E4-6D9F-DA0C-9AAB-423073F5DC88}"/>
              </a:ext>
            </a:extLst>
          </p:cNvPr>
          <p:cNvSpPr>
            <a:spLocks noGrp="1" noChangeArrowheads="1"/>
          </p:cNvSpPr>
          <p:nvPr>
            <p:ph type="body" idx="1"/>
          </p:nvPr>
        </p:nvSpPr>
        <p:spPr>
          <a:xfrm>
            <a:off x="152400" y="4114800"/>
            <a:ext cx="6553200" cy="4876800"/>
          </a:xfrm>
        </p:spPr>
        <p:txBody>
          <a:bodyPr/>
          <a:lstStyle/>
          <a:p>
            <a:pPr algn="l"/>
            <a:r>
              <a:rPr lang="en-US" b="0" i="0" dirty="0">
                <a:solidFill>
                  <a:srgbClr val="222222"/>
                </a:solidFill>
                <a:effectLst/>
                <a:latin typeface="Arial" panose="020B0604020202020204" pitchFamily="34" charset="0"/>
              </a:rPr>
              <a:t>p 49 salvation</a:t>
            </a:r>
          </a:p>
          <a:p>
            <a:pPr algn="l"/>
            <a:r>
              <a:rPr lang="en-US" altLang="en-US" b="0" i="0" dirty="0">
                <a:solidFill>
                  <a:srgbClr val="222222"/>
                </a:solidFill>
                <a:effectLst/>
                <a:latin typeface="Arial" panose="020B0604020202020204" pitchFamily="34" charset="0"/>
              </a:rPr>
              <a:t>P 96 Letter to Tsar</a:t>
            </a:r>
          </a:p>
          <a:p>
            <a:pPr algn="l"/>
            <a:r>
              <a:rPr lang="en-US" altLang="en-US" b="0" i="0" dirty="0">
                <a:solidFill>
                  <a:srgbClr val="222222"/>
                </a:solidFill>
                <a:effectLst/>
                <a:latin typeface="Arial" panose="020B0604020202020204" pitchFamily="34" charset="0"/>
              </a:rPr>
              <a:t>145-6 Camp  48,000 Bulgarian Jews never deported to Poland</a:t>
            </a:r>
          </a:p>
          <a:p>
            <a:pPr algn="l"/>
            <a:r>
              <a:rPr lang="en-US" altLang="en-US" b="0" i="0" dirty="0">
                <a:solidFill>
                  <a:srgbClr val="222222"/>
                </a:solidFill>
                <a:effectLst/>
                <a:latin typeface="Arial" panose="020B0604020202020204" pitchFamily="34" charset="0"/>
              </a:rPr>
              <a:t>Tsar met with Hitler, and said “No” to deporting the Jews.  Trains sent to Bulgaria!</a:t>
            </a:r>
          </a:p>
          <a:p>
            <a:pPr algn="l"/>
            <a:r>
              <a:rPr lang="en-US" altLang="en-US" b="0" i="0" dirty="0">
                <a:solidFill>
                  <a:srgbClr val="222222"/>
                </a:solidFill>
                <a:effectLst/>
                <a:latin typeface="Arial" panose="020B0604020202020204" pitchFamily="34" charset="0"/>
              </a:rPr>
              <a:t>Nissim partisan</a:t>
            </a:r>
          </a:p>
          <a:p>
            <a:pPr algn="l"/>
            <a:r>
              <a:rPr lang="en-US" altLang="en-US" b="0" i="0" dirty="0">
                <a:solidFill>
                  <a:srgbClr val="222222"/>
                </a:solidFill>
                <a:effectLst/>
                <a:latin typeface="Arial" panose="020B0604020202020204" pitchFamily="34" charset="0"/>
              </a:rPr>
              <a:t>1948 Aliyah R Zion</a:t>
            </a:r>
          </a:p>
          <a:p>
            <a:pPr algn="l"/>
            <a:r>
              <a:rPr lang="en-US" altLang="en-US" b="0" i="0" dirty="0">
                <a:solidFill>
                  <a:srgbClr val="222222"/>
                </a:solidFill>
                <a:effectLst/>
                <a:latin typeface="Arial" panose="020B0604020202020204" pitchFamily="34" charset="0"/>
              </a:rPr>
              <a:t>Mom depressed </a:t>
            </a:r>
            <a:r>
              <a:rPr lang="en-US" altLang="en-US" b="0" i="0" dirty="0">
                <a:solidFill>
                  <a:srgbClr val="222222"/>
                </a:solidFill>
                <a:effectLst/>
                <a:latin typeface="Arial" panose="020B0604020202020204" pitchFamily="34" charset="0"/>
                <a:sym typeface="Wingdings" panose="05000000000000000000" pitchFamily="2" charset="2"/>
              </a:rPr>
              <a:t> R. Zion gave her Mes Scrip. She and sister faith</a:t>
            </a:r>
          </a:p>
          <a:p>
            <a:pPr algn="l"/>
            <a:r>
              <a:rPr lang="en-US" altLang="en-US" b="0" i="0" dirty="0">
                <a:solidFill>
                  <a:srgbClr val="222222"/>
                </a:solidFill>
                <a:effectLst/>
                <a:latin typeface="Arial" panose="020B0604020202020204" pitchFamily="34" charset="0"/>
                <a:sym typeface="Wingdings" panose="05000000000000000000" pitchFamily="2" charset="2"/>
              </a:rPr>
              <a:t>232-234 </a:t>
            </a:r>
            <a:r>
              <a:rPr lang="he-IL" altLang="en-US" b="0" i="0" dirty="0">
                <a:solidFill>
                  <a:srgbClr val="222222"/>
                </a:solidFill>
                <a:effectLst/>
                <a:latin typeface="Arial" panose="020B0604020202020204" pitchFamily="34" charset="0"/>
                <a:sym typeface="Wingdings" panose="05000000000000000000" pitchFamily="2" charset="2"/>
              </a:rPr>
              <a:t>קול ישראל</a:t>
            </a:r>
            <a:r>
              <a:rPr lang="en-US" altLang="en-US" b="0" i="0" dirty="0">
                <a:solidFill>
                  <a:srgbClr val="222222"/>
                </a:solidFill>
                <a:effectLst/>
                <a:latin typeface="Arial" panose="020B0604020202020204" pitchFamily="34" charset="0"/>
                <a:sym typeface="Wingdings" panose="05000000000000000000" pitchFamily="2" charset="2"/>
              </a:rPr>
              <a:t> broadcast</a:t>
            </a:r>
          </a:p>
          <a:p>
            <a:pPr algn="l"/>
            <a:r>
              <a:rPr lang="en-US" altLang="en-US" b="0" i="0" dirty="0">
                <a:solidFill>
                  <a:srgbClr val="222222"/>
                </a:solidFill>
                <a:effectLst/>
                <a:latin typeface="Arial" panose="020B0604020202020204" pitchFamily="34" charset="0"/>
                <a:sym typeface="Wingdings" panose="05000000000000000000" pitchFamily="2" charset="2"/>
              </a:rPr>
              <a:t>Avi in US came to faith</a:t>
            </a:r>
            <a:endParaRPr lang="en-US" altLang="en-US" dirty="0"/>
          </a:p>
        </p:txBody>
      </p:sp>
      <p:cxnSp>
        <p:nvCxnSpPr>
          <p:cNvPr id="3" name="Straight Connector 2">
            <a:extLst>
              <a:ext uri="{FF2B5EF4-FFF2-40B4-BE49-F238E27FC236}">
                <a16:creationId xmlns:a16="http://schemas.microsoft.com/office/drawing/2014/main" id="{250F0A31-5BA8-6DC3-0CD2-79BF6A1B7DC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562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D0571-A320-F572-5B20-4A620F7FF67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230B6B8-EE65-157F-18BA-209AE50E820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0F400C61-38F6-185E-D1C2-CA5263724C7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12817BB5-A330-270E-33E5-EFD2FC3CA6C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8C1303F-5EE9-656F-984D-AE26741CFFD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AD1EC17-EC96-6965-A09A-5D4A30BFBF4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7D82CE1-3975-A119-6BC6-CD6157B98B2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02505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C4419-93E3-C7A3-72EF-4B791A325CE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AD5FFC2-604C-7CFD-2590-0B2DA1209F7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8DE3250F-22E1-FEB1-00F7-0F0F548FBC0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BF371DEA-ED5B-0B5A-2786-680F97BCB99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CB175B0-3397-047B-890E-A2E82431B94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F3122D7-D7A1-FFC8-7083-00A86CCC3CD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65DC72B-98F5-B36A-BE98-F72111EEA9E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149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E7B2B-7732-C084-5E5F-6923462CEEE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A5B35A5-8BA4-801F-EF61-872C8726558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57B4F910-CD4C-5DB9-3E7C-3ABE51C9B9F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A8EFD29E-AA6A-8B69-7E36-B70DA097274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82DB1C3-7D52-AF23-CF6C-8FA30E8C902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4344E26-C115-7084-4B27-0532AA2EAF3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611A1EB-DB9D-DD8E-BBFD-54257D6E0E9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0515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34581-BC37-1BED-93D9-685569D89A7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9ED777D-81CB-A14D-1036-FFDB1D8F4B2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2C376EB0-043C-C356-2924-242791A9D98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2861ACF3-836B-3387-E7EC-0480ABD7E9C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9628EB3-3115-C3D5-BA01-18D36FFAB62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C76B026-1BC7-B2B9-3229-D471F9C5C399}"/>
              </a:ext>
            </a:extLst>
          </p:cNvPr>
          <p:cNvSpPr>
            <a:spLocks noGrp="1" noChangeArrowheads="1"/>
          </p:cNvSpPr>
          <p:nvPr>
            <p:ph type="body" idx="1"/>
          </p:nvPr>
        </p:nvSpPr>
        <p:spPr>
          <a:xfrm>
            <a:off x="152400" y="4114800"/>
            <a:ext cx="6553200" cy="4876800"/>
          </a:xfrm>
        </p:spPr>
        <p:txBody>
          <a:bodyPr/>
          <a:lstStyle/>
          <a:p>
            <a:pPr algn="l"/>
            <a:r>
              <a:rPr lang="en-US" b="0" i="0" dirty="0">
                <a:solidFill>
                  <a:srgbClr val="222222"/>
                </a:solidFill>
                <a:effectLst/>
                <a:latin typeface="Arial" panose="020B0604020202020204" pitchFamily="34" charset="0"/>
              </a:rPr>
              <a:t> https://youtu.be/VKGm2jWl1m4</a:t>
            </a:r>
            <a:endParaRPr lang="en-US" altLang="en-US" dirty="0"/>
          </a:p>
        </p:txBody>
      </p:sp>
      <p:cxnSp>
        <p:nvCxnSpPr>
          <p:cNvPr id="3" name="Straight Connector 2">
            <a:extLst>
              <a:ext uri="{FF2B5EF4-FFF2-40B4-BE49-F238E27FC236}">
                <a16:creationId xmlns:a16="http://schemas.microsoft.com/office/drawing/2014/main" id="{54B8FA4E-3390-5DB4-9BD6-5B8D9252CAE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65980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Anxiety-Spiritual Khamets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חמץ  1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 5.8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5, 2025</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Sent by Ted Alongi</a:t>
            </a:r>
          </a:p>
        </p:txBody>
      </p:sp>
    </p:spTree>
    <p:extLst>
      <p:ext uri="{BB962C8B-B14F-4D97-AF65-F5344CB8AC3E}">
        <p14:creationId xmlns:p14="http://schemas.microsoft.com/office/powerpoint/2010/main" val="3167893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7982A-3889-A6FB-E2A0-23A548D0D3F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B1101A8-4F52-6B6D-123D-47C5FD0B952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DCC984F0-8170-33DA-184C-6B8EE9B5D4D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5C00F0F5-89F0-5A66-C176-9DB03B36F47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06CE965-6FE1-FDF0-1BB9-44899624C12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8612E51-A9DD-66E2-F1DD-74E54AA8A3B1}"/>
              </a:ext>
            </a:extLst>
          </p:cNvPr>
          <p:cNvSpPr>
            <a:spLocks noGrp="1" noChangeArrowheads="1"/>
          </p:cNvSpPr>
          <p:nvPr>
            <p:ph type="body" idx="1"/>
          </p:nvPr>
        </p:nvSpPr>
        <p:spPr>
          <a:xfrm>
            <a:off x="152400" y="4114800"/>
            <a:ext cx="6553200" cy="4876800"/>
          </a:xfrm>
        </p:spPr>
        <p:txBody>
          <a:bodyPr/>
          <a:lstStyle/>
          <a:p>
            <a:pPr algn="l"/>
            <a:r>
              <a:rPr lang="en-US" altLang="en-US" dirty="0"/>
              <a:t>https://www.danielpipes.org/22546/gazans-the-bravest-people-on-earth-confront-hamas</a:t>
            </a:r>
          </a:p>
        </p:txBody>
      </p:sp>
      <p:cxnSp>
        <p:nvCxnSpPr>
          <p:cNvPr id="3" name="Straight Connector 2">
            <a:extLst>
              <a:ext uri="{FF2B5EF4-FFF2-40B4-BE49-F238E27FC236}">
                <a16:creationId xmlns:a16="http://schemas.microsoft.com/office/drawing/2014/main" id="{45B72974-3C24-1959-5FA3-D63E2152575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8696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99DD6-774D-44AD-4AAD-4469379AE2D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B7E2452-0275-4826-5684-15CCD909A0A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8B0522AA-A31D-8FB6-CFD3-C53E9B1C82D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05E14D20-AE84-9FF8-5A0D-348CB877709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2F84D27-3D6E-5EAF-7FEC-27F3B55D452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2794117-0157-D4C0-CF20-D69BAE1267E8}"/>
              </a:ext>
            </a:extLst>
          </p:cNvPr>
          <p:cNvSpPr>
            <a:spLocks noGrp="1" noChangeArrowheads="1"/>
          </p:cNvSpPr>
          <p:nvPr>
            <p:ph type="body" idx="1"/>
          </p:nvPr>
        </p:nvSpPr>
        <p:spPr>
          <a:xfrm>
            <a:off x="152400" y="4114800"/>
            <a:ext cx="6553200" cy="4876800"/>
          </a:xfrm>
        </p:spPr>
        <p:txBody>
          <a:bodyPr/>
          <a:lstStyle/>
          <a:p>
            <a:pPr algn="l"/>
            <a:r>
              <a:rPr lang="en-US" b="0" i="0" dirty="0">
                <a:solidFill>
                  <a:srgbClr val="222222"/>
                </a:solidFill>
                <a:effectLst/>
                <a:latin typeface="Arial" panose="020B0604020202020204" pitchFamily="34" charset="0"/>
              </a:rPr>
              <a:t> https://www.danielpipes.org/22546/gazans-the-bravest-people-on-earth-confront-hamas</a:t>
            </a:r>
            <a:endParaRPr lang="en-US" altLang="en-US" dirty="0"/>
          </a:p>
        </p:txBody>
      </p:sp>
      <p:cxnSp>
        <p:nvCxnSpPr>
          <p:cNvPr id="3" name="Straight Connector 2">
            <a:extLst>
              <a:ext uri="{FF2B5EF4-FFF2-40B4-BE49-F238E27FC236}">
                <a16:creationId xmlns:a16="http://schemas.microsoft.com/office/drawing/2014/main" id="{EE5C6A79-14E6-2538-3ECB-7D2B7AC2B6F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082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96CEA-E0B7-84AF-B20E-5AC478FB61D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483EEB4-3E60-3F38-51FB-06408DCD6B1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30FC6448-6F58-2029-1E8E-E067453C254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250F28ED-9A92-E1C0-1566-E4A2F00EEEF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54E72EB-7DB0-FF2D-B1D5-2DE5461A3F2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412CC87-5789-CC64-9E65-EC2413AC30A1}"/>
              </a:ext>
            </a:extLst>
          </p:cNvPr>
          <p:cNvSpPr>
            <a:spLocks noGrp="1" noChangeArrowheads="1"/>
          </p:cNvSpPr>
          <p:nvPr>
            <p:ph type="body" idx="1"/>
          </p:nvPr>
        </p:nvSpPr>
        <p:spPr>
          <a:xfrm>
            <a:off x="152400" y="4114800"/>
            <a:ext cx="6553200" cy="4876800"/>
          </a:xfrm>
        </p:spPr>
        <p:txBody>
          <a:bodyPr/>
          <a:lstStyle/>
          <a:p>
            <a:pPr algn="l"/>
            <a:r>
              <a:rPr lang="en-US" b="0" i="0" dirty="0">
                <a:solidFill>
                  <a:srgbClr val="222222"/>
                </a:solidFill>
                <a:effectLst/>
                <a:latin typeface="Arial" panose="020B0604020202020204" pitchFamily="34" charset="0"/>
              </a:rPr>
              <a:t> https://www.danielpipes.org/22546/gazans-the-bravest-people-on-earth-confront-hamas</a:t>
            </a:r>
            <a:endParaRPr lang="en-US" altLang="en-US" dirty="0"/>
          </a:p>
        </p:txBody>
      </p:sp>
      <p:cxnSp>
        <p:nvCxnSpPr>
          <p:cNvPr id="3" name="Straight Connector 2">
            <a:extLst>
              <a:ext uri="{FF2B5EF4-FFF2-40B4-BE49-F238E27FC236}">
                <a16:creationId xmlns:a16="http://schemas.microsoft.com/office/drawing/2014/main" id="{86ED6759-6E8E-C25E-D401-89900E3E9A5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63349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61ED2-CAA3-0835-4CA1-2F0B3B07A39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5191426-07B6-D404-AA0A-A50A63E3DBE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DD84397B-932E-9D4A-8D85-ADF7A70EFEB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0D0C90D4-58C4-C86B-11ED-5F956EC9BB3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919B281-B630-7727-A000-029E6D4A9A0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D51BF7C-5391-9C46-172E-33A416DD72B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C8B84F9-70CD-1E08-E981-43376906F8F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41743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B4764-7AF0-4773-7AA4-1484D9EF619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CD3061B-CA0A-20E2-67FA-A51077AB3B7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BE7DB61F-3A84-883E-D662-C01E14439E3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163114D4-E7F9-2BE4-4B47-10BD1A91A67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C225E7B-F5F8-2613-460D-9F490ABCF8F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2A335B3-CE1A-5F0A-7F0A-D40DF0B4E22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D370CE2-6B40-B432-E575-E6D5B5AFD34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05698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06BA7-9E84-46C1-502E-35D707CEEF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B3F9523-D331-E136-61E4-8A02DC04656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2B913A40-6110-1085-ED72-17061B6F432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8431DAF8-B06B-866A-01C1-78EA8231D5A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7071389-045C-4C79-A089-EF6EEDE6D58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D7CDDA0-0B43-3CAC-B110-C4148195C2F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6EF4347-9361-703F-6D74-9FADDC339C7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9267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B86C6-303B-466A-AC23-5D93DF6A590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FE1C72E-FB4B-181E-0A2D-86F19CB42C1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C4B5BDA5-0B90-6BEB-EA61-33D6C00E66F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C3D682E2-A230-F19A-D0B0-5E8243BCAE5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DCAA449-942C-6EBE-8E2F-89E8AE2C4FA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54C2779-1C00-A064-EC86-3EEEA2C227C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2C25B59-232E-5A59-1A32-F9BF9941AF1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89226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CF168-7930-3540-00B2-C057F0C1238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CAA4B3C-3AAA-F32E-4147-66CCC2B17BC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Anxiety-Spiritual Khamets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חמץ  1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 5.8</a:t>
            </a:r>
          </a:p>
        </p:txBody>
      </p:sp>
      <p:sp>
        <p:nvSpPr>
          <p:cNvPr id="5" name="Rectangle 3">
            <a:extLst>
              <a:ext uri="{FF2B5EF4-FFF2-40B4-BE49-F238E27FC236}">
                <a16:creationId xmlns:a16="http://schemas.microsoft.com/office/drawing/2014/main" id="{2F0FF9F1-879F-18A7-2565-C9F5C2118C2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5, 2025</a:t>
            </a:r>
          </a:p>
        </p:txBody>
      </p:sp>
      <p:sp>
        <p:nvSpPr>
          <p:cNvPr id="6" name="Rectangle 7">
            <a:extLst>
              <a:ext uri="{FF2B5EF4-FFF2-40B4-BE49-F238E27FC236}">
                <a16:creationId xmlns:a16="http://schemas.microsoft.com/office/drawing/2014/main" id="{0DE3AB58-4967-A388-3EDA-06918F022A0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50185DD-5AAB-1080-CD32-06E6CBEA331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C9D04B5-3934-B66E-B579-5C67F86843D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2D104F2-093B-EC4C-B02A-C0C5B7AA22B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623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52"/>
            <a:ext cx="7772400" cy="1102519"/>
          </a:xfrm>
        </p:spPr>
        <p:txBody>
          <a:bodyPr/>
          <a:lstStyle/>
          <a:p>
            <a:r>
              <a:rPr lang="en-US"/>
              <a:t>Click to edit Master title style</a:t>
            </a:r>
          </a:p>
        </p:txBody>
      </p:sp>
      <p:sp>
        <p:nvSpPr>
          <p:cNvPr id="3" name="Subtitle 2"/>
          <p:cNvSpPr>
            <a:spLocks noGrp="1"/>
          </p:cNvSpPr>
          <p:nvPr>
            <p:ph type="subTitle" idx="1"/>
          </p:nvPr>
        </p:nvSpPr>
        <p:spPr>
          <a:xfrm>
            <a:off x="1374812" y="2914650"/>
            <a:ext cx="6400801"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4100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3390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2407172"/>
      </p:ext>
    </p:extLst>
  </p:cSld>
  <p:clrMap bg1="lt1" tx1="dk1" bg2="lt2" tx2="dk2" accent1="accent1" accent2="accent2" accent3="accent3" accent4="accent4" accent5="accent5" accent6="accent6" hlink="hlink" folHlink="folHlink"/>
  <p:sldLayoutIdLst>
    <p:sldLayoutId id="2147483840" r:id="rId1"/>
    <p:sldLayoutId id="2147483841"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xml"/><Relationship Id="rId1" Type="http://schemas.openxmlformats.org/officeDocument/2006/relationships/video" Target="https://www.youtube.com/embed/VKGm2jWl1m4?feature=oembed" TargetMode="External"/><Relationship Id="rId4" Type="http://schemas.openxmlformats.org/officeDocument/2006/relationships/image" Target="../media/image27.jpeg"/></Relationships>
</file>

<file path=ppt/slides/_rels/slide9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2025 Messages</a:t>
            </a:r>
          </a:p>
        </p:txBody>
      </p:sp>
      <p:sp>
        <p:nvSpPr>
          <p:cNvPr id="3" name="TextBox 2">
            <a:extLst>
              <a:ext uri="{FF2B5EF4-FFF2-40B4-BE49-F238E27FC236}">
                <a16:creationId xmlns:a16="http://schemas.microsoft.com/office/drawing/2014/main" id="{254F1738-1AAF-2A9D-E471-BD40F8265357}"/>
              </a:ext>
            </a:extLst>
          </p:cNvPr>
          <p:cNvSpPr txBox="1"/>
          <p:nvPr/>
        </p:nvSpPr>
        <p:spPr>
          <a:xfrm>
            <a:off x="2286000" y="2216640"/>
            <a:ext cx="4572000" cy="707886"/>
          </a:xfrm>
          <a:prstGeom prst="rect">
            <a:avLst/>
          </a:prstGeom>
          <a:noFill/>
        </p:spPr>
        <p:txBody>
          <a:bodyPr wrap="square">
            <a:spAutoFit/>
          </a:bodyPr>
          <a:lstStyle/>
          <a:p>
            <a:endParaRPr lang="en-US" dirty="0"/>
          </a:p>
        </p:txBody>
      </p:sp>
      <p:sp>
        <p:nvSpPr>
          <p:cNvPr id="5" name="TextBox 4">
            <a:extLst>
              <a:ext uri="{FF2B5EF4-FFF2-40B4-BE49-F238E27FC236}">
                <a16:creationId xmlns:a16="http://schemas.microsoft.com/office/drawing/2014/main" id="{159B9275-A410-D205-180E-99EAD8429E8C}"/>
              </a:ext>
            </a:extLst>
          </p:cNvPr>
          <p:cNvSpPr txBox="1"/>
          <p:nvPr/>
        </p:nvSpPr>
        <p:spPr>
          <a:xfrm>
            <a:off x="2286000" y="2216640"/>
            <a:ext cx="4572000" cy="707886"/>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743A3-415A-B7CC-B78C-E3A42104670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1B98D95-8631-4E50-6D5D-7D9DC96B6DBA}"/>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FEF44190-5D7D-FDB4-AADE-36C8F4337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1750"/>
            <a:ext cx="3810000" cy="5080000"/>
          </a:xfrm>
          <a:prstGeom prst="rect">
            <a:avLst/>
          </a:prstGeom>
        </p:spPr>
      </p:pic>
    </p:spTree>
    <p:extLst>
      <p:ext uri="{BB962C8B-B14F-4D97-AF65-F5344CB8AC3E}">
        <p14:creationId xmlns:p14="http://schemas.microsoft.com/office/powerpoint/2010/main" val="13464096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E3CB3-E1D8-7368-BA01-E29F627ED4E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FEB6AA2-1F0F-5C60-9882-995362E8588B}"/>
              </a:ext>
            </a:extLst>
          </p:cNvPr>
          <p:cNvSpPr>
            <a:spLocks noGrp="1" noChangeArrowheads="1"/>
          </p:cNvSpPr>
          <p:nvPr>
            <p:ph type="subTitle" idx="1"/>
          </p:nvPr>
        </p:nvSpPr>
        <p:spPr>
          <a:xfrm>
            <a:off x="228600" y="209550"/>
            <a:ext cx="8686800" cy="4800600"/>
          </a:xfrm>
        </p:spPr>
        <p:txBody>
          <a:bodyPr>
            <a:normAutofit/>
          </a:bodyPr>
          <a:lstStyle/>
          <a:p>
            <a:pPr algn="l"/>
            <a:r>
              <a:rPr lang="en-US" sz="4000" b="1" baseline="30000" dirty="0"/>
              <a:t> </a:t>
            </a:r>
            <a:r>
              <a:rPr lang="en-US" sz="4000" baseline="30000" dirty="0"/>
              <a:t>Phil 4.4-9  </a:t>
            </a:r>
            <a:r>
              <a:rPr lang="en-US" sz="4000" dirty="0"/>
              <a:t>on some virtue or on something praiseworthy.</a:t>
            </a:r>
            <a:r>
              <a:rPr lang="en-US" sz="4000" b="1" baseline="30000" dirty="0"/>
              <a:t> </a:t>
            </a:r>
            <a:r>
              <a:rPr lang="en-US" sz="4000" dirty="0"/>
              <a:t>Keep doing what you have learned and received from me, what you have heard and seen me doing; then the God who gives </a:t>
            </a:r>
            <a:r>
              <a:rPr lang="en-US" sz="4000" i="1" dirty="0"/>
              <a:t>shalom</a:t>
            </a:r>
            <a:r>
              <a:rPr lang="en-US" sz="4000" dirty="0"/>
              <a:t> will be with you.</a:t>
            </a:r>
            <a:endParaRPr lang="en-US" sz="6600" dirty="0"/>
          </a:p>
        </p:txBody>
      </p:sp>
    </p:spTree>
    <p:extLst>
      <p:ext uri="{BB962C8B-B14F-4D97-AF65-F5344CB8AC3E}">
        <p14:creationId xmlns:p14="http://schemas.microsoft.com/office/powerpoint/2010/main" val="35823483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8E9DE-DC0A-2B9F-B902-455AD375194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E00B596-6111-00BD-B18C-9ECB631B410C}"/>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spTree>
    <p:extLst>
      <p:ext uri="{BB962C8B-B14F-4D97-AF65-F5344CB8AC3E}">
        <p14:creationId xmlns:p14="http://schemas.microsoft.com/office/powerpoint/2010/main" val="38075976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819D7-2BCA-1247-BD60-70014A92034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DDCCEA9-AFBB-4F8C-4160-0BAD96BE6C3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spTree>
    <p:extLst>
      <p:ext uri="{BB962C8B-B14F-4D97-AF65-F5344CB8AC3E}">
        <p14:creationId xmlns:p14="http://schemas.microsoft.com/office/powerpoint/2010/main" val="74035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085DF-86DC-AEF5-3970-77C55376610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9D7A1B8-6744-A7FA-AB0C-8EAFF80BC47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81FC3133-3343-E823-DFA3-9C7032BCD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187" y="0"/>
            <a:ext cx="3857625" cy="5143500"/>
          </a:xfrm>
          <a:prstGeom prst="rect">
            <a:avLst/>
          </a:prstGeom>
        </p:spPr>
      </p:pic>
    </p:spTree>
    <p:extLst>
      <p:ext uri="{BB962C8B-B14F-4D97-AF65-F5344CB8AC3E}">
        <p14:creationId xmlns:p14="http://schemas.microsoft.com/office/powerpoint/2010/main" val="2372494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64258-8F2C-8250-B31D-02B05C31CA3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1A757E3-3291-4701-F0D8-31BBE7692499}"/>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7969590D-978E-19AA-7861-BF30B3A33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187" y="0"/>
            <a:ext cx="3857625" cy="5143500"/>
          </a:xfrm>
          <a:prstGeom prst="rect">
            <a:avLst/>
          </a:prstGeom>
        </p:spPr>
      </p:pic>
    </p:spTree>
    <p:extLst>
      <p:ext uri="{BB962C8B-B14F-4D97-AF65-F5344CB8AC3E}">
        <p14:creationId xmlns:p14="http://schemas.microsoft.com/office/powerpoint/2010/main" val="2428734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96B6A-5661-906F-05B9-0C5BA7E1D78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1D9C89D-D3C5-7A45-290D-24A406442B47}"/>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DC9332EF-68EB-9CE6-3ABB-367357E5D6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601647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20A48-9DB1-058D-C998-5118D3DAF42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17307D8-B203-4E68-4BEB-2D2F6C3FC6F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12EE1DB7-2612-22F5-351C-C7A96F0D3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3E1C7182-C933-24B3-AAFB-87D222C98A4F}"/>
              </a:ext>
            </a:extLst>
          </p:cNvPr>
          <p:cNvSpPr txBox="1"/>
          <p:nvPr/>
        </p:nvSpPr>
        <p:spPr>
          <a:xfrm>
            <a:off x="76200" y="209550"/>
            <a:ext cx="8910003" cy="4893647"/>
          </a:xfrm>
          <a:prstGeom prst="rect">
            <a:avLst/>
          </a:prstGeom>
          <a:noFill/>
        </p:spPr>
        <p:txBody>
          <a:bodyPr wrap="none" rtlCol="0">
            <a:spAutoFit/>
          </a:bodyPr>
          <a:lstStyle/>
          <a:p>
            <a:pPr marR="0" algn="l" rtl="0"/>
            <a:r>
              <a:rPr lang="en-US" sz="3900" u="sng" dirty="0">
                <a:solidFill>
                  <a:srgbClr val="FFFF00"/>
                </a:solidFill>
              </a:rPr>
              <a:t>Anxiety: Spiritual </a:t>
            </a:r>
            <a:r>
              <a:rPr lang="en-US" sz="3900" u="sng" dirty="0" err="1">
                <a:solidFill>
                  <a:srgbClr val="FFFF00"/>
                </a:solidFill>
              </a:rPr>
              <a:t>Khametz</a:t>
            </a:r>
            <a:r>
              <a:rPr lang="en-US" sz="3900" u="sng" dirty="0">
                <a:solidFill>
                  <a:srgbClr val="FFFF00"/>
                </a:solidFill>
              </a:rPr>
              <a:t> </a:t>
            </a:r>
            <a:r>
              <a:rPr lang="he-IL" sz="3900" b="1" i="0" strike="noStrike" baseline="0" dirty="0">
                <a:solidFill>
                  <a:srgbClr val="FFFF00"/>
                </a:solidFill>
                <a:latin typeface="David" panose="020E0502060401010101" pitchFamily="34" charset="-79"/>
                <a:cs typeface="David" panose="020E0502060401010101" pitchFamily="34" charset="-79"/>
              </a:rPr>
              <a:t>חָמֵץ</a:t>
            </a:r>
            <a:endParaRPr lang="en-US" sz="3900" b="1" i="0" strike="noStrike" baseline="0" dirty="0">
              <a:solidFill>
                <a:srgbClr val="FFFF00"/>
              </a:solidFill>
              <a:latin typeface="David" panose="020E0502060401010101" pitchFamily="34" charset="-79"/>
              <a:cs typeface="David" panose="020E0502060401010101" pitchFamily="34" charset="-79"/>
            </a:endParaRPr>
          </a:p>
          <a:p>
            <a:pPr marL="509588" marR="0" indent="-509588" algn="l" rtl="0">
              <a:buFont typeface="+mj-lt"/>
              <a:buAutoNum type="arabicPeriod"/>
            </a:pPr>
            <a:r>
              <a:rPr lang="en-US" sz="3900" dirty="0"/>
              <a:t>What is </a:t>
            </a:r>
            <a:r>
              <a:rPr lang="en-US" sz="3900" dirty="0" err="1"/>
              <a:t>Khametz</a:t>
            </a:r>
            <a:r>
              <a:rPr lang="en-US" sz="3900" dirty="0"/>
              <a:t> </a:t>
            </a:r>
            <a:r>
              <a:rPr lang="he-IL" sz="3900" b="1" i="0" u="none" strike="noStrike" baseline="0" dirty="0">
                <a:latin typeface="David" panose="020E0502060401010101" pitchFamily="34" charset="-79"/>
                <a:cs typeface="David" panose="020E0502060401010101" pitchFamily="34" charset="-79"/>
              </a:rPr>
              <a:t>חָמֵץ</a:t>
            </a:r>
            <a:r>
              <a:rPr lang="en-US" sz="3900" b="1" i="0" u="none" strike="noStrike" baseline="0" dirty="0">
                <a:latin typeface="David" panose="020E0502060401010101" pitchFamily="34" charset="-79"/>
                <a:cs typeface="David" panose="020E0502060401010101" pitchFamily="34" charset="-79"/>
              </a:rPr>
              <a:t> </a:t>
            </a:r>
            <a:r>
              <a:rPr lang="en-US" sz="3900" dirty="0"/>
              <a:t>[leavened]</a:t>
            </a:r>
          </a:p>
          <a:p>
            <a:pPr marL="509588" marR="0" indent="-509588" algn="l" rtl="0">
              <a:buFont typeface="+mj-lt"/>
              <a:buAutoNum type="arabicPeriod"/>
            </a:pPr>
            <a:r>
              <a:rPr lang="en-US" sz="3900" dirty="0"/>
              <a:t>Epidemic of anxiety</a:t>
            </a:r>
          </a:p>
          <a:p>
            <a:pPr marL="509588" marR="0" indent="-509588" algn="l" rtl="0">
              <a:buFont typeface="+mj-lt"/>
              <a:buAutoNum type="arabicPeriod"/>
            </a:pPr>
            <a:r>
              <a:rPr lang="en-US" sz="3900" dirty="0"/>
              <a:t>Yeshua’s resolution of anxiety</a:t>
            </a:r>
          </a:p>
          <a:p>
            <a:pPr marL="509588" marR="0" indent="-509588" algn="l" rtl="0">
              <a:buFont typeface="+mj-lt"/>
              <a:buAutoNum type="arabicPeriod"/>
            </a:pPr>
            <a:r>
              <a:rPr lang="en-US" sz="3900" dirty="0"/>
              <a:t>Our calling: Working to bring </a:t>
            </a:r>
          </a:p>
          <a:p>
            <a:pPr marR="0" algn="l" rtl="0"/>
            <a:r>
              <a:rPr lang="en-US" sz="3900" dirty="0"/>
              <a:t>Jewish people, and those grafted in,</a:t>
            </a:r>
          </a:p>
          <a:p>
            <a:pPr marR="0" algn="l" rtl="0"/>
            <a:r>
              <a:rPr lang="en-US" sz="3900" dirty="0"/>
              <a:t> to their covenantal identity </a:t>
            </a:r>
          </a:p>
          <a:p>
            <a:pPr marR="0" algn="l" rtl="0"/>
            <a:r>
              <a:rPr lang="en-US" sz="3900" dirty="0"/>
              <a:t>in Messiah.</a:t>
            </a:r>
          </a:p>
        </p:txBody>
      </p:sp>
    </p:spTree>
    <p:extLst>
      <p:ext uri="{BB962C8B-B14F-4D97-AF65-F5344CB8AC3E}">
        <p14:creationId xmlns:p14="http://schemas.microsoft.com/office/powerpoint/2010/main" val="1193815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6C731-ED93-DC4E-8942-2FB142153C5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EB7C7C3-D702-DA94-0C9A-6BA76F867C69}"/>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C00E670F-C6B8-5BE9-5214-CDB87E6806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C85183F7-E928-370F-5290-4FC7392386ED}"/>
              </a:ext>
            </a:extLst>
          </p:cNvPr>
          <p:cNvSpPr txBox="1"/>
          <p:nvPr/>
        </p:nvSpPr>
        <p:spPr>
          <a:xfrm>
            <a:off x="76200" y="209550"/>
            <a:ext cx="8910003" cy="4893647"/>
          </a:xfrm>
          <a:prstGeom prst="rect">
            <a:avLst/>
          </a:prstGeom>
          <a:noFill/>
        </p:spPr>
        <p:txBody>
          <a:bodyPr wrap="none" rtlCol="0">
            <a:spAutoFit/>
          </a:bodyPr>
          <a:lstStyle/>
          <a:p>
            <a:pPr marR="0" algn="l" rtl="0"/>
            <a:r>
              <a:rPr lang="en-US" sz="3900" u="sng" dirty="0">
                <a:solidFill>
                  <a:srgbClr val="FFFF00"/>
                </a:solidFill>
              </a:rPr>
              <a:t>Anxiety: Spiritual </a:t>
            </a:r>
            <a:r>
              <a:rPr lang="en-US" sz="3900" u="sng" dirty="0" err="1">
                <a:solidFill>
                  <a:srgbClr val="FFFF00"/>
                </a:solidFill>
              </a:rPr>
              <a:t>Khametz</a:t>
            </a:r>
            <a:r>
              <a:rPr lang="en-US" sz="3900" u="sng" dirty="0">
                <a:solidFill>
                  <a:srgbClr val="FFFF00"/>
                </a:solidFill>
              </a:rPr>
              <a:t> </a:t>
            </a:r>
            <a:r>
              <a:rPr lang="he-IL" sz="3900" b="1" i="0" strike="noStrike" baseline="0" dirty="0">
                <a:solidFill>
                  <a:srgbClr val="FFFF00"/>
                </a:solidFill>
                <a:latin typeface="David" panose="020E0502060401010101" pitchFamily="34" charset="-79"/>
                <a:cs typeface="David" panose="020E0502060401010101" pitchFamily="34" charset="-79"/>
              </a:rPr>
              <a:t>חָמֵץ</a:t>
            </a:r>
            <a:endParaRPr lang="en-US" sz="3900" b="1" i="0" strike="noStrike" baseline="0" dirty="0">
              <a:solidFill>
                <a:srgbClr val="FFFF00"/>
              </a:solidFill>
              <a:latin typeface="David" panose="020E0502060401010101" pitchFamily="34" charset="-79"/>
              <a:cs typeface="David" panose="020E0502060401010101" pitchFamily="34" charset="-79"/>
            </a:endParaRPr>
          </a:p>
          <a:p>
            <a:pPr marL="509588" marR="0" indent="-509588" algn="l" rtl="0">
              <a:buFont typeface="+mj-lt"/>
              <a:buAutoNum type="arabicPeriod"/>
            </a:pPr>
            <a:r>
              <a:rPr lang="en-US" sz="3900" u="sng" dirty="0">
                <a:solidFill>
                  <a:srgbClr val="FFFF00"/>
                </a:solidFill>
              </a:rPr>
              <a:t>What is </a:t>
            </a:r>
            <a:r>
              <a:rPr lang="en-US" sz="3900" u="sng" dirty="0" err="1">
                <a:solidFill>
                  <a:srgbClr val="FFFF00"/>
                </a:solidFill>
              </a:rPr>
              <a:t>Khametz</a:t>
            </a:r>
            <a:r>
              <a:rPr lang="en-US" sz="3900" u="sng" dirty="0">
                <a:solidFill>
                  <a:srgbClr val="FFFF00"/>
                </a:solidFill>
              </a:rPr>
              <a:t> </a:t>
            </a:r>
            <a:r>
              <a:rPr lang="he-IL" sz="3900" u="sng" dirty="0">
                <a:solidFill>
                  <a:srgbClr val="FFFF00"/>
                </a:solidFill>
              </a:rPr>
              <a:t>חָמֵץ</a:t>
            </a:r>
            <a:r>
              <a:rPr lang="en-US" sz="3900" u="sng" dirty="0">
                <a:solidFill>
                  <a:srgbClr val="FFFF00"/>
                </a:solidFill>
              </a:rPr>
              <a:t> [leavened]</a:t>
            </a:r>
          </a:p>
          <a:p>
            <a:pPr marL="509588" marR="0" indent="-509588" algn="l" rtl="0">
              <a:buFont typeface="+mj-lt"/>
              <a:buAutoNum type="arabicPeriod"/>
            </a:pPr>
            <a:r>
              <a:rPr lang="en-US" sz="3900" dirty="0"/>
              <a:t>Epidemic of anxiety</a:t>
            </a:r>
          </a:p>
          <a:p>
            <a:pPr marL="509588" marR="0" indent="-509588" algn="l" rtl="0">
              <a:buFont typeface="+mj-lt"/>
              <a:buAutoNum type="arabicPeriod"/>
            </a:pPr>
            <a:r>
              <a:rPr lang="en-US" sz="3900" dirty="0"/>
              <a:t>Yeshua’s resolution of anxiety</a:t>
            </a:r>
          </a:p>
          <a:p>
            <a:pPr marL="509588" marR="0" indent="-509588" algn="l" rtl="0">
              <a:buFont typeface="+mj-lt"/>
              <a:buAutoNum type="arabicPeriod"/>
            </a:pPr>
            <a:r>
              <a:rPr lang="en-US" sz="3900" dirty="0"/>
              <a:t>Our calling: Working to bring </a:t>
            </a:r>
          </a:p>
          <a:p>
            <a:pPr marR="0" algn="l" rtl="0"/>
            <a:r>
              <a:rPr lang="en-US" sz="3900" dirty="0"/>
              <a:t>Jewish people, and those grafted in,</a:t>
            </a:r>
          </a:p>
          <a:p>
            <a:pPr marR="0" algn="l" rtl="0"/>
            <a:r>
              <a:rPr lang="en-US" sz="3900" dirty="0"/>
              <a:t> to their covenantal identity </a:t>
            </a:r>
          </a:p>
          <a:p>
            <a:pPr marR="0" algn="l" rtl="0"/>
            <a:r>
              <a:rPr lang="en-US" sz="3900" dirty="0"/>
              <a:t>in Messiah.</a:t>
            </a:r>
          </a:p>
        </p:txBody>
      </p:sp>
    </p:spTree>
    <p:extLst>
      <p:ext uri="{BB962C8B-B14F-4D97-AF65-F5344CB8AC3E}">
        <p14:creationId xmlns:p14="http://schemas.microsoft.com/office/powerpoint/2010/main" val="1917207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err="1"/>
              <a:t>Shmot</a:t>
            </a:r>
            <a:r>
              <a:rPr lang="en-US" sz="4000" baseline="30000" dirty="0"/>
              <a:t> Ex 12. 18-20 </a:t>
            </a:r>
            <a:r>
              <a:rPr lang="en-US" sz="4000" dirty="0"/>
              <a:t>During the first month in the evening of the fourteenth day of the month, you are to eat </a:t>
            </a:r>
            <a:r>
              <a:rPr lang="en-US" sz="4000" dirty="0" err="1"/>
              <a:t>matzot</a:t>
            </a:r>
            <a:r>
              <a:rPr lang="en-US" sz="4000" dirty="0"/>
              <a:t>, [April 12, 2025] until the evening of the twenty-first day of the month [April 19, 2025]. For seven days </a:t>
            </a:r>
            <a:r>
              <a:rPr lang="en-US" sz="4000" u="sng" dirty="0">
                <a:solidFill>
                  <a:srgbClr val="FFFF00"/>
                </a:solidFill>
              </a:rPr>
              <a:t>no hametz is to be found in your houses</a:t>
            </a:r>
            <a:r>
              <a:rPr lang="en-US" sz="4000" dirty="0"/>
              <a:t>, </a:t>
            </a:r>
          </a:p>
        </p:txBody>
      </p:sp>
    </p:spTree>
    <p:extLst>
      <p:ext uri="{BB962C8B-B14F-4D97-AF65-F5344CB8AC3E}">
        <p14:creationId xmlns:p14="http://schemas.microsoft.com/office/powerpoint/2010/main" val="3277231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Shmot</a:t>
            </a:r>
            <a:r>
              <a:rPr lang="en-US" sz="4000" baseline="30000" dirty="0"/>
              <a:t> Ex 12. 18-20  </a:t>
            </a:r>
            <a:r>
              <a:rPr lang="en-US" sz="4000" dirty="0"/>
              <a:t>for whoever eats hametz, </a:t>
            </a:r>
            <a:r>
              <a:rPr lang="en-US" sz="4000" u="sng" dirty="0">
                <a:solidFill>
                  <a:srgbClr val="FFFF00"/>
                </a:solidFill>
              </a:rPr>
              <a:t>that soul will be cut off from the congregation of Israel</a:t>
            </a:r>
            <a:r>
              <a:rPr lang="en-US" sz="4000" dirty="0"/>
              <a:t>, whether he is an outsider or one who is born in the land. You are to eat no hametz; in all your houses you are to eat </a:t>
            </a:r>
            <a:r>
              <a:rPr lang="en-US" sz="4000" dirty="0" err="1"/>
              <a:t>matzot</a:t>
            </a:r>
            <a:r>
              <a:rPr lang="en-US" sz="4000" dirty="0"/>
              <a:t>.”</a:t>
            </a:r>
          </a:p>
        </p:txBody>
      </p:sp>
    </p:spTree>
    <p:extLst>
      <p:ext uri="{BB962C8B-B14F-4D97-AF65-F5344CB8AC3E}">
        <p14:creationId xmlns:p14="http://schemas.microsoft.com/office/powerpoint/2010/main" val="2985622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Shmot</a:t>
            </a:r>
            <a:r>
              <a:rPr lang="en-US" sz="4000" baseline="30000" dirty="0"/>
              <a:t> Ex 12.15 </a:t>
            </a:r>
            <a:r>
              <a:rPr lang="en-US" sz="4000" dirty="0"/>
              <a:t>For </a:t>
            </a:r>
            <a:r>
              <a:rPr lang="en-US" sz="4000" u="sng" dirty="0">
                <a:solidFill>
                  <a:srgbClr val="FFFF00"/>
                </a:solidFill>
              </a:rPr>
              <a:t>seven</a:t>
            </a:r>
            <a:r>
              <a:rPr lang="en-US" sz="4000" dirty="0"/>
              <a:t> days you are to eat </a:t>
            </a:r>
            <a:r>
              <a:rPr lang="en-US" sz="4000" dirty="0" err="1"/>
              <a:t>matzot</a:t>
            </a:r>
            <a:r>
              <a:rPr lang="en-US" sz="4000" dirty="0"/>
              <a:t>, but on the first day you must remove hametz from your houses, for whoever eats hametz from the first day until the seventh day, that soul will be </a:t>
            </a:r>
            <a:r>
              <a:rPr lang="en-US" sz="4000" u="sng" dirty="0">
                <a:solidFill>
                  <a:srgbClr val="FFFF00"/>
                </a:solidFill>
              </a:rPr>
              <a:t>cut off from Israel.</a:t>
            </a:r>
          </a:p>
        </p:txBody>
      </p:sp>
    </p:spTree>
    <p:extLst>
      <p:ext uri="{BB962C8B-B14F-4D97-AF65-F5344CB8AC3E}">
        <p14:creationId xmlns:p14="http://schemas.microsoft.com/office/powerpoint/2010/main" val="4130666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endParaRPr lang="en-US" sz="4000" dirty="0"/>
          </a:p>
          <a:p>
            <a:endParaRPr lang="en-US" sz="4000" dirty="0"/>
          </a:p>
          <a:p>
            <a:r>
              <a:rPr lang="en-US" sz="4000" dirty="0"/>
              <a:t>What is all this, in plain English?</a:t>
            </a:r>
          </a:p>
        </p:txBody>
      </p:sp>
    </p:spTree>
    <p:extLst>
      <p:ext uri="{BB962C8B-B14F-4D97-AF65-F5344CB8AC3E}">
        <p14:creationId xmlns:p14="http://schemas.microsoft.com/office/powerpoint/2010/main" val="449036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55F6D-C3FF-D69A-DCD3-FF75CABC12F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717B5F2-E8EF-24FF-9D3A-FEB006FD644F}"/>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58103C7F-2334-8F94-5C4E-1189E02A2F31}"/>
              </a:ext>
            </a:extLst>
          </p:cNvPr>
          <p:cNvPicPr>
            <a:picLocks noChangeAspect="1"/>
          </p:cNvPicPr>
          <p:nvPr/>
        </p:nvPicPr>
        <p:blipFill>
          <a:blip r:embed="rId3"/>
          <a:srcRect r="65178"/>
          <a:stretch/>
        </p:blipFill>
        <p:spPr>
          <a:xfrm>
            <a:off x="1447800" y="-2962"/>
            <a:ext cx="6248400" cy="5146462"/>
          </a:xfrm>
          <a:prstGeom prst="rect">
            <a:avLst/>
          </a:prstGeom>
        </p:spPr>
      </p:pic>
    </p:spTree>
    <p:extLst>
      <p:ext uri="{BB962C8B-B14F-4D97-AF65-F5344CB8AC3E}">
        <p14:creationId xmlns:p14="http://schemas.microsoft.com/office/powerpoint/2010/main" val="1201033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rtl="1"/>
            <a:r>
              <a:rPr lang="en-US" u="sng" dirty="0">
                <a:cs typeface="David" panose="020E0502060401010101" pitchFamily="34" charset="-79"/>
              </a:rPr>
              <a:t>The five grains of Biblical Israel</a:t>
            </a:r>
          </a:p>
          <a:p>
            <a:pPr algn="r" rtl="1"/>
            <a:r>
              <a:rPr lang="he-IL" b="1" dirty="0" err="1">
                <a:latin typeface="David" panose="020E0502060401010101" pitchFamily="34" charset="-79"/>
                <a:cs typeface="David" panose="020E0502060401010101" pitchFamily="34" charset="-79"/>
              </a:rPr>
              <a:t>חִטָּה</a:t>
            </a:r>
            <a:r>
              <a:rPr lang="he-IL" b="1" dirty="0">
                <a:latin typeface="David" panose="020E0502060401010101" pitchFamily="34" charset="-79"/>
                <a:cs typeface="David" panose="020E0502060401010101" pitchFamily="34" charset="-79"/>
              </a:rPr>
              <a:t> </a:t>
            </a:r>
            <a:r>
              <a:rPr lang="en-US" i="1" dirty="0">
                <a:cs typeface="David" panose="020E0502060401010101" pitchFamily="34" charset="-79"/>
              </a:rPr>
              <a:t> </a:t>
            </a:r>
            <a:r>
              <a:rPr lang="en-US" dirty="0">
                <a:cs typeface="David" panose="020E0502060401010101" pitchFamily="34" charset="-79"/>
              </a:rPr>
              <a:t>Wheat                </a:t>
            </a:r>
            <a:r>
              <a:rPr lang="en-US" b="1" i="1" dirty="0" err="1">
                <a:cs typeface="David" panose="020E0502060401010101" pitchFamily="34" charset="-79"/>
              </a:rPr>
              <a:t>Ḥ</a:t>
            </a:r>
            <a:r>
              <a:rPr lang="en-US" i="1" dirty="0" err="1">
                <a:cs typeface="David" panose="020E0502060401010101" pitchFamily="34" charset="-79"/>
              </a:rPr>
              <a:t>itt</a:t>
            </a:r>
            <a:r>
              <a:rPr lang="en-US" i="1" u="sng" dirty="0" err="1">
                <a:cs typeface="David" panose="020E0502060401010101" pitchFamily="34" charset="-79"/>
              </a:rPr>
              <a:t>ah</a:t>
            </a:r>
            <a:r>
              <a:rPr lang="en-US" b="1" dirty="0">
                <a:latin typeface="David" panose="020E0502060401010101" pitchFamily="34" charset="-79"/>
                <a:cs typeface="David" panose="020E0502060401010101" pitchFamily="34" charset="-79"/>
              </a:rPr>
              <a:t>                 </a:t>
            </a:r>
            <a:endParaRPr lang="en-US" dirty="0">
              <a:latin typeface="David" panose="020E0502060401010101" pitchFamily="34" charset="-79"/>
              <a:cs typeface="David" panose="020E0502060401010101" pitchFamily="34" charset="-79"/>
            </a:endParaRPr>
          </a:p>
          <a:p>
            <a:pPr algn="r" rtl="1"/>
            <a:r>
              <a:rPr lang="he-IL" b="1" dirty="0">
                <a:latin typeface="David" panose="020E0502060401010101" pitchFamily="34" charset="-79"/>
                <a:cs typeface="David" panose="020E0502060401010101" pitchFamily="34" charset="-79"/>
              </a:rPr>
              <a:t>כֻּסְמִין </a:t>
            </a:r>
            <a:r>
              <a:rPr lang="en-US" dirty="0">
                <a:cs typeface="David" panose="020E0502060401010101" pitchFamily="34" charset="-79"/>
              </a:rPr>
              <a:t>Spelt            </a:t>
            </a:r>
            <a:r>
              <a:rPr lang="en-US" i="1" dirty="0">
                <a:cs typeface="David" panose="020E0502060401010101" pitchFamily="34" charset="-79"/>
              </a:rPr>
              <a:t>      </a:t>
            </a:r>
            <a:r>
              <a:rPr lang="en-US" i="1" dirty="0" err="1">
                <a:cs typeface="David" panose="020E0502060401010101" pitchFamily="34" charset="-79"/>
              </a:rPr>
              <a:t>Kus</a:t>
            </a:r>
            <a:r>
              <a:rPr lang="en-US" i="1" u="sng" dirty="0" err="1">
                <a:cs typeface="David" panose="020E0502060401010101" pitchFamily="34" charset="-79"/>
              </a:rPr>
              <a:t>min</a:t>
            </a:r>
            <a:r>
              <a:rPr lang="en-US" b="1" dirty="0">
                <a:latin typeface="David" panose="020E0502060401010101" pitchFamily="34" charset="-79"/>
                <a:cs typeface="David" panose="020E0502060401010101" pitchFamily="34" charset="-79"/>
              </a:rPr>
              <a:t>           </a:t>
            </a:r>
          </a:p>
          <a:p>
            <a:pPr algn="r" rtl="1"/>
            <a:r>
              <a:rPr lang="he-IL" b="1" dirty="0">
                <a:latin typeface="David" panose="020E0502060401010101" pitchFamily="34" charset="-79"/>
                <a:cs typeface="David" panose="020E0502060401010101" pitchFamily="34" charset="-79"/>
              </a:rPr>
              <a:t>שְׂעוֹרָה</a:t>
            </a:r>
            <a:r>
              <a:rPr lang="en-US" b="1" dirty="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 </a:t>
            </a:r>
            <a:r>
              <a:rPr lang="en-US" dirty="0">
                <a:cs typeface="David" panose="020E0502060401010101" pitchFamily="34" charset="-79"/>
              </a:rPr>
              <a:t>barley</a:t>
            </a:r>
            <a:r>
              <a:rPr lang="en-US" i="1" dirty="0">
                <a:cs typeface="David" panose="020E0502060401010101" pitchFamily="34" charset="-79"/>
              </a:rPr>
              <a:t>              </a:t>
            </a:r>
            <a:r>
              <a:rPr lang="en-US" i="1" dirty="0" err="1">
                <a:cs typeface="David" panose="020E0502060401010101" pitchFamily="34" charset="-79"/>
              </a:rPr>
              <a:t>Se’o</a:t>
            </a:r>
            <a:r>
              <a:rPr lang="en-US" i="1" u="sng" dirty="0" err="1">
                <a:cs typeface="David" panose="020E0502060401010101" pitchFamily="34" charset="-79"/>
              </a:rPr>
              <a:t>rah</a:t>
            </a:r>
            <a:r>
              <a:rPr lang="en-US" b="1" dirty="0">
                <a:latin typeface="David" panose="020E0502060401010101" pitchFamily="34" charset="-79"/>
                <a:cs typeface="David" panose="020E0502060401010101" pitchFamily="34" charset="-79"/>
              </a:rPr>
              <a:t>         </a:t>
            </a:r>
          </a:p>
          <a:p>
            <a:pPr algn="r" rtl="1"/>
            <a:r>
              <a:rPr lang="he-IL" b="1" dirty="0">
                <a:latin typeface="David" panose="020E0502060401010101" pitchFamily="34" charset="-79"/>
                <a:cs typeface="David" panose="020E0502060401010101" pitchFamily="34" charset="-79"/>
              </a:rPr>
              <a:t>שִׁבֹּלֶת שׁוּעָל </a:t>
            </a:r>
            <a:r>
              <a:rPr lang="en-US" dirty="0">
                <a:cs typeface="David" panose="020E0502060401010101" pitchFamily="34" charset="-79"/>
              </a:rPr>
              <a:t>oats </a:t>
            </a:r>
            <a:r>
              <a:rPr lang="en-US" i="1" dirty="0">
                <a:cs typeface="David" panose="020E0502060401010101" pitchFamily="34" charset="-79"/>
              </a:rPr>
              <a:t>   </a:t>
            </a:r>
            <a:r>
              <a:rPr lang="en-US" i="1" dirty="0" err="1">
                <a:cs typeface="David" panose="020E0502060401010101" pitchFamily="34" charset="-79"/>
              </a:rPr>
              <a:t>Shib</a:t>
            </a:r>
            <a:r>
              <a:rPr lang="en-US" i="1" u="sng" dirty="0" err="1">
                <a:cs typeface="David" panose="020E0502060401010101" pitchFamily="34" charset="-79"/>
              </a:rPr>
              <a:t>bo</a:t>
            </a:r>
            <a:r>
              <a:rPr lang="en-US" i="1" dirty="0" err="1">
                <a:cs typeface="David" panose="020E0502060401010101" pitchFamily="34" charset="-79"/>
              </a:rPr>
              <a:t>let</a:t>
            </a:r>
            <a:r>
              <a:rPr lang="en-US" i="1" dirty="0">
                <a:cs typeface="David" panose="020E0502060401010101" pitchFamily="34" charset="-79"/>
              </a:rPr>
              <a:t> </a:t>
            </a:r>
            <a:r>
              <a:rPr lang="en-US" i="1" dirty="0" err="1">
                <a:cs typeface="David" panose="020E0502060401010101" pitchFamily="34" charset="-79"/>
              </a:rPr>
              <a:t>shu</a:t>
            </a:r>
            <a:r>
              <a:rPr lang="en-US" i="1" u="sng" dirty="0" err="1">
                <a:cs typeface="David" panose="020E0502060401010101" pitchFamily="34" charset="-79"/>
              </a:rPr>
              <a:t>al</a:t>
            </a:r>
            <a:r>
              <a:rPr lang="en-US" b="1" u="sng" dirty="0">
                <a:latin typeface="David" panose="020E0502060401010101" pitchFamily="34" charset="-79"/>
                <a:cs typeface="David" panose="020E0502060401010101" pitchFamily="34" charset="-79"/>
              </a:rPr>
              <a:t> </a:t>
            </a:r>
            <a:r>
              <a:rPr lang="en-US" b="1" dirty="0">
                <a:latin typeface="David" panose="020E0502060401010101" pitchFamily="34" charset="-79"/>
                <a:cs typeface="David" panose="020E0502060401010101" pitchFamily="34" charset="-79"/>
              </a:rPr>
              <a:t> </a:t>
            </a:r>
          </a:p>
          <a:p>
            <a:pPr algn="r" rtl="1"/>
            <a:r>
              <a:rPr lang="he-IL" b="1" dirty="0">
                <a:latin typeface="David" panose="020E0502060401010101" pitchFamily="34" charset="-79"/>
                <a:cs typeface="David" panose="020E0502060401010101" pitchFamily="34" charset="-79"/>
              </a:rPr>
              <a:t>שִׁיפוֹן </a:t>
            </a:r>
            <a:r>
              <a:rPr lang="en-US" dirty="0">
                <a:latin typeface="Arial Rounded MT Bold" panose="020F0704030504030204" pitchFamily="34" charset="0"/>
                <a:cs typeface="David" panose="020E0502060401010101" pitchFamily="34" charset="-79"/>
              </a:rPr>
              <a:t>rye </a:t>
            </a:r>
            <a:r>
              <a:rPr lang="en-US" i="1" dirty="0">
                <a:latin typeface="Arial Rounded MT Bold" panose="020F0704030504030204" pitchFamily="34" charset="0"/>
                <a:cs typeface="David" panose="020E0502060401010101" pitchFamily="34" charset="-79"/>
              </a:rPr>
              <a:t>               </a:t>
            </a:r>
            <a:r>
              <a:rPr lang="en-US" i="1" dirty="0" err="1">
                <a:latin typeface="Arial Rounded MT Bold" panose="020F0704030504030204" pitchFamily="34" charset="0"/>
                <a:cs typeface="David" panose="020E0502060401010101" pitchFamily="34" charset="-79"/>
              </a:rPr>
              <a:t>shee</a:t>
            </a:r>
            <a:r>
              <a:rPr lang="en-US" i="1" u="sng" dirty="0" err="1">
                <a:latin typeface="Arial Rounded MT Bold" panose="020F0704030504030204" pitchFamily="34" charset="0"/>
                <a:cs typeface="David" panose="020E0502060401010101" pitchFamily="34" charset="-79"/>
              </a:rPr>
              <a:t>fon</a:t>
            </a:r>
            <a:r>
              <a:rPr lang="en-US" i="1" dirty="0">
                <a:latin typeface="Arial Rounded MT Bold" panose="020F0704030504030204" pitchFamily="34" charset="0"/>
                <a:cs typeface="David" panose="020E0502060401010101" pitchFamily="34" charset="-79"/>
              </a:rPr>
              <a:t>               </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581124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lnSpcReduction="10000"/>
          </a:bodyPr>
          <a:lstStyle/>
          <a:p>
            <a:pPr rtl="1">
              <a:spcBef>
                <a:spcPts val="0"/>
              </a:spcBef>
            </a:pPr>
            <a:r>
              <a:rPr lang="he-IL" sz="4800" b="1" dirty="0">
                <a:solidFill>
                  <a:srgbClr val="FFFF99"/>
                </a:solidFill>
                <a:latin typeface="David" panose="020E0502060401010101" pitchFamily="34" charset="-79"/>
                <a:cs typeface="David" panose="020E0502060401010101" pitchFamily="34" charset="-79"/>
              </a:rPr>
              <a:t>שְׂאֹר</a:t>
            </a:r>
            <a:r>
              <a:rPr lang="en-US" sz="7200" b="1" dirty="0">
                <a:solidFill>
                  <a:srgbClr val="FFFF99"/>
                </a:solidFill>
                <a:latin typeface="David" panose="020E0502060401010101" pitchFamily="34" charset="-79"/>
                <a:cs typeface="David" panose="020E0502060401010101" pitchFamily="34" charset="-79"/>
              </a:rPr>
              <a:t> </a:t>
            </a:r>
            <a:r>
              <a:rPr lang="he-IL" sz="7200" b="1" dirty="0">
                <a:solidFill>
                  <a:srgbClr val="FFFF99"/>
                </a:solidFill>
                <a:latin typeface="David" panose="020E0502060401010101" pitchFamily="34" charset="-79"/>
                <a:cs typeface="David" panose="020E0502060401010101" pitchFamily="34" charset="-79"/>
              </a:rPr>
              <a:t> </a:t>
            </a:r>
            <a:r>
              <a:rPr lang="en-US" sz="3600" dirty="0">
                <a:solidFill>
                  <a:srgbClr val="FFFF99"/>
                </a:solidFill>
              </a:rPr>
              <a:t>leavening agents     </a:t>
            </a:r>
            <a:r>
              <a:rPr lang="en-US" sz="3600" i="1" dirty="0" err="1">
                <a:solidFill>
                  <a:srgbClr val="FFFF99"/>
                </a:solidFill>
              </a:rPr>
              <a:t>s’or</a:t>
            </a:r>
            <a:r>
              <a:rPr lang="he-IL" sz="3600" dirty="0">
                <a:solidFill>
                  <a:srgbClr val="FFFF99"/>
                </a:solidFill>
              </a:rPr>
              <a:t>  </a:t>
            </a:r>
            <a:endParaRPr lang="en-US" sz="7200" b="1" dirty="0">
              <a:solidFill>
                <a:srgbClr val="FFFF99"/>
              </a:solidFill>
              <a:latin typeface="David" panose="020E0502060401010101" pitchFamily="34" charset="-79"/>
              <a:cs typeface="David" panose="020E0502060401010101" pitchFamily="34" charset="-79"/>
            </a:endParaRPr>
          </a:p>
          <a:p>
            <a:pPr rtl="1">
              <a:spcBef>
                <a:spcPts val="0"/>
              </a:spcBef>
            </a:pPr>
            <a:r>
              <a:rPr lang="he-IL" sz="4800" b="1" dirty="0">
                <a:solidFill>
                  <a:srgbClr val="FFFF99"/>
                </a:solidFill>
                <a:latin typeface="David" panose="020E0502060401010101" pitchFamily="34" charset="-79"/>
                <a:cs typeface="David" panose="020E0502060401010101" pitchFamily="34" charset="-79"/>
              </a:rPr>
              <a:t>חָמֵץ</a:t>
            </a:r>
            <a:r>
              <a:rPr lang="en-US" sz="7200" b="1" dirty="0">
                <a:solidFill>
                  <a:srgbClr val="FFFF99"/>
                </a:solidFill>
                <a:latin typeface="David" panose="020E0502060401010101" pitchFamily="34" charset="-79"/>
                <a:cs typeface="David" panose="020E0502060401010101" pitchFamily="34" charset="-79"/>
              </a:rPr>
              <a:t> </a:t>
            </a:r>
            <a:r>
              <a:rPr lang="he-IL" sz="7200" b="1" dirty="0">
                <a:solidFill>
                  <a:srgbClr val="FFFF99"/>
                </a:solidFill>
                <a:latin typeface="David" panose="020E0502060401010101" pitchFamily="34" charset="-79"/>
                <a:cs typeface="David" panose="020E0502060401010101" pitchFamily="34" charset="-79"/>
              </a:rPr>
              <a:t> </a:t>
            </a:r>
            <a:r>
              <a:rPr lang="en-US" sz="3600" dirty="0">
                <a:solidFill>
                  <a:srgbClr val="FFFF99"/>
                </a:solidFill>
              </a:rPr>
              <a:t>leavened food  </a:t>
            </a:r>
            <a:r>
              <a:rPr lang="en-US" sz="3600" i="1" dirty="0" err="1">
                <a:solidFill>
                  <a:srgbClr val="FFFF99"/>
                </a:solidFill>
              </a:rPr>
              <a:t>khametz</a:t>
            </a:r>
            <a:endParaRPr lang="en-US" sz="3600" i="1" dirty="0">
              <a:solidFill>
                <a:srgbClr val="FFFF99"/>
              </a:solidFill>
            </a:endParaRPr>
          </a:p>
          <a:p>
            <a:pPr algn="l" rtl="1"/>
            <a:r>
              <a:rPr lang="en-US" sz="3600" i="1" dirty="0" err="1"/>
              <a:t>Khametz</a:t>
            </a:r>
            <a:r>
              <a:rPr lang="en-US" sz="3600" dirty="0"/>
              <a:t> is a product that is </a:t>
            </a:r>
            <a:r>
              <a:rPr lang="en-US" sz="3600" u="sng" dirty="0"/>
              <a:t>both</a:t>
            </a:r>
            <a:r>
              <a:rPr lang="en-US" sz="3600" dirty="0"/>
              <a:t> made from </a:t>
            </a:r>
            <a:r>
              <a:rPr lang="en-US" sz="3600" dirty="0">
                <a:solidFill>
                  <a:srgbClr val="FFFF99"/>
                </a:solidFill>
              </a:rPr>
              <a:t>one of five types of grain </a:t>
            </a:r>
            <a:r>
              <a:rPr lang="en-US" sz="3600" u="sng" dirty="0"/>
              <a:t>and</a:t>
            </a:r>
            <a:r>
              <a:rPr lang="en-US" sz="3600" dirty="0"/>
              <a:t> has been combined with water and left to stand raw for longer than eighteen minutes and </a:t>
            </a:r>
            <a:r>
              <a:rPr lang="en-US" sz="3600" dirty="0">
                <a:solidFill>
                  <a:srgbClr val="FFFF99"/>
                </a:solidFill>
              </a:rPr>
              <a:t>becomes leavened</a:t>
            </a:r>
            <a:r>
              <a:rPr lang="en-US" sz="3600" dirty="0"/>
              <a:t>.</a:t>
            </a:r>
            <a:endParaRPr lang="en-US" sz="7200" b="1" i="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316338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Note:  Hebrew is subject to various schemes of transliteration</a:t>
            </a:r>
          </a:p>
          <a:p>
            <a:pPr algn="l"/>
            <a:r>
              <a:rPr lang="he-IL" sz="4800" b="1" dirty="0">
                <a:solidFill>
                  <a:srgbClr val="FFFF00"/>
                </a:solidFill>
                <a:latin typeface="David" panose="020E0502060401010101" pitchFamily="34" charset="-79"/>
                <a:cs typeface="David" panose="020E0502060401010101" pitchFamily="34" charset="-79"/>
              </a:rPr>
              <a:t>חָמֵץ</a:t>
            </a:r>
            <a:r>
              <a:rPr lang="en-US" sz="4800" b="1" dirty="0">
                <a:solidFill>
                  <a:srgbClr val="FFFF00"/>
                </a:solidFill>
                <a:latin typeface="David" panose="020E0502060401010101" pitchFamily="34" charset="-79"/>
                <a:cs typeface="David" panose="020E0502060401010101" pitchFamily="34" charset="-79"/>
              </a:rPr>
              <a:t> </a:t>
            </a:r>
            <a:r>
              <a:rPr lang="he-IL" sz="4800" b="1" dirty="0">
                <a:solidFill>
                  <a:srgbClr val="FFFF00"/>
                </a:solidFill>
                <a:latin typeface="David" panose="020E0502060401010101" pitchFamily="34" charset="-79"/>
                <a:cs typeface="David" panose="020E0502060401010101" pitchFamily="34" charset="-79"/>
              </a:rPr>
              <a:t> </a:t>
            </a:r>
            <a:r>
              <a:rPr lang="en-US" dirty="0"/>
              <a:t>leavened food  </a:t>
            </a:r>
            <a:r>
              <a:rPr lang="en-US" dirty="0" err="1"/>
              <a:t>khametz</a:t>
            </a:r>
            <a:endParaRPr lang="en-US" dirty="0"/>
          </a:p>
          <a:p>
            <a:pPr algn="l"/>
            <a:r>
              <a:rPr lang="en-US" dirty="0"/>
              <a:t>Could be hametz, chametz, </a:t>
            </a:r>
            <a:r>
              <a:rPr lang="en-US" dirty="0" err="1"/>
              <a:t>hamets</a:t>
            </a:r>
            <a:r>
              <a:rPr lang="en-US" dirty="0"/>
              <a:t>, </a:t>
            </a:r>
            <a:r>
              <a:rPr lang="en-US" dirty="0" err="1"/>
              <a:t>chamets</a:t>
            </a:r>
            <a:r>
              <a:rPr lang="en-US" dirty="0"/>
              <a:t>, </a:t>
            </a:r>
            <a:r>
              <a:rPr lang="en-US" b="1" i="1" dirty="0" err="1">
                <a:cs typeface="David" panose="020E0502060401010101" pitchFamily="34" charset="-79"/>
              </a:rPr>
              <a:t>Ḥ</a:t>
            </a:r>
            <a:r>
              <a:rPr lang="en-US" i="1" dirty="0" err="1">
                <a:cs typeface="David" panose="020E0502060401010101" pitchFamily="34" charset="-79"/>
              </a:rPr>
              <a:t>ametz</a:t>
            </a:r>
            <a:r>
              <a:rPr lang="en-US" b="1" i="1" dirty="0">
                <a:cs typeface="David" panose="020E0502060401010101" pitchFamily="34" charset="-79"/>
              </a:rPr>
              <a:t>, </a:t>
            </a:r>
            <a:r>
              <a:rPr lang="en-US" dirty="0"/>
              <a:t>etc.  </a:t>
            </a:r>
          </a:p>
          <a:p>
            <a:pPr algn="l"/>
            <a:endParaRPr lang="en-US" sz="4000" dirty="0"/>
          </a:p>
        </p:txBody>
      </p:sp>
    </p:spTree>
    <p:extLst>
      <p:ext uri="{BB962C8B-B14F-4D97-AF65-F5344CB8AC3E}">
        <p14:creationId xmlns:p14="http://schemas.microsoft.com/office/powerpoint/2010/main" val="2845611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4800" y="209550"/>
            <a:ext cx="8610600" cy="4572000"/>
          </a:xfrm>
        </p:spPr>
        <p:txBody>
          <a:bodyPr>
            <a:normAutofit fontScale="92500"/>
          </a:bodyPr>
          <a:lstStyle/>
          <a:p>
            <a:pPr marL="288925" indent="-288925" algn="l">
              <a:buFont typeface="Arial" panose="020B0604020202020204" pitchFamily="34" charset="0"/>
              <a:buChar char="•"/>
            </a:pPr>
            <a:r>
              <a:rPr lang="en-US" dirty="0"/>
              <a:t>Leavening agents, such as yeast or baking soda, are not themselves </a:t>
            </a:r>
            <a:r>
              <a:rPr lang="en-US" dirty="0" err="1"/>
              <a:t>khametz</a:t>
            </a:r>
            <a:r>
              <a:rPr lang="en-US" dirty="0"/>
              <a:t>. </a:t>
            </a:r>
          </a:p>
          <a:p>
            <a:pPr marL="288925" indent="-288925" algn="l">
              <a:buFont typeface="Arial" panose="020B0604020202020204" pitchFamily="34" charset="0"/>
              <a:buChar char="•"/>
            </a:pPr>
            <a:r>
              <a:rPr lang="en-US" dirty="0">
                <a:solidFill>
                  <a:srgbClr val="FFFF99"/>
                </a:solidFill>
              </a:rPr>
              <a:t>Dry wheat grains are not </a:t>
            </a:r>
            <a:r>
              <a:rPr lang="en-US" dirty="0" err="1">
                <a:solidFill>
                  <a:srgbClr val="FFFF99"/>
                </a:solidFill>
              </a:rPr>
              <a:t>khametz</a:t>
            </a:r>
            <a:r>
              <a:rPr lang="en-US" dirty="0">
                <a:solidFill>
                  <a:srgbClr val="FFFF99"/>
                </a:solidFill>
              </a:rPr>
              <a:t> </a:t>
            </a:r>
          </a:p>
          <a:p>
            <a:pPr algn="l"/>
            <a:r>
              <a:rPr lang="en-US" dirty="0"/>
              <a:t>Rather, </a:t>
            </a:r>
            <a:r>
              <a:rPr lang="en-US" dirty="0">
                <a:solidFill>
                  <a:srgbClr val="FFFF99"/>
                </a:solidFill>
              </a:rPr>
              <a:t>it is these five grains when </a:t>
            </a:r>
            <a:r>
              <a:rPr lang="en-US" u="sng" dirty="0">
                <a:solidFill>
                  <a:srgbClr val="FFFF99"/>
                </a:solidFill>
              </a:rPr>
              <a:t>fermented</a:t>
            </a:r>
            <a:r>
              <a:rPr lang="en-US" dirty="0">
                <a:solidFill>
                  <a:srgbClr val="FFFF99"/>
                </a:solidFill>
              </a:rPr>
              <a:t>. </a:t>
            </a:r>
            <a:r>
              <a:rPr lang="en-US" dirty="0"/>
              <a:t>Thus yeast may be used in making </a:t>
            </a:r>
            <a:r>
              <a:rPr lang="en-US" dirty="0">
                <a:solidFill>
                  <a:srgbClr val="FFFF99"/>
                </a:solidFill>
              </a:rPr>
              <a:t>wine, and kefir.</a:t>
            </a:r>
          </a:p>
          <a:p>
            <a:pPr algn="l"/>
            <a:endParaRPr lang="en-US" dirty="0"/>
          </a:p>
        </p:txBody>
      </p:sp>
    </p:spTree>
    <p:extLst>
      <p:ext uri="{BB962C8B-B14F-4D97-AF65-F5344CB8AC3E}">
        <p14:creationId xmlns:p14="http://schemas.microsoft.com/office/powerpoint/2010/main" val="2799103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Jews from Europe, Ashkenazi Jews, have </a:t>
            </a:r>
            <a:r>
              <a:rPr lang="en-US" altLang="en-US" sz="4000" u="sng" dirty="0"/>
              <a:t>an additional restriction</a:t>
            </a:r>
            <a:r>
              <a:rPr lang="en-US" altLang="en-US" sz="4000" dirty="0"/>
              <a:t> to the Biblical prohibitions of not eating anything that </a:t>
            </a:r>
            <a:r>
              <a:rPr lang="en-US" altLang="en-US" sz="4000" u="sng" dirty="0"/>
              <a:t>looks</a:t>
            </a:r>
            <a:r>
              <a:rPr lang="en-US" altLang="en-US" sz="4000" dirty="0"/>
              <a:t> leavened, even if it doesn’t rise.  </a:t>
            </a:r>
            <a:r>
              <a:rPr lang="en-US" altLang="en-US" sz="4000" dirty="0" err="1"/>
              <a:t>Kitniyot</a:t>
            </a:r>
            <a:r>
              <a:rPr lang="en-US" altLang="en-US" sz="4000" dirty="0"/>
              <a:t>…</a:t>
            </a:r>
          </a:p>
        </p:txBody>
      </p:sp>
    </p:spTree>
    <p:extLst>
      <p:ext uri="{BB962C8B-B14F-4D97-AF65-F5344CB8AC3E}">
        <p14:creationId xmlns:p14="http://schemas.microsoft.com/office/powerpoint/2010/main" val="405390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879DA62A-7B18-13A3-EA74-DCB4CA0429F2}"/>
              </a:ext>
            </a:extLst>
          </p:cNvPr>
          <p:cNvPicPr>
            <a:picLocks noChangeAspect="1"/>
          </p:cNvPicPr>
          <p:nvPr/>
        </p:nvPicPr>
        <p:blipFill>
          <a:blip r:embed="rId3"/>
          <a:stretch>
            <a:fillRect/>
          </a:stretch>
        </p:blipFill>
        <p:spPr>
          <a:xfrm>
            <a:off x="344365" y="0"/>
            <a:ext cx="8455269" cy="5143500"/>
          </a:xfrm>
          <a:prstGeom prst="rect">
            <a:avLst/>
          </a:prstGeom>
        </p:spPr>
      </p:pic>
    </p:spTree>
    <p:extLst>
      <p:ext uri="{BB962C8B-B14F-4D97-AF65-F5344CB8AC3E}">
        <p14:creationId xmlns:p14="http://schemas.microsoft.com/office/powerpoint/2010/main" val="1927477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Jews from Europe, Ashkenazi Jews, have an </a:t>
            </a:r>
            <a:r>
              <a:rPr lang="en-US" altLang="en-US" sz="4000" u="sng" dirty="0"/>
              <a:t>additional day</a:t>
            </a:r>
            <a:r>
              <a:rPr lang="en-US" altLang="en-US" sz="4000" dirty="0"/>
              <a:t> of unleavened bread…8 days.  </a:t>
            </a:r>
          </a:p>
          <a:p>
            <a:pPr algn="l">
              <a:lnSpc>
                <a:spcPct val="90000"/>
              </a:lnSpc>
            </a:pPr>
            <a:r>
              <a:rPr lang="en-US" altLang="en-US" sz="4000" dirty="0"/>
              <a:t>Sephardic Jews, from Spain, Portugal, North Africa, have 7 days unleavened, then a bread fest on the eve of the 8</a:t>
            </a:r>
            <a:r>
              <a:rPr lang="en-US" altLang="en-US" sz="4000" baseline="30000" dirty="0"/>
              <a:t>th</a:t>
            </a:r>
            <a:r>
              <a:rPr lang="en-US" altLang="en-US" sz="4000" dirty="0"/>
              <a:t> day.  </a:t>
            </a:r>
          </a:p>
        </p:txBody>
      </p:sp>
    </p:spTree>
    <p:extLst>
      <p:ext uri="{BB962C8B-B14F-4D97-AF65-F5344CB8AC3E}">
        <p14:creationId xmlns:p14="http://schemas.microsoft.com/office/powerpoint/2010/main" val="3504455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75397-1099-F5CC-C13B-A698E3C2AFC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7FCC77C-3D83-D5FE-D2B5-240774193392}"/>
              </a:ext>
            </a:extLst>
          </p:cNvPr>
          <p:cNvSpPr>
            <a:spLocks noGrp="1" noChangeArrowheads="1"/>
          </p:cNvSpPr>
          <p:nvPr>
            <p:ph type="subTitle" idx="1"/>
          </p:nvPr>
        </p:nvSpPr>
        <p:spPr>
          <a:xfrm>
            <a:off x="228600" y="209550"/>
            <a:ext cx="8686800" cy="4800600"/>
          </a:xfrm>
        </p:spPr>
        <p:txBody>
          <a:bodyPr>
            <a:normAutofit/>
          </a:bodyPr>
          <a:lstStyle/>
          <a:p>
            <a:endParaRPr lang="en-US" sz="4000" dirty="0"/>
          </a:p>
          <a:p>
            <a:r>
              <a:rPr lang="en-US" sz="4000" dirty="0"/>
              <a:t>What about gluten?</a:t>
            </a:r>
          </a:p>
        </p:txBody>
      </p:sp>
    </p:spTree>
    <p:extLst>
      <p:ext uri="{BB962C8B-B14F-4D97-AF65-F5344CB8AC3E}">
        <p14:creationId xmlns:p14="http://schemas.microsoft.com/office/powerpoint/2010/main" val="3704207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D9245-6847-9AFC-6AA3-1BEEE0EC42F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53F0DF4-E43F-D55A-2202-8DADAF442E49}"/>
              </a:ext>
            </a:extLst>
          </p:cNvPr>
          <p:cNvSpPr>
            <a:spLocks noGrp="1" noChangeArrowheads="1"/>
          </p:cNvSpPr>
          <p:nvPr>
            <p:ph type="subTitle" idx="1"/>
          </p:nvPr>
        </p:nvSpPr>
        <p:spPr>
          <a:xfrm>
            <a:off x="228600" y="209550"/>
            <a:ext cx="8686800" cy="4800600"/>
          </a:xfrm>
        </p:spPr>
        <p:txBody>
          <a:bodyPr>
            <a:normAutofit/>
          </a:bodyPr>
          <a:lstStyle/>
          <a:p>
            <a:r>
              <a:rPr lang="en-US" sz="4000" dirty="0"/>
              <a:t> </a:t>
            </a:r>
          </a:p>
        </p:txBody>
      </p:sp>
      <p:pic>
        <p:nvPicPr>
          <p:cNvPr id="3" name="Picture 2">
            <a:extLst>
              <a:ext uri="{FF2B5EF4-FFF2-40B4-BE49-F238E27FC236}">
                <a16:creationId xmlns:a16="http://schemas.microsoft.com/office/drawing/2014/main" id="{8F0F86D9-DDBC-FE89-C549-91F7E65F0FCC}"/>
              </a:ext>
            </a:extLst>
          </p:cNvPr>
          <p:cNvPicPr>
            <a:picLocks noChangeAspect="1"/>
          </p:cNvPicPr>
          <p:nvPr/>
        </p:nvPicPr>
        <p:blipFill>
          <a:blip r:embed="rId3"/>
          <a:stretch>
            <a:fillRect/>
          </a:stretch>
        </p:blipFill>
        <p:spPr>
          <a:xfrm>
            <a:off x="0" y="796055"/>
            <a:ext cx="9144000" cy="3551390"/>
          </a:xfrm>
          <a:prstGeom prst="rect">
            <a:avLst/>
          </a:prstGeom>
        </p:spPr>
      </p:pic>
    </p:spTree>
    <p:extLst>
      <p:ext uri="{BB962C8B-B14F-4D97-AF65-F5344CB8AC3E}">
        <p14:creationId xmlns:p14="http://schemas.microsoft.com/office/powerpoint/2010/main" val="3625146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72704-F226-7CCF-7483-CF57FAC69FD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FF4481F-7C24-69B7-A5CC-ACE2CAC371B6}"/>
              </a:ext>
            </a:extLst>
          </p:cNvPr>
          <p:cNvSpPr>
            <a:spLocks noGrp="1" noChangeArrowheads="1"/>
          </p:cNvSpPr>
          <p:nvPr>
            <p:ph type="subTitle" idx="1"/>
          </p:nvPr>
        </p:nvSpPr>
        <p:spPr>
          <a:xfrm>
            <a:off x="228600" y="209550"/>
            <a:ext cx="8686800" cy="4800600"/>
          </a:xfrm>
        </p:spPr>
        <p:txBody>
          <a:bodyPr>
            <a:normAutofit/>
          </a:bodyPr>
          <a:lstStyle/>
          <a:p>
            <a:endParaRPr lang="en-US" sz="4000" dirty="0"/>
          </a:p>
        </p:txBody>
      </p:sp>
      <p:pic>
        <p:nvPicPr>
          <p:cNvPr id="3" name="Picture 2">
            <a:extLst>
              <a:ext uri="{FF2B5EF4-FFF2-40B4-BE49-F238E27FC236}">
                <a16:creationId xmlns:a16="http://schemas.microsoft.com/office/drawing/2014/main" id="{8EF4036A-3026-580F-E60C-00BA61DCCADD}"/>
              </a:ext>
            </a:extLst>
          </p:cNvPr>
          <p:cNvPicPr>
            <a:picLocks noChangeAspect="1"/>
          </p:cNvPicPr>
          <p:nvPr/>
        </p:nvPicPr>
        <p:blipFill>
          <a:blip r:embed="rId3"/>
          <a:stretch>
            <a:fillRect/>
          </a:stretch>
        </p:blipFill>
        <p:spPr>
          <a:xfrm>
            <a:off x="0" y="35051"/>
            <a:ext cx="9144000" cy="5073397"/>
          </a:xfrm>
          <a:prstGeom prst="rect">
            <a:avLst/>
          </a:prstGeom>
        </p:spPr>
      </p:pic>
    </p:spTree>
    <p:extLst>
      <p:ext uri="{BB962C8B-B14F-4D97-AF65-F5344CB8AC3E}">
        <p14:creationId xmlns:p14="http://schemas.microsoft.com/office/powerpoint/2010/main" val="985961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A6ED7-66BC-54E6-5016-440F48A030E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EDD6A3F-1C53-0DE7-3225-EF7FDFB508C7}"/>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515B7A21-996B-84AE-069E-4E50F3299D53}"/>
              </a:ext>
            </a:extLst>
          </p:cNvPr>
          <p:cNvPicPr>
            <a:picLocks noChangeAspect="1"/>
          </p:cNvPicPr>
          <p:nvPr/>
        </p:nvPicPr>
        <p:blipFill>
          <a:blip r:embed="rId3"/>
          <a:srcRect l="34637" r="33613"/>
          <a:stretch/>
        </p:blipFill>
        <p:spPr>
          <a:xfrm>
            <a:off x="1752600" y="0"/>
            <a:ext cx="5704397" cy="5153078"/>
          </a:xfrm>
          <a:prstGeom prst="rect">
            <a:avLst/>
          </a:prstGeom>
        </p:spPr>
      </p:pic>
    </p:spTree>
    <p:extLst>
      <p:ext uri="{BB962C8B-B14F-4D97-AF65-F5344CB8AC3E}">
        <p14:creationId xmlns:p14="http://schemas.microsoft.com/office/powerpoint/2010/main" val="3353671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7950A-4B32-1CF8-8AD5-57D2E5DE31F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EEFDD45-2E18-93D5-0BB3-C9052F7AF288}"/>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Gluten is a structural protein naturally found in certain cereal grains, and usually refers to the elastic network of a wheat grain's proteins, gliadin and glutenin primarily, that forms readily</a:t>
            </a:r>
          </a:p>
        </p:txBody>
      </p:sp>
    </p:spTree>
    <p:extLst>
      <p:ext uri="{BB962C8B-B14F-4D97-AF65-F5344CB8AC3E}">
        <p14:creationId xmlns:p14="http://schemas.microsoft.com/office/powerpoint/2010/main" val="3210554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D5942-5549-56E3-9B20-DEE23387594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CC40E8F-81C9-569A-E02D-27171E3AE842}"/>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with the addition of water and often kneading in the case of bread dough. The types of grains that contain gluten include all species of wheat, spelt, and barley, rye, and some varieties of oat</a:t>
            </a:r>
          </a:p>
        </p:txBody>
      </p:sp>
    </p:spTree>
    <p:extLst>
      <p:ext uri="{BB962C8B-B14F-4D97-AF65-F5344CB8AC3E}">
        <p14:creationId xmlns:p14="http://schemas.microsoft.com/office/powerpoint/2010/main" val="592150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924F1-70F8-578B-53DF-2D08E29535B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161D42C-A644-5D90-A864-75414C82D5B1}"/>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660FAA51-CCC2-A52D-E147-B9972F50D5D0}"/>
              </a:ext>
            </a:extLst>
          </p:cNvPr>
          <p:cNvPicPr>
            <a:picLocks noChangeAspect="1"/>
          </p:cNvPicPr>
          <p:nvPr/>
        </p:nvPicPr>
        <p:blipFill>
          <a:blip r:embed="rId3"/>
          <a:stretch>
            <a:fillRect/>
          </a:stretch>
        </p:blipFill>
        <p:spPr>
          <a:xfrm>
            <a:off x="639322" y="-19437"/>
            <a:ext cx="7895078" cy="5162938"/>
          </a:xfrm>
          <a:prstGeom prst="rect">
            <a:avLst/>
          </a:prstGeom>
        </p:spPr>
      </p:pic>
    </p:spTree>
    <p:extLst>
      <p:ext uri="{BB962C8B-B14F-4D97-AF65-F5344CB8AC3E}">
        <p14:creationId xmlns:p14="http://schemas.microsoft.com/office/powerpoint/2010/main" val="3447114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8315A-2CAD-6257-BD0B-65A96708F53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27ED0C2-E049-6200-63A5-502E1D894043}"/>
              </a:ext>
            </a:extLst>
          </p:cNvPr>
          <p:cNvSpPr>
            <a:spLocks noGrp="1" noChangeArrowheads="1"/>
          </p:cNvSpPr>
          <p:nvPr>
            <p:ph type="subTitle" idx="1"/>
          </p:nvPr>
        </p:nvSpPr>
        <p:spPr>
          <a:xfrm>
            <a:off x="228600" y="209550"/>
            <a:ext cx="8686800" cy="4800600"/>
          </a:xfrm>
        </p:spPr>
        <p:txBody>
          <a:bodyPr>
            <a:normAutofit/>
          </a:bodyPr>
          <a:lstStyle/>
          <a:p>
            <a:r>
              <a:rPr lang="en-US" sz="4000" dirty="0"/>
              <a:t> </a:t>
            </a:r>
          </a:p>
        </p:txBody>
      </p:sp>
      <p:pic>
        <p:nvPicPr>
          <p:cNvPr id="5" name="Picture 4">
            <a:extLst>
              <a:ext uri="{FF2B5EF4-FFF2-40B4-BE49-F238E27FC236}">
                <a16:creationId xmlns:a16="http://schemas.microsoft.com/office/drawing/2014/main" id="{A30E4FCD-1362-3113-1187-2869C2C70C56}"/>
              </a:ext>
            </a:extLst>
          </p:cNvPr>
          <p:cNvPicPr>
            <a:picLocks noChangeAspect="1"/>
          </p:cNvPicPr>
          <p:nvPr/>
        </p:nvPicPr>
        <p:blipFill>
          <a:blip r:embed="rId3"/>
          <a:stretch>
            <a:fillRect/>
          </a:stretch>
        </p:blipFill>
        <p:spPr>
          <a:xfrm>
            <a:off x="38100" y="0"/>
            <a:ext cx="9067800" cy="2135420"/>
          </a:xfrm>
          <a:prstGeom prst="rect">
            <a:avLst/>
          </a:prstGeom>
        </p:spPr>
      </p:pic>
      <p:sp>
        <p:nvSpPr>
          <p:cNvPr id="6" name="TextBox 5">
            <a:extLst>
              <a:ext uri="{FF2B5EF4-FFF2-40B4-BE49-F238E27FC236}">
                <a16:creationId xmlns:a16="http://schemas.microsoft.com/office/drawing/2014/main" id="{A65F16C7-2449-C7C4-4B1A-FD3230772DC3}"/>
              </a:ext>
            </a:extLst>
          </p:cNvPr>
          <p:cNvSpPr txBox="1"/>
          <p:nvPr/>
        </p:nvSpPr>
        <p:spPr>
          <a:xfrm>
            <a:off x="2286000" y="1504950"/>
            <a:ext cx="4419600" cy="523220"/>
          </a:xfrm>
          <a:prstGeom prst="rect">
            <a:avLst/>
          </a:prstGeom>
          <a:noFill/>
        </p:spPr>
        <p:txBody>
          <a:bodyPr wrap="square" rtlCol="0">
            <a:spAutoFit/>
          </a:bodyPr>
          <a:lstStyle/>
          <a:p>
            <a:pPr algn="l"/>
            <a:r>
              <a:rPr lang="en-US" sz="2800" dirty="0">
                <a:solidFill>
                  <a:srgbClr val="333333"/>
                </a:solidFill>
                <a:latin typeface="Arial Narrow" panose="020B0606020202030204" pitchFamily="34" charset="0"/>
              </a:rPr>
              <a:t>[</a:t>
            </a:r>
            <a:r>
              <a:rPr lang="en-US" sz="2800" b="1" dirty="0">
                <a:solidFill>
                  <a:srgbClr val="333333"/>
                </a:solidFill>
                <a:latin typeface="Arial Narrow" panose="020B0606020202030204" pitchFamily="34" charset="0"/>
              </a:rPr>
              <a:t>According to this authority</a:t>
            </a:r>
            <a:r>
              <a:rPr lang="en-US" sz="2800" dirty="0">
                <a:solidFill>
                  <a:srgbClr val="333333"/>
                </a:solidFill>
                <a:latin typeface="Arial Narrow" panose="020B0606020202030204" pitchFamily="34" charset="0"/>
              </a:rPr>
              <a:t>]</a:t>
            </a:r>
          </a:p>
        </p:txBody>
      </p:sp>
    </p:spTree>
    <p:extLst>
      <p:ext uri="{BB962C8B-B14F-4D97-AF65-F5344CB8AC3E}">
        <p14:creationId xmlns:p14="http://schemas.microsoft.com/office/powerpoint/2010/main" val="1887181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C9D93-55D1-7DF7-21B3-5E44CCB0102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0980A22-1624-F396-3EAE-6610FEBF2784}"/>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Can gluten-free products contain hametz?</a:t>
            </a:r>
          </a:p>
          <a:p>
            <a:pPr algn="l"/>
            <a:r>
              <a:rPr lang="en-US" sz="4000" dirty="0"/>
              <a:t>No, gluten-free products should not contain hametz. However, sometimes manufacturers may use ingredients derived from hametz in gluten-free items, rendering them unsuitable for Passover.</a:t>
            </a:r>
          </a:p>
        </p:txBody>
      </p:sp>
    </p:spTree>
    <p:extLst>
      <p:ext uri="{BB962C8B-B14F-4D97-AF65-F5344CB8AC3E}">
        <p14:creationId xmlns:p14="http://schemas.microsoft.com/office/powerpoint/2010/main" val="3247214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56495-7C37-AB65-93CD-B2C13EF3ECB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14A3D19-3C8D-5C2D-C150-D7157F2BA1FF}"/>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Conclusion if you are gluten</a:t>
            </a:r>
          </a:p>
          <a:p>
            <a:pPr algn="l"/>
            <a:r>
              <a:rPr lang="en-US" sz="4000" dirty="0"/>
              <a:t>intolerant: avoid the five grains, or look for “Kosher for Passover AND “Gluten free”. </a:t>
            </a:r>
          </a:p>
          <a:p>
            <a:pPr algn="l"/>
            <a:r>
              <a:rPr lang="en-US" sz="4000" dirty="0"/>
              <a:t>Conclusion otherwise</a:t>
            </a:r>
          </a:p>
          <a:p>
            <a:pPr marL="288925" indent="-288925" algn="l">
              <a:buFont typeface="Arial" panose="020B0604020202020204" pitchFamily="34" charset="0"/>
              <a:buChar char="•"/>
            </a:pPr>
            <a:r>
              <a:rPr lang="en-US" sz="4000" dirty="0"/>
              <a:t>Eat </a:t>
            </a:r>
            <a:r>
              <a:rPr lang="en-US" sz="4000" dirty="0" err="1"/>
              <a:t>khamets</a:t>
            </a:r>
            <a:r>
              <a:rPr lang="en-US" sz="4000" dirty="0"/>
              <a:t> before Friday noon</a:t>
            </a:r>
          </a:p>
          <a:p>
            <a:pPr marL="288925" indent="-288925" algn="l">
              <a:buFont typeface="Arial" panose="020B0604020202020204" pitchFamily="34" charset="0"/>
              <a:buChar char="•"/>
            </a:pPr>
            <a:r>
              <a:rPr lang="en-US" sz="4000" dirty="0"/>
              <a:t>Bring the remaining for a bonfire  </a:t>
            </a:r>
          </a:p>
          <a:p>
            <a:pPr algn="l"/>
            <a:endParaRPr lang="en-US" sz="2400" dirty="0"/>
          </a:p>
        </p:txBody>
      </p:sp>
    </p:spTree>
    <p:extLst>
      <p:ext uri="{BB962C8B-B14F-4D97-AF65-F5344CB8AC3E}">
        <p14:creationId xmlns:p14="http://schemas.microsoft.com/office/powerpoint/2010/main" val="4139188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algn="l"/>
            <a:r>
              <a:rPr lang="en-US" dirty="0"/>
              <a:t>So it’s a practice in observant Jewish homes to do a THOROUGH Spring cleaning!  Get ALL the </a:t>
            </a:r>
            <a:r>
              <a:rPr lang="en-US" dirty="0" err="1"/>
              <a:t>khametz</a:t>
            </a:r>
            <a:r>
              <a:rPr lang="en-US" dirty="0"/>
              <a:t> out of every corner.  </a:t>
            </a:r>
          </a:p>
          <a:p>
            <a:pPr algn="l"/>
            <a:r>
              <a:rPr lang="en-US" dirty="0"/>
              <a:t>Burn the crumbs…bonfire.</a:t>
            </a:r>
          </a:p>
          <a:p>
            <a:pPr algn="l"/>
            <a:r>
              <a:rPr lang="en-US" dirty="0"/>
              <a:t>And then a prayer of covering.</a:t>
            </a:r>
          </a:p>
        </p:txBody>
      </p:sp>
    </p:spTree>
    <p:extLst>
      <p:ext uri="{BB962C8B-B14F-4D97-AF65-F5344CB8AC3E}">
        <p14:creationId xmlns:p14="http://schemas.microsoft.com/office/powerpoint/2010/main" val="3302252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 name="Picture 5">
            <a:extLst>
              <a:ext uri="{FF2B5EF4-FFF2-40B4-BE49-F238E27FC236}">
                <a16:creationId xmlns:a16="http://schemas.microsoft.com/office/drawing/2014/main" id="{0342AACC-B840-4BA0-A113-5ECB0F08F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
        <p:nvSpPr>
          <p:cNvPr id="2" name="TextBox 1">
            <a:extLst>
              <a:ext uri="{FF2B5EF4-FFF2-40B4-BE49-F238E27FC236}">
                <a16:creationId xmlns:a16="http://schemas.microsoft.com/office/drawing/2014/main" id="{527F2371-00DB-B8D2-7765-1479C6B03348}"/>
              </a:ext>
            </a:extLst>
          </p:cNvPr>
          <p:cNvSpPr txBox="1"/>
          <p:nvPr/>
        </p:nvSpPr>
        <p:spPr>
          <a:xfrm>
            <a:off x="1884405" y="99570"/>
            <a:ext cx="5375189" cy="132343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12 pm, noon, Friday,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April 11, 2025</a:t>
            </a:r>
          </a:p>
        </p:txBody>
      </p:sp>
    </p:spTree>
    <p:extLst>
      <p:ext uri="{BB962C8B-B14F-4D97-AF65-F5344CB8AC3E}">
        <p14:creationId xmlns:p14="http://schemas.microsoft.com/office/powerpoint/2010/main" val="447659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CE8B69CA-F9DC-4164-813F-4DD0C77004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38099"/>
            <a:ext cx="6858000" cy="5143500"/>
          </a:xfrm>
          <a:prstGeom prst="rect">
            <a:avLst/>
          </a:prstGeom>
        </p:spPr>
      </p:pic>
      <p:sp>
        <p:nvSpPr>
          <p:cNvPr id="2" name="TextBox 1">
            <a:extLst>
              <a:ext uri="{FF2B5EF4-FFF2-40B4-BE49-F238E27FC236}">
                <a16:creationId xmlns:a16="http://schemas.microsoft.com/office/drawing/2014/main" id="{0E80154C-1101-F6CA-0AF7-A3ED3375DC17}"/>
              </a:ext>
            </a:extLst>
          </p:cNvPr>
          <p:cNvSpPr txBox="1"/>
          <p:nvPr/>
        </p:nvSpPr>
        <p:spPr>
          <a:xfrm>
            <a:off x="1507834" y="361950"/>
            <a:ext cx="7060779" cy="707886"/>
          </a:xfrm>
          <a:prstGeom prst="rect">
            <a:avLst/>
          </a:prstGeom>
          <a:noFill/>
        </p:spPr>
        <p:txBody>
          <a:bodyPr wrap="none" rtlCol="0">
            <a:spAutoFit/>
          </a:bodyPr>
          <a:lstStyle/>
          <a:p>
            <a:pPr algn="l"/>
            <a:r>
              <a:rPr kumimoji="0" lang="en-US" sz="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Rounded MT Bold" pitchFamily="34" charset="0"/>
                <a:ea typeface="+mn-ea"/>
                <a:cs typeface="Arial" charset="0"/>
              </a:rPr>
              <a:t>12 pm Friday, April 11, 2025</a:t>
            </a:r>
          </a:p>
        </p:txBody>
      </p:sp>
    </p:spTree>
    <p:extLst>
      <p:ext uri="{BB962C8B-B14F-4D97-AF65-F5344CB8AC3E}">
        <p14:creationId xmlns:p14="http://schemas.microsoft.com/office/powerpoint/2010/main" val="1927337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921F6-934F-1D6A-5AFA-D1623C2FB55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C2E8DD5-2681-1940-829C-005CE3AB67F9}"/>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19A425D0-A938-A9AB-E493-D4A5E5009C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699290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F7C2D-1329-CB40-DF65-F88726AA084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8B0FA51-B832-0901-E980-D673B6C1885E}"/>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D0B0970B-761D-3253-796C-55C8D8EA4A0B}"/>
              </a:ext>
            </a:extLst>
          </p:cNvPr>
          <p:cNvPicPr>
            <a:picLocks noChangeAspect="1"/>
          </p:cNvPicPr>
          <p:nvPr/>
        </p:nvPicPr>
        <p:blipFill>
          <a:blip r:embed="rId3"/>
          <a:srcRect l="65363"/>
          <a:stretch/>
        </p:blipFill>
        <p:spPr>
          <a:xfrm>
            <a:off x="1600200" y="14729"/>
            <a:ext cx="6234631" cy="5162556"/>
          </a:xfrm>
          <a:prstGeom prst="rect">
            <a:avLst/>
          </a:prstGeom>
        </p:spPr>
      </p:pic>
    </p:spTree>
    <p:extLst>
      <p:ext uri="{BB962C8B-B14F-4D97-AF65-F5344CB8AC3E}">
        <p14:creationId xmlns:p14="http://schemas.microsoft.com/office/powerpoint/2010/main" val="143168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763CD-8F87-B9EC-F773-134AD478713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6F1C367-5392-C3A4-66FF-B93978B4598A}"/>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D78BCB3F-5151-70BF-72F3-8E20F23415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9B4F07FF-566C-F4C7-E4BF-2A474B062448}"/>
              </a:ext>
            </a:extLst>
          </p:cNvPr>
          <p:cNvSpPr txBox="1"/>
          <p:nvPr/>
        </p:nvSpPr>
        <p:spPr>
          <a:xfrm>
            <a:off x="76200" y="209550"/>
            <a:ext cx="8910003" cy="4893647"/>
          </a:xfrm>
          <a:prstGeom prst="rect">
            <a:avLst/>
          </a:prstGeom>
          <a:noFill/>
        </p:spPr>
        <p:txBody>
          <a:bodyPr wrap="none" rtlCol="0">
            <a:spAutoFit/>
          </a:bodyPr>
          <a:lstStyle/>
          <a:p>
            <a:pPr marR="0" algn="l" rtl="0"/>
            <a:r>
              <a:rPr lang="en-US" sz="3900" u="sng" dirty="0">
                <a:solidFill>
                  <a:srgbClr val="FFFF00"/>
                </a:solidFill>
              </a:rPr>
              <a:t>Anxiety: Spiritual </a:t>
            </a:r>
            <a:r>
              <a:rPr lang="en-US" sz="3900" u="sng" dirty="0" err="1">
                <a:solidFill>
                  <a:srgbClr val="FFFF00"/>
                </a:solidFill>
              </a:rPr>
              <a:t>Khametz</a:t>
            </a:r>
            <a:r>
              <a:rPr lang="en-US" sz="3900" u="sng" dirty="0">
                <a:solidFill>
                  <a:srgbClr val="FFFF00"/>
                </a:solidFill>
              </a:rPr>
              <a:t> </a:t>
            </a:r>
            <a:r>
              <a:rPr lang="he-IL" sz="3900" b="1" i="0" strike="noStrike" baseline="0" dirty="0">
                <a:solidFill>
                  <a:srgbClr val="FFFF00"/>
                </a:solidFill>
                <a:latin typeface="David" panose="020E0502060401010101" pitchFamily="34" charset="-79"/>
                <a:cs typeface="David" panose="020E0502060401010101" pitchFamily="34" charset="-79"/>
              </a:rPr>
              <a:t>חָמֵץ</a:t>
            </a:r>
            <a:endParaRPr lang="en-US" sz="3900" b="1" i="0" strike="noStrike" baseline="0" dirty="0">
              <a:solidFill>
                <a:srgbClr val="FFFF00"/>
              </a:solidFill>
              <a:latin typeface="David" panose="020E0502060401010101" pitchFamily="34" charset="-79"/>
              <a:cs typeface="David" panose="020E0502060401010101" pitchFamily="34" charset="-79"/>
            </a:endParaRPr>
          </a:p>
          <a:p>
            <a:pPr marL="509588" marR="0" indent="-509588" algn="l" rtl="0">
              <a:buFont typeface="+mj-lt"/>
              <a:buAutoNum type="arabicPeriod"/>
            </a:pPr>
            <a:r>
              <a:rPr lang="en-US" sz="3900" dirty="0"/>
              <a:t>What is </a:t>
            </a:r>
            <a:r>
              <a:rPr lang="en-US" sz="3900" dirty="0" err="1"/>
              <a:t>Khametz</a:t>
            </a:r>
            <a:r>
              <a:rPr lang="en-US" sz="3900" dirty="0"/>
              <a:t> </a:t>
            </a:r>
            <a:r>
              <a:rPr lang="he-IL" sz="3900" b="1" i="0" u="none" strike="noStrike" baseline="0" dirty="0">
                <a:latin typeface="David" panose="020E0502060401010101" pitchFamily="34" charset="-79"/>
                <a:cs typeface="David" panose="020E0502060401010101" pitchFamily="34" charset="-79"/>
              </a:rPr>
              <a:t>חָמֵץ</a:t>
            </a:r>
            <a:r>
              <a:rPr lang="en-US" sz="3900" b="1" i="0" u="none" strike="noStrike" baseline="0" dirty="0">
                <a:latin typeface="David" panose="020E0502060401010101" pitchFamily="34" charset="-79"/>
                <a:cs typeface="David" panose="020E0502060401010101" pitchFamily="34" charset="-79"/>
              </a:rPr>
              <a:t> </a:t>
            </a:r>
            <a:r>
              <a:rPr lang="en-US" sz="3900" dirty="0"/>
              <a:t>[leavened]</a:t>
            </a:r>
          </a:p>
          <a:p>
            <a:pPr marL="509588" marR="0" indent="-509588" algn="l" rtl="0">
              <a:buFont typeface="+mj-lt"/>
              <a:buAutoNum type="arabicPeriod"/>
            </a:pPr>
            <a:r>
              <a:rPr lang="en-US" sz="3900" u="sng" dirty="0">
                <a:solidFill>
                  <a:srgbClr val="FFFF00"/>
                </a:solidFill>
              </a:rPr>
              <a:t>Epidemic of anxiety</a:t>
            </a:r>
          </a:p>
          <a:p>
            <a:pPr marL="509588" marR="0" indent="-509588" algn="l" rtl="0">
              <a:buFont typeface="+mj-lt"/>
              <a:buAutoNum type="arabicPeriod"/>
            </a:pPr>
            <a:r>
              <a:rPr lang="en-US" sz="3900" dirty="0"/>
              <a:t>Yeshua’s resolution of anxiety</a:t>
            </a:r>
          </a:p>
          <a:p>
            <a:pPr marL="509588" marR="0" indent="-509588" algn="l" rtl="0">
              <a:buFont typeface="+mj-lt"/>
              <a:buAutoNum type="arabicPeriod"/>
            </a:pPr>
            <a:r>
              <a:rPr lang="en-US" sz="3900" dirty="0"/>
              <a:t>Our calling: Working to bring </a:t>
            </a:r>
          </a:p>
          <a:p>
            <a:pPr marR="0" algn="l" rtl="0"/>
            <a:r>
              <a:rPr lang="en-US" sz="3900" dirty="0"/>
              <a:t>Jewish people, and those grafted in,</a:t>
            </a:r>
          </a:p>
          <a:p>
            <a:pPr marR="0" algn="l" rtl="0"/>
            <a:r>
              <a:rPr lang="en-US" sz="3900" dirty="0"/>
              <a:t> to their covenantal identity </a:t>
            </a:r>
          </a:p>
          <a:p>
            <a:pPr marR="0" algn="l" rtl="0"/>
            <a:r>
              <a:rPr lang="en-US" sz="3900" dirty="0"/>
              <a:t>in Messiah.</a:t>
            </a:r>
          </a:p>
        </p:txBody>
      </p:sp>
    </p:spTree>
    <p:extLst>
      <p:ext uri="{BB962C8B-B14F-4D97-AF65-F5344CB8AC3E}">
        <p14:creationId xmlns:p14="http://schemas.microsoft.com/office/powerpoint/2010/main" val="3280876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8142F-9844-D277-3F09-7F40916214B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CD732B6-86A2-7F08-F383-D3DF9AC5ADA9}"/>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1 Cor 5.6-8 </a:t>
            </a:r>
            <a:r>
              <a:rPr lang="en-US" sz="4000" dirty="0"/>
              <a:t>Your boasting is not good. Don’t you know the saying, “It takes only a little </a:t>
            </a:r>
            <a:r>
              <a:rPr lang="en-US" sz="4000" i="1" dirty="0"/>
              <a:t>hametz</a:t>
            </a:r>
            <a:r>
              <a:rPr lang="en-US" sz="4000" dirty="0"/>
              <a:t> to leaven a whole batch of dough?” Get rid of the old </a:t>
            </a:r>
            <a:r>
              <a:rPr lang="en-US" sz="4000" i="1" dirty="0"/>
              <a:t>hametz</a:t>
            </a:r>
            <a:r>
              <a:rPr lang="en-US" sz="4000" dirty="0"/>
              <a:t>, so that you can be a new batch of dough, because in reality you are unleavened. </a:t>
            </a:r>
            <a:endParaRPr lang="en-US" sz="6600" dirty="0"/>
          </a:p>
        </p:txBody>
      </p:sp>
    </p:spTree>
    <p:extLst>
      <p:ext uri="{BB962C8B-B14F-4D97-AF65-F5344CB8AC3E}">
        <p14:creationId xmlns:p14="http://schemas.microsoft.com/office/powerpoint/2010/main" val="628092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E5E8A-7CAE-33D3-5C4A-368F78A5657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5685225-874E-B92A-0D4A-A8D2638EE1F2}"/>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1 Cor 5.6-8 </a:t>
            </a:r>
            <a:r>
              <a:rPr lang="en-US" sz="4000" dirty="0"/>
              <a:t>For our </a:t>
            </a:r>
            <a:r>
              <a:rPr lang="en-US" sz="4000" i="1" dirty="0"/>
              <a:t>Pesakh</a:t>
            </a:r>
            <a:r>
              <a:rPr lang="en-US" sz="4000" dirty="0"/>
              <a:t> lamb, the Messiah, has been sacrificed. </a:t>
            </a:r>
            <a:r>
              <a:rPr lang="en-US" sz="4000" b="1" baseline="30000" dirty="0"/>
              <a:t> </a:t>
            </a:r>
            <a:r>
              <a:rPr lang="en-US" sz="4000" dirty="0"/>
              <a:t>So let us celebrate the </a:t>
            </a:r>
            <a:r>
              <a:rPr lang="en-US" sz="4000" i="1" dirty="0"/>
              <a:t>Seder</a:t>
            </a:r>
            <a:r>
              <a:rPr lang="en-US" sz="4000" dirty="0"/>
              <a:t> not with leftover </a:t>
            </a:r>
            <a:r>
              <a:rPr lang="en-US" sz="4000" i="1" dirty="0"/>
              <a:t>hametz,</a:t>
            </a:r>
            <a:r>
              <a:rPr lang="en-US" sz="4000" dirty="0"/>
              <a:t> the </a:t>
            </a:r>
            <a:r>
              <a:rPr lang="en-US" sz="4000" i="1" dirty="0"/>
              <a:t>hametz</a:t>
            </a:r>
            <a:r>
              <a:rPr lang="en-US" sz="4000" dirty="0"/>
              <a:t> of </a:t>
            </a:r>
            <a:r>
              <a:rPr lang="en-US" sz="4000" dirty="0">
                <a:solidFill>
                  <a:srgbClr val="FFFF66"/>
                </a:solidFill>
              </a:rPr>
              <a:t>wickedness and evil</a:t>
            </a:r>
            <a:r>
              <a:rPr lang="en-US" sz="4000" dirty="0"/>
              <a:t>, but with the </a:t>
            </a:r>
            <a:r>
              <a:rPr lang="en-US" sz="4000" i="1" dirty="0"/>
              <a:t>matzah</a:t>
            </a:r>
            <a:r>
              <a:rPr lang="en-US" sz="4000" dirty="0"/>
              <a:t> of purity and truth.</a:t>
            </a:r>
            <a:endParaRPr lang="en-US" sz="6600" dirty="0"/>
          </a:p>
        </p:txBody>
      </p:sp>
    </p:spTree>
    <p:extLst>
      <p:ext uri="{BB962C8B-B14F-4D97-AF65-F5344CB8AC3E}">
        <p14:creationId xmlns:p14="http://schemas.microsoft.com/office/powerpoint/2010/main" val="168941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9AC79-7BCE-92D5-49AB-368D07E2FA0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44A6E28-49F9-B97B-C37B-58999C7B87E7}"/>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The Bible app </a:t>
            </a:r>
            <a:r>
              <a:rPr lang="en-US" sz="4000" dirty="0" err="1"/>
              <a:t>YouVersion</a:t>
            </a:r>
            <a:r>
              <a:rPr lang="en-US" sz="4000" dirty="0"/>
              <a:t> has revealed its most popular verse of the year for 2024: “</a:t>
            </a:r>
            <a:r>
              <a:rPr lang="en-US" sz="4000" u="sng" dirty="0">
                <a:solidFill>
                  <a:srgbClr val="FFFF00"/>
                </a:solidFill>
              </a:rPr>
              <a:t>Do not be anxious about anything</a:t>
            </a:r>
            <a:r>
              <a:rPr lang="en-US" sz="4000" dirty="0"/>
              <a:t>, but in every situation, by prayer and petition, with thanksgiving, present your requests to God” (Phil. 4:6 NIV). </a:t>
            </a:r>
            <a:endParaRPr lang="en-US" sz="4800" dirty="0"/>
          </a:p>
        </p:txBody>
      </p:sp>
    </p:spTree>
    <p:extLst>
      <p:ext uri="{BB962C8B-B14F-4D97-AF65-F5344CB8AC3E}">
        <p14:creationId xmlns:p14="http://schemas.microsoft.com/office/powerpoint/2010/main" val="2126580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F6B9C-E180-E08C-8E93-FDF190ECEDA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64DD09F-DEAA-3CB0-DE1F-F922FC620020}"/>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According to </a:t>
            </a:r>
            <a:r>
              <a:rPr lang="en-US" sz="4000" dirty="0" err="1"/>
              <a:t>YouVersion</a:t>
            </a:r>
            <a:r>
              <a:rPr lang="en-US" sz="4000" dirty="0"/>
              <a:t>, that verse had “higher engagement than any other verse this year.”</a:t>
            </a:r>
            <a:endParaRPr lang="en-US" sz="4800" dirty="0"/>
          </a:p>
        </p:txBody>
      </p:sp>
    </p:spTree>
    <p:extLst>
      <p:ext uri="{BB962C8B-B14F-4D97-AF65-F5344CB8AC3E}">
        <p14:creationId xmlns:p14="http://schemas.microsoft.com/office/powerpoint/2010/main" val="4226413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1385E-44E4-8509-CA1B-9F6A5B2282E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38B5732-B242-71E3-24A1-121FA485B413}"/>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Isaiah 41:10 was the most engaged verse on the app for 2023, 2022, 2020, and 2018. That verse reads, “</a:t>
            </a:r>
            <a:r>
              <a:rPr lang="en-US" sz="4000" u="sng" dirty="0">
                <a:solidFill>
                  <a:srgbClr val="FFFF00"/>
                </a:solidFill>
              </a:rPr>
              <a:t>So do not fear</a:t>
            </a:r>
            <a:r>
              <a:rPr lang="en-US" sz="4000" dirty="0"/>
              <a:t>, for I am with you; </a:t>
            </a:r>
            <a:r>
              <a:rPr lang="en-US" sz="4000" u="sng" dirty="0">
                <a:solidFill>
                  <a:srgbClr val="FFFF00"/>
                </a:solidFill>
              </a:rPr>
              <a:t>do not be dismayed</a:t>
            </a:r>
            <a:r>
              <a:rPr lang="en-US" sz="4000" dirty="0"/>
              <a:t>, for I am your God. I will strengthen you and help you; I will uphold you with my righteous right hand” </a:t>
            </a:r>
            <a:r>
              <a:rPr lang="en-US" sz="4000" baseline="30000" dirty="0"/>
              <a:t>(NIV)</a:t>
            </a:r>
            <a:r>
              <a:rPr lang="en-US" sz="4000" dirty="0"/>
              <a:t>.</a:t>
            </a:r>
            <a:endParaRPr lang="en-US" sz="4800" dirty="0"/>
          </a:p>
        </p:txBody>
      </p:sp>
    </p:spTree>
    <p:extLst>
      <p:ext uri="{BB962C8B-B14F-4D97-AF65-F5344CB8AC3E}">
        <p14:creationId xmlns:p14="http://schemas.microsoft.com/office/powerpoint/2010/main" val="3552664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57C0B-98D0-CB47-ED30-A8774FA05E3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5ECE713-2B3D-21D0-415C-61B9CEB7C054}"/>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Most considered issues.</a:t>
            </a:r>
          </a:p>
          <a:p>
            <a:pPr marL="288925" indent="-288925" algn="l">
              <a:buFont typeface="Arial" panose="020B0604020202020204" pitchFamily="34" charset="0"/>
              <a:buChar char="•"/>
            </a:pPr>
            <a:r>
              <a:rPr lang="en-US" sz="4000" dirty="0"/>
              <a:t>Anxiety in 2024</a:t>
            </a:r>
          </a:p>
          <a:p>
            <a:pPr marL="288925" indent="-288925" algn="l">
              <a:buFont typeface="Arial" panose="020B0604020202020204" pitchFamily="34" charset="0"/>
              <a:buChar char="•"/>
            </a:pPr>
            <a:r>
              <a:rPr lang="en-US" sz="4000" dirty="0"/>
              <a:t>Fear in 2023, 2022, 2020, 2018</a:t>
            </a:r>
          </a:p>
        </p:txBody>
      </p:sp>
    </p:spTree>
    <p:extLst>
      <p:ext uri="{BB962C8B-B14F-4D97-AF65-F5344CB8AC3E}">
        <p14:creationId xmlns:p14="http://schemas.microsoft.com/office/powerpoint/2010/main" val="1636279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C39E4-7D56-907A-32A6-7D39EEE840B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A6EE747-011E-10D5-3980-DB9FCD2F526B}"/>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Anxiety and depression are two of the most common mental health conditions experienced by adults in the United States . In 2019, about 6% of adults had experienced moderate or severe symptoms of anxiety in the past 2 weeks, </a:t>
            </a:r>
            <a:endParaRPr lang="en-US" sz="4800" dirty="0"/>
          </a:p>
        </p:txBody>
      </p:sp>
    </p:spTree>
    <p:extLst>
      <p:ext uri="{BB962C8B-B14F-4D97-AF65-F5344CB8AC3E}">
        <p14:creationId xmlns:p14="http://schemas.microsoft.com/office/powerpoint/2010/main" val="640102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4E36A-D396-8D19-FB4A-6AA2F3A1FEF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EC0F56C-9685-52F9-A367-D8D8567DF674}"/>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and 7% had experienced moderate or severe symptoms of depression in the past 2 weeks</a:t>
            </a:r>
            <a:endParaRPr lang="en-US" sz="4800" dirty="0"/>
          </a:p>
        </p:txBody>
      </p:sp>
    </p:spTree>
    <p:extLst>
      <p:ext uri="{BB962C8B-B14F-4D97-AF65-F5344CB8AC3E}">
        <p14:creationId xmlns:p14="http://schemas.microsoft.com/office/powerpoint/2010/main" val="2550203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AFF9A-F466-45EB-77D0-C823B36653F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86EBD17-21F3-F86A-A8C8-8762E2C15B3B}"/>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17085383-4562-2BC5-5BDE-CC30D8B4C249}"/>
              </a:ext>
            </a:extLst>
          </p:cNvPr>
          <p:cNvPicPr>
            <a:picLocks noChangeAspect="1"/>
          </p:cNvPicPr>
          <p:nvPr/>
        </p:nvPicPr>
        <p:blipFill>
          <a:blip r:embed="rId3"/>
          <a:stretch>
            <a:fillRect/>
          </a:stretch>
        </p:blipFill>
        <p:spPr>
          <a:xfrm>
            <a:off x="76200" y="0"/>
            <a:ext cx="9067800" cy="5146710"/>
          </a:xfrm>
          <a:prstGeom prst="rect">
            <a:avLst/>
          </a:prstGeom>
        </p:spPr>
      </p:pic>
    </p:spTree>
    <p:extLst>
      <p:ext uri="{BB962C8B-B14F-4D97-AF65-F5344CB8AC3E}">
        <p14:creationId xmlns:p14="http://schemas.microsoft.com/office/powerpoint/2010/main" val="2000356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3B2D6-0D56-0F35-7650-BA6B7493CE8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B31D4B6-F77E-025B-C788-145FE734E83E}"/>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4" name="Picture 3">
            <a:extLst>
              <a:ext uri="{FF2B5EF4-FFF2-40B4-BE49-F238E27FC236}">
                <a16:creationId xmlns:a16="http://schemas.microsoft.com/office/drawing/2014/main" id="{267A5F8D-42D5-520D-EC0B-7F0466C8941A}"/>
              </a:ext>
            </a:extLst>
          </p:cNvPr>
          <p:cNvPicPr>
            <a:picLocks noChangeAspect="1"/>
          </p:cNvPicPr>
          <p:nvPr/>
        </p:nvPicPr>
        <p:blipFill>
          <a:blip r:embed="rId3">
            <a:extLst>
              <a:ext uri="{28A0092B-C50C-407E-A947-70E740481C1C}">
                <a14:useLocalDpi xmlns:a14="http://schemas.microsoft.com/office/drawing/2010/main" val="0"/>
              </a:ext>
            </a:extLst>
          </a:blip>
          <a:srcRect t="29259" b="45851"/>
          <a:stretch/>
        </p:blipFill>
        <p:spPr>
          <a:xfrm>
            <a:off x="2209800" y="0"/>
            <a:ext cx="4432734" cy="1809750"/>
          </a:xfrm>
          <a:prstGeom prst="rect">
            <a:avLst/>
          </a:prstGeom>
        </p:spPr>
      </p:pic>
    </p:spTree>
    <p:extLst>
      <p:ext uri="{BB962C8B-B14F-4D97-AF65-F5344CB8AC3E}">
        <p14:creationId xmlns:p14="http://schemas.microsoft.com/office/powerpoint/2010/main" val="1144862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D158D-B9F6-6BEA-F146-6A73D1C350D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D7D4951-BF32-26BC-96F2-B5A4EDD37C24}"/>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4" name="Picture 3">
            <a:extLst>
              <a:ext uri="{FF2B5EF4-FFF2-40B4-BE49-F238E27FC236}">
                <a16:creationId xmlns:a16="http://schemas.microsoft.com/office/drawing/2014/main" id="{5AD6F6B2-67C5-AEC3-282A-820E1C2BF6C1}"/>
              </a:ext>
            </a:extLst>
          </p:cNvPr>
          <p:cNvPicPr>
            <a:picLocks noChangeAspect="1"/>
          </p:cNvPicPr>
          <p:nvPr/>
        </p:nvPicPr>
        <p:blipFill>
          <a:blip r:embed="rId3"/>
          <a:stretch>
            <a:fillRect/>
          </a:stretch>
        </p:blipFill>
        <p:spPr>
          <a:xfrm>
            <a:off x="51346" y="133350"/>
            <a:ext cx="9092653" cy="4876799"/>
          </a:xfrm>
          <a:prstGeom prst="rect">
            <a:avLst/>
          </a:prstGeom>
        </p:spPr>
      </p:pic>
    </p:spTree>
    <p:extLst>
      <p:ext uri="{BB962C8B-B14F-4D97-AF65-F5344CB8AC3E}">
        <p14:creationId xmlns:p14="http://schemas.microsoft.com/office/powerpoint/2010/main" val="19917390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66267-1DF2-645C-CB0B-1502852A22C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9984897-D3AB-CFF4-AED7-61F1490E495D}"/>
              </a:ext>
            </a:extLst>
          </p:cNvPr>
          <p:cNvSpPr>
            <a:spLocks noGrp="1" noChangeArrowheads="1"/>
          </p:cNvSpPr>
          <p:nvPr>
            <p:ph type="subTitle" idx="1"/>
          </p:nvPr>
        </p:nvSpPr>
        <p:spPr>
          <a:xfrm>
            <a:off x="228600" y="209550"/>
            <a:ext cx="8686800" cy="4800600"/>
          </a:xfrm>
        </p:spPr>
        <p:txBody>
          <a:bodyPr>
            <a:normAutofit/>
          </a:bodyPr>
          <a:lstStyle/>
          <a:p>
            <a:endParaRPr lang="en-US" sz="4000" dirty="0"/>
          </a:p>
          <a:p>
            <a:r>
              <a:rPr lang="en-US" sz="4000" dirty="0"/>
              <a:t>Issues that trigger anxiety</a:t>
            </a:r>
          </a:p>
        </p:txBody>
      </p:sp>
    </p:spTree>
    <p:extLst>
      <p:ext uri="{BB962C8B-B14F-4D97-AF65-F5344CB8AC3E}">
        <p14:creationId xmlns:p14="http://schemas.microsoft.com/office/powerpoint/2010/main" val="24430729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3F6CC-83A9-8F24-0EBA-61D0AF6ABAC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B4E3AA1-5472-6303-ED38-9F689E5EA78E}"/>
              </a:ext>
            </a:extLst>
          </p:cNvPr>
          <p:cNvSpPr>
            <a:spLocks noGrp="1" noChangeArrowheads="1"/>
          </p:cNvSpPr>
          <p:nvPr>
            <p:ph type="subTitle" idx="1"/>
          </p:nvPr>
        </p:nvSpPr>
        <p:spPr>
          <a:xfrm>
            <a:off x="228600" y="209550"/>
            <a:ext cx="8686800" cy="4800600"/>
          </a:xfrm>
        </p:spPr>
        <p:txBody>
          <a:bodyPr>
            <a:normAutofit/>
          </a:bodyPr>
          <a:lstStyle/>
          <a:p>
            <a:endParaRPr lang="en-US" sz="4000" dirty="0"/>
          </a:p>
          <a:p>
            <a:r>
              <a:rPr lang="en-US" sz="4000" dirty="0"/>
              <a:t>Issues that trigger anxiety</a:t>
            </a:r>
          </a:p>
          <a:p>
            <a:r>
              <a:rPr lang="en-US" sz="4000" dirty="0"/>
              <a:t>Most of us have our hearts and maybe relatives at risk in Israel.</a:t>
            </a:r>
          </a:p>
        </p:txBody>
      </p:sp>
    </p:spTree>
    <p:extLst>
      <p:ext uri="{BB962C8B-B14F-4D97-AF65-F5344CB8AC3E}">
        <p14:creationId xmlns:p14="http://schemas.microsoft.com/office/powerpoint/2010/main" val="400756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B35A1-BF0B-A16C-832F-30DE4A33448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7F9EE41-DBDF-D616-884B-86BF961B427E}"/>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Israel cannot continue this war indefinitely – even if there are endless excuses for it. 41 percent of reservists have been dismissed or had to give up their jobs. </a:t>
            </a:r>
          </a:p>
        </p:txBody>
      </p:sp>
    </p:spTree>
    <p:extLst>
      <p:ext uri="{BB962C8B-B14F-4D97-AF65-F5344CB8AC3E}">
        <p14:creationId xmlns:p14="http://schemas.microsoft.com/office/powerpoint/2010/main" val="29276067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378A3-7F93-91F5-AA5B-24D65BF7147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B323B6F-369E-0866-8FA2-73C22FBBFA5F}"/>
              </a:ext>
            </a:extLst>
          </p:cNvPr>
          <p:cNvSpPr>
            <a:spLocks noGrp="1" noChangeArrowheads="1"/>
          </p:cNvSpPr>
          <p:nvPr>
            <p:ph type="subTitle" idx="1"/>
          </p:nvPr>
        </p:nvSpPr>
        <p:spPr>
          <a:xfrm>
            <a:off x="228600" y="209550"/>
            <a:ext cx="8686800" cy="4800600"/>
          </a:xfrm>
        </p:spPr>
        <p:txBody>
          <a:bodyPr>
            <a:normAutofit/>
          </a:bodyPr>
          <a:lstStyle/>
          <a:p>
            <a:endParaRPr lang="en-US" sz="4000" dirty="0"/>
          </a:p>
        </p:txBody>
      </p:sp>
      <p:pic>
        <p:nvPicPr>
          <p:cNvPr id="1026" name="Picture 2" descr="Israeli reserve soldiers during a military exercise in the Golan Heights in northern Israel on May 8, 2024. Photo: Ayal Margolin/Flash90">
            <a:extLst>
              <a:ext uri="{FF2B5EF4-FFF2-40B4-BE49-F238E27FC236}">
                <a16:creationId xmlns:a16="http://schemas.microsoft.com/office/drawing/2014/main" id="{0F7DAF12-1F94-01F3-1B45-A09FEAB4C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95250"/>
            <a:ext cx="885825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E47EAE-A5E4-4F53-20D6-FC0E87DDDEA6}"/>
              </a:ext>
            </a:extLst>
          </p:cNvPr>
          <p:cNvSpPr txBox="1"/>
          <p:nvPr/>
        </p:nvSpPr>
        <p:spPr>
          <a:xfrm>
            <a:off x="285750" y="2499520"/>
            <a:ext cx="8858250" cy="2554545"/>
          </a:xfrm>
          <a:prstGeom prst="rect">
            <a:avLst/>
          </a:prstGeom>
          <a:noFill/>
        </p:spPr>
        <p:txBody>
          <a:bodyPr wrap="square" rtlCol="0">
            <a:spAutoFit/>
          </a:bodyPr>
          <a:lstStyle/>
          <a:p>
            <a:pPr algn="l"/>
            <a:r>
              <a:rPr lang="en-US" b="0" i="0" dirty="0">
                <a:effectLst>
                  <a:outerShdw blurRad="38100" dist="38100" dir="2700000" algn="tl">
                    <a:srgbClr val="000000">
                      <a:alpha val="43137"/>
                    </a:srgbClr>
                  </a:outerShdw>
                </a:effectLst>
              </a:rPr>
              <a:t>Israeli reserve soldiers during a military exercise in the Golan Heights in northern Israel  on May 8, 2024</a:t>
            </a:r>
            <a:r>
              <a:rPr lang="en-US" b="0" i="0" dirty="0">
                <a:effectLst/>
              </a:rPr>
              <a:t>. </a:t>
            </a:r>
            <a:endParaRPr lang="en-US" dirty="0"/>
          </a:p>
        </p:txBody>
      </p:sp>
    </p:spTree>
    <p:extLst>
      <p:ext uri="{BB962C8B-B14F-4D97-AF65-F5344CB8AC3E}">
        <p14:creationId xmlns:p14="http://schemas.microsoft.com/office/powerpoint/2010/main" val="38136694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AA580-FB56-F518-09F6-DBDF3DBC43D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57CBBE9-DE63-0DFF-2971-DBC7B20B553E}"/>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Israel’s reservists are losing the motivation to fight.</a:t>
            </a:r>
          </a:p>
          <a:p>
            <a:pPr algn="l"/>
            <a:r>
              <a:rPr lang="en-US" sz="4000" dirty="0"/>
              <a:t>The willingness to fight is waning – I hear this more and more often in my circles and in the media.</a:t>
            </a:r>
          </a:p>
          <a:p>
            <a:pPr algn="l"/>
            <a:endParaRPr lang="en-US" sz="4000" dirty="0"/>
          </a:p>
          <a:p>
            <a:pPr algn="l"/>
            <a:r>
              <a:rPr lang="en-US" sz="4000" dirty="0"/>
              <a:t>By Aviel Schneider | Mar 30, 2025 at 12:00 pm </a:t>
            </a:r>
          </a:p>
        </p:txBody>
      </p:sp>
    </p:spTree>
    <p:extLst>
      <p:ext uri="{BB962C8B-B14F-4D97-AF65-F5344CB8AC3E}">
        <p14:creationId xmlns:p14="http://schemas.microsoft.com/office/powerpoint/2010/main" val="29042457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58FB1-D11A-BA2B-95DC-F4ABD860E7B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72636E3-5ECD-B303-AFD2-4C42E1EACF77}"/>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 survey by Kantar Insights and Kan reveals that nearly a quarter of Israelis have contemplated leaving the country over the past year due to the ongoing multifront war.</a:t>
            </a:r>
          </a:p>
        </p:txBody>
      </p:sp>
    </p:spTree>
    <p:extLst>
      <p:ext uri="{BB962C8B-B14F-4D97-AF65-F5344CB8AC3E}">
        <p14:creationId xmlns:p14="http://schemas.microsoft.com/office/powerpoint/2010/main" val="34880229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D9C68-5B72-1592-6C1E-69AA5181934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2ED3848-41AC-7B9C-9D98-3D488318F586}"/>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 day after Hamas attacked Israel and sparked war on Oct. 7, Adi Hazan drove to a </a:t>
            </a:r>
            <a:r>
              <a:rPr lang="en-US" sz="4000" dirty="0" err="1"/>
              <a:t>rallypoint</a:t>
            </a:r>
            <a:r>
              <a:rPr lang="en-US" sz="4000" dirty="0"/>
              <a:t> in southern Israel and began what he thought would be one or two months of emergency military-reserve service.</a:t>
            </a:r>
          </a:p>
        </p:txBody>
      </p:sp>
    </p:spTree>
    <p:extLst>
      <p:ext uri="{BB962C8B-B14F-4D97-AF65-F5344CB8AC3E}">
        <p14:creationId xmlns:p14="http://schemas.microsoft.com/office/powerpoint/2010/main" val="1953362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3B4E8-3948-F4FC-A01F-44EAE2F04E7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FE5B269-33F3-4193-1E12-7D4AD165C936}"/>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Nearly 10 months later, the machine-gunner is still deployed—and the rest of his life is in shambles. His construction business is failing, he is sinking into debt, and his family relies on handouts from friends and charities. And he doesn’t see an end in sight.</a:t>
            </a:r>
          </a:p>
        </p:txBody>
      </p:sp>
    </p:spTree>
    <p:extLst>
      <p:ext uri="{BB962C8B-B14F-4D97-AF65-F5344CB8AC3E}">
        <p14:creationId xmlns:p14="http://schemas.microsoft.com/office/powerpoint/2010/main" val="21956851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C3218-73BB-ED9A-364F-523B4F4D027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17C2429-F025-AA92-4663-FD68842C19E1}"/>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a:p>
            <a:r>
              <a:rPr lang="en-US" sz="4000" dirty="0"/>
              <a:t>Anxiety from family issues</a:t>
            </a:r>
          </a:p>
        </p:txBody>
      </p:sp>
    </p:spTree>
    <p:extLst>
      <p:ext uri="{BB962C8B-B14F-4D97-AF65-F5344CB8AC3E}">
        <p14:creationId xmlns:p14="http://schemas.microsoft.com/office/powerpoint/2010/main" val="3940815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7C833-00DC-C41E-1F5E-4E3339FB967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39C42EF-9666-50AE-1769-2A73C1577EA4}"/>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4" name="Picture 3">
            <a:extLst>
              <a:ext uri="{FF2B5EF4-FFF2-40B4-BE49-F238E27FC236}">
                <a16:creationId xmlns:a16="http://schemas.microsoft.com/office/drawing/2014/main" id="{4259224A-9937-7EB0-C8CB-959F679BD1FF}"/>
              </a:ext>
            </a:extLst>
          </p:cNvPr>
          <p:cNvPicPr>
            <a:picLocks noChangeAspect="1"/>
          </p:cNvPicPr>
          <p:nvPr/>
        </p:nvPicPr>
        <p:blipFill>
          <a:blip r:embed="rId3">
            <a:extLst>
              <a:ext uri="{28A0092B-C50C-407E-A947-70E740481C1C}">
                <a14:useLocalDpi xmlns:a14="http://schemas.microsoft.com/office/drawing/2010/main" val="0"/>
              </a:ext>
            </a:extLst>
          </a:blip>
          <a:srcRect t="29259"/>
          <a:stretch/>
        </p:blipFill>
        <p:spPr>
          <a:xfrm>
            <a:off x="2209800" y="0"/>
            <a:ext cx="4432734" cy="5143500"/>
          </a:xfrm>
          <a:prstGeom prst="rect">
            <a:avLst/>
          </a:prstGeom>
        </p:spPr>
      </p:pic>
    </p:spTree>
    <p:extLst>
      <p:ext uri="{BB962C8B-B14F-4D97-AF65-F5344CB8AC3E}">
        <p14:creationId xmlns:p14="http://schemas.microsoft.com/office/powerpoint/2010/main" val="5078840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28600" y="209550"/>
            <a:ext cx="2657559" cy="4648200"/>
          </a:xfrm>
        </p:spPr>
        <p:txBody>
          <a:bodyPr/>
          <a:lstStyle/>
          <a:p>
            <a:pPr algn="l">
              <a:lnSpc>
                <a:spcPct val="90000"/>
              </a:lnSpc>
            </a:pPr>
            <a:endParaRPr lang="en-US" altLang="en-US" sz="4000" dirty="0"/>
          </a:p>
          <a:p>
            <a:pPr algn="l">
              <a:lnSpc>
                <a:spcPct val="90000"/>
              </a:lnSpc>
            </a:pPr>
            <a:r>
              <a:rPr lang="en-US" altLang="en-US" sz="4000" dirty="0"/>
              <a:t>Barry &amp; Cynthia Morehead</a:t>
            </a:r>
          </a:p>
        </p:txBody>
      </p:sp>
      <p:pic>
        <p:nvPicPr>
          <p:cNvPr id="4" name="Picture 3">
            <a:extLst>
              <a:ext uri="{FF2B5EF4-FFF2-40B4-BE49-F238E27FC236}">
                <a16:creationId xmlns:a16="http://schemas.microsoft.com/office/drawing/2014/main" id="{5AC3E047-B457-5D8B-4D44-1587A2676D92}"/>
              </a:ext>
            </a:extLst>
          </p:cNvPr>
          <p:cNvPicPr>
            <a:picLocks noChangeAspect="1"/>
          </p:cNvPicPr>
          <p:nvPr/>
        </p:nvPicPr>
        <p:blipFill>
          <a:blip r:embed="rId3"/>
          <a:stretch>
            <a:fillRect/>
          </a:stretch>
        </p:blipFill>
        <p:spPr>
          <a:xfrm>
            <a:off x="3209192" y="0"/>
            <a:ext cx="5934808" cy="5143500"/>
          </a:xfrm>
          <a:prstGeom prst="rect">
            <a:avLst/>
          </a:prstGeom>
        </p:spPr>
      </p:pic>
    </p:spTree>
    <p:extLst>
      <p:ext uri="{BB962C8B-B14F-4D97-AF65-F5344CB8AC3E}">
        <p14:creationId xmlns:p14="http://schemas.microsoft.com/office/powerpoint/2010/main" val="36634342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In 2012 we lost our oldest son to estrangement. He married a woman who by the looks of things seemed to be a good match. A believer well educated, attractive, athletic, from a solid family. All things true of him as well. They had much in common. However, she wanted him to herself and wanted nothing to do with our family. </a:t>
            </a:r>
          </a:p>
        </p:txBody>
      </p:sp>
    </p:spTree>
    <p:extLst>
      <p:ext uri="{BB962C8B-B14F-4D97-AF65-F5344CB8AC3E}">
        <p14:creationId xmlns:p14="http://schemas.microsoft.com/office/powerpoint/2010/main" val="16969601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The first thing she did after they returned from their honeymoon was to cut off all communication between him and the entire extended family and then begin the process of turning him against us. Six years later our son’s high school and college friends began contacting us. </a:t>
            </a:r>
          </a:p>
        </p:txBody>
      </p:sp>
    </p:spTree>
    <p:extLst>
      <p:ext uri="{BB962C8B-B14F-4D97-AF65-F5344CB8AC3E}">
        <p14:creationId xmlns:p14="http://schemas.microsoft.com/office/powerpoint/2010/main" val="5713239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Apparently, she had not only cut off our family but also anyone who knew him prior to her entering his life. My grief was great those first three years. A sister in Messiah recommended a book to aid in my healing. </a:t>
            </a:r>
          </a:p>
        </p:txBody>
      </p:sp>
    </p:spTree>
    <p:extLst>
      <p:ext uri="{BB962C8B-B14F-4D97-AF65-F5344CB8AC3E}">
        <p14:creationId xmlns:p14="http://schemas.microsoft.com/office/powerpoint/2010/main" val="41277869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We had moved our youngest son to Columbia during the pandemic that he may begin his pursuit of his doctorate MU. He was single, lived alone, because of the pandemic he worked remotely and all his classes were being taught online. He would call us five times a week, sometimes alternating, calling his dad one day and me the next. </a:t>
            </a:r>
          </a:p>
        </p:txBody>
      </p:sp>
    </p:spTree>
    <p:extLst>
      <p:ext uri="{BB962C8B-B14F-4D97-AF65-F5344CB8AC3E}">
        <p14:creationId xmlns:p14="http://schemas.microsoft.com/office/powerpoint/2010/main" val="37678751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We were always in touch……until he went camping </a:t>
            </a:r>
            <a:r>
              <a:rPr lang="en-US" altLang="en-US" sz="4000" dirty="0">
                <a:solidFill>
                  <a:srgbClr val="FFFF00"/>
                </a:solidFill>
              </a:rPr>
              <a:t>one time </a:t>
            </a:r>
            <a:r>
              <a:rPr lang="en-US" altLang="en-US" sz="4000" dirty="0"/>
              <a:t>with his sister and her husband. Ever since then he has cut us out of his life as well. He communicated that officially in January of 2022. No explanation other than he is too busy right now to entertain phone calls, texts, or visits from us. That was the last time we heard from him.</a:t>
            </a:r>
          </a:p>
        </p:txBody>
      </p:sp>
    </p:spTree>
    <p:extLst>
      <p:ext uri="{BB962C8B-B14F-4D97-AF65-F5344CB8AC3E}">
        <p14:creationId xmlns:p14="http://schemas.microsoft.com/office/powerpoint/2010/main" val="17408864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9A624-19DC-978F-C7F9-631C4638225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3121B2A-AD25-C23A-7770-16760473667F}"/>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Anxiety</a:t>
            </a:r>
          </a:p>
          <a:p>
            <a:pPr marL="231775" indent="-231775" algn="l">
              <a:buFont typeface="Arial" panose="020B0604020202020204" pitchFamily="34" charset="0"/>
              <a:buChar char="•"/>
            </a:pPr>
            <a:r>
              <a:rPr lang="en-US" sz="4000" dirty="0"/>
              <a:t>Over life failure in general</a:t>
            </a:r>
          </a:p>
          <a:p>
            <a:pPr marL="231775" indent="-231775" algn="l">
              <a:buFont typeface="Arial" panose="020B0604020202020204" pitchFamily="34" charset="0"/>
              <a:buChar char="•"/>
            </a:pPr>
            <a:r>
              <a:rPr lang="en-US" sz="4000" dirty="0"/>
              <a:t>Over deadly wars</a:t>
            </a:r>
          </a:p>
          <a:p>
            <a:pPr marL="231775" indent="-231775" algn="l">
              <a:buFont typeface="Arial" panose="020B0604020202020204" pitchFamily="34" charset="0"/>
              <a:buChar char="•"/>
            </a:pPr>
            <a:r>
              <a:rPr lang="en-US" sz="4000" dirty="0"/>
              <a:t>Over estranged children and other painful family problems</a:t>
            </a:r>
          </a:p>
          <a:p>
            <a:pPr algn="l"/>
            <a:endParaRPr lang="en-US" sz="4000" dirty="0"/>
          </a:p>
        </p:txBody>
      </p:sp>
    </p:spTree>
    <p:extLst>
      <p:ext uri="{BB962C8B-B14F-4D97-AF65-F5344CB8AC3E}">
        <p14:creationId xmlns:p14="http://schemas.microsoft.com/office/powerpoint/2010/main" val="17398172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9C758-C3CE-DB40-2E44-2C549E161DE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9D9C3B4-69BB-544C-8DE9-356D45053BAE}"/>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1E03A22F-C79C-9EDF-3275-E19C1F804E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7703204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CC001-D783-D271-DAE6-20F43DE61F5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3E1B34F-AC29-0D81-D6FE-6B85A7C1D919}"/>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1D7F42D5-461C-5993-BF41-147EEECEF4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F4E18184-9509-137C-F061-7A1A8F719C7E}"/>
              </a:ext>
            </a:extLst>
          </p:cNvPr>
          <p:cNvSpPr txBox="1"/>
          <p:nvPr/>
        </p:nvSpPr>
        <p:spPr>
          <a:xfrm>
            <a:off x="76200" y="209550"/>
            <a:ext cx="8910003" cy="4893647"/>
          </a:xfrm>
          <a:prstGeom prst="rect">
            <a:avLst/>
          </a:prstGeom>
          <a:noFill/>
        </p:spPr>
        <p:txBody>
          <a:bodyPr wrap="none" rtlCol="0">
            <a:spAutoFit/>
          </a:bodyPr>
          <a:lstStyle/>
          <a:p>
            <a:pPr marR="0" algn="l" rtl="0"/>
            <a:r>
              <a:rPr lang="en-US" sz="3900" u="sng" dirty="0">
                <a:solidFill>
                  <a:srgbClr val="FFFF00"/>
                </a:solidFill>
              </a:rPr>
              <a:t>Anxiety: Spiritual </a:t>
            </a:r>
            <a:r>
              <a:rPr lang="en-US" sz="3900" u="sng" dirty="0" err="1">
                <a:solidFill>
                  <a:srgbClr val="FFFF00"/>
                </a:solidFill>
              </a:rPr>
              <a:t>Khametz</a:t>
            </a:r>
            <a:r>
              <a:rPr lang="en-US" sz="3900" u="sng" dirty="0">
                <a:solidFill>
                  <a:srgbClr val="FFFF00"/>
                </a:solidFill>
              </a:rPr>
              <a:t> </a:t>
            </a:r>
            <a:r>
              <a:rPr lang="he-IL" sz="3900" b="1" i="0" strike="noStrike" baseline="0" dirty="0">
                <a:solidFill>
                  <a:srgbClr val="FFFF00"/>
                </a:solidFill>
                <a:latin typeface="David" panose="020E0502060401010101" pitchFamily="34" charset="-79"/>
                <a:cs typeface="David" panose="020E0502060401010101" pitchFamily="34" charset="-79"/>
              </a:rPr>
              <a:t>חָמֵץ</a:t>
            </a:r>
            <a:endParaRPr lang="en-US" sz="3900" b="1" i="0" strike="noStrike" baseline="0" dirty="0">
              <a:solidFill>
                <a:srgbClr val="FFFF00"/>
              </a:solidFill>
              <a:latin typeface="David" panose="020E0502060401010101" pitchFamily="34" charset="-79"/>
              <a:cs typeface="David" panose="020E0502060401010101" pitchFamily="34" charset="-79"/>
            </a:endParaRPr>
          </a:p>
          <a:p>
            <a:pPr marL="509588" marR="0" indent="-509588" algn="l" rtl="0">
              <a:buFont typeface="+mj-lt"/>
              <a:buAutoNum type="arabicPeriod"/>
            </a:pPr>
            <a:r>
              <a:rPr lang="en-US" sz="3900" dirty="0"/>
              <a:t>What is </a:t>
            </a:r>
            <a:r>
              <a:rPr lang="en-US" sz="3900" dirty="0" err="1"/>
              <a:t>Khametz</a:t>
            </a:r>
            <a:r>
              <a:rPr lang="en-US" sz="3900" dirty="0"/>
              <a:t> </a:t>
            </a:r>
            <a:r>
              <a:rPr lang="he-IL" sz="3900" b="1" i="0" u="none" strike="noStrike" baseline="0" dirty="0">
                <a:latin typeface="David" panose="020E0502060401010101" pitchFamily="34" charset="-79"/>
                <a:cs typeface="David" panose="020E0502060401010101" pitchFamily="34" charset="-79"/>
              </a:rPr>
              <a:t>חָמֵץ</a:t>
            </a:r>
            <a:r>
              <a:rPr lang="en-US" sz="3900" b="1" i="0" u="none" strike="noStrike" baseline="0" dirty="0">
                <a:latin typeface="David" panose="020E0502060401010101" pitchFamily="34" charset="-79"/>
                <a:cs typeface="David" panose="020E0502060401010101" pitchFamily="34" charset="-79"/>
              </a:rPr>
              <a:t> </a:t>
            </a:r>
            <a:r>
              <a:rPr lang="en-US" sz="3900" dirty="0"/>
              <a:t>[leavened]</a:t>
            </a:r>
          </a:p>
          <a:p>
            <a:pPr marL="509588" marR="0" indent="-509588" algn="l" rtl="0">
              <a:buFont typeface="+mj-lt"/>
              <a:buAutoNum type="arabicPeriod"/>
            </a:pPr>
            <a:r>
              <a:rPr lang="en-US" sz="3900" dirty="0"/>
              <a:t>Epidemic of anxiety</a:t>
            </a:r>
          </a:p>
          <a:p>
            <a:pPr marL="509588" marR="0" indent="-509588" algn="l" rtl="0">
              <a:buFont typeface="+mj-lt"/>
              <a:buAutoNum type="arabicPeriod"/>
            </a:pPr>
            <a:r>
              <a:rPr lang="en-US" sz="3900" u="sng" dirty="0">
                <a:solidFill>
                  <a:srgbClr val="FFFF00"/>
                </a:solidFill>
              </a:rPr>
              <a:t>Yeshua’s resolution of anxiety</a:t>
            </a:r>
          </a:p>
          <a:p>
            <a:pPr marL="509588" marR="0" indent="-509588" algn="l" rtl="0">
              <a:buFont typeface="+mj-lt"/>
              <a:buAutoNum type="arabicPeriod"/>
            </a:pPr>
            <a:r>
              <a:rPr lang="en-US" sz="3900" dirty="0"/>
              <a:t>Our calling: Working to bring </a:t>
            </a:r>
          </a:p>
          <a:p>
            <a:pPr marR="0" algn="l" rtl="0"/>
            <a:r>
              <a:rPr lang="en-US" sz="3900" dirty="0"/>
              <a:t>Jewish people, and those grafted in,</a:t>
            </a:r>
          </a:p>
          <a:p>
            <a:pPr marR="0" algn="l" rtl="0"/>
            <a:r>
              <a:rPr lang="en-US" sz="3900" dirty="0"/>
              <a:t> to their covenantal identity </a:t>
            </a:r>
          </a:p>
          <a:p>
            <a:pPr marR="0" algn="l" rtl="0"/>
            <a:r>
              <a:rPr lang="en-US" sz="3900" dirty="0"/>
              <a:t>in Messiah.</a:t>
            </a:r>
          </a:p>
        </p:txBody>
      </p:sp>
    </p:spTree>
    <p:extLst>
      <p:ext uri="{BB962C8B-B14F-4D97-AF65-F5344CB8AC3E}">
        <p14:creationId xmlns:p14="http://schemas.microsoft.com/office/powerpoint/2010/main" val="17250145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CFBFF-7A95-4FEC-DDDB-2EED1AEF5F9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F84794C-47C7-CD2B-854E-9FE953E86DA5}"/>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b="1" baseline="30000" dirty="0"/>
              <a:t> </a:t>
            </a:r>
            <a:r>
              <a:rPr lang="en-US" sz="4000" baseline="30000" dirty="0"/>
              <a:t>Phil 4.4-9 </a:t>
            </a:r>
            <a:r>
              <a:rPr lang="en-US" sz="4000" dirty="0"/>
              <a:t>Rejoice in union with the Lord always! I will say it again: rejoice! Let everyone see how reasonable and gentle you are. The Lord is near! </a:t>
            </a:r>
            <a:r>
              <a:rPr lang="en-US" sz="4000" b="1" baseline="30000" dirty="0"/>
              <a:t> </a:t>
            </a:r>
            <a:r>
              <a:rPr lang="en-US" sz="4000" u="sng" dirty="0">
                <a:solidFill>
                  <a:srgbClr val="FFFF00"/>
                </a:solidFill>
              </a:rPr>
              <a:t>Don’t worry about anything</a:t>
            </a:r>
            <a:r>
              <a:rPr lang="en-US" sz="4000" dirty="0"/>
              <a:t>; on the contrary, make your requests known to God by prayer and petition, with thanksgiving.</a:t>
            </a:r>
            <a:endParaRPr lang="en-US" sz="6600" dirty="0"/>
          </a:p>
        </p:txBody>
      </p:sp>
    </p:spTree>
    <p:extLst>
      <p:ext uri="{BB962C8B-B14F-4D97-AF65-F5344CB8AC3E}">
        <p14:creationId xmlns:p14="http://schemas.microsoft.com/office/powerpoint/2010/main" val="10869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3DBE-B8CD-3FEA-128C-58F25292623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2690788-6266-4A13-DD49-D50F9D5D26A1}"/>
              </a:ext>
            </a:extLst>
          </p:cNvPr>
          <p:cNvSpPr>
            <a:spLocks noGrp="1" noChangeArrowheads="1"/>
          </p:cNvSpPr>
          <p:nvPr>
            <p:ph type="subTitle" idx="1"/>
          </p:nvPr>
        </p:nvSpPr>
        <p:spPr>
          <a:xfrm>
            <a:off x="228600" y="209550"/>
            <a:ext cx="8686800" cy="4800600"/>
          </a:xfrm>
        </p:spPr>
        <p:txBody>
          <a:bodyPr>
            <a:normAutofit/>
          </a:bodyPr>
          <a:lstStyle/>
          <a:p>
            <a:endParaRPr lang="en-US" sz="4000" dirty="0"/>
          </a:p>
          <a:p>
            <a:r>
              <a:rPr lang="en-US" sz="4000" dirty="0"/>
              <a:t>West Wing </a:t>
            </a:r>
          </a:p>
          <a:p>
            <a:r>
              <a:rPr lang="en-US" sz="4000" dirty="0"/>
              <a:t>Children’s Dept </a:t>
            </a:r>
          </a:p>
          <a:p>
            <a:r>
              <a:rPr lang="en-US" sz="4000" dirty="0"/>
              <a:t>remodeling</a:t>
            </a:r>
          </a:p>
        </p:txBody>
      </p:sp>
    </p:spTree>
    <p:extLst>
      <p:ext uri="{BB962C8B-B14F-4D97-AF65-F5344CB8AC3E}">
        <p14:creationId xmlns:p14="http://schemas.microsoft.com/office/powerpoint/2010/main" val="36848837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CB602-335F-987E-2A8C-BFFDA1CD9F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8652AB1-0258-BA67-8101-B050936F9721}"/>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1" baseline="30000" dirty="0"/>
              <a:t> </a:t>
            </a:r>
            <a:r>
              <a:rPr lang="en-US" sz="4000" baseline="30000" dirty="0"/>
              <a:t>Phil 4.4-9 </a:t>
            </a:r>
            <a:r>
              <a:rPr lang="en-US" sz="4000" dirty="0"/>
              <a:t>Then God’s </a:t>
            </a:r>
            <a:r>
              <a:rPr lang="en-US" sz="4000" i="1" dirty="0"/>
              <a:t>shalom</a:t>
            </a:r>
            <a:r>
              <a:rPr lang="en-US" sz="4000" dirty="0"/>
              <a:t>, passing all understanding, will keep your hearts and minds safe in union with the Messiah Yeshua. </a:t>
            </a:r>
            <a:r>
              <a:rPr lang="en-US" sz="4000" b="1" baseline="30000" dirty="0"/>
              <a:t> </a:t>
            </a:r>
            <a:r>
              <a:rPr lang="en-US" sz="4000" dirty="0"/>
              <a:t>In conclusion, brothers, focus your thoughts on what is true, noble, righteous, pure, lovable or admirable, </a:t>
            </a:r>
            <a:endParaRPr lang="en-US" sz="6600" dirty="0"/>
          </a:p>
        </p:txBody>
      </p:sp>
    </p:spTree>
    <p:extLst>
      <p:ext uri="{BB962C8B-B14F-4D97-AF65-F5344CB8AC3E}">
        <p14:creationId xmlns:p14="http://schemas.microsoft.com/office/powerpoint/2010/main" val="3680287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ACAE4-EBAC-E7C1-536E-6C59A58DC9B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0E329D7-F60D-311F-3FED-BA5A6747A74E}"/>
              </a:ext>
            </a:extLst>
          </p:cNvPr>
          <p:cNvSpPr>
            <a:spLocks noGrp="1" noChangeArrowheads="1"/>
          </p:cNvSpPr>
          <p:nvPr>
            <p:ph type="subTitle" idx="1"/>
          </p:nvPr>
        </p:nvSpPr>
        <p:spPr>
          <a:xfrm>
            <a:off x="228600" y="209550"/>
            <a:ext cx="8686800" cy="4800600"/>
          </a:xfrm>
        </p:spPr>
        <p:txBody>
          <a:bodyPr>
            <a:normAutofit/>
          </a:bodyPr>
          <a:lstStyle/>
          <a:p>
            <a:pPr algn="l"/>
            <a:r>
              <a:rPr lang="en-US" sz="4000" b="1" baseline="30000" dirty="0"/>
              <a:t> </a:t>
            </a:r>
            <a:r>
              <a:rPr lang="en-US" sz="4000" baseline="30000" dirty="0"/>
              <a:t>Phil 4.4-9  </a:t>
            </a:r>
            <a:r>
              <a:rPr lang="en-US" sz="4000" dirty="0"/>
              <a:t>on some virtue or on something praiseworthy.</a:t>
            </a:r>
            <a:r>
              <a:rPr lang="en-US" sz="4000" b="1" baseline="30000" dirty="0"/>
              <a:t> </a:t>
            </a:r>
            <a:r>
              <a:rPr lang="en-US" sz="4000" dirty="0"/>
              <a:t>Keep doing what you have learned and received from me, what you have heard and seen me doing; then the God who gives </a:t>
            </a:r>
            <a:r>
              <a:rPr lang="en-US" sz="4000" i="1" dirty="0"/>
              <a:t>shalom</a:t>
            </a:r>
            <a:r>
              <a:rPr lang="en-US" sz="4000" dirty="0"/>
              <a:t> will be with you.</a:t>
            </a:r>
            <a:endParaRPr lang="en-US" sz="6600" dirty="0"/>
          </a:p>
        </p:txBody>
      </p:sp>
    </p:spTree>
    <p:extLst>
      <p:ext uri="{BB962C8B-B14F-4D97-AF65-F5344CB8AC3E}">
        <p14:creationId xmlns:p14="http://schemas.microsoft.com/office/powerpoint/2010/main" val="7270106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D2F16-A820-43EC-4F1E-87C5A61D45B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DAF105D-51FC-A851-A9B4-E6134FAF3722}"/>
              </a:ext>
            </a:extLst>
          </p:cNvPr>
          <p:cNvSpPr>
            <a:spLocks noGrp="1" noChangeArrowheads="1"/>
          </p:cNvSpPr>
          <p:nvPr>
            <p:ph type="subTitle" idx="1"/>
          </p:nvPr>
        </p:nvSpPr>
        <p:spPr>
          <a:xfrm>
            <a:off x="228600" y="209550"/>
            <a:ext cx="8686800" cy="4800600"/>
          </a:xfrm>
        </p:spPr>
        <p:txBody>
          <a:bodyPr>
            <a:normAutofit/>
          </a:bodyPr>
          <a:lstStyle/>
          <a:p>
            <a:pPr marL="509588" indent="-509588" algn="l">
              <a:buFont typeface="+mj-lt"/>
              <a:buAutoNum type="arabicPeriod"/>
            </a:pPr>
            <a:r>
              <a:rPr lang="en-US" sz="4000" dirty="0"/>
              <a:t>Choose to Praise G-d</a:t>
            </a:r>
          </a:p>
        </p:txBody>
      </p:sp>
    </p:spTree>
    <p:extLst>
      <p:ext uri="{BB962C8B-B14F-4D97-AF65-F5344CB8AC3E}">
        <p14:creationId xmlns:p14="http://schemas.microsoft.com/office/powerpoint/2010/main" val="39701018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A9F00-9E60-2A0B-12F1-8FDB27F0536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FD0E80E-3E25-523E-E35B-7EAF49500469}"/>
              </a:ext>
            </a:extLst>
          </p:cNvPr>
          <p:cNvSpPr>
            <a:spLocks noGrp="1" noChangeArrowheads="1"/>
          </p:cNvSpPr>
          <p:nvPr>
            <p:ph type="subTitle" idx="1"/>
          </p:nvPr>
        </p:nvSpPr>
        <p:spPr>
          <a:xfrm>
            <a:off x="228600" y="209550"/>
            <a:ext cx="8686800" cy="4800600"/>
          </a:xfrm>
        </p:spPr>
        <p:txBody>
          <a:bodyPr>
            <a:normAutofit/>
          </a:bodyPr>
          <a:lstStyle/>
          <a:p>
            <a:pPr marL="509588" indent="-509588" algn="l">
              <a:buFont typeface="+mj-lt"/>
              <a:buAutoNum type="arabicPeriod"/>
            </a:pPr>
            <a:r>
              <a:rPr lang="en-US" sz="4000" dirty="0"/>
              <a:t>Choose to Praise G-d</a:t>
            </a:r>
          </a:p>
          <a:p>
            <a:pPr marL="509588" indent="-509588" algn="l">
              <a:buFont typeface="+mj-lt"/>
              <a:buAutoNum type="arabicPeriod"/>
            </a:pPr>
            <a:r>
              <a:rPr lang="en-US" sz="4000" dirty="0"/>
              <a:t>G-d is near!</a:t>
            </a:r>
          </a:p>
        </p:txBody>
      </p:sp>
    </p:spTree>
    <p:extLst>
      <p:ext uri="{BB962C8B-B14F-4D97-AF65-F5344CB8AC3E}">
        <p14:creationId xmlns:p14="http://schemas.microsoft.com/office/powerpoint/2010/main" val="1275966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E5427-C347-5835-547C-86A4BB76A18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A3932E3-7917-E2DB-5D17-5CE81079653F}"/>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 / Ps 18.29 </a:t>
            </a:r>
            <a:r>
              <a:rPr lang="en-US" sz="4000" dirty="0"/>
              <a:t>“For you, </a:t>
            </a:r>
            <a:r>
              <a:rPr lang="en-US" sz="4000" cap="small" dirty="0"/>
              <a:t>Adoni</a:t>
            </a:r>
            <a:r>
              <a:rPr lang="en-US" sz="4000" dirty="0"/>
              <a:t>, light my lamp; </a:t>
            </a:r>
            <a:r>
              <a:rPr lang="en-US" sz="4000" cap="small" dirty="0"/>
              <a:t>Adoni</a:t>
            </a:r>
            <a:r>
              <a:rPr lang="en-US" sz="4000" dirty="0"/>
              <a:t>, my God, lights up my darkness.</a:t>
            </a:r>
          </a:p>
        </p:txBody>
      </p:sp>
    </p:spTree>
    <p:extLst>
      <p:ext uri="{BB962C8B-B14F-4D97-AF65-F5344CB8AC3E}">
        <p14:creationId xmlns:p14="http://schemas.microsoft.com/office/powerpoint/2010/main" val="34421317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6BC26-71E8-144E-BE42-B28120A9AF4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E422683-B977-87DB-81BF-C08FE9C91AE2}"/>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2 Cor 12.9</a:t>
            </a:r>
            <a:r>
              <a:rPr lang="en-US" sz="4000" dirty="0"/>
              <a:t> He told me, “My grace is enough for you, for my power is brought to perfection in weakness.” Therefore, I am very happy to boast about my weaknesses, in order that the Messiah’s power will rest upon me. </a:t>
            </a:r>
          </a:p>
        </p:txBody>
      </p:sp>
    </p:spTree>
    <p:extLst>
      <p:ext uri="{BB962C8B-B14F-4D97-AF65-F5344CB8AC3E}">
        <p14:creationId xmlns:p14="http://schemas.microsoft.com/office/powerpoint/2010/main" val="11973466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AC189-5122-F9A7-64F2-1189AEF4261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3C25B1E-895C-1589-431D-C58B5555A53E}"/>
              </a:ext>
            </a:extLst>
          </p:cNvPr>
          <p:cNvSpPr>
            <a:spLocks noGrp="1" noChangeArrowheads="1"/>
          </p:cNvSpPr>
          <p:nvPr>
            <p:ph type="subTitle" idx="1"/>
          </p:nvPr>
        </p:nvSpPr>
        <p:spPr>
          <a:xfrm>
            <a:off x="228600" y="209550"/>
            <a:ext cx="8686800" cy="4800600"/>
          </a:xfrm>
        </p:spPr>
        <p:txBody>
          <a:bodyPr>
            <a:normAutofit/>
          </a:bodyPr>
          <a:lstStyle/>
          <a:p>
            <a:pPr marL="509588" indent="-509588" algn="l">
              <a:buFont typeface="+mj-lt"/>
              <a:buAutoNum type="arabicPeriod"/>
            </a:pPr>
            <a:r>
              <a:rPr lang="en-US" sz="4000" dirty="0"/>
              <a:t>Choose to Praise G-d</a:t>
            </a:r>
          </a:p>
          <a:p>
            <a:pPr marL="509588" indent="-509588" algn="l">
              <a:buFont typeface="+mj-lt"/>
              <a:buAutoNum type="arabicPeriod"/>
            </a:pPr>
            <a:r>
              <a:rPr lang="en-US" sz="4000" dirty="0"/>
              <a:t>G-d is near!</a:t>
            </a:r>
          </a:p>
          <a:p>
            <a:pPr marL="509588" indent="-509588" algn="l">
              <a:buFont typeface="+mj-lt"/>
              <a:buAutoNum type="arabicPeriod"/>
            </a:pPr>
            <a:r>
              <a:rPr lang="en-US" sz="4000" dirty="0"/>
              <a:t>Pray with thanksgiving!</a:t>
            </a:r>
          </a:p>
          <a:p>
            <a:pPr marL="509588" indent="-509588" algn="l">
              <a:buFont typeface="+mj-lt"/>
              <a:buAutoNum type="arabicPeriod"/>
            </a:pPr>
            <a:r>
              <a:rPr lang="en-US" sz="4000" dirty="0"/>
              <a:t>Think about praiseworthy things!</a:t>
            </a:r>
          </a:p>
        </p:txBody>
      </p:sp>
    </p:spTree>
    <p:extLst>
      <p:ext uri="{BB962C8B-B14F-4D97-AF65-F5344CB8AC3E}">
        <p14:creationId xmlns:p14="http://schemas.microsoft.com/office/powerpoint/2010/main" val="12066874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0EC95-195A-C6A9-CF14-FDD63BDBD45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B6CA563-61DE-FACD-1F7E-7F4FA2373302}"/>
              </a:ext>
            </a:extLst>
          </p:cNvPr>
          <p:cNvSpPr>
            <a:spLocks noGrp="1" noChangeArrowheads="1"/>
          </p:cNvSpPr>
          <p:nvPr>
            <p:ph type="subTitle" idx="1"/>
          </p:nvPr>
        </p:nvSpPr>
        <p:spPr>
          <a:xfrm>
            <a:off x="152400" y="209550"/>
            <a:ext cx="2441997" cy="4800600"/>
          </a:xfrm>
        </p:spPr>
        <p:txBody>
          <a:bodyPr>
            <a:normAutofit/>
          </a:bodyPr>
          <a:lstStyle/>
          <a:p>
            <a:pPr algn="l"/>
            <a:r>
              <a:rPr lang="en-US" sz="4000" dirty="0"/>
              <a:t>Barry &amp; Cynthia </a:t>
            </a:r>
            <a:r>
              <a:rPr lang="en-US" sz="3600" dirty="0"/>
              <a:t>Morehead</a:t>
            </a:r>
          </a:p>
          <a:p>
            <a:pPr algn="l"/>
            <a:r>
              <a:rPr lang="en-US" sz="3600" dirty="0"/>
              <a:t>and son Alex</a:t>
            </a:r>
            <a:r>
              <a:rPr lang="en-US" sz="4000" dirty="0"/>
              <a:t> </a:t>
            </a:r>
          </a:p>
        </p:txBody>
      </p:sp>
      <p:pic>
        <p:nvPicPr>
          <p:cNvPr id="3" name="Picture 2">
            <a:extLst>
              <a:ext uri="{FF2B5EF4-FFF2-40B4-BE49-F238E27FC236}">
                <a16:creationId xmlns:a16="http://schemas.microsoft.com/office/drawing/2014/main" id="{1501BC45-D32F-5513-8CB9-1F403D9970F1}"/>
              </a:ext>
            </a:extLst>
          </p:cNvPr>
          <p:cNvPicPr>
            <a:picLocks noChangeAspect="1"/>
          </p:cNvPicPr>
          <p:nvPr/>
        </p:nvPicPr>
        <p:blipFill>
          <a:blip r:embed="rId3">
            <a:extLst>
              <a:ext uri="{28A0092B-C50C-407E-A947-70E740481C1C}">
                <a14:useLocalDpi xmlns:a14="http://schemas.microsoft.com/office/drawing/2010/main" val="0"/>
              </a:ext>
            </a:extLst>
          </a:blip>
          <a:srcRect t="41111"/>
          <a:stretch/>
        </p:blipFill>
        <p:spPr>
          <a:xfrm>
            <a:off x="2594397" y="0"/>
            <a:ext cx="6546395" cy="5140133"/>
          </a:xfrm>
          <a:prstGeom prst="rect">
            <a:avLst/>
          </a:prstGeom>
        </p:spPr>
      </p:pic>
    </p:spTree>
    <p:extLst>
      <p:ext uri="{BB962C8B-B14F-4D97-AF65-F5344CB8AC3E}">
        <p14:creationId xmlns:p14="http://schemas.microsoft.com/office/powerpoint/2010/main" val="2240228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A68CF-8BC8-FE72-12F6-0BE5C97507E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68F5A56-44C8-765C-D4E4-948CC8F2C380}"/>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Thank you for continuing to pray for restoration in our relationship with our children. This is my son Alex who recently reached out to us and said he wanted to connect. We just spent 2 1/2 hours catching up at lunch and going for a walk. </a:t>
            </a:r>
          </a:p>
        </p:txBody>
      </p:sp>
    </p:spTree>
    <p:extLst>
      <p:ext uri="{BB962C8B-B14F-4D97-AF65-F5344CB8AC3E}">
        <p14:creationId xmlns:p14="http://schemas.microsoft.com/office/powerpoint/2010/main" val="42517535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B4A86-68EC-E06B-8BB4-75B8A652456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876ACA3-879E-DF4E-3FAC-636519EAF76D}"/>
              </a:ext>
            </a:extLst>
          </p:cNvPr>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His sister had an influence on him</a:t>
            </a:r>
            <a:r>
              <a:rPr lang="en-US" sz="4000" u="sng" dirty="0">
                <a:solidFill>
                  <a:srgbClr val="FFFF00"/>
                </a:solidFill>
              </a:rPr>
              <a:t>.  He has matured so much and has developed his own core values</a:t>
            </a:r>
            <a:r>
              <a:rPr lang="en-US" sz="4000" dirty="0"/>
              <a:t>. We shared very deeply yesterday and I apologized for some mistakes I made in not giving him the space that Abba has given me in my faith development. He was very appreciative of my recognition of that. </a:t>
            </a:r>
          </a:p>
          <a:p>
            <a:pPr algn="l"/>
            <a:endParaRPr lang="en-US" sz="4000" dirty="0"/>
          </a:p>
        </p:txBody>
      </p:sp>
    </p:spTree>
    <p:extLst>
      <p:ext uri="{BB962C8B-B14F-4D97-AF65-F5344CB8AC3E}">
        <p14:creationId xmlns:p14="http://schemas.microsoft.com/office/powerpoint/2010/main" val="3138103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CB671-E0AF-7AD7-5F23-971E617658D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289F37F-A354-FAEC-B8B7-85A65991D0FF}"/>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A94391DB-C18D-EA8D-2B6F-53B0C272F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187" y="0"/>
            <a:ext cx="3857625" cy="5143500"/>
          </a:xfrm>
          <a:prstGeom prst="rect">
            <a:avLst/>
          </a:prstGeom>
        </p:spPr>
      </p:pic>
    </p:spTree>
    <p:extLst>
      <p:ext uri="{BB962C8B-B14F-4D97-AF65-F5344CB8AC3E}">
        <p14:creationId xmlns:p14="http://schemas.microsoft.com/office/powerpoint/2010/main" val="39709260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B7647-9DF8-8897-8CE2-CBC0A49A7C3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7CC2E94-FF7A-C208-DAD9-68102C1A2FC5}"/>
              </a:ext>
            </a:extLst>
          </p:cNvPr>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Alex also shared how much he was THANKFUL for a couple of our core values we raised our kids with:</a:t>
            </a:r>
          </a:p>
          <a:p>
            <a:pPr algn="l"/>
            <a:r>
              <a:rPr lang="en-US" sz="4000" dirty="0"/>
              <a:t>One being our </a:t>
            </a:r>
            <a:r>
              <a:rPr lang="en-US" sz="4000" u="sng" dirty="0">
                <a:solidFill>
                  <a:srgbClr val="FFFF00"/>
                </a:solidFill>
              </a:rPr>
              <a:t>strong example of community</a:t>
            </a:r>
            <a:r>
              <a:rPr lang="en-US" sz="4000" dirty="0"/>
              <a:t> through family and friends and congregation. Second core value was the cultivation of learning and imagination. Cynthia instilled a love of learning and reading to all of our children. </a:t>
            </a:r>
          </a:p>
        </p:txBody>
      </p:sp>
    </p:spTree>
    <p:extLst>
      <p:ext uri="{BB962C8B-B14F-4D97-AF65-F5344CB8AC3E}">
        <p14:creationId xmlns:p14="http://schemas.microsoft.com/office/powerpoint/2010/main" val="30986032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EE4EC-91AA-2FEB-0D2C-2EF9E06934F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3589994-029A-7495-C92A-FFCB262A5FC6}"/>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On a sidenote Alex should be graduating with his PhD in AI -machine learning from MU in the next couple of months. </a:t>
            </a:r>
          </a:p>
        </p:txBody>
      </p:sp>
    </p:spTree>
    <p:extLst>
      <p:ext uri="{BB962C8B-B14F-4D97-AF65-F5344CB8AC3E}">
        <p14:creationId xmlns:p14="http://schemas.microsoft.com/office/powerpoint/2010/main" val="21213765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D7C61-6906-5858-7ED2-5DD0250F666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D6CA674-18AF-CAD3-5018-B78998FCA79D}"/>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I'm still walking around a little in shock for such a positive outcome yesterday!</a:t>
            </a:r>
          </a:p>
          <a:p>
            <a:pPr algn="l"/>
            <a:r>
              <a:rPr lang="en-US" sz="4000" dirty="0"/>
              <a:t>All Praise goes to Abba through Yeshua our messiah. </a:t>
            </a:r>
          </a:p>
          <a:p>
            <a:pPr algn="l"/>
            <a:r>
              <a:rPr lang="en-US" sz="4000" dirty="0"/>
              <a:t>Shalom to you and Dawn🙏❤️</a:t>
            </a:r>
          </a:p>
        </p:txBody>
      </p:sp>
    </p:spTree>
    <p:extLst>
      <p:ext uri="{BB962C8B-B14F-4D97-AF65-F5344CB8AC3E}">
        <p14:creationId xmlns:p14="http://schemas.microsoft.com/office/powerpoint/2010/main" val="19027351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B1E68-6903-40CC-B738-4EED84C4444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E32121B-7B24-E6FE-D134-778F5D7CEC3B}"/>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5" name="Picture 4">
            <a:extLst>
              <a:ext uri="{FF2B5EF4-FFF2-40B4-BE49-F238E27FC236}">
                <a16:creationId xmlns:a16="http://schemas.microsoft.com/office/drawing/2014/main" id="{384A7309-A52A-0742-E8E3-87AABBBDED23}"/>
              </a:ext>
            </a:extLst>
          </p:cNvPr>
          <p:cNvPicPr>
            <a:picLocks noChangeAspect="1"/>
          </p:cNvPicPr>
          <p:nvPr/>
        </p:nvPicPr>
        <p:blipFill>
          <a:blip r:embed="rId3">
            <a:extLst>
              <a:ext uri="{28A0092B-C50C-407E-A947-70E740481C1C}">
                <a14:useLocalDpi xmlns:a14="http://schemas.microsoft.com/office/drawing/2010/main" val="0"/>
              </a:ext>
            </a:extLst>
          </a:blip>
          <a:srcRect t="42593"/>
          <a:stretch/>
        </p:blipFill>
        <p:spPr>
          <a:xfrm>
            <a:off x="990600" y="0"/>
            <a:ext cx="6705599" cy="5132680"/>
          </a:xfrm>
          <a:prstGeom prst="rect">
            <a:avLst/>
          </a:prstGeom>
        </p:spPr>
      </p:pic>
    </p:spTree>
    <p:extLst>
      <p:ext uri="{BB962C8B-B14F-4D97-AF65-F5344CB8AC3E}">
        <p14:creationId xmlns:p14="http://schemas.microsoft.com/office/powerpoint/2010/main" val="19656514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1010E-74FD-0C59-7DAF-17C331F55FB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21EC711-16AE-7FFB-1386-F6B0A0933889}"/>
              </a:ext>
            </a:extLst>
          </p:cNvPr>
          <p:cNvSpPr>
            <a:spLocks noGrp="1" noChangeArrowheads="1"/>
          </p:cNvSpPr>
          <p:nvPr>
            <p:ph type="subTitle" idx="1"/>
          </p:nvPr>
        </p:nvSpPr>
        <p:spPr>
          <a:xfrm>
            <a:off x="228600" y="209550"/>
            <a:ext cx="3771900" cy="4800600"/>
          </a:xfrm>
        </p:spPr>
        <p:txBody>
          <a:bodyPr>
            <a:normAutofit/>
          </a:bodyPr>
          <a:lstStyle/>
          <a:p>
            <a:pPr algn="l"/>
            <a:r>
              <a:rPr lang="en-US" sz="4000" dirty="0"/>
              <a:t>Amazing story of Rabbi Daniel Zion of Bulgaria</a:t>
            </a:r>
          </a:p>
        </p:txBody>
      </p:sp>
      <p:pic>
        <p:nvPicPr>
          <p:cNvPr id="3" name="Picture 2">
            <a:extLst>
              <a:ext uri="{FF2B5EF4-FFF2-40B4-BE49-F238E27FC236}">
                <a16:creationId xmlns:a16="http://schemas.microsoft.com/office/drawing/2014/main" id="{B5865DEB-812B-57E3-CF3D-402F79609D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000500" y="-16644"/>
            <a:ext cx="5143500" cy="5143500"/>
          </a:xfrm>
          <a:prstGeom prst="rect">
            <a:avLst/>
          </a:prstGeom>
        </p:spPr>
      </p:pic>
    </p:spTree>
    <p:extLst>
      <p:ext uri="{BB962C8B-B14F-4D97-AF65-F5344CB8AC3E}">
        <p14:creationId xmlns:p14="http://schemas.microsoft.com/office/powerpoint/2010/main" val="8958662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63E75-1BD9-DA0B-DD90-9A7EBE6A578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B7DA6A5-676C-F368-F944-44A0C2FE16C2}"/>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560EF9B4-D0FB-2BE3-2EE0-B3AE8FBB177F}"/>
              </a:ext>
            </a:extLst>
          </p:cNvPr>
          <p:cNvPicPr>
            <a:picLocks noChangeAspect="1"/>
          </p:cNvPicPr>
          <p:nvPr/>
        </p:nvPicPr>
        <p:blipFill>
          <a:blip r:embed="rId3"/>
          <a:stretch>
            <a:fillRect/>
          </a:stretch>
        </p:blipFill>
        <p:spPr>
          <a:xfrm>
            <a:off x="762000" y="14272"/>
            <a:ext cx="7641263" cy="5129228"/>
          </a:xfrm>
          <a:prstGeom prst="rect">
            <a:avLst/>
          </a:prstGeom>
        </p:spPr>
      </p:pic>
    </p:spTree>
    <p:extLst>
      <p:ext uri="{BB962C8B-B14F-4D97-AF65-F5344CB8AC3E}">
        <p14:creationId xmlns:p14="http://schemas.microsoft.com/office/powerpoint/2010/main" val="26404901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3BF28-2517-9F4F-5492-F97F4AB43CD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8510C08-0EA9-EF81-3ABB-B5EEDC967769}"/>
              </a:ext>
            </a:extLst>
          </p:cNvPr>
          <p:cNvSpPr>
            <a:spLocks noGrp="1" noChangeArrowheads="1"/>
          </p:cNvSpPr>
          <p:nvPr>
            <p:ph type="subTitle" idx="1"/>
          </p:nvPr>
        </p:nvSpPr>
        <p:spPr>
          <a:xfrm>
            <a:off x="402336" y="122492"/>
            <a:ext cx="8513064" cy="4887658"/>
          </a:xfrm>
        </p:spPr>
        <p:txBody>
          <a:bodyPr>
            <a:normAutofit/>
          </a:bodyPr>
          <a:lstStyle/>
          <a:p>
            <a:pPr algn="l"/>
            <a:r>
              <a:rPr lang="en-US" sz="4000" dirty="0"/>
              <a:t> </a:t>
            </a:r>
          </a:p>
        </p:txBody>
      </p:sp>
      <p:pic>
        <p:nvPicPr>
          <p:cNvPr id="2050" name="Picture 2">
            <a:extLst>
              <a:ext uri="{FF2B5EF4-FFF2-40B4-BE49-F238E27FC236}">
                <a16:creationId xmlns:a16="http://schemas.microsoft.com/office/drawing/2014/main" id="{0BCC632C-D2E3-04BF-502D-EF4772F3C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7" y="104586"/>
            <a:ext cx="9219409" cy="4448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4862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742D4-E94C-6F45-7E0A-69754409943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E486181-0E47-626B-340E-B34C72735F17}"/>
              </a:ext>
            </a:extLst>
          </p:cNvPr>
          <p:cNvSpPr>
            <a:spLocks noGrp="1" noChangeArrowheads="1"/>
          </p:cNvSpPr>
          <p:nvPr>
            <p:ph type="subTitle" idx="1"/>
          </p:nvPr>
        </p:nvSpPr>
        <p:spPr>
          <a:xfrm>
            <a:off x="228600" y="209550"/>
            <a:ext cx="4312118" cy="4800600"/>
          </a:xfrm>
        </p:spPr>
        <p:txBody>
          <a:bodyPr>
            <a:normAutofit lnSpcReduction="10000"/>
          </a:bodyPr>
          <a:lstStyle/>
          <a:p>
            <a:pPr algn="l"/>
            <a:r>
              <a:rPr lang="en-US" sz="4000" dirty="0"/>
              <a:t>Metropolitan Stefan, head of the Bulgarian church, said he would lay on the tracks to stop deportation of Jews.</a:t>
            </a:r>
          </a:p>
        </p:txBody>
      </p:sp>
      <p:pic>
        <p:nvPicPr>
          <p:cNvPr id="3" name="Picture 2">
            <a:extLst>
              <a:ext uri="{FF2B5EF4-FFF2-40B4-BE49-F238E27FC236}">
                <a16:creationId xmlns:a16="http://schemas.microsoft.com/office/drawing/2014/main" id="{345C04E9-2B54-074A-AEB6-0209ACDC0791}"/>
              </a:ext>
            </a:extLst>
          </p:cNvPr>
          <p:cNvPicPr>
            <a:picLocks noChangeAspect="1"/>
          </p:cNvPicPr>
          <p:nvPr/>
        </p:nvPicPr>
        <p:blipFill>
          <a:blip r:embed="rId3"/>
          <a:stretch>
            <a:fillRect/>
          </a:stretch>
        </p:blipFill>
        <p:spPr>
          <a:xfrm>
            <a:off x="4540718" y="4302"/>
            <a:ext cx="4571999" cy="5211096"/>
          </a:xfrm>
          <a:prstGeom prst="rect">
            <a:avLst/>
          </a:prstGeom>
        </p:spPr>
      </p:pic>
    </p:spTree>
    <p:extLst>
      <p:ext uri="{BB962C8B-B14F-4D97-AF65-F5344CB8AC3E}">
        <p14:creationId xmlns:p14="http://schemas.microsoft.com/office/powerpoint/2010/main" val="8048355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F54E9-4E82-183A-F7CD-75E427FD3D1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B02F273-4246-A4B0-389B-2AFA7514AEC9}"/>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3F6637AB-C765-161A-727F-CF94EEF4F4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9866792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C8581-0A36-1BC7-834A-93C3669C2FB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A6B6D01-632C-0193-7639-FD7EB294D26B}"/>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86DE82ED-CDCA-8A2A-ADD8-B4E7C7FA93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D919E3F9-9243-86D3-72A7-2486B14C1CBA}"/>
              </a:ext>
            </a:extLst>
          </p:cNvPr>
          <p:cNvSpPr txBox="1"/>
          <p:nvPr/>
        </p:nvSpPr>
        <p:spPr>
          <a:xfrm>
            <a:off x="76200" y="209550"/>
            <a:ext cx="8910003" cy="4893647"/>
          </a:xfrm>
          <a:prstGeom prst="rect">
            <a:avLst/>
          </a:prstGeom>
          <a:noFill/>
        </p:spPr>
        <p:txBody>
          <a:bodyPr wrap="none" rtlCol="0">
            <a:spAutoFit/>
          </a:bodyPr>
          <a:lstStyle/>
          <a:p>
            <a:pPr marR="0" algn="l" rtl="0"/>
            <a:r>
              <a:rPr lang="en-US" sz="3900" u="sng" dirty="0">
                <a:solidFill>
                  <a:srgbClr val="FFFF00"/>
                </a:solidFill>
              </a:rPr>
              <a:t>Anxiety: Spiritual </a:t>
            </a:r>
            <a:r>
              <a:rPr lang="en-US" sz="3900" u="sng" dirty="0" err="1">
                <a:solidFill>
                  <a:srgbClr val="FFFF00"/>
                </a:solidFill>
              </a:rPr>
              <a:t>Khametz</a:t>
            </a:r>
            <a:r>
              <a:rPr lang="en-US" sz="3900" u="sng" dirty="0">
                <a:solidFill>
                  <a:srgbClr val="FFFF00"/>
                </a:solidFill>
              </a:rPr>
              <a:t> </a:t>
            </a:r>
            <a:r>
              <a:rPr lang="he-IL" sz="3900" b="1" i="0" strike="noStrike" baseline="0" dirty="0">
                <a:solidFill>
                  <a:srgbClr val="FFFF00"/>
                </a:solidFill>
                <a:latin typeface="David" panose="020E0502060401010101" pitchFamily="34" charset="-79"/>
                <a:cs typeface="David" panose="020E0502060401010101" pitchFamily="34" charset="-79"/>
              </a:rPr>
              <a:t>חָמֵץ</a:t>
            </a:r>
            <a:endParaRPr lang="en-US" sz="3900" b="1" i="0" strike="noStrike" baseline="0" dirty="0">
              <a:solidFill>
                <a:srgbClr val="FFFF00"/>
              </a:solidFill>
              <a:latin typeface="David" panose="020E0502060401010101" pitchFamily="34" charset="-79"/>
              <a:cs typeface="David" panose="020E0502060401010101" pitchFamily="34" charset="-79"/>
            </a:endParaRPr>
          </a:p>
          <a:p>
            <a:pPr marL="509588" marR="0" indent="-509588" algn="l" rtl="0">
              <a:buFont typeface="+mj-lt"/>
              <a:buAutoNum type="arabicPeriod"/>
            </a:pPr>
            <a:r>
              <a:rPr lang="en-US" sz="3900" dirty="0"/>
              <a:t>What is </a:t>
            </a:r>
            <a:r>
              <a:rPr lang="en-US" sz="3900" dirty="0" err="1"/>
              <a:t>Khametz</a:t>
            </a:r>
            <a:r>
              <a:rPr lang="en-US" sz="3900" dirty="0"/>
              <a:t> </a:t>
            </a:r>
            <a:r>
              <a:rPr lang="he-IL" sz="3900" b="1" i="0" u="none" strike="noStrike" baseline="0" dirty="0">
                <a:latin typeface="David" panose="020E0502060401010101" pitchFamily="34" charset="-79"/>
                <a:cs typeface="David" panose="020E0502060401010101" pitchFamily="34" charset="-79"/>
              </a:rPr>
              <a:t>חָמֵץ</a:t>
            </a:r>
            <a:r>
              <a:rPr lang="en-US" sz="3900" b="1" i="0" u="none" strike="noStrike" baseline="0" dirty="0">
                <a:latin typeface="David" panose="020E0502060401010101" pitchFamily="34" charset="-79"/>
                <a:cs typeface="David" panose="020E0502060401010101" pitchFamily="34" charset="-79"/>
              </a:rPr>
              <a:t> </a:t>
            </a:r>
            <a:r>
              <a:rPr lang="en-US" sz="3900" dirty="0"/>
              <a:t>[leavened]</a:t>
            </a:r>
          </a:p>
          <a:p>
            <a:pPr marL="509588" marR="0" indent="-509588" algn="l" rtl="0">
              <a:buFont typeface="+mj-lt"/>
              <a:buAutoNum type="arabicPeriod"/>
            </a:pPr>
            <a:r>
              <a:rPr lang="en-US" sz="3900" dirty="0"/>
              <a:t>Epidemic of anxiety</a:t>
            </a:r>
          </a:p>
          <a:p>
            <a:pPr marL="509588" marR="0" indent="-509588" algn="l" rtl="0">
              <a:buFont typeface="+mj-lt"/>
              <a:buAutoNum type="arabicPeriod"/>
            </a:pPr>
            <a:r>
              <a:rPr lang="en-US" sz="3900" dirty="0"/>
              <a:t>Yeshua’s resolution of anxiety</a:t>
            </a:r>
          </a:p>
          <a:p>
            <a:pPr marL="509588" marR="0" indent="-509588" algn="l" rtl="0">
              <a:buFont typeface="+mj-lt"/>
              <a:buAutoNum type="arabicPeriod"/>
            </a:pPr>
            <a:r>
              <a:rPr lang="en-US" sz="3900" dirty="0"/>
              <a:t>Our calling: Working to bring </a:t>
            </a:r>
          </a:p>
          <a:p>
            <a:pPr marR="0" algn="l" rtl="0"/>
            <a:r>
              <a:rPr lang="en-US" sz="3900" dirty="0"/>
              <a:t>Jewish people, and those grafted in,</a:t>
            </a:r>
          </a:p>
          <a:p>
            <a:pPr marR="0" algn="l" rtl="0"/>
            <a:r>
              <a:rPr lang="en-US" sz="3900" dirty="0"/>
              <a:t> to their covenantal identity </a:t>
            </a:r>
          </a:p>
          <a:p>
            <a:pPr marR="0" algn="l" rtl="0"/>
            <a:r>
              <a:rPr lang="en-US" sz="3900" dirty="0"/>
              <a:t>in Messiah.</a:t>
            </a:r>
          </a:p>
        </p:txBody>
      </p:sp>
    </p:spTree>
    <p:extLst>
      <p:ext uri="{BB962C8B-B14F-4D97-AF65-F5344CB8AC3E}">
        <p14:creationId xmlns:p14="http://schemas.microsoft.com/office/powerpoint/2010/main" val="2787118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007F1-6A17-D3FF-4C86-15CA4640529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8082128-94AC-D9C1-9CF1-6B75BAF30E91}"/>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325BFDFA-BB8B-2C6A-FF12-F1C4719AB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187" y="0"/>
            <a:ext cx="3857625" cy="5143500"/>
          </a:xfrm>
          <a:prstGeom prst="rect">
            <a:avLst/>
          </a:prstGeom>
        </p:spPr>
      </p:pic>
    </p:spTree>
    <p:extLst>
      <p:ext uri="{BB962C8B-B14F-4D97-AF65-F5344CB8AC3E}">
        <p14:creationId xmlns:p14="http://schemas.microsoft.com/office/powerpoint/2010/main" val="20594991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48611-7EE6-CD8B-E580-F7500C4FF05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1151CAC-1D4F-4E92-8447-28918D2EAF0F}"/>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2" name="Online Media 1" title="Honoring the Hidden Heroes Who Saved Bulgaria's Jews During the Holocaust">
            <a:hlinkClick r:id="" action="ppaction://media"/>
            <a:extLst>
              <a:ext uri="{FF2B5EF4-FFF2-40B4-BE49-F238E27FC236}">
                <a16:creationId xmlns:a16="http://schemas.microsoft.com/office/drawing/2014/main" id="{7A812A63-3953-0672-F826-846D2FB0EAB9}"/>
              </a:ext>
            </a:extLst>
          </p:cNvPr>
          <p:cNvPicPr>
            <a:picLocks noRot="1" noChangeAspect="1"/>
          </p:cNvPicPr>
          <p:nvPr>
            <a:videoFile r:link="rId1"/>
          </p:nvPr>
        </p:nvPicPr>
        <p:blipFill>
          <a:blip r:embed="rId4"/>
          <a:stretch>
            <a:fillRect/>
          </a:stretch>
        </p:blipFill>
        <p:spPr>
          <a:xfrm>
            <a:off x="15875" y="0"/>
            <a:ext cx="9110663" cy="5143500"/>
          </a:xfrm>
          <a:prstGeom prst="rect">
            <a:avLst/>
          </a:prstGeom>
        </p:spPr>
      </p:pic>
    </p:spTree>
    <p:extLst>
      <p:ext uri="{BB962C8B-B14F-4D97-AF65-F5344CB8AC3E}">
        <p14:creationId xmlns:p14="http://schemas.microsoft.com/office/powerpoint/2010/main" val="211480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descr="Weird-Random-Facts">
            <a:extLst>
              <a:ext uri="{FF2B5EF4-FFF2-40B4-BE49-F238E27FC236}">
                <a16:creationId xmlns:a16="http://schemas.microsoft.com/office/drawing/2014/main" id="{741B2BA7-A07D-186C-CED0-1F5344217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1719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6FCB9-DDD0-007B-E3B3-B3498C990AB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5907D2D-3809-DB87-BA8B-98D28B69FDAB}"/>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19D366C3-669C-F363-3607-47834C7278CB}"/>
              </a:ext>
            </a:extLst>
          </p:cNvPr>
          <p:cNvPicPr>
            <a:picLocks noChangeAspect="1"/>
          </p:cNvPicPr>
          <p:nvPr/>
        </p:nvPicPr>
        <p:blipFill>
          <a:blip r:embed="rId3"/>
          <a:stretch>
            <a:fillRect/>
          </a:stretch>
        </p:blipFill>
        <p:spPr>
          <a:xfrm>
            <a:off x="794504" y="0"/>
            <a:ext cx="7554991" cy="5143499"/>
          </a:xfrm>
          <a:prstGeom prst="rect">
            <a:avLst/>
          </a:prstGeom>
        </p:spPr>
      </p:pic>
    </p:spTree>
    <p:extLst>
      <p:ext uri="{BB962C8B-B14F-4D97-AF65-F5344CB8AC3E}">
        <p14:creationId xmlns:p14="http://schemas.microsoft.com/office/powerpoint/2010/main" val="14358277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09067-9E5F-27A8-FC53-A2FD5E0BB57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8333749-7A17-76F8-3B1F-8B95AD8B3218}"/>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Starting on March 25, crowds of overwhelmingly young male Gazans have marched by the thousands through streets flanked by destroyed buildings, bellowing out slogans and carrying signs.</a:t>
            </a:r>
          </a:p>
        </p:txBody>
      </p:sp>
    </p:spTree>
    <p:extLst>
      <p:ext uri="{BB962C8B-B14F-4D97-AF65-F5344CB8AC3E}">
        <p14:creationId xmlns:p14="http://schemas.microsoft.com/office/powerpoint/2010/main" val="40257172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F7A34-D5A6-D623-D199-3164789648F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2A98A24-2016-2F57-15C2-C004D51CE5BA}"/>
              </a:ext>
            </a:extLst>
          </p:cNvPr>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"Down with Hamas."</a:t>
            </a:r>
          </a:p>
          <a:p>
            <a:pPr algn="l"/>
            <a:r>
              <a:rPr lang="en-US" sz="4000" dirty="0"/>
              <a:t>"Hamas does not represent us."</a:t>
            </a:r>
          </a:p>
          <a:p>
            <a:pPr algn="l"/>
            <a:r>
              <a:rPr lang="en-US" sz="4000" dirty="0"/>
              <a:t>"Hamas get out."</a:t>
            </a:r>
          </a:p>
          <a:p>
            <a:pPr algn="l"/>
            <a:r>
              <a:rPr lang="en-US" sz="4000" dirty="0"/>
              <a:t>"Hamas is terrorism."</a:t>
            </a:r>
          </a:p>
          <a:p>
            <a:pPr algn="l"/>
            <a:r>
              <a:rPr lang="en-US" sz="4000" dirty="0"/>
              <a:t>"Hamas is terrorist"</a:t>
            </a:r>
          </a:p>
          <a:p>
            <a:pPr algn="l"/>
            <a:r>
              <a:rPr lang="en-US" sz="4000" dirty="0"/>
              <a:t>"Hamas rule has destroyed us."</a:t>
            </a:r>
          </a:p>
          <a:p>
            <a:pPr algn="l"/>
            <a:r>
              <a:rPr lang="en-US" sz="4000" dirty="0"/>
              <a:t>"Let Hamas go to hell."</a:t>
            </a:r>
          </a:p>
          <a:p>
            <a:pPr algn="l"/>
            <a:r>
              <a:rPr lang="en-US" sz="4000" dirty="0"/>
              <a:t>"Out, out, out, Hamas get out."</a:t>
            </a:r>
          </a:p>
        </p:txBody>
      </p:sp>
    </p:spTree>
    <p:extLst>
      <p:ext uri="{BB962C8B-B14F-4D97-AF65-F5344CB8AC3E}">
        <p14:creationId xmlns:p14="http://schemas.microsoft.com/office/powerpoint/2010/main" val="14269091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D5A03-27E9-46D2-A31A-9091EAA88C6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16F50CC-F3D7-EF25-286D-34F83EE9C330}"/>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FE5381E0-BB00-15EB-A8A3-335DD49B68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6537524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F5117-1A2C-57EE-75C3-C5D7CC97CEA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4D0CB92-7D23-B28E-2595-F9D821C70474}"/>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EE8D73F2-DC04-5976-6307-3C04282657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A91FECCC-BE59-AC9E-4226-D869701CAD4A}"/>
              </a:ext>
            </a:extLst>
          </p:cNvPr>
          <p:cNvSpPr txBox="1"/>
          <p:nvPr/>
        </p:nvSpPr>
        <p:spPr>
          <a:xfrm>
            <a:off x="76200" y="209550"/>
            <a:ext cx="8910003" cy="4893647"/>
          </a:xfrm>
          <a:prstGeom prst="rect">
            <a:avLst/>
          </a:prstGeom>
          <a:noFill/>
        </p:spPr>
        <p:txBody>
          <a:bodyPr wrap="none" rtlCol="0">
            <a:spAutoFit/>
          </a:bodyPr>
          <a:lstStyle/>
          <a:p>
            <a:pPr marR="0" algn="l" rtl="0"/>
            <a:r>
              <a:rPr lang="en-US" sz="3900" u="sng" dirty="0">
                <a:solidFill>
                  <a:srgbClr val="FFFF00"/>
                </a:solidFill>
              </a:rPr>
              <a:t>Anxiety: Spiritual </a:t>
            </a:r>
            <a:r>
              <a:rPr lang="en-US" sz="3900" u="sng" dirty="0" err="1">
                <a:solidFill>
                  <a:srgbClr val="FFFF00"/>
                </a:solidFill>
              </a:rPr>
              <a:t>Khametz</a:t>
            </a:r>
            <a:r>
              <a:rPr lang="en-US" sz="3900" u="sng" dirty="0">
                <a:solidFill>
                  <a:srgbClr val="FFFF00"/>
                </a:solidFill>
              </a:rPr>
              <a:t> </a:t>
            </a:r>
            <a:r>
              <a:rPr lang="he-IL" sz="3900" b="1" i="0" strike="noStrike" baseline="0" dirty="0">
                <a:solidFill>
                  <a:srgbClr val="FFFF00"/>
                </a:solidFill>
                <a:latin typeface="David" panose="020E0502060401010101" pitchFamily="34" charset="-79"/>
                <a:cs typeface="David" panose="020E0502060401010101" pitchFamily="34" charset="-79"/>
              </a:rPr>
              <a:t>חָמֵץ</a:t>
            </a:r>
            <a:endParaRPr lang="en-US" sz="3900" b="1" i="0" strike="noStrike" baseline="0" dirty="0">
              <a:solidFill>
                <a:srgbClr val="FFFF00"/>
              </a:solidFill>
              <a:latin typeface="David" panose="020E0502060401010101" pitchFamily="34" charset="-79"/>
              <a:cs typeface="David" panose="020E0502060401010101" pitchFamily="34" charset="-79"/>
            </a:endParaRPr>
          </a:p>
          <a:p>
            <a:pPr marL="509588" marR="0" indent="-509588" algn="l" rtl="0">
              <a:buFont typeface="+mj-lt"/>
              <a:buAutoNum type="arabicPeriod"/>
            </a:pPr>
            <a:r>
              <a:rPr lang="en-US" sz="3900" dirty="0"/>
              <a:t>What is </a:t>
            </a:r>
            <a:r>
              <a:rPr lang="en-US" sz="3900" dirty="0" err="1"/>
              <a:t>Khametz</a:t>
            </a:r>
            <a:r>
              <a:rPr lang="en-US" sz="3900" dirty="0"/>
              <a:t> </a:t>
            </a:r>
            <a:r>
              <a:rPr lang="he-IL" sz="3900" b="1" i="0" u="none" strike="noStrike" baseline="0" dirty="0">
                <a:latin typeface="David" panose="020E0502060401010101" pitchFamily="34" charset="-79"/>
                <a:cs typeface="David" panose="020E0502060401010101" pitchFamily="34" charset="-79"/>
              </a:rPr>
              <a:t>חָמֵץ</a:t>
            </a:r>
            <a:r>
              <a:rPr lang="en-US" sz="3900" b="1" i="0" u="none" strike="noStrike" baseline="0" dirty="0">
                <a:latin typeface="David" panose="020E0502060401010101" pitchFamily="34" charset="-79"/>
                <a:cs typeface="David" panose="020E0502060401010101" pitchFamily="34" charset="-79"/>
              </a:rPr>
              <a:t> </a:t>
            </a:r>
            <a:r>
              <a:rPr lang="en-US" sz="3900" dirty="0"/>
              <a:t>[leavened]</a:t>
            </a:r>
          </a:p>
          <a:p>
            <a:pPr marL="509588" marR="0" indent="-509588" algn="l" rtl="0">
              <a:buFont typeface="+mj-lt"/>
              <a:buAutoNum type="arabicPeriod"/>
            </a:pPr>
            <a:r>
              <a:rPr lang="en-US" sz="3900" dirty="0"/>
              <a:t>Epidemic of anxiety</a:t>
            </a:r>
          </a:p>
          <a:p>
            <a:pPr marL="509588" marR="0" indent="-509588" algn="l" rtl="0">
              <a:buFont typeface="+mj-lt"/>
              <a:buAutoNum type="arabicPeriod"/>
            </a:pPr>
            <a:r>
              <a:rPr lang="en-US" sz="3900" dirty="0"/>
              <a:t>Yeshua’s resolution of anxiety</a:t>
            </a:r>
          </a:p>
          <a:p>
            <a:pPr marL="509588" marR="0" indent="-509588" algn="l" rtl="0">
              <a:buFont typeface="+mj-lt"/>
              <a:buAutoNum type="arabicPeriod"/>
            </a:pPr>
            <a:r>
              <a:rPr lang="en-US" sz="3900" dirty="0"/>
              <a:t>Our calling: Working to bring </a:t>
            </a:r>
          </a:p>
          <a:p>
            <a:pPr marR="0" algn="l" rtl="0"/>
            <a:r>
              <a:rPr lang="en-US" sz="3900" dirty="0"/>
              <a:t>Jewish people, and those grafted in,</a:t>
            </a:r>
          </a:p>
          <a:p>
            <a:pPr marR="0" algn="l" rtl="0"/>
            <a:r>
              <a:rPr lang="en-US" sz="3900" dirty="0"/>
              <a:t> to their covenantal identity </a:t>
            </a:r>
          </a:p>
          <a:p>
            <a:pPr marR="0" algn="l" rtl="0"/>
            <a:r>
              <a:rPr lang="en-US" sz="3900" dirty="0"/>
              <a:t>in Messiah.</a:t>
            </a:r>
          </a:p>
        </p:txBody>
      </p:sp>
    </p:spTree>
    <p:extLst>
      <p:ext uri="{BB962C8B-B14F-4D97-AF65-F5344CB8AC3E}">
        <p14:creationId xmlns:p14="http://schemas.microsoft.com/office/powerpoint/2010/main" val="42500843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E667A-8EF7-B47B-639C-13DE67B54E0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7354B25-48BD-EFD2-0DE6-FAA17F4B5FE2}"/>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1 Cor 5.6-8 </a:t>
            </a:r>
            <a:r>
              <a:rPr lang="en-US" sz="4000" dirty="0"/>
              <a:t>For our </a:t>
            </a:r>
            <a:r>
              <a:rPr lang="en-US" sz="4000" i="1" dirty="0"/>
              <a:t>Pesakh</a:t>
            </a:r>
            <a:r>
              <a:rPr lang="en-US" sz="4000" dirty="0"/>
              <a:t> lamb, the Messiah, has been sacrificed. </a:t>
            </a:r>
            <a:r>
              <a:rPr lang="en-US" sz="4000" b="1" baseline="30000" dirty="0"/>
              <a:t> </a:t>
            </a:r>
            <a:r>
              <a:rPr lang="en-US" sz="4000" dirty="0"/>
              <a:t>So let us celebrate the </a:t>
            </a:r>
            <a:r>
              <a:rPr lang="en-US" sz="4000" i="1" dirty="0"/>
              <a:t>Seder</a:t>
            </a:r>
            <a:r>
              <a:rPr lang="en-US" sz="4000" dirty="0"/>
              <a:t> not with leftover </a:t>
            </a:r>
            <a:r>
              <a:rPr lang="en-US" sz="4000" i="1" dirty="0"/>
              <a:t>hametz,</a:t>
            </a:r>
            <a:r>
              <a:rPr lang="en-US" sz="4000" dirty="0"/>
              <a:t> the </a:t>
            </a:r>
            <a:r>
              <a:rPr lang="en-US" sz="4000" i="1" dirty="0"/>
              <a:t>hametz</a:t>
            </a:r>
            <a:r>
              <a:rPr lang="en-US" sz="4000" dirty="0"/>
              <a:t> of </a:t>
            </a:r>
            <a:r>
              <a:rPr lang="en-US" sz="4000" dirty="0">
                <a:solidFill>
                  <a:srgbClr val="FFFF66"/>
                </a:solidFill>
              </a:rPr>
              <a:t>wickedness and evil</a:t>
            </a:r>
            <a:r>
              <a:rPr lang="en-US" sz="4000" dirty="0"/>
              <a:t>, but with the </a:t>
            </a:r>
            <a:r>
              <a:rPr lang="en-US" sz="4000" i="1" dirty="0"/>
              <a:t>matzah</a:t>
            </a:r>
            <a:r>
              <a:rPr lang="en-US" sz="4000" dirty="0"/>
              <a:t> of purity and truth.</a:t>
            </a:r>
            <a:endParaRPr lang="en-US" sz="6600" dirty="0"/>
          </a:p>
        </p:txBody>
      </p:sp>
    </p:spTree>
    <p:extLst>
      <p:ext uri="{BB962C8B-B14F-4D97-AF65-F5344CB8AC3E}">
        <p14:creationId xmlns:p14="http://schemas.microsoft.com/office/powerpoint/2010/main" val="32318905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51CC0-340B-CB8E-AFBE-A17DA0E7117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9913AD2-92F7-C2CA-039C-3D54FF267C97}"/>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b="1" baseline="30000" dirty="0"/>
              <a:t> </a:t>
            </a:r>
            <a:r>
              <a:rPr lang="en-US" sz="4000" baseline="30000" dirty="0"/>
              <a:t>Phil 4.4-9 </a:t>
            </a:r>
            <a:r>
              <a:rPr lang="en-US" sz="4000" dirty="0"/>
              <a:t>Rejoice in union with the Lord always! I will say it again: rejoice! Let everyone see how reasonable and gentle you are. The Lord is near! </a:t>
            </a:r>
            <a:r>
              <a:rPr lang="en-US" sz="4000" b="1" baseline="30000" dirty="0"/>
              <a:t> </a:t>
            </a:r>
            <a:r>
              <a:rPr lang="en-US" sz="4000" u="sng" dirty="0">
                <a:solidFill>
                  <a:srgbClr val="FFFF00"/>
                </a:solidFill>
              </a:rPr>
              <a:t>Don’t worry about anything</a:t>
            </a:r>
            <a:r>
              <a:rPr lang="en-US" sz="4000" dirty="0"/>
              <a:t>; on the contrary, make your requests known to God by prayer and petition, with thanksgiving.</a:t>
            </a:r>
            <a:endParaRPr lang="en-US" sz="6600" dirty="0"/>
          </a:p>
        </p:txBody>
      </p:sp>
    </p:spTree>
    <p:extLst>
      <p:ext uri="{BB962C8B-B14F-4D97-AF65-F5344CB8AC3E}">
        <p14:creationId xmlns:p14="http://schemas.microsoft.com/office/powerpoint/2010/main" val="8956395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060DF-E9B2-9071-ED78-586915BDDC6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B006885-D15B-8B5A-08E9-1746EA565ABD}"/>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1" baseline="30000" dirty="0"/>
              <a:t> </a:t>
            </a:r>
            <a:r>
              <a:rPr lang="en-US" sz="4000" baseline="30000" dirty="0"/>
              <a:t>Phil 4.4-9 </a:t>
            </a:r>
            <a:r>
              <a:rPr lang="en-US" sz="4000" dirty="0"/>
              <a:t>Then God’s </a:t>
            </a:r>
            <a:r>
              <a:rPr lang="en-US" sz="4000" i="1" dirty="0"/>
              <a:t>shalom</a:t>
            </a:r>
            <a:r>
              <a:rPr lang="en-US" sz="4000" dirty="0"/>
              <a:t>, passing all understanding, will keep your hearts and minds safe in union with the Messiah Yeshua. </a:t>
            </a:r>
            <a:r>
              <a:rPr lang="en-US" sz="4000" b="1" baseline="30000" dirty="0"/>
              <a:t> </a:t>
            </a:r>
            <a:r>
              <a:rPr lang="en-US" sz="4000" dirty="0"/>
              <a:t>In conclusion, brothers, focus your thoughts on what is true, noble, righteous, pure, lovable or admirable, </a:t>
            </a:r>
            <a:endParaRPr lang="en-US" sz="6600" dirty="0"/>
          </a:p>
        </p:txBody>
      </p:sp>
    </p:spTree>
    <p:extLst>
      <p:ext uri="{BB962C8B-B14F-4D97-AF65-F5344CB8AC3E}">
        <p14:creationId xmlns:p14="http://schemas.microsoft.com/office/powerpoint/2010/main" val="248596688"/>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246146</TotalTime>
  <Words>4948</Words>
  <Application>Microsoft Office PowerPoint</Application>
  <PresentationFormat>On-screen Show (16:9)</PresentationFormat>
  <Paragraphs>582</Paragraphs>
  <Slides>102</Slides>
  <Notes>102</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102</vt:i4>
      </vt:variant>
    </vt:vector>
  </HeadingPairs>
  <TitlesOfParts>
    <vt:vector size="109" baseType="lpstr">
      <vt:lpstr>Arial</vt:lpstr>
      <vt:lpstr>Arial Narrow</vt:lpstr>
      <vt:lpstr>Arial Rounded MT Bold</vt:lpstr>
      <vt:lpstr>Assistant</vt:lpstr>
      <vt:lpstr>David</vt:lpstr>
      <vt:lpstr>1_Default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5469</cp:revision>
  <dcterms:created xsi:type="dcterms:W3CDTF">2006-04-21T19:34:43Z</dcterms:created>
  <dcterms:modified xsi:type="dcterms:W3CDTF">2025-04-05T13:52:42Z</dcterms:modified>
</cp:coreProperties>
</file>