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93"/>
  </p:notesMasterIdLst>
  <p:handoutMasterIdLst>
    <p:handoutMasterId r:id="rId94"/>
  </p:handoutMasterIdLst>
  <p:sldIdLst>
    <p:sldId id="66688" r:id="rId2"/>
    <p:sldId id="66722" r:id="rId3"/>
    <p:sldId id="66723" r:id="rId4"/>
    <p:sldId id="66553" r:id="rId5"/>
    <p:sldId id="66728" r:id="rId6"/>
    <p:sldId id="66727" r:id="rId7"/>
    <p:sldId id="66779" r:id="rId8"/>
    <p:sldId id="66714" r:id="rId9"/>
    <p:sldId id="66726" r:id="rId10"/>
    <p:sldId id="66707" r:id="rId11"/>
    <p:sldId id="66703" r:id="rId12"/>
    <p:sldId id="66706" r:id="rId13"/>
    <p:sldId id="66708" r:id="rId14"/>
    <p:sldId id="66702" r:id="rId15"/>
    <p:sldId id="66729" r:id="rId16"/>
    <p:sldId id="66730" r:id="rId17"/>
    <p:sldId id="66716" r:id="rId18"/>
    <p:sldId id="66710" r:id="rId19"/>
    <p:sldId id="66709" r:id="rId20"/>
    <p:sldId id="66725" r:id="rId21"/>
    <p:sldId id="66731" r:id="rId22"/>
    <p:sldId id="66732" r:id="rId23"/>
    <p:sldId id="66705" r:id="rId24"/>
    <p:sldId id="66719" r:id="rId25"/>
    <p:sldId id="66718" r:id="rId26"/>
    <p:sldId id="66777" r:id="rId27"/>
    <p:sldId id="66700" r:id="rId28"/>
    <p:sldId id="66701" r:id="rId29"/>
    <p:sldId id="66737" r:id="rId30"/>
    <p:sldId id="66721" r:id="rId31"/>
    <p:sldId id="66720" r:id="rId32"/>
    <p:sldId id="66715" r:id="rId33"/>
    <p:sldId id="66711" r:id="rId34"/>
    <p:sldId id="66704" r:id="rId35"/>
    <p:sldId id="66698" r:id="rId36"/>
    <p:sldId id="66778" r:id="rId37"/>
    <p:sldId id="66733" r:id="rId38"/>
    <p:sldId id="66734" r:id="rId39"/>
    <p:sldId id="66735" r:id="rId40"/>
    <p:sldId id="66738" r:id="rId41"/>
    <p:sldId id="66739" r:id="rId42"/>
    <p:sldId id="66717" r:id="rId43"/>
    <p:sldId id="66690" r:id="rId44"/>
    <p:sldId id="66756" r:id="rId45"/>
    <p:sldId id="66712" r:id="rId46"/>
    <p:sldId id="66713" r:id="rId47"/>
    <p:sldId id="66755" r:id="rId48"/>
    <p:sldId id="66757" r:id="rId49"/>
    <p:sldId id="66759" r:id="rId50"/>
    <p:sldId id="66760" r:id="rId51"/>
    <p:sldId id="66761" r:id="rId52"/>
    <p:sldId id="66762" r:id="rId53"/>
    <p:sldId id="66758" r:id="rId54"/>
    <p:sldId id="66780" r:id="rId55"/>
    <p:sldId id="66736" r:id="rId56"/>
    <p:sldId id="66781" r:id="rId57"/>
    <p:sldId id="66724" r:id="rId58"/>
    <p:sldId id="66748" r:id="rId59"/>
    <p:sldId id="66740" r:id="rId60"/>
    <p:sldId id="66763" r:id="rId61"/>
    <p:sldId id="66741" r:id="rId62"/>
    <p:sldId id="66742" r:id="rId63"/>
    <p:sldId id="66743" r:id="rId64"/>
    <p:sldId id="66744" r:id="rId65"/>
    <p:sldId id="66745" r:id="rId66"/>
    <p:sldId id="66746" r:id="rId67"/>
    <p:sldId id="66694" r:id="rId68"/>
    <p:sldId id="66750" r:id="rId69"/>
    <p:sldId id="66767" r:id="rId70"/>
    <p:sldId id="66747" r:id="rId71"/>
    <p:sldId id="66764" r:id="rId72"/>
    <p:sldId id="66765" r:id="rId73"/>
    <p:sldId id="66766" r:id="rId74"/>
    <p:sldId id="66749" r:id="rId75"/>
    <p:sldId id="66754" r:id="rId76"/>
    <p:sldId id="66768" r:id="rId77"/>
    <p:sldId id="66772" r:id="rId78"/>
    <p:sldId id="66693" r:id="rId79"/>
    <p:sldId id="66751" r:id="rId80"/>
    <p:sldId id="66783" r:id="rId81"/>
    <p:sldId id="66696" r:id="rId82"/>
    <p:sldId id="66752" r:id="rId83"/>
    <p:sldId id="66769" r:id="rId84"/>
    <p:sldId id="66770" r:id="rId85"/>
    <p:sldId id="66771" r:id="rId86"/>
    <p:sldId id="66775" r:id="rId87"/>
    <p:sldId id="66773" r:id="rId88"/>
    <p:sldId id="66774" r:id="rId89"/>
    <p:sldId id="66699" r:id="rId90"/>
    <p:sldId id="66776" r:id="rId91"/>
    <p:sldId id="66784" r:id="rId9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87933" autoAdjust="0"/>
  </p:normalViewPr>
  <p:slideViewPr>
    <p:cSldViewPr>
      <p:cViewPr varScale="1">
        <p:scale>
          <a:sx n="99" d="100"/>
          <a:sy n="99" d="100"/>
        </p:scale>
        <p:origin x="90" y="44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1252"/>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E49D-A8BA-706F-0BD7-A1EED76989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BF3FF5-9662-BFF7-ED35-2E8854793E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E4E8172-FCAE-79B9-11DC-9FE3481DB2E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58C2F85-9987-6520-EE4E-3871311BBF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A21E705-EDB5-E1FD-2315-1C384E15177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E11A86-EE42-674C-9BE9-F06817D5932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2024DEC-3D08-8459-2800-0AD93EF51B6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66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BDCB1-5534-F937-64BE-04ED00C691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6A3D064-102F-8041-D416-A16886411E1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49257EC-2E55-9046-3F41-FC33B8EBBD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9B91932-B9C3-4EA1-E3F8-82DE37A6ACA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39C5756-6D33-8F27-CBE4-70C5E98D936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55FA1C4-ED03-8432-45A4-AE5ED447C7A4}"/>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https://en.wikipedia.org/wiki/Malthusianism</a:t>
            </a:r>
          </a:p>
          <a:p>
            <a:pPr algn="l"/>
            <a:r>
              <a:rPr lang="en-US" altLang="en-US" dirty="0"/>
              <a:t>It was commonly taught when I was in HS.  Global overpopulation.</a:t>
            </a:r>
          </a:p>
          <a:p>
            <a:pPr algn="l"/>
            <a:r>
              <a:rPr lang="en-US" altLang="en-US" dirty="0"/>
              <a:t>Similar book called “The Biological Time Bomb”</a:t>
            </a:r>
          </a:p>
        </p:txBody>
      </p:sp>
      <p:cxnSp>
        <p:nvCxnSpPr>
          <p:cNvPr id="3" name="Straight Connector 2">
            <a:extLst>
              <a:ext uri="{FF2B5EF4-FFF2-40B4-BE49-F238E27FC236}">
                <a16:creationId xmlns:a16="http://schemas.microsoft.com/office/drawing/2014/main" id="{49403611-471B-2089-70DB-EBE2B49A5E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991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7C08-CB67-0983-74EF-7148641B583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DD9496-B9C7-F961-1A51-82F34A6425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ADAF4CE-9A7F-83E7-9645-60C6025C826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E2A0EC5-5CD4-9C29-8E41-FB8183FA061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251C0E9-EF1D-1E5A-34E9-5EB7FB157FD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9FD4D1-DFF2-D05D-7E95-3E432D97E1D6}"/>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https://en.wikipedia.org/wiki/One-child_policy</a:t>
            </a:r>
          </a:p>
        </p:txBody>
      </p:sp>
      <p:cxnSp>
        <p:nvCxnSpPr>
          <p:cNvPr id="3" name="Straight Connector 2">
            <a:extLst>
              <a:ext uri="{FF2B5EF4-FFF2-40B4-BE49-F238E27FC236}">
                <a16:creationId xmlns:a16="http://schemas.microsoft.com/office/drawing/2014/main" id="{4DACC7B7-4091-877B-7F90-5F2551B8CC2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628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52F4E-4D3A-A222-98E8-FBAFFEA25F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4024C6D-C3D8-2A33-8E03-B6A9EF3EE1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3599325-31D7-2E94-58A0-32FDBEDF18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647AB72-AC73-010E-1E22-51483BF906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C1678E1-3A2D-F255-6547-15049A84A40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0685F06-215C-CCCD-A5FA-120CFC6AC424}"/>
              </a:ext>
            </a:extLst>
          </p:cNvPr>
          <p:cNvSpPr>
            <a:spLocks noGrp="1" noChangeArrowheads="1"/>
          </p:cNvSpPr>
          <p:nvPr>
            <p:ph type="body" idx="1"/>
          </p:nvPr>
        </p:nvSpPr>
        <p:spPr>
          <a:xfrm>
            <a:off x="152400" y="4114800"/>
            <a:ext cx="6553200" cy="4876800"/>
          </a:xfrm>
        </p:spPr>
        <p:txBody>
          <a:bodyPr/>
          <a:lstStyle/>
          <a:p>
            <a:pPr algn="l"/>
            <a:r>
              <a:rPr lang="en-US" b="0" i="0" dirty="0">
                <a:solidFill>
                  <a:srgbClr val="202122"/>
                </a:solidFill>
                <a:effectLst/>
              </a:rPr>
              <a:t>A propaganda painting in </a:t>
            </a:r>
            <a:r>
              <a:rPr lang="en-US" b="0" i="0" u="none" strike="noStrike" dirty="0">
                <a:solidFill>
                  <a:srgbClr val="3366CC"/>
                </a:solidFill>
                <a:effectLst/>
              </a:rPr>
              <a:t>Guangdong</a:t>
            </a:r>
            <a:r>
              <a:rPr lang="en-US" b="0" i="0" dirty="0">
                <a:solidFill>
                  <a:srgbClr val="202122"/>
                </a:solidFill>
                <a:effectLst/>
              </a:rPr>
              <a:t> promotes the idea of a </a:t>
            </a:r>
            <a:r>
              <a:rPr lang="en-US" b="0" i="0" u="none" strike="noStrike" dirty="0">
                <a:solidFill>
                  <a:srgbClr val="3366CC"/>
                </a:solidFill>
                <a:effectLst/>
              </a:rPr>
              <a:t>nuclear family</a:t>
            </a:r>
            <a:r>
              <a:rPr lang="en-US" b="0" i="0" dirty="0">
                <a:solidFill>
                  <a:srgbClr val="202122"/>
                </a:solidFill>
                <a:effectLst/>
              </a:rPr>
              <a:t> with a single child. The text reads "Planned child birth is everyone's responsibility."</a:t>
            </a:r>
            <a:endParaRPr lang="en-US" altLang="en-US" dirty="0"/>
          </a:p>
        </p:txBody>
      </p:sp>
      <p:cxnSp>
        <p:nvCxnSpPr>
          <p:cNvPr id="3" name="Straight Connector 2">
            <a:extLst>
              <a:ext uri="{FF2B5EF4-FFF2-40B4-BE49-F238E27FC236}">
                <a16:creationId xmlns:a16="http://schemas.microsoft.com/office/drawing/2014/main" id="{3ECCF725-77A6-388E-0FED-39FFB6DEA8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332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73BF4-DF72-BDC1-26D0-0C29146D2F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3BEB6A9-AF3A-220B-CC44-6CD8BB8762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EFDF47D-B4BF-E5AE-A73A-A426816764B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D2C5EEC-3C09-1818-66A8-89AB49F469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05848F6-FDB6-FAB2-D8F4-827991910B8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2423D62-D81E-18C1-F508-F9BEBF935012}"/>
              </a:ext>
            </a:extLst>
          </p:cNvPr>
          <p:cNvSpPr>
            <a:spLocks noGrp="1" noChangeArrowheads="1"/>
          </p:cNvSpPr>
          <p:nvPr>
            <p:ph type="body" idx="1"/>
          </p:nvPr>
        </p:nvSpPr>
        <p:spPr>
          <a:xfrm>
            <a:off x="152400" y="4114800"/>
            <a:ext cx="6553200" cy="4876800"/>
          </a:xfrm>
        </p:spPr>
        <p:txBody>
          <a:bodyPr/>
          <a:lstStyle/>
          <a:p>
            <a:pPr algn="l"/>
            <a:r>
              <a:rPr lang="en-US" altLang="en-US" dirty="0"/>
              <a:t>The CCP was actually quite brutal in enforcing this policy, with arrest seizures of unauthorized pregnant women and forced abortions.</a:t>
            </a:r>
          </a:p>
        </p:txBody>
      </p:sp>
      <p:cxnSp>
        <p:nvCxnSpPr>
          <p:cNvPr id="3" name="Straight Connector 2">
            <a:extLst>
              <a:ext uri="{FF2B5EF4-FFF2-40B4-BE49-F238E27FC236}">
                <a16:creationId xmlns:a16="http://schemas.microsoft.com/office/drawing/2014/main" id="{5BC8B2DB-8D28-6E94-6234-728E3D87C23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416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6B901-E5F9-5E9B-C47C-C2EA0F1F165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9BB108B-83E0-878A-5D94-EE4CE659AD6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32887AD-2ED9-27B2-880C-70DFCBCBAA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5970874-4CBB-1B86-0474-871F0173E5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AF6BB66-3243-1D07-EF18-9C40CEBA2E7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A0D2C7C-8563-4CCC-6B8A-575C9C8ABCCD}"/>
              </a:ext>
            </a:extLst>
          </p:cNvPr>
          <p:cNvSpPr>
            <a:spLocks noGrp="1" noChangeArrowheads="1"/>
          </p:cNvSpPr>
          <p:nvPr>
            <p:ph type="body" idx="1"/>
          </p:nvPr>
        </p:nvSpPr>
        <p:spPr>
          <a:xfrm>
            <a:off x="152400" y="4114800"/>
            <a:ext cx="6553200" cy="4876800"/>
          </a:xfrm>
        </p:spPr>
        <p:txBody>
          <a:bodyPr/>
          <a:lstStyle/>
          <a:p>
            <a:pPr algn="l"/>
            <a:r>
              <a:rPr lang="en-US" altLang="en-US" dirty="0"/>
              <a:t>https://www.worldometers.info/demographics/china-demographics/</a:t>
            </a:r>
          </a:p>
        </p:txBody>
      </p:sp>
      <p:cxnSp>
        <p:nvCxnSpPr>
          <p:cNvPr id="3" name="Straight Connector 2">
            <a:extLst>
              <a:ext uri="{FF2B5EF4-FFF2-40B4-BE49-F238E27FC236}">
                <a16:creationId xmlns:a16="http://schemas.microsoft.com/office/drawing/2014/main" id="{149D5D5C-ED94-BBA2-3E13-A3EC0A0CFB0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732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609D8-DBFA-1F7B-1A56-2FCA23FFCA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CD7507-35B3-10F7-6FA9-D9631FB20BB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F883A89-0C82-39F1-4AE6-8DF1B6F4FD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B0924EA-FF81-FFE8-0B2E-434B068FBB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B08419-2416-7A21-7E7C-1A89D8897BC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098FBFD-AF87-33C8-D976-6B3ABCBAE6B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16C50BD-B7CA-A296-48F3-FEBE33F60AA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05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B9A4-7021-ECA1-B350-5DB4512FDE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22DF7A-AA07-A926-ADFA-B04C9C184D0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39D1F46-CEAE-6A44-845E-CDA798A00D9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B1EC407-D923-15BD-1B8F-C948114FFD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31DB685-32E7-2BA5-5029-896B82B4B7F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0C99CDA-E148-9155-BE3B-D9B7B3C3F7E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CB571DC-1442-B045-9529-4B59D222578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751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82F05-267B-B1F0-9530-4594169771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2428F38-A862-3AE5-752F-E0A884F57B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8DDE52B-B4CB-BD75-E239-4CA01C0677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19ED8F9-100A-17C6-B708-6C0A66799D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B730D3B-15AC-36D5-818A-1EC0F3724BE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9469310-DD7D-DD13-EA83-660985E99D5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FE4E929-A22E-6FD2-7492-0D4C8BA5033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08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C84F-9685-0346-D3F6-0B4A36CCF1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47FB8E-EE34-9097-C8DC-07DDDC1A320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98346AB-C011-6722-1563-C4A0707654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C297E13-FC95-A23D-1F2D-0F5967680B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B8B2167-0D69-631B-8EFF-D55807BC49B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BF18B0C-C192-38CE-CF08-DA87D148DB4C}"/>
              </a:ext>
            </a:extLst>
          </p:cNvPr>
          <p:cNvSpPr>
            <a:spLocks noGrp="1" noChangeArrowheads="1"/>
          </p:cNvSpPr>
          <p:nvPr>
            <p:ph type="body" idx="1"/>
          </p:nvPr>
        </p:nvSpPr>
        <p:spPr>
          <a:xfrm>
            <a:off x="152400" y="4114800"/>
            <a:ext cx="6553200" cy="4876800"/>
          </a:xfrm>
        </p:spPr>
        <p:txBody>
          <a:bodyPr/>
          <a:lstStyle/>
          <a:p>
            <a:pPr algn="l"/>
            <a:r>
              <a:rPr lang="en-US" altLang="en-US" dirty="0"/>
              <a:t>https://youtu.be/yqMtAQEU2SA</a:t>
            </a:r>
          </a:p>
        </p:txBody>
      </p:sp>
      <p:cxnSp>
        <p:nvCxnSpPr>
          <p:cNvPr id="3" name="Straight Connector 2">
            <a:extLst>
              <a:ext uri="{FF2B5EF4-FFF2-40B4-BE49-F238E27FC236}">
                <a16:creationId xmlns:a16="http://schemas.microsoft.com/office/drawing/2014/main" id="{06769CC5-E1A5-E337-962F-4711CF0A98A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568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4490B-6A79-15B6-7B1C-96325C574AF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61553A-A673-F802-1F69-8F84B51692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F18DF2F-C2CE-22FB-A4E0-6DA833B040F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3F2FF3B-C87C-99B1-ED95-C981CADE64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3A16BA9-75A6-F149-4C35-1DA730B62F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6C70980-B917-4CE2-CBE9-DF590B993522}"/>
              </a:ext>
            </a:extLst>
          </p:cNvPr>
          <p:cNvSpPr>
            <a:spLocks noGrp="1" noChangeArrowheads="1"/>
          </p:cNvSpPr>
          <p:nvPr>
            <p:ph type="body" idx="1"/>
          </p:nvPr>
        </p:nvSpPr>
        <p:spPr>
          <a:xfrm>
            <a:off x="152400" y="4114800"/>
            <a:ext cx="6553200" cy="4876800"/>
          </a:xfrm>
        </p:spPr>
        <p:txBody>
          <a:bodyPr/>
          <a:lstStyle/>
          <a:p>
            <a:pPr algn="l"/>
            <a:r>
              <a:rPr lang="en-US" altLang="en-US" dirty="0"/>
              <a:t>Yet, it didn’t begin with David </a:t>
            </a:r>
            <a:r>
              <a:rPr lang="en-US" altLang="en-US" dirty="0" err="1"/>
              <a:t>Bentar</a:t>
            </a:r>
            <a:r>
              <a:rPr lang="en-US" altLang="en-US" dirty="0"/>
              <a:t> in the 20</a:t>
            </a:r>
            <a:r>
              <a:rPr lang="en-US" altLang="en-US" baseline="30000" dirty="0"/>
              <a:t>th</a:t>
            </a:r>
            <a:r>
              <a:rPr lang="en-US" altLang="en-US" dirty="0"/>
              <a:t> C.</a:t>
            </a:r>
          </a:p>
        </p:txBody>
      </p:sp>
      <p:cxnSp>
        <p:nvCxnSpPr>
          <p:cNvPr id="3" name="Straight Connector 2">
            <a:extLst>
              <a:ext uri="{FF2B5EF4-FFF2-40B4-BE49-F238E27FC236}">
                <a16:creationId xmlns:a16="http://schemas.microsoft.com/office/drawing/2014/main" id="{15FE9657-F6AB-DDC9-C69B-82DB6BA15C2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26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41A78-9026-F3D4-7247-97F90FC5449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8ACF53-620C-DA05-2974-12FE2F81EC0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3EFC9A7-AFAA-AA83-6DEE-9F8774C8E3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BB1E19A-16A4-9870-2661-6C29EAEA50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F365CD6-F7AF-BF3B-4182-F09E47E4448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DA80C20-53CB-FC39-23DE-9885642F545F}"/>
              </a:ext>
            </a:extLst>
          </p:cNvPr>
          <p:cNvSpPr>
            <a:spLocks noGrp="1" noChangeArrowheads="1"/>
          </p:cNvSpPr>
          <p:nvPr>
            <p:ph type="body" idx="1"/>
          </p:nvPr>
        </p:nvSpPr>
        <p:spPr>
          <a:xfrm>
            <a:off x="152400" y="4114800"/>
            <a:ext cx="6553200" cy="4876800"/>
          </a:xfrm>
        </p:spPr>
        <p:txBody>
          <a:bodyPr/>
          <a:lstStyle/>
          <a:p>
            <a:pPr algn="l"/>
            <a:r>
              <a:rPr lang="en-US" altLang="en-US" dirty="0"/>
              <a:t>Let that sink in.  There was an Auschwitz or similar camp survivor son as a pilot in the raid on the Osirak reactor in Iraq in 1981.</a:t>
            </a:r>
          </a:p>
          <a:p>
            <a:pPr algn="l"/>
            <a:r>
              <a:rPr lang="en-US" altLang="en-US" dirty="0"/>
              <a:t>Now, from the sublime to the ridiculous…</a:t>
            </a:r>
          </a:p>
        </p:txBody>
      </p:sp>
      <p:cxnSp>
        <p:nvCxnSpPr>
          <p:cNvPr id="3" name="Straight Connector 2">
            <a:extLst>
              <a:ext uri="{FF2B5EF4-FFF2-40B4-BE49-F238E27FC236}">
                <a16:creationId xmlns:a16="http://schemas.microsoft.com/office/drawing/2014/main" id="{4993044B-A01A-ACD8-5A95-239B4D8A21D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809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F7075-D9EF-B014-3585-28D726CF94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AF8827-9099-76D7-590E-6AFB10B4501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53E6B29-ED0E-BDF9-B17F-4D4E5BEF99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ED4EA3F-7F8B-21A9-49F0-A72E56BB2B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D6095D1-6A4B-A11B-B008-1F525BCE66C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AE640CD-F20B-C163-AEFA-96CCB906095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071F0A8-430A-78EB-9AC4-19B85E47C54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218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7D7D-5C36-E137-C618-9887246151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90B9AC-0DAD-F9B7-5E2B-0E31C37EBD9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B100CE8-7BB3-B194-7659-9AA53BEF55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ED7DFC1-5350-91B4-5DA2-B5E9355A29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3FBC213-B529-EA75-D300-401D7CF408F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BD5791-4E59-30F3-91E6-13991869DFB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527C57B-69B1-669A-CC8B-F519E916F1C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681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52580-58FC-3EDB-EE73-5F5A742221C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906E768-EEF5-4B76-8222-6F585C68069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8AACA46-4D92-2601-D179-95CD3F30991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AB63B52-B03C-E660-A08D-F1D4C10AADE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1F17C99-21B8-7FC8-47BB-A6ACFB19AA1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CCACBAC-2F14-2BD1-2C9A-BCD6F01033A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62783F3-9251-A8EF-7F78-62091EAAFC3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772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82288-E668-CDD1-1826-EFE17D51CF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1005074-531C-5D95-9E1F-085B8AC643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33616D2-8760-E1AE-70F8-C09516F28D8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FC97E85-B4D4-D9CA-3CD5-FA0F268AC1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F619449-06DA-80EF-E817-40CC19D37C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B212B95-9D2C-25DF-94E3-B9E68134F3CA}"/>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https://en.wikipedia.org/wiki/One-child_policy</a:t>
            </a:r>
          </a:p>
          <a:p>
            <a:pPr algn="l"/>
            <a:endParaRPr lang="en-US" altLang="en-US" dirty="0"/>
          </a:p>
        </p:txBody>
      </p:sp>
      <p:cxnSp>
        <p:nvCxnSpPr>
          <p:cNvPr id="3" name="Straight Connector 2">
            <a:extLst>
              <a:ext uri="{FF2B5EF4-FFF2-40B4-BE49-F238E27FC236}">
                <a16:creationId xmlns:a16="http://schemas.microsoft.com/office/drawing/2014/main" id="{58A1B875-3F8F-D30F-013A-166E3F56EDB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142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DD2B8-33FE-E695-5B34-3C0E36F8A0C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4D20496-CE4E-0899-8060-450B909E3E5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15B0D35-1E7A-8322-DAAA-54BF6E43DC6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DB85228-B464-6A4F-29D6-43B8E40807E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3620CB-B89D-8342-AC35-0E7E8A9C8E2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3994257-68D5-5BAC-6DA3-A9594B814AFE}"/>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https://en.wikipedia.org/wiki/One-child_policy</a:t>
            </a:r>
          </a:p>
          <a:p>
            <a:pPr algn="l"/>
            <a:endParaRPr lang="en-US" altLang="en-US" dirty="0"/>
          </a:p>
        </p:txBody>
      </p:sp>
      <p:cxnSp>
        <p:nvCxnSpPr>
          <p:cNvPr id="3" name="Straight Connector 2">
            <a:extLst>
              <a:ext uri="{FF2B5EF4-FFF2-40B4-BE49-F238E27FC236}">
                <a16:creationId xmlns:a16="http://schemas.microsoft.com/office/drawing/2014/main" id="{3F844080-B21F-ADAC-02EA-6B34ED0EA17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752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8A0E2-31E6-296C-E120-F2D8777ED60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6910FA-4823-9AA2-0B79-B446F1130F6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CB73D58-896D-78C0-C63A-C39F1A20D7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19AF997-37CD-79C5-963E-6869256970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97CE21C-5B0C-FFA9-AC31-C5BA4ADEDEB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D5DA5F9-3332-808F-7DCC-9A5ED06C98AD}"/>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https://en.wikipedia.org/wiki/One-child_policy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The CCP had tried to re-engineer the growth of the human race with restraining, and their plans woefully backfired on them.</a:t>
            </a:r>
          </a:p>
          <a:p>
            <a:pPr algn="l"/>
            <a:endParaRPr lang="en-US" altLang="en-US" dirty="0"/>
          </a:p>
        </p:txBody>
      </p:sp>
      <p:cxnSp>
        <p:nvCxnSpPr>
          <p:cNvPr id="3" name="Straight Connector 2">
            <a:extLst>
              <a:ext uri="{FF2B5EF4-FFF2-40B4-BE49-F238E27FC236}">
                <a16:creationId xmlns:a16="http://schemas.microsoft.com/office/drawing/2014/main" id="{677594EB-A679-1D2F-4F66-1EF6B18AAC9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67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8A4F2-37A1-4C49-8ED1-2CEFBF306D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81BD9A-BF7E-5E78-C7FF-B702A39EF4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9CA3ED7-087D-020B-A6D2-51093101D79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05B1D38-E0BA-E38B-4C6D-3159F0AAC6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020F727-0A6E-FC34-3005-9687A02553E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7DDBAF6-5E3B-B4EF-738F-CC625948803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D4F5E91-A276-BA87-6097-66843EE4361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610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90CDF-B555-8087-9ECC-65C50CDD5B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8E500F-4FE9-A3AB-3414-8523CDE459D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FC60DFA-3124-FC4C-B592-E52790E4C1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C950BAD-70AE-1A01-6F03-E425AFC50AF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1B94D9A-0B0C-8DE8-5EC4-8D29B570BA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C1E62DA-4598-168A-6D58-2546C35AB27D}"/>
              </a:ext>
            </a:extLst>
          </p:cNvPr>
          <p:cNvSpPr>
            <a:spLocks noGrp="1" noChangeArrowheads="1"/>
          </p:cNvSpPr>
          <p:nvPr>
            <p:ph type="body" idx="1"/>
          </p:nvPr>
        </p:nvSpPr>
        <p:spPr>
          <a:xfrm>
            <a:off x="152400" y="4114800"/>
            <a:ext cx="6553200" cy="4876800"/>
          </a:xfrm>
        </p:spPr>
        <p:txBody>
          <a:bodyPr/>
          <a:lstStyle/>
          <a:p>
            <a:pPr algn="l"/>
            <a:r>
              <a:rPr lang="en-US" altLang="en-US" sz="1100" dirty="0"/>
              <a:t>https://holisticfertilityinstitute.com/fertilityarticles/the-truth-about-male-fertility-what-s-really-causing-the-global-decline#:~:text=Did%20you%20know%20that%20sperm%20counts%20have%20dropped,position%20doubles%20the%20risk%20of%20sperm%20DNA%20damage.</a:t>
            </a:r>
          </a:p>
        </p:txBody>
      </p:sp>
      <p:cxnSp>
        <p:nvCxnSpPr>
          <p:cNvPr id="3" name="Straight Connector 2">
            <a:extLst>
              <a:ext uri="{FF2B5EF4-FFF2-40B4-BE49-F238E27FC236}">
                <a16:creationId xmlns:a16="http://schemas.microsoft.com/office/drawing/2014/main" id="{287EC935-CBD6-235F-2D69-03DFA4634B9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484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755F5-F03D-BA44-218E-EB7A111092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1D615C4-78AE-EFF4-C1CC-01B3B00C109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D63025B-C93F-C4BB-2644-0A571666470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F6C2CD1-51D8-3739-B718-24C9514D86D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3E0B8B0-5D75-618F-C8BB-415A4B0818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E920063-847F-2AC1-198C-FDE16A5A1BF2}"/>
              </a:ext>
            </a:extLst>
          </p:cNvPr>
          <p:cNvSpPr>
            <a:spLocks noGrp="1" noChangeArrowheads="1"/>
          </p:cNvSpPr>
          <p:nvPr>
            <p:ph type="body" idx="1"/>
          </p:nvPr>
        </p:nvSpPr>
        <p:spPr>
          <a:xfrm>
            <a:off x="152400" y="4114800"/>
            <a:ext cx="6553200" cy="4876800"/>
          </a:xfrm>
        </p:spPr>
        <p:txBody>
          <a:bodyPr/>
          <a:lstStyle/>
          <a:p>
            <a:pPr algn="l"/>
            <a:r>
              <a:rPr lang="en-US" altLang="en-US" sz="1100" dirty="0"/>
              <a:t>https://www.euronews.com/health/2022/11/15/sperm-count-drop-is-accelerating-worldwide-and-threatens-the-future-of-mankind-study-warns</a:t>
            </a:r>
          </a:p>
        </p:txBody>
      </p:sp>
      <p:cxnSp>
        <p:nvCxnSpPr>
          <p:cNvPr id="3" name="Straight Connector 2">
            <a:extLst>
              <a:ext uri="{FF2B5EF4-FFF2-40B4-BE49-F238E27FC236}">
                <a16:creationId xmlns:a16="http://schemas.microsoft.com/office/drawing/2014/main" id="{419DE13A-FB1F-B107-BBBB-7CD80CC24A8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55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9A541-0EF1-0C28-1592-7BF65D4C2F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487A38-0492-45E2-4125-6992475F4CD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1FD8088-D06F-A0D4-107B-2E2997EB7AB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C133613-8B85-124C-0B29-65C510BA318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2AD142F-E44A-9D76-6047-F195583C0BC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F1628E2-8255-0067-6437-1BA6EDCF59B5}"/>
              </a:ext>
            </a:extLst>
          </p:cNvPr>
          <p:cNvSpPr>
            <a:spLocks noGrp="1" noChangeArrowheads="1"/>
          </p:cNvSpPr>
          <p:nvPr>
            <p:ph type="body" idx="1"/>
          </p:nvPr>
        </p:nvSpPr>
        <p:spPr>
          <a:xfrm>
            <a:off x="152400" y="4114800"/>
            <a:ext cx="6553200" cy="4876800"/>
          </a:xfrm>
        </p:spPr>
        <p:txBody>
          <a:bodyPr/>
          <a:lstStyle/>
          <a:p>
            <a:r>
              <a:rPr lang="en-US" altLang="en-US" sz="1100" dirty="0"/>
              <a:t>https://holisticfertilityinstitute.com/fertilityarticles/the-truth-about-male-fertility-what-s-really-causing-the-global-decline#:~:text=Did%20you%20know%20that%20sperm%20counts%20have%20dropped,position%20doubles%20the%20risk%20of%20sperm%20DNA%20damage.</a:t>
            </a:r>
          </a:p>
        </p:txBody>
      </p:sp>
      <p:cxnSp>
        <p:nvCxnSpPr>
          <p:cNvPr id="3" name="Straight Connector 2">
            <a:extLst>
              <a:ext uri="{FF2B5EF4-FFF2-40B4-BE49-F238E27FC236}">
                <a16:creationId xmlns:a16="http://schemas.microsoft.com/office/drawing/2014/main" id="{37734925-2DCC-6AC3-5495-0596DABD925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4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F41E3-6036-90AF-1A96-1559055F5C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52F5A69-757A-0369-3255-D501DE6279A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4E49920C-1637-D4EF-BCD4-902AD8955252}"/>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926EA49F-9747-8653-CDA5-02B2832AB3FB}"/>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a:t>
            </a:fld>
            <a:endParaRPr lang="en-US" altLang="en-US">
              <a:solidFill>
                <a:prstClr val="white"/>
              </a:solidFill>
            </a:endParaRPr>
          </a:p>
        </p:txBody>
      </p:sp>
      <p:sp>
        <p:nvSpPr>
          <p:cNvPr id="840706" name="Rectangle 2">
            <a:extLst>
              <a:ext uri="{FF2B5EF4-FFF2-40B4-BE49-F238E27FC236}">
                <a16:creationId xmlns:a16="http://schemas.microsoft.com/office/drawing/2014/main" id="{55C828E6-F71D-7B07-719E-9C21255E5EC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FFA9CB3-EBD1-8C76-68D6-E68911C0D854}"/>
              </a:ext>
            </a:extLst>
          </p:cNvPr>
          <p:cNvSpPr>
            <a:spLocks noGrp="1" noChangeArrowheads="1"/>
          </p:cNvSpPr>
          <p:nvPr>
            <p:ph type="body" idx="1"/>
          </p:nvPr>
        </p:nvSpPr>
        <p:spPr>
          <a:xfrm>
            <a:off x="196850" y="4231640"/>
            <a:ext cx="6356350" cy="4997027"/>
          </a:xfrm>
        </p:spPr>
        <p:txBody>
          <a:bodyPr/>
          <a:lstStyle/>
          <a:p>
            <a:pPr algn="l"/>
            <a:r>
              <a:rPr lang="en-US" altLang="en-US" dirty="0"/>
              <a:t>“Not me?”</a:t>
            </a:r>
          </a:p>
          <a:p>
            <a:pPr algn="l"/>
            <a:r>
              <a:rPr lang="en-US" altLang="en-US" dirty="0"/>
              <a:t>Especially if faulty flapper.</a:t>
            </a:r>
          </a:p>
        </p:txBody>
      </p:sp>
      <p:cxnSp>
        <p:nvCxnSpPr>
          <p:cNvPr id="3" name="Straight Connector 2">
            <a:extLst>
              <a:ext uri="{FF2B5EF4-FFF2-40B4-BE49-F238E27FC236}">
                <a16:creationId xmlns:a16="http://schemas.microsoft.com/office/drawing/2014/main" id="{6FF6FC2E-7170-3B5F-E0E1-711B4AA73F2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635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A23E8-4E7B-1AC8-4D95-F5F37ACCBB6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876B35-DEDB-7BAB-D767-BA675D1E77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7711D24-3ABE-2E11-729F-3D4EBEC6023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03C6498-630B-BE93-70FC-000F98AA78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1D2F039-13B6-F8CA-8D79-C3182028FA0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21EDD4-7DC5-E6D7-9947-87D04CB53FE4}"/>
              </a:ext>
            </a:extLst>
          </p:cNvPr>
          <p:cNvSpPr>
            <a:spLocks noGrp="1" noChangeArrowheads="1"/>
          </p:cNvSpPr>
          <p:nvPr>
            <p:ph type="body" idx="1"/>
          </p:nvPr>
        </p:nvSpPr>
        <p:spPr>
          <a:xfrm>
            <a:off x="152400" y="4114800"/>
            <a:ext cx="6553200" cy="4876800"/>
          </a:xfrm>
        </p:spPr>
        <p:txBody>
          <a:bodyPr/>
          <a:lstStyle/>
          <a:p>
            <a:r>
              <a:rPr lang="en-US" altLang="en-US" sz="1100" dirty="0"/>
              <a:t>https://www.euronews.com/health/2022/11/15/sperm-count-drop-is-accelerating-worldwide-and-threatens-the-future-of-mankind-study-warns</a:t>
            </a:r>
          </a:p>
        </p:txBody>
      </p:sp>
      <p:cxnSp>
        <p:nvCxnSpPr>
          <p:cNvPr id="3" name="Straight Connector 2">
            <a:extLst>
              <a:ext uri="{FF2B5EF4-FFF2-40B4-BE49-F238E27FC236}">
                <a16:creationId xmlns:a16="http://schemas.microsoft.com/office/drawing/2014/main" id="{1834E068-55E6-2798-4FFD-A8138F3AEAE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773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027BC-35E1-AADF-9FAF-032AE1246D5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ED7CD9-486D-92B9-EA1A-A9702936D01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175EB2B-2B59-EF38-447A-05296CA3ED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53DA436-3858-CE67-454D-14CBD87514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A61CA9-4BAF-5D7B-E4DC-F1859665D2D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BD725B8-CE91-4DAC-AB3C-420B7C5895E3}"/>
              </a:ext>
            </a:extLst>
          </p:cNvPr>
          <p:cNvSpPr>
            <a:spLocks noGrp="1" noChangeArrowheads="1"/>
          </p:cNvSpPr>
          <p:nvPr>
            <p:ph type="body" idx="1"/>
          </p:nvPr>
        </p:nvSpPr>
        <p:spPr>
          <a:xfrm>
            <a:off x="152400" y="4114800"/>
            <a:ext cx="6553200" cy="4876800"/>
          </a:xfrm>
        </p:spPr>
        <p:txBody>
          <a:bodyPr/>
          <a:lstStyle/>
          <a:p>
            <a:r>
              <a:rPr lang="en-US" altLang="en-US" sz="1100" dirty="0"/>
              <a:t>https://www.euronews.com/health/2022/11/15/sperm-count-drop-is-accelerating-worldwide-and-threatens-the-future-of-mankind-study-warns</a:t>
            </a:r>
          </a:p>
        </p:txBody>
      </p:sp>
      <p:cxnSp>
        <p:nvCxnSpPr>
          <p:cNvPr id="3" name="Straight Connector 2">
            <a:extLst>
              <a:ext uri="{FF2B5EF4-FFF2-40B4-BE49-F238E27FC236}">
                <a16:creationId xmlns:a16="http://schemas.microsoft.com/office/drawing/2014/main" id="{5CCD8F32-6208-88C2-6559-83B64C3DAAD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920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071EF-A59E-72FE-DF52-2EE03057BC0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C4415A-DB89-3819-E3A4-30E7DFDDDD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EA7B827-4C98-FE79-A31F-7911B0795DE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EC48FDA-E77E-6D02-FA51-F780070FA4D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3F73AD9-DAD4-06E3-4EEA-43579CBAB66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0205314-96CD-E806-3C6A-1B0E5C8D4B57}"/>
              </a:ext>
            </a:extLst>
          </p:cNvPr>
          <p:cNvSpPr>
            <a:spLocks noGrp="1" noChangeArrowheads="1"/>
          </p:cNvSpPr>
          <p:nvPr>
            <p:ph type="body" idx="1"/>
          </p:nvPr>
        </p:nvSpPr>
        <p:spPr>
          <a:xfrm>
            <a:off x="152400" y="4114800"/>
            <a:ext cx="6553200" cy="4876800"/>
          </a:xfrm>
        </p:spPr>
        <p:txBody>
          <a:bodyPr/>
          <a:lstStyle/>
          <a:p>
            <a:pPr algn="l"/>
            <a:r>
              <a:rPr lang="en-US" altLang="en-US" sz="1000" dirty="0"/>
              <a:t>https://holisticfertilityinstitute.com/fertilityarticles/the-truth-about-male-fertility-what-s-really-causing-the-global-decline#:~:text=Did%20you%20know%20that%20sperm%20counts%20have%20dropped,position%20doubles%20the%20risk%20of%20sperm%20DNA%20damage</a:t>
            </a:r>
          </a:p>
          <a:p>
            <a:pPr marL="280988" indent="-280988" algn="l">
              <a:buAutoNum type="arabicPeriod"/>
            </a:pPr>
            <a:r>
              <a:rPr lang="en-US" altLang="en-US" dirty="0"/>
              <a:t>Tight clothes</a:t>
            </a:r>
          </a:p>
          <a:p>
            <a:pPr marL="280988" indent="-280988" algn="l">
              <a:buAutoNum type="arabicPeriod"/>
            </a:pPr>
            <a:r>
              <a:rPr lang="fr-FR" altLang="en-US" dirty="0"/>
              <a:t>BPA and phtalates, pesticides, flame </a:t>
            </a:r>
            <a:r>
              <a:rPr lang="fr-FR" altLang="en-US" dirty="0" err="1"/>
              <a:t>retardants</a:t>
            </a:r>
            <a:endParaRPr lang="fr-FR" altLang="en-US" dirty="0"/>
          </a:p>
          <a:p>
            <a:pPr marL="280988" indent="-280988" algn="l">
              <a:buAutoNum type="arabicPeriod"/>
            </a:pPr>
            <a:r>
              <a:rPr lang="fr-FR" altLang="en-US" dirty="0"/>
              <a:t>Food lots E, </a:t>
            </a:r>
            <a:r>
              <a:rPr lang="fr-FR" altLang="en-US" dirty="0" err="1"/>
              <a:t>low</a:t>
            </a:r>
            <a:r>
              <a:rPr lang="fr-FR" altLang="en-US" dirty="0"/>
              <a:t> </a:t>
            </a:r>
            <a:r>
              <a:rPr lang="fr-FR" altLang="en-US" dirty="0" err="1"/>
              <a:t>nutrients</a:t>
            </a:r>
            <a:r>
              <a:rPr lang="fr-FR" altLang="en-US" dirty="0"/>
              <a:t>: Zn</a:t>
            </a:r>
          </a:p>
          <a:p>
            <a:pPr marL="280988" indent="-280988" algn="l">
              <a:buAutoNum type="arabicPeriod"/>
            </a:pPr>
            <a:r>
              <a:rPr lang="fr-FR" altLang="en-US" dirty="0"/>
              <a:t>Cortisol</a:t>
            </a:r>
          </a:p>
          <a:p>
            <a:pPr marL="280988" indent="-280988" algn="l">
              <a:buAutoNum type="arabicPeriod"/>
            </a:pPr>
            <a:r>
              <a:rPr lang="fr-FR" altLang="en-US" dirty="0"/>
              <a:t>Laptop</a:t>
            </a:r>
            <a:endParaRPr lang="en-US" altLang="en-US" dirty="0"/>
          </a:p>
          <a:p>
            <a:pPr marL="457200" indent="-457200" algn="l">
              <a:buAutoNum type="arabicPeriod"/>
            </a:pPr>
            <a:endParaRPr lang="en-US" altLang="en-US" dirty="0"/>
          </a:p>
        </p:txBody>
      </p:sp>
      <p:cxnSp>
        <p:nvCxnSpPr>
          <p:cNvPr id="3" name="Straight Connector 2">
            <a:extLst>
              <a:ext uri="{FF2B5EF4-FFF2-40B4-BE49-F238E27FC236}">
                <a16:creationId xmlns:a16="http://schemas.microsoft.com/office/drawing/2014/main" id="{EE6E1B0C-C77E-A8FC-21B5-385797E120B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793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0F846-4343-E5B9-1220-C150F210181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5751BE8-0EF5-2C5B-2C21-4933E869820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EDE9243-FBA7-69BA-A352-0CAE5C2C7F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92438BA-0DB8-77C0-3CD2-27421290C5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4F860FF-FC6B-79BD-009D-4AEA64DB824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0362C8E-DF19-4C8F-0A10-993E7439DD13}"/>
              </a:ext>
            </a:extLst>
          </p:cNvPr>
          <p:cNvSpPr>
            <a:spLocks noGrp="1" noChangeArrowheads="1"/>
          </p:cNvSpPr>
          <p:nvPr>
            <p:ph type="body" idx="1"/>
          </p:nvPr>
        </p:nvSpPr>
        <p:spPr>
          <a:xfrm>
            <a:off x="152400" y="4114800"/>
            <a:ext cx="6553200" cy="4876800"/>
          </a:xfrm>
        </p:spPr>
        <p:txBody>
          <a:bodyPr/>
          <a:lstStyle/>
          <a:p>
            <a:r>
              <a:rPr lang="en-US" altLang="en-US" sz="1100" dirty="0"/>
              <a:t>https://www.livescience.com/worlds-population-could-plummet-to-six-billion-by-the-end-of-the-century-new-study-suggests</a:t>
            </a:r>
          </a:p>
        </p:txBody>
      </p:sp>
      <p:cxnSp>
        <p:nvCxnSpPr>
          <p:cNvPr id="3" name="Straight Connector 2">
            <a:extLst>
              <a:ext uri="{FF2B5EF4-FFF2-40B4-BE49-F238E27FC236}">
                <a16:creationId xmlns:a16="http://schemas.microsoft.com/office/drawing/2014/main" id="{2A0C977A-AB2E-15C4-7CCF-D76CC9988A7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469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9F38-120F-0D80-3B57-529B89C8E88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289260-D807-5B46-3348-0D058DBC5D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376563F-D363-2FA8-F8B4-E20CE5F352C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939C7E5-694E-5E12-CE4D-6852E10A321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1DB80DB-4212-334F-E130-1212A54074B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282936B-3D21-1E65-4798-82BE169B472E}"/>
              </a:ext>
            </a:extLst>
          </p:cNvPr>
          <p:cNvSpPr>
            <a:spLocks noGrp="1" noChangeArrowheads="1"/>
          </p:cNvSpPr>
          <p:nvPr>
            <p:ph type="body" idx="1"/>
          </p:nvPr>
        </p:nvSpPr>
        <p:spPr>
          <a:xfrm>
            <a:off x="152400" y="4114800"/>
            <a:ext cx="6553200" cy="4876800"/>
          </a:xfrm>
        </p:spPr>
        <p:txBody>
          <a:bodyPr/>
          <a:lstStyle/>
          <a:p>
            <a:r>
              <a:rPr lang="en-US" altLang="en-US" sz="1100" dirty="0"/>
              <a:t>https://worldpopulationreview.com/country-rankings/countries-with-declining-population</a:t>
            </a:r>
          </a:p>
        </p:txBody>
      </p:sp>
      <p:cxnSp>
        <p:nvCxnSpPr>
          <p:cNvPr id="3" name="Straight Connector 2">
            <a:extLst>
              <a:ext uri="{FF2B5EF4-FFF2-40B4-BE49-F238E27FC236}">
                <a16:creationId xmlns:a16="http://schemas.microsoft.com/office/drawing/2014/main" id="{569D228C-2AD4-0BB1-A9FB-47E64AC4267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21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18AE4-339C-7FFE-2C25-3522B87AB42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4D65A1E-DC19-4361-2036-67A3B349963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AA995ED-95F7-E1DB-3E73-35A289B398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93C0258-EDAF-7EB9-154E-0CD676D0F9C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78A455-59A1-4D42-FA69-AFC3762F113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1A8DA0E-4CEE-50BC-44DA-A57BAFC0A04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E0E40C9-1217-2221-E30C-7754FE3ADE5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531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5694-2B78-A252-7D3D-67C9E2BC5C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2D51AEA-842A-8712-E295-76C868100C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D1A86CC-B714-C2C1-6FE1-B4A42B5514B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77464F6-CA24-65DC-A09C-3028D5336B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10AA8C-71E2-01FC-F4FB-C734CAF838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D629470-E3F6-4C21-E3BE-45FCC56FDF0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B5B4938-22B1-DDA9-99D7-81E4B62C4E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536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15C5A-62B2-B6A4-08AD-ADD0BFB0DF5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1A76A40-3562-F55F-2C82-2992321BDA7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BA5F493-31E0-1884-4410-11A6B17F822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D14B4DC-E3F8-D66D-A878-586278E88A8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CD656C5-3BB9-56B5-7195-E68448D3642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FC10AB6-81BB-4F82-9CC4-7512EC472C1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4DC5102-7921-E59E-03B9-A6AF2FA020D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374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5B96-DF51-D0C0-2018-81754931123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DA0E2D4-AFAF-0396-E065-593E32A43F4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DD3B071-3375-B3AC-8150-C12BF84C1CF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FDF03C6-7B42-8926-DB01-674E12FD5B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E7B578C-2DAB-058C-309C-75F66FF8DF8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826CF4D-54CB-CDF9-29CD-6C6DC0D1CE1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5B2D7AA-6745-A01A-0B12-DD3FAB7F19B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945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B83DE-765E-4794-57E7-4700C9A8B0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5FE1296-B5EB-D89A-DDE5-286DA986FD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9D0A1E19-4ECF-60CD-7B3F-2747714772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640C463-85D0-A534-9F69-BCD55B8AD9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FEF2FB-85A2-ED2B-DE06-F5FF2980B96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2B0B054-53B8-A8B4-2042-5DCC1E0A6DD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34F5EE4-D1E3-BAFB-AAF2-39CA704D222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5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ECEC-9FD7-9EF5-2236-CF6195DE4EC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847970-4B72-F464-4739-86DFAC752A5B}"/>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53C3D61A-111E-D523-5A9E-B83C302F909E}"/>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5834A71D-96DF-D2C2-0E6C-01ACB28BFA4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a:t>
            </a:fld>
            <a:endParaRPr lang="en-US" altLang="en-US">
              <a:solidFill>
                <a:prstClr val="white"/>
              </a:solidFill>
            </a:endParaRPr>
          </a:p>
        </p:txBody>
      </p:sp>
      <p:sp>
        <p:nvSpPr>
          <p:cNvPr id="840706" name="Rectangle 2">
            <a:extLst>
              <a:ext uri="{FF2B5EF4-FFF2-40B4-BE49-F238E27FC236}">
                <a16:creationId xmlns:a16="http://schemas.microsoft.com/office/drawing/2014/main" id="{F91F70D4-5E26-C76F-A9A8-7BF679A795F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8541630-2C8B-C832-67F2-743C8A6C7335}"/>
              </a:ext>
            </a:extLst>
          </p:cNvPr>
          <p:cNvSpPr>
            <a:spLocks noGrp="1" noChangeArrowheads="1"/>
          </p:cNvSpPr>
          <p:nvPr>
            <p:ph type="body" idx="1"/>
          </p:nvPr>
        </p:nvSpPr>
        <p:spPr>
          <a:xfrm>
            <a:off x="157269" y="4216241"/>
            <a:ext cx="6245225" cy="4997027"/>
          </a:xfrm>
        </p:spPr>
        <p:txBody>
          <a:bodyPr/>
          <a:lstStyle/>
          <a:p>
            <a:pPr algn="l"/>
            <a:r>
              <a:rPr lang="en-US" altLang="en-US" dirty="0"/>
              <a:t>When I was in Native Canadian, Indian ministry, I had some occasion to fly up to reserves [reservations] where people had no </a:t>
            </a:r>
            <a:r>
              <a:rPr lang="en-US" altLang="en-US" dirty="0" err="1"/>
              <a:t>indorr</a:t>
            </a:r>
            <a:r>
              <a:rPr lang="en-US" altLang="en-US" dirty="0"/>
              <a:t> plumbing, outhouses.  But, they had satellite dish TVs.</a:t>
            </a:r>
          </a:p>
          <a:p>
            <a:pPr algn="l"/>
            <a:r>
              <a:rPr lang="en-US" altLang="en-US" dirty="0"/>
              <a:t>Having established that, it’s Mother’s Day weekend…</a:t>
            </a:r>
          </a:p>
        </p:txBody>
      </p:sp>
      <p:cxnSp>
        <p:nvCxnSpPr>
          <p:cNvPr id="3" name="Straight Connector 2">
            <a:extLst>
              <a:ext uri="{FF2B5EF4-FFF2-40B4-BE49-F238E27FC236}">
                <a16:creationId xmlns:a16="http://schemas.microsoft.com/office/drawing/2014/main" id="{FC63B4C4-5F18-33EE-54E2-BB7B46EA2384}"/>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313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0811F-297E-41C7-0907-A5A7E7B1885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CD2E376-B08B-779C-D62C-286C01A0F38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F4C71AE-835B-4129-0CC9-1734FAC6DB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26B6446-039B-961F-D275-CE1556DC14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2F60C14-6E73-402D-38EA-006D202149F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8E70946-3959-7153-9604-B90185A44B1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FE71550-BF9B-9A1D-A64E-B9FD60D88E1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40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E7DDA-A05A-FF24-8F3A-E9E31D707E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E09FDB-2A1A-B2E5-5A35-3D1A401859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4514042-D6B8-C79A-319A-50F574CE6B6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D22A8E6-34D8-5142-03E8-CCA4DBCFD06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CEA72FA-9A18-8189-CD34-A7666D4832D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68ADF4E-FC92-D829-6D1B-79A936C7812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42D736E-67DC-A08F-727D-88B46CF778D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8442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C55A2-2EAD-4356-9D5E-28C0E004456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CF447C3-46DB-9360-A749-CED89FE767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9880D6BA-26AE-24BA-36E6-5843C8A500C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1C002E9-962F-3D3D-CDD8-097CBFADF8D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C823676-2F84-6AEA-3A79-E26EC269E2D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05BEEE4-2177-B4A4-01D0-3689A8CA7F22}"/>
              </a:ext>
            </a:extLst>
          </p:cNvPr>
          <p:cNvSpPr>
            <a:spLocks noGrp="1" noChangeArrowheads="1"/>
          </p:cNvSpPr>
          <p:nvPr>
            <p:ph type="body" idx="1"/>
          </p:nvPr>
        </p:nvSpPr>
        <p:spPr>
          <a:xfrm>
            <a:off x="152400" y="4114800"/>
            <a:ext cx="6553200" cy="4876800"/>
          </a:xfrm>
        </p:spPr>
        <p:txBody>
          <a:bodyPr/>
          <a:lstStyle/>
          <a:p>
            <a:pPr algn="l"/>
            <a:r>
              <a:rPr lang="en-US" altLang="en-US" dirty="0"/>
              <a:t>Let’s examine that line…</a:t>
            </a:r>
          </a:p>
        </p:txBody>
      </p:sp>
      <p:cxnSp>
        <p:nvCxnSpPr>
          <p:cNvPr id="3" name="Straight Connector 2">
            <a:extLst>
              <a:ext uri="{FF2B5EF4-FFF2-40B4-BE49-F238E27FC236}">
                <a16:creationId xmlns:a16="http://schemas.microsoft.com/office/drawing/2014/main" id="{B348A589-6732-3100-E093-1D2A491E2C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280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1487F-F621-750D-A462-EFED1ACA38A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86287A5-88D8-5622-CA7F-B403A8B1427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012DF37-340F-B575-EB0A-C22F42590AE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9EBCB9E-0F67-EF7E-9002-8DDC87F1C6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42A2F0D-7F8E-93CA-9E19-AB2E2B70A44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F74F738-09AE-B3A6-0EE9-A180E2165598}"/>
              </a:ext>
            </a:extLst>
          </p:cNvPr>
          <p:cNvSpPr>
            <a:spLocks noGrp="1" noChangeArrowheads="1"/>
          </p:cNvSpPr>
          <p:nvPr>
            <p:ph type="body" idx="1"/>
          </p:nvPr>
        </p:nvSpPr>
        <p:spPr>
          <a:xfrm>
            <a:off x="152400" y="4114800"/>
            <a:ext cx="6553200" cy="4876800"/>
          </a:xfrm>
        </p:spPr>
        <p:txBody>
          <a:bodyPr/>
          <a:lstStyle/>
          <a:p>
            <a:pPr algn="l"/>
            <a:r>
              <a:rPr lang="en-US" altLang="en-US" dirty="0"/>
              <a:t>Hava thought she had created the G-d Man.  She thought G-d had come to her.</a:t>
            </a:r>
          </a:p>
          <a:p>
            <a:pPr algn="l"/>
            <a:r>
              <a:rPr lang="en-US" altLang="en-US" dirty="0"/>
              <a:t>There is something astonishing about the emergence of a baby, it elicits worship.</a:t>
            </a:r>
          </a:p>
        </p:txBody>
      </p:sp>
      <p:cxnSp>
        <p:nvCxnSpPr>
          <p:cNvPr id="3" name="Straight Connector 2">
            <a:extLst>
              <a:ext uri="{FF2B5EF4-FFF2-40B4-BE49-F238E27FC236}">
                <a16:creationId xmlns:a16="http://schemas.microsoft.com/office/drawing/2014/main" id="{34A5B731-C8EA-7A82-41BB-5FB1E6B3CCE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425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26ED4-73F9-79CF-DA05-07B13077D5B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5BF555-26FF-B63D-6C63-79024077042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F005025-AFCA-58D7-592A-9366A2FEE0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1DB9149-1C8F-B6BF-03F5-1083F6E537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5AA041-AB00-6467-0366-43A5A26592D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9961491-9411-F885-190E-74767DFA877D}"/>
              </a:ext>
            </a:extLst>
          </p:cNvPr>
          <p:cNvSpPr>
            <a:spLocks noGrp="1" noChangeArrowheads="1"/>
          </p:cNvSpPr>
          <p:nvPr>
            <p:ph type="body" idx="1"/>
          </p:nvPr>
        </p:nvSpPr>
        <p:spPr>
          <a:xfrm>
            <a:off x="152400" y="4114800"/>
            <a:ext cx="6553200" cy="4876800"/>
          </a:xfrm>
        </p:spPr>
        <p:txBody>
          <a:bodyPr/>
          <a:lstStyle/>
          <a:p>
            <a:pPr algn="l"/>
            <a:r>
              <a:rPr lang="en-US" altLang="en-US" sz="1050" dirty="0"/>
              <a:t>https://i.pinimg.com/originals/8c/05/a3/8c05a3e148268d822d623a835e8ffc15.jpg</a:t>
            </a:r>
          </a:p>
          <a:p>
            <a:pPr algn="l"/>
            <a:r>
              <a:rPr lang="en-US" altLang="en-US" dirty="0"/>
              <a:t>The surgeon who did this pre-natal surgery was interviewed on James Dobson Family Talk about the  pre-natal surgery and said that the photog here was not a believer before he took this photo.  This changed is view on G-d.</a:t>
            </a:r>
          </a:p>
        </p:txBody>
      </p:sp>
      <p:cxnSp>
        <p:nvCxnSpPr>
          <p:cNvPr id="3" name="Straight Connector 2">
            <a:extLst>
              <a:ext uri="{FF2B5EF4-FFF2-40B4-BE49-F238E27FC236}">
                <a16:creationId xmlns:a16="http://schemas.microsoft.com/office/drawing/2014/main" id="{26D8C6C8-4751-5894-CFE6-4FCE627BE61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415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6E264-1D21-1C44-4C97-1450505CF6C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2A91E7-B455-6A78-ECC5-26172062E88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34F6067-DFA0-C469-C8F0-2CEFC09AB5E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1DE6EA4-3138-A47D-C810-5A485B2A061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CADA46-2155-5E99-0AF8-4515B8A63A5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AB340C5-B118-06D5-E0F2-329D245DAC5E}"/>
              </a:ext>
            </a:extLst>
          </p:cNvPr>
          <p:cNvSpPr>
            <a:spLocks noGrp="1" noChangeArrowheads="1"/>
          </p:cNvSpPr>
          <p:nvPr>
            <p:ph type="body" idx="1"/>
          </p:nvPr>
        </p:nvSpPr>
        <p:spPr>
          <a:xfrm>
            <a:off x="152400" y="4114800"/>
            <a:ext cx="6553200" cy="4876800"/>
          </a:xfrm>
        </p:spPr>
        <p:txBody>
          <a:bodyPr/>
          <a:lstStyle/>
          <a:p>
            <a:pPr algn="l"/>
            <a:r>
              <a:rPr lang="en-US" altLang="en-US" dirty="0"/>
              <a:t>We are natalists, at Or HaOlam.  At least I am.  Dawn and I have four kids.</a:t>
            </a:r>
          </a:p>
        </p:txBody>
      </p:sp>
      <p:cxnSp>
        <p:nvCxnSpPr>
          <p:cNvPr id="3" name="Straight Connector 2">
            <a:extLst>
              <a:ext uri="{FF2B5EF4-FFF2-40B4-BE49-F238E27FC236}">
                <a16:creationId xmlns:a16="http://schemas.microsoft.com/office/drawing/2014/main" id="{A2F6B4F9-3CED-8054-CC47-2900871236D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3848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059C5-34F8-723E-C54D-6E51D6D3FE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19FE55F-EFA5-A97D-D058-6A71636E6A0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2CDF486-556E-A412-0985-878478FF9D2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DCF36FD-859C-3B8E-D4F5-C5A26F4A535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2613DB-D957-48F1-1C17-7665D3F9ED8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9B41F0D-7A47-3B8D-CBAD-6048279BB326}"/>
              </a:ext>
            </a:extLst>
          </p:cNvPr>
          <p:cNvSpPr>
            <a:spLocks noGrp="1" noChangeArrowheads="1"/>
          </p:cNvSpPr>
          <p:nvPr>
            <p:ph type="body" idx="1"/>
          </p:nvPr>
        </p:nvSpPr>
        <p:spPr>
          <a:xfrm>
            <a:off x="152400" y="4114800"/>
            <a:ext cx="6553200" cy="4876800"/>
          </a:xfrm>
        </p:spPr>
        <p:txBody>
          <a:bodyPr/>
          <a:lstStyle/>
          <a:p>
            <a:pPr algn="l"/>
            <a:r>
              <a:rPr lang="en-US" altLang="en-US" sz="1050" dirty="0"/>
              <a:t>https://upload.wikimedia.org/wikipedia/commons/6/6b/Parents_and_their_baby.jpg</a:t>
            </a:r>
          </a:p>
        </p:txBody>
      </p:sp>
      <p:cxnSp>
        <p:nvCxnSpPr>
          <p:cNvPr id="3" name="Straight Connector 2">
            <a:extLst>
              <a:ext uri="{FF2B5EF4-FFF2-40B4-BE49-F238E27FC236}">
                <a16:creationId xmlns:a16="http://schemas.microsoft.com/office/drawing/2014/main" id="{734B4FD3-F148-7C4B-AAC3-521C25F8CFB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604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45DC8-2A8E-0752-5E47-A949875F7A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8640A4F-DC9B-56C2-7198-1C3A5A8DBD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09F2E86-AE8A-ECEA-2BA7-72F05B1C66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FAF6D7D-1FFB-E69F-DCCF-735E4818DD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90A9250-693A-9370-458B-B8FDB7E71CB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BB72AE0-AC94-387D-E8B6-0923364310C8}"/>
              </a:ext>
            </a:extLst>
          </p:cNvPr>
          <p:cNvSpPr>
            <a:spLocks noGrp="1" noChangeArrowheads="1"/>
          </p:cNvSpPr>
          <p:nvPr>
            <p:ph type="body" idx="1"/>
          </p:nvPr>
        </p:nvSpPr>
        <p:spPr>
          <a:xfrm>
            <a:off x="152400" y="4114800"/>
            <a:ext cx="6553200" cy="4876800"/>
          </a:xfrm>
        </p:spPr>
        <p:txBody>
          <a:bodyPr/>
          <a:lstStyle/>
          <a:p>
            <a:pPr algn="l"/>
            <a:r>
              <a:rPr lang="en-US" altLang="en-US" sz="1050" dirty="0"/>
              <a:t>https://www.science.org/do/10.1126/science.ze0x33r/full/_20240401_on_fertilityrate-1712071489863.jpg</a:t>
            </a:r>
          </a:p>
        </p:txBody>
      </p:sp>
      <p:cxnSp>
        <p:nvCxnSpPr>
          <p:cNvPr id="3" name="Straight Connector 2">
            <a:extLst>
              <a:ext uri="{FF2B5EF4-FFF2-40B4-BE49-F238E27FC236}">
                <a16:creationId xmlns:a16="http://schemas.microsoft.com/office/drawing/2014/main" id="{E2144D2A-27EA-9B8E-1FA0-CFA15CDD1DF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083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D5704-4108-195D-EB3A-97F2490ACB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0DAF42-DDFE-5804-DD51-CABB8CF935D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431DF06-A6CC-22B6-F95C-089BB374B7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757312D-AB8E-1CF2-9A39-88CCFA5F209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C03B002-168B-2FCE-C24A-D221FDE5726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A0850FD-45CA-1AE6-5ECD-E1161D0A6734}"/>
              </a:ext>
            </a:extLst>
          </p:cNvPr>
          <p:cNvSpPr>
            <a:spLocks noGrp="1" noChangeArrowheads="1"/>
          </p:cNvSpPr>
          <p:nvPr>
            <p:ph type="body" idx="1"/>
          </p:nvPr>
        </p:nvSpPr>
        <p:spPr>
          <a:xfrm>
            <a:off x="152400" y="4114800"/>
            <a:ext cx="6553200" cy="4876800"/>
          </a:xfrm>
        </p:spPr>
        <p:txBody>
          <a:bodyPr/>
          <a:lstStyle/>
          <a:p>
            <a:pPr algn="l"/>
            <a:r>
              <a:rPr lang="en-US" altLang="en-US" sz="1050" dirty="0"/>
              <a:t>https://cdn.slidesharecdn.com/ss_thumbnails/natalism-definition-part-3-childfree-pronatalism-teamnokids-natalist-principles-explanation-of-antin-170430175915-thumbnail.jpg?width=640&amp;height=640&amp;fit=bounds</a:t>
            </a:r>
          </a:p>
        </p:txBody>
      </p:sp>
      <p:cxnSp>
        <p:nvCxnSpPr>
          <p:cNvPr id="3" name="Straight Connector 2">
            <a:extLst>
              <a:ext uri="{FF2B5EF4-FFF2-40B4-BE49-F238E27FC236}">
                <a16:creationId xmlns:a16="http://schemas.microsoft.com/office/drawing/2014/main" id="{CED2148B-2ECD-D088-7BB1-0AABC64B8E6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505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A56AE-234C-E1C3-8FEA-08AEB174C11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44E1B0-4E5E-F5CF-3284-66A3A0D4FB9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B244227-C6F0-1B93-40B6-468F9E830F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A4C07F9-F057-CB8A-57B4-BBE26B5341E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DDFDC40-A7DA-604A-E426-DA2DB21DF15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A6E6290-4A4F-0887-0468-DD0FB48A4F7C}"/>
              </a:ext>
            </a:extLst>
          </p:cNvPr>
          <p:cNvSpPr>
            <a:spLocks noGrp="1" noChangeArrowheads="1"/>
          </p:cNvSpPr>
          <p:nvPr>
            <p:ph type="body" idx="1"/>
          </p:nvPr>
        </p:nvSpPr>
        <p:spPr>
          <a:xfrm>
            <a:off x="152400" y="4114800"/>
            <a:ext cx="6553200" cy="4876800"/>
          </a:xfrm>
        </p:spPr>
        <p:txBody>
          <a:bodyPr/>
          <a:lstStyle/>
          <a:p>
            <a:r>
              <a:rPr lang="en-US" altLang="en-US" sz="1050" dirty="0"/>
              <a:t>https://image.slidesharecdn.com/antinatalism-principles-vs-natalism-foundation-of-childfree-vhemt-basics-efilism-rules-antinatalist--170217081028/95/antinatalism-vs-natalism-part-2-1-638.jpg?cb=1487319340</a:t>
            </a:r>
          </a:p>
        </p:txBody>
      </p:sp>
      <p:cxnSp>
        <p:nvCxnSpPr>
          <p:cNvPr id="3" name="Straight Connector 2">
            <a:extLst>
              <a:ext uri="{FF2B5EF4-FFF2-40B4-BE49-F238E27FC236}">
                <a16:creationId xmlns:a16="http://schemas.microsoft.com/office/drawing/2014/main" id="{21E72AB4-ED7E-0848-88DB-070510BD00E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55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2DA97-7A21-E88E-3DFD-91EB95C65C7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AA4DF9-7AB8-4D3F-0DB0-EFEC963011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33B12DC-32EF-A3CA-524C-AAF28524651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0915382-2B42-DD0E-87AD-8FACACDCDC6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10871F-3DE0-C394-F818-19ECADE1882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AC45422-8D4D-F30D-A672-4DE005EC583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B7C950A-8E00-5583-7F10-32D7C24C913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8955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E18FC-3AF0-CD1A-72E3-8D164BC017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E6CDEF-F6D5-9E6F-E87C-93AE83E745C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965F02A-71C4-AD26-331C-C101231B8C1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041D727-215E-7F0C-D5F6-522815196F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EC2EEA0-5D05-66C9-8CB9-3A51DD3A809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25DC87E-2BB0-5E5E-E887-B1FC5970452B}"/>
              </a:ext>
            </a:extLst>
          </p:cNvPr>
          <p:cNvSpPr>
            <a:spLocks noGrp="1" noChangeArrowheads="1"/>
          </p:cNvSpPr>
          <p:nvPr>
            <p:ph type="body" idx="1"/>
          </p:nvPr>
        </p:nvSpPr>
        <p:spPr>
          <a:xfrm>
            <a:off x="152400" y="4114800"/>
            <a:ext cx="6553200" cy="4876800"/>
          </a:xfrm>
        </p:spPr>
        <p:txBody>
          <a:bodyPr/>
          <a:lstStyle/>
          <a:p>
            <a:r>
              <a:rPr lang="en-US" altLang="en-US" sz="1050" dirty="0"/>
              <a:t>https://cdn.slidesharecdn.com/ss_thumbnails/childfree-by-choice-mortal-ve-immortal-definition-of-antinatalism-vhemt-basics-efilism-rules-antinat-180409090743-thumbnail.jpg?cb=1523265071</a:t>
            </a:r>
          </a:p>
        </p:txBody>
      </p:sp>
      <p:cxnSp>
        <p:nvCxnSpPr>
          <p:cNvPr id="3" name="Straight Connector 2">
            <a:extLst>
              <a:ext uri="{FF2B5EF4-FFF2-40B4-BE49-F238E27FC236}">
                <a16:creationId xmlns:a16="http://schemas.microsoft.com/office/drawing/2014/main" id="{3A00B402-C3CE-50A9-D590-11195AA5F4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742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EA699-24AD-A098-B082-EA574ED0DE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BB3A14A-A1E1-5B0E-8531-D945660C720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EA6A6C4-F220-D74E-A189-F1C45355B32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64141AC-48D0-3411-E2E4-15598BA1FC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697DB1D-28F0-35CD-DB62-7A17C38DC1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D71B1DA-0E21-D249-79F2-F5FF899322A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0A36EA4-3DC0-922F-8329-8EC6EBB0B51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115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99E79-CA23-D817-DF8C-8545FB6010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56C45C0-81C0-DE70-5F8D-F9C908C3CE8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5926B34-4F84-A632-BBE7-EAA129FE361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444D455-44DD-5D02-1A1C-DBA5DC3B6F6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1A2AAD-3916-711D-A7DD-15CEBFCE8F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6070026-76DC-4825-7F12-578578EBA265}"/>
              </a:ext>
            </a:extLst>
          </p:cNvPr>
          <p:cNvSpPr>
            <a:spLocks noGrp="1" noChangeArrowheads="1"/>
          </p:cNvSpPr>
          <p:nvPr>
            <p:ph type="body" idx="1"/>
          </p:nvPr>
        </p:nvSpPr>
        <p:spPr>
          <a:xfrm>
            <a:off x="152400" y="4114800"/>
            <a:ext cx="6553200" cy="4876800"/>
          </a:xfrm>
        </p:spPr>
        <p:txBody>
          <a:bodyPr/>
          <a:lstStyle/>
          <a:p>
            <a:r>
              <a:rPr lang="en-US" altLang="en-US" sz="1050" dirty="0"/>
              <a:t>https://preview.redd.it/rql8d576qgk21.png?width=960&amp;crop=smart&amp;auto=webp&amp;s=424778fa1265a966ba5e7a2280d9c979862b29a0</a:t>
            </a:r>
          </a:p>
        </p:txBody>
      </p:sp>
      <p:cxnSp>
        <p:nvCxnSpPr>
          <p:cNvPr id="3" name="Straight Connector 2">
            <a:extLst>
              <a:ext uri="{FF2B5EF4-FFF2-40B4-BE49-F238E27FC236}">
                <a16:creationId xmlns:a16="http://schemas.microsoft.com/office/drawing/2014/main" id="{D4A3852C-020B-599A-3490-94DB172BAD1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031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6BAFC-0A29-8684-6E1F-BF99D9F0DD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92EBC5-CFD5-6CC2-3ABD-CF78B59D63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1FE1F17-594D-5636-709F-C0330D0EE0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C011369-2471-58BE-A6AF-9B9BB137F7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050C15D-5F3E-226D-B9B7-C84266A4F8C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D5C565-3E11-FAF5-61C6-90CBAE45074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8B887D6-4521-DAC8-EF17-7D1E8D94640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4694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C0EB-1639-9C11-A6B6-4B7E032D57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12B3C04-1256-DEE6-AD71-03CDFC2C079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53FCF2A-D020-C589-0EBC-7FB48293BE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241F7C5-0E75-86B2-4891-DEEBAC5FC4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0D4189E-D7C6-5870-9CC7-DE543C30502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D30C0F0-0B41-57AE-67B1-5CF9082939D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FA879D4-E99A-838F-FD2C-918AFB7D8D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180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478B4-1D3F-E17E-7CD2-67B39D5168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662D7EA-5FEF-0185-8255-22939FC16E3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F195CF2-216B-8AA3-976F-C5B71BC818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5F45D46-C9E5-E419-17F5-EBC7D6E03FF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A4F8F77-6CB1-6790-A0C1-2C31C4FEFE3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B1C1FC-594D-2584-0307-FA782E660DF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4ACCC8F-AD82-F910-44BB-FAE23BD4667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5985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E862A-8DE5-1C58-5932-BD8B888247D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532464C-F7D3-9911-6482-503A0064C9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986C2C7-C21E-FD52-556C-2EBDCD16A5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18D992A-56FC-1583-0FAB-8BD6D8B37A6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EEB50EB-F492-F789-46E0-D4C93BA797E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0188FCE-0CD5-76F5-BA80-9593317FB1E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9D3C943-7029-2B7E-AC12-8719F3E0CA8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0767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CF0DB-BCC1-83C4-13B3-23DF82D2504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515BCC-D983-FC30-AAEE-EBB384490A9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7BDBA07-1371-BFAB-3882-2F64F2C15D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25D2567-9EC0-C697-9992-1BFF1235EDC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DEBE902-1822-C68C-A537-34380BFDB05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B2563E8-0DA1-0206-A1A8-B100D1B4AEFF}"/>
              </a:ext>
            </a:extLst>
          </p:cNvPr>
          <p:cNvSpPr>
            <a:spLocks noGrp="1" noChangeArrowheads="1"/>
          </p:cNvSpPr>
          <p:nvPr>
            <p:ph type="body" idx="1"/>
          </p:nvPr>
        </p:nvSpPr>
        <p:spPr>
          <a:xfrm>
            <a:off x="152400" y="4114800"/>
            <a:ext cx="6553200" cy="4876800"/>
          </a:xfrm>
        </p:spPr>
        <p:txBody>
          <a:bodyPr/>
          <a:lstStyle/>
          <a:p>
            <a:pPr algn="l"/>
            <a:r>
              <a:rPr lang="en-US" altLang="en-US" dirty="0"/>
              <a:t>https://neurolaunch.com/why-am-i-so-emotional-after-having-a-baby/</a:t>
            </a:r>
          </a:p>
        </p:txBody>
      </p:sp>
      <p:cxnSp>
        <p:nvCxnSpPr>
          <p:cNvPr id="3" name="Straight Connector 2">
            <a:extLst>
              <a:ext uri="{FF2B5EF4-FFF2-40B4-BE49-F238E27FC236}">
                <a16:creationId xmlns:a16="http://schemas.microsoft.com/office/drawing/2014/main" id="{0A6F3D74-DA25-E0F1-D8D0-58920A66CB0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9271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C8CA4-1C10-7575-37D0-BF22FDB8A12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A85EE5-784A-0652-F0AD-67779E4D740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D939112-5C9D-26A5-6D71-66C2F08C30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D931383-934D-156F-A15A-BA2E902E902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19096C0-F3BF-0193-32F6-AD9FF9D7ADF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33B30B4-FF66-7283-F869-7F141668197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474D4E1-9E9F-EA7E-8177-F2B8B5C714A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6369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3AF5F-B9BE-420C-27CB-FA837746CA7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1E07A6-5E59-AE84-BBD0-B4B546A407F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C9A94C9-67FF-1DB3-52AC-2773C87700A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B043852-5C78-C791-BA51-AF8A1B6DC10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2E87B3E-1ABE-3D89-8E9C-AE14A1643AD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71250CC-177A-23AD-B95A-FC85BAAE5E4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716A3D4-3BCB-7EEB-881A-CEA3BDD0782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02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CFA15-3457-316C-5FE0-5CAF5E7BF52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D3C2D9-DADF-959C-BCE4-1E6CD2AB831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F90B5CA-BEC6-03E6-C6CC-B642EED275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9998E3E-A185-898C-FDA4-934DC8B6360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B6EE8B-C666-F9BA-F5B3-8127591D61B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1B96AE8-A67B-84FE-06B8-F3804815F00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6928370-D45E-349D-D84A-977D48E7930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4580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F56B1-FAF9-D8B8-D22A-1DC698C6C25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FDEBA2-0EC3-DAA3-4C0F-726B321DDE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F388D87-2438-81C6-4696-CE110A9890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90B6308-500D-EDE3-1258-75B894E898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F72BE5D-F9EF-8333-9485-51DF5542A38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57D1838-1F5B-8AA7-2705-B499908CA42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E48C639-D71F-CBD5-167D-90E3D030C14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570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04E30-961F-C539-A528-108194EAE86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7C52582-577B-FDC2-D23F-37D9E84AC37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351C704-3643-C8AD-10BA-AD591858FA3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0E00EEC-3EC7-F05E-A848-6485C61B632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A61E15E-FDF1-DBFC-9BDF-FDDE586BB38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D471F20-B992-8E9E-896D-9D48DE58BD4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A9935F3-9DFE-C20A-1252-925B82A80F0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0652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87E1-4298-D1F3-F1A3-31374A76B59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DAB2EC6-963E-AF3C-3D6D-8C3C3B2F10A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DA246E6-A3A3-3C5A-520F-CC04E89678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A2F395C-F6A7-05CB-7995-C184E83E2DF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CE6923B-2724-8CE4-07E7-D726523C415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86236C9-E466-7BE2-F8B4-38C6CDC3E1E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841C90E-FE7E-3835-3F9B-E602630DC22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1388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DEE4D-0687-AB0F-A4BE-F9557667064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C7CB63-EED0-6CEF-CB1A-D866AC31ED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642558B-F2BA-4021-4FD4-F7DFAFE0D5E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49C1CC9-586D-81C4-0D4C-87A6CA50EA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AAAA4CD-454C-3687-6765-6D450AF28D6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BB26F6-4289-8504-D59B-3129CBE2B8B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DE4D0F1-D55D-80B4-DC77-7F42407AA3D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886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C31FC-07CC-FD33-765C-03D047ADF6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FC31D1D-6770-2D18-D3FD-C76D19E58A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6F5DB06-7928-239E-3372-1633A04F3D7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2059AC5-9626-B5A5-57A4-D6F5A59C51B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86C167C-51CC-DAEA-93E5-BBCA7BEAFBF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9321316-9041-94DD-E698-4C2D967AEA3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EA525DD-93D2-75A5-5A61-A765E159A49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5459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4D34D-13FB-65F8-6FD2-462158738D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0B410C-5FFC-2CA0-6593-55AB8F556FD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6676669-7DBA-3FE7-0720-F80186AE473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145C70D-85AB-1AA2-B940-9A2C308FC8C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5C26E2F-AEF6-9707-4196-A52AB3A6BF6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2B19E22-F4BF-1B8C-0428-5A04694EA13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E3155C3-468F-85E7-2B54-7A3DB67EA7C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2960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06AFB-F242-0F83-B2BF-F6A9A5E6AA0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0A07C9-B72D-98F1-F7F8-0539B907D28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21E4259-4C25-8126-97C8-B19A215ACEC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6D54C48-76CF-402E-C3A4-79F271CE5E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9CEB71-760F-BB28-5447-EC246325C72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1E06D1D-8E83-C438-E5F4-5445FEB2B22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BFE2B81-75F7-4F0C-6CAC-EA4DB88B20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0648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96E31-78E4-31A4-2E92-BD503DF31D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1602A4-D678-73E9-978D-1CDF488029C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42BFE85-1A30-1A84-0F9D-B3554B59B16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1F2103B-ABEF-3448-0B08-7BB1F27BEFE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B14F50F-B351-E224-857C-38521E290CA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9DA81F-BA08-0949-8835-4E195BD633FE}"/>
              </a:ext>
            </a:extLst>
          </p:cNvPr>
          <p:cNvSpPr>
            <a:spLocks noGrp="1" noChangeArrowheads="1"/>
          </p:cNvSpPr>
          <p:nvPr>
            <p:ph type="body" idx="1"/>
          </p:nvPr>
        </p:nvSpPr>
        <p:spPr>
          <a:xfrm>
            <a:off x="152400" y="4114800"/>
            <a:ext cx="6553200" cy="4876800"/>
          </a:xfrm>
        </p:spPr>
        <p:txBody>
          <a:bodyPr/>
          <a:lstStyle/>
          <a:p>
            <a:pPr algn="l"/>
            <a:r>
              <a:rPr lang="en-US" altLang="en-US" sz="1050" dirty="0"/>
              <a:t>https://www.drjamesdobson.org/hubfs/5-Tips-to-Help-Moms-Cope-with-Stress---Dr.-James-Dobson_1200x630.jpg</a:t>
            </a:r>
          </a:p>
        </p:txBody>
      </p:sp>
      <p:cxnSp>
        <p:nvCxnSpPr>
          <p:cNvPr id="3" name="Straight Connector 2">
            <a:extLst>
              <a:ext uri="{FF2B5EF4-FFF2-40B4-BE49-F238E27FC236}">
                <a16:creationId xmlns:a16="http://schemas.microsoft.com/office/drawing/2014/main" id="{12C76CCB-F720-6B94-8818-DD4AC10316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4041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1B022-231A-2B25-8DDB-86397AF38C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47259B8-DB6E-D9EC-87D6-30FB01CCDB9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18E1DB3-5F19-B3C8-5B10-5CBDD176B22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E875299-7BCD-996C-2CCB-7F3C1C2C893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A6CFAF-2796-1847-7D65-99F69A468C1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DD227E7-428C-93FA-0166-DEB153F2F80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B2D31CD-4FA0-4BC9-A9D6-0779B791F8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5806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22B6-BAFE-43E6-48B1-C1BECB51C6C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6F077E8-EA4B-E2B8-6E76-81087F3CED6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4105EB5-1490-2FC1-8252-9E04F58D0C3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A3F5DE2-057C-AF76-C1C5-1320E09E2F3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29FF18B-5431-E40D-15FB-18AE3E25713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75DFC5-8E5E-F18B-5A80-CC18FD2B9AA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365929C-6BEF-CC51-6960-DDA25DF4D1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46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1C859-677A-1B24-EACF-5D857540948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B85596-7172-3164-DECA-FE7C2DFB250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89A7826-0193-A184-DA4A-FF7BBA13A9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DC643F4-3C79-A1B0-6D2A-17EFED13F80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F138F1C-4FA9-C59E-22AC-C35F02799EF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A8CCF6-A50F-6850-9BC0-26592375E42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75A04DC-7F8F-29A9-C4A4-2FA2291B9B4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1052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191CB-9E51-23DB-5A4D-2B91719AD1E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0CC5F57-DE2F-9CC0-E791-A83008249EC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A83BACC-9E7A-9EE4-3B75-CF1D922D155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7451700-FD66-B72E-A6FB-83961DE5CA0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9AF16A2-0E6C-312C-4151-2E1E62D331C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BB76D3B-06BB-26A0-F30E-A1A7924373DD}"/>
              </a:ext>
            </a:extLst>
          </p:cNvPr>
          <p:cNvSpPr>
            <a:spLocks noGrp="1" noChangeArrowheads="1"/>
          </p:cNvSpPr>
          <p:nvPr>
            <p:ph type="body" idx="1"/>
          </p:nvPr>
        </p:nvSpPr>
        <p:spPr>
          <a:xfrm>
            <a:off x="152400" y="4114800"/>
            <a:ext cx="6553200" cy="4876800"/>
          </a:xfrm>
        </p:spPr>
        <p:txBody>
          <a:bodyPr/>
          <a:lstStyle/>
          <a:p>
            <a:pPr algn="l"/>
            <a:r>
              <a:rPr lang="en-US" altLang="en-US" dirty="0"/>
              <a:t>http://cdn.bfldr.com/FK28HSHN/at/w9gchtbq4tvckfvfj73thshv/05092025HEALINGREST2.pdf</a:t>
            </a:r>
          </a:p>
        </p:txBody>
      </p:sp>
      <p:cxnSp>
        <p:nvCxnSpPr>
          <p:cNvPr id="3" name="Straight Connector 2">
            <a:extLst>
              <a:ext uri="{FF2B5EF4-FFF2-40B4-BE49-F238E27FC236}">
                <a16:creationId xmlns:a16="http://schemas.microsoft.com/office/drawing/2014/main" id="{F578F537-539C-7DB0-AAE9-DDA95EC4AFF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6438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A3D43-7004-CFDA-E96C-DE7738836E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DC157B7-DE2C-E3E8-0869-39E7A2A2167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439AA52-1B2C-C7F0-5565-948FF4AB411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10D692B-A0B1-FA13-5457-26644B63B5E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12EC2D-A012-E3D1-0A85-5CFC1582A6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1013472-76BC-0024-DCD4-9DF9AF5EA4FD}"/>
              </a:ext>
            </a:extLst>
          </p:cNvPr>
          <p:cNvSpPr>
            <a:spLocks noGrp="1" noChangeArrowheads="1"/>
          </p:cNvSpPr>
          <p:nvPr>
            <p:ph type="body" idx="1"/>
          </p:nvPr>
        </p:nvSpPr>
        <p:spPr>
          <a:xfrm>
            <a:off x="152400" y="4114800"/>
            <a:ext cx="6553200" cy="4876800"/>
          </a:xfrm>
        </p:spPr>
        <p:txBody>
          <a:bodyPr/>
          <a:lstStyle/>
          <a:p>
            <a:pPr algn="l"/>
            <a:r>
              <a:rPr lang="en-US" altLang="en-US" dirty="0"/>
              <a:t>http://cdn.bfldr.com/FK28HSHN/at/w9gchtbq4tvckfvfj73thshv/05092025HEALINGREST2.pdf</a:t>
            </a:r>
          </a:p>
        </p:txBody>
      </p:sp>
      <p:cxnSp>
        <p:nvCxnSpPr>
          <p:cNvPr id="3" name="Straight Connector 2">
            <a:extLst>
              <a:ext uri="{FF2B5EF4-FFF2-40B4-BE49-F238E27FC236}">
                <a16:creationId xmlns:a16="http://schemas.microsoft.com/office/drawing/2014/main" id="{6D71C596-5EFF-0716-9BB0-2817E7C3563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783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0E2A9-6613-B393-1152-23BFE56A0D6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A059EC-6C61-0B3D-BD7E-6847E9ED6F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A59F7EC-9173-1023-5B0C-B927AFB08F2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EB3A7B7-6BE4-9098-D5FD-5E9AF364C9B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2E9332-089D-CF27-A4F8-E97BE18093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2FD427A-9100-1263-5A52-08F98A22BEE0}"/>
              </a:ext>
            </a:extLst>
          </p:cNvPr>
          <p:cNvSpPr>
            <a:spLocks noGrp="1" noChangeArrowheads="1"/>
          </p:cNvSpPr>
          <p:nvPr>
            <p:ph type="body" idx="1"/>
          </p:nvPr>
        </p:nvSpPr>
        <p:spPr>
          <a:xfrm>
            <a:off x="152400" y="4114800"/>
            <a:ext cx="6553200" cy="4876800"/>
          </a:xfrm>
        </p:spPr>
        <p:txBody>
          <a:bodyPr/>
          <a:lstStyle/>
          <a:p>
            <a:pPr algn="l"/>
            <a:r>
              <a:rPr lang="en-US" altLang="en-US" dirty="0"/>
              <a:t>http://cdn.bfldr.com/FK28HSHN/at/w9gchtbq4tvckfvfj73thshv/05092025HEALINGREST2.pdf</a:t>
            </a:r>
          </a:p>
        </p:txBody>
      </p:sp>
      <p:cxnSp>
        <p:nvCxnSpPr>
          <p:cNvPr id="3" name="Straight Connector 2">
            <a:extLst>
              <a:ext uri="{FF2B5EF4-FFF2-40B4-BE49-F238E27FC236}">
                <a16:creationId xmlns:a16="http://schemas.microsoft.com/office/drawing/2014/main" id="{6D3A3BD7-47E5-0E8C-F456-F83E7B60AF2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247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8FD83-B871-1B9D-9BD3-7BB752E4AC6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4582424-049A-523B-3003-DCC9CDC0E45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1E76DA5-61E2-7BE7-0F67-29EA1496C3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56EC541-3EB3-1429-2239-70F696AF6F7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858E3C6-945C-5A02-479B-D035E5B829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DD8265A-49E5-E01F-D085-E5375EEC87B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E4C5061-0172-4C1F-6F7B-2B9D0A2B340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9043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D20F8-409A-F3AD-DF5A-688DE2BD507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81B37A-C144-3C00-8282-EBB21025657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A3BC7CC-1F91-AD10-C603-688FFC54D50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6BFCBDE-317E-CBFF-39E1-7233E098C41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A28E419-9651-6857-CCDA-1CB9928D780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2A20604-E0AD-283C-80DB-58EF3008F1C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CEBBDF7-FAAF-8614-0E92-BB33728AC14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1847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73C44-B26E-CD7A-9B3B-CFFC4444AC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DC7ADE-3AEE-C1FF-5522-605410D3B1A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BE18D1E-0C10-20AE-B90D-89542590D8E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35F0DE3-6212-ED29-1E77-8B43409F819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5DE945-545F-A96C-244B-E6ED3DD3A71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B6DAA55-B47F-AC0A-91C8-823478729B9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BF0C035-7F9B-F8D9-CBBF-68774F4D677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4147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B7EC6-F197-F09C-5A74-48E0F4C7C59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1FD09A-6851-D706-EBD8-64867BEB6C8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64A4324-C8D0-ADD4-0B2A-12FDACFA441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092FB9A-D458-A5A1-92EB-00AFF5EA42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E09263F-6B4C-FA47-6401-833E0215214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76E2C54-E6B7-5055-7333-74FA882721A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70597C3-AC66-E568-C781-0DECAA8FD1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8765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2C2CF-83F2-D4C8-CFC3-04BE2BA8414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000EDC3-9165-F4EA-3550-5C0ED48CCAC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5B9DA73-BC7A-BBF8-9357-1E2312D3C2E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413CF24-AEBC-D57D-8BC2-DC259F634A1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970C65E-6B33-F34E-5E50-920F29D2919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E08A04-491C-9413-D526-028C877DA9E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D78501F-436B-011F-D384-F694F1DB052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7795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E8132-DC31-2CE3-3CB1-0684759FF5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30E0956-248C-1793-5113-0B38796DE1B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42A13F6-C451-D9B8-C54D-4CAC5A12277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32B93EE-E40B-DE63-CAB4-53FF14673D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5ABFA9F-5CC1-097A-9D05-0C1B8F37F66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ECA206-39F0-4788-FB27-A734E07E143F}"/>
              </a:ext>
            </a:extLst>
          </p:cNvPr>
          <p:cNvSpPr>
            <a:spLocks noGrp="1" noChangeArrowheads="1"/>
          </p:cNvSpPr>
          <p:nvPr>
            <p:ph type="body" idx="1"/>
          </p:nvPr>
        </p:nvSpPr>
        <p:spPr>
          <a:xfrm>
            <a:off x="152400" y="4114800"/>
            <a:ext cx="6553200" cy="4876800"/>
          </a:xfrm>
        </p:spPr>
        <p:txBody>
          <a:bodyPr/>
          <a:lstStyle/>
          <a:p>
            <a:pPr algn="l"/>
            <a:r>
              <a:rPr lang="en-US" altLang="en-US" dirty="0"/>
              <a:t>https://www.theepochtimes.com/health/your-brain-craves-beauty-heres-why-5847092?utm_source=Morningbrief&amp;src_src=Morningbrief&amp;utm_campaign=mb-2025-05-04&amp;src_cmp=mb-2025-05-04&amp;utm_medium=email&amp;est=6RmUYjAcok%2BIcrgYcAeQNRHc%2FwlaRRw3WqPnkP7pyEUMjLV2SBlQlaQocEDn5zsTFw%3D%3D</a:t>
            </a:r>
          </a:p>
        </p:txBody>
      </p:sp>
      <p:cxnSp>
        <p:nvCxnSpPr>
          <p:cNvPr id="3" name="Straight Connector 2">
            <a:extLst>
              <a:ext uri="{FF2B5EF4-FFF2-40B4-BE49-F238E27FC236}">
                <a16:creationId xmlns:a16="http://schemas.microsoft.com/office/drawing/2014/main" id="{01976195-91A6-78AB-6C7D-C01CA4B423E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8018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3BFAD-6963-DAEA-A0EE-37C37777079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5DE7A96-A059-1D74-8101-A06332E3E4E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97D8662-1653-A67E-4678-CC6DC08148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328B738-1631-1904-36D5-A4B8F0D548C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BCAF123-13F1-5D84-761E-AB7313F5453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9D77BC4-BEAB-B9F1-F3F6-E27DD5B1C686}"/>
              </a:ext>
            </a:extLst>
          </p:cNvPr>
          <p:cNvSpPr>
            <a:spLocks noGrp="1" noChangeArrowheads="1"/>
          </p:cNvSpPr>
          <p:nvPr>
            <p:ph type="body" idx="1"/>
          </p:nvPr>
        </p:nvSpPr>
        <p:spPr>
          <a:xfrm>
            <a:off x="152400" y="4114800"/>
            <a:ext cx="6553200" cy="4876800"/>
          </a:xfrm>
        </p:spPr>
        <p:txBody>
          <a:bodyPr/>
          <a:lstStyle/>
          <a:p>
            <a:pPr algn="l"/>
            <a:r>
              <a:rPr lang="en-US" b="0" i="0" dirty="0">
                <a:solidFill>
                  <a:srgbClr val="001320"/>
                </a:solidFill>
                <a:effectLst/>
                <a:latin typeface="Roboto" panose="02000000000000000000" pitchFamily="2" charset="0"/>
              </a:rPr>
              <a:t>Vanity, breath, vapor, futility, emptiness</a:t>
            </a:r>
            <a:br>
              <a:rPr lang="en-US" dirty="0"/>
            </a:br>
            <a:r>
              <a:rPr lang="en-US" b="1" i="0" u="none" strike="noStrike" dirty="0">
                <a:solidFill>
                  <a:srgbClr val="0066AA"/>
                </a:solidFill>
                <a:effectLst/>
                <a:latin typeface="Arial" panose="020B0604020202020204" pitchFamily="34" charset="0"/>
              </a:rPr>
              <a:t>Meaning: </a:t>
            </a:r>
            <a:r>
              <a:rPr lang="en-US" b="0" i="0" dirty="0">
                <a:solidFill>
                  <a:srgbClr val="001320"/>
                </a:solidFill>
                <a:effectLst/>
                <a:latin typeface="Roboto" panose="02000000000000000000" pitchFamily="2" charset="0"/>
              </a:rPr>
              <a:t>emptiness, vanity, transitory, unsatisfactory</a:t>
            </a:r>
            <a:endParaRPr lang="en-US" altLang="en-US" dirty="0"/>
          </a:p>
        </p:txBody>
      </p:sp>
      <p:cxnSp>
        <p:nvCxnSpPr>
          <p:cNvPr id="3" name="Straight Connector 2">
            <a:extLst>
              <a:ext uri="{FF2B5EF4-FFF2-40B4-BE49-F238E27FC236}">
                <a16:creationId xmlns:a16="http://schemas.microsoft.com/office/drawing/2014/main" id="{173BEF7A-9C89-E2D8-6163-33CDC4BE23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603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09E58-9E94-BC6C-E9A5-F6695DC64FF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E6681EF-7D70-BB93-E66C-5B16A22445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7873833-7A55-05CE-8F2A-079BCBFD08F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F3A3D12-51A6-E8F4-39C6-BDDCF479B6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0F38BC-FA85-211D-6EED-4A588EB859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83D94C-4DA5-459F-58E0-D164849CD5B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8571152-3D89-8FDB-6363-4E6502DC7A2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8972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0C20C-3800-3C0D-D348-9ECBA187C81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4F85BFC-B266-C64E-1E32-1493E3218E2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B4208A0-B933-242F-E339-26C2F62411D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0ED37E6-8B87-002E-5E79-89DA226CA70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7A86B9E-7B8A-EA6B-35B0-0284B14927E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DC66B3B-A1B0-2673-7633-B982F084422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06A3516-A369-90A2-4B4B-A877627AC83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0079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BF8C-DBA4-078B-70C9-573E3AC35E1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397796-7B94-D8E4-A6B7-76332DFE443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CE2AD64-9C6B-F876-09E3-4DBB3E9830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97CAE91-82EB-E181-F184-678F7B5B100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424F141-34B9-A64A-45BD-0B2E42E880A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6F6543-2E97-FA7F-E608-FF959423AB9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4E78BF5-126C-D0BA-8E90-9219E8AE17E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7147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6894D-9A21-54EB-6F47-350BBAE387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71B50D-166D-EAAB-4E04-D67D0C775FE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121078E-C016-C027-B3BE-CBA33F5536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73D32CF-8CF3-6A1B-1409-0137F1F1B3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985099-1E2E-4AE8-4C7D-CAF4CC00F22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11BD481-3F96-5F7B-BF96-6F30D8C8B24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8C217FA-94F1-E949-56F3-F56898BA288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3053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FCD43-52BC-E1C0-A425-A962A54E291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2DC6A7-9286-0A32-5C3F-C38151C5A90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FFADA28-2A15-3E5B-819E-32FBA45C234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4E74C71-534B-702A-5F5D-5F69DA64E5A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4050443-7D12-2049-163B-CAE1BD9581D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2C9A033-5526-4AE9-161A-8F07DA5EF23F}"/>
              </a:ext>
            </a:extLst>
          </p:cNvPr>
          <p:cNvSpPr>
            <a:spLocks noGrp="1" noChangeArrowheads="1"/>
          </p:cNvSpPr>
          <p:nvPr>
            <p:ph type="body" idx="1"/>
          </p:nvPr>
        </p:nvSpPr>
        <p:spPr>
          <a:xfrm>
            <a:off x="152400" y="4114800"/>
            <a:ext cx="6553200" cy="4876800"/>
          </a:xfrm>
        </p:spPr>
        <p:txBody>
          <a:bodyPr/>
          <a:lstStyle/>
          <a:p>
            <a:pPr algn="l"/>
            <a:r>
              <a:rPr lang="en-US" altLang="en-US" dirty="0"/>
              <a:t>https://img.theepochtimes.com/assets/uploads/2025/04/29/id5849492-Brain-Craves-Beauty-featured-image.jpg</a:t>
            </a:r>
          </a:p>
        </p:txBody>
      </p:sp>
      <p:cxnSp>
        <p:nvCxnSpPr>
          <p:cNvPr id="3" name="Straight Connector 2">
            <a:extLst>
              <a:ext uri="{FF2B5EF4-FFF2-40B4-BE49-F238E27FC236}">
                <a16:creationId xmlns:a16="http://schemas.microsoft.com/office/drawing/2014/main" id="{4EDADB52-768B-AB88-F9C4-A6F96B2CEA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3532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3ECA0-2E22-EB28-5FC8-12A540E8A04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7E01AE8-C38A-C983-8EE4-38181F9BDF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81815A8-86A0-1F0E-1A87-48BBDDFF94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BCB3526-D8B1-7F0E-AAB9-38051DD4134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89ABCAA-D151-F8EE-830A-4AAAB0A20D4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BCC2D2-128B-C443-01BD-5A8EC361FC8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E9D8013-43F2-A6BC-478F-F6DA62E51E3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4796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9E3B0-DD62-2814-C4B5-E2DC9B23DA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E57C21F-6BDF-DE52-4E05-3972C5C9C76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E0E2401-C82C-C8C7-3F77-E0A54DA0A84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69A2145-0EE4-5B9A-6A30-5077A09CBD6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2BAA2AC-B09B-3240-203A-787B32F6F56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87E8318-BEE4-D56F-E418-B3C5FA497C3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EF1EC49-7192-EF66-2E09-80D7DDF978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7990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84978-893B-A215-7A7A-8D66B7FC0E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65A89F-C144-DB6A-863B-252DFAAFCF1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3E21E08-936C-AD0E-3013-53489303AB4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E0D87AF-F2B0-1FCE-0CE1-C504D87A5D3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CEC2FC5-489E-8912-1577-33E345B5E16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737E86C-AE52-AC1B-30CC-1181D78F7A5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90FB199-85D7-D3E1-6436-5D54B8F7D36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8810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7D4C5-C566-2268-36E1-E52D0FB73D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E87629D-C859-5A7B-5DFE-9D31D7485A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4DC36E8-6109-0817-A455-33BCED8D647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DE97886-C3A4-3382-AEC8-98FEC0DB062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37D455D-A103-B606-5F25-2C6FC7089B8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9B89B6F-C363-02BF-FEEF-8E762AE8108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7327A2F-F90C-9200-FEC8-A305D65980E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7277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36920-45E6-33BD-8E43-639DA67C51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34062DE-A5DD-6BFF-0456-449C1CB21C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A2BA1D5-B189-16AC-9DEE-0D7080185DD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E3E38D8-2035-4B64-B3A7-67DDEB6D266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939E512-D03E-47CB-9A40-CBF608B450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ACCBE5F-4E19-7620-A751-1E0D862846D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E867490-3B74-431A-9F5C-E46C30E27CF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6906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BCA0A-40C4-E98C-857F-7B4F0BE2C95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AB32F21-4C4B-7B67-85E9-E1741D6F05A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66BDAA8-FE07-6CE9-10D1-A7167819DE6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A3C0AA1-8F1B-4C0E-6478-6181EB54663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2F3C2B4-9082-FDD2-FFD6-A6CA04C50B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4A97C9C-6FB9-9F0C-5E69-E37F491D4CC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A2CB5BB-4CE8-8B2B-4A7F-39FEA0DD30E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87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F506D-C430-6959-9AE2-2EC5F92258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7C1CD8E-0CC1-BF8B-B36C-9C4029B3077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5261CD5-29BD-414D-3B2D-36D0F96FB95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6DDACBA-8E78-90B4-6E5A-BCF500B560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9F03B43-F438-126D-06C5-125E84F4E72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38DE9B0-54A3-9655-3262-E1045A196979}"/>
              </a:ext>
            </a:extLst>
          </p:cNvPr>
          <p:cNvSpPr>
            <a:spLocks noGrp="1" noChangeArrowheads="1"/>
          </p:cNvSpPr>
          <p:nvPr>
            <p:ph type="body" idx="1"/>
          </p:nvPr>
        </p:nvSpPr>
        <p:spPr>
          <a:xfrm>
            <a:off x="152400" y="4114800"/>
            <a:ext cx="6553200" cy="4876800"/>
          </a:xfrm>
        </p:spPr>
        <p:txBody>
          <a:bodyPr/>
          <a:lstStyle/>
          <a:p>
            <a:pPr algn="l"/>
            <a:r>
              <a:rPr lang="en-US" altLang="en-US" sz="1050" dirty="0"/>
              <a:t>https://en.wikipedia.org/wiki/Malthusianism</a:t>
            </a:r>
          </a:p>
          <a:p>
            <a:pPr algn="l"/>
            <a:r>
              <a:rPr lang="en-US" altLang="en-US" dirty="0"/>
              <a:t>It was commonly taught when I was in HS.</a:t>
            </a:r>
          </a:p>
        </p:txBody>
      </p:sp>
      <p:cxnSp>
        <p:nvCxnSpPr>
          <p:cNvPr id="3" name="Straight Connector 2">
            <a:extLst>
              <a:ext uri="{FF2B5EF4-FFF2-40B4-BE49-F238E27FC236}">
                <a16:creationId xmlns:a16="http://schemas.microsoft.com/office/drawing/2014/main" id="{EB4593D9-0387-C23A-FBCF-7B77A0F4EE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7584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9E7A3-B89B-5DED-72C5-F30535298B0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B97E318-BD4C-1D52-813B-58DDE7FD48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A0555AD-A612-FDE4-EE0D-854E4E7982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E81EAF6-3F37-AF0D-EAB8-93C4660756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F67B012-028B-E026-B6AF-E97B4A984E4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BD934D7-433E-4C59-7D2B-0AB778231BC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4A47B7C-BD34-BB27-DB13-520EFA28410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687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1ED7-6BAD-B69F-0851-316EB49037E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ADD8DF5-4165-06E4-9CB4-B0B3A81167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8EA2785-EA98-7FB3-A922-02B39B5507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26EB7A8-6E8F-067B-4077-704A47AC03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600484B-4E8F-9C60-5BEF-7CB812FF643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34CC2AA-22E4-5C63-F176-70D2C5EB8BD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4D0A589-C49A-DC2E-71CF-9CD9DE56E2D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15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ideo" Target="https://www.youtube.com/embed/yqMtAQEU2SA?feature=oembed"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An_Essay_on_the_Principle_of_Populatio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67171-66D0-2361-800A-EE275C2B127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CB11CDD-44A1-49AD-2553-F9AE7CC09385}"/>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If you want to understand the base line thinking of Israeli strategy, consider…</a:t>
            </a:r>
          </a:p>
        </p:txBody>
      </p:sp>
    </p:spTree>
    <p:extLst>
      <p:ext uri="{BB962C8B-B14F-4D97-AF65-F5344CB8AC3E}">
        <p14:creationId xmlns:p14="http://schemas.microsoft.com/office/powerpoint/2010/main" val="3822443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CFF7C-CCF7-F830-2F07-93B15DA466A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7EF715E-E7E0-449E-7C2F-82CC39DD16D2}"/>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which eventually reduces living standards to the point of triggering a population decline. This event is called a </a:t>
            </a:r>
            <a:r>
              <a:rPr lang="en-US" sz="4000" u="sng" dirty="0">
                <a:solidFill>
                  <a:srgbClr val="FFFF00"/>
                </a:solidFill>
                <a:latin typeface="Arial Rounded MT Bold" panose="020F0704030504030204" pitchFamily="34" charset="0"/>
                <a:cs typeface="David" panose="020E0502060401010101" pitchFamily="34" charset="-79"/>
              </a:rPr>
              <a:t>Malthusian catastrophe.</a:t>
            </a:r>
          </a:p>
        </p:txBody>
      </p:sp>
    </p:spTree>
    <p:extLst>
      <p:ext uri="{BB962C8B-B14F-4D97-AF65-F5344CB8AC3E}">
        <p14:creationId xmlns:p14="http://schemas.microsoft.com/office/powerpoint/2010/main" val="359582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15B54-EBDC-4853-E465-C6A0EBE6ED4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8EC2443-A90D-754E-C96F-566B285CA3DE}"/>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China's family planning policies began to be shaped by fears of overpopulation in the 1970s, and officials raised the age of marriage and called for fewer and more broadly spaced births. A near-universal one-child limit was imposed in 1980 and written into the country's constitution in 1982</a:t>
            </a:r>
          </a:p>
        </p:txBody>
      </p:sp>
    </p:spTree>
    <p:extLst>
      <p:ext uri="{BB962C8B-B14F-4D97-AF65-F5344CB8AC3E}">
        <p14:creationId xmlns:p14="http://schemas.microsoft.com/office/powerpoint/2010/main" val="78865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DA3FF-108A-CEAA-65F2-5A2E214CCB9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E6734FE-9A7F-B709-0953-C324555BA2F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1026" name="Picture 2">
            <a:extLst>
              <a:ext uri="{FF2B5EF4-FFF2-40B4-BE49-F238E27FC236}">
                <a16:creationId xmlns:a16="http://schemas.microsoft.com/office/drawing/2014/main" id="{B2D6AEB4-B4F8-7B80-8A87-6493430CC8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0"/>
            <a:ext cx="85899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6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485F9-C997-49AC-05EA-F400D89E8F8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6E3F1A3-F4B6-22B4-F532-0678B82E8E5F}"/>
              </a:ext>
            </a:extLst>
          </p:cNvPr>
          <p:cNvSpPr>
            <a:spLocks noGrp="1" noChangeArrowheads="1"/>
          </p:cNvSpPr>
          <p:nvPr>
            <p:ph type="subTitle" idx="1"/>
          </p:nvPr>
        </p:nvSpPr>
        <p:spPr>
          <a:xfrm>
            <a:off x="228600" y="209550"/>
            <a:ext cx="3673312" cy="4800600"/>
          </a:xfrm>
        </p:spPr>
        <p:txBody>
          <a:bodyPr anchor="t">
            <a:normAutofit/>
          </a:bodyPr>
          <a:lstStyle/>
          <a:p>
            <a:pPr marR="0" algn="l">
              <a:lnSpc>
                <a:spcPct val="100000"/>
              </a:lnSpc>
            </a:pPr>
            <a:r>
              <a:rPr lang="en-US" sz="3200" b="0" i="0" dirty="0">
                <a:solidFill>
                  <a:schemeClr val="tx1"/>
                </a:solidFill>
                <a:effectLst/>
                <a:latin typeface="Arial Rounded MT Bold" panose="020F0704030504030204" pitchFamily="34" charset="0"/>
              </a:rPr>
              <a:t>Propaganda slogan on a building at </a:t>
            </a:r>
            <a:r>
              <a:rPr lang="en-US" sz="3200" dirty="0">
                <a:solidFill>
                  <a:schemeClr val="tx1"/>
                </a:solidFill>
                <a:latin typeface="Arial Rounded MT Bold" panose="020F0704030504030204" pitchFamily="34" charset="0"/>
              </a:rPr>
              <a:t>Yangxin</a:t>
            </a:r>
            <a:r>
              <a:rPr lang="en-US" sz="3200" b="0" i="0" u="none" strike="noStrike" dirty="0">
                <a:solidFill>
                  <a:schemeClr val="tx1"/>
                </a:solidFill>
                <a:effectLst/>
                <a:latin typeface="Arial Rounded MT Bold" panose="020F0704030504030204" pitchFamily="34" charset="0"/>
              </a:rPr>
              <a:t> County, Hubei</a:t>
            </a:r>
            <a:r>
              <a:rPr lang="en-US" sz="3200" b="0" i="0" dirty="0">
                <a:solidFill>
                  <a:schemeClr val="tx1"/>
                </a:solidFill>
                <a:effectLst/>
                <a:latin typeface="Arial Rounded MT Bold" panose="020F0704030504030204" pitchFamily="34" charset="0"/>
              </a:rPr>
              <a:t>, reading “an </a:t>
            </a:r>
            <a:r>
              <a:rPr lang="en-US" sz="3200" dirty="0">
                <a:solidFill>
                  <a:schemeClr val="tx1"/>
                </a:solidFill>
                <a:latin typeface="Arial Rounded MT Bold" panose="020F0704030504030204" pitchFamily="34" charset="0"/>
              </a:rPr>
              <a:t>IUD</a:t>
            </a:r>
            <a:r>
              <a:rPr lang="en-US" sz="3200" b="0" i="0" dirty="0">
                <a:solidFill>
                  <a:schemeClr val="tx1"/>
                </a:solidFill>
                <a:effectLst/>
                <a:latin typeface="Arial Rounded MT Bold" panose="020F0704030504030204" pitchFamily="34" charset="0"/>
              </a:rPr>
              <a:t> after the first, tubal ligation after the second.”</a:t>
            </a: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2050" name="Picture 2">
            <a:extLst>
              <a:ext uri="{FF2B5EF4-FFF2-40B4-BE49-F238E27FC236}">
                <a16:creationId xmlns:a16="http://schemas.microsoft.com/office/drawing/2014/main" id="{B84C0CB4-1879-C600-46D0-772C253264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769"/>
          <a:stretch/>
        </p:blipFill>
        <p:spPr bwMode="auto">
          <a:xfrm>
            <a:off x="3901912" y="2160"/>
            <a:ext cx="522794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0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B9865-1FB0-DE8E-B3D4-9AFEEB8961D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307CA19-7C99-23CD-52A8-BA4610C94E6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AC3A034F-5B87-32E8-6CBF-1054DD6E0D9A}"/>
              </a:ext>
            </a:extLst>
          </p:cNvPr>
          <p:cNvPicPr>
            <a:picLocks noChangeAspect="1"/>
          </p:cNvPicPr>
          <p:nvPr/>
        </p:nvPicPr>
        <p:blipFill>
          <a:blip r:embed="rId3"/>
          <a:stretch>
            <a:fillRect/>
          </a:stretch>
        </p:blipFill>
        <p:spPr>
          <a:xfrm>
            <a:off x="0" y="39566"/>
            <a:ext cx="9144000" cy="5064368"/>
          </a:xfrm>
          <a:prstGeom prst="rect">
            <a:avLst/>
          </a:prstGeom>
        </p:spPr>
      </p:pic>
    </p:spTree>
    <p:extLst>
      <p:ext uri="{BB962C8B-B14F-4D97-AF65-F5344CB8AC3E}">
        <p14:creationId xmlns:p14="http://schemas.microsoft.com/office/powerpoint/2010/main" val="294228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69B61-B95C-32ED-7564-2B0CA9137C4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6FE8090-7535-AF9F-F9BE-F5896FC7B084}"/>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CAB39E79-3E26-E6A5-7EC9-4ECAF4AF5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62995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310DE-762E-C1EE-B269-7509FB53AB7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1BCCBCB-F8E2-39BB-B56C-C4BEB64385D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49A13D1D-858F-3F8F-95DC-A78A58BB1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6" y="643"/>
            <a:ext cx="9144000" cy="5142857"/>
          </a:xfrm>
          <a:prstGeom prst="rect">
            <a:avLst/>
          </a:prstGeom>
        </p:spPr>
      </p:pic>
      <p:sp>
        <p:nvSpPr>
          <p:cNvPr id="4" name="TextBox 3">
            <a:extLst>
              <a:ext uri="{FF2B5EF4-FFF2-40B4-BE49-F238E27FC236}">
                <a16:creationId xmlns:a16="http://schemas.microsoft.com/office/drawing/2014/main" id="{2D2B1926-1CCE-D756-7ECE-19FDF2991E35}"/>
              </a:ext>
            </a:extLst>
          </p:cNvPr>
          <p:cNvSpPr txBox="1"/>
          <p:nvPr/>
        </p:nvSpPr>
        <p:spPr>
          <a:xfrm>
            <a:off x="228600" y="232135"/>
            <a:ext cx="8928085" cy="3785652"/>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The Mystery of Motherhood Ber 4.1</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Fears of overpopulation</a:t>
            </a:r>
          </a:p>
          <a:p>
            <a:pPr marL="461963" indent="-461963" algn="l">
              <a:buFont typeface="+mj-lt"/>
              <a:buAutoNum type="arabicPeriod"/>
            </a:pPr>
            <a:r>
              <a:rPr lang="en-US" u="sng" dirty="0">
                <a:solidFill>
                  <a:srgbClr val="FFFF00"/>
                </a:solidFill>
                <a:effectLst>
                  <a:outerShdw blurRad="38100" dist="38100" dir="2700000" algn="tl">
                    <a:srgbClr val="000000">
                      <a:alpha val="43137"/>
                    </a:srgbClr>
                  </a:outerShdw>
                </a:effectLst>
              </a:rPr>
              <a:t>Anti-natalism</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Reverse fears</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Fecundity and Fullness </a:t>
            </a:r>
          </a:p>
          <a:p>
            <a:pPr algn="l"/>
            <a:r>
              <a:rPr lang="en-US" dirty="0">
                <a:solidFill>
                  <a:schemeClr val="tx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611494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0AC17-078A-980B-6BED-1DD7141FD2C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A4DA748-D8FF-090F-174D-44CB1B7A09E8}"/>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This fear of life grew worse, in a movement called Anti-natalism</a:t>
            </a:r>
          </a:p>
        </p:txBody>
      </p:sp>
    </p:spTree>
    <p:extLst>
      <p:ext uri="{BB962C8B-B14F-4D97-AF65-F5344CB8AC3E}">
        <p14:creationId xmlns:p14="http://schemas.microsoft.com/office/powerpoint/2010/main" val="409133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7F742-5D34-1403-123A-6E13E95DA34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000E1E4-F991-6F36-E1F9-947972C73DA4}"/>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2" name="Online Media 1" title="The Modern Antinatalist">
            <a:hlinkClick r:id="" action="ppaction://media"/>
            <a:extLst>
              <a:ext uri="{FF2B5EF4-FFF2-40B4-BE49-F238E27FC236}">
                <a16:creationId xmlns:a16="http://schemas.microsoft.com/office/drawing/2014/main" id="{F7B78BF1-F9B9-9655-067C-B4BD04FD1B5D}"/>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165205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E8170-1E56-35DA-6AAF-D5A500E70B0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1D5AEE0-5823-D70C-5E95-FA79EC0A9E2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6E4B77DE-6A7D-92EB-5403-7B0FBA083F67}"/>
              </a:ext>
            </a:extLst>
          </p:cNvPr>
          <p:cNvPicPr>
            <a:picLocks noChangeAspect="1"/>
          </p:cNvPicPr>
          <p:nvPr/>
        </p:nvPicPr>
        <p:blipFill>
          <a:blip r:embed="rId3"/>
          <a:stretch>
            <a:fillRect/>
          </a:stretch>
        </p:blipFill>
        <p:spPr>
          <a:xfrm>
            <a:off x="2221880" y="0"/>
            <a:ext cx="4700239" cy="5143500"/>
          </a:xfrm>
          <a:prstGeom prst="rect">
            <a:avLst/>
          </a:prstGeom>
        </p:spPr>
      </p:pic>
    </p:spTree>
    <p:extLst>
      <p:ext uri="{BB962C8B-B14F-4D97-AF65-F5344CB8AC3E}">
        <p14:creationId xmlns:p14="http://schemas.microsoft.com/office/powerpoint/2010/main" val="3167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C1DE-BB66-4AAF-92CD-C59D830627D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AD997E-3844-F1DE-25BC-C9B05366E14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F88BB4D4-096F-540E-E98C-AF877A59CB4B}"/>
              </a:ext>
            </a:extLst>
          </p:cNvPr>
          <p:cNvPicPr>
            <a:picLocks noChangeAspect="1"/>
          </p:cNvPicPr>
          <p:nvPr/>
        </p:nvPicPr>
        <p:blipFill>
          <a:blip r:embed="rId3"/>
          <a:stretch>
            <a:fillRect/>
          </a:stretch>
        </p:blipFill>
        <p:spPr>
          <a:xfrm>
            <a:off x="1995884" y="0"/>
            <a:ext cx="5152232" cy="5143500"/>
          </a:xfrm>
          <a:prstGeom prst="rect">
            <a:avLst/>
          </a:prstGeom>
        </p:spPr>
      </p:pic>
    </p:spTree>
    <p:extLst>
      <p:ext uri="{BB962C8B-B14F-4D97-AF65-F5344CB8AC3E}">
        <p14:creationId xmlns:p14="http://schemas.microsoft.com/office/powerpoint/2010/main" val="85207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6FFD6-09F6-831A-6C62-8248825F3AF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83BEC79-1F46-E204-D28B-ED7A5503D64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1BCF6BC6-4F9A-2072-274F-26F170604455}"/>
              </a:ext>
            </a:extLst>
          </p:cNvPr>
          <p:cNvPicPr>
            <a:picLocks noChangeAspect="1"/>
          </p:cNvPicPr>
          <p:nvPr/>
        </p:nvPicPr>
        <p:blipFill>
          <a:blip r:embed="rId3"/>
          <a:stretch>
            <a:fillRect/>
          </a:stretch>
        </p:blipFill>
        <p:spPr>
          <a:xfrm>
            <a:off x="773229" y="0"/>
            <a:ext cx="7597541" cy="5143500"/>
          </a:xfrm>
          <a:prstGeom prst="rect">
            <a:avLst/>
          </a:prstGeom>
        </p:spPr>
      </p:pic>
    </p:spTree>
    <p:extLst>
      <p:ext uri="{BB962C8B-B14F-4D97-AF65-F5344CB8AC3E}">
        <p14:creationId xmlns:p14="http://schemas.microsoft.com/office/powerpoint/2010/main" val="244336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46EA-6688-B14F-6169-F331DBC73D1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A21BCFD-E32C-ED25-0466-F732192D288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E7F0E049-4F1C-8A0F-A88F-DAD639412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7961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6D250-B963-D0D5-345E-109367DD4E0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FB4D4DD-099A-84F8-9148-A6A4391C307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D609F093-CC69-DD4D-CBB2-F87D370291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6" y="643"/>
            <a:ext cx="9144000" cy="5142857"/>
          </a:xfrm>
          <a:prstGeom prst="rect">
            <a:avLst/>
          </a:prstGeom>
        </p:spPr>
      </p:pic>
      <p:sp>
        <p:nvSpPr>
          <p:cNvPr id="4" name="TextBox 3">
            <a:extLst>
              <a:ext uri="{FF2B5EF4-FFF2-40B4-BE49-F238E27FC236}">
                <a16:creationId xmlns:a16="http://schemas.microsoft.com/office/drawing/2014/main" id="{588546B5-4B31-B6F6-F913-A0F743DA1E5C}"/>
              </a:ext>
            </a:extLst>
          </p:cNvPr>
          <p:cNvSpPr txBox="1"/>
          <p:nvPr/>
        </p:nvSpPr>
        <p:spPr>
          <a:xfrm>
            <a:off x="228600" y="232135"/>
            <a:ext cx="8928085"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The Mystery of Motherhood Ber 4.1</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Fears of overpopulation</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Anti-natalism</a:t>
            </a:r>
          </a:p>
          <a:p>
            <a:pPr marL="461963" indent="-461963" algn="l">
              <a:buFont typeface="+mj-lt"/>
              <a:buAutoNum type="arabicPeriod"/>
            </a:pPr>
            <a:r>
              <a:rPr lang="en-US" u="sng" dirty="0">
                <a:solidFill>
                  <a:srgbClr val="FFFF00"/>
                </a:solidFill>
                <a:effectLst>
                  <a:outerShdw blurRad="38100" dist="38100" dir="2700000" algn="tl">
                    <a:srgbClr val="000000">
                      <a:alpha val="43137"/>
                    </a:srgbClr>
                  </a:outerShdw>
                </a:effectLst>
              </a:rPr>
              <a:t>Reverse fears</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Fecundity and Fullness </a:t>
            </a:r>
          </a:p>
        </p:txBody>
      </p:sp>
    </p:spTree>
    <p:extLst>
      <p:ext uri="{BB962C8B-B14F-4D97-AF65-F5344CB8AC3E}">
        <p14:creationId xmlns:p14="http://schemas.microsoft.com/office/powerpoint/2010/main" val="2450399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F7043-059B-5DBE-FDA2-7685E87659D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E0EEF6F-EA91-52AF-30A1-D1B0954AEE86}"/>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In July 2021, the Chinese Communist government removed all limits, shortly after implementing financial incentives to encourage individuals to have additional children.</a:t>
            </a:r>
          </a:p>
        </p:txBody>
      </p:sp>
    </p:spTree>
    <p:extLst>
      <p:ext uri="{BB962C8B-B14F-4D97-AF65-F5344CB8AC3E}">
        <p14:creationId xmlns:p14="http://schemas.microsoft.com/office/powerpoint/2010/main" val="1238334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6ACB7-74DB-11C0-FE38-033A5C9880F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373139F-92AD-C86C-1AA1-4F12F4C5C045}"/>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rationale for the reversal / abolition was summarized by former Wall Street Journal reporter Mei Fong: "The reason China is doing this right now is because they have too many men, too many old people, and too few young people. </a:t>
            </a:r>
          </a:p>
        </p:txBody>
      </p:sp>
    </p:spTree>
    <p:extLst>
      <p:ext uri="{BB962C8B-B14F-4D97-AF65-F5344CB8AC3E}">
        <p14:creationId xmlns:p14="http://schemas.microsoft.com/office/powerpoint/2010/main" val="69938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E732B-A00E-88B2-A520-C7F0853E138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8F62287-FB5F-00EF-9566-6CB4475F4C1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They have this huge crushing </a:t>
            </a:r>
            <a:r>
              <a:rPr lang="en-US" sz="4000" u="sng" dirty="0">
                <a:solidFill>
                  <a:srgbClr val="FFFF00"/>
                </a:solidFill>
                <a:latin typeface="Arial Rounded MT Bold" panose="020F0704030504030204" pitchFamily="34" charset="0"/>
                <a:cs typeface="David" panose="020E0502060401010101" pitchFamily="34" charset="-79"/>
              </a:rPr>
              <a:t>demographic crisis as a result of the one-child policy</a:t>
            </a:r>
            <a:r>
              <a:rPr lang="en-US" sz="4000" dirty="0">
                <a:solidFill>
                  <a:schemeClr val="tx1"/>
                </a:solidFill>
                <a:latin typeface="Arial Rounded MT Bold" panose="020F0704030504030204" pitchFamily="34" charset="0"/>
                <a:cs typeface="David" panose="020E0502060401010101" pitchFamily="34" charset="-79"/>
              </a:rPr>
              <a:t>. And if people don't start having more children, they're going to have a vastly diminished workforce to support a huge aging population."</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1052139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34547-A8CF-5D80-6040-440A0087787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CD6AF71-3C56-DD7D-872A-A175EC8CD5C0}"/>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A similar population issue,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but worse.</a:t>
            </a:r>
          </a:p>
        </p:txBody>
      </p:sp>
    </p:spTree>
    <p:extLst>
      <p:ext uri="{BB962C8B-B14F-4D97-AF65-F5344CB8AC3E}">
        <p14:creationId xmlns:p14="http://schemas.microsoft.com/office/powerpoint/2010/main" val="2653767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4579E-C49A-B1A6-AE07-5F9E88FCCBB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2B01630-1567-CF2F-253D-E4D782D6B3D7}"/>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A landmark study published in the journal Human Reproduction Update analyzed data from over 40,000 men across North America, Europe, Australia, and New Zealand. The results were staggering – a 52.4% decline in sperm concentration between 1973 and 2011. </a:t>
            </a:r>
          </a:p>
        </p:txBody>
      </p:sp>
    </p:spTree>
    <p:extLst>
      <p:ext uri="{BB962C8B-B14F-4D97-AF65-F5344CB8AC3E}">
        <p14:creationId xmlns:p14="http://schemas.microsoft.com/office/powerpoint/2010/main" val="580296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4CAC-DD5C-DC48-ABCC-F82A2E0CCE9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4563BD-4214-364D-F1B1-F8DC379BB5A6}"/>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authors warn that the mean sperm count has now dropped dangerously close to the threshold that makes conception more difficult, meaning couples around the world may encounter problems having a baby without medical assistance.</a:t>
            </a:r>
          </a:p>
        </p:txBody>
      </p:sp>
    </p:spTree>
    <p:extLst>
      <p:ext uri="{BB962C8B-B14F-4D97-AF65-F5344CB8AC3E}">
        <p14:creationId xmlns:p14="http://schemas.microsoft.com/office/powerpoint/2010/main" val="3363530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B0B1-440A-C017-FAEC-DE43B9E53CD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84AD213-12AB-57ED-D156-D47EA9BCAD0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And the decline isn't slowing down. More recent data suggests the trend is continuing and possibly accelerating. But why? What's causing this dramatic shift in just a few decades?</a:t>
            </a:r>
          </a:p>
        </p:txBody>
      </p:sp>
    </p:spTree>
    <p:extLst>
      <p:ext uri="{BB962C8B-B14F-4D97-AF65-F5344CB8AC3E}">
        <p14:creationId xmlns:p14="http://schemas.microsoft.com/office/powerpoint/2010/main" val="54221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943DA-5216-5E77-60C3-E36BBB59C8F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77D2B49-4A58-C3C5-79CA-AA2339A48CB7}"/>
              </a:ext>
            </a:extLst>
          </p:cNvPr>
          <p:cNvSpPr>
            <a:spLocks noGrp="1" noChangeArrowheads="1"/>
          </p:cNvSpPr>
          <p:nvPr>
            <p:ph type="subTitle" idx="1"/>
          </p:nvPr>
        </p:nvSpPr>
        <p:spPr>
          <a:xfrm>
            <a:off x="228600" y="209550"/>
            <a:ext cx="8686800" cy="4800600"/>
          </a:xfrm>
        </p:spPr>
        <p:txBody>
          <a:bodyPr anchor="t">
            <a:normAutofit/>
          </a:bodyPr>
          <a:lstStyle/>
          <a:p>
            <a:pPr algn="l"/>
            <a:r>
              <a:rPr lang="he-IL" sz="4000" dirty="0"/>
              <a:t>    </a:t>
            </a:r>
            <a:r>
              <a:rPr lang="en-US" sz="4000" dirty="0">
                <a:solidFill>
                  <a:schemeClr val="tx1"/>
                </a:solidFill>
                <a:latin typeface="Arial Rounded MT Bold" panose="020F0704030504030204" pitchFamily="34" charset="0"/>
              </a:rPr>
              <a:t>from Jimmy John’s restroom</a:t>
            </a:r>
          </a:p>
        </p:txBody>
      </p:sp>
      <p:pic>
        <p:nvPicPr>
          <p:cNvPr id="3" name="Picture 2">
            <a:extLst>
              <a:ext uri="{FF2B5EF4-FFF2-40B4-BE49-F238E27FC236}">
                <a16:creationId xmlns:a16="http://schemas.microsoft.com/office/drawing/2014/main" id="{4E0A277D-3450-ED8B-6973-4EFC4C430878}"/>
              </a:ext>
            </a:extLst>
          </p:cNvPr>
          <p:cNvPicPr>
            <a:picLocks noChangeAspect="1"/>
          </p:cNvPicPr>
          <p:nvPr/>
        </p:nvPicPr>
        <p:blipFill>
          <a:blip r:embed="rId3"/>
          <a:srcRect l="13871" t="41070" r="15998" b="42378"/>
          <a:stretch/>
        </p:blipFill>
        <p:spPr>
          <a:xfrm>
            <a:off x="57049" y="895350"/>
            <a:ext cx="9083948" cy="3048000"/>
          </a:xfrm>
          <a:prstGeom prst="rect">
            <a:avLst/>
          </a:prstGeom>
        </p:spPr>
      </p:pic>
    </p:spTree>
    <p:extLst>
      <p:ext uri="{BB962C8B-B14F-4D97-AF65-F5344CB8AC3E}">
        <p14:creationId xmlns:p14="http://schemas.microsoft.com/office/powerpoint/2010/main" val="4212003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1F78-34BE-6168-7C52-4EFD7B02F56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25E2383-47A1-6CA7-7178-23F5ADB81F9A}"/>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findings, published on Tuesday in the journal Human Reproduction Update, serve as "a canary in a coal mine," said Professor Hagai Levine, the study’s lead author from the Hebrew University of Jerusalem’s Hadassah Braun School of Public Health.</a:t>
            </a:r>
          </a:p>
        </p:txBody>
      </p:sp>
    </p:spTree>
    <p:extLst>
      <p:ext uri="{BB962C8B-B14F-4D97-AF65-F5344CB8AC3E}">
        <p14:creationId xmlns:p14="http://schemas.microsoft.com/office/powerpoint/2010/main" val="2647529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945B6-905F-4175-4056-5A4F8B41012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B6364C0-AAB1-B08A-2BB7-BF05D0D973E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"We have a serious problem on our hands that, if not mitigated, </a:t>
            </a:r>
            <a:r>
              <a:rPr lang="en-US" sz="4000" u="sng" dirty="0">
                <a:solidFill>
                  <a:srgbClr val="FFFF00"/>
                </a:solidFill>
                <a:latin typeface="Arial Rounded MT Bold" panose="020F0704030504030204" pitchFamily="34" charset="0"/>
                <a:cs typeface="David" panose="020E0502060401010101" pitchFamily="34" charset="-79"/>
              </a:rPr>
              <a:t>could threaten mankind’s survival</a:t>
            </a:r>
            <a:r>
              <a:rPr lang="en-US" sz="4000" dirty="0">
                <a:solidFill>
                  <a:schemeClr val="tx1"/>
                </a:solidFill>
                <a:latin typeface="Arial Rounded MT Bold" panose="020F0704030504030204" pitchFamily="34" charset="0"/>
                <a:cs typeface="David" panose="020E0502060401010101" pitchFamily="34" charset="-79"/>
              </a:rPr>
              <a:t>," he said in a statement.</a:t>
            </a:r>
          </a:p>
        </p:txBody>
      </p:sp>
    </p:spTree>
    <p:extLst>
      <p:ext uri="{BB962C8B-B14F-4D97-AF65-F5344CB8AC3E}">
        <p14:creationId xmlns:p14="http://schemas.microsoft.com/office/powerpoint/2010/main" val="1315724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EE36B-D901-5197-FF83-59925A2A68C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772A955-B1C3-5E71-D7EB-F14F4FED569A}"/>
              </a:ext>
            </a:extLst>
          </p:cNvPr>
          <p:cNvSpPr>
            <a:spLocks noGrp="1" noChangeArrowheads="1"/>
          </p:cNvSpPr>
          <p:nvPr>
            <p:ph type="subTitle" idx="1"/>
          </p:nvPr>
        </p:nvSpPr>
        <p:spPr>
          <a:xfrm>
            <a:off x="228600" y="209550"/>
            <a:ext cx="8686800" cy="4800600"/>
          </a:xfrm>
        </p:spPr>
        <p:txBody>
          <a:bodyPr anchor="t">
            <a:normAutofit/>
          </a:bodyPr>
          <a:lstStyle/>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The Sedentary Lifestyle Crisis</a:t>
            </a:r>
          </a:p>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Environmental Toxins</a:t>
            </a:r>
          </a:p>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Nutritional Deficiencies</a:t>
            </a:r>
          </a:p>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Stress and Sleep Disruption</a:t>
            </a:r>
          </a:p>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Electromagnetic Radiation</a:t>
            </a:r>
          </a:p>
          <a:p>
            <a:pPr marL="461963" marR="0" indent="-461963" algn="l">
              <a:lnSpc>
                <a:spcPct val="100000"/>
              </a:lnSpc>
              <a:buAutoNum type="arabicPeriod"/>
            </a:pPr>
            <a:r>
              <a:rPr lang="en-US" sz="4000" dirty="0">
                <a:solidFill>
                  <a:schemeClr val="tx1"/>
                </a:solidFill>
                <a:latin typeface="Arial Rounded MT Bold" panose="020F0704030504030204" pitchFamily="34" charset="0"/>
                <a:cs typeface="David" panose="020E0502060401010101" pitchFamily="34" charset="-79"/>
              </a:rPr>
              <a:t>Some Prescription Medications</a:t>
            </a:r>
          </a:p>
        </p:txBody>
      </p:sp>
    </p:spTree>
    <p:extLst>
      <p:ext uri="{BB962C8B-B14F-4D97-AF65-F5344CB8AC3E}">
        <p14:creationId xmlns:p14="http://schemas.microsoft.com/office/powerpoint/2010/main" val="2625090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C03F7-58A4-0454-D787-DF6B4749E5F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FABD00C-C3BE-EDF7-6268-2EAE6F273523}"/>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study, commissioned by the nonprofit organization The Club of Rome, predicts that if current trends continue, the world's population, which is </a:t>
            </a:r>
            <a:r>
              <a:rPr lang="en-US" sz="4000" u="sng" dirty="0">
                <a:solidFill>
                  <a:srgbClr val="FFFF00"/>
                </a:solidFill>
                <a:latin typeface="Arial Rounded MT Bold" panose="020F0704030504030204" pitchFamily="34" charset="0"/>
                <a:cs typeface="David" panose="020E0502060401010101" pitchFamily="34" charset="-79"/>
              </a:rPr>
              <a:t>currently 7.96 billion</a:t>
            </a:r>
            <a:r>
              <a:rPr lang="en-US" sz="4000" dirty="0">
                <a:solidFill>
                  <a:schemeClr val="tx1"/>
                </a:solidFill>
                <a:latin typeface="Arial Rounded MT Bold" panose="020F0704030504030204" pitchFamily="34" charset="0"/>
                <a:cs typeface="David" panose="020E0502060401010101" pitchFamily="34" charset="-79"/>
              </a:rPr>
              <a:t>, will </a:t>
            </a:r>
            <a:r>
              <a:rPr lang="en-US" sz="4000" u="sng" dirty="0">
                <a:solidFill>
                  <a:srgbClr val="FFFF00"/>
                </a:solidFill>
                <a:latin typeface="Arial Rounded MT Bold" panose="020F0704030504030204" pitchFamily="34" charset="0"/>
                <a:cs typeface="David" panose="020E0502060401010101" pitchFamily="34" charset="-79"/>
              </a:rPr>
              <a:t>peak at 8.6 billion </a:t>
            </a:r>
            <a:r>
              <a:rPr lang="en-US" sz="4000" dirty="0">
                <a:solidFill>
                  <a:schemeClr val="tx1"/>
                </a:solidFill>
                <a:latin typeface="Arial Rounded MT Bold" panose="020F0704030504030204" pitchFamily="34" charset="0"/>
                <a:cs typeface="David" panose="020E0502060401010101" pitchFamily="34" charset="-79"/>
              </a:rPr>
              <a:t>in the middle of the century before </a:t>
            </a:r>
            <a:r>
              <a:rPr lang="en-US" sz="4000" u="sng" dirty="0">
                <a:solidFill>
                  <a:srgbClr val="FFFF00"/>
                </a:solidFill>
                <a:latin typeface="Arial Rounded MT Bold" panose="020F0704030504030204" pitchFamily="34" charset="0"/>
                <a:cs typeface="David" panose="020E0502060401010101" pitchFamily="34" charset="-79"/>
              </a:rPr>
              <a:t>declining by nearly 2 billion</a:t>
            </a:r>
            <a:r>
              <a:rPr lang="en-US" sz="4000" dirty="0">
                <a:solidFill>
                  <a:schemeClr val="tx1"/>
                </a:solidFill>
                <a:latin typeface="Arial Rounded MT Bold" panose="020F0704030504030204" pitchFamily="34" charset="0"/>
                <a:cs typeface="David" panose="020E0502060401010101" pitchFamily="34" charset="-79"/>
              </a:rPr>
              <a:t> before the century's end. </a:t>
            </a:r>
          </a:p>
        </p:txBody>
      </p:sp>
    </p:spTree>
    <p:extLst>
      <p:ext uri="{BB962C8B-B14F-4D97-AF65-F5344CB8AC3E}">
        <p14:creationId xmlns:p14="http://schemas.microsoft.com/office/powerpoint/2010/main" val="1265816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84418-1733-469B-A827-5A3363BF5BF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B815D8B-6A65-82E8-D4EE-D11309F7A3C8}"/>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Japan’s population is projected to lose 18.7 million people between 2024 and 2050. The population is expected to shrink from 123.8 million to 105.1 million, a 15.1% decline. Japan’s population has been falling since 2011 due to very low fertility rates (1.42 births per woman) and an aging population.</a:t>
            </a:r>
          </a:p>
        </p:txBody>
      </p:sp>
    </p:spTree>
    <p:extLst>
      <p:ext uri="{BB962C8B-B14F-4D97-AF65-F5344CB8AC3E}">
        <p14:creationId xmlns:p14="http://schemas.microsoft.com/office/powerpoint/2010/main" val="4281911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1314F-5914-A6EB-1640-0DAC5AF9CFA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D39A72C-5FB9-2517-5F24-339D4F74AA09}"/>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population of Greece is expected to shrink from 10 million to 8.8 million, a loss of more than 12%, over the next 26 years. Greece’s population began declining in 2011 when the first negative birth rate was recorded. Greece’s population could decline by up to 50% over the next 50 years if nothing is done to combat it.</a:t>
            </a:r>
          </a:p>
        </p:txBody>
      </p:sp>
    </p:spTree>
    <p:extLst>
      <p:ext uri="{BB962C8B-B14F-4D97-AF65-F5344CB8AC3E}">
        <p14:creationId xmlns:p14="http://schemas.microsoft.com/office/powerpoint/2010/main" val="425654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F8794-2E97-B51E-482B-75C42EEDF5E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D1210A5-10DD-E087-7116-E0583802C077}"/>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So, the secular world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was panicked about overpopulation,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and is now panicked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about depopulation.</a:t>
            </a:r>
          </a:p>
        </p:txBody>
      </p:sp>
    </p:spTree>
    <p:extLst>
      <p:ext uri="{BB962C8B-B14F-4D97-AF65-F5344CB8AC3E}">
        <p14:creationId xmlns:p14="http://schemas.microsoft.com/office/powerpoint/2010/main" val="2976243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A627E-0A30-E249-B687-679C0474EC1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E9BDAAD-4DC7-7229-D7BA-5D0EAB1A349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844EED76-059E-9ABE-6500-4FB847D19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530556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65B77-3087-AD4A-519B-2E77F17C03A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A0D682B-E62E-8235-6795-24FFCF63DFC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AB9BF1F4-1399-0FBB-A23B-78F46C141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6" y="643"/>
            <a:ext cx="9144000" cy="5142857"/>
          </a:xfrm>
          <a:prstGeom prst="rect">
            <a:avLst/>
          </a:prstGeom>
        </p:spPr>
      </p:pic>
      <p:sp>
        <p:nvSpPr>
          <p:cNvPr id="4" name="TextBox 3">
            <a:extLst>
              <a:ext uri="{FF2B5EF4-FFF2-40B4-BE49-F238E27FC236}">
                <a16:creationId xmlns:a16="http://schemas.microsoft.com/office/drawing/2014/main" id="{F045E290-DDB2-6E1D-41EE-DFFCD895441A}"/>
              </a:ext>
            </a:extLst>
          </p:cNvPr>
          <p:cNvSpPr txBox="1"/>
          <p:nvPr/>
        </p:nvSpPr>
        <p:spPr>
          <a:xfrm>
            <a:off x="228600" y="232135"/>
            <a:ext cx="8928085"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The Mystery of Motherhood Ber 4.1</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Fears of overpopulation</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Anti-natalism</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Reverse fears</a:t>
            </a:r>
          </a:p>
          <a:p>
            <a:pPr marL="461963" indent="-461963" algn="l">
              <a:buFont typeface="+mj-lt"/>
              <a:buAutoNum type="arabicPeriod"/>
            </a:pPr>
            <a:r>
              <a:rPr lang="en-US" u="sng" dirty="0">
                <a:solidFill>
                  <a:srgbClr val="FFFF00"/>
                </a:solidFill>
                <a:effectLst>
                  <a:outerShdw blurRad="38100" dist="38100" dir="2700000" algn="tl">
                    <a:srgbClr val="000000">
                      <a:alpha val="43137"/>
                    </a:srgbClr>
                  </a:outerShdw>
                </a:effectLst>
              </a:rPr>
              <a:t>Fecundity and Fullness </a:t>
            </a:r>
          </a:p>
        </p:txBody>
      </p:sp>
    </p:spTree>
    <p:extLst>
      <p:ext uri="{BB962C8B-B14F-4D97-AF65-F5344CB8AC3E}">
        <p14:creationId xmlns:p14="http://schemas.microsoft.com/office/powerpoint/2010/main" val="1727052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F71D2-E663-D105-F429-F264E01C902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B87492F-0F8A-E57E-9BAB-17ED7E35AC88}"/>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Ber/Gen 1.26-28 </a:t>
            </a:r>
            <a:r>
              <a:rPr lang="en-US" sz="4000" dirty="0">
                <a:solidFill>
                  <a:schemeClr val="tx1"/>
                </a:solidFill>
                <a:latin typeface="Arial Rounded MT Bold" panose="020F0704030504030204" pitchFamily="34" charset="0"/>
                <a:cs typeface="David" panose="020E0502060401010101" pitchFamily="34" charset="-79"/>
              </a:rPr>
              <a:t>Then God said, “Let us make humankind in our image, in the likeness of ourselves; and let them rule over the fish in the sea, the birds in the air, the animals, and over all the earth, and over every crawling creature that crawls on the earth.”</a:t>
            </a:r>
          </a:p>
        </p:txBody>
      </p:sp>
    </p:spTree>
    <p:extLst>
      <p:ext uri="{BB962C8B-B14F-4D97-AF65-F5344CB8AC3E}">
        <p14:creationId xmlns:p14="http://schemas.microsoft.com/office/powerpoint/2010/main" val="68167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349A4-5A7A-E2F5-13D0-C89B50B4966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AB59B3A-B673-FEE0-9F74-0B4EC5402C06}"/>
              </a:ext>
            </a:extLst>
          </p:cNvPr>
          <p:cNvSpPr>
            <a:spLocks noGrp="1" noChangeArrowheads="1"/>
          </p:cNvSpPr>
          <p:nvPr>
            <p:ph type="subTitle" idx="1"/>
          </p:nvPr>
        </p:nvSpPr>
        <p:spPr>
          <a:xfrm>
            <a:off x="228600" y="209550"/>
            <a:ext cx="8686800" cy="4800600"/>
          </a:xfrm>
        </p:spPr>
        <p:txBody>
          <a:bodyPr anchor="t">
            <a:normAutofit/>
          </a:bodyPr>
          <a:lstStyle/>
          <a:p>
            <a:pPr algn="l"/>
            <a:r>
              <a:rPr lang="he-IL" sz="4000" dirty="0"/>
              <a:t>    </a:t>
            </a:r>
            <a:r>
              <a:rPr lang="en-US" sz="4000" dirty="0">
                <a:solidFill>
                  <a:schemeClr val="tx1"/>
                </a:solidFill>
                <a:latin typeface="Arial Rounded MT Bold" panose="020F0704030504030204" pitchFamily="34" charset="0"/>
              </a:rPr>
              <a:t>from Jimmy John’s restroom</a:t>
            </a:r>
          </a:p>
        </p:txBody>
      </p:sp>
      <p:pic>
        <p:nvPicPr>
          <p:cNvPr id="3" name="Picture 2">
            <a:extLst>
              <a:ext uri="{FF2B5EF4-FFF2-40B4-BE49-F238E27FC236}">
                <a16:creationId xmlns:a16="http://schemas.microsoft.com/office/drawing/2014/main" id="{259A782F-8CD1-A0E8-4017-BF6B86C79B50}"/>
              </a:ext>
            </a:extLst>
          </p:cNvPr>
          <p:cNvPicPr>
            <a:picLocks noChangeAspect="1"/>
          </p:cNvPicPr>
          <p:nvPr/>
        </p:nvPicPr>
        <p:blipFill>
          <a:blip r:embed="rId3"/>
          <a:srcRect l="14525" t="57664" r="13275" b="31227"/>
          <a:stretch/>
        </p:blipFill>
        <p:spPr>
          <a:xfrm>
            <a:off x="87086" y="1047750"/>
            <a:ext cx="9056914" cy="2514600"/>
          </a:xfrm>
          <a:prstGeom prst="rect">
            <a:avLst/>
          </a:prstGeom>
        </p:spPr>
      </p:pic>
    </p:spTree>
    <p:extLst>
      <p:ext uri="{BB962C8B-B14F-4D97-AF65-F5344CB8AC3E}">
        <p14:creationId xmlns:p14="http://schemas.microsoft.com/office/powerpoint/2010/main" val="3587928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2EF66-FF17-3A82-D6B2-9FBF5E9CEEC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24DDC62-224E-8BF6-83AB-C432A61D2E5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Ber/Gen 1.26-28 </a:t>
            </a:r>
            <a:r>
              <a:rPr lang="en-US" sz="4000" dirty="0">
                <a:solidFill>
                  <a:schemeClr val="tx1"/>
                </a:solidFill>
                <a:latin typeface="Arial Rounded MT Bold" panose="020F0704030504030204" pitchFamily="34" charset="0"/>
                <a:cs typeface="David" panose="020E0502060401010101" pitchFamily="34" charset="-79"/>
              </a:rPr>
              <a:t>So God created humankind in his own image; in the image of God he created him: male and female he created them.  God blessed them:</a:t>
            </a:r>
          </a:p>
        </p:txBody>
      </p:sp>
    </p:spTree>
    <p:extLst>
      <p:ext uri="{BB962C8B-B14F-4D97-AF65-F5344CB8AC3E}">
        <p14:creationId xmlns:p14="http://schemas.microsoft.com/office/powerpoint/2010/main" val="1520947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C161-87FB-4194-562B-D102954721A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C6E1DBF-5D66-4826-FFE2-9201C519AA4C}"/>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Ber/Gen 1.26-28  </a:t>
            </a:r>
            <a:r>
              <a:rPr lang="en-US" sz="4000" dirty="0">
                <a:solidFill>
                  <a:schemeClr val="tx1"/>
                </a:solidFill>
                <a:latin typeface="Arial Rounded MT Bold" panose="020F0704030504030204" pitchFamily="34" charset="0"/>
                <a:cs typeface="David" panose="020E0502060401010101" pitchFamily="34" charset="-79"/>
              </a:rPr>
              <a:t>God said to them, </a:t>
            </a:r>
            <a:r>
              <a:rPr lang="en-US" sz="4000" u="sng" dirty="0">
                <a:solidFill>
                  <a:srgbClr val="FFFF00"/>
                </a:solidFill>
                <a:latin typeface="Arial Rounded MT Bold" panose="020F0704030504030204" pitchFamily="34" charset="0"/>
                <a:cs typeface="David" panose="020E0502060401010101" pitchFamily="34" charset="-79"/>
              </a:rPr>
              <a:t>“Be fruitful, multiply, fill the earth and subdue it</a:t>
            </a:r>
            <a:r>
              <a:rPr lang="en-US" sz="4000" dirty="0">
                <a:solidFill>
                  <a:schemeClr val="tx1"/>
                </a:solidFill>
                <a:latin typeface="Arial Rounded MT Bold" panose="020F0704030504030204" pitchFamily="34" charset="0"/>
                <a:cs typeface="David" panose="020E0502060401010101" pitchFamily="34" charset="-79"/>
              </a:rPr>
              <a:t>. Rule over the fish in the sea, the birds in the air and every living creature that crawls on the earth.”</a:t>
            </a:r>
          </a:p>
        </p:txBody>
      </p:sp>
    </p:spTree>
    <p:extLst>
      <p:ext uri="{BB962C8B-B14F-4D97-AF65-F5344CB8AC3E}">
        <p14:creationId xmlns:p14="http://schemas.microsoft.com/office/powerpoint/2010/main" val="1980635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6C8B7-B590-0D3A-D8DF-989BEBC5081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45BA27E-B3FB-5EFD-4117-9531CB3AE24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Ber. Gen 4.1 </a:t>
            </a:r>
            <a:r>
              <a:rPr lang="en-US" sz="4000" dirty="0">
                <a:solidFill>
                  <a:schemeClr val="tx1"/>
                </a:solidFill>
                <a:latin typeface="Arial Rounded MT Bold" panose="020F0704030504030204" pitchFamily="34" charset="0"/>
                <a:cs typeface="David" panose="020E0502060401010101" pitchFamily="34" charset="-79"/>
              </a:rPr>
              <a:t>The man had sexual relations with Havah his wife; she conceived, gave birth to Kayin [acquisition] and said, </a:t>
            </a:r>
            <a:r>
              <a:rPr lang="en-US" sz="4000" u="sng" dirty="0">
                <a:solidFill>
                  <a:srgbClr val="FFFF00"/>
                </a:solidFill>
                <a:latin typeface="Arial Rounded MT Bold" panose="020F0704030504030204" pitchFamily="34" charset="0"/>
                <a:cs typeface="David" panose="020E0502060401010101" pitchFamily="34" charset="-79"/>
              </a:rPr>
              <a:t>“I have acquired a man from </a:t>
            </a:r>
            <a:r>
              <a:rPr lang="en-US" sz="4000" u="sng" cap="small" dirty="0">
                <a:solidFill>
                  <a:srgbClr val="FFFF00"/>
                </a:solidFill>
                <a:latin typeface="Arial Rounded MT Bold" panose="020F0704030504030204" pitchFamily="34" charset="0"/>
                <a:cs typeface="David" panose="020E0502060401010101" pitchFamily="34" charset="-79"/>
              </a:rPr>
              <a:t>Adoni</a:t>
            </a:r>
            <a:r>
              <a:rPr lang="en-US" sz="4000" u="sng" dirty="0">
                <a:solidFill>
                  <a:srgbClr val="FFFF00"/>
                </a:solidFill>
                <a:latin typeface="Arial Rounded MT Bold" panose="020F0704030504030204" pitchFamily="34" charset="0"/>
                <a:cs typeface="David" panose="020E0502060401010101" pitchFamily="34" charset="-79"/>
              </a:rPr>
              <a:t>.”</a:t>
            </a:r>
          </a:p>
        </p:txBody>
      </p:sp>
    </p:spTree>
    <p:extLst>
      <p:ext uri="{BB962C8B-B14F-4D97-AF65-F5344CB8AC3E}">
        <p14:creationId xmlns:p14="http://schemas.microsoft.com/office/powerpoint/2010/main" val="3363122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AD547-BBA6-B8F1-B3AB-5C70A7D32A5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C2C3EB3-C19D-B438-BB8A-8A84764C6766}"/>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he-IL" sz="6000" b="1" dirty="0">
                <a:solidFill>
                  <a:schemeClr val="tx1"/>
                </a:solidFill>
                <a:latin typeface="Arial Rounded MT Bold" panose="020F0704030504030204" pitchFamily="34" charset="0"/>
                <a:cs typeface="David" panose="020E0502060401010101" pitchFamily="34" charset="-79"/>
              </a:rPr>
              <a:t>את</a:t>
            </a:r>
            <a:r>
              <a:rPr lang="en-US" sz="4000" dirty="0">
                <a:solidFill>
                  <a:schemeClr val="tx1"/>
                </a:solidFill>
                <a:latin typeface="Arial Rounded MT Bold" panose="020F0704030504030204" pitchFamily="34" charset="0"/>
                <a:cs typeface="David" panose="020E0502060401010101" pitchFamily="34" charset="-79"/>
              </a:rPr>
              <a:t>  Not typically translated; used as a direct object marker</a:t>
            </a:r>
          </a:p>
        </p:txBody>
      </p:sp>
      <p:pic>
        <p:nvPicPr>
          <p:cNvPr id="3" name="Picture 2">
            <a:extLst>
              <a:ext uri="{FF2B5EF4-FFF2-40B4-BE49-F238E27FC236}">
                <a16:creationId xmlns:a16="http://schemas.microsoft.com/office/drawing/2014/main" id="{2ABE745C-7EA5-440A-66C9-BEDE66DFA75E}"/>
              </a:ext>
            </a:extLst>
          </p:cNvPr>
          <p:cNvPicPr>
            <a:picLocks noChangeAspect="1"/>
          </p:cNvPicPr>
          <p:nvPr/>
        </p:nvPicPr>
        <p:blipFill>
          <a:blip r:embed="rId3"/>
          <a:stretch>
            <a:fillRect/>
          </a:stretch>
        </p:blipFill>
        <p:spPr>
          <a:xfrm>
            <a:off x="228601" y="931835"/>
            <a:ext cx="8305799" cy="2040021"/>
          </a:xfrm>
          <a:prstGeom prst="rect">
            <a:avLst/>
          </a:prstGeom>
        </p:spPr>
      </p:pic>
      <p:sp>
        <p:nvSpPr>
          <p:cNvPr id="5" name="TextBox 4">
            <a:extLst>
              <a:ext uri="{FF2B5EF4-FFF2-40B4-BE49-F238E27FC236}">
                <a16:creationId xmlns:a16="http://schemas.microsoft.com/office/drawing/2014/main" id="{0B3AD627-20E2-EAE1-1CA3-C8DCCF615280}"/>
              </a:ext>
            </a:extLst>
          </p:cNvPr>
          <p:cNvSpPr txBox="1"/>
          <p:nvPr/>
        </p:nvSpPr>
        <p:spPr>
          <a:xfrm>
            <a:off x="838200" y="2362005"/>
            <a:ext cx="1752600" cy="584775"/>
          </a:xfrm>
          <a:prstGeom prst="rect">
            <a:avLst/>
          </a:prstGeom>
          <a:solidFill>
            <a:schemeClr val="tx1"/>
          </a:solidFill>
        </p:spPr>
        <p:txBody>
          <a:bodyPr wrap="square" rtlCol="0">
            <a:spAutoFit/>
          </a:bodyPr>
          <a:lstStyle/>
          <a:p>
            <a:pPr algn="l"/>
            <a:r>
              <a:rPr lang="en-US" sz="3200" cap="small" dirty="0"/>
              <a:t>Adoni</a:t>
            </a:r>
          </a:p>
        </p:txBody>
      </p:sp>
      <p:sp>
        <p:nvSpPr>
          <p:cNvPr id="6" name="TextBox 5">
            <a:extLst>
              <a:ext uri="{FF2B5EF4-FFF2-40B4-BE49-F238E27FC236}">
                <a16:creationId xmlns:a16="http://schemas.microsoft.com/office/drawing/2014/main" id="{0562A6E2-3332-8026-FA07-19A277C89523}"/>
              </a:ext>
            </a:extLst>
          </p:cNvPr>
          <p:cNvSpPr txBox="1"/>
          <p:nvPr/>
        </p:nvSpPr>
        <p:spPr>
          <a:xfrm>
            <a:off x="609600" y="931835"/>
            <a:ext cx="2057400" cy="584775"/>
          </a:xfrm>
          <a:prstGeom prst="rect">
            <a:avLst/>
          </a:prstGeom>
          <a:solidFill>
            <a:schemeClr val="tx1"/>
          </a:solidFill>
        </p:spPr>
        <p:txBody>
          <a:bodyPr wrap="square" rtlCol="0">
            <a:spAutoFit/>
          </a:bodyPr>
          <a:lstStyle/>
          <a:p>
            <a:pPr algn="l"/>
            <a:r>
              <a:rPr lang="en-US" sz="3200" cap="small" dirty="0"/>
              <a:t>Adoni</a:t>
            </a:r>
          </a:p>
        </p:txBody>
      </p:sp>
      <p:sp>
        <p:nvSpPr>
          <p:cNvPr id="2" name="Rectangle: Rounded Corners 1">
            <a:extLst>
              <a:ext uri="{FF2B5EF4-FFF2-40B4-BE49-F238E27FC236}">
                <a16:creationId xmlns:a16="http://schemas.microsoft.com/office/drawing/2014/main" id="{F4A47500-9548-F1EB-5CF9-D5F45FA88110}"/>
              </a:ext>
            </a:extLst>
          </p:cNvPr>
          <p:cNvSpPr/>
          <p:nvPr/>
        </p:nvSpPr>
        <p:spPr>
          <a:xfrm>
            <a:off x="2514600" y="931835"/>
            <a:ext cx="1295400" cy="1944715"/>
          </a:xfrm>
          <a:prstGeom prst="roundRect">
            <a:avLst/>
          </a:prstGeom>
          <a:noFill/>
          <a:ln w="476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38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4F6BC-A249-C3D2-9B7C-41F7480B070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FB43ED0-B68F-7217-8B4D-71BB84E63711}"/>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1B10A37E-1311-A1CC-2ED5-A002C38D9083}"/>
              </a:ext>
            </a:extLst>
          </p:cNvPr>
          <p:cNvPicPr>
            <a:picLocks noChangeAspect="1"/>
          </p:cNvPicPr>
          <p:nvPr/>
        </p:nvPicPr>
        <p:blipFill>
          <a:blip r:embed="rId3"/>
          <a:stretch>
            <a:fillRect/>
          </a:stretch>
        </p:blipFill>
        <p:spPr>
          <a:xfrm>
            <a:off x="685800" y="11076"/>
            <a:ext cx="7848599" cy="5171558"/>
          </a:xfrm>
          <a:prstGeom prst="rect">
            <a:avLst/>
          </a:prstGeom>
        </p:spPr>
      </p:pic>
    </p:spTree>
    <p:extLst>
      <p:ext uri="{BB962C8B-B14F-4D97-AF65-F5344CB8AC3E}">
        <p14:creationId xmlns:p14="http://schemas.microsoft.com/office/powerpoint/2010/main" val="2474978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41C35-F08C-0B93-0519-C044143788A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668741D-B2E6-BF41-D6D4-D5205E1414D8}"/>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Natalism (also called pronatalism or the pro-birth position) is a policy paradigm or personal value that </a:t>
            </a:r>
            <a:r>
              <a:rPr lang="en-US" sz="4000" u="sng" dirty="0">
                <a:solidFill>
                  <a:srgbClr val="FFFF00"/>
                </a:solidFill>
                <a:latin typeface="Arial Rounded MT Bold" panose="020F0704030504030204" pitchFamily="34" charset="0"/>
                <a:cs typeface="David" panose="020E0502060401010101" pitchFamily="34" charset="-79"/>
              </a:rPr>
              <a:t>promotes the reproduction of human life as an important objective</a:t>
            </a:r>
            <a:r>
              <a:rPr lang="en-US" sz="4000" dirty="0">
                <a:solidFill>
                  <a:schemeClr val="tx1"/>
                </a:solidFill>
                <a:latin typeface="Arial Rounded MT Bold" panose="020F0704030504030204" pitchFamily="34" charset="0"/>
                <a:cs typeface="David" panose="020E0502060401010101" pitchFamily="34" charset="-79"/>
              </a:rPr>
              <a:t> of humanity and therefore advocates a high birthrate.</a:t>
            </a:r>
          </a:p>
        </p:txBody>
      </p:sp>
    </p:spTree>
    <p:extLst>
      <p:ext uri="{BB962C8B-B14F-4D97-AF65-F5344CB8AC3E}">
        <p14:creationId xmlns:p14="http://schemas.microsoft.com/office/powerpoint/2010/main" val="3670119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ABEBC-1E9F-2AE7-9B51-40EBB8AE54A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1C9A30F-65D4-F4C8-6CCD-4E8B91B3DAC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074" name="Picture 2">
            <a:extLst>
              <a:ext uri="{FF2B5EF4-FFF2-40B4-BE49-F238E27FC236}">
                <a16:creationId xmlns:a16="http://schemas.microsoft.com/office/drawing/2014/main" id="{ECEA4CC6-056B-1A8F-7FD0-F5EAE9C72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0"/>
            <a:ext cx="77104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22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C7520-DDDC-5EAD-9574-5A224EB2086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9904075-0741-8268-C248-8B43B9ACC9E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69F70A78-C815-2B13-9DE9-B751B3163D75}"/>
              </a:ext>
            </a:extLst>
          </p:cNvPr>
          <p:cNvPicPr>
            <a:picLocks noChangeAspect="1"/>
          </p:cNvPicPr>
          <p:nvPr/>
        </p:nvPicPr>
        <p:blipFill>
          <a:blip r:embed="rId3"/>
          <a:stretch>
            <a:fillRect/>
          </a:stretch>
        </p:blipFill>
        <p:spPr>
          <a:xfrm>
            <a:off x="26934" y="0"/>
            <a:ext cx="9090132" cy="5143500"/>
          </a:xfrm>
          <a:prstGeom prst="rect">
            <a:avLst/>
          </a:prstGeom>
        </p:spPr>
      </p:pic>
    </p:spTree>
    <p:extLst>
      <p:ext uri="{BB962C8B-B14F-4D97-AF65-F5344CB8AC3E}">
        <p14:creationId xmlns:p14="http://schemas.microsoft.com/office/powerpoint/2010/main" val="340378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BED04-2498-8231-25F0-8130532E660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E4FA24F-CF27-A4C5-F69D-0BB93E5F67E1}"/>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10242" name="Picture 2">
            <a:extLst>
              <a:ext uri="{FF2B5EF4-FFF2-40B4-BE49-F238E27FC236}">
                <a16:creationId xmlns:a16="http://schemas.microsoft.com/office/drawing/2014/main" id="{B1A9CDBD-C7F0-BC05-246F-70EFC1D9E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12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C2CD4-4E48-FE54-FB3A-E1B3330AAA5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7F8BF3F-27DC-DDCE-53BB-04F9A3344B9B}"/>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11266" name="Picture 2">
            <a:extLst>
              <a:ext uri="{FF2B5EF4-FFF2-40B4-BE49-F238E27FC236}">
                <a16:creationId xmlns:a16="http://schemas.microsoft.com/office/drawing/2014/main" id="{F1C19B29-E5F5-4699-FCE5-FB4BAF93B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358" y="52389"/>
            <a:ext cx="6781062" cy="5091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8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E80B0-71BF-CE10-640C-F182E901213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5B8CA42-5637-A741-E75E-FE4B675A88E2}"/>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5BD6BDD7-3CB1-E837-D101-8B840E867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48797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D5FAB-99EE-A5A2-8D74-D294CDE0FD6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74DBC6B-8D78-4FF5-CE89-EE39655F89E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12290" name="Picture 2">
            <a:extLst>
              <a:ext uri="{FF2B5EF4-FFF2-40B4-BE49-F238E27FC236}">
                <a16:creationId xmlns:a16="http://schemas.microsoft.com/office/drawing/2014/main" id="{964F49D8-7026-1C38-6588-CCDDC845E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723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C4F34-5E26-6BBA-0DBA-DEF88408484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2000F3B-78DC-D2F4-D352-3D8A764C4C2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13314" name="Picture 2">
            <a:extLst>
              <a:ext uri="{FF2B5EF4-FFF2-40B4-BE49-F238E27FC236}">
                <a16:creationId xmlns:a16="http://schemas.microsoft.com/office/drawing/2014/main" id="{41281203-73DE-8F8C-7358-2AB9C5225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980" y="47624"/>
            <a:ext cx="6801607"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95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244B-AF3D-60E3-C76D-672C2F3D12C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166A5A0-F63A-2CB2-8DBB-3B1BD83C895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14338" name="Picture 2">
            <a:extLst>
              <a:ext uri="{FF2B5EF4-FFF2-40B4-BE49-F238E27FC236}">
                <a16:creationId xmlns:a16="http://schemas.microsoft.com/office/drawing/2014/main" id="{3333DC77-BFCC-5C59-2252-CEF6A415A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0"/>
            <a:ext cx="63134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26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79500-0C73-5D9C-7307-2EF3EE4C469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A75F3C8-47E3-A443-4B6B-57AE7B2CA939}"/>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Life is good, and hopeful,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because G-d in Yeshua is good, and gives HOPE even in darkness.</a:t>
            </a:r>
          </a:p>
        </p:txBody>
      </p:sp>
    </p:spTree>
    <p:extLst>
      <p:ext uri="{BB962C8B-B14F-4D97-AF65-F5344CB8AC3E}">
        <p14:creationId xmlns:p14="http://schemas.microsoft.com/office/powerpoint/2010/main" val="4148655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38156-2F78-8BC2-5A4E-59C2367D097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C273B93-DF55-3DE9-3496-4828F5EA7E55}"/>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We want to express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our appreciation to the women who have experienced and accomplished the miracle of motherhood.</a:t>
            </a:r>
          </a:p>
        </p:txBody>
      </p:sp>
    </p:spTree>
    <p:extLst>
      <p:ext uri="{BB962C8B-B14F-4D97-AF65-F5344CB8AC3E}">
        <p14:creationId xmlns:p14="http://schemas.microsoft.com/office/powerpoint/2010/main" val="4104577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1F9DA-CD54-BD27-8827-C42F1973107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2729A18-D0F8-C0A2-1207-EAA3ED3397C3}"/>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All the roles of fitness trainer, teacher, $ manager, hugger</a:t>
            </a:r>
          </a:p>
        </p:txBody>
      </p:sp>
      <p:pic>
        <p:nvPicPr>
          <p:cNvPr id="3" name="Picture 2">
            <a:extLst>
              <a:ext uri="{FF2B5EF4-FFF2-40B4-BE49-F238E27FC236}">
                <a16:creationId xmlns:a16="http://schemas.microsoft.com/office/drawing/2014/main" id="{2468F4CC-CD65-859C-7076-6BE183CC133B}"/>
              </a:ext>
            </a:extLst>
          </p:cNvPr>
          <p:cNvPicPr>
            <a:picLocks noChangeAspect="1"/>
          </p:cNvPicPr>
          <p:nvPr/>
        </p:nvPicPr>
        <p:blipFill>
          <a:blip r:embed="rId3"/>
          <a:stretch>
            <a:fillRect/>
          </a:stretch>
        </p:blipFill>
        <p:spPr>
          <a:xfrm>
            <a:off x="133948" y="1504950"/>
            <a:ext cx="9010854" cy="3219655"/>
          </a:xfrm>
          <a:prstGeom prst="rect">
            <a:avLst/>
          </a:prstGeom>
        </p:spPr>
      </p:pic>
    </p:spTree>
    <p:extLst>
      <p:ext uri="{BB962C8B-B14F-4D97-AF65-F5344CB8AC3E}">
        <p14:creationId xmlns:p14="http://schemas.microsoft.com/office/powerpoint/2010/main" val="918382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9FED5-8F25-E5F4-0CD7-F75828E520A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090D07F-C221-CC42-98B6-5D5A1367AD24}"/>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Some particulars, from experts.  </a:t>
            </a:r>
          </a:p>
        </p:txBody>
      </p:sp>
      <p:pic>
        <p:nvPicPr>
          <p:cNvPr id="3" name="Picture 2">
            <a:extLst>
              <a:ext uri="{FF2B5EF4-FFF2-40B4-BE49-F238E27FC236}">
                <a16:creationId xmlns:a16="http://schemas.microsoft.com/office/drawing/2014/main" id="{72881143-BF0B-1E4F-EBF3-BA633378C174}"/>
              </a:ext>
            </a:extLst>
          </p:cNvPr>
          <p:cNvPicPr>
            <a:picLocks noChangeAspect="1"/>
          </p:cNvPicPr>
          <p:nvPr/>
        </p:nvPicPr>
        <p:blipFill>
          <a:blip r:embed="rId3"/>
          <a:stretch>
            <a:fillRect/>
          </a:stretch>
        </p:blipFill>
        <p:spPr>
          <a:xfrm>
            <a:off x="1677920" y="1885950"/>
            <a:ext cx="4823466" cy="1143000"/>
          </a:xfrm>
          <a:prstGeom prst="rect">
            <a:avLst/>
          </a:prstGeom>
        </p:spPr>
      </p:pic>
    </p:spTree>
    <p:extLst>
      <p:ext uri="{BB962C8B-B14F-4D97-AF65-F5344CB8AC3E}">
        <p14:creationId xmlns:p14="http://schemas.microsoft.com/office/powerpoint/2010/main" val="1197101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2FAEC-3063-9B74-4CEA-53BD8F5D9B7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F4E677-9039-8C6C-ADEC-B353776845E7}"/>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We women are blessed with oxytocin, the so-called “love hormone.” This little chemical messenger plays a big role in bonding with your baby and can influence your mood. It’s responsible for that rush of love you feel when you look at your little one, but it can also contribute to emotional intensity.</a:t>
            </a:r>
          </a:p>
        </p:txBody>
      </p:sp>
    </p:spTree>
    <p:extLst>
      <p:ext uri="{BB962C8B-B14F-4D97-AF65-F5344CB8AC3E}">
        <p14:creationId xmlns:p14="http://schemas.microsoft.com/office/powerpoint/2010/main" val="3882206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FB758-C04E-A789-267B-ED817A929F1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D64232D-66EA-B5EA-6B5D-649FFEB7894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Let’s not forget that your body has just run the equivalent of an emotional and physical marathon. You’ve grown a whole human being and then brought them into the world – that’s no small feat!  </a:t>
            </a:r>
          </a:p>
        </p:txBody>
      </p:sp>
    </p:spTree>
    <p:extLst>
      <p:ext uri="{BB962C8B-B14F-4D97-AF65-F5344CB8AC3E}">
        <p14:creationId xmlns:p14="http://schemas.microsoft.com/office/powerpoint/2010/main" val="2028570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4E072-A54C-EB59-9AE2-21A99F81499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BA9A517-8A26-6B39-1BDB-B2AA1A927E36}"/>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Remember, you’ve already done the impossible – you’ve brought new life into this world. Now, as you nurture your little one, don’t forget to nurture yourself too. Your emotions, in all their messy, beautiful complexity, are part of what makes you the amazing mother you are.</a:t>
            </a:r>
          </a:p>
        </p:txBody>
      </p:sp>
    </p:spTree>
    <p:extLst>
      <p:ext uri="{BB962C8B-B14F-4D97-AF65-F5344CB8AC3E}">
        <p14:creationId xmlns:p14="http://schemas.microsoft.com/office/powerpoint/2010/main" val="296863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3A642-F047-3875-0485-59C1763144A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77275DF-8D8C-0B8E-7F7E-3BF155371ABB}"/>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A726EDC0-329F-BC2E-7E62-EB5B03567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6" y="643"/>
            <a:ext cx="9144000" cy="5142857"/>
          </a:xfrm>
          <a:prstGeom prst="rect">
            <a:avLst/>
          </a:prstGeom>
        </p:spPr>
      </p:pic>
      <p:sp>
        <p:nvSpPr>
          <p:cNvPr id="4" name="TextBox 3">
            <a:extLst>
              <a:ext uri="{FF2B5EF4-FFF2-40B4-BE49-F238E27FC236}">
                <a16:creationId xmlns:a16="http://schemas.microsoft.com/office/drawing/2014/main" id="{B2FA9C62-41E4-8A58-B3DA-309D3FC64EBA}"/>
              </a:ext>
            </a:extLst>
          </p:cNvPr>
          <p:cNvSpPr txBox="1"/>
          <p:nvPr/>
        </p:nvSpPr>
        <p:spPr>
          <a:xfrm>
            <a:off x="228600" y="232135"/>
            <a:ext cx="8928085" cy="3785652"/>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The Mystery of Motherhood Ber 4.1</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Fears of overpopulation</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Anti-natalism</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Reverse fears</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Fecundity and Fullness </a:t>
            </a:r>
          </a:p>
          <a:p>
            <a:pPr marL="461963" indent="-461963" algn="l">
              <a:buFont typeface="+mj-lt"/>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505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4EC65-76E1-AC05-22A4-85712E93B6B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FFC51A7-F4AD-241D-DC24-E4B9F729B283}"/>
              </a:ext>
            </a:extLst>
          </p:cNvPr>
          <p:cNvSpPr>
            <a:spLocks noGrp="1" noChangeArrowheads="1"/>
          </p:cNvSpPr>
          <p:nvPr>
            <p:ph type="subTitle" idx="1"/>
          </p:nvPr>
        </p:nvSpPr>
        <p:spPr>
          <a:xfrm>
            <a:off x="228600" y="209550"/>
            <a:ext cx="4550843"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Some considerations from Barna</a:t>
            </a:r>
          </a:p>
        </p:txBody>
      </p:sp>
      <p:pic>
        <p:nvPicPr>
          <p:cNvPr id="3" name="Picture 2">
            <a:extLst>
              <a:ext uri="{FF2B5EF4-FFF2-40B4-BE49-F238E27FC236}">
                <a16:creationId xmlns:a16="http://schemas.microsoft.com/office/drawing/2014/main" id="{02622DD7-378F-9F03-BD08-F44F8F967EB7}"/>
              </a:ext>
            </a:extLst>
          </p:cNvPr>
          <p:cNvPicPr>
            <a:picLocks noChangeAspect="1"/>
          </p:cNvPicPr>
          <p:nvPr/>
        </p:nvPicPr>
        <p:blipFill>
          <a:blip r:embed="rId3"/>
          <a:stretch>
            <a:fillRect/>
          </a:stretch>
        </p:blipFill>
        <p:spPr>
          <a:xfrm>
            <a:off x="4191000" y="-6216"/>
            <a:ext cx="4364557" cy="5143500"/>
          </a:xfrm>
          <a:prstGeom prst="rect">
            <a:avLst/>
          </a:prstGeom>
        </p:spPr>
      </p:pic>
    </p:spTree>
    <p:extLst>
      <p:ext uri="{BB962C8B-B14F-4D97-AF65-F5344CB8AC3E}">
        <p14:creationId xmlns:p14="http://schemas.microsoft.com/office/powerpoint/2010/main" val="2287688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BA1A4-CC3D-8D0D-D059-2060AA76770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CAFAFC2-4222-6710-6F82-B2546098E339}"/>
              </a:ext>
            </a:extLst>
          </p:cNvPr>
          <p:cNvSpPr>
            <a:spLocks noGrp="1" noChangeArrowheads="1"/>
          </p:cNvSpPr>
          <p:nvPr>
            <p:ph type="subTitle" idx="1"/>
          </p:nvPr>
        </p:nvSpPr>
        <p:spPr>
          <a:xfrm>
            <a:off x="228600" y="209550"/>
            <a:ext cx="8686800" cy="4800600"/>
          </a:xfrm>
        </p:spPr>
        <p:txBody>
          <a:bodyPr anchor="t">
            <a:normAutofit fontScale="92500" lnSpcReduction="20000"/>
          </a:bodyPr>
          <a:lstStyle/>
          <a:p>
            <a:pPr marL="231775" marR="0" indent="-231775"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Mothers highly value their role as a mom, viewing motherhood as a large part of who they are. No matter a mom’s age, being or becoming a mother </a:t>
            </a:r>
            <a:r>
              <a:rPr lang="en-US" sz="4300" u="sng" dirty="0">
                <a:solidFill>
                  <a:srgbClr val="FFFF00"/>
                </a:solidFill>
                <a:latin typeface="Arial Rounded MT Bold" panose="020F0704030504030204" pitchFamily="34" charset="0"/>
                <a:cs typeface="David" panose="020E0502060401010101" pitchFamily="34" charset="-79"/>
              </a:rPr>
              <a:t>is what’s most important to her</a:t>
            </a:r>
            <a:r>
              <a:rPr lang="en-US" sz="4000" dirty="0">
                <a:solidFill>
                  <a:schemeClr val="tx1"/>
                </a:solidFill>
                <a:latin typeface="Arial Rounded MT Bold" panose="020F0704030504030204" pitchFamily="34" charset="0"/>
                <a:cs typeface="David" panose="020E0502060401010101" pitchFamily="34" charset="-79"/>
              </a:rPr>
              <a:t>. And in spite of the various responsibilities and stressors that come with motherhood, most moms strongly agree “being a mother is rewarding.</a:t>
            </a:r>
          </a:p>
        </p:txBody>
      </p:sp>
    </p:spTree>
    <p:extLst>
      <p:ext uri="{BB962C8B-B14F-4D97-AF65-F5344CB8AC3E}">
        <p14:creationId xmlns:p14="http://schemas.microsoft.com/office/powerpoint/2010/main" val="2394377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4DC07-674E-F595-EA40-532DF369D31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93410F9-82CD-33B3-20E4-96F650FA8F4C}"/>
              </a:ext>
            </a:extLst>
          </p:cNvPr>
          <p:cNvSpPr>
            <a:spLocks noGrp="1" noChangeArrowheads="1"/>
          </p:cNvSpPr>
          <p:nvPr>
            <p:ph type="subTitle" idx="1"/>
          </p:nvPr>
        </p:nvSpPr>
        <p:spPr>
          <a:xfrm>
            <a:off x="228600" y="209550"/>
            <a:ext cx="8686800" cy="4800600"/>
          </a:xfrm>
        </p:spPr>
        <p:txBody>
          <a:bodyPr anchor="t">
            <a:normAutofit lnSpcReduction="10000"/>
          </a:bodyPr>
          <a:lstStyle/>
          <a:p>
            <a:pPr marL="231775" marR="0" indent="-231775"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 A mother’s influence stretches into every sphere of life, but </a:t>
            </a:r>
            <a:r>
              <a:rPr lang="en-US" sz="4000" u="sng" dirty="0">
                <a:solidFill>
                  <a:srgbClr val="FFFF00"/>
                </a:solidFill>
                <a:latin typeface="Arial Rounded MT Bold" panose="020F0704030504030204" pitchFamily="34" charset="0"/>
                <a:cs typeface="David" panose="020E0502060401010101" pitchFamily="34" charset="-79"/>
              </a:rPr>
              <a:t>many moms fail to recognize their value or impact</a:t>
            </a:r>
            <a:r>
              <a:rPr lang="en-US" sz="4000" dirty="0">
                <a:solidFill>
                  <a:schemeClr val="tx1"/>
                </a:solidFill>
                <a:latin typeface="Arial Rounded MT Bold" panose="020F0704030504030204" pitchFamily="34" charset="0"/>
                <a:cs typeface="David" panose="020E0502060401010101" pitchFamily="34" charset="-79"/>
              </a:rPr>
              <a:t>. Less than one in five moms (19%) says they regularly feel they are “able to contribute meaningfully to the world.</a:t>
            </a:r>
          </a:p>
        </p:txBody>
      </p:sp>
    </p:spTree>
    <p:extLst>
      <p:ext uri="{BB962C8B-B14F-4D97-AF65-F5344CB8AC3E}">
        <p14:creationId xmlns:p14="http://schemas.microsoft.com/office/powerpoint/2010/main" val="172282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7E2B4-A051-BF90-1AE1-EF387F4867A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6DBD63B-980A-131A-905A-73FC981584AC}"/>
              </a:ext>
            </a:extLst>
          </p:cNvPr>
          <p:cNvSpPr>
            <a:spLocks noGrp="1" noChangeArrowheads="1"/>
          </p:cNvSpPr>
          <p:nvPr>
            <p:ph type="subTitle" idx="1"/>
          </p:nvPr>
        </p:nvSpPr>
        <p:spPr>
          <a:xfrm>
            <a:off x="228600" y="209550"/>
            <a:ext cx="8686800" cy="4800600"/>
          </a:xfrm>
        </p:spPr>
        <p:txBody>
          <a:bodyPr anchor="t">
            <a:normAutofit/>
          </a:bodyPr>
          <a:lstStyle/>
          <a:p>
            <a:pPr marL="231775" marR="0" indent="-231775"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Along with gaps in community, </a:t>
            </a:r>
            <a:r>
              <a:rPr lang="en-US" sz="4000" u="sng" dirty="0">
                <a:solidFill>
                  <a:srgbClr val="FFFF00"/>
                </a:solidFill>
                <a:latin typeface="Arial Rounded MT Bold" panose="020F0704030504030204" pitchFamily="34" charset="0"/>
                <a:cs typeface="David" panose="020E0502060401010101" pitchFamily="34" charset="-79"/>
              </a:rPr>
              <a:t>anxiety and exhaustion </a:t>
            </a:r>
            <a:r>
              <a:rPr lang="en-US" sz="4000" dirty="0">
                <a:solidFill>
                  <a:schemeClr val="tx1"/>
                </a:solidFill>
                <a:latin typeface="Arial Rounded MT Bold" panose="020F0704030504030204" pitchFamily="34" charset="0"/>
                <a:cs typeface="David" panose="020E0502060401010101" pitchFamily="34" charset="-79"/>
              </a:rPr>
              <a:t>are evident in the lives of most Moms. A strong majority of mothers says it is true “I usually find myself worrying about something” and “I feel tired most of the time.</a:t>
            </a:r>
          </a:p>
        </p:txBody>
      </p:sp>
    </p:spTree>
    <p:extLst>
      <p:ext uri="{BB962C8B-B14F-4D97-AF65-F5344CB8AC3E}">
        <p14:creationId xmlns:p14="http://schemas.microsoft.com/office/powerpoint/2010/main" val="1855883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2B355-A459-99D4-002E-5B13D133CAE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02C56F6-3EA2-070E-D4D4-51EA419BBEFE}"/>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L="173038" marR="0" indent="-173038"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Faith correlates with stronger emotional well-being among mothers. Compared to non-believing mothers, </a:t>
            </a:r>
            <a:r>
              <a:rPr lang="en-US" sz="4000" u="sng" dirty="0">
                <a:solidFill>
                  <a:srgbClr val="FFFF00"/>
                </a:solidFill>
                <a:latin typeface="Arial Rounded MT Bold" panose="020F0704030504030204" pitchFamily="34" charset="0"/>
                <a:cs typeface="David" panose="020E0502060401010101" pitchFamily="34" charset="-79"/>
              </a:rPr>
              <a:t>believing moms are more likely to say they regularly feel “satisfied with my life choices</a:t>
            </a:r>
            <a:r>
              <a:rPr lang="en-US" sz="4000" dirty="0">
                <a:solidFill>
                  <a:schemeClr val="tx1"/>
                </a:solidFill>
                <a:latin typeface="Arial Rounded MT Bold" panose="020F0704030504030204" pitchFamily="34" charset="0"/>
                <a:cs typeface="David" panose="020E0502060401010101" pitchFamily="34" charset="-79"/>
              </a:rPr>
              <a:t>,” fully present,” “able to meaningfully contribute to the world” and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“confident in myself.</a:t>
            </a:r>
          </a:p>
        </p:txBody>
      </p:sp>
    </p:spTree>
    <p:extLst>
      <p:ext uri="{BB962C8B-B14F-4D97-AF65-F5344CB8AC3E}">
        <p14:creationId xmlns:p14="http://schemas.microsoft.com/office/powerpoint/2010/main" val="3729716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28B7E-8EC4-ECFD-A762-E50AC8E2A06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E757C36-F9EE-7075-8858-866950137317}"/>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L="231775" marR="0" indent="-231775" algn="l">
              <a:lnSpc>
                <a:spcPct val="100000"/>
              </a:lnSpc>
              <a:buFont typeface="Arial" panose="020B0604020202020204" pitchFamily="34" charset="0"/>
              <a:buChar char="•"/>
            </a:pPr>
            <a:r>
              <a:rPr lang="en-US" sz="4000" u="sng" dirty="0">
                <a:solidFill>
                  <a:srgbClr val="FFFF00"/>
                </a:solidFill>
                <a:latin typeface="Arial Rounded MT Bold" panose="020F0704030504030204" pitchFamily="34" charset="0"/>
                <a:cs typeface="David" panose="020E0502060401010101" pitchFamily="34" charset="-79"/>
              </a:rPr>
              <a:t>Yet ministry and resources specifically for mothers are limited </a:t>
            </a:r>
            <a:r>
              <a:rPr lang="en-US" sz="4000" dirty="0">
                <a:solidFill>
                  <a:schemeClr val="tx1"/>
                </a:solidFill>
                <a:latin typeface="Arial Rounded MT Bold" panose="020F0704030504030204" pitchFamily="34" charset="0"/>
                <a:cs typeface="David" panose="020E0502060401010101" pitchFamily="34" charset="-79"/>
              </a:rPr>
              <a:t>in congregations. Just one in 10 U.S. leaders strongly agrees their congregation prioritizes mothers, and nearly half of moms say that their congregation “never” provides materials to help support them as a mother</a:t>
            </a:r>
          </a:p>
        </p:txBody>
      </p:sp>
    </p:spTree>
    <p:extLst>
      <p:ext uri="{BB962C8B-B14F-4D97-AF65-F5344CB8AC3E}">
        <p14:creationId xmlns:p14="http://schemas.microsoft.com/office/powerpoint/2010/main" val="1803257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3B5BB-F09D-8C4D-087C-C14CF51ED88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08FAD34-59D7-8C9E-9B5E-AB9526FBF158}"/>
              </a:ext>
            </a:extLst>
          </p:cNvPr>
          <p:cNvSpPr>
            <a:spLocks noGrp="1" noChangeArrowheads="1"/>
          </p:cNvSpPr>
          <p:nvPr>
            <p:ph type="subTitle" idx="1"/>
          </p:nvPr>
        </p:nvSpPr>
        <p:spPr>
          <a:xfrm>
            <a:off x="228600" y="209550"/>
            <a:ext cx="8686800" cy="4800600"/>
          </a:xfrm>
        </p:spPr>
        <p:txBody>
          <a:bodyPr anchor="t">
            <a:normAutofit/>
          </a:bodyPr>
          <a:lstStyle/>
          <a:p>
            <a:pPr marL="115888" marR="0" indent="-115888"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Believing moms prioritize attendance and say they do so primarily to grow their personal faith. Though their child’s spiritual growth may be important to them, most moms are going to services for their own sake first</a:t>
            </a:r>
          </a:p>
        </p:txBody>
      </p:sp>
    </p:spTree>
    <p:extLst>
      <p:ext uri="{BB962C8B-B14F-4D97-AF65-F5344CB8AC3E}">
        <p14:creationId xmlns:p14="http://schemas.microsoft.com/office/powerpoint/2010/main" val="3598784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E4794-96DB-7D00-D698-291E8F6BAB2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A2B9C8D-BA2D-3439-9ED1-D71BEBD36F3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2" name="Picture 2">
            <a:extLst>
              <a:ext uri="{FF2B5EF4-FFF2-40B4-BE49-F238E27FC236}">
                <a16:creationId xmlns:a16="http://schemas.microsoft.com/office/drawing/2014/main" id="{71FED932-44F9-5F73-36C0-5E2E32501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A905E6-C9BC-7F4D-0CA1-31F54A9FAA86}"/>
              </a:ext>
            </a:extLst>
          </p:cNvPr>
          <p:cNvSpPr txBox="1"/>
          <p:nvPr/>
        </p:nvSpPr>
        <p:spPr>
          <a:xfrm>
            <a:off x="76200" y="224279"/>
            <a:ext cx="5578515"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Stress of Motherhood</a:t>
            </a:r>
          </a:p>
        </p:txBody>
      </p:sp>
    </p:spTree>
    <p:extLst>
      <p:ext uri="{BB962C8B-B14F-4D97-AF65-F5344CB8AC3E}">
        <p14:creationId xmlns:p14="http://schemas.microsoft.com/office/powerpoint/2010/main" val="869870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48E7E-D7E5-A5A8-90DA-EC5B52D9D63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3351A9F-13A5-4FAD-F7B3-ACBEF2873AEC}"/>
              </a:ext>
            </a:extLst>
          </p:cNvPr>
          <p:cNvSpPr>
            <a:spLocks noGrp="1" noChangeArrowheads="1"/>
          </p:cNvSpPr>
          <p:nvPr>
            <p:ph type="subTitle" idx="1"/>
          </p:nvPr>
        </p:nvSpPr>
        <p:spPr>
          <a:xfrm>
            <a:off x="228600" y="209550"/>
            <a:ext cx="5338354" cy="4800600"/>
          </a:xfrm>
        </p:spPr>
        <p:txBody>
          <a:bodyPr anchor="t">
            <a:normAutofit/>
          </a:bodyPr>
          <a:lstStyle/>
          <a:p>
            <a:pPr algn="l">
              <a:buNone/>
            </a:pPr>
            <a:r>
              <a:rPr lang="en-US" sz="4000" i="0" dirty="0">
                <a:solidFill>
                  <a:schemeClr val="tx1"/>
                </a:solidFill>
                <a:effectLst/>
                <a:latin typeface="Arial Rounded MT Bold" panose="020F0704030504030204" pitchFamily="34" charset="0"/>
              </a:rPr>
              <a:t>Becky Thompson</a:t>
            </a:r>
          </a:p>
          <a:p>
            <a:pPr algn="l">
              <a:spcBef>
                <a:spcPts val="750"/>
              </a:spcBef>
            </a:pPr>
            <a:r>
              <a:rPr lang="en-US" sz="4000" b="0" i="0" dirty="0">
                <a:solidFill>
                  <a:schemeClr val="tx1"/>
                </a:solidFill>
                <a:effectLst/>
                <a:latin typeface="Arial Rounded MT Bold" panose="020F0704030504030204" pitchFamily="34" charset="0"/>
              </a:rPr>
              <a:t>Is motherhood feeling more like a marathon than a blessing? On today’s edition of </a:t>
            </a:r>
            <a:r>
              <a:rPr lang="en-US" sz="4000" b="1" i="0" dirty="0">
                <a:solidFill>
                  <a:schemeClr val="tx1"/>
                </a:solidFill>
                <a:effectLst/>
                <a:latin typeface="Arial Rounded MT Bold" panose="020F0704030504030204" pitchFamily="34" charset="0"/>
              </a:rPr>
              <a:t>Family Talk</a:t>
            </a:r>
            <a:endParaRPr lang="en-US" sz="4000" b="0" i="0" dirty="0">
              <a:solidFill>
                <a:schemeClr val="tx1"/>
              </a:solidFill>
              <a:effectLst/>
              <a:latin typeface="Arial Rounded MT Bold" panose="020F0704030504030204" pitchFamily="34" charset="0"/>
            </a:endParaRPr>
          </a:p>
        </p:txBody>
      </p:sp>
      <p:pic>
        <p:nvPicPr>
          <p:cNvPr id="5122" name="Picture 2">
            <a:extLst>
              <a:ext uri="{FF2B5EF4-FFF2-40B4-BE49-F238E27FC236}">
                <a16:creationId xmlns:a16="http://schemas.microsoft.com/office/drawing/2014/main" id="{624E987F-B87A-C15D-C32F-2999866407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66" r="31667"/>
          <a:stretch/>
        </p:blipFill>
        <p:spPr bwMode="auto">
          <a:xfrm>
            <a:off x="5566954" y="0"/>
            <a:ext cx="359228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06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833A0-3D0D-B2A6-FA85-7F04DCC2AC5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C1BC84D-ADAB-BBDD-E07F-39EF3F68B8D5}"/>
              </a:ext>
            </a:extLst>
          </p:cNvPr>
          <p:cNvSpPr>
            <a:spLocks noGrp="1" noChangeArrowheads="1"/>
          </p:cNvSpPr>
          <p:nvPr>
            <p:ph type="subTitle" idx="1"/>
          </p:nvPr>
        </p:nvSpPr>
        <p:spPr>
          <a:xfrm>
            <a:off x="228600" y="209550"/>
            <a:ext cx="8763000" cy="4800600"/>
          </a:xfrm>
        </p:spPr>
        <p:txBody>
          <a:bodyPr anchor="t">
            <a:normAutofit/>
          </a:bodyPr>
          <a:lstStyle/>
          <a:p>
            <a:pPr algn="l">
              <a:buNone/>
            </a:pPr>
            <a:r>
              <a:rPr lang="en-US" sz="4000" b="0" i="0" dirty="0">
                <a:solidFill>
                  <a:schemeClr val="tx1"/>
                </a:solidFill>
                <a:effectLst/>
                <a:latin typeface="Arial Rounded MT Bold" panose="020F0704030504030204" pitchFamily="34" charset="0"/>
              </a:rPr>
              <a:t>Roger Marsh continues his conversation with Becky Thompson about her new book, Healing Rest, which offers a lifeline to exhausted moms. </a:t>
            </a:r>
          </a:p>
        </p:txBody>
      </p:sp>
    </p:spTree>
    <p:extLst>
      <p:ext uri="{BB962C8B-B14F-4D97-AF65-F5344CB8AC3E}">
        <p14:creationId xmlns:p14="http://schemas.microsoft.com/office/powerpoint/2010/main" val="105712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D6C47-EFAC-81D7-26E9-D0B68CED2A9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78F7278-5FC1-F753-423F-8ACACBC4FD03}"/>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9B783101-E871-7021-43C1-DCDAECDCC9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6" y="643"/>
            <a:ext cx="9144000" cy="5142857"/>
          </a:xfrm>
          <a:prstGeom prst="rect">
            <a:avLst/>
          </a:prstGeom>
        </p:spPr>
      </p:pic>
      <p:sp>
        <p:nvSpPr>
          <p:cNvPr id="4" name="TextBox 3">
            <a:extLst>
              <a:ext uri="{FF2B5EF4-FFF2-40B4-BE49-F238E27FC236}">
                <a16:creationId xmlns:a16="http://schemas.microsoft.com/office/drawing/2014/main" id="{69DB1249-F6EC-5640-7D00-F2B647F3BFC3}"/>
              </a:ext>
            </a:extLst>
          </p:cNvPr>
          <p:cNvSpPr txBox="1"/>
          <p:nvPr/>
        </p:nvSpPr>
        <p:spPr>
          <a:xfrm>
            <a:off x="228600" y="232135"/>
            <a:ext cx="8928085" cy="3785652"/>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The Mystery of Motherhood Ber 4.1</a:t>
            </a:r>
          </a:p>
          <a:p>
            <a:pPr marL="461963" indent="-461963" algn="l">
              <a:buFont typeface="+mj-lt"/>
              <a:buAutoNum type="arabicPeriod"/>
            </a:pPr>
            <a:r>
              <a:rPr lang="en-US" u="sng" dirty="0">
                <a:solidFill>
                  <a:srgbClr val="FFFF00"/>
                </a:solidFill>
                <a:effectLst>
                  <a:outerShdw blurRad="38100" dist="38100" dir="2700000" algn="tl">
                    <a:srgbClr val="000000">
                      <a:alpha val="43137"/>
                    </a:srgbClr>
                  </a:outerShdw>
                </a:effectLst>
              </a:rPr>
              <a:t>Fears of overpopulation</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Anti-natalism</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Reverse fears</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Fecundity and Fullness </a:t>
            </a:r>
          </a:p>
          <a:p>
            <a:pPr marL="461963" indent="-461963" algn="l">
              <a:buFont typeface="+mj-lt"/>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14035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56300-C5BF-D83E-3CF0-4DE18EED66B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F8F87B1-5B8E-8CC1-7053-07A156FAAE32}"/>
              </a:ext>
            </a:extLst>
          </p:cNvPr>
          <p:cNvSpPr>
            <a:spLocks noGrp="1" noChangeArrowheads="1"/>
          </p:cNvSpPr>
          <p:nvPr>
            <p:ph type="subTitle" idx="1"/>
          </p:nvPr>
        </p:nvSpPr>
        <p:spPr>
          <a:xfrm>
            <a:off x="228600" y="209550"/>
            <a:ext cx="8686800" cy="4800600"/>
          </a:xfrm>
        </p:spPr>
        <p:txBody>
          <a:bodyPr anchor="t">
            <a:normAutofit fontScale="40000" lnSpcReduction="2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r>
              <a:rPr lang="en-US" sz="10000" dirty="0">
                <a:solidFill>
                  <a:schemeClr val="tx1"/>
                </a:solidFill>
                <a:latin typeface="Arial Rounded MT Bold" panose="020F0704030504030204" pitchFamily="34" charset="0"/>
                <a:cs typeface="David" panose="020E0502060401010101" pitchFamily="34" charset="-79"/>
              </a:rPr>
              <a:t>But the fact that you are finding that rest in God, and you have a great quote in this book, </a:t>
            </a:r>
            <a:r>
              <a:rPr lang="en-US" sz="10000" i="1" dirty="0">
                <a:solidFill>
                  <a:schemeClr val="tx1"/>
                </a:solidFill>
                <a:latin typeface="Arial Rounded MT Bold" panose="020F0704030504030204" pitchFamily="34" charset="0"/>
                <a:cs typeface="David" panose="020E0502060401010101" pitchFamily="34" charset="-79"/>
              </a:rPr>
              <a:t>Healing Rest: An Invitation For Mommas Who Carry So Much to Lean Into the Arms of the One Who Holds It. </a:t>
            </a:r>
            <a:r>
              <a:rPr lang="en-US" sz="10000" dirty="0">
                <a:solidFill>
                  <a:schemeClr val="tx1"/>
                </a:solidFill>
                <a:latin typeface="Arial Rounded MT Bold" panose="020F0704030504030204" pitchFamily="34" charset="0"/>
                <a:cs typeface="David" panose="020E0502060401010101" pitchFamily="34" charset="-79"/>
              </a:rPr>
              <a:t>It's a great quote about what you were just talking about where you said, </a:t>
            </a:r>
          </a:p>
        </p:txBody>
      </p:sp>
    </p:spTree>
    <p:extLst>
      <p:ext uri="{BB962C8B-B14F-4D97-AF65-F5344CB8AC3E}">
        <p14:creationId xmlns:p14="http://schemas.microsoft.com/office/powerpoint/2010/main" val="14710420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8A847-0B22-6B48-A7AF-33C466011DD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AB0D378-E989-4696-3424-859491AFE05C}"/>
              </a:ext>
            </a:extLst>
          </p:cNvPr>
          <p:cNvSpPr>
            <a:spLocks noGrp="1" noChangeArrowheads="1"/>
          </p:cNvSpPr>
          <p:nvPr>
            <p:ph type="subTitle" idx="1"/>
          </p:nvPr>
        </p:nvSpPr>
        <p:spPr>
          <a:xfrm>
            <a:off x="228600" y="209550"/>
            <a:ext cx="8686800" cy="4800600"/>
          </a:xfrm>
        </p:spPr>
        <p:txBody>
          <a:bodyPr anchor="t">
            <a:normAutofit fontScale="92500" lnSpcReduction="20000"/>
          </a:bodyPr>
          <a:lstStyle/>
          <a:p>
            <a:pPr marR="0" algn="l">
              <a:lnSpc>
                <a:spcPct val="120000"/>
              </a:lnSpc>
            </a:pPr>
            <a:r>
              <a:rPr lang="en-US" sz="4000" dirty="0">
                <a:solidFill>
                  <a:schemeClr val="tx1"/>
                </a:solidFill>
                <a:latin typeface="Arial Rounded MT Bold" panose="020F0704030504030204" pitchFamily="34" charset="0"/>
                <a:cs typeface="David" panose="020E0502060401010101" pitchFamily="34" charset="-79"/>
              </a:rPr>
              <a:t>“We can't just </a:t>
            </a:r>
            <a:r>
              <a:rPr lang="en-US" sz="4000" u="sng" dirty="0">
                <a:solidFill>
                  <a:srgbClr val="FFFF00"/>
                </a:solidFill>
                <a:latin typeface="Arial Rounded MT Bold" panose="020F0704030504030204" pitchFamily="34" charset="0"/>
                <a:cs typeface="David" panose="020E0502060401010101" pitchFamily="34" charset="-79"/>
              </a:rPr>
              <a:t>one second Yeshua</a:t>
            </a:r>
            <a:r>
              <a:rPr lang="en-US" sz="4000" dirty="0">
                <a:solidFill>
                  <a:schemeClr val="tx1"/>
                </a:solidFill>
                <a:latin typeface="Arial Rounded MT Bold" panose="020F0704030504030204" pitchFamily="34" charset="0"/>
                <a:cs typeface="David" panose="020E0502060401010101" pitchFamily="34" charset="-79"/>
              </a:rPr>
              <a:t> our way through all of our days.”   I love that phrase. You really ought to copyright that or whatever because it's true, right? How many times do we pray that when we were kids it was the give me an A on the test prayer? </a:t>
            </a:r>
          </a:p>
        </p:txBody>
      </p:sp>
    </p:spTree>
    <p:extLst>
      <p:ext uri="{BB962C8B-B14F-4D97-AF65-F5344CB8AC3E}">
        <p14:creationId xmlns:p14="http://schemas.microsoft.com/office/powerpoint/2010/main" val="25684874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8D433-619B-ADEA-BBBC-CBCB99E61CB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5145A67-F330-30A1-98BA-7F9D7E64F67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That's my time alone with God today. But the fact that if we are desperate for finished work in our lives, we have to find moments to spend at His feet. Talk about that. </a:t>
            </a:r>
          </a:p>
        </p:txBody>
      </p:sp>
    </p:spTree>
    <p:extLst>
      <p:ext uri="{BB962C8B-B14F-4D97-AF65-F5344CB8AC3E}">
        <p14:creationId xmlns:p14="http://schemas.microsoft.com/office/powerpoint/2010/main" val="3000630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3726A-35B6-4298-686D-9F91F2D803C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BAA2EB7-CD8D-7ED4-1D52-683C0B37BBB0}"/>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parts of Psalm 23 that we spend so much time on, "The Lord is my shepherd, I shall not want, he makes me lie down and green." Isn't that great? Green pastures. So wonderful and we forget, we just kind of run through the, </a:t>
            </a:r>
          </a:p>
        </p:txBody>
      </p:sp>
    </p:spTree>
    <p:extLst>
      <p:ext uri="{BB962C8B-B14F-4D97-AF65-F5344CB8AC3E}">
        <p14:creationId xmlns:p14="http://schemas.microsoft.com/office/powerpoint/2010/main" val="3517709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3C5FB-E8CF-E0FC-0331-726E71DD6EC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8E169AA-A603-5C97-D513-A077BB8EED38}"/>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"Yea, though I walk through the valley of the shadow of death, I will fear no evil because you are with me.“ David says, look, we are going to walk through that valley. And the question isn’t so much do we have to, it's </a:t>
            </a:r>
            <a:r>
              <a:rPr lang="en-US" sz="4000" u="sng" dirty="0">
                <a:solidFill>
                  <a:srgbClr val="FFFF00"/>
                </a:solidFill>
                <a:latin typeface="Arial Rounded MT Bold" panose="020F0704030504030204" pitchFamily="34" charset="0"/>
                <a:cs typeface="David" panose="020E0502060401010101" pitchFamily="34" charset="-79"/>
              </a:rPr>
              <a:t>who is with you when you do?</a:t>
            </a:r>
          </a:p>
        </p:txBody>
      </p:sp>
    </p:spTree>
    <p:extLst>
      <p:ext uri="{BB962C8B-B14F-4D97-AF65-F5344CB8AC3E}">
        <p14:creationId xmlns:p14="http://schemas.microsoft.com/office/powerpoint/2010/main" val="2478566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4F68A-26A0-35EE-48F6-ADE3BCE54CB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B56F528-9472-BFEC-38E2-F117E5E0FB81}"/>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The Beauty factor</a:t>
            </a:r>
          </a:p>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Your Brain Craves Beauty, </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Here’s Why</a:t>
            </a:r>
          </a:p>
        </p:txBody>
      </p:sp>
    </p:spTree>
    <p:extLst>
      <p:ext uri="{BB962C8B-B14F-4D97-AF65-F5344CB8AC3E}">
        <p14:creationId xmlns:p14="http://schemas.microsoft.com/office/powerpoint/2010/main" val="20721262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E421F-31CA-9C4B-2AB2-B16458FCC33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F0A0CE5-4D08-7693-C1BE-EE4AC2DCCC9C}"/>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In a landmark 2004 experiment, researchers placed participants in brain scanners and showed them beautiful paintings. A specific brain region—the orbitofrontal cortex—lit up instantly. This dedicated neural real estate, sometimes dubbed “the beauty center,”</a:t>
            </a:r>
          </a:p>
        </p:txBody>
      </p:sp>
    </p:spTree>
    <p:extLst>
      <p:ext uri="{BB962C8B-B14F-4D97-AF65-F5344CB8AC3E}">
        <p14:creationId xmlns:p14="http://schemas.microsoft.com/office/powerpoint/2010/main" val="20615131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ECCDA-55B6-E0A2-7C35-6B06829CBBF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74F10C0-77FD-24E0-1934-326F0F1D155F}"/>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implies that beauty appreciation is hardwired into our cognitive architecture. Moreover, our brains recognize beauty in milliseconds, long before conscious thought has time to form. This instantaneous recognition hints that we simply know beauty when we see it.</a:t>
            </a:r>
          </a:p>
        </p:txBody>
      </p:sp>
    </p:spTree>
    <p:extLst>
      <p:ext uri="{BB962C8B-B14F-4D97-AF65-F5344CB8AC3E}">
        <p14:creationId xmlns:p14="http://schemas.microsoft.com/office/powerpoint/2010/main" val="34003334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1EED4-097F-0D4F-17F8-15638458A7E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B048D17-E16E-60BE-0DE2-7D5621D0C1A7}"/>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1026" name="Picture 2" descr="image-5851767">
            <a:extLst>
              <a:ext uri="{FF2B5EF4-FFF2-40B4-BE49-F238E27FC236}">
                <a16:creationId xmlns:a16="http://schemas.microsoft.com/office/drawing/2014/main" id="{15297FA1-997C-84E7-F5F9-E5E9EDDDB0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7813"/>
            <a:ext cx="9144000" cy="458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429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9A345-E44D-A16B-46A3-7A98292F7CF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04F37A4-A0A4-4A3B-D4F5-F860E0DA3B77}"/>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Mishlei/Prov 31.30-31 </a:t>
            </a:r>
            <a:r>
              <a:rPr lang="en-US" sz="4000" dirty="0">
                <a:solidFill>
                  <a:schemeClr val="tx1"/>
                </a:solidFill>
                <a:latin typeface="Arial Rounded MT Bold" panose="020F0704030504030204" pitchFamily="34" charset="0"/>
                <a:cs typeface="David" panose="020E0502060401010101" pitchFamily="34" charset="-79"/>
              </a:rPr>
              <a:t>Charm can lie, beauty is futile, but a woman who fears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should be praised. Give her a share in what she produces; let her works speak her praises at the city gates.</a:t>
            </a:r>
          </a:p>
        </p:txBody>
      </p:sp>
    </p:spTree>
    <p:extLst>
      <p:ext uri="{BB962C8B-B14F-4D97-AF65-F5344CB8AC3E}">
        <p14:creationId xmlns:p14="http://schemas.microsoft.com/office/powerpoint/2010/main" val="60347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2557F-50FD-B900-BCA8-2873A773E8F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BEEBAAE-D85F-ACB3-07CC-C9B1EDA59E63}"/>
              </a:ext>
            </a:extLst>
          </p:cNvPr>
          <p:cNvSpPr>
            <a:spLocks noGrp="1" noChangeArrowheads="1"/>
          </p:cNvSpPr>
          <p:nvPr>
            <p:ph type="subTitle" idx="1"/>
          </p:nvPr>
        </p:nvSpPr>
        <p:spPr>
          <a:xfrm>
            <a:off x="120650" y="114300"/>
            <a:ext cx="4832350" cy="4800600"/>
          </a:xfrm>
        </p:spPr>
        <p:txBody>
          <a:bodyPr anchor="t">
            <a:normAutofit lnSpcReduction="10000"/>
          </a:bodyPr>
          <a:lstStyle/>
          <a:p>
            <a:pPr marR="0" algn="l">
              <a:lnSpc>
                <a:spcPct val="100000"/>
              </a:lnSpc>
            </a:pPr>
            <a:r>
              <a:rPr lang="en-US" sz="4000" b="0" i="0" dirty="0">
                <a:solidFill>
                  <a:schemeClr val="tx1"/>
                </a:solidFill>
                <a:effectLst/>
                <a:latin typeface="Arial Rounded MT Bold" panose="020F0704030504030204" pitchFamily="34" charset="0"/>
              </a:rPr>
              <a:t>Reverend </a:t>
            </a:r>
            <a:r>
              <a:rPr lang="en-US" sz="4000" dirty="0">
                <a:solidFill>
                  <a:schemeClr val="tx1"/>
                </a:solidFill>
                <a:latin typeface="Arial Rounded MT Bold" panose="020F0704030504030204" pitchFamily="34" charset="0"/>
              </a:rPr>
              <a:t>Thomas Robert Malthus </a:t>
            </a:r>
            <a:r>
              <a:rPr lang="en-US" sz="4000" b="0" i="0" dirty="0">
                <a:solidFill>
                  <a:schemeClr val="tx1"/>
                </a:solidFill>
                <a:effectLst/>
                <a:latin typeface="Arial Rounded MT Bold" panose="020F0704030504030204" pitchFamily="34" charset="0"/>
              </a:rPr>
              <a:t>laid out in his 1798 writings, </a:t>
            </a:r>
            <a:r>
              <a:rPr lang="en-US" sz="4000" b="0" i="1" u="none" strike="noStrike" dirty="0">
                <a:solidFill>
                  <a:schemeClr val="tx1"/>
                </a:solidFill>
                <a:effectLst/>
                <a:latin typeface="Arial Rounded MT Bold" panose="020F0704030504030204" pitchFamily="34" charset="0"/>
                <a:hlinkClick r:id="rId3" tooltip="An Essay on the Principle of Population">
                  <a:extLst>
                    <a:ext uri="{A12FA001-AC4F-418D-AE19-62706E023703}">
                      <ahyp:hlinkClr xmlns:ahyp="http://schemas.microsoft.com/office/drawing/2018/hyperlinkcolor" val="tx"/>
                    </a:ext>
                  </a:extLst>
                </a:hlinkClick>
              </a:rPr>
              <a:t>An Essay on the Principle of Population</a:t>
            </a:r>
            <a:r>
              <a:rPr lang="en-US" sz="4000" b="0" i="1" u="none" strike="noStrike" dirty="0">
                <a:solidFill>
                  <a:schemeClr val="tx1"/>
                </a:solidFill>
                <a:effectLst/>
                <a:latin typeface="Arial Rounded MT Bold" panose="020F0704030504030204" pitchFamily="34" charset="0"/>
              </a:rPr>
              <a:t>,</a:t>
            </a:r>
            <a:r>
              <a:rPr lang="en-US" sz="4000" u="none" strike="noStrike" dirty="0">
                <a:solidFill>
                  <a:schemeClr val="tx1"/>
                </a:solidFill>
                <a:latin typeface="Arial Rounded MT Bold" panose="020F0704030504030204" pitchFamily="34" charset="0"/>
              </a:rPr>
              <a:t> a theory called</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Malthusianism.</a:t>
            </a:r>
            <a:endParaRPr lang="en-US" sz="4800" dirty="0">
              <a:solidFill>
                <a:schemeClr val="tx1"/>
              </a:solidFill>
              <a:latin typeface="Arial Rounded MT Bold" panose="020F0704030504030204" pitchFamily="34" charset="0"/>
              <a:cs typeface="David" panose="020E0502060401010101" pitchFamily="34" charset="-79"/>
            </a:endParaRPr>
          </a:p>
        </p:txBody>
      </p:sp>
      <p:pic>
        <p:nvPicPr>
          <p:cNvPr id="4098" name="Picture 2">
            <a:extLst>
              <a:ext uri="{FF2B5EF4-FFF2-40B4-BE49-F238E27FC236}">
                <a16:creationId xmlns:a16="http://schemas.microsoft.com/office/drawing/2014/main" id="{88BAEE37-30E6-D675-39DB-B791D9355F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007" y="0"/>
            <a:ext cx="40497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956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E01DC-AD23-4BF0-5C52-438862E51DA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46E265B-3913-4DBA-9835-92CAB3E4BBB9}"/>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Nevertheless, G-d in scripture notices and values beauty.</a:t>
            </a:r>
          </a:p>
        </p:txBody>
      </p:sp>
    </p:spTree>
    <p:extLst>
      <p:ext uri="{BB962C8B-B14F-4D97-AF65-F5344CB8AC3E}">
        <p14:creationId xmlns:p14="http://schemas.microsoft.com/office/powerpoint/2010/main" val="8957341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59F5C-0696-279F-4A98-B0100A4A862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99FFCA3-937E-17B7-4F9F-CB9E47FFB84E}"/>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Iyov 42.13-15</a:t>
            </a:r>
            <a:r>
              <a:rPr lang="en-US" sz="4000" dirty="0">
                <a:solidFill>
                  <a:schemeClr val="tx1"/>
                </a:solidFill>
                <a:latin typeface="Arial Rounded MT Bold" panose="020F0704030504030204" pitchFamily="34" charset="0"/>
                <a:cs typeface="David" panose="020E0502060401010101" pitchFamily="34" charset="-79"/>
              </a:rPr>
              <a:t> He also had seven sons and three daughters. The first he named </a:t>
            </a:r>
            <a:r>
              <a:rPr lang="en-US" sz="4000" dirty="0" err="1">
                <a:solidFill>
                  <a:schemeClr val="tx1"/>
                </a:solidFill>
                <a:latin typeface="Arial Rounded MT Bold" panose="020F0704030504030204" pitchFamily="34" charset="0"/>
                <a:cs typeface="David" panose="020E0502060401010101" pitchFamily="34" charset="-79"/>
              </a:rPr>
              <a:t>Y’mimah</a:t>
            </a:r>
            <a:r>
              <a:rPr lang="en-US" sz="4000" dirty="0">
                <a:solidFill>
                  <a:schemeClr val="tx1"/>
                </a:solidFill>
                <a:latin typeface="Arial Rounded MT Bold" panose="020F0704030504030204" pitchFamily="34" charset="0"/>
                <a:cs typeface="David" panose="020E0502060401010101" pitchFamily="34" charset="-79"/>
              </a:rPr>
              <a:t>; the second, </a:t>
            </a:r>
            <a:r>
              <a:rPr lang="en-US" sz="4000" dirty="0" err="1">
                <a:solidFill>
                  <a:schemeClr val="tx1"/>
                </a:solidFill>
                <a:latin typeface="Arial Rounded MT Bold" panose="020F0704030504030204" pitchFamily="34" charset="0"/>
                <a:cs typeface="David" panose="020E0502060401010101" pitchFamily="34" charset="-79"/>
              </a:rPr>
              <a:t>K’tzi‘ah</a:t>
            </a:r>
            <a:r>
              <a:rPr lang="en-US" sz="4000" dirty="0">
                <a:solidFill>
                  <a:schemeClr val="tx1"/>
                </a:solidFill>
                <a:latin typeface="Arial Rounded MT Bold" panose="020F0704030504030204" pitchFamily="34" charset="0"/>
                <a:cs typeface="David" panose="020E0502060401010101" pitchFamily="34" charset="-79"/>
              </a:rPr>
              <a:t>; and the third, Keren-</a:t>
            </a:r>
            <a:r>
              <a:rPr lang="en-US" sz="4000" dirty="0" err="1">
                <a:solidFill>
                  <a:schemeClr val="tx1"/>
                </a:solidFill>
                <a:latin typeface="Arial Rounded MT Bold" panose="020F0704030504030204" pitchFamily="34" charset="0"/>
                <a:cs typeface="David" panose="020E0502060401010101" pitchFamily="34" charset="-79"/>
              </a:rPr>
              <a:t>Hapukh</a:t>
            </a:r>
            <a:r>
              <a:rPr lang="en-US" sz="4000" dirty="0">
                <a:solidFill>
                  <a:schemeClr val="tx1"/>
                </a:solidFill>
                <a:latin typeface="Arial Rounded MT Bold" panose="020F0704030504030204" pitchFamily="34" charset="0"/>
                <a:cs typeface="David" panose="020E0502060401010101" pitchFamily="34" charset="-79"/>
              </a:rPr>
              <a:t>.  </a:t>
            </a:r>
            <a:r>
              <a:rPr lang="en-US" sz="4000" u="sng" dirty="0">
                <a:solidFill>
                  <a:srgbClr val="FFFF00"/>
                </a:solidFill>
                <a:latin typeface="Arial Rounded MT Bold" panose="020F0704030504030204" pitchFamily="34" charset="0"/>
                <a:cs typeface="David" panose="020E0502060401010101" pitchFamily="34" charset="-79"/>
              </a:rPr>
              <a:t>Nowhere in the land could women be found as beautiful as Iyov’s daughters</a:t>
            </a:r>
            <a:r>
              <a:rPr lang="en-US" sz="4000" dirty="0">
                <a:solidFill>
                  <a:schemeClr val="tx1"/>
                </a:solidFill>
                <a:latin typeface="Arial Rounded MT Bold" panose="020F0704030504030204" pitchFamily="34" charset="0"/>
                <a:cs typeface="David" panose="020E0502060401010101" pitchFamily="34" charset="-79"/>
              </a:rPr>
              <a:t>; and their father gave them inheritances along with their brothers.</a:t>
            </a:r>
          </a:p>
        </p:txBody>
      </p:sp>
    </p:spTree>
    <p:extLst>
      <p:ext uri="{BB962C8B-B14F-4D97-AF65-F5344CB8AC3E}">
        <p14:creationId xmlns:p14="http://schemas.microsoft.com/office/powerpoint/2010/main" val="787882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B4C7-1FA3-C78C-18DC-F435A616629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B8346C0-571D-857F-4E6F-F41DE70429C6}"/>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err="1">
                <a:solidFill>
                  <a:schemeClr val="tx1"/>
                </a:solidFill>
                <a:latin typeface="Arial Rounded MT Bold" panose="020F0704030504030204" pitchFamily="34" charset="0"/>
                <a:cs typeface="David" panose="020E0502060401010101" pitchFamily="34" charset="-79"/>
              </a:rPr>
              <a:t>Beresheet</a:t>
            </a:r>
            <a:r>
              <a:rPr lang="en-US" sz="4000" baseline="30000" dirty="0">
                <a:solidFill>
                  <a:schemeClr val="tx1"/>
                </a:solidFill>
                <a:latin typeface="Arial Rounded MT Bold" panose="020F0704030504030204" pitchFamily="34" charset="0"/>
                <a:cs typeface="David" panose="020E0502060401010101" pitchFamily="34" charset="-79"/>
              </a:rPr>
              <a:t>/Gen 29.17</a:t>
            </a:r>
            <a:r>
              <a:rPr lang="en-US" sz="4000" dirty="0">
                <a:solidFill>
                  <a:schemeClr val="tx1"/>
                </a:solidFill>
                <a:latin typeface="Arial Rounded MT Bold" panose="020F0704030504030204" pitchFamily="34" charset="0"/>
                <a:cs typeface="David" panose="020E0502060401010101" pitchFamily="34" charset="-79"/>
              </a:rPr>
              <a:t> Rachel was </a:t>
            </a:r>
            <a:r>
              <a:rPr lang="en-US" sz="4000" u="sng" dirty="0">
                <a:solidFill>
                  <a:srgbClr val="FFFF00"/>
                </a:solidFill>
                <a:latin typeface="Arial Rounded MT Bold" panose="020F0704030504030204" pitchFamily="34" charset="0"/>
                <a:cs typeface="David" panose="020E0502060401010101" pitchFamily="34" charset="-79"/>
              </a:rPr>
              <a:t>good-looking, with beautiful features</a:t>
            </a:r>
            <a:r>
              <a:rPr lang="en-US" sz="4000" dirty="0">
                <a:solidFill>
                  <a:schemeClr val="tx1"/>
                </a:solidFill>
                <a:latin typeface="Arial Rounded MT Bold" panose="020F0704030504030204" pitchFamily="34" charset="0"/>
                <a:cs typeface="David" panose="020E0502060401010101" pitchFamily="34" charset="-79"/>
              </a:rPr>
              <a:t>.</a:t>
            </a:r>
          </a:p>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Ester 2.7</a:t>
            </a:r>
            <a:r>
              <a:rPr lang="en-US" sz="4000" dirty="0">
                <a:solidFill>
                  <a:schemeClr val="tx1"/>
                </a:solidFill>
                <a:latin typeface="Arial Rounded MT Bold" panose="020F0704030504030204" pitchFamily="34" charset="0"/>
                <a:cs typeface="David" panose="020E0502060401010101" pitchFamily="34" charset="-79"/>
              </a:rPr>
              <a:t> He had raised Hadassah, that is, Ester, his uncle’s daughter; because she had neither father nor mother. The girl </a:t>
            </a:r>
            <a:r>
              <a:rPr lang="en-US" sz="4000" u="sng" dirty="0">
                <a:solidFill>
                  <a:srgbClr val="FFFF00"/>
                </a:solidFill>
                <a:latin typeface="Arial Rounded MT Bold" panose="020F0704030504030204" pitchFamily="34" charset="0"/>
                <a:cs typeface="David" panose="020E0502060401010101" pitchFamily="34" charset="-79"/>
              </a:rPr>
              <a:t>was shapely and good-looking; </a:t>
            </a:r>
          </a:p>
        </p:txBody>
      </p:sp>
    </p:spTree>
    <p:extLst>
      <p:ext uri="{BB962C8B-B14F-4D97-AF65-F5344CB8AC3E}">
        <p14:creationId xmlns:p14="http://schemas.microsoft.com/office/powerpoint/2010/main" val="18028870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034DB-B4C8-F809-2340-D1477FC92B9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2DD6CFD-647E-D732-1202-05A5DE6C9E57}"/>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A88F3E34-24A5-2906-B596-EBB6B09980BF}"/>
              </a:ext>
            </a:extLst>
          </p:cNvPr>
          <p:cNvPicPr>
            <a:picLocks noChangeAspect="1"/>
          </p:cNvPicPr>
          <p:nvPr/>
        </p:nvPicPr>
        <p:blipFill>
          <a:blip r:embed="rId3"/>
          <a:stretch>
            <a:fillRect/>
          </a:stretch>
        </p:blipFill>
        <p:spPr>
          <a:xfrm>
            <a:off x="619125" y="0"/>
            <a:ext cx="7905750" cy="5143500"/>
          </a:xfrm>
          <a:prstGeom prst="rect">
            <a:avLst/>
          </a:prstGeom>
        </p:spPr>
      </p:pic>
    </p:spTree>
    <p:extLst>
      <p:ext uri="{BB962C8B-B14F-4D97-AF65-F5344CB8AC3E}">
        <p14:creationId xmlns:p14="http://schemas.microsoft.com/office/powerpoint/2010/main" val="34001240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8196B-48A6-0BA9-69AF-24DA50480E0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0CDB810-1A54-4A0C-4E21-EAFEC17E17C6}"/>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T’hillim Ps 45.14-16</a:t>
            </a:r>
            <a:r>
              <a:rPr lang="en-US" sz="4000" dirty="0">
                <a:solidFill>
                  <a:schemeClr val="tx1"/>
                </a:solidFill>
                <a:latin typeface="Arial Rounded MT Bold" panose="020F0704030504030204" pitchFamily="34" charset="0"/>
                <a:cs typeface="David" panose="020E0502060401010101" pitchFamily="34" charset="-79"/>
              </a:rPr>
              <a:t> Inside [the palace], the king’s daughter looks splendid, attired in checker-work embroidered with gold. In brocade, she will be led to the king, to you, with the virgins in her retinue. They will be led in with gladness and joy, they will enter the king’s palace.</a:t>
            </a:r>
          </a:p>
        </p:txBody>
      </p:sp>
    </p:spTree>
    <p:extLst>
      <p:ext uri="{BB962C8B-B14F-4D97-AF65-F5344CB8AC3E}">
        <p14:creationId xmlns:p14="http://schemas.microsoft.com/office/powerpoint/2010/main" val="40301803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555F3-DBA0-8E4E-9B2F-E4D2053A116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9701750-A7C7-9F18-E55B-56C8E785A2BB}"/>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T’hillim Ps 45.2-3  </a:t>
            </a:r>
            <a:r>
              <a:rPr lang="en-US" sz="4000" dirty="0">
                <a:solidFill>
                  <a:schemeClr val="tx1"/>
                </a:solidFill>
                <a:latin typeface="Arial Rounded MT Bold" panose="020F0704030504030204" pitchFamily="34" charset="0"/>
                <a:cs typeface="David" panose="020E0502060401010101" pitchFamily="34" charset="-79"/>
              </a:rPr>
              <a:t>My heart is stirred by a noble theme; I address my verses to the king; My tongue is the pen of an expert scribe.  You are the most handsome of men; gracious speech flows from your lips. For God has blessed you forever.</a:t>
            </a:r>
          </a:p>
        </p:txBody>
      </p:sp>
    </p:spTree>
    <p:extLst>
      <p:ext uri="{BB962C8B-B14F-4D97-AF65-F5344CB8AC3E}">
        <p14:creationId xmlns:p14="http://schemas.microsoft.com/office/powerpoint/2010/main" val="23307234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A5BA9-FBF5-C347-2B6D-B253031632A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0704347-3865-80F9-CD4A-18E98D382CB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T’hillim Ps 27.4 </a:t>
            </a:r>
            <a:r>
              <a:rPr lang="en-US" sz="4000" dirty="0">
                <a:solidFill>
                  <a:schemeClr val="tx1"/>
                </a:solidFill>
                <a:latin typeface="Arial Rounded MT Bold" panose="020F0704030504030204" pitchFamily="34" charset="0"/>
                <a:cs typeface="David" panose="020E0502060401010101" pitchFamily="34" charset="-79"/>
              </a:rPr>
              <a:t>One thing have I asked of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that will I seek: to dwell in the House of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all the days of my life, to behold the beauty of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and to meditate in His Temple.</a:t>
            </a:r>
          </a:p>
        </p:txBody>
      </p:sp>
    </p:spTree>
    <p:extLst>
      <p:ext uri="{BB962C8B-B14F-4D97-AF65-F5344CB8AC3E}">
        <p14:creationId xmlns:p14="http://schemas.microsoft.com/office/powerpoint/2010/main" val="21100601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7ECA5-509B-71F4-D601-541E4C4908D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528762A-66EE-9FD0-3026-131042C706F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So, ladies, mothers, be blessed and rejoice in the spiritual and physical beauty G-d gave you.</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It is a Yeshua like quality.</a:t>
            </a:r>
          </a:p>
        </p:txBody>
      </p:sp>
    </p:spTree>
    <p:extLst>
      <p:ext uri="{BB962C8B-B14F-4D97-AF65-F5344CB8AC3E}">
        <p14:creationId xmlns:p14="http://schemas.microsoft.com/office/powerpoint/2010/main" val="13748447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C957F-7BF6-346E-F3B0-99CA2709761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76CC45C-2DB2-869C-D953-5F36D9858252}"/>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Summary:</a:t>
            </a:r>
          </a:p>
          <a:p>
            <a:pPr marL="509588" marR="0" indent="-509588"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Mothers are the bedrock of all.</a:t>
            </a:r>
          </a:p>
          <a:p>
            <a:pPr marL="509588" marR="0" indent="-509588"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Roles: fitness trainer, teacher, manager, hugger</a:t>
            </a:r>
          </a:p>
          <a:p>
            <a:pPr marL="509588" marR="0" indent="-509588"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We don’t always attend to your needs.</a:t>
            </a:r>
          </a:p>
          <a:p>
            <a:pPr marL="509588" marR="0" indent="-509588"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Yeshua is there for you!</a:t>
            </a:r>
          </a:p>
          <a:p>
            <a:pPr marL="509588" marR="0" indent="-509588"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You are beautiful.</a:t>
            </a:r>
          </a:p>
        </p:txBody>
      </p:sp>
    </p:spTree>
    <p:extLst>
      <p:ext uri="{BB962C8B-B14F-4D97-AF65-F5344CB8AC3E}">
        <p14:creationId xmlns:p14="http://schemas.microsoft.com/office/powerpoint/2010/main" val="16855165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FC26C-2ADC-F7D0-0F13-AB72E0A6099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F767D82-DBA2-F930-BE6E-F2B98CF40452}"/>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35D15BB0-1A3B-B669-CCBF-36325CAEEB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7113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AC344-ACF4-C3D2-E93D-3A7531FA434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7CE7195-BBDB-D935-00A1-56A93A3C71F6}"/>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Malthusianism is a theory that population growth is potentially exponential, according to the Malthusian growth model, while the growth of the food supply or other resources is linear, </a:t>
            </a:r>
            <a:endParaRPr lang="en-US" sz="4000" u="sng" dirty="0">
              <a:solidFill>
                <a:srgbClr val="FFFF00"/>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39089438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76A31-6735-E8AB-45DC-BA02B9A59B9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E0C05F5-F7B1-2052-6F8A-48AD01FBF720}"/>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F5ACE0C8-48B9-B159-4AC9-15FCA0ECF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6" y="643"/>
            <a:ext cx="9144000" cy="5142857"/>
          </a:xfrm>
          <a:prstGeom prst="rect">
            <a:avLst/>
          </a:prstGeom>
        </p:spPr>
      </p:pic>
      <p:sp>
        <p:nvSpPr>
          <p:cNvPr id="4" name="TextBox 3">
            <a:extLst>
              <a:ext uri="{FF2B5EF4-FFF2-40B4-BE49-F238E27FC236}">
                <a16:creationId xmlns:a16="http://schemas.microsoft.com/office/drawing/2014/main" id="{1E857105-4233-59C7-24BB-DC129CA00A93}"/>
              </a:ext>
            </a:extLst>
          </p:cNvPr>
          <p:cNvSpPr txBox="1"/>
          <p:nvPr/>
        </p:nvSpPr>
        <p:spPr>
          <a:xfrm>
            <a:off x="228600" y="232135"/>
            <a:ext cx="8928085"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The Mystery of Motherhood Ber 4.1</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Fears of overpopulation</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Anti-natalism</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Reverse fears</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Fecundity and Fullness </a:t>
            </a:r>
          </a:p>
        </p:txBody>
      </p:sp>
    </p:spTree>
    <p:extLst>
      <p:ext uri="{BB962C8B-B14F-4D97-AF65-F5344CB8AC3E}">
        <p14:creationId xmlns:p14="http://schemas.microsoft.com/office/powerpoint/2010/main" val="30552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FD395-DCF7-6500-4641-C13D3D0395D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5C19504-7184-5446-2058-E730F7333B1C}"/>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53831593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248883</TotalTime>
  <Words>4069</Words>
  <Application>Microsoft Office PowerPoint</Application>
  <PresentationFormat>On-screen Show (16:9)</PresentationFormat>
  <Paragraphs>472</Paragraphs>
  <Slides>91</Slides>
  <Notes>91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Arial Rounded MT Bold</vt:lpstr>
      <vt:lpstr>Corbel</vt:lpstr>
      <vt:lpstr>Roboto</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5490</cp:revision>
  <dcterms:created xsi:type="dcterms:W3CDTF">2006-04-21T19:34:43Z</dcterms:created>
  <dcterms:modified xsi:type="dcterms:W3CDTF">2025-05-10T13:57:55Z</dcterms:modified>
</cp:coreProperties>
</file>