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62"/>
  </p:notesMasterIdLst>
  <p:handoutMasterIdLst>
    <p:handoutMasterId r:id="rId63"/>
  </p:handoutMasterIdLst>
  <p:sldIdLst>
    <p:sldId id="66698" r:id="rId2"/>
    <p:sldId id="66730" r:id="rId3"/>
    <p:sldId id="66708" r:id="rId4"/>
    <p:sldId id="66709" r:id="rId5"/>
    <p:sldId id="66734" r:id="rId6"/>
    <p:sldId id="66735" r:id="rId7"/>
    <p:sldId id="66737" r:id="rId8"/>
    <p:sldId id="66738" r:id="rId9"/>
    <p:sldId id="66736" r:id="rId10"/>
    <p:sldId id="66699" r:id="rId11"/>
    <p:sldId id="66693" r:id="rId12"/>
    <p:sldId id="66695" r:id="rId13"/>
    <p:sldId id="66710" r:id="rId14"/>
    <p:sldId id="66692" r:id="rId15"/>
    <p:sldId id="66701" r:id="rId16"/>
    <p:sldId id="66694" r:id="rId17"/>
    <p:sldId id="66700" r:id="rId18"/>
    <p:sldId id="66731" r:id="rId19"/>
    <p:sldId id="66711" r:id="rId20"/>
    <p:sldId id="66712" r:id="rId21"/>
    <p:sldId id="66691" r:id="rId22"/>
    <p:sldId id="64202" r:id="rId23"/>
    <p:sldId id="66696" r:id="rId24"/>
    <p:sldId id="66697" r:id="rId25"/>
    <p:sldId id="64180" r:id="rId26"/>
    <p:sldId id="64187" r:id="rId27"/>
    <p:sldId id="64219" r:id="rId28"/>
    <p:sldId id="64229" r:id="rId29"/>
    <p:sldId id="64231" r:id="rId30"/>
    <p:sldId id="64182" r:id="rId31"/>
    <p:sldId id="66732" r:id="rId32"/>
    <p:sldId id="66726" r:id="rId33"/>
    <p:sldId id="66733" r:id="rId34"/>
    <p:sldId id="66688" r:id="rId35"/>
    <p:sldId id="66703" r:id="rId36"/>
    <p:sldId id="66702" r:id="rId37"/>
    <p:sldId id="66713" r:id="rId38"/>
    <p:sldId id="66717" r:id="rId39"/>
    <p:sldId id="64220" r:id="rId40"/>
    <p:sldId id="64196" r:id="rId41"/>
    <p:sldId id="64197" r:id="rId42"/>
    <p:sldId id="64192" r:id="rId43"/>
    <p:sldId id="66704" r:id="rId44"/>
    <p:sldId id="66718" r:id="rId45"/>
    <p:sldId id="66719" r:id="rId46"/>
    <p:sldId id="66715" r:id="rId47"/>
    <p:sldId id="66722" r:id="rId48"/>
    <p:sldId id="66723" r:id="rId49"/>
    <p:sldId id="66716" r:id="rId50"/>
    <p:sldId id="66714" r:id="rId51"/>
    <p:sldId id="66676" r:id="rId52"/>
    <p:sldId id="66682" r:id="rId53"/>
    <p:sldId id="66685" r:id="rId54"/>
    <p:sldId id="66705" r:id="rId55"/>
    <p:sldId id="66725" r:id="rId56"/>
    <p:sldId id="66724" r:id="rId57"/>
    <p:sldId id="66728" r:id="rId58"/>
    <p:sldId id="66729" r:id="rId59"/>
    <p:sldId id="66720" r:id="rId60"/>
    <p:sldId id="66721" r:id="rId61"/>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3" autoAdjust="0"/>
    <p:restoredTop sz="87933" autoAdjust="0"/>
  </p:normalViewPr>
  <p:slideViewPr>
    <p:cSldViewPr>
      <p:cViewPr varScale="1">
        <p:scale>
          <a:sx n="102" d="100"/>
          <a:sy n="102" d="100"/>
        </p:scale>
        <p:origin x="114" y="99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2022" y="2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The Vision Are We Following It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May3 2025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The Vision Are We Following It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May3 2025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D60F6-5B32-CC03-349B-8850C4775D0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EBFB314-DB3D-5B04-017C-C112DBD9821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9798245B-308A-458F-9798-CD8B69C299C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F02681F1-C958-2CB8-8299-D29BF02B792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CBF9BB7-AAF8-1A2A-A336-DD44BA85E30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5D80012-1B44-408F-728C-B71D58AC8D77}"/>
              </a:ext>
            </a:extLst>
          </p:cNvPr>
          <p:cNvSpPr>
            <a:spLocks noGrp="1" noChangeArrowheads="1"/>
          </p:cNvSpPr>
          <p:nvPr>
            <p:ph type="body" idx="1"/>
          </p:nvPr>
        </p:nvSpPr>
        <p:spPr>
          <a:xfrm>
            <a:off x="152400" y="4114800"/>
            <a:ext cx="6553200" cy="4876800"/>
          </a:xfrm>
        </p:spPr>
        <p:txBody>
          <a:bodyPr/>
          <a:lstStyle/>
          <a:p>
            <a:pPr algn="l"/>
            <a:r>
              <a:rPr lang="en-US" altLang="en-US" dirty="0"/>
              <a:t>from my daughter in law, Daniel’s wife Christina who was here for our Seder.</a:t>
            </a:r>
          </a:p>
          <a:p>
            <a:pPr algn="l"/>
            <a:r>
              <a:rPr lang="en-US" altLang="en-US" sz="1100" dirty="0"/>
              <a:t>https://www.facebook.com/reel/988543155980045/</a:t>
            </a:r>
          </a:p>
        </p:txBody>
      </p:sp>
      <p:cxnSp>
        <p:nvCxnSpPr>
          <p:cNvPr id="3" name="Straight Connector 2">
            <a:extLst>
              <a:ext uri="{FF2B5EF4-FFF2-40B4-BE49-F238E27FC236}">
                <a16:creationId xmlns:a16="http://schemas.microsoft.com/office/drawing/2014/main" id="{276F6A5F-40CD-C02F-6C35-C7CB41FE9A6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46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5A5DF-B00F-C248-D67A-66F4C44DF9E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FDB60F-142E-3A52-8600-90875D2849A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C72CE498-415E-3C37-CDF8-586B5EF6E1F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4CC2C9C7-72E8-E85D-6F40-67EAAB7DC2F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CCFF017-B192-CF31-37DB-4575ACE6483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F316F12-5C97-6039-E27F-6FAE256EDBF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79BCD42-4AC3-165B-7358-CA59CB97B4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92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E8132-DC31-2CE3-3CB1-0684759FF5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30E0956-248C-1793-5113-0B38796DE1B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142A13F6-C451-D9B8-C54D-4CAC5A12277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332B93EE-E40B-DE63-CAB4-53FF14673D7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5ABFA9F-5CC1-097A-9D05-0C1B8F37F66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7ECA206-39F0-4788-FB27-A734E07E143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1976195-91A6-78AB-6C7D-C01CA4B423E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514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8B88E-FC0D-7E86-B9A0-C1114C8D6E7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C38E677-0431-5CC6-F270-053FAB75BCB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6E508650-7287-AA0D-3998-DC51A056951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73F56C9D-D2E8-18D0-7FA4-3DD880B2AF7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5D82BEC-3C54-DF1B-7331-E3458D646FF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2A76C69-2929-7EC1-9B91-60148713944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2661CA7-61A0-5E3D-0AF2-ADBC330755D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870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8AE44-B778-CF4D-96A4-DF94FDCAB35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F87A570-00CC-0AFC-30FE-768B29C46AA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31CF07FB-4A3F-7299-AFE0-392A56F97A0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2A467788-9E3D-B290-D891-EACF11A3EA5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70B80DC-B9AD-5EF2-55DB-FA4775AAFDF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FBD3B5-500C-461A-84E3-7265B1FFCD4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131C394-5679-7E3E-8576-E8D8D479B38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444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2B407-3338-120F-74F9-23A6775CDEB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B48C0A-433E-797B-35A8-F95C5ADD403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14216288-E1F6-59BC-8BB5-3C6EB66D760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B986F5B1-E94C-DB3A-CCBC-A21C008CA9E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48ED7F-02B3-E5E7-ABC9-B007178AE4A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A11CEE5-2C41-6679-42ED-6E798F6C55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5297283-A648-3154-388B-F48F71730D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193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E3081-5D59-C4A9-CB14-C7A434FDC0F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BAD0527-1E77-E3C7-58DF-BE5DF942DDF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CAE7C0B8-93A0-FA7A-170F-EE833F82BC8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BFE4B0B0-D77F-1825-78FE-8B0845496A2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8595312-0B93-B4F8-97A5-A5AF22E2B07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B416940-FE8A-145A-0851-DE5D7446B1BC}"/>
              </a:ext>
            </a:extLst>
          </p:cNvPr>
          <p:cNvSpPr>
            <a:spLocks noGrp="1" noChangeArrowheads="1"/>
          </p:cNvSpPr>
          <p:nvPr>
            <p:ph type="body" idx="1"/>
          </p:nvPr>
        </p:nvSpPr>
        <p:spPr>
          <a:xfrm>
            <a:off x="152400" y="4114800"/>
            <a:ext cx="6553200" cy="4876800"/>
          </a:xfrm>
        </p:spPr>
        <p:txBody>
          <a:bodyPr/>
          <a:lstStyle/>
          <a:p>
            <a:pPr algn="l"/>
            <a:r>
              <a:rPr lang="en-US" altLang="en-US" dirty="0"/>
              <a:t>Are we committed to unity in vision and in community?</a:t>
            </a:r>
          </a:p>
        </p:txBody>
      </p:sp>
      <p:cxnSp>
        <p:nvCxnSpPr>
          <p:cNvPr id="3" name="Straight Connector 2">
            <a:extLst>
              <a:ext uri="{FF2B5EF4-FFF2-40B4-BE49-F238E27FC236}">
                <a16:creationId xmlns:a16="http://schemas.microsoft.com/office/drawing/2014/main" id="{FB6BF0E7-727C-3DB0-BBEB-3E0F555B745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598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96E31-78E4-31A4-2E92-BD503DF31D7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1602A4-D678-73E9-978D-1CDF488029C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342BFE85-1A30-1A84-0F9D-B3554B59B16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F1F2103B-ABEF-3448-0B08-7BB1F27BEFE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B14F50F-B351-E224-857C-38521E290CA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19DA81F-BA08-0949-8835-4E195BD633FE}"/>
              </a:ext>
            </a:extLst>
          </p:cNvPr>
          <p:cNvSpPr>
            <a:spLocks noGrp="1" noChangeArrowheads="1"/>
          </p:cNvSpPr>
          <p:nvPr>
            <p:ph type="body" idx="1"/>
          </p:nvPr>
        </p:nvSpPr>
        <p:spPr>
          <a:xfrm>
            <a:off x="152400" y="4114800"/>
            <a:ext cx="6553200" cy="4876800"/>
          </a:xfrm>
        </p:spPr>
        <p:txBody>
          <a:bodyPr/>
          <a:lstStyle/>
          <a:p>
            <a:pPr algn="l"/>
            <a:r>
              <a:rPr lang="en-US" altLang="en-US" dirty="0"/>
              <a:t>And one of the words for cantor, prayer leader, is </a:t>
            </a:r>
            <a:r>
              <a:rPr lang="en-US" altLang="en-US" dirty="0" err="1"/>
              <a:t>khazan</a:t>
            </a:r>
            <a:r>
              <a:rPr lang="en-US" altLang="en-US" dirty="0"/>
              <a:t>, derived from </a:t>
            </a:r>
            <a:r>
              <a:rPr lang="en-US" altLang="en-US" dirty="0" err="1"/>
              <a:t>khazon</a:t>
            </a:r>
            <a:r>
              <a:rPr lang="en-US" altLang="en-US" dirty="0"/>
              <a:t> revelation.</a:t>
            </a:r>
          </a:p>
          <a:p>
            <a:pPr algn="l"/>
            <a:r>
              <a:rPr lang="en-US" altLang="en-US" dirty="0"/>
              <a:t>What is G-d calling us to be and do, as a community?</a:t>
            </a:r>
          </a:p>
        </p:txBody>
      </p:sp>
      <p:cxnSp>
        <p:nvCxnSpPr>
          <p:cNvPr id="3" name="Straight Connector 2">
            <a:extLst>
              <a:ext uri="{FF2B5EF4-FFF2-40B4-BE49-F238E27FC236}">
                <a16:creationId xmlns:a16="http://schemas.microsoft.com/office/drawing/2014/main" id="{12C76CCB-F720-6B94-8818-DD4AC10316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922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E0A7E-3C35-CDA2-660B-5A724236CC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DD2B58-E0C5-B4D3-33E4-9A68B68289B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16D2CB77-D481-BDDB-DDB0-D2C78C6A355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E22A9ED6-57DC-666E-AE1F-3A0BBA17E4F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4D2E48-758E-AB1B-E494-A50AF59BBFE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14CDB00-E40E-208C-67BC-994CB5DE6FA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45937B7-940F-F9B2-BD8E-4D79506F0D9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208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CE2FE-7AC8-0E89-B471-CCCD69A604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F10B66-CCAA-1012-8A9E-E06640320E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654CB85E-9189-F15A-A9B8-C7C7A0E87B9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CEF681E3-2498-D6AF-6AC6-DB007C9B88E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31D7E5E-7FEE-8F0C-6972-000765DF1EA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D0EB814-3239-E682-DA3B-F025A72BB062}"/>
              </a:ext>
            </a:extLst>
          </p:cNvPr>
          <p:cNvSpPr>
            <a:spLocks noGrp="1" noChangeArrowheads="1"/>
          </p:cNvSpPr>
          <p:nvPr>
            <p:ph type="body" idx="1"/>
          </p:nvPr>
        </p:nvSpPr>
        <p:spPr>
          <a:xfrm>
            <a:off x="152400" y="4114800"/>
            <a:ext cx="6553200" cy="4876800"/>
          </a:xfrm>
        </p:spPr>
        <p:txBody>
          <a:bodyPr/>
          <a:lstStyle/>
          <a:p>
            <a:pPr algn="l"/>
            <a:r>
              <a:rPr lang="en-US" altLang="en-US" dirty="0"/>
              <a:t>We need to have the same divinely inspired passion, or there is chaos.</a:t>
            </a:r>
          </a:p>
          <a:p>
            <a:pPr algn="l"/>
            <a:r>
              <a:rPr lang="en-US" altLang="en-US" dirty="0"/>
              <a:t>What is G-d calling us to be and do, as a community?</a:t>
            </a:r>
          </a:p>
        </p:txBody>
      </p:sp>
      <p:cxnSp>
        <p:nvCxnSpPr>
          <p:cNvPr id="3" name="Straight Connector 2">
            <a:extLst>
              <a:ext uri="{FF2B5EF4-FFF2-40B4-BE49-F238E27FC236}">
                <a16:creationId xmlns:a16="http://schemas.microsoft.com/office/drawing/2014/main" id="{5D746DA8-9979-E319-130E-FE8E30C5706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603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BDBB5-5B45-313D-D025-051CEE79ED7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AB9FA2-7CBD-667E-59B0-203FE008FE0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36F821A5-6E41-1226-6C1C-8EA85A8BDC5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A9384011-7807-1901-CB58-6F33136129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96C07A2-ECA4-4D51-B8E2-A526D556F21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95A4F68-9EA4-56D5-343C-AE8B0A825C4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70B85C7-4130-3713-D84A-D062FF6254A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4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FD390-4695-5119-6C29-CEA313C2D6E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AD0BD1-6CEE-A468-05A0-B56B269F808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DB695CF7-18A9-23F9-E3A6-709B7EB5B36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C4E5259E-FA05-228E-CCA3-FD4CF217C8D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A96E527-5B50-B398-0F81-FEAF718D84A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F168F3E-4307-7346-1C67-DBEF33F8D66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D6C6430-BA28-2C78-54EF-306518FF29F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962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6AEF3-1992-5196-5EE1-53E1A4706C6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EF034E-2D4C-E281-F7DF-EC8405BC9D7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41F36134-98EA-7A30-B410-0A26B962AEC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BA23E0B3-C7EF-E11F-2D4A-6ACCB575840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0B2C5F-2C8D-5162-77A7-660D29A4B6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27591E3-C648-B12E-AA51-17EF7A2596B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5E22589-DF93-B7E2-F54E-98ACBBFC75C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082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CD100-57EE-83F6-A4E8-3BFFBD1B370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7693C6C-6C0F-EF81-6F5C-C3F0D7FDE33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D0DBC794-5BDD-0710-12D0-E66C219AEDF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018D6321-E0F0-AB24-DDDF-B1DBA2148C0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D0BEB11-1D06-A885-583D-958A77BD2D9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909B382-00EF-0F83-F942-C6746872E03B}"/>
              </a:ext>
            </a:extLst>
          </p:cNvPr>
          <p:cNvSpPr>
            <a:spLocks noGrp="1" noChangeArrowheads="1"/>
          </p:cNvSpPr>
          <p:nvPr>
            <p:ph type="body" idx="1"/>
          </p:nvPr>
        </p:nvSpPr>
        <p:spPr>
          <a:xfrm>
            <a:off x="152400" y="4114800"/>
            <a:ext cx="6553200" cy="4876800"/>
          </a:xfrm>
        </p:spPr>
        <p:txBody>
          <a:bodyPr/>
          <a:lstStyle/>
          <a:p>
            <a:pPr algn="l"/>
            <a:r>
              <a:rPr lang="en-US" altLang="en-US" dirty="0"/>
              <a:t>We are working, hoping, praying for Jewish people, and all people, all nations, to come to salvation in Messiah.  Not exclusively Jewish, just inclusively Jewish.</a:t>
            </a:r>
          </a:p>
          <a:p>
            <a:pPr algn="l"/>
            <a:r>
              <a:rPr lang="en-US" altLang="en-US" baseline="30000" dirty="0"/>
              <a:t>Ro 1.16</a:t>
            </a:r>
            <a:r>
              <a:rPr lang="en-US" altLang="en-US" dirty="0"/>
              <a:t> For I am not ashamed of the Good News, for it is the power of God for salvation to everyone who trusts—to the Jew first and also to all Nations.</a:t>
            </a:r>
          </a:p>
          <a:p>
            <a:pPr algn="l"/>
            <a:r>
              <a:rPr lang="en-US" altLang="en-US" dirty="0"/>
              <a:t>Most congregations which follow Messiah just despair to reach Jews.  Too hard.   </a:t>
            </a:r>
            <a:r>
              <a:rPr lang="en-US" altLang="en-US" dirty="0" err="1"/>
              <a:t>Fugetaboutit</a:t>
            </a:r>
            <a:r>
              <a:rPr lang="en-US" altLang="en-US" dirty="0"/>
              <a:t>.</a:t>
            </a:r>
          </a:p>
        </p:txBody>
      </p:sp>
      <p:cxnSp>
        <p:nvCxnSpPr>
          <p:cNvPr id="3" name="Straight Connector 2">
            <a:extLst>
              <a:ext uri="{FF2B5EF4-FFF2-40B4-BE49-F238E27FC236}">
                <a16:creationId xmlns:a16="http://schemas.microsoft.com/office/drawing/2014/main" id="{D7881AF4-357E-53E4-5B95-D173C903E96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556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Ten to one ratio is about us.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Why wear </a:t>
            </a:r>
            <a:r>
              <a:rPr lang="en-US" sz="2000" dirty="0" err="1"/>
              <a:t>tsitsit</a:t>
            </a:r>
            <a:r>
              <a:rPr lang="en-US" sz="2000" dirty="0"/>
              <a:t> out, not tucked in.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J4J experience in outreach.</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The Vision Are We Following It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May3 2025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86027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42634-BA0D-61CD-ABA9-442700FE211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BE8B53B-4AE1-BF8F-09D0-BB65AE5A734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021B95A2-6299-3146-A83B-E5414AD9E41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05259735-D0D2-4480-091E-9F031BCF8C2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859DFBA-B470-6846-5303-9DE7FE7D864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77E5FD1-E2A3-7978-D67D-D54D09D0116B}"/>
              </a:ext>
            </a:extLst>
          </p:cNvPr>
          <p:cNvSpPr>
            <a:spLocks noGrp="1" noChangeArrowheads="1"/>
          </p:cNvSpPr>
          <p:nvPr>
            <p:ph type="body" idx="1"/>
          </p:nvPr>
        </p:nvSpPr>
        <p:spPr>
          <a:xfrm>
            <a:off x="152400" y="4114800"/>
            <a:ext cx="6553200" cy="4876800"/>
          </a:xfrm>
        </p:spPr>
        <p:txBody>
          <a:bodyPr/>
          <a:lstStyle/>
          <a:p>
            <a:pPr algn="l"/>
            <a:r>
              <a:rPr lang="en-US" altLang="en-US" dirty="0"/>
              <a:t>2. The Nations [better term than “Gentiles”] are grafted into the covenants of Israel.</a:t>
            </a:r>
          </a:p>
          <a:p>
            <a:pPr algn="l"/>
            <a:r>
              <a:rPr lang="en-US" altLang="en-US" dirty="0"/>
              <a:t>3. Is Torah for everyone?   Just wait a bit.  FFOZ has a concept called distinction theology.  I have a variant of it.</a:t>
            </a:r>
          </a:p>
        </p:txBody>
      </p:sp>
      <p:cxnSp>
        <p:nvCxnSpPr>
          <p:cNvPr id="3" name="Straight Connector 2">
            <a:extLst>
              <a:ext uri="{FF2B5EF4-FFF2-40B4-BE49-F238E27FC236}">
                <a16:creationId xmlns:a16="http://schemas.microsoft.com/office/drawing/2014/main" id="{013CFE58-0B08-ED29-DE32-5E743034931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475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DCB87-B69B-D858-E8FA-B0E00F42E86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4859911-0BE7-DE8E-D2C1-1C057796412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E19E52B7-09E0-63E3-E1D8-F9CF1F5103B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AF02B566-02F2-62F7-026E-A9215C26C82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1596606-A691-E40D-9FF6-425332A0A3E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11EEA84-0A45-58EE-E34F-E4775A3EDD9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790876C-C4D9-4F72-F638-7517A946B1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208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Riches for the Gentiles</a:t>
            </a:r>
          </a:p>
          <a:p>
            <a:r>
              <a:rPr lang="en-US" dirty="0"/>
              <a:t>Life from the Dead</a:t>
            </a:r>
          </a:p>
          <a:p>
            <a:r>
              <a:rPr lang="en-US" dirty="0"/>
              <a:t>Jewish salvations has a cosmic effect.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The Vision Are We Following It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May3 2025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40035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Collision of Black Holes, radiation of power &gt;&gt; James E. Webb telescope can handle!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The Vision Are We Following It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May3 2025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13900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The Vision Are We Following It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May3 2025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967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The Vision Are We Following It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May3 2025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79055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The Vision Are We Following It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May3 2025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9531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FE9C0-D52D-A330-CBF3-4646867DE82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4FD5267-52CB-946D-CA7B-7201DBE450F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6841B1EA-2F73-C208-B0FC-321BCE519ED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9A840D26-C524-E175-7180-193259BC4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1343CE1-80CF-39A7-AD78-331050CC7C1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37306FA-34AB-973C-434D-40C09194F1E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6CA644A-ECA2-2D0C-CE19-485FD75957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917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The Vision Are We Following It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May3 2025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67445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03A3B-8478-6FE6-DDED-E217632F4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0DC2F-1F1B-77D1-4F6C-9A01F700B741}"/>
              </a:ext>
            </a:extLst>
          </p:cNvPr>
          <p:cNvSpPr>
            <a:spLocks noGrp="1" noRot="1" noChangeAspect="1"/>
          </p:cNvSpPr>
          <p:nvPr>
            <p:ph type="sldImg"/>
          </p:nvPr>
        </p:nvSpPr>
        <p:spPr>
          <a:xfrm>
            <a:off x="381000" y="762000"/>
            <a:ext cx="6096000" cy="3429000"/>
          </a:xfrm>
        </p:spPr>
      </p:sp>
      <p:sp>
        <p:nvSpPr>
          <p:cNvPr id="3" name="Notes Placeholder 2">
            <a:extLst>
              <a:ext uri="{FF2B5EF4-FFF2-40B4-BE49-F238E27FC236}">
                <a16:creationId xmlns:a16="http://schemas.microsoft.com/office/drawing/2014/main" id="{6DEA9B5A-9EB4-B36F-557E-4536CBB1D235}"/>
              </a:ext>
            </a:extLst>
          </p:cNvPr>
          <p:cNvSpPr>
            <a:spLocks noGrp="1"/>
          </p:cNvSpPr>
          <p:nvPr>
            <p:ph type="body" idx="1"/>
          </p:nvPr>
        </p:nvSpPr>
        <p:spPr>
          <a:xfrm>
            <a:off x="381000" y="4191000"/>
            <a:ext cx="6172200" cy="4572000"/>
          </a:xfrm>
        </p:spPr>
        <p:txBody>
          <a:bodyPr/>
          <a:lstStyle/>
          <a:p>
            <a:r>
              <a:rPr lang="en-US" dirty="0"/>
              <a:t>One of our people: “I’m not Jewish, but I practice Judaism.”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Dr. Michael Brown comment: 50 Jews in a Messianic Syn &gt;&gt; 500 Jews in the churches.</a:t>
            </a:r>
          </a:p>
          <a:p>
            <a:endParaRPr lang="en-US" dirty="0"/>
          </a:p>
        </p:txBody>
      </p:sp>
      <p:sp>
        <p:nvSpPr>
          <p:cNvPr id="4" name="Header Placeholder 3">
            <a:extLst>
              <a:ext uri="{FF2B5EF4-FFF2-40B4-BE49-F238E27FC236}">
                <a16:creationId xmlns:a16="http://schemas.microsoft.com/office/drawing/2014/main" id="{935EC51E-7297-EBAE-65A2-967D61BACD4F}"/>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The Vision Are We Following It </a:t>
            </a:r>
          </a:p>
        </p:txBody>
      </p:sp>
      <p:sp>
        <p:nvSpPr>
          <p:cNvPr id="5" name="Date Placeholder 4">
            <a:extLst>
              <a:ext uri="{FF2B5EF4-FFF2-40B4-BE49-F238E27FC236}">
                <a16:creationId xmlns:a16="http://schemas.microsoft.com/office/drawing/2014/main" id="{0127D829-461A-BA58-AAF0-BD44B5EE0B85}"/>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May3 2025</a:t>
            </a:r>
          </a:p>
        </p:txBody>
      </p:sp>
      <p:sp>
        <p:nvSpPr>
          <p:cNvPr id="6" name="Slide Number Placeholder 5">
            <a:extLst>
              <a:ext uri="{FF2B5EF4-FFF2-40B4-BE49-F238E27FC236}">
                <a16:creationId xmlns:a16="http://schemas.microsoft.com/office/drawing/2014/main" id="{92DDCD3B-EFB1-5C9D-6DCE-5399E6A02B8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84562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7419C-F6CD-AA36-502A-1D26F4BFAC3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041BAC-427E-33B6-0C7F-70E4D5B67D2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AAD45A22-88E1-4588-9A72-A1CCD2D5002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85AB524C-F971-5CC9-1BE4-FFFA6C16555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A31E4CA-93FA-8F26-E8A8-B08C5B05640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CF7DA15-09AF-BAE6-9223-C130741BD5B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B53E8DA-32A9-2635-3222-083201F874B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272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EAC65-BD0F-C60E-F537-BB8270E9FCF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6C2EFD3-46D4-D6BD-4417-02C588056AC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75E28E32-D7DD-4F8D-FA57-6B8823DAF46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F529A8F0-ABD3-02DA-FB59-20A25F78B8C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0E58448-AA7E-4B2E-F717-2B666D2FCB4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96809D2-4C0A-4BB6-2C06-56FC4992A0B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F3BF0D0-97C5-E223-E756-16ACBF7E80B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949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E49D-A8BA-706F-0BD7-A1EED76989A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BF3FF5-9662-BFF7-ED35-2E8854793E5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EE4E8172-FCAE-79B9-11DC-9FE3481DB2E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458C2F85-9987-6520-EE4E-3871311BBF8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A21E705-EDB5-E1FD-2315-1C384E15177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E11A86-EE42-674C-9BE9-F06817D5932A}"/>
              </a:ext>
            </a:extLst>
          </p:cNvPr>
          <p:cNvSpPr>
            <a:spLocks noGrp="1" noChangeArrowheads="1"/>
          </p:cNvSpPr>
          <p:nvPr>
            <p:ph type="body" idx="1"/>
          </p:nvPr>
        </p:nvSpPr>
        <p:spPr>
          <a:xfrm>
            <a:off x="152400" y="4114800"/>
            <a:ext cx="6553200" cy="4876800"/>
          </a:xfrm>
        </p:spPr>
        <p:txBody>
          <a:bodyPr/>
          <a:lstStyle/>
          <a:p>
            <a:pPr algn="l"/>
            <a:r>
              <a:rPr lang="en-US" altLang="en-US" dirty="0"/>
              <a:t>https://dailybrightside.com/wp-content/uploads/2022/01/Mufasa.jpg</a:t>
            </a:r>
          </a:p>
        </p:txBody>
      </p:sp>
      <p:cxnSp>
        <p:nvCxnSpPr>
          <p:cNvPr id="3" name="Straight Connector 2">
            <a:extLst>
              <a:ext uri="{FF2B5EF4-FFF2-40B4-BE49-F238E27FC236}">
                <a16:creationId xmlns:a16="http://schemas.microsoft.com/office/drawing/2014/main" id="{E2024DEC-3D08-8459-2800-0AD93EF51B6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441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16A2-8696-E270-3034-B49172C6193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24F8F5-CF85-9467-2FFA-3477B21E211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886054A5-E873-3074-0A75-4CB07AA66E5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E89BF144-795F-FDCE-97FC-D22D87DD91B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0D9D8CB-08E0-FD8F-ED9B-66636A4E2D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2C3E7CE-C56C-373B-F32C-4DBBDF901B5A}"/>
              </a:ext>
            </a:extLst>
          </p:cNvPr>
          <p:cNvSpPr>
            <a:spLocks noGrp="1" noChangeArrowheads="1"/>
          </p:cNvSpPr>
          <p:nvPr>
            <p:ph type="body" idx="1"/>
          </p:nvPr>
        </p:nvSpPr>
        <p:spPr>
          <a:xfrm>
            <a:off x="152400" y="4114800"/>
            <a:ext cx="6553200" cy="4876800"/>
          </a:xfrm>
        </p:spPr>
        <p:txBody>
          <a:bodyPr/>
          <a:lstStyle/>
          <a:p>
            <a:pPr algn="l"/>
            <a:r>
              <a:rPr lang="en-US" altLang="en-US" dirty="0"/>
              <a:t>http://25.media.tumblr.com/32c23e2c726f664cf56365f6e172e37e/tumblr_mvjg7nlESs1qe4dero1_500.jpg</a:t>
            </a:r>
          </a:p>
        </p:txBody>
      </p:sp>
      <p:cxnSp>
        <p:nvCxnSpPr>
          <p:cNvPr id="3" name="Straight Connector 2">
            <a:extLst>
              <a:ext uri="{FF2B5EF4-FFF2-40B4-BE49-F238E27FC236}">
                <a16:creationId xmlns:a16="http://schemas.microsoft.com/office/drawing/2014/main" id="{AC3172FA-1C31-AB2E-6DB8-AD3D8968019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484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59400-FE73-C557-EC08-735B3AEB71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E290A5-0919-C44D-0064-67C92EF823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D39B8F64-2CDD-9A99-BEBB-26C79ADB1A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9581EA33-5F01-6D28-C39A-80C272F2B69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B0465F1-B8AF-C11C-8E73-F006143FBC0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95CD5B5-AFA1-7C29-BBCA-37143693E89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AF4E4AE-4CFF-D4A8-66BF-D06D868E0F7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3029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BE540-EB21-1B50-0DA2-868719ABAB1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6B5F25A-8DF2-1981-8955-50377ED5343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278B749D-5A30-0FD8-0902-DE5A0A45A2B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58F4E67F-A27A-4B8A-D43F-AB506B3A987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B0AA43-71BE-04EE-CA7D-0B11F965F80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1F42CE5-3D5B-B7EA-2C5C-AB100A9238A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A0BA197-205B-CDB8-0405-57ACA886309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332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6A888-853A-C742-32AE-F6AE862575F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F8C771D-4EDC-6103-D023-A404734A713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DF32D175-3A1E-14B1-4D01-D6580BFD2D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D7B786DC-236B-179A-BD8F-E8349B25956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C92F65D-4A4F-8FCF-F468-4195EFFE2A1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6FA0C27-5237-5B9A-D2C8-5623382E480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73C5643-47A9-7627-314D-C8A5C67DFE2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072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The Vision Are We Following It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May3 2025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6196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22EDE-CFA8-401B-8FEE-2302037AFD0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A87C457-B36D-4B6C-4D54-F5377D0F573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DEDE256C-540F-CAA4-8983-AA914FED20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6A82CA8C-767D-1380-5D7F-7B2709E5CE2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4CF8A45-C56D-8425-D3E2-7EE57A6FF15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3C3882A-BD54-0231-A644-2B0D5B0C84D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EDA0FAE-B3C9-5447-4CF7-021AD7CD9E2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547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The Vision Are We Following It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May3 2025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60583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The Vision Are We Following It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May3 2025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59102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The Vision Are We Following It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May3 2025</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85202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27939-B61E-AA4B-838B-502B0C6461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649BACA-2FD1-0880-BFA2-8208145DB77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D5DA3FC6-A0CF-A62F-44AB-BD26A03657F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0088D865-4556-0E4F-9F61-621DF29E293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E73EA0C-A8E4-91BA-CACF-11821E3AC41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82F8A37-B34A-93D2-271A-118B9B16006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3154B9B-EC01-AC64-EEDF-4B971D3E237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238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B4A82-A665-1140-ED50-F42EFDA71A4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3EB3BA-F09E-072C-E938-DC134026F17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ADC24C07-86B9-89C6-5175-EE61C666B1F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E78F7513-70EF-191E-50E6-2F434C03527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B9891B-09D6-9AE8-8AC9-AB331DD81A5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8C8F3B3-ACCA-3D39-9845-53B1B087233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E9E7E5C-7EB3-2B66-92AD-519D48DE6B2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924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94B4A-ECB0-7E5C-445F-648F352D27E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C685057-6B97-2C3D-D4D0-EE876F1542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B400C1C9-DC3E-34D6-B8CE-C81A654C07B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260D00FF-3C0F-3D50-DC20-39CB161A1A6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F7D7A0E-EA23-28E6-370A-03566E12CD1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68B3385-677A-EEB1-A38E-B86145387B8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9CA672D-E29D-F507-EBDE-A4802319FDC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6628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9E81F-D2FB-B386-EACF-99A416D027B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6D2C590-517F-5448-0457-DB63DB67E15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442EFF01-0147-BACB-5D3C-D261E2C403B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BEA4BDE4-9FCE-44CB-3BB9-5474F8F7C9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2F075D1-D218-2BDF-3090-02F036347A9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E77B85D-C9F1-A27D-A820-3A236664675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B02A246-5787-9B0A-7B3A-DD3F61704B5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2811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66949-0FCB-2607-63E0-64D3A71BE5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432630C-8A42-162E-B925-2908F8921CD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11B7A024-85C8-2286-D7C9-1EFB35F199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A2B83775-9183-21F7-4489-28ED54492C0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01F8AB3-2A8D-118D-0EF7-7BF90FB707B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A32D17B-1DC5-5B3C-714A-B4BA8664052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E3B5AB4-4C08-E4E1-E156-F6900746D57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251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0CD20-65D3-FF33-20D9-4508FD5F0F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D95C82-204D-C732-F822-07957D7488C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8C750B87-89D8-AA89-F596-2FC7A1A6F20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05549F31-1E82-521A-99F3-65F1496D4D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2EC35B1-6230-C077-122A-25F2B7C87BB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4EEC75E-EB0B-A14A-617A-51E8F6991D6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371C7FB-5638-7032-C8B3-624209BABC9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15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D6B3B-C77A-BBC5-2DD8-6150BC50E51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502865-DB0F-A16D-4B86-13BB02246C7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8BBD04CA-4D89-A1CF-A1FA-02EF6ED8D01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6D1BAF85-3837-0A20-1900-1E0E2D5659D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A4AB8EF-D70B-8075-F158-AA25A128DA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DFBBB2E-C4AF-6285-4B48-3B6421904AA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DC0AD9A-4EA0-2B91-90B1-1B52B50DA9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6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B968D-1A31-AD88-932F-70CC0522490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0A0B07-9B7C-D87C-D4F9-408C176F52B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D12D5C58-AFB2-37D9-FF72-4ED2A1F201C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91FC0367-7D65-AB97-71DD-60DD1CA9E63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7AB8D7-E8EA-BE67-3882-F9D83EA1171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8EB1E35-2193-784B-B555-1A65669209F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4BCAE9D-E811-9989-E536-9FD223DB97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221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8DF75-3FD4-AB8D-359C-F814BFC8C85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DD86C5-83AF-2805-0F01-2E0E3091D62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118E9653-DDEA-00F2-26F8-26A6055564D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AC1CA639-238B-B0EE-7E8D-F1398A7AB3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2E8AEE4-9ED2-5167-F9B6-E7DB950CFE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63FC107-0887-B890-2479-540B9821B81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F7BD4B6-2B7C-AF69-0B87-CAF43D5A468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620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8920E-BCBA-761A-2B3D-289DD086930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9D6F629-59C9-62E4-7E2D-F357E48864B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B3DCC523-0BFE-2B8D-1C28-CC47FA99DD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5F40C7CE-0848-40CC-AC6C-207EE6715C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BA35082-D25F-3CDB-C634-02E3457A100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993A44C-8ECB-D097-67F2-C60E611D8859}"/>
              </a:ext>
            </a:extLst>
          </p:cNvPr>
          <p:cNvSpPr>
            <a:spLocks noGrp="1" noChangeArrowheads="1"/>
          </p:cNvSpPr>
          <p:nvPr>
            <p:ph type="body" idx="1"/>
          </p:nvPr>
        </p:nvSpPr>
        <p:spPr>
          <a:xfrm>
            <a:off x="152400" y="4114800"/>
            <a:ext cx="6553200" cy="4876800"/>
          </a:xfrm>
        </p:spPr>
        <p:txBody>
          <a:bodyPr/>
          <a:lstStyle/>
          <a:p>
            <a:pPr algn="l"/>
            <a:r>
              <a:rPr lang="en-US" altLang="en-US" dirty="0"/>
              <a:t>https://www.jpost.com/breaking-news/article-849430?utm_source=ActiveCampaign&amp;utm_medium=email&amp;utm_content=REPORT%20%7C%2075%20%20of%20Hamas%20terror%20tunnels%20still%20standing%20%2A%20High%20Court%20freezes%20firing%20of%20Shin%20Bet%20chief%20Ronen%20Bar%2C%20Netanyahu%20%20puzzled%20%20by%20decision&amp;utm_campaign=April%209%2C%202025</a:t>
            </a:r>
          </a:p>
        </p:txBody>
      </p:sp>
      <p:cxnSp>
        <p:nvCxnSpPr>
          <p:cNvPr id="3" name="Straight Connector 2">
            <a:extLst>
              <a:ext uri="{FF2B5EF4-FFF2-40B4-BE49-F238E27FC236}">
                <a16:creationId xmlns:a16="http://schemas.microsoft.com/office/drawing/2014/main" id="{34E7407A-B820-6B6F-A05E-1DD7D831A06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192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60454-53E3-0CA7-2B45-2C9DC70EF3B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433941-BB3B-DD2A-5DA9-68C43B2E256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CC3E661F-3C18-277C-84B5-36BF8F2A912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4242F210-3C7F-76F3-8FB3-4DD211B700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01F00CA-7AE4-2DDB-A2BF-2DCF505E8E6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E8F07C5-0453-7C99-3FF4-39AD64E568C2}"/>
              </a:ext>
            </a:extLst>
          </p:cNvPr>
          <p:cNvSpPr>
            <a:spLocks noGrp="1" noChangeArrowheads="1"/>
          </p:cNvSpPr>
          <p:nvPr>
            <p:ph type="body" idx="1"/>
          </p:nvPr>
        </p:nvSpPr>
        <p:spPr>
          <a:xfrm>
            <a:off x="152400" y="4114800"/>
            <a:ext cx="6553200" cy="4876800"/>
          </a:xfrm>
        </p:spPr>
        <p:txBody>
          <a:bodyPr/>
          <a:lstStyle/>
          <a:p>
            <a:pPr algn="l"/>
            <a:r>
              <a:rPr lang="en-US" altLang="en-US" dirty="0"/>
              <a:t>https://www.worthynews.com/104101-israel-expands-buffer-zone-in-gaza-majority-of-hamas-tunnels-remain-intact</a:t>
            </a:r>
          </a:p>
        </p:txBody>
      </p:sp>
      <p:cxnSp>
        <p:nvCxnSpPr>
          <p:cNvPr id="3" name="Straight Connector 2">
            <a:extLst>
              <a:ext uri="{FF2B5EF4-FFF2-40B4-BE49-F238E27FC236}">
                <a16:creationId xmlns:a16="http://schemas.microsoft.com/office/drawing/2014/main" id="{5A9DE60C-144B-618D-4AB2-7E83058AA4B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976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F0A97-F9F1-5369-C93D-F5D15CE8235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BFD6EBA-28CA-8E78-2B2E-EC0A6E88766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58F52432-1B8E-CB69-AAD1-BE3FB04C9DA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B5FABEE4-82E7-4F19-E850-705C6053780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93088DF-E7E5-9900-FFCC-2F7A7FE9A1F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B388FC2-C2FB-CA91-F66C-6E202CB39C4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5002536-CC6A-EEA9-2984-832397B25B6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3891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EB135-FBF1-1DD6-BCFA-2321EC95FAC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407B124-B38C-F67E-5B86-14A4E41306D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79EE14C9-6047-1F1C-B67D-FEC7FCDB6CD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84067B44-39AB-F144-0CA8-A8A5895DCB2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5385D73-0DC7-3545-5E6B-FDA1EE32136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4B5834A-965F-D357-E337-06CA1673A51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A0E0B18-5848-AD84-DA74-51341279BB2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0638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2FE11-3F0C-8637-4593-48101D44A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EEA10-CB5F-83B8-94F5-FCE8C0789D18}"/>
              </a:ext>
            </a:extLst>
          </p:cNvPr>
          <p:cNvSpPr>
            <a:spLocks noGrp="1" noRot="1" noChangeAspect="1"/>
          </p:cNvSpPr>
          <p:nvPr>
            <p:ph type="sldImg"/>
          </p:nvPr>
        </p:nvSpPr>
        <p:spPr>
          <a:xfrm>
            <a:off x="381000" y="762000"/>
            <a:ext cx="6096000" cy="3429000"/>
          </a:xfrm>
        </p:spPr>
      </p:sp>
      <p:sp>
        <p:nvSpPr>
          <p:cNvPr id="3" name="Notes Placeholder 2">
            <a:extLst>
              <a:ext uri="{FF2B5EF4-FFF2-40B4-BE49-F238E27FC236}">
                <a16:creationId xmlns:a16="http://schemas.microsoft.com/office/drawing/2014/main" id="{5B3B626E-06DC-D810-B3CA-B04B1BF8B8C0}"/>
              </a:ext>
            </a:extLst>
          </p:cNvPr>
          <p:cNvSpPr>
            <a:spLocks noGrp="1"/>
          </p:cNvSpPr>
          <p:nvPr>
            <p:ph type="body" idx="1"/>
          </p:nvPr>
        </p:nvSpPr>
        <p:spPr>
          <a:xfrm>
            <a:off x="381000" y="4191000"/>
            <a:ext cx="6172200" cy="4572000"/>
          </a:xfrm>
        </p:spPr>
        <p:txBody>
          <a:bodyPr/>
          <a:lstStyle/>
          <a:p>
            <a:endParaRPr lang="en-US" dirty="0"/>
          </a:p>
        </p:txBody>
      </p:sp>
      <p:sp>
        <p:nvSpPr>
          <p:cNvPr id="4" name="Header Placeholder 3">
            <a:extLst>
              <a:ext uri="{FF2B5EF4-FFF2-40B4-BE49-F238E27FC236}">
                <a16:creationId xmlns:a16="http://schemas.microsoft.com/office/drawing/2014/main" id="{7884CD40-0AAE-BFE8-BA37-3E562071E303}"/>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The Vision Are We Following It </a:t>
            </a:r>
          </a:p>
        </p:txBody>
      </p:sp>
      <p:sp>
        <p:nvSpPr>
          <p:cNvPr id="5" name="Date Placeholder 4">
            <a:extLst>
              <a:ext uri="{FF2B5EF4-FFF2-40B4-BE49-F238E27FC236}">
                <a16:creationId xmlns:a16="http://schemas.microsoft.com/office/drawing/2014/main" id="{0FAB07B0-863F-4E2D-8946-735FCB14C55F}"/>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May3 2025</a:t>
            </a:r>
          </a:p>
        </p:txBody>
      </p:sp>
      <p:sp>
        <p:nvSpPr>
          <p:cNvPr id="6" name="Slide Number Placeholder 5">
            <a:extLst>
              <a:ext uri="{FF2B5EF4-FFF2-40B4-BE49-F238E27FC236}">
                <a16:creationId xmlns:a16="http://schemas.microsoft.com/office/drawing/2014/main" id="{418E1C81-98ED-A2A8-11C4-04779991BAE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99546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C3045-BA0C-99F1-CAFC-25E7BA93F7D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0BE1D4-B367-8709-8D63-1C35344408F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CA0DC0B1-1FD1-F18F-7A98-52334646224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0D1AE68F-092C-D26F-6008-93683323E1F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0671AA2-12C4-134A-6FD3-74CA9E9CB93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E1E1549-8022-A177-964E-0FF954EDD4A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26BF72D-9377-5E50-C37D-4DC7590889D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5021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64277-484A-05E9-79A3-9D501927DBE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DDAC18D-8112-9763-3A5A-C8E33EB0747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6C20B804-747A-BA7A-62C9-1FC1E3AF7C2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6B1FDFA0-2C91-BAF3-7384-758D1DD145E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1EAB3E2-7B07-8FE5-DB7A-E62B24EDDEA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8563A05-00AF-7909-7333-8F3A8E4DFC0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BA73B8D-A4D2-8DBD-DBAF-E8B19D25C43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1799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86349-7F34-BDDC-ED0A-E4D6ED0CB0B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8B50D29-58E8-4B5A-7A3D-78C761DF7B9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49FB7258-4B9E-9E67-5340-6F5CF04866C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BDABF89A-CC7A-40A7-3FF7-EAA50685D43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4BBC8C2-B031-3568-E3A5-63E34CE4EC0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E539310-B4DA-135A-F9BE-EDF726F9158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69B6FBC-50D3-BBEB-9B3B-8019EF936F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9764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B6931-5BBD-1C06-C9B3-138C8F08114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8682489-A64C-4383-B905-945671D9CD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79B81DFF-864D-9E37-2C36-40B1DC903D8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000B7EAF-F3AD-3218-D33B-2754622DDC6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7C52081-50E9-8D6B-B5B6-1F0A811D5D4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28265C0-D8A0-1010-EC37-DA18A8EF6A1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0BE5BD2-185A-A680-FBF9-7EF6165AE63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3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979EC-3F3B-A2E7-51F1-91CAA7DC9E0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F9D9229-FF80-EA95-E362-49CF2C58E50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1F49742F-9C0F-D86F-9E0C-DAA46AE3780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FB5A7725-94B9-6A63-6892-5BB81D51005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8DF4731-04A4-0693-893B-624B01EAE09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3ADF5E6-D0A0-9F2B-D1A5-C49C7B67205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9066C4A-3958-4E67-7982-7F5F612E4FD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8833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F9968-520D-6145-C955-E602AFB55F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9477841-AB87-51EA-8E9A-144A392522E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590DE6AA-0AAF-A4BA-62A8-948329C9D61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EC4540C6-8209-EE1B-24B0-24D8E824DBE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E71EB4B-A6C4-22AF-DE39-DB4B0D46359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CC430C6-6E09-6865-1696-E01BB9C02BE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FCE33C2-9DAA-EEF1-4DCB-E81539350CA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66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CEE52-7BBD-28B0-5B93-47DA9466688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44CB195-DFB2-246F-684A-103A396D94D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DAC618E0-93BB-7561-C7A2-EA232E8AFB1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0E8DF450-A15F-4185-E40F-3001ECDF92C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F6F670A-62FF-7AF7-2937-4D3F9A9EDD2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F16AB94-E680-A1AC-9772-E76A40891CE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708178D-2F2D-36E7-9F71-FBD81483650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972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3856E-16EC-704F-B702-FEE4D7AD4B5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DF92454-E1B0-7B8A-A9D2-78D4BF90C28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76C12A8C-47C0-4BF2-8F87-DBF087F4E67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9CA5716A-513B-126C-5C0D-364AD08CA7E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3FA390F-494A-2442-9DE4-E7CB7D03E38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DE1FAAF-8D37-C797-B22E-27EEF28AA17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630C4AF-6314-5BFA-F384-428C2EFAF4A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37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F3009-3F38-DECC-900B-02579FEC61A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5DF45E5-70E6-E296-92C9-8DA36D54D5E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The Vision Are We Following It </a:t>
            </a:r>
          </a:p>
        </p:txBody>
      </p:sp>
      <p:sp>
        <p:nvSpPr>
          <p:cNvPr id="5" name="Rectangle 3">
            <a:extLst>
              <a:ext uri="{FF2B5EF4-FFF2-40B4-BE49-F238E27FC236}">
                <a16:creationId xmlns:a16="http://schemas.microsoft.com/office/drawing/2014/main" id="{D43CB8D4-B449-ED9B-3A8D-C54D4919676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May3 2025</a:t>
            </a:r>
          </a:p>
        </p:txBody>
      </p:sp>
      <p:sp>
        <p:nvSpPr>
          <p:cNvPr id="6" name="Rectangle 7">
            <a:extLst>
              <a:ext uri="{FF2B5EF4-FFF2-40B4-BE49-F238E27FC236}">
                <a16:creationId xmlns:a16="http://schemas.microsoft.com/office/drawing/2014/main" id="{EDB7D8DC-DC20-9679-8C17-A2EA437D041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F58F2F3-7724-908B-52C0-27F8B88BE30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FD3C93A-45C7-8985-0FE8-C493F80BE67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8976E75-2873-FEFA-6EC6-A35C1A0F5A7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409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E9201-AB67-5085-38E7-3B2857D7501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BC005B3-5336-6EC6-1566-020A7E041901}"/>
              </a:ext>
            </a:extLst>
          </p:cNvPr>
          <p:cNvSpPr>
            <a:spLocks noGrp="1" noChangeArrowheads="1"/>
          </p:cNvSpPr>
          <p:nvPr>
            <p:ph type="subTitle" idx="1"/>
          </p:nvPr>
        </p:nvSpPr>
        <p:spPr>
          <a:xfrm>
            <a:off x="228600" y="209550"/>
            <a:ext cx="5257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When does a joke become a Dad joke?</a:t>
            </a:r>
          </a:p>
        </p:txBody>
      </p:sp>
      <p:pic>
        <p:nvPicPr>
          <p:cNvPr id="4" name="Picture 3">
            <a:extLst>
              <a:ext uri="{FF2B5EF4-FFF2-40B4-BE49-F238E27FC236}">
                <a16:creationId xmlns:a16="http://schemas.microsoft.com/office/drawing/2014/main" id="{0F3F42CC-2869-6DC0-2AFC-6999D83FA0C4}"/>
              </a:ext>
            </a:extLst>
          </p:cNvPr>
          <p:cNvPicPr>
            <a:picLocks noChangeAspect="1"/>
          </p:cNvPicPr>
          <p:nvPr/>
        </p:nvPicPr>
        <p:blipFill>
          <a:blip r:embed="rId3"/>
          <a:stretch>
            <a:fillRect/>
          </a:stretch>
        </p:blipFill>
        <p:spPr>
          <a:xfrm>
            <a:off x="5486400" y="0"/>
            <a:ext cx="3140799" cy="5143500"/>
          </a:xfrm>
          <a:prstGeom prst="rect">
            <a:avLst/>
          </a:prstGeom>
        </p:spPr>
      </p:pic>
    </p:spTree>
    <p:extLst>
      <p:ext uri="{BB962C8B-B14F-4D97-AF65-F5344CB8AC3E}">
        <p14:creationId xmlns:p14="http://schemas.microsoft.com/office/powerpoint/2010/main" val="3981314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D7A71-9A99-686D-15C0-58D92A34CC6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3677C8C-89DE-3DF2-55D5-70BF7FCF85A0}"/>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Why are we here?</a:t>
            </a:r>
          </a:p>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550765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1EED4-097F-0D4F-17F8-15638458A7E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B048D17-E16E-60BE-0DE2-7D5621D0C1A7}"/>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Why are we here?</a:t>
            </a: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Because we’re not all there.</a:t>
            </a:r>
          </a:p>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101697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2A306-AA04-B479-1D1B-0D00AEE9F85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4C9835C-D349-84FA-A747-257C888EE402}"/>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1D818377-0BCD-FCD4-FA06-1457722824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9134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046E5-851B-E470-FF34-5B3490685E5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ABE53A0-3361-C4F2-0D89-C9980F243F9E}"/>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8B1194F9-3453-B1E7-5A20-617003280F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4169BC95-CB7A-EACA-490D-C552B1BB0EAE}"/>
              </a:ext>
            </a:extLst>
          </p:cNvPr>
          <p:cNvSpPr txBox="1"/>
          <p:nvPr/>
        </p:nvSpPr>
        <p:spPr>
          <a:xfrm>
            <a:off x="304800" y="166147"/>
            <a:ext cx="7785336" cy="2554545"/>
          </a:xfrm>
          <a:prstGeom prst="rect">
            <a:avLst/>
          </a:prstGeom>
          <a:noFill/>
        </p:spPr>
        <p:txBody>
          <a:bodyPr wrap="none" rtlCol="0">
            <a:spAutoFit/>
          </a:bodyPr>
          <a:lstStyle/>
          <a:p>
            <a:pPr algn="l"/>
            <a:r>
              <a:rPr lang="en-US" u="sng" dirty="0">
                <a:solidFill>
                  <a:srgbClr val="FFFF66"/>
                </a:solidFill>
              </a:rPr>
              <a:t>The vision, are we following it?</a:t>
            </a:r>
          </a:p>
          <a:p>
            <a:pPr marL="461963" indent="-461963" algn="l">
              <a:buFont typeface="+mj-lt"/>
              <a:buAutoNum type="arabicPeriod"/>
            </a:pPr>
            <a:r>
              <a:rPr lang="en-US" dirty="0">
                <a:solidFill>
                  <a:schemeClr val="tx1"/>
                </a:solidFill>
              </a:rPr>
              <a:t>The power of a unified vision</a:t>
            </a:r>
          </a:p>
          <a:p>
            <a:pPr marL="461963" indent="-461963" algn="l">
              <a:buFont typeface="+mj-lt"/>
              <a:buAutoNum type="arabicPeriod"/>
            </a:pPr>
            <a:r>
              <a:rPr lang="en-US" dirty="0">
                <a:solidFill>
                  <a:schemeClr val="tx1"/>
                </a:solidFill>
              </a:rPr>
              <a:t>The definition of our vision</a:t>
            </a:r>
          </a:p>
          <a:p>
            <a:pPr marL="461963" indent="-461963" algn="l">
              <a:buFont typeface="+mj-lt"/>
              <a:buAutoNum type="arabicPeriod"/>
            </a:pPr>
            <a:r>
              <a:rPr lang="en-US" dirty="0">
                <a:solidFill>
                  <a:schemeClr val="tx1"/>
                </a:solidFill>
              </a:rPr>
              <a:t>Our fulfillment, or not.</a:t>
            </a:r>
          </a:p>
        </p:txBody>
      </p:sp>
    </p:spTree>
    <p:extLst>
      <p:ext uri="{BB962C8B-B14F-4D97-AF65-F5344CB8AC3E}">
        <p14:creationId xmlns:p14="http://schemas.microsoft.com/office/powerpoint/2010/main" val="245543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7B018-6E30-86D8-922F-CB455113F5A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E97E830-3CF8-F334-2F01-FDC177292E74}"/>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4EF66598-75AD-285A-F676-F9252CBB6D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4A3FA645-F233-7E9D-4365-8B96A796BA2F}"/>
              </a:ext>
            </a:extLst>
          </p:cNvPr>
          <p:cNvSpPr txBox="1"/>
          <p:nvPr/>
        </p:nvSpPr>
        <p:spPr>
          <a:xfrm>
            <a:off x="304800" y="166147"/>
            <a:ext cx="7785336" cy="2554545"/>
          </a:xfrm>
          <a:prstGeom prst="rect">
            <a:avLst/>
          </a:prstGeom>
          <a:noFill/>
        </p:spPr>
        <p:txBody>
          <a:bodyPr wrap="none" rtlCol="0">
            <a:spAutoFit/>
          </a:bodyPr>
          <a:lstStyle/>
          <a:p>
            <a:pPr algn="l"/>
            <a:r>
              <a:rPr lang="en-US" u="sng" dirty="0">
                <a:solidFill>
                  <a:srgbClr val="FFFF66"/>
                </a:solidFill>
              </a:rPr>
              <a:t>The vision, are we following it?</a:t>
            </a:r>
          </a:p>
          <a:p>
            <a:pPr marL="461963" indent="-461963" algn="l">
              <a:buFont typeface="+mj-lt"/>
              <a:buAutoNum type="arabicPeriod"/>
            </a:pPr>
            <a:r>
              <a:rPr lang="en-US" u="sng" dirty="0">
                <a:solidFill>
                  <a:srgbClr val="FFFF66"/>
                </a:solidFill>
              </a:rPr>
              <a:t>The power of a unified vision</a:t>
            </a:r>
          </a:p>
          <a:p>
            <a:pPr marL="461963" indent="-461963" algn="l">
              <a:buFont typeface="+mj-lt"/>
              <a:buAutoNum type="arabicPeriod"/>
            </a:pPr>
            <a:r>
              <a:rPr lang="en-US" dirty="0">
                <a:solidFill>
                  <a:schemeClr val="tx1"/>
                </a:solidFill>
              </a:rPr>
              <a:t>The definition of our vision</a:t>
            </a:r>
          </a:p>
          <a:p>
            <a:pPr marL="461963" indent="-461963" algn="l">
              <a:buFont typeface="+mj-lt"/>
              <a:buAutoNum type="arabicPeriod"/>
            </a:pPr>
            <a:r>
              <a:rPr lang="en-US" dirty="0">
                <a:solidFill>
                  <a:schemeClr val="tx1"/>
                </a:solidFill>
              </a:rPr>
              <a:t>Our fulfillment, or not.</a:t>
            </a:r>
          </a:p>
        </p:txBody>
      </p:sp>
    </p:spTree>
    <p:extLst>
      <p:ext uri="{BB962C8B-B14F-4D97-AF65-F5344CB8AC3E}">
        <p14:creationId xmlns:p14="http://schemas.microsoft.com/office/powerpoint/2010/main" val="294564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24EED-21D0-7391-8079-35C823258DF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556CDE0-BCC2-E9B3-4E87-CC646B6C0B24}"/>
              </a:ext>
            </a:extLst>
          </p:cNvPr>
          <p:cNvSpPr>
            <a:spLocks noGrp="1" noChangeArrowheads="1"/>
          </p:cNvSpPr>
          <p:nvPr>
            <p:ph type="subTitle" idx="1"/>
          </p:nvPr>
        </p:nvSpPr>
        <p:spPr>
          <a:xfrm>
            <a:off x="4572000" y="209550"/>
            <a:ext cx="4343400" cy="4800600"/>
          </a:xfrm>
        </p:spPr>
        <p:txBody>
          <a:bodyPr anchor="t">
            <a:normAutofit fontScale="92500"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Rabbi Robert Solomon, Beth Hallel, Atlanta</a:t>
            </a:r>
          </a:p>
          <a:p>
            <a:pPr marR="0" algn="l">
              <a:lnSpc>
                <a:spcPct val="100000"/>
              </a:lnSpc>
            </a:pPr>
            <a:r>
              <a:rPr lang="en-US" sz="3000" dirty="0">
                <a:solidFill>
                  <a:schemeClr val="tx1"/>
                </a:solidFill>
                <a:latin typeface="Arial Rounded MT Bold" panose="020F0704030504030204" pitchFamily="34" charset="0"/>
                <a:cs typeface="David" panose="020E0502060401010101" pitchFamily="34" charset="-79"/>
              </a:rPr>
              <a:t>1941-2025</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If there is more than one vision, </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There is division.</a:t>
            </a:r>
          </a:p>
        </p:txBody>
      </p:sp>
      <p:pic>
        <p:nvPicPr>
          <p:cNvPr id="1026" name="Picture 2" descr="Obituary of Robert Israel Solomon">
            <a:extLst>
              <a:ext uri="{FF2B5EF4-FFF2-40B4-BE49-F238E27FC236}">
                <a16:creationId xmlns:a16="http://schemas.microsoft.com/office/drawing/2014/main" id="{3D810A8A-B6C1-61A6-F8EE-A29A7E7E4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37623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8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E4794-96DB-7D00-D698-291E8F6BAB2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A2B9C8D-BA2D-3439-9ED1-D71BEBD36F3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Mishlei/Prov 29.18 </a:t>
            </a:r>
            <a:r>
              <a:rPr lang="en-US" sz="4000" dirty="0">
                <a:solidFill>
                  <a:schemeClr val="tx1"/>
                </a:solidFill>
                <a:latin typeface="Arial Rounded MT Bold" panose="020F0704030504030204" pitchFamily="34" charset="0"/>
                <a:cs typeface="David" panose="020E0502060401010101" pitchFamily="34" charset="-79"/>
              </a:rPr>
              <a:t>Where there is no </a:t>
            </a:r>
            <a:r>
              <a:rPr lang="en-US" sz="4000" u="sng" dirty="0">
                <a:solidFill>
                  <a:srgbClr val="FFFF66"/>
                </a:solidFill>
                <a:latin typeface="Arial Rounded MT Bold" panose="020F0704030504030204" pitchFamily="34" charset="0"/>
                <a:cs typeface="David" panose="020E0502060401010101" pitchFamily="34" charset="-79"/>
              </a:rPr>
              <a:t>divine vision</a:t>
            </a:r>
            <a:r>
              <a:rPr lang="en-US" sz="4000" dirty="0">
                <a:solidFill>
                  <a:srgbClr val="FFFF66"/>
                </a:solidFill>
                <a:latin typeface="Arial Rounded MT Bold" panose="020F0704030504030204" pitchFamily="34" charset="0"/>
                <a:cs typeface="David" panose="020E0502060401010101" pitchFamily="34" charset="-79"/>
              </a:rPr>
              <a:t> </a:t>
            </a:r>
            <a:r>
              <a:rPr lang="en-US" sz="4000" dirty="0">
                <a:solidFill>
                  <a:schemeClr val="tx1"/>
                </a:solidFill>
                <a:latin typeface="Arial Rounded MT Bold" panose="020F0704030504030204" pitchFamily="34" charset="0"/>
                <a:cs typeface="David" panose="020E0502060401010101" pitchFamily="34" charset="-79"/>
              </a:rPr>
              <a:t>people cast off restraint, but blessed is the one who keeps Torah.</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DEB60A7C-CA22-006B-8568-5DE88B44D14D}"/>
              </a:ext>
            </a:extLst>
          </p:cNvPr>
          <p:cNvPicPr>
            <a:picLocks noChangeAspect="1"/>
          </p:cNvPicPr>
          <p:nvPr/>
        </p:nvPicPr>
        <p:blipFill>
          <a:blip r:embed="rId3"/>
          <a:stretch>
            <a:fillRect/>
          </a:stretch>
        </p:blipFill>
        <p:spPr>
          <a:xfrm>
            <a:off x="51485" y="3028950"/>
            <a:ext cx="9060597" cy="1600200"/>
          </a:xfrm>
          <a:prstGeom prst="rect">
            <a:avLst/>
          </a:prstGeom>
        </p:spPr>
      </p:pic>
    </p:spTree>
    <p:extLst>
      <p:ext uri="{BB962C8B-B14F-4D97-AF65-F5344CB8AC3E}">
        <p14:creationId xmlns:p14="http://schemas.microsoft.com/office/powerpoint/2010/main" val="477014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6B9C6-0C27-FD3F-78A1-09C2FCC2471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5597715-D7AD-D555-1231-CE8D316761CB}"/>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r>
              <a:rPr lang="en-US" sz="4000" b="1" dirty="0">
                <a:solidFill>
                  <a:schemeClr val="tx1"/>
                </a:solidFill>
                <a:latin typeface="Arial Rounded MT Bold" panose="020F0704030504030204" pitchFamily="34" charset="0"/>
                <a:cs typeface="David" panose="020E0502060401010101" pitchFamily="34" charset="-79"/>
              </a:rPr>
              <a:t>   </a:t>
            </a:r>
            <a:r>
              <a:rPr lang="en-US" sz="4000" dirty="0">
                <a:solidFill>
                  <a:schemeClr val="tx1"/>
                </a:solidFill>
                <a:latin typeface="Arial Rounded MT Bold" panose="020F0704030504030204" pitchFamily="34" charset="0"/>
                <a:cs typeface="David" panose="020E0502060401010101" pitchFamily="34" charset="-79"/>
              </a:rPr>
              <a:t>para </a:t>
            </a:r>
            <a:r>
              <a:rPr lang="he-IL" sz="4800" b="1" dirty="0">
                <a:solidFill>
                  <a:schemeClr val="tx1"/>
                </a:solidFill>
                <a:latin typeface="Arial Rounded MT Bold" panose="020F0704030504030204" pitchFamily="34" charset="0"/>
                <a:cs typeface="David" panose="020E0502060401010101" pitchFamily="34" charset="-79"/>
              </a:rPr>
              <a:t>פָרַע</a:t>
            </a:r>
            <a:endParaRPr lang="en-US" sz="4000" b="1" dirty="0">
              <a:solidFill>
                <a:schemeClr val="tx1"/>
              </a:solidFill>
              <a:latin typeface="Arial Rounded MT Bold" panose="020F0704030504030204" pitchFamily="34" charset="0"/>
              <a:cs typeface="David" panose="020E0502060401010101" pitchFamily="34" charset="-79"/>
            </a:endParaRP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to loosen; by implication, to expose, dismiss; figuratively, absolve, begin -- avenge, avoid, bare, go back, let, (make) naked, set at nought, perish, refuse, uncover.</a:t>
            </a:r>
          </a:p>
        </p:txBody>
      </p:sp>
    </p:spTree>
    <p:extLst>
      <p:ext uri="{BB962C8B-B14F-4D97-AF65-F5344CB8AC3E}">
        <p14:creationId xmlns:p14="http://schemas.microsoft.com/office/powerpoint/2010/main" val="378078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DBF4D-ED7D-0E79-941B-ED2E13995078}"/>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8E43EC5-73E0-FA0E-2456-22ED1992564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Mishlei/Prov 29.18 </a:t>
            </a:r>
            <a:r>
              <a:rPr lang="en-US" sz="4000" dirty="0">
                <a:solidFill>
                  <a:schemeClr val="tx1"/>
                </a:solidFill>
                <a:latin typeface="Arial Rounded MT Bold" panose="020F0704030504030204" pitchFamily="34" charset="0"/>
                <a:cs typeface="David" panose="020E0502060401010101" pitchFamily="34" charset="-79"/>
              </a:rPr>
              <a:t>Where there is no </a:t>
            </a:r>
            <a:r>
              <a:rPr lang="en-US" sz="4000" u="sng" dirty="0">
                <a:solidFill>
                  <a:srgbClr val="FFFF66"/>
                </a:solidFill>
                <a:latin typeface="Arial Rounded MT Bold" panose="020F0704030504030204" pitchFamily="34" charset="0"/>
                <a:cs typeface="David" panose="020E0502060401010101" pitchFamily="34" charset="-79"/>
              </a:rPr>
              <a:t>divine vision</a:t>
            </a:r>
            <a:r>
              <a:rPr lang="en-US" sz="4000" dirty="0">
                <a:solidFill>
                  <a:srgbClr val="FFFF66"/>
                </a:solidFill>
                <a:latin typeface="Arial Rounded MT Bold" panose="020F0704030504030204" pitchFamily="34" charset="0"/>
                <a:cs typeface="David" panose="020E0502060401010101" pitchFamily="34" charset="-79"/>
              </a:rPr>
              <a:t> </a:t>
            </a:r>
            <a:r>
              <a:rPr lang="en-US" sz="4000" dirty="0">
                <a:solidFill>
                  <a:schemeClr val="tx1"/>
                </a:solidFill>
                <a:latin typeface="Arial Rounded MT Bold" panose="020F0704030504030204" pitchFamily="34" charset="0"/>
                <a:cs typeface="David" panose="020E0502060401010101" pitchFamily="34" charset="-79"/>
              </a:rPr>
              <a:t>people cast off restraint, but blessed is the one who keeps Torah.</a:t>
            </a:r>
          </a:p>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91ECF214-5DD5-132A-435D-AF15DE2C91FD}"/>
              </a:ext>
            </a:extLst>
          </p:cNvPr>
          <p:cNvPicPr>
            <a:picLocks noChangeAspect="1"/>
          </p:cNvPicPr>
          <p:nvPr/>
        </p:nvPicPr>
        <p:blipFill>
          <a:blip r:embed="rId3"/>
          <a:stretch>
            <a:fillRect/>
          </a:stretch>
        </p:blipFill>
        <p:spPr>
          <a:xfrm>
            <a:off x="51485" y="3028950"/>
            <a:ext cx="9060597" cy="1600200"/>
          </a:xfrm>
          <a:prstGeom prst="rect">
            <a:avLst/>
          </a:prstGeom>
        </p:spPr>
      </p:pic>
    </p:spTree>
    <p:extLst>
      <p:ext uri="{BB962C8B-B14F-4D97-AF65-F5344CB8AC3E}">
        <p14:creationId xmlns:p14="http://schemas.microsoft.com/office/powerpoint/2010/main" val="185558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69286-AA2A-A078-EC54-6B18B25D7F1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36D4084-1CFB-B6C1-4EB2-C0BA6734DA01}"/>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6E9545F4-4856-4C5C-0A09-569B5D3B4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503212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7FC9F-DA88-F7E1-02CE-0126DD9D075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67EA57F7-9C22-AA1A-53E8-EC3C8C6ECDEF}"/>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Dawn and I want to express our extreme gratefulness to all </a:t>
            </a:r>
            <a:r>
              <a:rPr lang="en-US" sz="4000" u="sng" dirty="0">
                <a:solidFill>
                  <a:schemeClr val="tx1"/>
                </a:solidFill>
                <a:latin typeface="Arial Rounded MT Bold" panose="020F0704030504030204" pitchFamily="34" charset="0"/>
                <a:cs typeface="David" panose="020E0502060401010101" pitchFamily="34" charset="-79"/>
              </a:rPr>
              <a:t>you</a:t>
            </a:r>
            <a:r>
              <a:rPr lang="en-US" sz="4000" dirty="0">
                <a:solidFill>
                  <a:schemeClr val="tx1"/>
                </a:solidFill>
                <a:latin typeface="Arial Rounded MT Bold" panose="020F0704030504030204" pitchFamily="34" charset="0"/>
                <a:cs typeface="David" panose="020E0502060401010101" pitchFamily="34" charset="-79"/>
              </a:rPr>
              <a:t> servant hearted loving joyful </a:t>
            </a:r>
            <a:r>
              <a:rPr lang="en-US" sz="4000" dirty="0" err="1">
                <a:solidFill>
                  <a:schemeClr val="tx1"/>
                </a:solidFill>
                <a:latin typeface="Arial Rounded MT Bold" panose="020F0704030504030204" pitchFamily="34" charset="0"/>
                <a:cs typeface="David" panose="020E0502060401010101" pitchFamily="34" charset="-79"/>
              </a:rPr>
              <a:t>mishpokha</a:t>
            </a:r>
            <a:r>
              <a:rPr lang="en-US" sz="4000" dirty="0">
                <a:solidFill>
                  <a:schemeClr val="tx1"/>
                </a:solidFill>
                <a:latin typeface="Arial Rounded MT Bold" panose="020F0704030504030204" pitchFamily="34" charset="0"/>
                <a:cs typeface="David" panose="020E0502060401010101" pitchFamily="34" charset="-79"/>
              </a:rPr>
              <a:t> who have amazingly enriched our lives and made Or HaOlam possible.</a:t>
            </a:r>
          </a:p>
        </p:txBody>
      </p:sp>
    </p:spTree>
    <p:extLst>
      <p:ext uri="{BB962C8B-B14F-4D97-AF65-F5344CB8AC3E}">
        <p14:creationId xmlns:p14="http://schemas.microsoft.com/office/powerpoint/2010/main" val="271905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6F6DA-9A9C-5F93-1EF8-7EC75748578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8EB87C1-34EC-03DE-F19E-9759DFAD1925}"/>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6498867C-DB7E-6BC1-F15D-B472A16E1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185362E2-F2B0-513B-DAA2-1EA72428BD93}"/>
              </a:ext>
            </a:extLst>
          </p:cNvPr>
          <p:cNvSpPr txBox="1"/>
          <p:nvPr/>
        </p:nvSpPr>
        <p:spPr>
          <a:xfrm>
            <a:off x="304800" y="166147"/>
            <a:ext cx="7785336" cy="2554545"/>
          </a:xfrm>
          <a:prstGeom prst="rect">
            <a:avLst/>
          </a:prstGeom>
          <a:noFill/>
        </p:spPr>
        <p:txBody>
          <a:bodyPr wrap="none" rtlCol="0">
            <a:spAutoFit/>
          </a:bodyPr>
          <a:lstStyle/>
          <a:p>
            <a:pPr algn="l"/>
            <a:r>
              <a:rPr lang="en-US" u="sng" dirty="0">
                <a:solidFill>
                  <a:srgbClr val="FFFF66"/>
                </a:solidFill>
              </a:rPr>
              <a:t>The vision, are we following it?</a:t>
            </a:r>
          </a:p>
          <a:p>
            <a:pPr marL="461963" indent="-461963" algn="l">
              <a:buFont typeface="+mj-lt"/>
              <a:buAutoNum type="arabicPeriod"/>
            </a:pPr>
            <a:r>
              <a:rPr lang="en-US" dirty="0">
                <a:solidFill>
                  <a:schemeClr val="tx1"/>
                </a:solidFill>
              </a:rPr>
              <a:t>The power of a unified vision</a:t>
            </a:r>
          </a:p>
          <a:p>
            <a:pPr marL="461963" indent="-461963" algn="l">
              <a:buFont typeface="+mj-lt"/>
              <a:buAutoNum type="arabicPeriod"/>
            </a:pPr>
            <a:r>
              <a:rPr lang="en-US" u="sng" dirty="0">
                <a:solidFill>
                  <a:srgbClr val="FFFF66"/>
                </a:solidFill>
              </a:rPr>
              <a:t>The definition of our vision</a:t>
            </a:r>
          </a:p>
          <a:p>
            <a:pPr marL="461963" indent="-461963" algn="l">
              <a:buFont typeface="+mj-lt"/>
              <a:buAutoNum type="arabicPeriod"/>
            </a:pPr>
            <a:r>
              <a:rPr lang="en-US" dirty="0">
                <a:solidFill>
                  <a:schemeClr val="tx1"/>
                </a:solidFill>
              </a:rPr>
              <a:t>Our fulfillment, or not.</a:t>
            </a:r>
          </a:p>
        </p:txBody>
      </p:sp>
    </p:spTree>
    <p:extLst>
      <p:ext uri="{BB962C8B-B14F-4D97-AF65-F5344CB8AC3E}">
        <p14:creationId xmlns:p14="http://schemas.microsoft.com/office/powerpoint/2010/main" val="991618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4C753-940C-F601-4708-C395F0DDE0C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BA8C6F1-058A-D21E-02E3-D6CE5747936A}"/>
              </a:ext>
            </a:extLst>
          </p:cNvPr>
          <p:cNvSpPr>
            <a:spLocks noGrp="1" noChangeArrowheads="1"/>
          </p:cNvSpPr>
          <p:nvPr>
            <p:ph type="subTitle" idx="1"/>
          </p:nvPr>
        </p:nvSpPr>
        <p:spPr>
          <a:xfrm>
            <a:off x="228600" y="209550"/>
            <a:ext cx="8686800" cy="4800600"/>
          </a:xfrm>
        </p:spPr>
        <p:txBody>
          <a:bodyPr anchor="t">
            <a:normAutofit fontScale="92500"/>
          </a:bodyPr>
          <a:lstStyle/>
          <a:p>
            <a:pPr algn="l">
              <a:buNone/>
            </a:pPr>
            <a:r>
              <a:rPr lang="en-US" sz="4000" dirty="0">
                <a:solidFill>
                  <a:schemeClr val="tx1"/>
                </a:solidFill>
                <a:latin typeface="Arial Rounded MT Bold" panose="020F0704030504030204" pitchFamily="34" charset="0"/>
              </a:rPr>
              <a:t>The Vision of Or HaOlam:</a:t>
            </a:r>
          </a:p>
          <a:p>
            <a:pPr algn="l">
              <a:spcAft>
                <a:spcPts val="1125"/>
              </a:spcAft>
            </a:pPr>
            <a:r>
              <a:rPr lang="en-US" sz="4000" dirty="0">
                <a:solidFill>
                  <a:schemeClr val="tx1"/>
                </a:solidFill>
                <a:latin typeface="Arial Rounded MT Bold" panose="020F0704030504030204" pitchFamily="34" charset="0"/>
              </a:rPr>
              <a:t>Working to bring Jewish people, and those grafted in, to their covenantal identity in Messiah.  Implies: </a:t>
            </a:r>
          </a:p>
          <a:p>
            <a:pPr algn="l">
              <a:spcAft>
                <a:spcPts val="1125"/>
              </a:spcAft>
            </a:pPr>
            <a:r>
              <a:rPr lang="en-US" sz="4000" dirty="0">
                <a:solidFill>
                  <a:schemeClr val="tx1"/>
                </a:solidFill>
                <a:latin typeface="Arial Rounded MT Bold" panose="020F0704030504030204" pitchFamily="34" charset="0"/>
              </a:rPr>
              <a:t>1.) Salvation through the Atonement of the Messiah; personal faith in the atoning death and resurrection of Yeshua; it's all about the King. </a:t>
            </a:r>
          </a:p>
        </p:txBody>
      </p:sp>
    </p:spTree>
    <p:extLst>
      <p:ext uri="{BB962C8B-B14F-4D97-AF65-F5344CB8AC3E}">
        <p14:creationId xmlns:p14="http://schemas.microsoft.com/office/powerpoint/2010/main" val="445120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Autofit/>
          </a:bodyPr>
          <a:lstStyle/>
          <a:p>
            <a:pPr marL="0" indent="0">
              <a:buNone/>
            </a:pPr>
            <a:r>
              <a:rPr lang="en-US" sz="3200" dirty="0">
                <a:solidFill>
                  <a:schemeClr val="tx1"/>
                </a:solidFill>
                <a:latin typeface="Arial Rounded MT Bold" panose="020F0704030504030204" pitchFamily="34" charset="0"/>
              </a:rPr>
              <a:t>Not exclusively or even majority Jewish</a:t>
            </a:r>
          </a:p>
          <a:p>
            <a:pPr marL="0" indent="0">
              <a:buNone/>
            </a:pPr>
            <a:r>
              <a:rPr lang="en-US" sz="3800" baseline="30000" dirty="0" err="1">
                <a:solidFill>
                  <a:schemeClr val="tx1"/>
                </a:solidFill>
                <a:latin typeface="Arial Rounded MT Bold" panose="020F0704030504030204" pitchFamily="34" charset="0"/>
              </a:rPr>
              <a:t>Zekh</a:t>
            </a:r>
            <a:r>
              <a:rPr lang="en-US" sz="3800" baseline="30000" dirty="0">
                <a:solidFill>
                  <a:schemeClr val="tx1"/>
                </a:solidFill>
                <a:latin typeface="Arial Rounded MT Bold" panose="020F0704030504030204" pitchFamily="34" charset="0"/>
              </a:rPr>
              <a:t> 8.23  </a:t>
            </a:r>
            <a:r>
              <a:rPr lang="en-US" sz="3800" dirty="0">
                <a:solidFill>
                  <a:schemeClr val="tx1"/>
                </a:solidFill>
                <a:latin typeface="Arial Rounded MT Bold" panose="020F0704030504030204" pitchFamily="34" charset="0"/>
              </a:rPr>
              <a:t>Thus says Adoni-</a:t>
            </a:r>
            <a:r>
              <a:rPr lang="en-US" sz="3800" dirty="0" err="1">
                <a:solidFill>
                  <a:schemeClr val="tx1"/>
                </a:solidFill>
                <a:latin typeface="Arial Rounded MT Bold" panose="020F0704030504030204" pitchFamily="34" charset="0"/>
              </a:rPr>
              <a:t>Tzva’ot</a:t>
            </a:r>
            <a:r>
              <a:rPr lang="en-US" sz="3800" dirty="0">
                <a:solidFill>
                  <a:schemeClr val="tx1"/>
                </a:solidFill>
                <a:latin typeface="Arial Rounded MT Bold" panose="020F0704030504030204" pitchFamily="34" charset="0"/>
              </a:rPr>
              <a:t>, “In those days it will come to pass that </a:t>
            </a:r>
            <a:r>
              <a:rPr lang="en-US" sz="3800" u="sng" dirty="0">
                <a:solidFill>
                  <a:srgbClr val="FFFF00"/>
                </a:solidFill>
                <a:latin typeface="Arial Rounded MT Bold" panose="020F0704030504030204" pitchFamily="34" charset="0"/>
              </a:rPr>
              <a:t>ten men from every language </a:t>
            </a:r>
            <a:r>
              <a:rPr lang="en-US" sz="3800" dirty="0">
                <a:solidFill>
                  <a:schemeClr val="tx1"/>
                </a:solidFill>
                <a:latin typeface="Arial Rounded MT Bold" panose="020F0704030504030204" pitchFamily="34" charset="0"/>
              </a:rPr>
              <a:t>of the nations will grasp the corner of the garment of a Jew [</a:t>
            </a:r>
            <a:r>
              <a:rPr lang="en-US" sz="3800" dirty="0" err="1">
                <a:solidFill>
                  <a:schemeClr val="tx1"/>
                </a:solidFill>
                <a:latin typeface="Arial Rounded MT Bold" panose="020F0704030504030204" pitchFamily="34" charset="0"/>
              </a:rPr>
              <a:t>tsitsit</a:t>
            </a:r>
            <a:r>
              <a:rPr lang="en-US" sz="3800" dirty="0">
                <a:solidFill>
                  <a:schemeClr val="tx1"/>
                </a:solidFill>
                <a:latin typeface="Arial Rounded MT Bold" panose="020F0704030504030204" pitchFamily="34" charset="0"/>
              </a:rPr>
              <a:t>] saying, ‘Let us go with you, for we have heard that God is with you.’”</a:t>
            </a:r>
          </a:p>
        </p:txBody>
      </p:sp>
    </p:spTree>
    <p:extLst>
      <p:ext uri="{BB962C8B-B14F-4D97-AF65-F5344CB8AC3E}">
        <p14:creationId xmlns:p14="http://schemas.microsoft.com/office/powerpoint/2010/main" val="3857292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53F25-F625-0301-7518-D2D345A0A61E}"/>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2B5A848-D083-C4FB-D08F-BCCAA3EFAE22}"/>
              </a:ext>
            </a:extLst>
          </p:cNvPr>
          <p:cNvSpPr>
            <a:spLocks noGrp="1" noChangeArrowheads="1"/>
          </p:cNvSpPr>
          <p:nvPr>
            <p:ph type="subTitle" idx="1"/>
          </p:nvPr>
        </p:nvSpPr>
        <p:spPr>
          <a:xfrm>
            <a:off x="228600" y="209550"/>
            <a:ext cx="8686800" cy="4800600"/>
          </a:xfrm>
        </p:spPr>
        <p:txBody>
          <a:bodyPr anchor="t">
            <a:normAutofit/>
          </a:bodyPr>
          <a:lstStyle/>
          <a:p>
            <a:pPr algn="l">
              <a:spcAft>
                <a:spcPts val="1125"/>
              </a:spcAft>
            </a:pPr>
            <a:endParaRPr lang="en-US" sz="4000" dirty="0">
              <a:solidFill>
                <a:schemeClr val="tx1"/>
              </a:solidFill>
              <a:latin typeface="Arial Rounded MT Bold" panose="020F0704030504030204" pitchFamily="34" charset="0"/>
            </a:endParaRPr>
          </a:p>
          <a:p>
            <a:pPr algn="l">
              <a:spcAft>
                <a:spcPts val="1125"/>
              </a:spcAft>
            </a:pPr>
            <a:r>
              <a:rPr lang="en-US" sz="4000" dirty="0">
                <a:solidFill>
                  <a:schemeClr val="tx1"/>
                </a:solidFill>
                <a:latin typeface="Arial Rounded MT Bold" panose="020F0704030504030204" pitchFamily="34" charset="0"/>
              </a:rPr>
              <a:t>2.) Covenantal identity of Jewish people, not replacement  </a:t>
            </a:r>
          </a:p>
          <a:p>
            <a:pPr algn="l">
              <a:spcAft>
                <a:spcPts val="1125"/>
              </a:spcAft>
            </a:pPr>
            <a:r>
              <a:rPr lang="en-US" sz="4000" dirty="0">
                <a:solidFill>
                  <a:schemeClr val="tx1"/>
                </a:solidFill>
                <a:latin typeface="Arial Rounded MT Bold" panose="020F0704030504030204" pitchFamily="34" charset="0"/>
              </a:rPr>
              <a:t>3.) Restoration to Torah lifestyle  </a:t>
            </a:r>
          </a:p>
        </p:txBody>
      </p:sp>
    </p:spTree>
    <p:extLst>
      <p:ext uri="{BB962C8B-B14F-4D97-AF65-F5344CB8AC3E}">
        <p14:creationId xmlns:p14="http://schemas.microsoft.com/office/powerpoint/2010/main" val="2259221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6C4A1-F122-0316-17D4-CA6C90A1291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DA8340A-FF0B-8F02-C97D-BE9A75D24DAB}"/>
              </a:ext>
            </a:extLst>
          </p:cNvPr>
          <p:cNvSpPr>
            <a:spLocks noGrp="1" noChangeArrowheads="1"/>
          </p:cNvSpPr>
          <p:nvPr>
            <p:ph type="subTitle" idx="1"/>
          </p:nvPr>
        </p:nvSpPr>
        <p:spPr>
          <a:xfrm>
            <a:off x="228600" y="209550"/>
            <a:ext cx="8686800" cy="4800600"/>
          </a:xfrm>
        </p:spPr>
        <p:txBody>
          <a:bodyPr anchor="t">
            <a:normAutofit/>
          </a:bodyPr>
          <a:lstStyle/>
          <a:p>
            <a:pPr algn="l">
              <a:spcAft>
                <a:spcPts val="1125"/>
              </a:spcAft>
            </a:pPr>
            <a:r>
              <a:rPr lang="en-US" sz="4000" dirty="0">
                <a:solidFill>
                  <a:schemeClr val="tx1"/>
                </a:solidFill>
                <a:latin typeface="Arial Rounded MT Bold" panose="020F0704030504030204" pitchFamily="34" charset="0"/>
              </a:rPr>
              <a:t>4.) Restoration/survival of the nation of Israel. (Covenantal identity, so Jewish believers don't assimilate. </a:t>
            </a:r>
          </a:p>
        </p:txBody>
      </p:sp>
    </p:spTree>
    <p:extLst>
      <p:ext uri="{BB962C8B-B14F-4D97-AF65-F5344CB8AC3E}">
        <p14:creationId xmlns:p14="http://schemas.microsoft.com/office/powerpoint/2010/main" val="1686809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solidFill>
                  <a:schemeClr val="tx1"/>
                </a:solidFill>
                <a:latin typeface="Arial Rounded MT Bold" panose="020F0704030504030204" pitchFamily="34" charset="0"/>
              </a:rPr>
              <a:t>Real distinction   </a:t>
            </a:r>
            <a:r>
              <a:rPr lang="en-US" sz="4000" baseline="30000" dirty="0">
                <a:solidFill>
                  <a:schemeClr val="tx1"/>
                </a:solidFill>
                <a:latin typeface="Arial Rounded MT Bold" panose="020F0704030504030204" pitchFamily="34" charset="0"/>
              </a:rPr>
              <a:t>Ro 11.12-15 </a:t>
            </a:r>
            <a:r>
              <a:rPr lang="en-US" sz="4000" dirty="0">
                <a:solidFill>
                  <a:schemeClr val="tx1"/>
                </a:solidFill>
                <a:latin typeface="Arial Rounded MT Bold" panose="020F0704030504030204" pitchFamily="34" charset="0"/>
              </a:rPr>
              <a:t>Now if their transgression leads to riches for the world, and their loss </a:t>
            </a:r>
            <a:r>
              <a:rPr lang="en-US" sz="4000" u="sng" dirty="0">
                <a:solidFill>
                  <a:srgbClr val="FFFF66"/>
                </a:solidFill>
                <a:latin typeface="Arial Rounded MT Bold" panose="020F0704030504030204" pitchFamily="34" charset="0"/>
              </a:rPr>
              <a:t>riches for the Gentiles</a:t>
            </a:r>
            <a:r>
              <a:rPr lang="en-US" sz="4000" dirty="0">
                <a:solidFill>
                  <a:schemeClr val="tx1"/>
                </a:solidFill>
                <a:latin typeface="Arial Rounded MT Bold" panose="020F0704030504030204" pitchFamily="34" charset="0"/>
              </a:rPr>
              <a:t>, then how much more their fullness!.... For if their rejection leads to the reconciliation of the world, what will their acceptance be but </a:t>
            </a:r>
            <a:r>
              <a:rPr lang="en-US" sz="4000" u="sng" dirty="0">
                <a:solidFill>
                  <a:srgbClr val="FFFF66"/>
                </a:solidFill>
                <a:latin typeface="Arial Rounded MT Bold" panose="020F0704030504030204" pitchFamily="34" charset="0"/>
              </a:rPr>
              <a:t>life from the dead?</a:t>
            </a:r>
          </a:p>
        </p:txBody>
      </p:sp>
    </p:spTree>
    <p:extLst>
      <p:ext uri="{BB962C8B-B14F-4D97-AF65-F5344CB8AC3E}">
        <p14:creationId xmlns:p14="http://schemas.microsoft.com/office/powerpoint/2010/main" val="1702853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tx1"/>
                </a:solidFill>
                <a:latin typeface="Arial Rounded MT Bold" panose="020F0704030504030204" pitchFamily="34" charset="0"/>
              </a:rPr>
              <a:t>That is, when a Jew comes to Messiah, and lives Jewishly, in Torah, community, there is a cosmic multiplying effect.</a:t>
            </a:r>
          </a:p>
          <a:p>
            <a:pPr marL="0" indent="0">
              <a:buNone/>
            </a:pPr>
            <a:r>
              <a:rPr lang="en-US" sz="4000" dirty="0">
                <a:solidFill>
                  <a:schemeClr val="tx1"/>
                </a:solidFill>
                <a:latin typeface="Arial Rounded MT Bold" panose="020F0704030504030204" pitchFamily="34" charset="0"/>
              </a:rPr>
              <a:t>When a Jew comes to faith and assimilates into the church, in a sense, Israel is not saved.</a:t>
            </a:r>
          </a:p>
          <a:p>
            <a:pPr marL="0" indent="0">
              <a:buNone/>
            </a:pPr>
            <a:endParaRPr lang="en-US" sz="4000" dirty="0"/>
          </a:p>
        </p:txBody>
      </p:sp>
    </p:spTree>
    <p:extLst>
      <p:ext uri="{BB962C8B-B14F-4D97-AF65-F5344CB8AC3E}">
        <p14:creationId xmlns:p14="http://schemas.microsoft.com/office/powerpoint/2010/main" val="4125276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304800" y="210778"/>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tx1"/>
                </a:solidFill>
                <a:latin typeface="Arial Rounded MT Bold" panose="020F0704030504030204" pitchFamily="34" charset="0"/>
              </a:rPr>
              <a:t>So, what is the difference between Jews and Gentiles in Torah observance?</a:t>
            </a:r>
          </a:p>
          <a:p>
            <a:pPr marL="0" indent="0">
              <a:buNone/>
            </a:pPr>
            <a:r>
              <a:rPr lang="en-US" sz="4000" u="sng" dirty="0">
                <a:solidFill>
                  <a:srgbClr val="FFFF66"/>
                </a:solidFill>
                <a:latin typeface="Arial Rounded MT Bold" panose="020F0704030504030204" pitchFamily="34" charset="0"/>
              </a:rPr>
              <a:t>Nothing</a:t>
            </a:r>
            <a:r>
              <a:rPr lang="en-US" sz="4000" dirty="0">
                <a:solidFill>
                  <a:schemeClr val="tx1"/>
                </a:solidFill>
                <a:latin typeface="Arial Rounded MT Bold" panose="020F0704030504030204" pitchFamily="34" charset="0"/>
              </a:rPr>
              <a:t>, in practice, except circumcision.</a:t>
            </a:r>
          </a:p>
        </p:txBody>
      </p:sp>
    </p:spTree>
    <p:extLst>
      <p:ext uri="{BB962C8B-B14F-4D97-AF65-F5344CB8AC3E}">
        <p14:creationId xmlns:p14="http://schemas.microsoft.com/office/powerpoint/2010/main" val="1612657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304800" y="210778"/>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Cor.7.18</a:t>
            </a:r>
            <a:r>
              <a:rPr lang="en-US" sz="4000" dirty="0"/>
              <a:t> </a:t>
            </a:r>
            <a:r>
              <a:rPr lang="en-US" sz="4000" dirty="0">
                <a:solidFill>
                  <a:schemeClr val="tx1"/>
                </a:solidFill>
                <a:latin typeface="Arial Rounded MT Bold" panose="020F0704030504030204" pitchFamily="34" charset="0"/>
              </a:rPr>
              <a:t>Was anyone called when he already had been circumcised? Let him not make himself uncircumcised. Has anyone been called while uncircumcised? Let him not allow himself to be circumcised. </a:t>
            </a:r>
          </a:p>
        </p:txBody>
      </p:sp>
    </p:spTree>
    <p:extLst>
      <p:ext uri="{BB962C8B-B14F-4D97-AF65-F5344CB8AC3E}">
        <p14:creationId xmlns:p14="http://schemas.microsoft.com/office/powerpoint/2010/main" val="1745596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304800" y="210778"/>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tx1"/>
                </a:solidFill>
                <a:latin typeface="Arial Rounded MT Bold" panose="020F0704030504030204" pitchFamily="34" charset="0"/>
              </a:rPr>
              <a:t>So, what is the difference between Jews and Gentiles in Torah observance?</a:t>
            </a:r>
          </a:p>
          <a:p>
            <a:pPr marL="0" indent="0">
              <a:buNone/>
            </a:pPr>
            <a:r>
              <a:rPr lang="en-US" sz="4000" u="sng" dirty="0">
                <a:solidFill>
                  <a:srgbClr val="FFFF66"/>
                </a:solidFill>
                <a:latin typeface="Arial Rounded MT Bold" panose="020F0704030504030204" pitchFamily="34" charset="0"/>
              </a:rPr>
              <a:t>Everything</a:t>
            </a:r>
            <a:r>
              <a:rPr lang="en-US" sz="4000" dirty="0">
                <a:solidFill>
                  <a:schemeClr val="tx1"/>
                </a:solidFill>
                <a:latin typeface="Arial Rounded MT Bold" panose="020F0704030504030204" pitchFamily="34" charset="0"/>
              </a:rPr>
              <a:t>, in spiritual, cosmic, multiplying, world shaking effect.</a:t>
            </a:r>
          </a:p>
        </p:txBody>
      </p:sp>
    </p:spTree>
    <p:extLst>
      <p:ext uri="{BB962C8B-B14F-4D97-AF65-F5344CB8AC3E}">
        <p14:creationId xmlns:p14="http://schemas.microsoft.com/office/powerpoint/2010/main" val="1424173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0A267-DBCF-9183-5449-8E0F3EC2D97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FD1A3C9-AB87-18C4-9362-9A1A82798DA5}"/>
              </a:ext>
            </a:extLst>
          </p:cNvPr>
          <p:cNvSpPr>
            <a:spLocks noGrp="1" noChangeArrowheads="1"/>
          </p:cNvSpPr>
          <p:nvPr>
            <p:ph type="subTitle" idx="1"/>
          </p:nvPr>
        </p:nvSpPr>
        <p:spPr>
          <a:xfrm>
            <a:off x="228600" y="209550"/>
            <a:ext cx="8686800" cy="4800600"/>
          </a:xfrm>
        </p:spPr>
        <p:txBody>
          <a:bodyPr anchor="t">
            <a:normAutofit/>
          </a:bodyPr>
          <a:lstStyle/>
          <a:p>
            <a:pPr algn="l">
              <a:buNone/>
            </a:pPr>
            <a:r>
              <a:rPr lang="en-US" sz="4000" b="0" i="0" u="sng" dirty="0">
                <a:solidFill>
                  <a:srgbClr val="E3E3E3"/>
                </a:solidFill>
                <a:effectLst/>
                <a:latin typeface="Arial Rounded MT Bold" panose="020F0704030504030204" pitchFamily="34" charset="0"/>
              </a:rPr>
              <a:t>from Lon Wiksell</a:t>
            </a:r>
            <a:r>
              <a:rPr lang="en-US" sz="4000" b="0" i="0" dirty="0">
                <a:solidFill>
                  <a:srgbClr val="E3E3E3"/>
                </a:solidFill>
                <a:effectLst/>
                <a:latin typeface="Arial Rounded MT Bold" panose="020F0704030504030204" pitchFamily="34" charset="0"/>
              </a:rPr>
              <a:t>: We praise Adonai for His faithfulness to Or HaOlam over these past 30 years.  May He continue to bless all of as you minister in Yeshua's Name!</a:t>
            </a:r>
            <a:br>
              <a:rPr lang="en-US" sz="4000" b="0" i="0" dirty="0">
                <a:solidFill>
                  <a:srgbClr val="E3E3E3"/>
                </a:solidFill>
                <a:effectLst/>
                <a:latin typeface="Google Sans Text"/>
              </a:rPr>
            </a:br>
            <a:r>
              <a:rPr lang="en-US" sz="4000" dirty="0">
                <a:solidFill>
                  <a:srgbClr val="E3E3E3"/>
                </a:solidFill>
                <a:latin typeface="Arial Rounded MT Bold" panose="020F0704030504030204" pitchFamily="34" charset="0"/>
              </a:rPr>
              <a:t>With Blessings in Messiah Yeshua, Lon &amp; Fran</a:t>
            </a:r>
          </a:p>
        </p:txBody>
      </p:sp>
    </p:spTree>
    <p:extLst>
      <p:ext uri="{BB962C8B-B14F-4D97-AF65-F5344CB8AC3E}">
        <p14:creationId xmlns:p14="http://schemas.microsoft.com/office/powerpoint/2010/main" val="3008536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tx1"/>
                </a:solidFill>
                <a:latin typeface="Arial Rounded MT Bold" panose="020F0704030504030204" pitchFamily="34" charset="0"/>
              </a:rPr>
              <a:t>There is GREAT power for Jewish people to serve the Messiah Jewishly. </a:t>
            </a:r>
          </a:p>
          <a:p>
            <a:pPr marL="0" indent="0">
              <a:buNone/>
            </a:pP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948253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447B7-AAC8-BB00-163D-3D24A6CFA957}"/>
            </a:ext>
          </a:extLst>
        </p:cNvPr>
        <p:cNvGrpSpPr/>
        <p:nvPr/>
      </p:nvGrpSpPr>
      <p:grpSpPr>
        <a:xfrm>
          <a:off x="0" y="0"/>
          <a:ext cx="0" cy="0"/>
          <a:chOff x="0" y="0"/>
          <a:chExt cx="0" cy="0"/>
        </a:xfrm>
      </p:grpSpPr>
      <p:sp>
        <p:nvSpPr>
          <p:cNvPr id="4" name="AutoShape 6">
            <a:extLst>
              <a:ext uri="{FF2B5EF4-FFF2-40B4-BE49-F238E27FC236}">
                <a16:creationId xmlns:a16="http://schemas.microsoft.com/office/drawing/2014/main" id="{AA08ED0F-AA66-D52E-47CA-0E6C9D2D721C}"/>
              </a:ext>
            </a:extLst>
          </p:cNvPr>
          <p:cNvSpPr>
            <a:spLocks noGrp="1" noChangeAspect="1" noChangeArrowheads="1"/>
          </p:cNvSpPr>
          <p:nvPr>
            <p:ph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tx1"/>
                </a:solidFill>
                <a:latin typeface="Arial Rounded MT Bold" panose="020F0704030504030204" pitchFamily="34" charset="0"/>
              </a:rPr>
              <a:t>There is GREAT power for Gentile people to serve the Messiah Jewishly. </a:t>
            </a:r>
          </a:p>
          <a:p>
            <a:pPr marL="0" indent="0">
              <a:buNone/>
            </a:pPr>
            <a:endParaRPr lang="en-US" sz="4000" dirty="0">
              <a:solidFill>
                <a:schemeClr val="tx1"/>
              </a:solidFill>
              <a:latin typeface="Arial Rounded MT Bold" panose="020F0704030504030204" pitchFamily="34" charset="0"/>
            </a:endParaRPr>
          </a:p>
          <a:p>
            <a:pPr marL="0" indent="0">
              <a:buNone/>
            </a:pPr>
            <a:r>
              <a:rPr lang="en-US" sz="4000" baseline="30000" dirty="0">
                <a:solidFill>
                  <a:schemeClr val="tx1"/>
                </a:solidFill>
                <a:latin typeface="Arial Rounded MT Bold" panose="020F0704030504030204" pitchFamily="34" charset="0"/>
              </a:rPr>
              <a:t>Ro 11.11 </a:t>
            </a:r>
            <a:r>
              <a:rPr lang="en-US" sz="4000" dirty="0">
                <a:solidFill>
                  <a:schemeClr val="tx1"/>
                </a:solidFill>
                <a:latin typeface="Arial Rounded MT Bold" panose="020F0704030504030204" pitchFamily="34" charset="0"/>
              </a:rPr>
              <a:t>Deliverance has come to the Gentiles, in order to provoke them to jealousy</a:t>
            </a:r>
          </a:p>
        </p:txBody>
      </p:sp>
    </p:spTree>
    <p:extLst>
      <p:ext uri="{BB962C8B-B14F-4D97-AF65-F5344CB8AC3E}">
        <p14:creationId xmlns:p14="http://schemas.microsoft.com/office/powerpoint/2010/main" val="2351573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F9A79-B75F-3664-ED95-24C9475FC4E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87688D5-6065-2B0A-A34E-D7777FEEBAFC}"/>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When a Jew lives for Messiah but NOT as a covenantal Jewish person, he is a bit like Simba in the Lion King.</a:t>
            </a:r>
          </a:p>
        </p:txBody>
      </p:sp>
    </p:spTree>
    <p:extLst>
      <p:ext uri="{BB962C8B-B14F-4D97-AF65-F5344CB8AC3E}">
        <p14:creationId xmlns:p14="http://schemas.microsoft.com/office/powerpoint/2010/main" val="2418832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85680-6ED1-E8F3-A90A-34EBA221A64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DEDBE88-6330-E28C-2DCF-C846A2561195}"/>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spTree>
    <p:extLst>
      <p:ext uri="{BB962C8B-B14F-4D97-AF65-F5344CB8AC3E}">
        <p14:creationId xmlns:p14="http://schemas.microsoft.com/office/powerpoint/2010/main" val="3232992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67171-66D0-2361-800A-EE275C2B127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CB11CDD-44A1-49AD-2553-F9AE7CC09385}"/>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0BA8A2BC-5837-D69B-B5D6-55FA396E45DC}"/>
              </a:ext>
            </a:extLst>
          </p:cNvPr>
          <p:cNvPicPr>
            <a:picLocks noChangeAspect="1"/>
          </p:cNvPicPr>
          <p:nvPr/>
        </p:nvPicPr>
        <p:blipFill>
          <a:blip r:embed="rId3"/>
          <a:stretch>
            <a:fillRect/>
          </a:stretch>
        </p:blipFill>
        <p:spPr>
          <a:xfrm>
            <a:off x="67083" y="0"/>
            <a:ext cx="9076917" cy="5181796"/>
          </a:xfrm>
          <a:prstGeom prst="rect">
            <a:avLst/>
          </a:prstGeom>
        </p:spPr>
      </p:pic>
    </p:spTree>
    <p:extLst>
      <p:ext uri="{BB962C8B-B14F-4D97-AF65-F5344CB8AC3E}">
        <p14:creationId xmlns:p14="http://schemas.microsoft.com/office/powerpoint/2010/main" val="255137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1972F-8802-038E-BCC0-4BF19A478F4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BACDBD8E-FD84-EF4D-3121-B8CBB3CA7C1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1E0D9465-6787-A79A-7AAC-A67131D72246}"/>
              </a:ext>
            </a:extLst>
          </p:cNvPr>
          <p:cNvPicPr>
            <a:picLocks noChangeAspect="1"/>
          </p:cNvPicPr>
          <p:nvPr/>
        </p:nvPicPr>
        <p:blipFill>
          <a:blip r:embed="rId3"/>
          <a:stretch>
            <a:fillRect/>
          </a:stretch>
        </p:blipFill>
        <p:spPr>
          <a:xfrm>
            <a:off x="97050" y="63557"/>
            <a:ext cx="9107542" cy="4032193"/>
          </a:xfrm>
          <a:prstGeom prst="rect">
            <a:avLst/>
          </a:prstGeom>
        </p:spPr>
      </p:pic>
    </p:spTree>
    <p:extLst>
      <p:ext uri="{BB962C8B-B14F-4D97-AF65-F5344CB8AC3E}">
        <p14:creationId xmlns:p14="http://schemas.microsoft.com/office/powerpoint/2010/main" val="647812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4DC12-DBE5-482E-0E88-DD6B8D50B04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F1736C0-4D6B-A5A9-F371-3E2648176D55}"/>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baseline="30000" dirty="0" err="1">
                <a:solidFill>
                  <a:schemeClr val="tx1"/>
                </a:solidFill>
                <a:latin typeface="Arial Rounded MT Bold" panose="020F0704030504030204" pitchFamily="34" charset="0"/>
                <a:cs typeface="David" panose="020E0502060401010101" pitchFamily="34" charset="-79"/>
              </a:rPr>
              <a:t>Zekh</a:t>
            </a:r>
            <a:r>
              <a:rPr lang="en-US" sz="4000" baseline="30000" dirty="0">
                <a:solidFill>
                  <a:schemeClr val="tx1"/>
                </a:solidFill>
                <a:latin typeface="Arial Rounded MT Bold" panose="020F0704030504030204" pitchFamily="34" charset="0"/>
                <a:cs typeface="David" panose="020E0502060401010101" pitchFamily="34" charset="-79"/>
              </a:rPr>
              <a:t> 12.6 </a:t>
            </a:r>
            <a:r>
              <a:rPr lang="en-US" sz="4000" dirty="0">
                <a:solidFill>
                  <a:schemeClr val="tx1"/>
                </a:solidFill>
                <a:latin typeface="Arial Rounded MT Bold" panose="020F0704030504030204" pitchFamily="34" charset="0"/>
                <a:cs typeface="David" panose="020E0502060401010101" pitchFamily="34" charset="-79"/>
              </a:rPr>
              <a:t>When that day comes, I will make the leaders of Y’hudah like a blazing fire pan in a pile of wood, like a fiery torch among sheaves of grain; they will devour all the surrounding peoples, on the right and on the left.</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Yerushalayim will be inhabited in her own place, Yerushalayim.</a:t>
            </a:r>
          </a:p>
        </p:txBody>
      </p:sp>
    </p:spTree>
    <p:extLst>
      <p:ext uri="{BB962C8B-B14F-4D97-AF65-F5344CB8AC3E}">
        <p14:creationId xmlns:p14="http://schemas.microsoft.com/office/powerpoint/2010/main" val="1923334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6F91C-FA23-DCC4-90F1-2F99B75F560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3F69421-028A-3444-AE62-9F6B58A0B57D}"/>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Yeshayahu/Is 2.2-3 </a:t>
            </a:r>
            <a:r>
              <a:rPr lang="en-US" sz="4000" dirty="0">
                <a:solidFill>
                  <a:schemeClr val="tx1"/>
                </a:solidFill>
                <a:latin typeface="Arial Rounded MT Bold" panose="020F0704030504030204" pitchFamily="34" charset="0"/>
                <a:cs typeface="David" panose="020E0502060401010101" pitchFamily="34" charset="-79"/>
              </a:rPr>
              <a:t>In the </a:t>
            </a:r>
            <a:r>
              <a:rPr lang="en-US" sz="4000" dirty="0" err="1">
                <a:solidFill>
                  <a:schemeClr val="tx1"/>
                </a:solidFill>
                <a:latin typeface="Arial Rounded MT Bold" panose="020F0704030504030204" pitchFamily="34" charset="0"/>
                <a:cs typeface="David" panose="020E0502060401010101" pitchFamily="34" charset="-79"/>
              </a:rPr>
              <a:t>akharit-hayamim</a:t>
            </a:r>
            <a:r>
              <a:rPr lang="en-US" sz="4000" dirty="0">
                <a:solidFill>
                  <a:schemeClr val="tx1"/>
                </a:solidFill>
                <a:latin typeface="Arial Rounded MT Bold" panose="020F0704030504030204" pitchFamily="34" charset="0"/>
                <a:cs typeface="David" panose="020E0502060401010101" pitchFamily="34" charset="-79"/>
              </a:rPr>
              <a:t> the mountain of </a:t>
            </a:r>
            <a:r>
              <a:rPr lang="en-US" sz="4000" cap="small" dirty="0">
                <a:solidFill>
                  <a:schemeClr val="tx1"/>
                </a:solidFill>
                <a:latin typeface="Arial Rounded MT Bold" panose="020F0704030504030204" pitchFamily="34" charset="0"/>
                <a:cs typeface="David" panose="020E0502060401010101" pitchFamily="34" charset="-79"/>
              </a:rPr>
              <a:t>Adoni’s </a:t>
            </a:r>
            <a:r>
              <a:rPr lang="en-US" sz="4000" dirty="0">
                <a:solidFill>
                  <a:schemeClr val="tx1"/>
                </a:solidFill>
                <a:latin typeface="Arial Rounded MT Bold" panose="020F0704030504030204" pitchFamily="34" charset="0"/>
                <a:cs typeface="David" panose="020E0502060401010101" pitchFamily="34" charset="-79"/>
              </a:rPr>
              <a:t>house will be established as the most important mountain. It will be regarded more highly than the other hills, and all the Goyim will stream there. </a:t>
            </a:r>
          </a:p>
        </p:txBody>
      </p:sp>
    </p:spTree>
    <p:extLst>
      <p:ext uri="{BB962C8B-B14F-4D97-AF65-F5344CB8AC3E}">
        <p14:creationId xmlns:p14="http://schemas.microsoft.com/office/powerpoint/2010/main" val="3977711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5F621-4B94-3F93-F5A4-71C1A44F6BA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62A4102-A8F9-4067-D5DE-AF09E4D586D6}"/>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Yeshayahu/Is 2.2-3  </a:t>
            </a:r>
            <a:r>
              <a:rPr lang="en-US" sz="4000" dirty="0">
                <a:solidFill>
                  <a:schemeClr val="tx1"/>
                </a:solidFill>
                <a:latin typeface="Arial Rounded MT Bold" panose="020F0704030504030204" pitchFamily="34" charset="0"/>
                <a:cs typeface="David" panose="020E0502060401010101" pitchFamily="34" charset="-79"/>
              </a:rPr>
              <a:t>Many peoples will go and say, “Come, let’s go up to the mountain of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to the house of the God of Ya‘akov! He will teach us about his ways, and we will walk in his paths.” For out of Tziyon will go forth Torah, the word of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from Yerushalayim.</a:t>
            </a:r>
          </a:p>
        </p:txBody>
      </p:sp>
    </p:spTree>
    <p:extLst>
      <p:ext uri="{BB962C8B-B14F-4D97-AF65-F5344CB8AC3E}">
        <p14:creationId xmlns:p14="http://schemas.microsoft.com/office/powerpoint/2010/main" val="2549857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304800" y="210778"/>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chemeClr val="tx1"/>
                </a:solidFill>
                <a:latin typeface="Arial Rounded MT Bold" panose="020F0704030504030204" pitchFamily="34" charset="0"/>
              </a:rPr>
              <a:t>Definitive scripture that the Gentiles are welcome keep Torah, but a gradual and individualized learning curve is expected.</a:t>
            </a:r>
          </a:p>
        </p:txBody>
      </p:sp>
    </p:spTree>
    <p:extLst>
      <p:ext uri="{BB962C8B-B14F-4D97-AF65-F5344CB8AC3E}">
        <p14:creationId xmlns:p14="http://schemas.microsoft.com/office/powerpoint/2010/main" val="6726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2CF9A-1ADA-4673-D038-EA00ED469D8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96F9D7A2-A70E-CCC6-DB34-F719E24EBB00}"/>
              </a:ext>
            </a:extLst>
          </p:cNvPr>
          <p:cNvSpPr>
            <a:spLocks noGrp="1" noChangeArrowheads="1"/>
          </p:cNvSpPr>
          <p:nvPr>
            <p:ph type="subTitle" idx="1"/>
          </p:nvPr>
        </p:nvSpPr>
        <p:spPr>
          <a:xfrm>
            <a:off x="228600" y="209550"/>
            <a:ext cx="8686800" cy="4800600"/>
          </a:xfrm>
        </p:spPr>
        <p:txBody>
          <a:bodyPr anchor="t">
            <a:normAutofit lnSpcReduction="10000"/>
          </a:bodyPr>
          <a:lstStyle/>
          <a:p>
            <a:pPr algn="l"/>
            <a:r>
              <a:rPr lang="en-US" sz="4000" u="sng" dirty="0">
                <a:solidFill>
                  <a:srgbClr val="E3E3E3"/>
                </a:solidFill>
                <a:latin typeface="Arial Rounded MT Bold" panose="020F0704030504030204" pitchFamily="34" charset="0"/>
              </a:rPr>
              <a:t>From Teresa Hiatt</a:t>
            </a:r>
            <a:r>
              <a:rPr lang="en-US" sz="4000" dirty="0">
                <a:solidFill>
                  <a:srgbClr val="E3E3E3"/>
                </a:solidFill>
                <a:latin typeface="Arial Rounded MT Bold" panose="020F0704030504030204" pitchFamily="34" charset="0"/>
              </a:rPr>
              <a:t>:  Happy anniversary to 30 years. God's hesed has brought you to this place. Marc Hiatt and I are thankful for the 16 years we had attending, serving, worshipping and staffing with the fine mishpocha at Or HaOlam. Sending greetings and love</a:t>
            </a:r>
          </a:p>
        </p:txBody>
      </p:sp>
    </p:spTree>
    <p:extLst>
      <p:ext uri="{BB962C8B-B14F-4D97-AF65-F5344CB8AC3E}">
        <p14:creationId xmlns:p14="http://schemas.microsoft.com/office/powerpoint/2010/main" val="1873744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14.1-5 </a:t>
            </a:r>
            <a:r>
              <a:rPr lang="en-US" sz="4000" dirty="0">
                <a:solidFill>
                  <a:schemeClr val="tx1"/>
                </a:solidFill>
                <a:latin typeface="Arial Rounded MT Bold" panose="020F0704030504030204" pitchFamily="34" charset="0"/>
              </a:rPr>
              <a:t>The one who eats anything must not look down on the one who abstains; and the abstainer must not pass judgment on the one who eats anything, because God has accepted him — who are you to pass judgment on someone else’s servant? </a:t>
            </a:r>
          </a:p>
        </p:txBody>
      </p:sp>
    </p:spTree>
    <p:extLst>
      <p:ext uri="{BB962C8B-B14F-4D97-AF65-F5344CB8AC3E}">
        <p14:creationId xmlns:p14="http://schemas.microsoft.com/office/powerpoint/2010/main" val="1400166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14.1-5 </a:t>
            </a:r>
            <a:r>
              <a:rPr lang="en-US" sz="4000" dirty="0">
                <a:solidFill>
                  <a:schemeClr val="tx1"/>
                </a:solidFill>
                <a:latin typeface="Arial Rounded MT Bold" panose="020F0704030504030204" pitchFamily="34" charset="0"/>
              </a:rPr>
              <a:t>It is before his own master that he will stand or fall; and the fact is that he will stand, because the Lord is able to make him stand. One person considers some days more holy than others, while someone else regards them as being all alike.</a:t>
            </a:r>
          </a:p>
        </p:txBody>
      </p:sp>
    </p:spTree>
    <p:extLst>
      <p:ext uri="{BB962C8B-B14F-4D97-AF65-F5344CB8AC3E}">
        <p14:creationId xmlns:p14="http://schemas.microsoft.com/office/powerpoint/2010/main" val="3246626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14.1-5 </a:t>
            </a:r>
            <a:r>
              <a:rPr lang="en-US" sz="4000" dirty="0">
                <a:solidFill>
                  <a:schemeClr val="tx1"/>
                </a:solidFill>
                <a:latin typeface="Arial Rounded MT Bold" panose="020F0704030504030204" pitchFamily="34" charset="0"/>
              </a:rPr>
              <a:t>Now as for a person whose trust is weak, welcome him — but not to get into arguments over opinions. One person has the trust that will allow him to eat anything, while another whose trust is weak eats only vegetables. </a:t>
            </a:r>
          </a:p>
        </p:txBody>
      </p:sp>
    </p:spTree>
    <p:extLst>
      <p:ext uri="{BB962C8B-B14F-4D97-AF65-F5344CB8AC3E}">
        <p14:creationId xmlns:p14="http://schemas.microsoft.com/office/powerpoint/2010/main" val="4053020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BD3D4-A249-4F25-E2D7-04CB1169088D}"/>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DC4D1FC-765F-F460-4F03-0822A856EB30}"/>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Ro 11.11</a:t>
            </a:r>
            <a:r>
              <a:rPr lang="en-US" sz="4000" dirty="0">
                <a:solidFill>
                  <a:schemeClr val="tx1"/>
                </a:solidFill>
                <a:latin typeface="Arial Rounded MT Bold" panose="020F0704030504030204" pitchFamily="34" charset="0"/>
                <a:cs typeface="David" panose="020E0502060401010101" pitchFamily="34" charset="-79"/>
              </a:rPr>
              <a:t> It is by means of their [the Jewish people’s] stumbling that the deliverance has come to the Gentiles, in order to provoke them to jealousy.</a:t>
            </a:r>
          </a:p>
        </p:txBody>
      </p:sp>
    </p:spTree>
    <p:extLst>
      <p:ext uri="{BB962C8B-B14F-4D97-AF65-F5344CB8AC3E}">
        <p14:creationId xmlns:p14="http://schemas.microsoft.com/office/powerpoint/2010/main" val="2509130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F5F38-CB41-7031-94C8-5E75F60A97D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EBD5F82-3D14-90D6-6E1D-B844CD33DD76}"/>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4347F466-7FD2-8C6A-7672-52D5F5D8D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440370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96DDD-8425-DEA1-38A3-8FBBA7F9125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F7CE615-D228-3253-CE8B-AD24D375267D}"/>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6A7F1F3A-07D5-B020-BECA-3D3F52CC7E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FF8FCDF3-3C83-1290-1B00-F0233E895C9E}"/>
              </a:ext>
            </a:extLst>
          </p:cNvPr>
          <p:cNvSpPr txBox="1"/>
          <p:nvPr/>
        </p:nvSpPr>
        <p:spPr>
          <a:xfrm>
            <a:off x="304800" y="166147"/>
            <a:ext cx="7785336" cy="2554545"/>
          </a:xfrm>
          <a:prstGeom prst="rect">
            <a:avLst/>
          </a:prstGeom>
          <a:noFill/>
        </p:spPr>
        <p:txBody>
          <a:bodyPr wrap="none" rtlCol="0">
            <a:spAutoFit/>
          </a:bodyPr>
          <a:lstStyle/>
          <a:p>
            <a:pPr algn="l"/>
            <a:r>
              <a:rPr lang="en-US" u="sng" dirty="0">
                <a:solidFill>
                  <a:srgbClr val="FFFF66"/>
                </a:solidFill>
              </a:rPr>
              <a:t>The vision, are we following it?</a:t>
            </a:r>
          </a:p>
          <a:p>
            <a:pPr marL="461963" indent="-461963" algn="l">
              <a:buFont typeface="+mj-lt"/>
              <a:buAutoNum type="arabicPeriod"/>
            </a:pPr>
            <a:r>
              <a:rPr lang="en-US" dirty="0">
                <a:solidFill>
                  <a:schemeClr val="tx1"/>
                </a:solidFill>
              </a:rPr>
              <a:t>The power of a unified vision</a:t>
            </a:r>
          </a:p>
          <a:p>
            <a:pPr marL="461963" indent="-461963" algn="l">
              <a:buFont typeface="+mj-lt"/>
              <a:buAutoNum type="arabicPeriod"/>
            </a:pPr>
            <a:r>
              <a:rPr lang="en-US" dirty="0">
                <a:solidFill>
                  <a:schemeClr val="tx1"/>
                </a:solidFill>
              </a:rPr>
              <a:t>The definition of our vision</a:t>
            </a:r>
          </a:p>
          <a:p>
            <a:pPr marL="461963" indent="-461963" algn="l">
              <a:buFont typeface="+mj-lt"/>
              <a:buAutoNum type="arabicPeriod"/>
            </a:pPr>
            <a:r>
              <a:rPr lang="en-US" u="sng" dirty="0">
                <a:solidFill>
                  <a:srgbClr val="FFFF66"/>
                </a:solidFill>
              </a:rPr>
              <a:t>Our fulfillment, or not.</a:t>
            </a:r>
          </a:p>
        </p:txBody>
      </p:sp>
    </p:spTree>
    <p:extLst>
      <p:ext uri="{BB962C8B-B14F-4D97-AF65-F5344CB8AC3E}">
        <p14:creationId xmlns:p14="http://schemas.microsoft.com/office/powerpoint/2010/main" val="3629956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AC46F-798D-2AB4-D2BE-2FE22E4D2C72}"/>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E030429-015D-C5FB-6B15-2CC7ECB4C723}"/>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+In our 30 years 28 people have come to repentance and faith in Yeshua.  Jewish and from the Nations.</a:t>
            </a:r>
          </a:p>
        </p:txBody>
      </p:sp>
    </p:spTree>
    <p:extLst>
      <p:ext uri="{BB962C8B-B14F-4D97-AF65-F5344CB8AC3E}">
        <p14:creationId xmlns:p14="http://schemas.microsoft.com/office/powerpoint/2010/main" val="1767441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0571B-5982-E67E-0A7F-17F3C9A9D843}"/>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26A3F83E-29D5-6DD3-B087-50665F733BD8}"/>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+In our 30 years 28 people have come to repentance and faith in Yeshua.</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Some of them are in eternity with G-d.</a:t>
            </a:r>
          </a:p>
        </p:txBody>
      </p:sp>
    </p:spTree>
    <p:extLst>
      <p:ext uri="{BB962C8B-B14F-4D97-AF65-F5344CB8AC3E}">
        <p14:creationId xmlns:p14="http://schemas.microsoft.com/office/powerpoint/2010/main" val="4017334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64321-3ACB-4228-D000-8A6BA4AE23A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71FB70F7-25BA-F60D-431E-AE2CBD69ADB2}"/>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+In our 30 years 28 people have come to repentance and faith in Yeshua.</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Some of them are in eternity with G-d.</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Some of them have gone back on Messiah.  </a:t>
            </a:r>
          </a:p>
        </p:txBody>
      </p:sp>
    </p:spTree>
    <p:extLst>
      <p:ext uri="{BB962C8B-B14F-4D97-AF65-F5344CB8AC3E}">
        <p14:creationId xmlns:p14="http://schemas.microsoft.com/office/powerpoint/2010/main" val="1380438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B4DDF-F61B-D6CF-7C91-AADA35CB29FF}"/>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9624570-D60D-597D-54E8-2D0D0DA7F61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There are MANY individuals and families who have been searching for spiritual depth, and found out that they head a genealogical as well as spiritual connection to Israel.  </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Roar Simba!</a:t>
            </a:r>
          </a:p>
        </p:txBody>
      </p:sp>
    </p:spTree>
    <p:extLst>
      <p:ext uri="{BB962C8B-B14F-4D97-AF65-F5344CB8AC3E}">
        <p14:creationId xmlns:p14="http://schemas.microsoft.com/office/powerpoint/2010/main" val="377043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DCDA5-7285-943A-5868-03BB312352A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A7D0621D-19F1-7010-0E12-75DB14DB73C3}"/>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E8C2D801-DD16-B895-690E-FDB4846563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00248" y="-2000249"/>
            <a:ext cx="5143499" cy="9143997"/>
          </a:xfrm>
          <a:prstGeom prst="rect">
            <a:avLst/>
          </a:prstGeom>
        </p:spPr>
      </p:pic>
    </p:spTree>
    <p:extLst>
      <p:ext uri="{BB962C8B-B14F-4D97-AF65-F5344CB8AC3E}">
        <p14:creationId xmlns:p14="http://schemas.microsoft.com/office/powerpoint/2010/main" val="3889128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F850D-DA51-8897-F7B6-A84201F46F21}"/>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55E9B81-229A-021D-A4AC-74A351771844}"/>
              </a:ext>
            </a:extLst>
          </p:cNvPr>
          <p:cNvSpPr>
            <a:spLocks noGrp="1" noChangeArrowheads="1"/>
          </p:cNvSpPr>
          <p:nvPr>
            <p:ph type="subTitle" idx="1"/>
          </p:nvPr>
        </p:nvSpPr>
        <p:spPr>
          <a:xfrm>
            <a:off x="228600" y="209550"/>
            <a:ext cx="8686800" cy="4800600"/>
          </a:xfrm>
        </p:spPr>
        <p:txBody>
          <a:bodyPr anchor="t">
            <a:normAutofit/>
          </a:bodyPr>
          <a:lstStyle/>
          <a:p>
            <a:pPr marR="0" algn="ctr">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a:p>
            <a:pPr marR="0" algn="ctr">
              <a:lnSpc>
                <a:spcPct val="100000"/>
              </a:lnSpc>
            </a:pPr>
            <a:r>
              <a:rPr lang="en-US" sz="4000" dirty="0">
                <a:solidFill>
                  <a:schemeClr val="tx1"/>
                </a:solidFill>
                <a:latin typeface="Arial Rounded MT Bold" panose="020F0704030504030204" pitchFamily="34" charset="0"/>
                <a:cs typeface="David" panose="020E0502060401010101" pitchFamily="34" charset="-79"/>
              </a:rPr>
              <a:t>Will there be difficulties and challenges?</a:t>
            </a:r>
          </a:p>
        </p:txBody>
      </p:sp>
    </p:spTree>
    <p:extLst>
      <p:ext uri="{BB962C8B-B14F-4D97-AF65-F5344CB8AC3E}">
        <p14:creationId xmlns:p14="http://schemas.microsoft.com/office/powerpoint/2010/main" val="766722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28AF9-2B90-6C3D-979C-AF75A94AC99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647A3D1-B65E-D433-9A93-B9135A297E8B}"/>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5F3D5A4A-388D-26F5-4F76-762C69789A2E}"/>
              </a:ext>
            </a:extLst>
          </p:cNvPr>
          <p:cNvPicPr>
            <a:picLocks noChangeAspect="1"/>
          </p:cNvPicPr>
          <p:nvPr/>
        </p:nvPicPr>
        <p:blipFill>
          <a:blip r:embed="rId3"/>
          <a:stretch>
            <a:fillRect/>
          </a:stretch>
        </p:blipFill>
        <p:spPr>
          <a:xfrm>
            <a:off x="1841173" y="0"/>
            <a:ext cx="5461654" cy="5143500"/>
          </a:xfrm>
          <a:prstGeom prst="rect">
            <a:avLst/>
          </a:prstGeom>
        </p:spPr>
      </p:pic>
    </p:spTree>
    <p:extLst>
      <p:ext uri="{BB962C8B-B14F-4D97-AF65-F5344CB8AC3E}">
        <p14:creationId xmlns:p14="http://schemas.microsoft.com/office/powerpoint/2010/main" val="1368332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E287B-CD8F-2F50-D930-58BA0A51AA2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44A7B55-119C-A663-6F16-7ACD9D5D3B5E}"/>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The military has destroyed approximately 25% of Hamas’s tunnels in Gaza, concentrating on those used for attacks, command, and weapons manufacturing, with many in these having been destroyed. The extensive tunnel network used for movement within the Strip, however, largely remains intact.</a:t>
            </a:r>
          </a:p>
        </p:txBody>
      </p:sp>
    </p:spTree>
    <p:extLst>
      <p:ext uri="{BB962C8B-B14F-4D97-AF65-F5344CB8AC3E}">
        <p14:creationId xmlns:p14="http://schemas.microsoft.com/office/powerpoint/2010/main" val="875759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1C6E9-09FA-1230-AEE7-1FA61AF2F30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E80021AA-8FDB-776C-B66D-9ACB74ED0F0E}"/>
              </a:ext>
            </a:extLst>
          </p:cNvPr>
          <p:cNvSpPr>
            <a:spLocks noGrp="1" noChangeArrowheads="1"/>
          </p:cNvSpPr>
          <p:nvPr>
            <p:ph type="subTitle" idx="1"/>
          </p:nvPr>
        </p:nvSpPr>
        <p:spPr>
          <a:xfrm>
            <a:off x="228600" y="209550"/>
            <a:ext cx="8686800" cy="4800600"/>
          </a:xfrm>
        </p:spPr>
        <p:txBody>
          <a:bodyPr anchor="t">
            <a:normAutofit fontScale="92500" lnSpcReduction="10000"/>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"This is what the Lord says, he who appoints the sun to shine by day, who decrees the moon and stars to shine by night, who stirs up the sea so that its waves roar— the Lord Almighty is his name: “Only if these decrees vanish from my sight,” declares the Lord, “will Israel ever cease being a nation before me.” </a:t>
            </a:r>
            <a:r>
              <a:rPr lang="en-US" sz="4000" baseline="30000" dirty="0">
                <a:solidFill>
                  <a:schemeClr val="tx1"/>
                </a:solidFill>
                <a:latin typeface="Arial Rounded MT Bold" panose="020F0704030504030204" pitchFamily="34" charset="0"/>
                <a:cs typeface="David" panose="020E0502060401010101" pitchFamily="34" charset="-79"/>
              </a:rPr>
              <a:t>-Jeremiah 31: 35-36</a:t>
            </a:r>
          </a:p>
        </p:txBody>
      </p:sp>
    </p:spTree>
    <p:extLst>
      <p:ext uri="{BB962C8B-B14F-4D97-AF65-F5344CB8AC3E}">
        <p14:creationId xmlns:p14="http://schemas.microsoft.com/office/powerpoint/2010/main" val="2842988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D236E-0CB6-2274-9E4D-9FB7214A1A3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A8F9AB8-80B3-60B3-5600-BAFD8F23507F}"/>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Our success metric is not just</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the # of “salvations” nor # of people called to Torah, </a:t>
            </a:r>
          </a:p>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It is those who walk in the covenant of Messiah’s salvation, Jewish or from the Nations.  </a:t>
            </a:r>
          </a:p>
        </p:txBody>
      </p:sp>
    </p:spTree>
    <p:extLst>
      <p:ext uri="{BB962C8B-B14F-4D97-AF65-F5344CB8AC3E}">
        <p14:creationId xmlns:p14="http://schemas.microsoft.com/office/powerpoint/2010/main" val="2178318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2D8B4-2501-8642-6C97-B29ED826C68F}"/>
            </a:ext>
          </a:extLst>
        </p:cNvPr>
        <p:cNvGrpSpPr/>
        <p:nvPr/>
      </p:nvGrpSpPr>
      <p:grpSpPr>
        <a:xfrm>
          <a:off x="0" y="0"/>
          <a:ext cx="0" cy="0"/>
          <a:chOff x="0" y="0"/>
          <a:chExt cx="0" cy="0"/>
        </a:xfrm>
      </p:grpSpPr>
      <p:sp>
        <p:nvSpPr>
          <p:cNvPr id="4" name="AutoShape 6">
            <a:extLst>
              <a:ext uri="{FF2B5EF4-FFF2-40B4-BE49-F238E27FC236}">
                <a16:creationId xmlns:a16="http://schemas.microsoft.com/office/drawing/2014/main" id="{91330DC4-0A91-72EC-5CA7-ABADF034BD81}"/>
              </a:ext>
            </a:extLst>
          </p:cNvPr>
          <p:cNvSpPr>
            <a:spLocks noGrp="1" noChangeAspect="1" noChangeArrowheads="1"/>
          </p:cNvSpPr>
          <p:nvPr>
            <p:ph idx="1"/>
          </p:nvPr>
        </p:nvSpPr>
        <p:spPr bwMode="auto">
          <a:xfrm>
            <a:off x="304800" y="285749"/>
            <a:ext cx="861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Autofit/>
          </a:bodyPr>
          <a:lstStyle/>
          <a:p>
            <a:pPr marL="0" indent="0">
              <a:buNone/>
            </a:pPr>
            <a:r>
              <a:rPr lang="en-US" sz="3800" baseline="30000" dirty="0" err="1">
                <a:solidFill>
                  <a:schemeClr val="tx1"/>
                </a:solidFill>
                <a:latin typeface="Arial Rounded MT Bold" panose="020F0704030504030204" pitchFamily="34" charset="0"/>
              </a:rPr>
              <a:t>Zekh</a:t>
            </a:r>
            <a:r>
              <a:rPr lang="en-US" sz="3800" baseline="30000" dirty="0">
                <a:solidFill>
                  <a:schemeClr val="tx1"/>
                </a:solidFill>
                <a:latin typeface="Arial Rounded MT Bold" panose="020F0704030504030204" pitchFamily="34" charset="0"/>
              </a:rPr>
              <a:t> 8.23  </a:t>
            </a:r>
            <a:r>
              <a:rPr lang="en-US" sz="3800" dirty="0">
                <a:solidFill>
                  <a:schemeClr val="tx1"/>
                </a:solidFill>
                <a:latin typeface="Arial Rounded MT Bold" panose="020F0704030504030204" pitchFamily="34" charset="0"/>
              </a:rPr>
              <a:t>Thus says </a:t>
            </a:r>
            <a:r>
              <a:rPr lang="en-US" sz="3800" cap="small" dirty="0">
                <a:solidFill>
                  <a:schemeClr val="tx1"/>
                </a:solidFill>
                <a:latin typeface="Arial Rounded MT Bold" panose="020F0704030504030204" pitchFamily="34" charset="0"/>
              </a:rPr>
              <a:t>Adoni</a:t>
            </a:r>
            <a:r>
              <a:rPr lang="en-US" sz="3800" dirty="0">
                <a:solidFill>
                  <a:schemeClr val="tx1"/>
                </a:solidFill>
                <a:latin typeface="Arial Rounded MT Bold" panose="020F0704030504030204" pitchFamily="34" charset="0"/>
              </a:rPr>
              <a:t>-</a:t>
            </a:r>
            <a:r>
              <a:rPr lang="en-US" sz="3800" dirty="0" err="1">
                <a:solidFill>
                  <a:schemeClr val="tx1"/>
                </a:solidFill>
                <a:latin typeface="Arial Rounded MT Bold" panose="020F0704030504030204" pitchFamily="34" charset="0"/>
              </a:rPr>
              <a:t>Tzva’ot</a:t>
            </a:r>
            <a:r>
              <a:rPr lang="en-US" sz="3800" dirty="0">
                <a:solidFill>
                  <a:schemeClr val="tx1"/>
                </a:solidFill>
                <a:latin typeface="Arial Rounded MT Bold" panose="020F0704030504030204" pitchFamily="34" charset="0"/>
              </a:rPr>
              <a:t>, “In those days it will come to pass that </a:t>
            </a:r>
            <a:r>
              <a:rPr lang="en-US" sz="3800" u="sng" dirty="0">
                <a:solidFill>
                  <a:srgbClr val="FFFF00"/>
                </a:solidFill>
                <a:latin typeface="Arial Rounded MT Bold" panose="020F0704030504030204" pitchFamily="34" charset="0"/>
              </a:rPr>
              <a:t>ten men from every language </a:t>
            </a:r>
            <a:r>
              <a:rPr lang="en-US" sz="3800" dirty="0">
                <a:solidFill>
                  <a:schemeClr val="tx1"/>
                </a:solidFill>
                <a:latin typeface="Arial Rounded MT Bold" panose="020F0704030504030204" pitchFamily="34" charset="0"/>
              </a:rPr>
              <a:t>of the nations will grasp the corner of the garment of a Jew[</a:t>
            </a:r>
            <a:r>
              <a:rPr lang="en-US" sz="3800" dirty="0" err="1">
                <a:solidFill>
                  <a:schemeClr val="tx1"/>
                </a:solidFill>
                <a:latin typeface="Arial Rounded MT Bold" panose="020F0704030504030204" pitchFamily="34" charset="0"/>
              </a:rPr>
              <a:t>tsitsit</a:t>
            </a:r>
            <a:r>
              <a:rPr lang="en-US" sz="3800" dirty="0">
                <a:solidFill>
                  <a:schemeClr val="tx1"/>
                </a:solidFill>
                <a:latin typeface="Arial Rounded MT Bold" panose="020F0704030504030204" pitchFamily="34" charset="0"/>
              </a:rPr>
              <a:t>] saying, ‘Let us go with you, for we have heard that God is with you.’”</a:t>
            </a:r>
          </a:p>
        </p:txBody>
      </p:sp>
    </p:spTree>
    <p:extLst>
      <p:ext uri="{BB962C8B-B14F-4D97-AF65-F5344CB8AC3E}">
        <p14:creationId xmlns:p14="http://schemas.microsoft.com/office/powerpoint/2010/main" val="3901524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70482-BF49-123D-BE1E-DC8A06BDB097}"/>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ACFC074-BB95-4E43-FE11-37C2AA470663}"/>
              </a:ext>
            </a:extLst>
          </p:cNvPr>
          <p:cNvSpPr>
            <a:spLocks noGrp="1" noChangeArrowheads="1"/>
          </p:cNvSpPr>
          <p:nvPr>
            <p:ph type="subTitle" idx="1"/>
          </p:nvPr>
        </p:nvSpPr>
        <p:spPr>
          <a:xfrm>
            <a:off x="228600" y="209550"/>
            <a:ext cx="8686800" cy="4800600"/>
          </a:xfrm>
        </p:spPr>
        <p:txBody>
          <a:bodyPr anchor="t">
            <a:normAutofit lnSpcReduction="100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Yermiyahu 31.9-13</a:t>
            </a:r>
            <a:r>
              <a:rPr lang="en-US" sz="4000" dirty="0">
                <a:solidFill>
                  <a:schemeClr val="tx1"/>
                </a:solidFill>
                <a:latin typeface="Arial Rounded MT Bold" panose="020F0704030504030204" pitchFamily="34" charset="0"/>
                <a:cs typeface="David" panose="020E0502060401010101" pitchFamily="34" charset="-79"/>
              </a:rPr>
              <a:t> Nations, hear the word of Adonai! Proclaim it in the coastlands far away. Say: “He who scattered Isra’el is gathering him, guarding him like a shepherd his flock.”  For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has ransomed Ya‘akov, redeemed him from hands too strong for him.  </a:t>
            </a:r>
          </a:p>
        </p:txBody>
      </p:sp>
    </p:spTree>
    <p:extLst>
      <p:ext uri="{BB962C8B-B14F-4D97-AF65-F5344CB8AC3E}">
        <p14:creationId xmlns:p14="http://schemas.microsoft.com/office/powerpoint/2010/main" val="2411763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47C1C-1E6C-27D5-6E98-21BFA63F15CB}"/>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5644EAB6-7760-50C3-1CA0-4F58F5E1E2CE}"/>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Yermiyahu 31.9-13</a:t>
            </a:r>
            <a:r>
              <a:rPr lang="en-US" sz="4000" dirty="0">
                <a:solidFill>
                  <a:schemeClr val="tx1"/>
                </a:solidFill>
                <a:latin typeface="Arial Rounded MT Bold" panose="020F0704030504030204" pitchFamily="34" charset="0"/>
                <a:cs typeface="David" panose="020E0502060401010101" pitchFamily="34" charset="-79"/>
              </a:rPr>
              <a:t> They will come and sing on the heights of Tziyon, streaming to the goodness of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 to the grain, the wine, the olive oil, and the young of the flock and the herd. They themselves will be like a well-watered garden, never to languish again.</a:t>
            </a:r>
          </a:p>
        </p:txBody>
      </p:sp>
    </p:spTree>
    <p:extLst>
      <p:ext uri="{BB962C8B-B14F-4D97-AF65-F5344CB8AC3E}">
        <p14:creationId xmlns:p14="http://schemas.microsoft.com/office/powerpoint/2010/main" val="2449385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E1FCF-F398-8675-D4D6-3D9B03F5082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8D1C0FFD-4CEA-87FB-81D1-91F8B811C713}"/>
              </a:ext>
            </a:extLst>
          </p:cNvPr>
          <p:cNvSpPr>
            <a:spLocks noGrp="1" noChangeArrowheads="1"/>
          </p:cNvSpPr>
          <p:nvPr>
            <p:ph type="subTitle" idx="1"/>
          </p:nvPr>
        </p:nvSpPr>
        <p:spPr>
          <a:xfrm>
            <a:off x="228600" y="209550"/>
            <a:ext cx="8686800" cy="4800600"/>
          </a:xfrm>
        </p:spPr>
        <p:txBody>
          <a:bodyPr anchor="t">
            <a:normAutofit fontScale="92500"/>
          </a:bodyPr>
          <a:lstStyle/>
          <a:p>
            <a:pPr marR="0" algn="l">
              <a:lnSpc>
                <a:spcPct val="100000"/>
              </a:lnSpc>
            </a:pPr>
            <a:r>
              <a:rPr lang="en-US" sz="4000" baseline="30000" dirty="0">
                <a:solidFill>
                  <a:schemeClr val="tx1"/>
                </a:solidFill>
                <a:latin typeface="Arial Rounded MT Bold" panose="020F0704030504030204" pitchFamily="34" charset="0"/>
                <a:cs typeface="David" panose="020E0502060401010101" pitchFamily="34" charset="-79"/>
              </a:rPr>
              <a:t>Yermiyahu 31.9-13</a:t>
            </a:r>
            <a:r>
              <a:rPr lang="en-US" sz="4000" dirty="0">
                <a:solidFill>
                  <a:schemeClr val="tx1"/>
                </a:solidFill>
                <a:latin typeface="Arial Rounded MT Bold" panose="020F0704030504030204" pitchFamily="34" charset="0"/>
                <a:cs typeface="David" panose="020E0502060401010101" pitchFamily="34" charset="-79"/>
              </a:rPr>
              <a:t> “Then the virgin will dance for joy, young men and old men together; for I will turn their mourning into joy, comfort and gladden them after their sorrow. I will give the </a:t>
            </a:r>
            <a:r>
              <a:rPr lang="en-US" sz="4000" dirty="0" err="1">
                <a:solidFill>
                  <a:schemeClr val="tx1"/>
                </a:solidFill>
                <a:latin typeface="Arial Rounded MT Bold" panose="020F0704030504030204" pitchFamily="34" charset="0"/>
                <a:cs typeface="David" panose="020E0502060401010101" pitchFamily="34" charset="-79"/>
              </a:rPr>
              <a:t>cohanim</a:t>
            </a:r>
            <a:r>
              <a:rPr lang="en-US" sz="4000" dirty="0">
                <a:solidFill>
                  <a:schemeClr val="tx1"/>
                </a:solidFill>
                <a:latin typeface="Arial Rounded MT Bold" panose="020F0704030504030204" pitchFamily="34" charset="0"/>
                <a:cs typeface="David" panose="020E0502060401010101" pitchFamily="34" charset="-79"/>
              </a:rPr>
              <a:t> their fill of rich food, and my people will be satisfied with my bounty,” says </a:t>
            </a:r>
            <a:r>
              <a:rPr lang="en-US" sz="4000" cap="small" dirty="0">
                <a:solidFill>
                  <a:schemeClr val="tx1"/>
                </a:solidFill>
                <a:latin typeface="Arial Rounded MT Bold" panose="020F0704030504030204" pitchFamily="34" charset="0"/>
                <a:cs typeface="David" panose="020E0502060401010101" pitchFamily="34" charset="-79"/>
              </a:rPr>
              <a:t>Adoni</a:t>
            </a:r>
            <a:r>
              <a:rPr lang="en-US" sz="4000" dirty="0">
                <a:solidFill>
                  <a:schemeClr val="tx1"/>
                </a:solidFill>
                <a:latin typeface="Arial Rounded MT Bold" panose="020F0704030504030204" pitchFamily="34" charset="0"/>
                <a:cs typeface="David" panose="020E0502060401010101" pitchFamily="34" charset="-79"/>
              </a:rPr>
              <a:t>.</a:t>
            </a:r>
          </a:p>
        </p:txBody>
      </p:sp>
    </p:spTree>
    <p:extLst>
      <p:ext uri="{BB962C8B-B14F-4D97-AF65-F5344CB8AC3E}">
        <p14:creationId xmlns:p14="http://schemas.microsoft.com/office/powerpoint/2010/main" val="2503733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6EF4B-548D-3FA6-20F8-8967E59EA694}"/>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C5AD09C9-D531-AC19-1575-AB7D8BA0D5D7}"/>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D3CEB11A-0DB5-E814-9444-702AFA974A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93318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66599-7D1E-923B-476E-3AE4E62EE82C}"/>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47797108-FFE3-C82A-232C-CBFB42ED57D7}"/>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92FDF59E-E48E-B2E0-60D9-F55C76F410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000249" y="-2000250"/>
            <a:ext cx="5143501" cy="9144000"/>
          </a:xfrm>
          <a:prstGeom prst="rect">
            <a:avLst/>
          </a:prstGeom>
        </p:spPr>
      </p:pic>
    </p:spTree>
    <p:extLst>
      <p:ext uri="{BB962C8B-B14F-4D97-AF65-F5344CB8AC3E}">
        <p14:creationId xmlns:p14="http://schemas.microsoft.com/office/powerpoint/2010/main" val="3007742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26A3D-BFFF-A869-D73D-0CA597053FD0}"/>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1D1EFC6E-5A87-0188-AB5C-44DA36E447E2}"/>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endParaRPr lang="en-US" sz="4000" dirty="0">
              <a:solidFill>
                <a:schemeClr val="tx1"/>
              </a:solidFill>
              <a:latin typeface="Arial Rounded MT Bold" panose="020F0704030504030204" pitchFamily="34" charset="0"/>
              <a:cs typeface="David" panose="020E0502060401010101" pitchFamily="34" charset="-79"/>
            </a:endParaRPr>
          </a:p>
        </p:txBody>
      </p:sp>
      <p:pic>
        <p:nvPicPr>
          <p:cNvPr id="3" name="Picture 2">
            <a:extLst>
              <a:ext uri="{FF2B5EF4-FFF2-40B4-BE49-F238E27FC236}">
                <a16:creationId xmlns:a16="http://schemas.microsoft.com/office/drawing/2014/main" id="{A4C67D40-73CE-FBA7-F324-6D2BC2C27F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B896486C-5961-DF6D-B76A-E29933938EDB}"/>
              </a:ext>
            </a:extLst>
          </p:cNvPr>
          <p:cNvSpPr txBox="1"/>
          <p:nvPr/>
        </p:nvSpPr>
        <p:spPr>
          <a:xfrm>
            <a:off x="304800" y="166147"/>
            <a:ext cx="7785336" cy="2554545"/>
          </a:xfrm>
          <a:prstGeom prst="rect">
            <a:avLst/>
          </a:prstGeom>
          <a:noFill/>
        </p:spPr>
        <p:txBody>
          <a:bodyPr wrap="none" rtlCol="0">
            <a:spAutoFit/>
          </a:bodyPr>
          <a:lstStyle/>
          <a:p>
            <a:pPr algn="l"/>
            <a:r>
              <a:rPr lang="en-US" u="sng" dirty="0">
                <a:solidFill>
                  <a:srgbClr val="FFFF66"/>
                </a:solidFill>
              </a:rPr>
              <a:t>The vision, are we following it?</a:t>
            </a:r>
          </a:p>
          <a:p>
            <a:pPr marL="461963" indent="-461963" algn="l">
              <a:buFont typeface="+mj-lt"/>
              <a:buAutoNum type="arabicPeriod"/>
            </a:pPr>
            <a:r>
              <a:rPr lang="en-US" dirty="0">
                <a:solidFill>
                  <a:schemeClr val="tx1"/>
                </a:solidFill>
              </a:rPr>
              <a:t>The power of a unified vision</a:t>
            </a:r>
          </a:p>
          <a:p>
            <a:pPr marL="461963" indent="-461963" algn="l">
              <a:buFont typeface="+mj-lt"/>
              <a:buAutoNum type="arabicPeriod"/>
            </a:pPr>
            <a:r>
              <a:rPr lang="en-US" dirty="0">
                <a:solidFill>
                  <a:schemeClr val="tx1"/>
                </a:solidFill>
              </a:rPr>
              <a:t>The definition of our vision</a:t>
            </a:r>
          </a:p>
          <a:p>
            <a:pPr marL="461963" indent="-461963" algn="l">
              <a:buFont typeface="+mj-lt"/>
              <a:buAutoNum type="arabicPeriod"/>
            </a:pPr>
            <a:r>
              <a:rPr lang="en-US" dirty="0">
                <a:solidFill>
                  <a:schemeClr val="tx1"/>
                </a:solidFill>
              </a:rPr>
              <a:t>Our fulfillment, or not.</a:t>
            </a:r>
          </a:p>
        </p:txBody>
      </p:sp>
    </p:spTree>
    <p:extLst>
      <p:ext uri="{BB962C8B-B14F-4D97-AF65-F5344CB8AC3E}">
        <p14:creationId xmlns:p14="http://schemas.microsoft.com/office/powerpoint/2010/main" val="224034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F3386-814D-2630-5D58-7E27AEE99B96}"/>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D6D17053-DB6D-7272-CE86-52FB1BD38062}"/>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E3DD23E7-276D-670B-7AB7-E0875AEE1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000249" y="-2000250"/>
            <a:ext cx="5143500" cy="9143999"/>
          </a:xfrm>
          <a:prstGeom prst="rect">
            <a:avLst/>
          </a:prstGeom>
        </p:spPr>
      </p:pic>
    </p:spTree>
    <p:extLst>
      <p:ext uri="{BB962C8B-B14F-4D97-AF65-F5344CB8AC3E}">
        <p14:creationId xmlns:p14="http://schemas.microsoft.com/office/powerpoint/2010/main" val="77373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29EEE-C511-8DB4-C0B9-8ABAD47325BA}"/>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3E887AAA-D784-3D94-E99F-7BB191A9CBDB}"/>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9E1900C3-1AF6-4711-5424-254B835A1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000250" y="-2000250"/>
            <a:ext cx="5143499" cy="9143998"/>
          </a:xfrm>
          <a:prstGeom prst="rect">
            <a:avLst/>
          </a:prstGeom>
        </p:spPr>
      </p:pic>
    </p:spTree>
    <p:extLst>
      <p:ext uri="{BB962C8B-B14F-4D97-AF65-F5344CB8AC3E}">
        <p14:creationId xmlns:p14="http://schemas.microsoft.com/office/powerpoint/2010/main" val="293417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B5593-5434-0718-E599-A4B5794B3885}"/>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FFCA739C-6DA5-515B-613F-B81E578C982A}"/>
              </a:ext>
            </a:extLst>
          </p:cNvPr>
          <p:cNvSpPr>
            <a:spLocks noGrp="1" noChangeArrowheads="1"/>
          </p:cNvSpPr>
          <p:nvPr>
            <p:ph type="subTitle" idx="1"/>
          </p:nvPr>
        </p:nvSpPr>
        <p:spPr>
          <a:xfrm>
            <a:off x="228600" y="209550"/>
            <a:ext cx="8686800" cy="4800600"/>
          </a:xfrm>
        </p:spPr>
        <p:txBody>
          <a:bodyPr anchor="t">
            <a:normAutofit/>
          </a:bodyPr>
          <a:lstStyle/>
          <a:p>
            <a:pPr marR="0" algn="l">
              <a:lnSpc>
                <a:spcPct val="100000"/>
              </a:lnSpc>
            </a:pPr>
            <a:r>
              <a:rPr lang="en-US" sz="4000" dirty="0">
                <a:solidFill>
                  <a:schemeClr val="tx1"/>
                </a:solidFill>
                <a:latin typeface="Arial Rounded MT Bold" panose="020F0704030504030204" pitchFamily="34" charset="0"/>
                <a:cs typeface="David" panose="020E0502060401010101" pitchFamily="34" charset="-79"/>
              </a:rPr>
              <a:t> </a:t>
            </a:r>
          </a:p>
        </p:txBody>
      </p:sp>
      <p:pic>
        <p:nvPicPr>
          <p:cNvPr id="3" name="Picture 2">
            <a:extLst>
              <a:ext uri="{FF2B5EF4-FFF2-40B4-BE49-F238E27FC236}">
                <a16:creationId xmlns:a16="http://schemas.microsoft.com/office/drawing/2014/main" id="{15811F3A-E845-F2F7-358E-F7E8D20C7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000249" y="-2000250"/>
            <a:ext cx="5143501" cy="9144000"/>
          </a:xfrm>
          <a:prstGeom prst="rect">
            <a:avLst/>
          </a:prstGeom>
        </p:spPr>
      </p:pic>
    </p:spTree>
    <p:extLst>
      <p:ext uri="{BB962C8B-B14F-4D97-AF65-F5344CB8AC3E}">
        <p14:creationId xmlns:p14="http://schemas.microsoft.com/office/powerpoint/2010/main" val="169906976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247881</TotalTime>
  <Words>2667</Words>
  <Application>Microsoft Office PowerPoint</Application>
  <PresentationFormat>On-screen Show (16:9)</PresentationFormat>
  <Paragraphs>302</Paragraphs>
  <Slides>60</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Arial Rounded MT Bold</vt:lpstr>
      <vt:lpstr>Corbel</vt:lpstr>
      <vt:lpstr>Google Sans Text</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5483</cp:revision>
  <dcterms:created xsi:type="dcterms:W3CDTF">2006-04-21T19:34:43Z</dcterms:created>
  <dcterms:modified xsi:type="dcterms:W3CDTF">2025-05-03T13:58:07Z</dcterms:modified>
</cp:coreProperties>
</file>