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70"/>
  </p:notesMasterIdLst>
  <p:handoutMasterIdLst>
    <p:handoutMasterId r:id="rId71"/>
  </p:handoutMasterIdLst>
  <p:sldIdLst>
    <p:sldId id="67228" r:id="rId2"/>
    <p:sldId id="67226" r:id="rId3"/>
    <p:sldId id="67230" r:id="rId4"/>
    <p:sldId id="67201" r:id="rId5"/>
    <p:sldId id="67235" r:id="rId6"/>
    <p:sldId id="67236" r:id="rId7"/>
    <p:sldId id="67234" r:id="rId8"/>
    <p:sldId id="66711" r:id="rId9"/>
    <p:sldId id="67227" r:id="rId10"/>
    <p:sldId id="67231" r:id="rId11"/>
    <p:sldId id="67233" r:id="rId12"/>
    <p:sldId id="67225" r:id="rId13"/>
    <p:sldId id="67222" r:id="rId14"/>
    <p:sldId id="67220" r:id="rId15"/>
    <p:sldId id="67229" r:id="rId16"/>
    <p:sldId id="67221" r:id="rId17"/>
    <p:sldId id="67219" r:id="rId18"/>
    <p:sldId id="67218" r:id="rId19"/>
    <p:sldId id="67223" r:id="rId20"/>
    <p:sldId id="67224" r:id="rId21"/>
    <p:sldId id="67202" r:id="rId22"/>
    <p:sldId id="67256" r:id="rId23"/>
    <p:sldId id="67255" r:id="rId24"/>
    <p:sldId id="67204" r:id="rId25"/>
    <p:sldId id="67207" r:id="rId26"/>
    <p:sldId id="67206" r:id="rId27"/>
    <p:sldId id="67210" r:id="rId28"/>
    <p:sldId id="67213" r:id="rId29"/>
    <p:sldId id="67211" r:id="rId30"/>
    <p:sldId id="67212" r:id="rId31"/>
    <p:sldId id="67237" r:id="rId32"/>
    <p:sldId id="66746" r:id="rId33"/>
    <p:sldId id="66760" r:id="rId34"/>
    <p:sldId id="66754" r:id="rId35"/>
    <p:sldId id="66762" r:id="rId36"/>
    <p:sldId id="66749" r:id="rId37"/>
    <p:sldId id="67239" r:id="rId38"/>
    <p:sldId id="67254" r:id="rId39"/>
    <p:sldId id="1757" r:id="rId40"/>
    <p:sldId id="1758" r:id="rId41"/>
    <p:sldId id="67205" r:id="rId42"/>
    <p:sldId id="67238" r:id="rId43"/>
    <p:sldId id="67243" r:id="rId44"/>
    <p:sldId id="67253" r:id="rId45"/>
    <p:sldId id="67208" r:id="rId46"/>
    <p:sldId id="67209" r:id="rId47"/>
    <p:sldId id="67245" r:id="rId48"/>
    <p:sldId id="67246" r:id="rId49"/>
    <p:sldId id="67252" r:id="rId50"/>
    <p:sldId id="67214" r:id="rId51"/>
    <p:sldId id="67216" r:id="rId52"/>
    <p:sldId id="67258" r:id="rId53"/>
    <p:sldId id="67251" r:id="rId54"/>
    <p:sldId id="67241" r:id="rId55"/>
    <p:sldId id="67257" r:id="rId56"/>
    <p:sldId id="67242" r:id="rId57"/>
    <p:sldId id="67250" r:id="rId58"/>
    <p:sldId id="67217" r:id="rId59"/>
    <p:sldId id="67248" r:id="rId60"/>
    <p:sldId id="67249" r:id="rId61"/>
    <p:sldId id="67261" r:id="rId62"/>
    <p:sldId id="67259" r:id="rId63"/>
    <p:sldId id="67260" r:id="rId64"/>
    <p:sldId id="66709" r:id="rId65"/>
    <p:sldId id="67262" r:id="rId66"/>
    <p:sldId id="67263" r:id="rId67"/>
    <p:sldId id="67200" r:id="rId68"/>
    <p:sldId id="67215" r:id="rId6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7933" autoAdjust="0"/>
  </p:normalViewPr>
  <p:slideViewPr>
    <p:cSldViewPr>
      <p:cViewPr varScale="1">
        <p:scale>
          <a:sx n="103" d="100"/>
          <a:sy n="103" d="100"/>
        </p:scale>
        <p:origin x="102" y="3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344"/>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2025 The Father's House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14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2025 The Father's House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14 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ZdKEfKD_ni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hub.com/greek/4073.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youtu.be/Wys3-L7X8Io?si=gbBVfauXklf4iTcq"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3BF9-06A7-8C88-B54C-3A52A7B86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1168CC-71A2-F833-C156-3F0088C53E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59E39A82-A882-5901-594C-6997A92443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B03912FD-4792-3873-F893-B3A9634AA3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FDBC79-3B10-A2E3-33AB-EDA53CC30D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4E98B23-9173-B3AA-A2FF-99B1091F118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889052-4C3D-D66D-5473-1034B545AA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37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8A5B-A494-76F0-7252-523C139E0D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E9795B-2A4A-81E9-2C64-4620A1B7D1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6557A9DA-F56D-D99E-D7C2-3A6BD12F63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2B1B51BE-04D1-E130-CD93-90957F8616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2A47A6-86E9-BE4C-8278-B740F90EF0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078A54-DE53-AFA2-5F51-E02E5E1D16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48191C-9A47-9A2D-0F58-CC385F4D875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6459E-07BA-C67C-310E-78931CB702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732A51-2D4B-FE01-E7B1-5CB2799529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EF44D5E-226F-A2BF-9FF0-B1D5A177FA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81208C9-DBB3-D1C5-76A8-0F160179A7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2B9B94-7220-DAEA-9B8E-CC94BE9A69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8BAFBC-4B8E-533B-B873-89ED36FD48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AB60041-6FEB-4B02-76B2-FF2B9E619A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09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44EE-DDBF-0FF1-0D5A-60495AC9AA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39B5FC-AFD3-BE05-6685-1A17E1791B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1319E58-CEA9-705D-E8ED-F9A5B50854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2C87042F-7EEF-1C9A-9B34-54D8684D1A7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9E06C6-B5AE-BBAE-63EF-C67C956ADF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CF7DCB-F924-724B-8371-064F7C7E34B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08AE7DA-DF51-9000-B2C9-5DF00C7F61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B8B8-0F5B-0D2C-E989-916E1B8AF8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388D5F-37C0-2AFA-D288-AC3DC137D2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59DB3C6-1DB9-2117-8EB9-1E2565E819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17B6F114-DE90-10C3-1C00-E51C2D528A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C42504-0C04-E598-399A-F8F4938CE9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BE4D54-5028-7643-8DF6-70F5170FFD7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a:solidFill>
                  <a:schemeClr val="tx1"/>
                </a:solidFill>
                <a:effectLst/>
                <a:latin typeface="Arial Rounded MT Bold" pitchFamily="34" charset="0"/>
                <a:ea typeface="+mn-ea"/>
                <a:cs typeface="Arial" charset="0"/>
                <a:hlinkClick r:id="rId3"/>
              </a:rPr>
              <a:t>https://youtu.be/ZdKEfKD_niM?list=TLGGnGkX2TlYuWExNDA2MjAyNQ</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0" i="0" kern="1200" dirty="0">
              <a:solidFill>
                <a:schemeClr val="tx1"/>
              </a:solidFill>
              <a:effectLst/>
              <a:latin typeface="Arial Rounded MT Bold" pitchFamily="34" charset="0"/>
              <a:ea typeface="+mn-ea"/>
              <a:cs typeface="Arial" charset="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a:solidFill>
                  <a:schemeClr val="tx1"/>
                </a:solidFill>
                <a:effectLst/>
                <a:latin typeface="Arial Rounded MT Bold" pitchFamily="34" charset="0"/>
                <a:ea typeface="+mn-ea"/>
                <a:cs typeface="Arial" charset="0"/>
                <a:hlinkClick r:id="rId3"/>
              </a:rPr>
              <a:t>https://www.youtube.com/watch?v=ZdKEfKD_niM</a:t>
            </a:r>
            <a:endParaRPr lang="en-US" sz="2000" b="0" i="0" kern="1200" dirty="0">
              <a:solidFill>
                <a:schemeClr val="tx1"/>
              </a:solidFill>
              <a:effectLst/>
              <a:latin typeface="Arial Rounded MT Bold" pitchFamily="34" charset="0"/>
              <a:ea typeface="+mn-ea"/>
              <a:cs typeface="Arial" charset="0"/>
            </a:endParaRPr>
          </a:p>
          <a:p>
            <a:pPr algn="l"/>
            <a:endParaRPr lang="en-US" altLang="en-US" dirty="0"/>
          </a:p>
        </p:txBody>
      </p:sp>
      <p:cxnSp>
        <p:nvCxnSpPr>
          <p:cNvPr id="3" name="Straight Connector 2">
            <a:extLst>
              <a:ext uri="{FF2B5EF4-FFF2-40B4-BE49-F238E27FC236}">
                <a16:creationId xmlns:a16="http://schemas.microsoft.com/office/drawing/2014/main" id="{A8F79F56-0D62-A3DF-6AA0-B4FBDA8F3C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85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26E1-4B10-9081-CC97-BA19AE2981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271A23-3304-5FAC-08FC-E4BF44A1AE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DFD18B43-6E09-4EA8-4F1E-258B9394B3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8CEB3C8C-3CDE-3BE1-228F-3B7126A714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718401-FFED-7EFC-7DBA-C5EED2DB053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4933E7-94C7-C044-549D-0DA69AC22C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503021-2A75-B5E5-689C-C70E61364D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5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E1A-EEB9-F084-DA83-2DD80860C8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899A91-9D79-5184-3CD8-9B5C1C253C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EA824049-6ED0-9B04-FB29-E4863049B44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3117E54-9916-4B1B-7472-BD9A761AC53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366CD7-B5F9-A78F-E855-A215D39FF0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5B9D67-7773-247B-4FC3-DADA894D32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38210D-1CB0-7540-4A4A-2350FCFBA1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8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714B-0F9E-D755-DE41-CDBDEEC22D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8264BA-794D-E454-563A-D736460FD6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D9AA586-24D1-7AAE-4790-DBA5479B1E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F955646-4FC3-DA0C-0883-94ABFB70B6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318E09-D187-88B5-941B-0D8BFF9453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FB5A30-1F43-3875-0C9F-9E46AE55D8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11D173E-B7E4-3582-C1BC-94C15816ED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19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2F927-2088-C5F0-E4BD-645C24A234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254DAF-EC8A-D200-353B-920C68356F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A54A252-F784-E970-6EB8-5BC12B238B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3D53B4D0-DF09-F8DF-A682-351D8905A1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142B8D-8178-3526-362C-13C66BD6E5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8A092C-5265-9E45-5678-7A0A768623F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ED47F1-BD4B-76ED-2AE2-C9463C887C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3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0CB5-5E1B-7C45-FE89-74ABF3B5EC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7A1759-2591-301B-D2E7-C932204A88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D4E8DA10-4E97-A507-481F-E92D08269E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99931D3A-2B97-E423-2E61-8EB2A9AF9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D51321-FDB0-769B-9BE7-5B72961595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7B0E1E-4744-F0BE-9E9E-05C01BDA03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006B306-6761-C4AF-8340-AC9B6B9928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7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300B-0E98-2771-CBE3-52F4F7178A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4EDCABB-24CF-306E-C191-1D6D77B41F4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91DB3A9B-1520-0B45-4361-8AE1FDFCE0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08F6187-75E3-E141-00DD-B63F105219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B76EA1-B57A-F6F4-9C20-706C48D83F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634359-839B-5B62-DB24-1BC02AF32A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6DE29D-88F1-88FD-01E9-6784408535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91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A3FB-6715-371E-62D5-C6A9E78C214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72E6E7-5E99-44E1-29F7-E138D7AE16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B39BC8E8-9253-7CD3-EB16-10E955F2C2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DA0B5B70-A5CA-D59D-CFD0-57AA53DD37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9352D4-5C48-427A-6ACD-B37F822AB2D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8352E9-DD5D-54DA-1DD8-F2380778D1E7}"/>
              </a:ext>
            </a:extLst>
          </p:cNvPr>
          <p:cNvSpPr>
            <a:spLocks noGrp="1" noChangeArrowheads="1"/>
          </p:cNvSpPr>
          <p:nvPr>
            <p:ph type="body" idx="1"/>
          </p:nvPr>
        </p:nvSpPr>
        <p:spPr>
          <a:xfrm>
            <a:off x="152400" y="4114800"/>
            <a:ext cx="6553200" cy="4876800"/>
          </a:xfrm>
        </p:spPr>
        <p:txBody>
          <a:bodyPr/>
          <a:lstStyle/>
          <a:p>
            <a:r>
              <a:rPr lang="en-US" altLang="en-US" sz="1050" dirty="0"/>
              <a:t>https://davidstent.org/its-been-a-long-time-coming/</a:t>
            </a:r>
          </a:p>
          <a:p>
            <a:pPr algn="l"/>
            <a:r>
              <a:rPr lang="en-US" altLang="en-US" dirty="0"/>
              <a:t>Plus six top leaders and 10 top nuclear scientists</a:t>
            </a:r>
          </a:p>
        </p:txBody>
      </p:sp>
      <p:cxnSp>
        <p:nvCxnSpPr>
          <p:cNvPr id="3" name="Straight Connector 2">
            <a:extLst>
              <a:ext uri="{FF2B5EF4-FFF2-40B4-BE49-F238E27FC236}">
                <a16:creationId xmlns:a16="http://schemas.microsoft.com/office/drawing/2014/main" id="{85BDFCB7-14C3-8750-1D62-C2F5389F5E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3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C14B-148D-4BAB-0528-9A137C5B9B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2A6A04-A621-A364-6D67-077A2A57C5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D94C515F-9B21-548C-052E-0ED1D60950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04CBA7B-112E-1CFD-CE9D-1B187FA48E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64466B-EFCF-E67E-5183-F30CE472C9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9654BD-2FCF-7B1F-C816-B628A003C14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6A5A650-A028-99D0-945B-21A2FBF9330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38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AF123-A782-26BF-1561-E75A7D9E84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C88956-0573-05D6-5D73-3C31F386B1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5094F02E-FF9E-22D6-0032-8FF83934DB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AEC9F2CE-B1F6-3950-3028-CACF6E8118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703087-DB61-BC5A-2E67-2CE630CB09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0C8A10-47D0-FD70-86B7-CCCD4FB2DE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5282C5B-A200-46A6-F3FE-54DCCC7EE2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1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D122-9CCC-7369-EEB7-8E9962714A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B706EC-67F5-0781-6822-323AA906F99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C63BC5A0-55EE-9567-CF67-9574A7BC0A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831BCA97-812A-ED6E-5B24-A983E99AD0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03D783-DFE2-4E9D-805C-83D2542FE5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5E71BC-922C-0E82-7A79-71290CBB823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E89C42C-6983-7241-4EA5-11A5A7697F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493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7A380-4A23-0534-A1E7-AC43CE6F3A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934BA9-8944-CF91-2386-6F8E6ACCBE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E12156D-0D01-B3F1-3135-92E6EF7F38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BC8797B-6413-51F5-EC89-C13A7C97ED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633542-AB63-6CB8-5E62-3B873571517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25DA7E-C39B-56EE-839B-7E33E39C1CFB}"/>
              </a:ext>
            </a:extLst>
          </p:cNvPr>
          <p:cNvSpPr>
            <a:spLocks noGrp="1" noChangeArrowheads="1"/>
          </p:cNvSpPr>
          <p:nvPr>
            <p:ph type="body" idx="1"/>
          </p:nvPr>
        </p:nvSpPr>
        <p:spPr>
          <a:xfrm>
            <a:off x="152400" y="4114800"/>
            <a:ext cx="6553200" cy="4876800"/>
          </a:xfrm>
        </p:spPr>
        <p:txBody>
          <a:bodyPr/>
          <a:lstStyle/>
          <a:p>
            <a:pPr algn="l"/>
            <a:r>
              <a:rPr lang="en-US" altLang="en-US" dirty="0"/>
              <a:t>Considering both</a:t>
            </a:r>
          </a:p>
        </p:txBody>
      </p:sp>
      <p:cxnSp>
        <p:nvCxnSpPr>
          <p:cNvPr id="3" name="Straight Connector 2">
            <a:extLst>
              <a:ext uri="{FF2B5EF4-FFF2-40B4-BE49-F238E27FC236}">
                <a16:creationId xmlns:a16="http://schemas.microsoft.com/office/drawing/2014/main" id="{43F1839C-E627-D4AF-B9A6-A3F6CA4AA9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4FE7-7730-A643-C0A2-1CD2068EFD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F47E23-06CA-4E13-4DD3-7EC2C86DC1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7C5549C6-CC97-11B4-F3B4-A200164062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2501F2B2-DD91-38AE-4589-42A8043BEE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7DFB5C0-F7E3-89F1-45AB-B717E141CE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E076B2-4EA4-F2F0-C325-50AFD1B5AB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A097DC-96D9-88E3-30F0-865D3FD277D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7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AE99-71ED-F7EF-4461-DF4F8609DB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05A10A-B626-1BBE-80CD-0DBB2EFCAC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8FA66AA8-14EC-603D-D28E-D0E3E6738D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3BEA0246-7001-185D-7908-FE6114188D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63A1EE-EEF1-7EC7-9F25-EED7C0C3A9C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530CB6-4B8C-1DA1-7A61-C0088F3E166C}"/>
              </a:ext>
            </a:extLst>
          </p:cNvPr>
          <p:cNvSpPr>
            <a:spLocks noGrp="1" noChangeArrowheads="1"/>
          </p:cNvSpPr>
          <p:nvPr>
            <p:ph type="body" idx="1"/>
          </p:nvPr>
        </p:nvSpPr>
        <p:spPr>
          <a:xfrm>
            <a:off x="152400" y="4114800"/>
            <a:ext cx="6553200" cy="4876800"/>
          </a:xfrm>
        </p:spPr>
        <p:txBody>
          <a:bodyPr/>
          <a:lstStyle/>
          <a:p>
            <a:pPr algn="l"/>
            <a:r>
              <a:rPr lang="en-US" altLang="en-US" dirty="0"/>
              <a:t>Congregation AND family</a:t>
            </a:r>
          </a:p>
          <a:p>
            <a:pPr algn="l"/>
            <a:r>
              <a:rPr lang="en-US" altLang="en-US" dirty="0"/>
              <a:t>Look around.  You ARE in a place of abundance.  Gratefulness!?</a:t>
            </a:r>
          </a:p>
        </p:txBody>
      </p:sp>
      <p:cxnSp>
        <p:nvCxnSpPr>
          <p:cNvPr id="3" name="Straight Connector 2">
            <a:extLst>
              <a:ext uri="{FF2B5EF4-FFF2-40B4-BE49-F238E27FC236}">
                <a16:creationId xmlns:a16="http://schemas.microsoft.com/office/drawing/2014/main" id="{0FF22C91-FB70-BBF4-9251-263C31605B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42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2746-7AE9-38A4-6ACC-38B9B7C3C3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67D446-7FE5-2949-B98B-733ABA0F36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438DB41A-3C09-BC1C-33FF-CDAC3D6E5B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11B5B854-75F6-9B99-CF8C-FF1BD00EC8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AA19A1-B646-349D-6667-856738CE163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BCEBA9-2A6D-4D32-5363-C735B7F08D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DF51CB-68C6-B470-40F4-4EE99F5DC65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383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BD68-7FD7-700B-8DDB-F440EBB586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54A776-C056-F160-3B10-6C37DD4BF69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116FE8E9-B110-7FCE-BEA4-511B20D49E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AB6F03D6-84A9-E166-8E69-25134BACD59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5B4EBF-B80E-551C-84EB-5004618B7F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955B05-BB51-6571-0C7E-04A6FBA11D02}"/>
              </a:ext>
            </a:extLst>
          </p:cNvPr>
          <p:cNvSpPr>
            <a:spLocks noGrp="1" noChangeArrowheads="1"/>
          </p:cNvSpPr>
          <p:nvPr>
            <p:ph type="body" idx="1"/>
          </p:nvPr>
        </p:nvSpPr>
        <p:spPr>
          <a:xfrm>
            <a:off x="152400" y="4114800"/>
            <a:ext cx="6553200" cy="4876800"/>
          </a:xfrm>
        </p:spPr>
        <p:txBody>
          <a:bodyPr/>
          <a:lstStyle/>
          <a:p>
            <a:pPr algn="l"/>
            <a:r>
              <a:rPr lang="en-US" altLang="en-US" dirty="0"/>
              <a:t>Easy to monitor our tongue.  If you say the name of a group or individual, other than yourself, speak well of them.  Denounce practices if really needed.</a:t>
            </a:r>
          </a:p>
        </p:txBody>
      </p:sp>
      <p:cxnSp>
        <p:nvCxnSpPr>
          <p:cNvPr id="3" name="Straight Connector 2">
            <a:extLst>
              <a:ext uri="{FF2B5EF4-FFF2-40B4-BE49-F238E27FC236}">
                <a16:creationId xmlns:a16="http://schemas.microsoft.com/office/drawing/2014/main" id="{0ED52530-35EE-1DAC-F38D-4816DE3003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44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D77D3-6835-5391-B72E-09574EFD1F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4D011C-CA1E-2386-D339-7EA9EF68F9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D56695B-2512-E539-AB2D-A6387FD15A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5275941-F91A-8C95-0908-F82BE41BDE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24F361-511F-D6BE-EE9D-C8BDA07B08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C26377-894A-CE12-9490-5577016D5230}"/>
              </a:ext>
            </a:extLst>
          </p:cNvPr>
          <p:cNvSpPr>
            <a:spLocks noGrp="1" noChangeArrowheads="1"/>
          </p:cNvSpPr>
          <p:nvPr>
            <p:ph type="body" idx="1"/>
          </p:nvPr>
        </p:nvSpPr>
        <p:spPr>
          <a:xfrm>
            <a:off x="152400" y="4114800"/>
            <a:ext cx="6553200" cy="4876800"/>
          </a:xfrm>
        </p:spPr>
        <p:txBody>
          <a:bodyPr/>
          <a:lstStyle/>
          <a:p>
            <a:pPr algn="l"/>
            <a:r>
              <a:rPr lang="en-US" altLang="en-US" dirty="0"/>
              <a:t>Who builds it? </a:t>
            </a:r>
          </a:p>
        </p:txBody>
      </p:sp>
      <p:cxnSp>
        <p:nvCxnSpPr>
          <p:cNvPr id="3" name="Straight Connector 2">
            <a:extLst>
              <a:ext uri="{FF2B5EF4-FFF2-40B4-BE49-F238E27FC236}">
                <a16:creationId xmlns:a16="http://schemas.microsoft.com/office/drawing/2014/main" id="{37408615-35A4-12AF-7D03-87E0413687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50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AA56-1686-7D40-27DF-B717D80485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8B4A67-563C-125B-6FF8-6727488DFE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D1948580-6B4A-6BF5-D640-BF251FD47F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BBCF89CD-F610-6B97-B093-C7E2B3D76E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03DBBA-95FB-DEB7-DF6D-031C962E5D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AECEA0-0B5C-9A62-6FFF-3EAB4B55F8F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675ADD-F8EE-14BD-93E8-3AC4559569B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28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DA4A4-B599-CD0A-6F4E-BAEDEEC92B3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73BA2D-478B-CE57-E901-366E7EB9B8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7BB8FD0-7F95-A499-A8D1-399C07707C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BFF71A71-B26C-7BA3-92E4-04DECEAA80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21278F-1C77-AB99-DB6F-33009BC87A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C83C539-358A-B27D-4FF5-6596CA89F811}"/>
              </a:ext>
            </a:extLst>
          </p:cNvPr>
          <p:cNvSpPr>
            <a:spLocks noGrp="1" noChangeArrowheads="1"/>
          </p:cNvSpPr>
          <p:nvPr>
            <p:ph type="body" idx="1"/>
          </p:nvPr>
        </p:nvSpPr>
        <p:spPr>
          <a:xfrm>
            <a:off x="152400" y="4114800"/>
            <a:ext cx="6553200" cy="4876800"/>
          </a:xfrm>
        </p:spPr>
        <p:txBody>
          <a:bodyPr/>
          <a:lstStyle/>
          <a:p>
            <a:r>
              <a:rPr lang="en-US" altLang="en-US" sz="1050" dirty="0"/>
              <a:t>https://davidstent.org/its-been-a-long-time-coming/</a:t>
            </a:r>
          </a:p>
        </p:txBody>
      </p:sp>
      <p:cxnSp>
        <p:nvCxnSpPr>
          <p:cNvPr id="3" name="Straight Connector 2">
            <a:extLst>
              <a:ext uri="{FF2B5EF4-FFF2-40B4-BE49-F238E27FC236}">
                <a16:creationId xmlns:a16="http://schemas.microsoft.com/office/drawing/2014/main" id="{0D1A22A8-C7B3-CDA2-7A4D-EC429688BD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90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C7A8-8420-B541-EE1D-3E902C7D02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B99C68-458C-3EF0-72FD-55E3CD70A32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6EF5254B-43DF-125B-DCA3-6D93E86F93C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2EA591A-0AA3-A51F-BD91-884DF59263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5EE15E-3687-627E-5DD7-56725A76E9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26AAA6-E0A3-1B07-56F5-45C5BDCB3F32}"/>
              </a:ext>
            </a:extLst>
          </p:cNvPr>
          <p:cNvSpPr>
            <a:spLocks noGrp="1" noChangeArrowheads="1"/>
          </p:cNvSpPr>
          <p:nvPr>
            <p:ph type="body" idx="1"/>
          </p:nvPr>
        </p:nvSpPr>
        <p:spPr>
          <a:xfrm>
            <a:off x="152400" y="4114800"/>
            <a:ext cx="6553200" cy="4876800"/>
          </a:xfrm>
        </p:spPr>
        <p:txBody>
          <a:bodyPr/>
          <a:lstStyle/>
          <a:p>
            <a:pPr algn="l"/>
            <a:r>
              <a:rPr lang="en-US" altLang="en-US" sz="1100" dirty="0">
                <a:hlinkClick r:id="rId3"/>
              </a:rPr>
              <a:t>https://biblehub.com/greek/4073.htm</a:t>
            </a:r>
            <a:endParaRPr lang="en-US" altLang="en-US" sz="1100" dirty="0"/>
          </a:p>
          <a:p>
            <a:pPr algn="l"/>
            <a:r>
              <a:rPr lang="en-US" altLang="en-US" dirty="0"/>
              <a:t>He is our ROCK, our strength</a:t>
            </a:r>
          </a:p>
        </p:txBody>
      </p:sp>
      <p:cxnSp>
        <p:nvCxnSpPr>
          <p:cNvPr id="3" name="Straight Connector 2">
            <a:extLst>
              <a:ext uri="{FF2B5EF4-FFF2-40B4-BE49-F238E27FC236}">
                <a16:creationId xmlns:a16="http://schemas.microsoft.com/office/drawing/2014/main" id="{E1FEC253-273D-FB94-1DA8-446E9CD599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741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A9BA-DBE9-FAAF-A337-D6AAD432E4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2FDEF0-A3B0-4F9F-6DE4-B22B7AC3A6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297BD27-8662-0E01-7D7F-44369C58AF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CDDACC9-A467-AC95-6DE6-7318049901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5D870E-ED67-D195-69CD-E03C6DE72A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C6D364-E29D-907E-BEDA-7EF6861F3589}"/>
              </a:ext>
            </a:extLst>
          </p:cNvPr>
          <p:cNvSpPr>
            <a:spLocks noGrp="1" noChangeArrowheads="1"/>
          </p:cNvSpPr>
          <p:nvPr>
            <p:ph type="body" idx="1"/>
          </p:nvPr>
        </p:nvSpPr>
        <p:spPr>
          <a:xfrm>
            <a:off x="152400" y="4114800"/>
            <a:ext cx="6553200" cy="4876800"/>
          </a:xfrm>
        </p:spPr>
        <p:txBody>
          <a:bodyPr/>
          <a:lstStyle/>
          <a:p>
            <a:pPr algn="l"/>
            <a:r>
              <a:rPr lang="en-US" altLang="en-US" dirty="0"/>
              <a:t>Mentioned last week </a:t>
            </a:r>
          </a:p>
        </p:txBody>
      </p:sp>
      <p:cxnSp>
        <p:nvCxnSpPr>
          <p:cNvPr id="3" name="Straight Connector 2">
            <a:extLst>
              <a:ext uri="{FF2B5EF4-FFF2-40B4-BE49-F238E27FC236}">
                <a16:creationId xmlns:a16="http://schemas.microsoft.com/office/drawing/2014/main" id="{804E06D8-A2AB-CD23-1649-4EA04D0EFB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556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4C9D-B5F8-318F-8D72-95D649311D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816532-D2C4-B9C4-7BA7-C539586C2A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C129FD1D-D5DF-0381-AF21-937F9F713B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A43521E-B642-CD63-07D4-A52888C78B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C7D256-F5B7-A1FE-4B5C-A9F4A569AF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3E6844-F99B-4E88-98A9-FF370BF2E7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109B9A-9C63-27F7-4E93-39E6D5544D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0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83F8-0AB6-7D68-B9D8-9C42E24418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D171E4-5FD0-0BAF-EFD3-0BC7F8636B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04F75A6D-536F-9303-88AB-1E00F5562B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DD352534-B391-6AC7-26E2-2D77C84FE5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671F1F-2F84-6F46-CC8F-C9F80DCDF0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7BF7F3-E49A-1337-B3E3-1C7FE7CB90E4}"/>
              </a:ext>
            </a:extLst>
          </p:cNvPr>
          <p:cNvSpPr>
            <a:spLocks noGrp="1" noChangeArrowheads="1"/>
          </p:cNvSpPr>
          <p:nvPr>
            <p:ph type="body" idx="1"/>
          </p:nvPr>
        </p:nvSpPr>
        <p:spPr>
          <a:xfrm>
            <a:off x="152400" y="4114800"/>
            <a:ext cx="6553200" cy="4876800"/>
          </a:xfrm>
        </p:spPr>
        <p:txBody>
          <a:bodyPr/>
          <a:lstStyle/>
          <a:p>
            <a:pPr algn="l"/>
            <a:r>
              <a:rPr lang="en-US" altLang="en-US" dirty="0"/>
              <a:t>Equivalent to each other.  It doesn’t always work that way, but this is G-d’s paradigm</a:t>
            </a:r>
          </a:p>
        </p:txBody>
      </p:sp>
      <p:cxnSp>
        <p:nvCxnSpPr>
          <p:cNvPr id="3" name="Straight Connector 2">
            <a:extLst>
              <a:ext uri="{FF2B5EF4-FFF2-40B4-BE49-F238E27FC236}">
                <a16:creationId xmlns:a16="http://schemas.microsoft.com/office/drawing/2014/main" id="{2ED6E361-0901-47A9-5471-BA0991A271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7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46DE-5579-2537-4431-BB505BC852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4FF3C1-6274-C2EC-C80D-23291F604C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36DE17D-481C-2DA5-8348-D571A6BA21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2D9A4513-6184-28AD-0C44-3249C832A2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68F94A-A079-3988-6870-E292CC36A0F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BF11F2-6EFC-8947-4DDD-4F9CE2155E11}"/>
              </a:ext>
            </a:extLst>
          </p:cNvPr>
          <p:cNvSpPr>
            <a:spLocks noGrp="1" noChangeArrowheads="1"/>
          </p:cNvSpPr>
          <p:nvPr>
            <p:ph type="body" idx="1"/>
          </p:nvPr>
        </p:nvSpPr>
        <p:spPr>
          <a:xfrm>
            <a:off x="152400" y="4114800"/>
            <a:ext cx="6553200" cy="4876800"/>
          </a:xfrm>
        </p:spPr>
        <p:txBody>
          <a:bodyPr/>
          <a:lstStyle/>
          <a:p>
            <a:pPr algn="l"/>
            <a:r>
              <a:rPr lang="en-US" altLang="en-US" dirty="0"/>
              <a:t>Wives, make that so for your husbands!</a:t>
            </a:r>
          </a:p>
        </p:txBody>
      </p:sp>
      <p:cxnSp>
        <p:nvCxnSpPr>
          <p:cNvPr id="3" name="Straight Connector 2">
            <a:extLst>
              <a:ext uri="{FF2B5EF4-FFF2-40B4-BE49-F238E27FC236}">
                <a16:creationId xmlns:a16="http://schemas.microsoft.com/office/drawing/2014/main" id="{6B30D9AA-A9B5-899F-746C-CA9CB743B1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48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450E-3022-C667-09C7-9B404851DF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A83DB6-8F8B-B68C-9FEC-DBDC2C3CB5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0EA0997-39EE-64F1-E198-1A731287B9B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E49216B-0BF2-09E7-DDA7-2E0D94BEB3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A69223-9AF6-4349-91E5-FEEEDC4690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4F4026-B82C-0AFD-5DDB-7556C0DD9F20}"/>
              </a:ext>
            </a:extLst>
          </p:cNvPr>
          <p:cNvSpPr>
            <a:spLocks noGrp="1" noChangeArrowheads="1"/>
          </p:cNvSpPr>
          <p:nvPr>
            <p:ph type="body" idx="1"/>
          </p:nvPr>
        </p:nvSpPr>
        <p:spPr>
          <a:xfrm>
            <a:off x="152400" y="4114800"/>
            <a:ext cx="6553200" cy="4876800"/>
          </a:xfrm>
        </p:spPr>
        <p:txBody>
          <a:bodyPr/>
          <a:lstStyle/>
          <a:p>
            <a:pPr algn="l"/>
            <a:r>
              <a:rPr lang="en-US" altLang="en-US" dirty="0"/>
              <a:t>After this picture, immediate segue into prayer for peace.  NOT conquest.  Shalom.  More about this coming.</a:t>
            </a:r>
          </a:p>
        </p:txBody>
      </p:sp>
      <p:cxnSp>
        <p:nvCxnSpPr>
          <p:cNvPr id="3" name="Straight Connector 2">
            <a:extLst>
              <a:ext uri="{FF2B5EF4-FFF2-40B4-BE49-F238E27FC236}">
                <a16:creationId xmlns:a16="http://schemas.microsoft.com/office/drawing/2014/main" id="{4D190E46-94D3-61F4-BB29-8297E091F1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976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7A3E-6376-55E4-5BD4-B6841EB1C5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C406E8-3ADB-1CC2-3694-74FF1F53BB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8FBFA7DD-0FDD-91DB-CD88-349565758E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405817C3-D52F-9F9E-E257-084E85B2CF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9F3EAB-3FD1-A5CA-9F46-0A84104915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E49DC5-F5FC-9A72-03B5-15F057B97AF5}"/>
              </a:ext>
            </a:extLst>
          </p:cNvPr>
          <p:cNvSpPr>
            <a:spLocks noGrp="1" noChangeArrowheads="1"/>
          </p:cNvSpPr>
          <p:nvPr>
            <p:ph type="body" idx="1"/>
          </p:nvPr>
        </p:nvSpPr>
        <p:spPr>
          <a:xfrm>
            <a:off x="152400" y="4114800"/>
            <a:ext cx="6553200" cy="4876800"/>
          </a:xfrm>
        </p:spPr>
        <p:txBody>
          <a:bodyPr/>
          <a:lstStyle/>
          <a:p>
            <a:pPr algn="l"/>
            <a:r>
              <a:rPr lang="en-US" altLang="en-US" dirty="0"/>
              <a:t>So, happiness and joy = the voice of the bride and groom</a:t>
            </a:r>
          </a:p>
          <a:p>
            <a:pPr algn="l"/>
            <a:r>
              <a:rPr lang="en-US" altLang="en-US" dirty="0"/>
              <a:t>Jews and Nations grafted in with us sing about joy and peace.</a:t>
            </a:r>
          </a:p>
        </p:txBody>
      </p:sp>
      <p:cxnSp>
        <p:nvCxnSpPr>
          <p:cNvPr id="3" name="Straight Connector 2">
            <a:extLst>
              <a:ext uri="{FF2B5EF4-FFF2-40B4-BE49-F238E27FC236}">
                <a16:creationId xmlns:a16="http://schemas.microsoft.com/office/drawing/2014/main" id="{8D800CEF-FF5D-62E1-6B0F-0E89626DD9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05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9C98-5884-3531-FD76-6C8A4A57AE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E166FA-C53F-51F2-A3B8-9692ED2767A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4792AEA1-2427-475A-EB90-0C804EA7BB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AC6E88EA-D80A-7E6E-90FA-3DD23E8697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494606-F9CC-F36C-911E-25944A5182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9088BE2-A668-C549-8F04-5170E32F140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A8C9A1-28C6-CA66-4D3F-07616534CC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2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BFCE-A8E4-F4AA-E980-9FED6A73A4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42F129-74A1-7274-E71B-EE30A14950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99469DA-9BFA-396C-6E0E-B137ADF577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27269E1D-4E58-65FC-F504-A0F95F81BD7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A37F91C-7591-2974-5545-DE9CD6882D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E43D98-D11C-47DD-8315-8977F87A22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88E75D-A578-5ED5-427E-D057130D53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611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D96715C-619B-3DF6-0CE1-A1953CCCD90E}"/>
              </a:ext>
            </a:extLst>
          </p:cNvPr>
          <p:cNvSpPr>
            <a:spLocks noGrp="1" noChangeArrowheads="1"/>
          </p:cNvSpPr>
          <p:nvPr>
            <p:ph type="hdr" sz="quarter"/>
          </p:nvPr>
        </p:nvSpPr>
        <p:spPr>
          <a:ln/>
        </p:spPr>
        <p:txBody>
          <a:bodyPr/>
          <a:lstStyle/>
          <a:p>
            <a:r>
              <a:rPr lang="en-US" altLang="en-US"/>
              <a:t>Father's Day 2025 The Father's House</a:t>
            </a:r>
          </a:p>
        </p:txBody>
      </p:sp>
      <p:sp>
        <p:nvSpPr>
          <p:cNvPr id="3" name="Rectangle 3">
            <a:extLst>
              <a:ext uri="{FF2B5EF4-FFF2-40B4-BE49-F238E27FC236}">
                <a16:creationId xmlns:a16="http://schemas.microsoft.com/office/drawing/2014/main" id="{0FD0BE04-B3D9-4B45-5252-1393FD0F09E2}"/>
              </a:ext>
            </a:extLst>
          </p:cNvPr>
          <p:cNvSpPr>
            <a:spLocks noGrp="1" noChangeArrowheads="1"/>
          </p:cNvSpPr>
          <p:nvPr>
            <p:ph type="dt" idx="1"/>
          </p:nvPr>
        </p:nvSpPr>
        <p:spPr>
          <a:ln/>
        </p:spPr>
        <p:txBody>
          <a:bodyPr/>
          <a:lstStyle/>
          <a:p>
            <a:r>
              <a:rPr lang="en-US" altLang="en-US"/>
              <a:t>June 14 2025 5785</a:t>
            </a:r>
          </a:p>
        </p:txBody>
      </p:sp>
      <p:sp>
        <p:nvSpPr>
          <p:cNvPr id="4" name="Rectangle 7">
            <a:extLst>
              <a:ext uri="{FF2B5EF4-FFF2-40B4-BE49-F238E27FC236}">
                <a16:creationId xmlns:a16="http://schemas.microsoft.com/office/drawing/2014/main" id="{4590CFE2-4A7E-B667-1ED5-A5B2A013C755}"/>
              </a:ext>
            </a:extLst>
          </p:cNvPr>
          <p:cNvSpPr>
            <a:spLocks noGrp="1" noChangeArrowheads="1"/>
          </p:cNvSpPr>
          <p:nvPr>
            <p:ph type="sldNum" sz="quarter" idx="5"/>
          </p:nvPr>
        </p:nvSpPr>
        <p:spPr>
          <a:ln/>
        </p:spPr>
        <p:txBody>
          <a:bodyPr/>
          <a:lstStyle/>
          <a:p>
            <a:fld id="{9A7DD0A5-881A-4536-9655-817E6B2D495E}" type="slidenum">
              <a:rPr lang="en-US" altLang="en-US"/>
              <a:pPr/>
              <a:t>39</a:t>
            </a:fld>
            <a:endParaRPr lang="en-US" altLang="en-US"/>
          </a:p>
        </p:txBody>
      </p:sp>
      <p:sp>
        <p:nvSpPr>
          <p:cNvPr id="5667842" name="Rectangle 2">
            <a:extLst>
              <a:ext uri="{FF2B5EF4-FFF2-40B4-BE49-F238E27FC236}">
                <a16:creationId xmlns:a16="http://schemas.microsoft.com/office/drawing/2014/main" id="{D5DF2401-E0BB-5CB1-67DC-2B0C40022FD7}"/>
              </a:ext>
            </a:extLst>
          </p:cNvPr>
          <p:cNvSpPr>
            <a:spLocks noGrp="1" noRot="1" noChangeAspect="1" noChangeArrowheads="1" noTextEdit="1"/>
          </p:cNvSpPr>
          <p:nvPr>
            <p:ph type="sldImg"/>
          </p:nvPr>
        </p:nvSpPr>
        <p:spPr>
          <a:xfrm>
            <a:off x="533400" y="304800"/>
            <a:ext cx="5791200" cy="3810000"/>
          </a:xfrm>
          <a:ln/>
        </p:spPr>
      </p:sp>
      <p:sp>
        <p:nvSpPr>
          <p:cNvPr id="5667843" name="Rectangle 3">
            <a:extLst>
              <a:ext uri="{FF2B5EF4-FFF2-40B4-BE49-F238E27FC236}">
                <a16:creationId xmlns:a16="http://schemas.microsoft.com/office/drawing/2014/main" id="{2C0ABD62-2D6B-AAA4-8573-B3C856974D27}"/>
              </a:ext>
            </a:extLst>
          </p:cNvPr>
          <p:cNvSpPr>
            <a:spLocks noGrp="1" noChangeArrowheads="1"/>
          </p:cNvSpPr>
          <p:nvPr>
            <p:ph type="body" idx="1"/>
          </p:nvPr>
        </p:nvSpPr>
        <p:spPr>
          <a:xfrm>
            <a:off x="152400" y="4114800"/>
            <a:ext cx="6553200" cy="4876800"/>
          </a:xfrm>
        </p:spPr>
        <p:txBody>
          <a:bodyPr/>
          <a:lstStyle/>
          <a:p>
            <a:r>
              <a:rPr lang="en-US" altLang="en-US" dirty="0"/>
              <a:t>Pay your bill.</a:t>
            </a:r>
          </a:p>
        </p:txBody>
      </p:sp>
    </p:spTree>
    <p:extLst>
      <p:ext uri="{BB962C8B-B14F-4D97-AF65-F5344CB8AC3E}">
        <p14:creationId xmlns:p14="http://schemas.microsoft.com/office/powerpoint/2010/main" val="90628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F7550-FBCC-5376-A714-A2D5A60AB3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4DCBED-E125-41D5-2F60-7934602ED5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DB97CF0-67E8-6939-B70C-8A61159B4E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1FA02F62-91D0-0627-BCF6-5162E5E3E1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8C6362-E3DF-6F9D-E07E-30868572CC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4378D1-6850-B0DE-DE45-E6674CAD9E29}"/>
              </a:ext>
            </a:extLst>
          </p:cNvPr>
          <p:cNvSpPr>
            <a:spLocks noGrp="1" noChangeArrowheads="1"/>
          </p:cNvSpPr>
          <p:nvPr>
            <p:ph type="body" idx="1"/>
          </p:nvPr>
        </p:nvSpPr>
        <p:spPr>
          <a:xfrm>
            <a:off x="152400" y="4114800"/>
            <a:ext cx="6553200" cy="4876800"/>
          </a:xfrm>
        </p:spPr>
        <p:txBody>
          <a:bodyPr/>
          <a:lstStyle/>
          <a:p>
            <a:pPr algn="l"/>
            <a:r>
              <a:rPr lang="en-US" altLang="en-US" sz="1050" dirty="0"/>
              <a:t>https://allisraelnews.com/breathtaking-revelation-israels-mossad-operated-covert-drone-base-within-iran-struck-targets-from-inside-the-country?utm_source=convertkit&amp;utm_medium=email&amp;utm_campaign=ISRAEL%20LAUNCHES%20PREEMPTIVE%20STRIKES%20ON%20IRAN%20%E2%80%94%20Israeli%20DM%20declares%20%E2%80%98Extreme%20emergency%20alert%E2%80%99%20for%20all%20citizens%20to%20prepare%20for%20retaliatory%20attacks%20-%2017950371</a:t>
            </a:r>
          </a:p>
        </p:txBody>
      </p:sp>
      <p:cxnSp>
        <p:nvCxnSpPr>
          <p:cNvPr id="3" name="Straight Connector 2">
            <a:extLst>
              <a:ext uri="{FF2B5EF4-FFF2-40B4-BE49-F238E27FC236}">
                <a16:creationId xmlns:a16="http://schemas.microsoft.com/office/drawing/2014/main" id="{128D28F4-00A3-67A9-CD20-B3E83BAF7B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040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0D273B-5196-8501-6F7A-E75CF4514079}"/>
              </a:ext>
            </a:extLst>
          </p:cNvPr>
          <p:cNvSpPr>
            <a:spLocks noGrp="1" noChangeArrowheads="1"/>
          </p:cNvSpPr>
          <p:nvPr>
            <p:ph type="hdr" sz="quarter"/>
          </p:nvPr>
        </p:nvSpPr>
        <p:spPr>
          <a:ln/>
        </p:spPr>
        <p:txBody>
          <a:bodyPr/>
          <a:lstStyle/>
          <a:p>
            <a:r>
              <a:rPr lang="en-US" altLang="en-US"/>
              <a:t>Father's Day 2025 The Father's House</a:t>
            </a:r>
          </a:p>
        </p:txBody>
      </p:sp>
      <p:sp>
        <p:nvSpPr>
          <p:cNvPr id="3" name="Rectangle 3">
            <a:extLst>
              <a:ext uri="{FF2B5EF4-FFF2-40B4-BE49-F238E27FC236}">
                <a16:creationId xmlns:a16="http://schemas.microsoft.com/office/drawing/2014/main" id="{33528B6F-0A0A-C81E-0A6D-4E1AD22862A6}"/>
              </a:ext>
            </a:extLst>
          </p:cNvPr>
          <p:cNvSpPr>
            <a:spLocks noGrp="1" noChangeArrowheads="1"/>
          </p:cNvSpPr>
          <p:nvPr>
            <p:ph type="dt" idx="1"/>
          </p:nvPr>
        </p:nvSpPr>
        <p:spPr>
          <a:ln/>
        </p:spPr>
        <p:txBody>
          <a:bodyPr/>
          <a:lstStyle/>
          <a:p>
            <a:r>
              <a:rPr lang="en-US" altLang="en-US"/>
              <a:t>June 14 2025 5785</a:t>
            </a:r>
          </a:p>
        </p:txBody>
      </p:sp>
      <p:sp>
        <p:nvSpPr>
          <p:cNvPr id="4" name="Rectangle 7">
            <a:extLst>
              <a:ext uri="{FF2B5EF4-FFF2-40B4-BE49-F238E27FC236}">
                <a16:creationId xmlns:a16="http://schemas.microsoft.com/office/drawing/2014/main" id="{4C9478DD-9393-1AFB-A902-F2595617346F}"/>
              </a:ext>
            </a:extLst>
          </p:cNvPr>
          <p:cNvSpPr>
            <a:spLocks noGrp="1" noChangeArrowheads="1"/>
          </p:cNvSpPr>
          <p:nvPr>
            <p:ph type="sldNum" sz="quarter" idx="5"/>
          </p:nvPr>
        </p:nvSpPr>
        <p:spPr>
          <a:ln/>
        </p:spPr>
        <p:txBody>
          <a:bodyPr/>
          <a:lstStyle/>
          <a:p>
            <a:fld id="{F06FD139-E9A0-4619-8E04-04D1CB63281F}" type="slidenum">
              <a:rPr lang="en-US" altLang="en-US"/>
              <a:pPr/>
              <a:t>40</a:t>
            </a:fld>
            <a:endParaRPr lang="en-US" altLang="en-US"/>
          </a:p>
        </p:txBody>
      </p:sp>
      <p:sp>
        <p:nvSpPr>
          <p:cNvPr id="5669890" name="Rectangle 2">
            <a:extLst>
              <a:ext uri="{FF2B5EF4-FFF2-40B4-BE49-F238E27FC236}">
                <a16:creationId xmlns:a16="http://schemas.microsoft.com/office/drawing/2014/main" id="{3FAE55A3-F4D6-FE58-C28F-A5A161908D51}"/>
              </a:ext>
            </a:extLst>
          </p:cNvPr>
          <p:cNvSpPr>
            <a:spLocks noGrp="1" noRot="1" noChangeAspect="1" noChangeArrowheads="1" noTextEdit="1"/>
          </p:cNvSpPr>
          <p:nvPr>
            <p:ph type="sldImg"/>
          </p:nvPr>
        </p:nvSpPr>
        <p:spPr>
          <a:xfrm>
            <a:off x="381000" y="304800"/>
            <a:ext cx="6172200" cy="3810000"/>
          </a:xfrm>
          <a:ln/>
        </p:spPr>
      </p:sp>
      <p:sp>
        <p:nvSpPr>
          <p:cNvPr id="5669891" name="Rectangle 3">
            <a:extLst>
              <a:ext uri="{FF2B5EF4-FFF2-40B4-BE49-F238E27FC236}">
                <a16:creationId xmlns:a16="http://schemas.microsoft.com/office/drawing/2014/main" id="{9040E049-FDB4-3F55-03BB-40E7CE02721D}"/>
              </a:ext>
            </a:extLst>
          </p:cNvPr>
          <p:cNvSpPr>
            <a:spLocks noGrp="1" noChangeArrowheads="1"/>
          </p:cNvSpPr>
          <p:nvPr>
            <p:ph type="body" idx="1"/>
          </p:nvPr>
        </p:nvSpPr>
        <p:spPr>
          <a:xfrm>
            <a:off x="152400" y="4114800"/>
            <a:ext cx="6553200" cy="4876800"/>
          </a:xfrm>
        </p:spPr>
        <p:txBody>
          <a:bodyPr/>
          <a:lstStyle/>
          <a:p>
            <a:r>
              <a:rPr lang="en-US" altLang="en-US"/>
              <a:t>Come to Him, receive Shalom.</a:t>
            </a:r>
          </a:p>
          <a:p>
            <a:r>
              <a:rPr lang="en-US" altLang="en-US"/>
              <a:t>Come to Him, He’ll work out unity.</a:t>
            </a:r>
          </a:p>
          <a:p>
            <a:r>
              <a:rPr lang="en-US" altLang="en-US"/>
              <a:t>Come to Him, He’ll work out guarding you.</a:t>
            </a:r>
          </a:p>
          <a:p>
            <a:r>
              <a:rPr lang="en-US" altLang="en-US"/>
              <a:t>Come to Him, He’ll work out divine intimacy.</a:t>
            </a:r>
          </a:p>
        </p:txBody>
      </p:sp>
    </p:spTree>
    <p:extLst>
      <p:ext uri="{BB962C8B-B14F-4D97-AF65-F5344CB8AC3E}">
        <p14:creationId xmlns:p14="http://schemas.microsoft.com/office/powerpoint/2010/main" val="3012193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76B2-4F9A-0044-0CCC-7E623A2E5B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30643B-9917-FC72-824B-E6F22908EEE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2B50F71-9AAF-B91B-432C-3746098E94E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C8A89A6-E266-D29E-8C31-4FEEF136F5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08A704-60FB-8443-B482-C17F0F317F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2A8239-3250-300C-740A-B38084A5BE05}"/>
              </a:ext>
            </a:extLst>
          </p:cNvPr>
          <p:cNvSpPr>
            <a:spLocks noGrp="1" noChangeArrowheads="1"/>
          </p:cNvSpPr>
          <p:nvPr>
            <p:ph type="body" idx="1"/>
          </p:nvPr>
        </p:nvSpPr>
        <p:spPr>
          <a:xfrm>
            <a:off x="152400" y="4114800"/>
            <a:ext cx="6553200" cy="4876800"/>
          </a:xfrm>
        </p:spPr>
        <p:txBody>
          <a:bodyPr/>
          <a:lstStyle/>
          <a:p>
            <a:pPr algn="l"/>
            <a:r>
              <a:rPr lang="en-US" altLang="en-US" dirty="0"/>
              <a:t>Yeshua is the Father, big Brother, Prince of Peace!!</a:t>
            </a:r>
          </a:p>
        </p:txBody>
      </p:sp>
      <p:cxnSp>
        <p:nvCxnSpPr>
          <p:cNvPr id="3" name="Straight Connector 2">
            <a:extLst>
              <a:ext uri="{FF2B5EF4-FFF2-40B4-BE49-F238E27FC236}">
                <a16:creationId xmlns:a16="http://schemas.microsoft.com/office/drawing/2014/main" id="{E869653B-7502-DDE1-BAD8-35FA09AF0B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11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13CA-BAF8-48DF-95C0-20698F4FD2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3BFB8E-4C91-7B5D-528A-AE49F9A200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D4326E61-8FF9-1E6B-981C-95F12AD94E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F25A1816-67B0-D167-42BE-6B1C64C650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2C4E2F-2483-F530-F77C-B612953034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C7D5CA-C72D-0419-C16D-FE95967B0186}"/>
              </a:ext>
            </a:extLst>
          </p:cNvPr>
          <p:cNvSpPr>
            <a:spLocks noGrp="1" noChangeArrowheads="1"/>
          </p:cNvSpPr>
          <p:nvPr>
            <p:ph type="body" idx="1"/>
          </p:nvPr>
        </p:nvSpPr>
        <p:spPr>
          <a:xfrm>
            <a:off x="152400" y="4114800"/>
            <a:ext cx="6553200" cy="4876800"/>
          </a:xfrm>
        </p:spPr>
        <p:txBody>
          <a:bodyPr/>
          <a:lstStyle/>
          <a:p>
            <a:pPr algn="l"/>
            <a:r>
              <a:rPr lang="en-US" altLang="en-US" dirty="0"/>
              <a:t>Fathers, are you peacemakers?   Marriage, kids, community?</a:t>
            </a:r>
          </a:p>
        </p:txBody>
      </p:sp>
      <p:cxnSp>
        <p:nvCxnSpPr>
          <p:cNvPr id="3" name="Straight Connector 2">
            <a:extLst>
              <a:ext uri="{FF2B5EF4-FFF2-40B4-BE49-F238E27FC236}">
                <a16:creationId xmlns:a16="http://schemas.microsoft.com/office/drawing/2014/main" id="{453BB4DA-C8D5-7EF0-B7AC-5C22D54F98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34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CF32-96A4-12B7-8DE7-0A25BAE682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75B2F8-C198-4494-A81C-30DFB9D325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099540F7-A2F9-362B-00DE-18AD6C78CC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DB12140-97B6-0CF0-C6D4-E5A5C01968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37EFDB-2BF3-C26C-67B6-4EF80CFB49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B34FE53-BF6C-1CF4-9077-6832F193DC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269F13-D0D3-EDEB-1540-E2CC408538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418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B4E3-F737-1BC7-D0EF-EB380B2FA0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47008D-F1F7-A6B7-ED18-D04C54A622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CE76E57-4FC5-FF27-B475-C73BA13832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16A255B-9CCC-5B3A-0734-47B8348DC9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100229-8029-0F1F-2F36-7BEFF29BF3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C6346D-9940-2230-7D7C-0205195BB8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DE6D38-8247-B9BC-28D3-F184203C09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59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E5C1-9DC7-24D7-1C5B-98ADB307CC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2CA045-B20A-E0AC-2681-23C60FDCB6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BD0C502A-1F93-DDFC-F68B-E93133601D9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B948DB57-EA32-B962-B854-68B2EB347B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D61825-3959-CB37-7E4E-A67267D2667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55C677-8E5A-8909-B68D-EB09A598C316}"/>
              </a:ext>
            </a:extLst>
          </p:cNvPr>
          <p:cNvSpPr>
            <a:spLocks noGrp="1" noChangeArrowheads="1"/>
          </p:cNvSpPr>
          <p:nvPr>
            <p:ph type="body" idx="1"/>
          </p:nvPr>
        </p:nvSpPr>
        <p:spPr>
          <a:xfrm>
            <a:off x="152400" y="4114800"/>
            <a:ext cx="6553200" cy="4876800"/>
          </a:xfrm>
        </p:spPr>
        <p:txBody>
          <a:bodyPr/>
          <a:lstStyle/>
          <a:p>
            <a:pPr algn="l"/>
            <a:r>
              <a:rPr lang="en-US" altLang="en-US" dirty="0"/>
              <a:t>The man should be the first to confess.   If single parent...do your best.</a:t>
            </a:r>
          </a:p>
        </p:txBody>
      </p:sp>
      <p:cxnSp>
        <p:nvCxnSpPr>
          <p:cNvPr id="3" name="Straight Connector 2">
            <a:extLst>
              <a:ext uri="{FF2B5EF4-FFF2-40B4-BE49-F238E27FC236}">
                <a16:creationId xmlns:a16="http://schemas.microsoft.com/office/drawing/2014/main" id="{AE6F8200-2048-411D-C6D9-E4D545C310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973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E118D-883D-AB11-1347-3FD5BAFD74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6A9F39-7FBA-56AC-DC20-84154EDB10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079F360F-19D4-15A6-E762-CE45CF6D15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F965BEFC-3F45-3717-BD4F-4FFE8FCA32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3E0E24D-86C6-ECEA-38AA-AC3F289BE1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1E2CBC-8A76-2042-056B-E094D41C7F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BB504C-5FC0-875D-AA7F-C9A8C341F3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54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C8DB-4889-DA41-711B-DB5DD7D53E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51F6DB7-3B6B-7242-7342-1311EA0F13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4F195014-893B-C5B0-DF5B-C81C8ED28F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D4E18D4B-9540-B60C-1CA0-AA6E85E6E9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816FA7F-94B7-B53D-DF6F-6658CFE004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3F3E1C-382E-AB80-5D5D-10284CF97E4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E1088E-6FD9-643E-B2EF-74DD63E004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644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F7097-C017-492C-FF1E-DA53983CAF9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16A5FF-432A-A8FF-89FC-882D4441E9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47979981-1315-DF17-5248-0190D135BB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D4E34E93-244C-85CA-9D4F-FB2FBD421C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0E275B-BED6-F913-BAAF-45B2B821C2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663783-CFE8-890A-0144-C1A3CEA361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1E8FB2-0162-DAA6-2433-B392281B4B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34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2457-D6B1-013C-9639-746B96416C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8E6222-B031-3C4E-BB46-7BEAC04287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83F994AF-B929-ADCA-7321-37F1DC9E83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3E9DB578-E00C-21FB-51C6-57603828DE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A31A94-84A6-4D04-5334-7917097797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BBB246-A4EA-2FE4-C82E-82ADDEDD4E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20571A-B336-F9A3-78EA-6D4C8B7EB7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91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C15CB-F4E0-E99A-AA3F-FE85347103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33F984-D6B8-27BD-E662-8923D1FE193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6E120F66-042B-0A7B-8CDB-4473722E82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9585FF2D-703E-E9AA-08AB-D45936C5C2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96C7E6-09B0-E5D7-25D5-F6896C7CCB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644F8F-8485-8D56-4FCA-8A0AE652B7DF}"/>
              </a:ext>
            </a:extLst>
          </p:cNvPr>
          <p:cNvSpPr>
            <a:spLocks noGrp="1" noChangeArrowheads="1"/>
          </p:cNvSpPr>
          <p:nvPr>
            <p:ph type="body" idx="1"/>
          </p:nvPr>
        </p:nvSpPr>
        <p:spPr>
          <a:xfrm>
            <a:off x="152400" y="4114800"/>
            <a:ext cx="6553200" cy="4876800"/>
          </a:xfrm>
        </p:spPr>
        <p:txBody>
          <a:bodyPr/>
          <a:lstStyle/>
          <a:p>
            <a:r>
              <a:rPr lang="en-US" altLang="en-US" sz="1050" dirty="0"/>
              <a:t>https://allisraelnews.com/breathtaking-revelation-israels-mossad-operated-covert-drone-base-within-iran-struck-targets-from-inside-the-country?utm_source=convertkit&amp;utm_medium=email&amp;utm_campaign=ISRAEL%20LAUNCHES%20PREEMPTIVE%20STRIKES%20ON%20IRAN%20%E2%80%94%20Israeli%20DM%20declares%20%E2%80%98Extreme%20emergency%20alert%E2%80%99%20for%20all%20citizens%20to%20prepare%20for%20retaliatory%20attacks%20-%2017950371</a:t>
            </a:r>
          </a:p>
        </p:txBody>
      </p:sp>
      <p:cxnSp>
        <p:nvCxnSpPr>
          <p:cNvPr id="3" name="Straight Connector 2">
            <a:extLst>
              <a:ext uri="{FF2B5EF4-FFF2-40B4-BE49-F238E27FC236}">
                <a16:creationId xmlns:a16="http://schemas.microsoft.com/office/drawing/2014/main" id="{8E5B1667-68D0-10EC-6CC0-0508BBF301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781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E9801-E7A1-AD65-D042-2E222AEA44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98FB85-97E5-3459-F604-C7B724F5B4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BE4A9868-4AAF-D472-9C64-235F6BB1B66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6E9F0C7C-5334-6E27-A504-BC1279D85E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F61AAB-8C1C-20F9-4CCF-2618DD4851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5E61C7-A561-7CFE-60A5-31647DACB0DF}"/>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https://en.wikipedia.org/wiki/Dad_joke</a:t>
            </a:r>
          </a:p>
        </p:txBody>
      </p:sp>
      <p:cxnSp>
        <p:nvCxnSpPr>
          <p:cNvPr id="3" name="Straight Connector 2">
            <a:extLst>
              <a:ext uri="{FF2B5EF4-FFF2-40B4-BE49-F238E27FC236}">
                <a16:creationId xmlns:a16="http://schemas.microsoft.com/office/drawing/2014/main" id="{0D3E2F5D-C481-96C3-7440-7FF1319D9C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63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8B75-7E83-F719-4971-FA56F76438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E37AB7-A05A-891C-FB3F-B29E66AF95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8456739F-A400-C68A-350D-BEEE09090B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4A94D160-C529-EAB7-8F2C-08C4AF7282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136C31-2761-2D77-5DF3-91F3B11BCA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4B9F49-4343-675A-5630-652C06D0AEBD}"/>
              </a:ext>
            </a:extLst>
          </p:cNvPr>
          <p:cNvSpPr>
            <a:spLocks noGrp="1" noChangeArrowheads="1"/>
          </p:cNvSpPr>
          <p:nvPr>
            <p:ph type="body" idx="1"/>
          </p:nvPr>
        </p:nvSpPr>
        <p:spPr>
          <a:xfrm>
            <a:off x="152400" y="4114800"/>
            <a:ext cx="6553200" cy="4876800"/>
          </a:xfrm>
        </p:spPr>
        <p:txBody>
          <a:bodyPr/>
          <a:lstStyle/>
          <a:p>
            <a:pPr algn="l"/>
            <a:r>
              <a:rPr lang="en-US" altLang="en-US" dirty="0"/>
              <a:t>No such thing as “Mom jokes”</a:t>
            </a:r>
          </a:p>
        </p:txBody>
      </p:sp>
      <p:cxnSp>
        <p:nvCxnSpPr>
          <p:cNvPr id="3" name="Straight Connector 2">
            <a:extLst>
              <a:ext uri="{FF2B5EF4-FFF2-40B4-BE49-F238E27FC236}">
                <a16:creationId xmlns:a16="http://schemas.microsoft.com/office/drawing/2014/main" id="{9A2544BA-0F9F-470D-29DC-171BA731C0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28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A190-ECCF-CC94-0519-D99960C697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0197C6-DBD7-0666-0B79-1CC9D4F03E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313F4D74-71D1-5BD6-6D03-6F4B35AABA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12BE1FD6-EF9D-D346-7F54-19C330E3FC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9C976E-801C-1917-4DF7-5F0085EE5C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EB027F-3CE0-DB9B-E14A-BF9A1CEB33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1483461-E5B8-F00D-BC37-0075ABD632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270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FA576-5237-B024-F8A8-51B10DE169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96B6A7-3034-B85A-287F-2C999FB7F1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404CDD4-6416-21A2-FDBB-3003C1A7AC1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0F72C4F-D982-7361-8E51-CBA4B74BB1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155B4E-24A4-D8D9-6879-F1863A45FA4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5A9D038-B827-803A-5BB4-F35DC62E85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24EB0F-684A-10FA-CDD7-AD827BFA07B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66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9780-4078-D8DB-C7BF-E8BDC545DE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4DB036-CACE-C744-AD9C-15A5816F48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AB50D8C-9AFB-AEE4-C464-7B2B2C1FE9C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76299AF-FFBE-6AA7-BC59-D249DE4375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024B0F-0D25-1D79-8552-36D06445BB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5B9F91-3C1B-511F-0D64-4747DBD5B0A7}"/>
              </a:ext>
            </a:extLst>
          </p:cNvPr>
          <p:cNvSpPr>
            <a:spLocks noGrp="1" noChangeArrowheads="1"/>
          </p:cNvSpPr>
          <p:nvPr>
            <p:ph type="body" idx="1"/>
          </p:nvPr>
        </p:nvSpPr>
        <p:spPr>
          <a:xfrm>
            <a:off x="152400" y="4114800"/>
            <a:ext cx="6553200" cy="4876800"/>
          </a:xfrm>
        </p:spPr>
        <p:txBody>
          <a:bodyPr/>
          <a:lstStyle/>
          <a:p>
            <a:pPr algn="l"/>
            <a:r>
              <a:rPr lang="en-US" altLang="en-US" sz="1100" dirty="0"/>
              <a:t>https://www.bornhappylivehappy.com/post/2019/07/30/why-dads-are-the-fun-parent</a:t>
            </a:r>
          </a:p>
        </p:txBody>
      </p:sp>
      <p:cxnSp>
        <p:nvCxnSpPr>
          <p:cNvPr id="3" name="Straight Connector 2">
            <a:extLst>
              <a:ext uri="{FF2B5EF4-FFF2-40B4-BE49-F238E27FC236}">
                <a16:creationId xmlns:a16="http://schemas.microsoft.com/office/drawing/2014/main" id="{EE2BBCA6-7E67-9431-3344-03E5480CCA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0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C044-A29E-9D95-0032-D7D7744383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41761C-1300-F3E2-2F5C-4817BCBAD8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6923A22E-AA2C-1297-77AD-74E6BFB0A4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FFE12570-84A9-B813-6613-CBD55570C9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1618C2-774B-1539-DE5F-D7792C08AE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0E8B09-DAA1-6873-4ED2-37A16389495F}"/>
              </a:ext>
            </a:extLst>
          </p:cNvPr>
          <p:cNvSpPr>
            <a:spLocks noGrp="1" noChangeArrowheads="1"/>
          </p:cNvSpPr>
          <p:nvPr>
            <p:ph type="body" idx="1"/>
          </p:nvPr>
        </p:nvSpPr>
        <p:spPr>
          <a:xfrm>
            <a:off x="152400" y="4114800"/>
            <a:ext cx="6553200" cy="4876800"/>
          </a:xfrm>
        </p:spPr>
        <p:txBody>
          <a:bodyPr/>
          <a:lstStyle/>
          <a:p>
            <a:pPr algn="l"/>
            <a:r>
              <a:rPr lang="en-US" altLang="en-US" sz="1050" dirty="0"/>
              <a:t>https://www.bornhappylivehappy.com/post/2019/07/30/why-dads-are-the-fun-parent</a:t>
            </a:r>
          </a:p>
          <a:p>
            <a:pPr algn="l"/>
            <a:r>
              <a:rPr lang="en-US" altLang="en-US" dirty="0"/>
              <a:t>Dad’s body changes with birth of kids: less testosterone, more oxytocin</a:t>
            </a:r>
          </a:p>
        </p:txBody>
      </p:sp>
      <p:cxnSp>
        <p:nvCxnSpPr>
          <p:cNvPr id="3" name="Straight Connector 2">
            <a:extLst>
              <a:ext uri="{FF2B5EF4-FFF2-40B4-BE49-F238E27FC236}">
                <a16:creationId xmlns:a16="http://schemas.microsoft.com/office/drawing/2014/main" id="{3E6362B8-5D2C-4319-8D00-48AF660DB8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06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ED29-754E-3700-BADB-1667823B40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EBB2CC-4E10-0694-1A00-1A45F6E36B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C4876690-6789-2CC6-9D4A-1B6BE8F24E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4E9A8F49-656C-73B4-268C-634C8C7B6A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D64DD1-1716-DF95-E5AE-1D5105D301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331BBA-CA08-6DFD-8DD5-DB1A9E574201}"/>
              </a:ext>
            </a:extLst>
          </p:cNvPr>
          <p:cNvSpPr>
            <a:spLocks noGrp="1" noChangeArrowheads="1"/>
          </p:cNvSpPr>
          <p:nvPr>
            <p:ph type="body" idx="1"/>
          </p:nvPr>
        </p:nvSpPr>
        <p:spPr>
          <a:xfrm>
            <a:off x="152400" y="4114800"/>
            <a:ext cx="6553200" cy="4876800"/>
          </a:xfrm>
        </p:spPr>
        <p:txBody>
          <a:bodyPr/>
          <a:lstStyle/>
          <a:p>
            <a:pPr algn="l"/>
            <a:r>
              <a:rPr lang="en-US" altLang="en-US" sz="1050" dirty="0"/>
              <a:t>https://www.bornhappylivehappy.com/post/2019/07/30/why-dads-are-the-fun-parent</a:t>
            </a:r>
          </a:p>
        </p:txBody>
      </p:sp>
      <p:cxnSp>
        <p:nvCxnSpPr>
          <p:cNvPr id="3" name="Straight Connector 2">
            <a:extLst>
              <a:ext uri="{FF2B5EF4-FFF2-40B4-BE49-F238E27FC236}">
                <a16:creationId xmlns:a16="http://schemas.microsoft.com/office/drawing/2014/main" id="{8A6E0CA9-5C27-35CE-E2BB-82329E3B40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70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C0AF-CD60-343B-DB30-26152E3756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9D281C-6B7C-A751-B5D3-A88FAF3E98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9E80AB0-85A5-A91D-15F6-006FF5FB00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C38ECA3-6061-6C43-C47C-BAEC0B46CD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7D92F3-0597-AD35-A9F8-ECD39E151F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3FE797-292B-7E6D-F13D-AAAB41E4A4AA}"/>
              </a:ext>
            </a:extLst>
          </p:cNvPr>
          <p:cNvSpPr>
            <a:spLocks noGrp="1" noChangeArrowheads="1"/>
          </p:cNvSpPr>
          <p:nvPr>
            <p:ph type="body" idx="1"/>
          </p:nvPr>
        </p:nvSpPr>
        <p:spPr>
          <a:xfrm>
            <a:off x="152400" y="4114800"/>
            <a:ext cx="6553200" cy="4876800"/>
          </a:xfrm>
        </p:spPr>
        <p:txBody>
          <a:bodyPr/>
          <a:lstStyle/>
          <a:p>
            <a:pPr algn="l"/>
            <a:r>
              <a:rPr lang="en-US" altLang="en-US" dirty="0"/>
              <a:t>I am not that athletic, but even my most estranged child says he can’t remember NOT knowing how to throw a frisbee.  Emergency frisbee in the car always.  Mr. Mouth.</a:t>
            </a:r>
          </a:p>
        </p:txBody>
      </p:sp>
      <p:cxnSp>
        <p:nvCxnSpPr>
          <p:cNvPr id="3" name="Straight Connector 2">
            <a:extLst>
              <a:ext uri="{FF2B5EF4-FFF2-40B4-BE49-F238E27FC236}">
                <a16:creationId xmlns:a16="http://schemas.microsoft.com/office/drawing/2014/main" id="{F47E3DBE-0352-93F5-C125-E0A17611A8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864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9A2CD-6BF8-4A62-33EB-04DFCCD1E7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6BA0A8-01B4-0EAC-1616-176A1CB3D6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B82FFF40-500B-7AC1-80C6-1B5ECEA2AFC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4A0DE57C-F60D-53C9-98FF-6E22719417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3A037F-A6F3-D1A9-574F-A399C1BB0F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0B5FB0-C4B6-9687-0579-F50F0E75C5D6}"/>
              </a:ext>
            </a:extLst>
          </p:cNvPr>
          <p:cNvSpPr>
            <a:spLocks noGrp="1" noChangeArrowheads="1"/>
          </p:cNvSpPr>
          <p:nvPr>
            <p:ph type="body" idx="1"/>
          </p:nvPr>
        </p:nvSpPr>
        <p:spPr>
          <a:xfrm>
            <a:off x="152400" y="4114800"/>
            <a:ext cx="6553200" cy="4876800"/>
          </a:xfrm>
        </p:spPr>
        <p:txBody>
          <a:bodyPr/>
          <a:lstStyle/>
          <a:p>
            <a:pPr algn="l"/>
            <a:r>
              <a:rPr lang="en-US" altLang="en-US" dirty="0"/>
              <a:t>Do you have fun with your kids?</a:t>
            </a:r>
          </a:p>
          <a:p>
            <a:pPr algn="l"/>
            <a:r>
              <a:rPr lang="en-US" altLang="en-US" dirty="0"/>
              <a:t>Honey I shrunk the kids:  Daddys are for play, Mommies mean business.</a:t>
            </a:r>
          </a:p>
        </p:txBody>
      </p:sp>
      <p:cxnSp>
        <p:nvCxnSpPr>
          <p:cNvPr id="3" name="Straight Connector 2">
            <a:extLst>
              <a:ext uri="{FF2B5EF4-FFF2-40B4-BE49-F238E27FC236}">
                <a16:creationId xmlns:a16="http://schemas.microsoft.com/office/drawing/2014/main" id="{80AB5D16-433B-6280-EDE6-35C08A5E5E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54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23B7F-D12B-8B85-58A1-9E10B98066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BAD871-BBAD-D15D-F55E-BF9F958FED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E00693D3-CF80-34C3-BAFF-6055863CE6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AF4F5048-D7FE-3A7B-E1DD-A38DE2E535A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90AD6E-4AAC-640A-00D1-85DAF077E9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DDB1DE-4DE7-1D7A-E719-01F3A1B6CB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082CCF9-33C6-B95B-8410-AD4535ED34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63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45C2-027C-303D-0103-923164B690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45EBAD-C1CF-F7D1-1E95-9BC7CCEECE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FA5BB64-2687-6D57-C7AC-AED8A200FB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4DC59E15-0314-8969-6378-1573113D6D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27091F-0C6F-B312-EE8C-E8482C55B4C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7E132B-E503-EECC-0A37-6739FECE2A35}"/>
              </a:ext>
            </a:extLst>
          </p:cNvPr>
          <p:cNvSpPr>
            <a:spLocks noGrp="1" noChangeArrowheads="1"/>
          </p:cNvSpPr>
          <p:nvPr>
            <p:ph type="body" idx="1"/>
          </p:nvPr>
        </p:nvSpPr>
        <p:spPr>
          <a:xfrm>
            <a:off x="152400" y="4114800"/>
            <a:ext cx="6553200" cy="4876800"/>
          </a:xfrm>
        </p:spPr>
        <p:txBody>
          <a:bodyPr/>
          <a:lstStyle/>
          <a:p>
            <a:r>
              <a:rPr lang="en-US" altLang="en-US" sz="1050" dirty="0"/>
              <a:t>https://allisraelnews.com/breathtaking-revelation-israels-mossad-operated-covert-drone-base-within-iran-struck-targets-from-inside-the-country?utm_source=convertkit&amp;utm_medium=email&amp;utm_campaign=ISRAEL%20LAUNCHES%20PREEMPTIVE%20STRIKES%20ON%20IRAN%20%E2%80%94%20Israeli%20DM%20declares%20%E2%80%98Extreme%20emergency%20alert%E2%80%99%20for%20all%20citizens%20to%20prepare%20for%20retaliatory%20attacks%20-%2017950371</a:t>
            </a:r>
          </a:p>
        </p:txBody>
      </p:sp>
      <p:cxnSp>
        <p:nvCxnSpPr>
          <p:cNvPr id="3" name="Straight Connector 2">
            <a:extLst>
              <a:ext uri="{FF2B5EF4-FFF2-40B4-BE49-F238E27FC236}">
                <a16:creationId xmlns:a16="http://schemas.microsoft.com/office/drawing/2014/main" id="{999D188D-9B5C-7EBF-AF1F-DC58326213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835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EEAC-7085-8DFA-36B7-E9B85C1E7D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D5A726-557D-2CFA-7B4A-F0CEA4D0E3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BD4129AD-1990-3ADB-9E3E-AD6C17EA66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A571BA96-043A-B63D-0DEB-9E60FFF8ED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69E1B3-39E3-ACDF-951C-8FE624A6AC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B27D34-33AA-4CBE-CCE1-1A727312471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05F7625-5BF1-0635-3F3B-EBF7DD585A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40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5E1F-90A1-8DC4-8FC0-21CF6EBF0C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C18A93-D4B8-BBE2-C165-AA98309873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4A00FEAE-F21F-1CB9-A4FE-3FE713D97C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5E7DB5C2-9D63-EA32-7F0F-2AD27EC7A2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48A4F2-4CEA-CCA1-C0B1-51CC7A572D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3406EE-B884-CEE6-8D2E-F097DA5315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DA77C8-626F-B0E8-7EFB-7FBA63605D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775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D02D-EAC2-5E9F-5D09-37758B25CC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DB23E7-465E-5BB6-8F5E-678463FA24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E6D4A58B-2192-BCD1-DCB8-BABC320F84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02108346-DDB8-716D-083C-5729713978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6B64EB-73C3-3DFF-67BC-FB8BD3EB07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6CEB7D9-651C-4680-A229-1E3AC85B9635}"/>
              </a:ext>
            </a:extLst>
          </p:cNvPr>
          <p:cNvSpPr>
            <a:spLocks noGrp="1" noChangeArrowheads="1"/>
          </p:cNvSpPr>
          <p:nvPr>
            <p:ph type="body" idx="1"/>
          </p:nvPr>
        </p:nvSpPr>
        <p:spPr>
          <a:xfrm>
            <a:off x="152400" y="4114800"/>
            <a:ext cx="6553200" cy="4876800"/>
          </a:xfrm>
        </p:spPr>
        <p:txBody>
          <a:bodyPr/>
          <a:lstStyle/>
          <a:p>
            <a:pPr algn="l"/>
            <a:r>
              <a:rPr lang="en-US" altLang="en-US" dirty="0"/>
              <a:t>Nice guy vs good guy</a:t>
            </a:r>
          </a:p>
        </p:txBody>
      </p:sp>
      <p:cxnSp>
        <p:nvCxnSpPr>
          <p:cNvPr id="3" name="Straight Connector 2">
            <a:extLst>
              <a:ext uri="{FF2B5EF4-FFF2-40B4-BE49-F238E27FC236}">
                <a16:creationId xmlns:a16="http://schemas.microsoft.com/office/drawing/2014/main" id="{B213E57E-D5EA-0519-7398-FB54BD2DC7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7528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D0A5-626C-6393-6C6C-EB929317C7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BA74EC-36B4-D271-5DEE-9A715C5FF6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5B343445-D6C5-5A43-5C30-30F395B666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C46CA330-BF4E-AD86-4AE6-214D946661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B345990-1317-A15F-AE54-8358087C97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7C38FA-10BD-E44E-F842-F0C0AD1E4D6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673D430-5957-3DAD-1FBA-859608046C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114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01F6-D5D3-F0DE-3AA6-1FE7ADD295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2E4BBE-F915-2B17-BA4F-30C8026CB7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6A68F282-F041-DEA0-7AFE-3E5E892592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75306500-CC3A-9FF9-6A15-4ED7E823BF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3E662A-EB46-C490-2A24-7AA73C4B6A7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9B5BF7-D9CB-7488-9F0E-E05028C0EB6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itchFamily="34" charset="0"/>
                <a:cs typeface="Arial" charset="0"/>
                <a:hlinkClick r:id="rId3"/>
              </a:rPr>
              <a:t>https://youtu.be/Wys3-L7X8Io?si=gbBVfauXklf4iTcq</a:t>
            </a:r>
            <a:endParaRPr lang="en-US" altLang="en-US" sz="2000" dirty="0"/>
          </a:p>
          <a:p>
            <a:pPr algn="l"/>
            <a:endParaRPr lang="en-US" altLang="en-US" dirty="0"/>
          </a:p>
        </p:txBody>
      </p:sp>
      <p:cxnSp>
        <p:nvCxnSpPr>
          <p:cNvPr id="3" name="Straight Connector 2">
            <a:extLst>
              <a:ext uri="{FF2B5EF4-FFF2-40B4-BE49-F238E27FC236}">
                <a16:creationId xmlns:a16="http://schemas.microsoft.com/office/drawing/2014/main" id="{02D7C2C8-3258-3F92-BAED-D2B39D3A86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70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086F-3F4C-077F-7ADA-801F0B4D25E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FF1157-09EC-9AC9-5E43-EA28203EB7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2F05D3CF-C771-62B5-32C6-583B11DC01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ED42C75F-FE00-CADA-D15B-DCF1830476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3383B8-206E-9CC4-3839-47F19BD94C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E22C28-E471-CBC3-8CE4-21564D5595F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23972B-D7CB-5A60-F707-1B24F79DA5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604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8A7EB-8615-2602-F5C1-C1C467758A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A60F22-5BC6-A6BD-C19E-D6775F57C7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930FB2D0-FDD5-A043-C9C4-EDA3BAD235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6A18B8ED-E749-938D-050C-5EAB7C67FF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FD0C2A-D761-5E51-507F-330A18F552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FF1E37-D553-7993-6FD0-F84B0C3A4F4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F20780-33A4-E20A-69BE-35F4807045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90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2025 The Father's House</a:t>
            </a:r>
          </a:p>
        </p:txBody>
      </p:sp>
      <p:sp>
        <p:nvSpPr>
          <p:cNvPr id="5" name="Date Placeholder 4"/>
          <p:cNvSpPr>
            <a:spLocks noGrp="1"/>
          </p:cNvSpPr>
          <p:nvPr>
            <p:ph type="dt" idx="1"/>
          </p:nvPr>
        </p:nvSpPr>
        <p:spPr/>
        <p:txBody>
          <a:bodyPr/>
          <a:lstStyle/>
          <a:p>
            <a:r>
              <a:rPr lang="en-US" altLang="en-US"/>
              <a:t>June 14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0507485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2C21-59F5-CC10-4116-B8AD806FBA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7A1E00-73A5-2265-6154-A4E4E4919F4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D05AC3B-D479-6651-789F-8EAC468AA7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F1A5E0DE-7FAC-C6E6-C337-9225A49E3D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2D8509-4A67-F5EB-B153-E71E73BF86E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6F9EF0-324C-23D2-3201-6DF09CC110A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3011D1-63D2-0A15-5EE7-3357D1716D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2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0871-470C-61CA-E57A-87010C14B5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FB4E38-8B17-DFE5-0E75-76300DF062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FCDEAB5D-ED8C-01BF-A1F0-E09BD0A46E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352670CA-83F6-862B-C6DB-AB2CBC5FB5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5BCA82-35A5-16F2-C328-ADB34C3635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13EF2A-42CA-3F68-2BCD-9754026A6ACC}"/>
              </a:ext>
            </a:extLst>
          </p:cNvPr>
          <p:cNvSpPr>
            <a:spLocks noGrp="1" noChangeArrowheads="1"/>
          </p:cNvSpPr>
          <p:nvPr>
            <p:ph type="body" idx="1"/>
          </p:nvPr>
        </p:nvSpPr>
        <p:spPr>
          <a:xfrm>
            <a:off x="152400" y="4114800"/>
            <a:ext cx="6553200" cy="4876800"/>
          </a:xfrm>
        </p:spPr>
        <p:txBody>
          <a:bodyPr/>
          <a:lstStyle/>
          <a:p>
            <a:r>
              <a:rPr lang="en-US" altLang="en-US" sz="1050" dirty="0"/>
              <a:t>https://www.yahoo.com/news/hour-hour-israel-three-pronged-143033789.html</a:t>
            </a:r>
          </a:p>
        </p:txBody>
      </p:sp>
      <p:cxnSp>
        <p:nvCxnSpPr>
          <p:cNvPr id="3" name="Straight Connector 2">
            <a:extLst>
              <a:ext uri="{FF2B5EF4-FFF2-40B4-BE49-F238E27FC236}">
                <a16:creationId xmlns:a16="http://schemas.microsoft.com/office/drawing/2014/main" id="{B692C8E2-EDAA-CFD4-2152-3A0C017699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2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38E7-4642-1BF1-D8C2-0E9A7AA6DE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188C9C-FF75-2C55-BC43-BB70991163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7AA781B5-33E1-1298-F21D-7E3B651D13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11D2F08B-0BD7-6036-0011-5F5F911BB6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E69E31-2296-C26B-0E28-5C39956E1C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C6F956-5977-01AD-3DAC-54D7236E6B89}"/>
              </a:ext>
            </a:extLst>
          </p:cNvPr>
          <p:cNvSpPr>
            <a:spLocks noGrp="1" noChangeArrowheads="1"/>
          </p:cNvSpPr>
          <p:nvPr>
            <p:ph type="body" idx="1"/>
          </p:nvPr>
        </p:nvSpPr>
        <p:spPr>
          <a:xfrm>
            <a:off x="152400" y="4114800"/>
            <a:ext cx="6553200" cy="4876800"/>
          </a:xfrm>
        </p:spPr>
        <p:txBody>
          <a:bodyPr/>
          <a:lstStyle/>
          <a:p>
            <a:pPr algn="l"/>
            <a:r>
              <a:rPr lang="en-US" altLang="en-US" dirty="0"/>
              <a:t>Pause to praise G-d for relief from existential threat.  </a:t>
            </a:r>
          </a:p>
        </p:txBody>
      </p:sp>
      <p:cxnSp>
        <p:nvCxnSpPr>
          <p:cNvPr id="3" name="Straight Connector 2">
            <a:extLst>
              <a:ext uri="{FF2B5EF4-FFF2-40B4-BE49-F238E27FC236}">
                <a16:creationId xmlns:a16="http://schemas.microsoft.com/office/drawing/2014/main" id="{4BBEF78E-E666-CCC0-BA18-0213128E00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0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2999-FDE4-1A4F-C4AE-8FE6C0135A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3EAFD-8A1B-C748-0592-9439C38B50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2025 The Father's House</a:t>
            </a:r>
          </a:p>
        </p:txBody>
      </p:sp>
      <p:sp>
        <p:nvSpPr>
          <p:cNvPr id="5" name="Rectangle 3">
            <a:extLst>
              <a:ext uri="{FF2B5EF4-FFF2-40B4-BE49-F238E27FC236}">
                <a16:creationId xmlns:a16="http://schemas.microsoft.com/office/drawing/2014/main" id="{A0B99779-EA4C-F051-D219-CAC869F623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14 2025 5785</a:t>
            </a:r>
          </a:p>
        </p:txBody>
      </p:sp>
      <p:sp>
        <p:nvSpPr>
          <p:cNvPr id="6" name="Rectangle 7">
            <a:extLst>
              <a:ext uri="{FF2B5EF4-FFF2-40B4-BE49-F238E27FC236}">
                <a16:creationId xmlns:a16="http://schemas.microsoft.com/office/drawing/2014/main" id="{8692C7DE-325D-BBAB-D18B-A1E6B540970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27B2C1-4D3B-5774-F45C-5F8A031306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7638B1-E9DC-83F9-A959-2FA089A3BE04}"/>
              </a:ext>
            </a:extLst>
          </p:cNvPr>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One killed, 63 wounded after Iran fires multiple barrages of missiles at Israel</a:t>
            </a:r>
          </a:p>
          <a:p>
            <a:r>
              <a:rPr lang="en-US" sz="2000" b="0" i="0" kern="1200" dirty="0">
                <a:solidFill>
                  <a:schemeClr val="tx1"/>
                </a:solidFill>
                <a:effectLst/>
                <a:latin typeface="Arial Rounded MT Bold" pitchFamily="34" charset="0"/>
                <a:ea typeface="+mn-ea"/>
                <a:cs typeface="Arial" charset="0"/>
              </a:rPr>
              <a:t>Blasts were heard in Tel Aviv and there are reports of trapped individuals in Tel Aviv and Ramat Gan.</a:t>
            </a:r>
          </a:p>
          <a:p>
            <a:r>
              <a:rPr lang="en-US" sz="2000" b="0" kern="1200" dirty="0">
                <a:solidFill>
                  <a:schemeClr val="tx1"/>
                </a:solidFill>
                <a:effectLst/>
                <a:latin typeface="Arial Rounded MT Bold" pitchFamily="34" charset="0"/>
                <a:ea typeface="+mn-ea"/>
                <a:cs typeface="Arial" charset="0"/>
              </a:rPr>
              <a:t>Live Updates </a:t>
            </a:r>
            <a:r>
              <a:rPr lang="en-US" sz="2000" b="0" i="1" kern="1200" dirty="0">
                <a:solidFill>
                  <a:schemeClr val="tx1"/>
                </a:solidFill>
                <a:effectLst/>
                <a:latin typeface="Arial Rounded MT Bold" pitchFamily="34" charset="0"/>
                <a:ea typeface="+mn-ea"/>
                <a:cs typeface="Arial" charset="0"/>
              </a:rPr>
              <a:t>Jerusalem Post</a:t>
            </a:r>
          </a:p>
          <a:p>
            <a:r>
              <a:rPr lang="en-US" sz="2000" b="0" kern="1200" dirty="0">
                <a:solidFill>
                  <a:schemeClr val="tx1"/>
                </a:solidFill>
                <a:effectLst/>
                <a:latin typeface="Arial Rounded MT Bold" pitchFamily="34" charset="0"/>
                <a:ea typeface="+mn-ea"/>
                <a:cs typeface="Arial" charset="0"/>
              </a:rPr>
              <a:t>Current time in Israel: June 14, 4:49 PM</a:t>
            </a:r>
          </a:p>
          <a:p>
            <a:r>
              <a:rPr lang="en-US" sz="2000" b="0" kern="1200" dirty="0">
                <a:solidFill>
                  <a:srgbClr val="FF0000"/>
                </a:solidFill>
                <a:effectLst/>
                <a:latin typeface="Arial Rounded MT Bold" pitchFamily="34" charset="0"/>
                <a:ea typeface="+mn-ea"/>
                <a:cs typeface="Arial" charset="0"/>
              </a:rPr>
              <a:t>Seven IDF soldiers wounded in Friday's missile attack, three killed, over 150 wounded from Iranian attacks</a:t>
            </a:r>
          </a:p>
          <a:p>
            <a:endParaRPr lang="en-US" sz="2000" b="0" i="0" kern="1200" dirty="0">
              <a:solidFill>
                <a:schemeClr val="tx1"/>
              </a:solidFill>
              <a:effectLst/>
              <a:latin typeface="Arial Rounded MT Bold" pitchFamily="34" charset="0"/>
              <a:ea typeface="+mn-ea"/>
              <a:cs typeface="Arial" charset="0"/>
            </a:endParaRPr>
          </a:p>
          <a:p>
            <a:pPr algn="l"/>
            <a:endParaRPr lang="en-US" altLang="en-US" dirty="0"/>
          </a:p>
        </p:txBody>
      </p:sp>
      <p:cxnSp>
        <p:nvCxnSpPr>
          <p:cNvPr id="3" name="Straight Connector 2">
            <a:extLst>
              <a:ext uri="{FF2B5EF4-FFF2-40B4-BE49-F238E27FC236}">
                <a16:creationId xmlns:a16="http://schemas.microsoft.com/office/drawing/2014/main" id="{DEF3C729-5BBB-8181-F5FC-2F0EA3A535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60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ideo" Target="https://www.youtube.com/embed/Wys3-L7X8Io?feature=oembed" TargetMode="External"/><Relationship Id="rId4" Type="http://schemas.openxmlformats.org/officeDocument/2006/relationships/image" Target="../media/image17.jpe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telegraph.co.uk/world-news/2025/06/13/only-one-thing-matters-now-for-israel-attack-on-ira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B84B3-F81D-8572-9A69-78FDD899A10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546CEE7-33EC-4864-DF8D-302C7A3C4A0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34EAC261-5EBA-4C7E-D8F0-A9A2E711EB28}"/>
              </a:ext>
            </a:extLst>
          </p:cNvPr>
          <p:cNvPicPr>
            <a:picLocks noChangeAspect="1"/>
          </p:cNvPicPr>
          <p:nvPr/>
        </p:nvPicPr>
        <p:blipFill>
          <a:blip r:embed="rId3"/>
          <a:stretch>
            <a:fillRect/>
          </a:stretch>
        </p:blipFill>
        <p:spPr>
          <a:xfrm>
            <a:off x="946662" y="0"/>
            <a:ext cx="7250676" cy="5143500"/>
          </a:xfrm>
          <a:prstGeom prst="rect">
            <a:avLst/>
          </a:prstGeom>
        </p:spPr>
      </p:pic>
    </p:spTree>
    <p:extLst>
      <p:ext uri="{BB962C8B-B14F-4D97-AF65-F5344CB8AC3E}">
        <p14:creationId xmlns:p14="http://schemas.microsoft.com/office/powerpoint/2010/main" val="173130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002BD-DB0B-3D36-A8C2-0AAC0839022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A93AAF-5BBB-8055-EB37-728BD46318EA}"/>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Our defense of Israel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in our own city</a:t>
            </a:r>
          </a:p>
        </p:txBody>
      </p:sp>
    </p:spTree>
    <p:extLst>
      <p:ext uri="{BB962C8B-B14F-4D97-AF65-F5344CB8AC3E}">
        <p14:creationId xmlns:p14="http://schemas.microsoft.com/office/powerpoint/2010/main" val="314137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8AB8-D138-8FCD-E7C6-096B0571CC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2A8D7EB-EEE5-D46C-FB59-013DEF96512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688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CDB1-B996-CAD0-5C02-5A8B000CC88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422DE88-64C2-955E-6FAE-53632820BEC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44223439-B1A6-AE77-ADED-F2B1D4EE2F1D}"/>
              </a:ext>
            </a:extLst>
          </p:cNvPr>
          <p:cNvPicPr>
            <a:picLocks noChangeAspect="1"/>
          </p:cNvPicPr>
          <p:nvPr/>
        </p:nvPicPr>
        <p:blipFill>
          <a:blip r:embed="rId3"/>
          <a:stretch>
            <a:fillRect/>
          </a:stretch>
        </p:blipFill>
        <p:spPr>
          <a:xfrm>
            <a:off x="749875" y="0"/>
            <a:ext cx="7644250" cy="5143500"/>
          </a:xfrm>
          <a:prstGeom prst="rect">
            <a:avLst/>
          </a:prstGeom>
        </p:spPr>
      </p:pic>
    </p:spTree>
    <p:extLst>
      <p:ext uri="{BB962C8B-B14F-4D97-AF65-F5344CB8AC3E}">
        <p14:creationId xmlns:p14="http://schemas.microsoft.com/office/powerpoint/2010/main" val="104719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0D33A-E419-ECB8-476C-D2132CD54C2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92E06F-DF61-0E7E-1845-7DA2E109DF1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4FD84BFF-9C01-E7EB-B834-0E554202420B}"/>
              </a:ext>
            </a:extLst>
          </p:cNvPr>
          <p:cNvPicPr>
            <a:picLocks noChangeAspect="1"/>
          </p:cNvPicPr>
          <p:nvPr/>
        </p:nvPicPr>
        <p:blipFill>
          <a:blip r:embed="rId3"/>
          <a:stretch>
            <a:fillRect/>
          </a:stretch>
        </p:blipFill>
        <p:spPr>
          <a:xfrm>
            <a:off x="0" y="222185"/>
            <a:ext cx="9144000" cy="4699130"/>
          </a:xfrm>
          <a:prstGeom prst="rect">
            <a:avLst/>
          </a:prstGeom>
        </p:spPr>
      </p:pic>
    </p:spTree>
    <p:extLst>
      <p:ext uri="{BB962C8B-B14F-4D97-AF65-F5344CB8AC3E}">
        <p14:creationId xmlns:p14="http://schemas.microsoft.com/office/powerpoint/2010/main" val="408532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C76C-5258-3966-F204-B3880786BEA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F20111-8EE1-CBD3-5077-ED5FBD2A6F6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Wednesday, June 18, 2025, 6 PM - 7:30 PM</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Meeting Point: Hobby Lobby's parking lot at 119th and Metcalf, Overland Park. </a:t>
            </a:r>
          </a:p>
        </p:txBody>
      </p:sp>
    </p:spTree>
    <p:extLst>
      <p:ext uri="{BB962C8B-B14F-4D97-AF65-F5344CB8AC3E}">
        <p14:creationId xmlns:p14="http://schemas.microsoft.com/office/powerpoint/2010/main" val="40405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00E6-93E8-5C8F-969A-BECEA7458CB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4EE24E7-C870-5A03-1BBF-613D3479787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Please use the parking spots farthest from the doors of the stores so customers can park near their entrances.</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Dress code:  Blue and white in honor of the Jewish community. Please avoid wearing other colors</a:t>
            </a:r>
          </a:p>
        </p:txBody>
      </p:sp>
    </p:spTree>
    <p:extLst>
      <p:ext uri="{BB962C8B-B14F-4D97-AF65-F5344CB8AC3E}">
        <p14:creationId xmlns:p14="http://schemas.microsoft.com/office/powerpoint/2010/main" val="192818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FA55-233C-0AA8-678D-15BA3E260E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21752B-CCF7-DDED-974E-C4952750BE09}"/>
              </a:ext>
            </a:extLst>
          </p:cNvPr>
          <p:cNvSpPr>
            <a:spLocks noGrp="1" noChangeArrowheads="1"/>
          </p:cNvSpPr>
          <p:nvPr>
            <p:ph type="subTitle" idx="1"/>
          </p:nvPr>
        </p:nvSpPr>
        <p:spPr>
          <a:xfrm>
            <a:off x="228600" y="209550"/>
            <a:ext cx="2813096"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Mardell’s Metcalf just north of 119</a:t>
            </a:r>
            <a:r>
              <a:rPr lang="en-US" sz="4000" baseline="30000" dirty="0">
                <a:solidFill>
                  <a:schemeClr val="tx1"/>
                </a:solidFill>
                <a:latin typeface="Arial Rounded MT Bold" panose="020F0704030504030204" pitchFamily="34" charset="0"/>
                <a:cs typeface="David" panose="020E0502060401010101" pitchFamily="34" charset="-79"/>
              </a:rPr>
              <a:t>th</a:t>
            </a:r>
            <a:r>
              <a:rPr lang="en-US" sz="4000" dirty="0">
                <a:solidFill>
                  <a:schemeClr val="tx1"/>
                </a:solidFill>
                <a:latin typeface="Arial Rounded MT Bold" panose="020F0704030504030204" pitchFamily="34" charset="0"/>
                <a:cs typeface="David" panose="020E0502060401010101" pitchFamily="34" charset="-79"/>
              </a:rPr>
              <a:t> St. west side</a:t>
            </a:r>
          </a:p>
        </p:txBody>
      </p:sp>
      <p:pic>
        <p:nvPicPr>
          <p:cNvPr id="3" name="Picture 2">
            <a:extLst>
              <a:ext uri="{FF2B5EF4-FFF2-40B4-BE49-F238E27FC236}">
                <a16:creationId xmlns:a16="http://schemas.microsoft.com/office/drawing/2014/main" id="{FCFE2A46-8390-D6A2-AC23-E2BB673B902E}"/>
              </a:ext>
            </a:extLst>
          </p:cNvPr>
          <p:cNvPicPr>
            <a:picLocks noChangeAspect="1"/>
          </p:cNvPicPr>
          <p:nvPr/>
        </p:nvPicPr>
        <p:blipFill>
          <a:blip r:embed="rId3"/>
          <a:stretch>
            <a:fillRect/>
          </a:stretch>
        </p:blipFill>
        <p:spPr>
          <a:xfrm>
            <a:off x="3041696" y="0"/>
            <a:ext cx="6092973" cy="5143500"/>
          </a:xfrm>
          <a:prstGeom prst="rect">
            <a:avLst/>
          </a:prstGeom>
        </p:spPr>
      </p:pic>
    </p:spTree>
    <p:extLst>
      <p:ext uri="{BB962C8B-B14F-4D97-AF65-F5344CB8AC3E}">
        <p14:creationId xmlns:p14="http://schemas.microsoft.com/office/powerpoint/2010/main" val="63278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1CF4-43B6-B2ED-B3A0-08100DACA19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5FC6AE-853B-9339-4BC1-B8B5900C1F50}"/>
              </a:ext>
            </a:extLst>
          </p:cNvPr>
          <p:cNvSpPr>
            <a:spLocks noGrp="1" noChangeArrowheads="1"/>
          </p:cNvSpPr>
          <p:nvPr>
            <p:ph type="subTitle" idx="1"/>
          </p:nvPr>
        </p:nvSpPr>
        <p:spPr>
          <a:xfrm>
            <a:off x="3657600" y="133350"/>
            <a:ext cx="5334000" cy="4800600"/>
          </a:xfrm>
        </p:spPr>
        <p:txBody>
          <a:bodyPr anchor="t">
            <a:normAutofit/>
          </a:bodyPr>
          <a:lstStyle/>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Dietrich Bonhoeffer 1906 – 9 April 1945, (executed just before Nazi defeat) was a German Lutheran pastor, neo-orthodox theologian and anti-Nazi dissident</a:t>
            </a:r>
          </a:p>
        </p:txBody>
      </p:sp>
      <p:pic>
        <p:nvPicPr>
          <p:cNvPr id="2" name="Picture 1">
            <a:extLst>
              <a:ext uri="{FF2B5EF4-FFF2-40B4-BE49-F238E27FC236}">
                <a16:creationId xmlns:a16="http://schemas.microsoft.com/office/drawing/2014/main" id="{939E774C-AE28-E72F-DCFC-021B5E144F66}"/>
              </a:ext>
            </a:extLst>
          </p:cNvPr>
          <p:cNvPicPr>
            <a:picLocks noChangeAspect="1"/>
          </p:cNvPicPr>
          <p:nvPr/>
        </p:nvPicPr>
        <p:blipFill>
          <a:blip r:embed="rId3"/>
          <a:stretch>
            <a:fillRect/>
          </a:stretch>
        </p:blipFill>
        <p:spPr>
          <a:xfrm>
            <a:off x="304800" y="590550"/>
            <a:ext cx="3276600" cy="3276600"/>
          </a:xfrm>
          <a:prstGeom prst="rect">
            <a:avLst/>
          </a:prstGeom>
        </p:spPr>
      </p:pic>
    </p:spTree>
    <p:extLst>
      <p:ext uri="{BB962C8B-B14F-4D97-AF65-F5344CB8AC3E}">
        <p14:creationId xmlns:p14="http://schemas.microsoft.com/office/powerpoint/2010/main" val="268616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F0E4-6A72-BD43-6862-6613F361B32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21DEED6-7E0C-805F-0BD5-24507B74DAE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Dietrich Bonhoeffer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Silence in the face of evil is evil itself.</a:t>
            </a:r>
          </a:p>
        </p:txBody>
      </p:sp>
    </p:spTree>
    <p:extLst>
      <p:ext uri="{BB962C8B-B14F-4D97-AF65-F5344CB8AC3E}">
        <p14:creationId xmlns:p14="http://schemas.microsoft.com/office/powerpoint/2010/main" val="105052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A7D47-4AA4-1E11-9501-0BF6F7D4D7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0C173CD-52C5-DFCD-310E-9B7995F2BD2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Dietrich Bonhoeffer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Not to speak is to speak. Not to act is to act.</a:t>
            </a:r>
          </a:p>
        </p:txBody>
      </p:sp>
    </p:spTree>
    <p:extLst>
      <p:ext uri="{BB962C8B-B14F-4D97-AF65-F5344CB8AC3E}">
        <p14:creationId xmlns:p14="http://schemas.microsoft.com/office/powerpoint/2010/main" val="20753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9293-999F-4420-FE84-871A6273C13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515E22-936F-B657-62BF-CB27C99B36AD}"/>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Natanz nuclear facility (Iran’s main uranium enrichment facility)</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Arak, Parchin military nuclear complex,</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Fordow underground uranium enrichment facility </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Khorramabad underground nuclear development site and missile base</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Tabriz (missile base and oil refineries)</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Isfahan – the primary location for Iran’s secret nuclear weapon development program. </a:t>
            </a:r>
          </a:p>
          <a:p>
            <a:pPr marR="0" algn="l">
              <a:lnSpc>
                <a:spcPct val="100000"/>
              </a:lnSpc>
            </a:pPr>
            <a:endParaRPr lang="en-US" sz="32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7700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F7868-F712-810C-47DC-01C0992AA80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F974751-A703-6B42-D7F4-6201F74889C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Dietrich Bonhoeffer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Salvation is free, but discipleship will cost you your life</a:t>
            </a:r>
          </a:p>
        </p:txBody>
      </p:sp>
    </p:spTree>
    <p:extLst>
      <p:ext uri="{BB962C8B-B14F-4D97-AF65-F5344CB8AC3E}">
        <p14:creationId xmlns:p14="http://schemas.microsoft.com/office/powerpoint/2010/main" val="244443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31E4-1B63-7A24-4C97-F3570089269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48444CC-83E5-AFDD-4BDA-0479753BD66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03956A6-F211-EF94-0B29-72919F265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94488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9C2CE-B31C-C90B-8681-F635EF9243D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A2CDC9-3F4F-B22C-D080-243AEB8F6B2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5722DC98-9DB7-11F8-523C-CC82CDB7F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748F4A49-787D-3129-5873-1792A06D2E80}"/>
              </a:ext>
            </a:extLst>
          </p:cNvPr>
          <p:cNvSpPr txBox="1"/>
          <p:nvPr/>
        </p:nvSpPr>
        <p:spPr>
          <a:xfrm>
            <a:off x="200608" y="109635"/>
            <a:ext cx="8943392" cy="4893647"/>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210362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F50B-8E37-1E50-BCFA-7474E96EAAD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9EF085-D43B-37B1-C4D8-992B38A6231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3661891D-0AA0-68CC-2520-116E99E65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2D19874A-FD2F-E86E-D2C8-94094DE8FD79}"/>
              </a:ext>
            </a:extLst>
          </p:cNvPr>
          <p:cNvSpPr txBox="1"/>
          <p:nvPr/>
        </p:nvSpPr>
        <p:spPr>
          <a:xfrm>
            <a:off x="200608" y="109635"/>
            <a:ext cx="8943392" cy="4893647"/>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227608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7D0F-F3B7-061D-DE1B-37550C4DA7F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6C5D738-2AF3-9EE1-D00E-171D176D038C}"/>
              </a:ext>
            </a:extLst>
          </p:cNvPr>
          <p:cNvSpPr>
            <a:spLocks noGrp="1" noChangeArrowheads="1"/>
          </p:cNvSpPr>
          <p:nvPr>
            <p:ph type="subTitle" idx="1"/>
          </p:nvPr>
        </p:nvSpPr>
        <p:spPr>
          <a:xfrm>
            <a:off x="228600" y="209550"/>
            <a:ext cx="8686800" cy="4800600"/>
          </a:xfrm>
        </p:spPr>
        <p:txBody>
          <a:bodyPr anchor="t">
            <a:normAutofit fontScale="85000"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Yn 10.10  </a:t>
            </a:r>
            <a:r>
              <a:rPr lang="en-US" sz="4000" dirty="0">
                <a:solidFill>
                  <a:schemeClr val="tx1"/>
                </a:solidFill>
                <a:latin typeface="Arial Rounded MT Bold" panose="020F0704030504030204" pitchFamily="34" charset="0"/>
                <a:cs typeface="David" panose="020E0502060401010101" pitchFamily="34" charset="-79"/>
              </a:rPr>
              <a:t>The thief comes only to steal, slaughter, and destroy. I have come that they might have </a:t>
            </a:r>
            <a:r>
              <a:rPr lang="en-US" sz="4000" u="sng" dirty="0">
                <a:solidFill>
                  <a:srgbClr val="FFFF66"/>
                </a:solidFill>
                <a:latin typeface="Arial Rounded MT Bold" panose="020F0704030504030204" pitchFamily="34" charset="0"/>
                <a:cs typeface="David" panose="020E0502060401010101" pitchFamily="34" charset="-79"/>
              </a:rPr>
              <a:t>life, and have it abundantly</a:t>
            </a:r>
            <a:r>
              <a:rPr lang="en-US" sz="4000" dirty="0">
                <a:solidFill>
                  <a:schemeClr val="tx1"/>
                </a:solidFill>
                <a:latin typeface="Arial Rounded MT Bold" panose="020F0704030504030204" pitchFamily="34" charset="0"/>
                <a:cs typeface="David" panose="020E0502060401010101" pitchFamily="34" charset="-79"/>
              </a:rPr>
              <a:t>!</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From peri (in the sense of beyond); superabundant (in quantity) or superior (in quality); by implication, excessive</a:t>
            </a:r>
          </a:p>
        </p:txBody>
      </p:sp>
      <p:pic>
        <p:nvPicPr>
          <p:cNvPr id="3" name="Picture 2">
            <a:extLst>
              <a:ext uri="{FF2B5EF4-FFF2-40B4-BE49-F238E27FC236}">
                <a16:creationId xmlns:a16="http://schemas.microsoft.com/office/drawing/2014/main" id="{8F05D5B6-A7B9-CF2E-C1E7-AF1E1A7ACD00}"/>
              </a:ext>
            </a:extLst>
          </p:cNvPr>
          <p:cNvPicPr>
            <a:picLocks noChangeAspect="1"/>
          </p:cNvPicPr>
          <p:nvPr/>
        </p:nvPicPr>
        <p:blipFill>
          <a:blip r:embed="rId3"/>
          <a:stretch>
            <a:fillRect/>
          </a:stretch>
        </p:blipFill>
        <p:spPr>
          <a:xfrm>
            <a:off x="685800" y="2166881"/>
            <a:ext cx="6629400" cy="1173956"/>
          </a:xfrm>
          <a:prstGeom prst="rect">
            <a:avLst/>
          </a:prstGeom>
        </p:spPr>
      </p:pic>
    </p:spTree>
    <p:extLst>
      <p:ext uri="{BB962C8B-B14F-4D97-AF65-F5344CB8AC3E}">
        <p14:creationId xmlns:p14="http://schemas.microsoft.com/office/powerpoint/2010/main" val="352537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9D81-4423-2170-29AE-E9DDEEA5B87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89FBFB6-6602-3C2D-5777-B15B19CE5F2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Eph 4.16</a:t>
            </a:r>
            <a:r>
              <a:rPr lang="en-US" sz="4000" dirty="0">
                <a:solidFill>
                  <a:schemeClr val="tx1"/>
                </a:solidFill>
                <a:latin typeface="Arial Rounded MT Bold" panose="020F0704030504030204" pitchFamily="34" charset="0"/>
                <a:cs typeface="David" panose="020E0502060401010101" pitchFamily="34" charset="-79"/>
              </a:rPr>
              <a:t> Under his control, the whole body is being fitted and held together by the support of every joint, with each part working to fulfill its function; this is how the body grows and builds itself up in love.                </a:t>
            </a:r>
            <a:r>
              <a:rPr lang="en-US" sz="4000" u="sng" dirty="0">
                <a:solidFill>
                  <a:srgbClr val="FFFF66"/>
                </a:solidFill>
                <a:latin typeface="Arial Rounded MT Bold" panose="020F0704030504030204" pitchFamily="34" charset="0"/>
                <a:cs typeface="David" panose="020E0502060401010101" pitchFamily="34" charset="-79"/>
              </a:rPr>
              <a:t>But, how to do it?</a:t>
            </a:r>
          </a:p>
        </p:txBody>
      </p:sp>
    </p:spTree>
    <p:extLst>
      <p:ext uri="{BB962C8B-B14F-4D97-AF65-F5344CB8AC3E}">
        <p14:creationId xmlns:p14="http://schemas.microsoft.com/office/powerpoint/2010/main" val="106449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EC28-F19A-AEF1-6AE3-321BF632A1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D4CDC87-031B-5846-132F-2AE4A9CA7719}"/>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Eph 4.2-4  </a:t>
            </a:r>
            <a:r>
              <a:rPr lang="en-US" sz="4000" dirty="0">
                <a:solidFill>
                  <a:schemeClr val="tx1"/>
                </a:solidFill>
                <a:latin typeface="Arial Rounded MT Bold" panose="020F0704030504030204" pitchFamily="34" charset="0"/>
                <a:cs typeface="David" panose="020E0502060401010101" pitchFamily="34" charset="-79"/>
              </a:rPr>
              <a:t>Always be humble, gentle and patient, bearing with one another in love, and making every effort to preserve the unity the Spirit gives through the binding power of shalom. There is one body and one Spirit, just as when you were called you were called to one hope. </a:t>
            </a:r>
          </a:p>
        </p:txBody>
      </p:sp>
    </p:spTree>
    <p:extLst>
      <p:ext uri="{BB962C8B-B14F-4D97-AF65-F5344CB8AC3E}">
        <p14:creationId xmlns:p14="http://schemas.microsoft.com/office/powerpoint/2010/main" val="200097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B9F8-77F7-DD04-16EB-F7BB9EDF43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3B03146-C3A6-5557-C966-D0D84231CBF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30 years solving problems</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Solved all the problems?  </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No negatives. NEVER bashing denouncing other congregations Jewish or mixed, with other practices.</a:t>
            </a:r>
          </a:p>
        </p:txBody>
      </p:sp>
    </p:spTree>
    <p:extLst>
      <p:ext uri="{BB962C8B-B14F-4D97-AF65-F5344CB8AC3E}">
        <p14:creationId xmlns:p14="http://schemas.microsoft.com/office/powerpoint/2010/main" val="10973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F3EF-45DB-CA7C-F54B-6C1E793EA9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6C718CC-29E0-A64D-DD84-1D2C4124CD9B}"/>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Solve problems</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Marriage</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Emotional resilience</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Safe place</a:t>
            </a:r>
          </a:p>
          <a:p>
            <a:pPr marL="233363" marR="0" indent="-233363" algn="l">
              <a:lnSpc>
                <a:spcPct val="100000"/>
              </a:lnSpc>
              <a:buFont typeface="Arial" panose="020B0604020202020204" pitchFamily="34" charset="0"/>
              <a:buChar char="•"/>
            </a:pPr>
            <a:r>
              <a:rPr lang="en-US" sz="4000" baseline="30000" dirty="0">
                <a:solidFill>
                  <a:schemeClr val="tx1"/>
                </a:solidFill>
                <a:latin typeface="Arial Rounded MT Bold" panose="020F0704030504030204" pitchFamily="34" charset="0"/>
                <a:cs typeface="David" panose="020E0502060401010101" pitchFamily="34" charset="-79"/>
              </a:rPr>
              <a:t>Mt.16.18</a:t>
            </a:r>
            <a:r>
              <a:rPr lang="en-US" sz="4000" dirty="0">
                <a:solidFill>
                  <a:schemeClr val="tx1"/>
                </a:solidFill>
                <a:latin typeface="Arial Rounded MT Bold" panose="020F0704030504030204" pitchFamily="34" charset="0"/>
                <a:cs typeface="David" panose="020E0502060401010101" pitchFamily="34" charset="-79"/>
              </a:rPr>
              <a:t>  I also tell you this: you are </a:t>
            </a:r>
            <a:r>
              <a:rPr lang="en-US" sz="4000" dirty="0" err="1">
                <a:solidFill>
                  <a:schemeClr val="tx1"/>
                </a:solidFill>
                <a:latin typeface="Arial Rounded MT Bold" panose="020F0704030504030204" pitchFamily="34" charset="0"/>
                <a:cs typeface="David" panose="020E0502060401010101" pitchFamily="34" charset="-79"/>
              </a:rPr>
              <a:t>Kefa</a:t>
            </a:r>
            <a:r>
              <a:rPr lang="en-US" sz="4000" dirty="0">
                <a:solidFill>
                  <a:schemeClr val="tx1"/>
                </a:solidFill>
                <a:latin typeface="Arial Rounded MT Bold" panose="020F0704030504030204" pitchFamily="34" charset="0"/>
                <a:cs typeface="David" panose="020E0502060401010101" pitchFamily="34" charset="-79"/>
              </a:rPr>
              <a:t>,” [which means ‘Rock,’] “and on this rock I will build my Community, and the gates of </a:t>
            </a:r>
            <a:r>
              <a:rPr lang="en-US" sz="4000" dirty="0" err="1">
                <a:solidFill>
                  <a:schemeClr val="tx1"/>
                </a:solidFill>
                <a:latin typeface="Arial Rounded MT Bold" panose="020F0704030504030204" pitchFamily="34" charset="0"/>
                <a:cs typeface="David" panose="020E0502060401010101" pitchFamily="34" charset="-79"/>
              </a:rPr>
              <a:t>Sh’ol</a:t>
            </a:r>
            <a:r>
              <a:rPr lang="en-US" sz="4000" dirty="0">
                <a:solidFill>
                  <a:schemeClr val="tx1"/>
                </a:solidFill>
                <a:latin typeface="Arial Rounded MT Bold" panose="020F0704030504030204" pitchFamily="34" charset="0"/>
                <a:cs typeface="David" panose="020E0502060401010101" pitchFamily="34" charset="-79"/>
              </a:rPr>
              <a:t> will not overcome it. </a:t>
            </a:r>
          </a:p>
        </p:txBody>
      </p:sp>
    </p:spTree>
    <p:extLst>
      <p:ext uri="{BB962C8B-B14F-4D97-AF65-F5344CB8AC3E}">
        <p14:creationId xmlns:p14="http://schemas.microsoft.com/office/powerpoint/2010/main" val="128402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25C4-4B71-76F5-8889-4D5419D9E31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E745F28-A207-7FC8-4738-0074CA72A8B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1200" baseline="-25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 stone (pebble), such as a small rock found along a pathway. </a:t>
            </a:r>
          </a:p>
        </p:txBody>
      </p:sp>
      <p:pic>
        <p:nvPicPr>
          <p:cNvPr id="3" name="Picture 2">
            <a:extLst>
              <a:ext uri="{FF2B5EF4-FFF2-40B4-BE49-F238E27FC236}">
                <a16:creationId xmlns:a16="http://schemas.microsoft.com/office/drawing/2014/main" id="{F0FC7C7E-F794-319D-4A6A-B81BA1548DC7}"/>
              </a:ext>
            </a:extLst>
          </p:cNvPr>
          <p:cNvPicPr>
            <a:picLocks noChangeAspect="1"/>
          </p:cNvPicPr>
          <p:nvPr/>
        </p:nvPicPr>
        <p:blipFill>
          <a:blip r:embed="rId3"/>
          <a:stretch>
            <a:fillRect/>
          </a:stretch>
        </p:blipFill>
        <p:spPr>
          <a:xfrm>
            <a:off x="228600" y="195165"/>
            <a:ext cx="8382000" cy="1620829"/>
          </a:xfrm>
          <a:prstGeom prst="rect">
            <a:avLst/>
          </a:prstGeom>
        </p:spPr>
      </p:pic>
      <p:sp>
        <p:nvSpPr>
          <p:cNvPr id="10" name="Rectangle: Rounded Corners 9">
            <a:extLst>
              <a:ext uri="{FF2B5EF4-FFF2-40B4-BE49-F238E27FC236}">
                <a16:creationId xmlns:a16="http://schemas.microsoft.com/office/drawing/2014/main" id="{7CC8D10E-D83B-86DA-6562-452BCB880166}"/>
              </a:ext>
            </a:extLst>
          </p:cNvPr>
          <p:cNvSpPr/>
          <p:nvPr/>
        </p:nvSpPr>
        <p:spPr>
          <a:xfrm>
            <a:off x="228600" y="209550"/>
            <a:ext cx="1524000" cy="15240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35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3717-8754-EEE8-3A0A-1AA6F04FE10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EF8BE1-7F9B-2E7A-6DD3-5816A4A889C0}"/>
              </a:ext>
            </a:extLst>
          </p:cNvPr>
          <p:cNvSpPr>
            <a:spLocks noGrp="1" noChangeArrowheads="1"/>
          </p:cNvSpPr>
          <p:nvPr>
            <p:ph type="subTitle" idx="1"/>
          </p:nvPr>
        </p:nvSpPr>
        <p:spPr>
          <a:xfrm>
            <a:off x="228600" y="209550"/>
            <a:ext cx="8686800" cy="4800600"/>
          </a:xfrm>
        </p:spPr>
        <p:txBody>
          <a:bodyPr anchor="t">
            <a:normAutofit/>
          </a:bodyPr>
          <a:lstStyle/>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Kermanshah (underground missile bases)</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Qom (the spiritual center on Iran’s Ayatollahs and home to underground missile bases)</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strategic sites in Tehran connected to IRGC, military and state leadership</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Oil refineries</a:t>
            </a:r>
          </a:p>
          <a:p>
            <a:pPr marL="168275" marR="0" indent="-168275" algn="l">
              <a:lnSpc>
                <a:spcPct val="100000"/>
              </a:lnSpc>
              <a:buFont typeface="Arial" panose="020B0604020202020204" pitchFamily="34" charset="0"/>
              <a:buChar char="•"/>
            </a:pPr>
            <a:r>
              <a:rPr lang="en-US" sz="3200" dirty="0">
                <a:solidFill>
                  <a:schemeClr val="tx1"/>
                </a:solidFill>
                <a:latin typeface="Arial Rounded MT Bold" panose="020F0704030504030204" pitchFamily="34" charset="0"/>
                <a:cs typeface="David" panose="020E0502060401010101" pitchFamily="34" charset="-79"/>
              </a:rPr>
              <a:t>strategic Iranian radar installations</a:t>
            </a:r>
          </a:p>
          <a:p>
            <a:pPr marR="0" algn="l">
              <a:lnSpc>
                <a:spcPct val="100000"/>
              </a:lnSpc>
            </a:pPr>
            <a:endParaRPr lang="en-US" sz="32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67372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E2AC-DF06-41A2-9E15-CB1CDD365C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19FE52-6808-74B5-30A6-88FE7D1C2E0D}"/>
              </a:ext>
            </a:extLst>
          </p:cNvPr>
          <p:cNvSpPr>
            <a:spLocks noGrp="1" noChangeArrowheads="1"/>
          </p:cNvSpPr>
          <p:nvPr>
            <p:ph type="subTitle" idx="1"/>
          </p:nvPr>
        </p:nvSpPr>
        <p:spPr>
          <a:xfrm>
            <a:off x="1600200" y="209550"/>
            <a:ext cx="73152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 mass of connected rock," which is distinct from </a:t>
            </a:r>
            <a:r>
              <a:rPr lang="en-US" sz="4000" dirty="0" err="1">
                <a:solidFill>
                  <a:schemeClr val="tx1"/>
                </a:solidFill>
                <a:latin typeface="Arial Rounded MT Bold" panose="020F0704030504030204" pitchFamily="34" charset="0"/>
                <a:cs typeface="David" panose="020E0502060401010101" pitchFamily="34" charset="-79"/>
              </a:rPr>
              <a:t>Pétros</a:t>
            </a:r>
            <a:r>
              <a:rPr lang="en-US" sz="4000" dirty="0">
                <a:solidFill>
                  <a:schemeClr val="tx1"/>
                </a:solidFill>
                <a:latin typeface="Arial Rounded MT Bold" panose="020F0704030504030204" pitchFamily="34" charset="0"/>
                <a:cs typeface="David" panose="020E0502060401010101" pitchFamily="34" charset="-79"/>
              </a:rPr>
              <a:t> which is "a detached stone or boulder" (</a:t>
            </a:r>
            <a:r>
              <a:rPr lang="en-US" sz="4000" dirty="0" err="1">
                <a:solidFill>
                  <a:schemeClr val="tx1"/>
                </a:solidFill>
                <a:latin typeface="Arial Rounded MT Bold" panose="020F0704030504030204" pitchFamily="34" charset="0"/>
                <a:cs typeface="David" panose="020E0502060401010101" pitchFamily="34" charset="-79"/>
              </a:rPr>
              <a:t>pétra</a:t>
            </a:r>
            <a:r>
              <a:rPr lang="en-US" sz="4000" dirty="0">
                <a:solidFill>
                  <a:schemeClr val="tx1"/>
                </a:solidFill>
                <a:latin typeface="Arial Rounded MT Bold" panose="020F0704030504030204" pitchFamily="34" charset="0"/>
                <a:cs typeface="David" panose="020E0502060401010101" pitchFamily="34" charset="-79"/>
              </a:rPr>
              <a:t>) is a "solid or native rock, rising up through the earth"– a huge mass of rock (a boulder), such as a projecting cliff.</a:t>
            </a:r>
          </a:p>
        </p:txBody>
      </p:sp>
      <p:pic>
        <p:nvPicPr>
          <p:cNvPr id="9" name="Picture 8">
            <a:extLst>
              <a:ext uri="{FF2B5EF4-FFF2-40B4-BE49-F238E27FC236}">
                <a16:creationId xmlns:a16="http://schemas.microsoft.com/office/drawing/2014/main" id="{6D318271-0FAB-F078-8565-C96278AB7A14}"/>
              </a:ext>
            </a:extLst>
          </p:cNvPr>
          <p:cNvPicPr>
            <a:picLocks noChangeAspect="1"/>
          </p:cNvPicPr>
          <p:nvPr/>
        </p:nvPicPr>
        <p:blipFill>
          <a:blip r:embed="rId3"/>
          <a:stretch>
            <a:fillRect/>
          </a:stretch>
        </p:blipFill>
        <p:spPr>
          <a:xfrm>
            <a:off x="304800" y="209550"/>
            <a:ext cx="1295400" cy="1999916"/>
          </a:xfrm>
          <a:prstGeom prst="rect">
            <a:avLst/>
          </a:prstGeom>
        </p:spPr>
      </p:pic>
    </p:spTree>
    <p:extLst>
      <p:ext uri="{BB962C8B-B14F-4D97-AF65-F5344CB8AC3E}">
        <p14:creationId xmlns:p14="http://schemas.microsoft.com/office/powerpoint/2010/main" val="13029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D93FB-A636-DDE8-0284-0A8EE5A36F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287B6C-2702-5A15-7BBE-8C740A3825F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Abundance of love in our marriages.</a:t>
            </a:r>
          </a:p>
        </p:txBody>
      </p:sp>
    </p:spTree>
    <p:extLst>
      <p:ext uri="{BB962C8B-B14F-4D97-AF65-F5344CB8AC3E}">
        <p14:creationId xmlns:p14="http://schemas.microsoft.com/office/powerpoint/2010/main" val="157679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E4B61-8A20-19B9-0736-53245AD492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862071-09A5-E49A-FA25-5458AF7F9593}"/>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בָּרוּךְ אַתָּה יְיָ אֱלֹהֵֽינוּ מֶֽלֶךְ הָעוֹלָם</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a:solidFill>
                  <a:schemeClr val="tx1"/>
                </a:solidFill>
                <a:latin typeface="Arial Rounded MT Bold" panose="020F0704030504030204" pitchFamily="34" charset="0"/>
                <a:cs typeface="David" panose="020E0502060401010101" pitchFamily="34" charset="-79"/>
              </a:rPr>
              <a:t>Baruch </a:t>
            </a:r>
            <a:r>
              <a:rPr lang="en-US" sz="4000" i="1" dirty="0" err="1">
                <a:solidFill>
                  <a:schemeClr val="tx1"/>
                </a:solidFill>
                <a:latin typeface="Arial Rounded MT Bold" panose="020F0704030504030204" pitchFamily="34" charset="0"/>
                <a:cs typeface="David" panose="020E0502060401010101" pitchFamily="34" charset="-79"/>
              </a:rPr>
              <a:t>ata</a:t>
            </a:r>
            <a:r>
              <a:rPr lang="en-US" sz="4000" i="1" dirty="0">
                <a:solidFill>
                  <a:schemeClr val="tx1"/>
                </a:solidFill>
                <a:latin typeface="Arial Rounded MT Bold" panose="020F0704030504030204" pitchFamily="34" charset="0"/>
                <a:cs typeface="David" panose="020E0502060401010101" pitchFamily="34" charset="-79"/>
              </a:rPr>
              <a:t> Adonai, Eloheinu </a:t>
            </a:r>
            <a:r>
              <a:rPr lang="en-US" sz="4000" i="1" dirty="0" err="1">
                <a:solidFill>
                  <a:schemeClr val="tx1"/>
                </a:solidFill>
                <a:latin typeface="Arial Rounded MT Bold" panose="020F0704030504030204" pitchFamily="34" charset="0"/>
                <a:cs typeface="David" panose="020E0502060401010101" pitchFamily="34" charset="-79"/>
              </a:rPr>
              <a:t>melech</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ha’olam</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Blessed are you, Lord our God, Ruler of the Universe,</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095391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B1276-1F02-791D-C758-C20BF0FC6C5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7E5B9D-8393-BC6A-761C-93516FBB562E}"/>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אֲשֶׁר בָּרָא שָׂשׂוֹן וְשִׂמְחָה חָתָן וְכַלָּה.</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asher</a:t>
            </a:r>
            <a:r>
              <a:rPr lang="en-US" sz="4000" i="1" dirty="0">
                <a:solidFill>
                  <a:schemeClr val="tx1"/>
                </a:solidFill>
                <a:latin typeface="Arial Rounded MT Bold" panose="020F0704030504030204" pitchFamily="34" charset="0"/>
                <a:cs typeface="David" panose="020E0502060401010101" pitchFamily="34" charset="-79"/>
              </a:rPr>
              <a:t> bara </a:t>
            </a:r>
            <a:r>
              <a:rPr lang="en-US" sz="4000" i="1" dirty="0" err="1">
                <a:solidFill>
                  <a:schemeClr val="tx1"/>
                </a:solidFill>
                <a:latin typeface="Arial Rounded MT Bold" panose="020F0704030504030204" pitchFamily="34" charset="0"/>
                <a:cs typeface="David" panose="020E0502060401010101" pitchFamily="34" charset="-79"/>
              </a:rPr>
              <a:t>sason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v’simcha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v’chala</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Who created happiness and joy, groom and bride.</a:t>
            </a:r>
          </a:p>
          <a:p>
            <a:pPr algn="l">
              <a:lnSpc>
                <a:spcPct val="100000"/>
              </a:lnSpc>
            </a:pPr>
            <a:r>
              <a:rPr lang="he-IL" sz="4000" b="1" dirty="0">
                <a:solidFill>
                  <a:schemeClr val="tx1"/>
                </a:solidFill>
                <a:latin typeface="Arial Rounded MT Bold" panose="020F0704030504030204" pitchFamily="34" charset="0"/>
                <a:cs typeface="David" panose="020E0502060401010101" pitchFamily="34" charset="-79"/>
              </a:rPr>
              <a:t> </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97149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4C9A-BFB6-C3B7-B8AB-88FC4E8FF73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3F4A09-3EDC-D73A-4816-45786F062ABA}"/>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גִּילָה רִנָּה דִּיצָה וְחֶדְוָה אַהֲבָה וְאַחֲוָה וְשָׁלוֹם וְרֵעוּת. </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a:solidFill>
                  <a:schemeClr val="tx1"/>
                </a:solidFill>
                <a:latin typeface="Arial Rounded MT Bold" panose="020F0704030504030204" pitchFamily="34" charset="0"/>
                <a:cs typeface="David" panose="020E0502060401010101" pitchFamily="34" charset="-79"/>
              </a:rPr>
              <a:t>Gila, </a:t>
            </a:r>
            <a:r>
              <a:rPr lang="en-US" sz="4000" i="1" dirty="0" err="1">
                <a:solidFill>
                  <a:schemeClr val="tx1"/>
                </a:solidFill>
                <a:latin typeface="Arial Rounded MT Bold" panose="020F0704030504030204" pitchFamily="34" charset="0"/>
                <a:cs typeface="David" panose="020E0502060401010101" pitchFamily="34" charset="-79"/>
              </a:rPr>
              <a:t>rina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ditzah</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v’chedva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ahava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v’achava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v’shalom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v’rei’ut</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Spinning with ecstasy, singing with delight, amusement, and pleasure, love and brotherhood, peace and friendship.</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83552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F653-AF7E-ECA0-94D3-967F5043291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BAEB98-39B3-1A44-0BAD-30CC9B27C3E6}"/>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מְהֵרָה יְיָ אֱלֹהֵֽינוּ יִשָּׁמַע בְּעָרֵי יְהוּדָה וּבְחֻצוֹת יְרוּשָׁלָםִ</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M’heira</a:t>
            </a:r>
            <a:r>
              <a:rPr lang="en-US" sz="4000" i="1" dirty="0">
                <a:solidFill>
                  <a:schemeClr val="tx1"/>
                </a:solidFill>
                <a:latin typeface="Arial Rounded MT Bold" panose="020F0704030504030204" pitchFamily="34" charset="0"/>
                <a:cs typeface="David" panose="020E0502060401010101" pitchFamily="34" charset="-79"/>
              </a:rPr>
              <a:t> Adonai Eloheinu </a:t>
            </a:r>
            <a:r>
              <a:rPr lang="en-US" sz="4000" i="1" dirty="0" err="1">
                <a:solidFill>
                  <a:schemeClr val="tx1"/>
                </a:solidFill>
                <a:latin typeface="Arial Rounded MT Bold" panose="020F0704030504030204" pitchFamily="34" charset="0"/>
                <a:cs typeface="David" panose="020E0502060401010101" pitchFamily="34" charset="-79"/>
              </a:rPr>
              <a:t>yishama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b’arei</a:t>
            </a:r>
            <a:r>
              <a:rPr lang="en-US" sz="4000" i="1" dirty="0">
                <a:solidFill>
                  <a:schemeClr val="tx1"/>
                </a:solidFill>
                <a:latin typeface="Arial Rounded MT Bold" panose="020F0704030504030204" pitchFamily="34" charset="0"/>
                <a:cs typeface="David" panose="020E0502060401010101" pitchFamily="34" charset="-79"/>
              </a:rPr>
              <a:t> Yehuda </a:t>
            </a:r>
            <a:r>
              <a:rPr lang="en-US" sz="4000" i="1" dirty="0" err="1">
                <a:solidFill>
                  <a:schemeClr val="tx1"/>
                </a:solidFill>
                <a:latin typeface="Arial Rounded MT Bold" panose="020F0704030504030204" pitchFamily="34" charset="0"/>
                <a:cs typeface="David" panose="020E0502060401010101" pitchFamily="34" charset="-79"/>
              </a:rPr>
              <a:t>u’vchutzot</a:t>
            </a:r>
            <a:r>
              <a:rPr lang="en-US" sz="4000" i="1" dirty="0">
                <a:solidFill>
                  <a:schemeClr val="tx1"/>
                </a:solidFill>
                <a:latin typeface="Arial Rounded MT Bold" panose="020F0704030504030204" pitchFamily="34" charset="0"/>
                <a:cs typeface="David" panose="020E0502060401010101" pitchFamily="34" charset="-79"/>
              </a:rPr>
              <a:t> Yerushalayim,</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Soon, Lord our God, may it be heard in the cities of Judah and the streets of Jerusalem</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29425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B3729-111C-BB2E-C6F8-DDF77527CB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3157AA-7A85-CC3B-82C6-4968CABAB9F8}"/>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קוֹל שָׂשׂוֹן וְקוֹל שִׂמְחָה קוֹל חָתָן וְקוֹל כַּלָּה </a:t>
            </a:r>
            <a:endParaRPr lang="en-US" sz="4000" b="1"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kol</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sason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v’kol</a:t>
            </a:r>
            <a:r>
              <a:rPr lang="en-US" sz="4000" i="1" dirty="0">
                <a:solidFill>
                  <a:schemeClr val="tx1"/>
                </a:solidFill>
                <a:latin typeface="Arial Rounded MT Bold" panose="020F0704030504030204" pitchFamily="34" charset="0"/>
                <a:cs typeface="David" panose="020E0502060401010101" pitchFamily="34" charset="-79"/>
              </a:rPr>
              <a:t> simcha </a:t>
            </a:r>
            <a:r>
              <a:rPr lang="en-US" sz="4000" i="1" dirty="0" err="1">
                <a:solidFill>
                  <a:schemeClr val="tx1"/>
                </a:solidFill>
                <a:latin typeface="Arial Rounded MT Bold" panose="020F0704030504030204" pitchFamily="34" charset="0"/>
                <a:cs typeface="David" panose="020E0502060401010101" pitchFamily="34" charset="-79"/>
              </a:rPr>
              <a:t>kol</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v’kol</a:t>
            </a:r>
            <a:r>
              <a:rPr lang="en-US" sz="4000" i="1" dirty="0">
                <a:solidFill>
                  <a:schemeClr val="tx1"/>
                </a:solidFill>
                <a:latin typeface="Arial Rounded MT Bold" panose="020F0704030504030204" pitchFamily="34" charset="0"/>
                <a:cs typeface="David" panose="020E0502060401010101" pitchFamily="34" charset="-79"/>
              </a:rPr>
              <a:t> kala,</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sound of happiness and the sound of joy and the voice of the groom and the voice of the bride</a:t>
            </a:r>
          </a:p>
        </p:txBody>
      </p:sp>
    </p:spTree>
    <p:extLst>
      <p:ext uri="{BB962C8B-B14F-4D97-AF65-F5344CB8AC3E}">
        <p14:creationId xmlns:p14="http://schemas.microsoft.com/office/powerpoint/2010/main" val="390417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495D4-7B1A-0DC9-5483-629ABA7BFE2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158EE5-B29F-70D7-AF9F-A967F2AD3EC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03834C63-C65B-5144-9AB0-D63578495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726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FD6B-703B-FA7C-1DB6-8360243A1E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02D99F-79D2-4803-8610-CE7D38E3827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F8B0DCF3-DCAD-7C0F-520F-57EA3334D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EBCFBC0-AB1F-590A-268A-AB2824E73482}"/>
              </a:ext>
            </a:extLst>
          </p:cNvPr>
          <p:cNvSpPr txBox="1"/>
          <p:nvPr/>
        </p:nvSpPr>
        <p:spPr>
          <a:xfrm>
            <a:off x="200608" y="109635"/>
            <a:ext cx="8943392" cy="4893647"/>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3378602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6818" name="Rectangle 2">
            <a:extLst>
              <a:ext uri="{FF2B5EF4-FFF2-40B4-BE49-F238E27FC236}">
                <a16:creationId xmlns:a16="http://schemas.microsoft.com/office/drawing/2014/main" id="{F0657D64-8E73-7024-BD07-07D47ECD3680}"/>
              </a:ext>
            </a:extLst>
          </p:cNvPr>
          <p:cNvSpPr>
            <a:spLocks noGrp="1" noChangeArrowheads="1"/>
          </p:cNvSpPr>
          <p:nvPr>
            <p:ph type="subTitle" idx="1"/>
          </p:nvPr>
        </p:nvSpPr>
        <p:spPr>
          <a:xfrm>
            <a:off x="381000" y="209550"/>
            <a:ext cx="8610600" cy="4724400"/>
          </a:xfrm>
        </p:spPr>
        <p:txBody>
          <a:bodyPr anchor="t">
            <a:normAutofit/>
          </a:bodyPr>
          <a:lstStyle/>
          <a:p>
            <a:pPr algn="l"/>
            <a:r>
              <a:rPr lang="en-US" altLang="en-US" sz="4000" dirty="0">
                <a:solidFill>
                  <a:schemeClr val="tx1"/>
                </a:solidFill>
                <a:latin typeface="Arial Rounded MT Bold" panose="020F0704030504030204" pitchFamily="34" charset="0"/>
                <a:cs typeface="David" panose="020E0502060401010101" pitchFamily="34" charset="-79"/>
              </a:rPr>
              <a:t>Shalom  </a:t>
            </a:r>
            <a:r>
              <a:rPr lang="he-IL" altLang="en-US" sz="4050" b="1" dirty="0">
                <a:solidFill>
                  <a:schemeClr val="tx1"/>
                </a:solidFill>
                <a:cs typeface="Vilna" pitchFamily="2" charset="-79"/>
              </a:rPr>
              <a:t>שָׁלוֹם</a:t>
            </a:r>
            <a:r>
              <a:rPr lang="en-US" altLang="en-US" sz="3000" dirty="0">
                <a:cs typeface="Arial" panose="020B0604020202020204" pitchFamily="34" charset="0"/>
              </a:rPr>
              <a:t> </a:t>
            </a:r>
            <a:r>
              <a:rPr lang="he-IL" altLang="en-US" sz="1350" dirty="0">
                <a:cs typeface="Arial" panose="020B0604020202020204" pitchFamily="34" charset="0"/>
              </a:rPr>
              <a:t>שֵם ז</a:t>
            </a:r>
            <a:endParaRPr lang="en-US" altLang="en-US" sz="1350" dirty="0">
              <a:cs typeface="Arial" panose="020B0604020202020204" pitchFamily="34" charset="0"/>
            </a:endParaRPr>
          </a:p>
          <a:p>
            <a:pPr algn="l" rtl="1"/>
            <a:r>
              <a:rPr lang="en-US" altLang="en-US" sz="4000" dirty="0">
                <a:solidFill>
                  <a:schemeClr val="tx1"/>
                </a:solidFill>
                <a:latin typeface="Arial Rounded MT Bold" panose="020F0704030504030204" pitchFamily="34" charset="0"/>
                <a:cs typeface="David" panose="020E0502060401010101" pitchFamily="34" charset="-79"/>
              </a:rPr>
              <a:t>peace ; Hello!, Goodbye; welfare, wellbeing, completeness, wholeness, health, safety, soundness, tranquility, prosperity, perfectness, fullness, rest, harmony, the absence of agitation or discord. </a:t>
            </a:r>
          </a:p>
        </p:txBody>
      </p:sp>
    </p:spTree>
    <p:extLst>
      <p:ext uri="{BB962C8B-B14F-4D97-AF65-F5344CB8AC3E}">
        <p14:creationId xmlns:p14="http://schemas.microsoft.com/office/powerpoint/2010/main" val="347308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09DD5-D7E5-531B-9BE2-9EBD5862FD7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714B4E0-9114-825E-0FA7-8034E41CA6CF}"/>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Mossad established a secret drone base within Iranian territory. When the Israeli offensive began, the drones were launched to destroy </a:t>
            </a:r>
            <a:r>
              <a:rPr lang="en-US" sz="4000" u="sng" dirty="0">
                <a:solidFill>
                  <a:srgbClr val="FFFF66"/>
                </a:solidFill>
                <a:latin typeface="Arial Rounded MT Bold" panose="020F0704030504030204" pitchFamily="34" charset="0"/>
                <a:cs typeface="David" panose="020E0502060401010101" pitchFamily="34" charset="-79"/>
              </a:rPr>
              <a:t>surface-to-surface missile launchers </a:t>
            </a:r>
            <a:r>
              <a:rPr lang="en-US" sz="4000" dirty="0">
                <a:solidFill>
                  <a:schemeClr val="tx1"/>
                </a:solidFill>
                <a:latin typeface="Arial Rounded MT Bold" panose="020F0704030504030204" pitchFamily="34" charset="0"/>
                <a:cs typeface="David" panose="020E0502060401010101" pitchFamily="34" charset="-79"/>
              </a:rPr>
              <a:t>(SSM) located at a base near Tehran, which was planned to be used to destroy strategic and civilian targets in Israel as part of the Iranian retaliation. </a:t>
            </a:r>
          </a:p>
        </p:txBody>
      </p:sp>
    </p:spTree>
    <p:extLst>
      <p:ext uri="{BB962C8B-B14F-4D97-AF65-F5344CB8AC3E}">
        <p14:creationId xmlns:p14="http://schemas.microsoft.com/office/powerpoint/2010/main" val="3838779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8866" name="Rectangle 2">
            <a:extLst>
              <a:ext uri="{FF2B5EF4-FFF2-40B4-BE49-F238E27FC236}">
                <a16:creationId xmlns:a16="http://schemas.microsoft.com/office/drawing/2014/main" id="{CD424D67-698F-E42D-CC68-771F958F47C0}"/>
              </a:ext>
            </a:extLst>
          </p:cNvPr>
          <p:cNvSpPr>
            <a:spLocks noGrp="1" noChangeArrowheads="1"/>
          </p:cNvSpPr>
          <p:nvPr>
            <p:ph type="subTitle" idx="1"/>
          </p:nvPr>
        </p:nvSpPr>
        <p:spPr>
          <a:xfrm>
            <a:off x="381000" y="209550"/>
            <a:ext cx="8458200" cy="4648200"/>
          </a:xfrm>
        </p:spPr>
        <p:txBody>
          <a:bodyPr anchor="t">
            <a:normAutofit/>
          </a:bodyPr>
          <a:lstStyle/>
          <a:p>
            <a:pPr algn="r" rtl="1"/>
            <a:r>
              <a:rPr lang="he-IL" altLang="en-US" sz="4050" b="1" dirty="0">
                <a:cs typeface="Vilna" pitchFamily="2" charset="-79"/>
              </a:rPr>
              <a:t>וְהוּא מְחֹלָל מִפְּשָׁעֵנוּ, מְדֻכָּא מֵעֲו</a:t>
            </a:r>
            <a:r>
              <a:rPr lang="he-IL" altLang="en-US" sz="4050" b="1" dirty="0">
                <a:cs typeface="Arial" panose="020B0604020202020204" pitchFamily="34" charset="0"/>
              </a:rPr>
              <a:t>‍</a:t>
            </a:r>
            <a:r>
              <a:rPr lang="he-IL" altLang="en-US" sz="4050" b="1" dirty="0">
                <a:cs typeface="Vilna" pitchFamily="2" charset="-79"/>
              </a:rPr>
              <a:t>נתֵינוּ; מוּסַר </a:t>
            </a:r>
            <a:r>
              <a:rPr lang="he-IL" altLang="en-US" sz="4050" b="1" dirty="0">
                <a:solidFill>
                  <a:srgbClr val="FFFF66"/>
                </a:solidFill>
                <a:cs typeface="Vilna" pitchFamily="2" charset="-79"/>
              </a:rPr>
              <a:t>שְׁלוֹמֵ</a:t>
            </a:r>
            <a:r>
              <a:rPr lang="he-IL" altLang="en-US" sz="4050" b="1" dirty="0">
                <a:cs typeface="Vilna" pitchFamily="2" charset="-79"/>
              </a:rPr>
              <a:t>נוּ עָלָיו, וּבַחֲבֻרָתוֹ נִרְפָּא-לָנוּ</a:t>
            </a:r>
            <a:r>
              <a:rPr lang="en-US" altLang="en-US" sz="4050" b="1" dirty="0">
                <a:cs typeface="Vilna" pitchFamily="2" charset="-79"/>
              </a:rPr>
              <a:t>.</a:t>
            </a:r>
          </a:p>
          <a:p>
            <a:pPr algn="l" rtl="1"/>
            <a:r>
              <a:rPr lang="en-US" altLang="en-US" sz="4000" baseline="30000" dirty="0">
                <a:solidFill>
                  <a:schemeClr val="tx1"/>
                </a:solidFill>
                <a:latin typeface="Arial Rounded MT Bold" panose="020F0704030504030204" pitchFamily="34" charset="0"/>
                <a:cs typeface="David" panose="020E0502060401010101" pitchFamily="34" charset="-79"/>
              </a:rPr>
              <a:t>Yeshayahu/Isaiah </a:t>
            </a:r>
            <a:r>
              <a:rPr lang="en-US" altLang="en-US" sz="4000" cap="small" baseline="30000" dirty="0">
                <a:solidFill>
                  <a:schemeClr val="tx1"/>
                </a:solidFill>
                <a:latin typeface="Arial Rounded MT Bold" panose="020F0704030504030204" pitchFamily="34" charset="0"/>
                <a:cs typeface="David" panose="020E0502060401010101" pitchFamily="34" charset="-79"/>
              </a:rPr>
              <a:t>53.  </a:t>
            </a:r>
            <a:r>
              <a:rPr lang="en-US" altLang="en-US" sz="4000" dirty="0">
                <a:solidFill>
                  <a:schemeClr val="tx1"/>
                </a:solidFill>
                <a:latin typeface="Arial Rounded MT Bold" panose="020F0704030504030204" pitchFamily="34" charset="0"/>
                <a:cs typeface="David" panose="020E0502060401010101" pitchFamily="34" charset="-79"/>
              </a:rPr>
              <a:t>But he was wounded because of our crimes, crushed because of our sins; the disciplining that </a:t>
            </a:r>
            <a:r>
              <a:rPr lang="en-US" altLang="en-US" sz="4000" u="sng" dirty="0">
                <a:solidFill>
                  <a:srgbClr val="FFFF66"/>
                </a:solidFill>
                <a:latin typeface="Arial Rounded MT Bold" panose="020F0704030504030204" pitchFamily="34" charset="0"/>
                <a:cs typeface="David" panose="020E0502060401010101" pitchFamily="34" charset="-79"/>
              </a:rPr>
              <a:t>makes us whole </a:t>
            </a:r>
            <a:r>
              <a:rPr lang="en-US" altLang="en-US" sz="4000" dirty="0">
                <a:solidFill>
                  <a:schemeClr val="tx1"/>
                </a:solidFill>
                <a:latin typeface="Arial Rounded MT Bold" panose="020F0704030504030204" pitchFamily="34" charset="0"/>
                <a:cs typeface="David" panose="020E0502060401010101" pitchFamily="34" charset="-79"/>
              </a:rPr>
              <a:t>fell on him, and by his bruises we are healed </a:t>
            </a:r>
          </a:p>
        </p:txBody>
      </p:sp>
    </p:spTree>
    <p:extLst>
      <p:ext uri="{BB962C8B-B14F-4D97-AF65-F5344CB8AC3E}">
        <p14:creationId xmlns:p14="http://schemas.microsoft.com/office/powerpoint/2010/main" val="4260686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E0F9-6D9F-9F29-00AC-84AF5E45E6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E49E13B-FBAD-3961-242E-540765EC0D3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Yeshayahu/Isaiah 9.5 </a:t>
            </a:r>
            <a:r>
              <a:rPr lang="en-US" sz="4000" dirty="0">
                <a:solidFill>
                  <a:schemeClr val="tx1"/>
                </a:solidFill>
                <a:latin typeface="Arial Rounded MT Bold" panose="020F0704030504030204" pitchFamily="34" charset="0"/>
                <a:cs typeface="David" panose="020E0502060401010101" pitchFamily="34" charset="-79"/>
              </a:rPr>
              <a:t>For to us a child is born, a son will be given to us, and the government will be upon His shoulder. His Name will be called Wonderful Counselor, Mighty God, </a:t>
            </a:r>
            <a:r>
              <a:rPr lang="en-US" sz="4000" u="sng" dirty="0">
                <a:solidFill>
                  <a:srgbClr val="FFFF66"/>
                </a:solidFill>
                <a:latin typeface="Arial Rounded MT Bold" panose="020F0704030504030204" pitchFamily="34" charset="0"/>
                <a:cs typeface="David" panose="020E0502060401010101" pitchFamily="34" charset="-79"/>
              </a:rPr>
              <a:t>My Father of Eternity</a:t>
            </a:r>
            <a:r>
              <a:rPr lang="en-US" sz="4000" dirty="0">
                <a:solidFill>
                  <a:schemeClr val="tx1"/>
                </a:solidFill>
                <a:latin typeface="Arial Rounded MT Bold" panose="020F0704030504030204" pitchFamily="34" charset="0"/>
                <a:cs typeface="David" panose="020E0502060401010101" pitchFamily="34" charset="-79"/>
              </a:rPr>
              <a:t>, </a:t>
            </a:r>
            <a:r>
              <a:rPr lang="en-US" sz="4000" u="sng" dirty="0">
                <a:solidFill>
                  <a:srgbClr val="FFFF66"/>
                </a:solidFill>
                <a:latin typeface="Arial Rounded MT Bold" panose="020F0704030504030204" pitchFamily="34" charset="0"/>
                <a:cs typeface="David" panose="020E0502060401010101" pitchFamily="34" charset="-79"/>
              </a:rPr>
              <a:t>Prince of Peace.</a:t>
            </a:r>
          </a:p>
        </p:txBody>
      </p:sp>
    </p:spTree>
    <p:extLst>
      <p:ext uri="{BB962C8B-B14F-4D97-AF65-F5344CB8AC3E}">
        <p14:creationId xmlns:p14="http://schemas.microsoft.com/office/powerpoint/2010/main" val="1722483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90A5-FE2A-DE6F-1BC9-2425E4DCAC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5AF84C-BF8F-A01E-BFCC-A3CC1A9A07FA}"/>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Mtt 5.1,2, 9</a:t>
            </a:r>
            <a:r>
              <a:rPr lang="en-US" sz="4000" dirty="0">
                <a:solidFill>
                  <a:schemeClr val="tx1"/>
                </a:solidFill>
                <a:latin typeface="Arial Rounded MT Bold" panose="020F0704030504030204" pitchFamily="34" charset="0"/>
                <a:cs typeface="David" panose="020E0502060401010101" pitchFamily="34" charset="-79"/>
              </a:rPr>
              <a:t> Seeing the crowds, Yeshua walked up the hill. After he sat down, his talmidim came to him,  and he began to speak. This is what he taught them…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How blessed are those who make peace! for they will be called sons of God.</a:t>
            </a:r>
          </a:p>
        </p:txBody>
      </p:sp>
    </p:spTree>
    <p:extLst>
      <p:ext uri="{BB962C8B-B14F-4D97-AF65-F5344CB8AC3E}">
        <p14:creationId xmlns:p14="http://schemas.microsoft.com/office/powerpoint/2010/main" val="10251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CCE0-E50F-5781-CB5B-CAC32F52E5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8F2CB6-F294-BCC3-8F8A-FEEFBC9FD44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7202F66-E085-EE09-8C0F-10F089B9E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80530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33BD-826C-5E4A-2368-6C357F44508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590FEF7-E45C-4386-3D5E-4CFB23D2D2B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E225F98-36C2-1A5C-F5D3-5E9BD80A3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B9A669B7-AD90-C732-7865-657DA42AFC48}"/>
              </a:ext>
            </a:extLst>
          </p:cNvPr>
          <p:cNvSpPr txBox="1"/>
          <p:nvPr/>
        </p:nvSpPr>
        <p:spPr>
          <a:xfrm>
            <a:off x="200608" y="109635"/>
            <a:ext cx="8943392" cy="5539978"/>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418384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A1F8-9009-34E0-3AD8-2AE0656C053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7392E3-4C58-73AD-93CF-9433CE930A79}"/>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Resilience </a:t>
            </a:r>
          </a:p>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Eph 5.21-26</a:t>
            </a:r>
            <a:r>
              <a:rPr lang="en-US" sz="4000" dirty="0">
                <a:solidFill>
                  <a:schemeClr val="tx1"/>
                </a:solidFill>
                <a:latin typeface="Arial Rounded MT Bold" panose="020F0704030504030204" pitchFamily="34" charset="0"/>
                <a:cs typeface="David" panose="020E0502060401010101" pitchFamily="34" charset="-79"/>
              </a:rPr>
              <a:t>  Submit to one another in fear of the Messiah…Just as the Messianic Community submits to the Messiah…As for husbands, love your wives, just as the Messiah loved the Messianic Community, indeed, gave himself up on its behalf, in order to set it apart for God, making it clean.</a:t>
            </a:r>
          </a:p>
        </p:txBody>
      </p:sp>
    </p:spTree>
    <p:extLst>
      <p:ext uri="{BB962C8B-B14F-4D97-AF65-F5344CB8AC3E}">
        <p14:creationId xmlns:p14="http://schemas.microsoft.com/office/powerpoint/2010/main" val="583360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7770-D3FE-26D5-3140-3C60D5351B5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6EA5648-ABC0-76B7-A556-CC7D395EF0AA}"/>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Cor. 12.12-14</a:t>
            </a:r>
            <a:r>
              <a:rPr lang="en-US" sz="4000" dirty="0">
                <a:solidFill>
                  <a:schemeClr val="tx1"/>
                </a:solidFill>
                <a:latin typeface="Arial Rounded MT Bold" panose="020F0704030504030204" pitchFamily="34" charset="0"/>
                <a:cs typeface="David" panose="020E0502060401010101" pitchFamily="34" charset="-79"/>
              </a:rPr>
              <a:t> For just as the body is one but has many parts; and all the parts of the body, though many, constitute one body; so it is with the Messiah. For it was by one Spirit that we were all immersed into one body, whether Jews or Gentiles, slaves or free; </a:t>
            </a:r>
          </a:p>
        </p:txBody>
      </p:sp>
    </p:spTree>
    <p:extLst>
      <p:ext uri="{BB962C8B-B14F-4D97-AF65-F5344CB8AC3E}">
        <p14:creationId xmlns:p14="http://schemas.microsoft.com/office/powerpoint/2010/main" val="1554146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A415-D5E8-55B6-E3A9-406C760B86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78CC171-71B3-71B6-26FE-15B6F895EF4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Cor. 12.12-14</a:t>
            </a:r>
            <a:r>
              <a:rPr lang="en-US" sz="4000" dirty="0">
                <a:solidFill>
                  <a:schemeClr val="tx1"/>
                </a:solidFill>
                <a:latin typeface="Arial Rounded MT Bold" panose="020F0704030504030204" pitchFamily="34" charset="0"/>
                <a:cs typeface="David" panose="020E0502060401010101" pitchFamily="34" charset="-79"/>
              </a:rPr>
              <a:t> and we were all given the one Spirit to drink. For indeed the body is not one part but many. </a:t>
            </a:r>
          </a:p>
        </p:txBody>
      </p:sp>
    </p:spTree>
    <p:extLst>
      <p:ext uri="{BB962C8B-B14F-4D97-AF65-F5344CB8AC3E}">
        <p14:creationId xmlns:p14="http://schemas.microsoft.com/office/powerpoint/2010/main" val="207034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BFC4B-77B0-4F1E-454D-3EEC609998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E09A6C-BD7A-D209-9B7D-3A86CFE48D6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1920936E-F4B1-C248-E396-4B0418D6C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8071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A8810-19BD-5351-4ED0-FA577D2C8C1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7E33589-EE8E-9F59-554D-989477EAA7F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5E351597-D62E-32AF-1A38-E39B080FA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DFFFD792-AF9E-ED84-4890-F3007282D3BD}"/>
              </a:ext>
            </a:extLst>
          </p:cNvPr>
          <p:cNvSpPr txBox="1"/>
          <p:nvPr/>
        </p:nvSpPr>
        <p:spPr>
          <a:xfrm>
            <a:off x="200608" y="109635"/>
            <a:ext cx="8943392" cy="4893647"/>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32135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025D-69FE-5729-B49A-98463C0A37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B1EA1F-FB4A-B170-48F9-1EF77EF7784A}"/>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another operation, Mossad commando teams deployed operational systems of precision-guided munitions in open areas in central Iran, which had been smuggled into the country beforehand. The weapons were deployed near Iranian </a:t>
            </a:r>
            <a:r>
              <a:rPr lang="en-US" sz="4000" u="sng" dirty="0">
                <a:solidFill>
                  <a:srgbClr val="FFFF66"/>
                </a:solidFill>
                <a:latin typeface="Arial Rounded MT Bold" panose="020F0704030504030204" pitchFamily="34" charset="0"/>
                <a:cs typeface="David" panose="020E0502060401010101" pitchFamily="34" charset="-79"/>
              </a:rPr>
              <a:t>surface-to-air missile </a:t>
            </a:r>
            <a:r>
              <a:rPr lang="en-US" sz="4000" dirty="0">
                <a:solidFill>
                  <a:schemeClr val="tx1"/>
                </a:solidFill>
                <a:latin typeface="Arial Rounded MT Bold" panose="020F0704030504030204" pitchFamily="34" charset="0"/>
                <a:cs typeface="David" panose="020E0502060401010101" pitchFamily="34" charset="-79"/>
              </a:rPr>
              <a:t>(SAM) systems, which could potentially threaten Israeli aircraft. </a:t>
            </a:r>
          </a:p>
        </p:txBody>
      </p:sp>
    </p:spTree>
    <p:extLst>
      <p:ext uri="{BB962C8B-B14F-4D97-AF65-F5344CB8AC3E}">
        <p14:creationId xmlns:p14="http://schemas.microsoft.com/office/powerpoint/2010/main" val="1401155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4FD48-EDAC-6513-863C-AD6067A46BD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42BDE1B-D22E-A1A8-AA90-7BB79166C59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Dad jokes are called dad jokes because they are stereotypically thought to be jokes a father or someone like a father would tell to a child</a:t>
            </a:r>
          </a:p>
        </p:txBody>
      </p:sp>
    </p:spTree>
    <p:extLst>
      <p:ext uri="{BB962C8B-B14F-4D97-AF65-F5344CB8AC3E}">
        <p14:creationId xmlns:p14="http://schemas.microsoft.com/office/powerpoint/2010/main" val="3224050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25F70-261D-9A09-9ACF-E02C8F22F1E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14E6AB8-E443-5294-A976-6D330E34CB2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dad joke:  a wholesome joke of the type said to be told by fathers with a punchline that is often an obvious or predictable pun or play on words and usually judged to be endearingly corny or unfunny</a:t>
            </a:r>
          </a:p>
        </p:txBody>
      </p:sp>
    </p:spTree>
    <p:extLst>
      <p:ext uri="{BB962C8B-B14F-4D97-AF65-F5344CB8AC3E}">
        <p14:creationId xmlns:p14="http://schemas.microsoft.com/office/powerpoint/2010/main" val="1054349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2B91-4578-1267-D193-ECA3074C632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370A0C3-2B41-AF0E-7C7D-CD92D3F9963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What kind of shoes to frogs wear? Open-toad sandals.</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 just built an ATM that only gives out coins. I don’t know why no one’s thought of it before: it just makes cents!</a:t>
            </a:r>
          </a:p>
        </p:txBody>
      </p:sp>
    </p:spTree>
    <p:extLst>
      <p:ext uri="{BB962C8B-B14F-4D97-AF65-F5344CB8AC3E}">
        <p14:creationId xmlns:p14="http://schemas.microsoft.com/office/powerpoint/2010/main" val="318687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02FC-5C82-04E9-4F95-514CA1A918B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4EAD873-AF4C-285F-C9F9-2C8BA1DA2C1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What happened when two slices of bread went on a date? It was loaf at first sight.</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What's a shark's favorite saying? "Man overboard!"</a:t>
            </a:r>
          </a:p>
        </p:txBody>
      </p:sp>
    </p:spTree>
    <p:extLst>
      <p:ext uri="{BB962C8B-B14F-4D97-AF65-F5344CB8AC3E}">
        <p14:creationId xmlns:p14="http://schemas.microsoft.com/office/powerpoint/2010/main" val="2350145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50CA-2061-468B-024D-1A7A86B0968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532448-3FA5-33EF-980E-CBA552E67E7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Dads Are Meant to be the Fun Parent - It Is How They Bond</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How do dads bond with their children?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Dads prefer to bond with their children through play. And not just any type of play.  </a:t>
            </a:r>
          </a:p>
        </p:txBody>
      </p:sp>
    </p:spTree>
    <p:extLst>
      <p:ext uri="{BB962C8B-B14F-4D97-AF65-F5344CB8AC3E}">
        <p14:creationId xmlns:p14="http://schemas.microsoft.com/office/powerpoint/2010/main" val="1241192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29E3-062D-BCD9-B8C7-CB11A25DB5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68E97FC-52EA-B950-A508-A05D316ABE76}"/>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Children get the most stimulation in the reward centers of their brains when they engage in “rough and tumble play.”  This means play that increases in intensity, involves contact, and focuses on the environment and not just on each other. </a:t>
            </a:r>
          </a:p>
        </p:txBody>
      </p:sp>
    </p:spTree>
    <p:extLst>
      <p:ext uri="{BB962C8B-B14F-4D97-AF65-F5344CB8AC3E}">
        <p14:creationId xmlns:p14="http://schemas.microsoft.com/office/powerpoint/2010/main" val="2926974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C9EE-2360-C6A6-9C7A-37A290999A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656FC7-91AB-5432-1FD7-0EAAB33847F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7170" name="Picture 2" descr="What is a dad, Born Happy, Baby Coach, Toddler Coach, Parenting Coach, Nashville TN, Sleep Coach, Baby Sleep Coach, Toddler Sleep Coach, Father, Dad, Parenting">
            <a:extLst>
              <a:ext uri="{FF2B5EF4-FFF2-40B4-BE49-F238E27FC236}">
                <a16:creationId xmlns:a16="http://schemas.microsoft.com/office/drawing/2014/main" id="{ED7BAD3B-F597-36BB-0512-0320DD6E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33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03EA-A7BB-CC02-C170-3BDB3167DA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862EFA1-2D67-040E-6207-67D417CCD8F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969A74DF-8923-D89C-6890-F6AA215E60ED}"/>
              </a:ext>
            </a:extLst>
          </p:cNvPr>
          <p:cNvPicPr>
            <a:picLocks noChangeAspect="1"/>
          </p:cNvPicPr>
          <p:nvPr/>
        </p:nvPicPr>
        <p:blipFill>
          <a:blip r:embed="rId3"/>
          <a:stretch>
            <a:fillRect/>
          </a:stretch>
        </p:blipFill>
        <p:spPr>
          <a:xfrm>
            <a:off x="1202915" y="0"/>
            <a:ext cx="6738169" cy="5143500"/>
          </a:xfrm>
          <a:prstGeom prst="rect">
            <a:avLst/>
          </a:prstGeom>
        </p:spPr>
      </p:pic>
    </p:spTree>
    <p:extLst>
      <p:ext uri="{BB962C8B-B14F-4D97-AF65-F5344CB8AC3E}">
        <p14:creationId xmlns:p14="http://schemas.microsoft.com/office/powerpoint/2010/main" val="942805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BF82-56F7-608F-004B-969C34E0FD1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48A36E-19B6-6084-3C29-10D1AFB0B14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2290" name="Picture 2" descr="What is a dad, Born Happy, Baby Coach, Toddler Coach, Parenting Coach, Nashville TN, Sleep Coach, Baby Sleep Coach, Toddler Sleep Coach, Father, Dad, Parenting">
            <a:extLst>
              <a:ext uri="{FF2B5EF4-FFF2-40B4-BE49-F238E27FC236}">
                <a16:creationId xmlns:a16="http://schemas.microsoft.com/office/drawing/2014/main" id="{D2EA0520-A3A4-4523-91EE-D24E06C16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449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FE4-0067-818F-B776-D64AAA8E48D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D7343A2-952C-B271-9374-CF5BE0C4A25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E1B68EF-BC3D-0687-71B0-4A1B0335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62927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2B634-0A82-0D74-5C83-2C642E7945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6C3D463-8F78-0831-4259-07A680559BAD}"/>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Lastly, in another operation aiming to guarantee Israel’s freedom of action in Iranian skies, the Mossad deployed “sophisticated attack systems” and “vehicle-born technologies” which were used to destroy Iranian air defense systems.</a:t>
            </a:r>
          </a:p>
        </p:txBody>
      </p:sp>
    </p:spTree>
    <p:extLst>
      <p:ext uri="{BB962C8B-B14F-4D97-AF65-F5344CB8AC3E}">
        <p14:creationId xmlns:p14="http://schemas.microsoft.com/office/powerpoint/2010/main" val="4068464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D3B5-04EF-0644-A008-7C9E43B69D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06D3F0-8CAB-48C3-C4ED-CFD5B1486F6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9D64C22D-0018-54CF-7886-8BA4FC027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3BB55-8902-2AD4-772B-71FD6705E35D}"/>
              </a:ext>
            </a:extLst>
          </p:cNvPr>
          <p:cNvSpPr txBox="1"/>
          <p:nvPr/>
        </p:nvSpPr>
        <p:spPr>
          <a:xfrm>
            <a:off x="200608" y="109635"/>
            <a:ext cx="8943392" cy="4955203"/>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A place where G-d is the perfect </a:t>
            </a:r>
          </a:p>
          <a:p>
            <a:pPr algn="l"/>
            <a:r>
              <a:rPr lang="en-US" u="sng" dirty="0">
                <a:solidFill>
                  <a:srgbClr val="FFFF66"/>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3721538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F7B4-C957-C3A1-CA18-A352666A1D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C28366-6F40-B508-7602-7B8F3DEC7856}"/>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Dads are ultimately responsible to lead devotions and prayer.</a:t>
            </a:r>
          </a:p>
        </p:txBody>
      </p:sp>
    </p:spTree>
    <p:extLst>
      <p:ext uri="{BB962C8B-B14F-4D97-AF65-F5344CB8AC3E}">
        <p14:creationId xmlns:p14="http://schemas.microsoft.com/office/powerpoint/2010/main" val="1005613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67F16-CF5F-35A5-02BE-7A749921373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99A6899-06EB-B4D8-C053-C79EAB0C93DF}"/>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Dads are ultimately responsible to lead devotions and prayer.</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Dads are ultimately responsible to address problems: </a:t>
            </a:r>
          </a:p>
          <a:p>
            <a:pPr marL="576263" lvl="1"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Possum</a:t>
            </a:r>
          </a:p>
          <a:p>
            <a:pPr marL="576263" lvl="1"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Predator</a:t>
            </a:r>
          </a:p>
          <a:p>
            <a:pPr marL="576263" lvl="1"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Protector </a:t>
            </a:r>
          </a:p>
        </p:txBody>
      </p:sp>
    </p:spTree>
    <p:extLst>
      <p:ext uri="{BB962C8B-B14F-4D97-AF65-F5344CB8AC3E}">
        <p14:creationId xmlns:p14="http://schemas.microsoft.com/office/powerpoint/2010/main" val="2585903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09E3-600B-FBD3-BD1F-2380D078367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80A26D8-9A11-5723-9CF7-1470E226227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But if Dad fails…</a:t>
            </a:r>
          </a:p>
        </p:txBody>
      </p:sp>
    </p:spTree>
    <p:extLst>
      <p:ext uri="{BB962C8B-B14F-4D97-AF65-F5344CB8AC3E}">
        <p14:creationId xmlns:p14="http://schemas.microsoft.com/office/powerpoint/2010/main" val="335168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05D1-3D70-1FC7-5E85-0CAAD2A866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7F3700-8514-8A84-A314-1C2178527A8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2" name="Online Media 1" title="Seeing God as a Perfect Father | Featured Broadcast">
            <a:hlinkClick r:id="" action="ppaction://media"/>
            <a:extLst>
              <a:ext uri="{FF2B5EF4-FFF2-40B4-BE49-F238E27FC236}">
                <a16:creationId xmlns:a16="http://schemas.microsoft.com/office/drawing/2014/main" id="{4FF725F9-4C81-9BE8-C3DF-602F34636691}"/>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6525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609E-106D-3619-A8CC-FC3766D0CF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A9B1DB-C198-B61C-94FD-2DB0BF8BFA5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4A57432-92D3-0D16-EB4C-306164295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52669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16D4-705A-4C35-C1C8-1E6EBF95F39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A4FCECF-6070-0D8F-4559-6871745660A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89593ECF-1B90-C8D6-5196-DA37AA969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7941DE00-D5B7-0068-34DA-9E53F5AF0D3B}"/>
              </a:ext>
            </a:extLst>
          </p:cNvPr>
          <p:cNvSpPr txBox="1"/>
          <p:nvPr/>
        </p:nvSpPr>
        <p:spPr>
          <a:xfrm>
            <a:off x="200608" y="109635"/>
            <a:ext cx="8943392" cy="4955203"/>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The Father’s House: our homes </a:t>
            </a:r>
          </a:p>
          <a:p>
            <a:pPr algn="l"/>
            <a:r>
              <a:rPr lang="en-US" u="sng" dirty="0">
                <a:solidFill>
                  <a:srgbClr val="FFFF66"/>
                </a:solidFill>
                <a:effectLst>
                  <a:outerShdw blurRad="38100" dist="38100" dir="2700000" algn="tl">
                    <a:srgbClr val="000000">
                      <a:alpha val="43137"/>
                    </a:srgbClr>
                  </a:outerShdw>
                </a:effectLst>
              </a:rPr>
              <a:t>AND our synagogue community</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love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A place of abundance of Shalom</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abundance of resilience</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of the father’s love &amp; joy</a:t>
            </a:r>
          </a:p>
          <a:p>
            <a:pPr marL="457200" indent="-457200" algn="l">
              <a:buFont typeface="+mj-lt"/>
              <a:buAutoNum type="arabicPeriod"/>
            </a:pPr>
            <a:r>
              <a:rPr lang="en-US" sz="3800" dirty="0">
                <a:solidFill>
                  <a:schemeClr val="tx1"/>
                </a:solidFill>
                <a:effectLst>
                  <a:outerShdw blurRad="38100" dist="38100" dir="2700000" algn="tl">
                    <a:srgbClr val="000000">
                      <a:alpha val="43137"/>
                    </a:srgbClr>
                  </a:outerShdw>
                </a:effectLst>
              </a:rPr>
              <a:t>A place where G-d is the perfect </a:t>
            </a:r>
          </a:p>
          <a:p>
            <a:pPr algn="l"/>
            <a:r>
              <a:rPr lang="en-US" sz="3800" dirty="0">
                <a:solidFill>
                  <a:schemeClr val="tx1"/>
                </a:solidFill>
                <a:effectLst>
                  <a:outerShdw blurRad="38100" dist="38100" dir="2700000" algn="tl">
                    <a:srgbClr val="000000">
                      <a:alpha val="43137"/>
                    </a:srgbClr>
                  </a:outerShdw>
                </a:effectLst>
              </a:rPr>
              <a:t>    father.</a:t>
            </a:r>
          </a:p>
        </p:txBody>
      </p:sp>
    </p:spTree>
    <p:extLst>
      <p:ext uri="{BB962C8B-B14F-4D97-AF65-F5344CB8AC3E}">
        <p14:creationId xmlns:p14="http://schemas.microsoft.com/office/powerpoint/2010/main" val="473962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264A1-DAF9-4FC8-EC02-FC4CCE0F2587}"/>
              </a:ext>
            </a:extLst>
          </p:cNvPr>
          <p:cNvPicPr>
            <a:picLocks noChangeAspect="1"/>
          </p:cNvPicPr>
          <p:nvPr/>
        </p:nvPicPr>
        <p:blipFill>
          <a:blip r:embed="rId3">
            <a:extLst>
              <a:ext uri="{28A0092B-C50C-407E-A947-70E740481C1C}">
                <a14:useLocalDpi xmlns:a14="http://schemas.microsoft.com/office/drawing/2010/main" val="0"/>
              </a:ext>
            </a:extLst>
          </a:blip>
          <a:srcRect l="13487" r="12399"/>
          <a:stretch>
            <a:fillRect/>
          </a:stretch>
        </p:blipFill>
        <p:spPr>
          <a:xfrm>
            <a:off x="2466213" y="189914"/>
            <a:ext cx="4211575" cy="4763672"/>
          </a:xfrm>
          <a:prstGeom prst="ellipse">
            <a:avLst/>
          </a:prstGeom>
          <a:ln w="63500" cap="rnd">
            <a:solidFill>
              <a:srgbClr val="123B8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08134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A252F-44A5-68AD-B833-00A106777EF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5D43BD-82F6-4370-D9AD-25697371E35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87897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FB902-9B69-BD3E-B4C8-F8D325FF1E3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EDEC40-74CE-076E-9AFB-F2454891BA4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3032634F-EDEC-866E-A31A-F715E45620DF}"/>
              </a:ext>
            </a:extLst>
          </p:cNvPr>
          <p:cNvPicPr>
            <a:picLocks noChangeAspect="1"/>
          </p:cNvPicPr>
          <p:nvPr/>
        </p:nvPicPr>
        <p:blipFill>
          <a:blip r:embed="rId3"/>
          <a:stretch>
            <a:fillRect/>
          </a:stretch>
        </p:blipFill>
        <p:spPr>
          <a:xfrm>
            <a:off x="85193" y="29158"/>
            <a:ext cx="9058807" cy="4447592"/>
          </a:xfrm>
          <a:prstGeom prst="rect">
            <a:avLst/>
          </a:prstGeom>
        </p:spPr>
      </p:pic>
      <p:sp>
        <p:nvSpPr>
          <p:cNvPr id="4" name="TextBox 3">
            <a:extLst>
              <a:ext uri="{FF2B5EF4-FFF2-40B4-BE49-F238E27FC236}">
                <a16:creationId xmlns:a16="http://schemas.microsoft.com/office/drawing/2014/main" id="{B7CC03F8-31B6-58C9-9C48-9860AE328F05}"/>
              </a:ext>
            </a:extLst>
          </p:cNvPr>
          <p:cNvSpPr txBox="1"/>
          <p:nvPr/>
        </p:nvSpPr>
        <p:spPr>
          <a:xfrm>
            <a:off x="-10886" y="-95250"/>
            <a:ext cx="5070299" cy="4031873"/>
          </a:xfrm>
          <a:prstGeom prst="rect">
            <a:avLst/>
          </a:prstGeom>
          <a:noFill/>
        </p:spPr>
        <p:txBody>
          <a:bodyPr wrap="none" rtlCol="0">
            <a:spAutoFit/>
          </a:bodyPr>
          <a:lstStyle/>
          <a:p>
            <a:pPr algn="l"/>
            <a:r>
              <a:rPr lang="en-US" sz="3200" dirty="0" err="1">
                <a:solidFill>
                  <a:schemeClr val="tx1"/>
                </a:solidFill>
              </a:rPr>
              <a:t>Mr</a:t>
            </a:r>
            <a:r>
              <a:rPr lang="en-US" sz="3200" dirty="0">
                <a:solidFill>
                  <a:schemeClr val="tx1"/>
                </a:solidFill>
              </a:rPr>
              <a:t> Netanyahu said </a:t>
            </a:r>
          </a:p>
          <a:p>
            <a:pPr algn="l"/>
            <a:r>
              <a:rPr lang="en-US" sz="3200" dirty="0">
                <a:solidFill>
                  <a:schemeClr val="tx1"/>
                </a:solidFill>
              </a:rPr>
              <a:t>“Operation Rising </a:t>
            </a:r>
          </a:p>
          <a:p>
            <a:pPr algn="l"/>
            <a:r>
              <a:rPr lang="en-US" sz="3200" dirty="0">
                <a:solidFill>
                  <a:schemeClr val="tx1"/>
                </a:solidFill>
              </a:rPr>
              <a:t>Lion” had been </a:t>
            </a:r>
          </a:p>
          <a:p>
            <a:pPr algn="l"/>
            <a:r>
              <a:rPr lang="en-US" sz="3200" dirty="0">
                <a:solidFill>
                  <a:schemeClr val="tx1"/>
                </a:solidFill>
              </a:rPr>
              <a:t>successfully </a:t>
            </a:r>
          </a:p>
          <a:p>
            <a:pPr algn="l"/>
            <a:r>
              <a:rPr lang="en-US" sz="3200" dirty="0">
                <a:solidFill>
                  <a:schemeClr val="tx1"/>
                </a:solidFill>
              </a:rPr>
              <a:t>carried out to “</a:t>
            </a:r>
          </a:p>
          <a:p>
            <a:pPr algn="l"/>
            <a:r>
              <a:rPr lang="en-US" sz="3200" dirty="0">
                <a:solidFill>
                  <a:schemeClr val="tx1"/>
                </a:solidFill>
              </a:rPr>
              <a:t>roll back </a:t>
            </a:r>
          </a:p>
          <a:p>
            <a:pPr algn="l"/>
            <a:r>
              <a:rPr lang="en-US" sz="3200" dirty="0">
                <a:solidFill>
                  <a:srgbClr val="FBCA98"/>
                </a:solidFill>
                <a:hlinkClick r:id="rId4">
                  <a:extLst>
                    <a:ext uri="{A12FA001-AC4F-418D-AE19-62706E023703}">
                      <ahyp:hlinkClr xmlns:ahyp="http://schemas.microsoft.com/office/drawing/2018/hyperlinkcolor" val="tx"/>
                    </a:ext>
                  </a:extLst>
                </a:hlinkClick>
              </a:rPr>
              <a:t>the </a:t>
            </a:r>
            <a:r>
              <a:rPr lang="en-US" sz="3200" dirty="0">
                <a:solidFill>
                  <a:schemeClr val="tx1"/>
                </a:solidFill>
                <a:hlinkClick r:id="rId4">
                  <a:extLst>
                    <a:ext uri="{A12FA001-AC4F-418D-AE19-62706E023703}">
                      <ahyp:hlinkClr xmlns:ahyp="http://schemas.microsoft.com/office/drawing/2018/hyperlinkcolor" val="tx"/>
                    </a:ext>
                  </a:extLst>
                </a:hlinkClick>
              </a:rPr>
              <a:t>Iranian threat</a:t>
            </a:r>
            <a:r>
              <a:rPr lang="en-US" sz="3200" dirty="0">
                <a:solidFill>
                  <a:schemeClr val="tx1"/>
                </a:solidFill>
              </a:rPr>
              <a:t> </a:t>
            </a:r>
          </a:p>
          <a:p>
            <a:pPr algn="l"/>
            <a:r>
              <a:rPr lang="en-US" sz="3200" dirty="0">
                <a:solidFill>
                  <a:schemeClr val="tx1"/>
                </a:solidFill>
              </a:rPr>
              <a:t>to Israel’s very survival”.</a:t>
            </a:r>
          </a:p>
        </p:txBody>
      </p:sp>
    </p:spTree>
    <p:extLst>
      <p:ext uri="{BB962C8B-B14F-4D97-AF65-F5344CB8AC3E}">
        <p14:creationId xmlns:p14="http://schemas.microsoft.com/office/powerpoint/2010/main" val="405972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3247F-D251-E4C0-4CDF-1E212FB27A1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58786E4-0B7B-D3FA-4C2C-5C0A8946D331}"/>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r" rtl="1">
              <a:lnSpc>
                <a:spcPct val="100000"/>
              </a:lnSpc>
            </a:pPr>
            <a:r>
              <a:rPr lang="he-IL" sz="4400" b="1" dirty="0">
                <a:solidFill>
                  <a:schemeClr val="tx1"/>
                </a:solidFill>
                <a:latin typeface="David" panose="020E0502060401010101" pitchFamily="34" charset="-79"/>
                <a:cs typeface="David" panose="020E0502060401010101" pitchFamily="34" charset="-79"/>
              </a:rPr>
              <a:t> הֶן־עָם כְּלָבִיא יָקוּם, וְכַאֲרִי יִתְנַשָּׂא;</a:t>
            </a:r>
            <a:endParaRPr lang="en-US" sz="4400" b="1" dirty="0">
              <a:solidFill>
                <a:schemeClr val="tx1"/>
              </a:solidFill>
              <a:latin typeface="David" panose="020E0502060401010101" pitchFamily="34" charset="-79"/>
              <a:cs typeface="David" panose="020E0502060401010101" pitchFamily="34" charset="-79"/>
            </a:endParaRPr>
          </a:p>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Bamidbar/Nu 23.24 </a:t>
            </a:r>
            <a:r>
              <a:rPr lang="en-US" sz="4000" dirty="0">
                <a:solidFill>
                  <a:schemeClr val="tx1"/>
                </a:solidFill>
                <a:latin typeface="Arial Rounded MT Bold" panose="020F0704030504030204" pitchFamily="34" charset="0"/>
                <a:cs typeface="David" panose="020E0502060401010101" pitchFamily="34" charset="-79"/>
              </a:rPr>
              <a:t>Behold, a people that rises like a lioness and raises itself like a lion. </a:t>
            </a:r>
          </a:p>
          <a:p>
            <a:pPr algn="r" rtl="1">
              <a:lnSpc>
                <a:spcPct val="100000"/>
              </a:lnSpc>
            </a:pPr>
            <a:endParaRPr lang="en-US" sz="4400" b="1" dirty="0">
              <a:solidFill>
                <a:schemeClr val="tx1"/>
              </a:solidFill>
              <a:latin typeface="David" panose="020E0502060401010101" pitchFamily="34" charset="-79"/>
              <a:cs typeface="David" panose="020E0502060401010101" pitchFamily="34" charset="-79"/>
            </a:endParaRPr>
          </a:p>
          <a:p>
            <a:pPr algn="ctr" rtl="1">
              <a:lnSpc>
                <a:spcPct val="100000"/>
              </a:lnSpc>
            </a:pPr>
            <a:r>
              <a:rPr lang="he-IL" sz="4400" b="1" dirty="0">
                <a:solidFill>
                  <a:schemeClr val="tx1"/>
                </a:solidFill>
                <a:latin typeface="David" panose="020E0502060401010101" pitchFamily="34" charset="-79"/>
                <a:cs typeface="David" panose="020E0502060401010101" pitchFamily="34" charset="-79"/>
              </a:rPr>
              <a:t>מבצע עָם כְּלָבִיא</a:t>
            </a:r>
            <a:r>
              <a:rPr lang="en-US" sz="4000" i="1" dirty="0" err="1">
                <a:solidFill>
                  <a:schemeClr val="tx1"/>
                </a:solidFill>
                <a:latin typeface="Arial Rounded MT Bold" panose="020F0704030504030204" pitchFamily="34" charset="0"/>
                <a:cs typeface="David" panose="020E0502060401010101" pitchFamily="34" charset="-79"/>
              </a:rPr>
              <a:t>Mivtsa</a:t>
            </a:r>
            <a:r>
              <a:rPr lang="en-US" sz="4000" i="1" dirty="0">
                <a:solidFill>
                  <a:schemeClr val="tx1"/>
                </a:solidFill>
                <a:latin typeface="Arial Rounded MT Bold" panose="020F0704030504030204" pitchFamily="34" charset="0"/>
                <a:cs typeface="David" panose="020E0502060401010101" pitchFamily="34" charset="-79"/>
              </a:rPr>
              <a:t> am </a:t>
            </a:r>
            <a:r>
              <a:rPr lang="en-US" sz="4000" i="1" dirty="0" err="1">
                <a:solidFill>
                  <a:schemeClr val="tx1"/>
                </a:solidFill>
                <a:latin typeface="Arial Rounded MT Bold" panose="020F0704030504030204" pitchFamily="34" charset="0"/>
                <a:cs typeface="David" panose="020E0502060401010101" pitchFamily="34" charset="-79"/>
              </a:rPr>
              <a:t>k’lavi</a:t>
            </a:r>
            <a:r>
              <a:rPr lang="en-US" sz="4000" i="1" dirty="0">
                <a:solidFill>
                  <a:schemeClr val="tx1"/>
                </a:solidFill>
                <a:latin typeface="Arial Rounded MT Bold" panose="020F0704030504030204" pitchFamily="34" charset="0"/>
                <a:cs typeface="David" panose="020E0502060401010101" pitchFamily="34" charset="-79"/>
              </a:rPr>
              <a:t>   </a:t>
            </a:r>
          </a:p>
          <a:p>
            <a:pPr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Operation Nation Like a Lion</a:t>
            </a:r>
          </a:p>
          <a:p>
            <a:pPr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Operation 'Rising Lion':</a:t>
            </a:r>
          </a:p>
          <a:p>
            <a:pPr algn="ctr">
              <a:lnSpc>
                <a:spcPct val="100000"/>
              </a:lnSpc>
            </a:pPr>
            <a:endParaRPr lang="en-US" sz="44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423096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8FB9-F6E0-7937-ABEB-E1CD514949E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9F8FFB-075B-82D0-F88B-553B6D6278A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32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E86B9F8E-0E35-2824-9026-37CE75E15A89}"/>
              </a:ext>
            </a:extLst>
          </p:cNvPr>
          <p:cNvPicPr>
            <a:picLocks noChangeAspect="1"/>
          </p:cNvPicPr>
          <p:nvPr/>
        </p:nvPicPr>
        <p:blipFill>
          <a:blip r:embed="rId3"/>
          <a:stretch>
            <a:fillRect/>
          </a:stretch>
        </p:blipFill>
        <p:spPr>
          <a:xfrm>
            <a:off x="0" y="9501"/>
            <a:ext cx="9144000" cy="5124497"/>
          </a:xfrm>
          <a:prstGeom prst="rect">
            <a:avLst/>
          </a:prstGeom>
        </p:spPr>
      </p:pic>
      <p:sp>
        <p:nvSpPr>
          <p:cNvPr id="4" name="TextBox 3">
            <a:extLst>
              <a:ext uri="{FF2B5EF4-FFF2-40B4-BE49-F238E27FC236}">
                <a16:creationId xmlns:a16="http://schemas.microsoft.com/office/drawing/2014/main" id="{98AC322D-3CF5-6614-98C6-0799B736C5D6}"/>
              </a:ext>
            </a:extLst>
          </p:cNvPr>
          <p:cNvSpPr txBox="1"/>
          <p:nvPr/>
        </p:nvSpPr>
        <p:spPr>
          <a:xfrm>
            <a:off x="202163" y="133350"/>
            <a:ext cx="8741817" cy="1200329"/>
          </a:xfrm>
          <a:prstGeom prst="rect">
            <a:avLst/>
          </a:prstGeom>
          <a:noFill/>
        </p:spPr>
        <p:txBody>
          <a:bodyPr wrap="none" rtlCol="0">
            <a:spAutoFit/>
          </a:bodyPr>
          <a:lstStyle/>
          <a:p>
            <a:pPr algn="l"/>
            <a:r>
              <a:rPr lang="en-US" sz="2400" dirty="0">
                <a:solidFill>
                  <a:schemeClr val="tx1"/>
                </a:solidFill>
              </a:rPr>
              <a:t>Emergency teams respond to an </a:t>
            </a:r>
          </a:p>
          <a:p>
            <a:pPr algn="l"/>
            <a:r>
              <a:rPr lang="en-US" sz="2400" dirty="0">
                <a:solidFill>
                  <a:schemeClr val="tx1"/>
                </a:solidFill>
              </a:rPr>
              <a:t>Iranian missile attack in central Israel</a:t>
            </a:r>
          </a:p>
          <a:p>
            <a:pPr algn="l"/>
            <a:r>
              <a:rPr lang="en-US" sz="2400" dirty="0">
                <a:solidFill>
                  <a:schemeClr val="tx1"/>
                </a:solidFill>
              </a:rPr>
              <a:t> on June 14, 2025. (photo credit: </a:t>
            </a:r>
            <a:r>
              <a:rPr lang="en-US" sz="2000" dirty="0">
                <a:solidFill>
                  <a:schemeClr val="tx1"/>
                </a:solidFill>
              </a:rPr>
              <a:t>IDF SPOKESPERSON'S UNIT)</a:t>
            </a:r>
            <a:endParaRPr lang="en-US" sz="2400" dirty="0">
              <a:solidFill>
                <a:schemeClr val="tx1"/>
              </a:solidFill>
            </a:endParaRPr>
          </a:p>
        </p:txBody>
      </p:sp>
    </p:spTree>
    <p:extLst>
      <p:ext uri="{BB962C8B-B14F-4D97-AF65-F5344CB8AC3E}">
        <p14:creationId xmlns:p14="http://schemas.microsoft.com/office/powerpoint/2010/main" val="292208433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249847</TotalTime>
  <Words>3366</Words>
  <Application>Microsoft Office PowerPoint</Application>
  <PresentationFormat>On-screen Show (16:9)</PresentationFormat>
  <Paragraphs>427</Paragraphs>
  <Slides>68</Slides>
  <Notes>68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 Rounded MT Bold</vt:lpstr>
      <vt:lpstr>Corbel</vt:lpstr>
      <vt:lpstr>David</vt:lpstr>
      <vt:lpstr>Vilna</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5503</cp:revision>
  <dcterms:created xsi:type="dcterms:W3CDTF">2006-04-21T19:34:43Z</dcterms:created>
  <dcterms:modified xsi:type="dcterms:W3CDTF">2025-06-14T13:58:59Z</dcterms:modified>
</cp:coreProperties>
</file>