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78"/>
  </p:notesMasterIdLst>
  <p:handoutMasterIdLst>
    <p:handoutMasterId r:id="rId79"/>
  </p:handoutMasterIdLst>
  <p:sldIdLst>
    <p:sldId id="66733" r:id="rId2"/>
    <p:sldId id="66735" r:id="rId3"/>
    <p:sldId id="66739" r:id="rId4"/>
    <p:sldId id="66736" r:id="rId5"/>
    <p:sldId id="66734" r:id="rId6"/>
    <p:sldId id="66705" r:id="rId7"/>
    <p:sldId id="66782" r:id="rId8"/>
    <p:sldId id="66726" r:id="rId9"/>
    <p:sldId id="66708" r:id="rId10"/>
    <p:sldId id="66712" r:id="rId11"/>
    <p:sldId id="66696" r:id="rId12"/>
    <p:sldId id="66729" r:id="rId13"/>
    <p:sldId id="66725" r:id="rId14"/>
    <p:sldId id="66724" r:id="rId15"/>
    <p:sldId id="66790" r:id="rId16"/>
    <p:sldId id="66715" r:id="rId17"/>
    <p:sldId id="66719" r:id="rId18"/>
    <p:sldId id="66716" r:id="rId19"/>
    <p:sldId id="66731" r:id="rId20"/>
    <p:sldId id="66723" r:id="rId21"/>
    <p:sldId id="66717" r:id="rId22"/>
    <p:sldId id="66718" r:id="rId23"/>
    <p:sldId id="66765" r:id="rId24"/>
    <p:sldId id="66727" r:id="rId25"/>
    <p:sldId id="66744" r:id="rId26"/>
    <p:sldId id="66745" r:id="rId27"/>
    <p:sldId id="66721" r:id="rId28"/>
    <p:sldId id="66766" r:id="rId29"/>
    <p:sldId id="66722" r:id="rId30"/>
    <p:sldId id="66728" r:id="rId31"/>
    <p:sldId id="66773" r:id="rId32"/>
    <p:sldId id="66775" r:id="rId33"/>
    <p:sldId id="66747" r:id="rId34"/>
    <p:sldId id="66748" r:id="rId35"/>
    <p:sldId id="66751" r:id="rId36"/>
    <p:sldId id="66753" r:id="rId37"/>
    <p:sldId id="66752" r:id="rId38"/>
    <p:sldId id="66767" r:id="rId39"/>
    <p:sldId id="66769" r:id="rId40"/>
    <p:sldId id="66770" r:id="rId41"/>
    <p:sldId id="66783" r:id="rId42"/>
    <p:sldId id="66768" r:id="rId43"/>
    <p:sldId id="66720" r:id="rId44"/>
    <p:sldId id="66750" r:id="rId45"/>
    <p:sldId id="66776" r:id="rId46"/>
    <p:sldId id="66774" r:id="rId47"/>
    <p:sldId id="66784" r:id="rId48"/>
    <p:sldId id="66746" r:id="rId49"/>
    <p:sldId id="66760" r:id="rId50"/>
    <p:sldId id="66754" r:id="rId51"/>
    <p:sldId id="66762" r:id="rId52"/>
    <p:sldId id="66749" r:id="rId53"/>
    <p:sldId id="66764" r:id="rId54"/>
    <p:sldId id="66756" r:id="rId55"/>
    <p:sldId id="66758" r:id="rId56"/>
    <p:sldId id="66707" r:id="rId57"/>
    <p:sldId id="66710" r:id="rId58"/>
    <p:sldId id="66757" r:id="rId59"/>
    <p:sldId id="66771" r:id="rId60"/>
    <p:sldId id="66772" r:id="rId61"/>
    <p:sldId id="66759" r:id="rId62"/>
    <p:sldId id="66741" r:id="rId63"/>
    <p:sldId id="66743" r:id="rId64"/>
    <p:sldId id="66742" r:id="rId65"/>
    <p:sldId id="66780" r:id="rId66"/>
    <p:sldId id="66781" r:id="rId67"/>
    <p:sldId id="66785" r:id="rId68"/>
    <p:sldId id="66788" r:id="rId69"/>
    <p:sldId id="66789" r:id="rId70"/>
    <p:sldId id="66786" r:id="rId71"/>
    <p:sldId id="66777" r:id="rId72"/>
    <p:sldId id="66778" r:id="rId73"/>
    <p:sldId id="66779" r:id="rId74"/>
    <p:sldId id="66787" r:id="rId75"/>
    <p:sldId id="66791" r:id="rId76"/>
    <p:sldId id="66792" r:id="rId7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7933" autoAdjust="0"/>
  </p:normalViewPr>
  <p:slideViewPr>
    <p:cSldViewPr>
      <p:cViewPr varScale="1">
        <p:scale>
          <a:sx n="103" d="100"/>
          <a:sy n="103" d="100"/>
        </p:scale>
        <p:origin x="102" y="39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28"/>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Encouragement, Key to Caring Mes Jews 10.25</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7,2025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Encouragement, Key to Caring Mes Jews 10.25</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7,2025 5785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rtstjoe.org/production/fiddler-on-the-roof/#/productions-vie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DE1A5-DFFF-9BE4-0E7E-0CA970F1781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43360A-EF68-32E8-25C6-4794F4C3048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D3F93662-3750-9377-50C7-2E2C5C911F8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9D98FDF7-F8FD-6820-6CB0-F2D5F568BF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4C03B6-2C63-4B65-8138-BD31F8FBC5E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7E34048-5AC8-3E2B-0122-E5E5F28A9B09}"/>
              </a:ext>
            </a:extLst>
          </p:cNvPr>
          <p:cNvSpPr>
            <a:spLocks noGrp="1" noChangeArrowheads="1"/>
          </p:cNvSpPr>
          <p:nvPr>
            <p:ph type="body" idx="1"/>
          </p:nvPr>
        </p:nvSpPr>
        <p:spPr>
          <a:xfrm>
            <a:off x="152400" y="4114800"/>
            <a:ext cx="6553200" cy="4876800"/>
          </a:xfrm>
        </p:spPr>
        <p:txBody>
          <a:bodyPr/>
          <a:lstStyle/>
          <a:p>
            <a:pPr algn="l"/>
            <a:r>
              <a:rPr lang="en-US" altLang="en-US" dirty="0"/>
              <a:t>They are also showing Friday night, but Or HaOlam is not promoting the erev Shabbat showing, only the Saturday evening 7.30 </a:t>
            </a:r>
          </a:p>
          <a:p>
            <a:pPr algn="l"/>
            <a:r>
              <a:rPr lang="en-US" altLang="en-US" dirty="0"/>
              <a:t>and Sunday matinee 2 p.m.</a:t>
            </a:r>
          </a:p>
        </p:txBody>
      </p:sp>
      <p:cxnSp>
        <p:nvCxnSpPr>
          <p:cNvPr id="3" name="Straight Connector 2">
            <a:extLst>
              <a:ext uri="{FF2B5EF4-FFF2-40B4-BE49-F238E27FC236}">
                <a16:creationId xmlns:a16="http://schemas.microsoft.com/office/drawing/2014/main" id="{858BFFB3-D19E-1606-36B4-ED17FC0DA03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25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D8E6-1F7A-7A4F-0B2B-8C00ADC8162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A70794A-667B-E292-989F-B49A4A7B806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AAE2DC7E-A4C1-1DC3-AE99-79745141EC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EBD20B74-ACC6-D477-C903-0C490BE73A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DCC271D-FE4B-1EE5-C00F-D298A85643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6D1FE9-BDEE-538D-6746-283C1D5E6838}"/>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That is, fired for politically incorrect speech</a:t>
            </a:r>
          </a:p>
          <a:p>
            <a:pPr algn="l"/>
            <a:endParaRPr lang="en-US" altLang="en-US" dirty="0"/>
          </a:p>
          <a:p>
            <a:pPr algn="l"/>
            <a:r>
              <a:rPr lang="en-US" altLang="en-US" dirty="0"/>
              <a:t>Scott Hahn</a:t>
            </a:r>
          </a:p>
        </p:txBody>
      </p:sp>
      <p:cxnSp>
        <p:nvCxnSpPr>
          <p:cNvPr id="3" name="Straight Connector 2">
            <a:extLst>
              <a:ext uri="{FF2B5EF4-FFF2-40B4-BE49-F238E27FC236}">
                <a16:creationId xmlns:a16="http://schemas.microsoft.com/office/drawing/2014/main" id="{F8E3E2BB-2061-6680-DE18-0CAF84F53AC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44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BCF12-CAED-ED4E-F9CA-DC95DD0CE7E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AF9C8A3-A3EB-F0CD-E20D-F7CCA371346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CF726EDA-D811-8487-4964-F2E9F95E239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78527A3F-9C7F-7631-817B-F0A414086CE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ACE8C0-0ECA-52D1-847A-6777442E489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A4F3A2E-C622-CA05-842B-3A9B44246ADE}"/>
              </a:ext>
            </a:extLst>
          </p:cNvPr>
          <p:cNvSpPr>
            <a:spLocks noGrp="1" noChangeArrowheads="1"/>
          </p:cNvSpPr>
          <p:nvPr>
            <p:ph type="body" idx="1"/>
          </p:nvPr>
        </p:nvSpPr>
        <p:spPr>
          <a:xfrm>
            <a:off x="152400" y="4114800"/>
            <a:ext cx="6553200" cy="4876800"/>
          </a:xfrm>
        </p:spPr>
        <p:txBody>
          <a:bodyPr/>
          <a:lstStyle/>
          <a:p>
            <a:pPr algn="l"/>
            <a:r>
              <a:rPr lang="en-US" altLang="en-US" sz="1050" dirty="0"/>
              <a:t>https://babylonbee.com/news/elon-musk-leaves-job-of-making-government-more-efficient-for-much-easier-job-of-sending-humans-to-mars?utm_source=The%20Babylon%20Bee%20Newsletter&amp;utm_medium=email</a:t>
            </a:r>
          </a:p>
        </p:txBody>
      </p:sp>
      <p:cxnSp>
        <p:nvCxnSpPr>
          <p:cNvPr id="3" name="Straight Connector 2">
            <a:extLst>
              <a:ext uri="{FF2B5EF4-FFF2-40B4-BE49-F238E27FC236}">
                <a16:creationId xmlns:a16="http://schemas.microsoft.com/office/drawing/2014/main" id="{4A329EDC-E976-C873-08DA-C31F8AE7D8E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52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8909F-147C-4C26-D901-C19D40C566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FC19C58-1FCD-0590-874C-A5796133D8A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B4E5A3FD-2832-1D35-1A0D-5F78FB3F0D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266E663E-8988-A797-E586-C477AA3560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1A81E91-5670-D5BE-83B6-A1BD5B23E86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79CC852-0D18-07D8-9BD5-324948AAD779}"/>
              </a:ext>
            </a:extLst>
          </p:cNvPr>
          <p:cNvSpPr>
            <a:spLocks noGrp="1" noChangeArrowheads="1"/>
          </p:cNvSpPr>
          <p:nvPr>
            <p:ph type="body" idx="1"/>
          </p:nvPr>
        </p:nvSpPr>
        <p:spPr>
          <a:xfrm>
            <a:off x="152400" y="4114800"/>
            <a:ext cx="6553200" cy="4876800"/>
          </a:xfrm>
        </p:spPr>
        <p:txBody>
          <a:bodyPr/>
          <a:lstStyle/>
          <a:p>
            <a:pPr algn="l"/>
            <a:r>
              <a:rPr lang="en-US" altLang="en-US" sz="1050" dirty="0"/>
              <a:t>https://</a:t>
            </a:r>
            <a:r>
              <a:rPr lang="en-US" altLang="en-US" sz="1050" b="1" dirty="0">
                <a:solidFill>
                  <a:srgbClr val="C00000"/>
                </a:solidFill>
              </a:rPr>
              <a:t>babylonbee</a:t>
            </a:r>
            <a:r>
              <a:rPr lang="en-US" altLang="en-US" sz="1050" dirty="0"/>
              <a:t>.com/news/elon-musk-leaves-job-of-making-government-more-efficient-for-much-easier-job-of-sending-humans-to-mars?utm_source=The%20Babylon%20Bee%20Newsletter&amp;utm_medium=email</a:t>
            </a:r>
          </a:p>
        </p:txBody>
      </p:sp>
      <p:cxnSp>
        <p:nvCxnSpPr>
          <p:cNvPr id="3" name="Straight Connector 2">
            <a:extLst>
              <a:ext uri="{FF2B5EF4-FFF2-40B4-BE49-F238E27FC236}">
                <a16:creationId xmlns:a16="http://schemas.microsoft.com/office/drawing/2014/main" id="{2131FF19-8F51-453D-4B0D-10F944E742E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D2883-5CCD-B28F-3490-660F14FD815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50C620-1B1D-A941-F7ED-91228C5D47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9768151C-AA8D-8B6F-BC9D-7FFE46ADDB0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5350336A-CFCA-C920-F4DF-1418B6B5254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0A72C42-112F-E51A-1268-18D97F4776D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6243A2C-9CC8-4CCF-0A07-85386B37698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E925776-99DA-8D0D-D4CE-FFAF7D2ACF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27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91176-F476-1512-BAE2-5A145617353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D8B8BD-5F3D-1EB4-5AB3-263702728BA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71BF4FB4-706E-4E7B-C579-DB2E876AE0E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A8527939-C2A8-481B-32ED-90BD79A9C1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15504E7-A968-F900-6E3E-2415EF4A9C8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3AD6D74-C261-45FB-AEC3-99E248BF981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B5965EA-CCF7-C28A-BD4F-FB0DAACDB6F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46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381BA-796A-E58F-BA5A-C48EEC57050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D7ADF6A-F9F8-5431-4284-1990FF59D45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4F908BDB-1CE4-56AB-BCBE-0DA6B7AB69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42E4BDB8-84F0-91DC-F93E-5130BD6D37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848CE92-4B3C-7475-1C14-E5F6807D2FD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F558C66-76E3-FE71-2791-4274BA1FCD4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5863E8D-575C-4082-6023-26343A1D86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381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3C073-3502-4EF0-7E26-524C8E39AB4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73F7F26-F48F-0312-AE22-EB15B131364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6DEA0271-7387-E241-329E-8728DA0E286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AEA2D4BA-95E4-C773-DDDD-3A666D5C43A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30A2B11-5DC9-326C-AC6D-ECEC9DEF298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3578930-D810-A121-76B6-6E2987CDCBB1}"/>
              </a:ext>
            </a:extLst>
          </p:cNvPr>
          <p:cNvSpPr>
            <a:spLocks noGrp="1" noChangeArrowheads="1"/>
          </p:cNvSpPr>
          <p:nvPr>
            <p:ph type="body" idx="1"/>
          </p:nvPr>
        </p:nvSpPr>
        <p:spPr>
          <a:xfrm>
            <a:off x="152400" y="4114800"/>
            <a:ext cx="6553200" cy="4876800"/>
          </a:xfrm>
        </p:spPr>
        <p:txBody>
          <a:bodyPr>
            <a:normAutofit fontScale="92500" lnSpcReduction="20000"/>
          </a:bodyPr>
          <a:lstStyle/>
          <a:p>
            <a:pPr eaLnBrk="1" hangingPunct="1"/>
            <a:r>
              <a:rPr lang="en-US" altLang="en-US" dirty="0"/>
              <a:t>1. Not included in the muster when Navi Shmuel / Prophet Samuel visited.      </a:t>
            </a:r>
            <a:r>
              <a:rPr lang="en-US" dirty="0"/>
              <a:t>Are all your sons here?” </a:t>
            </a:r>
            <a:r>
              <a:rPr lang="en-US" dirty="0" err="1"/>
              <a:t>Sh’mu’el</a:t>
            </a:r>
            <a:r>
              <a:rPr lang="en-US" dirty="0"/>
              <a:t> asked Yishai. He replied, “There is still the youngest; he’s out there tending the sheep.” </a:t>
            </a:r>
            <a:r>
              <a:rPr lang="en-US" dirty="0" err="1"/>
              <a:t>Sh’mu’el</a:t>
            </a:r>
            <a:r>
              <a:rPr lang="en-US" dirty="0"/>
              <a:t> said to Yishai, “Send and bring him back, because we won’t sit down to eat until he gets here.” </a:t>
            </a:r>
            <a:r>
              <a:rPr lang="en-US" b="1" baseline="30000" dirty="0"/>
              <a:t>12 </a:t>
            </a:r>
            <a:r>
              <a:rPr lang="en-US" dirty="0"/>
              <a:t>He sent and brought him in. With ruddy cheeks, red hair, and beautiful eyes,  a handsome appearance. </a:t>
            </a:r>
          </a:p>
          <a:p>
            <a:pPr eaLnBrk="1" hangingPunct="1"/>
            <a:r>
              <a:rPr lang="en-US" altLang="en-US" dirty="0"/>
              <a:t>Jeff Seif: </a:t>
            </a:r>
          </a:p>
          <a:p>
            <a:pPr eaLnBrk="1" hangingPunct="1">
              <a:buFontTx/>
              <a:buChar char="•"/>
            </a:pPr>
            <a:r>
              <a:rPr lang="en-US" altLang="en-US" dirty="0"/>
              <a:t>David could be another mother Ps 51</a:t>
            </a:r>
          </a:p>
          <a:p>
            <a:pPr eaLnBrk="1" hangingPunct="1">
              <a:buFontTx/>
              <a:buChar char="•"/>
            </a:pPr>
            <a:r>
              <a:rPr lang="en-US" altLang="en-US" dirty="0"/>
              <a:t>David’s sister Avigayil married Yeter the </a:t>
            </a:r>
            <a:r>
              <a:rPr lang="en-US" altLang="en-US" dirty="0" err="1"/>
              <a:t>Yishmaeli</a:t>
            </a:r>
            <a:r>
              <a:rPr lang="en-US" altLang="en-US" dirty="0"/>
              <a:t> 2 Sam 19.13 [355] Amasa nephew of David</a:t>
            </a:r>
          </a:p>
          <a:p>
            <a:pPr eaLnBrk="1" hangingPunct="1"/>
            <a:r>
              <a:rPr lang="en-US" altLang="en-US" dirty="0"/>
              <a:t>1 Chron 2.17 [1152 </a:t>
            </a:r>
            <a:r>
              <a:rPr lang="en-US" altLang="en-US" dirty="0" err="1"/>
              <a:t>cjb</a:t>
            </a:r>
            <a:r>
              <a:rPr lang="en-US" altLang="en-US" dirty="0"/>
              <a:t>]</a:t>
            </a:r>
          </a:p>
          <a:p>
            <a:pPr eaLnBrk="1" hangingPunct="1"/>
            <a:r>
              <a:rPr lang="en-US" altLang="en-US" sz="1600" dirty="0"/>
              <a:t>[2 Sam 17.25 complicates]</a:t>
            </a:r>
          </a:p>
          <a:p>
            <a:pPr eaLnBrk="1" hangingPunct="1">
              <a:buFontTx/>
              <a:buChar char="•"/>
            </a:pPr>
            <a:r>
              <a:rPr lang="en-US" altLang="en-US" dirty="0"/>
              <a:t>Camels 1 Chron 27.30  1181</a:t>
            </a:r>
            <a:endParaRPr lang="en-US" dirty="0"/>
          </a:p>
          <a:p>
            <a:r>
              <a:rPr lang="en-US" altLang="en-US" dirty="0"/>
              <a:t>3. Numerous hazardous but respectful attempts at reconciliation, all to no avail.</a:t>
            </a:r>
          </a:p>
        </p:txBody>
      </p:sp>
      <p:cxnSp>
        <p:nvCxnSpPr>
          <p:cNvPr id="3" name="Straight Connector 2">
            <a:extLst>
              <a:ext uri="{FF2B5EF4-FFF2-40B4-BE49-F238E27FC236}">
                <a16:creationId xmlns:a16="http://schemas.microsoft.com/office/drawing/2014/main" id="{91D6553F-1F33-884A-4988-2DCDC5ABA4B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12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2DE55-4045-8129-8C7F-2F9F064F44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FEC1C43-51B5-E1B4-0E66-E194BCF8EC8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C22C8A1D-2D8A-E7B0-99E7-4977DD67817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D2634DAD-57FB-9D9F-F601-A29E581C4C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21EF05D-631E-8614-062F-D71CB5524BC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7FFCB69-07BB-560F-318B-6FD9279D3219}"/>
              </a:ext>
            </a:extLst>
          </p:cNvPr>
          <p:cNvSpPr>
            <a:spLocks noGrp="1" noChangeArrowheads="1"/>
          </p:cNvSpPr>
          <p:nvPr>
            <p:ph type="body" idx="1"/>
          </p:nvPr>
        </p:nvSpPr>
        <p:spPr>
          <a:xfrm>
            <a:off x="152400" y="4114800"/>
            <a:ext cx="6553200" cy="4876800"/>
          </a:xfrm>
        </p:spPr>
        <p:txBody>
          <a:bodyPr/>
          <a:lstStyle/>
          <a:p>
            <a:pPr algn="l"/>
            <a:r>
              <a:rPr lang="en-US" altLang="en-US" dirty="0"/>
              <a:t>4. How do you feed and provide housing and weapons for 400 men…and families?  And bitterness, complaints, toxicity?  Jeremy and I have to solve some bitter issues.  Don’t always </a:t>
            </a:r>
            <a:r>
              <a:rPr lang="en-US" altLang="en-US" dirty="0" err="1"/>
              <a:t>succees</a:t>
            </a:r>
            <a:r>
              <a:rPr lang="en-US" altLang="en-US" dirty="0"/>
              <a:t>.</a:t>
            </a:r>
          </a:p>
          <a:p>
            <a:pPr algn="l"/>
            <a:endParaRPr lang="en-US" altLang="en-US" dirty="0"/>
          </a:p>
          <a:p>
            <a:pPr algn="l"/>
            <a:endParaRPr lang="en-US" altLang="en-US" dirty="0"/>
          </a:p>
        </p:txBody>
      </p:sp>
      <p:cxnSp>
        <p:nvCxnSpPr>
          <p:cNvPr id="3" name="Straight Connector 2">
            <a:extLst>
              <a:ext uri="{FF2B5EF4-FFF2-40B4-BE49-F238E27FC236}">
                <a16:creationId xmlns:a16="http://schemas.microsoft.com/office/drawing/2014/main" id="{D76E79F4-4334-E809-EA8A-7C19273CD00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38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BD6D-DFB3-6466-060C-D69C513E227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86D3AA1-80E4-9929-8106-9B63A47619B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8BDD2A68-54CD-7E73-AFC3-71D35CED048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F5D2C296-FA3A-1188-586A-6F180EB690B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9379DE-4656-AC14-D66A-D731816C40A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1EE1F84-7D28-9610-67FA-15FE2E4F319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09C86D3-3C74-156D-F2C0-9E6E002CD43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49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20DE0-70CA-EEB3-7E91-F4D7D8B4581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D563947-B565-8AFE-7061-F63325B0FA8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7296E09C-CC60-4E66-30EA-AFFF22EEE02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BAED36AB-6B76-8338-F951-C660E87EE4B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AB2780-0173-FBA2-5EC5-B43CE262F49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7E387A8-75E2-9028-CFFF-0645E77BA838}"/>
              </a:ext>
            </a:extLst>
          </p:cNvPr>
          <p:cNvSpPr>
            <a:spLocks noGrp="1" noChangeArrowheads="1"/>
          </p:cNvSpPr>
          <p:nvPr>
            <p:ph type="body" idx="1"/>
          </p:nvPr>
        </p:nvSpPr>
        <p:spPr>
          <a:xfrm>
            <a:off x="152400" y="4114800"/>
            <a:ext cx="6553200" cy="4876800"/>
          </a:xfrm>
        </p:spPr>
        <p:txBody>
          <a:bodyPr/>
          <a:lstStyle/>
          <a:p>
            <a:pPr algn="l"/>
            <a:r>
              <a:rPr lang="en-US" altLang="en-US" dirty="0"/>
              <a:t>https://i.pinimg.com/736x/15/b6/a3/15b6a3d04579576657bc6c2d824bfa93.jpg</a:t>
            </a:r>
          </a:p>
        </p:txBody>
      </p:sp>
      <p:cxnSp>
        <p:nvCxnSpPr>
          <p:cNvPr id="3" name="Straight Connector 2">
            <a:extLst>
              <a:ext uri="{FF2B5EF4-FFF2-40B4-BE49-F238E27FC236}">
                <a16:creationId xmlns:a16="http://schemas.microsoft.com/office/drawing/2014/main" id="{4DA35D6D-1B0B-52B2-A061-8B58718EB48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6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9A70B-A3EC-BF2C-AE6F-E09DEC565E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716942A-A33C-C864-8738-B7571E27F2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A7627B88-F479-5340-3590-A174B7F9A9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6F60D70C-3CF0-7D63-42FF-0A66B35E0B0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4E91BBD-2A02-C8EE-DE17-44CDE4060A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4507A4-C068-081F-894F-456054F5D552}"/>
              </a:ext>
            </a:extLst>
          </p:cNvPr>
          <p:cNvSpPr>
            <a:spLocks noGrp="1" noChangeArrowheads="1"/>
          </p:cNvSpPr>
          <p:nvPr>
            <p:ph type="body" idx="1"/>
          </p:nvPr>
        </p:nvSpPr>
        <p:spPr>
          <a:xfrm>
            <a:off x="152400" y="4114800"/>
            <a:ext cx="6553200" cy="4876800"/>
          </a:xfrm>
        </p:spPr>
        <p:txBody>
          <a:bodyPr/>
          <a:lstStyle/>
          <a:p>
            <a:pPr marR="0" algn="l">
              <a:lnSpc>
                <a:spcPct val="100000"/>
              </a:lnSpc>
            </a:pPr>
            <a:endParaRPr lang="en-US" sz="2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2000" dirty="0">
                <a:solidFill>
                  <a:schemeClr val="tx1"/>
                </a:solidFill>
                <a:latin typeface="Arial Rounded MT Bold" panose="020F0704030504030204" pitchFamily="34" charset="0"/>
                <a:cs typeface="David" panose="020E0502060401010101" pitchFamily="34" charset="-79"/>
                <a:hlinkClick r:id="rId3"/>
              </a:rPr>
              <a:t>https://rrtstjoe.org/production/fiddler-on-the-roof/#/productions-view</a:t>
            </a:r>
            <a:r>
              <a:rPr lang="en-US" sz="2000" dirty="0">
                <a:solidFill>
                  <a:schemeClr val="tx1"/>
                </a:solidFill>
                <a:latin typeface="Arial Rounded MT Bold" panose="020F0704030504030204" pitchFamily="34" charset="0"/>
                <a:cs typeface="David" panose="020E0502060401010101" pitchFamily="34" charset="-79"/>
              </a:rPr>
              <a:t>  </a:t>
            </a:r>
          </a:p>
          <a:p>
            <a:pPr algn="l"/>
            <a:endParaRPr lang="en-US" altLang="en-US" dirty="0"/>
          </a:p>
        </p:txBody>
      </p:sp>
      <p:cxnSp>
        <p:nvCxnSpPr>
          <p:cNvPr id="3" name="Straight Connector 2">
            <a:extLst>
              <a:ext uri="{FF2B5EF4-FFF2-40B4-BE49-F238E27FC236}">
                <a16:creationId xmlns:a16="http://schemas.microsoft.com/office/drawing/2014/main" id="{851E32AB-D07B-4797-AE77-61DBD0FB2D2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513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5AF9F-4A63-36D1-E73C-12FECDD227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D83D09-289D-F144-4ECE-E2B2E3E7682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38AAA8D5-FF2C-309E-4829-C3286AFC68A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82CCD72D-CA53-14A5-A17C-0396E98739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E9F107C-A867-D1BC-733D-06C946AE9C9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3DF9CA9-4AFF-1D2A-91A6-C855B4B45C05}"/>
              </a:ext>
            </a:extLst>
          </p:cNvPr>
          <p:cNvSpPr>
            <a:spLocks noGrp="1" noChangeArrowheads="1"/>
          </p:cNvSpPr>
          <p:nvPr>
            <p:ph type="body" idx="1"/>
          </p:nvPr>
        </p:nvSpPr>
        <p:spPr>
          <a:xfrm>
            <a:off x="152400" y="4114800"/>
            <a:ext cx="6553200" cy="4876800"/>
          </a:xfrm>
        </p:spPr>
        <p:txBody>
          <a:bodyPr/>
          <a:lstStyle/>
          <a:p>
            <a:pPr algn="l"/>
            <a:r>
              <a:rPr lang="en-US" altLang="en-US" dirty="0"/>
              <a:t>From as far north as modern Haifa to Gaza</a:t>
            </a:r>
          </a:p>
        </p:txBody>
      </p:sp>
      <p:cxnSp>
        <p:nvCxnSpPr>
          <p:cNvPr id="3" name="Straight Connector 2">
            <a:extLst>
              <a:ext uri="{FF2B5EF4-FFF2-40B4-BE49-F238E27FC236}">
                <a16:creationId xmlns:a16="http://schemas.microsoft.com/office/drawing/2014/main" id="{1B52E59F-C6C4-439B-0117-E4A03D45A5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900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CF41-8E63-3818-737F-46037800FA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F2CC68C-95AE-12AB-2A2B-F152CF230F0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C60FFCA5-0F47-0432-A9F6-8E9C6612235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313274C5-8061-44BA-EAC7-9969ECACEF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A7190F0-9B74-B8DA-35B6-E0909C67DC3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BAD6D7A-3EFB-503D-5326-158D8EA00509}"/>
              </a:ext>
            </a:extLst>
          </p:cNvPr>
          <p:cNvSpPr>
            <a:spLocks noGrp="1" noChangeArrowheads="1"/>
          </p:cNvSpPr>
          <p:nvPr>
            <p:ph type="body" idx="1"/>
          </p:nvPr>
        </p:nvSpPr>
        <p:spPr>
          <a:xfrm>
            <a:off x="152400" y="4114800"/>
            <a:ext cx="6553200" cy="4876800"/>
          </a:xfrm>
        </p:spPr>
        <p:txBody>
          <a:bodyPr/>
          <a:lstStyle/>
          <a:p>
            <a:pPr algn="l"/>
            <a:r>
              <a:rPr lang="en-US" altLang="en-US" dirty="0"/>
              <a:t>Soldiers, hand to hand knife combat, weeping to exhaustion.</a:t>
            </a:r>
          </a:p>
        </p:txBody>
      </p:sp>
      <p:cxnSp>
        <p:nvCxnSpPr>
          <p:cNvPr id="3" name="Straight Connector 2">
            <a:extLst>
              <a:ext uri="{FF2B5EF4-FFF2-40B4-BE49-F238E27FC236}">
                <a16:creationId xmlns:a16="http://schemas.microsoft.com/office/drawing/2014/main" id="{A5570E0F-A418-B6F7-6173-570356A278D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546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E3982-CCCB-17E6-B9AD-16EF661BDE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F5FD8D-1794-6084-C04D-3A533050509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E07AE614-32EC-E915-5948-3AA0F043792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D17F50BE-6DF9-5B84-F726-1356D1E60FE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49892E-9BC7-A87B-E691-D486EF5A9E8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174A95-0F88-3F9C-A786-F1AAB1D9196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287AD2C-0F83-DC46-D945-D48AE2F80C5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583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36322-D6D0-E2E9-86BB-C8E9D1BC95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993DE90-5F7F-ACFC-F5C0-67F1482B5A1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5DF68AA2-629B-A19E-E479-0061C8A708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2C8B84E7-0FB9-F88D-3520-8606916C5E4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5378B02-1999-59BC-99BA-B95DAA5BBD4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7E13C5B-D79C-FB22-2E78-BDBB7324007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C964AC7-BFA9-C734-6F0D-0718652FEAF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047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A3BF6-0AE0-0287-EEE9-D0837F4E76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F7FD64-B456-D1DD-965A-FB8481ABFC1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8826E7A9-CD7B-5AA0-9136-61AEBE86262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0DAE1D3C-7EA0-AE3E-AC79-8C56241097A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3364AE-B4F4-F58E-3BF1-6510EDECC3A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EA0EDF9-5591-215F-ADCC-C0E6A21051A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01D11F5-06B9-E697-BFC7-6BDBAF5C34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250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0767C-660B-2B3C-38AE-A3F5DEDCED4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8E4A29-1D62-C9E6-2CC8-6FBF1BE824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D188E951-1D85-E789-D686-3A53CE71DD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4AA90546-201A-BE09-1A97-87EA75D2A6B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6C4201F-3E43-BC69-5B0A-CD70C232DB7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AE5256A-16BF-3E7F-0A14-8E53A5EC80D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FE3BF7E-56DF-7E34-F096-5A2838AC6B7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699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3BF30-85D7-13B3-CF2B-9F3CBE14DF8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140342-78AA-C1F3-75C1-247F1A943CF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B382A33A-6BBB-934F-8588-C128A1752BD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9CA32716-28F9-8972-A79D-B7CEB9EE45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62F017B-88F7-EEB0-258B-761C624969D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DA8F5AE-31EB-BE74-4297-ECEC0E5770A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3017A85-486C-D69B-6553-FEA27C8DBAA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480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3AAAA-4461-EC29-4075-69231F043C9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DE4ED5-60A7-E72B-0E2F-1DD036FDD4A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B5B72469-6AF9-FA3B-0DFD-5D53C932FA1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7D26CA09-7B4B-678F-3DD4-34A5382E36F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65E7C5B-4691-93BF-07E0-FB8E87486E6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28F5623-3309-A1A1-328D-B37293302228}"/>
              </a:ext>
            </a:extLst>
          </p:cNvPr>
          <p:cNvSpPr>
            <a:spLocks noGrp="1" noChangeArrowheads="1"/>
          </p:cNvSpPr>
          <p:nvPr>
            <p:ph type="body" idx="1"/>
          </p:nvPr>
        </p:nvSpPr>
        <p:spPr>
          <a:xfrm>
            <a:off x="152400" y="4114800"/>
            <a:ext cx="6553200" cy="4876800"/>
          </a:xfrm>
        </p:spPr>
        <p:txBody>
          <a:bodyPr/>
          <a:lstStyle/>
          <a:p>
            <a:pPr algn="l"/>
            <a:r>
              <a:rPr lang="en-US" altLang="en-US" dirty="0"/>
              <a:t>What does that mean?  How can we apply it?</a:t>
            </a:r>
          </a:p>
        </p:txBody>
      </p:sp>
      <p:cxnSp>
        <p:nvCxnSpPr>
          <p:cNvPr id="3" name="Straight Connector 2">
            <a:extLst>
              <a:ext uri="{FF2B5EF4-FFF2-40B4-BE49-F238E27FC236}">
                <a16:creationId xmlns:a16="http://schemas.microsoft.com/office/drawing/2014/main" id="{982A2121-C42F-8993-9B96-1FC44591E9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801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90612-21C1-152C-7584-59801FC2D18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69ACE20-EABC-24C2-A92F-72553A079C3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24233DA6-4562-EE48-F6B2-3C0C33A69BC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5605CD75-A5EE-74A6-1404-35C51D4DB6E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2D075B9-546F-4388-3BB8-92B2EBC63D8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2BFB86-6BCF-4F1E-1A7D-7C374A0611A5}"/>
              </a:ext>
            </a:extLst>
          </p:cNvPr>
          <p:cNvSpPr>
            <a:spLocks noGrp="1" noChangeArrowheads="1"/>
          </p:cNvSpPr>
          <p:nvPr>
            <p:ph type="body" idx="1"/>
          </p:nvPr>
        </p:nvSpPr>
        <p:spPr>
          <a:xfrm>
            <a:off x="152400" y="4114800"/>
            <a:ext cx="6553200" cy="4876800"/>
          </a:xfrm>
        </p:spPr>
        <p:txBody>
          <a:bodyPr/>
          <a:lstStyle/>
          <a:p>
            <a:pPr algn="l"/>
            <a:r>
              <a:rPr lang="en-US" altLang="en-US" dirty="0"/>
              <a:t>Reflexive verb</a:t>
            </a:r>
          </a:p>
        </p:txBody>
      </p:sp>
      <p:cxnSp>
        <p:nvCxnSpPr>
          <p:cNvPr id="3" name="Straight Connector 2">
            <a:extLst>
              <a:ext uri="{FF2B5EF4-FFF2-40B4-BE49-F238E27FC236}">
                <a16:creationId xmlns:a16="http://schemas.microsoft.com/office/drawing/2014/main" id="{76A29276-D52E-3D4A-FF14-C97C1699E1B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800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60156-75CC-895D-1DDA-7D0F030E78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AFCEAE5-A115-EA9C-507A-3A71FD5B656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30F7EF62-4977-4D79-AACE-E71C527EC56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959F9C9F-DBEF-E8EF-158F-4023F99E6E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D36FB68-BFD9-A4E9-C3AE-7E466E3D5E0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9B57AEE-D3D9-C375-DE9F-C031C9B578F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8D3589D-E243-3E68-AF17-22C4EA8D066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56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7E794-451F-920C-4AD0-A1477CC8AB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8CBE89-77D2-9DB8-E3B7-D75E45A0BAF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21F900A6-A568-050C-8CBE-F43A3D3A424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1FC3B7E5-16B6-FB2C-13D8-ED0C0D7D09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8D7F008-8AAC-4172-42D6-7A5C7B60513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E75BA7-F678-C238-3B36-66A5CA77479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12F5573-F4E3-03AA-F92A-1BDBA595F25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661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D251-64AF-A0BD-4F99-8D8C692DDA1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AF8548-0D6B-8481-8682-9929082F9CF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61FFBB50-2D5B-FEFE-9AD9-8A85446980D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BBF49650-CF5F-EF13-E643-3171190380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D527543-966F-9CF6-567B-894E731D950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43AE9C8-20F3-CFDF-47ED-C4BA83A13D2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F9BE791-3AE8-13A7-D1CA-20A6DD1789D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15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6795B-A028-97A8-3673-BE071EF7A05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74B7BA-D73E-46A2-BC3C-092895A1AD0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18DF69FC-79A5-0E5F-0544-CFB61832AF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AC970418-ABCC-5ABB-20DA-BA6A78596E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C1C73DC-BE7D-A391-1E7F-5459226BB0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C68FF22-5683-3C82-15EB-CD829ED3CEEE}"/>
              </a:ext>
            </a:extLst>
          </p:cNvPr>
          <p:cNvSpPr>
            <a:spLocks noGrp="1" noChangeArrowheads="1"/>
          </p:cNvSpPr>
          <p:nvPr>
            <p:ph type="body" idx="1"/>
          </p:nvPr>
        </p:nvSpPr>
        <p:spPr>
          <a:xfrm>
            <a:off x="152400" y="4114800"/>
            <a:ext cx="6553200" cy="4876800"/>
          </a:xfrm>
        </p:spPr>
        <p:txBody>
          <a:bodyPr/>
          <a:lstStyle/>
          <a:p>
            <a:pPr algn="l"/>
            <a:r>
              <a:rPr lang="en-US" altLang="en-US" dirty="0"/>
              <a:t>Habitual, community norms, culture</a:t>
            </a:r>
          </a:p>
        </p:txBody>
      </p:sp>
      <p:cxnSp>
        <p:nvCxnSpPr>
          <p:cNvPr id="3" name="Straight Connector 2">
            <a:extLst>
              <a:ext uri="{FF2B5EF4-FFF2-40B4-BE49-F238E27FC236}">
                <a16:creationId xmlns:a16="http://schemas.microsoft.com/office/drawing/2014/main" id="{25263489-49C8-272F-7B1E-BACF5D5BF92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961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574BD-85BF-AFA1-B339-93E06A3503D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AE72488-8DCB-1B62-9C60-A4116FD8767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E739D40F-B512-D4D5-E0E3-CC083C9764E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D4E4F342-390C-EC0C-A3DF-033F198DDE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AF875A5-89A2-6123-A8DC-3A289ED8131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1A7049F-9653-0213-B1AA-9FC8EC0B1E3A}"/>
              </a:ext>
            </a:extLst>
          </p:cNvPr>
          <p:cNvSpPr>
            <a:spLocks noGrp="1" noChangeArrowheads="1"/>
          </p:cNvSpPr>
          <p:nvPr>
            <p:ph type="body" idx="1"/>
          </p:nvPr>
        </p:nvSpPr>
        <p:spPr>
          <a:xfrm>
            <a:off x="152400" y="4114800"/>
            <a:ext cx="6553200" cy="4876800"/>
          </a:xfrm>
        </p:spPr>
        <p:txBody>
          <a:bodyPr/>
          <a:lstStyle/>
          <a:p>
            <a:pPr algn="l"/>
            <a:r>
              <a:rPr lang="en-US" altLang="en-US" dirty="0"/>
              <a:t>David didn’t write all the Psalms, but apparently, he read them.  This one from another rejected group, the descendants of </a:t>
            </a:r>
            <a:r>
              <a:rPr lang="en-US" altLang="en-US" dirty="0" err="1"/>
              <a:t>Korakh</a:t>
            </a:r>
            <a:endParaRPr lang="en-US" altLang="en-US" dirty="0"/>
          </a:p>
        </p:txBody>
      </p:sp>
      <p:cxnSp>
        <p:nvCxnSpPr>
          <p:cNvPr id="3" name="Straight Connector 2">
            <a:extLst>
              <a:ext uri="{FF2B5EF4-FFF2-40B4-BE49-F238E27FC236}">
                <a16:creationId xmlns:a16="http://schemas.microsoft.com/office/drawing/2014/main" id="{C593EB14-D5DD-2781-9CFD-498FEDA7861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267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31D5-C707-3A20-9541-C648CB6569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06A6DE1-5943-298C-64B3-F76B0F64563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DA18DE68-1CD0-D657-5B5A-49A9E104C0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9E4DD365-0194-7A6D-4188-4499370A347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21B8551-C7FD-FEB9-5052-F2783EACB98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97D1220-49D2-5BC2-1EF9-A7EDCD35123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7432C4A-EC40-D7F4-07E4-9EB5DBC071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132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3FDBA-E0C9-0FD5-2AD4-02CD5A40DD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E0F6467-E44C-FAC9-9858-B9ED41A880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51FE862A-C0A6-D57D-8C37-1091FD8349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EC22E91B-26B9-995C-A360-4106F92BB84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26237F1-46D6-C366-B2FC-1DDCB1EDF05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DB0EAFD-9230-F43B-DB7A-D4C3B933B048}"/>
              </a:ext>
            </a:extLst>
          </p:cNvPr>
          <p:cNvSpPr>
            <a:spLocks noGrp="1" noChangeArrowheads="1"/>
          </p:cNvSpPr>
          <p:nvPr>
            <p:ph type="body" idx="1"/>
          </p:nvPr>
        </p:nvSpPr>
        <p:spPr>
          <a:xfrm>
            <a:off x="152400" y="4114800"/>
            <a:ext cx="6553200" cy="4876800"/>
          </a:xfrm>
        </p:spPr>
        <p:txBody>
          <a:bodyPr/>
          <a:lstStyle/>
          <a:p>
            <a:pPr algn="l"/>
            <a:r>
              <a:rPr lang="en-US" altLang="en-US" dirty="0"/>
              <a:t>Spirit to soul inner conversation.  “Yet praise Him.”   Choice.</a:t>
            </a:r>
          </a:p>
        </p:txBody>
      </p:sp>
      <p:cxnSp>
        <p:nvCxnSpPr>
          <p:cNvPr id="3" name="Straight Connector 2">
            <a:extLst>
              <a:ext uri="{FF2B5EF4-FFF2-40B4-BE49-F238E27FC236}">
                <a16:creationId xmlns:a16="http://schemas.microsoft.com/office/drawing/2014/main" id="{11AD4961-8E2F-0604-AA5A-FEC6C1AEBFF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537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F37DE-E9D6-1A1B-2AB7-BB5AA9EDF9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F59E1D-4045-3C62-95CE-FB188DD157F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064CB596-157A-CD05-2D25-170A5A560D2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C40EDA2C-EE9F-B057-D8F8-4BD5868E879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B528C68-0A12-3F7B-D635-51CFD65DFB0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F269155-1BFB-5C21-27CE-2FD1CA01293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976EAD0-52AC-1DE8-52D3-90C32332532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442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7BD8C-85A1-2F7F-09A6-A9C0B90DBA2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B670FB-1D34-8E64-200A-50B48D0CEBB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1E6726D6-0C20-5D53-4A83-FCAD8A134C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54844577-C889-23A2-E526-B4E89C197C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F0FFBC3-132E-FD79-2F94-D033CAF1FEC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279A77-35F5-38D7-70BB-DFFE64399DC5}"/>
              </a:ext>
            </a:extLst>
          </p:cNvPr>
          <p:cNvSpPr>
            <a:spLocks noGrp="1" noChangeArrowheads="1"/>
          </p:cNvSpPr>
          <p:nvPr>
            <p:ph type="body" idx="1"/>
          </p:nvPr>
        </p:nvSpPr>
        <p:spPr>
          <a:xfrm>
            <a:off x="152400" y="4114800"/>
            <a:ext cx="6553200" cy="4876800"/>
          </a:xfrm>
        </p:spPr>
        <p:txBody>
          <a:bodyPr/>
          <a:lstStyle/>
          <a:p>
            <a:pPr algn="l"/>
            <a:r>
              <a:rPr lang="en-US" altLang="en-US" dirty="0"/>
              <a:t>Literally: the joy of my spinning</a:t>
            </a:r>
          </a:p>
        </p:txBody>
      </p:sp>
      <p:cxnSp>
        <p:nvCxnSpPr>
          <p:cNvPr id="3" name="Straight Connector 2">
            <a:extLst>
              <a:ext uri="{FF2B5EF4-FFF2-40B4-BE49-F238E27FC236}">
                <a16:creationId xmlns:a16="http://schemas.microsoft.com/office/drawing/2014/main" id="{3B0A546F-AFF1-5916-3C6E-7FC6092B95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488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6D331-1A50-64FA-2626-84A0990AD0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9B9D4C-060D-E018-2068-F6047B07267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EADCF06B-C88C-6BEB-57DE-7E3D25AA571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77C201D4-3CD5-7F4F-C620-C0E7A76C06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1492F64-0D2A-3CEE-F994-1C03E8F2988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0C22CBA-F444-BF69-4BA2-C759CF22F8A7}"/>
              </a:ext>
            </a:extLst>
          </p:cNvPr>
          <p:cNvSpPr>
            <a:spLocks noGrp="1" noChangeArrowheads="1"/>
          </p:cNvSpPr>
          <p:nvPr>
            <p:ph type="body" idx="1"/>
          </p:nvPr>
        </p:nvSpPr>
        <p:spPr>
          <a:xfrm>
            <a:off x="152400" y="4114800"/>
            <a:ext cx="6553200" cy="4876800"/>
          </a:xfrm>
        </p:spPr>
        <p:txBody>
          <a:bodyPr/>
          <a:lstStyle/>
          <a:p>
            <a:pPr algn="l"/>
            <a:r>
              <a:rPr lang="en-US" altLang="en-US" dirty="0"/>
              <a:t>Another inner conversation, soul and spirit</a:t>
            </a:r>
          </a:p>
        </p:txBody>
      </p:sp>
      <p:cxnSp>
        <p:nvCxnSpPr>
          <p:cNvPr id="3" name="Straight Connector 2">
            <a:extLst>
              <a:ext uri="{FF2B5EF4-FFF2-40B4-BE49-F238E27FC236}">
                <a16:creationId xmlns:a16="http://schemas.microsoft.com/office/drawing/2014/main" id="{65CC62A5-BDCA-3182-DCCC-3F3FEE73713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207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1760B-115F-6E71-4D6F-96F9420DAE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FED41E-C041-73EE-FFA9-81941362F14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38088DDA-BFB8-E0F1-42F7-2DB2C661568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7ADE9302-EBA7-AEC6-305D-B75B813DE5B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F27C7FA-2E8E-8340-6841-E295AC58DD4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32F0B2-E522-FFEF-DB4E-D734754E88C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6895642-5467-914D-540A-1E8A7770EAB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742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4CCF6-1CFD-44F6-6DBE-7D03D340684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4A344AD-EA60-BA3E-CD2B-918B70C43E2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C2CC7A4E-6379-6811-25A3-45082E7457A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45690466-44A1-6E68-B25B-157C679D094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7395E55-2C39-FE7E-C9E6-95CF5E234EF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FCCA2A-6B6B-E07B-6F60-49808C206A8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032A99C-26B4-F635-B981-6151E3C8BE6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83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9909-8F54-736F-7D0F-E45F2F513C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A850F2-3478-29FC-4207-6BF0EE323F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44CF9552-8A1D-56B7-4F3C-AB958AC5A0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4B1AE803-A4B9-37D3-DD49-4C4A6F4F78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4DA5354-3845-19C7-A31C-D6D3A8FDAE6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1589A7A-5E55-675B-1E60-A9D44C0E5EB6}"/>
              </a:ext>
            </a:extLst>
          </p:cNvPr>
          <p:cNvSpPr>
            <a:spLocks noGrp="1" noChangeArrowheads="1"/>
          </p:cNvSpPr>
          <p:nvPr>
            <p:ph type="body" idx="1"/>
          </p:nvPr>
        </p:nvSpPr>
        <p:spPr>
          <a:xfrm>
            <a:off x="152400" y="4114800"/>
            <a:ext cx="6553200" cy="4876800"/>
          </a:xfrm>
        </p:spPr>
        <p:txBody>
          <a:bodyPr/>
          <a:lstStyle/>
          <a:p>
            <a:pPr algn="l"/>
            <a:r>
              <a:rPr lang="en-US" altLang="en-US" dirty="0"/>
              <a:t>We WILL have security.</a:t>
            </a:r>
          </a:p>
        </p:txBody>
      </p:sp>
      <p:cxnSp>
        <p:nvCxnSpPr>
          <p:cNvPr id="3" name="Straight Connector 2">
            <a:extLst>
              <a:ext uri="{FF2B5EF4-FFF2-40B4-BE49-F238E27FC236}">
                <a16:creationId xmlns:a16="http://schemas.microsoft.com/office/drawing/2014/main" id="{BDD50A95-E0CF-84F6-38A3-11E673E6856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315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BAEDE-31EE-4790-0805-9DFDA623C7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0BC5DF-5AA0-6A33-EF02-801B33E00D8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31579FB3-BD25-1DFF-52A5-879828D453A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0C5B1C01-8D60-1CC0-7BA9-2AC96F6051F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710263E-9318-803D-069F-0728E1CBBBF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3D2D517-53D2-9C43-FEB3-EE0485A5448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AE3C77F-C3BA-A0CA-610A-D7FF3E86C3A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940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2CC14-C82E-C0BB-8EC5-48B8F6031A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F3307A-A684-CD4B-4B2A-0F1A98A8A74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438A0427-0EBD-EE3E-A200-90EFF52DD07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6546698C-EF71-DC4D-E264-F65910088F2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0286E1-611E-64CF-B08F-27C8871055D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2A83D9C-53EF-C8FE-51BA-031B943819E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D047348-B8DD-F78A-72EB-E2C94E5A32F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230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6A0C-1AC4-4059-9C1C-7A43A30D3FF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14719E-F065-EC21-97BF-579935F029F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703A190E-660B-2719-5B06-8130E4DBE6A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F309BDBC-B2A8-DC4F-C4D7-B55E6334B1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8C6861B-A3EB-7497-16BB-DBFBF0CA742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9397619-D041-C73B-9F02-544A5350D2D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69DB5D5-BE8C-C035-E6FC-E2C1580B94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396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4E12D-7E91-85EF-67BF-5FE2C69337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15EB5DD-FC68-DD5C-6967-A71DFB116D0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34170746-BBDC-C6A7-EBB5-2E08BBBA92A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6C64F004-7E30-4FAB-EA6D-6203E4D8A73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2CCBA62-E0D3-9880-BAE5-4A86A12EF76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F320EF6-B4D4-F6F5-FACA-7E16BC8D143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AE10590-1C5F-B6FE-EFAD-3AA345F724E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172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1FC68-5767-2923-F213-F911466F02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6BC5EE9-AD9B-49ED-5B9A-CBE9ED346BF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2ADB6229-7630-38A1-634A-ACB51E55DB4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4A99321B-22D6-ADF5-BBFF-65DE8496018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B1AB106-D8CC-E48E-5F57-D649CAAED73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0414DEC-F7E2-FB06-29DA-BF90CD7FB5D2}"/>
              </a:ext>
            </a:extLst>
          </p:cNvPr>
          <p:cNvSpPr>
            <a:spLocks noGrp="1" noChangeArrowheads="1"/>
          </p:cNvSpPr>
          <p:nvPr>
            <p:ph type="body" idx="1"/>
          </p:nvPr>
        </p:nvSpPr>
        <p:spPr>
          <a:xfrm>
            <a:off x="152400" y="4114800"/>
            <a:ext cx="6553200" cy="4876800"/>
          </a:xfrm>
        </p:spPr>
        <p:txBody>
          <a:bodyPr/>
          <a:lstStyle/>
          <a:p>
            <a:pPr algn="l"/>
            <a:r>
              <a:rPr lang="en-US" altLang="en-US" dirty="0"/>
              <a:t>Getting up close and personal with each other in distress.  Did David have any of his soldiers join him in that time of strengthening in G-d?</a:t>
            </a:r>
          </a:p>
        </p:txBody>
      </p:sp>
      <p:cxnSp>
        <p:nvCxnSpPr>
          <p:cNvPr id="3" name="Straight Connector 2">
            <a:extLst>
              <a:ext uri="{FF2B5EF4-FFF2-40B4-BE49-F238E27FC236}">
                <a16:creationId xmlns:a16="http://schemas.microsoft.com/office/drawing/2014/main" id="{AE479057-3F57-BA38-4BBE-02A4783F37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692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1DDA6-080E-1442-AFDA-88AFF494774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B7B179-416C-601A-C127-6C1160B838F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D44A558C-5B9F-3D30-53CE-5013A45CFF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8C0268CA-BC8F-2F72-EE9C-5317F05DFBA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9A189B4-1FCF-93F8-6A69-CF4A015700E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6E58BD-D6D5-58F7-8F29-4930E872F060}"/>
              </a:ext>
            </a:extLst>
          </p:cNvPr>
          <p:cNvSpPr>
            <a:spLocks noGrp="1" noChangeArrowheads="1"/>
          </p:cNvSpPr>
          <p:nvPr>
            <p:ph type="body" idx="1"/>
          </p:nvPr>
        </p:nvSpPr>
        <p:spPr>
          <a:xfrm>
            <a:off x="152400" y="4114800"/>
            <a:ext cx="6553200" cy="4876800"/>
          </a:xfrm>
        </p:spPr>
        <p:txBody>
          <a:bodyPr/>
          <a:lstStyle/>
          <a:p>
            <a:pPr algn="l"/>
            <a:r>
              <a:rPr lang="en-US" altLang="en-US" dirty="0"/>
              <a:t>Literally: the joy of my spinning</a:t>
            </a:r>
          </a:p>
          <a:p>
            <a:pPr algn="l"/>
            <a:r>
              <a:rPr lang="en-US" altLang="en-US" dirty="0"/>
              <a:t>From this phrase some Hebrew liturgy.</a:t>
            </a:r>
          </a:p>
        </p:txBody>
      </p:sp>
      <p:cxnSp>
        <p:nvCxnSpPr>
          <p:cNvPr id="3" name="Straight Connector 2">
            <a:extLst>
              <a:ext uri="{FF2B5EF4-FFF2-40B4-BE49-F238E27FC236}">
                <a16:creationId xmlns:a16="http://schemas.microsoft.com/office/drawing/2014/main" id="{8D1B051D-D01C-88C1-EA87-3DBC9CC20F9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709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402DF-3A1F-66A6-D385-80093431C9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DA72B63-33D3-7A36-E09E-7C06B0FCEBF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8EB6318D-5F4A-8E12-E792-3289C46B562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04626A9C-ABF1-358E-FCBE-6E16664B1A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F3C0450-4B35-C137-45E5-5B930AF78DE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4912FFA-4525-C7B4-D453-F54A85467898}"/>
              </a:ext>
            </a:extLst>
          </p:cNvPr>
          <p:cNvSpPr>
            <a:spLocks noGrp="1" noChangeArrowheads="1"/>
          </p:cNvSpPr>
          <p:nvPr>
            <p:ph type="body" idx="1"/>
          </p:nvPr>
        </p:nvSpPr>
        <p:spPr>
          <a:xfrm>
            <a:off x="152400" y="4114800"/>
            <a:ext cx="6553200" cy="4876800"/>
          </a:xfrm>
        </p:spPr>
        <p:txBody>
          <a:bodyPr/>
          <a:lstStyle/>
          <a:p>
            <a:pPr algn="l"/>
            <a:r>
              <a:rPr lang="en-US" altLang="en-US" dirty="0"/>
              <a:t>Maybe David had such joy, and remembered his abducted wives.  [more than one?]  Scripture mentions both by name, so they had a special role. </a:t>
            </a:r>
            <a:r>
              <a:rPr lang="en-US" sz="2000" dirty="0" err="1">
                <a:solidFill>
                  <a:schemeClr val="tx1"/>
                </a:solidFill>
                <a:latin typeface="Arial Rounded MT Bold" panose="020F0704030504030204" pitchFamily="34" charset="0"/>
                <a:cs typeface="David" panose="020E0502060401010101" pitchFamily="34" charset="-79"/>
              </a:rPr>
              <a:t>Akhino‘am</a:t>
            </a:r>
            <a:r>
              <a:rPr lang="en-US" sz="2000" dirty="0">
                <a:solidFill>
                  <a:schemeClr val="tx1"/>
                </a:solidFill>
                <a:latin typeface="Arial Rounded MT Bold" panose="020F0704030504030204" pitchFamily="34" charset="0"/>
                <a:cs typeface="David" panose="020E0502060401010101" pitchFamily="34" charset="-79"/>
              </a:rPr>
              <a:t> from </a:t>
            </a:r>
            <a:r>
              <a:rPr lang="en-US" sz="2000" dirty="0" err="1">
                <a:solidFill>
                  <a:schemeClr val="tx1"/>
                </a:solidFill>
                <a:latin typeface="Arial Rounded MT Bold" panose="020F0704030504030204" pitchFamily="34" charset="0"/>
                <a:cs typeface="David" panose="020E0502060401010101" pitchFamily="34" charset="-79"/>
              </a:rPr>
              <a:t>Yizre‘el</a:t>
            </a:r>
            <a:r>
              <a:rPr lang="en-US" sz="2000" dirty="0">
                <a:solidFill>
                  <a:schemeClr val="tx1"/>
                </a:solidFill>
                <a:latin typeface="Arial Rounded MT Bold" panose="020F0704030504030204" pitchFamily="34" charset="0"/>
                <a:cs typeface="David" panose="020E0502060401010101" pitchFamily="34" charset="-79"/>
              </a:rPr>
              <a:t> and Avigayil the widow of Naval from Karmel</a:t>
            </a:r>
            <a:endParaRPr lang="en-US" altLang="en-US" dirty="0"/>
          </a:p>
        </p:txBody>
      </p:sp>
      <p:cxnSp>
        <p:nvCxnSpPr>
          <p:cNvPr id="3" name="Straight Connector 2">
            <a:extLst>
              <a:ext uri="{FF2B5EF4-FFF2-40B4-BE49-F238E27FC236}">
                <a16:creationId xmlns:a16="http://schemas.microsoft.com/office/drawing/2014/main" id="{AF10D382-7AF6-69B9-ABC0-F4C0832C3F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6480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7CBA5-75ED-FBE3-2EA5-D86E7F5C07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9A718B-92B8-FE40-55BF-1DACAD64D4E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E93A252F-1750-D8F7-104B-AD1D532F7F5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E7C2657C-9DE4-EDB5-06DA-24549D26039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8B588E1-E5F7-2E04-6BCE-E0BBD6904C4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6E45DD6-FA5E-C859-5BFA-6B1AE2D2BB10}"/>
              </a:ext>
            </a:extLst>
          </p:cNvPr>
          <p:cNvSpPr>
            <a:spLocks noGrp="1" noChangeArrowheads="1"/>
          </p:cNvSpPr>
          <p:nvPr>
            <p:ph type="body" idx="1"/>
          </p:nvPr>
        </p:nvSpPr>
        <p:spPr>
          <a:xfrm>
            <a:off x="152400" y="4114800"/>
            <a:ext cx="6553200" cy="4876800"/>
          </a:xfrm>
        </p:spPr>
        <p:txBody>
          <a:bodyPr/>
          <a:lstStyle/>
          <a:p>
            <a:pPr algn="l"/>
            <a:r>
              <a:rPr lang="en-US" altLang="en-US" dirty="0"/>
              <a:t>We don’t know who wrote them, but maybe they are an amplification of what G-d said to them when G-d Himself introduced Hava / Eve to Adam, and He blessed them…</a:t>
            </a:r>
          </a:p>
        </p:txBody>
      </p:sp>
      <p:cxnSp>
        <p:nvCxnSpPr>
          <p:cNvPr id="3" name="Straight Connector 2">
            <a:extLst>
              <a:ext uri="{FF2B5EF4-FFF2-40B4-BE49-F238E27FC236}">
                <a16:creationId xmlns:a16="http://schemas.microsoft.com/office/drawing/2014/main" id="{19202288-3D5C-AFF2-5376-B1DCA7AD6A7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798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64C9D-B5F8-318F-8D72-95D649311D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816532-D2C4-B9C4-7BA7-C539586C2AA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C129FD1D-D5DF-0381-AF21-937F9F713B8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EA43521E-B642-CD63-07D4-A52888C78BA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CC7D256-F5B7-A1FE-4B5C-A9F4A569AF5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3E6844-F99B-4E88-98A9-FF370BF2E71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4109B9A-9C63-27F7-4E93-39E6D5544D0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04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383F8-0AB6-7D68-B9D8-9C42E24418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D171E4-5FD0-0BAF-EFD3-0BC7F8636B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04F75A6D-536F-9303-88AB-1E00F5562BD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DD352534-B391-6AC7-26E2-2D77C84FE5E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1671F1F-2F84-6F46-CC8F-C9F80DCDF00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37BF7F3-E49A-1337-B3E3-1C7FE7CB90E4}"/>
              </a:ext>
            </a:extLst>
          </p:cNvPr>
          <p:cNvSpPr>
            <a:spLocks noGrp="1" noChangeArrowheads="1"/>
          </p:cNvSpPr>
          <p:nvPr>
            <p:ph type="body" idx="1"/>
          </p:nvPr>
        </p:nvSpPr>
        <p:spPr>
          <a:xfrm>
            <a:off x="152400" y="4114800"/>
            <a:ext cx="6553200" cy="4876800"/>
          </a:xfrm>
        </p:spPr>
        <p:txBody>
          <a:bodyPr/>
          <a:lstStyle/>
          <a:p>
            <a:pPr algn="l"/>
            <a:r>
              <a:rPr lang="en-US" altLang="en-US" dirty="0"/>
              <a:t>Equivalent to each other.</a:t>
            </a:r>
          </a:p>
        </p:txBody>
      </p:sp>
      <p:cxnSp>
        <p:nvCxnSpPr>
          <p:cNvPr id="3" name="Straight Connector 2">
            <a:extLst>
              <a:ext uri="{FF2B5EF4-FFF2-40B4-BE49-F238E27FC236}">
                <a16:creationId xmlns:a16="http://schemas.microsoft.com/office/drawing/2014/main" id="{2ED6E361-0901-47A9-5471-BA0991A271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77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93482-028F-DCDA-F8E8-145230EDFEE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560948-FAE9-13C7-E844-CDFF5B77D7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9394F073-E9AF-ED07-A9A0-01B3B1FC84C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48AC3BAF-B6B9-34F7-5437-BDC490C88B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B72C1B-9D58-30D5-1B99-11A488A3BC5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4B0ABDA-DE03-80A5-19BF-5402177AEF5A}"/>
              </a:ext>
            </a:extLst>
          </p:cNvPr>
          <p:cNvSpPr>
            <a:spLocks noGrp="1" noChangeArrowheads="1"/>
          </p:cNvSpPr>
          <p:nvPr>
            <p:ph type="body" idx="1"/>
          </p:nvPr>
        </p:nvSpPr>
        <p:spPr>
          <a:xfrm>
            <a:off x="152400" y="4114800"/>
            <a:ext cx="6553200" cy="4876800"/>
          </a:xfrm>
        </p:spPr>
        <p:txBody>
          <a:bodyPr/>
          <a:lstStyle/>
          <a:p>
            <a:pPr algn="l"/>
            <a:r>
              <a:rPr lang="en-US" altLang="en-US" dirty="0"/>
              <a:t>https://www.youtube.com/watch?v=lsBAae6njt8&amp;t=2s </a:t>
            </a:r>
          </a:p>
          <a:p>
            <a:pPr algn="l"/>
            <a:r>
              <a:rPr lang="en-US" altLang="en-US" dirty="0"/>
              <a:t>https://worthyinsights.com/american-jihadists-target-pro-israel-summit-in-texas-forcing-shutdown/</a:t>
            </a:r>
          </a:p>
        </p:txBody>
      </p:sp>
      <p:cxnSp>
        <p:nvCxnSpPr>
          <p:cNvPr id="3" name="Straight Connector 2">
            <a:extLst>
              <a:ext uri="{FF2B5EF4-FFF2-40B4-BE49-F238E27FC236}">
                <a16:creationId xmlns:a16="http://schemas.microsoft.com/office/drawing/2014/main" id="{5E983C09-47CE-E3BB-595E-4B4DE1D368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6326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F46DE-5579-2537-4431-BB505BC852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4FF3C1-6274-C2EC-C80D-23291F604C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336DE17D-481C-2DA5-8348-D571A6BA21A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2D9A4513-6184-28AD-0C44-3249C832A2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568F94A-A079-3988-6870-E292CC36A0F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BF11F2-6EFC-8947-4DDD-4F9CE2155E1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B30D9AA-A9B5-899F-746C-CA9CB743B1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918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2450E-3022-C667-09C7-9B404851DF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A83DB6-8F8B-B68C-9FEC-DBDC2C3CB5D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30EA0997-39EE-64F1-E198-1A731287B9B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7E49216B-0BF2-09E7-DDA7-2E0D94BEB3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7A69223-9AF6-4349-91E5-FEEEDC46908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B4F4026-B82C-0AFD-5DDB-7556C0DD9F2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D190E46-94D3-61F4-BB29-8297E091F12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047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F7A3E-6376-55E4-5BD4-B6841EB1C5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1C406E8-3ADB-1CC2-3694-74FF1F53BB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8FBFA7DD-0FDD-91DB-CD88-349565758EE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405817C3-D52F-9F9E-E257-084E85B2CFB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39F3EAB-3FD1-A5CA-9F46-0A841049157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3E49DC5-F5FC-9A72-03B5-15F057B97AF5}"/>
              </a:ext>
            </a:extLst>
          </p:cNvPr>
          <p:cNvSpPr>
            <a:spLocks noGrp="1" noChangeArrowheads="1"/>
          </p:cNvSpPr>
          <p:nvPr>
            <p:ph type="body" idx="1"/>
          </p:nvPr>
        </p:nvSpPr>
        <p:spPr>
          <a:xfrm>
            <a:off x="152400" y="4114800"/>
            <a:ext cx="6553200" cy="4876800"/>
          </a:xfrm>
        </p:spPr>
        <p:txBody>
          <a:bodyPr/>
          <a:lstStyle/>
          <a:p>
            <a:pPr algn="l"/>
            <a:r>
              <a:rPr lang="en-US" altLang="en-US" dirty="0"/>
              <a:t>So, happiness and joy = the voice of the bride and groom</a:t>
            </a:r>
          </a:p>
        </p:txBody>
      </p:sp>
      <p:cxnSp>
        <p:nvCxnSpPr>
          <p:cNvPr id="3" name="Straight Connector 2">
            <a:extLst>
              <a:ext uri="{FF2B5EF4-FFF2-40B4-BE49-F238E27FC236}">
                <a16:creationId xmlns:a16="http://schemas.microsoft.com/office/drawing/2014/main" id="{8D800CEF-FF5D-62E1-6B0F-0E89626DD9F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98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F04E6-7380-96E4-B16C-DBF1313C54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C664E2-0C5A-027E-9355-BDDB8D4B6A3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8A059098-BF32-66C1-7478-0C364775C3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20A25FA8-96D4-61D0-57FA-DFE4414FFA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8F8401F-EB20-1EA6-9E81-CCDFB0CA2AA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F9D0236-7593-1408-65B8-15E0F5E966AA}"/>
              </a:ext>
            </a:extLst>
          </p:cNvPr>
          <p:cNvSpPr>
            <a:spLocks noGrp="1" noChangeArrowheads="1"/>
          </p:cNvSpPr>
          <p:nvPr>
            <p:ph type="body" idx="1"/>
          </p:nvPr>
        </p:nvSpPr>
        <p:spPr>
          <a:xfrm>
            <a:off x="152400" y="4114800"/>
            <a:ext cx="6553200" cy="4876800"/>
          </a:xfrm>
        </p:spPr>
        <p:txBody>
          <a:bodyPr/>
          <a:lstStyle/>
          <a:p>
            <a:pPr algn="l"/>
            <a:r>
              <a:rPr lang="en-US" altLang="en-US" dirty="0"/>
              <a:t>Singing banquets = Havdalah dance parties</a:t>
            </a:r>
          </a:p>
        </p:txBody>
      </p:sp>
      <p:cxnSp>
        <p:nvCxnSpPr>
          <p:cNvPr id="3" name="Straight Connector 2">
            <a:extLst>
              <a:ext uri="{FF2B5EF4-FFF2-40B4-BE49-F238E27FC236}">
                <a16:creationId xmlns:a16="http://schemas.microsoft.com/office/drawing/2014/main" id="{8503B6AD-8DC7-BEF9-7CB6-1298FD2112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187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97EF9-04EC-B6A5-84A4-F351B38B656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E015FDB-B9F7-2226-C447-71C841844AD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F5D3AEDE-0E1F-B073-03AF-353AD34D3FB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61605458-5D22-94D3-3523-37A1C8905F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D8B15F9-D9F1-FCB6-F8D9-71049047F99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AB7A889-BCEB-55D0-492E-E66E2C0D54D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3D316FC-1352-0443-6727-04323FDC8EA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7361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084C1-AB33-64ED-5DAC-19C0AE2B3A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7CB80B-5E51-DF2D-CD01-D914C5AEC5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C4EE6BD4-E8FE-EE33-B25D-47762EB1E57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D6BB6EA8-1B95-02A5-A1C8-077C457917B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C7B98F-196F-2592-9383-4393893803C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F3869ED-B7FD-9893-AAF8-76E664AE92C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23633C9-3DBF-25E6-185F-07670C196C1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2666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D882A-78AC-0A58-0AD3-33CD714C808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8DBF0B-129A-2265-1FF1-F9AC2F5E6C4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E0C777F1-5183-9517-F33C-F54C20CB4FB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32A0E49C-8223-4761-4779-D94587D5EFC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41997D-8B98-7CB9-1683-2F0718860C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36C59DA-2A26-D828-044E-A54C934C1C9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5868AA7-2595-FF22-0F67-6544F2A704D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1532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EBA3E-8704-53B3-AD62-4635AD89BD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3F954A-1F84-9A5C-D81A-C9D66D04E8D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BE94B6C4-044A-2BF3-DAEA-6D94BE66998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8B325A1C-4C88-752A-D1F2-53EDCF90489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99E5B37-1E5D-9D87-508C-9C2B4E7E965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A0F412A-B2CD-3F86-C4AF-FE4113F6D8C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9B700C8-1C41-4A6E-7690-79207419F14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67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F6566-F4D0-F70E-7AD9-CC7F63EC626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6858591-CB2B-00B2-C147-D37471B1DE5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1B41C710-3139-B3E1-1ACD-BE130AC8268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0614DBB9-CA4A-E2EE-52BE-0B9A2B24C69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6066FB-6CA5-2246-A2BD-BC1FEE0FF45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DC253D4-85B6-EB16-881E-397CA1DDCB3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2F1B68B-1E2F-0B79-1460-47765DB1527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349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8E42-9BA5-0FFA-F796-08A28D6AF3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22330D-F744-C91B-6084-397AAFC321D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75BCE859-77FE-6260-56ED-E64A8CDC67C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E6B6B8FC-595F-189B-A8C7-B8FB87286D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39B9900-00D8-C69B-6827-DC51A1A65BA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F854CEF-9E17-3844-21E8-16CEDF70C92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EE46AD4-93D8-1BBF-CDA4-6FCA366F1C8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50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90862-7072-D0CA-F293-7A7C613C6D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6ED6318-C4CA-CA04-A15A-DAECE33A89D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7781BC58-2E6A-DE6F-1A09-1A878C04FA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204B9F4B-19FA-C64A-CC2F-FBC6C2B877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9F05092-158A-9E30-DD2B-31D85C6B64E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888A1AC-D75D-28CF-DF33-80C8A21D664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180984B-0EB4-1837-E10A-9BB8E917E3B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0330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09D61-26A4-16FC-C690-04FB0663B56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68866B-CDB9-100C-F40A-76866FF16AF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64104A4C-AAEC-71EF-F181-CCC175A2CDE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70843EAE-A17E-7D91-4E01-5EB9525EB90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86AC204-A128-95F0-2EB8-DE7A56B1C3A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A78B8CA-89E6-3B6D-4BBE-5E6649C7A3A5}"/>
              </a:ext>
            </a:extLst>
          </p:cNvPr>
          <p:cNvSpPr>
            <a:spLocks noGrp="1" noChangeArrowheads="1"/>
          </p:cNvSpPr>
          <p:nvPr>
            <p:ph type="body" idx="1"/>
          </p:nvPr>
        </p:nvSpPr>
        <p:spPr>
          <a:xfrm>
            <a:off x="152400" y="4114800"/>
            <a:ext cx="6553200" cy="4876800"/>
          </a:xfrm>
        </p:spPr>
        <p:txBody>
          <a:bodyPr/>
          <a:lstStyle/>
          <a:p>
            <a:pPr algn="l"/>
            <a:r>
              <a:rPr lang="en-US" altLang="en-US" dirty="0"/>
              <a:t>Reservoir of strength</a:t>
            </a:r>
          </a:p>
        </p:txBody>
      </p:sp>
      <p:cxnSp>
        <p:nvCxnSpPr>
          <p:cNvPr id="3" name="Straight Connector 2">
            <a:extLst>
              <a:ext uri="{FF2B5EF4-FFF2-40B4-BE49-F238E27FC236}">
                <a16:creationId xmlns:a16="http://schemas.microsoft.com/office/drawing/2014/main" id="{62483759-93CB-B7F3-BE1C-6ACEEFB1D73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9854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C6223-6ACE-10F0-8431-3C80DA556D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A2BDA33-71B6-EDB0-D909-928B952A69A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1B989B52-DF9E-C5E6-A986-51E7A3A0AE4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415B94BC-702D-04D6-E4B8-2A1CA945AD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62504EC-9700-E866-C4D5-8FA63628206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BE4EBF0-B22F-1B30-7715-DC804ED9489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2CB198A-C652-EB9E-FAA5-34D9A87428F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7132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D8A20-509F-728A-09C0-52A906A4BB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C0D147-F7D3-4E05-67FA-3EF38D955C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B6954F0A-33DF-FADE-F066-69A1B67796A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516A5F77-25B1-BC99-CEDC-7E5F4760773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9ABAF9C-238E-DC38-CB0F-D185F86863B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40BD4D1-A1D6-FC74-BD80-681979CB2B4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6F83ACC-DD8D-C42A-E7B1-A9800D5D5A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2781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78494-FD4A-C44A-7849-A3DE7BB383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A4701A-7CE4-C1D3-3AD7-F7FD640D0B1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85425904-DF7D-1BBC-4633-8CD2A22964C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FE889033-DA15-D4AA-B0EB-AE3895F1573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7CA90EE-E056-06E7-7AAA-702D9CCDBD9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FDC51FC-6902-0C95-357B-363ADC47D19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9D4ECC2-09ED-435E-29E5-8AA3EB07F26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3555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7E527-4987-8D1B-989E-85D8D80261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4FC838-187B-AE6A-36FA-D0E7B8730A5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AD521B88-EC91-878F-0A94-FDDB8F772E9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5E914208-D88F-E7A2-897C-E334085E0CA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9D0DB84-620A-298F-B421-9B0BCCA9B08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06FCB42-651B-92C6-27CE-5C5D8CB7991B}"/>
              </a:ext>
            </a:extLst>
          </p:cNvPr>
          <p:cNvSpPr>
            <a:spLocks noGrp="1" noChangeArrowheads="1"/>
          </p:cNvSpPr>
          <p:nvPr>
            <p:ph type="body" idx="1"/>
          </p:nvPr>
        </p:nvSpPr>
        <p:spPr>
          <a:xfrm>
            <a:off x="152400" y="4114800"/>
            <a:ext cx="6553200" cy="4876800"/>
          </a:xfrm>
        </p:spPr>
        <p:txBody>
          <a:bodyPr/>
          <a:lstStyle/>
          <a:p>
            <a:pPr algn="l"/>
            <a:r>
              <a:rPr lang="en-US" altLang="en-US" sz="1000" dirty="0"/>
              <a:t> </a:t>
            </a:r>
          </a:p>
        </p:txBody>
      </p:sp>
      <p:cxnSp>
        <p:nvCxnSpPr>
          <p:cNvPr id="3" name="Straight Connector 2">
            <a:extLst>
              <a:ext uri="{FF2B5EF4-FFF2-40B4-BE49-F238E27FC236}">
                <a16:creationId xmlns:a16="http://schemas.microsoft.com/office/drawing/2014/main" id="{10C08364-17C2-53EF-6FAF-32059237D6A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472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F9429-5CEA-2A6D-3AFB-0A567938DCB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1F254FC-4356-E2E6-CB65-069499546EF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A5A3E103-221B-4190-8681-77C0692C506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8CE01857-B638-9FAB-F33A-1B1EF6DFBA1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92EA25A-04C9-736C-53FC-3366A602F73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476C54C-EC97-A846-44B9-68E82798BE0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B123525-0AD0-D63D-A4D1-B99D4D7B3B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2164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996B1-67D7-F0D2-96C4-C0B76A992A0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3DE0617-B26D-8F1E-1B14-098F96F7B9C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6FB3DF03-47BF-3480-066A-7545A393C17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B9866C76-F16D-2479-ECAD-0329D4BC31A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680A470-DF25-2E03-FC48-D9F215964EB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54FB1B9-982A-D18E-29DA-E200A8D70C1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2CABFB0-D086-4B79-4199-E98579C7D81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311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D452F-592D-4707-FEE7-8D1CCC61D45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4FDCFB-5717-7825-FD62-DB29DB207AA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B97ADC73-D292-CA3A-29CD-1FB09B13BA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D86951F1-0972-42E8-5BE5-38FB91F923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9171C42-B76A-8F20-C180-080F0B90214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D0A0A13-ECAC-3D62-2047-1C5C62492F4D}"/>
              </a:ext>
            </a:extLst>
          </p:cNvPr>
          <p:cNvSpPr>
            <a:spLocks noGrp="1" noChangeArrowheads="1"/>
          </p:cNvSpPr>
          <p:nvPr>
            <p:ph type="body" idx="1"/>
          </p:nvPr>
        </p:nvSpPr>
        <p:spPr>
          <a:xfrm>
            <a:off x="152400" y="4114800"/>
            <a:ext cx="6553200" cy="4876800"/>
          </a:xfrm>
        </p:spPr>
        <p:txBody>
          <a:bodyPr/>
          <a:lstStyle/>
          <a:p>
            <a:pPr algn="l"/>
            <a:r>
              <a:rPr lang="en-US" altLang="en-US" dirty="0"/>
              <a:t>Too many to list.</a:t>
            </a:r>
          </a:p>
        </p:txBody>
      </p:sp>
      <p:cxnSp>
        <p:nvCxnSpPr>
          <p:cNvPr id="3" name="Straight Connector 2">
            <a:extLst>
              <a:ext uri="{FF2B5EF4-FFF2-40B4-BE49-F238E27FC236}">
                <a16:creationId xmlns:a16="http://schemas.microsoft.com/office/drawing/2014/main" id="{504C3B47-2950-CFC6-488B-69D7DB9C072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5860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EC7F-1EF6-DDF5-BF1C-188FBA6A8F3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2509CA-C318-6364-CF23-5B14B7BDEE9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F038E224-D81F-4EFC-AD3D-A900B5C16F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3DA6F61D-2003-7F61-12D8-800EDB3E65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4624AFE-3D43-7F2D-4349-75879C07E3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D36F3DD-80A9-C40D-0773-DFA87B375E1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2AA90FC-7F47-CDE5-E9C2-7EA2F51FEC2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0635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F4C06-8E0C-603C-1B9A-0E01F5D287F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2BE597-B1C3-5F8C-9A33-7B759A76AF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615BC5DB-F1AF-0265-C071-6C5D8C6B5A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CA11183B-72B7-EBDC-D144-F2AB09489E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AB75435-C371-7ABF-E6AB-4E9754307D4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08DD55E-2D21-359B-E02D-1D3374FDABD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BB7557A-0813-F5A9-B894-99DA6D65DFA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99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183C6-08D3-46F9-4744-ABAF81448D0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0B1D431-D537-5F29-8E05-D46244BEE1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D62DB1C9-5840-30E5-22E8-DE1B24E9DD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E09DAA66-BF90-E900-9708-92555B4A4DD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8E9AADD-731A-EF51-B63B-7146A701B66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D67D5AA-9939-5638-749F-6F9508BA62D4}"/>
              </a:ext>
            </a:extLst>
          </p:cNvPr>
          <p:cNvSpPr>
            <a:spLocks noGrp="1" noChangeArrowheads="1"/>
          </p:cNvSpPr>
          <p:nvPr>
            <p:ph type="body" idx="1"/>
          </p:nvPr>
        </p:nvSpPr>
        <p:spPr>
          <a:xfrm>
            <a:off x="152400" y="4114800"/>
            <a:ext cx="6553200" cy="4876800"/>
          </a:xfrm>
        </p:spPr>
        <p:txBody>
          <a:bodyPr/>
          <a:lstStyle/>
          <a:p>
            <a:pPr algn="l"/>
            <a:r>
              <a:rPr lang="en-US" altLang="en-US" dirty="0"/>
              <a:t>Me, Paul </a:t>
            </a:r>
            <a:r>
              <a:rPr lang="en-US" altLang="en-US" dirty="0" err="1"/>
              <a:t>Salavitch</a:t>
            </a:r>
            <a:r>
              <a:rPr lang="en-US" altLang="en-US" dirty="0"/>
              <a:t>, Pierre and Laurence </a:t>
            </a:r>
            <a:r>
              <a:rPr lang="en-US" altLang="en-US" dirty="0" err="1"/>
              <a:t>Benzencon</a:t>
            </a:r>
            <a:endParaRPr lang="en-US" altLang="en-US" dirty="0"/>
          </a:p>
        </p:txBody>
      </p:sp>
      <p:cxnSp>
        <p:nvCxnSpPr>
          <p:cNvPr id="3" name="Straight Connector 2">
            <a:extLst>
              <a:ext uri="{FF2B5EF4-FFF2-40B4-BE49-F238E27FC236}">
                <a16:creationId xmlns:a16="http://schemas.microsoft.com/office/drawing/2014/main" id="{EB2F2592-C3C0-8749-3853-5645527DAF3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3916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038AE-62BE-FFEC-C6BD-45DE48449F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BF3E64-B10A-3B9F-D58F-140B23AE5FA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0FDACB02-6945-297C-B718-DA4D37BB381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24ACEF25-4D0A-F1B3-EFA5-9016785B745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B70447E-B25C-6DC2-254A-AD1832A5665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8E1BB82-F455-C364-AE1B-9AAE8ABD5EE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A85D8DB-05EA-D016-2D4A-E5D44B0EB3E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9783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461F9-E9DD-ED7A-BB43-78E09E1A62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CE01C54-2E4E-2441-F4F6-80F24006D4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AACAB861-BD92-9210-11BD-3A1C8DA5A4A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FF4E55AD-C72F-75B6-0E57-95EC1805003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EB10264-806A-FCEC-519D-28546B115EC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9381C1F-F0AD-FF57-062B-B9DF0220521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E02D70A-7585-B0E6-5D9F-4E2EBEA12CB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8136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B8489-7C1E-257F-D93A-9D641C17234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7D4A308-75CB-53BC-DE7B-5587FF4DC24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634828A4-DDBC-F921-88B9-1863D297D79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1BFD00A5-B406-8E06-0641-F4EE296EAB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1BA0EAE-C7BE-FA86-F064-A6636E343BF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28137B-9281-900A-A13F-399143F965A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7237A2E-100A-BB48-C880-8DDF700AA7E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1172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0D71-03E5-0104-15B1-B11238D65B1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5C6ACA-3396-BD25-FEBA-116515BD07D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FA7D9731-6280-5626-71DF-DD1D269F61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0255E8BB-4F68-0804-922B-59C4271B4E1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E34F781-A25F-CCBB-6440-67BA61E1634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306709C-3EB1-A9BA-A3F5-3CFA9E66B16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0CF73A5-988F-91A1-79B3-6C22BB07C60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1250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6A49C-5AE4-8477-21E4-4D15C8922CA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0D7225-FAFE-2A88-7877-34FB4878EF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505F715B-951C-C5A1-11EF-F936C653130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D66BB352-BB4B-C078-1C9A-C69EE33619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D99B222-EED3-79D5-DE35-D72D9BA4690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596CA6E-829C-9C13-4F80-5E4F06C92ED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FFFF00A-40F5-ABCF-050C-54D57F8F05D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051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AD385-E19F-3E99-A712-2383FD9801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A0F57A7-63C4-0275-9448-021D9FCCFC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8985F483-6EC1-674D-FBC6-173848AAB9A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B08B90BB-4EFB-76A5-5B19-DE265DCCB4B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FA60553-B065-77BC-63A9-3E22B1BE205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F8B4BD-785A-F909-9730-25E79D641DD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79339D1-4D13-9FB7-416C-DD86EDCF670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1956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EB8E2-3AFB-277D-B87E-E7F54B204C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B93E45-175E-7891-F580-E9CF621E088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5948CE55-C087-7907-B1B4-EA4428D7C2F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6A26EE30-E34D-CE38-8F37-95A0AAF7FB4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843D3FF-A243-CBDB-0C74-4C74E933E4B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8EAEBD2-2E8B-37D2-A914-559D2198475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E62DD42-7EA2-720A-967D-CD77B83B947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75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6D076-55FE-A2DD-9289-3FA1DC517F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72D6C8-07FF-4FF5-BC58-1AC0BC6C5A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BCEBCEF6-5216-44B9-4E44-5C8ECC2224A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76DACA8F-F80F-404E-D201-30C54E34A00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223C11D-2498-E400-92B8-D5A63C8CF5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C694C12-55B3-5FCD-5503-FED1C289F3D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75635D9-27FF-681F-5B4E-9850A7F4B8F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334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9BC67-2956-26C9-DF54-064723DE56E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C5A74F9-09C2-2179-281D-C0C7F3F525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Encouragement, Key to Caring Mes Jews 10.25</a:t>
            </a:r>
          </a:p>
        </p:txBody>
      </p:sp>
      <p:sp>
        <p:nvSpPr>
          <p:cNvPr id="5" name="Rectangle 3">
            <a:extLst>
              <a:ext uri="{FF2B5EF4-FFF2-40B4-BE49-F238E27FC236}">
                <a16:creationId xmlns:a16="http://schemas.microsoft.com/office/drawing/2014/main" id="{55DC00A7-B872-9817-FA47-B5E8F69960F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7,2025 5785</a:t>
            </a:r>
          </a:p>
        </p:txBody>
      </p:sp>
      <p:sp>
        <p:nvSpPr>
          <p:cNvPr id="6" name="Rectangle 7">
            <a:extLst>
              <a:ext uri="{FF2B5EF4-FFF2-40B4-BE49-F238E27FC236}">
                <a16:creationId xmlns:a16="http://schemas.microsoft.com/office/drawing/2014/main" id="{E68F2880-CC62-58C4-2085-D5EB5F689F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FC911DF-F0F8-995A-8DE3-97EFDD6DD15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1A7BF06-6C80-0871-4D66-A468921EA668}"/>
              </a:ext>
            </a:extLst>
          </p:cNvPr>
          <p:cNvSpPr>
            <a:spLocks noGrp="1" noChangeArrowheads="1"/>
          </p:cNvSpPr>
          <p:nvPr>
            <p:ph type="body" idx="1"/>
          </p:nvPr>
        </p:nvSpPr>
        <p:spPr>
          <a:xfrm>
            <a:off x="152400" y="4114800"/>
            <a:ext cx="6553200" cy="4876800"/>
          </a:xfrm>
        </p:spPr>
        <p:txBody>
          <a:bodyPr/>
          <a:lstStyle/>
          <a:p>
            <a:pPr algn="l" rtl="0"/>
            <a:endParaRPr lang="en-US" altLang="en-US" dirty="0"/>
          </a:p>
        </p:txBody>
      </p:sp>
      <p:cxnSp>
        <p:nvCxnSpPr>
          <p:cNvPr id="3" name="Straight Connector 2">
            <a:extLst>
              <a:ext uri="{FF2B5EF4-FFF2-40B4-BE49-F238E27FC236}">
                <a16:creationId xmlns:a16="http://schemas.microsoft.com/office/drawing/2014/main" id="{222C455E-3223-D4A1-6430-E24A869C04E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54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14733-FED7-3F88-C68A-78EC57F1A4C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13FCBA6-8803-4917-8B48-7BB52EF044EE}"/>
              </a:ext>
            </a:extLst>
          </p:cNvPr>
          <p:cNvSpPr>
            <a:spLocks noGrp="1" noChangeArrowheads="1"/>
          </p:cNvSpPr>
          <p:nvPr>
            <p:ph type="subTitle" idx="1"/>
          </p:nvPr>
        </p:nvSpPr>
        <p:spPr>
          <a:xfrm>
            <a:off x="228600" y="209550"/>
            <a:ext cx="2222082"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Sat., July 12, 7:30 pm</a:t>
            </a:r>
          </a:p>
          <a:p>
            <a:pPr marR="0" algn="l">
              <a:lnSpc>
                <a:spcPct val="100000"/>
              </a:lnSpc>
            </a:pPr>
            <a:endParaRPr lang="en-US" sz="5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Sunday,</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July 13, 2 pm</a:t>
            </a:r>
          </a:p>
          <a:p>
            <a:pPr algn="l">
              <a:lnSpc>
                <a:spcPct val="100000"/>
              </a:lnSpc>
            </a:pPr>
            <a:endParaRPr lang="en-US" sz="5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3000" dirty="0">
                <a:solidFill>
                  <a:schemeClr val="tx1"/>
                </a:solidFill>
                <a:latin typeface="Arial Rounded MT Bold" panose="020F0704030504030204" pitchFamily="34" charset="0"/>
                <a:cs typeface="David" panose="020E0502060401010101" pitchFamily="34" charset="-79"/>
              </a:rPr>
              <a:t>St. Joseph, MO</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5" name="Picture 4">
            <a:extLst>
              <a:ext uri="{FF2B5EF4-FFF2-40B4-BE49-F238E27FC236}">
                <a16:creationId xmlns:a16="http://schemas.microsoft.com/office/drawing/2014/main" id="{007C1FCE-F9D1-BACC-9F3E-9E3C9107388A}"/>
              </a:ext>
            </a:extLst>
          </p:cNvPr>
          <p:cNvPicPr>
            <a:picLocks noChangeAspect="1"/>
          </p:cNvPicPr>
          <p:nvPr/>
        </p:nvPicPr>
        <p:blipFill>
          <a:blip r:embed="rId3"/>
          <a:srcRect b="15926"/>
          <a:stretch>
            <a:fillRect/>
          </a:stretch>
        </p:blipFill>
        <p:spPr>
          <a:xfrm>
            <a:off x="2450682" y="0"/>
            <a:ext cx="6693318" cy="4324350"/>
          </a:xfrm>
          <a:prstGeom prst="rect">
            <a:avLst/>
          </a:prstGeom>
        </p:spPr>
      </p:pic>
      <p:sp>
        <p:nvSpPr>
          <p:cNvPr id="6" name="Rectangle 5">
            <a:extLst>
              <a:ext uri="{FF2B5EF4-FFF2-40B4-BE49-F238E27FC236}">
                <a16:creationId xmlns:a16="http://schemas.microsoft.com/office/drawing/2014/main" id="{092BCED4-C734-E940-058F-79314C51FE9D}"/>
              </a:ext>
            </a:extLst>
          </p:cNvPr>
          <p:cNvSpPr/>
          <p:nvPr/>
        </p:nvSpPr>
        <p:spPr>
          <a:xfrm>
            <a:off x="4267200" y="4781550"/>
            <a:ext cx="152400" cy="304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89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64FED-73D8-9B69-83CF-B0B7B63058C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2E2D620-21DC-FE98-FA53-B3E124753EC3}"/>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a:solidFill>
                  <a:schemeClr val="tx1"/>
                </a:solidFill>
                <a:latin typeface="Arial Rounded MT Bold" panose="020F0704030504030204" pitchFamily="34" charset="0"/>
                <a:cs typeface="David" panose="020E0502060401010101" pitchFamily="34" charset="-79"/>
              </a:rPr>
              <a:t>   </a:t>
            </a: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BB84FE70-0E6C-742B-EBB6-0752A86AC6DF}"/>
              </a:ext>
            </a:extLst>
          </p:cNvPr>
          <p:cNvPicPr>
            <a:picLocks noChangeAspect="1"/>
          </p:cNvPicPr>
          <p:nvPr/>
        </p:nvPicPr>
        <p:blipFill>
          <a:blip r:embed="rId3"/>
          <a:stretch>
            <a:fillRect/>
          </a:stretch>
        </p:blipFill>
        <p:spPr>
          <a:xfrm>
            <a:off x="2161838" y="75851"/>
            <a:ext cx="4820323" cy="4991797"/>
          </a:xfrm>
          <a:prstGeom prst="rect">
            <a:avLst/>
          </a:prstGeom>
        </p:spPr>
      </p:pic>
    </p:spTree>
    <p:extLst>
      <p:ext uri="{BB962C8B-B14F-4D97-AF65-F5344CB8AC3E}">
        <p14:creationId xmlns:p14="http://schemas.microsoft.com/office/powerpoint/2010/main" val="803692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C672F-CCFA-8CF8-545C-651758496DD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87F15DB-D95B-A995-08F1-2CEA2D162E83}"/>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32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E1F58553-4201-F11A-2431-EDE73C694A43}"/>
              </a:ext>
            </a:extLst>
          </p:cNvPr>
          <p:cNvPicPr>
            <a:picLocks noChangeAspect="1"/>
          </p:cNvPicPr>
          <p:nvPr/>
        </p:nvPicPr>
        <p:blipFill>
          <a:blip r:embed="rId3"/>
          <a:stretch>
            <a:fillRect/>
          </a:stretch>
        </p:blipFill>
        <p:spPr>
          <a:xfrm>
            <a:off x="1235177" y="0"/>
            <a:ext cx="6673645" cy="5143500"/>
          </a:xfrm>
          <a:prstGeom prst="rect">
            <a:avLst/>
          </a:prstGeom>
        </p:spPr>
      </p:pic>
    </p:spTree>
    <p:extLst>
      <p:ext uri="{BB962C8B-B14F-4D97-AF65-F5344CB8AC3E}">
        <p14:creationId xmlns:p14="http://schemas.microsoft.com/office/powerpoint/2010/main" val="405774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9935C-26D7-AC34-39BE-1109DB970DA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984AFCA-4C71-FE8C-0E7B-010F569697E3}"/>
              </a:ext>
            </a:extLst>
          </p:cNvPr>
          <p:cNvSpPr>
            <a:spLocks noGrp="1" noChangeArrowheads="1"/>
          </p:cNvSpPr>
          <p:nvPr>
            <p:ph type="subTitle" idx="1"/>
          </p:nvPr>
        </p:nvSpPr>
        <p:spPr>
          <a:xfrm>
            <a:off x="228600" y="209550"/>
            <a:ext cx="8686800" cy="4800600"/>
          </a:xfrm>
        </p:spPr>
        <p:txBody>
          <a:bodyPr anchor="t">
            <a:normAutofit fontScale="85000" lnSpcReduction="20000"/>
          </a:bodyPr>
          <a:lstStyle/>
          <a:p>
            <a:pPr marR="0" algn="l">
              <a:lnSpc>
                <a:spcPct val="100000"/>
              </a:lnSpc>
            </a:pPr>
            <a:r>
              <a:rPr lang="en-US" sz="4400" dirty="0">
                <a:solidFill>
                  <a:schemeClr val="tx1"/>
                </a:solidFill>
                <a:latin typeface="Arial Rounded MT Bold" panose="020F0704030504030204" pitchFamily="34" charset="0"/>
                <a:cs typeface="David" panose="020E0502060401010101" pitchFamily="34" charset="-79"/>
              </a:rPr>
              <a:t>Mars, the fourth planet from the sun, is a barren wasteland with unbreathable air and a surface devoid of liquid water, experts agreed that dramatically altering the atmosphere and topography of Mars with technology that doesn't exist yet sounded much easier than permanently cutting government spending.</a:t>
            </a:r>
          </a:p>
        </p:txBody>
      </p:sp>
    </p:spTree>
    <p:extLst>
      <p:ext uri="{BB962C8B-B14F-4D97-AF65-F5344CB8AC3E}">
        <p14:creationId xmlns:p14="http://schemas.microsoft.com/office/powerpoint/2010/main" val="258203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95444-0F37-9D5E-8A3C-9FE4B217312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E08DB9D-B3A0-3234-8294-D69D55024B1C}"/>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687A3513-7D73-C64F-F3A4-C1E4DCF98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52683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7E58A-F1F3-8D79-5F35-4801C89A08E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645D103-C1EB-862A-5E4D-1E1919135926}"/>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2523E480-8851-17C8-0F93-C3C36B03C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477B5E60-3413-CABE-26C9-2080D0632AC4}"/>
              </a:ext>
            </a:extLst>
          </p:cNvPr>
          <p:cNvSpPr txBox="1"/>
          <p:nvPr/>
        </p:nvSpPr>
        <p:spPr>
          <a:xfrm>
            <a:off x="228601" y="361950"/>
            <a:ext cx="8686800" cy="5016758"/>
          </a:xfrm>
          <a:prstGeom prst="rect">
            <a:avLst/>
          </a:prstGeom>
          <a:noFill/>
        </p:spPr>
        <p:txBody>
          <a:bodyPr wrap="square" rtlCol="0">
            <a:spAutoFit/>
          </a:bodyPr>
          <a:lstStyle/>
          <a:p>
            <a:pPr marR="0" algn="l">
              <a:lnSpc>
                <a:spcPct val="100000"/>
              </a:lnSpc>
            </a:pPr>
            <a:r>
              <a:rPr lang="en-US" u="sng" dirty="0">
                <a:solidFill>
                  <a:srgbClr val="FFFF66"/>
                </a:solidFill>
                <a:cs typeface="David" panose="020E0502060401010101" pitchFamily="34" charset="-79"/>
              </a:rPr>
              <a:t>Encouragement, the Key to Caring</a:t>
            </a:r>
          </a:p>
          <a:p>
            <a:pPr marL="457200" marR="0" indent="-457200" algn="l">
              <a:lnSpc>
                <a:spcPct val="100000"/>
              </a:lnSpc>
              <a:buFont typeface="+mj-lt"/>
              <a:buAutoNum type="arabicPeriod"/>
            </a:pPr>
            <a:r>
              <a:rPr lang="en-US" dirty="0">
                <a:solidFill>
                  <a:schemeClr val="tx1"/>
                </a:solidFill>
                <a:cs typeface="David" panose="020E0502060401010101" pitchFamily="34" charset="-79"/>
              </a:rPr>
              <a:t>David’s reasons for discouragement</a:t>
            </a:r>
          </a:p>
          <a:p>
            <a:pPr marL="457200" indent="-457200" algn="l">
              <a:buFont typeface="+mj-lt"/>
              <a:buAutoNum type="arabicPeriod"/>
            </a:pPr>
            <a:r>
              <a:rPr lang="en-US" dirty="0">
                <a:solidFill>
                  <a:schemeClr val="tx1"/>
                </a:solidFill>
                <a:cs typeface="David" panose="020E0502060401010101" pitchFamily="34" charset="-79"/>
              </a:rPr>
              <a:t>David’s recourse</a:t>
            </a:r>
          </a:p>
          <a:p>
            <a:pPr marL="457200" indent="-457200" algn="l">
              <a:buFont typeface="+mj-lt"/>
              <a:buAutoNum type="arabicPeriod"/>
            </a:pPr>
            <a:r>
              <a:rPr lang="en-US" dirty="0">
                <a:solidFill>
                  <a:schemeClr val="tx1"/>
                </a:solidFill>
                <a:cs typeface="David" panose="020E0502060401010101" pitchFamily="34" charset="-79"/>
              </a:rPr>
              <a:t>Our reasons for discouragement</a:t>
            </a:r>
          </a:p>
          <a:p>
            <a:pPr marL="457200" indent="-457200" algn="l">
              <a:buFont typeface="+mj-lt"/>
              <a:buAutoNum type="arabicPeriod"/>
            </a:pPr>
            <a:r>
              <a:rPr lang="en-US" dirty="0">
                <a:solidFill>
                  <a:schemeClr val="tx1"/>
                </a:solidFill>
                <a:cs typeface="David" panose="020E0502060401010101" pitchFamily="34" charset="-79"/>
              </a:rPr>
              <a:t>Our recourse</a:t>
            </a:r>
          </a:p>
          <a:p>
            <a:pPr marL="457200" marR="0" indent="-457200" algn="l">
              <a:lnSpc>
                <a:spcPct val="100000"/>
              </a:lnSpc>
              <a:buFont typeface="+mj-lt"/>
              <a:buAutoNum type="arabicPeriod"/>
            </a:pPr>
            <a:endParaRPr lang="en-US" dirty="0">
              <a:solidFill>
                <a:schemeClr val="tx1"/>
              </a:solidFill>
              <a:cs typeface="David" panose="020E0502060401010101" pitchFamily="34" charset="-79"/>
            </a:endParaRPr>
          </a:p>
          <a:p>
            <a:endParaRPr lang="en-US" dirty="0"/>
          </a:p>
        </p:txBody>
      </p:sp>
    </p:spTree>
    <p:extLst>
      <p:ext uri="{BB962C8B-B14F-4D97-AF65-F5344CB8AC3E}">
        <p14:creationId xmlns:p14="http://schemas.microsoft.com/office/powerpoint/2010/main" val="149556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E32A9-F88A-79A0-0062-5288A596372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BE7DC6E-38AC-B818-B1A2-AD5CACF31DC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F5863258-D63F-1EDB-71F1-3D110C4A3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04430ABD-5283-EE9F-A72E-8ECFEAE54EF1}"/>
              </a:ext>
            </a:extLst>
          </p:cNvPr>
          <p:cNvSpPr txBox="1"/>
          <p:nvPr/>
        </p:nvSpPr>
        <p:spPr>
          <a:xfrm>
            <a:off x="228601" y="361950"/>
            <a:ext cx="8686800" cy="5016758"/>
          </a:xfrm>
          <a:prstGeom prst="rect">
            <a:avLst/>
          </a:prstGeom>
          <a:noFill/>
        </p:spPr>
        <p:txBody>
          <a:bodyPr wrap="square" rtlCol="0">
            <a:spAutoFit/>
          </a:bodyPr>
          <a:lstStyle/>
          <a:p>
            <a:pPr marR="0" algn="l">
              <a:lnSpc>
                <a:spcPct val="100000"/>
              </a:lnSpc>
            </a:pPr>
            <a:r>
              <a:rPr lang="en-US" u="sng" dirty="0">
                <a:solidFill>
                  <a:srgbClr val="FFFF66"/>
                </a:solidFill>
                <a:cs typeface="David" panose="020E0502060401010101" pitchFamily="34" charset="-79"/>
              </a:rPr>
              <a:t>Encouragement, the Key to Caring</a:t>
            </a:r>
          </a:p>
          <a:p>
            <a:pPr marL="457200" marR="0" indent="-457200" algn="l">
              <a:lnSpc>
                <a:spcPct val="100000"/>
              </a:lnSpc>
              <a:buFont typeface="+mj-lt"/>
              <a:buAutoNum type="arabicPeriod"/>
            </a:pPr>
            <a:r>
              <a:rPr lang="en-US" u="sng" dirty="0">
                <a:solidFill>
                  <a:srgbClr val="FFFF66"/>
                </a:solidFill>
                <a:cs typeface="David" panose="020E0502060401010101" pitchFamily="34" charset="-79"/>
              </a:rPr>
              <a:t>David’s reasons for discouragement</a:t>
            </a:r>
          </a:p>
          <a:p>
            <a:pPr marL="457200" indent="-457200" algn="l">
              <a:buFont typeface="+mj-lt"/>
              <a:buAutoNum type="arabicPeriod"/>
            </a:pPr>
            <a:r>
              <a:rPr lang="en-US" dirty="0">
                <a:solidFill>
                  <a:schemeClr val="tx1"/>
                </a:solidFill>
                <a:cs typeface="David" panose="020E0502060401010101" pitchFamily="34" charset="-79"/>
              </a:rPr>
              <a:t>David’s recourse</a:t>
            </a:r>
          </a:p>
          <a:p>
            <a:pPr marL="457200" indent="-457200" algn="l">
              <a:buFont typeface="+mj-lt"/>
              <a:buAutoNum type="arabicPeriod"/>
            </a:pPr>
            <a:r>
              <a:rPr lang="en-US" dirty="0">
                <a:solidFill>
                  <a:schemeClr val="tx1"/>
                </a:solidFill>
                <a:cs typeface="David" panose="020E0502060401010101" pitchFamily="34" charset="-79"/>
              </a:rPr>
              <a:t>Our reasons for discouragement</a:t>
            </a:r>
          </a:p>
          <a:p>
            <a:pPr marL="457200" indent="-457200" algn="l">
              <a:buFont typeface="+mj-lt"/>
              <a:buAutoNum type="arabicPeriod"/>
            </a:pPr>
            <a:r>
              <a:rPr lang="en-US" dirty="0">
                <a:solidFill>
                  <a:schemeClr val="tx1"/>
                </a:solidFill>
                <a:cs typeface="David" panose="020E0502060401010101" pitchFamily="34" charset="-79"/>
              </a:rPr>
              <a:t>Our recourse</a:t>
            </a:r>
          </a:p>
          <a:p>
            <a:pPr marL="457200" marR="0" indent="-457200" algn="l">
              <a:lnSpc>
                <a:spcPct val="100000"/>
              </a:lnSpc>
              <a:buFont typeface="+mj-lt"/>
              <a:buAutoNum type="arabicPeriod"/>
            </a:pPr>
            <a:endParaRPr lang="en-US" dirty="0">
              <a:solidFill>
                <a:schemeClr val="tx1"/>
              </a:solidFill>
              <a:cs typeface="David" panose="020E0502060401010101" pitchFamily="34" charset="-79"/>
            </a:endParaRPr>
          </a:p>
          <a:p>
            <a:endParaRPr lang="en-US" dirty="0"/>
          </a:p>
        </p:txBody>
      </p:sp>
    </p:spTree>
    <p:extLst>
      <p:ext uri="{BB962C8B-B14F-4D97-AF65-F5344CB8AC3E}">
        <p14:creationId xmlns:p14="http://schemas.microsoft.com/office/powerpoint/2010/main" val="412949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EAC96-71CC-08E8-23E9-F87099E3F3E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750284F-7803-C2C6-29B4-200906CFEEBA}"/>
              </a:ext>
            </a:extLst>
          </p:cNvPr>
          <p:cNvSpPr>
            <a:spLocks noGrp="1" noChangeArrowheads="1"/>
          </p:cNvSpPr>
          <p:nvPr>
            <p:ph type="subTitle" idx="1"/>
          </p:nvPr>
        </p:nvSpPr>
        <p:spPr>
          <a:xfrm>
            <a:off x="228600" y="209550"/>
            <a:ext cx="8686800" cy="4800600"/>
          </a:xfrm>
        </p:spPr>
        <p:txBody>
          <a:bodyPr anchor="t">
            <a:normAutofit/>
          </a:bodyPr>
          <a:lstStyle/>
          <a:p>
            <a:pPr marL="512763" marR="0" indent="-512763"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David was rejected in his birth family.</a:t>
            </a:r>
          </a:p>
          <a:p>
            <a:pPr marL="512763" marR="0" indent="-512763"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David was despised by his father-in-law and king. </a:t>
            </a:r>
          </a:p>
          <a:p>
            <a:pPr marL="512763" marR="0" indent="-512763"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He fled for his life and was pursued with royal authority and murderous intent.</a:t>
            </a:r>
          </a:p>
        </p:txBody>
      </p:sp>
    </p:spTree>
    <p:extLst>
      <p:ext uri="{BB962C8B-B14F-4D97-AF65-F5344CB8AC3E}">
        <p14:creationId xmlns:p14="http://schemas.microsoft.com/office/powerpoint/2010/main" val="412934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092A1-A3FB-7F58-1956-135576DB1DA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B4D67C6-9A28-A663-672E-F18D72834348}"/>
              </a:ext>
            </a:extLst>
          </p:cNvPr>
          <p:cNvSpPr>
            <a:spLocks noGrp="1" noChangeArrowheads="1"/>
          </p:cNvSpPr>
          <p:nvPr>
            <p:ph type="subTitle" idx="1"/>
          </p:nvPr>
        </p:nvSpPr>
        <p:spPr>
          <a:xfrm>
            <a:off x="228600" y="209550"/>
            <a:ext cx="8686800" cy="4800600"/>
          </a:xfrm>
        </p:spPr>
        <p:txBody>
          <a:bodyPr anchor="t">
            <a:normAutofit lnSpcReduction="10000"/>
          </a:bodyPr>
          <a:lstStyle/>
          <a:p>
            <a:pPr marL="512763" marR="0" indent="-512763" algn="l">
              <a:lnSpc>
                <a:spcPct val="100000"/>
              </a:lnSpc>
              <a:buFont typeface="+mj-lt"/>
              <a:buAutoNum type="arabicPeriod" startAt="4"/>
            </a:pPr>
            <a:r>
              <a:rPr lang="en-US" sz="4000" dirty="0">
                <a:solidFill>
                  <a:schemeClr val="tx1"/>
                </a:solidFill>
                <a:latin typeface="Arial Rounded MT Bold" panose="020F0704030504030204" pitchFamily="34" charset="0"/>
                <a:cs typeface="David" panose="020E0502060401010101" pitchFamily="34" charset="-79"/>
              </a:rPr>
              <a:t>He became head of all the people in distress, in debt, or embittered, and he became their leader; there were about four hundred men with him.</a:t>
            </a:r>
          </a:p>
          <a:p>
            <a:pPr marL="512763" marR="0" indent="-512763" algn="l">
              <a:lnSpc>
                <a:spcPct val="100000"/>
              </a:lnSpc>
              <a:buFont typeface="+mj-lt"/>
              <a:buAutoNum type="arabicPeriod" startAt="4"/>
            </a:pPr>
            <a:r>
              <a:rPr lang="en-US" sz="4000" dirty="0">
                <a:solidFill>
                  <a:schemeClr val="tx1"/>
                </a:solidFill>
                <a:latin typeface="Arial Rounded MT Bold" panose="020F0704030504030204" pitchFamily="34" charset="0"/>
                <a:cs typeface="David" panose="020E0502060401010101" pitchFamily="34" charset="-79"/>
              </a:rPr>
              <a:t>Eventually he defected to the Nazis, sort of, Philistines.  Lied continually to them to survive.</a:t>
            </a:r>
          </a:p>
          <a:p>
            <a:pPr marL="512763" marR="0" indent="-512763" algn="l">
              <a:lnSpc>
                <a:spcPct val="100000"/>
              </a:lnSpc>
              <a:buFont typeface="+mj-lt"/>
              <a:buAutoNum type="arabicPeriod" startAt="4"/>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156281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409E9-2366-D72E-2C09-444F67B1A5E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BF78C5B-D531-3167-A235-8C0ADEB050F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6. </a:t>
            </a:r>
            <a:r>
              <a:rPr lang="en-US" sz="4000" dirty="0" err="1">
                <a:solidFill>
                  <a:schemeClr val="tx1"/>
                </a:solidFill>
                <a:latin typeface="Arial Rounded MT Bold" panose="020F0704030504030204" pitchFamily="34" charset="0"/>
                <a:cs typeface="David" panose="020E0502060401010101" pitchFamily="34" charset="-79"/>
              </a:rPr>
              <a:t>Plishtim</a:t>
            </a:r>
            <a:r>
              <a:rPr lang="en-US" sz="4000" dirty="0">
                <a:solidFill>
                  <a:schemeClr val="tx1"/>
                </a:solidFill>
                <a:latin typeface="Arial Rounded MT Bold" panose="020F0704030504030204" pitchFamily="34" charset="0"/>
                <a:cs typeface="David" panose="020E0502060401010101" pitchFamily="34" charset="-79"/>
              </a:rPr>
              <a:t> / Philistine were about to have major battle with Saul. </a:t>
            </a:r>
            <a:r>
              <a:rPr lang="en-US" sz="4000" dirty="0" err="1">
                <a:solidFill>
                  <a:schemeClr val="tx1"/>
                </a:solidFill>
                <a:latin typeface="Arial Rounded MT Bold" panose="020F0704030504030204" pitchFamily="34" charset="0"/>
                <a:cs typeface="David" panose="020E0502060401010101" pitchFamily="34" charset="-79"/>
              </a:rPr>
              <a:t>Plishtim</a:t>
            </a:r>
            <a:r>
              <a:rPr lang="en-US" sz="4000" dirty="0">
                <a:solidFill>
                  <a:schemeClr val="tx1"/>
                </a:solidFill>
                <a:latin typeface="Arial Rounded MT Bold" panose="020F0704030504030204" pitchFamily="34" charset="0"/>
                <a:cs typeface="David" panose="020E0502060401010101" pitchFamily="34" charset="-79"/>
              </a:rPr>
              <a:t> nobles distrusted David, so rejected him.</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191955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AF75B-D498-256A-F76F-FDD242215F4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2D30551-0272-F410-D96C-900B60DBDFC6}"/>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1026" name="Picture 2">
            <a:extLst>
              <a:ext uri="{FF2B5EF4-FFF2-40B4-BE49-F238E27FC236}">
                <a16:creationId xmlns:a16="http://schemas.microsoft.com/office/drawing/2014/main" id="{24E2ACCB-B961-CEF7-C6F2-93CFF5FED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775" y="0"/>
            <a:ext cx="38544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0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5C134-C1B7-B72C-4AF2-92B6F6BCBCA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3F4FAE6-42A6-3195-FCF6-57D10F671B22}"/>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Two of our congregants, Robyn Custer and Cynthia Morehead, are playing in </a:t>
            </a:r>
            <a:r>
              <a:rPr lang="en-US" sz="4000" i="1" dirty="0">
                <a:solidFill>
                  <a:schemeClr val="tx1"/>
                </a:solidFill>
                <a:latin typeface="Arial Rounded MT Bold" panose="020F0704030504030204" pitchFamily="34" charset="0"/>
                <a:cs typeface="David" panose="020E0502060401010101" pitchFamily="34" charset="-79"/>
              </a:rPr>
              <a:t>Fiddler</a:t>
            </a:r>
          </a:p>
          <a:p>
            <a:pPr marR="0" algn="l">
              <a:lnSpc>
                <a:spcPct val="100000"/>
              </a:lnSpc>
            </a:pPr>
            <a:endParaRPr lang="en-US" sz="1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See Robyn for details, or sermon notes for the link, or future bulletins</a:t>
            </a:r>
          </a:p>
          <a:p>
            <a:pPr algn="l">
              <a:lnSpc>
                <a:spcPct val="100000"/>
              </a:lnSpc>
            </a:pPr>
            <a:endParaRPr lang="en-US" sz="12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Sat., July 12, 7:30 pm  </a:t>
            </a:r>
            <a:endParaRPr lang="en-US" sz="5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dirty="0" err="1">
                <a:solidFill>
                  <a:schemeClr val="tx1"/>
                </a:solidFill>
                <a:latin typeface="Arial Rounded MT Bold" panose="020F0704030504030204" pitchFamily="34" charset="0"/>
                <a:cs typeface="David" panose="020E0502060401010101" pitchFamily="34" charset="-79"/>
              </a:rPr>
              <a:t>Sunday,July</a:t>
            </a:r>
            <a:r>
              <a:rPr lang="en-US" sz="4000" dirty="0">
                <a:solidFill>
                  <a:schemeClr val="tx1"/>
                </a:solidFill>
                <a:latin typeface="Arial Rounded MT Bold" panose="020F0704030504030204" pitchFamily="34" charset="0"/>
                <a:cs typeface="David" panose="020E0502060401010101" pitchFamily="34" charset="-79"/>
              </a:rPr>
              <a:t> 13, 2 pm</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317603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EF486-86E6-CCBE-4EC7-FB8F6CC090A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BAA9203-1E98-E02E-92AF-FCC4242C8BC7}"/>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Sam 30.1-6  </a:t>
            </a:r>
            <a:r>
              <a:rPr lang="en-US" sz="4000" dirty="0">
                <a:solidFill>
                  <a:schemeClr val="tx1"/>
                </a:solidFill>
                <a:latin typeface="Arial Rounded MT Bold" panose="020F0704030504030204" pitchFamily="34" charset="0"/>
                <a:cs typeface="David" panose="020E0502060401010101" pitchFamily="34" charset="-79"/>
              </a:rPr>
              <a:t>Three days later, when David and his men arrived in Ziklag, they found that the ‘Amaleki had raided the Negev and Ziklag. They had sacked Ziklag and burned it down;  and they had taken captive the women and everyone there, great and small. </a:t>
            </a:r>
          </a:p>
        </p:txBody>
      </p:sp>
    </p:spTree>
    <p:extLst>
      <p:ext uri="{BB962C8B-B14F-4D97-AF65-F5344CB8AC3E}">
        <p14:creationId xmlns:p14="http://schemas.microsoft.com/office/powerpoint/2010/main" val="4101742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1D0A-0A57-1D41-E4E8-F6C79642C0B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3BC04E7-F98E-0766-EC72-77422EFFD867}"/>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Sam 30.1-6 </a:t>
            </a:r>
            <a:r>
              <a:rPr lang="en-US" sz="4000" dirty="0">
                <a:solidFill>
                  <a:schemeClr val="tx1"/>
                </a:solidFill>
                <a:latin typeface="Arial Rounded MT Bold" panose="020F0704030504030204" pitchFamily="34" charset="0"/>
                <a:cs typeface="David" panose="020E0502060401010101" pitchFamily="34" charset="-79"/>
              </a:rPr>
              <a:t>They hadn’t killed anyone but had </a:t>
            </a:r>
            <a:r>
              <a:rPr lang="en-US" sz="4000" u="sng" dirty="0">
                <a:solidFill>
                  <a:srgbClr val="FFFF66"/>
                </a:solidFill>
                <a:latin typeface="Arial Rounded MT Bold" panose="020F0704030504030204" pitchFamily="34" charset="0"/>
                <a:cs typeface="David" panose="020E0502060401010101" pitchFamily="34" charset="-79"/>
              </a:rPr>
              <a:t>carried them off </a:t>
            </a:r>
            <a:r>
              <a:rPr lang="en-US" sz="4000" dirty="0">
                <a:solidFill>
                  <a:schemeClr val="tx1"/>
                </a:solidFill>
                <a:latin typeface="Arial Rounded MT Bold" panose="020F0704030504030204" pitchFamily="34" charset="0"/>
                <a:cs typeface="David" panose="020E0502060401010101" pitchFamily="34" charset="-79"/>
              </a:rPr>
              <a:t>as they went on their way. So, when David and his men arrived at the city, there it was, burned down, with their wives, sons and daughters taken captive.  Then David and the people with him </a:t>
            </a:r>
            <a:r>
              <a:rPr lang="en-US" sz="4000" u="sng" dirty="0">
                <a:solidFill>
                  <a:srgbClr val="FFFF66"/>
                </a:solidFill>
                <a:latin typeface="Arial Rounded MT Bold" panose="020F0704030504030204" pitchFamily="34" charset="0"/>
                <a:cs typeface="David" panose="020E0502060401010101" pitchFamily="34" charset="-79"/>
              </a:rPr>
              <a:t>cried aloud until they had no more power to cry</a:t>
            </a:r>
            <a:r>
              <a:rPr lang="en-US" sz="4000" dirty="0">
                <a:solidFill>
                  <a:schemeClr val="tx1"/>
                </a:solidFill>
                <a:latin typeface="Arial Rounded MT Bold" panose="020F0704030504030204" pitchFamily="34" charset="0"/>
                <a:cs typeface="David" panose="020E0502060401010101" pitchFamily="34" charset="-79"/>
              </a:rPr>
              <a:t>.  </a:t>
            </a:r>
          </a:p>
        </p:txBody>
      </p:sp>
    </p:spTree>
    <p:extLst>
      <p:ext uri="{BB962C8B-B14F-4D97-AF65-F5344CB8AC3E}">
        <p14:creationId xmlns:p14="http://schemas.microsoft.com/office/powerpoint/2010/main" val="2287072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23CDC-C183-1FF6-5B22-2EF4DD81C2A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FBCA622-C4B7-498C-8E38-203A8FB8A25F}"/>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Sam 30.1-6 </a:t>
            </a:r>
            <a:r>
              <a:rPr lang="en-US" sz="4000" dirty="0">
                <a:solidFill>
                  <a:schemeClr val="tx1"/>
                </a:solidFill>
                <a:latin typeface="Arial Rounded MT Bold" panose="020F0704030504030204" pitchFamily="34" charset="0"/>
                <a:cs typeface="David" panose="020E0502060401010101" pitchFamily="34" charset="-79"/>
              </a:rPr>
              <a:t>David’s two wives had been taken captive — </a:t>
            </a:r>
            <a:r>
              <a:rPr lang="en-US" sz="4000" dirty="0" err="1">
                <a:solidFill>
                  <a:schemeClr val="tx1"/>
                </a:solidFill>
                <a:latin typeface="Arial Rounded MT Bold" panose="020F0704030504030204" pitchFamily="34" charset="0"/>
                <a:cs typeface="David" panose="020E0502060401010101" pitchFamily="34" charset="-79"/>
              </a:rPr>
              <a:t>Akhino‘am</a:t>
            </a:r>
            <a:r>
              <a:rPr lang="en-US" sz="4000" dirty="0">
                <a:solidFill>
                  <a:schemeClr val="tx1"/>
                </a:solidFill>
                <a:latin typeface="Arial Rounded MT Bold" panose="020F0704030504030204" pitchFamily="34" charset="0"/>
                <a:cs typeface="David" panose="020E0502060401010101" pitchFamily="34" charset="-79"/>
              </a:rPr>
              <a:t> from </a:t>
            </a:r>
            <a:r>
              <a:rPr lang="en-US" sz="4000" dirty="0" err="1">
                <a:solidFill>
                  <a:schemeClr val="tx1"/>
                </a:solidFill>
                <a:latin typeface="Arial Rounded MT Bold" panose="020F0704030504030204" pitchFamily="34" charset="0"/>
                <a:cs typeface="David" panose="020E0502060401010101" pitchFamily="34" charset="-79"/>
              </a:rPr>
              <a:t>Yizre‘el</a:t>
            </a:r>
            <a:r>
              <a:rPr lang="en-US" sz="4000" dirty="0">
                <a:solidFill>
                  <a:schemeClr val="tx1"/>
                </a:solidFill>
                <a:latin typeface="Arial Rounded MT Bold" panose="020F0704030504030204" pitchFamily="34" charset="0"/>
                <a:cs typeface="David" panose="020E0502060401010101" pitchFamily="34" charset="-79"/>
              </a:rPr>
              <a:t> and Avigayil the widow of Naval from Karmel. David was in </a:t>
            </a:r>
            <a:r>
              <a:rPr lang="en-US" sz="4000" u="sng" dirty="0">
                <a:solidFill>
                  <a:srgbClr val="FFFF66"/>
                </a:solidFill>
                <a:latin typeface="Arial Rounded MT Bold" panose="020F0704030504030204" pitchFamily="34" charset="0"/>
                <a:cs typeface="David" panose="020E0502060401010101" pitchFamily="34" charset="-79"/>
              </a:rPr>
              <a:t>serious trouble</a:t>
            </a:r>
            <a:r>
              <a:rPr lang="en-US" sz="4000" dirty="0">
                <a:solidFill>
                  <a:schemeClr val="tx1"/>
                </a:solidFill>
                <a:latin typeface="Arial Rounded MT Bold" panose="020F0704030504030204" pitchFamily="34" charset="0"/>
                <a:cs typeface="David" panose="020E0502060401010101" pitchFamily="34" charset="-79"/>
              </a:rPr>
              <a:t>: the people were talking about </a:t>
            </a:r>
            <a:r>
              <a:rPr lang="en-US" sz="4000" u="sng" dirty="0">
                <a:solidFill>
                  <a:srgbClr val="FFFF66"/>
                </a:solidFill>
                <a:latin typeface="Arial Rounded MT Bold" panose="020F0704030504030204" pitchFamily="34" charset="0"/>
                <a:cs typeface="David" panose="020E0502060401010101" pitchFamily="34" charset="-79"/>
              </a:rPr>
              <a:t>stoning him to death</a:t>
            </a:r>
            <a:r>
              <a:rPr lang="en-US" sz="4000" dirty="0">
                <a:solidFill>
                  <a:schemeClr val="tx1"/>
                </a:solidFill>
                <a:latin typeface="Arial Rounded MT Bold" panose="020F0704030504030204" pitchFamily="34" charset="0"/>
                <a:cs typeface="David" panose="020E0502060401010101" pitchFamily="34" charset="-79"/>
              </a:rPr>
              <a:t>, because all the people were in such </a:t>
            </a:r>
            <a:r>
              <a:rPr lang="en-US" sz="4000" u="sng" dirty="0">
                <a:solidFill>
                  <a:srgbClr val="FFFF66"/>
                </a:solidFill>
                <a:latin typeface="Arial Rounded MT Bold" panose="020F0704030504030204" pitchFamily="34" charset="0"/>
                <a:cs typeface="David" panose="020E0502060401010101" pitchFamily="34" charset="-79"/>
              </a:rPr>
              <a:t>deep grief</a:t>
            </a:r>
            <a:r>
              <a:rPr lang="en-US" sz="4000" dirty="0">
                <a:solidFill>
                  <a:schemeClr val="tx1"/>
                </a:solidFill>
                <a:latin typeface="Arial Rounded MT Bold" panose="020F0704030504030204" pitchFamily="34" charset="0"/>
                <a:cs typeface="David" panose="020E0502060401010101" pitchFamily="34" charset="-79"/>
              </a:rPr>
              <a:t>, each man over his sons and daughters. </a:t>
            </a:r>
          </a:p>
        </p:txBody>
      </p:sp>
    </p:spTree>
    <p:extLst>
      <p:ext uri="{BB962C8B-B14F-4D97-AF65-F5344CB8AC3E}">
        <p14:creationId xmlns:p14="http://schemas.microsoft.com/office/powerpoint/2010/main" val="2018565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3609F-E23E-C39A-E3D6-B6E9F49FB8A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2B82C0F-8D7C-756E-F888-FEFA4E6DDAC3}"/>
              </a:ext>
            </a:extLst>
          </p:cNvPr>
          <p:cNvSpPr>
            <a:spLocks noGrp="1" noChangeArrowheads="1"/>
          </p:cNvSpPr>
          <p:nvPr>
            <p:ph type="subTitle" idx="1"/>
          </p:nvPr>
        </p:nvSpPr>
        <p:spPr>
          <a:xfrm>
            <a:off x="228600" y="209550"/>
            <a:ext cx="8686800" cy="4800600"/>
          </a:xfrm>
        </p:spPr>
        <p:txBody>
          <a:bodyPr anchor="t">
            <a:normAutofit fontScale="92500" lnSpcReduction="2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6. </a:t>
            </a:r>
            <a:r>
              <a:rPr lang="en-US" sz="4000" dirty="0" err="1">
                <a:solidFill>
                  <a:schemeClr val="tx1"/>
                </a:solidFill>
                <a:latin typeface="Arial Rounded MT Bold" panose="020F0704030504030204" pitchFamily="34" charset="0"/>
                <a:cs typeface="David" panose="020E0502060401010101" pitchFamily="34" charset="-79"/>
              </a:rPr>
              <a:t>Plishtim</a:t>
            </a:r>
            <a:r>
              <a:rPr lang="en-US" sz="4000" dirty="0">
                <a:solidFill>
                  <a:schemeClr val="tx1"/>
                </a:solidFill>
                <a:latin typeface="Arial Rounded MT Bold" panose="020F0704030504030204" pitchFamily="34" charset="0"/>
                <a:cs typeface="David" panose="020E0502060401010101" pitchFamily="34" charset="-79"/>
              </a:rPr>
              <a:t> / Philistine were about to have major battle with Saul. </a:t>
            </a:r>
            <a:r>
              <a:rPr lang="en-US" sz="4000" dirty="0" err="1">
                <a:solidFill>
                  <a:schemeClr val="tx1"/>
                </a:solidFill>
                <a:latin typeface="Arial Rounded MT Bold" panose="020F0704030504030204" pitchFamily="34" charset="0"/>
                <a:cs typeface="David" panose="020E0502060401010101" pitchFamily="34" charset="-79"/>
              </a:rPr>
              <a:t>Plishtim</a:t>
            </a:r>
            <a:r>
              <a:rPr lang="en-US" sz="4000" dirty="0">
                <a:solidFill>
                  <a:schemeClr val="tx1"/>
                </a:solidFill>
                <a:latin typeface="Arial Rounded MT Bold" panose="020F0704030504030204" pitchFamily="34" charset="0"/>
                <a:cs typeface="David" panose="020E0502060401010101" pitchFamily="34" charset="-79"/>
              </a:rPr>
              <a:t> nobles distrusted  David, so rejected him.</a:t>
            </a:r>
          </a:p>
          <a:p>
            <a:pPr marL="457200" marR="0" indent="-457200" algn="l">
              <a:lnSpc>
                <a:spcPct val="100000"/>
              </a:lnSpc>
              <a:buFont typeface="+mj-lt"/>
              <a:buAutoNum type="arabicPeriod" startAt="7"/>
            </a:pPr>
            <a:r>
              <a:rPr lang="en-US" sz="4000" dirty="0">
                <a:solidFill>
                  <a:schemeClr val="tx1"/>
                </a:solidFill>
                <a:latin typeface="Arial Rounded MT Bold" panose="020F0704030504030204" pitchFamily="34" charset="0"/>
                <a:cs typeface="David" panose="020E0502060401010101" pitchFamily="34" charset="-79"/>
              </a:rPr>
              <a:t> Amalekite raiders had ransacked his camp and took all possession and family.</a:t>
            </a:r>
          </a:p>
          <a:p>
            <a:pPr marL="457200" marR="0" indent="-457200" algn="l">
              <a:lnSpc>
                <a:spcPct val="100000"/>
              </a:lnSpc>
              <a:buFont typeface="+mj-lt"/>
              <a:buAutoNum type="arabicPeriod" startAt="7"/>
            </a:pPr>
            <a:r>
              <a:rPr lang="en-US" sz="4000" dirty="0">
                <a:solidFill>
                  <a:schemeClr val="tx1"/>
                </a:solidFill>
                <a:latin typeface="Arial Rounded MT Bold" panose="020F0704030504030204" pitchFamily="34" charset="0"/>
                <a:cs typeface="David" panose="020E0502060401010101" pitchFamily="34" charset="-79"/>
              </a:rPr>
              <a:t>His own men about to mutiny.  </a:t>
            </a:r>
            <a:r>
              <a:rPr lang="en-US" sz="4000" u="sng" dirty="0">
                <a:solidFill>
                  <a:srgbClr val="FFFF66"/>
                </a:solidFill>
                <a:latin typeface="Arial Rounded MT Bold" panose="020F0704030504030204" pitchFamily="34" charset="0"/>
                <a:cs typeface="David" panose="020E0502060401010101" pitchFamily="34" charset="-79"/>
              </a:rPr>
              <a:t>Failed leadership.  Failed life.</a:t>
            </a:r>
          </a:p>
        </p:txBody>
      </p:sp>
    </p:spTree>
    <p:extLst>
      <p:ext uri="{BB962C8B-B14F-4D97-AF65-F5344CB8AC3E}">
        <p14:creationId xmlns:p14="http://schemas.microsoft.com/office/powerpoint/2010/main" val="4270947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4F5A8-FF99-58F3-D07D-C76496493ED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1444CC9-7DA8-E7F6-BA62-8A4D9981FE01}"/>
              </a:ext>
            </a:extLst>
          </p:cNvPr>
          <p:cNvSpPr>
            <a:spLocks noGrp="1" noChangeArrowheads="1"/>
          </p:cNvSpPr>
          <p:nvPr>
            <p:ph type="subTitle" idx="1"/>
          </p:nvPr>
        </p:nvSpPr>
        <p:spPr>
          <a:xfrm>
            <a:off x="228600" y="209550"/>
            <a:ext cx="8686800" cy="4800600"/>
          </a:xfrm>
        </p:spPr>
        <p:txBody>
          <a:bodyPr anchor="t">
            <a:normAutofit fontScale="92500"/>
          </a:bodyPr>
          <a:lstStyle/>
          <a:p>
            <a:pPr marL="457200" marR="0" indent="-457200"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Birth family rejection, </a:t>
            </a:r>
          </a:p>
          <a:p>
            <a:pPr marL="457200" marR="0" indent="-457200"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In law royalty murderous rejection, </a:t>
            </a:r>
          </a:p>
          <a:p>
            <a:pPr marL="457200" marR="0" indent="-457200"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Followers all distressed and bitter, </a:t>
            </a:r>
          </a:p>
          <a:p>
            <a:pPr marL="457200" marR="0" indent="-457200"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Defection to enemy, </a:t>
            </a:r>
          </a:p>
          <a:p>
            <a:pPr marL="457200" marR="0" indent="-457200"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Rejection by enemy, </a:t>
            </a:r>
          </a:p>
          <a:p>
            <a:pPr marL="457200" marR="0" indent="-457200"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Loss of all to another enemy, </a:t>
            </a:r>
          </a:p>
          <a:p>
            <a:pPr marL="457200" marR="0" indent="-457200" algn="l">
              <a:lnSpc>
                <a:spcPct val="100000"/>
              </a:lnSpc>
              <a:buFont typeface="+mj-lt"/>
              <a:buAutoNum type="arabicPeriod"/>
            </a:pPr>
            <a:r>
              <a:rPr lang="en-US" sz="4000" dirty="0">
                <a:solidFill>
                  <a:schemeClr val="tx1"/>
                </a:solidFill>
                <a:latin typeface="Arial Rounded MT Bold" panose="020F0704030504030204" pitchFamily="34" charset="0"/>
                <a:cs typeface="David" panose="020E0502060401010101" pitchFamily="34" charset="-79"/>
              </a:rPr>
              <a:t>Pending mutiny by his followers.</a:t>
            </a:r>
          </a:p>
        </p:txBody>
      </p:sp>
    </p:spTree>
    <p:extLst>
      <p:ext uri="{BB962C8B-B14F-4D97-AF65-F5344CB8AC3E}">
        <p14:creationId xmlns:p14="http://schemas.microsoft.com/office/powerpoint/2010/main" val="319071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9E221-6FA0-9C39-897D-83541A4BC7A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7B908B1-AE87-C798-ACDF-EE02003D1C93}"/>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A9B2F6C5-B5D1-70A0-D054-00D6F3A79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163014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55ED0-447D-B9E0-532A-2D0AAD0AF83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E56F884-B427-192E-92C2-A2517C1220F5}"/>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7C8A8786-1086-481C-6736-D352EA363C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4D9EDBDC-24B1-DA48-03E5-159C2B6904F8}"/>
              </a:ext>
            </a:extLst>
          </p:cNvPr>
          <p:cNvSpPr txBox="1"/>
          <p:nvPr/>
        </p:nvSpPr>
        <p:spPr>
          <a:xfrm>
            <a:off x="228601" y="361950"/>
            <a:ext cx="8686800" cy="5016758"/>
          </a:xfrm>
          <a:prstGeom prst="rect">
            <a:avLst/>
          </a:prstGeom>
          <a:noFill/>
        </p:spPr>
        <p:txBody>
          <a:bodyPr wrap="square" rtlCol="0">
            <a:spAutoFit/>
          </a:bodyPr>
          <a:lstStyle/>
          <a:p>
            <a:pPr marR="0" algn="l">
              <a:lnSpc>
                <a:spcPct val="100000"/>
              </a:lnSpc>
            </a:pPr>
            <a:r>
              <a:rPr lang="en-US" u="sng" dirty="0">
                <a:solidFill>
                  <a:srgbClr val="FFFF66"/>
                </a:solidFill>
                <a:cs typeface="David" panose="020E0502060401010101" pitchFamily="34" charset="-79"/>
              </a:rPr>
              <a:t>Encouragement, the Key to Caring</a:t>
            </a:r>
          </a:p>
          <a:p>
            <a:pPr marL="457200" marR="0" indent="-457200" algn="l">
              <a:lnSpc>
                <a:spcPct val="100000"/>
              </a:lnSpc>
              <a:buFont typeface="+mj-lt"/>
              <a:buAutoNum type="arabicPeriod"/>
            </a:pPr>
            <a:r>
              <a:rPr lang="en-US" dirty="0">
                <a:solidFill>
                  <a:schemeClr val="tx1"/>
                </a:solidFill>
                <a:cs typeface="David" panose="020E0502060401010101" pitchFamily="34" charset="-79"/>
              </a:rPr>
              <a:t>David’s reasons for discouragement</a:t>
            </a:r>
          </a:p>
          <a:p>
            <a:pPr marL="457200" indent="-457200" algn="l">
              <a:buFont typeface="+mj-lt"/>
              <a:buAutoNum type="arabicPeriod"/>
            </a:pPr>
            <a:r>
              <a:rPr lang="en-US" u="sng" dirty="0">
                <a:solidFill>
                  <a:srgbClr val="FFFF66"/>
                </a:solidFill>
                <a:cs typeface="David" panose="020E0502060401010101" pitchFamily="34" charset="-79"/>
              </a:rPr>
              <a:t>David’s recourse</a:t>
            </a:r>
          </a:p>
          <a:p>
            <a:pPr marL="457200" indent="-457200" algn="l">
              <a:buFont typeface="+mj-lt"/>
              <a:buAutoNum type="arabicPeriod"/>
            </a:pPr>
            <a:r>
              <a:rPr lang="en-US" dirty="0">
                <a:solidFill>
                  <a:schemeClr val="tx1"/>
                </a:solidFill>
                <a:cs typeface="David" panose="020E0502060401010101" pitchFamily="34" charset="-79"/>
              </a:rPr>
              <a:t>Our reasons for discouragement</a:t>
            </a:r>
          </a:p>
          <a:p>
            <a:pPr marL="457200" indent="-457200" algn="l">
              <a:buFont typeface="+mj-lt"/>
              <a:buAutoNum type="arabicPeriod"/>
            </a:pPr>
            <a:r>
              <a:rPr lang="en-US" dirty="0">
                <a:solidFill>
                  <a:schemeClr val="tx1"/>
                </a:solidFill>
                <a:cs typeface="David" panose="020E0502060401010101" pitchFamily="34" charset="-79"/>
              </a:rPr>
              <a:t>Our recourse</a:t>
            </a:r>
          </a:p>
          <a:p>
            <a:pPr marL="457200" marR="0" indent="-457200" algn="l">
              <a:lnSpc>
                <a:spcPct val="100000"/>
              </a:lnSpc>
              <a:buFont typeface="+mj-lt"/>
              <a:buAutoNum type="arabicPeriod"/>
            </a:pPr>
            <a:endParaRPr lang="en-US" dirty="0">
              <a:solidFill>
                <a:schemeClr val="tx1"/>
              </a:solidFill>
              <a:cs typeface="David" panose="020E0502060401010101" pitchFamily="34" charset="-79"/>
            </a:endParaRPr>
          </a:p>
          <a:p>
            <a:endParaRPr lang="en-US" dirty="0"/>
          </a:p>
        </p:txBody>
      </p:sp>
    </p:spTree>
    <p:extLst>
      <p:ext uri="{BB962C8B-B14F-4D97-AF65-F5344CB8AC3E}">
        <p14:creationId xmlns:p14="http://schemas.microsoft.com/office/powerpoint/2010/main" val="3776073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7A93-EA1C-A108-B960-209741DF12D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3768362-9FAE-C2CE-EAD3-B74875CA026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Shmu 30.6</a:t>
            </a:r>
            <a:r>
              <a:rPr lang="en-US" sz="4000" dirty="0">
                <a:solidFill>
                  <a:schemeClr val="tx1"/>
                </a:solidFill>
                <a:latin typeface="Arial Rounded MT Bold" panose="020F0704030504030204" pitchFamily="34" charset="0"/>
                <a:cs typeface="David" panose="020E0502060401010101" pitchFamily="34" charset="-79"/>
              </a:rPr>
              <a:t> But David strengthened himself in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his God. </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
        <p:nvSpPr>
          <p:cNvPr id="6" name="Rectangle: Rounded Corners 5">
            <a:extLst>
              <a:ext uri="{FF2B5EF4-FFF2-40B4-BE49-F238E27FC236}">
                <a16:creationId xmlns:a16="http://schemas.microsoft.com/office/drawing/2014/main" id="{01F19959-8DD1-8CF4-A2F4-E92773A6280A}"/>
              </a:ext>
            </a:extLst>
          </p:cNvPr>
          <p:cNvSpPr/>
          <p:nvPr/>
        </p:nvSpPr>
        <p:spPr>
          <a:xfrm>
            <a:off x="4876800" y="285750"/>
            <a:ext cx="3505200" cy="609600"/>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111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4ACD2-AE2C-7E8B-BE86-5793E1DC4C1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FB8AA20-626F-520F-9A63-8A3546D4FBE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Shmu 30.6</a:t>
            </a:r>
            <a:r>
              <a:rPr lang="en-US" sz="4000" dirty="0">
                <a:solidFill>
                  <a:schemeClr val="tx1"/>
                </a:solidFill>
                <a:latin typeface="Arial Rounded MT Bold" panose="020F0704030504030204" pitchFamily="34" charset="0"/>
                <a:cs typeface="David" panose="020E0502060401010101" pitchFamily="34" charset="-79"/>
              </a:rPr>
              <a:t> But David strengthened himself in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his God. </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6905B983-6650-C58A-CE9C-A6462C98E2AE}"/>
              </a:ext>
            </a:extLst>
          </p:cNvPr>
          <p:cNvPicPr>
            <a:picLocks noChangeAspect="1"/>
          </p:cNvPicPr>
          <p:nvPr/>
        </p:nvPicPr>
        <p:blipFill>
          <a:blip r:embed="rId3"/>
          <a:stretch>
            <a:fillRect/>
          </a:stretch>
        </p:blipFill>
        <p:spPr>
          <a:xfrm>
            <a:off x="85613" y="1821092"/>
            <a:ext cx="8905987" cy="1512658"/>
          </a:xfrm>
          <a:prstGeom prst="rect">
            <a:avLst/>
          </a:prstGeom>
        </p:spPr>
      </p:pic>
      <p:pic>
        <p:nvPicPr>
          <p:cNvPr id="5" name="Picture 4">
            <a:extLst>
              <a:ext uri="{FF2B5EF4-FFF2-40B4-BE49-F238E27FC236}">
                <a16:creationId xmlns:a16="http://schemas.microsoft.com/office/drawing/2014/main" id="{A3B50112-7933-A4FE-BC74-BE4F6F90C9C4}"/>
              </a:ext>
            </a:extLst>
          </p:cNvPr>
          <p:cNvPicPr>
            <a:picLocks noChangeAspect="1"/>
          </p:cNvPicPr>
          <p:nvPr/>
        </p:nvPicPr>
        <p:blipFill>
          <a:blip r:embed="rId4"/>
          <a:stretch>
            <a:fillRect/>
          </a:stretch>
        </p:blipFill>
        <p:spPr>
          <a:xfrm>
            <a:off x="152400" y="3409950"/>
            <a:ext cx="8839200" cy="1592649"/>
          </a:xfrm>
          <a:prstGeom prst="rect">
            <a:avLst/>
          </a:prstGeom>
        </p:spPr>
      </p:pic>
      <p:sp>
        <p:nvSpPr>
          <p:cNvPr id="6" name="Rectangle: Rounded Corners 5">
            <a:extLst>
              <a:ext uri="{FF2B5EF4-FFF2-40B4-BE49-F238E27FC236}">
                <a16:creationId xmlns:a16="http://schemas.microsoft.com/office/drawing/2014/main" id="{AB8AB4E6-12A0-2C38-8B7E-2A5F869E817C}"/>
              </a:ext>
            </a:extLst>
          </p:cNvPr>
          <p:cNvSpPr/>
          <p:nvPr/>
        </p:nvSpPr>
        <p:spPr>
          <a:xfrm>
            <a:off x="4876800" y="285750"/>
            <a:ext cx="3505200" cy="609600"/>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DB426D8-3335-8B71-93FB-F2B40C919408}"/>
              </a:ext>
            </a:extLst>
          </p:cNvPr>
          <p:cNvSpPr/>
          <p:nvPr/>
        </p:nvSpPr>
        <p:spPr>
          <a:xfrm>
            <a:off x="7239000" y="2305050"/>
            <a:ext cx="1524000" cy="609600"/>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076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081EA-1211-AD88-36BB-9F5E76E64F1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1A686EB-8726-380A-A441-8CF9E4218B80}"/>
              </a:ext>
            </a:extLst>
          </p:cNvPr>
          <p:cNvSpPr>
            <a:spLocks noGrp="1" noChangeArrowheads="1"/>
          </p:cNvSpPr>
          <p:nvPr>
            <p:ph type="subTitle" idx="1"/>
          </p:nvPr>
        </p:nvSpPr>
        <p:spPr>
          <a:xfrm>
            <a:off x="228600" y="209550"/>
            <a:ext cx="8686800" cy="4800600"/>
          </a:xfrm>
        </p:spPr>
        <p:txBody>
          <a:bodyPr anchor="t">
            <a:normAutofit/>
          </a:bodyPr>
          <a:lstStyle/>
          <a:p>
            <a:pPr marL="233363" marR="0" indent="-233363" algn="l">
              <a:lnSpc>
                <a:spcPct val="100000"/>
              </a:lnSpc>
              <a:buFont typeface="Arial" panose="020B0604020202020204" pitchFamily="34" charset="0"/>
              <a:buChar char="•"/>
            </a:pPr>
            <a:r>
              <a:rPr lang="en-US" sz="4000" baseline="30000" dirty="0">
                <a:solidFill>
                  <a:schemeClr val="tx1"/>
                </a:solidFill>
                <a:latin typeface="Arial Rounded MT Bold" panose="020F0704030504030204" pitchFamily="34" charset="0"/>
                <a:cs typeface="David" panose="020E0502060401010101" pitchFamily="34" charset="-79"/>
              </a:rPr>
              <a:t>NIV</a:t>
            </a:r>
            <a:r>
              <a:rPr lang="he-IL" sz="4000" dirty="0">
                <a:solidFill>
                  <a:schemeClr val="tx1"/>
                </a:solidFill>
                <a:latin typeface="Arial Rounded MT Bold" panose="020F0704030504030204" pitchFamily="34" charset="0"/>
                <a:cs typeface="David" panose="020E0502060401010101" pitchFamily="34" charset="-79"/>
              </a:rPr>
              <a:t> </a:t>
            </a:r>
            <a:r>
              <a:rPr lang="en-US" sz="4000" dirty="0">
                <a:solidFill>
                  <a:schemeClr val="tx1"/>
                </a:solidFill>
                <a:latin typeface="Arial Rounded MT Bold" panose="020F0704030504030204" pitchFamily="34" charset="0"/>
                <a:cs typeface="David" panose="020E0502060401010101" pitchFamily="34" charset="-79"/>
              </a:rPr>
              <a:t>David </a:t>
            </a:r>
            <a:r>
              <a:rPr lang="en-US" sz="4000" u="sng" dirty="0">
                <a:solidFill>
                  <a:srgbClr val="FFFF66"/>
                </a:solidFill>
                <a:latin typeface="Arial Rounded MT Bold" panose="020F0704030504030204" pitchFamily="34" charset="0"/>
                <a:cs typeface="David" panose="020E0502060401010101" pitchFamily="34" charset="-79"/>
              </a:rPr>
              <a:t>found strength </a:t>
            </a:r>
            <a:r>
              <a:rPr lang="en-US" sz="4000" dirty="0">
                <a:solidFill>
                  <a:schemeClr val="tx1"/>
                </a:solidFill>
                <a:latin typeface="Arial Rounded MT Bold" panose="020F0704030504030204" pitchFamily="34" charset="0"/>
                <a:cs typeface="David" panose="020E0502060401010101" pitchFamily="34" charset="-79"/>
              </a:rPr>
              <a:t>in the    L</a:t>
            </a:r>
            <a:r>
              <a:rPr lang="he-IL" sz="4000" dirty="0">
                <a:solidFill>
                  <a:schemeClr val="tx1"/>
                </a:solidFill>
                <a:latin typeface="Arial Rounded MT Bold" panose="020F0704030504030204" pitchFamily="34" charset="0"/>
                <a:cs typeface="David" panose="020E0502060401010101" pitchFamily="34" charset="-79"/>
              </a:rPr>
              <a:t>-</a:t>
            </a:r>
            <a:r>
              <a:rPr lang="en-US" sz="4000" dirty="0" err="1">
                <a:solidFill>
                  <a:schemeClr val="tx1"/>
                </a:solidFill>
                <a:latin typeface="Arial Rounded MT Bold" panose="020F0704030504030204" pitchFamily="34" charset="0"/>
                <a:cs typeface="David" panose="020E0502060401010101" pitchFamily="34" charset="-79"/>
              </a:rPr>
              <a:t>rd</a:t>
            </a:r>
            <a:r>
              <a:rPr lang="en-US" sz="4000" dirty="0">
                <a:solidFill>
                  <a:schemeClr val="tx1"/>
                </a:solidFill>
                <a:latin typeface="Arial Rounded MT Bold" panose="020F0704030504030204" pitchFamily="34" charset="0"/>
                <a:cs typeface="David" panose="020E0502060401010101" pitchFamily="34" charset="-79"/>
              </a:rPr>
              <a:t> his G</a:t>
            </a:r>
            <a:r>
              <a:rPr lang="he-IL" sz="4000" dirty="0">
                <a:solidFill>
                  <a:schemeClr val="tx1"/>
                </a:solidFill>
                <a:latin typeface="Arial Rounded MT Bold" panose="020F0704030504030204" pitchFamily="34" charset="0"/>
                <a:cs typeface="David" panose="020E0502060401010101" pitchFamily="34" charset="-79"/>
              </a:rPr>
              <a:t>-</a:t>
            </a:r>
            <a:r>
              <a:rPr lang="en-US" sz="4000" dirty="0">
                <a:solidFill>
                  <a:schemeClr val="tx1"/>
                </a:solidFill>
                <a:latin typeface="Arial Rounded MT Bold" panose="020F0704030504030204" pitchFamily="34" charset="0"/>
                <a:cs typeface="David" panose="020E0502060401010101" pitchFamily="34" charset="-79"/>
              </a:rPr>
              <a:t>d.</a:t>
            </a:r>
            <a:endParaRPr lang="he-IL" sz="4000" dirty="0">
              <a:solidFill>
                <a:schemeClr val="tx1"/>
              </a:solidFill>
              <a:latin typeface="Arial Rounded MT Bold" panose="020F0704030504030204" pitchFamily="34" charset="0"/>
              <a:cs typeface="David" panose="020E0502060401010101" pitchFamily="34" charset="-79"/>
            </a:endParaRPr>
          </a:p>
          <a:p>
            <a:pPr marL="168275" marR="0" indent="-168275" algn="l">
              <a:lnSpc>
                <a:spcPct val="100000"/>
              </a:lnSpc>
              <a:buFont typeface="Arial" panose="020B0604020202020204" pitchFamily="34" charset="0"/>
              <a:buChar char="•"/>
            </a:pPr>
            <a:r>
              <a:rPr lang="en-US" sz="4000" baseline="30000" dirty="0">
                <a:solidFill>
                  <a:schemeClr val="tx1"/>
                </a:solidFill>
                <a:latin typeface="Arial Rounded MT Bold" panose="020F0704030504030204" pitchFamily="34" charset="0"/>
                <a:cs typeface="David" panose="020E0502060401010101" pitchFamily="34" charset="-79"/>
              </a:rPr>
              <a:t>KJV</a:t>
            </a:r>
            <a:r>
              <a:rPr lang="en-US" sz="4000" dirty="0">
                <a:solidFill>
                  <a:schemeClr val="tx1"/>
                </a:solidFill>
                <a:latin typeface="Arial Rounded MT Bold" panose="020F0704030504030204" pitchFamily="34" charset="0"/>
                <a:cs typeface="David" panose="020E0502060401010101" pitchFamily="34" charset="-79"/>
              </a:rPr>
              <a:t> David </a:t>
            </a:r>
            <a:r>
              <a:rPr lang="en-US" sz="4000" u="sng" dirty="0">
                <a:solidFill>
                  <a:srgbClr val="FFFF66"/>
                </a:solidFill>
                <a:latin typeface="Arial Rounded MT Bold" panose="020F0704030504030204" pitchFamily="34" charset="0"/>
                <a:cs typeface="David" panose="020E0502060401010101" pitchFamily="34" charset="-79"/>
              </a:rPr>
              <a:t>encouraged himself </a:t>
            </a:r>
            <a:r>
              <a:rPr lang="en-US" sz="4000" dirty="0">
                <a:solidFill>
                  <a:schemeClr val="tx1"/>
                </a:solidFill>
                <a:latin typeface="Arial Rounded MT Bold" panose="020F0704030504030204" pitchFamily="34" charset="0"/>
                <a:cs typeface="David" panose="020E0502060401010101" pitchFamily="34" charset="-79"/>
              </a:rPr>
              <a:t>in the L</a:t>
            </a:r>
            <a:r>
              <a:rPr lang="he-IL" sz="4000" dirty="0">
                <a:solidFill>
                  <a:schemeClr val="tx1"/>
                </a:solidFill>
                <a:latin typeface="Arial Rounded MT Bold" panose="020F0704030504030204" pitchFamily="34" charset="0"/>
                <a:cs typeface="David" panose="020E0502060401010101" pitchFamily="34" charset="-79"/>
              </a:rPr>
              <a:t>-</a:t>
            </a:r>
            <a:r>
              <a:rPr lang="en-US" sz="4000" dirty="0" err="1">
                <a:solidFill>
                  <a:schemeClr val="tx1"/>
                </a:solidFill>
                <a:latin typeface="Arial Rounded MT Bold" panose="020F0704030504030204" pitchFamily="34" charset="0"/>
                <a:cs typeface="David" panose="020E0502060401010101" pitchFamily="34" charset="-79"/>
              </a:rPr>
              <a:t>rd</a:t>
            </a:r>
            <a:r>
              <a:rPr lang="en-US" sz="4000" dirty="0">
                <a:solidFill>
                  <a:schemeClr val="tx1"/>
                </a:solidFill>
                <a:latin typeface="Arial Rounded MT Bold" panose="020F0704030504030204" pitchFamily="34" charset="0"/>
                <a:cs typeface="David" panose="020E0502060401010101" pitchFamily="34" charset="-79"/>
              </a:rPr>
              <a:t> his G</a:t>
            </a:r>
            <a:r>
              <a:rPr lang="he-IL" sz="4000" dirty="0">
                <a:solidFill>
                  <a:schemeClr val="tx1"/>
                </a:solidFill>
                <a:latin typeface="Arial Rounded MT Bold" panose="020F0704030504030204" pitchFamily="34" charset="0"/>
                <a:cs typeface="David" panose="020E0502060401010101" pitchFamily="34" charset="-79"/>
              </a:rPr>
              <a:t>-</a:t>
            </a:r>
            <a:r>
              <a:rPr lang="en-US" sz="4000" dirty="0">
                <a:solidFill>
                  <a:schemeClr val="tx1"/>
                </a:solidFill>
                <a:latin typeface="Arial Rounded MT Bold" panose="020F0704030504030204" pitchFamily="34" charset="0"/>
                <a:cs typeface="David" panose="020E0502060401010101" pitchFamily="34" charset="-79"/>
              </a:rPr>
              <a:t>d.</a:t>
            </a:r>
            <a:endParaRPr lang="he-IL" sz="4000" dirty="0">
              <a:solidFill>
                <a:schemeClr val="tx1"/>
              </a:solidFill>
              <a:latin typeface="Arial Rounded MT Bold" panose="020F0704030504030204" pitchFamily="34" charset="0"/>
              <a:cs typeface="David" panose="020E0502060401010101" pitchFamily="34" charset="-79"/>
            </a:endParaRP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Became stronger, gathered strength, took courage</a:t>
            </a:r>
          </a:p>
          <a:p>
            <a:pPr marL="233363" marR="0" indent="-233363" algn="l">
              <a:lnSpc>
                <a:spcPct val="100000"/>
              </a:lnSpc>
              <a:buFont typeface="Arial" panose="020B0604020202020204" pitchFamily="34" charset="0"/>
              <a:buChar char="•"/>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346230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843A0-77A8-1AA4-4C58-85013140099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238875F-B57C-DE84-8294-5D8ECA688846}"/>
              </a:ext>
            </a:extLst>
          </p:cNvPr>
          <p:cNvSpPr>
            <a:spLocks noGrp="1" noChangeArrowheads="1"/>
          </p:cNvSpPr>
          <p:nvPr>
            <p:ph type="subTitle" idx="1"/>
          </p:nvPr>
        </p:nvSpPr>
        <p:spPr>
          <a:xfrm>
            <a:off x="228600" y="209550"/>
            <a:ext cx="2220041" cy="4800600"/>
          </a:xfrm>
        </p:spPr>
        <p:txBody>
          <a:bodyPr anchor="t">
            <a:normAutofit/>
          </a:bodyPr>
          <a:lstStyle/>
          <a:p>
            <a:pPr marR="0" algn="l">
              <a:lnSpc>
                <a:spcPct val="100000"/>
              </a:lnSpc>
            </a:pPr>
            <a:r>
              <a:rPr lang="en-US" sz="3600" dirty="0">
                <a:solidFill>
                  <a:schemeClr val="tx1"/>
                </a:solidFill>
                <a:latin typeface="Arial Rounded MT Bold" panose="020F0704030504030204" pitchFamily="34" charset="0"/>
                <a:cs typeface="David" panose="020E0502060401010101" pitchFamily="34" charset="-79"/>
              </a:rPr>
              <a:t>Wed., June 18,</a:t>
            </a:r>
          </a:p>
          <a:p>
            <a:pPr marR="0" algn="l">
              <a:lnSpc>
                <a:spcPct val="100000"/>
              </a:lnSpc>
            </a:pPr>
            <a:r>
              <a:rPr lang="en-US" sz="3600" dirty="0">
                <a:solidFill>
                  <a:schemeClr val="tx1"/>
                </a:solidFill>
                <a:latin typeface="Arial Rounded MT Bold" panose="020F0704030504030204" pitchFamily="34" charset="0"/>
                <a:cs typeface="David" panose="020E0502060401010101" pitchFamily="34" charset="-79"/>
              </a:rPr>
              <a:t>6 -7.30 pm</a:t>
            </a:r>
          </a:p>
          <a:p>
            <a:pPr marR="0" algn="l">
              <a:lnSpc>
                <a:spcPct val="100000"/>
              </a:lnSpc>
            </a:pPr>
            <a:r>
              <a:rPr lang="en-US" sz="3600" dirty="0">
                <a:solidFill>
                  <a:schemeClr val="tx1"/>
                </a:solidFill>
                <a:latin typeface="Arial Rounded MT Bold" panose="020F0704030504030204" pitchFamily="34" charset="0"/>
                <a:cs typeface="David" panose="020E0502060401010101" pitchFamily="34" charset="-79"/>
              </a:rPr>
              <a:t>Metcalf &amp; 115</a:t>
            </a:r>
            <a:r>
              <a:rPr lang="en-US" sz="3600" baseline="30000" dirty="0">
                <a:solidFill>
                  <a:schemeClr val="tx1"/>
                </a:solidFill>
                <a:latin typeface="Arial Rounded MT Bold" panose="020F0704030504030204" pitchFamily="34" charset="0"/>
                <a:cs typeface="David" panose="020E0502060401010101" pitchFamily="34" charset="-79"/>
              </a:rPr>
              <a:t>th</a:t>
            </a:r>
            <a:r>
              <a:rPr lang="en-US" sz="36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6F601D5C-AFDC-101D-1ABF-3DDEBBB913AD}"/>
              </a:ext>
            </a:extLst>
          </p:cNvPr>
          <p:cNvPicPr>
            <a:picLocks noChangeAspect="1"/>
          </p:cNvPicPr>
          <p:nvPr/>
        </p:nvPicPr>
        <p:blipFill>
          <a:blip r:embed="rId3"/>
          <a:stretch>
            <a:fillRect/>
          </a:stretch>
        </p:blipFill>
        <p:spPr>
          <a:xfrm>
            <a:off x="2448641" y="0"/>
            <a:ext cx="6695359" cy="5143500"/>
          </a:xfrm>
          <a:prstGeom prst="rect">
            <a:avLst/>
          </a:prstGeom>
        </p:spPr>
      </p:pic>
    </p:spTree>
    <p:extLst>
      <p:ext uri="{BB962C8B-B14F-4D97-AF65-F5344CB8AC3E}">
        <p14:creationId xmlns:p14="http://schemas.microsoft.com/office/powerpoint/2010/main" val="859350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6D991-50A5-05FA-4D2B-35C563739DE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5E25D65-627E-38C4-77C8-4F7BE878AF25}"/>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It seems to me that one can best, maybe only, get strength in crisis from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if you are in the habit of receiving strength from Him in normal times.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Two sources:</a:t>
            </a:r>
          </a:p>
        </p:txBody>
      </p:sp>
    </p:spTree>
    <p:extLst>
      <p:ext uri="{BB962C8B-B14F-4D97-AF65-F5344CB8AC3E}">
        <p14:creationId xmlns:p14="http://schemas.microsoft.com/office/powerpoint/2010/main" val="3590158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7D472-27A4-65ED-A510-68466466942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A24FC9-104B-B470-8B25-26439AAD71EA}"/>
              </a:ext>
            </a:extLst>
          </p:cNvPr>
          <p:cNvSpPr>
            <a:spLocks noGrp="1" noChangeArrowheads="1"/>
          </p:cNvSpPr>
          <p:nvPr>
            <p:ph type="subTitle" idx="1"/>
          </p:nvPr>
        </p:nvSpPr>
        <p:spPr>
          <a:xfrm>
            <a:off x="228600" y="209550"/>
            <a:ext cx="8686800" cy="4800600"/>
          </a:xfrm>
        </p:spPr>
        <p:txBody>
          <a:bodyPr anchor="t">
            <a:normAutofit/>
          </a:bodyPr>
          <a:lstStyle/>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Habitual strength from G-d directly</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Community strength from G-d through people </a:t>
            </a:r>
          </a:p>
        </p:txBody>
      </p:sp>
    </p:spTree>
    <p:extLst>
      <p:ext uri="{BB962C8B-B14F-4D97-AF65-F5344CB8AC3E}">
        <p14:creationId xmlns:p14="http://schemas.microsoft.com/office/powerpoint/2010/main" val="3541647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0F207-F6A1-E742-BF55-0845FFA052F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ABC595A-1656-BE1E-B8F2-F8E6A63E5313}"/>
              </a:ext>
            </a:extLst>
          </p:cNvPr>
          <p:cNvSpPr>
            <a:spLocks noGrp="1" noChangeArrowheads="1"/>
          </p:cNvSpPr>
          <p:nvPr>
            <p:ph type="subTitle" idx="1"/>
          </p:nvPr>
        </p:nvSpPr>
        <p:spPr>
          <a:xfrm>
            <a:off x="228600" y="209550"/>
            <a:ext cx="8686800" cy="4800600"/>
          </a:xfrm>
        </p:spPr>
        <p:txBody>
          <a:bodyPr anchor="t">
            <a:normAutofit/>
          </a:bodyPr>
          <a:lstStyle/>
          <a:p>
            <a:pPr marL="233363" marR="0" indent="-233363" algn="l">
              <a:lnSpc>
                <a:spcPct val="100000"/>
              </a:lnSpc>
              <a:buFont typeface="Arial" panose="020B0604020202020204" pitchFamily="34" charset="0"/>
              <a:buChar char="•"/>
            </a:pPr>
            <a:r>
              <a:rPr lang="en-US" sz="4000" u="sng" dirty="0">
                <a:solidFill>
                  <a:srgbClr val="FFFF66"/>
                </a:solidFill>
                <a:latin typeface="Arial Rounded MT Bold" panose="020F0704030504030204" pitchFamily="34" charset="0"/>
                <a:cs typeface="David" panose="020E0502060401010101" pitchFamily="34" charset="-79"/>
              </a:rPr>
              <a:t>Habitual strength from G-d directly</a:t>
            </a:r>
          </a:p>
          <a:p>
            <a:pPr marL="233363"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Community strength from G-d through people </a:t>
            </a:r>
          </a:p>
        </p:txBody>
      </p:sp>
    </p:spTree>
    <p:extLst>
      <p:ext uri="{BB962C8B-B14F-4D97-AF65-F5344CB8AC3E}">
        <p14:creationId xmlns:p14="http://schemas.microsoft.com/office/powerpoint/2010/main" val="1712326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029BD-7928-D086-8835-47A2EF6BC50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CB355C9-A80E-BF17-D0F4-8FF221376F21}"/>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T’hillim 42.10-12</a:t>
            </a:r>
            <a:r>
              <a:rPr lang="en-US" sz="4000" dirty="0">
                <a:solidFill>
                  <a:schemeClr val="tx1"/>
                </a:solidFill>
                <a:latin typeface="Arial Rounded MT Bold" panose="020F0704030504030204" pitchFamily="34" charset="0"/>
                <a:cs typeface="David" panose="020E0502060401010101" pitchFamily="34" charset="-79"/>
              </a:rPr>
              <a:t> I say to God my Rock, “Why have you forgotten me? Why must I go about mourning, under pressure by the enemy? My adversaries’ taunts make me feel as if my bones were crushed, as they ask me all day long, </a:t>
            </a:r>
          </a:p>
        </p:txBody>
      </p:sp>
    </p:spTree>
    <p:extLst>
      <p:ext uri="{BB962C8B-B14F-4D97-AF65-F5344CB8AC3E}">
        <p14:creationId xmlns:p14="http://schemas.microsoft.com/office/powerpoint/2010/main" val="3119342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7B2EA-69F4-67DB-534B-507693D2F74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BAC9F16-BF84-C0F6-BAA5-BB5E6E81D2A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T’hillim 42.10-12</a:t>
            </a:r>
            <a:r>
              <a:rPr lang="en-US" sz="4000" dirty="0">
                <a:solidFill>
                  <a:schemeClr val="tx1"/>
                </a:solidFill>
                <a:latin typeface="Arial Rounded MT Bold" panose="020F0704030504030204" pitchFamily="34" charset="0"/>
                <a:cs typeface="David" panose="020E0502060401010101" pitchFamily="34" charset="-79"/>
              </a:rPr>
              <a:t> ‘Where is your God?’ ” </a:t>
            </a:r>
            <a:r>
              <a:rPr lang="en-US" sz="4000" u="sng" dirty="0">
                <a:solidFill>
                  <a:srgbClr val="FFFF66"/>
                </a:solidFill>
                <a:latin typeface="Arial Rounded MT Bold" panose="020F0704030504030204" pitchFamily="34" charset="0"/>
                <a:cs typeface="David" panose="020E0502060401010101" pitchFamily="34" charset="-79"/>
              </a:rPr>
              <a:t>My soul, why are you so downcast</a:t>
            </a:r>
            <a:r>
              <a:rPr lang="en-US" sz="4000" dirty="0">
                <a:solidFill>
                  <a:schemeClr val="tx1"/>
                </a:solidFill>
                <a:latin typeface="Arial Rounded MT Bold" panose="020F0704030504030204" pitchFamily="34" charset="0"/>
                <a:cs typeface="David" panose="020E0502060401010101" pitchFamily="34" charset="-79"/>
              </a:rPr>
              <a:t>? Why are you groaning inside me? Hope in God, since I will yet praise for being my Savior and God.</a:t>
            </a:r>
          </a:p>
        </p:txBody>
      </p:sp>
    </p:spTree>
    <p:extLst>
      <p:ext uri="{BB962C8B-B14F-4D97-AF65-F5344CB8AC3E}">
        <p14:creationId xmlns:p14="http://schemas.microsoft.com/office/powerpoint/2010/main" val="1086312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BE9B4-84F7-9C3C-731F-463235798A2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98D5E20-94D7-047D-E73C-2EA354968BEB}"/>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T’hillim 43.1-5</a:t>
            </a:r>
            <a:r>
              <a:rPr lang="en-US" sz="4000" dirty="0">
                <a:solidFill>
                  <a:schemeClr val="tx1"/>
                </a:solidFill>
                <a:latin typeface="Arial Rounded MT Bold" panose="020F0704030504030204" pitchFamily="34" charset="0"/>
                <a:cs typeface="David" panose="020E0502060401010101" pitchFamily="34" charset="-79"/>
              </a:rPr>
              <a:t> You are the God of my strength; why have you thrust me aside? Why must I go about mourning, under pressure by the enemy?  Send out your light and your truth; let them be my guide; let them lead me to your holy mountain, </a:t>
            </a:r>
          </a:p>
        </p:txBody>
      </p:sp>
    </p:spTree>
    <p:extLst>
      <p:ext uri="{BB962C8B-B14F-4D97-AF65-F5344CB8AC3E}">
        <p14:creationId xmlns:p14="http://schemas.microsoft.com/office/powerpoint/2010/main" val="2038986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62F10-FFED-C853-361C-61A7C6227F6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AE864A8-3056-E594-88E3-28E57012BCEB}"/>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T’hillim 43.1-5</a:t>
            </a:r>
            <a:r>
              <a:rPr lang="en-US" sz="4000" dirty="0">
                <a:solidFill>
                  <a:schemeClr val="tx1"/>
                </a:solidFill>
                <a:latin typeface="Arial Rounded MT Bold" panose="020F0704030504030204" pitchFamily="34" charset="0"/>
                <a:cs typeface="David" panose="020E0502060401010101" pitchFamily="34" charset="-79"/>
              </a:rPr>
              <a:t> to the places where you live. Then I will go to the altar of God, to God, my joy and delight; </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80E4F5D3-AC0D-3B6E-7BF8-65080705B37D}"/>
              </a:ext>
            </a:extLst>
          </p:cNvPr>
          <p:cNvPicPr>
            <a:picLocks noChangeAspect="1"/>
          </p:cNvPicPr>
          <p:nvPr/>
        </p:nvPicPr>
        <p:blipFill>
          <a:blip r:embed="rId3"/>
          <a:stretch>
            <a:fillRect/>
          </a:stretch>
        </p:blipFill>
        <p:spPr>
          <a:xfrm>
            <a:off x="1295400" y="2343150"/>
            <a:ext cx="6172200" cy="2427926"/>
          </a:xfrm>
          <a:prstGeom prst="rect">
            <a:avLst/>
          </a:prstGeom>
        </p:spPr>
      </p:pic>
    </p:spTree>
    <p:extLst>
      <p:ext uri="{BB962C8B-B14F-4D97-AF65-F5344CB8AC3E}">
        <p14:creationId xmlns:p14="http://schemas.microsoft.com/office/powerpoint/2010/main" val="362596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74570-26F8-361A-E758-D4F9598EBEE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F7BEE4F-0FE9-CA13-7B66-8FA80265787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T’hillim 43.1-5</a:t>
            </a:r>
            <a:r>
              <a:rPr lang="en-US" sz="4000" dirty="0">
                <a:solidFill>
                  <a:schemeClr val="tx1"/>
                </a:solidFill>
                <a:latin typeface="Arial Rounded MT Bold" panose="020F0704030504030204" pitchFamily="34" charset="0"/>
                <a:cs typeface="David" panose="020E0502060401010101" pitchFamily="34" charset="-79"/>
              </a:rPr>
              <a:t> I will praise you on the lyre, God, my God. My soul, why are you so downcast? Why are you groaning inside me? Hope in God, since I will praise him again for being my Savior and God.</a:t>
            </a:r>
          </a:p>
        </p:txBody>
      </p:sp>
    </p:spTree>
    <p:extLst>
      <p:ext uri="{BB962C8B-B14F-4D97-AF65-F5344CB8AC3E}">
        <p14:creationId xmlns:p14="http://schemas.microsoft.com/office/powerpoint/2010/main" val="1077984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D30AB-49AA-AE48-328D-8C42475062F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AE5B611-B195-1C98-D402-48DD6F18DF0A}"/>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T’hillim / Ps 84 2-8  </a:t>
            </a:r>
            <a:r>
              <a:rPr lang="en-US" sz="4000" dirty="0">
                <a:solidFill>
                  <a:schemeClr val="tx1"/>
                </a:solidFill>
                <a:latin typeface="Arial Rounded MT Bold" panose="020F0704030504030204" pitchFamily="34" charset="0"/>
                <a:cs typeface="David" panose="020E0502060401010101" pitchFamily="34" charset="-79"/>
              </a:rPr>
              <a:t>How deeply loved are your dwelling-places,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err="1">
                <a:solidFill>
                  <a:schemeClr val="tx1"/>
                </a:solidFill>
                <a:latin typeface="Arial Rounded MT Bold" panose="020F0704030504030204" pitchFamily="34" charset="0"/>
                <a:cs typeface="David" panose="020E0502060401010101" pitchFamily="34" charset="-79"/>
              </a:rPr>
              <a:t>Tzva’ot</a:t>
            </a:r>
            <a:r>
              <a:rPr lang="en-US" sz="4000" dirty="0">
                <a:solidFill>
                  <a:schemeClr val="tx1"/>
                </a:solidFill>
                <a:latin typeface="Arial Rounded MT Bold" panose="020F0704030504030204" pitchFamily="34" charset="0"/>
                <a:cs typeface="David" panose="020E0502060401010101" pitchFamily="34" charset="-79"/>
              </a:rPr>
              <a:t>!  My soul yearns, yes, faints with longing for the courtyards of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my heart and body cry for joy to the living God.  As the sparrow finds herself a </a:t>
            </a:r>
            <a:r>
              <a:rPr lang="en-US" sz="4000" dirty="0" err="1">
                <a:solidFill>
                  <a:schemeClr val="tx1"/>
                </a:solidFill>
                <a:latin typeface="Arial Rounded MT Bold" panose="020F0704030504030204" pitchFamily="34" charset="0"/>
                <a:cs typeface="David" panose="020E0502060401010101" pitchFamily="34" charset="-79"/>
              </a:rPr>
              <a:t>homeand</a:t>
            </a:r>
            <a:r>
              <a:rPr lang="en-US" sz="4000" dirty="0">
                <a:solidFill>
                  <a:schemeClr val="tx1"/>
                </a:solidFill>
                <a:latin typeface="Arial Rounded MT Bold" panose="020F0704030504030204" pitchFamily="34" charset="0"/>
                <a:cs typeface="David" panose="020E0502060401010101" pitchFamily="34" charset="-79"/>
              </a:rPr>
              <a:t> the swallow her nest, </a:t>
            </a:r>
          </a:p>
        </p:txBody>
      </p:sp>
    </p:spTree>
    <p:extLst>
      <p:ext uri="{BB962C8B-B14F-4D97-AF65-F5344CB8AC3E}">
        <p14:creationId xmlns:p14="http://schemas.microsoft.com/office/powerpoint/2010/main" val="4247108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346A4-01F8-C59B-31D2-87B26041C46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47B1F40-F593-E387-543A-647882EF68FA}"/>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T’hillim / Ps 84 2-8  </a:t>
            </a:r>
            <a:r>
              <a:rPr lang="en-US" sz="4000" dirty="0">
                <a:solidFill>
                  <a:schemeClr val="tx1"/>
                </a:solidFill>
                <a:latin typeface="Arial Rounded MT Bold" panose="020F0704030504030204" pitchFamily="34" charset="0"/>
                <a:cs typeface="David" panose="020E0502060401010101" pitchFamily="34" charset="-79"/>
              </a:rPr>
              <a:t>where she lays her young, [so my resting-place is] by your altars,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a:t>
            </a:r>
            <a:r>
              <a:rPr lang="en-US" sz="4000" dirty="0" err="1">
                <a:solidFill>
                  <a:schemeClr val="tx1"/>
                </a:solidFill>
                <a:latin typeface="Arial Rounded MT Bold" panose="020F0704030504030204" pitchFamily="34" charset="0"/>
                <a:cs typeface="David" panose="020E0502060401010101" pitchFamily="34" charset="-79"/>
              </a:rPr>
              <a:t>Tzva’ot</a:t>
            </a:r>
            <a:r>
              <a:rPr lang="en-US" sz="4000" dirty="0">
                <a:solidFill>
                  <a:schemeClr val="tx1"/>
                </a:solidFill>
                <a:latin typeface="Arial Rounded MT Bold" panose="020F0704030504030204" pitchFamily="34" charset="0"/>
                <a:cs typeface="David" panose="020E0502060401010101" pitchFamily="34" charset="-79"/>
              </a:rPr>
              <a:t>, my king and my God. How happy are those who live in your house; they never cease to praise you! (Selah) How happy the man whose strength is in you, in whose heart are [pilgrim] highways.  </a:t>
            </a:r>
          </a:p>
        </p:txBody>
      </p:sp>
    </p:spTree>
    <p:extLst>
      <p:ext uri="{BB962C8B-B14F-4D97-AF65-F5344CB8AC3E}">
        <p14:creationId xmlns:p14="http://schemas.microsoft.com/office/powerpoint/2010/main" val="290270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8DF2D-0AD1-D8CB-50DB-3E0C5953BC4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0432B72-26E0-F82C-2DC2-23B9E43F1A0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96A76BA7-9654-4E13-B0DA-9ADE0808E6AC}"/>
              </a:ext>
            </a:extLst>
          </p:cNvPr>
          <p:cNvPicPr>
            <a:picLocks noChangeAspect="1"/>
          </p:cNvPicPr>
          <p:nvPr/>
        </p:nvPicPr>
        <p:blipFill>
          <a:blip r:embed="rId3"/>
          <a:stretch>
            <a:fillRect/>
          </a:stretch>
        </p:blipFill>
        <p:spPr>
          <a:xfrm>
            <a:off x="381000" y="-16587"/>
            <a:ext cx="8305799" cy="5129614"/>
          </a:xfrm>
          <a:prstGeom prst="rect">
            <a:avLst/>
          </a:prstGeom>
        </p:spPr>
      </p:pic>
    </p:spTree>
    <p:extLst>
      <p:ext uri="{BB962C8B-B14F-4D97-AF65-F5344CB8AC3E}">
        <p14:creationId xmlns:p14="http://schemas.microsoft.com/office/powerpoint/2010/main" val="843615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1CB8B-187D-CD8C-B5EF-81C63BCA849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3017005-8F88-A941-83B3-172165ABFCF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T’hillim / Ps 84 2-8  </a:t>
            </a:r>
            <a:r>
              <a:rPr lang="en-US" sz="4000" dirty="0">
                <a:solidFill>
                  <a:schemeClr val="tx1"/>
                </a:solidFill>
                <a:latin typeface="Arial Rounded MT Bold" panose="020F0704030504030204" pitchFamily="34" charset="0"/>
                <a:cs typeface="David" panose="020E0502060401010101" pitchFamily="34" charset="-79"/>
              </a:rPr>
              <a:t>Passing through the [dry] Baka Valley, they make it a place of springs, and the early rain clothes it with blessings. They go from strength to strength and appear before God in Tziyon.</a:t>
            </a:r>
          </a:p>
        </p:txBody>
      </p:sp>
    </p:spTree>
    <p:extLst>
      <p:ext uri="{BB962C8B-B14F-4D97-AF65-F5344CB8AC3E}">
        <p14:creationId xmlns:p14="http://schemas.microsoft.com/office/powerpoint/2010/main" val="439599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F67D-654A-94D5-B622-050196178C3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4D564BE-49C5-199C-7527-90886EA22BC8}"/>
              </a:ext>
            </a:extLst>
          </p:cNvPr>
          <p:cNvSpPr>
            <a:spLocks noGrp="1" noChangeArrowheads="1"/>
          </p:cNvSpPr>
          <p:nvPr>
            <p:ph type="subTitle" idx="1"/>
          </p:nvPr>
        </p:nvSpPr>
        <p:spPr>
          <a:xfrm>
            <a:off x="228600" y="209550"/>
            <a:ext cx="8686800" cy="4800600"/>
          </a:xfrm>
        </p:spPr>
        <p:txBody>
          <a:bodyPr anchor="t">
            <a:normAutofit/>
          </a:bodyPr>
          <a:lstStyle/>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Habitual strength from G-d directly</a:t>
            </a:r>
          </a:p>
          <a:p>
            <a:pPr marL="233363" indent="-233363" algn="l">
              <a:lnSpc>
                <a:spcPct val="100000"/>
              </a:lnSpc>
              <a:buFont typeface="Arial" panose="020B0604020202020204" pitchFamily="34" charset="0"/>
              <a:buChar char="•"/>
            </a:pPr>
            <a:r>
              <a:rPr lang="en-US" sz="4000" u="sng" dirty="0">
                <a:solidFill>
                  <a:srgbClr val="FFFF66"/>
                </a:solidFill>
                <a:latin typeface="Arial Rounded MT Bold" panose="020F0704030504030204" pitchFamily="34" charset="0"/>
                <a:cs typeface="David" panose="020E0502060401010101" pitchFamily="34" charset="-79"/>
              </a:rPr>
              <a:t>Community strength from G-d through people </a:t>
            </a:r>
          </a:p>
        </p:txBody>
      </p:sp>
    </p:spTree>
    <p:extLst>
      <p:ext uri="{BB962C8B-B14F-4D97-AF65-F5344CB8AC3E}">
        <p14:creationId xmlns:p14="http://schemas.microsoft.com/office/powerpoint/2010/main" val="2424506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31187-49A4-AE94-2772-C2F1C153B64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DACAB8B-0E2F-00E8-0A9B-60FAB8AADBD7}"/>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A healthy community, a healthy marriage, is in the practice of building  &amp; enhancing one another’s strength.</a:t>
            </a:r>
          </a:p>
        </p:txBody>
      </p:sp>
    </p:spTree>
    <p:extLst>
      <p:ext uri="{BB962C8B-B14F-4D97-AF65-F5344CB8AC3E}">
        <p14:creationId xmlns:p14="http://schemas.microsoft.com/office/powerpoint/2010/main" val="2480705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DD23F-0B49-329C-2D28-F451F99FF1D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DBA4B71-BDC1-2F6C-199C-4E6CC0268699}"/>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Mes Jews 10.25 </a:t>
            </a:r>
            <a:r>
              <a:rPr lang="en-US" sz="4000" dirty="0">
                <a:solidFill>
                  <a:schemeClr val="tx1"/>
                </a:solidFill>
                <a:latin typeface="Arial Rounded MT Bold" panose="020F0704030504030204" pitchFamily="34" charset="0"/>
                <a:cs typeface="David" panose="020E0502060401010101" pitchFamily="34" charset="-79"/>
              </a:rPr>
              <a:t>Do not neglect our own meetings, as is the habit of some, but </a:t>
            </a:r>
            <a:r>
              <a:rPr lang="en-US" sz="4000" u="sng" dirty="0">
                <a:solidFill>
                  <a:srgbClr val="FFFF66"/>
                </a:solidFill>
                <a:latin typeface="Arial Rounded MT Bold" panose="020F0704030504030204" pitchFamily="34" charset="0"/>
                <a:cs typeface="David" panose="020E0502060401010101" pitchFamily="34" charset="-79"/>
              </a:rPr>
              <a:t>encourage one another</a:t>
            </a:r>
            <a:r>
              <a:rPr lang="en-US" sz="4000" dirty="0">
                <a:solidFill>
                  <a:schemeClr val="tx1"/>
                </a:solidFill>
                <a:latin typeface="Arial Rounded MT Bold" panose="020F0704030504030204" pitchFamily="34" charset="0"/>
                <a:cs typeface="David" panose="020E0502060401010101" pitchFamily="34" charset="-79"/>
              </a:rPr>
              <a:t>—and all the more so as you see the Day approaching.</a:t>
            </a:r>
          </a:p>
        </p:txBody>
      </p:sp>
      <p:pic>
        <p:nvPicPr>
          <p:cNvPr id="3" name="Picture 2">
            <a:extLst>
              <a:ext uri="{FF2B5EF4-FFF2-40B4-BE49-F238E27FC236}">
                <a16:creationId xmlns:a16="http://schemas.microsoft.com/office/drawing/2014/main" id="{22695976-2519-EEAE-DEE0-C5273C9FA782}"/>
              </a:ext>
            </a:extLst>
          </p:cNvPr>
          <p:cNvPicPr>
            <a:picLocks noChangeAspect="1"/>
          </p:cNvPicPr>
          <p:nvPr/>
        </p:nvPicPr>
        <p:blipFill>
          <a:blip r:embed="rId3"/>
          <a:stretch>
            <a:fillRect/>
          </a:stretch>
        </p:blipFill>
        <p:spPr>
          <a:xfrm>
            <a:off x="3810000" y="2952750"/>
            <a:ext cx="4680018" cy="2057400"/>
          </a:xfrm>
          <a:prstGeom prst="rect">
            <a:avLst/>
          </a:prstGeom>
        </p:spPr>
      </p:pic>
    </p:spTree>
    <p:extLst>
      <p:ext uri="{BB962C8B-B14F-4D97-AF65-F5344CB8AC3E}">
        <p14:creationId xmlns:p14="http://schemas.microsoft.com/office/powerpoint/2010/main" val="878144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61979-129A-FA9B-4EAC-D4650D3EEED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A5B6D2A-E93D-C8E0-CE1C-B4D63A4989B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r>
              <a:rPr lang="en-US" sz="4000" dirty="0" err="1">
                <a:solidFill>
                  <a:schemeClr val="tx1"/>
                </a:solidFill>
                <a:latin typeface="Arial Rounded MT Bold" panose="020F0704030504030204" pitchFamily="34" charset="0"/>
                <a:cs typeface="David" panose="020E0502060401010101" pitchFamily="34" charset="-79"/>
              </a:rPr>
              <a:t>parakaléō</a:t>
            </a:r>
            <a:r>
              <a:rPr lang="en-US" sz="4000" dirty="0">
                <a:solidFill>
                  <a:schemeClr val="tx1"/>
                </a:solidFill>
                <a:latin typeface="Arial Rounded MT Bold" panose="020F0704030504030204" pitchFamily="34" charset="0"/>
                <a:cs typeface="David" panose="020E0502060401010101" pitchFamily="34" charset="-79"/>
              </a:rPr>
              <a:t>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from </a:t>
            </a:r>
            <a:r>
              <a:rPr lang="en-US" sz="4000" dirty="0" err="1">
                <a:solidFill>
                  <a:schemeClr val="tx1"/>
                </a:solidFill>
                <a:latin typeface="Arial Rounded MT Bold" panose="020F0704030504030204" pitchFamily="34" charset="0"/>
                <a:cs typeface="David" panose="020E0502060401010101" pitchFamily="34" charset="-79"/>
              </a:rPr>
              <a:t>pará</a:t>
            </a:r>
            <a:r>
              <a:rPr lang="en-US" sz="4000" dirty="0">
                <a:solidFill>
                  <a:schemeClr val="tx1"/>
                </a:solidFill>
                <a:latin typeface="Arial Rounded MT Bold" panose="020F0704030504030204" pitchFamily="34" charset="0"/>
                <a:cs typeface="David" panose="020E0502060401010101" pitchFamily="34" charset="-79"/>
              </a:rPr>
              <a:t>, "from </a:t>
            </a:r>
            <a:r>
              <a:rPr lang="en-US" sz="4000" u="sng" dirty="0">
                <a:solidFill>
                  <a:srgbClr val="FFFF66"/>
                </a:solidFill>
                <a:latin typeface="Arial Rounded MT Bold" panose="020F0704030504030204" pitchFamily="34" charset="0"/>
                <a:cs typeface="David" panose="020E0502060401010101" pitchFamily="34" charset="-79"/>
              </a:rPr>
              <a:t>close-beside</a:t>
            </a:r>
            <a:r>
              <a:rPr lang="en-US" sz="4000" dirty="0">
                <a:solidFill>
                  <a:schemeClr val="tx1"/>
                </a:solidFill>
                <a:latin typeface="Arial Rounded MT Bold" panose="020F0704030504030204" pitchFamily="34" charset="0"/>
                <a:cs typeface="David" panose="020E0502060401010101" pitchFamily="34" charset="-79"/>
              </a:rPr>
              <a:t>" and </a:t>
            </a:r>
            <a:r>
              <a:rPr lang="en-US" sz="4000" dirty="0" err="1">
                <a:solidFill>
                  <a:schemeClr val="tx1"/>
                </a:solidFill>
                <a:latin typeface="Arial Rounded MT Bold" panose="020F0704030504030204" pitchFamily="34" charset="0"/>
                <a:cs typeface="David" panose="020E0502060401010101" pitchFamily="34" charset="-79"/>
              </a:rPr>
              <a:t>kaléō</a:t>
            </a:r>
            <a:r>
              <a:rPr lang="en-US" sz="4000" dirty="0">
                <a:solidFill>
                  <a:schemeClr val="tx1"/>
                </a:solidFill>
                <a:latin typeface="Arial Rounded MT Bold" panose="020F0704030504030204" pitchFamily="34" charset="0"/>
                <a:cs typeface="David" panose="020E0502060401010101" pitchFamily="34" charset="-79"/>
              </a:rPr>
              <a:t>, "to call" – properly, "make a call" from being "</a:t>
            </a:r>
            <a:r>
              <a:rPr lang="en-US" sz="4000" u="sng" dirty="0">
                <a:solidFill>
                  <a:srgbClr val="FFFF66"/>
                </a:solidFill>
                <a:latin typeface="Arial Rounded MT Bold" panose="020F0704030504030204" pitchFamily="34" charset="0"/>
                <a:cs typeface="David" panose="020E0502060401010101" pitchFamily="34" charset="-79"/>
              </a:rPr>
              <a:t>close-up and personal</a:t>
            </a:r>
            <a:r>
              <a:rPr lang="en-US" sz="4000" dirty="0">
                <a:solidFill>
                  <a:schemeClr val="tx1"/>
                </a:solidFill>
                <a:latin typeface="Arial Rounded MT Bold" panose="020F0704030504030204" pitchFamily="34" charset="0"/>
                <a:cs typeface="David" panose="020E0502060401010101" pitchFamily="34" charset="-79"/>
              </a:rPr>
              <a:t>."</a:t>
            </a:r>
          </a:p>
        </p:txBody>
      </p:sp>
    </p:spTree>
    <p:extLst>
      <p:ext uri="{BB962C8B-B14F-4D97-AF65-F5344CB8AC3E}">
        <p14:creationId xmlns:p14="http://schemas.microsoft.com/office/powerpoint/2010/main" val="1569839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625F6-ADB9-C13D-3197-BC487116908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BEF543C-8D28-D5BF-ADFD-2EB50A176D73}"/>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Revisit T’hillim 43.4 “God, my joy and delight;” </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78EA48DF-E42F-A179-254F-AF01399EB87A}"/>
              </a:ext>
            </a:extLst>
          </p:cNvPr>
          <p:cNvPicPr>
            <a:picLocks noChangeAspect="1"/>
          </p:cNvPicPr>
          <p:nvPr/>
        </p:nvPicPr>
        <p:blipFill>
          <a:blip r:embed="rId3"/>
          <a:stretch>
            <a:fillRect/>
          </a:stretch>
        </p:blipFill>
        <p:spPr>
          <a:xfrm>
            <a:off x="1371600" y="1885950"/>
            <a:ext cx="6172200" cy="2427926"/>
          </a:xfrm>
          <a:prstGeom prst="rect">
            <a:avLst/>
          </a:prstGeom>
        </p:spPr>
      </p:pic>
    </p:spTree>
    <p:extLst>
      <p:ext uri="{BB962C8B-B14F-4D97-AF65-F5344CB8AC3E}">
        <p14:creationId xmlns:p14="http://schemas.microsoft.com/office/powerpoint/2010/main" val="2629300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B1A2-CB7D-4507-9436-DF740E81358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7768E9E-DB75-0AEF-2FE5-C35AB8B7EF75}"/>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 love the richness of Jewish liturgy, composed over thousands of years of meditation on the scriptures. </a:t>
            </a:r>
          </a:p>
          <a:p>
            <a:pPr marR="0" algn="l">
              <a:lnSpc>
                <a:spcPct val="100000"/>
              </a:lnSpc>
              <a:tabLst>
                <a:tab pos="1773238" algn="l"/>
              </a:tabLst>
            </a:pPr>
            <a:r>
              <a:rPr lang="en-US" sz="4000" dirty="0">
                <a:solidFill>
                  <a:schemeClr val="tx1"/>
                </a:solidFill>
                <a:latin typeface="Arial Rounded MT Bold" panose="020F0704030504030204" pitchFamily="34" charset="0"/>
                <a:cs typeface="David" panose="020E0502060401010101" pitchFamily="34" charset="-79"/>
              </a:rPr>
              <a:t>The Seven Wedding Blessings have some words of unparalleled encouragement &amp; joy that should be in every marriage relationship. </a:t>
            </a:r>
          </a:p>
        </p:txBody>
      </p:sp>
    </p:spTree>
    <p:extLst>
      <p:ext uri="{BB962C8B-B14F-4D97-AF65-F5344CB8AC3E}">
        <p14:creationId xmlns:p14="http://schemas.microsoft.com/office/powerpoint/2010/main" val="1877113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8C8EF-4703-4150-8AC4-5BEAC47A11B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2D663B5-E6BE-F5F2-B128-1B53F7F8D166}"/>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Seven Jewish Wedding Blessings</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Quoting the 7</a:t>
            </a:r>
            <a:r>
              <a:rPr lang="en-US" sz="4000" baseline="30000" dirty="0">
                <a:solidFill>
                  <a:schemeClr val="tx1"/>
                </a:solidFill>
                <a:latin typeface="Arial Rounded MT Bold" panose="020F0704030504030204" pitchFamily="34" charset="0"/>
                <a:cs typeface="David" panose="020E0502060401010101" pitchFamily="34" charset="-79"/>
              </a:rPr>
              <a:t>th</a:t>
            </a:r>
            <a:r>
              <a:rPr lang="en-US" sz="4000" dirty="0">
                <a:solidFill>
                  <a:schemeClr val="tx1"/>
                </a:solidFill>
                <a:latin typeface="Arial Rounded MT Bold" panose="020F0704030504030204" pitchFamily="34" charset="0"/>
                <a:cs typeface="David" panose="020E0502060401010101" pitchFamily="34" charset="-79"/>
              </a:rPr>
              <a:t> </a:t>
            </a:r>
          </a:p>
        </p:txBody>
      </p:sp>
    </p:spTree>
    <p:extLst>
      <p:ext uri="{BB962C8B-B14F-4D97-AF65-F5344CB8AC3E}">
        <p14:creationId xmlns:p14="http://schemas.microsoft.com/office/powerpoint/2010/main" val="2152696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E4B61-8A20-19B9-0736-53245AD492B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6862071-09A5-E49A-FA25-5458AF7F9593}"/>
              </a:ext>
            </a:extLst>
          </p:cNvPr>
          <p:cNvSpPr>
            <a:spLocks noGrp="1" noChangeArrowheads="1"/>
          </p:cNvSpPr>
          <p:nvPr>
            <p:ph type="subTitle" idx="1"/>
          </p:nvPr>
        </p:nvSpPr>
        <p:spPr>
          <a:xfrm>
            <a:off x="228600" y="209550"/>
            <a:ext cx="8686800" cy="4800600"/>
          </a:xfrm>
        </p:spPr>
        <p:txBody>
          <a:bodyPr anchor="t">
            <a:normAutofit/>
          </a:bodyPr>
          <a:lstStyle/>
          <a:p>
            <a:pPr marR="0" algn="r" rtl="1">
              <a:lnSpc>
                <a:spcPct val="100000"/>
              </a:lnSpc>
            </a:pPr>
            <a:r>
              <a:rPr lang="he-IL" sz="4000" b="1" dirty="0">
                <a:solidFill>
                  <a:schemeClr val="tx1"/>
                </a:solidFill>
                <a:latin typeface="Arial Rounded MT Bold" panose="020F0704030504030204" pitchFamily="34" charset="0"/>
                <a:cs typeface="David" panose="020E0502060401010101" pitchFamily="34" charset="-79"/>
              </a:rPr>
              <a:t>בָּרוּךְ אַתָּה יְיָ אֱלֹהֵֽינוּ מֶֽלֶךְ הָעוֹלָם</a:t>
            </a:r>
            <a:endParaRPr lang="en-US" sz="4000" b="1" dirty="0">
              <a:solidFill>
                <a:schemeClr val="tx1"/>
              </a:solidFill>
              <a:latin typeface="Arial Rounded MT Bold" panose="020F0704030504030204" pitchFamily="34" charset="0"/>
              <a:cs typeface="David" panose="020E0502060401010101" pitchFamily="34" charset="-79"/>
            </a:endParaRPr>
          </a:p>
          <a:p>
            <a:pPr algn="l">
              <a:lnSpc>
                <a:spcPct val="100000"/>
              </a:lnSpc>
            </a:pPr>
            <a:r>
              <a:rPr lang="en-US" sz="4000" i="1" dirty="0">
                <a:solidFill>
                  <a:schemeClr val="tx1"/>
                </a:solidFill>
                <a:latin typeface="Arial Rounded MT Bold" panose="020F0704030504030204" pitchFamily="34" charset="0"/>
                <a:cs typeface="David" panose="020E0502060401010101" pitchFamily="34" charset="-79"/>
              </a:rPr>
              <a:t>Baruch </a:t>
            </a:r>
            <a:r>
              <a:rPr lang="en-US" sz="4000" i="1" dirty="0" err="1">
                <a:solidFill>
                  <a:schemeClr val="tx1"/>
                </a:solidFill>
                <a:latin typeface="Arial Rounded MT Bold" panose="020F0704030504030204" pitchFamily="34" charset="0"/>
                <a:cs typeface="David" panose="020E0502060401010101" pitchFamily="34" charset="-79"/>
              </a:rPr>
              <a:t>ata</a:t>
            </a:r>
            <a:r>
              <a:rPr lang="en-US" sz="4000" i="1" dirty="0">
                <a:solidFill>
                  <a:schemeClr val="tx1"/>
                </a:solidFill>
                <a:latin typeface="Arial Rounded MT Bold" panose="020F0704030504030204" pitchFamily="34" charset="0"/>
                <a:cs typeface="David" panose="020E0502060401010101" pitchFamily="34" charset="-79"/>
              </a:rPr>
              <a:t> Adonai, Eloheinu </a:t>
            </a:r>
            <a:r>
              <a:rPr lang="en-US" sz="4000" i="1" dirty="0" err="1">
                <a:solidFill>
                  <a:schemeClr val="tx1"/>
                </a:solidFill>
                <a:latin typeface="Arial Rounded MT Bold" panose="020F0704030504030204" pitchFamily="34" charset="0"/>
                <a:cs typeface="David" panose="020E0502060401010101" pitchFamily="34" charset="-79"/>
              </a:rPr>
              <a:t>melech</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ha’olam</a:t>
            </a:r>
            <a:r>
              <a:rPr lang="en-US" sz="4000" i="1" dirty="0">
                <a:solidFill>
                  <a:schemeClr val="tx1"/>
                </a:solidFill>
                <a:latin typeface="Arial Rounded MT Bold" panose="020F0704030504030204" pitchFamily="34" charset="0"/>
                <a:cs typeface="David" panose="020E0502060401010101" pitchFamily="34" charset="-79"/>
              </a:rPr>
              <a:t>,</a:t>
            </a:r>
          </a:p>
          <a:p>
            <a:pPr algn="l">
              <a:lnSpc>
                <a:spcPct val="100000"/>
              </a:lnSpc>
            </a:pPr>
            <a:r>
              <a:rPr lang="en-US" sz="4000" dirty="0">
                <a:solidFill>
                  <a:schemeClr val="tx1"/>
                </a:solidFill>
                <a:latin typeface="Arial Rounded MT Bold" panose="020F0704030504030204" pitchFamily="34" charset="0"/>
                <a:cs typeface="David" panose="020E0502060401010101" pitchFamily="34" charset="-79"/>
              </a:rPr>
              <a:t>Blessed are you, Lord our God, Ruler of the Universe,</a:t>
            </a:r>
            <a:endParaRPr lang="en-US" sz="4000" b="1"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2095391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B1276-1F02-791D-C758-C20BF0FC6C5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67E5B9D-8393-BC6A-761C-93516FBB562E}"/>
              </a:ext>
            </a:extLst>
          </p:cNvPr>
          <p:cNvSpPr>
            <a:spLocks noGrp="1" noChangeArrowheads="1"/>
          </p:cNvSpPr>
          <p:nvPr>
            <p:ph type="subTitle" idx="1"/>
          </p:nvPr>
        </p:nvSpPr>
        <p:spPr>
          <a:xfrm>
            <a:off x="228600" y="209550"/>
            <a:ext cx="8686800" cy="4800600"/>
          </a:xfrm>
        </p:spPr>
        <p:txBody>
          <a:bodyPr anchor="t">
            <a:normAutofit/>
          </a:bodyPr>
          <a:lstStyle/>
          <a:p>
            <a:pPr marR="0" algn="r" rtl="1">
              <a:lnSpc>
                <a:spcPct val="100000"/>
              </a:lnSpc>
            </a:pPr>
            <a:r>
              <a:rPr lang="he-IL" sz="4000" b="1" dirty="0">
                <a:solidFill>
                  <a:schemeClr val="tx1"/>
                </a:solidFill>
                <a:latin typeface="Arial Rounded MT Bold" panose="020F0704030504030204" pitchFamily="34" charset="0"/>
                <a:cs typeface="David" panose="020E0502060401010101" pitchFamily="34" charset="-79"/>
              </a:rPr>
              <a:t>אֲשֶׁר בָּרָא שָׂשׂוֹן וְשִׂמְחָה חָתָן וְכַלָּה.</a:t>
            </a:r>
            <a:endParaRPr lang="en-US" sz="4000" b="1" dirty="0">
              <a:solidFill>
                <a:schemeClr val="tx1"/>
              </a:solidFill>
              <a:latin typeface="Arial Rounded MT Bold" panose="020F0704030504030204" pitchFamily="34" charset="0"/>
              <a:cs typeface="David" panose="020E0502060401010101" pitchFamily="34" charset="-79"/>
            </a:endParaRPr>
          </a:p>
          <a:p>
            <a:pPr algn="l">
              <a:lnSpc>
                <a:spcPct val="100000"/>
              </a:lnSpc>
            </a:pPr>
            <a:r>
              <a:rPr lang="en-US" sz="4000" i="1" dirty="0" err="1">
                <a:solidFill>
                  <a:schemeClr val="tx1"/>
                </a:solidFill>
                <a:latin typeface="Arial Rounded MT Bold" panose="020F0704030504030204" pitchFamily="34" charset="0"/>
                <a:cs typeface="David" panose="020E0502060401010101" pitchFamily="34" charset="-79"/>
              </a:rPr>
              <a:t>asher</a:t>
            </a:r>
            <a:r>
              <a:rPr lang="en-US" sz="4000" i="1" dirty="0">
                <a:solidFill>
                  <a:schemeClr val="tx1"/>
                </a:solidFill>
                <a:latin typeface="Arial Rounded MT Bold" panose="020F0704030504030204" pitchFamily="34" charset="0"/>
                <a:cs typeface="David" panose="020E0502060401010101" pitchFamily="34" charset="-79"/>
              </a:rPr>
              <a:t> bara </a:t>
            </a:r>
            <a:r>
              <a:rPr lang="en-US" sz="4000" i="1" dirty="0" err="1">
                <a:solidFill>
                  <a:schemeClr val="tx1"/>
                </a:solidFill>
                <a:latin typeface="Arial Rounded MT Bold" panose="020F0704030504030204" pitchFamily="34" charset="0"/>
                <a:cs typeface="David" panose="020E0502060401010101" pitchFamily="34" charset="-79"/>
              </a:rPr>
              <a:t>sason</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v’simcha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chatan</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v’chala</a:t>
            </a:r>
            <a:r>
              <a:rPr lang="en-US" sz="4000" i="1" dirty="0">
                <a:solidFill>
                  <a:schemeClr val="tx1"/>
                </a:solidFill>
                <a:latin typeface="Arial Rounded MT Bold" panose="020F0704030504030204" pitchFamily="34" charset="0"/>
                <a:cs typeface="David" panose="020E0502060401010101" pitchFamily="34" charset="-79"/>
              </a:rPr>
              <a:t>.</a:t>
            </a:r>
          </a:p>
          <a:p>
            <a:pPr algn="l">
              <a:lnSpc>
                <a:spcPct val="100000"/>
              </a:lnSpc>
            </a:pPr>
            <a:r>
              <a:rPr lang="en-US" sz="4000" dirty="0">
                <a:solidFill>
                  <a:schemeClr val="tx1"/>
                </a:solidFill>
                <a:latin typeface="Arial Rounded MT Bold" panose="020F0704030504030204" pitchFamily="34" charset="0"/>
                <a:cs typeface="David" panose="020E0502060401010101" pitchFamily="34" charset="-79"/>
              </a:rPr>
              <a:t>Who created happiness and joy, groom and bride.</a:t>
            </a:r>
          </a:p>
          <a:p>
            <a:pPr algn="l">
              <a:lnSpc>
                <a:spcPct val="100000"/>
              </a:lnSpc>
            </a:pPr>
            <a:r>
              <a:rPr lang="he-IL" sz="4000" b="1" dirty="0">
                <a:solidFill>
                  <a:schemeClr val="tx1"/>
                </a:solidFill>
                <a:latin typeface="Arial Rounded MT Bold" panose="020F0704030504030204" pitchFamily="34" charset="0"/>
                <a:cs typeface="David" panose="020E0502060401010101" pitchFamily="34" charset="-79"/>
              </a:rPr>
              <a:t> </a:t>
            </a:r>
            <a:endParaRPr lang="en-US" sz="4000" b="1"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197149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F5B9C-6C75-CDA5-4852-F570D983C2F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C8AF7D4-7BA9-37D1-7B06-2F99C09A4FF6}"/>
              </a:ext>
            </a:extLst>
          </p:cNvPr>
          <p:cNvSpPr>
            <a:spLocks noGrp="1" noChangeArrowheads="1"/>
          </p:cNvSpPr>
          <p:nvPr>
            <p:ph type="subTitle" idx="1"/>
          </p:nvPr>
        </p:nvSpPr>
        <p:spPr>
          <a:xfrm>
            <a:off x="228600" y="209550"/>
            <a:ext cx="1905001" cy="4800600"/>
          </a:xfrm>
        </p:spPr>
        <p:txBody>
          <a:bodyPr anchor="t">
            <a:normAutofit/>
          </a:bodyPr>
          <a:lstStyle/>
          <a:p>
            <a:pPr marR="0" algn="l">
              <a:lnSpc>
                <a:spcPct val="100000"/>
              </a:lnSpc>
            </a:pPr>
            <a:endParaRPr lang="en-US" sz="32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dirty="0">
                <a:solidFill>
                  <a:schemeClr val="tx1"/>
                </a:solidFill>
                <a:latin typeface="Arial Rounded MT Bold" panose="020F0704030504030204" pitchFamily="34" charset="0"/>
                <a:cs typeface="David" panose="020E0502060401010101" pitchFamily="34" charset="-79"/>
              </a:rPr>
              <a:t>Jihadi</a:t>
            </a:r>
          </a:p>
          <a:p>
            <a:pPr marR="0" algn="l">
              <a:lnSpc>
                <a:spcPct val="100000"/>
              </a:lnSpc>
            </a:pPr>
            <a:r>
              <a:rPr lang="en-US" dirty="0">
                <a:solidFill>
                  <a:schemeClr val="tx1"/>
                </a:solidFill>
                <a:latin typeface="Arial Rounded MT Bold" panose="020F0704030504030204" pitchFamily="34" charset="0"/>
                <a:cs typeface="David" panose="020E0502060401010101" pitchFamily="34" charset="-79"/>
              </a:rPr>
              <a:t>Protests </a:t>
            </a:r>
          </a:p>
          <a:p>
            <a:pPr marR="0" algn="l">
              <a:lnSpc>
                <a:spcPct val="100000"/>
              </a:lnSpc>
            </a:pPr>
            <a:r>
              <a:rPr lang="en-US" dirty="0">
                <a:solidFill>
                  <a:schemeClr val="tx1"/>
                </a:solidFill>
                <a:latin typeface="Arial Rounded MT Bold" panose="020F0704030504030204" pitchFamily="34" charset="0"/>
                <a:cs typeface="David" panose="020E0502060401010101" pitchFamily="34" charset="-79"/>
              </a:rPr>
              <a:t>Nixed an</a:t>
            </a:r>
          </a:p>
          <a:p>
            <a:pPr marR="0" algn="l">
              <a:lnSpc>
                <a:spcPct val="100000"/>
              </a:lnSpc>
            </a:pPr>
            <a:r>
              <a:rPr lang="en-US" dirty="0">
                <a:solidFill>
                  <a:schemeClr val="tx1"/>
                </a:solidFill>
                <a:latin typeface="Arial Rounded MT Bold" panose="020F0704030504030204" pitchFamily="34" charset="0"/>
                <a:cs typeface="David" panose="020E0502060401010101" pitchFamily="34" charset="-79"/>
              </a:rPr>
              <a:t>Upcoming  pro-Israel Summit in TX</a:t>
            </a:r>
          </a:p>
        </p:txBody>
      </p:sp>
      <p:pic>
        <p:nvPicPr>
          <p:cNvPr id="5" name="Picture 4">
            <a:extLst>
              <a:ext uri="{FF2B5EF4-FFF2-40B4-BE49-F238E27FC236}">
                <a16:creationId xmlns:a16="http://schemas.microsoft.com/office/drawing/2014/main" id="{63991AA0-1389-5C43-AF6E-5D26F5BEB56D}"/>
              </a:ext>
            </a:extLst>
          </p:cNvPr>
          <p:cNvPicPr>
            <a:picLocks noChangeAspect="1"/>
          </p:cNvPicPr>
          <p:nvPr/>
        </p:nvPicPr>
        <p:blipFill>
          <a:blip r:embed="rId3"/>
          <a:stretch>
            <a:fillRect/>
          </a:stretch>
        </p:blipFill>
        <p:spPr>
          <a:xfrm>
            <a:off x="2133601" y="8942"/>
            <a:ext cx="7010399" cy="5205253"/>
          </a:xfrm>
          <a:prstGeom prst="rect">
            <a:avLst/>
          </a:prstGeom>
        </p:spPr>
      </p:pic>
    </p:spTree>
    <p:extLst>
      <p:ext uri="{BB962C8B-B14F-4D97-AF65-F5344CB8AC3E}">
        <p14:creationId xmlns:p14="http://schemas.microsoft.com/office/powerpoint/2010/main" val="3792613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24C9A-BFB6-C3B7-B8AB-88FC4E8FF73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23F4A09-3EDC-D73A-4816-45786F062ABA}"/>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r" rtl="1">
              <a:lnSpc>
                <a:spcPct val="100000"/>
              </a:lnSpc>
            </a:pPr>
            <a:r>
              <a:rPr lang="he-IL" sz="4000" b="1" dirty="0">
                <a:solidFill>
                  <a:schemeClr val="tx1"/>
                </a:solidFill>
                <a:latin typeface="Arial Rounded MT Bold" panose="020F0704030504030204" pitchFamily="34" charset="0"/>
                <a:cs typeface="David" panose="020E0502060401010101" pitchFamily="34" charset="-79"/>
              </a:rPr>
              <a:t>גִּילָה רִנָּה דִּיצָה וְחֶדְוָה אַהֲבָה וְאַחֲוָה וְשָׁלוֹם וְרֵעוּת. </a:t>
            </a:r>
            <a:endParaRPr lang="en-US" sz="4000" b="1" dirty="0">
              <a:solidFill>
                <a:schemeClr val="tx1"/>
              </a:solidFill>
              <a:latin typeface="Arial Rounded MT Bold" panose="020F0704030504030204" pitchFamily="34" charset="0"/>
              <a:cs typeface="David" panose="020E0502060401010101" pitchFamily="34" charset="-79"/>
            </a:endParaRPr>
          </a:p>
          <a:p>
            <a:pPr algn="l">
              <a:lnSpc>
                <a:spcPct val="100000"/>
              </a:lnSpc>
            </a:pPr>
            <a:r>
              <a:rPr lang="en-US" sz="4000" i="1" dirty="0">
                <a:solidFill>
                  <a:schemeClr val="tx1"/>
                </a:solidFill>
                <a:latin typeface="Arial Rounded MT Bold" panose="020F0704030504030204" pitchFamily="34" charset="0"/>
                <a:cs typeface="David" panose="020E0502060401010101" pitchFamily="34" charset="-79"/>
              </a:rPr>
              <a:t>Gila, </a:t>
            </a:r>
            <a:r>
              <a:rPr lang="en-US" sz="4000" i="1" dirty="0" err="1">
                <a:solidFill>
                  <a:schemeClr val="tx1"/>
                </a:solidFill>
                <a:latin typeface="Arial Rounded MT Bold" panose="020F0704030504030204" pitchFamily="34" charset="0"/>
                <a:cs typeface="David" panose="020E0502060401010101" pitchFamily="34" charset="-79"/>
              </a:rPr>
              <a:t>rina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ditzah</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v’chedva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ahava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v’achava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v’shalom</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v’rei’ut</a:t>
            </a:r>
            <a:r>
              <a:rPr lang="en-US" sz="4000" i="1" dirty="0">
                <a:solidFill>
                  <a:schemeClr val="tx1"/>
                </a:solidFill>
                <a:latin typeface="Arial Rounded MT Bold" panose="020F0704030504030204" pitchFamily="34" charset="0"/>
                <a:cs typeface="David" panose="020E0502060401010101" pitchFamily="34" charset="-79"/>
              </a:rPr>
              <a:t>.</a:t>
            </a:r>
          </a:p>
          <a:p>
            <a:pPr algn="l">
              <a:lnSpc>
                <a:spcPct val="100000"/>
              </a:lnSpc>
            </a:pPr>
            <a:r>
              <a:rPr lang="en-US" sz="4000" dirty="0">
                <a:solidFill>
                  <a:schemeClr val="tx1"/>
                </a:solidFill>
                <a:latin typeface="Arial Rounded MT Bold" panose="020F0704030504030204" pitchFamily="34" charset="0"/>
                <a:cs typeface="David" panose="020E0502060401010101" pitchFamily="34" charset="-79"/>
              </a:rPr>
              <a:t>Spinning with ecstasy, singing with delight, amusement, and pleasure, love and brotherhood, peace and friendship.</a:t>
            </a:r>
            <a:endParaRPr lang="en-US" sz="4000" b="1"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582025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4F653-AF7E-ECA0-94D3-967F5043291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9BAEB98-39B3-1A44-0BAD-30CC9B27C3E6}"/>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r" rtl="1">
              <a:lnSpc>
                <a:spcPct val="100000"/>
              </a:lnSpc>
            </a:pPr>
            <a:r>
              <a:rPr lang="he-IL" sz="4000" b="1" dirty="0">
                <a:solidFill>
                  <a:schemeClr val="tx1"/>
                </a:solidFill>
                <a:latin typeface="Arial Rounded MT Bold" panose="020F0704030504030204" pitchFamily="34" charset="0"/>
                <a:cs typeface="David" panose="020E0502060401010101" pitchFamily="34" charset="-79"/>
              </a:rPr>
              <a:t>מְהֵרָה יְיָ אֱלֹהֵֽינוּ יִשָּׁמַע בְּעָרֵי יְהוּדָה וּבְחֻצוֹת יְרוּשָׁלָםִ</a:t>
            </a:r>
            <a:endParaRPr lang="en-US" sz="4000" b="1" dirty="0">
              <a:solidFill>
                <a:schemeClr val="tx1"/>
              </a:solidFill>
              <a:latin typeface="Arial Rounded MT Bold" panose="020F0704030504030204" pitchFamily="34" charset="0"/>
              <a:cs typeface="David" panose="020E0502060401010101" pitchFamily="34" charset="-79"/>
            </a:endParaRPr>
          </a:p>
          <a:p>
            <a:pPr algn="l">
              <a:lnSpc>
                <a:spcPct val="100000"/>
              </a:lnSpc>
            </a:pPr>
            <a:r>
              <a:rPr lang="en-US" sz="4000" i="1" dirty="0" err="1">
                <a:solidFill>
                  <a:schemeClr val="tx1"/>
                </a:solidFill>
                <a:latin typeface="Arial Rounded MT Bold" panose="020F0704030504030204" pitchFamily="34" charset="0"/>
                <a:cs typeface="David" panose="020E0502060401010101" pitchFamily="34" charset="-79"/>
              </a:rPr>
              <a:t>M’heira</a:t>
            </a:r>
            <a:r>
              <a:rPr lang="en-US" sz="4000" i="1" dirty="0">
                <a:solidFill>
                  <a:schemeClr val="tx1"/>
                </a:solidFill>
                <a:latin typeface="Arial Rounded MT Bold" panose="020F0704030504030204" pitchFamily="34" charset="0"/>
                <a:cs typeface="David" panose="020E0502060401010101" pitchFamily="34" charset="-79"/>
              </a:rPr>
              <a:t> Adonai Eloheinu </a:t>
            </a:r>
            <a:r>
              <a:rPr lang="en-US" sz="4000" i="1" dirty="0" err="1">
                <a:solidFill>
                  <a:schemeClr val="tx1"/>
                </a:solidFill>
                <a:latin typeface="Arial Rounded MT Bold" panose="020F0704030504030204" pitchFamily="34" charset="0"/>
                <a:cs typeface="David" panose="020E0502060401010101" pitchFamily="34" charset="-79"/>
              </a:rPr>
              <a:t>yishama</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b’arei</a:t>
            </a:r>
            <a:r>
              <a:rPr lang="en-US" sz="4000" i="1" dirty="0">
                <a:solidFill>
                  <a:schemeClr val="tx1"/>
                </a:solidFill>
                <a:latin typeface="Arial Rounded MT Bold" panose="020F0704030504030204" pitchFamily="34" charset="0"/>
                <a:cs typeface="David" panose="020E0502060401010101" pitchFamily="34" charset="-79"/>
              </a:rPr>
              <a:t> Yehuda </a:t>
            </a:r>
            <a:r>
              <a:rPr lang="en-US" sz="4000" i="1" dirty="0" err="1">
                <a:solidFill>
                  <a:schemeClr val="tx1"/>
                </a:solidFill>
                <a:latin typeface="Arial Rounded MT Bold" panose="020F0704030504030204" pitchFamily="34" charset="0"/>
                <a:cs typeface="David" panose="020E0502060401010101" pitchFamily="34" charset="-79"/>
              </a:rPr>
              <a:t>u’vchutzot</a:t>
            </a:r>
            <a:r>
              <a:rPr lang="en-US" sz="4000" i="1" dirty="0">
                <a:solidFill>
                  <a:schemeClr val="tx1"/>
                </a:solidFill>
                <a:latin typeface="Arial Rounded MT Bold" panose="020F0704030504030204" pitchFamily="34" charset="0"/>
                <a:cs typeface="David" panose="020E0502060401010101" pitchFamily="34" charset="-79"/>
              </a:rPr>
              <a:t> Yerushalayim,</a:t>
            </a:r>
          </a:p>
          <a:p>
            <a:pPr algn="l">
              <a:lnSpc>
                <a:spcPct val="100000"/>
              </a:lnSpc>
            </a:pPr>
            <a:r>
              <a:rPr lang="en-US" sz="4000" dirty="0">
                <a:solidFill>
                  <a:schemeClr val="tx1"/>
                </a:solidFill>
                <a:latin typeface="Arial Rounded MT Bold" panose="020F0704030504030204" pitchFamily="34" charset="0"/>
                <a:cs typeface="David" panose="020E0502060401010101" pitchFamily="34" charset="-79"/>
              </a:rPr>
              <a:t>Soon, Lord our God, may it be heard in the cities of Judah and the streets of Jerusalem</a:t>
            </a:r>
            <a:endParaRPr lang="en-US" sz="4000" b="1"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2725360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B3729-111C-BB2E-C6F8-DDF77527CBE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93157AA-7A85-CC3B-82C6-4968CABAB9F8}"/>
              </a:ext>
            </a:extLst>
          </p:cNvPr>
          <p:cNvSpPr>
            <a:spLocks noGrp="1" noChangeArrowheads="1"/>
          </p:cNvSpPr>
          <p:nvPr>
            <p:ph type="subTitle" idx="1"/>
          </p:nvPr>
        </p:nvSpPr>
        <p:spPr>
          <a:xfrm>
            <a:off x="228600" y="209550"/>
            <a:ext cx="8686800" cy="4800600"/>
          </a:xfrm>
        </p:spPr>
        <p:txBody>
          <a:bodyPr anchor="t">
            <a:normAutofit/>
          </a:bodyPr>
          <a:lstStyle/>
          <a:p>
            <a:pPr marR="0" algn="r" rtl="1">
              <a:lnSpc>
                <a:spcPct val="100000"/>
              </a:lnSpc>
            </a:pPr>
            <a:r>
              <a:rPr lang="he-IL" sz="4000" b="1" dirty="0">
                <a:solidFill>
                  <a:schemeClr val="tx1"/>
                </a:solidFill>
                <a:latin typeface="Arial Rounded MT Bold" panose="020F0704030504030204" pitchFamily="34" charset="0"/>
                <a:cs typeface="David" panose="020E0502060401010101" pitchFamily="34" charset="-79"/>
              </a:rPr>
              <a:t>קוֹל שָׂשׂוֹן וְקוֹל שִׂמְחָה קוֹל חָתָן וְקוֹל כַּלָּה </a:t>
            </a:r>
            <a:endParaRPr lang="en-US" sz="4000" b="1"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i="1" dirty="0" err="1">
                <a:solidFill>
                  <a:schemeClr val="tx1"/>
                </a:solidFill>
                <a:latin typeface="Arial Rounded MT Bold" panose="020F0704030504030204" pitchFamily="34" charset="0"/>
                <a:cs typeface="David" panose="020E0502060401010101" pitchFamily="34" charset="-79"/>
              </a:rPr>
              <a:t>kol</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sason</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v’kol</a:t>
            </a:r>
            <a:r>
              <a:rPr lang="en-US" sz="4000" i="1" dirty="0">
                <a:solidFill>
                  <a:schemeClr val="tx1"/>
                </a:solidFill>
                <a:latin typeface="Arial Rounded MT Bold" panose="020F0704030504030204" pitchFamily="34" charset="0"/>
                <a:cs typeface="David" panose="020E0502060401010101" pitchFamily="34" charset="-79"/>
              </a:rPr>
              <a:t> simcha </a:t>
            </a:r>
            <a:r>
              <a:rPr lang="en-US" sz="4000" i="1" dirty="0" err="1">
                <a:solidFill>
                  <a:schemeClr val="tx1"/>
                </a:solidFill>
                <a:latin typeface="Arial Rounded MT Bold" panose="020F0704030504030204" pitchFamily="34" charset="0"/>
                <a:cs typeface="David" panose="020E0502060401010101" pitchFamily="34" charset="-79"/>
              </a:rPr>
              <a:t>kol</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chatan</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v’kol</a:t>
            </a:r>
            <a:r>
              <a:rPr lang="en-US" sz="4000" i="1" dirty="0">
                <a:solidFill>
                  <a:schemeClr val="tx1"/>
                </a:solidFill>
                <a:latin typeface="Arial Rounded MT Bold" panose="020F0704030504030204" pitchFamily="34" charset="0"/>
                <a:cs typeface="David" panose="020E0502060401010101" pitchFamily="34" charset="-79"/>
              </a:rPr>
              <a:t> kala,</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sound of happiness and the sound of joy and the voice of the groom and the voice of the bride</a:t>
            </a:r>
          </a:p>
        </p:txBody>
      </p:sp>
    </p:spTree>
    <p:extLst>
      <p:ext uri="{BB962C8B-B14F-4D97-AF65-F5344CB8AC3E}">
        <p14:creationId xmlns:p14="http://schemas.microsoft.com/office/powerpoint/2010/main" val="600329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AE551-ABD9-31BF-9BF8-A5314B088EE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27096A5-A032-99FA-D538-382BB375E7EB}"/>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r" rtl="1">
              <a:lnSpc>
                <a:spcPct val="100000"/>
              </a:lnSpc>
            </a:pPr>
            <a:r>
              <a:rPr lang="he-IL" sz="4000" b="1" dirty="0">
                <a:solidFill>
                  <a:schemeClr val="tx1"/>
                </a:solidFill>
                <a:latin typeface="Arial Rounded MT Bold" panose="020F0704030504030204" pitchFamily="34" charset="0"/>
                <a:cs typeface="David" panose="020E0502060401010101" pitchFamily="34" charset="-79"/>
              </a:rPr>
              <a:t>קוֹל מִצְהֲלוֹת חֲתָנִים מֵחֻפָּתָם וּנְעָרִים מִמִּשְׁתֵּה נְגִינָתָם</a:t>
            </a:r>
            <a:r>
              <a:rPr lang="he-IL" sz="4000" dirty="0">
                <a:solidFill>
                  <a:schemeClr val="tx1"/>
                </a:solidFill>
                <a:latin typeface="Arial Rounded MT Bold" panose="020F0704030504030204" pitchFamily="34" charset="0"/>
                <a:cs typeface="David" panose="020E0502060401010101" pitchFamily="34" charset="-79"/>
              </a:rPr>
              <a:t>. </a:t>
            </a: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i="1" dirty="0" err="1">
                <a:solidFill>
                  <a:schemeClr val="tx1"/>
                </a:solidFill>
                <a:latin typeface="Arial Rounded MT Bold" panose="020F0704030504030204" pitchFamily="34" charset="0"/>
                <a:cs typeface="David" panose="020E0502060401010101" pitchFamily="34" charset="-79"/>
              </a:rPr>
              <a:t>kol</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mitzhalot</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chatanim</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mei-chupatam</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u’n’arim</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mimishtei</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n’ginatam</a:t>
            </a:r>
            <a:r>
              <a:rPr lang="en-US" sz="4000" i="1" dirty="0">
                <a:solidFill>
                  <a:schemeClr val="tx1"/>
                </a:solidFill>
                <a:latin typeface="Arial Rounded MT Bold" panose="020F0704030504030204" pitchFamily="34" charset="0"/>
                <a:cs typeface="David" panose="020E0502060401010101" pitchFamily="34" charset="-79"/>
              </a:rPr>
              <a:t>.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the rejoicing of grooms from their huppahs and youths from their singing banquets.</a:t>
            </a:r>
          </a:p>
        </p:txBody>
      </p:sp>
    </p:spTree>
    <p:extLst>
      <p:ext uri="{BB962C8B-B14F-4D97-AF65-F5344CB8AC3E}">
        <p14:creationId xmlns:p14="http://schemas.microsoft.com/office/powerpoint/2010/main" val="15971962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25103-C5A8-92AB-B51E-EB548A9E797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A7AC5CD-2C14-FAED-CBE5-0444E6122017}"/>
              </a:ext>
            </a:extLst>
          </p:cNvPr>
          <p:cNvSpPr>
            <a:spLocks noGrp="1" noChangeArrowheads="1"/>
          </p:cNvSpPr>
          <p:nvPr>
            <p:ph type="subTitle" idx="1"/>
          </p:nvPr>
        </p:nvSpPr>
        <p:spPr>
          <a:xfrm>
            <a:off x="228600" y="209550"/>
            <a:ext cx="8686800" cy="4800600"/>
          </a:xfrm>
        </p:spPr>
        <p:txBody>
          <a:bodyPr anchor="t">
            <a:normAutofit/>
          </a:bodyPr>
          <a:lstStyle/>
          <a:p>
            <a:pPr marR="0" algn="r" rtl="1">
              <a:lnSpc>
                <a:spcPct val="100000"/>
              </a:lnSpc>
            </a:pPr>
            <a:r>
              <a:rPr lang="he-IL" sz="4000" dirty="0">
                <a:solidFill>
                  <a:schemeClr val="tx1"/>
                </a:solidFill>
                <a:latin typeface="Arial Rounded MT Bold" panose="020F0704030504030204" pitchFamily="34" charset="0"/>
                <a:cs typeface="David" panose="020E0502060401010101" pitchFamily="34" charset="-79"/>
              </a:rPr>
              <a:t> </a:t>
            </a:r>
            <a:r>
              <a:rPr lang="he-IL" sz="4000" b="1" dirty="0">
                <a:solidFill>
                  <a:schemeClr val="tx1"/>
                </a:solidFill>
                <a:latin typeface="Arial Rounded MT Bold" panose="020F0704030504030204" pitchFamily="34" charset="0"/>
                <a:cs typeface="David" panose="020E0502060401010101" pitchFamily="34" charset="-79"/>
              </a:rPr>
              <a:t>בָּרוּךְ אַתָּה יְיָ מְשַׂמֵּֽחַ חָתָן עִם הַכַּלָּה׃</a:t>
            </a:r>
            <a:endParaRPr lang="en-US" sz="4000" b="1"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i="1" dirty="0">
                <a:solidFill>
                  <a:schemeClr val="tx1"/>
                </a:solidFill>
                <a:latin typeface="Arial Rounded MT Bold" panose="020F0704030504030204" pitchFamily="34" charset="0"/>
                <a:cs typeface="David" panose="020E0502060401010101" pitchFamily="34" charset="-79"/>
              </a:rPr>
              <a:t>Baruch </a:t>
            </a:r>
            <a:r>
              <a:rPr lang="en-US" sz="4000" i="1" dirty="0" err="1">
                <a:solidFill>
                  <a:schemeClr val="tx1"/>
                </a:solidFill>
                <a:latin typeface="Arial Rounded MT Bold" panose="020F0704030504030204" pitchFamily="34" charset="0"/>
                <a:cs typeface="David" panose="020E0502060401010101" pitchFamily="34" charset="-79"/>
              </a:rPr>
              <a:t>ata</a:t>
            </a:r>
            <a:r>
              <a:rPr lang="en-US" sz="4000" i="1" dirty="0">
                <a:solidFill>
                  <a:schemeClr val="tx1"/>
                </a:solidFill>
                <a:latin typeface="Arial Rounded MT Bold" panose="020F0704030504030204" pitchFamily="34" charset="0"/>
                <a:cs typeface="David" panose="020E0502060401010101" pitchFamily="34" charset="-79"/>
              </a:rPr>
              <a:t> Adonai </a:t>
            </a:r>
            <a:r>
              <a:rPr lang="en-US" sz="4000" i="1" dirty="0" err="1">
                <a:solidFill>
                  <a:schemeClr val="tx1"/>
                </a:solidFill>
                <a:latin typeface="Arial Rounded MT Bold" panose="020F0704030504030204" pitchFamily="34" charset="0"/>
                <a:cs typeface="David" panose="020E0502060401010101" pitchFamily="34" charset="-79"/>
              </a:rPr>
              <a:t>m’sameiach</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chatan</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im</a:t>
            </a:r>
            <a:r>
              <a:rPr lang="en-US" sz="4000" i="1" dirty="0">
                <a:solidFill>
                  <a:schemeClr val="tx1"/>
                </a:solidFill>
                <a:latin typeface="Arial Rounded MT Bold" panose="020F0704030504030204" pitchFamily="34" charset="0"/>
                <a:cs typeface="David" panose="020E0502060401010101" pitchFamily="34" charset="-79"/>
              </a:rPr>
              <a:t> </a:t>
            </a:r>
            <a:r>
              <a:rPr lang="en-US" sz="4000" i="1" dirty="0" err="1">
                <a:solidFill>
                  <a:schemeClr val="tx1"/>
                </a:solidFill>
                <a:latin typeface="Arial Rounded MT Bold" panose="020F0704030504030204" pitchFamily="34" charset="0"/>
                <a:cs typeface="David" panose="020E0502060401010101" pitchFamily="34" charset="-79"/>
              </a:rPr>
              <a:t>ha’kala</a:t>
            </a:r>
            <a:r>
              <a:rPr lang="en-US" sz="4000" dirty="0">
                <a:solidFill>
                  <a:schemeClr val="tx1"/>
                </a:solidFill>
                <a:latin typeface="Arial Rounded MT Bold" panose="020F0704030504030204" pitchFamily="34" charset="0"/>
                <a:cs typeface="David" panose="020E0502060401010101" pitchFamily="34" charset="-79"/>
              </a:rPr>
              <a:t>.</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Blessed are you Lord who makes the groom rejoice with the bride.</a:t>
            </a:r>
          </a:p>
        </p:txBody>
      </p:sp>
    </p:spTree>
    <p:extLst>
      <p:ext uri="{BB962C8B-B14F-4D97-AF65-F5344CB8AC3E}">
        <p14:creationId xmlns:p14="http://schemas.microsoft.com/office/powerpoint/2010/main" val="3212682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CE0CD-03BA-34B3-CC49-DFEEB0ECE80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9C100E1-2B6E-AFF3-C84B-89F98EE726EB}"/>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David had an accumulated </a:t>
            </a:r>
            <a:r>
              <a:rPr lang="en-US" sz="4000" u="sng" dirty="0">
                <a:solidFill>
                  <a:srgbClr val="FFFF66"/>
                </a:solidFill>
                <a:latin typeface="Arial Rounded MT Bold" panose="020F0704030504030204" pitchFamily="34" charset="0"/>
                <a:cs typeface="David" panose="020E0502060401010101" pitchFamily="34" charset="-79"/>
              </a:rPr>
              <a:t>reservoir</a:t>
            </a:r>
            <a:r>
              <a:rPr lang="en-US" sz="4000" dirty="0">
                <a:solidFill>
                  <a:schemeClr val="tx1"/>
                </a:solidFill>
                <a:latin typeface="Arial Rounded MT Bold" panose="020F0704030504030204" pitchFamily="34" charset="0"/>
                <a:cs typeface="David" panose="020E0502060401010101" pitchFamily="34" charset="-79"/>
              </a:rPr>
              <a:t> of strength, courage, joy from time with Elohim.</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Do we have such from time with Elohim Yeshua?</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Do we have such from time with our spouse?</a:t>
            </a:r>
          </a:p>
        </p:txBody>
      </p:sp>
    </p:spTree>
    <p:extLst>
      <p:ext uri="{BB962C8B-B14F-4D97-AF65-F5344CB8AC3E}">
        <p14:creationId xmlns:p14="http://schemas.microsoft.com/office/powerpoint/2010/main" val="1861304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BAD56-E1E3-AC83-B121-D459C2CC514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91C83B8-6824-A69F-664A-FFCF77918B2E}"/>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Rev 21.8</a:t>
            </a:r>
            <a:r>
              <a:rPr lang="en-US" sz="4000" dirty="0">
                <a:solidFill>
                  <a:schemeClr val="tx1"/>
                </a:solidFill>
                <a:latin typeface="Arial Rounded MT Bold" panose="020F0704030504030204" pitchFamily="34" charset="0"/>
                <a:cs typeface="David" panose="020E0502060401010101" pitchFamily="34" charset="-79"/>
              </a:rPr>
              <a:t> But as for the </a:t>
            </a:r>
            <a:r>
              <a:rPr lang="en-US" sz="4000" u="sng" dirty="0">
                <a:solidFill>
                  <a:srgbClr val="FFFF66"/>
                </a:solidFill>
                <a:latin typeface="Arial Rounded MT Bold" panose="020F0704030504030204" pitchFamily="34" charset="0"/>
                <a:cs typeface="David" panose="020E0502060401010101" pitchFamily="34" charset="-79"/>
              </a:rPr>
              <a:t>cowardly</a:t>
            </a:r>
            <a:r>
              <a:rPr lang="en-US" sz="4000" dirty="0">
                <a:solidFill>
                  <a:schemeClr val="tx1"/>
                </a:solidFill>
                <a:latin typeface="Arial Rounded MT Bold" panose="020F0704030504030204" pitchFamily="34" charset="0"/>
                <a:cs typeface="David" panose="020E0502060401010101" pitchFamily="34" charset="-79"/>
              </a:rPr>
              <a:t>, the untrustworthy, the vile, the murderers, the sexually immoral, those involved with the occult and with drugs, idol-worshippers, and all liars — their destiny is the lake burning with fire and sulfur, the second death.”</a:t>
            </a:r>
          </a:p>
        </p:txBody>
      </p:sp>
    </p:spTree>
    <p:extLst>
      <p:ext uri="{BB962C8B-B14F-4D97-AF65-F5344CB8AC3E}">
        <p14:creationId xmlns:p14="http://schemas.microsoft.com/office/powerpoint/2010/main" val="36868445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75137-E47A-C198-0A85-EFE5AF7E4AF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5BED4DA-861C-04AC-48A4-7C9C06114C67}"/>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Yn 1.18</a:t>
            </a:r>
            <a:r>
              <a:rPr lang="en-US" sz="4000" dirty="0">
                <a:solidFill>
                  <a:schemeClr val="tx1"/>
                </a:solidFill>
                <a:latin typeface="Arial Rounded MT Bold" panose="020F0704030504030204" pitchFamily="34" charset="0"/>
                <a:cs typeface="David" panose="020E0502060401010101" pitchFamily="34" charset="-79"/>
              </a:rPr>
              <a:t> </a:t>
            </a:r>
            <a:r>
              <a:rPr lang="en-US" sz="4000" u="sng" dirty="0">
                <a:solidFill>
                  <a:srgbClr val="FFFF66"/>
                </a:solidFill>
                <a:latin typeface="Arial Rounded MT Bold" panose="020F0704030504030204" pitchFamily="34" charset="0"/>
                <a:cs typeface="David" panose="020E0502060401010101" pitchFamily="34" charset="-79"/>
              </a:rPr>
              <a:t>There is no fear in love</a:t>
            </a:r>
            <a:r>
              <a:rPr lang="en-US" sz="4000" dirty="0">
                <a:solidFill>
                  <a:schemeClr val="tx1"/>
                </a:solidFill>
                <a:latin typeface="Arial Rounded MT Bold" panose="020F0704030504030204" pitchFamily="34" charset="0"/>
                <a:cs typeface="David" panose="020E0502060401010101" pitchFamily="34" charset="-79"/>
              </a:rPr>
              <a:t>. On the contrary, love that has achieved its goal gets rid of fear, because fear has to do with punishment; the person who </a:t>
            </a:r>
            <a:r>
              <a:rPr lang="en-US" sz="4000" u="sng" dirty="0">
                <a:solidFill>
                  <a:srgbClr val="FFFF66"/>
                </a:solidFill>
                <a:latin typeface="Arial Rounded MT Bold" panose="020F0704030504030204" pitchFamily="34" charset="0"/>
                <a:cs typeface="David" panose="020E0502060401010101" pitchFamily="34" charset="-79"/>
              </a:rPr>
              <a:t>keeps fearing has not been brought to maturity in regard to love.</a:t>
            </a:r>
          </a:p>
        </p:txBody>
      </p:sp>
    </p:spTree>
    <p:extLst>
      <p:ext uri="{BB962C8B-B14F-4D97-AF65-F5344CB8AC3E}">
        <p14:creationId xmlns:p14="http://schemas.microsoft.com/office/powerpoint/2010/main" val="585055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C8AB-9F8C-95CC-8EB9-8118C6DFB22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21B9D2E-AA74-FB66-21BD-43838B3FCAE1}"/>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Shmu 17. 33-37 </a:t>
            </a:r>
            <a:r>
              <a:rPr lang="en-US" sz="4000" dirty="0">
                <a:solidFill>
                  <a:schemeClr val="tx1"/>
                </a:solidFill>
                <a:latin typeface="Arial Rounded MT Bold" panose="020F0704030504030204" pitchFamily="34" charset="0"/>
                <a:cs typeface="David" panose="020E0502060401010101" pitchFamily="34" charset="-79"/>
              </a:rPr>
              <a:t>Sha’ul said to David, “You can’t go to fight this </a:t>
            </a:r>
            <a:r>
              <a:rPr lang="en-US" sz="4000" dirty="0" err="1">
                <a:solidFill>
                  <a:schemeClr val="tx1"/>
                </a:solidFill>
                <a:latin typeface="Arial Rounded MT Bold" panose="020F0704030504030204" pitchFamily="34" charset="0"/>
                <a:cs typeface="David" panose="020E0502060401010101" pitchFamily="34" charset="-79"/>
              </a:rPr>
              <a:t>P’lishti</a:t>
            </a:r>
            <a:r>
              <a:rPr lang="en-US" sz="4000" dirty="0">
                <a:solidFill>
                  <a:schemeClr val="tx1"/>
                </a:solidFill>
                <a:latin typeface="Arial Rounded MT Bold" panose="020F0704030504030204" pitchFamily="34" charset="0"/>
                <a:cs typeface="David" panose="020E0502060401010101" pitchFamily="34" charset="-79"/>
              </a:rPr>
              <a:t> — you’re just a boy, and he has been a warrior from his youth!” David answered Sha’ul, “Your servant used to guard his father’s sheep. When a lion or a bear would come and grab a lamb from the flock, </a:t>
            </a:r>
          </a:p>
        </p:txBody>
      </p:sp>
    </p:spTree>
    <p:extLst>
      <p:ext uri="{BB962C8B-B14F-4D97-AF65-F5344CB8AC3E}">
        <p14:creationId xmlns:p14="http://schemas.microsoft.com/office/powerpoint/2010/main" val="1067220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4DE58-2312-3944-C64E-EEB9426DFBE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8970626-7B29-5D07-26A2-409CD14CBA17}"/>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Shmu 17. 33-37 </a:t>
            </a:r>
            <a:r>
              <a:rPr lang="en-US" sz="4000" dirty="0">
                <a:solidFill>
                  <a:schemeClr val="tx1"/>
                </a:solidFill>
                <a:latin typeface="Arial Rounded MT Bold" panose="020F0704030504030204" pitchFamily="34" charset="0"/>
                <a:cs typeface="David" panose="020E0502060401010101" pitchFamily="34" charset="-79"/>
              </a:rPr>
              <a:t>I would go after it, hit it, and snatch the lamb from its mouth; and if it turned on me, I would catch it by the jaw, smack it and kill it. Your servant has defeated both lions and bears, and this uncircumcised </a:t>
            </a:r>
            <a:r>
              <a:rPr lang="en-US" sz="4000" dirty="0" err="1">
                <a:solidFill>
                  <a:schemeClr val="tx1"/>
                </a:solidFill>
                <a:latin typeface="Arial Rounded MT Bold" panose="020F0704030504030204" pitchFamily="34" charset="0"/>
                <a:cs typeface="David" panose="020E0502060401010101" pitchFamily="34" charset="-79"/>
              </a:rPr>
              <a:t>P’lishti</a:t>
            </a:r>
            <a:r>
              <a:rPr lang="en-US" sz="4000" dirty="0">
                <a:solidFill>
                  <a:schemeClr val="tx1"/>
                </a:solidFill>
                <a:latin typeface="Arial Rounded MT Bold" panose="020F0704030504030204" pitchFamily="34" charset="0"/>
                <a:cs typeface="David" panose="020E0502060401010101" pitchFamily="34" charset="-79"/>
              </a:rPr>
              <a:t> will be like one of them, </a:t>
            </a:r>
          </a:p>
        </p:txBody>
      </p:sp>
    </p:spTree>
    <p:extLst>
      <p:ext uri="{BB962C8B-B14F-4D97-AF65-F5344CB8AC3E}">
        <p14:creationId xmlns:p14="http://schemas.microsoft.com/office/powerpoint/2010/main" val="328853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8B74F-FAEA-2556-1D91-AF0EBB78EA4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A9CC978-097D-D0E4-78A8-612DB7AB092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Naloxone (NARCAN) Training Course and Trainer Program</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Learn how to recognize and respond to opioid overdoses with this in-person training.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See Ulises.</a:t>
            </a:r>
          </a:p>
        </p:txBody>
      </p:sp>
    </p:spTree>
    <p:extLst>
      <p:ext uri="{BB962C8B-B14F-4D97-AF65-F5344CB8AC3E}">
        <p14:creationId xmlns:p14="http://schemas.microsoft.com/office/powerpoint/2010/main" val="3096851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EECC-1568-DF34-1FAB-379FE182806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4B64B69-E899-1E0E-26D5-2CF9D492545C}"/>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Shmu 17. 33-37  </a:t>
            </a:r>
            <a:r>
              <a:rPr lang="en-US" sz="4000" dirty="0">
                <a:solidFill>
                  <a:schemeClr val="tx1"/>
                </a:solidFill>
                <a:latin typeface="Arial Rounded MT Bold" panose="020F0704030504030204" pitchFamily="34" charset="0"/>
                <a:cs typeface="David" panose="020E0502060401010101" pitchFamily="34" charset="-79"/>
              </a:rPr>
              <a:t>because he has </a:t>
            </a:r>
            <a:r>
              <a:rPr lang="en-US" sz="4000" u="sng" dirty="0">
                <a:solidFill>
                  <a:srgbClr val="FFFF66"/>
                </a:solidFill>
                <a:latin typeface="Arial Rounded MT Bold" panose="020F0704030504030204" pitchFamily="34" charset="0"/>
                <a:cs typeface="David" panose="020E0502060401010101" pitchFamily="34" charset="-79"/>
              </a:rPr>
              <a:t>challenged the armies of the living God</a:t>
            </a:r>
            <a:r>
              <a:rPr lang="en-US" sz="4000" dirty="0">
                <a:solidFill>
                  <a:schemeClr val="tx1"/>
                </a:solidFill>
                <a:latin typeface="Arial Rounded MT Bold" panose="020F0704030504030204" pitchFamily="34" charset="0"/>
                <a:cs typeface="David" panose="020E0502060401010101" pitchFamily="34" charset="-79"/>
              </a:rPr>
              <a:t>.” Then David said,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who rescued me from the paw of the lion and from the paw of the bear, will rescue me from the paw of this </a:t>
            </a:r>
            <a:r>
              <a:rPr lang="en-US" sz="4000" dirty="0" err="1">
                <a:solidFill>
                  <a:schemeClr val="tx1"/>
                </a:solidFill>
                <a:latin typeface="Arial Rounded MT Bold" panose="020F0704030504030204" pitchFamily="34" charset="0"/>
                <a:cs typeface="David" panose="020E0502060401010101" pitchFamily="34" charset="-79"/>
              </a:rPr>
              <a:t>P’lishti</a:t>
            </a:r>
            <a:r>
              <a:rPr lang="en-US" sz="4000" dirty="0">
                <a:solidFill>
                  <a:schemeClr val="tx1"/>
                </a:solidFill>
                <a:latin typeface="Arial Rounded MT Bold" panose="020F0704030504030204" pitchFamily="34" charset="0"/>
                <a:cs typeface="David" panose="020E0502060401010101" pitchFamily="34" charset="-79"/>
              </a:rPr>
              <a:t>!” Sha’ul said to David, “Go; may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be with you.”</a:t>
            </a:r>
          </a:p>
        </p:txBody>
      </p:sp>
    </p:spTree>
    <p:extLst>
      <p:ext uri="{BB962C8B-B14F-4D97-AF65-F5344CB8AC3E}">
        <p14:creationId xmlns:p14="http://schemas.microsoft.com/office/powerpoint/2010/main" val="1009172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7B117-3A92-8DB9-CDBE-D9228726C38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FE41DFF-7428-BED6-1719-A90BE03A5B9E}"/>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Back to our story of discouragement at Ziklag,</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After spiritual strengthening</a:t>
            </a:r>
          </a:p>
        </p:txBody>
      </p:sp>
    </p:spTree>
    <p:extLst>
      <p:ext uri="{BB962C8B-B14F-4D97-AF65-F5344CB8AC3E}">
        <p14:creationId xmlns:p14="http://schemas.microsoft.com/office/powerpoint/2010/main" val="1609904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6ABB-728B-8BD8-2926-07B2DA41C5C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75315E3-A1E4-FE42-7C7C-4AF59788DB19}"/>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Shmu 30.7-9</a:t>
            </a:r>
            <a:r>
              <a:rPr lang="en-US" sz="4000" dirty="0">
                <a:solidFill>
                  <a:schemeClr val="tx1"/>
                </a:solidFill>
                <a:latin typeface="Arial Rounded MT Bold" panose="020F0704030504030204" pitchFamily="34" charset="0"/>
                <a:cs typeface="David" panose="020E0502060401010101" pitchFamily="34" charset="-79"/>
              </a:rPr>
              <a:t> David said to </a:t>
            </a:r>
            <a:r>
              <a:rPr lang="en-US" sz="4000" dirty="0" err="1">
                <a:solidFill>
                  <a:schemeClr val="tx1"/>
                </a:solidFill>
                <a:latin typeface="Arial Rounded MT Bold" panose="020F0704030504030204" pitchFamily="34" charset="0"/>
                <a:cs typeface="David" panose="020E0502060401010101" pitchFamily="34" charset="-79"/>
              </a:rPr>
              <a:t>Avyatar</a:t>
            </a:r>
            <a:r>
              <a:rPr lang="en-US" sz="4000" dirty="0">
                <a:solidFill>
                  <a:schemeClr val="tx1"/>
                </a:solidFill>
                <a:latin typeface="Arial Rounded MT Bold" panose="020F0704030504030204" pitchFamily="34" charset="0"/>
                <a:cs typeface="David" panose="020E0502060401010101" pitchFamily="34" charset="-79"/>
              </a:rPr>
              <a:t> the cohen, the son of </a:t>
            </a:r>
            <a:r>
              <a:rPr lang="en-US" sz="4000" dirty="0" err="1">
                <a:solidFill>
                  <a:schemeClr val="tx1"/>
                </a:solidFill>
                <a:latin typeface="Arial Rounded MT Bold" panose="020F0704030504030204" pitchFamily="34" charset="0"/>
                <a:cs typeface="David" panose="020E0502060401010101" pitchFamily="34" charset="-79"/>
              </a:rPr>
              <a:t>Achimelekh</a:t>
            </a:r>
            <a:r>
              <a:rPr lang="en-US" sz="4000" dirty="0">
                <a:solidFill>
                  <a:schemeClr val="tx1"/>
                </a:solidFill>
                <a:latin typeface="Arial Rounded MT Bold" panose="020F0704030504030204" pitchFamily="34" charset="0"/>
                <a:cs typeface="David" panose="020E0502060401010101" pitchFamily="34" charset="-79"/>
              </a:rPr>
              <a:t>, “Please bring the ritual vest here to me.” </a:t>
            </a:r>
            <a:r>
              <a:rPr lang="en-US" sz="4000" dirty="0" err="1">
                <a:solidFill>
                  <a:schemeClr val="tx1"/>
                </a:solidFill>
                <a:latin typeface="Arial Rounded MT Bold" panose="020F0704030504030204" pitchFamily="34" charset="0"/>
                <a:cs typeface="David" panose="020E0502060401010101" pitchFamily="34" charset="-79"/>
              </a:rPr>
              <a:t>Avyatar</a:t>
            </a:r>
            <a:r>
              <a:rPr lang="en-US" sz="4000" dirty="0">
                <a:solidFill>
                  <a:schemeClr val="tx1"/>
                </a:solidFill>
                <a:latin typeface="Arial Rounded MT Bold" panose="020F0704030504030204" pitchFamily="34" charset="0"/>
                <a:cs typeface="David" panose="020E0502060401010101" pitchFamily="34" charset="-79"/>
              </a:rPr>
              <a:t> brought the vest to David. Then David consulted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He asked, “Should I go in pursuit of these raiders? Will I catch up with them?”</a:t>
            </a:r>
          </a:p>
        </p:txBody>
      </p:sp>
    </p:spTree>
    <p:extLst>
      <p:ext uri="{BB962C8B-B14F-4D97-AF65-F5344CB8AC3E}">
        <p14:creationId xmlns:p14="http://schemas.microsoft.com/office/powerpoint/2010/main" val="16338927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50726-BDBD-09BA-9602-DD53C3C3812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FC34A28-37A7-871A-2394-ADEEDFCF8304}"/>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1 Shmu 30.7-9</a:t>
            </a:r>
            <a:r>
              <a:rPr lang="en-US" sz="4000" dirty="0">
                <a:solidFill>
                  <a:schemeClr val="tx1"/>
                </a:solidFill>
                <a:latin typeface="Arial Rounded MT Bold" panose="020F0704030504030204" pitchFamily="34" charset="0"/>
                <a:cs typeface="David" panose="020E0502060401010101" pitchFamily="34" charset="-79"/>
              </a:rPr>
              <a:t> And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answered him, “Go in pursuit, because you will overtake them and recover everyone and everything.” So David went, he and the six hundred men with him.</a:t>
            </a:r>
          </a:p>
        </p:txBody>
      </p:sp>
    </p:spTree>
    <p:extLst>
      <p:ext uri="{BB962C8B-B14F-4D97-AF65-F5344CB8AC3E}">
        <p14:creationId xmlns:p14="http://schemas.microsoft.com/office/powerpoint/2010/main" val="13066294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045E6-C64E-B178-637F-010F73E2B91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607F3D2-9E5B-AFAD-D118-FB317C4AEC57}"/>
              </a:ext>
            </a:extLst>
          </p:cNvPr>
          <p:cNvSpPr>
            <a:spLocks noGrp="1" noChangeArrowheads="1"/>
          </p:cNvSpPr>
          <p:nvPr>
            <p:ph type="subTitle" idx="1"/>
          </p:nvPr>
        </p:nvSpPr>
        <p:spPr>
          <a:xfrm>
            <a:off x="228600" y="209550"/>
            <a:ext cx="3903663" cy="4800600"/>
          </a:xfrm>
        </p:spPr>
        <p:txBody>
          <a:bodyPr anchor="t">
            <a:normAutofit/>
          </a:bodyPr>
          <a:lstStyle/>
          <a:p>
            <a:pPr marR="0" algn="l">
              <a:lnSpc>
                <a:spcPct val="100000"/>
              </a:lnSpc>
              <a:tabLst>
                <a:tab pos="2976563" algn="l"/>
              </a:tabLst>
            </a:pPr>
            <a:r>
              <a:rPr lang="en-US" sz="4000" dirty="0">
                <a:solidFill>
                  <a:schemeClr val="tx1"/>
                </a:solidFill>
                <a:latin typeface="Arial Rounded MT Bold" panose="020F0704030504030204" pitchFamily="34" charset="0"/>
                <a:cs typeface="David" panose="020E0502060401010101" pitchFamily="34" charset="-79"/>
              </a:rPr>
              <a:t>Their way was facilitated by finding an abandoned slave for intel. </a:t>
            </a:r>
          </a:p>
        </p:txBody>
      </p:sp>
      <p:pic>
        <p:nvPicPr>
          <p:cNvPr id="2050" name="Picture 2">
            <a:extLst>
              <a:ext uri="{FF2B5EF4-FFF2-40B4-BE49-F238E27FC236}">
                <a16:creationId xmlns:a16="http://schemas.microsoft.com/office/drawing/2014/main" id="{2713D9EB-27E0-BDDB-DB41-A181761D6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263" y="-23715"/>
            <a:ext cx="50117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1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B6310-1CB4-60BF-BA1D-2306601C797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36101E2-8A73-C97D-E624-455B1B51FEB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164785B5-4830-8514-13BB-C5394F320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457330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8CA8-FD86-0FEF-88DC-93267D3DB3B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CDECF5E-F755-02CB-B5A9-981E38A49421}"/>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D9C39CDA-9808-DE7F-7ED6-0B53DF67F7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8AF99BC-A62C-06DD-F813-1DABE31529EC}"/>
              </a:ext>
            </a:extLst>
          </p:cNvPr>
          <p:cNvSpPr txBox="1"/>
          <p:nvPr/>
        </p:nvSpPr>
        <p:spPr>
          <a:xfrm>
            <a:off x="228601" y="361950"/>
            <a:ext cx="8686800" cy="5016758"/>
          </a:xfrm>
          <a:prstGeom prst="rect">
            <a:avLst/>
          </a:prstGeom>
          <a:noFill/>
        </p:spPr>
        <p:txBody>
          <a:bodyPr wrap="square" rtlCol="0">
            <a:spAutoFit/>
          </a:bodyPr>
          <a:lstStyle/>
          <a:p>
            <a:pPr marR="0" algn="l">
              <a:lnSpc>
                <a:spcPct val="100000"/>
              </a:lnSpc>
            </a:pPr>
            <a:r>
              <a:rPr lang="en-US" u="sng" dirty="0">
                <a:solidFill>
                  <a:srgbClr val="FFFF66"/>
                </a:solidFill>
                <a:cs typeface="David" panose="020E0502060401010101" pitchFamily="34" charset="-79"/>
              </a:rPr>
              <a:t>Encouragement, the Key to Caring</a:t>
            </a:r>
          </a:p>
          <a:p>
            <a:pPr marL="457200" marR="0" indent="-457200" algn="l">
              <a:lnSpc>
                <a:spcPct val="100000"/>
              </a:lnSpc>
              <a:buFont typeface="+mj-lt"/>
              <a:buAutoNum type="arabicPeriod"/>
            </a:pPr>
            <a:r>
              <a:rPr lang="en-US" dirty="0">
                <a:solidFill>
                  <a:schemeClr val="tx1"/>
                </a:solidFill>
                <a:cs typeface="David" panose="020E0502060401010101" pitchFamily="34" charset="-79"/>
              </a:rPr>
              <a:t>David’s reasons for discouragement</a:t>
            </a:r>
          </a:p>
          <a:p>
            <a:pPr marL="457200" indent="-457200" algn="l">
              <a:buFont typeface="+mj-lt"/>
              <a:buAutoNum type="arabicPeriod"/>
            </a:pPr>
            <a:r>
              <a:rPr lang="en-US" dirty="0">
                <a:solidFill>
                  <a:schemeClr val="tx1"/>
                </a:solidFill>
                <a:cs typeface="David" panose="020E0502060401010101" pitchFamily="34" charset="-79"/>
              </a:rPr>
              <a:t>David’s recourse</a:t>
            </a:r>
          </a:p>
          <a:p>
            <a:pPr marL="457200" indent="-457200" algn="l">
              <a:buFont typeface="+mj-lt"/>
              <a:buAutoNum type="arabicPeriod"/>
            </a:pPr>
            <a:r>
              <a:rPr lang="en-US" u="sng" dirty="0">
                <a:solidFill>
                  <a:srgbClr val="FFFF66"/>
                </a:solidFill>
                <a:cs typeface="David" panose="020E0502060401010101" pitchFamily="34" charset="-79"/>
              </a:rPr>
              <a:t>Our reasons for discouragement</a:t>
            </a:r>
          </a:p>
          <a:p>
            <a:pPr marL="457200" indent="-457200" algn="l">
              <a:buFont typeface="+mj-lt"/>
              <a:buAutoNum type="arabicPeriod"/>
            </a:pPr>
            <a:r>
              <a:rPr lang="en-US" dirty="0">
                <a:solidFill>
                  <a:schemeClr val="tx1"/>
                </a:solidFill>
                <a:cs typeface="David" panose="020E0502060401010101" pitchFamily="34" charset="-79"/>
              </a:rPr>
              <a:t>Our recourse</a:t>
            </a:r>
          </a:p>
          <a:p>
            <a:pPr marL="457200" marR="0" indent="-457200" algn="l">
              <a:lnSpc>
                <a:spcPct val="100000"/>
              </a:lnSpc>
              <a:buFont typeface="+mj-lt"/>
              <a:buAutoNum type="arabicPeriod"/>
            </a:pPr>
            <a:endParaRPr lang="en-US" dirty="0">
              <a:solidFill>
                <a:schemeClr val="tx1"/>
              </a:solidFill>
              <a:cs typeface="David" panose="020E0502060401010101" pitchFamily="34" charset="-79"/>
            </a:endParaRPr>
          </a:p>
          <a:p>
            <a:endParaRPr lang="en-US" dirty="0"/>
          </a:p>
        </p:txBody>
      </p:sp>
    </p:spTree>
    <p:extLst>
      <p:ext uri="{BB962C8B-B14F-4D97-AF65-F5344CB8AC3E}">
        <p14:creationId xmlns:p14="http://schemas.microsoft.com/office/powerpoint/2010/main" val="41755173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A5CAB-5885-F5D5-A796-FA89F6981D5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563A197-B81B-D43E-0E6F-0F353AE31C44}"/>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Our reasons for discouragement</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Conflicts and rejection</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Financial setbacks</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Health issues</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Israel issues</a:t>
            </a:r>
          </a:p>
          <a:p>
            <a:pPr marL="233363" marR="0"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Political concerns</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2192298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4931-6EDA-57EC-D504-C17427136C9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68CC1BB-BA19-6FBB-0BEC-FF3787D1DBA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9EC179F8-0A84-5375-9E9B-BD5BD87E8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8973223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D1E33-E10D-1DC5-480A-51A8B475F3A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2FD9C0C-5A52-C961-C596-876E49C66BE6}"/>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9FE108D6-B412-7898-5C7A-1ADB91E139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665ACD8-2A64-67F2-E6F3-6760E9545CC5}"/>
              </a:ext>
            </a:extLst>
          </p:cNvPr>
          <p:cNvSpPr txBox="1"/>
          <p:nvPr/>
        </p:nvSpPr>
        <p:spPr>
          <a:xfrm>
            <a:off x="228601" y="361950"/>
            <a:ext cx="8686800" cy="5016758"/>
          </a:xfrm>
          <a:prstGeom prst="rect">
            <a:avLst/>
          </a:prstGeom>
          <a:noFill/>
        </p:spPr>
        <p:txBody>
          <a:bodyPr wrap="square" rtlCol="0">
            <a:spAutoFit/>
          </a:bodyPr>
          <a:lstStyle/>
          <a:p>
            <a:pPr marR="0" algn="l">
              <a:lnSpc>
                <a:spcPct val="100000"/>
              </a:lnSpc>
            </a:pPr>
            <a:r>
              <a:rPr lang="en-US" u="sng" dirty="0">
                <a:solidFill>
                  <a:srgbClr val="FFFF66"/>
                </a:solidFill>
                <a:cs typeface="David" panose="020E0502060401010101" pitchFamily="34" charset="-79"/>
              </a:rPr>
              <a:t>Encouragement, the Key to Caring</a:t>
            </a:r>
          </a:p>
          <a:p>
            <a:pPr marL="457200" marR="0" indent="-457200" algn="l">
              <a:lnSpc>
                <a:spcPct val="100000"/>
              </a:lnSpc>
              <a:buFont typeface="+mj-lt"/>
              <a:buAutoNum type="arabicPeriod"/>
            </a:pPr>
            <a:r>
              <a:rPr lang="en-US" dirty="0">
                <a:solidFill>
                  <a:schemeClr val="tx1"/>
                </a:solidFill>
                <a:cs typeface="David" panose="020E0502060401010101" pitchFamily="34" charset="-79"/>
              </a:rPr>
              <a:t>David’s reasons for discouragement</a:t>
            </a:r>
          </a:p>
          <a:p>
            <a:pPr marL="457200" indent="-457200" algn="l">
              <a:buFont typeface="+mj-lt"/>
              <a:buAutoNum type="arabicPeriod"/>
            </a:pPr>
            <a:r>
              <a:rPr lang="en-US" dirty="0">
                <a:solidFill>
                  <a:schemeClr val="tx1"/>
                </a:solidFill>
                <a:cs typeface="David" panose="020E0502060401010101" pitchFamily="34" charset="-79"/>
              </a:rPr>
              <a:t>David’s recourse</a:t>
            </a:r>
          </a:p>
          <a:p>
            <a:pPr marL="457200" indent="-457200" algn="l">
              <a:buFont typeface="+mj-lt"/>
              <a:buAutoNum type="arabicPeriod"/>
            </a:pPr>
            <a:r>
              <a:rPr lang="en-US" dirty="0">
                <a:solidFill>
                  <a:schemeClr val="tx1"/>
                </a:solidFill>
                <a:cs typeface="David" panose="020E0502060401010101" pitchFamily="34" charset="-79"/>
              </a:rPr>
              <a:t>Our reasons for discouragement</a:t>
            </a:r>
          </a:p>
          <a:p>
            <a:pPr marL="457200" indent="-457200" algn="l">
              <a:buFont typeface="+mj-lt"/>
              <a:buAutoNum type="arabicPeriod"/>
            </a:pPr>
            <a:r>
              <a:rPr lang="en-US" u="sng" dirty="0">
                <a:solidFill>
                  <a:srgbClr val="FFFF66"/>
                </a:solidFill>
                <a:cs typeface="David" panose="020E0502060401010101" pitchFamily="34" charset="-79"/>
              </a:rPr>
              <a:t>Our recourse</a:t>
            </a:r>
          </a:p>
          <a:p>
            <a:pPr marL="457200" marR="0" indent="-457200" algn="l">
              <a:lnSpc>
                <a:spcPct val="100000"/>
              </a:lnSpc>
              <a:buFont typeface="+mj-lt"/>
              <a:buAutoNum type="arabicPeriod"/>
            </a:pPr>
            <a:endParaRPr lang="en-US" dirty="0">
              <a:solidFill>
                <a:schemeClr val="tx1"/>
              </a:solidFill>
              <a:cs typeface="David" panose="020E0502060401010101" pitchFamily="34" charset="-79"/>
            </a:endParaRPr>
          </a:p>
          <a:p>
            <a:endParaRPr lang="en-US" dirty="0"/>
          </a:p>
        </p:txBody>
      </p:sp>
    </p:spTree>
    <p:extLst>
      <p:ext uri="{BB962C8B-B14F-4D97-AF65-F5344CB8AC3E}">
        <p14:creationId xmlns:p14="http://schemas.microsoft.com/office/powerpoint/2010/main" val="313619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0F639-F481-0989-C3F6-D74788D412D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7F98EEC-EB1D-C9E6-1E82-A43CE4105DA0}"/>
              </a:ext>
            </a:extLst>
          </p:cNvPr>
          <p:cNvSpPr>
            <a:spLocks noGrp="1" noChangeArrowheads="1"/>
          </p:cNvSpPr>
          <p:nvPr>
            <p:ph type="subTitle" idx="1"/>
          </p:nvPr>
        </p:nvSpPr>
        <p:spPr>
          <a:xfrm>
            <a:off x="228600" y="209550"/>
            <a:ext cx="2186471"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front page KC Jewish </a:t>
            </a:r>
            <a:r>
              <a:rPr lang="en-US" sz="3200" dirty="0">
                <a:solidFill>
                  <a:schemeClr val="tx1"/>
                </a:solidFill>
                <a:latin typeface="Arial Rounded MT Bold" panose="020F0704030504030204" pitchFamily="34" charset="0"/>
                <a:cs typeface="David" panose="020E0502060401010101" pitchFamily="34" charset="-79"/>
              </a:rPr>
              <a:t>Chronicle</a:t>
            </a:r>
          </a:p>
          <a:p>
            <a:pPr marR="0" algn="l">
              <a:lnSpc>
                <a:spcPct val="100000"/>
              </a:lnSpc>
            </a:pPr>
            <a:r>
              <a:rPr lang="en-US" sz="3200" dirty="0">
                <a:solidFill>
                  <a:schemeClr val="tx1"/>
                </a:solidFill>
                <a:latin typeface="Arial Rounded MT Bold" panose="020F0704030504030204" pitchFamily="34" charset="0"/>
                <a:cs typeface="David" panose="020E0502060401010101" pitchFamily="34" charset="-79"/>
              </a:rPr>
              <a:t>June 5, 2025</a:t>
            </a: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A6E88E68-E7D6-06C2-3C3F-E27335568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071" y="17771"/>
            <a:ext cx="6728929" cy="5125729"/>
          </a:xfrm>
          <a:prstGeom prst="rect">
            <a:avLst/>
          </a:prstGeom>
        </p:spPr>
      </p:pic>
    </p:spTree>
    <p:extLst>
      <p:ext uri="{BB962C8B-B14F-4D97-AF65-F5344CB8AC3E}">
        <p14:creationId xmlns:p14="http://schemas.microsoft.com/office/powerpoint/2010/main" val="30196378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8CFD2-0AAE-4D38-87B2-93340B2ED2A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FC6BD35-C76D-94E9-9D1F-8BFE68C33740}"/>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Our way will be facilitated once we are in the practice of</a:t>
            </a:r>
          </a:p>
          <a:p>
            <a:pPr marL="233363"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Habitual strength from G-d in Messiah Yeshua directly</a:t>
            </a:r>
          </a:p>
          <a:p>
            <a:pPr marL="233363" indent="-233363"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Community strength from G-d through people and to people </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3202959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E38F5-7E63-083F-8EB4-45A45DB944A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87C1135-4946-A358-561E-4AFCDEADB613}"/>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Prov 18.21  </a:t>
            </a:r>
            <a:r>
              <a:rPr lang="en-US" sz="4000" dirty="0">
                <a:solidFill>
                  <a:schemeClr val="tx1"/>
                </a:solidFill>
                <a:latin typeface="Arial Rounded MT Bold" panose="020F0704030504030204" pitchFamily="34" charset="0"/>
                <a:cs typeface="David" panose="020E0502060401010101" pitchFamily="34" charset="-79"/>
              </a:rPr>
              <a:t>Death and life are in the power of the tongue.</a:t>
            </a:r>
          </a:p>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Prov 12.25 </a:t>
            </a:r>
            <a:r>
              <a:rPr lang="en-US" sz="4000" dirty="0">
                <a:solidFill>
                  <a:schemeClr val="tx1"/>
                </a:solidFill>
                <a:latin typeface="Arial Rounded MT Bold" panose="020F0704030504030204" pitchFamily="34" charset="0"/>
                <a:cs typeface="David" panose="020E0502060401010101" pitchFamily="34" charset="-79"/>
              </a:rPr>
              <a:t>Anxiety in a person’s heart weighs him down, but a kind word cheers him up.</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790775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B150B-B3F7-8881-5C4A-3CAF358E5EB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FE497C5-8025-E984-0130-726FEFE0E314}"/>
              </a:ext>
            </a:extLst>
          </p:cNvPr>
          <p:cNvSpPr>
            <a:spLocks noGrp="1" noChangeArrowheads="1"/>
          </p:cNvSpPr>
          <p:nvPr>
            <p:ph type="subTitle" idx="1"/>
          </p:nvPr>
        </p:nvSpPr>
        <p:spPr>
          <a:xfrm>
            <a:off x="228600" y="209550"/>
            <a:ext cx="8686800" cy="4800600"/>
          </a:xfrm>
        </p:spPr>
        <p:txBody>
          <a:bodyPr anchor="t">
            <a:normAutofit/>
          </a:bodyPr>
          <a:lstStyle/>
          <a:p>
            <a:pPr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Prov 15.4  </a:t>
            </a:r>
            <a:r>
              <a:rPr lang="en-US" sz="4000" dirty="0">
                <a:solidFill>
                  <a:schemeClr val="tx1"/>
                </a:solidFill>
                <a:latin typeface="Arial Rounded MT Bold" panose="020F0704030504030204" pitchFamily="34" charset="0"/>
                <a:cs typeface="David" panose="020E0502060401010101" pitchFamily="34" charset="-79"/>
              </a:rPr>
              <a:t>A soothing tongue is a tree of life, but when it twists things, it breaks the spirit.</a:t>
            </a:r>
          </a:p>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Prov 16.24  </a:t>
            </a:r>
            <a:r>
              <a:rPr lang="en-US" sz="4000" dirty="0">
                <a:solidFill>
                  <a:schemeClr val="tx1"/>
                </a:solidFill>
                <a:latin typeface="Arial Rounded MT Bold" panose="020F0704030504030204" pitchFamily="34" charset="0"/>
                <a:cs typeface="David" panose="020E0502060401010101" pitchFamily="34" charset="-79"/>
              </a:rPr>
              <a:t>Pleasant words are like a honeycomb, sweet to the taste </a:t>
            </a:r>
            <a:r>
              <a:rPr lang="en-US" sz="3600" dirty="0">
                <a:solidFill>
                  <a:schemeClr val="tx1"/>
                </a:solidFill>
                <a:latin typeface="Arial Rounded MT Bold" panose="020F0704030504030204" pitchFamily="34" charset="0"/>
                <a:cs typeface="David" panose="020E0502060401010101" pitchFamily="34" charset="-79"/>
              </a:rPr>
              <a:t>and </a:t>
            </a:r>
            <a:r>
              <a:rPr lang="en-US" sz="4000" dirty="0">
                <a:solidFill>
                  <a:schemeClr val="tx1"/>
                </a:solidFill>
                <a:latin typeface="Arial Rounded MT Bold" panose="020F0704030504030204" pitchFamily="34" charset="0"/>
                <a:cs typeface="David" panose="020E0502060401010101" pitchFamily="34" charset="-79"/>
              </a:rPr>
              <a:t>healing for the body.</a:t>
            </a:r>
          </a:p>
        </p:txBody>
      </p:sp>
    </p:spTree>
    <p:extLst>
      <p:ext uri="{BB962C8B-B14F-4D97-AF65-F5344CB8AC3E}">
        <p14:creationId xmlns:p14="http://schemas.microsoft.com/office/powerpoint/2010/main" val="18308245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3621B-0F7E-1ADC-E93D-FD07DAFA35B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6B076E6-D269-4ED1-BA5F-2A928FD5DDF5}"/>
              </a:ext>
            </a:extLst>
          </p:cNvPr>
          <p:cNvSpPr>
            <a:spLocks noGrp="1" noChangeArrowheads="1"/>
          </p:cNvSpPr>
          <p:nvPr>
            <p:ph type="subTitle" idx="1"/>
          </p:nvPr>
        </p:nvSpPr>
        <p:spPr>
          <a:xfrm>
            <a:off x="228600" y="209550"/>
            <a:ext cx="8686800" cy="4800600"/>
          </a:xfrm>
        </p:spPr>
        <p:txBody>
          <a:bodyPr anchor="t">
            <a:normAutofit/>
          </a:bodyPr>
          <a:lstStyle/>
          <a:p>
            <a:pPr marL="168275" indent="-168275"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Have we sought daily words of encouragement from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Yeshua?</a:t>
            </a:r>
          </a:p>
          <a:p>
            <a:pPr marL="168275" marR="0" indent="-168275" algn="l">
              <a:lnSpc>
                <a:spcPct val="100000"/>
              </a:lnSpc>
              <a:buFont typeface="Arial" panose="020B0604020202020204" pitchFamily="34" charset="0"/>
              <a:buChar char="•"/>
            </a:pPr>
            <a:r>
              <a:rPr lang="en-US" sz="4000" dirty="0">
                <a:solidFill>
                  <a:schemeClr val="tx1"/>
                </a:solidFill>
                <a:latin typeface="Arial Rounded MT Bold" panose="020F0704030504030204" pitchFamily="34" charset="0"/>
                <a:cs typeface="David" panose="020E0502060401010101" pitchFamily="34" charset="-79"/>
              </a:rPr>
              <a:t>Have we given words of encouragement to others?</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2974574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A4C87-954A-3209-841B-6CD4B765476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621CDD1-57A5-45AA-238E-48F1F020B6DB}"/>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Mes Jews 10.25 </a:t>
            </a:r>
            <a:r>
              <a:rPr lang="en-US" sz="4000" dirty="0">
                <a:solidFill>
                  <a:schemeClr val="tx1"/>
                </a:solidFill>
                <a:latin typeface="Arial Rounded MT Bold" panose="020F0704030504030204" pitchFamily="34" charset="0"/>
                <a:cs typeface="David" panose="020E0502060401010101" pitchFamily="34" charset="-79"/>
              </a:rPr>
              <a:t>Do not neglect our own meetings, as is the habit of some, but </a:t>
            </a:r>
            <a:r>
              <a:rPr lang="en-US" sz="4000" u="sng" dirty="0">
                <a:solidFill>
                  <a:srgbClr val="FFFF66"/>
                </a:solidFill>
                <a:latin typeface="Arial Rounded MT Bold" panose="020F0704030504030204" pitchFamily="34" charset="0"/>
                <a:cs typeface="David" panose="020E0502060401010101" pitchFamily="34" charset="-79"/>
              </a:rPr>
              <a:t>encourage one another</a:t>
            </a:r>
            <a:r>
              <a:rPr lang="en-US" sz="4000" dirty="0">
                <a:solidFill>
                  <a:schemeClr val="tx1"/>
                </a:solidFill>
                <a:latin typeface="Arial Rounded MT Bold" panose="020F0704030504030204" pitchFamily="34" charset="0"/>
                <a:cs typeface="David" panose="020E0502060401010101" pitchFamily="34" charset="-79"/>
              </a:rPr>
              <a:t>—and all the more so as you see the Day approaching.</a:t>
            </a:r>
          </a:p>
        </p:txBody>
      </p:sp>
      <p:pic>
        <p:nvPicPr>
          <p:cNvPr id="3" name="Picture 2">
            <a:extLst>
              <a:ext uri="{FF2B5EF4-FFF2-40B4-BE49-F238E27FC236}">
                <a16:creationId xmlns:a16="http://schemas.microsoft.com/office/drawing/2014/main" id="{BE59CDC4-DEC5-3975-390B-D6111C3F66D4}"/>
              </a:ext>
            </a:extLst>
          </p:cNvPr>
          <p:cNvPicPr>
            <a:picLocks noChangeAspect="1"/>
          </p:cNvPicPr>
          <p:nvPr/>
        </p:nvPicPr>
        <p:blipFill>
          <a:blip r:embed="rId3"/>
          <a:stretch>
            <a:fillRect/>
          </a:stretch>
        </p:blipFill>
        <p:spPr>
          <a:xfrm>
            <a:off x="3810000" y="2952750"/>
            <a:ext cx="4680018" cy="2057400"/>
          </a:xfrm>
          <a:prstGeom prst="rect">
            <a:avLst/>
          </a:prstGeom>
        </p:spPr>
      </p:pic>
    </p:spTree>
    <p:extLst>
      <p:ext uri="{BB962C8B-B14F-4D97-AF65-F5344CB8AC3E}">
        <p14:creationId xmlns:p14="http://schemas.microsoft.com/office/powerpoint/2010/main" val="335407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9A2E8-1BD6-5FD4-844C-2908BC0A70A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E348253-A120-EAE1-1726-C6D5D416BBA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469BDE4B-DFFC-D304-BD9F-73BEFF3E4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5341297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38ADA-7F17-DF33-FF9B-4E8211A7945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C7E5F72-EBA2-485D-A792-CCE645E6A476}"/>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FAFA0740-2F3A-4456-B8FE-B70FF8AA5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33110EA5-F4E9-471C-F990-7FA532B025F9}"/>
              </a:ext>
            </a:extLst>
          </p:cNvPr>
          <p:cNvSpPr txBox="1"/>
          <p:nvPr/>
        </p:nvSpPr>
        <p:spPr>
          <a:xfrm>
            <a:off x="228601" y="361950"/>
            <a:ext cx="8686800" cy="5016758"/>
          </a:xfrm>
          <a:prstGeom prst="rect">
            <a:avLst/>
          </a:prstGeom>
          <a:noFill/>
        </p:spPr>
        <p:txBody>
          <a:bodyPr wrap="square" rtlCol="0">
            <a:spAutoFit/>
          </a:bodyPr>
          <a:lstStyle/>
          <a:p>
            <a:pPr marR="0" algn="l">
              <a:lnSpc>
                <a:spcPct val="100000"/>
              </a:lnSpc>
            </a:pPr>
            <a:r>
              <a:rPr lang="en-US" u="sng" dirty="0">
                <a:solidFill>
                  <a:srgbClr val="FFFF66"/>
                </a:solidFill>
                <a:cs typeface="David" panose="020E0502060401010101" pitchFamily="34" charset="-79"/>
              </a:rPr>
              <a:t>Encouragement, the Key to Caring</a:t>
            </a:r>
          </a:p>
          <a:p>
            <a:pPr marL="457200" marR="0" indent="-457200" algn="l">
              <a:lnSpc>
                <a:spcPct val="100000"/>
              </a:lnSpc>
              <a:buFont typeface="+mj-lt"/>
              <a:buAutoNum type="arabicPeriod"/>
            </a:pPr>
            <a:r>
              <a:rPr lang="en-US" dirty="0">
                <a:solidFill>
                  <a:schemeClr val="tx1"/>
                </a:solidFill>
                <a:cs typeface="David" panose="020E0502060401010101" pitchFamily="34" charset="-79"/>
              </a:rPr>
              <a:t>David’s reasons for discouragement</a:t>
            </a:r>
          </a:p>
          <a:p>
            <a:pPr marL="457200" indent="-457200" algn="l">
              <a:buFont typeface="+mj-lt"/>
              <a:buAutoNum type="arabicPeriod"/>
            </a:pPr>
            <a:r>
              <a:rPr lang="en-US" dirty="0">
                <a:solidFill>
                  <a:schemeClr val="tx1"/>
                </a:solidFill>
                <a:cs typeface="David" panose="020E0502060401010101" pitchFamily="34" charset="-79"/>
              </a:rPr>
              <a:t>David’s recourse</a:t>
            </a:r>
          </a:p>
          <a:p>
            <a:pPr marL="457200" indent="-457200" algn="l">
              <a:buFont typeface="+mj-lt"/>
              <a:buAutoNum type="arabicPeriod"/>
            </a:pPr>
            <a:r>
              <a:rPr lang="en-US" dirty="0">
                <a:solidFill>
                  <a:schemeClr val="tx1"/>
                </a:solidFill>
                <a:cs typeface="David" panose="020E0502060401010101" pitchFamily="34" charset="-79"/>
              </a:rPr>
              <a:t>Our reasons for discouragement</a:t>
            </a:r>
          </a:p>
          <a:p>
            <a:pPr marL="457200" indent="-457200" algn="l">
              <a:buFont typeface="+mj-lt"/>
              <a:buAutoNum type="arabicPeriod"/>
            </a:pPr>
            <a:r>
              <a:rPr lang="en-US" dirty="0">
                <a:solidFill>
                  <a:schemeClr val="tx1"/>
                </a:solidFill>
                <a:cs typeface="David" panose="020E0502060401010101" pitchFamily="34" charset="-79"/>
              </a:rPr>
              <a:t>Our recourse</a:t>
            </a:r>
          </a:p>
          <a:p>
            <a:pPr marL="457200" marR="0" indent="-457200" algn="l">
              <a:lnSpc>
                <a:spcPct val="100000"/>
              </a:lnSpc>
              <a:buFont typeface="+mj-lt"/>
              <a:buAutoNum type="arabicPeriod"/>
            </a:pPr>
            <a:endParaRPr lang="en-US" dirty="0">
              <a:solidFill>
                <a:schemeClr val="tx1"/>
              </a:solidFill>
              <a:cs typeface="David" panose="020E0502060401010101" pitchFamily="34" charset="-79"/>
            </a:endParaRPr>
          </a:p>
          <a:p>
            <a:endParaRPr lang="en-US" dirty="0"/>
          </a:p>
        </p:txBody>
      </p:sp>
    </p:spTree>
    <p:extLst>
      <p:ext uri="{BB962C8B-B14F-4D97-AF65-F5344CB8AC3E}">
        <p14:creationId xmlns:p14="http://schemas.microsoft.com/office/powerpoint/2010/main" val="63456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C56DE-997A-0C7A-E0FE-C97E2DB1A25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B59FA5C-5FA9-CE11-14D9-79343DD0F5C1}"/>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225069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1F8B1-74F8-6A51-B2BF-8A251791A8A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B493AB9-323C-9B74-7A35-FF514854015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B0C6D761-E631-D577-D964-88EC08290156}"/>
              </a:ext>
            </a:extLst>
          </p:cNvPr>
          <p:cNvPicPr>
            <a:picLocks noChangeAspect="1"/>
          </p:cNvPicPr>
          <p:nvPr/>
        </p:nvPicPr>
        <p:blipFill>
          <a:blip r:embed="rId3"/>
          <a:stretch>
            <a:fillRect/>
          </a:stretch>
        </p:blipFill>
        <p:spPr>
          <a:xfrm>
            <a:off x="2161838" y="75851"/>
            <a:ext cx="4820323" cy="4991797"/>
          </a:xfrm>
          <a:prstGeom prst="rect">
            <a:avLst/>
          </a:prstGeom>
        </p:spPr>
      </p:pic>
      <p:sp>
        <p:nvSpPr>
          <p:cNvPr id="4" name="Rectangle 3">
            <a:extLst>
              <a:ext uri="{FF2B5EF4-FFF2-40B4-BE49-F238E27FC236}">
                <a16:creationId xmlns:a16="http://schemas.microsoft.com/office/drawing/2014/main" id="{50E23904-D4C8-0DDC-8CF9-FDF207E407BD}"/>
              </a:ext>
            </a:extLst>
          </p:cNvPr>
          <p:cNvSpPr/>
          <p:nvPr/>
        </p:nvSpPr>
        <p:spPr>
          <a:xfrm>
            <a:off x="2667000" y="1276350"/>
            <a:ext cx="3962400" cy="762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16260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249656</TotalTime>
  <Words>3666</Words>
  <Application>Microsoft Office PowerPoint</Application>
  <PresentationFormat>On-screen Show (16:9)</PresentationFormat>
  <Paragraphs>434</Paragraphs>
  <Slides>76</Slides>
  <Notes>76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Arial Rounded MT Bold</vt:lpstr>
      <vt:lpstr>Corbel</vt:lpstr>
      <vt:lpstr>David</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5506</cp:revision>
  <dcterms:created xsi:type="dcterms:W3CDTF">2006-04-21T19:34:43Z</dcterms:created>
  <dcterms:modified xsi:type="dcterms:W3CDTF">2025-06-07T13:55:49Z</dcterms:modified>
</cp:coreProperties>
</file>