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Hatton Bold" charset="1" panose="00000800000000000000"/>
      <p:regular r:id="rId13"/>
    </p:embeddedFont>
    <p:embeddedFont>
      <p:font typeface="Gothic A1 Thin Bold" charset="1" panose="00000000000000000000"/>
      <p:regular r:id="rId14"/>
    </p:embeddedFont>
    <p:embeddedFont>
      <p:font typeface="Gothic A1" charset="1" panose="00000000000000000000"/>
      <p:regular r:id="rId15"/>
    </p:embeddedFont>
    <p:embeddedFont>
      <p:font typeface="Hatton" charset="1" panose="000005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02" t="-2694" r="-19372" b="-3178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511501"/>
            <a:ext cx="18288000" cy="775499"/>
            <a:chOff x="0" y="0"/>
            <a:chExt cx="7012392" cy="2973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012392" cy="297359"/>
            </a:xfrm>
            <a:custGeom>
              <a:avLst/>
              <a:gdLst/>
              <a:ahLst/>
              <a:cxnLst/>
              <a:rect r="r" b="b" t="t" l="l"/>
              <a:pathLst>
                <a:path h="297359" w="7012392">
                  <a:moveTo>
                    <a:pt x="0" y="0"/>
                  </a:moveTo>
                  <a:lnTo>
                    <a:pt x="7012392" y="0"/>
                  </a:lnTo>
                  <a:lnTo>
                    <a:pt x="7012392" y="297359"/>
                  </a:lnTo>
                  <a:lnTo>
                    <a:pt x="0" y="297359"/>
                  </a:lnTo>
                  <a:close/>
                </a:path>
              </a:pathLst>
            </a:custGeom>
            <a:solidFill>
              <a:srgbClr val="23314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7012392" cy="325934"/>
            </a:xfrm>
            <a:prstGeom prst="rect">
              <a:avLst/>
            </a:prstGeom>
          </p:spPr>
          <p:txBody>
            <a:bodyPr anchor="ctr" rtlCol="false" tIns="47823" lIns="47823" bIns="47823" rIns="47823"/>
            <a:lstStyle/>
            <a:p>
              <a:pPr algn="ctr">
                <a:lnSpc>
                  <a:spcPts val="184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33107" y="531257"/>
            <a:ext cx="17621786" cy="8419221"/>
            <a:chOff x="0" y="0"/>
            <a:chExt cx="6756937" cy="322828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756937" cy="3228285"/>
            </a:xfrm>
            <a:custGeom>
              <a:avLst/>
              <a:gdLst/>
              <a:ahLst/>
              <a:cxnLst/>
              <a:rect r="r" b="b" t="t" l="l"/>
              <a:pathLst>
                <a:path h="3228285" w="6756937">
                  <a:moveTo>
                    <a:pt x="0" y="0"/>
                  </a:moveTo>
                  <a:lnTo>
                    <a:pt x="6756937" y="0"/>
                  </a:lnTo>
                  <a:lnTo>
                    <a:pt x="6756937" y="3228285"/>
                  </a:lnTo>
                  <a:lnTo>
                    <a:pt x="0" y="3228285"/>
                  </a:lnTo>
                  <a:close/>
                </a:path>
              </a:pathLst>
            </a:custGeom>
            <a:solidFill>
              <a:srgbClr val="F4EFDD">
                <a:alpha val="35686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6756937" cy="3256860"/>
            </a:xfrm>
            <a:prstGeom prst="rect">
              <a:avLst/>
            </a:prstGeom>
          </p:spPr>
          <p:txBody>
            <a:bodyPr anchor="ctr" rtlCol="false" tIns="98136" lIns="98136" bIns="98136" rIns="98136"/>
            <a:lstStyle/>
            <a:p>
              <a:pPr algn="ctr">
                <a:lnSpc>
                  <a:spcPts val="1845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602589" y="1123950"/>
            <a:ext cx="3599069" cy="2906333"/>
          </a:xfrm>
          <a:custGeom>
            <a:avLst/>
            <a:gdLst/>
            <a:ahLst/>
            <a:cxnLst/>
            <a:rect r="r" b="b" t="t" l="l"/>
            <a:pathLst>
              <a:path h="2906333" w="3599069">
                <a:moveTo>
                  <a:pt x="0" y="0"/>
                </a:moveTo>
                <a:lnTo>
                  <a:pt x="3599069" y="0"/>
                </a:lnTo>
                <a:lnTo>
                  <a:pt x="3599069" y="2906333"/>
                </a:lnTo>
                <a:lnTo>
                  <a:pt x="0" y="2906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536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591696" y="6942500"/>
            <a:ext cx="12363197" cy="2007977"/>
            <a:chOff x="0" y="0"/>
            <a:chExt cx="3256151" cy="52885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256150" cy="528850"/>
            </a:xfrm>
            <a:custGeom>
              <a:avLst/>
              <a:gdLst/>
              <a:ahLst/>
              <a:cxnLst/>
              <a:rect r="r" b="b" t="t" l="l"/>
              <a:pathLst>
                <a:path h="528850" w="3256150">
                  <a:moveTo>
                    <a:pt x="0" y="0"/>
                  </a:moveTo>
                  <a:lnTo>
                    <a:pt x="3256150" y="0"/>
                  </a:lnTo>
                  <a:lnTo>
                    <a:pt x="3256150" y="528850"/>
                  </a:lnTo>
                  <a:lnTo>
                    <a:pt x="0" y="528850"/>
                  </a:lnTo>
                  <a:close/>
                </a:path>
              </a:pathLst>
            </a:custGeom>
            <a:solidFill>
              <a:srgbClr val="F4EFDD">
                <a:alpha val="66667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76200"/>
              <a:ext cx="3256151" cy="605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5025130" y="1410389"/>
            <a:ext cx="12072352" cy="2142955"/>
          </a:xfrm>
          <a:custGeom>
            <a:avLst/>
            <a:gdLst/>
            <a:ahLst/>
            <a:cxnLst/>
            <a:rect r="r" b="b" t="t" l="l"/>
            <a:pathLst>
              <a:path h="2142955" w="12072352">
                <a:moveTo>
                  <a:pt x="0" y="0"/>
                </a:moveTo>
                <a:lnTo>
                  <a:pt x="12072351" y="0"/>
                </a:lnTo>
                <a:lnTo>
                  <a:pt x="12072351" y="2142955"/>
                </a:lnTo>
                <a:lnTo>
                  <a:pt x="0" y="2142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025130" y="7318802"/>
            <a:ext cx="12101398" cy="1504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999"/>
              </a:lnSpc>
              <a:spcBef>
                <a:spcPct val="0"/>
              </a:spcBef>
            </a:pPr>
            <a:r>
              <a:rPr lang="en-US" b="true" sz="3999">
                <a:solidFill>
                  <a:srgbClr val="9C6D2D"/>
                </a:solidFill>
                <a:latin typeface="Hatton Bold"/>
                <a:ea typeface="Hatton Bold"/>
                <a:cs typeface="Hatton Bold"/>
                <a:sym typeface="Hatton Bold"/>
              </a:rPr>
              <a:t>Rabbi Stewart  &amp; Chantal Winograd</a:t>
            </a:r>
          </a:p>
          <a:p>
            <a:pPr algn="r">
              <a:lnSpc>
                <a:spcPts val="5999"/>
              </a:lnSpc>
              <a:spcBef>
                <a:spcPct val="0"/>
              </a:spcBef>
            </a:pPr>
            <a:r>
              <a:rPr lang="en-US" sz="3999">
                <a:solidFill>
                  <a:srgbClr val="9C6D2D"/>
                </a:solidFill>
                <a:latin typeface="Gothic A1 Thin Bold"/>
                <a:ea typeface="Gothic A1 Thin Bold"/>
                <a:cs typeface="Gothic A1 Thin Bold"/>
                <a:sym typeface="Gothic A1 Thin Bold"/>
              </a:rPr>
              <a:t>WWW.REACHII.ORG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9258300"/>
            <a:ext cx="16485187" cy="516137"/>
            <a:chOff x="0" y="0"/>
            <a:chExt cx="21980249" cy="68818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09816"/>
              <a:ext cx="21980249" cy="478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pc="327">
                  <a:solidFill>
                    <a:srgbClr val="000000"/>
                  </a:solidFill>
                  <a:latin typeface="Gothic A1"/>
                  <a:ea typeface="Gothic A1"/>
                  <a:cs typeface="Gothic A1"/>
                  <a:sym typeface="Gothic A1"/>
                </a:rPr>
                <a:t>WWW.REACHII.ORG</a:t>
              </a:r>
            </a:p>
          </p:txBody>
        </p:sp>
        <p:sp>
          <p:nvSpPr>
            <p:cNvPr name="AutoShape 4" id="4"/>
            <p:cNvSpPr/>
            <p:nvPr/>
          </p:nvSpPr>
          <p:spPr>
            <a:xfrm rot="5400000">
              <a:off x="10983771" y="-10983771"/>
              <a:ext cx="12708" cy="21980249"/>
            </a:xfrm>
            <a:prstGeom prst="rect">
              <a:avLst/>
            </a:prstGeom>
            <a:solidFill>
              <a:srgbClr val="000000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3494414" y="3571304"/>
            <a:ext cx="3067895" cy="2915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4800" b="true">
                <a:solidFill>
                  <a:srgbClr val="000000"/>
                </a:solidFill>
                <a:latin typeface="Hatton Bold"/>
                <a:ea typeface="Hatton Bold"/>
                <a:cs typeface="Hatton Bold"/>
                <a:sym typeface="Hatton Bold"/>
              </a:rPr>
              <a:t>In the Bomb Shelter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533599" y="521591"/>
            <a:ext cx="11043190" cy="8422784"/>
            <a:chOff x="0" y="0"/>
            <a:chExt cx="12961219" cy="988569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59761" cy="9885690"/>
            </a:xfrm>
            <a:custGeom>
              <a:avLst/>
              <a:gdLst/>
              <a:ahLst/>
              <a:cxnLst/>
              <a:rect r="r" b="b" t="t" l="l"/>
              <a:pathLst>
                <a:path h="9885690" w="12959761">
                  <a:moveTo>
                    <a:pt x="0" y="9067156"/>
                  </a:moveTo>
                  <a:lnTo>
                    <a:pt x="0" y="818535"/>
                  </a:lnTo>
                  <a:cubicBezTo>
                    <a:pt x="0" y="365771"/>
                    <a:pt x="269752" y="0"/>
                    <a:pt x="603661" y="0"/>
                  </a:cubicBezTo>
                  <a:lnTo>
                    <a:pt x="12356100" y="0"/>
                  </a:lnTo>
                  <a:cubicBezTo>
                    <a:pt x="12690009" y="0"/>
                    <a:pt x="12959761" y="365771"/>
                    <a:pt x="12959761" y="818535"/>
                  </a:cubicBezTo>
                  <a:lnTo>
                    <a:pt x="12959761" y="9065178"/>
                  </a:lnTo>
                  <a:cubicBezTo>
                    <a:pt x="12959761" y="9517943"/>
                    <a:pt x="12690009" y="9883714"/>
                    <a:pt x="12356100" y="9883714"/>
                  </a:cubicBezTo>
                  <a:lnTo>
                    <a:pt x="603661" y="9883714"/>
                  </a:lnTo>
                  <a:cubicBezTo>
                    <a:pt x="271210" y="9885690"/>
                    <a:pt x="0" y="9519920"/>
                    <a:pt x="0" y="9067156"/>
                  </a:cubicBezTo>
                  <a:close/>
                </a:path>
              </a:pathLst>
            </a:custGeom>
            <a:blipFill>
              <a:blip r:embed="rId2"/>
              <a:stretch>
                <a:fillRect l="0" t="-4117" r="0" b="-4117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7750" y="9258300"/>
            <a:ext cx="16485187" cy="516137"/>
            <a:chOff x="0" y="0"/>
            <a:chExt cx="21980249" cy="68818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09816"/>
              <a:ext cx="21980249" cy="478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pc="327">
                  <a:solidFill>
                    <a:srgbClr val="000000"/>
                  </a:solidFill>
                  <a:latin typeface="Gothic A1"/>
                  <a:ea typeface="Gothic A1"/>
                  <a:cs typeface="Gothic A1"/>
                  <a:sym typeface="Gothic A1"/>
                </a:rPr>
                <a:t>WWW.REACHII.ORG</a:t>
              </a:r>
            </a:p>
          </p:txBody>
        </p:sp>
        <p:sp>
          <p:nvSpPr>
            <p:cNvPr name="AutoShape 4" id="4"/>
            <p:cNvSpPr/>
            <p:nvPr/>
          </p:nvSpPr>
          <p:spPr>
            <a:xfrm rot="5400000">
              <a:off x="10983771" y="-10983771"/>
              <a:ext cx="12708" cy="21980249"/>
            </a:xfrm>
            <a:prstGeom prst="rect">
              <a:avLst/>
            </a:pr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693304" y="331502"/>
            <a:ext cx="8565996" cy="8724361"/>
            <a:chOff x="0" y="0"/>
            <a:chExt cx="8462064" cy="86185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462063" cy="8618507"/>
            </a:xfrm>
            <a:custGeom>
              <a:avLst/>
              <a:gdLst/>
              <a:ahLst/>
              <a:cxnLst/>
              <a:rect r="r" b="b" t="t" l="l"/>
              <a:pathLst>
                <a:path h="8618507" w="8462063">
                  <a:moveTo>
                    <a:pt x="0" y="8181836"/>
                  </a:moveTo>
                  <a:lnTo>
                    <a:pt x="0" y="436671"/>
                  </a:lnTo>
                  <a:cubicBezTo>
                    <a:pt x="0" y="195353"/>
                    <a:pt x="287710" y="0"/>
                    <a:pt x="643117" y="0"/>
                  </a:cubicBezTo>
                  <a:lnTo>
                    <a:pt x="7818947" y="0"/>
                  </a:lnTo>
                  <a:cubicBezTo>
                    <a:pt x="8174354" y="0"/>
                    <a:pt x="8462063" y="196502"/>
                    <a:pt x="8462063" y="436671"/>
                  </a:cubicBezTo>
                  <a:lnTo>
                    <a:pt x="8462063" y="8181836"/>
                  </a:lnTo>
                  <a:cubicBezTo>
                    <a:pt x="8462063" y="8423155"/>
                    <a:pt x="8174354" y="8618507"/>
                    <a:pt x="7818947" y="8618507"/>
                  </a:cubicBezTo>
                  <a:lnTo>
                    <a:pt x="643117" y="8618507"/>
                  </a:lnTo>
                  <a:cubicBezTo>
                    <a:pt x="289403" y="8618507"/>
                    <a:pt x="0" y="8423155"/>
                    <a:pt x="0" y="8181836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-16382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47750" y="3571304"/>
            <a:ext cx="6279455" cy="2915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776"/>
              </a:lnSpc>
            </a:pPr>
            <a:r>
              <a:rPr lang="en-US" b="true" sz="4800">
                <a:solidFill>
                  <a:srgbClr val="000000"/>
                </a:solidFill>
                <a:latin typeface="Hatton Bold"/>
                <a:ea typeface="Hatton Bold"/>
                <a:cs typeface="Hatton Bold"/>
                <a:sym typeface="Hatton Bold"/>
              </a:rPr>
              <a:t>Two Generations of Survivors - Itai and Boris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7750" y="9258300"/>
            <a:ext cx="16485187" cy="516137"/>
            <a:chOff x="0" y="0"/>
            <a:chExt cx="21980249" cy="68818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09816"/>
              <a:ext cx="21980249" cy="478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pc="327">
                  <a:solidFill>
                    <a:srgbClr val="000000"/>
                  </a:solidFill>
                  <a:latin typeface="Gothic A1"/>
                  <a:ea typeface="Gothic A1"/>
                  <a:cs typeface="Gothic A1"/>
                  <a:sym typeface="Gothic A1"/>
                </a:rPr>
                <a:t>WWW.REACHII.ORG</a:t>
              </a:r>
            </a:p>
          </p:txBody>
        </p:sp>
        <p:sp>
          <p:nvSpPr>
            <p:cNvPr name="AutoShape 4" id="4"/>
            <p:cNvSpPr/>
            <p:nvPr/>
          </p:nvSpPr>
          <p:spPr>
            <a:xfrm rot="5400000">
              <a:off x="10983771" y="-10983771"/>
              <a:ext cx="12708" cy="21980249"/>
            </a:xfrm>
            <a:prstGeom prst="rect">
              <a:avLst/>
            </a:prstGeom>
            <a:solidFill>
              <a:srgbClr val="000000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757973" y="4061841"/>
            <a:ext cx="7076471" cy="1934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76"/>
              </a:lnSpc>
            </a:pPr>
            <a:r>
              <a:rPr lang="en-US" sz="4800" b="true">
                <a:solidFill>
                  <a:srgbClr val="000000"/>
                </a:solidFill>
                <a:latin typeface="Hatton Bold"/>
                <a:ea typeface="Hatton Bold"/>
                <a:cs typeface="Hatton Bold"/>
                <a:sym typeface="Hatton Bold"/>
              </a:rPr>
              <a:t>October 7 </a:t>
            </a:r>
          </a:p>
          <a:p>
            <a:pPr algn="just">
              <a:lnSpc>
                <a:spcPts val="7776"/>
              </a:lnSpc>
            </a:pPr>
            <a:r>
              <a:rPr lang="en-US" b="true" sz="4800">
                <a:solidFill>
                  <a:srgbClr val="000000"/>
                </a:solidFill>
                <a:latin typeface="Hatton Bold"/>
                <a:ea typeface="Hatton Bold"/>
                <a:cs typeface="Hatton Bold"/>
                <a:sym typeface="Hatton Bold"/>
              </a:rPr>
              <a:t>Survivor - Ziv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7640846" y="523397"/>
            <a:ext cx="9618454" cy="8289248"/>
            <a:chOff x="0" y="0"/>
            <a:chExt cx="11289030" cy="972896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287760" cy="9728961"/>
            </a:xfrm>
            <a:custGeom>
              <a:avLst/>
              <a:gdLst/>
              <a:ahLst/>
              <a:cxnLst/>
              <a:rect r="r" b="b" t="t" l="l"/>
              <a:pathLst>
                <a:path h="9728961" w="11287760">
                  <a:moveTo>
                    <a:pt x="0" y="8923403"/>
                  </a:moveTo>
                  <a:lnTo>
                    <a:pt x="0" y="805558"/>
                  </a:lnTo>
                  <a:cubicBezTo>
                    <a:pt x="0" y="359972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359972"/>
                    <a:pt x="11287760" y="805558"/>
                  </a:cubicBezTo>
                  <a:lnTo>
                    <a:pt x="11287760" y="8921458"/>
                  </a:lnTo>
                  <a:cubicBezTo>
                    <a:pt x="11287760" y="9367044"/>
                    <a:pt x="11052810" y="9727016"/>
                    <a:pt x="10761980" y="9727016"/>
                  </a:cubicBezTo>
                  <a:lnTo>
                    <a:pt x="525780" y="9727016"/>
                  </a:lnTo>
                  <a:cubicBezTo>
                    <a:pt x="236220" y="9728961"/>
                    <a:pt x="0" y="9368989"/>
                    <a:pt x="0" y="8923403"/>
                  </a:cubicBezTo>
                  <a:close/>
                </a:path>
              </a:pathLst>
            </a:custGeom>
            <a:blipFill>
              <a:blip r:embed="rId2"/>
              <a:stretch>
                <a:fillRect l="0" t="-33171" r="0" b="-73381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9258300"/>
            <a:ext cx="16485187" cy="516137"/>
            <a:chOff x="0" y="0"/>
            <a:chExt cx="21980249" cy="68818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09816"/>
              <a:ext cx="21980249" cy="478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pc="327">
                  <a:solidFill>
                    <a:srgbClr val="000000"/>
                  </a:solidFill>
                  <a:latin typeface="Gothic A1"/>
                  <a:ea typeface="Gothic A1"/>
                  <a:cs typeface="Gothic A1"/>
                  <a:sym typeface="Gothic A1"/>
                </a:rPr>
                <a:t>WWW.REACHII.ORG</a:t>
              </a:r>
            </a:p>
          </p:txBody>
        </p:sp>
        <p:sp>
          <p:nvSpPr>
            <p:cNvPr name="AutoShape 4" id="4"/>
            <p:cNvSpPr/>
            <p:nvPr/>
          </p:nvSpPr>
          <p:spPr>
            <a:xfrm rot="5400000">
              <a:off x="10983771" y="-10983771"/>
              <a:ext cx="12708" cy="21980249"/>
            </a:xfrm>
            <a:prstGeom prst="rect">
              <a:avLst/>
            </a:prstGeom>
            <a:solidFill>
              <a:srgbClr val="000000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2018081" y="3080766"/>
            <a:ext cx="5241219" cy="389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776"/>
              </a:lnSpc>
            </a:pPr>
            <a:r>
              <a:rPr lang="en-US" b="true" sz="4800">
                <a:solidFill>
                  <a:srgbClr val="000000"/>
                </a:solidFill>
                <a:latin typeface="Hatton Bold"/>
                <a:ea typeface="Hatton Bold"/>
                <a:cs typeface="Hatton Bold"/>
                <a:sym typeface="Hatton Bold"/>
              </a:rPr>
              <a:t>Eliya - Recently Released Hostage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533599" y="521591"/>
            <a:ext cx="11043190" cy="8422784"/>
            <a:chOff x="0" y="0"/>
            <a:chExt cx="12961219" cy="988569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59761" cy="9885690"/>
            </a:xfrm>
            <a:custGeom>
              <a:avLst/>
              <a:gdLst/>
              <a:ahLst/>
              <a:cxnLst/>
              <a:rect r="r" b="b" t="t" l="l"/>
              <a:pathLst>
                <a:path h="9885690" w="12959761">
                  <a:moveTo>
                    <a:pt x="0" y="9067156"/>
                  </a:moveTo>
                  <a:lnTo>
                    <a:pt x="0" y="818535"/>
                  </a:lnTo>
                  <a:cubicBezTo>
                    <a:pt x="0" y="365771"/>
                    <a:pt x="269752" y="0"/>
                    <a:pt x="603661" y="0"/>
                  </a:cubicBezTo>
                  <a:lnTo>
                    <a:pt x="12356100" y="0"/>
                  </a:lnTo>
                  <a:cubicBezTo>
                    <a:pt x="12690009" y="0"/>
                    <a:pt x="12959761" y="365771"/>
                    <a:pt x="12959761" y="818535"/>
                  </a:cubicBezTo>
                  <a:lnTo>
                    <a:pt x="12959761" y="9065178"/>
                  </a:lnTo>
                  <a:cubicBezTo>
                    <a:pt x="12959761" y="9517943"/>
                    <a:pt x="12690009" y="9883714"/>
                    <a:pt x="12356100" y="9883714"/>
                  </a:cubicBezTo>
                  <a:lnTo>
                    <a:pt x="603661" y="9883714"/>
                  </a:lnTo>
                  <a:cubicBezTo>
                    <a:pt x="271210" y="9885690"/>
                    <a:pt x="0" y="9519920"/>
                    <a:pt x="0" y="9067156"/>
                  </a:cubicBezTo>
                  <a:close/>
                </a:path>
              </a:pathLst>
            </a:custGeom>
            <a:blipFill>
              <a:blip r:embed="rId2"/>
              <a:stretch>
                <a:fillRect l="-5778" t="0" r="-5778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7750" y="9258300"/>
            <a:ext cx="16485187" cy="516137"/>
            <a:chOff x="0" y="0"/>
            <a:chExt cx="21980249" cy="68818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09816"/>
              <a:ext cx="21980249" cy="478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pc="327">
                  <a:solidFill>
                    <a:srgbClr val="000000"/>
                  </a:solidFill>
                  <a:latin typeface="Gothic A1"/>
                  <a:ea typeface="Gothic A1"/>
                  <a:cs typeface="Gothic A1"/>
                  <a:sym typeface="Gothic A1"/>
                </a:rPr>
                <a:t>WWW.REACHII.ORG</a:t>
              </a:r>
            </a:p>
          </p:txBody>
        </p:sp>
        <p:sp>
          <p:nvSpPr>
            <p:cNvPr name="AutoShape 4" id="4"/>
            <p:cNvSpPr/>
            <p:nvPr/>
          </p:nvSpPr>
          <p:spPr>
            <a:xfrm rot="5400000">
              <a:off x="10983771" y="-10983771"/>
              <a:ext cx="12708" cy="21980249"/>
            </a:xfrm>
            <a:prstGeom prst="rect">
              <a:avLst/>
            </a:prstGeom>
            <a:solidFill>
              <a:srgbClr val="000000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47750" y="3571304"/>
            <a:ext cx="3768188" cy="2915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76"/>
              </a:lnSpc>
            </a:pPr>
            <a:r>
              <a:rPr lang="en-US" b="true" sz="4800">
                <a:solidFill>
                  <a:srgbClr val="000000"/>
                </a:solidFill>
                <a:latin typeface="Hatton Bold"/>
                <a:ea typeface="Hatton Bold"/>
                <a:cs typeface="Hatton Bold"/>
                <a:sym typeface="Hatton Bold"/>
              </a:rPr>
              <a:t>Freed from Gaza - Ilana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7640846" y="523397"/>
            <a:ext cx="9618454" cy="8289248"/>
            <a:chOff x="0" y="0"/>
            <a:chExt cx="11289030" cy="972896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287760" cy="9728961"/>
            </a:xfrm>
            <a:custGeom>
              <a:avLst/>
              <a:gdLst/>
              <a:ahLst/>
              <a:cxnLst/>
              <a:rect r="r" b="b" t="t" l="l"/>
              <a:pathLst>
                <a:path h="9728961" w="11287760">
                  <a:moveTo>
                    <a:pt x="0" y="8923403"/>
                  </a:moveTo>
                  <a:lnTo>
                    <a:pt x="0" y="805558"/>
                  </a:lnTo>
                  <a:cubicBezTo>
                    <a:pt x="0" y="359972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359972"/>
                    <a:pt x="11287760" y="805558"/>
                  </a:cubicBezTo>
                  <a:lnTo>
                    <a:pt x="11287760" y="8921458"/>
                  </a:lnTo>
                  <a:cubicBezTo>
                    <a:pt x="11287760" y="9367044"/>
                    <a:pt x="11052810" y="9727016"/>
                    <a:pt x="10761980" y="9727016"/>
                  </a:cubicBezTo>
                  <a:lnTo>
                    <a:pt x="525780" y="9727016"/>
                  </a:lnTo>
                  <a:cubicBezTo>
                    <a:pt x="236220" y="9728961"/>
                    <a:pt x="0" y="9368989"/>
                    <a:pt x="0" y="8923403"/>
                  </a:cubicBezTo>
                  <a:close/>
                </a:path>
              </a:pathLst>
            </a:custGeom>
            <a:blipFill>
              <a:blip r:embed="rId2"/>
              <a:stretch>
                <a:fillRect l="0" t="-6756" r="0" b="-6756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57275" y="1028700"/>
            <a:ext cx="7315291" cy="4114800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7598" r="0" b="-7598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9944009" y="1028700"/>
            <a:ext cx="7315291" cy="4114800"/>
            <a:chOff x="0" y="0"/>
            <a:chExt cx="1128903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-7834" t="0" r="-783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057165" y="6910838"/>
            <a:ext cx="14173670" cy="169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Hatton"/>
                <a:ea typeface="Hatton"/>
                <a:cs typeface="Hatton"/>
                <a:sym typeface="Hatton"/>
              </a:rPr>
              <a:t>Hundreds of Israelis are hearing the Good News of Yeshua for the first time in their lives! Many are receiving comfort and healing for their wounded souls.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5860521"/>
            <a:ext cx="18288000" cy="718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b="true" sz="4800">
                <a:solidFill>
                  <a:srgbClr val="000000"/>
                </a:solidFill>
                <a:latin typeface="Hatton Bold"/>
                <a:ea typeface="Hatton Bold"/>
                <a:cs typeface="Hatton Bold"/>
                <a:sym typeface="Hatton Bold"/>
              </a:rPr>
              <a:t>SunRise in the Himalayas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057275" y="9258300"/>
            <a:ext cx="16485187" cy="516137"/>
            <a:chOff x="0" y="0"/>
            <a:chExt cx="21980249" cy="688183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209816"/>
              <a:ext cx="21980249" cy="478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99"/>
                </a:lnSpc>
                <a:spcBef>
                  <a:spcPct val="0"/>
                </a:spcBef>
              </a:pPr>
              <a:r>
                <a:rPr lang="en-US" sz="1999" spc="327">
                  <a:solidFill>
                    <a:srgbClr val="000000"/>
                  </a:solidFill>
                  <a:latin typeface="Gothic A1"/>
                  <a:ea typeface="Gothic A1"/>
                  <a:cs typeface="Gothic A1"/>
                  <a:sym typeface="Gothic A1"/>
                </a:rPr>
                <a:t>WWW.REACHII.ORG</a:t>
              </a:r>
            </a:p>
          </p:txBody>
        </p:sp>
        <p:sp>
          <p:nvSpPr>
            <p:cNvPr name="AutoShape 10" id="10"/>
            <p:cNvSpPr/>
            <p:nvPr/>
          </p:nvSpPr>
          <p:spPr>
            <a:xfrm rot="5400000">
              <a:off x="10983771" y="-10983771"/>
              <a:ext cx="12708" cy="21980249"/>
            </a:xfrm>
            <a:prstGeom prst="rect">
              <a:avLst/>
            </a:prstGeom>
            <a:solidFill>
              <a:srgbClr val="000000"/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DAGrd4vF1zU</dc:identifier>
  <dcterms:modified xsi:type="dcterms:W3CDTF">2011-08-01T06:04:30Z</dcterms:modified>
  <cp:revision>1</cp:revision>
  <dc:title>PPT Messiah Conference 2025</dc:title>
</cp:coreProperties>
</file>