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 id="2147483857" r:id="rId2"/>
  </p:sldMasterIdLst>
  <p:notesMasterIdLst>
    <p:notesMasterId r:id="rId90"/>
  </p:notesMasterIdLst>
  <p:handoutMasterIdLst>
    <p:handoutMasterId r:id="rId91"/>
  </p:handoutMasterIdLst>
  <p:sldIdLst>
    <p:sldId id="63602" r:id="rId3"/>
    <p:sldId id="63649" r:id="rId4"/>
    <p:sldId id="67306" r:id="rId5"/>
    <p:sldId id="67305" r:id="rId6"/>
    <p:sldId id="67310" r:id="rId7"/>
    <p:sldId id="63558" r:id="rId8"/>
    <p:sldId id="63592" r:id="rId9"/>
    <p:sldId id="63598" r:id="rId10"/>
    <p:sldId id="63565" r:id="rId11"/>
    <p:sldId id="63650" r:id="rId12"/>
    <p:sldId id="63591" r:id="rId13"/>
    <p:sldId id="67311" r:id="rId14"/>
    <p:sldId id="67312" r:id="rId15"/>
    <p:sldId id="63593" r:id="rId16"/>
    <p:sldId id="63599" r:id="rId17"/>
    <p:sldId id="67307" r:id="rId18"/>
    <p:sldId id="257" r:id="rId19"/>
    <p:sldId id="260" r:id="rId20"/>
    <p:sldId id="258" r:id="rId21"/>
    <p:sldId id="259" r:id="rId22"/>
    <p:sldId id="67362" r:id="rId23"/>
    <p:sldId id="67314" r:id="rId24"/>
    <p:sldId id="67308" r:id="rId25"/>
    <p:sldId id="67313" r:id="rId26"/>
    <p:sldId id="67309" r:id="rId27"/>
    <p:sldId id="63638" r:id="rId28"/>
    <p:sldId id="63639" r:id="rId29"/>
    <p:sldId id="63640" r:id="rId30"/>
    <p:sldId id="63641" r:id="rId31"/>
    <p:sldId id="63550" r:id="rId32"/>
    <p:sldId id="63551" r:id="rId33"/>
    <p:sldId id="63645" r:id="rId34"/>
    <p:sldId id="67347" r:id="rId35"/>
    <p:sldId id="67348" r:id="rId36"/>
    <p:sldId id="63642" r:id="rId37"/>
    <p:sldId id="63643" r:id="rId38"/>
    <p:sldId id="63644" r:id="rId39"/>
    <p:sldId id="67318" r:id="rId40"/>
    <p:sldId id="67319" r:id="rId41"/>
    <p:sldId id="67304" r:id="rId42"/>
    <p:sldId id="67349" r:id="rId43"/>
    <p:sldId id="67320" r:id="rId44"/>
    <p:sldId id="67350" r:id="rId45"/>
    <p:sldId id="67351" r:id="rId46"/>
    <p:sldId id="67352" r:id="rId47"/>
    <p:sldId id="67358" r:id="rId48"/>
    <p:sldId id="67359" r:id="rId49"/>
    <p:sldId id="67355" r:id="rId50"/>
    <p:sldId id="67356" r:id="rId51"/>
    <p:sldId id="67357" r:id="rId52"/>
    <p:sldId id="67353" r:id="rId53"/>
    <p:sldId id="67354" r:id="rId54"/>
    <p:sldId id="67360" r:id="rId55"/>
    <p:sldId id="67316" r:id="rId56"/>
    <p:sldId id="67317" r:id="rId57"/>
    <p:sldId id="67315" r:id="rId58"/>
    <p:sldId id="67298" r:id="rId59"/>
    <p:sldId id="67321" r:id="rId60"/>
    <p:sldId id="67322" r:id="rId61"/>
    <p:sldId id="67324" r:id="rId62"/>
    <p:sldId id="67327" r:id="rId63"/>
    <p:sldId id="67361" r:id="rId64"/>
    <p:sldId id="67325" r:id="rId65"/>
    <p:sldId id="67328" r:id="rId66"/>
    <p:sldId id="67326" r:id="rId67"/>
    <p:sldId id="67329" r:id="rId68"/>
    <p:sldId id="67332" r:id="rId69"/>
    <p:sldId id="67330" r:id="rId70"/>
    <p:sldId id="67331" r:id="rId71"/>
    <p:sldId id="67333" r:id="rId72"/>
    <p:sldId id="67338" r:id="rId73"/>
    <p:sldId id="67323" r:id="rId74"/>
    <p:sldId id="67339" r:id="rId75"/>
    <p:sldId id="67340" r:id="rId76"/>
    <p:sldId id="67334" r:id="rId77"/>
    <p:sldId id="67335" r:id="rId78"/>
    <p:sldId id="67341" r:id="rId79"/>
    <p:sldId id="67336" r:id="rId80"/>
    <p:sldId id="67337" r:id="rId81"/>
    <p:sldId id="67345" r:id="rId82"/>
    <p:sldId id="67342" r:id="rId83"/>
    <p:sldId id="67346" r:id="rId84"/>
    <p:sldId id="67343" r:id="rId85"/>
    <p:sldId id="67363" r:id="rId86"/>
    <p:sldId id="67364" r:id="rId87"/>
    <p:sldId id="63289" r:id="rId88"/>
    <p:sldId id="67344" r:id="rId89"/>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343" autoAdjust="0"/>
  </p:normalViewPr>
  <p:slideViewPr>
    <p:cSldViewPr>
      <p:cViewPr varScale="1">
        <p:scale>
          <a:sx n="103" d="100"/>
          <a:sy n="103" d="100"/>
        </p:scale>
        <p:origin x="114" y="23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68" d="100"/>
        <a:sy n="168" d="100"/>
      </p:scale>
      <p:origin x="0" y="-44016"/>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Elul Intimacy</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13, 2025 5785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Elul Intimacy</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13, 2025 5785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Lori</a:t>
            </a:r>
          </a:p>
        </p:txBody>
      </p:sp>
      <p:sp>
        <p:nvSpPr>
          <p:cNvPr id="4" name="Header Placeholder 3"/>
          <p:cNvSpPr>
            <a:spLocks noGrp="1"/>
          </p:cNvSpPr>
          <p:nvPr>
            <p:ph type="hdr" sz="quarter"/>
          </p:nvPr>
        </p:nvSpPr>
        <p:spPr/>
        <p:txBody>
          <a:bodyPr/>
          <a:lstStyle/>
          <a:p>
            <a:r>
              <a:rPr lang="en-US" altLang="en-US"/>
              <a:t>Elul Intimacy</a:t>
            </a:r>
          </a:p>
        </p:txBody>
      </p:sp>
      <p:sp>
        <p:nvSpPr>
          <p:cNvPr id="5" name="Date Placeholder 4"/>
          <p:cNvSpPr>
            <a:spLocks noGrp="1"/>
          </p:cNvSpPr>
          <p:nvPr>
            <p:ph type="dt" idx="1"/>
          </p:nvPr>
        </p:nvSpPr>
        <p:spPr/>
        <p:txBody>
          <a:bodyPr/>
          <a:lstStyle/>
          <a:p>
            <a:r>
              <a:rPr lang="en-US" altLang="en-US"/>
              <a:t>Sept 13,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a:t>
            </a:fld>
            <a:endParaRPr lang="en-US" altLang="en-US"/>
          </a:p>
        </p:txBody>
      </p:sp>
    </p:spTree>
    <p:extLst>
      <p:ext uri="{BB962C8B-B14F-4D97-AF65-F5344CB8AC3E}">
        <p14:creationId xmlns:p14="http://schemas.microsoft.com/office/powerpoint/2010/main" val="3153939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Elul Intimacy</a:t>
            </a:r>
          </a:p>
        </p:txBody>
      </p:sp>
      <p:sp>
        <p:nvSpPr>
          <p:cNvPr id="5" name="Date Placeholder 4"/>
          <p:cNvSpPr>
            <a:spLocks noGrp="1"/>
          </p:cNvSpPr>
          <p:nvPr>
            <p:ph type="dt" idx="1"/>
          </p:nvPr>
        </p:nvSpPr>
        <p:spPr/>
        <p:txBody>
          <a:bodyPr/>
          <a:lstStyle/>
          <a:p>
            <a:r>
              <a:rPr lang="en-US" altLang="en-US"/>
              <a:t>Sept 13,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740746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Loving repentance.</a:t>
            </a:r>
          </a:p>
          <a:p>
            <a:r>
              <a:rPr lang="en-US" dirty="0"/>
              <a:t>Not dreaded repentance?  That too.  We can love and fear/respect parents, authorities.</a:t>
            </a:r>
          </a:p>
        </p:txBody>
      </p:sp>
      <p:sp>
        <p:nvSpPr>
          <p:cNvPr id="4" name="Header Placeholder 3"/>
          <p:cNvSpPr>
            <a:spLocks noGrp="1"/>
          </p:cNvSpPr>
          <p:nvPr>
            <p:ph type="hdr" sz="quarter"/>
          </p:nvPr>
        </p:nvSpPr>
        <p:spPr/>
        <p:txBody>
          <a:bodyPr/>
          <a:lstStyle/>
          <a:p>
            <a:r>
              <a:rPr lang="en-US" altLang="en-US"/>
              <a:t>Elul Intimacy</a:t>
            </a:r>
          </a:p>
        </p:txBody>
      </p:sp>
      <p:sp>
        <p:nvSpPr>
          <p:cNvPr id="5" name="Date Placeholder 4"/>
          <p:cNvSpPr>
            <a:spLocks noGrp="1"/>
          </p:cNvSpPr>
          <p:nvPr>
            <p:ph type="dt" idx="1"/>
          </p:nvPr>
        </p:nvSpPr>
        <p:spPr/>
        <p:txBody>
          <a:bodyPr/>
          <a:lstStyle/>
          <a:p>
            <a:r>
              <a:rPr lang="en-US" altLang="en-US"/>
              <a:t>Sept 13,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53006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B8ADF-B9B0-058B-FD6E-8D786CCA338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29E607A-9632-1BCF-CC11-1990DCF04DC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910E75D4-BC17-1FFB-1674-05133B8A19A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0C93E2EF-AAB4-FE6F-97E9-6B975C06F50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0E9EF9E-E3DB-3961-2494-802C5ABAB05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1B9F744-3F43-1F19-02E2-82D2F5F6C1E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5CC3838-08D9-4647-25E2-DC1D20E7C4C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00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FC6DA-B7DA-7C8C-9D4F-2476D5902C4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0F34687-D562-0642-0BBA-364BADF3FF1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6F17E23E-7573-3DBA-3909-9F6E963B751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F11B44E8-7C94-566E-2E60-DCA62134B0C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133012B-EFC3-A0AA-EDFE-B91C9E75D32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F9055AE-88CA-7519-B914-0C628DDEF98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chemeClr val="tx1"/>
                </a:solidFill>
              </a:rPr>
              <a:t>[Greatest common offense in Messianic]</a:t>
            </a:r>
          </a:p>
          <a:p>
            <a:pPr algn="l"/>
            <a:endParaRPr lang="en-US" altLang="en-US" dirty="0"/>
          </a:p>
        </p:txBody>
      </p:sp>
      <p:cxnSp>
        <p:nvCxnSpPr>
          <p:cNvPr id="3" name="Straight Connector 2">
            <a:extLst>
              <a:ext uri="{FF2B5EF4-FFF2-40B4-BE49-F238E27FC236}">
                <a16:creationId xmlns:a16="http://schemas.microsoft.com/office/drawing/2014/main" id="{6568F2EC-38F1-495B-11C3-0492AF6B6F3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Elul Intimacy</a:t>
            </a:r>
          </a:p>
        </p:txBody>
      </p:sp>
      <p:sp>
        <p:nvSpPr>
          <p:cNvPr id="5" name="Date Placeholder 4"/>
          <p:cNvSpPr>
            <a:spLocks noGrp="1"/>
          </p:cNvSpPr>
          <p:nvPr>
            <p:ph type="dt" idx="1"/>
          </p:nvPr>
        </p:nvSpPr>
        <p:spPr/>
        <p:txBody>
          <a:bodyPr/>
          <a:lstStyle/>
          <a:p>
            <a:r>
              <a:rPr lang="en-US" altLang="en-US"/>
              <a:t>Sept 13,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3198709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he-IL" sz="2400" b="1" i="0" dirty="0">
                <a:latin typeface="David" panose="020E0502060401010101" pitchFamily="34" charset="-79"/>
                <a:cs typeface="David" panose="020E0502060401010101" pitchFamily="34" charset="-79"/>
              </a:rPr>
              <a:t>חשבון נפש </a:t>
            </a:r>
            <a:r>
              <a:rPr lang="en-US" sz="2400" b="1" i="0" dirty="0">
                <a:latin typeface="David" panose="020E0502060401010101" pitchFamily="34" charset="-79"/>
                <a:cs typeface="David" panose="020E0502060401010101" pitchFamily="34" charset="-79"/>
              </a:rPr>
              <a:t> </a:t>
            </a:r>
            <a:r>
              <a:rPr lang="en-US" i="1" dirty="0" err="1"/>
              <a:t>Kheshbon</a:t>
            </a:r>
            <a:r>
              <a:rPr lang="en-US" dirty="0"/>
              <a:t> </a:t>
            </a:r>
            <a:r>
              <a:rPr lang="en-US" i="1" dirty="0" err="1"/>
              <a:t>nefesh</a:t>
            </a:r>
            <a:r>
              <a:rPr lang="en-US" dirty="0"/>
              <a:t>…accounting of the soul</a:t>
            </a:r>
          </a:p>
          <a:p>
            <a:r>
              <a:rPr lang="en-US" i="0" dirty="0"/>
              <a:t>I forgive you for…</a:t>
            </a:r>
          </a:p>
          <a:p>
            <a:r>
              <a:rPr lang="en-US" dirty="0"/>
              <a:t>Can’t always get full reconciliation, but pray that offender will say:</a:t>
            </a:r>
            <a:endParaRPr lang="en-US" i="0" dirty="0"/>
          </a:p>
          <a:p>
            <a:r>
              <a:rPr lang="en-US" i="0" dirty="0"/>
              <a:t>Will you forgive me for…</a:t>
            </a:r>
          </a:p>
          <a:p>
            <a:r>
              <a:rPr lang="en-US" i="0" dirty="0"/>
              <a:t>I will show a video in the Torah class about </a:t>
            </a:r>
            <a:r>
              <a:rPr lang="en-US" i="0" dirty="0" err="1"/>
              <a:t>slikhot</a:t>
            </a:r>
            <a:r>
              <a:rPr lang="en-US" i="0" dirty="0"/>
              <a:t> practice in Jerusalem.</a:t>
            </a:r>
          </a:p>
        </p:txBody>
      </p:sp>
      <p:sp>
        <p:nvSpPr>
          <p:cNvPr id="4" name="Header Placeholder 3"/>
          <p:cNvSpPr>
            <a:spLocks noGrp="1"/>
          </p:cNvSpPr>
          <p:nvPr>
            <p:ph type="hdr" sz="quarter"/>
          </p:nvPr>
        </p:nvSpPr>
        <p:spPr/>
        <p:txBody>
          <a:bodyPr/>
          <a:lstStyle/>
          <a:p>
            <a:r>
              <a:rPr lang="en-US" altLang="en-US"/>
              <a:t>Elul Intimacy</a:t>
            </a:r>
          </a:p>
        </p:txBody>
      </p:sp>
      <p:sp>
        <p:nvSpPr>
          <p:cNvPr id="5" name="Date Placeholder 4"/>
          <p:cNvSpPr>
            <a:spLocks noGrp="1"/>
          </p:cNvSpPr>
          <p:nvPr>
            <p:ph type="dt" idx="1"/>
          </p:nvPr>
        </p:nvSpPr>
        <p:spPr/>
        <p:txBody>
          <a:bodyPr/>
          <a:lstStyle/>
          <a:p>
            <a:r>
              <a:rPr lang="en-US" altLang="en-US"/>
              <a:t>Sept 13,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758339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6034A-B745-0ECE-E7FF-6031F7FA6CF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BCD5080-C628-61CF-971A-88496546231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36BA675A-9BC4-76F6-B68E-76346E7D01C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18CC9FE6-D86C-5C09-3D45-E7C54487726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C76B953-9FF4-EEB5-8381-32947DA985F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BD9CB37-5C85-FCD9-1F38-649004E26B0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DC80F90-9822-A872-E0E0-6E15D777F8B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43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consider these as you examine your life.  Basis of G-d’s mercy in Messiah.</a:t>
            </a:r>
          </a:p>
        </p:txBody>
      </p:sp>
      <p:sp>
        <p:nvSpPr>
          <p:cNvPr id="4" name="Header Placeholder 3"/>
          <p:cNvSpPr>
            <a:spLocks noGrp="1"/>
          </p:cNvSpPr>
          <p:nvPr>
            <p:ph type="hdr" sz="quarter"/>
          </p:nvPr>
        </p:nvSpPr>
        <p:spPr/>
        <p:txBody>
          <a:bodyPr/>
          <a:lstStyle/>
          <a:p>
            <a:r>
              <a:rPr lang="en-US" altLang="en-US"/>
              <a:t>Elul Intimacy</a:t>
            </a:r>
          </a:p>
        </p:txBody>
      </p:sp>
      <p:sp>
        <p:nvSpPr>
          <p:cNvPr id="5" name="Date Placeholder 4"/>
          <p:cNvSpPr>
            <a:spLocks noGrp="1"/>
          </p:cNvSpPr>
          <p:nvPr>
            <p:ph type="dt" idx="1"/>
          </p:nvPr>
        </p:nvSpPr>
        <p:spPr/>
        <p:txBody>
          <a:bodyPr/>
          <a:lstStyle/>
          <a:p>
            <a:r>
              <a:rPr lang="en-US" altLang="en-US"/>
              <a:t>Sept 13,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045201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Yeshua came.</a:t>
            </a:r>
          </a:p>
        </p:txBody>
      </p:sp>
      <p:sp>
        <p:nvSpPr>
          <p:cNvPr id="4" name="Header Placeholder 3"/>
          <p:cNvSpPr>
            <a:spLocks noGrp="1"/>
          </p:cNvSpPr>
          <p:nvPr>
            <p:ph type="hdr" sz="quarter"/>
          </p:nvPr>
        </p:nvSpPr>
        <p:spPr/>
        <p:txBody>
          <a:bodyPr/>
          <a:lstStyle/>
          <a:p>
            <a:r>
              <a:rPr lang="en-US" altLang="en-US"/>
              <a:t>Elul Intimacy</a:t>
            </a:r>
          </a:p>
        </p:txBody>
      </p:sp>
      <p:sp>
        <p:nvSpPr>
          <p:cNvPr id="5" name="Date Placeholder 4"/>
          <p:cNvSpPr>
            <a:spLocks noGrp="1"/>
          </p:cNvSpPr>
          <p:nvPr>
            <p:ph type="dt" idx="1"/>
          </p:nvPr>
        </p:nvSpPr>
        <p:spPr/>
        <p:txBody>
          <a:bodyPr/>
          <a:lstStyle/>
          <a:p>
            <a:r>
              <a:rPr lang="en-US" altLang="en-US"/>
              <a:t>Sept 13,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485480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Elul Intimacy</a:t>
            </a:r>
          </a:p>
        </p:txBody>
      </p:sp>
      <p:sp>
        <p:nvSpPr>
          <p:cNvPr id="5" name="Date Placeholder 4"/>
          <p:cNvSpPr>
            <a:spLocks noGrp="1"/>
          </p:cNvSpPr>
          <p:nvPr>
            <p:ph type="dt" idx="1"/>
          </p:nvPr>
        </p:nvSpPr>
        <p:spPr/>
        <p:txBody>
          <a:bodyPr/>
          <a:lstStyle/>
          <a:p>
            <a:r>
              <a:rPr lang="en-US" altLang="en-US"/>
              <a:t>Sept 13,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45590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Tzitzis</a:t>
            </a:r>
            <a:r>
              <a:rPr lang="en-US" dirty="0"/>
              <a:t> Ashkenazi Jewish pronunciation.  We usually say Tzitzit</a:t>
            </a:r>
          </a:p>
          <a:p>
            <a:r>
              <a:rPr lang="en-US" dirty="0"/>
              <a:t>Lori</a:t>
            </a:r>
          </a:p>
        </p:txBody>
      </p:sp>
      <p:sp>
        <p:nvSpPr>
          <p:cNvPr id="4" name="Header Placeholder 3"/>
          <p:cNvSpPr>
            <a:spLocks noGrp="1"/>
          </p:cNvSpPr>
          <p:nvPr>
            <p:ph type="hdr" sz="quarter"/>
          </p:nvPr>
        </p:nvSpPr>
        <p:spPr/>
        <p:txBody>
          <a:bodyPr/>
          <a:lstStyle/>
          <a:p>
            <a:r>
              <a:rPr lang="en-US" altLang="en-US"/>
              <a:t>Elul Intimacy</a:t>
            </a:r>
          </a:p>
        </p:txBody>
      </p:sp>
      <p:sp>
        <p:nvSpPr>
          <p:cNvPr id="5" name="Date Placeholder 4"/>
          <p:cNvSpPr>
            <a:spLocks noGrp="1"/>
          </p:cNvSpPr>
          <p:nvPr>
            <p:ph type="dt" idx="1"/>
          </p:nvPr>
        </p:nvSpPr>
        <p:spPr/>
        <p:txBody>
          <a:bodyPr/>
          <a:lstStyle/>
          <a:p>
            <a:r>
              <a:rPr lang="en-US" altLang="en-US"/>
              <a:t>Sept 13,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658306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Elul Intimacy</a:t>
            </a:r>
          </a:p>
        </p:txBody>
      </p:sp>
      <p:sp>
        <p:nvSpPr>
          <p:cNvPr id="5" name="Date Placeholder 4"/>
          <p:cNvSpPr>
            <a:spLocks noGrp="1"/>
          </p:cNvSpPr>
          <p:nvPr>
            <p:ph type="dt" idx="1"/>
          </p:nvPr>
        </p:nvSpPr>
        <p:spPr/>
        <p:txBody>
          <a:bodyPr/>
          <a:lstStyle/>
          <a:p>
            <a:r>
              <a:rPr lang="en-US" altLang="en-US"/>
              <a:t>Sept 13,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389602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98AEE-D7EB-64D3-0E37-AFDD19BC689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B4A2DF8-12A6-DC4C-041D-7B8DE7FB995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BF2284A0-D728-686C-C853-1390AD9111C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1736FA4D-D345-DEB2-BD58-287EA0EBEB7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B80BD86-6E30-EE29-3AE5-DEB4F5465C2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DC05448-D1E4-B022-AE38-F183666B6EE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4175951-5BF6-8B17-0618-9ED531683BC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042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72259-2E75-734F-5AE1-C76EB1E1C3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23DE8E-EC08-2762-6A4A-8D9BFB35EB4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37335D5C-F32E-63FC-AC4F-BE4CA72AAB9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70E0267D-C9FB-EA14-00DD-E21643A0C65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57F561A-4B97-723D-71BA-036B1AD0311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3264E95-204D-7F6D-1D40-8B26A2197020}"/>
              </a:ext>
            </a:extLst>
          </p:cNvPr>
          <p:cNvSpPr>
            <a:spLocks noGrp="1" noChangeArrowheads="1"/>
          </p:cNvSpPr>
          <p:nvPr>
            <p:ph type="body" idx="1"/>
          </p:nvPr>
        </p:nvSpPr>
        <p:spPr>
          <a:xfrm>
            <a:off x="152400" y="4114800"/>
            <a:ext cx="6553200" cy="4876800"/>
          </a:xfrm>
        </p:spPr>
        <p:txBody>
          <a:bodyPr/>
          <a:lstStyle/>
          <a:p>
            <a:pPr algn="l"/>
            <a:r>
              <a:rPr lang="en-US" altLang="en-US" dirty="0"/>
              <a:t>Do we really want Him?    Messiah’s fellowship above all?</a:t>
            </a:r>
          </a:p>
        </p:txBody>
      </p:sp>
      <p:cxnSp>
        <p:nvCxnSpPr>
          <p:cNvPr id="3" name="Straight Connector 2">
            <a:extLst>
              <a:ext uri="{FF2B5EF4-FFF2-40B4-BE49-F238E27FC236}">
                <a16:creationId xmlns:a16="http://schemas.microsoft.com/office/drawing/2014/main" id="{914D9728-4376-FFE3-80CB-892DD6B2A1A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927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B1F56-D58E-5E63-33CE-086DD06D80E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45BD96-962D-712A-FC86-171933A277A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0FEEC046-0F19-5A4A-3085-C7236EEEC0F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2EED348D-1BBB-0B01-F4FA-0004B32989C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EA3CEE0-D76D-D3B3-2C3F-715429C3178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1F2A192-4432-3377-D25B-B30C2B123C96}"/>
              </a:ext>
            </a:extLst>
          </p:cNvPr>
          <p:cNvSpPr>
            <a:spLocks noGrp="1" noChangeArrowheads="1"/>
          </p:cNvSpPr>
          <p:nvPr>
            <p:ph type="body" idx="1"/>
          </p:nvPr>
        </p:nvSpPr>
        <p:spPr>
          <a:xfrm>
            <a:off x="152400" y="4114800"/>
            <a:ext cx="6553200" cy="4876800"/>
          </a:xfrm>
        </p:spPr>
        <p:txBody>
          <a:bodyPr/>
          <a:lstStyle/>
          <a:p>
            <a:pPr algn="l"/>
            <a:r>
              <a:rPr lang="en-US" altLang="en-US" dirty="0"/>
              <a:t>Change anything I should change!!</a:t>
            </a:r>
          </a:p>
          <a:p>
            <a:pPr algn="l"/>
            <a:r>
              <a:rPr lang="en-US" altLang="en-US" dirty="0"/>
              <a:t>Healing from parental wounds, abandonment, toxicity.</a:t>
            </a:r>
          </a:p>
        </p:txBody>
      </p:sp>
      <p:cxnSp>
        <p:nvCxnSpPr>
          <p:cNvPr id="3" name="Straight Connector 2">
            <a:extLst>
              <a:ext uri="{FF2B5EF4-FFF2-40B4-BE49-F238E27FC236}">
                <a16:creationId xmlns:a16="http://schemas.microsoft.com/office/drawing/2014/main" id="{3D5D44F7-DDFA-227F-280F-5FFCF8066B9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903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983DC-2E80-7E49-DABE-B038285A7E3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7B29B5E-D59D-5696-2DD4-D13B8F02F21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C11F6D5F-5CF4-8B15-07C6-CE72C26B044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0931ABAE-2546-DA61-0668-B4529C68BAA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C676091-47D6-9C02-4298-C0B13B3D5FE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C74933F-BDBD-7260-06EB-A6A715C3F18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7C11471-ADC3-A79F-ABC3-CD3F38E7BFA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700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DB063-490D-770F-5558-39CE38BB846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5843329-A2A0-BA65-E24C-0C534F6AA4A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61EE2343-90AF-88A4-2EE9-284EBAD6BF5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44B504F6-10EC-5A12-54D3-8A3E20FE96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B6C7FFE-A8FA-88D4-2055-6570FFF79E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6613F4D-3D57-7164-2232-2DED00DF7E9F}"/>
              </a:ext>
            </a:extLst>
          </p:cNvPr>
          <p:cNvSpPr>
            <a:spLocks noGrp="1" noChangeArrowheads="1"/>
          </p:cNvSpPr>
          <p:nvPr>
            <p:ph type="body" idx="1"/>
          </p:nvPr>
        </p:nvSpPr>
        <p:spPr>
          <a:xfrm>
            <a:off x="152400" y="4114800"/>
            <a:ext cx="6553200" cy="4876800"/>
          </a:xfrm>
        </p:spPr>
        <p:txBody>
          <a:bodyPr/>
          <a:lstStyle/>
          <a:p>
            <a:pPr algn="l"/>
            <a:r>
              <a:rPr lang="en-US" altLang="en-US" dirty="0"/>
              <a:t>Trust in Him!!</a:t>
            </a:r>
          </a:p>
          <a:p>
            <a:pPr algn="l"/>
            <a:r>
              <a:rPr lang="en-US" altLang="en-US" dirty="0"/>
              <a:t>Wait on Yeshua!!</a:t>
            </a:r>
          </a:p>
        </p:txBody>
      </p:sp>
      <p:cxnSp>
        <p:nvCxnSpPr>
          <p:cNvPr id="3" name="Straight Connector 2">
            <a:extLst>
              <a:ext uri="{FF2B5EF4-FFF2-40B4-BE49-F238E27FC236}">
                <a16:creationId xmlns:a16="http://schemas.microsoft.com/office/drawing/2014/main" id="{737F0DDA-2369-AEB2-84C8-6A3F793B91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229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086490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2524029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074853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406543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EC53E-D96F-B638-ACA6-1E72830D26F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12BCC08-900E-FF1D-51C9-F5FFBB2DD7E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B36548AF-3601-6315-E4AD-D27C0807D9D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3894CC7E-E81D-9A10-CCCB-A49E320129F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AFB569C-5AE4-8AF1-D1F3-C45C4E8B8D7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443D776-BBEC-1E5A-E249-0F7DA819A723}"/>
              </a:ext>
            </a:extLst>
          </p:cNvPr>
          <p:cNvSpPr>
            <a:spLocks noGrp="1" noChangeArrowheads="1"/>
          </p:cNvSpPr>
          <p:nvPr>
            <p:ph type="body" idx="1"/>
          </p:nvPr>
        </p:nvSpPr>
        <p:spPr>
          <a:xfrm>
            <a:off x="152400" y="4114800"/>
            <a:ext cx="6553200" cy="4876800"/>
          </a:xfrm>
        </p:spPr>
        <p:txBody>
          <a:bodyPr/>
          <a:lstStyle/>
          <a:p>
            <a:pPr algn="l"/>
            <a:r>
              <a:rPr lang="en-US" altLang="en-US" dirty="0"/>
              <a:t>Doves cooing and snuggling</a:t>
            </a:r>
          </a:p>
        </p:txBody>
      </p:sp>
      <p:cxnSp>
        <p:nvCxnSpPr>
          <p:cNvPr id="3" name="Straight Connector 2">
            <a:extLst>
              <a:ext uri="{FF2B5EF4-FFF2-40B4-BE49-F238E27FC236}">
                <a16:creationId xmlns:a16="http://schemas.microsoft.com/office/drawing/2014/main" id="{B18DC5E9-B84E-0041-EA9A-9B2B1BECC83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654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679198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967863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1809902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4D1E1-8C87-FAFB-8D4D-EB0F9C24F2F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1504842-75CC-4FDF-88A9-7BDA7281C8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6E02FC1C-9544-660F-9168-11EFB6FEAC1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E12C8552-7B61-F559-C784-32C0FEF4F8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9165E62-A07B-570B-BBC2-0B3C1FE90AD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C49900F-F7FB-02B2-F8CE-5C1633947E1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F6EB54B-BC2D-291A-24B3-0FB604C5EF6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127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A0B69-A5E5-6056-F305-C7E6E5E681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B163508-86BC-EFB5-E461-FD562EFB409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30B8A12C-C038-9FB8-B6FB-1BE0E90C18A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D9C08076-71C4-86CB-56A4-4C04D96DF31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BC43A3A-CB89-B973-B7B1-D493176F750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F75583D-5F97-8C53-986F-4FBC995AEFC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3C961A0-2291-444C-D05C-BB1D4773FF6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223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2391482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431389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419910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73432-A024-9B50-775C-8EF319FC2C5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618F540-3148-E562-63CA-1604FD0136C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A627C033-7C7C-DD8C-2C8A-0BA4BB3CE56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EF741DC6-7908-0A0F-6C1E-60873FE8215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88948EE-653D-1C7A-9B78-FB86E3FC0F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C4F0C42-DC99-118A-CF59-503195DEAE4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A24B969-91EE-52EC-EBB8-1A1E2CA4214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538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9B28F-8425-FAFD-BC33-8A242030670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FFAA1B1-5047-9DCD-D4DF-1D2B75AB145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A29F8F7A-FAB5-8F16-E2F9-1636E6B3AF4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6167E6AD-6C70-4418-349B-12DEF447BD5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C629F17-2985-D408-5BD6-D8C4B7D6C55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695DDB6-6603-D7CD-A0DC-00692A585B5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6A70A12-CAA7-8740-22E3-F1002A628F5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35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A8F80-AFE4-3BA4-9435-BFB7C3CC301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97BA3AF-4B1A-E4CA-A7B9-987233E0358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06A9DEA6-107E-A12E-1B35-CA79B6E74DC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D061FCDA-A65D-F0E0-3FFF-D057050C12F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CBC0BF0-89DA-A818-AC58-F2D1A31451B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7943E8B-A9C0-2838-C0A0-896151F0A224}"/>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chemeClr val="tx1"/>
                </a:solidFill>
              </a:rPr>
              <a:t>#4 [Greatest common offense in Messianic]</a:t>
            </a:r>
          </a:p>
          <a:p>
            <a:pPr algn="l"/>
            <a:endParaRPr lang="en-US" altLang="en-US" dirty="0"/>
          </a:p>
        </p:txBody>
      </p:sp>
      <p:cxnSp>
        <p:nvCxnSpPr>
          <p:cNvPr id="3" name="Straight Connector 2">
            <a:extLst>
              <a:ext uri="{FF2B5EF4-FFF2-40B4-BE49-F238E27FC236}">
                <a16:creationId xmlns:a16="http://schemas.microsoft.com/office/drawing/2014/main" id="{A8AA7198-74FE-2D01-D0AB-831C14F76C9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758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F00B5-4381-D98A-138D-6503CAE83B0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281C8A-14A5-B7DE-EC55-07EE507FE70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5835FA0C-1384-9118-3258-203E723EE1B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FFA63AE8-1B97-2796-2819-76F4B388834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1A6FF48-0353-45E6-2F90-3A8ADD83D2D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C588D68-5912-5D49-821A-429A7FA935F6}"/>
              </a:ext>
            </a:extLst>
          </p:cNvPr>
          <p:cNvSpPr>
            <a:spLocks noGrp="1" noChangeArrowheads="1"/>
          </p:cNvSpPr>
          <p:nvPr>
            <p:ph type="body" idx="1"/>
          </p:nvPr>
        </p:nvSpPr>
        <p:spPr>
          <a:xfrm>
            <a:off x="152400" y="4114800"/>
            <a:ext cx="6553200" cy="4876800"/>
          </a:xfrm>
        </p:spPr>
        <p:txBody>
          <a:bodyPr/>
          <a:lstStyle/>
          <a:p>
            <a:pPr algn="l"/>
            <a:r>
              <a:rPr lang="en-US" altLang="en-US" sz="1000" dirty="0"/>
              <a:t>https://www.drjamesdobson.org/marriage-parenting/3-powerful-ways-to-deepen-emotional-connection-in-marriage/?utm_campaign=19399251-Evergreen%20-%20M%2FP%20Series%20%235&amp;utm_medium=email&amp;_hsenc=p2ANqtz-9WPHbN0XgHE0HtYQ_KdTw4paPxYNuSPoFd9pYlpMPZfOYBuehefi0l5oDyslgeLQrSqz6NbLP3d7xBrUUwDK1P0BHBUA&amp;_hsmi=379727143&amp;utm_content=379727143&amp;utm_source=hs_email</a:t>
            </a:r>
          </a:p>
        </p:txBody>
      </p:sp>
      <p:cxnSp>
        <p:nvCxnSpPr>
          <p:cNvPr id="3" name="Straight Connector 2">
            <a:extLst>
              <a:ext uri="{FF2B5EF4-FFF2-40B4-BE49-F238E27FC236}">
                <a16:creationId xmlns:a16="http://schemas.microsoft.com/office/drawing/2014/main" id="{515125B8-D463-0875-212D-FC8E140FFD9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954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AED23-D424-7982-321B-6CCFD5B7547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7FC3337-9B14-7C38-473B-3A29F2992CD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BE18F120-9AE2-F904-3D9F-132A71D3157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EBA96E85-A074-31CB-4E37-8B54AB4B3B4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CA1DFC4-F5D0-872B-F809-939A7103743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AE3612E-598D-0C2D-F816-D7812C082E2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4E9749E-18E0-DD5A-D840-CBA523D2948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234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894BA-5BCB-99DE-330C-15BDDE274DB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BC83F24-8D0D-747A-94A4-0529FF771D2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03B4DD63-82A2-4200-EC83-795BE232A06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F04BF812-76CB-459D-69B1-8ADC9BCD21F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460ECC3-5D22-A9DA-B2EE-08D6E5DE8E1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B5440A3-C199-CD33-5249-CCC13A3A042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F4EADBC-FB1E-273D-5316-3BDF49F6C4F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17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4B16F-115E-9EA9-C0C3-D20F56170E9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C602DDF-616B-FED3-E3D8-C42B9EF3B26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29C7B2D1-8B4B-05E5-AB2D-5C0F06C1CEC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AA115952-6383-971B-8D43-95552E5B699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629B3C9-0125-4B5F-8570-E2834422AF7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5F2DD2F-9B1F-989B-A47C-448883312CDC}"/>
              </a:ext>
            </a:extLst>
          </p:cNvPr>
          <p:cNvSpPr>
            <a:spLocks noGrp="1" noChangeArrowheads="1"/>
          </p:cNvSpPr>
          <p:nvPr>
            <p:ph type="body" idx="1"/>
          </p:nvPr>
        </p:nvSpPr>
        <p:spPr>
          <a:xfrm>
            <a:off x="152400" y="4114800"/>
            <a:ext cx="6553200" cy="4876800"/>
          </a:xfrm>
        </p:spPr>
        <p:txBody>
          <a:bodyPr/>
          <a:lstStyle/>
          <a:p>
            <a:pPr algn="l"/>
            <a:r>
              <a:rPr lang="en-US" altLang="en-US" dirty="0"/>
              <a:t>We have a lot of stuff organized, but personal: Shabbat dinners, friendship.  We are too much of a destination congregation.  Bonding takes time.</a:t>
            </a:r>
          </a:p>
        </p:txBody>
      </p:sp>
      <p:cxnSp>
        <p:nvCxnSpPr>
          <p:cNvPr id="3" name="Straight Connector 2">
            <a:extLst>
              <a:ext uri="{FF2B5EF4-FFF2-40B4-BE49-F238E27FC236}">
                <a16:creationId xmlns:a16="http://schemas.microsoft.com/office/drawing/2014/main" id="{40062ADF-87BC-9A7A-21B7-A6E12D20C64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839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AD3AA-79AB-341C-571E-1DBC7076DEC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344B8DB-AF87-42D8-E0E6-FC73068F1E9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51F2B8A1-1247-DCC1-E195-870F7467EDF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2B1A06BB-C491-AC77-36E2-D611C06F37E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75771FB-BC54-03B1-7184-66C30773BCF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8D22B3E-FC3F-4B66-1998-18607F09A81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D3CE045-5A2C-0184-EDAB-0F618FBC77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87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0ECCA-3957-4888-A0BD-40C0345041D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7C2CFAC-E4FD-81A4-7070-5DC02465586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2D91751E-5E9C-1A19-D692-A080525CA4B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8325B9B7-44D5-48CA-C755-A2E241572C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B6E1C8-C87C-6D06-0775-30772522E7B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1988BED-9013-F233-8535-BA93EF8315D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75CC232-0433-0711-F9F9-83B76145E6A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2487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DC1C9-8537-4251-4C19-6CA8E969FA4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19667F4-33E8-23BC-6350-445B9481B56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DDF8C462-39BA-6B56-B608-A584AA92701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20A4BD35-CD9E-F3E7-A457-D45840C3FAB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D9A221C-B75C-4D4A-4EFA-44DCC617FA9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4425FAE-3415-E614-F356-58BA63B1150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7E20386-D090-BD28-BB44-ED46443C5A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74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FF15B-FCDB-1209-DC81-C17AB32A7C6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964782D-7851-CF56-1B97-4C673B3205D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FC213E56-D93E-F3FA-CA37-BAB87260B5E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CD600674-E471-93C9-9813-61D2B12D3C7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6890FEC-FED2-80FA-5100-FCB50FF9BFE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1044A45-8A3D-F7CA-A23C-981E71CBC8EF}"/>
              </a:ext>
            </a:extLst>
          </p:cNvPr>
          <p:cNvSpPr>
            <a:spLocks noGrp="1" noChangeArrowheads="1"/>
          </p:cNvSpPr>
          <p:nvPr>
            <p:ph type="body" idx="1"/>
          </p:nvPr>
        </p:nvSpPr>
        <p:spPr>
          <a:xfrm>
            <a:off x="152400" y="4114800"/>
            <a:ext cx="6553200" cy="4876800"/>
          </a:xfrm>
        </p:spPr>
        <p:txBody>
          <a:bodyPr/>
          <a:lstStyle/>
          <a:p>
            <a:pPr algn="l"/>
            <a:r>
              <a:rPr lang="en-US" altLang="en-US" dirty="0"/>
              <a:t>Considering…</a:t>
            </a:r>
          </a:p>
        </p:txBody>
      </p:sp>
      <p:cxnSp>
        <p:nvCxnSpPr>
          <p:cNvPr id="3" name="Straight Connector 2">
            <a:extLst>
              <a:ext uri="{FF2B5EF4-FFF2-40B4-BE49-F238E27FC236}">
                <a16:creationId xmlns:a16="http://schemas.microsoft.com/office/drawing/2014/main" id="{5A7512B0-96D0-AD42-01AD-CB076B3B1D8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051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707AA-A941-4D73-EDF2-62D702D293B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8FC710A-DA57-1398-07A3-543751B3DBF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33064738-8B64-5332-884D-79234256E8A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69DB3B54-711C-5146-6A0A-8579C1D6A34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A71CA6-EFB0-6181-5FB3-70C2B679182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2D71A63-1180-70D3-ACF8-09777DDE6DB2}"/>
              </a:ext>
            </a:extLst>
          </p:cNvPr>
          <p:cNvSpPr>
            <a:spLocks noGrp="1" noChangeArrowheads="1"/>
          </p:cNvSpPr>
          <p:nvPr>
            <p:ph type="body" idx="1"/>
          </p:nvPr>
        </p:nvSpPr>
        <p:spPr>
          <a:xfrm>
            <a:off x="152400" y="4114800"/>
            <a:ext cx="6553200" cy="4876800"/>
          </a:xfrm>
        </p:spPr>
        <p:txBody>
          <a:bodyPr/>
          <a:lstStyle/>
          <a:p>
            <a:pPr algn="l"/>
            <a:r>
              <a:rPr lang="en-US" altLang="en-US" dirty="0"/>
              <a:t>Really short notice, but really no prep for the walk through.  Sat., Sept 20 maybe</a:t>
            </a:r>
          </a:p>
        </p:txBody>
      </p:sp>
      <p:cxnSp>
        <p:nvCxnSpPr>
          <p:cNvPr id="3" name="Straight Connector 2">
            <a:extLst>
              <a:ext uri="{FF2B5EF4-FFF2-40B4-BE49-F238E27FC236}">
                <a16:creationId xmlns:a16="http://schemas.microsoft.com/office/drawing/2014/main" id="{6D191CBC-4283-B0F8-F330-116A0DEE46B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952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2EB0B-CA2D-9B11-9F4C-AA52284FBC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EC758CD-FD5B-865C-98B1-97F009934BE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FF1200B9-8567-20DA-E5C8-ACFD4F752D7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D8929FD2-42F2-963C-4A56-3032A79B9EF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3FDD119-FED3-1A54-0D48-19DBC0E76BD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74C1788-F37B-62F4-2F40-A0377D8BD1A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F00E631-67D0-1911-C2BE-72A66EB022C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530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902EE-FA25-6E5B-26E6-F3344AE71C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055DED3-682E-B6AB-9D45-13CDF3AA0D2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C69CCDD2-BCAC-2D84-F800-6BD501D4745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CE8230F0-358A-3877-A219-ACF63D43F3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5CDAF74-4CF5-AFCA-A056-6CDF042CE25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12DC229-0324-8282-6534-BC2C342F085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0DBE264-90E5-7753-69E5-3F9FA465651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5132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F70B2-7869-A37B-C533-497225C8301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002D61A-5942-41ED-DBA7-413AD15EC54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F4BA7EC0-5294-05C6-245C-FA392CED3DE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296F5E84-328A-4113-39C2-B1AAFC08CDE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8DA99C1-9FAA-C98E-B50A-F247693502E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FD149AC-3388-85B8-3375-8B9755F427F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8C1C174-4FF4-A299-9AFD-3090A7DB17D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4801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7E86A-70F2-9C4C-E7D6-D139D8F648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532DBF8-7429-C667-7788-B013AC09078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A5951DB2-4464-FA66-FBDF-BF20118A69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58EEA595-1A21-9F56-659F-D225EFC4A0B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5848E4A-E94C-D057-F583-72DF2DDE624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0E54414-5697-B6C1-E7C9-61310C36839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159950E-57D9-2971-96A2-E9AAF28ABFF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7960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E126B-A10F-E717-949E-9047BB61F3B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2360749-D043-3AEB-AFC1-11B46FC4D90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67654040-383C-C3D2-EC84-E1B07F6FF33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217AE88B-E2FC-0FB1-9506-4F545C52CE3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BE37A5B-67ED-D3FF-15D5-B59D55D1EE9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9AED6CD-B7EA-8CA9-C08C-ED2E5A1FB467}"/>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chemeClr val="tx1"/>
                </a:solidFill>
              </a:rPr>
              <a:t>[#4 Greatest common offense in Messianic world.  Why big deal about the Jews? ]</a:t>
            </a:r>
          </a:p>
          <a:p>
            <a:pPr algn="l"/>
            <a:endParaRPr lang="en-US" altLang="en-US" dirty="0"/>
          </a:p>
        </p:txBody>
      </p:sp>
      <p:cxnSp>
        <p:nvCxnSpPr>
          <p:cNvPr id="3" name="Straight Connector 2">
            <a:extLst>
              <a:ext uri="{FF2B5EF4-FFF2-40B4-BE49-F238E27FC236}">
                <a16:creationId xmlns:a16="http://schemas.microsoft.com/office/drawing/2014/main" id="{403DC8A2-E7C9-9931-B219-DFBF7A710CF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7194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4D1BC-CAA4-BBCB-A8AE-E6CF8AEFDE4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62B1B5F-2940-D27D-0F36-0364E8605F0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BAA248BB-B00F-D7FD-92D6-004656AAA5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F5BC51D5-B035-FB83-50B5-2E25BC5C995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77BA608-4ABB-8B20-A0C6-AD3C0591B93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B10783D-C7D6-E9D7-77CD-DC3F8F24B3B6}"/>
              </a:ext>
            </a:extLst>
          </p:cNvPr>
          <p:cNvSpPr>
            <a:spLocks noGrp="1" noChangeArrowheads="1"/>
          </p:cNvSpPr>
          <p:nvPr>
            <p:ph type="body" idx="1"/>
          </p:nvPr>
        </p:nvSpPr>
        <p:spPr>
          <a:xfrm>
            <a:off x="152400" y="4114800"/>
            <a:ext cx="6553200" cy="4876800"/>
          </a:xfrm>
        </p:spPr>
        <p:txBody>
          <a:bodyPr/>
          <a:lstStyle/>
          <a:p>
            <a:pPr algn="l"/>
            <a:r>
              <a:rPr lang="en-US" sz="2000" b="0" i="0" kern="1200" dirty="0">
                <a:solidFill>
                  <a:schemeClr val="tx1"/>
                </a:solidFill>
                <a:effectLst/>
                <a:latin typeface="Arial Rounded MT Bold" pitchFamily="34" charset="0"/>
                <a:ea typeface="+mn-ea"/>
                <a:cs typeface="Arial" charset="0"/>
              </a:rPr>
              <a:t>[Offense is more common in the US, while offence is more common outside of the US.]</a:t>
            </a:r>
            <a:endParaRPr lang="en-US" altLang="en-US" dirty="0"/>
          </a:p>
        </p:txBody>
      </p:sp>
      <p:cxnSp>
        <p:nvCxnSpPr>
          <p:cNvPr id="3" name="Straight Connector 2">
            <a:extLst>
              <a:ext uri="{FF2B5EF4-FFF2-40B4-BE49-F238E27FC236}">
                <a16:creationId xmlns:a16="http://schemas.microsoft.com/office/drawing/2014/main" id="{DC7D1E89-5A0A-7986-4840-3367284612E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8795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A03EF-9DB0-F921-7A1C-C3ED225C677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B2A3B06-BA87-CD26-62B0-4CD4AE8EFBC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584B3679-FA9E-305D-F4CD-C01B71B735D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1415A5CA-8462-ABD1-F6DD-AD5AB4D6F5F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D8EBCBF-9346-00E0-F9C6-0566D531411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74A4718-02D3-474E-CE8F-FA52B6ACDDD7}"/>
              </a:ext>
            </a:extLst>
          </p:cNvPr>
          <p:cNvSpPr>
            <a:spLocks noGrp="1" noChangeArrowheads="1"/>
          </p:cNvSpPr>
          <p:nvPr>
            <p:ph type="body" idx="1"/>
          </p:nvPr>
        </p:nvSpPr>
        <p:spPr>
          <a:xfrm>
            <a:off x="152400" y="4114800"/>
            <a:ext cx="6553200" cy="4876800"/>
          </a:xfrm>
        </p:spPr>
        <p:txBody>
          <a:bodyPr/>
          <a:lstStyle/>
          <a:p>
            <a:pPr algn="l"/>
            <a:r>
              <a:rPr lang="en-US" altLang="en-US" dirty="0"/>
              <a:t>Dear friends since ~2010  </a:t>
            </a:r>
          </a:p>
        </p:txBody>
      </p:sp>
      <p:cxnSp>
        <p:nvCxnSpPr>
          <p:cNvPr id="3" name="Straight Connector 2">
            <a:extLst>
              <a:ext uri="{FF2B5EF4-FFF2-40B4-BE49-F238E27FC236}">
                <a16:creationId xmlns:a16="http://schemas.microsoft.com/office/drawing/2014/main" id="{763B930C-F9B5-8653-79E4-5A82FEA8FE9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3343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FAC1F-5555-7503-05EE-94AD2744450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45A9802-E778-D9CC-044E-588C16264D3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DBC5E419-82AC-D2DD-8EDB-EA7D6185858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2A252D13-12D7-6516-533D-C09BCD46A16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4EC769C-3FAC-6577-E6AD-5ADFBC00AFA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1D693A4-B065-38B0-E345-B7C446D8119D}"/>
              </a:ext>
            </a:extLst>
          </p:cNvPr>
          <p:cNvSpPr>
            <a:spLocks noGrp="1" noChangeArrowheads="1"/>
          </p:cNvSpPr>
          <p:nvPr>
            <p:ph type="body" idx="1"/>
          </p:nvPr>
        </p:nvSpPr>
        <p:spPr>
          <a:xfrm>
            <a:off x="152400" y="4114800"/>
            <a:ext cx="6553200" cy="4876800"/>
          </a:xfrm>
        </p:spPr>
        <p:txBody>
          <a:bodyPr/>
          <a:lstStyle/>
          <a:p>
            <a:pPr algn="l"/>
            <a:r>
              <a:rPr lang="en-US" altLang="en-US" dirty="0"/>
              <a:t>Collection of scriptures and brief commentary about G-d’s Heart for Israel.  G-d’s heart not just for Messianics, not just for ancient prophets, priests, scribes, warriors.  G-d’s heart, Yeshua’s heart for Israel, Jews.  Lox and dill pickle and humus loving Jews.  Stock brokers, doctors, scientists, lawyers, </a:t>
            </a:r>
            <a:r>
              <a:rPr lang="en-US" altLang="en-US" dirty="0" err="1"/>
              <a:t>dentist,s</a:t>
            </a:r>
            <a:r>
              <a:rPr lang="en-US" altLang="en-US" dirty="0"/>
              <a:t> those  PEOPLE</a:t>
            </a:r>
          </a:p>
        </p:txBody>
      </p:sp>
      <p:cxnSp>
        <p:nvCxnSpPr>
          <p:cNvPr id="3" name="Straight Connector 2">
            <a:extLst>
              <a:ext uri="{FF2B5EF4-FFF2-40B4-BE49-F238E27FC236}">
                <a16:creationId xmlns:a16="http://schemas.microsoft.com/office/drawing/2014/main" id="{11854325-A635-17D7-1168-61C5556B5A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4938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59CA7-FFCF-5DDF-8FD3-5722323287D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BAD37F4-63E0-2C39-10F4-00F680EF12F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E1C9FD56-5568-ABBD-AE89-C4F38A37A4D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51F0EA9F-54B6-EE81-7140-A755DF8813F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6228827-BE1C-2545-CAAE-73846B51266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6C30E80-E252-A997-C7B5-F7FD20A0D656}"/>
              </a:ext>
            </a:extLst>
          </p:cNvPr>
          <p:cNvSpPr>
            <a:spLocks noGrp="1" noChangeArrowheads="1"/>
          </p:cNvSpPr>
          <p:nvPr>
            <p:ph type="body" idx="1"/>
          </p:nvPr>
        </p:nvSpPr>
        <p:spPr>
          <a:xfrm>
            <a:off x="152400" y="4114800"/>
            <a:ext cx="6553200" cy="4876800"/>
          </a:xfrm>
        </p:spPr>
        <p:txBody>
          <a:bodyPr/>
          <a:lstStyle/>
          <a:p>
            <a:pPr algn="l"/>
            <a:r>
              <a:rPr lang="en-US" altLang="en-US" dirty="0"/>
              <a:t>Strongest human language.  Why, covenant G-d made.</a:t>
            </a:r>
          </a:p>
        </p:txBody>
      </p:sp>
      <p:cxnSp>
        <p:nvCxnSpPr>
          <p:cNvPr id="3" name="Straight Connector 2">
            <a:extLst>
              <a:ext uri="{FF2B5EF4-FFF2-40B4-BE49-F238E27FC236}">
                <a16:creationId xmlns:a16="http://schemas.microsoft.com/office/drawing/2014/main" id="{D9D4FD05-A985-D65C-8E98-9582A4A16EF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9605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BCFC1-799E-E9E4-0EFA-A97A31D1278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D89760-5B59-DC0C-6084-42343D19AC0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6B2C8D53-0FB2-4CC3-9F75-75AA16F9FED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B04F2790-2212-B6AF-66C9-84B7FB31362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CF4CB5-20B5-2A16-D523-2852E2F3301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E90BEC7-39D5-9457-A5B4-EC159DB04B9F}"/>
              </a:ext>
            </a:extLst>
          </p:cNvPr>
          <p:cNvSpPr>
            <a:spLocks noGrp="1" noChangeArrowheads="1"/>
          </p:cNvSpPr>
          <p:nvPr>
            <p:ph type="body" idx="1"/>
          </p:nvPr>
        </p:nvSpPr>
        <p:spPr>
          <a:xfrm>
            <a:off x="152400" y="4114800"/>
            <a:ext cx="6553200" cy="4876800"/>
          </a:xfrm>
        </p:spPr>
        <p:txBody>
          <a:bodyPr/>
          <a:lstStyle/>
          <a:p>
            <a:pPr algn="l"/>
            <a:r>
              <a:rPr lang="en-US" altLang="en-US" dirty="0"/>
              <a:t>Excitement of a </a:t>
            </a:r>
            <a:r>
              <a:rPr lang="en-US" altLang="en-US" dirty="0" err="1"/>
              <a:t>fiance</a:t>
            </a:r>
            <a:endParaRPr lang="en-US" altLang="en-US" dirty="0"/>
          </a:p>
          <a:p>
            <a:pPr algn="l"/>
            <a:r>
              <a:rPr lang="en-US" altLang="en-US" dirty="0"/>
              <a:t>Said to Hoshea’s wife in deep adultery, street woman.   Said to Israel in degraded idolatry.</a:t>
            </a:r>
          </a:p>
          <a:p>
            <a:pPr algn="l"/>
            <a:r>
              <a:rPr lang="en-US" altLang="en-US" dirty="0"/>
              <a:t>Does it make sense to prioritize one people group?</a:t>
            </a:r>
          </a:p>
          <a:p>
            <a:pPr algn="l"/>
            <a:r>
              <a:rPr lang="en-US" altLang="en-US" dirty="0"/>
              <a:t>No in terms of fairness.  Yes in terms of showing G-d’s unfailing love!</a:t>
            </a:r>
          </a:p>
        </p:txBody>
      </p:sp>
      <p:cxnSp>
        <p:nvCxnSpPr>
          <p:cNvPr id="3" name="Straight Connector 2">
            <a:extLst>
              <a:ext uri="{FF2B5EF4-FFF2-40B4-BE49-F238E27FC236}">
                <a16:creationId xmlns:a16="http://schemas.microsoft.com/office/drawing/2014/main" id="{FE8BFD52-1F21-0445-8B22-82C5A4200BB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0902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4C88E-8FC2-91CA-5785-B6661537051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1983AB0-FD91-5B0E-025D-DA8FA8273F6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34F76B6A-64A7-A607-9A4B-ECDF3426744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02368037-0B22-C25C-B403-9238689484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5AA2B36-9EB1-CDFD-AD5A-58FC5019C60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1E3B02F-C4D9-26F7-734A-4AA873A7C3AA}"/>
              </a:ext>
            </a:extLst>
          </p:cNvPr>
          <p:cNvSpPr>
            <a:spLocks noGrp="1" noChangeArrowheads="1"/>
          </p:cNvSpPr>
          <p:nvPr>
            <p:ph type="body" idx="1"/>
          </p:nvPr>
        </p:nvSpPr>
        <p:spPr>
          <a:xfrm>
            <a:off x="152400" y="4114800"/>
            <a:ext cx="6553200" cy="4876800"/>
          </a:xfrm>
        </p:spPr>
        <p:txBody>
          <a:bodyPr/>
          <a:lstStyle/>
          <a:p>
            <a:pPr algn="l"/>
            <a:r>
              <a:rPr lang="en-US" altLang="en-US" dirty="0"/>
              <a:t>Nursing mother.</a:t>
            </a:r>
          </a:p>
          <a:p>
            <a:pPr algn="l"/>
            <a:r>
              <a:rPr lang="en-US" altLang="en-US" dirty="0"/>
              <a:t>Western wall?   Hand?  Yeshua’s!!</a:t>
            </a:r>
          </a:p>
        </p:txBody>
      </p:sp>
      <p:cxnSp>
        <p:nvCxnSpPr>
          <p:cNvPr id="3" name="Straight Connector 2">
            <a:extLst>
              <a:ext uri="{FF2B5EF4-FFF2-40B4-BE49-F238E27FC236}">
                <a16:creationId xmlns:a16="http://schemas.microsoft.com/office/drawing/2014/main" id="{933ADDB7-7453-2046-33D2-B313DD2E924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5919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71AA8-6879-8424-B6BE-2C936B6BB16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C3B9EDE-C71F-5DF3-95DC-AF93BE3BAA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EAFAB496-C6FC-5310-40DB-44F35D804CF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2AF1988A-3FC9-79E2-11E5-CCE43E3A4B3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0CAEDF1-A029-64E0-14E1-03A3B5B3A41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AE1AFFB-926B-E52B-F851-CE2E81F960AB}"/>
              </a:ext>
            </a:extLst>
          </p:cNvPr>
          <p:cNvSpPr>
            <a:spLocks noGrp="1" noChangeArrowheads="1"/>
          </p:cNvSpPr>
          <p:nvPr>
            <p:ph type="body" idx="1"/>
          </p:nvPr>
        </p:nvSpPr>
        <p:spPr>
          <a:xfrm>
            <a:off x="152400" y="4114800"/>
            <a:ext cx="6553200" cy="4876800"/>
          </a:xfrm>
        </p:spPr>
        <p:txBody>
          <a:bodyPr/>
          <a:lstStyle/>
          <a:p>
            <a:pPr algn="l"/>
            <a:r>
              <a:rPr lang="en-US" altLang="en-US" dirty="0"/>
              <a:t>Firstborn, yet ornery slave mentality.</a:t>
            </a:r>
          </a:p>
          <a:p>
            <a:pPr algn="l"/>
            <a:r>
              <a:rPr lang="en-US" altLang="en-US" dirty="0"/>
              <a:t>Father protects from neighborhood bully.</a:t>
            </a:r>
          </a:p>
        </p:txBody>
      </p:sp>
      <p:cxnSp>
        <p:nvCxnSpPr>
          <p:cNvPr id="3" name="Straight Connector 2">
            <a:extLst>
              <a:ext uri="{FF2B5EF4-FFF2-40B4-BE49-F238E27FC236}">
                <a16:creationId xmlns:a16="http://schemas.microsoft.com/office/drawing/2014/main" id="{444B1EA0-E63F-E7E2-5E21-0F482979324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16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https://en.wikipedia.org/wiki/Elul</a:t>
            </a:r>
          </a:p>
          <a:p>
            <a:r>
              <a:rPr lang="en-US" dirty="0"/>
              <a:t>However, the rabbis saw an acronym. </a:t>
            </a:r>
          </a:p>
        </p:txBody>
      </p:sp>
      <p:sp>
        <p:nvSpPr>
          <p:cNvPr id="4" name="Header Placeholder 3"/>
          <p:cNvSpPr>
            <a:spLocks noGrp="1"/>
          </p:cNvSpPr>
          <p:nvPr>
            <p:ph type="hdr" sz="quarter"/>
          </p:nvPr>
        </p:nvSpPr>
        <p:spPr/>
        <p:txBody>
          <a:bodyPr/>
          <a:lstStyle/>
          <a:p>
            <a:r>
              <a:rPr lang="en-US" altLang="en-US"/>
              <a:t>Elul Intimacy</a:t>
            </a:r>
          </a:p>
        </p:txBody>
      </p:sp>
      <p:sp>
        <p:nvSpPr>
          <p:cNvPr id="5" name="Date Placeholder 4"/>
          <p:cNvSpPr>
            <a:spLocks noGrp="1"/>
          </p:cNvSpPr>
          <p:nvPr>
            <p:ph type="dt" idx="1"/>
          </p:nvPr>
        </p:nvSpPr>
        <p:spPr/>
        <p:txBody>
          <a:bodyPr/>
          <a:lstStyle/>
          <a:p>
            <a:r>
              <a:rPr lang="en-US" altLang="en-US"/>
              <a:t>Sept 13,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3712316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694EF-474F-99E1-55AE-DB0E607B1BD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ACB055-D06D-4893-7A1C-2C913DB6CA4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24B665BA-F738-EA84-9AB6-2506B3A9E13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7B5D3EF4-489E-A38C-4651-48FD27B7E61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5E6384A-B55F-4E54-209D-D4D442DDD94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34922D5-0D74-EFA8-93AA-BF27E77E9E1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8B13804-1094-2647-CC29-72D6A964B60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908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E3859-C63D-86AF-CC97-A2A4E26CE59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C9A3601-5B6B-88C4-7BF5-8451C6F5D90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EC882092-FCBE-21F6-8147-1981A7696E4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8CD7D1B5-1A29-49C6-4A2D-309EA40302A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F03B6E0-7FA0-73F6-6A08-F1B14F1E85B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3A3CCA3-F01D-EA09-60C1-A9C454AE0ED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FEB4AAA-FC7C-38B3-51E0-FAAB303A459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5237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F2B86-6AAE-6BA0-5FEC-2C70F927F40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6270765-97F2-536D-2C60-73A6726FA72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0933075C-0A23-B98E-191B-A423AC206B4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6AC8158D-8FC2-A911-98BE-558781924BE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7DC851A-79ED-444E-FBD9-36544C0D0CA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ED8DC7A-7531-D3D8-A67E-94201377CDE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F268480-1062-7C36-DF00-59E46C98FE6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2001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06BCF-DA37-9A1B-4222-D84F3DE6E44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BC5B27-3CDF-02CF-71AE-555D545BDD4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9E1EA94F-91A3-6C2C-52DB-7FF42F823F0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C5A6AFC8-37E9-A286-A924-E8839D356A7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F10DD2-6517-0D55-56F7-C74D72BAC71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4BBCA43-6C77-7890-E808-623C9B993ADC}"/>
              </a:ext>
            </a:extLst>
          </p:cNvPr>
          <p:cNvSpPr>
            <a:spLocks noGrp="1" noChangeArrowheads="1"/>
          </p:cNvSpPr>
          <p:nvPr>
            <p:ph type="body" idx="1"/>
          </p:nvPr>
        </p:nvSpPr>
        <p:spPr>
          <a:xfrm>
            <a:off x="152400" y="4114800"/>
            <a:ext cx="6553200" cy="4876800"/>
          </a:xfrm>
        </p:spPr>
        <p:txBody>
          <a:bodyPr/>
          <a:lstStyle/>
          <a:p>
            <a:pPr algn="l"/>
            <a:r>
              <a:rPr lang="en-US" altLang="en-US" dirty="0"/>
              <a:t>Israel is G-d’s portion?  G-d has EVERYTHING</a:t>
            </a:r>
          </a:p>
        </p:txBody>
      </p:sp>
      <p:cxnSp>
        <p:nvCxnSpPr>
          <p:cNvPr id="3" name="Straight Connector 2">
            <a:extLst>
              <a:ext uri="{FF2B5EF4-FFF2-40B4-BE49-F238E27FC236}">
                <a16:creationId xmlns:a16="http://schemas.microsoft.com/office/drawing/2014/main" id="{C62B0581-B718-F983-BB45-8D080581734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6694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B29B0-4A56-FBBF-904F-721E925620B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61F05D-1740-515C-A4CB-5498292E140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90D7139F-505C-8C47-777E-A26FB0AFD2C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9070F82C-3190-8881-878C-EE62A4CCB6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B338E3-92DA-E6C2-2DE8-C2572B0BE1F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B022D1B-AC8D-4D03-5161-52A9A598A914}"/>
              </a:ext>
            </a:extLst>
          </p:cNvPr>
          <p:cNvSpPr>
            <a:spLocks noGrp="1" noChangeArrowheads="1"/>
          </p:cNvSpPr>
          <p:nvPr>
            <p:ph type="body" idx="1"/>
          </p:nvPr>
        </p:nvSpPr>
        <p:spPr>
          <a:xfrm>
            <a:off x="152400" y="4114800"/>
            <a:ext cx="6553200" cy="4876800"/>
          </a:xfrm>
        </p:spPr>
        <p:txBody>
          <a:bodyPr/>
          <a:lstStyle/>
          <a:p>
            <a:pPr algn="l"/>
            <a:r>
              <a:rPr lang="en-US" altLang="en-US" dirty="0"/>
              <a:t>De-nesting procedure of eagles.</a:t>
            </a:r>
          </a:p>
        </p:txBody>
      </p:sp>
      <p:cxnSp>
        <p:nvCxnSpPr>
          <p:cNvPr id="3" name="Straight Connector 2">
            <a:extLst>
              <a:ext uri="{FF2B5EF4-FFF2-40B4-BE49-F238E27FC236}">
                <a16:creationId xmlns:a16="http://schemas.microsoft.com/office/drawing/2014/main" id="{634597A8-9801-2028-6A11-D4C16722D51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636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F4F28-2348-CBB9-41BF-ECAB28B1440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1DB1DC-50BC-7C30-A40A-DED7CCC4820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FF0764FD-55CE-FAB1-0742-ACD0800674E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8BD26863-31CA-8D27-6E35-0354971A7E9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2898517-3C40-4A7C-FDB5-C8A6AF6333A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237B16C-BA48-B1AD-6738-9B27FA377750}"/>
              </a:ext>
            </a:extLst>
          </p:cNvPr>
          <p:cNvSpPr>
            <a:spLocks noGrp="1" noChangeArrowheads="1"/>
          </p:cNvSpPr>
          <p:nvPr>
            <p:ph type="body" idx="1"/>
          </p:nvPr>
        </p:nvSpPr>
        <p:spPr>
          <a:xfrm>
            <a:off x="152400" y="4114800"/>
            <a:ext cx="6553200" cy="4876800"/>
          </a:xfrm>
        </p:spPr>
        <p:txBody>
          <a:bodyPr/>
          <a:lstStyle/>
          <a:p>
            <a:pPr algn="l"/>
            <a:r>
              <a:rPr lang="en-US" altLang="en-US" dirty="0"/>
              <a:t>Covenant key to this congregation.</a:t>
            </a:r>
          </a:p>
        </p:txBody>
      </p:sp>
      <p:cxnSp>
        <p:nvCxnSpPr>
          <p:cNvPr id="3" name="Straight Connector 2">
            <a:extLst>
              <a:ext uri="{FF2B5EF4-FFF2-40B4-BE49-F238E27FC236}">
                <a16:creationId xmlns:a16="http://schemas.microsoft.com/office/drawing/2014/main" id="{78AFBA64-B196-6C83-072F-6AF3D2ECA16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3822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17603-CEC7-C9D6-2A41-A2A4AD5C5A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B923B42-EC6C-642D-4F36-49238C4C7BE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B0AE4D26-03D9-B8D3-E3F7-89D4352EEF9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233EFC99-AC50-AE6D-8BD8-D6B0484A070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89781BC-D044-E343-0E7C-0DB414A2B65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012A2A4-331D-8132-9FA2-52705D56D66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9F76DEB-4E17-1FE8-2CE5-CB483384D8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214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0E909-0708-014B-E35E-E08F61D213F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CC1B337-8072-F019-D1D7-B5D0F72B39B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7B64482A-61DD-7006-5AB6-878AE95D13A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22D90E8C-A052-610C-8A12-F76FB2106FE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12A6BAE-45E5-783A-2D18-6DA85CF385B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E6A080C-AAE3-87EA-1C65-7ABDCCC869E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2FDC07A-FD65-2A85-3718-CF99D70AE83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9613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371AC-B4CA-8974-35B3-ECDC1F3645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B636F81-548B-2FF2-2B83-4F41501B87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90D5920B-8FA5-5A22-84E6-63924E4C806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E09DAD2D-1FD1-FA1E-6933-E8BE42B230F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40AF546-D227-26C1-B67B-FB260FCB9CB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069DC3F-C6F1-0184-C8FC-C2FBB68DFEEE}"/>
              </a:ext>
            </a:extLst>
          </p:cNvPr>
          <p:cNvSpPr>
            <a:spLocks noGrp="1" noChangeArrowheads="1"/>
          </p:cNvSpPr>
          <p:nvPr>
            <p:ph type="body" idx="1"/>
          </p:nvPr>
        </p:nvSpPr>
        <p:spPr>
          <a:xfrm>
            <a:off x="152400" y="4114800"/>
            <a:ext cx="6553200" cy="4876800"/>
          </a:xfrm>
        </p:spPr>
        <p:txBody>
          <a:bodyPr/>
          <a:lstStyle/>
          <a:p>
            <a:pPr algn="l"/>
            <a:r>
              <a:rPr lang="en-US" altLang="en-US" dirty="0"/>
              <a:t>G-d in heaven and eternity deigns to name Himself by this family.  </a:t>
            </a:r>
          </a:p>
        </p:txBody>
      </p:sp>
      <p:cxnSp>
        <p:nvCxnSpPr>
          <p:cNvPr id="3" name="Straight Connector 2">
            <a:extLst>
              <a:ext uri="{FF2B5EF4-FFF2-40B4-BE49-F238E27FC236}">
                <a16:creationId xmlns:a16="http://schemas.microsoft.com/office/drawing/2014/main" id="{33541448-6A9E-BCFB-6A28-066CBF8DB61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7463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57087-161C-925E-4793-3098F4F262A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9E66E44-3C5B-0C1A-3A9C-2D938D7A217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93438869-ADD2-DA0D-9D7D-7182CCFFDB5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23294BBD-0565-6F1E-E868-706EBBE969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67C6A5F-F7C3-CE35-E36D-800FCF003F9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272FCDD-F216-FACC-1DEA-88AC0D5BB30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8D0B587-A93E-A78A-F1A8-DA8171C501B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20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Hebrew alphabet acronym</a:t>
            </a:r>
          </a:p>
          <a:p>
            <a:r>
              <a:rPr lang="en-US" dirty="0"/>
              <a:t>In English looks like ALVL   But Hebrew letters work differently.</a:t>
            </a:r>
          </a:p>
        </p:txBody>
      </p:sp>
      <p:sp>
        <p:nvSpPr>
          <p:cNvPr id="4" name="Header Placeholder 3"/>
          <p:cNvSpPr>
            <a:spLocks noGrp="1"/>
          </p:cNvSpPr>
          <p:nvPr>
            <p:ph type="hdr" sz="quarter"/>
          </p:nvPr>
        </p:nvSpPr>
        <p:spPr/>
        <p:txBody>
          <a:bodyPr/>
          <a:lstStyle/>
          <a:p>
            <a:r>
              <a:rPr lang="en-US" altLang="en-US"/>
              <a:t>Elul Intimacy</a:t>
            </a:r>
          </a:p>
        </p:txBody>
      </p:sp>
      <p:sp>
        <p:nvSpPr>
          <p:cNvPr id="5" name="Date Placeholder 4"/>
          <p:cNvSpPr>
            <a:spLocks noGrp="1"/>
          </p:cNvSpPr>
          <p:nvPr>
            <p:ph type="dt" idx="1"/>
          </p:nvPr>
        </p:nvSpPr>
        <p:spPr/>
        <p:txBody>
          <a:bodyPr/>
          <a:lstStyle/>
          <a:p>
            <a:r>
              <a:rPr lang="en-US" altLang="en-US"/>
              <a:t>Sept 13,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429790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05A85-3442-31B4-4A82-A0FCAA1F4FC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EB8484B-0728-14EC-2272-95D92F50ED8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666EB538-34A5-9F1D-CE46-0A07F246DC8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CA19B29F-D2B0-B8E8-FDBB-4CF7B950624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615B10-2EE3-5E79-B754-D019861EE58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8A5295A-537F-D2B1-1E3F-A427E6FDFD7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2A28BE9-D919-61D7-05C7-2F70DFC69A1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7010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D2B02-B880-41F2-D354-7D8F0DC90F5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3FAA29D-704E-A820-A3C0-CE806A0650F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195BB858-F03E-4FAB-05FE-39CD92356DB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77ED87BD-7AB5-9D43-96A1-0356FCD7933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C5C7C8E-265F-3441-C2D6-77B0E4A5C96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7E3B028-93E8-3560-1904-274B6F9F900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7B498DD-53D4-D006-77BD-769D46B4737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0788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5B686-88BB-CC79-667E-C81B9A39AA4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3451C55-9782-C25B-FDDF-3E1378B555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19DE170B-2AD1-DC1F-2472-FBDB6B6E836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FAA005E3-8B13-A64D-2025-E335C1865BC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BC6A53E-9ACF-8BB9-9B1B-E012F39393D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04B8882-3518-FC7A-AFC0-F2B886474DA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5E3FB59-0D81-80E8-BF5E-CD949DF6987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8645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BAA57-BE59-F900-D30D-E19FABDD210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0DF5470-0D47-F330-777B-AAC2C8E101C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8C020A60-6E0B-E947-9196-FBEFBE75896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E7601C5B-D42D-DBEB-C663-31E8DAE15B9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20F01A3-2F8C-41F9-4F8F-F962606BBE2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F604FD9-5B0E-65EA-A36A-FEED4E6631C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3CAC248-E521-56B4-7C25-798D388E1F8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6344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65305-07FB-60EA-4F4D-9440B706821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76A723B-3BA2-EA99-5094-2BA19D255C9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52B5CA8A-826D-6B26-D02B-CD11F5BDD0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C23A97F7-52CC-47D3-A744-089EF4213C8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D93CE08-78AD-C7EE-9C8B-2397A47C7C6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9870C8A-0768-AB56-78FA-AA474274DCE9}"/>
              </a:ext>
            </a:extLst>
          </p:cNvPr>
          <p:cNvSpPr>
            <a:spLocks noGrp="1" noChangeArrowheads="1"/>
          </p:cNvSpPr>
          <p:nvPr>
            <p:ph type="body" idx="1"/>
          </p:nvPr>
        </p:nvSpPr>
        <p:spPr>
          <a:xfrm>
            <a:off x="152400" y="4114800"/>
            <a:ext cx="6553200" cy="4876800"/>
          </a:xfrm>
        </p:spPr>
        <p:txBody>
          <a:bodyPr/>
          <a:lstStyle/>
          <a:p>
            <a:pPr algn="l"/>
            <a:r>
              <a:rPr lang="en-US" altLang="en-US" dirty="0"/>
              <a:t>Do we have a part in this??</a:t>
            </a:r>
          </a:p>
        </p:txBody>
      </p:sp>
      <p:cxnSp>
        <p:nvCxnSpPr>
          <p:cNvPr id="3" name="Straight Connector 2">
            <a:extLst>
              <a:ext uri="{FF2B5EF4-FFF2-40B4-BE49-F238E27FC236}">
                <a16:creationId xmlns:a16="http://schemas.microsoft.com/office/drawing/2014/main" id="{21998370-A5FE-BEDD-BD4C-D38BE2F3EFB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1284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5571A-3C19-134A-16A9-1ABDA140D0F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E3518D3-A811-7719-2488-B0C83931636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6DD1FE0D-8A16-DE50-B0AC-63A6F07FEA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4AFD7438-B0CC-2686-EACE-4C835AFADC8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F143FE7-4698-63C9-732E-1E68375790B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D7492E2-0720-9AA7-F4C4-EFBF122029F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57845E8-E894-FFF6-60D7-53B41A5C5CA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91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9CE64-007A-A752-25CA-AA2F37B347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33943A4-E53E-68ED-A655-CEA8BF7EA3B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7088A16E-0C4F-3F38-3B45-DAFCA6515D4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1DDFFA21-C797-3C50-348E-7B97CB60FCE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FBE48E9-4908-3069-5834-E13EBC62401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B15F1B3-94F1-1783-4601-104A32F67EA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04ACDEB-1C1C-5322-03A2-A39AE7F1879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0236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303EB-4E6D-E95F-E040-174B901E63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31660FB-BDBB-C3C8-75C0-0CBE4523F1F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6B73CEDB-1C45-7CB2-25C6-FB4FBCAFC36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7E828672-B859-1CA5-8865-1BC53716893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AE4CA5E-86C2-46E8-AEE5-3761A41065E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2FBEC4D-0E69-D91F-7357-D286596C542E}"/>
              </a:ext>
            </a:extLst>
          </p:cNvPr>
          <p:cNvSpPr>
            <a:spLocks noGrp="1" noChangeArrowheads="1"/>
          </p:cNvSpPr>
          <p:nvPr>
            <p:ph type="body" idx="1"/>
          </p:nvPr>
        </p:nvSpPr>
        <p:spPr>
          <a:xfrm>
            <a:off x="152400" y="4114800"/>
            <a:ext cx="6553200" cy="4876800"/>
          </a:xfrm>
        </p:spPr>
        <p:txBody>
          <a:bodyPr/>
          <a:lstStyle/>
          <a:p>
            <a:pPr algn="l"/>
            <a:r>
              <a:rPr lang="en-US" altLang="en-US" dirty="0"/>
              <a:t>G-d’s resting place?   When you go there, there is a sense of rest, shalom, joy, AND warfare.</a:t>
            </a:r>
          </a:p>
        </p:txBody>
      </p:sp>
      <p:cxnSp>
        <p:nvCxnSpPr>
          <p:cNvPr id="3" name="Straight Connector 2">
            <a:extLst>
              <a:ext uri="{FF2B5EF4-FFF2-40B4-BE49-F238E27FC236}">
                <a16:creationId xmlns:a16="http://schemas.microsoft.com/office/drawing/2014/main" id="{32ECDB3F-F245-F732-698A-85D7ACE7322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2439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AD662-BAAA-49E0-2B51-AD74C97E14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2E20EB8-D211-CF79-6163-81F1A8A371F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2324E927-DC53-ECF8-C624-C7FE66BA4B7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7D0759EA-FE48-B833-B9F5-F1ED53ADDC5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D3AAB39-D3CE-2E9D-B319-A62A9898E33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DB8BA8B-5908-EBB0-0AEF-A87E44CDE29C}"/>
              </a:ext>
            </a:extLst>
          </p:cNvPr>
          <p:cNvSpPr>
            <a:spLocks noGrp="1" noChangeArrowheads="1"/>
          </p:cNvSpPr>
          <p:nvPr>
            <p:ph type="body" idx="1"/>
          </p:nvPr>
        </p:nvSpPr>
        <p:spPr>
          <a:xfrm>
            <a:off x="152400" y="4114800"/>
            <a:ext cx="6553200" cy="4876800"/>
          </a:xfrm>
        </p:spPr>
        <p:txBody>
          <a:bodyPr/>
          <a:lstStyle/>
          <a:p>
            <a:pPr algn="l"/>
            <a:r>
              <a:rPr lang="en-US" altLang="en-US" dirty="0"/>
              <a:t>G-d posted angelic watchmen?   We enter into that in Teerosh.   Watchman</a:t>
            </a:r>
          </a:p>
        </p:txBody>
      </p:sp>
      <p:cxnSp>
        <p:nvCxnSpPr>
          <p:cNvPr id="3" name="Straight Connector 2">
            <a:extLst>
              <a:ext uri="{FF2B5EF4-FFF2-40B4-BE49-F238E27FC236}">
                <a16:creationId xmlns:a16="http://schemas.microsoft.com/office/drawing/2014/main" id="{23E891F3-4FFF-F365-F95B-74D940C722B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371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E6251-CA17-37A3-8912-19C959B107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C694CD-D3A9-7A27-2A15-D02197C088C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EA6EC26C-2A08-3F42-C0EF-FC5324AB005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C18BA29F-2767-A2D1-0873-8B18005A2C7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9C4C614-DDCE-7F7D-22CC-9363EE980DF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938C26D-3FB9-7E3B-23D4-B664D916E11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ED92779-6387-10F4-A2A8-98EDD66E430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309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Like the name Teerosh.   Consonants make an acronym, and we put the vowels to make the word.</a:t>
            </a:r>
          </a:p>
        </p:txBody>
      </p:sp>
      <p:sp>
        <p:nvSpPr>
          <p:cNvPr id="4" name="Header Placeholder 3"/>
          <p:cNvSpPr>
            <a:spLocks noGrp="1"/>
          </p:cNvSpPr>
          <p:nvPr>
            <p:ph type="hdr" sz="quarter"/>
          </p:nvPr>
        </p:nvSpPr>
        <p:spPr/>
        <p:txBody>
          <a:bodyPr/>
          <a:lstStyle/>
          <a:p>
            <a:r>
              <a:rPr lang="en-US" altLang="en-US"/>
              <a:t>Elul Intimacy</a:t>
            </a:r>
          </a:p>
        </p:txBody>
      </p:sp>
      <p:sp>
        <p:nvSpPr>
          <p:cNvPr id="5" name="Date Placeholder 4"/>
          <p:cNvSpPr>
            <a:spLocks noGrp="1"/>
          </p:cNvSpPr>
          <p:nvPr>
            <p:ph type="dt" idx="1"/>
          </p:nvPr>
        </p:nvSpPr>
        <p:spPr/>
        <p:txBody>
          <a:bodyPr/>
          <a:lstStyle/>
          <a:p>
            <a:r>
              <a:rPr lang="en-US" altLang="en-US"/>
              <a:t>Sept 13,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40018189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E28C4-9CCD-8CD2-FB3F-2C9AE16BF15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8584F83-21A6-FB2B-9DCD-349D81B6927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F83B9628-1DE2-0CF2-D237-EA340D665FD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B84C9B10-BBBE-F1B4-819E-59045617041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FA3C93B-B0B2-E9F4-53ED-DC992687597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CDF0C84-A6BC-7890-B40D-184CB7B5090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723D95F-D9D9-9312-F87B-435A0B8D937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8056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C9AB4-6947-56F6-6E7B-8979C25E28A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C547722-1900-E2FF-63C2-FC756E7E06B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57AA9BCF-ED60-93A9-71E6-091B7E426E0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669EEF8F-7E86-60D8-6633-BAC92040C5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078EE3C-970A-209B-A513-F0D28652089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15D8B88-8892-DFF1-7E85-5D782E0A50E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A78F372-C97B-51FC-A782-57A2E0AD422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8889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7C4DE-0A58-89D6-44C0-6ED89B11ABF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37CFC8C-CD8A-9423-82E9-07F3263E88D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06E3F363-96F3-9D84-EDE2-EC79425A1E1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2A9DF920-758C-57F2-71E3-37343495B1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2AD2423-5762-4A0A-E486-5B2BDD62E39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80308A5-32D0-0021-810D-55A51ADC9AB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B5B4E3B-EFBB-82C8-FD2F-0E89B4A2F4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1912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16583-4466-3566-C807-8155D6DBFEA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8C2DE68-6C54-A087-6408-7DC27DAEB71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66553F04-25E5-8D8E-0C96-28FDD83B787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C4286191-690F-8703-0BDB-F9B1F6E9D89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00A54A6-8EAF-63FC-3E18-902E86209C4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7CD9FD2-AD03-218D-340A-6E8BD57BFF3B}"/>
              </a:ext>
            </a:extLst>
          </p:cNvPr>
          <p:cNvSpPr>
            <a:spLocks noGrp="1" noChangeArrowheads="1"/>
          </p:cNvSpPr>
          <p:nvPr>
            <p:ph type="body" idx="1"/>
          </p:nvPr>
        </p:nvSpPr>
        <p:spPr>
          <a:xfrm>
            <a:off x="152400" y="4114800"/>
            <a:ext cx="6553200" cy="4876800"/>
          </a:xfrm>
        </p:spPr>
        <p:txBody>
          <a:bodyPr/>
          <a:lstStyle/>
          <a:p>
            <a:pPr algn="l"/>
            <a:r>
              <a:rPr lang="en-US" altLang="en-US" dirty="0"/>
              <a:t>https://www.youtube.com/watch?v=FtPTI0dnWTk&amp;list=RDFtPTI0dnWTk&amp;start_radio=1</a:t>
            </a:r>
          </a:p>
          <a:p>
            <a:pPr algn="l"/>
            <a:r>
              <a:rPr lang="en-US" altLang="en-US" dirty="0"/>
              <a:t>I believe this is in the Jerusalem Coliseum, </a:t>
            </a:r>
            <a:r>
              <a:rPr lang="en-US" altLang="en-US" dirty="0" err="1"/>
              <a:t>Binyanei</a:t>
            </a:r>
            <a:r>
              <a:rPr lang="en-US" altLang="en-US" dirty="0"/>
              <a:t> </a:t>
            </a:r>
            <a:r>
              <a:rPr lang="en-US" altLang="en-US" dirty="0" err="1"/>
              <a:t>HaUma</a:t>
            </a:r>
            <a:r>
              <a:rPr lang="en-US" altLang="en-US" dirty="0"/>
              <a:t>  </a:t>
            </a:r>
            <a:r>
              <a:rPr lang="he-IL" altLang="en-US" b="1" dirty="0">
                <a:latin typeface="David" panose="020E0502060401010101" pitchFamily="34" charset="-79"/>
                <a:cs typeface="David" panose="020E0502060401010101" pitchFamily="34" charset="-79"/>
              </a:rPr>
              <a:t>בניני האומה</a:t>
            </a:r>
          </a:p>
          <a:p>
            <a:pPr algn="l"/>
            <a:r>
              <a:rPr lang="en-US" altLang="en-US" dirty="0"/>
              <a:t>Seemed like Yeshua would return in the singing of this.</a:t>
            </a:r>
          </a:p>
        </p:txBody>
      </p:sp>
      <p:cxnSp>
        <p:nvCxnSpPr>
          <p:cNvPr id="3" name="Straight Connector 2">
            <a:extLst>
              <a:ext uri="{FF2B5EF4-FFF2-40B4-BE49-F238E27FC236}">
                <a16:creationId xmlns:a16="http://schemas.microsoft.com/office/drawing/2014/main" id="{7009C24F-E6F2-0A8C-1218-5DEA135A89B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4151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9FA99-2E29-2175-821B-DB839DFEF6D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997942F-D2A7-E881-FAA0-868F3BD6CBF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7A6D180F-0D54-8BE2-E390-BF22D228DD1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33F2ED6A-476A-BB47-437A-BDDFB22EC3C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08A7107-A688-4578-FA5D-3F87B7D18FA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3A5534E-A9E6-5C14-EA35-F437C21D672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F7C3B69-4FC3-B922-D1E4-1B7906DAF37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274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B1D76-BD80-CDC1-A39B-70F00FE680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DFC0D0D-0ED7-A6A8-C854-6A41DEA7D68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BD0599C3-4AC2-3788-4D43-A226A339A3E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A9C28FEB-3110-7151-2BF5-A7D7C0A53C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DFFAE1B-9DEC-8EDE-017F-0CCBCCFF8B4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4F89D79-F37D-194D-15EA-DF58332FAFFD}"/>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chemeClr val="tx1"/>
                </a:solidFill>
              </a:rPr>
              <a:t>[#4 Greatest common offense in Messianic world.  Why big deal about the Jews? ]</a:t>
            </a:r>
          </a:p>
          <a:p>
            <a:pPr algn="l"/>
            <a:endParaRPr lang="en-US" altLang="en-US" dirty="0"/>
          </a:p>
        </p:txBody>
      </p:sp>
      <p:cxnSp>
        <p:nvCxnSpPr>
          <p:cNvPr id="3" name="Straight Connector 2">
            <a:extLst>
              <a:ext uri="{FF2B5EF4-FFF2-40B4-BE49-F238E27FC236}">
                <a16:creationId xmlns:a16="http://schemas.microsoft.com/office/drawing/2014/main" id="{769999D3-E0E4-DADD-ADEE-1B11CE8F584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5920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529536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5CF59-F629-3AAD-4D9E-E6ABBB05E08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A9E370D-BF7B-BA96-E454-E0AF4E982CB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Elul Intimacy</a:t>
            </a:r>
          </a:p>
        </p:txBody>
      </p:sp>
      <p:sp>
        <p:nvSpPr>
          <p:cNvPr id="5" name="Rectangle 3">
            <a:extLst>
              <a:ext uri="{FF2B5EF4-FFF2-40B4-BE49-F238E27FC236}">
                <a16:creationId xmlns:a16="http://schemas.microsoft.com/office/drawing/2014/main" id="{9719DD5A-E318-1396-0029-15CAB6644B5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13, 2025 5785</a:t>
            </a:r>
          </a:p>
        </p:txBody>
      </p:sp>
      <p:sp>
        <p:nvSpPr>
          <p:cNvPr id="6" name="Rectangle 7">
            <a:extLst>
              <a:ext uri="{FF2B5EF4-FFF2-40B4-BE49-F238E27FC236}">
                <a16:creationId xmlns:a16="http://schemas.microsoft.com/office/drawing/2014/main" id="{53BD4646-B026-085A-96B4-2FCA8946E5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9A2C3C4-4719-C49A-B4AF-BDD5CC29D59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3ED8DD3-81F3-B4D8-D6CA-2902E5F10B1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5237653-6F23-5C03-9FEE-543D285B44F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88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TLV: I am my beloved’s and my beloved is mine.   Passion for G-d and His Glory!</a:t>
            </a:r>
          </a:p>
        </p:txBody>
      </p:sp>
      <p:sp>
        <p:nvSpPr>
          <p:cNvPr id="4" name="Header Placeholder 3"/>
          <p:cNvSpPr>
            <a:spLocks noGrp="1"/>
          </p:cNvSpPr>
          <p:nvPr>
            <p:ph type="hdr" sz="quarter"/>
          </p:nvPr>
        </p:nvSpPr>
        <p:spPr/>
        <p:txBody>
          <a:bodyPr/>
          <a:lstStyle/>
          <a:p>
            <a:r>
              <a:rPr lang="en-US" altLang="en-US"/>
              <a:t>Elul Intimacy</a:t>
            </a:r>
          </a:p>
        </p:txBody>
      </p:sp>
      <p:sp>
        <p:nvSpPr>
          <p:cNvPr id="5" name="Date Placeholder 4"/>
          <p:cNvSpPr>
            <a:spLocks noGrp="1"/>
          </p:cNvSpPr>
          <p:nvPr>
            <p:ph type="dt" idx="1"/>
          </p:nvPr>
        </p:nvSpPr>
        <p:spPr/>
        <p:txBody>
          <a:bodyPr/>
          <a:lstStyle/>
          <a:p>
            <a:r>
              <a:rPr lang="en-US" altLang="en-US"/>
              <a:t>Sept 13,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870619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CED3-CFDC-37C6-AC3C-D9EE89C4E9F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04CA4F2-DF84-33C5-96FA-812A51E0847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BA95712-E9CA-B529-B996-2BAE1FFB448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88638EC-F369-4ADC-A660-A031F8EF73B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8C20D52-3119-8ECD-CFC6-7E08BC471F7E}"/>
              </a:ext>
            </a:extLst>
          </p:cNvPr>
          <p:cNvSpPr>
            <a:spLocks noGrp="1"/>
          </p:cNvSpPr>
          <p:nvPr>
            <p:ph type="sldNum" sz="quarter" idx="12"/>
          </p:nvPr>
        </p:nvSpPr>
        <p:spPr/>
        <p:txBody>
          <a:bodyPr/>
          <a:lstStyle>
            <a:lvl1pPr>
              <a:defRPr/>
            </a:lvl1pPr>
          </a:lstStyle>
          <a:p>
            <a:fld id="{52740E2C-C91F-40D7-B9A3-B1D103D74351}" type="slidenum">
              <a:rPr lang="en-US" altLang="en-US"/>
              <a:pPr/>
              <a:t>‹#›</a:t>
            </a:fld>
            <a:endParaRPr lang="en-US" altLang="en-US"/>
          </a:p>
        </p:txBody>
      </p:sp>
    </p:spTree>
    <p:extLst>
      <p:ext uri="{BB962C8B-B14F-4D97-AF65-F5344CB8AC3E}">
        <p14:creationId xmlns:p14="http://schemas.microsoft.com/office/powerpoint/2010/main" val="810834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7D62-CFA9-07F3-0130-DC9C92F41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7C9819-6EC7-F850-7DBD-759D469AF5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A18D9-5A02-E9AE-CA6B-B0056FFB402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742A70B-2297-B259-34E9-A2504EB7DB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E241A3E-85FF-C005-D5DF-F4580F84E675}"/>
              </a:ext>
            </a:extLst>
          </p:cNvPr>
          <p:cNvSpPr>
            <a:spLocks noGrp="1"/>
          </p:cNvSpPr>
          <p:nvPr>
            <p:ph type="sldNum" sz="quarter" idx="12"/>
          </p:nvPr>
        </p:nvSpPr>
        <p:spPr/>
        <p:txBody>
          <a:bodyPr/>
          <a:lstStyle>
            <a:lvl1pPr>
              <a:defRPr/>
            </a:lvl1pPr>
          </a:lstStyle>
          <a:p>
            <a:fld id="{97E1DE88-5FA0-4642-BC8F-A6ECE1ACD79E}" type="slidenum">
              <a:rPr lang="en-US" altLang="en-US"/>
              <a:pPr/>
              <a:t>‹#›</a:t>
            </a:fld>
            <a:endParaRPr lang="en-US" altLang="en-US"/>
          </a:p>
        </p:txBody>
      </p:sp>
    </p:spTree>
    <p:extLst>
      <p:ext uri="{BB962C8B-B14F-4D97-AF65-F5344CB8AC3E}">
        <p14:creationId xmlns:p14="http://schemas.microsoft.com/office/powerpoint/2010/main" val="400055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8850-EA0A-DDA7-C549-25823BDF52D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0B8F759-089C-B57E-B419-CAD22C284098}"/>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592AA2DD-FB04-4AB7-0866-E916E682844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7F02975-AB72-FCFD-B9D7-1DD86A5C56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433CDA6-88F1-1F2C-3D85-957A04EC4565}"/>
              </a:ext>
            </a:extLst>
          </p:cNvPr>
          <p:cNvSpPr>
            <a:spLocks noGrp="1"/>
          </p:cNvSpPr>
          <p:nvPr>
            <p:ph type="sldNum" sz="quarter" idx="12"/>
          </p:nvPr>
        </p:nvSpPr>
        <p:spPr/>
        <p:txBody>
          <a:bodyPr/>
          <a:lstStyle>
            <a:lvl1pPr>
              <a:defRPr/>
            </a:lvl1pPr>
          </a:lstStyle>
          <a:p>
            <a:fld id="{C32C87BA-F28A-4640-BA19-2EA1F216E1AB}" type="slidenum">
              <a:rPr lang="en-US" altLang="en-US"/>
              <a:pPr/>
              <a:t>‹#›</a:t>
            </a:fld>
            <a:endParaRPr lang="en-US" altLang="en-US"/>
          </a:p>
        </p:txBody>
      </p:sp>
    </p:spTree>
    <p:extLst>
      <p:ext uri="{BB962C8B-B14F-4D97-AF65-F5344CB8AC3E}">
        <p14:creationId xmlns:p14="http://schemas.microsoft.com/office/powerpoint/2010/main" val="1898412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D824-5463-2B70-C256-A9D63598E1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0E29F3-0DD6-5680-0647-44D656F0FC3D}"/>
              </a:ext>
            </a:extLst>
          </p:cNvPr>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43D973-2C39-1CCC-4A5B-4D9ABC86D771}"/>
              </a:ext>
            </a:extLst>
          </p:cNvPr>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08F0F9-0BD4-6CEA-0178-A6BAA19A6B6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9D6C83D-196A-D411-8148-C77F75C8C94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74A8F43-6B56-448B-681E-9BE21AB439A2}"/>
              </a:ext>
            </a:extLst>
          </p:cNvPr>
          <p:cNvSpPr>
            <a:spLocks noGrp="1"/>
          </p:cNvSpPr>
          <p:nvPr>
            <p:ph type="sldNum" sz="quarter" idx="12"/>
          </p:nvPr>
        </p:nvSpPr>
        <p:spPr/>
        <p:txBody>
          <a:bodyPr/>
          <a:lstStyle>
            <a:lvl1pPr>
              <a:defRPr/>
            </a:lvl1pPr>
          </a:lstStyle>
          <a:p>
            <a:fld id="{FC0D10C1-B4E6-417D-A89D-E784BCE0CF43}" type="slidenum">
              <a:rPr lang="en-US" altLang="en-US"/>
              <a:pPr/>
              <a:t>‹#›</a:t>
            </a:fld>
            <a:endParaRPr lang="en-US" altLang="en-US"/>
          </a:p>
        </p:txBody>
      </p:sp>
    </p:spTree>
    <p:extLst>
      <p:ext uri="{BB962C8B-B14F-4D97-AF65-F5344CB8AC3E}">
        <p14:creationId xmlns:p14="http://schemas.microsoft.com/office/powerpoint/2010/main" val="2806303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DB98-D8FE-AFC7-6E60-9F76EB0EE3E3}"/>
              </a:ext>
            </a:extLst>
          </p:cNvPr>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CA85FB-4808-1D09-261F-258F2CD7ED91}"/>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23AD018-12F1-D2EC-5F97-17C20E392B36}"/>
              </a:ext>
            </a:extLst>
          </p:cNvPr>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7E31D5-24A5-9693-0582-0C084D9EEDEF}"/>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783A611-934F-AD36-0465-00095D3343AE}"/>
              </a:ext>
            </a:extLst>
          </p:cNvPr>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D690C2-52DA-0188-D7C6-D7C8C272EF4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7A1BA50-40C3-8B5C-33A3-54D500246B7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DFE30D6-A666-5D32-1F61-20036D51CB56}"/>
              </a:ext>
            </a:extLst>
          </p:cNvPr>
          <p:cNvSpPr>
            <a:spLocks noGrp="1"/>
          </p:cNvSpPr>
          <p:nvPr>
            <p:ph type="sldNum" sz="quarter" idx="12"/>
          </p:nvPr>
        </p:nvSpPr>
        <p:spPr/>
        <p:txBody>
          <a:bodyPr/>
          <a:lstStyle>
            <a:lvl1pPr>
              <a:defRPr/>
            </a:lvl1pPr>
          </a:lstStyle>
          <a:p>
            <a:fld id="{52A82CE5-3518-402B-A9CE-CA6166D921E9}" type="slidenum">
              <a:rPr lang="en-US" altLang="en-US"/>
              <a:pPr/>
              <a:t>‹#›</a:t>
            </a:fld>
            <a:endParaRPr lang="en-US" altLang="en-US"/>
          </a:p>
        </p:txBody>
      </p:sp>
    </p:spTree>
    <p:extLst>
      <p:ext uri="{BB962C8B-B14F-4D97-AF65-F5344CB8AC3E}">
        <p14:creationId xmlns:p14="http://schemas.microsoft.com/office/powerpoint/2010/main" val="2971532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0271B-94C7-E227-932D-812B47811C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F7E065-0605-13A8-C957-4BE18B4370F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FBA9BF0-E3D5-95C0-9F4C-D9A9493EB17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384322C-F6F1-5AD4-3FA6-8AFA101DCAAA}"/>
              </a:ext>
            </a:extLst>
          </p:cNvPr>
          <p:cNvSpPr>
            <a:spLocks noGrp="1"/>
          </p:cNvSpPr>
          <p:nvPr>
            <p:ph type="sldNum" sz="quarter" idx="12"/>
          </p:nvPr>
        </p:nvSpPr>
        <p:spPr/>
        <p:txBody>
          <a:bodyPr/>
          <a:lstStyle>
            <a:lvl1pPr>
              <a:defRPr/>
            </a:lvl1pPr>
          </a:lstStyle>
          <a:p>
            <a:fld id="{E00C3A6F-EB20-4C42-B924-DF398E7061A7}" type="slidenum">
              <a:rPr lang="en-US" altLang="en-US"/>
              <a:pPr/>
              <a:t>‹#›</a:t>
            </a:fld>
            <a:endParaRPr lang="en-US" altLang="en-US"/>
          </a:p>
        </p:txBody>
      </p:sp>
    </p:spTree>
    <p:extLst>
      <p:ext uri="{BB962C8B-B14F-4D97-AF65-F5344CB8AC3E}">
        <p14:creationId xmlns:p14="http://schemas.microsoft.com/office/powerpoint/2010/main" val="1918931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88003B-F617-FBFE-791C-3BA54BE8543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1F8CA77-45B2-299A-2E2C-8106C78F2ED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CAAE385-BDC1-2223-3630-E67C28C82892}"/>
              </a:ext>
            </a:extLst>
          </p:cNvPr>
          <p:cNvSpPr>
            <a:spLocks noGrp="1"/>
          </p:cNvSpPr>
          <p:nvPr>
            <p:ph type="sldNum" sz="quarter" idx="12"/>
          </p:nvPr>
        </p:nvSpPr>
        <p:spPr/>
        <p:txBody>
          <a:bodyPr/>
          <a:lstStyle>
            <a:lvl1pPr>
              <a:defRPr/>
            </a:lvl1pPr>
          </a:lstStyle>
          <a:p>
            <a:fld id="{ADAF1F66-3FBA-49F3-97A5-5A983CE17090}" type="slidenum">
              <a:rPr lang="en-US" altLang="en-US"/>
              <a:pPr/>
              <a:t>‹#›</a:t>
            </a:fld>
            <a:endParaRPr lang="en-US" altLang="en-US"/>
          </a:p>
        </p:txBody>
      </p:sp>
    </p:spTree>
    <p:extLst>
      <p:ext uri="{BB962C8B-B14F-4D97-AF65-F5344CB8AC3E}">
        <p14:creationId xmlns:p14="http://schemas.microsoft.com/office/powerpoint/2010/main" val="2111366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F58E-5306-DEEC-1984-A8BBA01DF806}"/>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18478E1-C84C-836E-FF54-208D0ECC35EF}"/>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402BAE-B1D2-E512-50B0-F47843A959C9}"/>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5299F8-78D2-FFAC-8AEE-85C6451350D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80EBAB1-7291-F304-FDA3-03B370B3038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F261AAE-8BFF-EFD1-6C2B-7C72957FDEBD}"/>
              </a:ext>
            </a:extLst>
          </p:cNvPr>
          <p:cNvSpPr>
            <a:spLocks noGrp="1"/>
          </p:cNvSpPr>
          <p:nvPr>
            <p:ph type="sldNum" sz="quarter" idx="12"/>
          </p:nvPr>
        </p:nvSpPr>
        <p:spPr/>
        <p:txBody>
          <a:bodyPr/>
          <a:lstStyle>
            <a:lvl1pPr>
              <a:defRPr/>
            </a:lvl1pPr>
          </a:lstStyle>
          <a:p>
            <a:fld id="{BDA66D67-6CE3-42B7-A66A-9BE6E66D66DD}" type="slidenum">
              <a:rPr lang="en-US" altLang="en-US"/>
              <a:pPr/>
              <a:t>‹#›</a:t>
            </a:fld>
            <a:endParaRPr lang="en-US" altLang="en-US"/>
          </a:p>
        </p:txBody>
      </p:sp>
    </p:spTree>
    <p:extLst>
      <p:ext uri="{BB962C8B-B14F-4D97-AF65-F5344CB8AC3E}">
        <p14:creationId xmlns:p14="http://schemas.microsoft.com/office/powerpoint/2010/main" val="1731649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615D-B9B7-741E-33E2-388B9237ADEF}"/>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09CB2C7-5AE0-2F5A-1219-573E76C39BC0}"/>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7DD57F5-4263-DBC2-A1B4-7ACF556A930F}"/>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60D699-9135-B486-FB7F-78F4111AFBA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578BB38-696E-6F48-E988-F092BF325BE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F032746-DB89-FAAC-AE24-7E7D3CCBF665}"/>
              </a:ext>
            </a:extLst>
          </p:cNvPr>
          <p:cNvSpPr>
            <a:spLocks noGrp="1"/>
          </p:cNvSpPr>
          <p:nvPr>
            <p:ph type="sldNum" sz="quarter" idx="12"/>
          </p:nvPr>
        </p:nvSpPr>
        <p:spPr/>
        <p:txBody>
          <a:bodyPr/>
          <a:lstStyle>
            <a:lvl1pPr>
              <a:defRPr/>
            </a:lvl1pPr>
          </a:lstStyle>
          <a:p>
            <a:fld id="{7EDDD966-899C-477B-8BE5-14E49DD79856}" type="slidenum">
              <a:rPr lang="en-US" altLang="en-US"/>
              <a:pPr/>
              <a:t>‹#›</a:t>
            </a:fld>
            <a:endParaRPr lang="en-US" altLang="en-US"/>
          </a:p>
        </p:txBody>
      </p:sp>
    </p:spTree>
    <p:extLst>
      <p:ext uri="{BB962C8B-B14F-4D97-AF65-F5344CB8AC3E}">
        <p14:creationId xmlns:p14="http://schemas.microsoft.com/office/powerpoint/2010/main" val="1013062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7092-E27F-722C-E454-45A77AE849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3F452C-62D7-0D1E-75F0-9DAB58F072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4D9CA5-6122-6D4D-E55E-E14392E445F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29B6AF7-58B0-22B1-1193-7738F798495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BF206F1-9895-CD31-9DDB-B8545CA6DDF1}"/>
              </a:ext>
            </a:extLst>
          </p:cNvPr>
          <p:cNvSpPr>
            <a:spLocks noGrp="1"/>
          </p:cNvSpPr>
          <p:nvPr>
            <p:ph type="sldNum" sz="quarter" idx="12"/>
          </p:nvPr>
        </p:nvSpPr>
        <p:spPr/>
        <p:txBody>
          <a:bodyPr/>
          <a:lstStyle>
            <a:lvl1pPr>
              <a:defRPr/>
            </a:lvl1pPr>
          </a:lstStyle>
          <a:p>
            <a:fld id="{C3341F37-907E-43F6-B2BB-5EBE74A0285B}" type="slidenum">
              <a:rPr lang="en-US" altLang="en-US"/>
              <a:pPr/>
              <a:t>‹#›</a:t>
            </a:fld>
            <a:endParaRPr lang="en-US" altLang="en-US"/>
          </a:p>
        </p:txBody>
      </p:sp>
    </p:spTree>
    <p:extLst>
      <p:ext uri="{BB962C8B-B14F-4D97-AF65-F5344CB8AC3E}">
        <p14:creationId xmlns:p14="http://schemas.microsoft.com/office/powerpoint/2010/main" val="3085990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BC8F6F-681F-3F9B-5265-B48F7958DD04}"/>
              </a:ext>
            </a:extLst>
          </p:cNvPr>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E39F05-C66B-4115-6EC6-AA829CF0CA67}"/>
              </a:ext>
            </a:extLst>
          </p:cNvPr>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B0CAA-2C08-BC4E-6A21-391F9CB060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F61FC1-FFF2-6231-43CA-4E34C60B2F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FE1FFA4-48F3-B84E-8DBA-69ECDF7BF897}"/>
              </a:ext>
            </a:extLst>
          </p:cNvPr>
          <p:cNvSpPr>
            <a:spLocks noGrp="1"/>
          </p:cNvSpPr>
          <p:nvPr>
            <p:ph type="sldNum" sz="quarter" idx="12"/>
          </p:nvPr>
        </p:nvSpPr>
        <p:spPr/>
        <p:txBody>
          <a:bodyPr/>
          <a:lstStyle>
            <a:lvl1pPr>
              <a:defRPr/>
            </a:lvl1pPr>
          </a:lstStyle>
          <a:p>
            <a:fld id="{2B19EC61-4BAA-45E7-B8BF-818B4D2A2922}" type="slidenum">
              <a:rPr lang="en-US" altLang="en-US"/>
              <a:pPr/>
              <a:t>‹#›</a:t>
            </a:fld>
            <a:endParaRPr lang="en-US" altLang="en-US"/>
          </a:p>
        </p:txBody>
      </p:sp>
    </p:spTree>
    <p:extLst>
      <p:ext uri="{BB962C8B-B14F-4D97-AF65-F5344CB8AC3E}">
        <p14:creationId xmlns:p14="http://schemas.microsoft.com/office/powerpoint/2010/main" val="310134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141017-812A-4048-CB2E-23A41C94AC6D}"/>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05174C9-9F9F-A1EB-74D6-28FE7C72C892}"/>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DA673E3-7D35-30BC-3A2F-B29D6B85A23A}"/>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1029" name="Rectangle 5">
            <a:extLst>
              <a:ext uri="{FF2B5EF4-FFF2-40B4-BE49-F238E27FC236}">
                <a16:creationId xmlns:a16="http://schemas.microsoft.com/office/drawing/2014/main" id="{0772A086-F9E3-DAB5-A3AD-385FFDF532BB}"/>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1030" name="Rectangle 6">
            <a:extLst>
              <a:ext uri="{FF2B5EF4-FFF2-40B4-BE49-F238E27FC236}">
                <a16:creationId xmlns:a16="http://schemas.microsoft.com/office/drawing/2014/main" id="{0EFCD463-FCD2-E711-6F66-61B7D7E50427}"/>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73C1806C-583A-4650-A358-0BF18F47A6DD}" type="slidenum">
              <a:rPr lang="en-US" altLang="en-US"/>
              <a:pPr/>
              <a:t>‹#›</a:t>
            </a:fld>
            <a:endParaRPr lang="en-US" altLang="en-US"/>
          </a:p>
        </p:txBody>
      </p:sp>
    </p:spTree>
    <p:extLst>
      <p:ext uri="{BB962C8B-B14F-4D97-AF65-F5344CB8AC3E}">
        <p14:creationId xmlns:p14="http://schemas.microsoft.com/office/powerpoint/2010/main" val="187846389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rtl="0" fontAlgn="base">
        <a:spcBef>
          <a:spcPct val="0"/>
        </a:spcBef>
        <a:spcAft>
          <a:spcPct val="0"/>
        </a:spcAft>
        <a:defRPr sz="3300" kern="1200">
          <a:solidFill>
            <a:schemeClr val="bg1"/>
          </a:solidFill>
          <a:latin typeface="+mj-lt"/>
          <a:ea typeface="+mj-ea"/>
          <a:cs typeface="+mj-cs"/>
        </a:defRPr>
      </a:lvl1pPr>
      <a:lvl2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2pPr>
      <a:lvl3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3pPr>
      <a:lvl4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4pPr>
      <a:lvl5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5pPr>
      <a:lvl6pPr marL="3429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6pPr>
      <a:lvl7pPr marL="6858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7pPr>
      <a:lvl8pPr marL="10287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8pPr>
      <a:lvl9pPr marL="13716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9pPr>
    </p:titleStyle>
    <p:bodyStyle>
      <a:lvl1pPr marL="257175" indent="-257175" algn="l" rtl="0" fontAlgn="base">
        <a:spcBef>
          <a:spcPct val="20000"/>
        </a:spcBef>
        <a:spcAft>
          <a:spcPct val="0"/>
        </a:spcAft>
        <a:defRPr sz="3300" kern="1200">
          <a:solidFill>
            <a:schemeClr val="bg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Arial" panose="020B0604020202020204" pitchFamily="34" charset="0"/>
          <a:ea typeface="+mn-ea"/>
          <a:cs typeface="+mn-cs"/>
        </a:defRPr>
      </a:lvl2pPr>
      <a:lvl3pPr marL="857250" indent="-171450" algn="l" rtl="0" fontAlgn="base">
        <a:spcBef>
          <a:spcPct val="20000"/>
        </a:spcBef>
        <a:spcAft>
          <a:spcPct val="0"/>
        </a:spcAft>
        <a:buChar char="•"/>
        <a:defRPr sz="1800" kern="1200">
          <a:solidFill>
            <a:schemeClr val="tx1"/>
          </a:solidFill>
          <a:latin typeface="Arial" panose="020B0604020202020204" pitchFamily="34" charset="0"/>
          <a:ea typeface="+mn-ea"/>
          <a:cs typeface="+mn-cs"/>
        </a:defRPr>
      </a:lvl3pPr>
      <a:lvl4pPr marL="12001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4pPr>
      <a:lvl5pPr marL="15430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0EEBA12-3208-4426-B140-6C119B2EA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71812"/>
            <a:ext cx="5105400" cy="5075631"/>
          </a:xfrm>
          <a:prstGeom prst="rect">
            <a:avLst/>
          </a:prstGeom>
        </p:spPr>
      </p:pic>
    </p:spTree>
    <p:extLst>
      <p:ext uri="{BB962C8B-B14F-4D97-AF65-F5344CB8AC3E}">
        <p14:creationId xmlns:p14="http://schemas.microsoft.com/office/powerpoint/2010/main" val="132617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57B98568-C6E1-4118-A289-E86582BB6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8FB56E5-F408-44A0-8218-E5245ED9AC83}"/>
              </a:ext>
            </a:extLst>
          </p:cNvPr>
          <p:cNvSpPr txBox="1"/>
          <p:nvPr/>
        </p:nvSpPr>
        <p:spPr>
          <a:xfrm>
            <a:off x="1099550" y="2594264"/>
            <a:ext cx="3706463" cy="2246769"/>
          </a:xfrm>
          <a:prstGeom prst="rect">
            <a:avLst/>
          </a:prstGeom>
          <a:noFill/>
        </p:spPr>
        <p:txBody>
          <a:bodyPr wrap="none" rtlCol="0">
            <a:spAutoFit/>
          </a:bodyPr>
          <a:lstStyle/>
          <a:p>
            <a:r>
              <a:rPr lang="he-IL" sz="8000" b="1" dirty="0">
                <a:solidFill>
                  <a:srgbClr val="FFFF6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אֲנִי לְדוֹדִי</a:t>
            </a:r>
            <a:endParaRPr lang="en-US" sz="8000" b="1" dirty="0">
              <a:solidFill>
                <a:srgbClr val="FFFF6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r>
              <a:rPr lang="en-US" sz="6000" i="1" dirty="0">
                <a:solidFill>
                  <a:srgbClr val="FFFF66"/>
                </a:solidFill>
                <a:effectLst>
                  <a:outerShdw blurRad="38100" dist="38100" dir="2700000" algn="tl">
                    <a:srgbClr val="000000">
                      <a:alpha val="43137"/>
                    </a:srgbClr>
                  </a:outerShdw>
                </a:effectLst>
                <a:latin typeface="+mn-lt"/>
                <a:cs typeface="David" panose="020E0502060401010101" pitchFamily="34" charset="-79"/>
              </a:rPr>
              <a:t>Ani </a:t>
            </a:r>
            <a:r>
              <a:rPr lang="en-US" sz="6000" i="1" dirty="0" err="1">
                <a:solidFill>
                  <a:srgbClr val="FFFF66"/>
                </a:solidFill>
                <a:effectLst>
                  <a:outerShdw blurRad="38100" dist="38100" dir="2700000" algn="tl">
                    <a:srgbClr val="000000">
                      <a:alpha val="43137"/>
                    </a:srgbClr>
                  </a:outerShdw>
                </a:effectLst>
                <a:latin typeface="+mn-lt"/>
                <a:cs typeface="David" panose="020E0502060401010101" pitchFamily="34" charset="-79"/>
              </a:rPr>
              <a:t>l’dodi</a:t>
            </a:r>
            <a:endParaRPr lang="en-US" sz="6000" i="1" dirty="0">
              <a:solidFill>
                <a:srgbClr val="FFFF66"/>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98649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latin typeface="Arial Rounded MT Bold" panose="020F0704030504030204" pitchFamily="34" charset="0"/>
              </a:rPr>
              <a:t>In Jewish tradition, the month of Elul is a time of loving repentance in preparation for the High Holy Days of Rosh Hashanah and Yom Kippur.  Of preparing to approach the </a:t>
            </a:r>
            <a:r>
              <a:rPr lang="en-US" sz="4000" dirty="0" err="1">
                <a:latin typeface="Arial Rounded MT Bold" panose="020F0704030504030204" pitchFamily="34" charset="0"/>
              </a:rPr>
              <a:t>Sh’khinah</a:t>
            </a:r>
            <a:r>
              <a:rPr lang="en-US" sz="4000" dirty="0">
                <a:latin typeface="Arial Rounded MT Bold" panose="020F0704030504030204" pitchFamily="34" charset="0"/>
              </a:rPr>
              <a:t>, the Beloved.  	</a:t>
            </a:r>
          </a:p>
        </p:txBody>
      </p:sp>
    </p:spTree>
    <p:extLst>
      <p:ext uri="{BB962C8B-B14F-4D97-AF65-F5344CB8AC3E}">
        <p14:creationId xmlns:p14="http://schemas.microsoft.com/office/powerpoint/2010/main" val="146888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F042A-A27E-3674-C019-F9462A79418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BDCFE50-231C-F1AF-93C4-7C0D32D3F8F0}"/>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56E8BE3-047F-1A56-F542-77DA96FBC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3893574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5999D-56F1-D192-4CD3-CCE5B281C76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C046B7A-6CDD-3622-841C-BD97CA977A34}"/>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9997A09-B307-5F6D-BDFE-F6E22FF2B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895CD7B3-E835-540F-8693-A5AE91F8CBD9}"/>
              </a:ext>
            </a:extLst>
          </p:cNvPr>
          <p:cNvSpPr txBox="1"/>
          <p:nvPr/>
        </p:nvSpPr>
        <p:spPr>
          <a:xfrm>
            <a:off x="381001" y="209550"/>
            <a:ext cx="8534400" cy="4401205"/>
          </a:xfrm>
          <a:prstGeom prst="rect">
            <a:avLst/>
          </a:prstGeom>
          <a:noFill/>
        </p:spPr>
        <p:txBody>
          <a:bodyPr wrap="square" rtlCol="0">
            <a:spAutoFit/>
          </a:bodyPr>
          <a:lstStyle/>
          <a:p>
            <a:pPr algn="l"/>
            <a:r>
              <a:rPr lang="en-US" u="sng" dirty="0">
                <a:solidFill>
                  <a:srgbClr val="FFFF66"/>
                </a:solidFill>
              </a:rPr>
              <a:t>Elul Intimacy</a:t>
            </a:r>
            <a:r>
              <a:rPr lang="en-US" dirty="0">
                <a:solidFill>
                  <a:schemeClr val="tx1"/>
                </a:solidFill>
              </a:rPr>
              <a:t>: </a:t>
            </a:r>
          </a:p>
          <a:p>
            <a:pPr marL="401638" indent="-401638" algn="l">
              <a:buFont typeface="+mj-lt"/>
              <a:buAutoNum type="arabicPeriod"/>
            </a:pPr>
            <a:r>
              <a:rPr lang="en-US" dirty="0">
                <a:solidFill>
                  <a:schemeClr val="tx1"/>
                </a:solidFill>
              </a:rPr>
              <a:t>The word “Elul”</a:t>
            </a:r>
          </a:p>
          <a:p>
            <a:pPr marL="401638" indent="-401638" algn="l">
              <a:buFont typeface="+mj-lt"/>
              <a:buAutoNum type="arabicPeriod"/>
            </a:pPr>
            <a:r>
              <a:rPr lang="en-US" u="sng" dirty="0">
                <a:solidFill>
                  <a:srgbClr val="FFFF66"/>
                </a:solidFill>
              </a:rPr>
              <a:t>with G-d, </a:t>
            </a:r>
            <a:r>
              <a:rPr lang="en-US" u="sng" dirty="0" err="1">
                <a:solidFill>
                  <a:srgbClr val="FFFF66"/>
                </a:solidFill>
              </a:rPr>
              <a:t>Slikhot</a:t>
            </a:r>
            <a:r>
              <a:rPr lang="en-US" u="sng" dirty="0">
                <a:solidFill>
                  <a:srgbClr val="FFFF66"/>
                </a:solidFill>
              </a:rPr>
              <a:t> forgiveness</a:t>
            </a:r>
          </a:p>
          <a:p>
            <a:pPr marL="401638" indent="-401638" algn="l">
              <a:buFont typeface="+mj-lt"/>
              <a:buAutoNum type="arabicPeriod"/>
            </a:pPr>
            <a:r>
              <a:rPr lang="en-US" dirty="0">
                <a:solidFill>
                  <a:schemeClr val="tx1"/>
                </a:solidFill>
              </a:rPr>
              <a:t>with family: parents, wife, kids, </a:t>
            </a:r>
          </a:p>
          <a:p>
            <a:pPr algn="l"/>
            <a:r>
              <a:rPr lang="en-US" dirty="0">
                <a:solidFill>
                  <a:schemeClr val="tx1"/>
                </a:solidFill>
              </a:rPr>
              <a:t>    siblings</a:t>
            </a:r>
          </a:p>
          <a:p>
            <a:pPr marL="457200" indent="-457200" algn="l">
              <a:buFont typeface="+mj-lt"/>
              <a:buAutoNum type="arabicPeriod" startAt="3"/>
            </a:pPr>
            <a:r>
              <a:rPr lang="en-US" dirty="0">
                <a:solidFill>
                  <a:schemeClr val="tx1"/>
                </a:solidFill>
              </a:rPr>
              <a:t>With people believers and not</a:t>
            </a:r>
          </a:p>
          <a:p>
            <a:pPr marL="457200" indent="-457200" algn="l">
              <a:buFont typeface="+mj-lt"/>
              <a:buAutoNum type="arabicPeriod" startAt="3"/>
            </a:pPr>
            <a:r>
              <a:rPr lang="en-US" dirty="0">
                <a:solidFill>
                  <a:schemeClr val="tx1"/>
                </a:solidFill>
              </a:rPr>
              <a:t>With G-d’s heart for Israel</a:t>
            </a:r>
            <a:endParaRPr lang="en-US" dirty="0"/>
          </a:p>
        </p:txBody>
      </p:sp>
    </p:spTree>
    <p:extLst>
      <p:ext uri="{BB962C8B-B14F-4D97-AF65-F5344CB8AC3E}">
        <p14:creationId xmlns:p14="http://schemas.microsoft.com/office/powerpoint/2010/main" val="350927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sz="4000" dirty="0">
                <a:latin typeface="Arial Rounded MT Bold" panose="020F0704030504030204" pitchFamily="34" charset="0"/>
              </a:rPr>
              <a:t>It is customary to blow the shofar every morning. The blasts are meant to awaken one's spirits and inspire him to begin the soul searching which will prepare him for the High Holy Days. </a:t>
            </a:r>
          </a:p>
        </p:txBody>
      </p:sp>
    </p:spTree>
    <p:extLst>
      <p:ext uri="{BB962C8B-B14F-4D97-AF65-F5344CB8AC3E}">
        <p14:creationId xmlns:p14="http://schemas.microsoft.com/office/powerpoint/2010/main" val="803568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latin typeface="Arial Rounded MT Bold" panose="020F0704030504030204" pitchFamily="34" charset="0"/>
              </a:rPr>
              <a:t>As part of this preparation, Elul is the time to begin the sometimes-difficult process of granting and asking for forgiveness. </a:t>
            </a:r>
            <a:r>
              <a:rPr lang="en-US" sz="4000" dirty="0" err="1">
                <a:latin typeface="Arial Rounded MT Bold" panose="020F0704030504030204" pitchFamily="34" charset="0"/>
              </a:rPr>
              <a:t>Slikhot</a:t>
            </a:r>
            <a:r>
              <a:rPr lang="en-US" sz="4000" dirty="0">
                <a:latin typeface="Arial Rounded MT Bold" panose="020F0704030504030204" pitchFamily="34" charset="0"/>
              </a:rPr>
              <a:t> prayers.  It is also customary to recite Psalm 27 every day from Rosh Hodesh Elul through </a:t>
            </a:r>
            <a:r>
              <a:rPr lang="en-US" sz="4000" dirty="0" err="1">
                <a:latin typeface="Arial Rounded MT Bold" panose="020F0704030504030204" pitchFamily="34" charset="0"/>
              </a:rPr>
              <a:t>Hoshanah</a:t>
            </a:r>
            <a:r>
              <a:rPr lang="en-US" sz="4000" dirty="0">
                <a:latin typeface="Arial Rounded MT Bold" panose="020F0704030504030204" pitchFamily="34" charset="0"/>
              </a:rPr>
              <a:t> Rabbah on Sukkot.</a:t>
            </a:r>
          </a:p>
        </p:txBody>
      </p:sp>
    </p:spTree>
    <p:extLst>
      <p:ext uri="{BB962C8B-B14F-4D97-AF65-F5344CB8AC3E}">
        <p14:creationId xmlns:p14="http://schemas.microsoft.com/office/powerpoint/2010/main" val="214778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DA708-8CFA-CA8C-6768-4818ECC2B9A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3B44424-CC73-5A6C-D55A-01300417B46F}"/>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err="1">
                <a:solidFill>
                  <a:schemeClr val="tx1"/>
                </a:solidFill>
                <a:latin typeface="Arial Rounded MT Bold" pitchFamily="34" charset="0"/>
                <a:cs typeface="Arial" charset="0"/>
              </a:rPr>
              <a:t>Selikhot</a:t>
            </a:r>
            <a:r>
              <a:rPr lang="en-US" sz="4000" dirty="0">
                <a:solidFill>
                  <a:schemeClr val="tx1"/>
                </a:solidFill>
                <a:latin typeface="Arial Rounded MT Bold" pitchFamily="34" charset="0"/>
                <a:cs typeface="Arial" charset="0"/>
              </a:rPr>
              <a:t> </a:t>
            </a:r>
            <a:r>
              <a:rPr lang="he-IL" sz="4000" b="1" dirty="0">
                <a:solidFill>
                  <a:schemeClr val="tx1"/>
                </a:solidFill>
                <a:latin typeface="David" panose="020E0502060401010101" pitchFamily="34" charset="-79"/>
                <a:cs typeface="David" panose="020E0502060401010101" pitchFamily="34" charset="-79"/>
              </a:rPr>
              <a:t>סְלִיחוֹת</a:t>
            </a:r>
            <a:r>
              <a:rPr lang="he-IL" sz="4000" dirty="0">
                <a:solidFill>
                  <a:schemeClr val="tx1"/>
                </a:solidFill>
                <a:latin typeface="Arial Rounded MT Bold" pitchFamily="34" charset="0"/>
                <a:cs typeface="Arial" charset="0"/>
              </a:rPr>
              <a:t> </a:t>
            </a:r>
            <a:r>
              <a:rPr lang="en-US" sz="4000" dirty="0">
                <a:solidFill>
                  <a:schemeClr val="tx1"/>
                </a:solidFill>
                <a:latin typeface="Arial Rounded MT Bold" pitchFamily="34" charset="0"/>
                <a:cs typeface="Arial" charset="0"/>
              </a:rPr>
              <a:t> plural</a:t>
            </a:r>
          </a:p>
          <a:p>
            <a:pPr algn="l"/>
            <a:r>
              <a:rPr lang="en-US" sz="4000" dirty="0">
                <a:solidFill>
                  <a:schemeClr val="tx1"/>
                </a:solidFill>
                <a:latin typeface="Arial Rounded MT Bold" pitchFamily="34" charset="0"/>
                <a:cs typeface="Arial" charset="0"/>
              </a:rPr>
              <a:t>singular</a:t>
            </a:r>
            <a:r>
              <a:rPr lang="en-US" sz="4000" dirty="0"/>
              <a:t>:</a:t>
            </a:r>
            <a:r>
              <a:rPr lang="en-US" sz="4000" dirty="0">
                <a:solidFill>
                  <a:schemeClr val="tx1"/>
                </a:solidFill>
                <a:latin typeface="Arial Rounded MT Bold" pitchFamily="34" charset="0"/>
                <a:cs typeface="Arial" charset="0"/>
              </a:rPr>
              <a:t> </a:t>
            </a:r>
            <a:r>
              <a:rPr lang="he-IL" sz="4000" b="1" dirty="0">
                <a:solidFill>
                  <a:schemeClr val="tx1"/>
                </a:solidFill>
                <a:latin typeface="David" panose="020E0502060401010101" pitchFamily="34" charset="-79"/>
                <a:cs typeface="David" panose="020E0502060401010101" pitchFamily="34" charset="-79"/>
              </a:rPr>
              <a:t>סליחה</a:t>
            </a:r>
            <a:r>
              <a:rPr lang="he-IL" sz="4000" dirty="0">
                <a:solidFill>
                  <a:schemeClr val="tx1"/>
                </a:solidFill>
                <a:latin typeface="Arial Rounded MT Bold" pitchFamily="34" charset="0"/>
                <a:cs typeface="Arial" charset="0"/>
              </a:rPr>
              <a:t>, </a:t>
            </a:r>
            <a:r>
              <a:rPr lang="en-US" sz="4000" dirty="0">
                <a:solidFill>
                  <a:schemeClr val="tx1"/>
                </a:solidFill>
                <a:latin typeface="Arial Rounded MT Bold" pitchFamily="34" charset="0"/>
                <a:cs typeface="Arial" charset="0"/>
              </a:rPr>
              <a:t> are Jewish penitential poems and prayers, especially those said in the period leading up to the High Holidays, and on fast days. The Thirteen Attributes of Mercy are a central theme throughout these prayers.</a:t>
            </a:r>
            <a:endParaRPr lang="en-US" altLang="en-US" sz="4000" dirty="0"/>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308027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1717CC5-A2A0-0D7C-763E-715F3140F424}"/>
              </a:ext>
            </a:extLst>
          </p:cNvPr>
          <p:cNvSpPr>
            <a:spLocks noGrp="1" noChangeArrowheads="1"/>
          </p:cNvSpPr>
          <p:nvPr>
            <p:ph type="body" idx="1"/>
          </p:nvPr>
        </p:nvSpPr>
        <p:spPr>
          <a:xfrm>
            <a:off x="1314450" y="114300"/>
            <a:ext cx="6515100" cy="2343150"/>
          </a:xfrm>
        </p:spPr>
        <p:txBody>
          <a:bodyPr/>
          <a:lstStyle/>
          <a:p>
            <a:pPr algn="ctr">
              <a:spcBef>
                <a:spcPct val="0"/>
              </a:spcBef>
            </a:pPr>
            <a:r>
              <a:rPr lang="en-US" altLang="en-US" sz="3600" dirty="0"/>
              <a:t>The Thirteen Attributes                        of A</a:t>
            </a:r>
            <a:r>
              <a:rPr lang="en-US" altLang="en-US" dirty="0"/>
              <a:t>DONI</a:t>
            </a:r>
            <a:endParaRPr lang="en-US" altLang="en-US" sz="3600" dirty="0"/>
          </a:p>
          <a:p>
            <a:pPr algn="ctr">
              <a:spcBef>
                <a:spcPct val="0"/>
              </a:spcBef>
            </a:pPr>
            <a:r>
              <a:rPr lang="en-US" altLang="en-US" sz="3000" dirty="0">
                <a:cs typeface="David" panose="020E0502060401010101" pitchFamily="34" charset="-79"/>
              </a:rPr>
              <a:t>[</a:t>
            </a:r>
            <a:r>
              <a:rPr lang="en-US" altLang="en-US" sz="3000" dirty="0" err="1">
                <a:cs typeface="David" panose="020E0502060401010101" pitchFamily="34" charset="-79"/>
              </a:rPr>
              <a:t>Sh</a:t>
            </a:r>
            <a:r>
              <a:rPr lang="en-US" altLang="en-US" sz="3000" dirty="0" err="1">
                <a:latin typeface="Arial" panose="020B0604020202020204" pitchFamily="34" charset="0"/>
                <a:cs typeface="David" panose="020E0502060401010101" pitchFamily="34" charset="-79"/>
              </a:rPr>
              <a:t>’</a:t>
            </a:r>
            <a:r>
              <a:rPr lang="en-US" altLang="en-US" sz="3000" dirty="0" err="1">
                <a:cs typeface="David" panose="020E0502060401010101" pitchFamily="34" charset="-79"/>
              </a:rPr>
              <a:t>mot</a:t>
            </a:r>
            <a:r>
              <a:rPr lang="en-US" altLang="en-US" sz="3000" dirty="0">
                <a:cs typeface="David" panose="020E0502060401010101" pitchFamily="34" charset="-79"/>
              </a:rPr>
              <a:t> (</a:t>
            </a:r>
            <a:r>
              <a:rPr lang="en-US" altLang="en-US" sz="3000" i="1" dirty="0">
                <a:cs typeface="David" panose="020E0502060401010101" pitchFamily="34" charset="-79"/>
              </a:rPr>
              <a:t>Exodus</a:t>
            </a:r>
            <a:r>
              <a:rPr lang="en-US" altLang="en-US" sz="3000" dirty="0">
                <a:cs typeface="David" panose="020E0502060401010101" pitchFamily="34" charset="-79"/>
              </a:rPr>
              <a:t>) 34: 6-7]</a:t>
            </a:r>
          </a:p>
          <a:p>
            <a:pPr algn="ctr"/>
            <a:endParaRPr lang="en-US" alt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FB25AA3-83DA-95D1-1316-35C21A8DE4F1}"/>
              </a:ext>
            </a:extLst>
          </p:cNvPr>
          <p:cNvSpPr>
            <a:spLocks noGrp="1" noChangeArrowheads="1"/>
          </p:cNvSpPr>
          <p:nvPr>
            <p:ph type="body" idx="1"/>
          </p:nvPr>
        </p:nvSpPr>
        <p:spPr>
          <a:xfrm>
            <a:off x="381000" y="114300"/>
            <a:ext cx="8382000" cy="4857750"/>
          </a:xfrm>
        </p:spPr>
        <p:txBody>
          <a:bodyPr/>
          <a:lstStyle/>
          <a:p>
            <a:pPr marL="0" indent="0" algn="ctr">
              <a:spcBef>
                <a:spcPct val="0"/>
              </a:spcBef>
            </a:pPr>
            <a:r>
              <a:rPr lang="en-US" altLang="en-US" sz="4000" cap="all" dirty="0"/>
              <a:t>A</a:t>
            </a:r>
            <a:r>
              <a:rPr lang="en-US" altLang="en-US" sz="3600" cap="all" dirty="0"/>
              <a:t>DONI</a:t>
            </a:r>
            <a:r>
              <a:rPr lang="en-US" altLang="en-US" sz="4000" dirty="0"/>
              <a:t>, A</a:t>
            </a:r>
            <a:r>
              <a:rPr lang="en-US" altLang="en-US" sz="3600" dirty="0"/>
              <a:t>DONI</a:t>
            </a:r>
            <a:r>
              <a:rPr lang="en-US" altLang="en-US" sz="4000" dirty="0"/>
              <a:t> is G-d, merciful and compassionate, slow to anger and rich in grace and truth, showing grace to the thousandth generation, forgiving offenses, crimes, and sins, yet not exonerating</a:t>
            </a:r>
            <a:r>
              <a:rPr lang="he-IL" altLang="en-US" sz="4000" dirty="0"/>
              <a:t> </a:t>
            </a:r>
            <a:r>
              <a:rPr lang="en-US" altLang="en-US" sz="4000" dirty="0"/>
              <a:t>the guilty.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A79054B-2CBF-746B-8773-D94DE95A9662}"/>
              </a:ext>
            </a:extLst>
          </p:cNvPr>
          <p:cNvSpPr>
            <a:spLocks noGrp="1" noChangeArrowheads="1"/>
          </p:cNvSpPr>
          <p:nvPr>
            <p:ph type="body" idx="1"/>
          </p:nvPr>
        </p:nvSpPr>
        <p:spPr>
          <a:xfrm>
            <a:off x="1485900" y="114300"/>
            <a:ext cx="6172200" cy="4914900"/>
          </a:xfrm>
        </p:spPr>
        <p:txBody>
          <a:bodyPr/>
          <a:lstStyle/>
          <a:p>
            <a:pPr marL="0" indent="0" algn="ctr" rtl="1">
              <a:spcBef>
                <a:spcPct val="0"/>
              </a:spcBef>
            </a:pPr>
            <a:r>
              <a:rPr lang="he-IL" altLang="en-US" sz="5400" b="1">
                <a:latin typeface="Times New Roman" panose="02020603050405020304" pitchFamily="18" charset="0"/>
                <a:cs typeface="Vilna" pitchFamily="2" charset="-79"/>
              </a:rPr>
              <a:t>יְיָ</a:t>
            </a:r>
            <a:r>
              <a:rPr lang="ar-SA" altLang="en-US" sz="5400" b="1">
                <a:latin typeface="Times New Roman" panose="02020603050405020304" pitchFamily="18" charset="0"/>
                <a:cs typeface="Vilna" pitchFamily="2" charset="-79"/>
              </a:rPr>
              <a:t> </a:t>
            </a:r>
            <a:r>
              <a:rPr lang="he-IL" altLang="en-US" sz="5400" b="1">
                <a:latin typeface="Times New Roman" panose="02020603050405020304" pitchFamily="18" charset="0"/>
                <a:cs typeface="Vilna" pitchFamily="2" charset="-79"/>
              </a:rPr>
              <a:t>יְיָ</a:t>
            </a:r>
            <a:r>
              <a:rPr lang="ar-SA" altLang="en-US" sz="5400" b="1">
                <a:latin typeface="Times New Roman" panose="02020603050405020304" pitchFamily="18" charset="0"/>
                <a:cs typeface="Vilna" pitchFamily="2" charset="-79"/>
              </a:rPr>
              <a:t> </a:t>
            </a:r>
            <a:r>
              <a:rPr lang="he-IL" altLang="en-US" sz="5400" b="1">
                <a:latin typeface="Times New Roman" panose="02020603050405020304" pitchFamily="18" charset="0"/>
                <a:cs typeface="Vilna" pitchFamily="2" charset="-79"/>
              </a:rPr>
              <a:t>אֵל רַחוּם וְחַנּוּן</a:t>
            </a:r>
            <a:endParaRPr lang="en-US" altLang="en-US" sz="5400" b="1">
              <a:latin typeface="Times New Roman" panose="02020603050405020304" pitchFamily="18" charset="0"/>
              <a:cs typeface="Vilna" pitchFamily="2" charset="-79"/>
            </a:endParaRPr>
          </a:p>
          <a:p>
            <a:pPr marL="0" indent="0" algn="ctr">
              <a:spcBef>
                <a:spcPct val="0"/>
              </a:spcBef>
            </a:pPr>
            <a:r>
              <a:rPr lang="en-US" altLang="en-US" i="1"/>
              <a:t>Adoni, Adoni, Ayl ra-khoom v'kha-noon</a:t>
            </a:r>
          </a:p>
          <a:p>
            <a:pPr marL="0" indent="0" algn="ctr" rtl="1">
              <a:spcBef>
                <a:spcPct val="0"/>
              </a:spcBef>
            </a:pPr>
            <a:r>
              <a:rPr lang="he-IL" altLang="en-US" sz="5400" b="1">
                <a:latin typeface="Times New Roman" panose="02020603050405020304" pitchFamily="18" charset="0"/>
                <a:cs typeface="Vilna" pitchFamily="2" charset="-79"/>
              </a:rPr>
              <a:t>אֶֽרֶךְ אַפַּֽיִם</a:t>
            </a:r>
            <a:r>
              <a:rPr lang="ar-SA" altLang="en-US" sz="5400" b="1">
                <a:latin typeface="Times New Roman" panose="02020603050405020304" pitchFamily="18" charset="0"/>
                <a:cs typeface="Vilna" pitchFamily="2" charset="-79"/>
              </a:rPr>
              <a:t>, </a:t>
            </a:r>
            <a:r>
              <a:rPr lang="he-IL" altLang="en-US" sz="5400" b="1">
                <a:latin typeface="Times New Roman" panose="02020603050405020304" pitchFamily="18" charset="0"/>
                <a:cs typeface="Vilna" pitchFamily="2" charset="-79"/>
              </a:rPr>
              <a:t>וְרַב חֶֽסֶד וְאֶמֶת</a:t>
            </a:r>
            <a:endParaRPr lang="ar-SA" altLang="en-US" sz="3000">
              <a:latin typeface="Times New Roman" panose="02020603050405020304" pitchFamily="18" charset="0"/>
              <a:cs typeface="Times New Roman" panose="02020603050405020304" pitchFamily="18" charset="0"/>
            </a:endParaRPr>
          </a:p>
          <a:p>
            <a:pPr marL="0" indent="0" algn="ctr">
              <a:spcBef>
                <a:spcPct val="0"/>
              </a:spcBef>
            </a:pPr>
            <a:r>
              <a:rPr lang="en-US" altLang="en-US" sz="3000" i="1">
                <a:latin typeface="Times New Roman" panose="02020603050405020304" pitchFamily="18" charset="0"/>
                <a:cs typeface="David" panose="020E0502060401010101" pitchFamily="34" charset="-79"/>
              </a:rPr>
              <a:t> </a:t>
            </a:r>
            <a:r>
              <a:rPr lang="en-US" altLang="en-US" i="1"/>
              <a:t>Eh-rekh a-pi-yeem, v'rav </a:t>
            </a:r>
          </a:p>
          <a:p>
            <a:pPr marL="0" indent="0" algn="ctr">
              <a:spcBef>
                <a:spcPct val="0"/>
              </a:spcBef>
            </a:pPr>
            <a:r>
              <a:rPr lang="en-US" altLang="en-US" i="1"/>
              <a:t>khe-sed v'eh-met</a:t>
            </a:r>
          </a:p>
          <a:p>
            <a:pPr marL="0" indent="0" algn="ct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E3D866B-E3C9-4CE2-935A-B0622CAE5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163" y="0"/>
            <a:ext cx="6485674" cy="5143500"/>
          </a:xfrm>
          <a:prstGeom prst="rect">
            <a:avLst/>
          </a:prstGeom>
        </p:spPr>
      </p:pic>
    </p:spTree>
    <p:extLst>
      <p:ext uri="{BB962C8B-B14F-4D97-AF65-F5344CB8AC3E}">
        <p14:creationId xmlns:p14="http://schemas.microsoft.com/office/powerpoint/2010/main" val="3929452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C389080-B583-BD76-42EF-BC7D6BE9CE83}"/>
              </a:ext>
            </a:extLst>
          </p:cNvPr>
          <p:cNvSpPr>
            <a:spLocks noGrp="1" noChangeArrowheads="1"/>
          </p:cNvSpPr>
          <p:nvPr>
            <p:ph type="body" idx="1"/>
          </p:nvPr>
        </p:nvSpPr>
        <p:spPr>
          <a:xfrm>
            <a:off x="1485900" y="114300"/>
            <a:ext cx="6172200" cy="5029200"/>
          </a:xfrm>
        </p:spPr>
        <p:txBody>
          <a:bodyPr/>
          <a:lstStyle/>
          <a:p>
            <a:pPr marL="0" indent="0" algn="ctr" rtl="1">
              <a:spcBef>
                <a:spcPct val="0"/>
              </a:spcBef>
            </a:pPr>
            <a:r>
              <a:rPr lang="he-IL" altLang="en-US" sz="5400" b="1" dirty="0">
                <a:latin typeface="Times New Roman" panose="02020603050405020304" pitchFamily="18" charset="0"/>
                <a:cs typeface="Vilna" pitchFamily="2" charset="-79"/>
              </a:rPr>
              <a:t>נֹצֵר חֶֽסֶד לָאֲלָפִים,</a:t>
            </a:r>
          </a:p>
          <a:p>
            <a:pPr marL="0" indent="0" algn="ctr" rtl="1">
              <a:spcBef>
                <a:spcPct val="0"/>
              </a:spcBef>
            </a:pPr>
            <a:r>
              <a:rPr lang="ar-SA" altLang="en-US" sz="5400" b="1" dirty="0">
                <a:latin typeface="Times New Roman" panose="02020603050405020304" pitchFamily="18" charset="0"/>
                <a:cs typeface="Vilna" pitchFamily="2" charset="-79"/>
              </a:rPr>
              <a:t> </a:t>
            </a:r>
            <a:r>
              <a:rPr lang="he-IL" altLang="en-US" sz="5400" b="1" dirty="0">
                <a:latin typeface="Times New Roman" panose="02020603050405020304" pitchFamily="18" charset="0"/>
                <a:cs typeface="Vilna" pitchFamily="2" charset="-79"/>
              </a:rPr>
              <a:t>נֹשֵׂא עָוֹן וָפֶֽשַׁע וְחַטָּאָה</a:t>
            </a:r>
            <a:endParaRPr lang="he-IL" altLang="en-US" sz="3000" dirty="0">
              <a:latin typeface="Times New Roman" panose="02020603050405020304" pitchFamily="18" charset="0"/>
              <a:cs typeface="Vilna" pitchFamily="2" charset="-79"/>
            </a:endParaRPr>
          </a:p>
          <a:p>
            <a:pPr marL="0" indent="0" algn="ctr">
              <a:spcBef>
                <a:spcPct val="0"/>
              </a:spcBef>
            </a:pPr>
            <a:r>
              <a:rPr lang="en-US" altLang="en-US" i="1" dirty="0"/>
              <a:t>No-</a:t>
            </a:r>
            <a:r>
              <a:rPr lang="en-US" altLang="en-US" i="1" dirty="0" err="1"/>
              <a:t>tsayr</a:t>
            </a:r>
            <a:r>
              <a:rPr lang="en-US" altLang="en-US" i="1" dirty="0"/>
              <a:t> </a:t>
            </a:r>
            <a:r>
              <a:rPr lang="en-US" altLang="en-US" i="1" dirty="0" err="1"/>
              <a:t>khe</a:t>
            </a:r>
            <a:r>
              <a:rPr lang="en-US" altLang="en-US" i="1" dirty="0"/>
              <a:t>-sed                                   la-ah-la-</a:t>
            </a:r>
            <a:r>
              <a:rPr lang="en-US" altLang="en-US" i="1" dirty="0" err="1"/>
              <a:t>feem</a:t>
            </a:r>
            <a:r>
              <a:rPr lang="en-US" altLang="en-US" i="1" dirty="0"/>
              <a:t>, no-say ah-von </a:t>
            </a:r>
            <a:r>
              <a:rPr lang="en-US" altLang="en-US" i="1" dirty="0" err="1"/>
              <a:t>v'feh</a:t>
            </a:r>
            <a:r>
              <a:rPr lang="en-US" altLang="en-US" i="1" dirty="0"/>
              <a:t>-shah </a:t>
            </a:r>
            <a:r>
              <a:rPr lang="en-US" altLang="en-US" i="1" dirty="0" err="1"/>
              <a:t>v'kha</a:t>
            </a:r>
            <a:r>
              <a:rPr lang="en-US" altLang="en-US" i="1" dirty="0"/>
              <a:t>-ta-ah</a:t>
            </a:r>
          </a:p>
          <a:p>
            <a:pPr marL="0" indent="0" algn="ctr" rtl="1">
              <a:spcBef>
                <a:spcPct val="0"/>
              </a:spcBef>
            </a:pPr>
            <a:r>
              <a:rPr lang="en-US" altLang="en-US" sz="3000" dirty="0">
                <a:latin typeface="Times New Roman" panose="02020603050405020304" pitchFamily="18" charset="0"/>
                <a:cs typeface="Vilna" pitchFamily="2" charset="-79"/>
              </a:rPr>
              <a:t> </a:t>
            </a:r>
            <a:r>
              <a:rPr lang="he-IL" altLang="en-US" sz="5400" b="1" dirty="0">
                <a:latin typeface="Times New Roman" panose="02020603050405020304" pitchFamily="18" charset="0"/>
                <a:cs typeface="Vilna" pitchFamily="2" charset="-79"/>
              </a:rPr>
              <a:t>וְנַקֵּה לֹא יְנַקֶּה</a:t>
            </a:r>
            <a:endParaRPr lang="en-US" altLang="en-US" sz="5400" b="1" dirty="0">
              <a:latin typeface="Times New Roman" panose="02020603050405020304" pitchFamily="18" charset="0"/>
              <a:cs typeface="Vilna" pitchFamily="2" charset="-79"/>
            </a:endParaRPr>
          </a:p>
          <a:p>
            <a:pPr marL="0" indent="0" algn="ctr">
              <a:spcBef>
                <a:spcPct val="0"/>
              </a:spcBef>
            </a:pPr>
            <a:r>
              <a:rPr lang="en-US" altLang="en-US" sz="3000" i="1" dirty="0">
                <a:latin typeface="Times New Roman" panose="02020603050405020304" pitchFamily="18" charset="0"/>
                <a:cs typeface="David" panose="020E0502060401010101" pitchFamily="34" charset="-79"/>
              </a:rPr>
              <a:t> </a:t>
            </a:r>
            <a:r>
              <a:rPr lang="en-US" altLang="en-US" i="1" dirty="0" err="1"/>
              <a:t>V'nah</a:t>
            </a:r>
            <a:r>
              <a:rPr lang="en-US" altLang="en-US" i="1" dirty="0"/>
              <a:t>-kay lo </a:t>
            </a:r>
            <a:r>
              <a:rPr lang="en-US" altLang="en-US" i="1" dirty="0" err="1"/>
              <a:t>y'nah-keh</a:t>
            </a:r>
            <a:endParaRPr lang="en-US" altLang="en-US" i="1" dirty="0"/>
          </a:p>
          <a:p>
            <a:pPr marL="0" indent="0" algn="ctr"/>
            <a:endParaRPr lang="en-US" altLang="en-US"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E0942-9432-9E34-C89B-612FE8698AE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FCC10C9-78C4-767D-D8F3-E9BFCEAB2BE4}"/>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Pray into Psalm 27.</a:t>
            </a:r>
          </a:p>
          <a:p>
            <a:pPr algn="l"/>
            <a:r>
              <a:rPr lang="en-US" sz="4000" dirty="0">
                <a:solidFill>
                  <a:schemeClr val="tx1"/>
                </a:solidFill>
                <a:latin typeface="Arial Rounded MT Bold" panose="020F0704030504030204" pitchFamily="34" charset="0"/>
              </a:rPr>
              <a:t>How does it apply to yourself?</a:t>
            </a:r>
          </a:p>
          <a:p>
            <a:pPr algn="l"/>
            <a:r>
              <a:rPr lang="en-US" sz="4000" dirty="0">
                <a:solidFill>
                  <a:schemeClr val="tx1"/>
                </a:solidFill>
                <a:latin typeface="Arial Rounded MT Bold" panose="020F0704030504030204" pitchFamily="34" charset="0"/>
              </a:rPr>
              <a:t>Pray the scriptures:</a:t>
            </a:r>
          </a:p>
        </p:txBody>
      </p:sp>
    </p:spTree>
    <p:extLst>
      <p:ext uri="{BB962C8B-B14F-4D97-AF65-F5344CB8AC3E}">
        <p14:creationId xmlns:p14="http://schemas.microsoft.com/office/powerpoint/2010/main" val="1105960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1D04A-2A8B-6754-2A7C-F5B303C8308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6FFE216-80A1-3895-3531-E2851B35C02F}"/>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 27 </a:t>
            </a:r>
            <a:r>
              <a:rPr lang="en-US" sz="4000" dirty="0">
                <a:solidFill>
                  <a:schemeClr val="tx1"/>
                </a:solidFill>
                <a:latin typeface="Arial Rounded MT Bold" panose="020F0704030504030204" pitchFamily="34" charset="0"/>
              </a:rPr>
              <a:t>Just one thing have I asked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only this will I seek:</a:t>
            </a:r>
          </a:p>
          <a:p>
            <a:pPr algn="l"/>
            <a:r>
              <a:rPr lang="en-US" sz="4000" dirty="0">
                <a:solidFill>
                  <a:schemeClr val="tx1"/>
                </a:solidFill>
                <a:latin typeface="Arial Rounded MT Bold" panose="020F0704030504030204" pitchFamily="34" charset="0"/>
              </a:rPr>
              <a:t>to live in the house of </a:t>
            </a:r>
            <a:r>
              <a:rPr lang="en-US" sz="4000" cap="small" dirty="0">
                <a:solidFill>
                  <a:schemeClr val="tx1"/>
                </a:solidFill>
                <a:latin typeface="Arial Rounded MT Bold" panose="020F0704030504030204" pitchFamily="34" charset="0"/>
              </a:rPr>
              <a:t>Adoni</a:t>
            </a:r>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all the days of my life,</a:t>
            </a:r>
          </a:p>
          <a:p>
            <a:pPr algn="l"/>
            <a:r>
              <a:rPr lang="en-US" sz="4000" dirty="0">
                <a:solidFill>
                  <a:schemeClr val="tx1"/>
                </a:solidFill>
                <a:latin typeface="Arial Rounded MT Bold" panose="020F0704030504030204" pitchFamily="34" charset="0"/>
              </a:rPr>
              <a:t>to see the beauty of </a:t>
            </a:r>
            <a:r>
              <a:rPr lang="en-US" sz="4000" cap="small" dirty="0">
                <a:solidFill>
                  <a:schemeClr val="tx1"/>
                </a:solidFill>
                <a:latin typeface="Arial Rounded MT Bold" panose="020F0704030504030204" pitchFamily="34" charset="0"/>
              </a:rPr>
              <a:t>Adoni</a:t>
            </a:r>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and visit in his temple.</a:t>
            </a:r>
          </a:p>
        </p:txBody>
      </p:sp>
    </p:spTree>
    <p:extLst>
      <p:ext uri="{BB962C8B-B14F-4D97-AF65-F5344CB8AC3E}">
        <p14:creationId xmlns:p14="http://schemas.microsoft.com/office/powerpoint/2010/main" val="3972754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C2445-611F-B3A7-5D49-45F82BB9635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741FD54-E196-707D-B716-21822E4EB1A4}"/>
              </a:ext>
            </a:extLst>
          </p:cNvPr>
          <p:cNvSpPr>
            <a:spLocks noGrp="1"/>
          </p:cNvSpPr>
          <p:nvPr>
            <p:ph type="subTitle" idx="1"/>
          </p:nvPr>
        </p:nvSpPr>
        <p:spPr>
          <a:xfrm>
            <a:off x="152400" y="209550"/>
            <a:ext cx="8915400" cy="4800600"/>
          </a:xfrm>
        </p:spPr>
        <p:txBody>
          <a:bodyPr anchor="t">
            <a:normAutofit fontScale="92500"/>
          </a:bodyPr>
          <a:lstStyle/>
          <a:p>
            <a:pPr algn="l"/>
            <a:r>
              <a:rPr lang="en-US" sz="4000" dirty="0">
                <a:solidFill>
                  <a:schemeClr val="tx1"/>
                </a:solidFill>
                <a:latin typeface="Arial Rounded MT Bold" panose="020F0704030504030204" pitchFamily="34" charset="0"/>
              </a:rPr>
              <a:t>Your face,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I will seek.</a:t>
            </a:r>
          </a:p>
          <a:p>
            <a:pPr algn="l"/>
            <a:r>
              <a:rPr lang="en-US" sz="4000" dirty="0">
                <a:solidFill>
                  <a:schemeClr val="tx1"/>
                </a:solidFill>
                <a:latin typeface="Arial Rounded MT Bold" panose="020F0704030504030204" pitchFamily="34" charset="0"/>
              </a:rPr>
              <a:t>Do not hide your face from me,</a:t>
            </a:r>
          </a:p>
          <a:p>
            <a:pPr algn="l"/>
            <a:r>
              <a:rPr lang="en-US" sz="4000" dirty="0">
                <a:solidFill>
                  <a:schemeClr val="tx1"/>
                </a:solidFill>
                <a:latin typeface="Arial Rounded MT Bold" panose="020F0704030504030204" pitchFamily="34" charset="0"/>
              </a:rPr>
              <a:t>don’t turn your servant away in anger.</a:t>
            </a:r>
          </a:p>
          <a:p>
            <a:pPr algn="l"/>
            <a:r>
              <a:rPr lang="en-US" sz="4000" dirty="0">
                <a:solidFill>
                  <a:schemeClr val="tx1"/>
                </a:solidFill>
                <a:latin typeface="Arial Rounded MT Bold" panose="020F0704030504030204" pitchFamily="34" charset="0"/>
              </a:rPr>
              <a:t>You are my help; don’t abandon me;</a:t>
            </a:r>
          </a:p>
          <a:p>
            <a:pPr algn="l"/>
            <a:r>
              <a:rPr lang="en-US" sz="4000" dirty="0">
                <a:solidFill>
                  <a:schemeClr val="tx1"/>
                </a:solidFill>
                <a:latin typeface="Arial Rounded MT Bold" panose="020F0704030504030204" pitchFamily="34" charset="0"/>
              </a:rPr>
              <a:t>don’t leave me, God my savior.</a:t>
            </a:r>
          </a:p>
          <a:p>
            <a:pPr algn="l"/>
            <a:r>
              <a:rPr lang="en-US" sz="4000" dirty="0">
                <a:solidFill>
                  <a:schemeClr val="tx1"/>
                </a:solidFill>
                <a:latin typeface="Arial Rounded MT Bold" panose="020F0704030504030204" pitchFamily="34" charset="0"/>
              </a:rPr>
              <a:t>Even though my father and mother have left me,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will care for me.</a:t>
            </a:r>
          </a:p>
        </p:txBody>
      </p:sp>
    </p:spTree>
    <p:extLst>
      <p:ext uri="{BB962C8B-B14F-4D97-AF65-F5344CB8AC3E}">
        <p14:creationId xmlns:p14="http://schemas.microsoft.com/office/powerpoint/2010/main" val="1997257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2539F-34F5-C46E-1E28-BA4CE834A81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AE3C607-F488-90E0-361F-41017F878EA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Teach me your way,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a:t>
            </a:r>
          </a:p>
          <a:p>
            <a:pPr algn="l"/>
            <a:r>
              <a:rPr lang="en-US" sz="4000" dirty="0">
                <a:solidFill>
                  <a:schemeClr val="tx1"/>
                </a:solidFill>
                <a:latin typeface="Arial Rounded MT Bold" panose="020F0704030504030204" pitchFamily="34" charset="0"/>
              </a:rPr>
              <a:t>lead me on a level path</a:t>
            </a:r>
          </a:p>
          <a:p>
            <a:pPr algn="l"/>
            <a:r>
              <a:rPr lang="en-US" sz="4000" dirty="0">
                <a:solidFill>
                  <a:schemeClr val="tx1"/>
                </a:solidFill>
                <a:latin typeface="Arial Rounded MT Bold" panose="020F0704030504030204" pitchFamily="34" charset="0"/>
              </a:rPr>
              <a:t>because of my enemies —</a:t>
            </a:r>
          </a:p>
        </p:txBody>
      </p:sp>
    </p:spTree>
    <p:extLst>
      <p:ext uri="{BB962C8B-B14F-4D97-AF65-F5344CB8AC3E}">
        <p14:creationId xmlns:p14="http://schemas.microsoft.com/office/powerpoint/2010/main" val="3042240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780A9-E3D3-0815-8720-EFB687F906A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ED1B8B3-4BBE-EC98-6D59-59DF315EE4F2}"/>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Surely, I trust that I will see the goodness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in the land of the living.  </a:t>
            </a:r>
          </a:p>
          <a:p>
            <a:pPr algn="l"/>
            <a:r>
              <a:rPr lang="en-US" sz="4000" dirty="0">
                <a:solidFill>
                  <a:schemeClr val="tx1"/>
                </a:solidFill>
                <a:latin typeface="Arial Rounded MT Bold" panose="020F0704030504030204" pitchFamily="34" charset="0"/>
              </a:rPr>
              <a:t>Wait for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Be strong, let Your heart take courage, and wait for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3945485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tx1"/>
                </a:solidFill>
                <a:latin typeface="Arial Rounded MT Bold" panose="020F0704030504030204" pitchFamily="34" charset="0"/>
              </a:rPr>
              <a:t>I would challenge us to enter into an Elul seeking of the Bridegroom in fasting.  Suggested by Stewart Winograd, from Rosh </a:t>
            </a:r>
            <a:r>
              <a:rPr lang="en-US" sz="4000" dirty="0" err="1">
                <a:solidFill>
                  <a:schemeClr val="tx1"/>
                </a:solidFill>
                <a:latin typeface="Arial Rounded MT Bold" panose="020F0704030504030204" pitchFamily="34" charset="0"/>
              </a:rPr>
              <a:t>HaShannah</a:t>
            </a:r>
            <a:r>
              <a:rPr lang="en-US" sz="4000" dirty="0">
                <a:solidFill>
                  <a:schemeClr val="tx1"/>
                </a:solidFill>
                <a:latin typeface="Arial Rounded MT Bold" panose="020F0704030504030204" pitchFamily="34" charset="0"/>
              </a:rPr>
              <a:t> Tishri 1 until Yom Kippur, Tishri 10.</a:t>
            </a:r>
          </a:p>
          <a:p>
            <a:pPr marL="0" indent="0">
              <a:buNone/>
            </a:pPr>
            <a:r>
              <a:rPr lang="en-US" sz="4000" dirty="0">
                <a:solidFill>
                  <a:schemeClr val="tx1"/>
                </a:solidFill>
                <a:latin typeface="Arial Rounded MT Bold" panose="020F0704030504030204" pitchFamily="34" charset="0"/>
              </a:rPr>
              <a:t>Sept. 24- Oct. 1</a:t>
            </a:r>
          </a:p>
        </p:txBody>
      </p:sp>
    </p:spTree>
    <p:extLst>
      <p:ext uri="{BB962C8B-B14F-4D97-AF65-F5344CB8AC3E}">
        <p14:creationId xmlns:p14="http://schemas.microsoft.com/office/powerpoint/2010/main" val="2670175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tx1"/>
                </a:solidFill>
                <a:latin typeface="Arial Rounded MT Bold" panose="020F0704030504030204" pitchFamily="34" charset="0"/>
              </a:rPr>
              <a:t>From Stewart:</a:t>
            </a:r>
          </a:p>
          <a:p>
            <a:pPr marL="0" indent="0">
              <a:buNone/>
            </a:pPr>
            <a:r>
              <a:rPr lang="en-US" sz="4000" dirty="0">
                <a:solidFill>
                  <a:schemeClr val="tx1"/>
                </a:solidFill>
                <a:latin typeface="Arial Rounded MT Bold" panose="020F0704030504030204" pitchFamily="34" charset="0"/>
              </a:rPr>
              <a:t>The focus I have been given from the Lord is this: </a:t>
            </a:r>
          </a:p>
          <a:p>
            <a:r>
              <a:rPr lang="en-US" sz="4000" dirty="0">
                <a:solidFill>
                  <a:schemeClr val="tx1"/>
                </a:solidFill>
                <a:latin typeface="Arial Rounded MT Bold" panose="020F0704030504030204" pitchFamily="34" charset="0"/>
              </a:rPr>
              <a:t>Passionate intercession for an awakening (revival) in the body of Messiah, for all believers in Yeshua, starting with our own hearts.</a:t>
            </a:r>
          </a:p>
        </p:txBody>
      </p:sp>
    </p:spTree>
    <p:extLst>
      <p:ext uri="{BB962C8B-B14F-4D97-AF65-F5344CB8AC3E}">
        <p14:creationId xmlns:p14="http://schemas.microsoft.com/office/powerpoint/2010/main" val="3793662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solidFill>
                  <a:schemeClr val="tx1"/>
                </a:solidFill>
                <a:latin typeface="Arial Rounded MT Bold" panose="020F0704030504030204" pitchFamily="34" charset="0"/>
              </a:rPr>
              <a:t>A desperate cry for a great outpouring of the Ruakh Ha </a:t>
            </a:r>
            <a:r>
              <a:rPr lang="en-US" sz="4000" dirty="0" err="1">
                <a:solidFill>
                  <a:schemeClr val="tx1"/>
                </a:solidFill>
                <a:latin typeface="Arial Rounded MT Bold" panose="020F0704030504030204" pitchFamily="34" charset="0"/>
              </a:rPr>
              <a:t>Kodesh</a:t>
            </a:r>
            <a:r>
              <a:rPr lang="en-US" sz="4000" dirty="0">
                <a:solidFill>
                  <a:schemeClr val="tx1"/>
                </a:solidFill>
                <a:latin typeface="Arial Rounded MT Bold" panose="020F0704030504030204" pitchFamily="34" charset="0"/>
              </a:rPr>
              <a:t>. (Like we saw in the Book of Acts and in various times and places in history.) The purpose and desired result of the above leads us to:</a:t>
            </a:r>
          </a:p>
        </p:txBody>
      </p:sp>
    </p:spTree>
    <p:extLst>
      <p:ext uri="{BB962C8B-B14F-4D97-AF65-F5344CB8AC3E}">
        <p14:creationId xmlns:p14="http://schemas.microsoft.com/office/powerpoint/2010/main" val="1052860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solidFill>
                  <a:schemeClr val="tx1"/>
                </a:solidFill>
                <a:latin typeface="Arial Rounded MT Bold" panose="020F0704030504030204" pitchFamily="34" charset="0"/>
              </a:rPr>
              <a:t>Urgent, compassion-filled prayer for the lost. For the good news of Yeshua's salvation to go viral through His revived body; for a great harvest of thousands, even tens of thousands, of Jews and Gentiles in the coming year.</a:t>
            </a:r>
          </a:p>
          <a:p>
            <a:r>
              <a:rPr lang="en-US" sz="4000" dirty="0">
                <a:solidFill>
                  <a:schemeClr val="tx1"/>
                </a:solidFill>
                <a:latin typeface="Arial Rounded MT Bold" panose="020F0704030504030204" pitchFamily="34" charset="0"/>
              </a:rPr>
              <a:t>Add: End of the current war! </a:t>
            </a:r>
          </a:p>
        </p:txBody>
      </p:sp>
    </p:spTree>
    <p:extLst>
      <p:ext uri="{BB962C8B-B14F-4D97-AF65-F5344CB8AC3E}">
        <p14:creationId xmlns:p14="http://schemas.microsoft.com/office/powerpoint/2010/main" val="2195250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05CA3-D075-6762-74FA-B332B4F1723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F5C9D61-6EFD-964B-D2C8-A09F2705F3B9}"/>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B75BADA3-D875-271E-6553-C02D10A5D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451476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tx1"/>
                </a:solidFill>
                <a:latin typeface="Arial Rounded MT Bold" panose="020F0704030504030204" pitchFamily="34" charset="0"/>
              </a:rPr>
              <a:t>“Is not this the fast I choose: to release the bonds of wickedness, to untie the cords of the yoke, to let the oppressed go free, and to tear off every yoke?"  </a:t>
            </a:r>
            <a:r>
              <a:rPr lang="en-US" sz="4000" baseline="30000" dirty="0"/>
              <a:t>Isaiah 58:6</a:t>
            </a:r>
            <a:endParaRPr lang="en-US" sz="6600" baseline="30000" dirty="0"/>
          </a:p>
        </p:txBody>
      </p:sp>
    </p:spTree>
    <p:extLst>
      <p:ext uri="{BB962C8B-B14F-4D97-AF65-F5344CB8AC3E}">
        <p14:creationId xmlns:p14="http://schemas.microsoft.com/office/powerpoint/2010/main" val="3408452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tx1"/>
                </a:solidFill>
                <a:latin typeface="Arial Rounded MT Bold" panose="020F0704030504030204" pitchFamily="34" charset="0"/>
              </a:rPr>
              <a:t>Remember the purpose of fasting is to make yourself less sensitive to the things that satisfy your flesh and more sensitive to the things of God's Spirit and to give more time to focused prayer. </a:t>
            </a:r>
          </a:p>
        </p:txBody>
      </p:sp>
    </p:spTree>
    <p:extLst>
      <p:ext uri="{BB962C8B-B14F-4D97-AF65-F5344CB8AC3E}">
        <p14:creationId xmlns:p14="http://schemas.microsoft.com/office/powerpoint/2010/main" val="401031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tx1"/>
                </a:solidFill>
                <a:latin typeface="Arial Rounded MT Bold" panose="020F0704030504030204" pitchFamily="34" charset="0"/>
              </a:rPr>
              <a:t>We set aside the time we would be preparing meals and eating; to pray, read the Bible, and worship. We are hungry for God and to see His breakthroughs.</a:t>
            </a:r>
          </a:p>
        </p:txBody>
      </p:sp>
    </p:spTree>
    <p:extLst>
      <p:ext uri="{BB962C8B-B14F-4D97-AF65-F5344CB8AC3E}">
        <p14:creationId xmlns:p14="http://schemas.microsoft.com/office/powerpoint/2010/main" val="79998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1E629-9B84-CAE3-7669-C2D9560D107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80376CA-2AAE-8194-6631-F183F87921C1}"/>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Dawn and I have fasted these 10 days for years.   The Daniel version.</a:t>
            </a:r>
          </a:p>
        </p:txBody>
      </p:sp>
    </p:spTree>
    <p:extLst>
      <p:ext uri="{BB962C8B-B14F-4D97-AF65-F5344CB8AC3E}">
        <p14:creationId xmlns:p14="http://schemas.microsoft.com/office/powerpoint/2010/main" val="3086506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CF211-D435-80E5-2EAD-964EA96BFF7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3D38754-D2EF-F6C7-F14F-14D34B8DA356}"/>
              </a:ext>
            </a:extLst>
          </p:cNvPr>
          <p:cNvSpPr>
            <a:spLocks noGrp="1"/>
          </p:cNvSpPr>
          <p:nvPr>
            <p:ph type="subTitle" idx="1"/>
          </p:nvPr>
        </p:nvSpPr>
        <p:spPr>
          <a:xfrm>
            <a:off x="152400" y="209550"/>
            <a:ext cx="89154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Levels of Fasting:</a:t>
            </a:r>
          </a:p>
        </p:txBody>
      </p:sp>
    </p:spTree>
    <p:extLst>
      <p:ext uri="{BB962C8B-B14F-4D97-AF65-F5344CB8AC3E}">
        <p14:creationId xmlns:p14="http://schemas.microsoft.com/office/powerpoint/2010/main" val="1124305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r>
              <a:rPr lang="en-US" sz="4000" dirty="0">
                <a:solidFill>
                  <a:schemeClr val="tx1"/>
                </a:solidFill>
                <a:latin typeface="Arial Rounded MT Bold" panose="020F0704030504030204" pitchFamily="34" charset="0"/>
              </a:rPr>
              <a:t>Ester fast: all food and drink.  YK</a:t>
            </a:r>
          </a:p>
          <a:p>
            <a:r>
              <a:rPr lang="en-US" sz="4000" dirty="0">
                <a:solidFill>
                  <a:schemeClr val="tx1"/>
                </a:solidFill>
                <a:latin typeface="Arial Rounded MT Bold" panose="020F0704030504030204" pitchFamily="34" charset="0"/>
              </a:rPr>
              <a:t>Fast from solid foods. [liquids OK]</a:t>
            </a:r>
          </a:p>
          <a:p>
            <a:r>
              <a:rPr lang="en-US" sz="4000" dirty="0">
                <a:solidFill>
                  <a:schemeClr val="tx1"/>
                </a:solidFill>
                <a:latin typeface="Arial Rounded MT Bold" panose="020F0704030504030204" pitchFamily="34" charset="0"/>
              </a:rPr>
              <a:t>Fast from solid foods at a specific time each day (i.e. 10 am-7 pm, sunup to sundown, etc.).</a:t>
            </a:r>
          </a:p>
          <a:p>
            <a:r>
              <a:rPr lang="en-US" sz="4000" dirty="0">
                <a:solidFill>
                  <a:schemeClr val="tx1"/>
                </a:solidFill>
                <a:latin typeface="Arial Rounded MT Bold" panose="020F0704030504030204" pitchFamily="34" charset="0"/>
              </a:rPr>
              <a:t>Fast from solid food one meal per day or eat only one meal of solid food per day.</a:t>
            </a:r>
          </a:p>
        </p:txBody>
      </p:sp>
    </p:spTree>
    <p:extLst>
      <p:ext uri="{BB962C8B-B14F-4D97-AF65-F5344CB8AC3E}">
        <p14:creationId xmlns:p14="http://schemas.microsoft.com/office/powerpoint/2010/main" val="3066849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solidFill>
                  <a:schemeClr val="tx1"/>
                </a:solidFill>
                <a:latin typeface="Arial Rounded MT Bold" panose="020F0704030504030204" pitchFamily="34" charset="0"/>
              </a:rPr>
              <a:t>Daniel Fast, fast from prepared foods and wine (alcohol).... eat fruits, vegetables, nuts, and liquids.</a:t>
            </a:r>
          </a:p>
          <a:p>
            <a:r>
              <a:rPr lang="en-US" sz="4000" dirty="0">
                <a:solidFill>
                  <a:schemeClr val="tx1"/>
                </a:solidFill>
                <a:latin typeface="Arial Rounded MT Bold" panose="020F0704030504030204" pitchFamily="34" charset="0"/>
              </a:rPr>
              <a:t>You can also mix and match these fasts, perhaps doing a different fast each week of the 40 days.</a:t>
            </a:r>
          </a:p>
        </p:txBody>
      </p:sp>
    </p:spTree>
    <p:extLst>
      <p:ext uri="{BB962C8B-B14F-4D97-AF65-F5344CB8AC3E}">
        <p14:creationId xmlns:p14="http://schemas.microsoft.com/office/powerpoint/2010/main" val="1210618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solidFill>
                  <a:schemeClr val="tx1"/>
                </a:solidFill>
                <a:latin typeface="Arial Rounded MT Bold" panose="020F0704030504030204" pitchFamily="34" charset="0"/>
              </a:rPr>
              <a:t>In addition to the food-based fasts above, consider adding a fast from your favorite TV show, internet browsing, games, social media, and/or some other pleasures.</a:t>
            </a:r>
          </a:p>
        </p:txBody>
      </p:sp>
    </p:spTree>
    <p:extLst>
      <p:ext uri="{BB962C8B-B14F-4D97-AF65-F5344CB8AC3E}">
        <p14:creationId xmlns:p14="http://schemas.microsoft.com/office/powerpoint/2010/main" val="2041728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AE6A7-003F-A242-A3BD-1F81FD7C3EA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56EF66C-9A27-98ED-C0F5-457296E58DA6}"/>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023EE93B-5BAF-EF0A-DEC8-97C86250A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51806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09641-D608-6C61-18C0-98B1E150F24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14E2196-CA31-A884-4C5E-904F8206E3E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B62FA79-70E2-4EA1-B0A6-61B8FF861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55EC9144-CB11-CF05-B880-5C7A07BA4F37}"/>
              </a:ext>
            </a:extLst>
          </p:cNvPr>
          <p:cNvSpPr txBox="1"/>
          <p:nvPr/>
        </p:nvSpPr>
        <p:spPr>
          <a:xfrm>
            <a:off x="381001" y="209550"/>
            <a:ext cx="8534400" cy="4401205"/>
          </a:xfrm>
          <a:prstGeom prst="rect">
            <a:avLst/>
          </a:prstGeom>
          <a:noFill/>
        </p:spPr>
        <p:txBody>
          <a:bodyPr wrap="square" rtlCol="0">
            <a:spAutoFit/>
          </a:bodyPr>
          <a:lstStyle/>
          <a:p>
            <a:pPr algn="l"/>
            <a:r>
              <a:rPr lang="en-US" u="sng" dirty="0">
                <a:solidFill>
                  <a:srgbClr val="FFFF66"/>
                </a:solidFill>
              </a:rPr>
              <a:t>Elul Intimacy</a:t>
            </a:r>
            <a:r>
              <a:rPr lang="en-US" dirty="0">
                <a:solidFill>
                  <a:schemeClr val="tx1"/>
                </a:solidFill>
              </a:rPr>
              <a:t>: </a:t>
            </a:r>
          </a:p>
          <a:p>
            <a:pPr marL="401638" indent="-401638" algn="l">
              <a:buFont typeface="+mj-lt"/>
              <a:buAutoNum type="arabicPeriod"/>
            </a:pPr>
            <a:r>
              <a:rPr lang="en-US" dirty="0">
                <a:solidFill>
                  <a:schemeClr val="tx1"/>
                </a:solidFill>
              </a:rPr>
              <a:t>The word “Elul”</a:t>
            </a:r>
          </a:p>
          <a:p>
            <a:pPr marL="401638" indent="-401638" algn="l">
              <a:buFont typeface="+mj-lt"/>
              <a:buAutoNum type="arabicPeriod"/>
            </a:pPr>
            <a:r>
              <a:rPr lang="en-US" dirty="0">
                <a:solidFill>
                  <a:schemeClr val="tx1"/>
                </a:solidFill>
              </a:rPr>
              <a:t>with G, </a:t>
            </a:r>
            <a:r>
              <a:rPr lang="en-US" dirty="0" err="1">
                <a:solidFill>
                  <a:schemeClr val="tx1"/>
                </a:solidFill>
              </a:rPr>
              <a:t>Slikhot</a:t>
            </a:r>
            <a:r>
              <a:rPr lang="en-US" dirty="0">
                <a:solidFill>
                  <a:schemeClr val="tx1"/>
                </a:solidFill>
              </a:rPr>
              <a:t> forgiveness</a:t>
            </a:r>
          </a:p>
          <a:p>
            <a:pPr marL="401638" indent="-401638" algn="l">
              <a:buFont typeface="+mj-lt"/>
              <a:buAutoNum type="arabicPeriod"/>
            </a:pPr>
            <a:r>
              <a:rPr lang="en-US" u="sng" dirty="0">
                <a:solidFill>
                  <a:srgbClr val="FFFF66"/>
                </a:solidFill>
              </a:rPr>
              <a:t>with family: parents, wife, kids, </a:t>
            </a:r>
          </a:p>
          <a:p>
            <a:pPr algn="l"/>
            <a:r>
              <a:rPr lang="en-US" dirty="0">
                <a:solidFill>
                  <a:srgbClr val="FFFF66"/>
                </a:solidFill>
              </a:rPr>
              <a:t>    </a:t>
            </a:r>
            <a:r>
              <a:rPr lang="en-US" u="sng" dirty="0">
                <a:solidFill>
                  <a:srgbClr val="FFFF66"/>
                </a:solidFill>
              </a:rPr>
              <a:t>siblings</a:t>
            </a:r>
          </a:p>
          <a:p>
            <a:pPr marL="457200" indent="-457200" algn="l">
              <a:buFont typeface="+mj-lt"/>
              <a:buAutoNum type="arabicPeriod" startAt="3"/>
            </a:pPr>
            <a:r>
              <a:rPr lang="en-US" dirty="0">
                <a:solidFill>
                  <a:schemeClr val="tx1"/>
                </a:solidFill>
              </a:rPr>
              <a:t>With people believers and not</a:t>
            </a:r>
          </a:p>
          <a:p>
            <a:pPr marL="457200" indent="-457200" algn="l">
              <a:buFont typeface="+mj-lt"/>
              <a:buAutoNum type="arabicPeriod" startAt="3"/>
            </a:pPr>
            <a:r>
              <a:rPr lang="en-US" dirty="0">
                <a:solidFill>
                  <a:schemeClr val="tx1"/>
                </a:solidFill>
              </a:rPr>
              <a:t>With G-d’s heart for Israel</a:t>
            </a:r>
            <a:endParaRPr lang="en-US" dirty="0"/>
          </a:p>
        </p:txBody>
      </p:sp>
    </p:spTree>
    <p:extLst>
      <p:ext uri="{BB962C8B-B14F-4D97-AF65-F5344CB8AC3E}">
        <p14:creationId xmlns:p14="http://schemas.microsoft.com/office/powerpoint/2010/main" val="226594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EC62A-C358-BDCE-72CC-36767259868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3BD96F0-062F-9FBB-C743-732767BA1A4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4D7DBA1-1D44-BAC2-068B-234A6D9BB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500396B9-6136-4A4D-7536-C13DD7460F1C}"/>
              </a:ext>
            </a:extLst>
          </p:cNvPr>
          <p:cNvSpPr txBox="1"/>
          <p:nvPr/>
        </p:nvSpPr>
        <p:spPr>
          <a:xfrm>
            <a:off x="381001" y="209550"/>
            <a:ext cx="8534400" cy="4401205"/>
          </a:xfrm>
          <a:prstGeom prst="rect">
            <a:avLst/>
          </a:prstGeom>
          <a:noFill/>
        </p:spPr>
        <p:txBody>
          <a:bodyPr wrap="square" rtlCol="0">
            <a:spAutoFit/>
          </a:bodyPr>
          <a:lstStyle/>
          <a:p>
            <a:pPr algn="l"/>
            <a:r>
              <a:rPr lang="en-US" u="sng" dirty="0">
                <a:solidFill>
                  <a:srgbClr val="FFFF66"/>
                </a:solidFill>
              </a:rPr>
              <a:t>Elul Intimacy</a:t>
            </a:r>
            <a:r>
              <a:rPr lang="en-US" dirty="0">
                <a:solidFill>
                  <a:schemeClr val="tx1"/>
                </a:solidFill>
              </a:rPr>
              <a:t>: </a:t>
            </a:r>
          </a:p>
          <a:p>
            <a:pPr marL="401638" indent="-401638" algn="l">
              <a:buFont typeface="+mj-lt"/>
              <a:buAutoNum type="arabicPeriod"/>
            </a:pPr>
            <a:r>
              <a:rPr lang="en-US" dirty="0">
                <a:solidFill>
                  <a:schemeClr val="tx1"/>
                </a:solidFill>
              </a:rPr>
              <a:t>The word “Elul”</a:t>
            </a:r>
          </a:p>
          <a:p>
            <a:pPr marL="401638" indent="-401638" algn="l">
              <a:buFont typeface="+mj-lt"/>
              <a:buAutoNum type="arabicPeriod"/>
            </a:pPr>
            <a:r>
              <a:rPr lang="en-US" dirty="0">
                <a:solidFill>
                  <a:schemeClr val="tx1"/>
                </a:solidFill>
              </a:rPr>
              <a:t>with G-d, </a:t>
            </a:r>
            <a:r>
              <a:rPr lang="en-US" dirty="0" err="1">
                <a:solidFill>
                  <a:schemeClr val="tx1"/>
                </a:solidFill>
              </a:rPr>
              <a:t>Slikhot</a:t>
            </a:r>
            <a:r>
              <a:rPr lang="en-US" dirty="0">
                <a:solidFill>
                  <a:schemeClr val="tx1"/>
                </a:solidFill>
              </a:rPr>
              <a:t> forgiveness</a:t>
            </a:r>
          </a:p>
          <a:p>
            <a:pPr marL="401638" indent="-401638" algn="l">
              <a:buFont typeface="+mj-lt"/>
              <a:buAutoNum type="arabicPeriod"/>
            </a:pPr>
            <a:r>
              <a:rPr lang="en-US" dirty="0">
                <a:solidFill>
                  <a:schemeClr val="tx1"/>
                </a:solidFill>
              </a:rPr>
              <a:t>with family: parents, wife, kids, </a:t>
            </a:r>
          </a:p>
          <a:p>
            <a:pPr algn="l"/>
            <a:r>
              <a:rPr lang="en-US" dirty="0">
                <a:solidFill>
                  <a:schemeClr val="tx1"/>
                </a:solidFill>
              </a:rPr>
              <a:t>    siblings</a:t>
            </a:r>
          </a:p>
          <a:p>
            <a:pPr marL="457200" indent="-457200" algn="l">
              <a:buFont typeface="+mj-lt"/>
              <a:buAutoNum type="arabicPeriod" startAt="3"/>
            </a:pPr>
            <a:r>
              <a:rPr lang="en-US" dirty="0">
                <a:solidFill>
                  <a:schemeClr val="tx1"/>
                </a:solidFill>
              </a:rPr>
              <a:t>With people believers and not</a:t>
            </a:r>
          </a:p>
          <a:p>
            <a:pPr marL="457200" indent="-457200" algn="l">
              <a:buFont typeface="+mj-lt"/>
              <a:buAutoNum type="arabicPeriod" startAt="3"/>
            </a:pPr>
            <a:r>
              <a:rPr lang="en-US" dirty="0">
                <a:solidFill>
                  <a:schemeClr val="tx1"/>
                </a:solidFill>
              </a:rPr>
              <a:t>With G-d’s heart for Israel</a:t>
            </a:r>
            <a:endParaRPr lang="en-US" dirty="0"/>
          </a:p>
        </p:txBody>
      </p:sp>
    </p:spTree>
    <p:extLst>
      <p:ext uri="{BB962C8B-B14F-4D97-AF65-F5344CB8AC3E}">
        <p14:creationId xmlns:p14="http://schemas.microsoft.com/office/powerpoint/2010/main" val="1574354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1AC43-17AF-F347-D8C4-BDBAC2995C4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F351E95-2263-6797-0529-4F1E842FF20E}"/>
              </a:ext>
            </a:extLst>
          </p:cNvPr>
          <p:cNvSpPr>
            <a:spLocks noGrp="1"/>
          </p:cNvSpPr>
          <p:nvPr>
            <p:ph type="subTitle" idx="1"/>
          </p:nvPr>
        </p:nvSpPr>
        <p:spPr>
          <a:xfrm>
            <a:off x="152400" y="209550"/>
            <a:ext cx="4648200" cy="4800600"/>
          </a:xfrm>
        </p:spPr>
        <p:txBody>
          <a:bodyPr anchor="t">
            <a:normAutofit/>
          </a:bodyPr>
          <a:lstStyle/>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Brenen and Morgan Beeler on Dobson’s Family Talk.</a:t>
            </a:r>
          </a:p>
        </p:txBody>
      </p:sp>
      <p:pic>
        <p:nvPicPr>
          <p:cNvPr id="4" name="Picture 3">
            <a:extLst>
              <a:ext uri="{FF2B5EF4-FFF2-40B4-BE49-F238E27FC236}">
                <a16:creationId xmlns:a16="http://schemas.microsoft.com/office/drawing/2014/main" id="{8A1A84CA-1A72-0660-E39E-CDA6CFC1070B}"/>
              </a:ext>
            </a:extLst>
          </p:cNvPr>
          <p:cNvPicPr>
            <a:picLocks noChangeAspect="1"/>
          </p:cNvPicPr>
          <p:nvPr/>
        </p:nvPicPr>
        <p:blipFill>
          <a:blip r:embed="rId3"/>
          <a:stretch>
            <a:fillRect/>
          </a:stretch>
        </p:blipFill>
        <p:spPr>
          <a:xfrm>
            <a:off x="4876800" y="0"/>
            <a:ext cx="3353091" cy="5143500"/>
          </a:xfrm>
          <a:prstGeom prst="rect">
            <a:avLst/>
          </a:prstGeom>
        </p:spPr>
      </p:pic>
    </p:spTree>
    <p:extLst>
      <p:ext uri="{BB962C8B-B14F-4D97-AF65-F5344CB8AC3E}">
        <p14:creationId xmlns:p14="http://schemas.microsoft.com/office/powerpoint/2010/main" val="1014369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023A8-B8B6-C3BF-3248-0E831DF9F44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6FB2700-C994-1422-4825-B8DF8CAFE81A}"/>
              </a:ext>
            </a:extLst>
          </p:cNvPr>
          <p:cNvSpPr>
            <a:spLocks noGrp="1"/>
          </p:cNvSpPr>
          <p:nvPr>
            <p:ph type="subTitle" idx="1"/>
          </p:nvPr>
        </p:nvSpPr>
        <p:spPr>
          <a:xfrm>
            <a:off x="152400" y="209550"/>
            <a:ext cx="8915400" cy="4800600"/>
          </a:xfrm>
        </p:spPr>
        <p:txBody>
          <a:bodyPr anchor="t">
            <a:normAutofit/>
          </a:bodyPr>
          <a:lstStyle/>
          <a:p>
            <a:pPr marL="457200" indent="-457200" algn="l">
              <a:buFont typeface="+mj-lt"/>
              <a:buAutoNum type="arabicPeriod"/>
            </a:pPr>
            <a:r>
              <a:rPr lang="en-US" sz="4000" dirty="0">
                <a:solidFill>
                  <a:schemeClr val="tx1"/>
                </a:solidFill>
                <a:latin typeface="Arial Rounded MT Bold" panose="020F0704030504030204" pitchFamily="34" charset="0"/>
              </a:rPr>
              <a:t>Spend time together, year-round.</a:t>
            </a:r>
          </a:p>
          <a:p>
            <a:pPr marL="457200" indent="-457200" algn="l">
              <a:buFont typeface="+mj-lt"/>
              <a:buAutoNum type="arabicPeriod"/>
            </a:pPr>
            <a:r>
              <a:rPr lang="en-US" sz="4000" dirty="0">
                <a:solidFill>
                  <a:schemeClr val="tx1"/>
                </a:solidFill>
                <a:latin typeface="Arial Rounded MT Bold" panose="020F0704030504030204" pitchFamily="34" charset="0"/>
              </a:rPr>
              <a:t>Pray together daily.</a:t>
            </a:r>
          </a:p>
          <a:p>
            <a:pPr marL="457200" indent="-457200" algn="l">
              <a:buFont typeface="+mj-lt"/>
              <a:buAutoNum type="arabicPeriod"/>
            </a:pPr>
            <a:r>
              <a:rPr lang="en-US" sz="4000" dirty="0">
                <a:solidFill>
                  <a:schemeClr val="tx1"/>
                </a:solidFill>
                <a:latin typeface="Arial Rounded MT Bold" panose="020F0704030504030204" pitchFamily="34" charset="0"/>
              </a:rPr>
              <a:t>Play together.  Laugh</a:t>
            </a:r>
          </a:p>
          <a:p>
            <a:pPr marL="457200" indent="-457200" algn="l">
              <a:buFont typeface="+mj-lt"/>
              <a:buAutoNum type="arabicPeriod"/>
            </a:pPr>
            <a:r>
              <a:rPr lang="en-US" sz="4000" dirty="0">
                <a:solidFill>
                  <a:schemeClr val="tx1"/>
                </a:solidFill>
                <a:latin typeface="Arial Rounded MT Bold" panose="020F0704030504030204" pitchFamily="34" charset="0"/>
              </a:rPr>
              <a:t>Listen. </a:t>
            </a:r>
          </a:p>
        </p:txBody>
      </p:sp>
    </p:spTree>
    <p:extLst>
      <p:ext uri="{BB962C8B-B14F-4D97-AF65-F5344CB8AC3E}">
        <p14:creationId xmlns:p14="http://schemas.microsoft.com/office/powerpoint/2010/main" val="1903270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4EEC7-9729-0F5F-7CAB-0370566FF7D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85EE9EB-1F83-4293-42A7-6DB236CDEF96}"/>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FFD15578-1094-4685-6C1D-69E6701E9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BD3394C0-B3D0-6D1C-638A-27327F7BB478}"/>
              </a:ext>
            </a:extLst>
          </p:cNvPr>
          <p:cNvSpPr txBox="1"/>
          <p:nvPr/>
        </p:nvSpPr>
        <p:spPr>
          <a:xfrm>
            <a:off x="381001" y="209550"/>
            <a:ext cx="8534400" cy="4401205"/>
          </a:xfrm>
          <a:prstGeom prst="rect">
            <a:avLst/>
          </a:prstGeom>
          <a:noFill/>
        </p:spPr>
        <p:txBody>
          <a:bodyPr wrap="square" rtlCol="0">
            <a:spAutoFit/>
          </a:bodyPr>
          <a:lstStyle/>
          <a:p>
            <a:pPr algn="l"/>
            <a:r>
              <a:rPr lang="en-US" u="sng" dirty="0">
                <a:solidFill>
                  <a:srgbClr val="FFFF66"/>
                </a:solidFill>
              </a:rPr>
              <a:t>Elul Intimacy</a:t>
            </a:r>
            <a:r>
              <a:rPr lang="en-US" dirty="0">
                <a:solidFill>
                  <a:schemeClr val="tx1"/>
                </a:solidFill>
              </a:rPr>
              <a:t>: </a:t>
            </a:r>
          </a:p>
          <a:p>
            <a:pPr marL="401638" indent="-401638" algn="l">
              <a:buFont typeface="+mj-lt"/>
              <a:buAutoNum type="arabicPeriod"/>
            </a:pPr>
            <a:r>
              <a:rPr lang="en-US" dirty="0">
                <a:solidFill>
                  <a:schemeClr val="tx1"/>
                </a:solidFill>
              </a:rPr>
              <a:t>The word “Elul”</a:t>
            </a:r>
          </a:p>
          <a:p>
            <a:pPr marL="401638" indent="-401638" algn="l">
              <a:buFont typeface="+mj-lt"/>
              <a:buAutoNum type="arabicPeriod"/>
            </a:pPr>
            <a:r>
              <a:rPr lang="en-US" dirty="0">
                <a:solidFill>
                  <a:schemeClr val="tx1"/>
                </a:solidFill>
              </a:rPr>
              <a:t>with G, </a:t>
            </a:r>
            <a:r>
              <a:rPr lang="en-US" dirty="0" err="1">
                <a:solidFill>
                  <a:schemeClr val="tx1"/>
                </a:solidFill>
              </a:rPr>
              <a:t>Slikhot</a:t>
            </a:r>
            <a:r>
              <a:rPr lang="en-US" dirty="0">
                <a:solidFill>
                  <a:schemeClr val="tx1"/>
                </a:solidFill>
              </a:rPr>
              <a:t> forgiveness</a:t>
            </a:r>
          </a:p>
          <a:p>
            <a:pPr marL="401638" indent="-401638" algn="l">
              <a:buFont typeface="+mj-lt"/>
              <a:buAutoNum type="arabicPeriod"/>
            </a:pPr>
            <a:r>
              <a:rPr lang="en-US" dirty="0">
                <a:solidFill>
                  <a:schemeClr val="tx1"/>
                </a:solidFill>
              </a:rPr>
              <a:t>with family: parents, wife, kids, </a:t>
            </a:r>
          </a:p>
          <a:p>
            <a:pPr algn="l"/>
            <a:r>
              <a:rPr lang="en-US" dirty="0">
                <a:solidFill>
                  <a:schemeClr val="tx1"/>
                </a:solidFill>
              </a:rPr>
              <a:t>    siblings</a:t>
            </a:r>
          </a:p>
          <a:p>
            <a:pPr marL="457200" indent="-457200" algn="l">
              <a:buFont typeface="+mj-lt"/>
              <a:buAutoNum type="arabicPeriod" startAt="3"/>
            </a:pPr>
            <a:r>
              <a:rPr lang="en-US" u="sng" dirty="0">
                <a:solidFill>
                  <a:srgbClr val="FFFF66"/>
                </a:solidFill>
              </a:rPr>
              <a:t>With people, believers and not</a:t>
            </a:r>
          </a:p>
          <a:p>
            <a:pPr marL="457200" indent="-457200" algn="l">
              <a:buFont typeface="+mj-lt"/>
              <a:buAutoNum type="arabicPeriod" startAt="3"/>
            </a:pPr>
            <a:r>
              <a:rPr lang="en-US" dirty="0">
                <a:solidFill>
                  <a:schemeClr val="tx1"/>
                </a:solidFill>
              </a:rPr>
              <a:t>With G-d’s heart for Israel</a:t>
            </a:r>
            <a:endParaRPr lang="en-US" dirty="0"/>
          </a:p>
        </p:txBody>
      </p:sp>
    </p:spTree>
    <p:extLst>
      <p:ext uri="{BB962C8B-B14F-4D97-AF65-F5344CB8AC3E}">
        <p14:creationId xmlns:p14="http://schemas.microsoft.com/office/powerpoint/2010/main" val="116823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AA808-6F6A-9C52-27CA-6A28573A9A0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25AC41D-762A-5F5E-C008-7ED4B96A5A61}"/>
              </a:ext>
            </a:extLst>
          </p:cNvPr>
          <p:cNvSpPr>
            <a:spLocks noGrp="1"/>
          </p:cNvSpPr>
          <p:nvPr>
            <p:ph type="subTitle" idx="1"/>
          </p:nvPr>
        </p:nvSpPr>
        <p:spPr>
          <a:xfrm>
            <a:off x="152400" y="209550"/>
            <a:ext cx="8915400" cy="4800600"/>
          </a:xfrm>
        </p:spPr>
        <p:txBody>
          <a:bodyPr anchor="t">
            <a:normAutofit fontScale="92500" lnSpcReduction="20000"/>
          </a:bodyPr>
          <a:lstStyle/>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Worship on Shabbat and stay for Oneg</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Youth group 13-18</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Lo Kashish </a:t>
            </a:r>
            <a:r>
              <a:rPr lang="he-IL" sz="4400" b="1" dirty="0">
                <a:solidFill>
                  <a:schemeClr val="tx1"/>
                </a:solidFill>
                <a:latin typeface="David" panose="020E0502060401010101" pitchFamily="34" charset="-79"/>
                <a:cs typeface="David" panose="020E0502060401010101" pitchFamily="34" charset="-79"/>
              </a:rPr>
              <a:t>לא קשיש</a:t>
            </a:r>
            <a:r>
              <a:rPr lang="en-US" sz="4400" b="1" dirty="0">
                <a:solidFill>
                  <a:schemeClr val="tx1"/>
                </a:solidFill>
                <a:latin typeface="David" panose="020E0502060401010101" pitchFamily="34" charset="-79"/>
                <a:cs typeface="David" panose="020E0502060401010101" pitchFamily="34" charset="-79"/>
              </a:rPr>
              <a:t> </a:t>
            </a:r>
            <a:r>
              <a:rPr lang="en-US" sz="4000" dirty="0">
                <a:solidFill>
                  <a:schemeClr val="tx1"/>
                </a:solidFill>
                <a:latin typeface="Arial Rounded MT Bold" panose="020F0704030504030204" pitchFamily="34" charset="0"/>
              </a:rPr>
              <a:t>[not elderly]    ~18</a:t>
            </a:r>
            <a:r>
              <a:rPr lang="en-US" sz="4000" dirty="0">
                <a:solidFill>
                  <a:schemeClr val="tx1"/>
                </a:solidFill>
                <a:latin typeface="Arial Rounded MT Bold" panose="020F0704030504030204" pitchFamily="34" charset="0"/>
                <a:sym typeface="Wingdings" panose="05000000000000000000" pitchFamily="2" charset="2"/>
              </a:rPr>
              <a:t></a:t>
            </a:r>
            <a:r>
              <a:rPr lang="en-US" sz="4000" dirty="0">
                <a:solidFill>
                  <a:schemeClr val="tx1"/>
                </a:solidFill>
                <a:latin typeface="Arial Rounded MT Bold" panose="020F0704030504030204" pitchFamily="34" charset="0"/>
              </a:rPr>
              <a:t>~30</a:t>
            </a:r>
          </a:p>
          <a:p>
            <a:pPr marL="233363" indent="-233363" algn="l">
              <a:buFont typeface="Arial" panose="020B0604020202020204" pitchFamily="34" charset="0"/>
              <a:buChar char="•"/>
            </a:pPr>
            <a:r>
              <a:rPr lang="en-US" sz="4000" dirty="0" err="1">
                <a:solidFill>
                  <a:schemeClr val="tx1"/>
                </a:solidFill>
                <a:latin typeface="Arial Rounded MT Bold" panose="020F0704030504030204" pitchFamily="34" charset="0"/>
              </a:rPr>
              <a:t>Zeitim</a:t>
            </a:r>
            <a:r>
              <a:rPr lang="en-US"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זיתים</a:t>
            </a:r>
            <a:r>
              <a:rPr lang="en-US" sz="4400" b="1" dirty="0">
                <a:solidFill>
                  <a:schemeClr val="tx1"/>
                </a:solidFill>
                <a:latin typeface="David" panose="020E0502060401010101" pitchFamily="34" charset="-79"/>
                <a:cs typeface="David" panose="020E0502060401010101" pitchFamily="34" charset="-79"/>
              </a:rPr>
              <a:t> </a:t>
            </a:r>
            <a:r>
              <a:rPr lang="en-US" sz="4000" dirty="0">
                <a:solidFill>
                  <a:schemeClr val="tx1"/>
                </a:solidFill>
                <a:latin typeface="Arial Rounded MT Bold" panose="020F0704030504030204" pitchFamily="34" charset="0"/>
              </a:rPr>
              <a:t>[olives] ~30</a:t>
            </a:r>
            <a:r>
              <a:rPr lang="en-US" sz="4000" dirty="0">
                <a:solidFill>
                  <a:schemeClr val="tx1"/>
                </a:solidFill>
                <a:latin typeface="Arial Rounded MT Bold" panose="020F0704030504030204" pitchFamily="34" charset="0"/>
                <a:sym typeface="Wingdings" panose="05000000000000000000" pitchFamily="2" charset="2"/>
              </a:rPr>
              <a:t>~45</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sym typeface="Wingdings" panose="05000000000000000000" pitchFamily="2" charset="2"/>
              </a:rPr>
              <a:t>Ladies’ Havurah, </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sym typeface="Wingdings" panose="05000000000000000000" pitchFamily="2" charset="2"/>
              </a:rPr>
              <a:t>Men’s Havurah</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sym typeface="Wingdings" panose="05000000000000000000" pitchFamily="2" charset="2"/>
              </a:rPr>
              <a:t>Grandparents [in formation]</a:t>
            </a:r>
            <a:endParaRPr lang="en-US" sz="4000" dirty="0">
              <a:solidFill>
                <a:schemeClr val="tx1"/>
              </a:solidFill>
              <a:latin typeface="Arial Rounded MT Bold" panose="020F0704030504030204" pitchFamily="34" charset="0"/>
            </a:endParaRPr>
          </a:p>
          <a:p>
            <a:pPr marL="233363" indent="-233363" algn="l">
              <a:buFont typeface="Arial" panose="020B0604020202020204" pitchFamily="34" charset="0"/>
              <a:buChar char="•"/>
            </a:pPr>
            <a:endParaRPr lang="en-US" sz="4000" dirty="0">
              <a:solidFill>
                <a:schemeClr val="tx1"/>
              </a:solidFill>
              <a:latin typeface="Arial Rounded MT Bold" panose="020F0704030504030204" pitchFamily="34" charset="0"/>
            </a:endParaRPr>
          </a:p>
          <a:p>
            <a:pPr marL="233363" indent="-233363" algn="l">
              <a:buFont typeface="Arial" panose="020B0604020202020204" pitchFamily="34" charset="0"/>
              <a:buChar char="•"/>
            </a:pP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274682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CD076-1C26-67D3-7C67-D5DB23F2EC2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71B7D82-E8F9-28FC-C038-2CADDD6E92E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Ingathering / Outreach </a:t>
            </a:r>
          </a:p>
          <a:p>
            <a:pPr algn="l"/>
            <a:r>
              <a:rPr lang="en-US" sz="4000" baseline="30000" dirty="0">
                <a:solidFill>
                  <a:schemeClr val="tx1"/>
                </a:solidFill>
                <a:latin typeface="Arial Rounded MT Bold" panose="020F0704030504030204" pitchFamily="34" charset="0"/>
              </a:rPr>
              <a:t>Mtt. 28.18-20</a:t>
            </a:r>
            <a:r>
              <a:rPr lang="en-US" sz="4000" dirty="0">
                <a:solidFill>
                  <a:schemeClr val="tx1"/>
                </a:solidFill>
                <a:latin typeface="Arial Rounded MT Bold" panose="020F0704030504030204" pitchFamily="34" charset="0"/>
              </a:rPr>
              <a:t> Yeshua came and talked with them. He said, “All authority in heaven and on earth has been given to me. Therefore, go and make people from all nations into talmidim, </a:t>
            </a:r>
          </a:p>
        </p:txBody>
      </p:sp>
    </p:spTree>
    <p:extLst>
      <p:ext uri="{BB962C8B-B14F-4D97-AF65-F5344CB8AC3E}">
        <p14:creationId xmlns:p14="http://schemas.microsoft.com/office/powerpoint/2010/main" val="635888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DAFFA-7438-C257-36FB-143D776EF1B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F87A563-45CE-FC5D-7B09-B4ECD353D034}"/>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Ingathering / Outreach </a:t>
            </a:r>
          </a:p>
          <a:p>
            <a:pPr algn="l"/>
            <a:r>
              <a:rPr lang="en-US" sz="4000" baseline="30000" dirty="0">
                <a:solidFill>
                  <a:schemeClr val="tx1"/>
                </a:solidFill>
                <a:latin typeface="Arial Rounded MT Bold" panose="020F0704030504030204" pitchFamily="34" charset="0"/>
              </a:rPr>
              <a:t>Mtt. 28.18-20</a:t>
            </a:r>
            <a:r>
              <a:rPr lang="en-US" sz="4000" dirty="0">
                <a:solidFill>
                  <a:schemeClr val="tx1"/>
                </a:solidFill>
                <a:latin typeface="Arial Rounded MT Bold" panose="020F0704030504030204" pitchFamily="34" charset="0"/>
              </a:rPr>
              <a:t> immersing them into the reality of the Father, the Son and the Ruach HaKodesh, and teaching them to obey everything that I have commanded you. And remember! I will be with you always, yes, even until the end of the age.”</a:t>
            </a:r>
          </a:p>
        </p:txBody>
      </p:sp>
    </p:spTree>
    <p:extLst>
      <p:ext uri="{BB962C8B-B14F-4D97-AF65-F5344CB8AC3E}">
        <p14:creationId xmlns:p14="http://schemas.microsoft.com/office/powerpoint/2010/main" val="4227247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42680-4A07-0F13-CCEC-39D5F95EEF8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4F03F07-7EF5-D14D-9173-6CE21FCD2C28}"/>
              </a:ext>
            </a:extLst>
          </p:cNvPr>
          <p:cNvSpPr>
            <a:spLocks noGrp="1"/>
          </p:cNvSpPr>
          <p:nvPr>
            <p:ph type="subTitle" idx="1"/>
          </p:nvPr>
        </p:nvSpPr>
        <p:spPr>
          <a:xfrm>
            <a:off x="152400" y="209550"/>
            <a:ext cx="3119437" cy="4800600"/>
          </a:xfrm>
        </p:spPr>
        <p:txBody>
          <a:bodyPr anchor="t">
            <a:normAutofit/>
          </a:bodyPr>
          <a:lstStyle/>
          <a:p>
            <a:pPr algn="l"/>
            <a:r>
              <a:rPr lang="en-US" sz="3200" b="0" i="0" dirty="0">
                <a:solidFill>
                  <a:schemeClr val="tx1"/>
                </a:solidFill>
                <a:effectLst/>
                <a:latin typeface="Arial Rounded MT Bold" panose="020F0704030504030204" pitchFamily="34" charset="0"/>
              </a:rPr>
              <a:t>46th Annual Art Westport, happened September 11-13th, 2026</a:t>
            </a:r>
            <a:endParaRPr lang="en-US" sz="3200" dirty="0">
              <a:solidFill>
                <a:srgbClr val="666666"/>
              </a:solidFill>
              <a:latin typeface="Montserrat" panose="00000500000000000000" pitchFamily="2" charset="0"/>
            </a:endParaRPr>
          </a:p>
          <a:p>
            <a:pPr algn="l"/>
            <a:r>
              <a:rPr lang="en-US" sz="3200" dirty="0">
                <a:solidFill>
                  <a:schemeClr val="tx1"/>
                </a:solidFill>
                <a:latin typeface="Arial Rounded MT Bold" panose="020F0704030504030204" pitchFamily="34" charset="0"/>
              </a:rPr>
              <a:t>We did “walk through” Ingathering.</a:t>
            </a:r>
          </a:p>
          <a:p>
            <a:pPr algn="l"/>
            <a:r>
              <a:rPr lang="en-US" sz="3200" dirty="0">
                <a:solidFill>
                  <a:schemeClr val="tx1"/>
                </a:solidFill>
                <a:latin typeface="Arial Rounded MT Bold" panose="020F0704030504030204" pitchFamily="34" charset="0"/>
              </a:rPr>
              <a:t>Much joy!</a:t>
            </a:r>
          </a:p>
        </p:txBody>
      </p:sp>
      <p:pic>
        <p:nvPicPr>
          <p:cNvPr id="10242" name="Picture 2">
            <a:extLst>
              <a:ext uri="{FF2B5EF4-FFF2-40B4-BE49-F238E27FC236}">
                <a16:creationId xmlns:a16="http://schemas.microsoft.com/office/drawing/2014/main" id="{D00CCD6C-9CF9-F76C-6485-76855C308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1837" y="0"/>
            <a:ext cx="58721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736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4CBF2-CABC-A0EE-60B9-7D0D00F874B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AA53703-57BE-ECC2-5078-302AB961AFD3}"/>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40C1C60-77AE-2007-1FA9-253630CF7BCB}"/>
              </a:ext>
            </a:extLst>
          </p:cNvPr>
          <p:cNvPicPr>
            <a:picLocks noChangeAspect="1"/>
          </p:cNvPicPr>
          <p:nvPr/>
        </p:nvPicPr>
        <p:blipFill>
          <a:blip r:embed="rId3"/>
          <a:stretch>
            <a:fillRect/>
          </a:stretch>
        </p:blipFill>
        <p:spPr>
          <a:xfrm>
            <a:off x="1284196" y="514351"/>
            <a:ext cx="6183404" cy="3869370"/>
          </a:xfrm>
          <a:prstGeom prst="rect">
            <a:avLst/>
          </a:prstGeom>
        </p:spPr>
      </p:pic>
    </p:spTree>
    <p:extLst>
      <p:ext uri="{BB962C8B-B14F-4D97-AF65-F5344CB8AC3E}">
        <p14:creationId xmlns:p14="http://schemas.microsoft.com/office/powerpoint/2010/main" val="2688739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1C59-EDD8-EF45-9AB6-65C7969AADA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809C641-646B-D303-8589-3F47F3206619}"/>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2050" name="Picture 2">
            <a:extLst>
              <a:ext uri="{FF2B5EF4-FFF2-40B4-BE49-F238E27FC236}">
                <a16:creationId xmlns:a16="http://schemas.microsoft.com/office/drawing/2014/main" id="{28E75FD8-D1D2-592A-13E2-8DE4910E2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174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BFAF1-8333-1EA3-65AB-D443766E4EE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42B4115-18F7-9858-245F-1952650C7823}"/>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8194" name="Picture 2">
            <a:extLst>
              <a:ext uri="{FF2B5EF4-FFF2-40B4-BE49-F238E27FC236}">
                <a16:creationId xmlns:a16="http://schemas.microsoft.com/office/drawing/2014/main" id="{A601C62E-A6CC-C7A7-3C24-D8F3B45AB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0"/>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46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F6782-309C-CD41-0028-F49F2B74A49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1744584-F614-CCCC-BB53-AED2D116B0D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92F71C7-E737-E099-9FF0-1C370FEB6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0051A3A7-4BE3-FFD3-32A5-FB48AA42016F}"/>
              </a:ext>
            </a:extLst>
          </p:cNvPr>
          <p:cNvSpPr txBox="1"/>
          <p:nvPr/>
        </p:nvSpPr>
        <p:spPr>
          <a:xfrm>
            <a:off x="381001" y="209550"/>
            <a:ext cx="8534400" cy="4401205"/>
          </a:xfrm>
          <a:prstGeom prst="rect">
            <a:avLst/>
          </a:prstGeom>
          <a:noFill/>
        </p:spPr>
        <p:txBody>
          <a:bodyPr wrap="square" rtlCol="0">
            <a:spAutoFit/>
          </a:bodyPr>
          <a:lstStyle/>
          <a:p>
            <a:pPr algn="l"/>
            <a:r>
              <a:rPr lang="en-US" u="sng" dirty="0">
                <a:solidFill>
                  <a:srgbClr val="FFFF66"/>
                </a:solidFill>
              </a:rPr>
              <a:t>Elul Intimacy</a:t>
            </a:r>
            <a:r>
              <a:rPr lang="en-US" dirty="0">
                <a:solidFill>
                  <a:schemeClr val="tx1"/>
                </a:solidFill>
              </a:rPr>
              <a:t>: </a:t>
            </a:r>
          </a:p>
          <a:p>
            <a:pPr marL="401638" indent="-401638" algn="l">
              <a:buFont typeface="+mj-lt"/>
              <a:buAutoNum type="arabicPeriod"/>
            </a:pPr>
            <a:r>
              <a:rPr lang="en-US" u="sng" dirty="0">
                <a:solidFill>
                  <a:srgbClr val="FFFF66"/>
                </a:solidFill>
              </a:rPr>
              <a:t>The word “Elul”</a:t>
            </a:r>
          </a:p>
          <a:p>
            <a:pPr marL="401638" indent="-401638" algn="l">
              <a:buFont typeface="+mj-lt"/>
              <a:buAutoNum type="arabicPeriod"/>
            </a:pPr>
            <a:r>
              <a:rPr lang="en-US" dirty="0">
                <a:solidFill>
                  <a:schemeClr val="tx1"/>
                </a:solidFill>
              </a:rPr>
              <a:t>with G, </a:t>
            </a:r>
            <a:r>
              <a:rPr lang="en-US" dirty="0" err="1">
                <a:solidFill>
                  <a:schemeClr val="tx1"/>
                </a:solidFill>
              </a:rPr>
              <a:t>Slikhot</a:t>
            </a:r>
            <a:r>
              <a:rPr lang="en-US" dirty="0">
                <a:solidFill>
                  <a:schemeClr val="tx1"/>
                </a:solidFill>
              </a:rPr>
              <a:t> forgiveness</a:t>
            </a:r>
          </a:p>
          <a:p>
            <a:pPr marL="401638" indent="-401638" algn="l">
              <a:buFont typeface="+mj-lt"/>
              <a:buAutoNum type="arabicPeriod"/>
            </a:pPr>
            <a:r>
              <a:rPr lang="en-US" dirty="0">
                <a:solidFill>
                  <a:schemeClr val="tx1"/>
                </a:solidFill>
              </a:rPr>
              <a:t>with family: parents, wife, kids, </a:t>
            </a:r>
          </a:p>
          <a:p>
            <a:pPr algn="l"/>
            <a:r>
              <a:rPr lang="en-US" dirty="0">
                <a:solidFill>
                  <a:schemeClr val="tx1"/>
                </a:solidFill>
              </a:rPr>
              <a:t>    siblings</a:t>
            </a:r>
          </a:p>
          <a:p>
            <a:pPr marL="457200" indent="-457200" algn="l">
              <a:buFont typeface="+mj-lt"/>
              <a:buAutoNum type="arabicPeriod" startAt="3"/>
            </a:pPr>
            <a:r>
              <a:rPr lang="en-US" dirty="0">
                <a:solidFill>
                  <a:schemeClr val="tx1"/>
                </a:solidFill>
              </a:rPr>
              <a:t>With people believers and not</a:t>
            </a:r>
          </a:p>
          <a:p>
            <a:pPr marL="457200" indent="-457200" algn="l">
              <a:buFont typeface="+mj-lt"/>
              <a:buAutoNum type="arabicPeriod" startAt="3"/>
            </a:pPr>
            <a:r>
              <a:rPr lang="en-US" dirty="0">
                <a:solidFill>
                  <a:schemeClr val="tx1"/>
                </a:solidFill>
              </a:rPr>
              <a:t>With G-d’s heart for Israel</a:t>
            </a:r>
            <a:endParaRPr lang="en-US" dirty="0"/>
          </a:p>
        </p:txBody>
      </p:sp>
    </p:spTree>
    <p:extLst>
      <p:ext uri="{BB962C8B-B14F-4D97-AF65-F5344CB8AC3E}">
        <p14:creationId xmlns:p14="http://schemas.microsoft.com/office/powerpoint/2010/main" val="3534735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7A935-EDF6-7481-AF80-EE6D6817A3E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1040212-6AD9-4C9A-C822-9250A99E5001}"/>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9218" name="Picture 2">
            <a:extLst>
              <a:ext uri="{FF2B5EF4-FFF2-40B4-BE49-F238E27FC236}">
                <a16:creationId xmlns:a16="http://schemas.microsoft.com/office/drawing/2014/main" id="{E2A089CE-97FC-D393-4A3A-BCE98560A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065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B4397-90E7-157D-328B-213095FB848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C0260B9-033A-212A-6D3C-B9ABB731F468}"/>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9BA1388-3815-1FA2-54A9-F59EBF819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209934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FA70D-8DA2-DE60-1796-5B0620B2E47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C225CB2-34E9-9013-6CC1-B6546DF4925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3107ED7A-8397-DE9D-5663-F99520171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E2B7D40F-4AAF-BF91-F537-ADC74F0732AB}"/>
              </a:ext>
            </a:extLst>
          </p:cNvPr>
          <p:cNvSpPr txBox="1"/>
          <p:nvPr/>
        </p:nvSpPr>
        <p:spPr>
          <a:xfrm>
            <a:off x="381001" y="209550"/>
            <a:ext cx="8534400" cy="4401205"/>
          </a:xfrm>
          <a:prstGeom prst="rect">
            <a:avLst/>
          </a:prstGeom>
          <a:noFill/>
        </p:spPr>
        <p:txBody>
          <a:bodyPr wrap="square" rtlCol="0">
            <a:spAutoFit/>
          </a:bodyPr>
          <a:lstStyle/>
          <a:p>
            <a:pPr algn="l"/>
            <a:r>
              <a:rPr lang="en-US" u="sng" dirty="0">
                <a:solidFill>
                  <a:srgbClr val="FFFF66"/>
                </a:solidFill>
              </a:rPr>
              <a:t>Elul Intimacy</a:t>
            </a:r>
            <a:r>
              <a:rPr lang="en-US" dirty="0">
                <a:solidFill>
                  <a:schemeClr val="tx1"/>
                </a:solidFill>
              </a:rPr>
              <a:t>: </a:t>
            </a:r>
          </a:p>
          <a:p>
            <a:pPr marL="401638" indent="-401638" algn="l">
              <a:buFont typeface="+mj-lt"/>
              <a:buAutoNum type="arabicPeriod"/>
            </a:pPr>
            <a:r>
              <a:rPr lang="en-US" dirty="0">
                <a:solidFill>
                  <a:schemeClr val="tx1"/>
                </a:solidFill>
              </a:rPr>
              <a:t>The word “Elul”</a:t>
            </a:r>
          </a:p>
          <a:p>
            <a:pPr marL="401638" indent="-401638" algn="l">
              <a:buFont typeface="+mj-lt"/>
              <a:buAutoNum type="arabicPeriod"/>
            </a:pPr>
            <a:r>
              <a:rPr lang="en-US" dirty="0">
                <a:solidFill>
                  <a:schemeClr val="tx1"/>
                </a:solidFill>
              </a:rPr>
              <a:t>with G-d, </a:t>
            </a:r>
            <a:r>
              <a:rPr lang="en-US" dirty="0" err="1">
                <a:solidFill>
                  <a:schemeClr val="tx1"/>
                </a:solidFill>
              </a:rPr>
              <a:t>Slikhot</a:t>
            </a:r>
            <a:r>
              <a:rPr lang="en-US" dirty="0">
                <a:solidFill>
                  <a:schemeClr val="tx1"/>
                </a:solidFill>
              </a:rPr>
              <a:t> forgiveness</a:t>
            </a:r>
          </a:p>
          <a:p>
            <a:pPr marL="401638" indent="-401638" algn="l">
              <a:buFont typeface="+mj-lt"/>
              <a:buAutoNum type="arabicPeriod"/>
            </a:pPr>
            <a:r>
              <a:rPr lang="en-US" dirty="0">
                <a:solidFill>
                  <a:schemeClr val="tx1"/>
                </a:solidFill>
              </a:rPr>
              <a:t>with family: parents, wife, kids, </a:t>
            </a:r>
          </a:p>
          <a:p>
            <a:pPr algn="l"/>
            <a:r>
              <a:rPr lang="en-US" dirty="0">
                <a:solidFill>
                  <a:schemeClr val="tx1"/>
                </a:solidFill>
              </a:rPr>
              <a:t>    siblings</a:t>
            </a:r>
          </a:p>
          <a:p>
            <a:pPr marL="457200" indent="-457200" algn="l">
              <a:buFont typeface="+mj-lt"/>
              <a:buAutoNum type="arabicPeriod" startAt="3"/>
            </a:pPr>
            <a:r>
              <a:rPr lang="en-US" dirty="0">
                <a:solidFill>
                  <a:schemeClr val="tx1"/>
                </a:solidFill>
              </a:rPr>
              <a:t>With people believers and not</a:t>
            </a:r>
          </a:p>
          <a:p>
            <a:pPr marL="457200" indent="-457200" algn="l">
              <a:buFont typeface="+mj-lt"/>
              <a:buAutoNum type="arabicPeriod" startAt="3"/>
            </a:pPr>
            <a:r>
              <a:rPr lang="en-US" u="sng" dirty="0">
                <a:solidFill>
                  <a:srgbClr val="FFFF66"/>
                </a:solidFill>
              </a:rPr>
              <a:t>With G-d’s heart for Israel</a:t>
            </a:r>
          </a:p>
        </p:txBody>
      </p:sp>
    </p:spTree>
    <p:extLst>
      <p:ext uri="{BB962C8B-B14F-4D97-AF65-F5344CB8AC3E}">
        <p14:creationId xmlns:p14="http://schemas.microsoft.com/office/powerpoint/2010/main" val="245425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6A273-4418-9347-9B77-1C60D90228E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BBC4EF9-B736-F033-DAC8-E9B0EDEF849F}"/>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This is a main passion and raison d’être, reason for existence, of Or HaOlam.</a:t>
            </a:r>
          </a:p>
          <a:p>
            <a:pPr algn="l"/>
            <a:r>
              <a:rPr lang="en-US" sz="4000" dirty="0">
                <a:solidFill>
                  <a:schemeClr val="tx1"/>
                </a:solidFill>
                <a:latin typeface="Arial Rounded MT Bold" panose="020F0704030504030204" pitchFamily="34" charset="0"/>
              </a:rPr>
              <a:t>This concept can also be a main source of offense.</a:t>
            </a:r>
          </a:p>
        </p:txBody>
      </p:sp>
    </p:spTree>
    <p:extLst>
      <p:ext uri="{BB962C8B-B14F-4D97-AF65-F5344CB8AC3E}">
        <p14:creationId xmlns:p14="http://schemas.microsoft.com/office/powerpoint/2010/main" val="3556971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1DDB-AD36-4C44-811B-846BCEEC1B8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30B25FB-160A-B89A-B0D0-1EB15EFF0BB5}"/>
              </a:ext>
            </a:extLst>
          </p:cNvPr>
          <p:cNvSpPr>
            <a:spLocks noGrp="1"/>
          </p:cNvSpPr>
          <p:nvPr>
            <p:ph type="subTitle" idx="1"/>
          </p:nvPr>
        </p:nvSpPr>
        <p:spPr>
          <a:xfrm>
            <a:off x="152400" y="209550"/>
            <a:ext cx="2286000" cy="4800600"/>
          </a:xfrm>
        </p:spPr>
        <p:txBody>
          <a:bodyPr anchor="t">
            <a:normAutofit/>
          </a:bodyPr>
          <a:lstStyle/>
          <a:p>
            <a:pPr algn="l"/>
            <a:r>
              <a:rPr lang="en-US" sz="4000" dirty="0">
                <a:solidFill>
                  <a:schemeClr val="tx1"/>
                </a:solidFill>
                <a:latin typeface="Arial Rounded MT Bold" panose="020F0704030504030204" pitchFamily="34" charset="0"/>
              </a:rPr>
              <a:t>Pierre </a:t>
            </a:r>
            <a:r>
              <a:rPr lang="en-US" sz="3500" dirty="0">
                <a:solidFill>
                  <a:schemeClr val="tx1"/>
                </a:solidFill>
                <a:latin typeface="Arial Rounded MT Bold" panose="020F0704030504030204" pitchFamily="34" charset="0"/>
              </a:rPr>
              <a:t>Laurence</a:t>
            </a:r>
            <a:r>
              <a:rPr lang="en-US" sz="3200" dirty="0">
                <a:solidFill>
                  <a:schemeClr val="tx1"/>
                </a:solidFill>
                <a:latin typeface="Arial Rounded MT Bold" panose="020F0704030504030204" pitchFamily="34" charset="0"/>
              </a:rPr>
              <a:t> </a:t>
            </a:r>
            <a:r>
              <a:rPr lang="en-US" sz="3200" dirty="0" err="1">
                <a:solidFill>
                  <a:schemeClr val="tx1"/>
                </a:solidFill>
                <a:latin typeface="Arial Rounded MT Bold" panose="020F0704030504030204" pitchFamily="34" charset="0"/>
              </a:rPr>
              <a:t>Bezencon</a:t>
            </a:r>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E6041965-E4D5-FB01-A809-4AE9447468E7}"/>
              </a:ext>
            </a:extLst>
          </p:cNvPr>
          <p:cNvPicPr>
            <a:picLocks noChangeAspect="1"/>
          </p:cNvPicPr>
          <p:nvPr/>
        </p:nvPicPr>
        <p:blipFill>
          <a:blip r:embed="rId3">
            <a:extLst>
              <a:ext uri="{28A0092B-C50C-407E-A947-70E740481C1C}">
                <a14:useLocalDpi xmlns:a14="http://schemas.microsoft.com/office/drawing/2010/main" val="0"/>
              </a:ext>
            </a:extLst>
          </a:blip>
          <a:srcRect l="13257" r="7880"/>
          <a:stretch>
            <a:fillRect/>
          </a:stretch>
        </p:blipFill>
        <p:spPr>
          <a:xfrm>
            <a:off x="2438400" y="-3499"/>
            <a:ext cx="6705600" cy="5143500"/>
          </a:xfrm>
          <a:prstGeom prst="rect">
            <a:avLst/>
          </a:prstGeom>
        </p:spPr>
      </p:pic>
    </p:spTree>
    <p:extLst>
      <p:ext uri="{BB962C8B-B14F-4D97-AF65-F5344CB8AC3E}">
        <p14:creationId xmlns:p14="http://schemas.microsoft.com/office/powerpoint/2010/main" val="2400525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79C20-D600-F953-4A25-69FEC81FC30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E531BBE-5D42-1EE9-44E5-5BA1D60F37A1}"/>
              </a:ext>
            </a:extLst>
          </p:cNvPr>
          <p:cNvSpPr>
            <a:spLocks noGrp="1"/>
          </p:cNvSpPr>
          <p:nvPr>
            <p:ph type="subTitle" idx="1"/>
          </p:nvPr>
        </p:nvSpPr>
        <p:spPr>
          <a:xfrm>
            <a:off x="152400" y="209550"/>
            <a:ext cx="2743199" cy="4800600"/>
          </a:xfrm>
        </p:spPr>
        <p:txBody>
          <a:bodyPr anchor="t">
            <a:normAutofit/>
          </a:bodyPr>
          <a:lstStyle/>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Pierre’s Book</a:t>
            </a:r>
          </a:p>
        </p:txBody>
      </p:sp>
      <p:pic>
        <p:nvPicPr>
          <p:cNvPr id="6" name="Picture 5">
            <a:extLst>
              <a:ext uri="{FF2B5EF4-FFF2-40B4-BE49-F238E27FC236}">
                <a16:creationId xmlns:a16="http://schemas.microsoft.com/office/drawing/2014/main" id="{6670BA97-BC55-0FC2-B248-3989CB62C0C1}"/>
              </a:ext>
            </a:extLst>
          </p:cNvPr>
          <p:cNvPicPr>
            <a:picLocks noChangeAspect="1"/>
          </p:cNvPicPr>
          <p:nvPr/>
        </p:nvPicPr>
        <p:blipFill>
          <a:blip r:embed="rId3" cstate="print">
            <a:extLst>
              <a:ext uri="{28A0092B-C50C-407E-A947-70E740481C1C}">
                <a14:useLocalDpi xmlns:a14="http://schemas.microsoft.com/office/drawing/2010/main" val="0"/>
              </a:ext>
            </a:extLst>
          </a:blip>
          <a:srcRect l="4074" t="12469" b="6543"/>
          <a:stretch>
            <a:fillRect/>
          </a:stretch>
        </p:blipFill>
        <p:spPr>
          <a:xfrm rot="5400000">
            <a:off x="1990726" y="1114425"/>
            <a:ext cx="4933948" cy="3124201"/>
          </a:xfrm>
          <a:prstGeom prst="rect">
            <a:avLst/>
          </a:prstGeom>
        </p:spPr>
      </p:pic>
    </p:spTree>
    <p:extLst>
      <p:ext uri="{BB962C8B-B14F-4D97-AF65-F5344CB8AC3E}">
        <p14:creationId xmlns:p14="http://schemas.microsoft.com/office/powerpoint/2010/main" val="3009464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B00A4-AAB0-4A98-2514-25D638283CE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2536B8F-BE0B-7F82-2B77-1964E8C87297}"/>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Yeshayahu 54.5-8 </a:t>
            </a:r>
            <a:r>
              <a:rPr lang="en-US" sz="4000" dirty="0">
                <a:solidFill>
                  <a:schemeClr val="tx1"/>
                </a:solidFill>
                <a:latin typeface="Arial Rounded MT Bold" panose="020F0704030504030204" pitchFamily="34" charset="0"/>
              </a:rPr>
              <a:t>For your husband is your Maker,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a:t>
            </a:r>
            <a:r>
              <a:rPr lang="en-US" sz="4000" dirty="0" err="1">
                <a:solidFill>
                  <a:schemeClr val="tx1"/>
                </a:solidFill>
                <a:latin typeface="Arial Rounded MT Bold" panose="020F0704030504030204" pitchFamily="34" charset="0"/>
              </a:rPr>
              <a:t>Tzva’ot</a:t>
            </a:r>
            <a:r>
              <a:rPr lang="en-US" sz="4000" dirty="0">
                <a:solidFill>
                  <a:schemeClr val="tx1"/>
                </a:solidFill>
                <a:latin typeface="Arial Rounded MT Bold" panose="020F0704030504030204" pitchFamily="34" charset="0"/>
              </a:rPr>
              <a:t> is his name. The Holy One of Isra’el is your Redeemer. He will be called the God of all the earth. For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has called you back like a wife abandoned and grief-stricken; “A wife married in her youth cannot be rejected,”</a:t>
            </a:r>
          </a:p>
        </p:txBody>
      </p:sp>
    </p:spTree>
    <p:extLst>
      <p:ext uri="{BB962C8B-B14F-4D97-AF65-F5344CB8AC3E}">
        <p14:creationId xmlns:p14="http://schemas.microsoft.com/office/powerpoint/2010/main" val="2174728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45603-661B-01D1-69B6-1794D31075D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13915C2-197E-9717-BBBD-E80AC542174D}"/>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Hoshea 2.19-20</a:t>
            </a:r>
            <a:r>
              <a:rPr lang="en-US" sz="4000" dirty="0">
                <a:solidFill>
                  <a:schemeClr val="tx1"/>
                </a:solidFill>
                <a:latin typeface="Arial Rounded MT Bold" panose="020F0704030504030204" pitchFamily="34" charset="0"/>
              </a:rPr>
              <a:t> I will betroth you to Me forever— yes, I will betroth you to Me with righteousness, justice, covenant loyalty and compassion. I will betroth you to Me with faithfulness, and you will know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3291803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8C2E3-D36D-AD46-B5E0-04FAC804AEB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B956CBC-8F63-452D-8026-E0FBF445CC10}"/>
              </a:ext>
            </a:extLst>
          </p:cNvPr>
          <p:cNvSpPr>
            <a:spLocks noGrp="1"/>
          </p:cNvSpPr>
          <p:nvPr>
            <p:ph type="subTitle" idx="1"/>
          </p:nvPr>
        </p:nvSpPr>
        <p:spPr>
          <a:xfrm>
            <a:off x="152400" y="209550"/>
            <a:ext cx="89154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Yeshayahu/Is 49.14-16 </a:t>
            </a:r>
            <a:r>
              <a:rPr lang="en-US" sz="4000" dirty="0">
                <a:solidFill>
                  <a:schemeClr val="tx1"/>
                </a:solidFill>
                <a:latin typeface="Arial Rounded MT Bold" panose="020F0704030504030204" pitchFamily="34" charset="0"/>
              </a:rPr>
              <a:t>“But Tziyon says,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has abandoned me,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has forgotten me.’ Can a woman forget her child at the breast, not show pity on the child from her womb? Even if these were to forget, I would not forget you. I have engraved you on the palms of my hands, your walls are always before me.”</a:t>
            </a:r>
          </a:p>
        </p:txBody>
      </p:sp>
    </p:spTree>
    <p:extLst>
      <p:ext uri="{BB962C8B-B14F-4D97-AF65-F5344CB8AC3E}">
        <p14:creationId xmlns:p14="http://schemas.microsoft.com/office/powerpoint/2010/main" val="17671898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F4DE7-5ECA-D24C-CBC8-C227FF5E596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DF7C9D1-6DC2-F0C4-AB18-10084A29E3BF}"/>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/Ex 4.22-23  </a:t>
            </a:r>
            <a:r>
              <a:rPr lang="en-US" sz="4000" dirty="0">
                <a:solidFill>
                  <a:schemeClr val="tx1"/>
                </a:solidFill>
                <a:latin typeface="Arial Rounded MT Bold" panose="020F0704030504030204" pitchFamily="34" charset="0"/>
              </a:rPr>
              <a:t>You are to tell Pharaoh: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says, “Isra’el is my firstborn son. I have told you to let my son go in order to worship me, but you have refused to let him go. Well, then, I will kill your firstborn son!”</a:t>
            </a:r>
          </a:p>
        </p:txBody>
      </p:sp>
    </p:spTree>
    <p:extLst>
      <p:ext uri="{BB962C8B-B14F-4D97-AF65-F5344CB8AC3E}">
        <p14:creationId xmlns:p14="http://schemas.microsoft.com/office/powerpoint/2010/main" val="373190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latin typeface="Arial Rounded MT Bold" panose="020F0704030504030204" pitchFamily="34" charset="0"/>
              </a:rPr>
              <a:t>The name of the month Elul, like the names of the rest of the Hebrew calendar months, was brought from the Babylonian captivity, and originated from the Akkadian word for “harvest.”</a:t>
            </a:r>
          </a:p>
        </p:txBody>
      </p:sp>
    </p:spTree>
    <p:extLst>
      <p:ext uri="{BB962C8B-B14F-4D97-AF65-F5344CB8AC3E}">
        <p14:creationId xmlns:p14="http://schemas.microsoft.com/office/powerpoint/2010/main" val="34188456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7BDE3-78F9-0785-88B3-1993F8F9307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0757CF4-8939-8C48-7D7D-BA3787D34780}"/>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Dvarim/ Dt 1.30-33</a:t>
            </a:r>
            <a:r>
              <a:rPr lang="en-US" sz="4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your God, who is going ahead of you, will fight on your behalf, just as he accomplished all those things for you in Egypt before your eyes, and likewise in the desert, where you saw how </a:t>
            </a:r>
            <a:r>
              <a:rPr lang="en-US" sz="4000" u="sng" cap="small" dirty="0">
                <a:solidFill>
                  <a:srgbClr val="FFFF66"/>
                </a:solidFill>
                <a:latin typeface="Arial Rounded MT Bold" panose="020F0704030504030204" pitchFamily="34" charset="0"/>
              </a:rPr>
              <a:t>Adoni</a:t>
            </a:r>
            <a:r>
              <a:rPr lang="en-US" sz="4000" u="sng" dirty="0">
                <a:solidFill>
                  <a:srgbClr val="FFFF66"/>
                </a:solidFill>
                <a:latin typeface="Arial Rounded MT Bold" panose="020F0704030504030204" pitchFamily="34" charset="0"/>
              </a:rPr>
              <a:t> your God carried you, like a man carries his child</a:t>
            </a:r>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387603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CE9F2-1EFD-4F2B-186E-FE66D7BD532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B70229E-6F2F-31A0-24D2-F1644F2696EB}"/>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Dvarim/ Dt 1.30-33</a:t>
            </a:r>
            <a:r>
              <a:rPr lang="en-US" sz="4000" dirty="0">
                <a:solidFill>
                  <a:schemeClr val="tx1"/>
                </a:solidFill>
                <a:latin typeface="Arial Rounded MT Bold" panose="020F0704030504030204" pitchFamily="34" charset="0"/>
              </a:rPr>
              <a:t> along the entire way you traveled until you arrived at this place. Yet in this matter you don’t trust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your God, even though he went ahead of you, seeking out places for you to pitch your tents and showing you which way to go, by fire at night and by a cloud during the day.’</a:t>
            </a:r>
          </a:p>
        </p:txBody>
      </p:sp>
    </p:spTree>
    <p:extLst>
      <p:ext uri="{BB962C8B-B14F-4D97-AF65-F5344CB8AC3E}">
        <p14:creationId xmlns:p14="http://schemas.microsoft.com/office/powerpoint/2010/main" val="39021329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553D4-4A42-5AE0-F8D5-B87F813C70E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A10C0C2-501B-DA7C-1F62-A5C55CF48390}"/>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 54.5-8  </a:t>
            </a:r>
            <a:r>
              <a:rPr lang="en-US" sz="4000" dirty="0">
                <a:solidFill>
                  <a:schemeClr val="tx1"/>
                </a:solidFill>
                <a:latin typeface="Arial Rounded MT Bold" panose="020F0704030504030204" pitchFamily="34" charset="0"/>
              </a:rPr>
              <a:t>Thus says your God. “Briefly I abandoned you, but with great compassion I am taking you back. I was angry for a moment and hid my face from you; but with everlasting grace I will have compassion on you,” says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your Redeemer.</a:t>
            </a:r>
          </a:p>
        </p:txBody>
      </p:sp>
    </p:spTree>
    <p:extLst>
      <p:ext uri="{BB962C8B-B14F-4D97-AF65-F5344CB8AC3E}">
        <p14:creationId xmlns:p14="http://schemas.microsoft.com/office/powerpoint/2010/main" val="1823171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85AC6-AAD3-4E19-1318-C5FBB4E4C78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E8DD0AC-CA50-1DB2-4AC0-7EF07A6C0277}"/>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Dvarim / Dt 32.9-12 </a:t>
            </a:r>
            <a:r>
              <a:rPr lang="en-US" sz="4000" dirty="0">
                <a:solidFill>
                  <a:schemeClr val="tx1"/>
                </a:solidFill>
                <a:latin typeface="Arial Rounded MT Bold" panose="020F0704030504030204" pitchFamily="34" charset="0"/>
              </a:rPr>
              <a:t>But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’s portion is His people — Yaakov/ Jacob is the share of His inheritance. He found him in the wilderness land, in the void of a howling waste. He surrounded him, cared for him, guarded him as the pupil of His eye. </a:t>
            </a:r>
          </a:p>
        </p:txBody>
      </p:sp>
    </p:spTree>
    <p:extLst>
      <p:ext uri="{BB962C8B-B14F-4D97-AF65-F5344CB8AC3E}">
        <p14:creationId xmlns:p14="http://schemas.microsoft.com/office/powerpoint/2010/main" val="15332290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3EF29-0117-A9A0-C794-C01E30C129C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825224B-F965-F36C-6B57-4945FE5FACE3}"/>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Dvarim / Dt 32.9-12  </a:t>
            </a:r>
            <a:r>
              <a:rPr lang="en-US" sz="4000" dirty="0">
                <a:solidFill>
                  <a:schemeClr val="tx1"/>
                </a:solidFill>
                <a:latin typeface="Arial Rounded MT Bold" panose="020F0704030504030204" pitchFamily="34" charset="0"/>
              </a:rPr>
              <a:t>As an eagle stirs up its nest, hovers over its young, He spreads His wings, catches him, lifts him up on His wings.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alone guided him— there was no foreign god with him.</a:t>
            </a:r>
          </a:p>
        </p:txBody>
      </p:sp>
    </p:spTree>
    <p:extLst>
      <p:ext uri="{BB962C8B-B14F-4D97-AF65-F5344CB8AC3E}">
        <p14:creationId xmlns:p14="http://schemas.microsoft.com/office/powerpoint/2010/main" val="16173908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C0FDE-E8F9-22C9-F5A1-6BCC954E36D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ED7587-9D1B-6035-6A03-FB13389B0296}"/>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err="1">
                <a:solidFill>
                  <a:schemeClr val="tx1"/>
                </a:solidFill>
                <a:latin typeface="Arial Rounded MT Bold" panose="020F0704030504030204" pitchFamily="34" charset="0"/>
              </a:rPr>
              <a:t>Beresheet</a:t>
            </a:r>
            <a:r>
              <a:rPr lang="en-US" sz="4000" baseline="30000" dirty="0">
                <a:solidFill>
                  <a:schemeClr val="tx1"/>
                </a:solidFill>
                <a:latin typeface="Arial Rounded MT Bold" panose="020F0704030504030204" pitchFamily="34" charset="0"/>
              </a:rPr>
              <a:t> / Gen 17.7 </a:t>
            </a:r>
            <a:r>
              <a:rPr lang="en-US" sz="4000" dirty="0">
                <a:solidFill>
                  <a:schemeClr val="tx1"/>
                </a:solidFill>
                <a:latin typeface="Arial Rounded MT Bold" panose="020F0704030504030204" pitchFamily="34" charset="0"/>
              </a:rPr>
              <a:t>“I am establishing my covenant between me and you, along with your descendants after you, generation after generation, as an everlasting covenant, to be God for you and for your descendants after you.</a:t>
            </a:r>
          </a:p>
        </p:txBody>
      </p:sp>
    </p:spTree>
    <p:extLst>
      <p:ext uri="{BB962C8B-B14F-4D97-AF65-F5344CB8AC3E}">
        <p14:creationId xmlns:p14="http://schemas.microsoft.com/office/powerpoint/2010/main" val="473962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215EF-93B2-F845-822F-C9DA25D713D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F5798D6-6580-FA3F-0C53-563D7C5EF9C6}"/>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err="1">
                <a:solidFill>
                  <a:schemeClr val="tx1"/>
                </a:solidFill>
                <a:latin typeface="Arial Rounded MT Bold" panose="020F0704030504030204" pitchFamily="34" charset="0"/>
              </a:rPr>
              <a:t>Beresheet</a:t>
            </a:r>
            <a:r>
              <a:rPr lang="en-US" sz="4000" baseline="30000" dirty="0">
                <a:solidFill>
                  <a:schemeClr val="tx1"/>
                </a:solidFill>
                <a:latin typeface="Arial Rounded MT Bold" panose="020F0704030504030204" pitchFamily="34" charset="0"/>
              </a:rPr>
              <a:t> / Gen 17.19   </a:t>
            </a:r>
            <a:r>
              <a:rPr lang="en-US" sz="4000" dirty="0">
                <a:solidFill>
                  <a:schemeClr val="tx1"/>
                </a:solidFill>
                <a:latin typeface="Arial Rounded MT Bold" panose="020F0704030504030204" pitchFamily="34" charset="0"/>
              </a:rPr>
              <a:t>God answered, “No, but Sarah your wife will bear you a son, and you are to call him </a:t>
            </a:r>
            <a:r>
              <a:rPr lang="en-US" sz="4000" dirty="0" err="1">
                <a:solidFill>
                  <a:schemeClr val="tx1"/>
                </a:solidFill>
                <a:latin typeface="Arial Rounded MT Bold" panose="020F0704030504030204" pitchFamily="34" charset="0"/>
              </a:rPr>
              <a:t>Yitz’khak</a:t>
            </a:r>
            <a:r>
              <a:rPr lang="en-US" sz="4000" dirty="0">
                <a:solidFill>
                  <a:schemeClr val="tx1"/>
                </a:solidFill>
                <a:latin typeface="Arial Rounded MT Bold" panose="020F0704030504030204" pitchFamily="34" charset="0"/>
              </a:rPr>
              <a:t> [laughter]. I will establish my covenant with him as an everlasting covenant for his descendants after him. </a:t>
            </a:r>
          </a:p>
        </p:txBody>
      </p:sp>
    </p:spTree>
    <p:extLst>
      <p:ext uri="{BB962C8B-B14F-4D97-AF65-F5344CB8AC3E}">
        <p14:creationId xmlns:p14="http://schemas.microsoft.com/office/powerpoint/2010/main" val="3461025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689C6-3AD4-4C36-6307-DB20F1BAC8C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A6476A3-C4B3-7F57-16CD-DDCF83B6FF34}"/>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 Ex 3.13-15  </a:t>
            </a:r>
            <a:r>
              <a:rPr lang="en-US" sz="4000" dirty="0">
                <a:solidFill>
                  <a:schemeClr val="tx1"/>
                </a:solidFill>
                <a:latin typeface="Arial Rounded MT Bold" panose="020F0704030504030204" pitchFamily="34" charset="0"/>
              </a:rPr>
              <a:t>But Moshe said to God, “Suppose I go to Bnei-Yisrael and say to them, ‘The God of your fathers has sent me to you,’ and they ask me, ‘What is His Name?’ What should I say to </a:t>
            </a:r>
            <a:r>
              <a:rPr lang="en-US" sz="4000" dirty="0" err="1">
                <a:solidFill>
                  <a:schemeClr val="tx1"/>
                </a:solidFill>
                <a:latin typeface="Arial Rounded MT Bold" panose="020F0704030504030204" pitchFamily="34" charset="0"/>
              </a:rPr>
              <a:t>them?”God</a:t>
            </a:r>
            <a:r>
              <a:rPr lang="en-US" sz="4000" dirty="0">
                <a:solidFill>
                  <a:schemeClr val="tx1"/>
                </a:solidFill>
                <a:latin typeface="Arial Rounded MT Bold" panose="020F0704030504030204" pitchFamily="34" charset="0"/>
              </a:rPr>
              <a:t> answered Moshe, “I AM WHO I AM.”</a:t>
            </a:r>
          </a:p>
        </p:txBody>
      </p:sp>
    </p:spTree>
    <p:extLst>
      <p:ext uri="{BB962C8B-B14F-4D97-AF65-F5344CB8AC3E}">
        <p14:creationId xmlns:p14="http://schemas.microsoft.com/office/powerpoint/2010/main" val="33015404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BC18E-BEEC-C83C-1B51-D3FEE54FE4D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722E088-1869-A220-4C56-20F24DBF23B7}"/>
              </a:ext>
            </a:extLst>
          </p:cNvPr>
          <p:cNvSpPr>
            <a:spLocks noGrp="1"/>
          </p:cNvSpPr>
          <p:nvPr>
            <p:ph type="subTitle" idx="1"/>
          </p:nvPr>
        </p:nvSpPr>
        <p:spPr>
          <a:xfrm>
            <a:off x="152400" y="209550"/>
            <a:ext cx="8915400" cy="4800600"/>
          </a:xfrm>
        </p:spPr>
        <p:txBody>
          <a:bodyPr anchor="t">
            <a:normAutofit fontScale="92500" lnSpcReduction="10000"/>
          </a:bodyPr>
          <a:lstStyle/>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 Ex 3.13-15  </a:t>
            </a:r>
            <a:r>
              <a:rPr lang="en-US" sz="4000" dirty="0">
                <a:solidFill>
                  <a:schemeClr val="tx1"/>
                </a:solidFill>
                <a:latin typeface="Arial Rounded MT Bold" panose="020F0704030504030204" pitchFamily="34" charset="0"/>
              </a:rPr>
              <a:t>Then He said, “You are to say to Bnei-Yisrael, ‘I AM’ has sent me to you.” God also said to Moshe: “You are to say to Bnei-Yisrael,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the God of your fathers, the God of Avraham, </a:t>
            </a:r>
            <a:r>
              <a:rPr lang="en-US" sz="4000" dirty="0" err="1">
                <a:solidFill>
                  <a:schemeClr val="tx1"/>
                </a:solidFill>
                <a:latin typeface="Arial Rounded MT Bold" panose="020F0704030504030204" pitchFamily="34" charset="0"/>
              </a:rPr>
              <a:t>Yitskhak</a:t>
            </a:r>
            <a:r>
              <a:rPr lang="en-US" sz="4000" dirty="0">
                <a:solidFill>
                  <a:schemeClr val="tx1"/>
                </a:solidFill>
                <a:latin typeface="Arial Rounded MT Bold" panose="020F0704030504030204" pitchFamily="34" charset="0"/>
              </a:rPr>
              <a:t>, Yaakov, has sent me to you. This is My Name forever, and the Name by which I should be remembered from generation to generation.</a:t>
            </a:r>
          </a:p>
        </p:txBody>
      </p:sp>
    </p:spTree>
    <p:extLst>
      <p:ext uri="{BB962C8B-B14F-4D97-AF65-F5344CB8AC3E}">
        <p14:creationId xmlns:p14="http://schemas.microsoft.com/office/powerpoint/2010/main" val="41938011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4B2E6-8637-D352-D6FB-1D0A6D1200D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E53E46E-6CBC-E59A-821F-C9F45BE8F6F4}"/>
              </a:ext>
            </a:extLst>
          </p:cNvPr>
          <p:cNvSpPr>
            <a:spLocks noGrp="1"/>
          </p:cNvSpPr>
          <p:nvPr>
            <p:ph type="subTitle" idx="1"/>
          </p:nvPr>
        </p:nvSpPr>
        <p:spPr>
          <a:xfrm>
            <a:off x="152400" y="209550"/>
            <a:ext cx="89154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Yer/Jer 33.14-17 </a:t>
            </a:r>
            <a:r>
              <a:rPr lang="en-US" sz="4000" dirty="0">
                <a:solidFill>
                  <a:schemeClr val="tx1"/>
                </a:solidFill>
                <a:latin typeface="Arial Rounded MT Bold" panose="020F0704030504030204" pitchFamily="34" charset="0"/>
              </a:rPr>
              <a:t>“Here, the days are coming,” says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“when I will fulfill this good promise which I have proclaimed for the house of Isra’el and the house of Y’hudah.  When those days come, at that time, I will cause to spring up for David a Branch of Righteousness. He will do what is just and right in the land. </a:t>
            </a:r>
          </a:p>
        </p:txBody>
      </p:sp>
    </p:spTree>
    <p:extLst>
      <p:ext uri="{BB962C8B-B14F-4D97-AF65-F5344CB8AC3E}">
        <p14:creationId xmlns:p14="http://schemas.microsoft.com/office/powerpoint/2010/main" val="255656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latin typeface="Arial Rounded MT Bold" panose="020F0704030504030204" pitchFamily="34" charset="0"/>
              </a:rPr>
              <a:t>Jewish sources from the 14th century and on, write that the Hebrew word "Elul" can be understood to be an acronym for the phrase "</a:t>
            </a:r>
            <a:r>
              <a:rPr lang="en-US" sz="4000" dirty="0">
                <a:solidFill>
                  <a:schemeClr val="accent6"/>
                </a:solidFill>
                <a:latin typeface="Arial Rounded MT Bold" panose="020F0704030504030204" pitchFamily="34" charset="0"/>
              </a:rPr>
              <a:t>A</a:t>
            </a:r>
            <a:r>
              <a:rPr lang="en-US" sz="4000" dirty="0">
                <a:latin typeface="Arial Rounded MT Bold" panose="020F0704030504030204" pitchFamily="34" charset="0"/>
              </a:rPr>
              <a:t>ni </a:t>
            </a:r>
            <a:r>
              <a:rPr lang="en-US" sz="4000" dirty="0" err="1">
                <a:solidFill>
                  <a:schemeClr val="accent6"/>
                </a:solidFill>
                <a:latin typeface="Arial Rounded MT Bold" panose="020F0704030504030204" pitchFamily="34" charset="0"/>
              </a:rPr>
              <a:t>L</a:t>
            </a:r>
            <a:r>
              <a:rPr lang="en-US" sz="4000" dirty="0" err="1">
                <a:latin typeface="Arial Rounded MT Bold" panose="020F0704030504030204" pitchFamily="34" charset="0"/>
              </a:rPr>
              <a:t>'dodi</a:t>
            </a:r>
            <a:r>
              <a:rPr lang="en-US" sz="4000" dirty="0">
                <a:latin typeface="Arial Rounded MT Bold" panose="020F0704030504030204" pitchFamily="34" charset="0"/>
              </a:rPr>
              <a:t> </a:t>
            </a:r>
            <a:r>
              <a:rPr lang="en-US" sz="4000" dirty="0" err="1">
                <a:solidFill>
                  <a:schemeClr val="accent6"/>
                </a:solidFill>
                <a:latin typeface="Arial Rounded MT Bold" panose="020F0704030504030204" pitchFamily="34" charset="0"/>
              </a:rPr>
              <a:t>V</a:t>
            </a:r>
            <a:r>
              <a:rPr lang="en-US" sz="4000" dirty="0" err="1">
                <a:latin typeface="Arial Rounded MT Bold" panose="020F0704030504030204" pitchFamily="34" charset="0"/>
              </a:rPr>
              <a:t>'dodi</a:t>
            </a:r>
            <a:r>
              <a:rPr lang="en-US" sz="4000" dirty="0">
                <a:latin typeface="Arial Rounded MT Bold" panose="020F0704030504030204" pitchFamily="34" charset="0"/>
              </a:rPr>
              <a:t> </a:t>
            </a:r>
            <a:r>
              <a:rPr lang="en-US" sz="4000" dirty="0">
                <a:solidFill>
                  <a:schemeClr val="accent6"/>
                </a:solidFill>
                <a:latin typeface="Arial Rounded MT Bold" panose="020F0704030504030204" pitchFamily="34" charset="0"/>
              </a:rPr>
              <a:t>L</a:t>
            </a:r>
            <a:r>
              <a:rPr lang="en-US" sz="4000" dirty="0">
                <a:latin typeface="Arial Rounded MT Bold" panose="020F0704030504030204" pitchFamily="34" charset="0"/>
              </a:rPr>
              <a:t>i" – "I am my beloved's and my beloved is mine"</a:t>
            </a:r>
          </a:p>
        </p:txBody>
      </p:sp>
    </p:spTree>
    <p:extLst>
      <p:ext uri="{BB962C8B-B14F-4D97-AF65-F5344CB8AC3E}">
        <p14:creationId xmlns:p14="http://schemas.microsoft.com/office/powerpoint/2010/main" val="3664525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0D737-0E0E-6218-354C-7B089E478A6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3DF74FB-0C07-ADCB-764B-4F0282718539}"/>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Yer/Jer 33.14-17 </a:t>
            </a:r>
            <a:r>
              <a:rPr lang="en-US" sz="4000" dirty="0">
                <a:solidFill>
                  <a:schemeClr val="tx1"/>
                </a:solidFill>
                <a:latin typeface="Arial Rounded MT Bold" panose="020F0704030504030204" pitchFamily="34" charset="0"/>
              </a:rPr>
              <a:t>When those days come, Y’hudah will be saved, Yerushalayim will live in safety, and the name given to her will be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t>
            </a:r>
            <a:r>
              <a:rPr lang="en-US" sz="4000" dirty="0" err="1">
                <a:solidFill>
                  <a:schemeClr val="tx1"/>
                </a:solidFill>
                <a:latin typeface="Arial Rounded MT Bold" panose="020F0704030504030204" pitchFamily="34" charset="0"/>
              </a:rPr>
              <a:t>Tzidkenu</a:t>
            </a:r>
            <a:r>
              <a:rPr lang="en-US" sz="4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our </a:t>
            </a:r>
            <a:r>
              <a:rPr lang="en-US" sz="3200" dirty="0">
                <a:solidFill>
                  <a:schemeClr val="tx1"/>
                </a:solidFill>
                <a:latin typeface="Arial Rounded MT Bold" panose="020F0704030504030204" pitchFamily="34" charset="0"/>
              </a:rPr>
              <a:t>Righteousness].”  </a:t>
            </a:r>
            <a:r>
              <a:rPr lang="en-US" sz="4000" dirty="0">
                <a:solidFill>
                  <a:schemeClr val="tx1"/>
                </a:solidFill>
                <a:latin typeface="Arial Rounded MT Bold" panose="020F0704030504030204" pitchFamily="34" charset="0"/>
              </a:rPr>
              <a:t>For this is what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says: “There will </a:t>
            </a:r>
            <a:r>
              <a:rPr lang="en-US" sz="4000" u="sng" dirty="0">
                <a:solidFill>
                  <a:srgbClr val="FFFF66"/>
                </a:solidFill>
                <a:latin typeface="Arial Rounded MT Bold" panose="020F0704030504030204" pitchFamily="34" charset="0"/>
              </a:rPr>
              <a:t>never</a:t>
            </a:r>
            <a:r>
              <a:rPr lang="en-US" sz="4000" dirty="0">
                <a:solidFill>
                  <a:schemeClr val="tx1"/>
                </a:solidFill>
                <a:latin typeface="Arial Rounded MT Bold" panose="020F0704030504030204" pitchFamily="34" charset="0"/>
              </a:rPr>
              <a:t> be cut off from David a man to occupy the throne of the house of Isra’el.</a:t>
            </a:r>
          </a:p>
        </p:txBody>
      </p:sp>
    </p:spTree>
    <p:extLst>
      <p:ext uri="{BB962C8B-B14F-4D97-AF65-F5344CB8AC3E}">
        <p14:creationId xmlns:p14="http://schemas.microsoft.com/office/powerpoint/2010/main" val="803938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40CDC-D821-9F50-2811-66E24E95AD9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E694C4A-BE61-3A3C-E7A2-30F0D9BF794F}"/>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Yer/Jer 33.31-34   </a:t>
            </a:r>
            <a:r>
              <a:rPr lang="en-US" sz="4000" dirty="0">
                <a:solidFill>
                  <a:schemeClr val="tx1"/>
                </a:solidFill>
                <a:latin typeface="Arial Rounded MT Bold" panose="020F0704030504030204" pitchFamily="34" charset="0"/>
              </a:rPr>
              <a:t>“Here, the days are coming,” says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“when I will make a new covenant with the house of Isra’el and with the house of Y’hudah.  It will not be like the covenant I made with their fathers on the day I took them by their hand and brought them out of the land of Egypt; </a:t>
            </a:r>
          </a:p>
        </p:txBody>
      </p:sp>
    </p:spTree>
    <p:extLst>
      <p:ext uri="{BB962C8B-B14F-4D97-AF65-F5344CB8AC3E}">
        <p14:creationId xmlns:p14="http://schemas.microsoft.com/office/powerpoint/2010/main" val="12915590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BD723-4C47-9325-127D-8C7DC36DFD7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617B5D8-CFCC-918E-3E65-D32E90CEBE29}"/>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Yer/Jer 33.31-34   </a:t>
            </a:r>
            <a:r>
              <a:rPr lang="en-US" sz="4000" dirty="0">
                <a:solidFill>
                  <a:schemeClr val="tx1"/>
                </a:solidFill>
                <a:latin typeface="Arial Rounded MT Bold" panose="020F0704030504030204" pitchFamily="34" charset="0"/>
              </a:rPr>
              <a:t>because they, for their part, violated my covenant, even though I, for my part, was a husband to them,” says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“For this is the covenant I will make with the house of Isra’el after those days,” says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“I will put my Torah within them and write it on their hearts; </a:t>
            </a:r>
          </a:p>
        </p:txBody>
      </p:sp>
    </p:spTree>
    <p:extLst>
      <p:ext uri="{BB962C8B-B14F-4D97-AF65-F5344CB8AC3E}">
        <p14:creationId xmlns:p14="http://schemas.microsoft.com/office/powerpoint/2010/main" val="8457863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FB35D-B027-7920-10AD-D717DC1E5B7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734BFCB-29E6-E536-4CC1-7E653A1B685D}"/>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Yer/Jer 33.31-34   </a:t>
            </a:r>
            <a:r>
              <a:rPr lang="en-US" sz="4000" dirty="0">
                <a:solidFill>
                  <a:schemeClr val="tx1"/>
                </a:solidFill>
                <a:latin typeface="Arial Rounded MT Bold" panose="020F0704030504030204" pitchFamily="34" charset="0"/>
              </a:rPr>
              <a:t>I will be their God, and they will be my people.  No longer will any of them teach his fellow community member or his brother, ‘Know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for all will know me, from the least of them to the greatest; because I will forgive their </a:t>
            </a:r>
            <a:r>
              <a:rPr lang="en-US" sz="4000" dirty="0" err="1">
                <a:solidFill>
                  <a:schemeClr val="tx1"/>
                </a:solidFill>
                <a:latin typeface="Arial Rounded MT Bold" panose="020F0704030504030204" pitchFamily="34" charset="0"/>
              </a:rPr>
              <a:t>wickednesses</a:t>
            </a:r>
            <a:r>
              <a:rPr lang="en-US" sz="4000" dirty="0">
                <a:solidFill>
                  <a:schemeClr val="tx1"/>
                </a:solidFill>
                <a:latin typeface="Arial Rounded MT Bold" panose="020F0704030504030204" pitchFamily="34" charset="0"/>
              </a:rPr>
              <a:t> and remember their sins no more</a:t>
            </a:r>
          </a:p>
        </p:txBody>
      </p:sp>
    </p:spTree>
    <p:extLst>
      <p:ext uri="{BB962C8B-B14F-4D97-AF65-F5344CB8AC3E}">
        <p14:creationId xmlns:p14="http://schemas.microsoft.com/office/powerpoint/2010/main" val="20894885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C1586-0DC4-7069-EF36-DA1933D8387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9803F89-D345-8ED7-C44C-0C5E3846436C}"/>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Ro 11.26-29</a:t>
            </a:r>
            <a:r>
              <a:rPr lang="en-US" sz="4000" dirty="0">
                <a:solidFill>
                  <a:schemeClr val="tx1"/>
                </a:solidFill>
                <a:latin typeface="Arial Rounded MT Bold" panose="020F0704030504030204" pitchFamily="34" charset="0"/>
              </a:rPr>
              <a:t> All Israel will be saved, as it is written, “The Deliverer shall come out of Zion. He shall turn away ungodliness from Yaakov Jacob. And this is My covenant with them, when I take away their sins.” Concerning the Good News, </a:t>
            </a:r>
          </a:p>
        </p:txBody>
      </p:sp>
    </p:spTree>
    <p:extLst>
      <p:ext uri="{BB962C8B-B14F-4D97-AF65-F5344CB8AC3E}">
        <p14:creationId xmlns:p14="http://schemas.microsoft.com/office/powerpoint/2010/main" val="8221171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1841B-D8BD-445C-1183-0B6C8C3764E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F213178-81FB-B1AD-814F-0BDC5772D891}"/>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Ro 11.26-29</a:t>
            </a:r>
            <a:r>
              <a:rPr lang="en-US" sz="4000" dirty="0">
                <a:solidFill>
                  <a:schemeClr val="tx1"/>
                </a:solidFill>
                <a:latin typeface="Arial Rounded MT Bold" panose="020F0704030504030204" pitchFamily="34" charset="0"/>
              </a:rPr>
              <a:t>  they are hostile for your sake; but concerning </a:t>
            </a:r>
            <a:r>
              <a:rPr lang="en-US" sz="4000" dirty="0" err="1">
                <a:solidFill>
                  <a:schemeClr val="tx1"/>
                </a:solidFill>
                <a:latin typeface="Arial Rounded MT Bold" panose="020F0704030504030204" pitchFamily="34" charset="0"/>
              </a:rPr>
              <a:t>chosenness</a:t>
            </a:r>
            <a:r>
              <a:rPr lang="en-US" sz="4000" dirty="0">
                <a:solidFill>
                  <a:schemeClr val="tx1"/>
                </a:solidFill>
                <a:latin typeface="Arial Rounded MT Bold" panose="020F0704030504030204" pitchFamily="34" charset="0"/>
              </a:rPr>
              <a:t>, </a:t>
            </a:r>
            <a:r>
              <a:rPr lang="en-US" sz="4000" u="sng" dirty="0">
                <a:solidFill>
                  <a:srgbClr val="FFFF66"/>
                </a:solidFill>
                <a:latin typeface="Arial Rounded MT Bold" panose="020F0704030504030204" pitchFamily="34" charset="0"/>
              </a:rPr>
              <a:t>they are loved on account of the fathers, for the gifts and the calling of God are irrevocable</a:t>
            </a:r>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38961751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6DDF3-31C9-3D30-77AF-7F86AFF7D8C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F5962A6-4393-605A-DA7D-74409E99E709}"/>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 / Ps 132.11-14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swore an oath to David, an oath he will not break: “One of the sons from your own body I will set on your throne. If your sons keep my covenant and my instruction, which I will teach them, then their descendants too, </a:t>
            </a:r>
            <a:r>
              <a:rPr lang="en-US" sz="4000" u="sng" dirty="0">
                <a:solidFill>
                  <a:srgbClr val="FFFF66"/>
                </a:solidFill>
                <a:latin typeface="Arial Rounded MT Bold" panose="020F0704030504030204" pitchFamily="34" charset="0"/>
              </a:rPr>
              <a:t>forever</a:t>
            </a:r>
            <a:r>
              <a:rPr lang="en-US" sz="4000" dirty="0">
                <a:solidFill>
                  <a:schemeClr val="tx1"/>
                </a:solidFill>
                <a:latin typeface="Arial Rounded MT Bold" panose="020F0704030504030204" pitchFamily="34" charset="0"/>
              </a:rPr>
              <a:t>, will sit on your throne.”</a:t>
            </a:r>
          </a:p>
        </p:txBody>
      </p:sp>
    </p:spTree>
    <p:extLst>
      <p:ext uri="{BB962C8B-B14F-4D97-AF65-F5344CB8AC3E}">
        <p14:creationId xmlns:p14="http://schemas.microsoft.com/office/powerpoint/2010/main" val="17842327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CD60B-C36F-DC58-E6D2-0BC30DC1BC8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CCDBF2D-B758-2DC4-1D54-B1FEE3E4DC2F}"/>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 / Ps 132.11-14  </a:t>
            </a:r>
            <a:r>
              <a:rPr lang="en-US" sz="4000" dirty="0">
                <a:solidFill>
                  <a:schemeClr val="tx1"/>
                </a:solidFill>
                <a:latin typeface="Arial Rounded MT Bold" panose="020F0704030504030204" pitchFamily="34" charset="0"/>
              </a:rPr>
              <a:t>For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has chosen Tziyon, he has wanted it as his home. “This is my resting-place forever, I will live here because I so much want to.</a:t>
            </a:r>
          </a:p>
        </p:txBody>
      </p:sp>
    </p:spTree>
    <p:extLst>
      <p:ext uri="{BB962C8B-B14F-4D97-AF65-F5344CB8AC3E}">
        <p14:creationId xmlns:p14="http://schemas.microsoft.com/office/powerpoint/2010/main" val="3537866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FB366-988F-59B6-5417-9EC32375AD9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2383DC0-9DDE-EF6A-FDA1-407BF10A8E50}"/>
              </a:ext>
            </a:extLst>
          </p:cNvPr>
          <p:cNvSpPr>
            <a:spLocks noGrp="1"/>
          </p:cNvSpPr>
          <p:nvPr>
            <p:ph type="subTitle" idx="1"/>
          </p:nvPr>
        </p:nvSpPr>
        <p:spPr>
          <a:xfrm>
            <a:off x="152400" y="209550"/>
            <a:ext cx="87630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Yeshayahu / Is 62.6-7  </a:t>
            </a:r>
            <a:r>
              <a:rPr lang="en-US" sz="4000" dirty="0">
                <a:solidFill>
                  <a:schemeClr val="tx1"/>
                </a:solidFill>
                <a:latin typeface="Arial Rounded MT Bold" panose="020F0704030504030204" pitchFamily="34" charset="0"/>
              </a:rPr>
              <a:t>I have posted watchmen on your walls, Yerushalayim; they will never fall silent, neither by day nor by night. You who call on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give yourselves no rest; and give him no rest till he restores Yerushalayim and makes it a praise on earth.</a:t>
            </a:r>
          </a:p>
        </p:txBody>
      </p:sp>
    </p:spTree>
    <p:extLst>
      <p:ext uri="{BB962C8B-B14F-4D97-AF65-F5344CB8AC3E}">
        <p14:creationId xmlns:p14="http://schemas.microsoft.com/office/powerpoint/2010/main" val="12647470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9A962-9F6C-F35A-0B18-299B7822AF3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2D7E252-1E15-5158-C33C-695AB57F9418}"/>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Yeshayahu/Is 60.1-3 </a:t>
            </a:r>
            <a:r>
              <a:rPr lang="en-US" sz="4000" dirty="0">
                <a:solidFill>
                  <a:schemeClr val="tx1"/>
                </a:solidFill>
                <a:latin typeface="Arial Rounded MT Bold" panose="020F0704030504030204" pitchFamily="34" charset="0"/>
              </a:rPr>
              <a:t>“Arise, shine [Yerushalayim], for your light has come, the </a:t>
            </a:r>
            <a:r>
              <a:rPr lang="en-US" sz="4000" u="sng" dirty="0">
                <a:solidFill>
                  <a:srgbClr val="FFFF66"/>
                </a:solidFill>
                <a:latin typeface="Arial Rounded MT Bold" panose="020F0704030504030204" pitchFamily="34" charset="0"/>
              </a:rPr>
              <a:t>glory of </a:t>
            </a:r>
            <a:r>
              <a:rPr lang="en-US" sz="4000" u="sng" cap="small" dirty="0">
                <a:solidFill>
                  <a:srgbClr val="FFFF66"/>
                </a:solidFill>
                <a:latin typeface="Arial Rounded MT Bold" panose="020F0704030504030204" pitchFamily="34" charset="0"/>
              </a:rPr>
              <a:t>Adoni</a:t>
            </a:r>
            <a:r>
              <a:rPr lang="en-US" sz="4000" u="sng" dirty="0">
                <a:solidFill>
                  <a:srgbClr val="FFFF66"/>
                </a:solidFill>
                <a:latin typeface="Arial Rounded MT Bold" panose="020F0704030504030204" pitchFamily="34" charset="0"/>
              </a:rPr>
              <a:t> has risen over you</a:t>
            </a:r>
            <a:r>
              <a:rPr lang="en-US" sz="4000" dirty="0">
                <a:solidFill>
                  <a:schemeClr val="tx1"/>
                </a:solidFill>
                <a:latin typeface="Arial Rounded MT Bold" panose="020F0704030504030204" pitchFamily="34" charset="0"/>
              </a:rPr>
              <a:t>. For although darkness covers the earth and thick darkness the peoples; </a:t>
            </a:r>
          </a:p>
        </p:txBody>
      </p:sp>
    </p:spTree>
    <p:extLst>
      <p:ext uri="{BB962C8B-B14F-4D97-AF65-F5344CB8AC3E}">
        <p14:creationId xmlns:p14="http://schemas.microsoft.com/office/powerpoint/2010/main" val="3054839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rtl="1">
              <a:buNone/>
            </a:pPr>
            <a:r>
              <a:rPr lang="he-IL" sz="4400" b="1" dirty="0">
                <a:solidFill>
                  <a:srgbClr val="FFC000"/>
                </a:solidFill>
                <a:latin typeface="David" panose="020E0502060401010101" pitchFamily="34" charset="-79"/>
                <a:cs typeface="David" panose="020E0502060401010101" pitchFamily="34" charset="-79"/>
              </a:rPr>
              <a:t>אֲ</a:t>
            </a:r>
            <a:r>
              <a:rPr lang="he-IL" sz="4400" b="1" dirty="0">
                <a:latin typeface="David" panose="020E0502060401010101" pitchFamily="34" charset="-79"/>
                <a:cs typeface="David" panose="020E0502060401010101" pitchFamily="34" charset="-79"/>
              </a:rPr>
              <a:t>נִי</a:t>
            </a:r>
            <a:r>
              <a:rPr lang="he-IL" sz="4400" b="1" dirty="0">
                <a:solidFill>
                  <a:srgbClr val="FFC000"/>
                </a:solidFill>
                <a:latin typeface="David" panose="020E0502060401010101" pitchFamily="34" charset="-79"/>
                <a:cs typeface="David" panose="020E0502060401010101" pitchFamily="34" charset="-79"/>
              </a:rPr>
              <a:t> לְ</a:t>
            </a:r>
            <a:r>
              <a:rPr lang="he-IL" sz="4400" b="1" dirty="0">
                <a:latin typeface="David" panose="020E0502060401010101" pitchFamily="34" charset="-79"/>
                <a:cs typeface="David" panose="020E0502060401010101" pitchFamily="34" charset="-79"/>
              </a:rPr>
              <a:t>דוֹדִי</a:t>
            </a:r>
            <a:r>
              <a:rPr lang="he-IL" sz="4400" b="1" dirty="0">
                <a:solidFill>
                  <a:srgbClr val="FFC000"/>
                </a:solidFill>
                <a:latin typeface="David" panose="020E0502060401010101" pitchFamily="34" charset="-79"/>
                <a:cs typeface="David" panose="020E0502060401010101" pitchFamily="34" charset="-79"/>
              </a:rPr>
              <a:t> וְ</a:t>
            </a:r>
            <a:r>
              <a:rPr lang="he-IL" sz="4400" b="1" dirty="0">
                <a:latin typeface="David" panose="020E0502060401010101" pitchFamily="34" charset="-79"/>
                <a:cs typeface="David" panose="020E0502060401010101" pitchFamily="34" charset="-79"/>
              </a:rPr>
              <a:t>דוֹדִי</a:t>
            </a:r>
            <a:r>
              <a:rPr lang="he-IL" sz="4400" b="1" dirty="0">
                <a:solidFill>
                  <a:srgbClr val="FFC000"/>
                </a:solidFill>
                <a:latin typeface="David" panose="020E0502060401010101" pitchFamily="34" charset="-79"/>
                <a:cs typeface="David" panose="020E0502060401010101" pitchFamily="34" charset="-79"/>
              </a:rPr>
              <a:t> לִ</a:t>
            </a:r>
            <a:r>
              <a:rPr lang="he-IL" sz="4400" b="1" dirty="0">
                <a:latin typeface="David" panose="020E0502060401010101" pitchFamily="34" charset="-79"/>
                <a:cs typeface="David" panose="020E0502060401010101" pitchFamily="34" charset="-79"/>
              </a:rPr>
              <a:t>י</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אלול</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אֱלוּל</a:t>
            </a:r>
            <a:r>
              <a:rPr lang="en-US" sz="4400" b="1" dirty="0">
                <a:latin typeface="David" panose="020E0502060401010101" pitchFamily="34" charset="-79"/>
                <a:cs typeface="David" panose="020E0502060401010101" pitchFamily="34" charset="-79"/>
              </a:rPr>
              <a:t> </a:t>
            </a:r>
          </a:p>
          <a:p>
            <a:pPr marL="0" indent="0" algn="r">
              <a:buNone/>
            </a:pPr>
            <a:r>
              <a:rPr lang="en-US" sz="4000" i="1" dirty="0" err="1">
                <a:solidFill>
                  <a:schemeClr val="accent6"/>
                </a:solidFill>
                <a:latin typeface="Arial Rounded MT Bold" panose="020F0704030504030204" pitchFamily="34" charset="0"/>
              </a:rPr>
              <a:t>A</a:t>
            </a:r>
            <a:r>
              <a:rPr lang="en-US" sz="4000" i="1" dirty="0" err="1">
                <a:latin typeface="Arial Rounded MT Bold" panose="020F0704030504030204" pitchFamily="34" charset="0"/>
              </a:rPr>
              <a:t>nee</a:t>
            </a:r>
            <a:r>
              <a:rPr lang="en-US" sz="4000" i="1" dirty="0">
                <a:latin typeface="Arial Rounded MT Bold" panose="020F0704030504030204" pitchFamily="34" charset="0"/>
              </a:rPr>
              <a:t> </a:t>
            </a:r>
            <a:r>
              <a:rPr lang="en-US" sz="4000" i="1" dirty="0" err="1">
                <a:solidFill>
                  <a:schemeClr val="accent6"/>
                </a:solidFill>
                <a:latin typeface="Arial Rounded MT Bold" panose="020F0704030504030204" pitchFamily="34" charset="0"/>
              </a:rPr>
              <a:t>l’</a:t>
            </a:r>
            <a:r>
              <a:rPr lang="en-US" sz="4000" i="1" dirty="0" err="1">
                <a:latin typeface="Arial Rounded MT Bold" panose="020F0704030504030204" pitchFamily="34" charset="0"/>
              </a:rPr>
              <a:t>dodi</a:t>
            </a:r>
            <a:r>
              <a:rPr lang="en-US" sz="4000" i="1" dirty="0">
                <a:latin typeface="Arial Rounded MT Bold" panose="020F0704030504030204" pitchFamily="34" charset="0"/>
              </a:rPr>
              <a:t>, </a:t>
            </a:r>
            <a:r>
              <a:rPr lang="en-US" sz="4000" i="1" dirty="0" err="1">
                <a:solidFill>
                  <a:schemeClr val="accent6"/>
                </a:solidFill>
                <a:latin typeface="Arial Rounded MT Bold" panose="020F0704030504030204" pitchFamily="34" charset="0"/>
              </a:rPr>
              <a:t>v</a:t>
            </a:r>
            <a:r>
              <a:rPr lang="en-US" sz="4000" i="1" dirty="0" err="1">
                <a:latin typeface="Arial Rounded MT Bold" panose="020F0704030504030204" pitchFamily="34" charset="0"/>
              </a:rPr>
              <a:t>’dodi</a:t>
            </a:r>
            <a:r>
              <a:rPr lang="en-US" sz="4000" i="1" dirty="0">
                <a:latin typeface="Arial Rounded MT Bold" panose="020F0704030504030204" pitchFamily="34" charset="0"/>
              </a:rPr>
              <a:t> </a:t>
            </a:r>
            <a:r>
              <a:rPr lang="en-US" sz="4000" i="1" dirty="0">
                <a:solidFill>
                  <a:schemeClr val="accent6"/>
                </a:solidFill>
                <a:latin typeface="Arial Rounded MT Bold" panose="020F0704030504030204" pitchFamily="34" charset="0"/>
              </a:rPr>
              <a:t>l</a:t>
            </a:r>
            <a:r>
              <a:rPr lang="en-US" sz="4000" i="1" dirty="0">
                <a:latin typeface="Arial Rounded MT Bold" panose="020F0704030504030204" pitchFamily="34" charset="0"/>
              </a:rPr>
              <a:t>i</a:t>
            </a:r>
          </a:p>
          <a:p>
            <a:pPr marL="0" indent="0">
              <a:buNone/>
            </a:pPr>
            <a:r>
              <a:rPr lang="en-US" sz="4000" dirty="0">
                <a:latin typeface="Arial Rounded MT Bold" panose="020F0704030504030204" pitchFamily="34" charset="0"/>
              </a:rPr>
              <a:t>I am my beloved’s and he is mine.</a:t>
            </a:r>
          </a:p>
        </p:txBody>
      </p:sp>
    </p:spTree>
    <p:extLst>
      <p:ext uri="{BB962C8B-B14F-4D97-AF65-F5344CB8AC3E}">
        <p14:creationId xmlns:p14="http://schemas.microsoft.com/office/powerpoint/2010/main" val="1345790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3145C-602F-AC86-8F49-C492713C46E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214A6F9-CA84-B453-EDA9-086BBBDB2303}"/>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Yeshayahu/Is 60.1-3  </a:t>
            </a:r>
            <a:r>
              <a:rPr lang="en-US" sz="4000" dirty="0">
                <a:solidFill>
                  <a:schemeClr val="tx1"/>
                </a:solidFill>
                <a:latin typeface="Arial Rounded MT Bold" panose="020F0704030504030204" pitchFamily="34" charset="0"/>
              </a:rPr>
              <a:t>on you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will rise; over you will be seen his glory. Nations will go toward your light and kings toward your shining splendor.</a:t>
            </a:r>
          </a:p>
        </p:txBody>
      </p:sp>
    </p:spTree>
    <p:extLst>
      <p:ext uri="{BB962C8B-B14F-4D97-AF65-F5344CB8AC3E}">
        <p14:creationId xmlns:p14="http://schemas.microsoft.com/office/powerpoint/2010/main" val="2942044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3C975-E64D-ADF7-0F5E-4EF93D8E006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D2FD901-A6A9-6D3C-0C83-0ED13C332ADB}"/>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Mt. 23 37-39 </a:t>
            </a:r>
            <a:r>
              <a:rPr lang="en-US" sz="4000" dirty="0">
                <a:solidFill>
                  <a:schemeClr val="tx1"/>
                </a:solidFill>
                <a:latin typeface="Arial Rounded MT Bold" panose="020F0704030504030204" pitchFamily="34" charset="0"/>
              </a:rPr>
              <a:t> “Yerushalayim! Yerushalayim! You kill the prophets! You stone those who are sent to you! How often I wanted to gather your children, just as a hen gathers her chickens under her wings, but you refused! Look! God is abandoning your house to you, leaving it desolate. </a:t>
            </a:r>
          </a:p>
        </p:txBody>
      </p:sp>
    </p:spTree>
    <p:extLst>
      <p:ext uri="{BB962C8B-B14F-4D97-AF65-F5344CB8AC3E}">
        <p14:creationId xmlns:p14="http://schemas.microsoft.com/office/powerpoint/2010/main" val="27705622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D067F-11F1-6EE6-11E6-A4870CA88A6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F6D56BC-1116-5FAC-C1CD-428E22B93517}"/>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Mt. 23 37-39 </a:t>
            </a:r>
            <a:r>
              <a:rPr lang="en-US" sz="4000" dirty="0">
                <a:solidFill>
                  <a:schemeClr val="tx1"/>
                </a:solidFill>
                <a:latin typeface="Arial Rounded MT Bold" panose="020F0704030504030204" pitchFamily="34" charset="0"/>
              </a:rPr>
              <a:t> For I tell you, from now on, you will not see me again until you say, ‘Blessed is he who comes in the name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t>
            </a:r>
          </a:p>
          <a:p>
            <a:pPr algn="l"/>
            <a:r>
              <a:rPr lang="en-US" sz="4000" i="1" dirty="0">
                <a:solidFill>
                  <a:schemeClr val="tx1"/>
                </a:solidFill>
                <a:latin typeface="Arial Rounded MT Bold" panose="020F0704030504030204" pitchFamily="34" charset="0"/>
              </a:rPr>
              <a:t>Barukh ha-</a:t>
            </a:r>
            <a:r>
              <a:rPr lang="en-US" sz="4000" i="1" dirty="0" err="1">
                <a:solidFill>
                  <a:schemeClr val="tx1"/>
                </a:solidFill>
                <a:latin typeface="Arial Rounded MT Bold" panose="020F0704030504030204" pitchFamily="34" charset="0"/>
              </a:rPr>
              <a:t>ba</a:t>
            </a:r>
            <a:r>
              <a:rPr lang="en-US" sz="4000" i="1" dirty="0">
                <a:solidFill>
                  <a:schemeClr val="tx1"/>
                </a:solidFill>
                <a:latin typeface="Arial Rounded MT Bold" panose="020F0704030504030204" pitchFamily="34" charset="0"/>
              </a:rPr>
              <a:t> </a:t>
            </a:r>
            <a:r>
              <a:rPr lang="en-US" sz="4000" i="1" dirty="0" err="1">
                <a:solidFill>
                  <a:schemeClr val="tx1"/>
                </a:solidFill>
                <a:latin typeface="Arial Rounded MT Bold" panose="020F0704030504030204" pitchFamily="34" charset="0"/>
              </a:rPr>
              <a:t>b’shem</a:t>
            </a:r>
            <a:r>
              <a:rPr lang="en-US" sz="4000" i="1" dirty="0">
                <a:solidFill>
                  <a:schemeClr val="tx1"/>
                </a:solidFill>
                <a:latin typeface="Arial Rounded MT Bold" panose="020F0704030504030204" pitchFamily="34" charset="0"/>
              </a:rPr>
              <a:t> </a:t>
            </a:r>
            <a:r>
              <a:rPr lang="en-US" sz="4000" i="1"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a:t>
            </a:r>
          </a:p>
          <a:p>
            <a:pPr algn="r" rtl="1"/>
            <a:r>
              <a:rPr lang="he-IL" sz="5200" b="1" dirty="0">
                <a:solidFill>
                  <a:schemeClr val="tx1"/>
                </a:solidFill>
                <a:latin typeface="David" panose="020E0502060401010101" pitchFamily="34" charset="-79"/>
                <a:cs typeface="David" panose="020E0502060401010101" pitchFamily="34" charset="-79"/>
              </a:rPr>
              <a:t>בשם יי</a:t>
            </a:r>
            <a:r>
              <a:rPr lang="en-US" sz="5200" b="1" dirty="0">
                <a:solidFill>
                  <a:schemeClr val="tx1"/>
                </a:solidFill>
                <a:latin typeface="David" panose="020E0502060401010101" pitchFamily="34" charset="-79"/>
                <a:cs typeface="David" panose="020E0502060401010101" pitchFamily="34" charset="-79"/>
              </a:rPr>
              <a:t> </a:t>
            </a:r>
            <a:r>
              <a:rPr lang="he-IL" sz="5200" b="1" dirty="0">
                <a:solidFill>
                  <a:schemeClr val="tx1"/>
                </a:solidFill>
                <a:latin typeface="David" panose="020E0502060401010101" pitchFamily="34" charset="-79"/>
                <a:cs typeface="David" panose="020E0502060401010101" pitchFamily="34" charset="-79"/>
              </a:rPr>
              <a:t>ברוך הבא</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2395043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527FB-060D-65F8-A02F-8613029DD52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F2A9AA7-71E5-D621-721B-625F284AA5A4}"/>
              </a:ext>
            </a:extLst>
          </p:cNvPr>
          <p:cNvSpPr>
            <a:spLocks noGrp="1"/>
          </p:cNvSpPr>
          <p:nvPr>
            <p:ph type="subTitle" idx="1"/>
          </p:nvPr>
        </p:nvSpPr>
        <p:spPr>
          <a:xfrm>
            <a:off x="152400" y="209550"/>
            <a:ext cx="1992489" cy="4800600"/>
          </a:xfrm>
        </p:spPr>
        <p:txBody>
          <a:bodyPr anchor="t">
            <a:normAutofit/>
          </a:bodyPr>
          <a:lstStyle/>
          <a:p>
            <a:pPr algn="l"/>
            <a:r>
              <a:rPr lang="en-US" sz="4000" dirty="0">
                <a:solidFill>
                  <a:schemeClr val="tx1"/>
                </a:solidFill>
                <a:latin typeface="Arial Rounded MT Bold" panose="020F0704030504030204" pitchFamily="34" charset="0"/>
              </a:rPr>
              <a:t>Paul Wilbur </a:t>
            </a:r>
            <a:r>
              <a:rPr lang="en-US" sz="2800" dirty="0">
                <a:solidFill>
                  <a:schemeClr val="tx1"/>
                </a:solidFill>
                <a:latin typeface="Arial Rounded MT Bold" panose="020F0704030504030204" pitchFamily="34" charset="0"/>
              </a:rPr>
              <a:t>Jerusalem</a:t>
            </a:r>
            <a:r>
              <a:rPr lang="en-US" sz="4000" dirty="0">
                <a:solidFill>
                  <a:schemeClr val="tx1"/>
                </a:solidFill>
                <a:latin typeface="Arial Rounded MT Bold" panose="020F0704030504030204" pitchFamily="34" charset="0"/>
              </a:rPr>
              <a:t> </a:t>
            </a:r>
            <a:r>
              <a:rPr lang="en-US" sz="3600" dirty="0">
                <a:solidFill>
                  <a:schemeClr val="tx1"/>
                </a:solidFill>
                <a:latin typeface="Arial Rounded MT Bold" panose="020F0704030504030204" pitchFamily="34" charset="0"/>
              </a:rPr>
              <a:t>concert</a:t>
            </a:r>
            <a:endParaRPr lang="en-US" sz="4000" dirty="0">
              <a:solidFill>
                <a:schemeClr val="tx1"/>
              </a:solidFill>
              <a:latin typeface="Arial Rounded MT Bold" panose="020F0704030504030204" pitchFamily="34" charset="0"/>
            </a:endParaRPr>
          </a:p>
          <a:p>
            <a:pPr algn="l"/>
            <a:r>
              <a:rPr lang="en-US" sz="2800" dirty="0">
                <a:solidFill>
                  <a:schemeClr val="tx1"/>
                </a:solidFill>
                <a:latin typeface="Arial Rounded MT Bold" panose="020F0704030504030204" pitchFamily="34" charset="0"/>
              </a:rPr>
              <a:t>Dec. 12, 2010</a:t>
            </a:r>
          </a:p>
        </p:txBody>
      </p:sp>
      <p:pic>
        <p:nvPicPr>
          <p:cNvPr id="4" name="Picture 3">
            <a:extLst>
              <a:ext uri="{FF2B5EF4-FFF2-40B4-BE49-F238E27FC236}">
                <a16:creationId xmlns:a16="http://schemas.microsoft.com/office/drawing/2014/main" id="{38820648-3CE0-C315-F652-F9FCDB14DECD}"/>
              </a:ext>
            </a:extLst>
          </p:cNvPr>
          <p:cNvPicPr>
            <a:picLocks noChangeAspect="1"/>
          </p:cNvPicPr>
          <p:nvPr/>
        </p:nvPicPr>
        <p:blipFill>
          <a:blip r:embed="rId3"/>
          <a:stretch>
            <a:fillRect/>
          </a:stretch>
        </p:blipFill>
        <p:spPr>
          <a:xfrm>
            <a:off x="2144889" y="0"/>
            <a:ext cx="6999111" cy="5143500"/>
          </a:xfrm>
          <a:prstGeom prst="rect">
            <a:avLst/>
          </a:prstGeom>
        </p:spPr>
      </p:pic>
    </p:spTree>
    <p:extLst>
      <p:ext uri="{BB962C8B-B14F-4D97-AF65-F5344CB8AC3E}">
        <p14:creationId xmlns:p14="http://schemas.microsoft.com/office/powerpoint/2010/main" val="42932668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EA31D-9B97-612D-9311-D52E13A0EBF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70EB56D-0827-8619-ADF5-323F8666C6F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A5DA4AF5-B109-BCA1-FD3A-38C66B8D7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1372426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58D69-70DE-5165-6492-B9245F1F3E4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AE3298B-2191-30F2-FBAC-E4F02F3E4632}"/>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DA2041A-C637-F5A5-E515-8D9A6245E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C490C20F-6C7F-4481-8BE9-CD91C6C1B5B9}"/>
              </a:ext>
            </a:extLst>
          </p:cNvPr>
          <p:cNvSpPr txBox="1"/>
          <p:nvPr/>
        </p:nvSpPr>
        <p:spPr>
          <a:xfrm>
            <a:off x="381001" y="209550"/>
            <a:ext cx="8534400" cy="4401205"/>
          </a:xfrm>
          <a:prstGeom prst="rect">
            <a:avLst/>
          </a:prstGeom>
          <a:noFill/>
        </p:spPr>
        <p:txBody>
          <a:bodyPr wrap="square" rtlCol="0">
            <a:spAutoFit/>
          </a:bodyPr>
          <a:lstStyle/>
          <a:p>
            <a:pPr algn="l"/>
            <a:r>
              <a:rPr lang="en-US" u="sng" dirty="0">
                <a:solidFill>
                  <a:srgbClr val="FFFF66"/>
                </a:solidFill>
              </a:rPr>
              <a:t>Elul Intimacy</a:t>
            </a:r>
            <a:r>
              <a:rPr lang="en-US" dirty="0">
                <a:solidFill>
                  <a:schemeClr val="tx1"/>
                </a:solidFill>
              </a:rPr>
              <a:t>: </a:t>
            </a:r>
          </a:p>
          <a:p>
            <a:pPr marL="401638" indent="-401638" algn="l">
              <a:buFont typeface="+mj-lt"/>
              <a:buAutoNum type="arabicPeriod"/>
            </a:pPr>
            <a:r>
              <a:rPr lang="en-US" dirty="0">
                <a:solidFill>
                  <a:schemeClr val="tx1"/>
                </a:solidFill>
              </a:rPr>
              <a:t>The word “Elul”</a:t>
            </a:r>
          </a:p>
          <a:p>
            <a:pPr marL="401638" indent="-401638" algn="l">
              <a:buFont typeface="+mj-lt"/>
              <a:buAutoNum type="arabicPeriod"/>
            </a:pPr>
            <a:r>
              <a:rPr lang="en-US" dirty="0">
                <a:solidFill>
                  <a:schemeClr val="tx1"/>
                </a:solidFill>
              </a:rPr>
              <a:t>with G-d, </a:t>
            </a:r>
            <a:r>
              <a:rPr lang="en-US" dirty="0" err="1">
                <a:solidFill>
                  <a:schemeClr val="tx1"/>
                </a:solidFill>
              </a:rPr>
              <a:t>Slikhot</a:t>
            </a:r>
            <a:r>
              <a:rPr lang="en-US" dirty="0">
                <a:solidFill>
                  <a:schemeClr val="tx1"/>
                </a:solidFill>
              </a:rPr>
              <a:t> forgiveness</a:t>
            </a:r>
          </a:p>
          <a:p>
            <a:pPr marL="401638" indent="-401638" algn="l">
              <a:buFont typeface="+mj-lt"/>
              <a:buAutoNum type="arabicPeriod"/>
            </a:pPr>
            <a:r>
              <a:rPr lang="en-US" dirty="0">
                <a:solidFill>
                  <a:schemeClr val="tx1"/>
                </a:solidFill>
              </a:rPr>
              <a:t>with family: parents, wife, kids, </a:t>
            </a:r>
          </a:p>
          <a:p>
            <a:pPr algn="l"/>
            <a:r>
              <a:rPr lang="en-US" dirty="0">
                <a:solidFill>
                  <a:schemeClr val="tx1"/>
                </a:solidFill>
              </a:rPr>
              <a:t>    siblings</a:t>
            </a:r>
          </a:p>
          <a:p>
            <a:pPr marL="457200" indent="-457200" algn="l">
              <a:buFont typeface="+mj-lt"/>
              <a:buAutoNum type="arabicPeriod" startAt="3"/>
            </a:pPr>
            <a:r>
              <a:rPr lang="en-US" dirty="0">
                <a:solidFill>
                  <a:schemeClr val="tx1"/>
                </a:solidFill>
              </a:rPr>
              <a:t>With people believers and not</a:t>
            </a:r>
          </a:p>
          <a:p>
            <a:pPr marL="457200" indent="-457200" algn="l">
              <a:buFont typeface="+mj-lt"/>
              <a:buAutoNum type="arabicPeriod" startAt="3"/>
            </a:pPr>
            <a:r>
              <a:rPr lang="en-US" dirty="0">
                <a:solidFill>
                  <a:schemeClr val="tx1"/>
                </a:solidFill>
              </a:rPr>
              <a:t>With G-d’s heart for Israel</a:t>
            </a:r>
          </a:p>
        </p:txBody>
      </p:sp>
    </p:spTree>
    <p:extLst>
      <p:ext uri="{BB962C8B-B14F-4D97-AF65-F5344CB8AC3E}">
        <p14:creationId xmlns:p14="http://schemas.microsoft.com/office/powerpoint/2010/main" val="22014385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solidFill>
                  <a:schemeClr val="tx1"/>
                </a:solidFill>
                <a:latin typeface="Arial Rounded MT Bold" pitchFamily="34" charset="0"/>
                <a:cs typeface="Arial" charset="0"/>
              </a:rPr>
              <a:t>Do you KNOW Yeshua and the assurance of sins forgiven?</a:t>
            </a:r>
          </a:p>
          <a:p>
            <a:pPr marL="457200" indent="-457200">
              <a:buFont typeface="+mj-lt"/>
              <a:buAutoNum type="arabicPeriod"/>
            </a:pPr>
            <a:r>
              <a:rPr lang="en-US" sz="4000" dirty="0">
                <a:solidFill>
                  <a:schemeClr val="tx1"/>
                </a:solidFill>
                <a:latin typeface="Arial Rounded MT Bold" pitchFamily="34" charset="0"/>
                <a:cs typeface="Arial" charset="0"/>
              </a:rPr>
              <a:t>Are you hearing daily from His Word?</a:t>
            </a:r>
          </a:p>
          <a:p>
            <a:pPr marL="457200" indent="-457200">
              <a:buFont typeface="+mj-lt"/>
              <a:buAutoNum type="arabicPeriod"/>
            </a:pPr>
            <a:r>
              <a:rPr lang="en-US" sz="4000" dirty="0">
                <a:solidFill>
                  <a:schemeClr val="tx1"/>
                </a:solidFill>
                <a:latin typeface="Arial Rounded MT Bold" pitchFamily="34" charset="0"/>
                <a:cs typeface="Arial" charset="0"/>
              </a:rPr>
              <a:t>How are you applying what you heard?</a:t>
            </a:r>
          </a:p>
          <a:p>
            <a:pPr marL="457200" indent="-457200">
              <a:buFont typeface="+mj-lt"/>
              <a:buAutoNum type="arabicPeriod"/>
            </a:pPr>
            <a:r>
              <a:rPr lang="en-US" sz="4000" dirty="0">
                <a:solidFill>
                  <a:schemeClr val="tx1"/>
                </a:solidFill>
                <a:latin typeface="Arial Rounded MT Bold" pitchFamily="34" charset="0"/>
                <a:cs typeface="Arial" charset="0"/>
              </a:rPr>
              <a:t>Are you asking this of another?</a:t>
            </a:r>
          </a:p>
        </p:txBody>
      </p:sp>
    </p:spTree>
    <p:extLst>
      <p:ext uri="{BB962C8B-B14F-4D97-AF65-F5344CB8AC3E}">
        <p14:creationId xmlns:p14="http://schemas.microsoft.com/office/powerpoint/2010/main" val="23841227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D5F1E-8D6B-2D5E-5F95-DEAD29605D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C3FAC9-4FA2-7C0B-1E41-844ED904E5E5}"/>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92569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nb-NO" sz="4000" dirty="0">
                <a:latin typeface="Arial Rounded MT Bold" panose="020F0704030504030204" pitchFamily="34" charset="0"/>
              </a:rPr>
              <a:t>Elul</a:t>
            </a:r>
            <a:r>
              <a:rPr lang="nb-NO" sz="4000" dirty="0"/>
              <a:t> </a:t>
            </a:r>
            <a:r>
              <a:rPr lang="he-IL" sz="4800" b="1" dirty="0">
                <a:latin typeface="David" panose="020E0502060401010101" pitchFamily="34" charset="-79"/>
                <a:cs typeface="David" panose="020E0502060401010101" pitchFamily="34" charset="-79"/>
              </a:rPr>
              <a:t>אֱלוּל</a:t>
            </a:r>
            <a:r>
              <a:rPr lang="nb-NO" sz="4000" dirty="0"/>
              <a:t> </a:t>
            </a:r>
            <a:r>
              <a:rPr lang="nb-NO" sz="4000" dirty="0">
                <a:latin typeface="Arial Rounded MT Bold" panose="020F0704030504030204" pitchFamily="34" charset="0"/>
              </a:rPr>
              <a:t>Beloved</a:t>
            </a:r>
            <a:endParaRPr lang="en-US" sz="4000" dirty="0">
              <a:latin typeface="Arial Rounded MT Bold" panose="020F0704030504030204" pitchFamily="34" charset="0"/>
            </a:endParaRPr>
          </a:p>
          <a:p>
            <a:pPr marL="0" indent="0">
              <a:buNone/>
            </a:pPr>
            <a:r>
              <a:rPr lang="nb-NO" sz="4000" dirty="0">
                <a:latin typeface="Arial Rounded MT Bold" panose="020F0704030504030204" pitchFamily="34" charset="0"/>
              </a:rPr>
              <a:t>Song of Songs 6.3 </a:t>
            </a:r>
          </a:p>
          <a:p>
            <a:pPr marL="0" indent="0">
              <a:buNone/>
            </a:pPr>
            <a:r>
              <a:rPr lang="en-US" sz="4000" dirty="0">
                <a:latin typeface="Arial Rounded MT Bold" panose="020F0704030504030204" pitchFamily="34" charset="0"/>
              </a:rPr>
              <a:t>I belong to the man I love, and he belongs to me.</a:t>
            </a:r>
          </a:p>
          <a:p>
            <a:pPr marL="0" indent="0" algn="r" rtl="1">
              <a:buNone/>
            </a:pPr>
            <a:r>
              <a:rPr lang="he-IL" sz="4800" b="1" dirty="0">
                <a:solidFill>
                  <a:srgbClr val="FFC000"/>
                </a:solidFill>
                <a:latin typeface="David" panose="020E0502060401010101" pitchFamily="34" charset="-79"/>
                <a:cs typeface="David" panose="020E0502060401010101" pitchFamily="34" charset="-79"/>
              </a:rPr>
              <a:t>אֲ</a:t>
            </a:r>
            <a:r>
              <a:rPr lang="he-IL" sz="4800" b="1" dirty="0">
                <a:latin typeface="David" panose="020E0502060401010101" pitchFamily="34" charset="-79"/>
                <a:cs typeface="David" panose="020E0502060401010101" pitchFamily="34" charset="-79"/>
              </a:rPr>
              <a:t>נִי</a:t>
            </a:r>
            <a:r>
              <a:rPr lang="he-IL" sz="4800" b="1" dirty="0">
                <a:solidFill>
                  <a:srgbClr val="FFC000"/>
                </a:solidFill>
                <a:latin typeface="David" panose="020E0502060401010101" pitchFamily="34" charset="-79"/>
                <a:cs typeface="David" panose="020E0502060401010101" pitchFamily="34" charset="-79"/>
              </a:rPr>
              <a:t> לְ</a:t>
            </a:r>
            <a:r>
              <a:rPr lang="he-IL" sz="4800" b="1" dirty="0">
                <a:latin typeface="David" panose="020E0502060401010101" pitchFamily="34" charset="-79"/>
                <a:cs typeface="David" panose="020E0502060401010101" pitchFamily="34" charset="-79"/>
              </a:rPr>
              <a:t>דוֹדִי</a:t>
            </a:r>
            <a:r>
              <a:rPr lang="he-IL" sz="4800" b="1" dirty="0">
                <a:solidFill>
                  <a:srgbClr val="FFC000"/>
                </a:solidFill>
                <a:latin typeface="David" panose="020E0502060401010101" pitchFamily="34" charset="-79"/>
                <a:cs typeface="David" panose="020E0502060401010101" pitchFamily="34" charset="-79"/>
              </a:rPr>
              <a:t> וְ</a:t>
            </a:r>
            <a:r>
              <a:rPr lang="he-IL" sz="4800" b="1" dirty="0">
                <a:latin typeface="David" panose="020E0502060401010101" pitchFamily="34" charset="-79"/>
                <a:cs typeface="David" panose="020E0502060401010101" pitchFamily="34" charset="-79"/>
              </a:rPr>
              <a:t>דוֹדִי</a:t>
            </a:r>
            <a:r>
              <a:rPr lang="he-IL" sz="4800" b="1" dirty="0">
                <a:solidFill>
                  <a:srgbClr val="FFC000"/>
                </a:solidFill>
                <a:latin typeface="David" panose="020E0502060401010101" pitchFamily="34" charset="-79"/>
                <a:cs typeface="David" panose="020E0502060401010101" pitchFamily="34" charset="-79"/>
              </a:rPr>
              <a:t> לִ</a:t>
            </a:r>
            <a:r>
              <a:rPr lang="he-IL" sz="4800" b="1" dirty="0">
                <a:latin typeface="David" panose="020E0502060401010101" pitchFamily="34" charset="-79"/>
                <a:cs typeface="David" panose="020E0502060401010101" pitchFamily="34" charset="-79"/>
              </a:rPr>
              <a:t>י</a:t>
            </a: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a:t>
            </a: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אלול</a:t>
            </a: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a:t>
            </a: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אֱלוּל</a:t>
            </a:r>
            <a:r>
              <a:rPr lang="en-US" sz="4800" b="1" dirty="0">
                <a:latin typeface="David" panose="020E0502060401010101" pitchFamily="34" charset="-79"/>
                <a:cs typeface="David" panose="020E0502060401010101" pitchFamily="34" charset="-79"/>
              </a:rPr>
              <a:t> </a:t>
            </a:r>
          </a:p>
          <a:p>
            <a:pPr marL="0" indent="0">
              <a:buNone/>
            </a:pPr>
            <a:r>
              <a:rPr lang="en-US" sz="4000" i="1" dirty="0" err="1">
                <a:latin typeface="Arial Rounded MT Bold" panose="020F0704030504030204" pitchFamily="34" charset="0"/>
              </a:rPr>
              <a:t>Anee</a:t>
            </a:r>
            <a:r>
              <a:rPr lang="en-US" sz="4000" i="1" dirty="0">
                <a:latin typeface="Arial Rounded MT Bold" panose="020F0704030504030204" pitchFamily="34" charset="0"/>
              </a:rPr>
              <a:t> </a:t>
            </a:r>
            <a:r>
              <a:rPr lang="en-US" sz="4000" i="1" dirty="0" err="1">
                <a:latin typeface="Arial Rounded MT Bold" panose="020F0704030504030204" pitchFamily="34" charset="0"/>
              </a:rPr>
              <a:t>l’dodi</a:t>
            </a:r>
            <a:r>
              <a:rPr lang="en-US" sz="4000" i="1" dirty="0">
                <a:latin typeface="Arial Rounded MT Bold" panose="020F0704030504030204" pitchFamily="34" charset="0"/>
              </a:rPr>
              <a:t>, </a:t>
            </a:r>
            <a:r>
              <a:rPr lang="en-US" sz="4000" i="1" dirty="0" err="1">
                <a:latin typeface="Arial Rounded MT Bold" panose="020F0704030504030204" pitchFamily="34" charset="0"/>
              </a:rPr>
              <a:t>v’dodi</a:t>
            </a:r>
            <a:r>
              <a:rPr lang="en-US" sz="4000" i="1" dirty="0">
                <a:latin typeface="Arial Rounded MT Bold" panose="020F0704030504030204" pitchFamily="34" charset="0"/>
              </a:rPr>
              <a:t> li</a:t>
            </a:r>
          </a:p>
          <a:p>
            <a:pPr marL="0" indent="0">
              <a:buNone/>
            </a:pPr>
            <a:endParaRPr lang="nb-NO" sz="4000" dirty="0"/>
          </a:p>
        </p:txBody>
      </p:sp>
    </p:spTree>
    <p:extLst>
      <p:ext uri="{BB962C8B-B14F-4D97-AF65-F5344CB8AC3E}">
        <p14:creationId xmlns:p14="http://schemas.microsoft.com/office/powerpoint/2010/main" val="105333956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254863</TotalTime>
  <Words>4424</Words>
  <Application>Microsoft Office PowerPoint</Application>
  <PresentationFormat>On-screen Show (16:9)</PresentationFormat>
  <Paragraphs>515</Paragraphs>
  <Slides>87</Slides>
  <Notes>87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87</vt:i4>
      </vt:variant>
    </vt:vector>
  </HeadingPairs>
  <TitlesOfParts>
    <vt:vector size="95" baseType="lpstr">
      <vt:lpstr>Arial</vt:lpstr>
      <vt:lpstr>Arial Rounded MT Bold</vt:lpstr>
      <vt:lpstr>Corbel</vt:lpstr>
      <vt:lpstr>David</vt:lpstr>
      <vt:lpstr>Montserrat</vt:lpstr>
      <vt:lpstr>Times New Roman</vt:lpstr>
      <vt:lpstr>Depth</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5560</cp:revision>
  <dcterms:created xsi:type="dcterms:W3CDTF">2006-04-21T19:34:43Z</dcterms:created>
  <dcterms:modified xsi:type="dcterms:W3CDTF">2025-09-13T13:11:50Z</dcterms:modified>
</cp:coreProperties>
</file>