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3857" r:id="rId2"/>
  </p:sldMasterIdLst>
  <p:notesMasterIdLst>
    <p:notesMasterId r:id="rId99"/>
  </p:notesMasterIdLst>
  <p:handoutMasterIdLst>
    <p:handoutMasterId r:id="rId100"/>
  </p:handoutMasterIdLst>
  <p:sldIdLst>
    <p:sldId id="67880" r:id="rId3"/>
    <p:sldId id="67877" r:id="rId4"/>
    <p:sldId id="67879" r:id="rId5"/>
    <p:sldId id="67881" r:id="rId6"/>
    <p:sldId id="67882" r:id="rId7"/>
    <p:sldId id="67878" r:id="rId8"/>
    <p:sldId id="67876" r:id="rId9"/>
    <p:sldId id="67884" r:id="rId10"/>
    <p:sldId id="67903" r:id="rId11"/>
    <p:sldId id="67875" r:id="rId12"/>
    <p:sldId id="67873" r:id="rId13"/>
    <p:sldId id="67893" r:id="rId14"/>
    <p:sldId id="67887" r:id="rId15"/>
    <p:sldId id="67891" r:id="rId16"/>
    <p:sldId id="67892" r:id="rId17"/>
    <p:sldId id="67924" r:id="rId18"/>
    <p:sldId id="67894" r:id="rId19"/>
    <p:sldId id="67895" r:id="rId20"/>
    <p:sldId id="67896" r:id="rId21"/>
    <p:sldId id="67885" r:id="rId22"/>
    <p:sldId id="67897" r:id="rId23"/>
    <p:sldId id="67898" r:id="rId24"/>
    <p:sldId id="67899" r:id="rId25"/>
    <p:sldId id="67901" r:id="rId26"/>
    <p:sldId id="67900" r:id="rId27"/>
    <p:sldId id="67902" r:id="rId28"/>
    <p:sldId id="67888" r:id="rId29"/>
    <p:sldId id="67906" r:id="rId30"/>
    <p:sldId id="67933" r:id="rId31"/>
    <p:sldId id="67907" r:id="rId32"/>
    <p:sldId id="67908" r:id="rId33"/>
    <p:sldId id="67883" r:id="rId34"/>
    <p:sldId id="67904" r:id="rId35"/>
    <p:sldId id="67915" r:id="rId36"/>
    <p:sldId id="67910" r:id="rId37"/>
    <p:sldId id="67914" r:id="rId38"/>
    <p:sldId id="67911" r:id="rId39"/>
    <p:sldId id="762" r:id="rId40"/>
    <p:sldId id="765" r:id="rId41"/>
    <p:sldId id="766" r:id="rId42"/>
    <p:sldId id="768" r:id="rId43"/>
    <p:sldId id="771" r:id="rId44"/>
    <p:sldId id="769" r:id="rId45"/>
    <p:sldId id="776" r:id="rId46"/>
    <p:sldId id="770" r:id="rId47"/>
    <p:sldId id="67934" r:id="rId48"/>
    <p:sldId id="764" r:id="rId49"/>
    <p:sldId id="772" r:id="rId50"/>
    <p:sldId id="773" r:id="rId51"/>
    <p:sldId id="774" r:id="rId52"/>
    <p:sldId id="777" r:id="rId53"/>
    <p:sldId id="67950" r:id="rId54"/>
    <p:sldId id="775" r:id="rId55"/>
    <p:sldId id="781" r:id="rId56"/>
    <p:sldId id="780" r:id="rId57"/>
    <p:sldId id="67909" r:id="rId58"/>
    <p:sldId id="67949" r:id="rId59"/>
    <p:sldId id="67886" r:id="rId60"/>
    <p:sldId id="67912" r:id="rId61"/>
    <p:sldId id="67916" r:id="rId62"/>
    <p:sldId id="67917" r:id="rId63"/>
    <p:sldId id="67918" r:id="rId64"/>
    <p:sldId id="67905" r:id="rId65"/>
    <p:sldId id="67951" r:id="rId66"/>
    <p:sldId id="67889" r:id="rId67"/>
    <p:sldId id="67890" r:id="rId68"/>
    <p:sldId id="67919" r:id="rId69"/>
    <p:sldId id="67926" r:id="rId70"/>
    <p:sldId id="67930" r:id="rId71"/>
    <p:sldId id="67923" r:id="rId72"/>
    <p:sldId id="67927" r:id="rId73"/>
    <p:sldId id="67931" r:id="rId74"/>
    <p:sldId id="67932" r:id="rId75"/>
    <p:sldId id="67920" r:id="rId76"/>
    <p:sldId id="67921" r:id="rId77"/>
    <p:sldId id="67922" r:id="rId78"/>
    <p:sldId id="67928" r:id="rId79"/>
    <p:sldId id="67941" r:id="rId80"/>
    <p:sldId id="67942" r:id="rId81"/>
    <p:sldId id="67929" r:id="rId82"/>
    <p:sldId id="67935" r:id="rId83"/>
    <p:sldId id="67936" r:id="rId84"/>
    <p:sldId id="67874" r:id="rId85"/>
    <p:sldId id="67938" r:id="rId86"/>
    <p:sldId id="67939" r:id="rId87"/>
    <p:sldId id="67940" r:id="rId88"/>
    <p:sldId id="67943" r:id="rId89"/>
    <p:sldId id="67868" r:id="rId90"/>
    <p:sldId id="67867" r:id="rId91"/>
    <p:sldId id="67948" r:id="rId92"/>
    <p:sldId id="67937" r:id="rId93"/>
    <p:sldId id="67846" r:id="rId94"/>
    <p:sldId id="67872" r:id="rId95"/>
    <p:sldId id="67946" r:id="rId96"/>
    <p:sldId id="67947" r:id="rId97"/>
    <p:sldId id="67944" r:id="rId98"/>
  </p:sldIdLst>
  <p:sldSz cx="9144000" cy="5143500" type="screen16x9"/>
  <p:notesSz cx="6858000" cy="9144000"/>
  <p:defaultTextStyle>
    <a:defPPr>
      <a:defRPr lang="en-US"/>
    </a:defPPr>
    <a:lvl1pPr algn="ctr" rtl="0" fontAlgn="base">
      <a:spcBef>
        <a:spcPct val="0"/>
      </a:spcBef>
      <a:spcAft>
        <a:spcPct val="0"/>
      </a:spcAft>
      <a:defRPr sz="4000" kern="1200">
        <a:solidFill>
          <a:schemeClr val="bg1"/>
        </a:solidFill>
        <a:latin typeface="Arial Rounded MT Bold" pitchFamily="34" charset="0"/>
        <a:ea typeface="+mn-ea"/>
        <a:cs typeface="Arial" charset="0"/>
      </a:defRPr>
    </a:lvl1pPr>
    <a:lvl2pPr marL="339061" algn="ctr" rtl="0" fontAlgn="base">
      <a:spcBef>
        <a:spcPct val="0"/>
      </a:spcBef>
      <a:spcAft>
        <a:spcPct val="0"/>
      </a:spcAft>
      <a:defRPr sz="4000" kern="1200">
        <a:solidFill>
          <a:schemeClr val="bg1"/>
        </a:solidFill>
        <a:latin typeface="Arial Rounded MT Bold" pitchFamily="34" charset="0"/>
        <a:ea typeface="+mn-ea"/>
        <a:cs typeface="Arial" charset="0"/>
      </a:defRPr>
    </a:lvl2pPr>
    <a:lvl3pPr marL="678271" algn="ctr" rtl="0" fontAlgn="base">
      <a:spcBef>
        <a:spcPct val="0"/>
      </a:spcBef>
      <a:spcAft>
        <a:spcPct val="0"/>
      </a:spcAft>
      <a:defRPr sz="4000" kern="1200">
        <a:solidFill>
          <a:schemeClr val="bg1"/>
        </a:solidFill>
        <a:latin typeface="Arial Rounded MT Bold" pitchFamily="34" charset="0"/>
        <a:ea typeface="+mn-ea"/>
        <a:cs typeface="Arial" charset="0"/>
      </a:defRPr>
    </a:lvl3pPr>
    <a:lvl4pPr marL="1017217" algn="ctr" rtl="0" fontAlgn="base">
      <a:spcBef>
        <a:spcPct val="0"/>
      </a:spcBef>
      <a:spcAft>
        <a:spcPct val="0"/>
      </a:spcAft>
      <a:defRPr sz="4000" kern="1200">
        <a:solidFill>
          <a:schemeClr val="bg1"/>
        </a:solidFill>
        <a:latin typeface="Arial Rounded MT Bold" pitchFamily="34" charset="0"/>
        <a:ea typeface="+mn-ea"/>
        <a:cs typeface="Arial" charset="0"/>
      </a:defRPr>
    </a:lvl4pPr>
    <a:lvl5pPr marL="1356390" algn="ctr" rtl="0" fontAlgn="base">
      <a:spcBef>
        <a:spcPct val="0"/>
      </a:spcBef>
      <a:spcAft>
        <a:spcPct val="0"/>
      </a:spcAft>
      <a:defRPr sz="4000" kern="1200">
        <a:solidFill>
          <a:schemeClr val="bg1"/>
        </a:solidFill>
        <a:latin typeface="Arial Rounded MT Bold" pitchFamily="34" charset="0"/>
        <a:ea typeface="+mn-ea"/>
        <a:cs typeface="Arial" charset="0"/>
      </a:defRPr>
    </a:lvl5pPr>
    <a:lvl6pPr marL="1695300" algn="l" defTabSz="678271" rtl="0" eaLnBrk="1" latinLnBrk="0" hangingPunct="1">
      <a:defRPr sz="4000" kern="1200">
        <a:solidFill>
          <a:schemeClr val="bg1"/>
        </a:solidFill>
        <a:latin typeface="Arial Rounded MT Bold" pitchFamily="34" charset="0"/>
        <a:ea typeface="+mn-ea"/>
        <a:cs typeface="Arial" charset="0"/>
      </a:defRPr>
    </a:lvl6pPr>
    <a:lvl7pPr marL="2034313" algn="l" defTabSz="678271" rtl="0" eaLnBrk="1" latinLnBrk="0" hangingPunct="1">
      <a:defRPr sz="4000" kern="1200">
        <a:solidFill>
          <a:schemeClr val="bg1"/>
        </a:solidFill>
        <a:latin typeface="Arial Rounded MT Bold" pitchFamily="34" charset="0"/>
        <a:ea typeface="+mn-ea"/>
        <a:cs typeface="Arial" charset="0"/>
      </a:defRPr>
    </a:lvl7pPr>
    <a:lvl8pPr marL="2373419" algn="l" defTabSz="678271" rtl="0" eaLnBrk="1" latinLnBrk="0" hangingPunct="1">
      <a:defRPr sz="4000" kern="1200">
        <a:solidFill>
          <a:schemeClr val="bg1"/>
        </a:solidFill>
        <a:latin typeface="Arial Rounded MT Bold" pitchFamily="34" charset="0"/>
        <a:ea typeface="+mn-ea"/>
        <a:cs typeface="Arial" charset="0"/>
      </a:defRPr>
    </a:lvl8pPr>
    <a:lvl9pPr marL="2712509" algn="l" defTabSz="678271" rtl="0" eaLnBrk="1" latinLnBrk="0" hangingPunct="1">
      <a:defRPr sz="4000" kern="1200">
        <a:solidFill>
          <a:schemeClr val="bg1"/>
        </a:solidFill>
        <a:latin typeface="Arial Rounded MT Bold" pitchFamily="34" charset="0"/>
        <a:ea typeface="+mn-ea"/>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muel" initials="SW" lastIdx="2" clrIdx="0">
    <p:extLst>
      <p:ext uri="{19B8F6BF-5375-455C-9EA6-DF929625EA0E}">
        <p15:presenceInfo xmlns:p15="http://schemas.microsoft.com/office/powerpoint/2012/main" userId="Shmuel" providerId="None"/>
      </p:ext>
    </p:extLst>
  </p:cmAuthor>
  <p:cmAuthor id="2" name="Shmuel Wolkenfeld" initials="SW" lastIdx="1" clrIdx="1">
    <p:extLst>
      <p:ext uri="{19B8F6BF-5375-455C-9EA6-DF929625EA0E}">
        <p15:presenceInfo xmlns:p15="http://schemas.microsoft.com/office/powerpoint/2012/main" userId="59ac315834edd8d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00"/>
    <a:srgbClr val="333333"/>
    <a:srgbClr val="996633"/>
    <a:srgbClr val="9A6766"/>
    <a:srgbClr val="FFFF99"/>
    <a:srgbClr val="AA6E5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1343" autoAdjust="0"/>
  </p:normalViewPr>
  <p:slideViewPr>
    <p:cSldViewPr>
      <p:cViewPr varScale="1">
        <p:scale>
          <a:sx n="99" d="100"/>
          <a:sy n="99" d="100"/>
        </p:scale>
        <p:origin x="78" y="282"/>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1094"/>
    </p:cViewPr>
  </p:sorterViewPr>
  <p:notesViewPr>
    <p:cSldViewPr>
      <p:cViewPr varScale="1">
        <p:scale>
          <a:sx n="79" d="100"/>
          <a:sy n="79" d="100"/>
        </p:scale>
        <p:origin x="202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Messiah's Birthday Phil 2.7Keno-o Tsimtsum </a:t>
            </a:r>
          </a:p>
        </p:txBody>
      </p:sp>
      <p:sp>
        <p:nvSpPr>
          <p:cNvPr id="2969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Oct 10 2026 5786</a:t>
            </a:r>
          </a:p>
        </p:txBody>
      </p:sp>
      <p:sp>
        <p:nvSpPr>
          <p:cNvPr id="2970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2970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743E3E74-A71D-4F9E-A274-799584BDC6E6}" type="slidenum">
              <a:rPr lang="en-US" altLang="en-US"/>
              <a:pPr/>
              <a:t>‹#›</a:t>
            </a:fld>
            <a:endParaRPr lang="en-US" altLang="en-US"/>
          </a:p>
        </p:txBody>
      </p:sp>
    </p:spTree>
    <p:extLst>
      <p:ext uri="{BB962C8B-B14F-4D97-AF65-F5344CB8AC3E}">
        <p14:creationId xmlns:p14="http://schemas.microsoft.com/office/powerpoint/2010/main" val="2088592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Messiah's Birthday Phil 2.7Keno-o Tsimtsum </a:t>
            </a:r>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Oct 10 2026 5786</a:t>
            </a:r>
          </a:p>
        </p:txBody>
      </p:sp>
      <p:sp>
        <p:nvSpPr>
          <p:cNvPr id="512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n-US"/>
          </a:p>
        </p:txBody>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00E9F95B-100C-4401-AFC8-043CE70D51A5}" type="slidenum">
              <a:rPr lang="en-US" altLang="en-US"/>
              <a:pPr/>
              <a:t>‹#›</a:t>
            </a:fld>
            <a:endParaRPr lang="en-US" altLang="en-US"/>
          </a:p>
        </p:txBody>
      </p:sp>
    </p:spTree>
    <p:extLst>
      <p:ext uri="{BB962C8B-B14F-4D97-AF65-F5344CB8AC3E}">
        <p14:creationId xmlns:p14="http://schemas.microsoft.com/office/powerpoint/2010/main" val="3266379074"/>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defRPr sz="2000" kern="1200">
        <a:solidFill>
          <a:schemeClr val="tx1"/>
        </a:solidFill>
        <a:latin typeface="Arial Rounded MT Bold" pitchFamily="34" charset="0"/>
        <a:ea typeface="+mn-ea"/>
        <a:cs typeface="Arial" charset="0"/>
      </a:defRPr>
    </a:lvl1pPr>
    <a:lvl2pPr marL="339061" algn="l" rtl="0" fontAlgn="base">
      <a:spcBef>
        <a:spcPct val="30000"/>
      </a:spcBef>
      <a:spcAft>
        <a:spcPct val="0"/>
      </a:spcAft>
      <a:defRPr sz="2000" kern="1200">
        <a:solidFill>
          <a:schemeClr val="tx1"/>
        </a:solidFill>
        <a:latin typeface="Arial Rounded MT Bold" pitchFamily="34" charset="0"/>
        <a:ea typeface="+mn-ea"/>
        <a:cs typeface="Arial" charset="0"/>
      </a:defRPr>
    </a:lvl2pPr>
    <a:lvl3pPr marL="678271" algn="l" rtl="0" fontAlgn="base">
      <a:spcBef>
        <a:spcPct val="30000"/>
      </a:spcBef>
      <a:spcAft>
        <a:spcPct val="0"/>
      </a:spcAft>
      <a:defRPr sz="1200" kern="1200">
        <a:solidFill>
          <a:schemeClr val="tx1"/>
        </a:solidFill>
        <a:latin typeface="Arial" charset="0"/>
        <a:ea typeface="+mn-ea"/>
        <a:cs typeface="Arial" charset="0"/>
      </a:defRPr>
    </a:lvl3pPr>
    <a:lvl4pPr marL="1017217" algn="l" rtl="0" fontAlgn="base">
      <a:spcBef>
        <a:spcPct val="30000"/>
      </a:spcBef>
      <a:spcAft>
        <a:spcPct val="0"/>
      </a:spcAft>
      <a:defRPr sz="1200" kern="1200">
        <a:solidFill>
          <a:schemeClr val="tx1"/>
        </a:solidFill>
        <a:latin typeface="Arial" charset="0"/>
        <a:ea typeface="+mn-ea"/>
        <a:cs typeface="Arial" charset="0"/>
      </a:defRPr>
    </a:lvl4pPr>
    <a:lvl5pPr marL="1356390" algn="l" rtl="0" fontAlgn="base">
      <a:spcBef>
        <a:spcPct val="30000"/>
      </a:spcBef>
      <a:spcAft>
        <a:spcPct val="0"/>
      </a:spcAft>
      <a:defRPr sz="1200" kern="1200">
        <a:solidFill>
          <a:schemeClr val="tx1"/>
        </a:solidFill>
        <a:latin typeface="Arial" charset="0"/>
        <a:ea typeface="+mn-ea"/>
        <a:cs typeface="Arial" charset="0"/>
      </a:defRPr>
    </a:lvl5pPr>
    <a:lvl6pPr marL="1695300" algn="l" defTabSz="678271" rtl="0" eaLnBrk="1" latinLnBrk="0" hangingPunct="1">
      <a:defRPr sz="1200" kern="1200">
        <a:solidFill>
          <a:schemeClr val="tx1"/>
        </a:solidFill>
        <a:latin typeface="+mn-lt"/>
        <a:ea typeface="+mn-ea"/>
        <a:cs typeface="+mn-cs"/>
      </a:defRPr>
    </a:lvl6pPr>
    <a:lvl7pPr marL="2034313" algn="l" defTabSz="678271" rtl="0" eaLnBrk="1" latinLnBrk="0" hangingPunct="1">
      <a:defRPr sz="1200" kern="1200">
        <a:solidFill>
          <a:schemeClr val="tx1"/>
        </a:solidFill>
        <a:latin typeface="+mn-lt"/>
        <a:ea typeface="+mn-ea"/>
        <a:cs typeface="+mn-cs"/>
      </a:defRPr>
    </a:lvl7pPr>
    <a:lvl8pPr marL="2373419" algn="l" defTabSz="678271" rtl="0" eaLnBrk="1" latinLnBrk="0" hangingPunct="1">
      <a:defRPr sz="1200" kern="1200">
        <a:solidFill>
          <a:schemeClr val="tx1"/>
        </a:solidFill>
        <a:latin typeface="+mn-lt"/>
        <a:ea typeface="+mn-ea"/>
        <a:cs typeface="+mn-cs"/>
      </a:defRPr>
    </a:lvl8pPr>
    <a:lvl9pPr marL="2712509" algn="l" defTabSz="67827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D341-359A-3B9A-B343-B04D03D5D45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849F19E-986E-1C7A-A662-81022AA0CC2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FFB2C4BB-E4E1-546B-BBBE-47604696CC7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D7869C50-E198-3842-8182-617C7316A0E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C49188C-48DC-8A13-F292-73B8652F457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34E2D495-000D-9D9B-4C2E-DE1799BCB8D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21CA407A-4E69-4820-771E-36E7E15D79C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8827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C0F8-35A4-EC06-56BD-094FAEC6743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123374F-A8CD-3D25-D8EF-3B0DFE4E561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0920A4ED-BBF1-4311-8044-26424FF41CF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A331B927-1FBB-A693-0420-16BF224F9E2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1AFC223-B3D0-4304-E3BB-475EA480A4B7}"/>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157F50EC-27EC-7666-F0F5-9E77A5C77A61}"/>
              </a:ext>
            </a:extLst>
          </p:cNvPr>
          <p:cNvSpPr>
            <a:spLocks noGrp="1" noChangeArrowheads="1"/>
          </p:cNvSpPr>
          <p:nvPr>
            <p:ph type="body" idx="1"/>
          </p:nvPr>
        </p:nvSpPr>
        <p:spPr>
          <a:xfrm>
            <a:off x="152400" y="4114800"/>
            <a:ext cx="6553200" cy="4876800"/>
          </a:xfrm>
        </p:spPr>
        <p:txBody>
          <a:bodyPr/>
          <a:lstStyle/>
          <a:p>
            <a:r>
              <a:rPr lang="en-US" altLang="en-US" dirty="0"/>
              <a:t>Golden calf…Yes?</a:t>
            </a:r>
          </a:p>
          <a:p>
            <a:endParaRPr lang="en-US" altLang="en-US" dirty="0"/>
          </a:p>
          <a:p>
            <a:r>
              <a:rPr lang="en-US" altLang="en-US" dirty="0"/>
              <a:t>From Grady Merritt</a:t>
            </a:r>
          </a:p>
          <a:p>
            <a:r>
              <a:rPr lang="en-US" altLang="en-US" dirty="0"/>
              <a:t>Next one is very politically incorrect</a:t>
            </a:r>
          </a:p>
        </p:txBody>
      </p:sp>
      <p:cxnSp>
        <p:nvCxnSpPr>
          <p:cNvPr id="3" name="Straight Connector 2">
            <a:extLst>
              <a:ext uri="{FF2B5EF4-FFF2-40B4-BE49-F238E27FC236}">
                <a16:creationId xmlns:a16="http://schemas.microsoft.com/office/drawing/2014/main" id="{50B6D4FB-9436-0D30-29F7-7BAFCFE8DC8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4626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D835A-2829-45F0-19B3-48C2C81E930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0D7C9BD-4E55-EB56-EEF2-A76424967A1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02D83D5-5A8C-D10C-E344-679CB937F3B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1ADA0999-BC6B-0443-D142-37A289EC4CC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E8FB1F2-C082-6A2F-BF0F-9F25D566617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5C691A22-DEF2-9F1E-1044-F33691DED0DE}"/>
              </a:ext>
            </a:extLst>
          </p:cNvPr>
          <p:cNvSpPr>
            <a:spLocks noGrp="1" noChangeArrowheads="1"/>
          </p:cNvSpPr>
          <p:nvPr>
            <p:ph type="body" idx="1"/>
          </p:nvPr>
        </p:nvSpPr>
        <p:spPr>
          <a:xfrm>
            <a:off x="152400" y="4114800"/>
            <a:ext cx="6553200" cy="4876800"/>
          </a:xfrm>
        </p:spPr>
        <p:txBody>
          <a:bodyPr/>
          <a:lstStyle/>
          <a:p>
            <a:r>
              <a:rPr lang="en-US" altLang="en-US" dirty="0"/>
              <a:t>From Tabitha Dotson</a:t>
            </a:r>
          </a:p>
        </p:txBody>
      </p:sp>
      <p:cxnSp>
        <p:nvCxnSpPr>
          <p:cNvPr id="3" name="Straight Connector 2">
            <a:extLst>
              <a:ext uri="{FF2B5EF4-FFF2-40B4-BE49-F238E27FC236}">
                <a16:creationId xmlns:a16="http://schemas.microsoft.com/office/drawing/2014/main" id="{B811DA10-C71D-789A-A088-EE37F5283B8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1260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BF2C9-94BD-2FF9-D981-6F91DA38F97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E551B9C-1F97-5D7B-E3C0-81222E8EDFB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2D351179-4382-11DD-0D53-BB233043CC4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ECD19F96-9803-9572-410A-98F247EDA6F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F1C33E2-3201-93EE-1554-AFCCA0547FF9}"/>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9F081241-3410-B64C-FF73-C9B03C30C730}"/>
              </a:ext>
            </a:extLst>
          </p:cNvPr>
          <p:cNvSpPr>
            <a:spLocks noGrp="1" noChangeArrowheads="1"/>
          </p:cNvSpPr>
          <p:nvPr>
            <p:ph type="body" idx="1"/>
          </p:nvPr>
        </p:nvSpPr>
        <p:spPr>
          <a:xfrm>
            <a:off x="152400" y="4114800"/>
            <a:ext cx="6553200" cy="4876800"/>
          </a:xfrm>
        </p:spPr>
        <p:txBody>
          <a:bodyPr/>
          <a:lstStyle/>
          <a:p>
            <a:r>
              <a:rPr lang="en-US" altLang="en-US" dirty="0"/>
              <a:t>From Tabitha Dotson</a:t>
            </a:r>
          </a:p>
        </p:txBody>
      </p:sp>
      <p:cxnSp>
        <p:nvCxnSpPr>
          <p:cNvPr id="3" name="Straight Connector 2">
            <a:extLst>
              <a:ext uri="{FF2B5EF4-FFF2-40B4-BE49-F238E27FC236}">
                <a16:creationId xmlns:a16="http://schemas.microsoft.com/office/drawing/2014/main" id="{8BD05A91-C79E-ED3A-E9DA-0A247F53BD2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839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2F3E2-2969-B0EE-7416-876F76ACECA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B3DEE32-417D-78E2-518E-B2A8C6F9BB1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3093F10-53F2-A239-CAFF-3C43D886D3B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64EC4C95-078E-F917-84F6-ACB0AFE2C36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40AA9D7-BC09-382C-71FF-2FDE29C272C6}"/>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7006B34E-DF57-5041-75C9-29A399032E91}"/>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623425C1-4FD4-8FE7-825B-EBEE862705A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4726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90894-50A2-D68B-237C-3EC10735B2A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E4ADD30-F2DE-A4B9-F19B-84FEA750F83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E5CBE672-29C7-1998-5985-484B5C9F333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C423A902-1D5F-706D-395D-00D9DCCED52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B6E3F31-6012-CD8C-FFF2-B69A440D50B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7787D575-B76B-2FFF-CBE6-597EF618E395}"/>
              </a:ext>
            </a:extLst>
          </p:cNvPr>
          <p:cNvSpPr>
            <a:spLocks noGrp="1" noChangeArrowheads="1"/>
          </p:cNvSpPr>
          <p:nvPr>
            <p:ph type="body" idx="1"/>
          </p:nvPr>
        </p:nvSpPr>
        <p:spPr>
          <a:xfrm>
            <a:off x="152400" y="4114800"/>
            <a:ext cx="6553200" cy="4876800"/>
          </a:xfrm>
        </p:spPr>
        <p:txBody>
          <a:bodyPr/>
          <a:lstStyle/>
          <a:p>
            <a:r>
              <a:rPr lang="en-US" altLang="en-US" dirty="0"/>
              <a:t>Simps is a great fire meister.</a:t>
            </a:r>
          </a:p>
        </p:txBody>
      </p:sp>
      <p:cxnSp>
        <p:nvCxnSpPr>
          <p:cNvPr id="3" name="Straight Connector 2">
            <a:extLst>
              <a:ext uri="{FF2B5EF4-FFF2-40B4-BE49-F238E27FC236}">
                <a16:creationId xmlns:a16="http://schemas.microsoft.com/office/drawing/2014/main" id="{C795F55B-323F-D67D-46FD-DB1ADF3A6AF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8810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D8154-22B6-3507-E593-EB77436FA06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CF7D381-9226-1396-D3B2-DDBA42E2114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03FE8836-85A5-69E1-B687-C2936E55B22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69853121-BE5F-3BB4-1D00-3BDE86CD647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54E867A-196E-9872-289C-BD64417B4AD6}"/>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68D3B22B-33E3-6FE5-3500-F375FE846B63}"/>
              </a:ext>
            </a:extLst>
          </p:cNvPr>
          <p:cNvSpPr>
            <a:spLocks noGrp="1" noChangeArrowheads="1"/>
          </p:cNvSpPr>
          <p:nvPr>
            <p:ph type="body" idx="1"/>
          </p:nvPr>
        </p:nvSpPr>
        <p:spPr>
          <a:xfrm>
            <a:off x="152400" y="4114800"/>
            <a:ext cx="6553200" cy="4876800"/>
          </a:xfrm>
        </p:spPr>
        <p:txBody>
          <a:bodyPr/>
          <a:lstStyle/>
          <a:p>
            <a:r>
              <a:rPr lang="en-US" altLang="en-US" dirty="0"/>
              <a:t>So good that some stayed camping till Wednesday after Sukkot!</a:t>
            </a:r>
          </a:p>
        </p:txBody>
      </p:sp>
      <p:cxnSp>
        <p:nvCxnSpPr>
          <p:cNvPr id="3" name="Straight Connector 2">
            <a:extLst>
              <a:ext uri="{FF2B5EF4-FFF2-40B4-BE49-F238E27FC236}">
                <a16:creationId xmlns:a16="http://schemas.microsoft.com/office/drawing/2014/main" id="{D4E8AE5D-B299-1CDA-C37C-39C96A5C451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4407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245DF-9BE1-72CF-8428-8A618C8783E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F7914A0-FF92-4C40-326B-B11AB5D65E1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EC10F030-7A9F-648C-9163-4BC9B92055D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3734A703-2759-3E33-5342-408DFA20F40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DF6E712-9983-7FA3-6398-B5D825007F3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BB4AD80F-F6C0-0743-B642-CDD256E87C41}"/>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9078B942-7032-A742-1E05-0D65905C75D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262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F3D74-9EEA-87CA-E750-F1ABD0F89E1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8F85FE7-1422-F7F9-F50B-20501624080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152671F9-0E5C-53A3-F42E-2C9A9FB207C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026EDB78-EACF-29E5-50AE-09792DDC076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8BBC611-8FF9-FD34-624B-D9AE1FCB201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5A272DF5-38ED-FFD6-A421-F8AE7BB6DB0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8CA04C5F-46B7-8577-1DC2-AEB88FB2A3D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858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ECAF8-6DFD-2CF5-156B-B693938B78A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AE9DA56-CA0C-41A2-3E1C-BFA2FAEFE72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2B5446B6-AB3E-5702-0471-59302B27B39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28FEDFE9-C5BE-BFEE-3D05-948FA6D86F9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9712C81-30F5-B6F4-97B4-D0D2CF067DF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8AF06D52-00B7-8CF7-7E58-ACB8FA1836DF}"/>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27AAE238-F4D0-55AC-FEBE-760BE6F6CF5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420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8C7DA-5DDE-2966-F637-443B8D3A92B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D6C64B9-4D2A-7A60-6868-B61C4DBBCBA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319F5A0B-E22E-09F1-3EE0-F7111564534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CB46691B-756E-BD7F-3564-39A4FBD1F47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A707ECB-3D93-3E7E-F21E-F90161B33858}"/>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A762D734-684C-63E4-C7D5-537D12CBBD8A}"/>
              </a:ext>
            </a:extLst>
          </p:cNvPr>
          <p:cNvSpPr>
            <a:spLocks noGrp="1" noChangeArrowheads="1"/>
          </p:cNvSpPr>
          <p:nvPr>
            <p:ph type="body" idx="1"/>
          </p:nvPr>
        </p:nvSpPr>
        <p:spPr>
          <a:xfrm>
            <a:off x="152400" y="4114800"/>
            <a:ext cx="6553200" cy="4876800"/>
          </a:xfrm>
        </p:spPr>
        <p:txBody>
          <a:bodyPr/>
          <a:lstStyle/>
          <a:p>
            <a:r>
              <a:rPr lang="en-US" altLang="en-US" dirty="0"/>
              <a:t>Some Greek and Hebrew terms.</a:t>
            </a:r>
          </a:p>
        </p:txBody>
      </p:sp>
      <p:cxnSp>
        <p:nvCxnSpPr>
          <p:cNvPr id="3" name="Straight Connector 2">
            <a:extLst>
              <a:ext uri="{FF2B5EF4-FFF2-40B4-BE49-F238E27FC236}">
                <a16:creationId xmlns:a16="http://schemas.microsoft.com/office/drawing/2014/main" id="{CB565B49-4134-7B9F-8A9D-876CBB81EF7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095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39176-F15B-942B-10C2-3CAA34A8A91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F9ADC9C-D477-654A-B3CE-0701E8C0761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91C45EAD-5C40-0D9B-C759-611C6F8DCFC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4F88210E-0F87-FD46-D881-328E4D1D1CD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7C12C89-F657-1F35-6188-04C624C9486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D841305E-CADD-9C85-61E1-4583E8B03E3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C228E54-67F5-5EB4-8B00-617198251E5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1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52484-2FC1-7699-26C6-AC4D2EEEDB5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93BE542-97A2-3643-63EB-34A27F9166D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tx2"/>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0EE1439A-33F8-8C70-D08E-D5F951B9B24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tx2"/>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625188E8-494C-A19C-37FD-5E43789F73C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F0B915D-35A9-F7C0-2FA1-746651B83E03}"/>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714F0110-B78C-23E4-7CEF-5796F79F7526}"/>
              </a:ext>
            </a:extLst>
          </p:cNvPr>
          <p:cNvSpPr>
            <a:spLocks noGrp="1" noChangeArrowheads="1"/>
          </p:cNvSpPr>
          <p:nvPr>
            <p:ph type="body" idx="1"/>
          </p:nvPr>
        </p:nvSpPr>
        <p:spPr>
          <a:xfrm>
            <a:off x="152400" y="4114800"/>
            <a:ext cx="6553200" cy="4876800"/>
          </a:xfrm>
        </p:spPr>
        <p:txBody>
          <a:bodyPr/>
          <a:lstStyle/>
          <a:p>
            <a:r>
              <a:rPr lang="en-US" altLang="en-US" dirty="0"/>
              <a:t>Implied recognition that this was normal and celebratory.</a:t>
            </a:r>
          </a:p>
        </p:txBody>
      </p:sp>
      <p:cxnSp>
        <p:nvCxnSpPr>
          <p:cNvPr id="3" name="Straight Connector 2">
            <a:extLst>
              <a:ext uri="{FF2B5EF4-FFF2-40B4-BE49-F238E27FC236}">
                <a16:creationId xmlns:a16="http://schemas.microsoft.com/office/drawing/2014/main" id="{41A0526B-FDAD-1B6E-BB81-FE179ADAA26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2383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C0BFC-2392-51E3-8718-0D0B666B342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0B7091-7F10-D8C1-9C92-902A528F2AC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6A8793B5-F771-99E1-7E79-9F2440CEFB6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D5B8CA55-CAE9-5F10-BC70-366F52835EF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17785D1-CC2F-58F1-6E62-A211332FC148}"/>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B3C6C7F9-D0B7-0BC5-1DFE-091EE9D87828}"/>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64C1EB4E-853A-71F1-7C5D-FF20C2F0F41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773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60F5B-3F38-5F22-D885-2DB8C29C8CC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64FD553-A5B1-CDD0-A543-E5D16185338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68E11D22-43A1-8DC8-CDC8-6D463F4A679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B9D9F3C1-9ABF-E78F-89BF-0CCDA512B0E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110D63E-5280-ACCE-6BBB-240220C246B6}"/>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428B4343-4D8F-9F26-CBF9-394FD7A8910F}"/>
              </a:ext>
            </a:extLst>
          </p:cNvPr>
          <p:cNvSpPr>
            <a:spLocks noGrp="1" noChangeArrowheads="1"/>
          </p:cNvSpPr>
          <p:nvPr>
            <p:ph type="body" idx="1"/>
          </p:nvPr>
        </p:nvSpPr>
        <p:spPr>
          <a:xfrm>
            <a:off x="152400" y="4114800"/>
            <a:ext cx="6553200" cy="4876800"/>
          </a:xfrm>
        </p:spPr>
        <p:txBody>
          <a:bodyPr/>
          <a:lstStyle/>
          <a:p>
            <a:r>
              <a:rPr lang="en-US" altLang="en-US" dirty="0"/>
              <a:t>So if Origen was opposed, it’s probably a good thing.</a:t>
            </a:r>
          </a:p>
        </p:txBody>
      </p:sp>
      <p:cxnSp>
        <p:nvCxnSpPr>
          <p:cNvPr id="3" name="Straight Connector 2">
            <a:extLst>
              <a:ext uri="{FF2B5EF4-FFF2-40B4-BE49-F238E27FC236}">
                <a16:creationId xmlns:a16="http://schemas.microsoft.com/office/drawing/2014/main" id="{98F04584-488A-BC05-93BD-90E88FD18E3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4824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A9D06-10C6-4B21-965B-3CDCAE3EBAC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C3D9CAA-73D8-BBAB-A573-284AD7BA82F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884B974B-4E11-7A33-6A1B-7F358781E0B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14687CF0-CBCC-9990-33CE-752CE661264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D5B8664-0E59-91E1-1678-BB3E34CB5659}"/>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EF10AC21-EB9B-2E05-C29D-9B8F356E1C60}"/>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8602FC4B-8E1F-F258-1D12-0F6FDFCAB61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031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E6217-05FE-EAFB-2FAA-52BA310AEB3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A3497AF-F6FF-1B02-6DDA-6896F739DBD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9B194D93-15DA-EC01-23EB-EADAA0EC30E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3E187EAD-344A-361C-9AD3-FD11CF51E8E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7DF54B1-46E9-5458-BC43-6E8B23A2D714}"/>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000F5960-87B3-2139-413A-E47A2FDEE408}"/>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2CDFDF2E-638D-8F4A-14EF-753E5A5A286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9203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34CC2-2F64-BEE7-68BB-5A395D02DD1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69BC341-BA9D-8C6D-6008-EB89FC4277F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05704783-EC50-A0D5-DDCF-019557A09E6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4A29B3DE-8E42-7C57-9D4D-FF04556DD40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F2E7032-756F-7F1B-AAAE-B75F3154FB1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5EEB0C0A-252D-D65B-7237-482EAC7FEE0E}"/>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CDB53768-3A26-AA95-4D51-8FA56194FC7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761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BA545-E7AC-3E5A-EC61-3A3FD9E361F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CDF1E66-BD81-083C-A541-948179C254E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51930B49-1FC9-07FD-0B29-40805BBECFF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E621A9F8-8ECA-A80B-B1AF-C8F2594F80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0ED3F03-2768-3BC6-42DE-4CADF57B670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82115451-A950-39B1-A5BA-C3D5961EABF7}"/>
              </a:ext>
            </a:extLst>
          </p:cNvPr>
          <p:cNvSpPr>
            <a:spLocks noGrp="1" noChangeArrowheads="1"/>
          </p:cNvSpPr>
          <p:nvPr>
            <p:ph type="body" idx="1"/>
          </p:nvPr>
        </p:nvSpPr>
        <p:spPr>
          <a:xfrm>
            <a:off x="152400" y="4114800"/>
            <a:ext cx="6553200" cy="4876800"/>
          </a:xfrm>
        </p:spPr>
        <p:txBody>
          <a:bodyPr/>
          <a:lstStyle/>
          <a:p>
            <a:r>
              <a:rPr lang="en-US" sz="2000" dirty="0">
                <a:solidFill>
                  <a:schemeClr val="tx1"/>
                </a:solidFill>
                <a:latin typeface="Arial Rounded MT Bold" panose="020F0704030504030204" pitchFamily="34" charset="0"/>
              </a:rPr>
              <a:t>Partially from http://www.kolsimcha.org/messages/2008/101808M.pdf </a:t>
            </a:r>
            <a:endParaRPr lang="en-US" altLang="en-US" dirty="0"/>
          </a:p>
        </p:txBody>
      </p:sp>
      <p:cxnSp>
        <p:nvCxnSpPr>
          <p:cNvPr id="3" name="Straight Connector 2">
            <a:extLst>
              <a:ext uri="{FF2B5EF4-FFF2-40B4-BE49-F238E27FC236}">
                <a16:creationId xmlns:a16="http://schemas.microsoft.com/office/drawing/2014/main" id="{E7BE7D86-363E-B102-B1A8-0CCD674B3B4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9809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FBAE7-7805-75FC-1DDE-58266DC1A43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823E144-D2AB-A18F-185E-0F594DF47F7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F368ED98-E475-566D-BADA-6E8065720BB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C1F85F41-166C-C792-B1F2-E7545807841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B3C76BA-20E3-F0DC-38BB-4ADFE35851C7}"/>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E5DB71AB-3A70-CCA4-059F-31D867E5B5C9}"/>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C102A86-9094-5579-59F0-6FFFD9DEB86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7831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28200-A878-1AC2-5E90-AFE2CAEE45A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8EC3DC3-15E7-64A7-302E-09080FB3433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9D4B645-47D1-0290-7F23-4992E2093DC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A7EC986B-5E0B-6505-3686-DBA839F4E69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9AB5D71-2131-AD87-CAFE-7D77602DC54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9D3EB2B5-9C2A-55D1-8D08-974B5353E687}"/>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0E64F95-B520-9E46-FB99-F81100093E3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834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34DA9-E4F6-9FF4-19AA-536BCDC3242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E99FC49-5D7E-61DB-6B15-02C07B8D9F0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A3499AE8-193D-4C3F-A44A-A75F54D2A94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C4C769E5-B9F3-6053-C770-4FEFD7E7BE2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898322F-46A7-4061-F2A2-91A9CF52725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5F64C29F-B6BC-96F6-DCDD-5C47F4AA542A}"/>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DBA6C46B-DB8C-3E07-DF8A-2D0B72EC08E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8137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53925-587C-685E-E715-EECFCADC3DF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19F8770-1ADC-3FC5-661A-6FC89AB2277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53CEBE44-4FB1-58A6-581D-38179195BE0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EED61EF2-215F-F804-B21D-1EBF6A6B341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827363A-E9C9-747E-9479-763C4FAC3D62}"/>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0922A0D9-E7AE-B960-02CF-EFC8DC498B50}"/>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8459F5F8-A6DD-3EE4-0223-8D0FD00F63C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17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6EE87-52D9-74CE-10A4-7E56F5E4B0F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2CE020B-B433-F2C4-80D0-3492EC857A0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D70DADFB-49E8-83F8-2AC8-842ED864801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2DF30BA5-C9D8-D026-3F09-B4F7A5B4CFB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8644A3E-4B6D-8018-827E-B6AB8E69CA9F}"/>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AA6A32E9-442F-0F01-D82B-5F0EFC10E267}"/>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75FEA362-0A6D-7D4D-A565-4238D52A294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289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58713-7B04-C003-DDB6-9E1734B9B74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941E35E-11FE-DF02-1D45-57FF2FC2FBA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E6FA57EB-1F1A-7A22-24B6-E79A01E6BA1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3204ECB2-FA4A-B115-EFF7-0BC1E82F4C2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515808A-8C3A-2F9E-376F-3AF1693A931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1019ADF9-15B0-3675-CF68-0FC530003BB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40F56EF6-B757-A7F0-A3DB-C941C39C374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051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FDC9F-8522-B53B-348B-502230655DE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2145218-33C6-DB58-7C78-7036773B389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D489120B-6CE8-34F5-5F13-3C28FD333B1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5AFFFB2A-35F0-9E02-0726-28E96D8D9D4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2C6101D-C290-D8C7-7C32-B0F799ECF88B}"/>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3375FF60-18D0-4C52-0A88-266C1F092B97}"/>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A2E335E2-2660-755E-B0A4-1100D87B606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97860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4571A-3323-D9A3-8607-4F12B095941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A32D585-18BB-2144-83BB-A6B96F1E149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7DD6BAF8-7B90-2421-73CC-11635842557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A7B2B5CF-EB40-4A29-3B12-1B4B0D64E6C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70C8B00-4B34-3B0E-2D42-C78AA56BC5BE}"/>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C15F6CC8-D827-2ED1-588E-69D8A5BFC3F9}"/>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000" dirty="0">
                <a:solidFill>
                  <a:schemeClr val="tx1"/>
                </a:solidFill>
                <a:latin typeface="Arial Rounded MT Bold" panose="020F0704030504030204" pitchFamily="34" charset="0"/>
              </a:rPr>
              <a:t>[BlaineRobinson.com]</a:t>
            </a:r>
          </a:p>
          <a:p>
            <a:endParaRPr lang="en-US" altLang="en-US" dirty="0"/>
          </a:p>
        </p:txBody>
      </p:sp>
      <p:cxnSp>
        <p:nvCxnSpPr>
          <p:cNvPr id="3" name="Straight Connector 2">
            <a:extLst>
              <a:ext uri="{FF2B5EF4-FFF2-40B4-BE49-F238E27FC236}">
                <a16:creationId xmlns:a16="http://schemas.microsoft.com/office/drawing/2014/main" id="{B45A330F-8466-0E99-5C04-41C93AAB708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059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7269C-34CD-0C02-E49F-FD00DF1607D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CC81056-4B09-0761-BAFE-F6ABFBC675A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E9B44B15-2817-ACE2-903E-A6A06F76760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8FAAF09D-7548-B67D-265C-A1A964D708B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A78CD5C-C2D6-9B72-B772-5572F5890D57}"/>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911D1077-2C5A-A193-136B-3FE192D984FA}"/>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000" dirty="0">
                <a:solidFill>
                  <a:schemeClr val="tx1"/>
                </a:solidFill>
                <a:latin typeface="Arial Rounded MT Bold" panose="020F0704030504030204" pitchFamily="34" charset="0"/>
              </a:rPr>
              <a:t>[BlaineRobinson.com]</a:t>
            </a:r>
          </a:p>
          <a:p>
            <a:endParaRPr lang="en-US" altLang="en-US" dirty="0"/>
          </a:p>
        </p:txBody>
      </p:sp>
      <p:cxnSp>
        <p:nvCxnSpPr>
          <p:cNvPr id="3" name="Straight Connector 2">
            <a:extLst>
              <a:ext uri="{FF2B5EF4-FFF2-40B4-BE49-F238E27FC236}">
                <a16:creationId xmlns:a16="http://schemas.microsoft.com/office/drawing/2014/main" id="{0FCAE41A-3EDD-43E1-07C7-C1C89F8BD4B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04811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008B3-1C4F-F820-ADEC-BD110F04AF9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02E9FD1-B332-9D33-4E8C-0E399BFC4B4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EEE2230-D470-F8F1-29EA-768298A7920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57192D59-4646-2847-F85C-64B9E2AF4A8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46ADB00-6FFF-F0C5-CE34-E9179CA9EE0A}"/>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81ECEBF7-2FE3-42CC-9B22-12E6C5DC7217}"/>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000" dirty="0">
                <a:solidFill>
                  <a:schemeClr val="tx1"/>
                </a:solidFill>
                <a:latin typeface="Arial Rounded MT Bold" panose="020F0704030504030204" pitchFamily="34" charset="0"/>
              </a:rPr>
              <a:t>[BlaineRobinson.com]</a:t>
            </a:r>
          </a:p>
          <a:p>
            <a:endParaRPr lang="en-US" altLang="en-US" dirty="0"/>
          </a:p>
        </p:txBody>
      </p:sp>
      <p:cxnSp>
        <p:nvCxnSpPr>
          <p:cNvPr id="3" name="Straight Connector 2">
            <a:extLst>
              <a:ext uri="{FF2B5EF4-FFF2-40B4-BE49-F238E27FC236}">
                <a16:creationId xmlns:a16="http://schemas.microsoft.com/office/drawing/2014/main" id="{0CA42D8C-42AA-3885-85D7-7FDE7DA0CD6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3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D8677-B1EC-8B6A-9E33-51C187E6C31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95C2DA2-B214-6B88-F4B3-878D71D2471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27478DF4-DD83-B3FB-D4A4-E1A7F4CE95B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97856A11-E138-7E3C-BF5C-C46FDA5D7C7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4D2DA85-E733-33C5-BA21-E0ACB7CA87E3}"/>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E2AF293F-8229-ECD4-B645-D743A4608041}"/>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B993EEE-73A3-ACF2-D241-7C40ADD0CC7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9881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68E91-49C6-9B94-5198-F0854E74B04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A321F1C-66F6-0220-CF3A-2317C862EEA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59E16F11-F2E0-8625-682E-FBD852302A6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C3869408-1D0A-A6C2-2CFC-E1BFF198DD1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4775E4D-CEA8-6C46-4C18-EB6E4E184A1A}"/>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48D8756E-16E4-5D2E-6D5F-F0EEEA9D6EBE}"/>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AF4B7A37-2990-6D19-9071-D69ABDE870D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87219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85170-9C22-E72D-C4AB-25596BB9990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64C6EB9-3A97-74BF-9BFA-714F710C17A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3899E79C-1C80-5E62-38AB-869A1EDEA52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8DD1A1A4-1832-B5A2-74E6-A5401A40C15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C00CB2D-034B-1593-2ADB-8192A46D3F4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7C206EFE-DA56-72A4-2AF1-9ABAF0C9C12E}"/>
              </a:ext>
            </a:extLst>
          </p:cNvPr>
          <p:cNvSpPr>
            <a:spLocks noGrp="1" noChangeArrowheads="1"/>
          </p:cNvSpPr>
          <p:nvPr>
            <p:ph type="body" idx="1"/>
          </p:nvPr>
        </p:nvSpPr>
        <p:spPr>
          <a:xfrm>
            <a:off x="152400" y="4114800"/>
            <a:ext cx="6553200" cy="4876800"/>
          </a:xfrm>
        </p:spPr>
        <p:txBody>
          <a:bodyPr/>
          <a:lstStyle/>
          <a:p>
            <a:r>
              <a:rPr lang="en-US" altLang="en-US" dirty="0"/>
              <a:t>In eternity past, He was in the form of G-d</a:t>
            </a:r>
          </a:p>
        </p:txBody>
      </p:sp>
      <p:cxnSp>
        <p:nvCxnSpPr>
          <p:cNvPr id="3" name="Straight Connector 2">
            <a:extLst>
              <a:ext uri="{FF2B5EF4-FFF2-40B4-BE49-F238E27FC236}">
                <a16:creationId xmlns:a16="http://schemas.microsoft.com/office/drawing/2014/main" id="{78C63AAD-B0F5-9C02-2DA4-46977BC2358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853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2EC07-E38D-8FE3-7E9A-ABEE698E287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CC257AB-9A2F-9E73-6978-95EC3EDBA8F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92FD964B-EAF5-16B1-70CB-8F405BC1C68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58A1A3F7-7C55-DA61-8756-A11A448A116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BC7A6B5-728C-44A4-D6F6-A5CDF0E54920}"/>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F20EAD2C-B707-60EC-A310-B6B54D7ECB82}"/>
              </a:ext>
            </a:extLst>
          </p:cNvPr>
          <p:cNvSpPr>
            <a:spLocks noGrp="1" noChangeArrowheads="1"/>
          </p:cNvSpPr>
          <p:nvPr>
            <p:ph type="body" idx="1"/>
          </p:nvPr>
        </p:nvSpPr>
        <p:spPr>
          <a:xfrm>
            <a:off x="152400" y="4114800"/>
            <a:ext cx="6553200" cy="4876800"/>
          </a:xfrm>
        </p:spPr>
        <p:txBody>
          <a:bodyPr/>
          <a:lstStyle/>
          <a:p>
            <a:r>
              <a:rPr lang="en-US" altLang="en-US" dirty="0"/>
              <a:t>Vision of G-d</a:t>
            </a:r>
          </a:p>
        </p:txBody>
      </p:sp>
      <p:cxnSp>
        <p:nvCxnSpPr>
          <p:cNvPr id="3" name="Straight Connector 2">
            <a:extLst>
              <a:ext uri="{FF2B5EF4-FFF2-40B4-BE49-F238E27FC236}">
                <a16:creationId xmlns:a16="http://schemas.microsoft.com/office/drawing/2014/main" id="{00EBEDA3-6F49-25B9-294C-67EFAD1D53A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8130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FAC7C-0201-3DE2-E656-5F7E395B9F6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2C84EF9-ED4E-1F91-57AB-0415E870CD3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68D5B58F-E259-877E-3687-13A4610CCB8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4C4866B5-6183-75CD-3AA8-E8FED6551CB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E5CBEB3-9D8D-2952-B826-5D0E93E31288}"/>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5FDBFCD4-58DA-AF0C-19B4-9E7BE9F01554}"/>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FAE6CB16-161F-B498-B85A-155F1F64B83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7175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657B1-410C-C825-4C19-C0FCCA83EB2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73B738B-D167-C955-BAFA-21871E0916D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AD685A0-43BC-A3A9-9702-AD8DED3818B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9F168652-A5BF-9A0B-F22F-073A2550A7F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D3B6141-F138-415F-90BA-5C6C475E5257}"/>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648016BC-3100-AA86-DCD3-3CF4D052FD36}"/>
              </a:ext>
            </a:extLst>
          </p:cNvPr>
          <p:cNvSpPr>
            <a:spLocks noGrp="1" noChangeArrowheads="1"/>
          </p:cNvSpPr>
          <p:nvPr>
            <p:ph type="body" idx="1"/>
          </p:nvPr>
        </p:nvSpPr>
        <p:spPr>
          <a:xfrm>
            <a:off x="152400" y="4114800"/>
            <a:ext cx="6553200" cy="4876800"/>
          </a:xfrm>
        </p:spPr>
        <p:txBody>
          <a:bodyPr/>
          <a:lstStyle/>
          <a:p>
            <a:r>
              <a:rPr lang="en-US" altLang="en-US" dirty="0"/>
              <a:t>Clouds of heaven is terminology of G-d: Psalm 18.11, Dt 32.10</a:t>
            </a:r>
          </a:p>
        </p:txBody>
      </p:sp>
      <p:cxnSp>
        <p:nvCxnSpPr>
          <p:cNvPr id="3" name="Straight Connector 2">
            <a:extLst>
              <a:ext uri="{FF2B5EF4-FFF2-40B4-BE49-F238E27FC236}">
                <a16:creationId xmlns:a16="http://schemas.microsoft.com/office/drawing/2014/main" id="{BF5C5F48-83B0-8691-3201-ACA4DA7C00C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140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1084A-4279-9944-DC39-23477569788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51A07A7-06C1-E424-A6BE-37A07B24DC3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BB3391CE-9004-79D4-DDEE-4859F95990D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944F387D-D922-5849-59BC-04073FD1CBA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F512F71-6AAA-4930-A2C0-3A0A218886CB}"/>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BCF9C4F1-71BF-8DF5-8007-E8FB91B4EE5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2DDFB33D-6A8D-76A6-3A8D-870FA463DB5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02374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173D7-1B24-8F09-A4C7-88440127B9D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819269D-49E7-DCF4-FBEA-BD2F17CBA84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1442AE02-551A-EFE8-5CCE-EA37CBF67EF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E20C0165-BA0B-E845-3396-6E2AEAAC7CB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89592C3-A42F-37AD-F4C1-B2C72FCC85B8}"/>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4FB5BC35-D95D-64B8-E73A-E8F29E67312F}"/>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56D84A87-CCE7-FE4B-F919-554666F68F7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455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381321A-69D3-ADDD-79D6-95798678F65F}"/>
              </a:ext>
            </a:extLst>
          </p:cNvPr>
          <p:cNvSpPr>
            <a:spLocks noGrp="1" noChangeArrowheads="1"/>
          </p:cNvSpPr>
          <p:nvPr>
            <p:ph type="hdr" sz="quarter"/>
          </p:nvPr>
        </p:nvSpPr>
        <p:spPr>
          <a:ln/>
        </p:spPr>
        <p:txBody>
          <a:bodyPr/>
          <a:lstStyle/>
          <a:p>
            <a:r>
              <a:rPr lang="en-US" altLang="en-US"/>
              <a:t>Messiah's Birthday Phil 2.7Keno-o Tsimtsum </a:t>
            </a:r>
          </a:p>
        </p:txBody>
      </p:sp>
      <p:sp>
        <p:nvSpPr>
          <p:cNvPr id="3" name="Rectangle 3">
            <a:extLst>
              <a:ext uri="{FF2B5EF4-FFF2-40B4-BE49-F238E27FC236}">
                <a16:creationId xmlns:a16="http://schemas.microsoft.com/office/drawing/2014/main" id="{602707D7-ADB7-FEC5-3363-96A5F1D98C09}"/>
              </a:ext>
            </a:extLst>
          </p:cNvPr>
          <p:cNvSpPr>
            <a:spLocks noGrp="1" noChangeArrowheads="1"/>
          </p:cNvSpPr>
          <p:nvPr>
            <p:ph type="dt" idx="1"/>
          </p:nvPr>
        </p:nvSpPr>
        <p:spPr>
          <a:ln/>
        </p:spPr>
        <p:txBody>
          <a:bodyPr/>
          <a:lstStyle/>
          <a:p>
            <a:r>
              <a:rPr lang="en-US" altLang="en-US"/>
              <a:t>Oct 10 2026 5786</a:t>
            </a:r>
          </a:p>
        </p:txBody>
      </p:sp>
      <p:sp>
        <p:nvSpPr>
          <p:cNvPr id="4" name="Rectangle 7">
            <a:extLst>
              <a:ext uri="{FF2B5EF4-FFF2-40B4-BE49-F238E27FC236}">
                <a16:creationId xmlns:a16="http://schemas.microsoft.com/office/drawing/2014/main" id="{66AF13E9-C87A-F471-C3DA-9F35E95348C5}"/>
              </a:ext>
            </a:extLst>
          </p:cNvPr>
          <p:cNvSpPr>
            <a:spLocks noGrp="1" noChangeArrowheads="1"/>
          </p:cNvSpPr>
          <p:nvPr>
            <p:ph type="sldNum" sz="quarter" idx="5"/>
          </p:nvPr>
        </p:nvSpPr>
        <p:spPr>
          <a:ln/>
        </p:spPr>
        <p:txBody>
          <a:bodyPr/>
          <a:lstStyle/>
          <a:p>
            <a:fld id="{ECBC0767-FF40-44B5-96E1-AE4FC4766EE1}" type="slidenum">
              <a:rPr lang="en-US" altLang="en-US"/>
              <a:pPr/>
              <a:t>38</a:t>
            </a:fld>
            <a:endParaRPr lang="en-US" altLang="en-US"/>
          </a:p>
        </p:txBody>
      </p:sp>
      <p:sp>
        <p:nvSpPr>
          <p:cNvPr id="1746946" name="Rectangle 2">
            <a:extLst>
              <a:ext uri="{FF2B5EF4-FFF2-40B4-BE49-F238E27FC236}">
                <a16:creationId xmlns:a16="http://schemas.microsoft.com/office/drawing/2014/main" id="{4B7155E7-ACDE-8E63-3536-8111592662B6}"/>
              </a:ext>
            </a:extLst>
          </p:cNvPr>
          <p:cNvSpPr>
            <a:spLocks noGrp="1" noRot="1" noChangeAspect="1" noChangeArrowheads="1" noTextEdit="1"/>
          </p:cNvSpPr>
          <p:nvPr>
            <p:ph type="sldImg"/>
          </p:nvPr>
        </p:nvSpPr>
        <p:spPr>
          <a:ln/>
        </p:spPr>
        <p:txBody>
          <a:bodyPr vert="horz" wrap="square" lIns="91440" tIns="45720" rIns="91440" bIns="45720" numCol="1" anchor="ctr" anchorCtr="0" compatLnSpc="1">
            <a:prstTxWarp prst="textNoShape">
              <a:avLst/>
            </a:prstTxWarp>
          </a:bodyPr>
          <a:lstStyle/>
          <a:p>
            <a:endParaRPr lang="en-US"/>
          </a:p>
        </p:txBody>
      </p:sp>
      <p:sp>
        <p:nvSpPr>
          <p:cNvPr id="1746947" name="Rectangle 3">
            <a:extLst>
              <a:ext uri="{FF2B5EF4-FFF2-40B4-BE49-F238E27FC236}">
                <a16:creationId xmlns:a16="http://schemas.microsoft.com/office/drawing/2014/main" id="{83007997-FF0E-D570-A8E3-03F0E3BE87EC}"/>
              </a:ext>
            </a:extLst>
          </p:cNvPr>
          <p:cNvSpPr>
            <a:spLocks noGrp="1" noChangeArrowheads="1"/>
          </p:cNvSpPr>
          <p:nvPr>
            <p:ph type="body" idx="1"/>
          </p:nvPr>
        </p:nvSpPr>
        <p:spPr>
          <a:xfrm>
            <a:off x="152400" y="4114800"/>
            <a:ext cx="6553200" cy="4876800"/>
          </a:xfrm>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B025455-066D-E31C-2EE6-71F13ACB30EF}"/>
              </a:ext>
            </a:extLst>
          </p:cNvPr>
          <p:cNvSpPr>
            <a:spLocks noGrp="1" noChangeArrowheads="1"/>
          </p:cNvSpPr>
          <p:nvPr>
            <p:ph type="hdr" sz="quarter"/>
          </p:nvPr>
        </p:nvSpPr>
        <p:spPr>
          <a:ln/>
        </p:spPr>
        <p:txBody>
          <a:bodyPr/>
          <a:lstStyle/>
          <a:p>
            <a:r>
              <a:rPr lang="en-US" altLang="en-US"/>
              <a:t>Messiah's Birthday Phil 2.7Keno-o Tsimtsum </a:t>
            </a:r>
          </a:p>
        </p:txBody>
      </p:sp>
      <p:sp>
        <p:nvSpPr>
          <p:cNvPr id="3" name="Rectangle 3">
            <a:extLst>
              <a:ext uri="{FF2B5EF4-FFF2-40B4-BE49-F238E27FC236}">
                <a16:creationId xmlns:a16="http://schemas.microsoft.com/office/drawing/2014/main" id="{C5540212-5489-BDEF-A196-F7515304D8FC}"/>
              </a:ext>
            </a:extLst>
          </p:cNvPr>
          <p:cNvSpPr>
            <a:spLocks noGrp="1" noChangeArrowheads="1"/>
          </p:cNvSpPr>
          <p:nvPr>
            <p:ph type="dt" idx="1"/>
          </p:nvPr>
        </p:nvSpPr>
        <p:spPr>
          <a:ln/>
        </p:spPr>
        <p:txBody>
          <a:bodyPr/>
          <a:lstStyle/>
          <a:p>
            <a:r>
              <a:rPr lang="en-US" altLang="en-US"/>
              <a:t>Oct 10 2026 5786</a:t>
            </a:r>
          </a:p>
        </p:txBody>
      </p:sp>
      <p:sp>
        <p:nvSpPr>
          <p:cNvPr id="4" name="Rectangle 7">
            <a:extLst>
              <a:ext uri="{FF2B5EF4-FFF2-40B4-BE49-F238E27FC236}">
                <a16:creationId xmlns:a16="http://schemas.microsoft.com/office/drawing/2014/main" id="{634E5701-3013-D11F-C9BC-158401C23753}"/>
              </a:ext>
            </a:extLst>
          </p:cNvPr>
          <p:cNvSpPr>
            <a:spLocks noGrp="1" noChangeArrowheads="1"/>
          </p:cNvSpPr>
          <p:nvPr>
            <p:ph type="sldNum" sz="quarter" idx="5"/>
          </p:nvPr>
        </p:nvSpPr>
        <p:spPr>
          <a:ln/>
        </p:spPr>
        <p:txBody>
          <a:bodyPr/>
          <a:lstStyle/>
          <a:p>
            <a:fld id="{EDB3CA66-F120-471C-B880-7E8A80BEFF63}" type="slidenum">
              <a:rPr lang="en-US" altLang="en-US"/>
              <a:pPr/>
              <a:t>39</a:t>
            </a:fld>
            <a:endParaRPr lang="en-US" altLang="en-US"/>
          </a:p>
        </p:txBody>
      </p:sp>
      <p:sp>
        <p:nvSpPr>
          <p:cNvPr id="1753090" name="Rectangle 2">
            <a:extLst>
              <a:ext uri="{FF2B5EF4-FFF2-40B4-BE49-F238E27FC236}">
                <a16:creationId xmlns:a16="http://schemas.microsoft.com/office/drawing/2014/main" id="{4C452C6E-E6E3-DB9C-4CF5-E943C3324BC6}"/>
              </a:ext>
            </a:extLst>
          </p:cNvPr>
          <p:cNvSpPr>
            <a:spLocks noGrp="1" noRot="1" noChangeAspect="1" noChangeArrowheads="1" noTextEdit="1"/>
          </p:cNvSpPr>
          <p:nvPr>
            <p:ph type="sldImg"/>
          </p:nvPr>
        </p:nvSpPr>
        <p:spPr>
          <a:ln/>
        </p:spPr>
        <p:txBody>
          <a:bodyPr vert="horz" wrap="square" lIns="91440" tIns="45720" rIns="91440" bIns="45720" numCol="1" anchor="ctr" anchorCtr="0" compatLnSpc="1">
            <a:prstTxWarp prst="textNoShape">
              <a:avLst/>
            </a:prstTxWarp>
          </a:bodyPr>
          <a:lstStyle/>
          <a:p>
            <a:endParaRPr lang="en-US"/>
          </a:p>
        </p:txBody>
      </p:sp>
      <p:sp>
        <p:nvSpPr>
          <p:cNvPr id="1753091" name="Rectangle 3">
            <a:extLst>
              <a:ext uri="{FF2B5EF4-FFF2-40B4-BE49-F238E27FC236}">
                <a16:creationId xmlns:a16="http://schemas.microsoft.com/office/drawing/2014/main" id="{BC65F72B-2863-D232-5E1A-46B000E0CBB3}"/>
              </a:ext>
            </a:extLst>
          </p:cNvPr>
          <p:cNvSpPr>
            <a:spLocks noGrp="1" noChangeArrowheads="1"/>
          </p:cNvSpPr>
          <p:nvPr>
            <p:ph type="body" idx="1"/>
          </p:nvPr>
        </p:nvSpPr>
        <p:spPr>
          <a:xfrm>
            <a:off x="152400" y="4114800"/>
            <a:ext cx="6553200" cy="4876800"/>
          </a:xfrm>
        </p:spPr>
        <p:txBody>
          <a:bodyPr/>
          <a:lstStyle/>
          <a:p>
            <a:r>
              <a:rPr lang="en-US" altLang="en-US" dirty="0"/>
              <a:t>UC Berkeley, a bastion of G-</a:t>
            </a:r>
            <a:r>
              <a:rPr lang="en-US" altLang="en-US" dirty="0" err="1"/>
              <a:t>dly</a:t>
            </a:r>
            <a:r>
              <a:rPr lang="en-US" altLang="en-US" dirty="0"/>
              <a:t> thinking.  Yes??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35D86CE-3046-75A3-59C1-DAA464BED126}"/>
              </a:ext>
            </a:extLst>
          </p:cNvPr>
          <p:cNvSpPr>
            <a:spLocks noGrp="1" noChangeArrowheads="1"/>
          </p:cNvSpPr>
          <p:nvPr>
            <p:ph type="hdr" sz="quarter"/>
          </p:nvPr>
        </p:nvSpPr>
        <p:spPr>
          <a:ln/>
        </p:spPr>
        <p:txBody>
          <a:bodyPr/>
          <a:lstStyle/>
          <a:p>
            <a:r>
              <a:rPr lang="en-US" altLang="en-US"/>
              <a:t>Messiah's Birthday Phil 2.7Keno-o Tsimtsum </a:t>
            </a:r>
          </a:p>
        </p:txBody>
      </p:sp>
      <p:sp>
        <p:nvSpPr>
          <p:cNvPr id="3" name="Rectangle 3">
            <a:extLst>
              <a:ext uri="{FF2B5EF4-FFF2-40B4-BE49-F238E27FC236}">
                <a16:creationId xmlns:a16="http://schemas.microsoft.com/office/drawing/2014/main" id="{A42D282D-1B7B-C2E8-8585-6790B544DEA5}"/>
              </a:ext>
            </a:extLst>
          </p:cNvPr>
          <p:cNvSpPr>
            <a:spLocks noGrp="1" noChangeArrowheads="1"/>
          </p:cNvSpPr>
          <p:nvPr>
            <p:ph type="dt" idx="1"/>
          </p:nvPr>
        </p:nvSpPr>
        <p:spPr>
          <a:ln/>
        </p:spPr>
        <p:txBody>
          <a:bodyPr/>
          <a:lstStyle/>
          <a:p>
            <a:r>
              <a:rPr lang="en-US" altLang="en-US"/>
              <a:t>Oct 10 2026 5786</a:t>
            </a:r>
          </a:p>
        </p:txBody>
      </p:sp>
      <p:sp>
        <p:nvSpPr>
          <p:cNvPr id="4" name="Rectangle 7">
            <a:extLst>
              <a:ext uri="{FF2B5EF4-FFF2-40B4-BE49-F238E27FC236}">
                <a16:creationId xmlns:a16="http://schemas.microsoft.com/office/drawing/2014/main" id="{CE3C84C4-4772-FB67-4E55-DB455AC66161}"/>
              </a:ext>
            </a:extLst>
          </p:cNvPr>
          <p:cNvSpPr>
            <a:spLocks noGrp="1" noChangeArrowheads="1"/>
          </p:cNvSpPr>
          <p:nvPr>
            <p:ph type="sldNum" sz="quarter" idx="5"/>
          </p:nvPr>
        </p:nvSpPr>
        <p:spPr>
          <a:ln/>
        </p:spPr>
        <p:txBody>
          <a:bodyPr/>
          <a:lstStyle/>
          <a:p>
            <a:fld id="{39E356D5-1F6E-4D3D-96DE-028525E373C8}" type="slidenum">
              <a:rPr lang="en-US" altLang="en-US"/>
              <a:pPr/>
              <a:t>40</a:t>
            </a:fld>
            <a:endParaRPr lang="en-US" altLang="en-US"/>
          </a:p>
        </p:txBody>
      </p:sp>
      <p:sp>
        <p:nvSpPr>
          <p:cNvPr id="1755138" name="Rectangle 2">
            <a:extLst>
              <a:ext uri="{FF2B5EF4-FFF2-40B4-BE49-F238E27FC236}">
                <a16:creationId xmlns:a16="http://schemas.microsoft.com/office/drawing/2014/main" id="{E9CC5C09-5C50-4749-836B-B5F9798A42A4}"/>
              </a:ext>
            </a:extLst>
          </p:cNvPr>
          <p:cNvSpPr>
            <a:spLocks noGrp="1" noRot="1" noChangeAspect="1" noChangeArrowheads="1" noTextEdit="1"/>
          </p:cNvSpPr>
          <p:nvPr>
            <p:ph type="sldImg"/>
          </p:nvPr>
        </p:nvSpPr>
        <p:spPr>
          <a:ln/>
        </p:spPr>
        <p:txBody>
          <a:bodyPr vert="horz" wrap="square" lIns="91440" tIns="45720" rIns="91440" bIns="45720" numCol="1" anchor="ctr" anchorCtr="0" compatLnSpc="1">
            <a:prstTxWarp prst="textNoShape">
              <a:avLst/>
            </a:prstTxWarp>
          </a:bodyPr>
          <a:lstStyle/>
          <a:p>
            <a:endParaRPr lang="en-US"/>
          </a:p>
        </p:txBody>
      </p:sp>
      <p:sp>
        <p:nvSpPr>
          <p:cNvPr id="1755139" name="Rectangle 3">
            <a:extLst>
              <a:ext uri="{FF2B5EF4-FFF2-40B4-BE49-F238E27FC236}">
                <a16:creationId xmlns:a16="http://schemas.microsoft.com/office/drawing/2014/main" id="{AC041D35-2700-5215-C838-07B6ED958E6C}"/>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Daniel </a:t>
            </a:r>
            <a:r>
              <a:rPr lang="en-US" altLang="en-US" dirty="0" err="1"/>
              <a:t>Boyarin</a:t>
            </a:r>
            <a:r>
              <a:rPr lang="en-US" altLang="en-US" dirty="0"/>
              <a:t> The Jewish Gospels p31-32, 132</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A0C6D2D-08A2-586D-2F46-1DDFFDDE05B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34C893C6-0DFB-107D-0F53-F2240B0BA72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85486E77-A8CD-C360-AF35-E75ADD784EE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5FDB0DD-4709-4F6C-B14A-25ACA718F7E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59234" name="Rectangle 2">
            <a:extLst>
              <a:ext uri="{FF2B5EF4-FFF2-40B4-BE49-F238E27FC236}">
                <a16:creationId xmlns:a16="http://schemas.microsoft.com/office/drawing/2014/main" id="{1E415130-7821-750B-38B0-FD0FA756BF34}"/>
              </a:ext>
            </a:extLst>
          </p:cNvPr>
          <p:cNvSpPr>
            <a:spLocks noGrp="1" noRot="1" noChangeAspect="1" noChangeArrowheads="1" noTextEdit="1"/>
          </p:cNvSpPr>
          <p:nvPr>
            <p:ph type="sldImg"/>
          </p:nvPr>
        </p:nvSpPr>
        <p:spPr>
          <a:ln/>
        </p:spPr>
      </p:sp>
      <p:sp>
        <p:nvSpPr>
          <p:cNvPr id="1759235" name="Rectangle 3">
            <a:extLst>
              <a:ext uri="{FF2B5EF4-FFF2-40B4-BE49-F238E27FC236}">
                <a16:creationId xmlns:a16="http://schemas.microsoft.com/office/drawing/2014/main" id="{66D183AD-7275-F5EF-C17C-E54E2BA18343}"/>
              </a:ext>
            </a:extLst>
          </p:cNvPr>
          <p:cNvSpPr>
            <a:spLocks noGrp="1" noChangeArrowheads="1"/>
          </p:cNvSpPr>
          <p:nvPr>
            <p:ph type="body" idx="1"/>
          </p:nvPr>
        </p:nvSpPr>
        <p:spPr>
          <a:xfrm>
            <a:off x="152400" y="4114800"/>
            <a:ext cx="6553200" cy="4876800"/>
          </a:xfrm>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9391387-3383-5820-377F-89E50D9EE21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C40DE4BD-DD0A-3EF7-4D42-DB52D56CD55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CDFB1E6D-38D2-FBFD-6300-B1743B9E5C3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76859D-9F43-4C02-923D-996240A7DE4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5378" name="Rectangle 2">
            <a:extLst>
              <a:ext uri="{FF2B5EF4-FFF2-40B4-BE49-F238E27FC236}">
                <a16:creationId xmlns:a16="http://schemas.microsoft.com/office/drawing/2014/main" id="{43BA228A-20D8-4EC2-CE8C-71C2C480C65A}"/>
              </a:ext>
            </a:extLst>
          </p:cNvPr>
          <p:cNvSpPr>
            <a:spLocks noGrp="1" noRot="1" noChangeAspect="1" noChangeArrowheads="1" noTextEdit="1"/>
          </p:cNvSpPr>
          <p:nvPr>
            <p:ph type="sldImg"/>
          </p:nvPr>
        </p:nvSpPr>
        <p:spPr>
          <a:ln/>
        </p:spPr>
      </p:sp>
      <p:sp>
        <p:nvSpPr>
          <p:cNvPr id="1765379" name="Rectangle 3">
            <a:extLst>
              <a:ext uri="{FF2B5EF4-FFF2-40B4-BE49-F238E27FC236}">
                <a16:creationId xmlns:a16="http://schemas.microsoft.com/office/drawing/2014/main" id="{66E3065C-BD43-4995-61BB-29354615D26D}"/>
              </a:ext>
            </a:extLst>
          </p:cNvPr>
          <p:cNvSpPr>
            <a:spLocks noGrp="1" noChangeArrowheads="1"/>
          </p:cNvSpPr>
          <p:nvPr>
            <p:ph type="body" idx="1"/>
          </p:nvPr>
        </p:nvSpPr>
        <p:spPr>
          <a:xfrm>
            <a:off x="152400" y="4114800"/>
            <a:ext cx="6553200" cy="4876800"/>
          </a:xfrm>
        </p:spPr>
        <p:txBody>
          <a:bodyPr/>
          <a:lstStyle/>
          <a:p>
            <a:r>
              <a:rPr lang="en-US" altLang="en-US"/>
              <a:t>Later got to have secondary meanings, but at first, simply son of G-d as royal king with divinely appointed authority.</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DAD539D-49CC-146D-09F7-624A74523B8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4E6D1190-AA38-EEEA-64F7-BF23B40626D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79F95D2F-B5F3-78B8-2E58-5E12B69A46B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87BA48-FFDA-4795-B7B1-75CF2CFB8A4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1282" name="Rectangle 2">
            <a:extLst>
              <a:ext uri="{FF2B5EF4-FFF2-40B4-BE49-F238E27FC236}">
                <a16:creationId xmlns:a16="http://schemas.microsoft.com/office/drawing/2014/main" id="{5ED57831-2AE7-6DCD-E6B5-160853B3358E}"/>
              </a:ext>
            </a:extLst>
          </p:cNvPr>
          <p:cNvSpPr>
            <a:spLocks noGrp="1" noRot="1" noChangeAspect="1" noChangeArrowheads="1" noTextEdit="1"/>
          </p:cNvSpPr>
          <p:nvPr>
            <p:ph type="sldImg"/>
          </p:nvPr>
        </p:nvSpPr>
        <p:spPr>
          <a:ln/>
        </p:spPr>
      </p:sp>
      <p:sp>
        <p:nvSpPr>
          <p:cNvPr id="1761283" name="Rectangle 3">
            <a:extLst>
              <a:ext uri="{FF2B5EF4-FFF2-40B4-BE49-F238E27FC236}">
                <a16:creationId xmlns:a16="http://schemas.microsoft.com/office/drawing/2014/main" id="{A887155A-4EF1-3CF7-6376-62F2B7AA1412}"/>
              </a:ext>
            </a:extLst>
          </p:cNvPr>
          <p:cNvSpPr>
            <a:spLocks noGrp="1" noChangeArrowheads="1"/>
          </p:cNvSpPr>
          <p:nvPr>
            <p:ph type="body" idx="1"/>
          </p:nvPr>
        </p:nvSpPr>
        <p:spPr>
          <a:xfrm>
            <a:off x="152400" y="4114800"/>
            <a:ext cx="6553200" cy="4876800"/>
          </a:xfrm>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BB72461-7B26-632E-B4D0-36064153465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209102BC-6F0C-5C94-EA3B-47027A4B4B2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29DA6A8A-6953-B52F-B4E7-FBDF7E24619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FAE402-8E89-4F4D-A244-A58C94153B0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75618" name="Rectangle 2">
            <a:extLst>
              <a:ext uri="{FF2B5EF4-FFF2-40B4-BE49-F238E27FC236}">
                <a16:creationId xmlns:a16="http://schemas.microsoft.com/office/drawing/2014/main" id="{B92F81C9-F2A0-5F86-AB69-E76421612947}"/>
              </a:ext>
            </a:extLst>
          </p:cNvPr>
          <p:cNvSpPr>
            <a:spLocks noGrp="1" noRot="1" noChangeAspect="1" noChangeArrowheads="1" noTextEdit="1"/>
          </p:cNvSpPr>
          <p:nvPr>
            <p:ph type="sldImg"/>
          </p:nvPr>
        </p:nvSpPr>
        <p:spPr>
          <a:ln/>
        </p:spPr>
      </p:sp>
      <p:sp>
        <p:nvSpPr>
          <p:cNvPr id="1775619" name="Rectangle 3">
            <a:extLst>
              <a:ext uri="{FF2B5EF4-FFF2-40B4-BE49-F238E27FC236}">
                <a16:creationId xmlns:a16="http://schemas.microsoft.com/office/drawing/2014/main" id="{14418E77-F45C-F5AA-0B63-78B1690A4DF5}"/>
              </a:ext>
            </a:extLst>
          </p:cNvPr>
          <p:cNvSpPr>
            <a:spLocks noGrp="1" noChangeArrowheads="1"/>
          </p:cNvSpPr>
          <p:nvPr>
            <p:ph type="body" idx="1"/>
          </p:nvPr>
        </p:nvSpPr>
        <p:spPr>
          <a:xfrm>
            <a:off x="152400" y="4114800"/>
            <a:ext cx="6553200" cy="4876800"/>
          </a:xfrm>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CC16D56-E5EF-4A00-FE82-42D89D8D417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AD097A1A-23BE-11F8-C2C1-2CD84B51A5C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2CB958B0-B35F-6858-569D-74D04F4630E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35BA3F-7408-4F84-B24A-A1725C5C7A3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3330" name="Rectangle 2">
            <a:extLst>
              <a:ext uri="{FF2B5EF4-FFF2-40B4-BE49-F238E27FC236}">
                <a16:creationId xmlns:a16="http://schemas.microsoft.com/office/drawing/2014/main" id="{348B4D13-9972-454A-A05D-61F9A721B853}"/>
              </a:ext>
            </a:extLst>
          </p:cNvPr>
          <p:cNvSpPr>
            <a:spLocks noGrp="1" noRot="1" noChangeAspect="1" noChangeArrowheads="1" noTextEdit="1"/>
          </p:cNvSpPr>
          <p:nvPr>
            <p:ph type="sldImg"/>
          </p:nvPr>
        </p:nvSpPr>
        <p:spPr>
          <a:ln/>
        </p:spPr>
      </p:sp>
      <p:sp>
        <p:nvSpPr>
          <p:cNvPr id="1763331" name="Rectangle 3">
            <a:extLst>
              <a:ext uri="{FF2B5EF4-FFF2-40B4-BE49-F238E27FC236}">
                <a16:creationId xmlns:a16="http://schemas.microsoft.com/office/drawing/2014/main" id="{7A709775-9F84-2CAE-5AEE-EE52FFCB97E0}"/>
              </a:ext>
            </a:extLst>
          </p:cNvPr>
          <p:cNvSpPr>
            <a:spLocks noGrp="1" noChangeArrowheads="1"/>
          </p:cNvSpPr>
          <p:nvPr>
            <p:ph type="body" idx="1"/>
          </p:nvPr>
        </p:nvSpPr>
        <p:spPr>
          <a:xfrm>
            <a:off x="152400" y="4114800"/>
            <a:ext cx="6553200" cy="4876800"/>
          </a:xfrm>
        </p:spPr>
        <p:txBody>
          <a:bodyPr/>
          <a:lstStyle/>
          <a:p>
            <a:r>
              <a:rPr lang="en-US" altLang="en-US"/>
              <a:t>Reversal: Son of G-d = divinely appointed king.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F6577-2A56-ACD0-0BE7-F861E48F7025}"/>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4633BF61-0870-8A6F-57AE-032E478F02A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0CA53AF5-BAFE-71B4-7B11-E7569636E53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2EAFA557-A302-5BF7-9AEE-A095D3062F8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35BA3F-7408-4F84-B24A-A1725C5C7A3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3330" name="Rectangle 2">
            <a:extLst>
              <a:ext uri="{FF2B5EF4-FFF2-40B4-BE49-F238E27FC236}">
                <a16:creationId xmlns:a16="http://schemas.microsoft.com/office/drawing/2014/main" id="{1A042239-CB81-78F0-EBD0-63B9A4507EC5}"/>
              </a:ext>
            </a:extLst>
          </p:cNvPr>
          <p:cNvSpPr>
            <a:spLocks noGrp="1" noRot="1" noChangeAspect="1" noChangeArrowheads="1" noTextEdit="1"/>
          </p:cNvSpPr>
          <p:nvPr>
            <p:ph type="sldImg"/>
          </p:nvPr>
        </p:nvSpPr>
        <p:spPr>
          <a:ln/>
        </p:spPr>
      </p:sp>
      <p:sp>
        <p:nvSpPr>
          <p:cNvPr id="1763331" name="Rectangle 3">
            <a:extLst>
              <a:ext uri="{FF2B5EF4-FFF2-40B4-BE49-F238E27FC236}">
                <a16:creationId xmlns:a16="http://schemas.microsoft.com/office/drawing/2014/main" id="{75316AFB-66E8-C853-69B7-9E6C40786C1C}"/>
              </a:ext>
            </a:extLst>
          </p:cNvPr>
          <p:cNvSpPr>
            <a:spLocks noGrp="1" noChangeArrowheads="1"/>
          </p:cNvSpPr>
          <p:nvPr>
            <p:ph type="body" idx="1"/>
          </p:nvPr>
        </p:nvSpPr>
        <p:spPr>
          <a:xfrm>
            <a:off x="152400" y="4114800"/>
            <a:ext cx="6553200" cy="4876800"/>
          </a:xfrm>
        </p:spPr>
        <p:txBody>
          <a:bodyPr/>
          <a:lstStyle/>
          <a:p>
            <a:r>
              <a:rPr lang="en-US" altLang="en-US"/>
              <a:t>Reversal: Son of G-d = divinely appointed king.</a:t>
            </a:r>
          </a:p>
        </p:txBody>
      </p:sp>
    </p:spTree>
    <p:extLst>
      <p:ext uri="{BB962C8B-B14F-4D97-AF65-F5344CB8AC3E}">
        <p14:creationId xmlns:p14="http://schemas.microsoft.com/office/powerpoint/2010/main" val="34043512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CFFA889-F085-EA18-F05E-CD05052DF13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D60CFB73-542A-0B01-5F54-3D9FEED1BF2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B948165F-A957-865B-5ECA-584DCA5106B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CE0AE69-4C1E-4B8E-8D9C-98F65C5CD76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51042" name="Rectangle 2">
            <a:extLst>
              <a:ext uri="{FF2B5EF4-FFF2-40B4-BE49-F238E27FC236}">
                <a16:creationId xmlns:a16="http://schemas.microsoft.com/office/drawing/2014/main" id="{F7E2BF1E-EFB5-DE34-A9E7-E8EDF40BF8FE}"/>
              </a:ext>
            </a:extLst>
          </p:cNvPr>
          <p:cNvSpPr>
            <a:spLocks noGrp="1" noRot="1" noChangeAspect="1" noChangeArrowheads="1" noTextEdit="1"/>
          </p:cNvSpPr>
          <p:nvPr>
            <p:ph type="sldImg"/>
          </p:nvPr>
        </p:nvSpPr>
        <p:spPr>
          <a:ln/>
        </p:spPr>
      </p:sp>
      <p:sp>
        <p:nvSpPr>
          <p:cNvPr id="1751043" name="Rectangle 3">
            <a:extLst>
              <a:ext uri="{FF2B5EF4-FFF2-40B4-BE49-F238E27FC236}">
                <a16:creationId xmlns:a16="http://schemas.microsoft.com/office/drawing/2014/main" id="{361D0A5F-A04F-4F96-DE0F-A3642344D17E}"/>
              </a:ext>
            </a:extLst>
          </p:cNvPr>
          <p:cNvSpPr>
            <a:spLocks noGrp="1" noChangeArrowheads="1"/>
          </p:cNvSpPr>
          <p:nvPr>
            <p:ph type="body" idx="1"/>
          </p:nvPr>
        </p:nvSpPr>
        <p:spPr>
          <a:xfrm>
            <a:off x="152400" y="4114800"/>
            <a:ext cx="6553200" cy="4876800"/>
          </a:xfrm>
        </p:spPr>
        <p:txBody>
          <a:bodyPr/>
          <a:lstStyle/>
          <a:p>
            <a:r>
              <a:rPr lang="en-US" altLang="en-US"/>
              <a:t>Coming with clouds Ps 18, and about 70 passages picture of G</a:t>
            </a:r>
          </a:p>
          <a:p>
            <a:r>
              <a:rPr lang="en-US" altLang="en-US"/>
              <a:t>In my distress I called to ADONAI; I cried out to my God. Out of his temple he heard my voice; my cry reached his ears. 7 "Then the earth quaked and shook, the foundations of the mountains trembled. They were shaken because he was angry. 8 Smoke arose in his nostrils; out of his mouth came devouring fire; sparks blazed forth from him. 9 He lowered heaven and came down with thick darkness under his feet. 10 He rode on a keruv; he flew, swooping down on the wings of the wind.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5D26726-1B63-A992-9383-FF5B7DF9A98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1561AA32-2878-2B3B-FC19-4869043E975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58E02D1C-774C-8CF5-8363-787F85EB56F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BA8C6D-7406-4279-95DD-56C6A68D634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7426" name="Rectangle 2">
            <a:extLst>
              <a:ext uri="{FF2B5EF4-FFF2-40B4-BE49-F238E27FC236}">
                <a16:creationId xmlns:a16="http://schemas.microsoft.com/office/drawing/2014/main" id="{5B464BD6-92CE-0ECC-615B-0DE112F33457}"/>
              </a:ext>
            </a:extLst>
          </p:cNvPr>
          <p:cNvSpPr>
            <a:spLocks noGrp="1" noRot="1" noChangeAspect="1" noChangeArrowheads="1" noTextEdit="1"/>
          </p:cNvSpPr>
          <p:nvPr>
            <p:ph type="sldImg"/>
          </p:nvPr>
        </p:nvSpPr>
        <p:spPr>
          <a:ln/>
        </p:spPr>
      </p:sp>
      <p:sp>
        <p:nvSpPr>
          <p:cNvPr id="1767427" name="Rectangle 3">
            <a:extLst>
              <a:ext uri="{FF2B5EF4-FFF2-40B4-BE49-F238E27FC236}">
                <a16:creationId xmlns:a16="http://schemas.microsoft.com/office/drawing/2014/main" id="{4543F67C-9C13-F43F-2696-47BCD75BF3FC}"/>
              </a:ext>
            </a:extLst>
          </p:cNvPr>
          <p:cNvSpPr>
            <a:spLocks noGrp="1" noChangeArrowheads="1"/>
          </p:cNvSpPr>
          <p:nvPr>
            <p:ph type="body" idx="1"/>
          </p:nvPr>
        </p:nvSpPr>
        <p:spPr>
          <a:xfrm>
            <a:off x="152400" y="4114800"/>
            <a:ext cx="6553200" cy="4876800"/>
          </a:xfrm>
        </p:spPr>
        <p:txBody>
          <a:bodyPr/>
          <a:lstStyle/>
          <a:p>
            <a:r>
              <a:rPr lang="en-US" altLang="en-US"/>
              <a:t>Exonerate Paul</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98EA92A-2A92-EFA6-E326-40C774F7FC5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4F76A6AE-59F8-2F95-BBF5-F95C73A95E3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489D35BE-4E10-FD27-E719-269BB15E335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07ED32F-0F00-4790-B0C7-85599D5006C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69474" name="Rectangle 2">
            <a:extLst>
              <a:ext uri="{FF2B5EF4-FFF2-40B4-BE49-F238E27FC236}">
                <a16:creationId xmlns:a16="http://schemas.microsoft.com/office/drawing/2014/main" id="{983A57E8-790A-678D-2DA9-B2031B3BCFBB}"/>
              </a:ext>
            </a:extLst>
          </p:cNvPr>
          <p:cNvSpPr>
            <a:spLocks noGrp="1" noRot="1" noChangeAspect="1" noChangeArrowheads="1" noTextEdit="1"/>
          </p:cNvSpPr>
          <p:nvPr>
            <p:ph type="sldImg"/>
          </p:nvPr>
        </p:nvSpPr>
        <p:spPr>
          <a:ln/>
        </p:spPr>
      </p:sp>
      <p:sp>
        <p:nvSpPr>
          <p:cNvPr id="1769475" name="Rectangle 3">
            <a:extLst>
              <a:ext uri="{FF2B5EF4-FFF2-40B4-BE49-F238E27FC236}">
                <a16:creationId xmlns:a16="http://schemas.microsoft.com/office/drawing/2014/main" id="{B5E7C380-C657-6783-ED8B-41175B222D9D}"/>
              </a:ext>
            </a:extLst>
          </p:cNvPr>
          <p:cNvSpPr>
            <a:spLocks noGrp="1" noChangeArrowheads="1"/>
          </p:cNvSpPr>
          <p:nvPr>
            <p:ph type="body" idx="1"/>
          </p:nvPr>
        </p:nvSpPr>
        <p:spPr>
          <a:xfrm>
            <a:off x="152400" y="4114800"/>
            <a:ext cx="6553200" cy="4876800"/>
          </a:xfrm>
        </p:spPr>
        <p:txBody>
          <a:bodyPr/>
          <a:lstStyle/>
          <a:p>
            <a:r>
              <a:rPr lang="en-US" altLang="en-US"/>
              <a:t>Total reversal of traditional Christian teaching.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B2794BE-7A21-61E3-C57C-D4BC3CD162C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9FC83E7A-68A5-33D2-BB28-CB0C46CEBE9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1745D8AC-41AE-FF0E-1FB0-54E79FBD66A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9BAEF99-621B-4E6F-9711-3B1C5C65FD4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71522" name="Rectangle 2">
            <a:extLst>
              <a:ext uri="{FF2B5EF4-FFF2-40B4-BE49-F238E27FC236}">
                <a16:creationId xmlns:a16="http://schemas.microsoft.com/office/drawing/2014/main" id="{2E521A27-B268-F5F2-5893-9DB54A7A3C20}"/>
              </a:ext>
            </a:extLst>
          </p:cNvPr>
          <p:cNvSpPr>
            <a:spLocks noGrp="1" noRot="1" noChangeAspect="1" noChangeArrowheads="1" noTextEdit="1"/>
          </p:cNvSpPr>
          <p:nvPr>
            <p:ph type="sldImg"/>
          </p:nvPr>
        </p:nvSpPr>
        <p:spPr>
          <a:ln/>
        </p:spPr>
      </p:sp>
      <p:sp>
        <p:nvSpPr>
          <p:cNvPr id="1771523" name="Rectangle 3">
            <a:extLst>
              <a:ext uri="{FF2B5EF4-FFF2-40B4-BE49-F238E27FC236}">
                <a16:creationId xmlns:a16="http://schemas.microsoft.com/office/drawing/2014/main" id="{3C632FBC-62F3-C10F-5A1B-7BC55891B13E}"/>
              </a:ext>
            </a:extLst>
          </p:cNvPr>
          <p:cNvSpPr>
            <a:spLocks noGrp="1" noChangeArrowheads="1"/>
          </p:cNvSpPr>
          <p:nvPr>
            <p:ph type="body" idx="1"/>
          </p:nvPr>
        </p:nvSpPr>
        <p:spPr>
          <a:xfrm>
            <a:off x="152400" y="4114800"/>
            <a:ext cx="6553200" cy="4876800"/>
          </a:xfrm>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0F2B6B8-B49D-09C1-EF8D-2A66B289235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59BDBA36-5CE8-B45E-DEA5-DD7F2FAFB73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8CCA8F17-0B9F-E3D3-C87E-ADEFD199B7B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DE8CA16-A8E6-4C18-B1AE-B4042B1D362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79714" name="Rectangle 2">
            <a:extLst>
              <a:ext uri="{FF2B5EF4-FFF2-40B4-BE49-F238E27FC236}">
                <a16:creationId xmlns:a16="http://schemas.microsoft.com/office/drawing/2014/main" id="{A0B64FBD-03C2-7F3D-BAC3-1AC10911BE66}"/>
              </a:ext>
            </a:extLst>
          </p:cNvPr>
          <p:cNvSpPr>
            <a:spLocks noGrp="1" noRot="1" noChangeAspect="1" noChangeArrowheads="1" noTextEdit="1"/>
          </p:cNvSpPr>
          <p:nvPr>
            <p:ph type="sldImg"/>
          </p:nvPr>
        </p:nvSpPr>
        <p:spPr>
          <a:ln/>
        </p:spPr>
      </p:sp>
      <p:sp>
        <p:nvSpPr>
          <p:cNvPr id="1779715" name="Rectangle 3">
            <a:extLst>
              <a:ext uri="{FF2B5EF4-FFF2-40B4-BE49-F238E27FC236}">
                <a16:creationId xmlns:a16="http://schemas.microsoft.com/office/drawing/2014/main" id="{3FA03E03-AEF6-C87F-D7E4-0C9F4DB748FE}"/>
              </a:ext>
            </a:extLst>
          </p:cNvPr>
          <p:cNvSpPr>
            <a:spLocks noGrp="1" noChangeArrowheads="1"/>
          </p:cNvSpPr>
          <p:nvPr>
            <p:ph type="body" idx="1"/>
          </p:nvPr>
        </p:nvSpPr>
        <p:spPr>
          <a:xfrm>
            <a:off x="152400" y="4114800"/>
            <a:ext cx="6553200" cy="4876800"/>
          </a:xfrm>
        </p:spPr>
        <p:txBody>
          <a:bodyPr/>
          <a:lstStyle/>
          <a:p>
            <a:r>
              <a:rPr lang="en-US" altLang="en-US"/>
              <a:t>Yeshua cites two sources of authority: fact of healing, and Daniel title, quoting Dan 7</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4B32A-0FDA-A557-CC18-A523DFD0E251}"/>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967A0470-ED2E-D8D0-F8BF-52CB94E3771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C2742279-5CF5-AC7B-D118-EC0F0209DAB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7A70F277-941B-6293-2457-589CBF67D4F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DE8CA16-A8E6-4C18-B1AE-B4042B1D362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79714" name="Rectangle 2">
            <a:extLst>
              <a:ext uri="{FF2B5EF4-FFF2-40B4-BE49-F238E27FC236}">
                <a16:creationId xmlns:a16="http://schemas.microsoft.com/office/drawing/2014/main" id="{8859A1AC-65E0-CEF9-795C-B30343903645}"/>
              </a:ext>
            </a:extLst>
          </p:cNvPr>
          <p:cNvSpPr>
            <a:spLocks noGrp="1" noRot="1" noChangeAspect="1" noChangeArrowheads="1" noTextEdit="1"/>
          </p:cNvSpPr>
          <p:nvPr>
            <p:ph type="sldImg"/>
          </p:nvPr>
        </p:nvSpPr>
        <p:spPr>
          <a:ln/>
        </p:spPr>
      </p:sp>
      <p:sp>
        <p:nvSpPr>
          <p:cNvPr id="1779715" name="Rectangle 3">
            <a:extLst>
              <a:ext uri="{FF2B5EF4-FFF2-40B4-BE49-F238E27FC236}">
                <a16:creationId xmlns:a16="http://schemas.microsoft.com/office/drawing/2014/main" id="{767A9458-4AE1-4267-0AE3-9A08CC7B7A1B}"/>
              </a:ext>
            </a:extLst>
          </p:cNvPr>
          <p:cNvSpPr>
            <a:spLocks noGrp="1" noChangeArrowheads="1"/>
          </p:cNvSpPr>
          <p:nvPr>
            <p:ph type="body" idx="1"/>
          </p:nvPr>
        </p:nvSpPr>
        <p:spPr>
          <a:xfrm>
            <a:off x="152400" y="4114800"/>
            <a:ext cx="6553200" cy="4876800"/>
          </a:xfrm>
        </p:spPr>
        <p:txBody>
          <a:bodyPr/>
          <a:lstStyle/>
          <a:p>
            <a:r>
              <a:rPr lang="en-US" altLang="en-US"/>
              <a:t>Yeshua cites two sources of authority: fact of healing, and Daniel title, quoting Dan 7</a:t>
            </a:r>
          </a:p>
        </p:txBody>
      </p:sp>
    </p:spTree>
    <p:extLst>
      <p:ext uri="{BB962C8B-B14F-4D97-AF65-F5344CB8AC3E}">
        <p14:creationId xmlns:p14="http://schemas.microsoft.com/office/powerpoint/2010/main" val="22546552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46DC1AB-6416-C043-A235-9956B0BFA2D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9E2FA3B9-4C68-7914-3F1E-F36900460DE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18C82631-9236-03C1-A92F-27F94EF52E0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8A40849-62EF-4F23-A3C2-B5672BD0F72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73570" name="Rectangle 2">
            <a:extLst>
              <a:ext uri="{FF2B5EF4-FFF2-40B4-BE49-F238E27FC236}">
                <a16:creationId xmlns:a16="http://schemas.microsoft.com/office/drawing/2014/main" id="{41763AD0-937D-8EDD-7E9C-9D896FB98B2F}"/>
              </a:ext>
            </a:extLst>
          </p:cNvPr>
          <p:cNvSpPr>
            <a:spLocks noGrp="1" noRot="1" noChangeAspect="1" noChangeArrowheads="1" noTextEdit="1"/>
          </p:cNvSpPr>
          <p:nvPr>
            <p:ph type="sldImg"/>
          </p:nvPr>
        </p:nvSpPr>
        <p:spPr>
          <a:ln/>
        </p:spPr>
      </p:sp>
      <p:sp>
        <p:nvSpPr>
          <p:cNvPr id="1773571" name="Rectangle 3">
            <a:extLst>
              <a:ext uri="{FF2B5EF4-FFF2-40B4-BE49-F238E27FC236}">
                <a16:creationId xmlns:a16="http://schemas.microsoft.com/office/drawing/2014/main" id="{84201C66-BBD0-05FF-8400-2840711CCD20}"/>
              </a:ext>
            </a:extLst>
          </p:cNvPr>
          <p:cNvSpPr>
            <a:spLocks noGrp="1" noChangeArrowheads="1"/>
          </p:cNvSpPr>
          <p:nvPr>
            <p:ph type="body" idx="1"/>
          </p:nvPr>
        </p:nvSpPr>
        <p:spPr>
          <a:xfrm>
            <a:off x="152400" y="4114800"/>
            <a:ext cx="6553200" cy="4876800"/>
          </a:xfrm>
        </p:spPr>
        <p:txBody>
          <a:bodyPr/>
          <a:lstStyle/>
          <a:p>
            <a:r>
              <a:rPr lang="en-US" altLang="en-US"/>
              <a:t>Was Rabbinic context to interpret Shabbat laws  Boyarin 63</a:t>
            </a:r>
          </a:p>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045F6DE-5C22-45EE-2FBA-7677F48D293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BB43C376-BD52-36E1-E6A1-F08990640B8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599F5AA6-4817-77EC-54D2-2995E77F303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8BD695-EAAE-4C86-BBEA-EB85F8180D9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87906" name="Rectangle 2">
            <a:extLst>
              <a:ext uri="{FF2B5EF4-FFF2-40B4-BE49-F238E27FC236}">
                <a16:creationId xmlns:a16="http://schemas.microsoft.com/office/drawing/2014/main" id="{0796BBD5-21E5-6838-C43C-53AFA57E88D1}"/>
              </a:ext>
            </a:extLst>
          </p:cNvPr>
          <p:cNvSpPr>
            <a:spLocks noGrp="1" noRot="1" noChangeAspect="1" noChangeArrowheads="1" noTextEdit="1"/>
          </p:cNvSpPr>
          <p:nvPr>
            <p:ph type="sldImg"/>
          </p:nvPr>
        </p:nvSpPr>
        <p:spPr>
          <a:ln/>
        </p:spPr>
      </p:sp>
      <p:sp>
        <p:nvSpPr>
          <p:cNvPr id="1787907" name="Rectangle 3">
            <a:extLst>
              <a:ext uri="{FF2B5EF4-FFF2-40B4-BE49-F238E27FC236}">
                <a16:creationId xmlns:a16="http://schemas.microsoft.com/office/drawing/2014/main" id="{96365852-F0E7-AFA5-F401-391AFCFC557D}"/>
              </a:ext>
            </a:extLst>
          </p:cNvPr>
          <p:cNvSpPr>
            <a:spLocks noGrp="1" noChangeArrowheads="1"/>
          </p:cNvSpPr>
          <p:nvPr>
            <p:ph type="body" idx="1"/>
          </p:nvPr>
        </p:nvSpPr>
        <p:spPr>
          <a:xfrm>
            <a:off x="152400" y="4114800"/>
            <a:ext cx="6553200" cy="4876800"/>
          </a:xfrm>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F5D97B5-C1EF-C994-9BEE-D354AAD98B0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Messiah's Birthday Phil 2.7Keno-o Tsimtsum </a:t>
            </a:r>
          </a:p>
        </p:txBody>
      </p:sp>
      <p:sp>
        <p:nvSpPr>
          <p:cNvPr id="3" name="Rectangle 3">
            <a:extLst>
              <a:ext uri="{FF2B5EF4-FFF2-40B4-BE49-F238E27FC236}">
                <a16:creationId xmlns:a16="http://schemas.microsoft.com/office/drawing/2014/main" id="{D9ECA639-89AB-1829-32D6-CC6989F67A4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Oct 10 2026 5786</a:t>
            </a:r>
          </a:p>
        </p:txBody>
      </p:sp>
      <p:sp>
        <p:nvSpPr>
          <p:cNvPr id="4" name="Rectangle 7">
            <a:extLst>
              <a:ext uri="{FF2B5EF4-FFF2-40B4-BE49-F238E27FC236}">
                <a16:creationId xmlns:a16="http://schemas.microsoft.com/office/drawing/2014/main" id="{50600FBF-9E7F-831D-6DB0-8A1C65359FA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68A84AF-9201-4835-862A-122DF93AE18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85858" name="Rectangle 2">
            <a:extLst>
              <a:ext uri="{FF2B5EF4-FFF2-40B4-BE49-F238E27FC236}">
                <a16:creationId xmlns:a16="http://schemas.microsoft.com/office/drawing/2014/main" id="{18497538-46CA-B756-7FE9-D3C215C343B7}"/>
              </a:ext>
            </a:extLst>
          </p:cNvPr>
          <p:cNvSpPr>
            <a:spLocks noGrp="1" noRot="1" noChangeAspect="1" noChangeArrowheads="1" noTextEdit="1"/>
          </p:cNvSpPr>
          <p:nvPr>
            <p:ph type="sldImg"/>
          </p:nvPr>
        </p:nvSpPr>
        <p:spPr>
          <a:ln/>
        </p:spPr>
      </p:sp>
      <p:sp>
        <p:nvSpPr>
          <p:cNvPr id="1785859" name="Rectangle 3">
            <a:extLst>
              <a:ext uri="{FF2B5EF4-FFF2-40B4-BE49-F238E27FC236}">
                <a16:creationId xmlns:a16="http://schemas.microsoft.com/office/drawing/2014/main" id="{524CE198-196D-489D-564E-216CC9AF4E57}"/>
              </a:ext>
            </a:extLst>
          </p:cNvPr>
          <p:cNvSpPr>
            <a:spLocks noGrp="1" noChangeArrowheads="1"/>
          </p:cNvSpPr>
          <p:nvPr>
            <p:ph type="body" idx="1"/>
          </p:nvPr>
        </p:nvSpPr>
        <p:spPr>
          <a:xfrm>
            <a:off x="152400" y="4114800"/>
            <a:ext cx="6553200" cy="4876800"/>
          </a:xfrm>
        </p:spPr>
        <p:txBody>
          <a:bodyPr/>
          <a:lstStyle/>
          <a:p>
            <a:r>
              <a:rPr lang="en-US" altLang="en-US"/>
              <a:t>Here is the point, G-d came to be seen.  Ivov/Jobs prayer in distress.  </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91CB9-B09E-0CE6-32FC-A83E7FF2F61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E61EB90-0AFA-4FFF-E1F1-AE15208FECF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B58FBF0B-6FAF-7A24-8BA7-B1850267FC5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8C2ED563-8197-B921-8002-19DDF67B580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3A8824E-9151-BCA8-5067-05077B7BE030}"/>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0A52B982-CF40-AB9F-D8B2-2F539B6DB4F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22E609A3-A83A-9AB2-39F1-0C6AD391F73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1198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747E1-3A11-0AE7-05DE-4F3EB9B9089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04FD514-073B-9667-0254-9A7142FD0A0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B77AFD42-8BB4-408C-F314-5A57E665AAF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A305CE12-D9C2-3FF6-6AA5-F6E945482BB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FB2E773-A571-CC70-FB58-326240057019}"/>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A3605C25-84C5-3FA9-6965-5E33849E844E}"/>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FC81B778-11AF-C6C7-7465-51F3A5BF9B6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6403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61A10-FC20-4EB8-CA7F-02287B538B3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146C902-5068-3417-A782-67C1166A550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243ECF87-E657-425B-D576-F7598BB0ED2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F119564F-CACC-4AA3-0000-A0ED404F8CE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3F612FE-CEEE-66D2-36EE-35AA80A9D7BA}"/>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FB653173-EE0E-92FF-687C-BC2D47539FF1}"/>
              </a:ext>
            </a:extLst>
          </p:cNvPr>
          <p:cNvSpPr>
            <a:spLocks noGrp="1" noChangeArrowheads="1"/>
          </p:cNvSpPr>
          <p:nvPr>
            <p:ph type="body" idx="1"/>
          </p:nvPr>
        </p:nvSpPr>
        <p:spPr>
          <a:xfrm>
            <a:off x="152400" y="4114800"/>
            <a:ext cx="6553200" cy="4876800"/>
          </a:xfrm>
        </p:spPr>
        <p:txBody>
          <a:bodyPr/>
          <a:lstStyle/>
          <a:p>
            <a:r>
              <a:rPr lang="en-US" altLang="en-US" dirty="0"/>
              <a:t>This is what Messiah’s Birthday celebrates.   </a:t>
            </a:r>
          </a:p>
        </p:txBody>
      </p:sp>
      <p:cxnSp>
        <p:nvCxnSpPr>
          <p:cNvPr id="3" name="Straight Connector 2">
            <a:extLst>
              <a:ext uri="{FF2B5EF4-FFF2-40B4-BE49-F238E27FC236}">
                <a16:creationId xmlns:a16="http://schemas.microsoft.com/office/drawing/2014/main" id="{87C78F0F-6544-7990-31D8-4920519F1BF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4024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0BB63-F12A-7CDF-D401-89424935881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A18424D-34CE-E916-3A2A-0B78CEAC0AA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F2C0B3CA-483A-17E3-5EC3-E825B7363F9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0F1D1A49-801B-8647-17EE-56CC0F34FB8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86AB544-6DC4-515C-6A9E-A9880DB33E96}"/>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4CFF74F2-6DC7-6654-EB7B-A30E9DA9A125}"/>
              </a:ext>
            </a:extLst>
          </p:cNvPr>
          <p:cNvSpPr>
            <a:spLocks noGrp="1" noChangeArrowheads="1"/>
          </p:cNvSpPr>
          <p:nvPr>
            <p:ph type="body" idx="1"/>
          </p:nvPr>
        </p:nvSpPr>
        <p:spPr>
          <a:xfrm>
            <a:off x="152400" y="4114800"/>
            <a:ext cx="6553200" cy="4876800"/>
          </a:xfrm>
        </p:spPr>
        <p:txBody>
          <a:bodyPr/>
          <a:lstStyle/>
          <a:p>
            <a:r>
              <a:rPr lang="en-US" altLang="en-US" dirty="0"/>
              <a:t>https://biblehub.com/greek/2758.htm</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This is what Messiah’s Birthday celebrates.    Divine Kenosis.</a:t>
            </a:r>
          </a:p>
          <a:p>
            <a:endParaRPr lang="en-US" altLang="en-US" dirty="0"/>
          </a:p>
        </p:txBody>
      </p:sp>
      <p:cxnSp>
        <p:nvCxnSpPr>
          <p:cNvPr id="3" name="Straight Connector 2">
            <a:extLst>
              <a:ext uri="{FF2B5EF4-FFF2-40B4-BE49-F238E27FC236}">
                <a16:creationId xmlns:a16="http://schemas.microsoft.com/office/drawing/2014/main" id="{E4D9858B-99B8-A5FC-5189-827757353F9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48704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95600-62CF-A03D-7CCA-87B2610D097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3D3CE2B-5558-1995-0D17-0ABCA12DEEA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7F20C262-38BB-7D98-7E13-AB9EFEB4361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F87A0FBF-1384-44B4-7A12-97091443A58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F2D10B0-DE73-881E-F7D7-4486699479F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5FC189C2-466E-C4DB-5144-D24AFCECA9FC}"/>
              </a:ext>
            </a:extLst>
          </p:cNvPr>
          <p:cNvSpPr>
            <a:spLocks noGrp="1" noChangeArrowheads="1"/>
          </p:cNvSpPr>
          <p:nvPr>
            <p:ph type="body" idx="1"/>
          </p:nvPr>
        </p:nvSpPr>
        <p:spPr>
          <a:xfrm>
            <a:off x="152400" y="4114800"/>
            <a:ext cx="6553200" cy="4876800"/>
          </a:xfrm>
        </p:spPr>
        <p:txBody>
          <a:bodyPr/>
          <a:lstStyle/>
          <a:p>
            <a:r>
              <a:rPr lang="en-US" altLang="en-US" dirty="0"/>
              <a:t>https://biblehub.com/greek/2758.htm</a:t>
            </a:r>
          </a:p>
        </p:txBody>
      </p:sp>
      <p:cxnSp>
        <p:nvCxnSpPr>
          <p:cNvPr id="3" name="Straight Connector 2">
            <a:extLst>
              <a:ext uri="{FF2B5EF4-FFF2-40B4-BE49-F238E27FC236}">
                <a16:creationId xmlns:a16="http://schemas.microsoft.com/office/drawing/2014/main" id="{CEE8C8E3-9A10-2DE8-B29C-A84736F3DB2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93747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67059-2DB3-C925-A07E-5EDA6F985D4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AFBD81D-D12A-2400-D117-A1996A379FF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D779A691-92D5-2153-4A52-D0C5C8D0649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010080B1-C65B-31A4-BF68-71211F45CC2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1D3ECBF-E4CB-60CA-3EBD-88DCE779664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53E8174E-E480-A3B7-9F29-FF4ED49F070A}"/>
              </a:ext>
            </a:extLst>
          </p:cNvPr>
          <p:cNvSpPr>
            <a:spLocks noGrp="1" noChangeArrowheads="1"/>
          </p:cNvSpPr>
          <p:nvPr>
            <p:ph type="body" idx="1"/>
          </p:nvPr>
        </p:nvSpPr>
        <p:spPr>
          <a:xfrm>
            <a:off x="152400" y="4114800"/>
            <a:ext cx="6553200" cy="4876800"/>
          </a:xfrm>
        </p:spPr>
        <p:txBody>
          <a:bodyPr/>
          <a:lstStyle/>
          <a:p>
            <a:r>
              <a:rPr lang="en-US" altLang="en-US" dirty="0"/>
              <a:t>https://biblehub.com/greek/2758.htm</a:t>
            </a:r>
          </a:p>
        </p:txBody>
      </p:sp>
      <p:cxnSp>
        <p:nvCxnSpPr>
          <p:cNvPr id="3" name="Straight Connector 2">
            <a:extLst>
              <a:ext uri="{FF2B5EF4-FFF2-40B4-BE49-F238E27FC236}">
                <a16:creationId xmlns:a16="http://schemas.microsoft.com/office/drawing/2014/main" id="{BE6E526E-E6CE-AAB3-4888-F7013114ECE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8784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58CD0-5296-C4DA-8137-30CC741B7B5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FAEA811-2CEE-CFF8-C316-E84D98B61E5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EEEBA45E-ADD5-A6E4-8108-D5100643005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827A6FF3-F396-C7FF-CB20-A5A31332D45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A52ED30-4F6B-2762-67BE-D9873E39454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392C7775-9D91-3490-EC05-A64F4C693042}"/>
              </a:ext>
            </a:extLst>
          </p:cNvPr>
          <p:cNvSpPr>
            <a:spLocks noGrp="1" noChangeArrowheads="1"/>
          </p:cNvSpPr>
          <p:nvPr>
            <p:ph type="body" idx="1"/>
          </p:nvPr>
        </p:nvSpPr>
        <p:spPr>
          <a:xfrm>
            <a:off x="152400" y="4114800"/>
            <a:ext cx="6553200" cy="4876800"/>
          </a:xfrm>
        </p:spPr>
        <p:txBody>
          <a:bodyPr/>
          <a:lstStyle/>
          <a:p>
            <a:r>
              <a:rPr lang="en-US" altLang="en-US" dirty="0"/>
              <a:t>https://biblehub.com/greek/2758.htm</a:t>
            </a:r>
          </a:p>
        </p:txBody>
      </p:sp>
      <p:cxnSp>
        <p:nvCxnSpPr>
          <p:cNvPr id="3" name="Straight Connector 2">
            <a:extLst>
              <a:ext uri="{FF2B5EF4-FFF2-40B4-BE49-F238E27FC236}">
                <a16:creationId xmlns:a16="http://schemas.microsoft.com/office/drawing/2014/main" id="{4338BF44-CB9D-BACF-F9FA-822BAC60111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76835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A1D68-3BBD-9B14-B98A-D03D97BFA01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3831850-1E8C-AC3C-53AE-21ED47F1A32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180340DB-20DF-BCF6-A97A-669ECDC6954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787A1173-B919-5648-0D9C-292AF4CEDFE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1597DEF-7E06-6FEA-AE60-4EB58A0F5EE4}"/>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6B7549B4-FDE9-BBA9-835F-23572754E91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8C984626-90FA-7A75-7D3B-B6EFC306D81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0032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6756B-E128-E856-4724-06D0B8E353A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55AE378-B094-E98B-91F0-EC8448A02F4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02215BCE-69BC-79FE-C8A4-1901DFFBEF0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1382A5B8-2E7B-941E-BD29-43064D15172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8171813-35CB-4A1F-9612-E2808CF6D100}"/>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C6115FA1-3581-5FCD-204F-A2139B12874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52C3145F-5980-17B9-5324-C8B647B773B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5696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1C5B2-7963-DA6D-F98B-F2C2C18BFC3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FD6BE45-67EE-28DC-2DF3-D62DF471DE8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3F6CA839-398B-C6FF-9A87-2C0A186240A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C99527F0-E9A3-E705-1E19-E628D32F0DD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C24227F-CA4E-0E49-1137-7C3EC0F29924}"/>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4DB78FFF-4116-71B9-8E99-F44C471106AC}"/>
              </a:ext>
            </a:extLst>
          </p:cNvPr>
          <p:cNvSpPr>
            <a:spLocks noGrp="1" noChangeArrowheads="1"/>
          </p:cNvSpPr>
          <p:nvPr>
            <p:ph type="body" idx="1"/>
          </p:nvPr>
        </p:nvSpPr>
        <p:spPr>
          <a:xfrm>
            <a:off x="152400" y="4114800"/>
            <a:ext cx="6553200" cy="4876800"/>
          </a:xfrm>
        </p:spPr>
        <p:txBody>
          <a:bodyPr/>
          <a:lstStyle/>
          <a:p>
            <a:r>
              <a:rPr lang="en-US" altLang="en-US" dirty="0"/>
              <a:t>https://www.genome.gov/sites/default/files/tg/en/illustration/genome.jpg</a:t>
            </a:r>
          </a:p>
          <a:p>
            <a:r>
              <a:rPr lang="en-US" altLang="en-US" dirty="0"/>
              <a:t>I just congratulated a friend whose wife bore him a son, after three daughters.  So, you are not solely an X man.  Also a Y man.</a:t>
            </a:r>
          </a:p>
        </p:txBody>
      </p:sp>
      <p:cxnSp>
        <p:nvCxnSpPr>
          <p:cNvPr id="3" name="Straight Connector 2">
            <a:extLst>
              <a:ext uri="{FF2B5EF4-FFF2-40B4-BE49-F238E27FC236}">
                <a16:creationId xmlns:a16="http://schemas.microsoft.com/office/drawing/2014/main" id="{9434BE75-4E36-EE36-CD9E-541E0D01A60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8246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7AAA4-8EA5-AA80-0F1F-872ABD84423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B2674D8-F9D6-CD5D-7183-C15556F4083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7363AFC3-22EE-3992-80FE-A793B3442CE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DBCED91C-983D-97B6-B367-72687551087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9E5FC94-FE42-0776-7C38-B7278A9EFA6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38103DC9-3BB6-38EA-0DF0-823124892BDA}"/>
              </a:ext>
            </a:extLst>
          </p:cNvPr>
          <p:cNvSpPr>
            <a:spLocks noGrp="1" noChangeArrowheads="1"/>
          </p:cNvSpPr>
          <p:nvPr>
            <p:ph type="body" idx="1"/>
          </p:nvPr>
        </p:nvSpPr>
        <p:spPr>
          <a:xfrm>
            <a:off x="152400" y="4114800"/>
            <a:ext cx="6553200" cy="4876800"/>
          </a:xfrm>
        </p:spPr>
        <p:txBody>
          <a:bodyPr/>
          <a:lstStyle/>
          <a:p>
            <a:r>
              <a:rPr lang="en-US" altLang="en-US" dirty="0"/>
              <a:t>https://www.sciencetimes.com/articles/46097/20230920/human-body-number-cells-massive-new-analysis-reveals-many-person.htm</a:t>
            </a:r>
          </a:p>
        </p:txBody>
      </p:sp>
      <p:cxnSp>
        <p:nvCxnSpPr>
          <p:cNvPr id="3" name="Straight Connector 2">
            <a:extLst>
              <a:ext uri="{FF2B5EF4-FFF2-40B4-BE49-F238E27FC236}">
                <a16:creationId xmlns:a16="http://schemas.microsoft.com/office/drawing/2014/main" id="{39FFC145-2F12-7C4A-A721-C24AC7AE8FD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45595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F8D7D-0F61-C1D5-268E-1DFE0AF93AC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584C9BC-FBC8-C04B-D5AC-51853BF6052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3C2CE8E5-EB89-9EC8-2595-EAF5039BDCB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F4B00496-740F-15FB-C400-0F1BB915E5D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90FCDEC-4C36-199D-9E0C-E492FA381B26}"/>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678C6BEA-8139-D269-13C4-BF472788F69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82ED6555-88B8-C8E2-A3EA-381BCE7ECC0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5070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A2D79-B6C9-A3FF-6460-5259E80B3C2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C6371CD-49D0-134E-3005-C96CCD2783C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8079278C-FEE0-8E3A-FE84-7F484440DE4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A3A8E911-5930-951F-1510-A17139CD800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6DB7563-3ECE-BDBD-95EF-37151ABC25B7}"/>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A9D28D2F-9738-C500-B4EA-9C4D11AD17BF}"/>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B554A7B4-F634-4A84-1D6E-3385D5C3B23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6526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E3714-4A32-A740-FD8A-DAB3FC13154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5F82B3D-521E-1DAE-162E-6A004114D7A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35A63FD7-91C2-ECA8-A8FE-833B84BF22C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A475A7C6-8069-E9C0-4C76-5D5D2F16FFC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8FC5780-42C0-022B-6A6E-53015DA34655}"/>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373F5D76-9503-F7BE-5A6D-29BA5CF1C573}"/>
              </a:ext>
            </a:extLst>
          </p:cNvPr>
          <p:cNvSpPr>
            <a:spLocks noGrp="1" noChangeArrowheads="1"/>
          </p:cNvSpPr>
          <p:nvPr>
            <p:ph type="body" idx="1"/>
          </p:nvPr>
        </p:nvSpPr>
        <p:spPr>
          <a:xfrm>
            <a:off x="152400" y="4114800"/>
            <a:ext cx="6553200" cy="4876800"/>
          </a:xfrm>
        </p:spPr>
        <p:txBody>
          <a:bodyPr/>
          <a:lstStyle/>
          <a:p>
            <a:r>
              <a:rPr lang="en-US" altLang="en-US" dirty="0"/>
              <a:t>https://en.wikipedia.org/wiki/Tzimtzum</a:t>
            </a:r>
          </a:p>
        </p:txBody>
      </p:sp>
      <p:cxnSp>
        <p:nvCxnSpPr>
          <p:cNvPr id="3" name="Straight Connector 2">
            <a:extLst>
              <a:ext uri="{FF2B5EF4-FFF2-40B4-BE49-F238E27FC236}">
                <a16:creationId xmlns:a16="http://schemas.microsoft.com/office/drawing/2014/main" id="{300123BA-05E3-C63F-BFBC-AE7BAAE9A0F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6672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E0603-EFA8-5C7E-EC9A-624772AB3F4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41540D2-5652-E256-5CF2-16E85AA1181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02CEB2C6-C9FC-AD1B-B919-1256688B293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9AB57762-43B2-BCA3-58FF-A8FC006E164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3905E7D-3E20-96FA-FB7B-33FF426102B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F6C5AD03-395C-968C-2410-2D6B7E061BA8}"/>
              </a:ext>
            </a:extLst>
          </p:cNvPr>
          <p:cNvSpPr>
            <a:spLocks noGrp="1" noChangeArrowheads="1"/>
          </p:cNvSpPr>
          <p:nvPr>
            <p:ph type="body" idx="1"/>
          </p:nvPr>
        </p:nvSpPr>
        <p:spPr>
          <a:xfrm>
            <a:off x="152400" y="4114800"/>
            <a:ext cx="6553200" cy="4876800"/>
          </a:xfrm>
        </p:spPr>
        <p:txBody>
          <a:bodyPr/>
          <a:lstStyle/>
          <a:p>
            <a:r>
              <a:rPr lang="en-US" altLang="en-US" dirty="0"/>
              <a:t>https://en.wikipedia.org/wiki/Tzimtzum</a:t>
            </a:r>
          </a:p>
        </p:txBody>
      </p:sp>
      <p:cxnSp>
        <p:nvCxnSpPr>
          <p:cNvPr id="3" name="Straight Connector 2">
            <a:extLst>
              <a:ext uri="{FF2B5EF4-FFF2-40B4-BE49-F238E27FC236}">
                <a16:creationId xmlns:a16="http://schemas.microsoft.com/office/drawing/2014/main" id="{8CBF129F-8C09-FFC6-FC48-7ABD32FA5B3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85350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86455-B507-703A-E802-D363B158093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902DD5F-DB23-7125-A7A6-9DFFD1AF4CA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A372F80B-9EF2-CACD-76C7-5DF5D649D2B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0E1BD315-B0A6-0C51-B69C-6F88B427B8E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40CD52F-D662-9006-27FA-E1BB74B4AC16}"/>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445FA1EC-5995-5539-4F6B-7700B6C62ACA}"/>
              </a:ext>
            </a:extLst>
          </p:cNvPr>
          <p:cNvSpPr>
            <a:spLocks noGrp="1" noChangeArrowheads="1"/>
          </p:cNvSpPr>
          <p:nvPr>
            <p:ph type="body" idx="1"/>
          </p:nvPr>
        </p:nvSpPr>
        <p:spPr>
          <a:xfrm>
            <a:off x="152400" y="4114800"/>
            <a:ext cx="6553200" cy="4876800"/>
          </a:xfrm>
        </p:spPr>
        <p:txBody>
          <a:bodyPr/>
          <a:lstStyle/>
          <a:p>
            <a:r>
              <a:rPr lang="en-US" altLang="en-US" dirty="0" err="1"/>
              <a:t>Tsakhi</a:t>
            </a:r>
            <a:r>
              <a:rPr lang="en-US" altLang="en-US" dirty="0"/>
              <a:t> p 267</a:t>
            </a:r>
          </a:p>
        </p:txBody>
      </p:sp>
      <p:cxnSp>
        <p:nvCxnSpPr>
          <p:cNvPr id="3" name="Straight Connector 2">
            <a:extLst>
              <a:ext uri="{FF2B5EF4-FFF2-40B4-BE49-F238E27FC236}">
                <a16:creationId xmlns:a16="http://schemas.microsoft.com/office/drawing/2014/main" id="{BDEEBD5F-1D69-3530-C75E-706EB4001D4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12706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A8F78-8DB2-A32D-8E00-1490221A592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7D1CC28-43A4-DCD7-F5CE-BD1D368C351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3425B12E-00A5-8161-7C24-7EDB13F78CF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99CD6CD7-81D2-E3D2-5C69-79753EEB0F6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4F832FA-74DF-49FF-F839-D2E808B16320}"/>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E40AE39B-DD18-585C-89AD-B9685DBFDFE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D00DC8F-93DE-5DB6-99F1-90639704251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9197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DB7D6-EBAA-80E5-F2EF-4DBF4FDF4AF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3113B88-D250-F7E5-976B-47A31CFB6F7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136056D3-97C3-B982-5842-87D7BCE5AD9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39CAC340-579B-7204-D333-E2A1F46FA80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15B85A5-3A83-D94B-BC62-2A92BF1CC250}"/>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D6CB3B65-DED9-4755-0EEF-82874744A09D}"/>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A514BF0C-28C4-9551-23AD-36E72D4BB26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92158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F3EE3-1D10-D8A5-057C-16B7681E8AE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D661ED1-93E4-516E-A77C-70226AE605A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96FE0A5-8711-CCB6-3565-3CEB3143590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45B5F447-7548-5D60-CE9A-62F87929992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5686511-C99D-FFC7-A269-EC7D304C7DC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074148E9-6C1C-AE31-3D8E-5A364F37613D}"/>
              </a:ext>
            </a:extLst>
          </p:cNvPr>
          <p:cNvSpPr>
            <a:spLocks noGrp="1" noChangeArrowheads="1"/>
          </p:cNvSpPr>
          <p:nvPr>
            <p:ph type="body" idx="1"/>
          </p:nvPr>
        </p:nvSpPr>
        <p:spPr>
          <a:xfrm>
            <a:off x="152400" y="4114800"/>
            <a:ext cx="6553200" cy="4876800"/>
          </a:xfrm>
        </p:spPr>
        <p:txBody>
          <a:bodyPr/>
          <a:lstStyle/>
          <a:p>
            <a:r>
              <a:rPr lang="en-US" altLang="en-US" dirty="0"/>
              <a:t>Learned???   Experience it.   What are you called to suffer, and learn??</a:t>
            </a:r>
          </a:p>
        </p:txBody>
      </p:sp>
      <p:cxnSp>
        <p:nvCxnSpPr>
          <p:cNvPr id="3" name="Straight Connector 2">
            <a:extLst>
              <a:ext uri="{FF2B5EF4-FFF2-40B4-BE49-F238E27FC236}">
                <a16:creationId xmlns:a16="http://schemas.microsoft.com/office/drawing/2014/main" id="{2D276C95-9F98-DC03-DD23-74021B83003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23190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20804-1CE6-EAEA-FC99-174C2BC762A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BAC9FF1-C120-2BB3-622F-1E591F43703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BBA0C91A-2BEF-B276-22D5-B6D7114091E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8B6193D9-9B49-41C8-BBD9-4846552FE37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7D50181-887D-F71F-EAB5-2D9A2EE1591A}"/>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62604840-0832-3981-C764-5E46D61A2D40}"/>
              </a:ext>
            </a:extLst>
          </p:cNvPr>
          <p:cNvSpPr>
            <a:spLocks noGrp="1" noChangeArrowheads="1"/>
          </p:cNvSpPr>
          <p:nvPr>
            <p:ph type="body" idx="1"/>
          </p:nvPr>
        </p:nvSpPr>
        <p:spPr>
          <a:xfrm>
            <a:off x="152400" y="4114800"/>
            <a:ext cx="6553200" cy="4876800"/>
          </a:xfrm>
        </p:spPr>
        <p:txBody>
          <a:bodyPr/>
          <a:lstStyle/>
          <a:p>
            <a:r>
              <a:rPr lang="en-US" altLang="en-US" dirty="0"/>
              <a:t>Divine Son of Man, Bar Enosh Aramaic, Ben Adam Hebrew</a:t>
            </a:r>
          </a:p>
        </p:txBody>
      </p:sp>
      <p:cxnSp>
        <p:nvCxnSpPr>
          <p:cNvPr id="3" name="Straight Connector 2">
            <a:extLst>
              <a:ext uri="{FF2B5EF4-FFF2-40B4-BE49-F238E27FC236}">
                <a16:creationId xmlns:a16="http://schemas.microsoft.com/office/drawing/2014/main" id="{D491EFCA-EBB7-5962-53B5-33C21A64CCD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34297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D4717-B5AE-7B6B-A25A-8A357E2C219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A4FD4E9-94C3-16FF-5449-EB277737829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D9A7220-A111-CA6A-7DFD-415505E35F3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5138F0F8-B6F0-F8BB-7599-70660DF0DDA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51F037A-4388-35B2-F50C-A7116CD1B970}"/>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1A34DC44-D4BB-20D3-D23D-8AF21EC1C5FF}"/>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9C8D0216-AD20-2C12-73C7-A990F50A465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39748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38826-C641-4D6B-0EC6-D824E0B2613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F4E32F6-7A70-300F-1916-7DC98B23AD6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BC1CE4A8-8427-CDB0-38D8-E3ECFD72986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455A4995-173D-F040-8ACA-A4EDCD63560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9A846E0-A556-1069-49BE-47E4C608074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A0D2FE4B-D375-B0D6-218F-623228D71F0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F5CA2C7-FF28-046B-947F-512C1EA43E6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22375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8DA2E-5046-559D-B876-FF2262C7C0B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EC7E663-0902-E3A7-C7A2-13B53924119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E0A2422-E646-088C-7C02-AEC01D99DE5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3072764F-95C6-5A2E-BAC5-04E1A7EFF88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F531339-0E94-C55A-0CE7-9CAB9A2FA159}"/>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94117669-ECEF-E481-5DE6-CF5D73D61539}"/>
              </a:ext>
            </a:extLst>
          </p:cNvPr>
          <p:cNvSpPr>
            <a:spLocks noGrp="1" noChangeArrowheads="1"/>
          </p:cNvSpPr>
          <p:nvPr>
            <p:ph type="body" idx="1"/>
          </p:nvPr>
        </p:nvSpPr>
        <p:spPr>
          <a:xfrm>
            <a:off x="152400" y="4114800"/>
            <a:ext cx="6553200" cy="4876800"/>
          </a:xfrm>
        </p:spPr>
        <p:txBody>
          <a:bodyPr/>
          <a:lstStyle/>
          <a:p>
            <a:r>
              <a:rPr lang="en-US" altLang="en-US" dirty="0"/>
              <a:t>Matt Walsh</a:t>
            </a:r>
          </a:p>
        </p:txBody>
      </p:sp>
      <p:cxnSp>
        <p:nvCxnSpPr>
          <p:cNvPr id="3" name="Straight Connector 2">
            <a:extLst>
              <a:ext uri="{FF2B5EF4-FFF2-40B4-BE49-F238E27FC236}">
                <a16:creationId xmlns:a16="http://schemas.microsoft.com/office/drawing/2014/main" id="{65069965-04B8-D92D-1AE5-8A9A5A601D4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2636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D275E-23CA-8E05-353F-3CFB5817666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6C7876C-7B1B-CF5A-2CA1-1B8AA053630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5EBBEECD-D523-C164-4C82-8410F8FA33F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1A12596A-C1A7-7E4D-54F1-1348DEEF99B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3D6559D-96F4-F4D9-6CB3-A7219FA54F4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71B0E19F-98D5-D7BF-8C6B-032E232609EB}"/>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51C3C4DD-EC79-141D-F24F-7D7B3A9E529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5645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1C03A-1643-22EC-11CD-0ABFF2CF6B7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1833A19-3436-B71C-3EDD-C2546D7AF6E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957211F4-7890-8C6F-5BBD-EF2164112C0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69E717A8-F078-D5C5-326F-5584D66BBC0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5DD8EE9-3366-BEBA-868D-757F6A2C45E6}"/>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6523C2FA-2847-EC38-6E7F-E52189500308}"/>
              </a:ext>
            </a:extLst>
          </p:cNvPr>
          <p:cNvSpPr>
            <a:spLocks noGrp="1" noChangeArrowheads="1"/>
          </p:cNvSpPr>
          <p:nvPr>
            <p:ph type="body" idx="1"/>
          </p:nvPr>
        </p:nvSpPr>
        <p:spPr>
          <a:xfrm>
            <a:off x="152400" y="4114800"/>
            <a:ext cx="6553200" cy="4876800"/>
          </a:xfrm>
        </p:spPr>
        <p:txBody>
          <a:bodyPr/>
          <a:lstStyle/>
          <a:p>
            <a:r>
              <a:rPr lang="en-US" altLang="en-US" dirty="0"/>
              <a:t>Miriam, not Mary.</a:t>
            </a:r>
          </a:p>
        </p:txBody>
      </p:sp>
      <p:cxnSp>
        <p:nvCxnSpPr>
          <p:cNvPr id="3" name="Straight Connector 2">
            <a:extLst>
              <a:ext uri="{FF2B5EF4-FFF2-40B4-BE49-F238E27FC236}">
                <a16:creationId xmlns:a16="http://schemas.microsoft.com/office/drawing/2014/main" id="{EF1DDEBA-EF31-27F9-BECB-8263A4B419F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86488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7AA08-D169-A0F3-D9C2-0FCE24C91AC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A58F847-FE58-2DC8-D337-E1F10EB8196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35976394-2965-EB02-1EBB-C18FE268267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3E3585B2-B031-493B-0BF7-A493DA2FC30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3390D34-8772-EBDE-A523-8A7607F30795}"/>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70E91398-ADE8-7539-6C2C-3465BA91208E}"/>
              </a:ext>
            </a:extLst>
          </p:cNvPr>
          <p:cNvSpPr>
            <a:spLocks noGrp="1" noChangeArrowheads="1"/>
          </p:cNvSpPr>
          <p:nvPr>
            <p:ph type="body" idx="1"/>
          </p:nvPr>
        </p:nvSpPr>
        <p:spPr>
          <a:xfrm>
            <a:off x="152400" y="4114800"/>
            <a:ext cx="6553200" cy="4876800"/>
          </a:xfrm>
        </p:spPr>
        <p:txBody>
          <a:bodyPr/>
          <a:lstStyle/>
          <a:p>
            <a:r>
              <a:rPr lang="en-US" altLang="en-US" dirty="0"/>
              <a:t>Arm of the L-</a:t>
            </a:r>
            <a:r>
              <a:rPr lang="en-US" altLang="en-US" dirty="0" err="1"/>
              <a:t>rd</a:t>
            </a:r>
            <a:r>
              <a:rPr lang="en-US" altLang="en-US" dirty="0"/>
              <a:t> over Pharoah </a:t>
            </a:r>
          </a:p>
        </p:txBody>
      </p:sp>
      <p:cxnSp>
        <p:nvCxnSpPr>
          <p:cNvPr id="3" name="Straight Connector 2">
            <a:extLst>
              <a:ext uri="{FF2B5EF4-FFF2-40B4-BE49-F238E27FC236}">
                <a16:creationId xmlns:a16="http://schemas.microsoft.com/office/drawing/2014/main" id="{5D09B479-8AC6-64D0-0437-E3BBD954C81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50502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A9743-E31E-0421-75C1-E6349D8B40A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EC4E622-8EC4-DE30-B82C-FA45E0A3831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0052D9C1-9086-C974-66A9-1DA6BA64E34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EB867B0E-2606-88AA-35F4-9A5462EFCE0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DC16F37-2B2E-2BA6-2428-18338CC43C7D}"/>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09FA69C0-5715-D3C6-5532-F9FCAE778E2C}"/>
              </a:ext>
            </a:extLst>
          </p:cNvPr>
          <p:cNvSpPr>
            <a:spLocks noGrp="1" noChangeArrowheads="1"/>
          </p:cNvSpPr>
          <p:nvPr>
            <p:ph type="body" idx="1"/>
          </p:nvPr>
        </p:nvSpPr>
        <p:spPr>
          <a:xfrm>
            <a:off x="152400" y="4114800"/>
            <a:ext cx="6553200" cy="4876800"/>
          </a:xfrm>
        </p:spPr>
        <p:txBody>
          <a:bodyPr/>
          <a:lstStyle/>
          <a:p>
            <a:r>
              <a:rPr lang="en-US" altLang="en-US" dirty="0"/>
              <a:t>Avraham’s seed forever!   Danger of Jewish extermination then…Haman.</a:t>
            </a:r>
          </a:p>
          <a:p>
            <a:r>
              <a:rPr lang="en-US" altLang="en-US" dirty="0"/>
              <a:t>Victory by His coming to earth!!</a:t>
            </a:r>
          </a:p>
        </p:txBody>
      </p:sp>
      <p:cxnSp>
        <p:nvCxnSpPr>
          <p:cNvPr id="3" name="Straight Connector 2">
            <a:extLst>
              <a:ext uri="{FF2B5EF4-FFF2-40B4-BE49-F238E27FC236}">
                <a16:creationId xmlns:a16="http://schemas.microsoft.com/office/drawing/2014/main" id="{3D54AEEF-02CA-D0D4-9744-F005E693119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5317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8D454-867B-785B-D32D-08D5AA8A671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6EE198A-6A9D-EF01-289D-FAC18905BEF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B56739F9-B800-E819-3D35-7BE01C46CE7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DE81B292-953D-AFE5-0CC0-5766C7A7860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F128EC0-6FBF-9EAB-0E24-D65663227CB8}"/>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520CB301-D504-2A00-C966-AEC4C60B6C87}"/>
              </a:ext>
            </a:extLst>
          </p:cNvPr>
          <p:cNvSpPr>
            <a:spLocks noGrp="1" noChangeArrowheads="1"/>
          </p:cNvSpPr>
          <p:nvPr>
            <p:ph type="body" idx="1"/>
          </p:nvPr>
        </p:nvSpPr>
        <p:spPr>
          <a:xfrm>
            <a:off x="152400" y="4114800"/>
            <a:ext cx="6553200" cy="4876800"/>
          </a:xfrm>
        </p:spPr>
        <p:txBody>
          <a:bodyPr/>
          <a:lstStyle/>
          <a:p>
            <a:r>
              <a:rPr lang="en-US" altLang="en-US" dirty="0"/>
              <a:t>liberate</a:t>
            </a:r>
          </a:p>
        </p:txBody>
      </p:sp>
      <p:cxnSp>
        <p:nvCxnSpPr>
          <p:cNvPr id="3" name="Straight Connector 2">
            <a:extLst>
              <a:ext uri="{FF2B5EF4-FFF2-40B4-BE49-F238E27FC236}">
                <a16:creationId xmlns:a16="http://schemas.microsoft.com/office/drawing/2014/main" id="{79562362-9A2E-671F-C7E8-F68FE1289C2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83657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C2FAF-EB4C-77CF-D13D-FE7A47B47E4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D22BEFE-F207-2502-1F08-722B5C23AEC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578D31BF-EDFF-2D68-2FEC-E63E887EA32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775D8D78-BC9C-3F93-17F9-4DBCEAA2BCB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08EA594-C9DC-4DA3-6B46-A47DC3998F78}"/>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1A7DD5F9-C9FD-C4DF-D493-F22D4D76C47D}"/>
              </a:ext>
            </a:extLst>
          </p:cNvPr>
          <p:cNvSpPr>
            <a:spLocks noGrp="1" noChangeArrowheads="1"/>
          </p:cNvSpPr>
          <p:nvPr>
            <p:ph type="body" idx="1"/>
          </p:nvPr>
        </p:nvSpPr>
        <p:spPr>
          <a:xfrm>
            <a:off x="152400" y="4114800"/>
            <a:ext cx="6553200" cy="4876800"/>
          </a:xfrm>
        </p:spPr>
        <p:txBody>
          <a:bodyPr/>
          <a:lstStyle/>
          <a:p>
            <a:r>
              <a:rPr lang="en-US" altLang="en-US" dirty="0"/>
              <a:t>Enemies and covenant</a:t>
            </a:r>
          </a:p>
        </p:txBody>
      </p:sp>
      <p:cxnSp>
        <p:nvCxnSpPr>
          <p:cNvPr id="3" name="Straight Connector 2">
            <a:extLst>
              <a:ext uri="{FF2B5EF4-FFF2-40B4-BE49-F238E27FC236}">
                <a16:creationId xmlns:a16="http://schemas.microsoft.com/office/drawing/2014/main" id="{05B11CE8-A9D5-DDEE-9C8D-8C031D852EB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9296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9498C-99CC-A5BF-8556-24F8C9139DE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BF33015-9DC1-5FE9-F152-AED57BC4B27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83773298-7BE5-410B-1D6B-6584601B549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3073A814-D3B1-0109-B2E0-ED1FF6DB401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28F902E-AD7E-15FF-B726-79D73A70668A}"/>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26A9283B-4D13-4AF1-78E0-14B798C6ADBF}"/>
              </a:ext>
            </a:extLst>
          </p:cNvPr>
          <p:cNvSpPr>
            <a:spLocks noGrp="1" noChangeArrowheads="1"/>
          </p:cNvSpPr>
          <p:nvPr>
            <p:ph type="body" idx="1"/>
          </p:nvPr>
        </p:nvSpPr>
        <p:spPr>
          <a:xfrm>
            <a:off x="152400" y="4114800"/>
            <a:ext cx="6553200" cy="4876800"/>
          </a:xfrm>
        </p:spPr>
        <p:txBody>
          <a:bodyPr/>
          <a:lstStyle/>
          <a:p>
            <a:r>
              <a:rPr lang="en-US" altLang="en-US" dirty="0"/>
              <a:t>Enemies, fear.</a:t>
            </a:r>
          </a:p>
        </p:txBody>
      </p:sp>
      <p:cxnSp>
        <p:nvCxnSpPr>
          <p:cNvPr id="3" name="Straight Connector 2">
            <a:extLst>
              <a:ext uri="{FF2B5EF4-FFF2-40B4-BE49-F238E27FC236}">
                <a16:creationId xmlns:a16="http://schemas.microsoft.com/office/drawing/2014/main" id="{650D9B21-46B1-6F49-E171-DABE215CDA8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35327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86E35-3654-F6A6-FA30-CFB1577F5F5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5A81811-5762-44E3-F8DB-2CE838CB05F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E2A9AA95-9844-9135-70E8-8B7B4751718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93820D90-F827-672D-4286-15D67CD09C1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593D5F9-1645-1E41-FA0B-D27B7A4801B8}"/>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ABA5650D-D712-2155-4BD9-73B0F9411A85}"/>
              </a:ext>
            </a:extLst>
          </p:cNvPr>
          <p:cNvSpPr>
            <a:spLocks noGrp="1" noChangeArrowheads="1"/>
          </p:cNvSpPr>
          <p:nvPr>
            <p:ph type="body" idx="1"/>
          </p:nvPr>
        </p:nvSpPr>
        <p:spPr>
          <a:xfrm>
            <a:off x="152400" y="4114800"/>
            <a:ext cx="6553200" cy="4876800"/>
          </a:xfrm>
        </p:spPr>
        <p:txBody>
          <a:bodyPr/>
          <a:lstStyle/>
          <a:p>
            <a:r>
              <a:rPr lang="en-US" altLang="en-US" dirty="0"/>
              <a:t>Go before the L-</a:t>
            </a:r>
            <a:r>
              <a:rPr lang="en-US" altLang="en-US" dirty="0" err="1"/>
              <a:t>rd</a:t>
            </a:r>
            <a:r>
              <a:rPr lang="en-US" altLang="en-US" dirty="0"/>
              <a:t>!!</a:t>
            </a:r>
          </a:p>
          <a:p>
            <a:r>
              <a:rPr lang="en-US" altLang="en-US" dirty="0"/>
              <a:t>Deliverance comes….</a:t>
            </a:r>
          </a:p>
          <a:p>
            <a:r>
              <a:rPr lang="en-US" altLang="en-US" dirty="0"/>
              <a:t>Sunrise to visit us from heaven, the keno-o</a:t>
            </a:r>
          </a:p>
        </p:txBody>
      </p:sp>
      <p:cxnSp>
        <p:nvCxnSpPr>
          <p:cNvPr id="3" name="Straight Connector 2">
            <a:extLst>
              <a:ext uri="{FF2B5EF4-FFF2-40B4-BE49-F238E27FC236}">
                <a16:creationId xmlns:a16="http://schemas.microsoft.com/office/drawing/2014/main" id="{29499658-A759-5DCA-89DB-421203053F6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09367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1D088-3F2F-5ABB-5CEC-9EEE0116B1A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D622250-EDD7-FC40-CAD1-FF914DC0344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C719E38F-012F-928C-0D30-EEC87573096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65532448-2F68-3F63-28A6-A4603BEFB64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AC6976B-2EE7-6079-A097-17BA58BD919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462F2FD9-8168-F819-8AD0-F511B0B1A241}"/>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AFAC430E-2C18-FDF2-0674-19D39EAFCD6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52220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40E03-593E-CC4B-6C2D-1A1F04651C4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5219403-3A58-BF0F-5A8B-D28609BC0B1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DBA906E5-077E-CF60-DB0B-EEA413773BC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A70F2874-B933-873C-04FB-0B4D25B6FD7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6AC2BED-8344-F6F0-51A0-584CF7D90E58}"/>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15D93252-298A-E62E-5AD1-3298AC096561}"/>
              </a:ext>
            </a:extLst>
          </p:cNvPr>
          <p:cNvSpPr>
            <a:spLocks noGrp="1" noChangeArrowheads="1"/>
          </p:cNvSpPr>
          <p:nvPr>
            <p:ph type="body" idx="1"/>
          </p:nvPr>
        </p:nvSpPr>
        <p:spPr>
          <a:xfrm>
            <a:off x="152400" y="4114800"/>
            <a:ext cx="6553200" cy="4876800"/>
          </a:xfrm>
        </p:spPr>
        <p:txBody>
          <a:bodyPr/>
          <a:lstStyle/>
          <a:p>
            <a:r>
              <a:rPr lang="en-US" altLang="en-US" dirty="0"/>
              <a:t>https://www.jns.org/opinion/column/jonathan-s-tobin/the-vacation-from-jewish-history-is-over-for-americans</a:t>
            </a:r>
          </a:p>
        </p:txBody>
      </p:sp>
      <p:cxnSp>
        <p:nvCxnSpPr>
          <p:cNvPr id="3" name="Straight Connector 2">
            <a:extLst>
              <a:ext uri="{FF2B5EF4-FFF2-40B4-BE49-F238E27FC236}">
                <a16:creationId xmlns:a16="http://schemas.microsoft.com/office/drawing/2014/main" id="{88C8FE8D-F7A0-2522-342B-654E30FE1A2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8128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82026-5900-04AF-522F-6F8B5B9D14B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9501B-8BD0-8485-674D-A69FB48E00B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EFEA08DF-BE47-602C-F1A4-F9CE1DCE625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35804311-6F0A-0525-5899-1F8BF1063A4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D1C4E7B-AEF2-67C3-BEE2-767FB3E018FB}"/>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F5F0944B-63B2-208F-7E36-F5A69AEB4EDD}"/>
              </a:ext>
            </a:extLst>
          </p:cNvPr>
          <p:cNvSpPr>
            <a:spLocks noGrp="1" noChangeArrowheads="1"/>
          </p:cNvSpPr>
          <p:nvPr>
            <p:ph type="body" idx="1"/>
          </p:nvPr>
        </p:nvSpPr>
        <p:spPr>
          <a:xfrm>
            <a:off x="152400" y="4114800"/>
            <a:ext cx="6553200" cy="4876800"/>
          </a:xfrm>
        </p:spPr>
        <p:txBody>
          <a:bodyPr/>
          <a:lstStyle/>
          <a:p>
            <a:r>
              <a:rPr lang="en-US" altLang="en-US" dirty="0"/>
              <a:t>https://www.jns.org/opinion/column/jonathan-s-tobin/the-vacation-from-jewish-history-is-over-for-americans</a:t>
            </a:r>
          </a:p>
          <a:p>
            <a:r>
              <a:rPr lang="en-US" altLang="en-US" dirty="0"/>
              <a:t>Post Holocaust vacation from Jewish history?   Safe and accepted in America.  NYC.  NYU used to be NY Jew.  </a:t>
            </a:r>
          </a:p>
        </p:txBody>
      </p:sp>
      <p:cxnSp>
        <p:nvCxnSpPr>
          <p:cNvPr id="3" name="Straight Connector 2">
            <a:extLst>
              <a:ext uri="{FF2B5EF4-FFF2-40B4-BE49-F238E27FC236}">
                <a16:creationId xmlns:a16="http://schemas.microsoft.com/office/drawing/2014/main" id="{06C8A176-146B-BF3D-F79F-6AF939C77D5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71138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6752C-B0E2-72E0-7C3A-DF92BAE2A60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F595442-E2E4-29A3-8EE1-2B919E48637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1A4C3B6B-755C-025A-94C7-B35AE37EDB0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9058AB46-7467-EB24-E801-C20886FDAEE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C430FD4-96B3-7F75-FDA5-5E6541558B9B}"/>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70FB9BCF-1FA7-D34C-CB7B-DE847962043A}"/>
              </a:ext>
            </a:extLst>
          </p:cNvPr>
          <p:cNvSpPr>
            <a:spLocks noGrp="1" noChangeArrowheads="1"/>
          </p:cNvSpPr>
          <p:nvPr>
            <p:ph type="body" idx="1"/>
          </p:nvPr>
        </p:nvSpPr>
        <p:spPr>
          <a:xfrm>
            <a:off x="152400" y="4114800"/>
            <a:ext cx="6553200" cy="4876800"/>
          </a:xfrm>
        </p:spPr>
        <p:txBody>
          <a:bodyPr/>
          <a:lstStyle/>
          <a:p>
            <a:r>
              <a:rPr lang="en-US" altLang="en-US" dirty="0"/>
              <a:t>https://www.jns.org/opinion/column/jonathan-s-tobin/the-vacation-from-jewish-history-is-over-for-americans</a:t>
            </a:r>
          </a:p>
        </p:txBody>
      </p:sp>
      <p:cxnSp>
        <p:nvCxnSpPr>
          <p:cNvPr id="3" name="Straight Connector 2">
            <a:extLst>
              <a:ext uri="{FF2B5EF4-FFF2-40B4-BE49-F238E27FC236}">
                <a16:creationId xmlns:a16="http://schemas.microsoft.com/office/drawing/2014/main" id="{C01088BD-63BD-3DC9-70E4-981D52CBA35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25358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B8672-1D10-69F8-AE63-9EB9C66D4EF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A79DBE5-0089-2B4B-FE7A-558669DDF62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DD9DF591-A2D7-B1BA-748A-476A2D28753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454AEA05-E6F1-2EDA-E41A-3F84ED9467E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57331BB-50CE-328E-B3F1-937FA782600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EFFF467D-244F-AEEC-F6A1-72BD8E22C5AA}"/>
              </a:ext>
            </a:extLst>
          </p:cNvPr>
          <p:cNvSpPr>
            <a:spLocks noGrp="1" noChangeArrowheads="1"/>
          </p:cNvSpPr>
          <p:nvPr>
            <p:ph type="body" idx="1"/>
          </p:nvPr>
        </p:nvSpPr>
        <p:spPr>
          <a:xfrm>
            <a:off x="152400" y="4114800"/>
            <a:ext cx="6553200" cy="4876800"/>
          </a:xfrm>
        </p:spPr>
        <p:txBody>
          <a:bodyPr/>
          <a:lstStyle/>
          <a:p>
            <a:r>
              <a:rPr lang="en-US" altLang="en-US" dirty="0"/>
              <a:t>Fighting the enemy.</a:t>
            </a:r>
          </a:p>
        </p:txBody>
      </p:sp>
      <p:cxnSp>
        <p:nvCxnSpPr>
          <p:cNvPr id="3" name="Straight Connector 2">
            <a:extLst>
              <a:ext uri="{FF2B5EF4-FFF2-40B4-BE49-F238E27FC236}">
                <a16:creationId xmlns:a16="http://schemas.microsoft.com/office/drawing/2014/main" id="{42C1B32A-86AE-55C9-672E-0872EE5DA4E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64843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7BF9E-1E12-E97D-3487-179A34BF11E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41D2254-C192-4B3A-16D2-374C6B96E0B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CE92345-2FFB-F624-D5B9-D12B0D198A4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63B561B1-8826-03CA-C89E-A576D834B37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8BDB817-3508-FC78-3E11-5AFBFFEBFCE2}"/>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D64D8E9B-9A3F-2D57-9312-264D140EA70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23948DD-01E4-48BC-1327-249B9A224F8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650507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36850-0E77-D7C0-CD71-5BA360B5077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A28ADFB-D985-9589-AF46-E3280369095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7794655B-7395-8CB2-EC41-6417DD95783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EAB19BFC-F9C5-2573-0FCB-B45B94E0A07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1925245-F850-2D55-0F77-5DA4DCB1EF8B}"/>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1A968E9B-18E9-27DF-7834-815925BF1D1A}"/>
              </a:ext>
            </a:extLst>
          </p:cNvPr>
          <p:cNvSpPr>
            <a:spLocks noGrp="1" noChangeArrowheads="1"/>
          </p:cNvSpPr>
          <p:nvPr>
            <p:ph type="body" idx="1"/>
          </p:nvPr>
        </p:nvSpPr>
        <p:spPr>
          <a:xfrm>
            <a:off x="152400" y="4114800"/>
            <a:ext cx="6553200" cy="4876800"/>
          </a:xfrm>
        </p:spPr>
        <p:txBody>
          <a:bodyPr/>
          <a:lstStyle/>
          <a:p>
            <a:r>
              <a:rPr lang="en-US" altLang="en-US" dirty="0"/>
              <a:t>https://washingtonstand.com/article/christa-pike-and-the-lefts-incoherent-argument-against-human-cruelty</a:t>
            </a:r>
          </a:p>
        </p:txBody>
      </p:sp>
      <p:cxnSp>
        <p:nvCxnSpPr>
          <p:cNvPr id="3" name="Straight Connector 2">
            <a:extLst>
              <a:ext uri="{FF2B5EF4-FFF2-40B4-BE49-F238E27FC236}">
                <a16:creationId xmlns:a16="http://schemas.microsoft.com/office/drawing/2014/main" id="{61D54A20-910B-925F-CD05-CA1D1744550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718377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3EB1F-0647-D9B6-DA5A-AC435344AA0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2034BDB-A679-2101-1B8E-039C96E5813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908DEB08-8C02-E5AD-4E70-040A9881139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B6176C59-E616-1310-6E79-B6F2BC3DED2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0B2675C-01A8-3980-D6C1-019560B5BAC2}"/>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140C95F6-066B-70CB-EEC1-6059A1113161}"/>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4EF374F-54FC-F9E2-B821-D4E7EEF4F1F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9725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94233-F3AE-96F7-5F91-E6A5FAAF601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659CB3D-32C7-AD05-1E0A-AF5E10193F3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24BB9B5-3E37-5A34-0653-D05DF03E610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501D7DA2-653F-E08B-D2C2-80D3A753F6C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10AF874-8347-334C-3376-602D327A1C2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87554927-919D-7E82-7710-8AE70C2A50D1}"/>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3CE47CA-1681-24EE-EF04-8A54E6E0468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80151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D5F22-F1F7-5420-B7E4-AA9DEDE1C98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DC9C68E-5B7A-F4AE-2A50-73442AF418E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A1444DC-59F4-BE88-4306-84A3E29B69F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0FBC98B5-FBD8-513F-E00F-6C0EE7A7A66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FC56669-118F-0C5E-86E7-5047740BC5F1}"/>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BB449677-E0B8-311E-8C04-B90E7FDD7FE4}"/>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AA6DA77B-6FEA-5212-0F53-20F50FAB10A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852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3348021"/>
            <a:ext cx="6858000" cy="1231118"/>
          </a:xfrm>
        </p:spPr>
        <p:txBody>
          <a:bodyPr wrap="none" anchor="t">
            <a:normAutofit/>
          </a:bodyPr>
          <a:lstStyle>
            <a:lvl1pPr algn="r">
              <a:defRPr sz="7200" b="0" spc="-225">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B26EB06D-C9AC-4BAA-90E1-11627B68CA4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878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562809BE-4F75-4AE8-85BB-D151C4B7CC4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61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3348021"/>
            <a:ext cx="6858000" cy="1231118"/>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87AE4B22-24C9-4BD8-A2D6-8E3898629F9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54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11E98B-EED2-4B67-A443-F4B6B35947A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66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1878806"/>
            <a:ext cx="377666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65CDC162-1900-40CE-9BEB-10030CC81F0F}"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34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E4CB589C-4D57-407B-91A2-640CFE24FC6D}"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0203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p>
            <a:fld id="{46F5A7C8-905E-4755-8782-9AD9A4FE91F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352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6C47A99C-07AA-42E0-A17B-9B37B53AD972}"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802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3DAB7C7D-F77A-452E-A8B2-BE455B7E5109}"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48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740569"/>
            <a:ext cx="7886700" cy="253480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859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471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273844"/>
            <a:ext cx="6977064" cy="2244678"/>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524168"/>
            <a:ext cx="6564224" cy="411726"/>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
        <p:nvSpPr>
          <p:cNvPr id="9" name="TextBox 8"/>
          <p:cNvSpPr txBox="1"/>
          <p:nvPr/>
        </p:nvSpPr>
        <p:spPr>
          <a:xfrm>
            <a:off x="833283"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760045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42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1928812"/>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1928812"/>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645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6"/>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4"/>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6"/>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3655323"/>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1692266"/>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36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836C97D-7EB4-4470-B36A-8CE1DF35336C}"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640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02A1C997-1C84-4E42-B804-9E6F0693A647}"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412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91091-B44E-33DE-6919-6C415609C42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D1DC9E2-0F41-9737-30D9-E4BF9AD981DE}"/>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395F1FE-FC7C-6735-FB19-B0E900505C4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198F2AD-289B-A17B-8974-28B3CA848DF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317A695-6588-2639-BEA0-FBDD1665BB1F}"/>
              </a:ext>
            </a:extLst>
          </p:cNvPr>
          <p:cNvSpPr>
            <a:spLocks noGrp="1"/>
          </p:cNvSpPr>
          <p:nvPr>
            <p:ph type="sldNum" sz="quarter" idx="12"/>
          </p:nvPr>
        </p:nvSpPr>
        <p:spPr/>
        <p:txBody>
          <a:bodyPr/>
          <a:lstStyle>
            <a:lvl1pPr>
              <a:defRPr/>
            </a:lvl1pPr>
          </a:lstStyle>
          <a:p>
            <a:fld id="{8DCCAEE4-430E-4429-8F15-43E3AAB4F3A2}" type="slidenum">
              <a:rPr lang="en-US" altLang="en-US"/>
              <a:pPr/>
              <a:t>‹#›</a:t>
            </a:fld>
            <a:endParaRPr lang="en-US" altLang="en-US"/>
          </a:p>
        </p:txBody>
      </p:sp>
    </p:spTree>
    <p:extLst>
      <p:ext uri="{BB962C8B-B14F-4D97-AF65-F5344CB8AC3E}">
        <p14:creationId xmlns:p14="http://schemas.microsoft.com/office/powerpoint/2010/main" val="2427031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E8C4C-5C6F-C07D-8C92-10B592E8A5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5B8465-4BA3-50A4-C2ED-F780DED6B3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A9E2F1-FAA6-3D33-97E3-C34AA729377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9DE3A0F4-4B67-197A-0981-2EBBA05D55C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103378A-B7D5-09EA-1FBC-0ED3AA9C2B71}"/>
              </a:ext>
            </a:extLst>
          </p:cNvPr>
          <p:cNvSpPr>
            <a:spLocks noGrp="1"/>
          </p:cNvSpPr>
          <p:nvPr>
            <p:ph type="sldNum" sz="quarter" idx="12"/>
          </p:nvPr>
        </p:nvSpPr>
        <p:spPr/>
        <p:txBody>
          <a:bodyPr/>
          <a:lstStyle>
            <a:lvl1pPr>
              <a:defRPr/>
            </a:lvl1pPr>
          </a:lstStyle>
          <a:p>
            <a:fld id="{A480B5A1-180C-4855-87C3-629D76751E99}" type="slidenum">
              <a:rPr lang="en-US" altLang="en-US"/>
              <a:pPr/>
              <a:t>‹#›</a:t>
            </a:fld>
            <a:endParaRPr lang="en-US" altLang="en-US"/>
          </a:p>
        </p:txBody>
      </p:sp>
    </p:spTree>
    <p:extLst>
      <p:ext uri="{BB962C8B-B14F-4D97-AF65-F5344CB8AC3E}">
        <p14:creationId xmlns:p14="http://schemas.microsoft.com/office/powerpoint/2010/main" val="2390739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98926-C407-7AA2-70DE-316153F562B8}"/>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DC4F2A4-8ABE-656B-1D10-BE4BCCACF68D}"/>
              </a:ext>
            </a:extLst>
          </p:cNvPr>
          <p:cNvSpPr>
            <a:spLocks noGrp="1"/>
          </p:cNvSpPr>
          <p:nvPr>
            <p:ph type="body" idx="1"/>
          </p:nvPr>
        </p:nvSpPr>
        <p:spPr>
          <a:xfrm>
            <a:off x="623888" y="3442098"/>
            <a:ext cx="7886700" cy="1125140"/>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Date Placeholder 3">
            <a:extLst>
              <a:ext uri="{FF2B5EF4-FFF2-40B4-BE49-F238E27FC236}">
                <a16:creationId xmlns:a16="http://schemas.microsoft.com/office/drawing/2014/main" id="{355900C5-A088-9CD4-93DE-BA929D94FFA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912CD84-3BBA-64B2-0808-5AA50543289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A801DC3-06FE-7164-FEC0-5F94D05B76D0}"/>
              </a:ext>
            </a:extLst>
          </p:cNvPr>
          <p:cNvSpPr>
            <a:spLocks noGrp="1"/>
          </p:cNvSpPr>
          <p:nvPr>
            <p:ph type="sldNum" sz="quarter" idx="12"/>
          </p:nvPr>
        </p:nvSpPr>
        <p:spPr/>
        <p:txBody>
          <a:bodyPr/>
          <a:lstStyle>
            <a:lvl1pPr>
              <a:defRPr/>
            </a:lvl1pPr>
          </a:lstStyle>
          <a:p>
            <a:fld id="{34D293C6-312D-4495-AACD-56B1A7E1F026}" type="slidenum">
              <a:rPr lang="en-US" altLang="en-US"/>
              <a:pPr/>
              <a:t>‹#›</a:t>
            </a:fld>
            <a:endParaRPr lang="en-US" altLang="en-US"/>
          </a:p>
        </p:txBody>
      </p:sp>
    </p:spTree>
    <p:extLst>
      <p:ext uri="{BB962C8B-B14F-4D97-AF65-F5344CB8AC3E}">
        <p14:creationId xmlns:p14="http://schemas.microsoft.com/office/powerpoint/2010/main" val="1015653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DCCA3-2983-5F70-8C13-E6DFA9D8AC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DC01E-2276-CB33-6BAC-40E23A3A2A7C}"/>
              </a:ext>
            </a:extLst>
          </p:cNvPr>
          <p:cNvSpPr>
            <a:spLocks noGrp="1"/>
          </p:cNvSpPr>
          <p:nvPr>
            <p:ph sz="half" idx="1"/>
          </p:nvPr>
        </p:nvSpPr>
        <p:spPr>
          <a:xfrm>
            <a:off x="457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68864A-9312-F919-3C38-3B6DD7A94850}"/>
              </a:ext>
            </a:extLst>
          </p:cNvPr>
          <p:cNvSpPr>
            <a:spLocks noGrp="1"/>
          </p:cNvSpPr>
          <p:nvPr>
            <p:ph sz="half" idx="2"/>
          </p:nvPr>
        </p:nvSpPr>
        <p:spPr>
          <a:xfrm>
            <a:off x="4648200" y="1200151"/>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D3AE82-5DC7-0D3A-C633-7250C3A65DC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04E9DA1-F2CB-066F-1B21-038C0147A112}"/>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F4AEA7F-275D-2012-A2F0-FB533B2558C6}"/>
              </a:ext>
            </a:extLst>
          </p:cNvPr>
          <p:cNvSpPr>
            <a:spLocks noGrp="1"/>
          </p:cNvSpPr>
          <p:nvPr>
            <p:ph type="sldNum" sz="quarter" idx="12"/>
          </p:nvPr>
        </p:nvSpPr>
        <p:spPr/>
        <p:txBody>
          <a:bodyPr/>
          <a:lstStyle>
            <a:lvl1pPr>
              <a:defRPr/>
            </a:lvl1pPr>
          </a:lstStyle>
          <a:p>
            <a:fld id="{F7BACD0E-1C47-4CF9-93FB-CAE2E6A9C159}" type="slidenum">
              <a:rPr lang="en-US" altLang="en-US"/>
              <a:pPr/>
              <a:t>‹#›</a:t>
            </a:fld>
            <a:endParaRPr lang="en-US" altLang="en-US"/>
          </a:p>
        </p:txBody>
      </p:sp>
    </p:spTree>
    <p:extLst>
      <p:ext uri="{BB962C8B-B14F-4D97-AF65-F5344CB8AC3E}">
        <p14:creationId xmlns:p14="http://schemas.microsoft.com/office/powerpoint/2010/main" val="3015709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CB68F-3DC3-D7E8-2856-B7CD0363B8E3}"/>
              </a:ext>
            </a:extLst>
          </p:cNvPr>
          <p:cNvSpPr>
            <a:spLocks noGrp="1"/>
          </p:cNvSpPr>
          <p:nvPr>
            <p:ph type="title"/>
          </p:nvPr>
        </p:nvSpPr>
        <p:spPr>
          <a:xfrm>
            <a:off x="630238"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6F5F8-523F-D14B-AA66-C4B9A27A2EFB}"/>
              </a:ext>
            </a:extLst>
          </p:cNvPr>
          <p:cNvSpPr>
            <a:spLocks noGrp="1"/>
          </p:cNvSpPr>
          <p:nvPr>
            <p:ph type="body" idx="1"/>
          </p:nvPr>
        </p:nvSpPr>
        <p:spPr>
          <a:xfrm>
            <a:off x="630239" y="1260872"/>
            <a:ext cx="3868737"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BF3D0F0-23F2-7FBD-94B7-2B6CB6A9ABD7}"/>
              </a:ext>
            </a:extLst>
          </p:cNvPr>
          <p:cNvSpPr>
            <a:spLocks noGrp="1"/>
          </p:cNvSpPr>
          <p:nvPr>
            <p:ph sz="half" idx="2"/>
          </p:nvPr>
        </p:nvSpPr>
        <p:spPr>
          <a:xfrm>
            <a:off x="630239" y="1878806"/>
            <a:ext cx="386873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C9351E-8CC1-E273-AA02-7C837A4DD88D}"/>
              </a:ext>
            </a:extLst>
          </p:cNvPr>
          <p:cNvSpPr>
            <a:spLocks noGrp="1"/>
          </p:cNvSpPr>
          <p:nvPr>
            <p:ph type="body" sz="quarter" idx="3"/>
          </p:nvPr>
        </p:nvSpPr>
        <p:spPr>
          <a:xfrm>
            <a:off x="4629150" y="1260872"/>
            <a:ext cx="3887788"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79711FB-BC70-7E94-17A8-8F114DED8FDB}"/>
              </a:ext>
            </a:extLst>
          </p:cNvPr>
          <p:cNvSpPr>
            <a:spLocks noGrp="1"/>
          </p:cNvSpPr>
          <p:nvPr>
            <p:ph sz="quarter" idx="4"/>
          </p:nvPr>
        </p:nvSpPr>
        <p:spPr>
          <a:xfrm>
            <a:off x="4629150" y="1878806"/>
            <a:ext cx="3887788"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EBCA50-B060-0E9B-42CF-648F165EC025}"/>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DD3BCA96-1392-14C0-B686-C38EEEF4F01C}"/>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74EF3F6C-B758-FC33-4C1E-F0B0284762FA}"/>
              </a:ext>
            </a:extLst>
          </p:cNvPr>
          <p:cNvSpPr>
            <a:spLocks noGrp="1"/>
          </p:cNvSpPr>
          <p:nvPr>
            <p:ph type="sldNum" sz="quarter" idx="12"/>
          </p:nvPr>
        </p:nvSpPr>
        <p:spPr/>
        <p:txBody>
          <a:bodyPr/>
          <a:lstStyle>
            <a:lvl1pPr>
              <a:defRPr/>
            </a:lvl1pPr>
          </a:lstStyle>
          <a:p>
            <a:fld id="{011BA7D2-7DF4-4D1D-8E22-6F3F6772C362}" type="slidenum">
              <a:rPr lang="en-US" altLang="en-US"/>
              <a:pPr/>
              <a:t>‹#›</a:t>
            </a:fld>
            <a:endParaRPr lang="en-US" altLang="en-US"/>
          </a:p>
        </p:txBody>
      </p:sp>
    </p:spTree>
    <p:extLst>
      <p:ext uri="{BB962C8B-B14F-4D97-AF65-F5344CB8AC3E}">
        <p14:creationId xmlns:p14="http://schemas.microsoft.com/office/powerpoint/2010/main" val="1623797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210ED-8E36-E90F-0044-BFC40ECECE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C8E85A-FB83-6A8E-4DD0-3C42693E525E}"/>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483391FD-E444-6AE9-9DA1-F69A70D7626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1FF8629F-E175-3559-E1B5-3B6B321BAD8D}"/>
              </a:ext>
            </a:extLst>
          </p:cNvPr>
          <p:cNvSpPr>
            <a:spLocks noGrp="1"/>
          </p:cNvSpPr>
          <p:nvPr>
            <p:ph type="sldNum" sz="quarter" idx="12"/>
          </p:nvPr>
        </p:nvSpPr>
        <p:spPr/>
        <p:txBody>
          <a:bodyPr/>
          <a:lstStyle>
            <a:lvl1pPr>
              <a:defRPr/>
            </a:lvl1pPr>
          </a:lstStyle>
          <a:p>
            <a:fld id="{C95E050F-4D9E-4269-8FCC-79CD771DE808}" type="slidenum">
              <a:rPr lang="en-US" altLang="en-US"/>
              <a:pPr/>
              <a:t>‹#›</a:t>
            </a:fld>
            <a:endParaRPr lang="en-US" altLang="en-US"/>
          </a:p>
        </p:txBody>
      </p:sp>
    </p:spTree>
    <p:extLst>
      <p:ext uri="{BB962C8B-B14F-4D97-AF65-F5344CB8AC3E}">
        <p14:creationId xmlns:p14="http://schemas.microsoft.com/office/powerpoint/2010/main" val="18770623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10C561-429B-93E2-350E-D71C9F62E4DC}"/>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C158C314-8D94-0050-22E7-D6E3CCB7AD95}"/>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198D826B-5313-33F7-AA83-A3BD8152AF9D}"/>
              </a:ext>
            </a:extLst>
          </p:cNvPr>
          <p:cNvSpPr>
            <a:spLocks noGrp="1"/>
          </p:cNvSpPr>
          <p:nvPr>
            <p:ph type="sldNum" sz="quarter" idx="12"/>
          </p:nvPr>
        </p:nvSpPr>
        <p:spPr/>
        <p:txBody>
          <a:bodyPr/>
          <a:lstStyle>
            <a:lvl1pPr>
              <a:defRPr/>
            </a:lvl1pPr>
          </a:lstStyle>
          <a:p>
            <a:fld id="{242ED04E-C342-4A2A-BE28-47828D8159D5}" type="slidenum">
              <a:rPr lang="en-US" altLang="en-US"/>
              <a:pPr/>
              <a:t>‹#›</a:t>
            </a:fld>
            <a:endParaRPr lang="en-US" altLang="en-US"/>
          </a:p>
        </p:txBody>
      </p:sp>
    </p:spTree>
    <p:extLst>
      <p:ext uri="{BB962C8B-B14F-4D97-AF65-F5344CB8AC3E}">
        <p14:creationId xmlns:p14="http://schemas.microsoft.com/office/powerpoint/2010/main" val="27844577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72DEF-BAE8-DBB7-4167-8643D548B037}"/>
              </a:ext>
            </a:extLst>
          </p:cNvPr>
          <p:cNvSpPr>
            <a:spLocks noGrp="1"/>
          </p:cNvSpPr>
          <p:nvPr>
            <p:ph type="title"/>
          </p:nvPr>
        </p:nvSpPr>
        <p:spPr>
          <a:xfrm>
            <a:off x="630239" y="342900"/>
            <a:ext cx="2949575"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1B67125-2857-E2BF-77DF-96288BE7D254}"/>
              </a:ext>
            </a:extLst>
          </p:cNvPr>
          <p:cNvSpPr>
            <a:spLocks noGrp="1"/>
          </p:cNvSpPr>
          <p:nvPr>
            <p:ph idx="1"/>
          </p:nvPr>
        </p:nvSpPr>
        <p:spPr>
          <a:xfrm>
            <a:off x="3887788"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0A88C1-83A5-97DB-EEA4-4B3C19B0619F}"/>
              </a:ext>
            </a:extLst>
          </p:cNvPr>
          <p:cNvSpPr>
            <a:spLocks noGrp="1"/>
          </p:cNvSpPr>
          <p:nvPr>
            <p:ph type="body" sz="half" idx="2"/>
          </p:nvPr>
        </p:nvSpPr>
        <p:spPr>
          <a:xfrm>
            <a:off x="630239" y="1543050"/>
            <a:ext cx="2949575"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0221415-F29F-E25B-CBC4-3CE9403DA65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3E6C86D-F060-B150-B674-5485DF4A17C6}"/>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7E73C9E5-B0B9-6A62-33CA-C935EA601F0D}"/>
              </a:ext>
            </a:extLst>
          </p:cNvPr>
          <p:cNvSpPr>
            <a:spLocks noGrp="1"/>
          </p:cNvSpPr>
          <p:nvPr>
            <p:ph type="sldNum" sz="quarter" idx="12"/>
          </p:nvPr>
        </p:nvSpPr>
        <p:spPr/>
        <p:txBody>
          <a:bodyPr/>
          <a:lstStyle>
            <a:lvl1pPr>
              <a:defRPr/>
            </a:lvl1pPr>
          </a:lstStyle>
          <a:p>
            <a:fld id="{8C2BCF0D-1748-4C16-9666-CD32FE894DA4}" type="slidenum">
              <a:rPr lang="en-US" altLang="en-US"/>
              <a:pPr/>
              <a:t>‹#›</a:t>
            </a:fld>
            <a:endParaRPr lang="en-US" altLang="en-US"/>
          </a:p>
        </p:txBody>
      </p:sp>
    </p:spTree>
    <p:extLst>
      <p:ext uri="{BB962C8B-B14F-4D97-AF65-F5344CB8AC3E}">
        <p14:creationId xmlns:p14="http://schemas.microsoft.com/office/powerpoint/2010/main" val="40693475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A70A-6638-459E-2585-569281D3E26F}"/>
              </a:ext>
            </a:extLst>
          </p:cNvPr>
          <p:cNvSpPr>
            <a:spLocks noGrp="1"/>
          </p:cNvSpPr>
          <p:nvPr>
            <p:ph type="title"/>
          </p:nvPr>
        </p:nvSpPr>
        <p:spPr>
          <a:xfrm>
            <a:off x="630239" y="342900"/>
            <a:ext cx="2949575"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7A95565-FD9D-6E4D-A632-E626FC0F4079}"/>
              </a:ext>
            </a:extLst>
          </p:cNvPr>
          <p:cNvSpPr>
            <a:spLocks noGrp="1"/>
          </p:cNvSpPr>
          <p:nvPr>
            <p:ph type="pic" idx="1"/>
          </p:nvPr>
        </p:nvSpPr>
        <p:spPr>
          <a:xfrm>
            <a:off x="3887788"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9D4A2C4-73A0-265F-87E5-5DDA8778D932}"/>
              </a:ext>
            </a:extLst>
          </p:cNvPr>
          <p:cNvSpPr>
            <a:spLocks noGrp="1"/>
          </p:cNvSpPr>
          <p:nvPr>
            <p:ph type="body" sz="half" idx="2"/>
          </p:nvPr>
        </p:nvSpPr>
        <p:spPr>
          <a:xfrm>
            <a:off x="630239" y="1543050"/>
            <a:ext cx="2949575"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67A2352-CD40-8436-B3A6-461C586135E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1C81D1A-CB88-3C31-EA77-7A3A67B62A9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4FAA3AC1-7086-6892-86A1-27CE4447AD5D}"/>
              </a:ext>
            </a:extLst>
          </p:cNvPr>
          <p:cNvSpPr>
            <a:spLocks noGrp="1"/>
          </p:cNvSpPr>
          <p:nvPr>
            <p:ph type="sldNum" sz="quarter" idx="12"/>
          </p:nvPr>
        </p:nvSpPr>
        <p:spPr/>
        <p:txBody>
          <a:bodyPr/>
          <a:lstStyle>
            <a:lvl1pPr>
              <a:defRPr/>
            </a:lvl1pPr>
          </a:lstStyle>
          <a:p>
            <a:fld id="{713F8574-1D03-435A-95EF-5A83FB3980A8}" type="slidenum">
              <a:rPr lang="en-US" altLang="en-US"/>
              <a:pPr/>
              <a:t>‹#›</a:t>
            </a:fld>
            <a:endParaRPr lang="en-US" altLang="en-US"/>
          </a:p>
        </p:txBody>
      </p:sp>
    </p:spTree>
    <p:extLst>
      <p:ext uri="{BB962C8B-B14F-4D97-AF65-F5344CB8AC3E}">
        <p14:creationId xmlns:p14="http://schemas.microsoft.com/office/powerpoint/2010/main" val="26625786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0FAE4-CE0A-B907-3EF3-A31021DD60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6D3CD3-5835-4542-1DE4-2775DB73C7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A2C7C-9D52-C886-EE8E-A4ED8AE90FB3}"/>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A8295CD-2AD9-E17E-8CC3-34ECBBA456C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518AC60-0349-B752-3E54-8C396DFB8E0A}"/>
              </a:ext>
            </a:extLst>
          </p:cNvPr>
          <p:cNvSpPr>
            <a:spLocks noGrp="1"/>
          </p:cNvSpPr>
          <p:nvPr>
            <p:ph type="sldNum" sz="quarter" idx="12"/>
          </p:nvPr>
        </p:nvSpPr>
        <p:spPr/>
        <p:txBody>
          <a:bodyPr/>
          <a:lstStyle>
            <a:lvl1pPr>
              <a:defRPr/>
            </a:lvl1pPr>
          </a:lstStyle>
          <a:p>
            <a:fld id="{B632ABCF-BF78-4698-8E48-72EB50C93470}" type="slidenum">
              <a:rPr lang="en-US" altLang="en-US"/>
              <a:pPr/>
              <a:t>‹#›</a:t>
            </a:fld>
            <a:endParaRPr lang="en-US" altLang="en-US"/>
          </a:p>
        </p:txBody>
      </p:sp>
    </p:spTree>
    <p:extLst>
      <p:ext uri="{BB962C8B-B14F-4D97-AF65-F5344CB8AC3E}">
        <p14:creationId xmlns:p14="http://schemas.microsoft.com/office/powerpoint/2010/main" val="3504172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9BA3B4-E6E7-E696-4375-44253E34CC41}"/>
              </a:ext>
            </a:extLst>
          </p:cNvPr>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DFE7AD-9A98-E1FF-A3FA-1B6E7D2328ED}"/>
              </a:ext>
            </a:extLst>
          </p:cNvPr>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51840F-2A3F-FB7A-30CC-7177B46F95A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AF615A3-CA84-C74C-4DE4-48600011B8A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A65D86D-728B-7701-F1BD-926C8EE47FD1}"/>
              </a:ext>
            </a:extLst>
          </p:cNvPr>
          <p:cNvSpPr>
            <a:spLocks noGrp="1"/>
          </p:cNvSpPr>
          <p:nvPr>
            <p:ph type="sldNum" sz="quarter" idx="12"/>
          </p:nvPr>
        </p:nvSpPr>
        <p:spPr/>
        <p:txBody>
          <a:bodyPr/>
          <a:lstStyle>
            <a:lvl1pPr>
              <a:defRPr/>
            </a:lvl1pPr>
          </a:lstStyle>
          <a:p>
            <a:fld id="{0EDDBA77-CD3C-45B1-BF57-63420678164B}" type="slidenum">
              <a:rPr lang="en-US" altLang="en-US"/>
              <a:pPr/>
              <a:t>‹#›</a:t>
            </a:fld>
            <a:endParaRPr lang="en-US" altLang="en-US"/>
          </a:p>
        </p:txBody>
      </p:sp>
    </p:spTree>
    <p:extLst>
      <p:ext uri="{BB962C8B-B14F-4D97-AF65-F5344CB8AC3E}">
        <p14:creationId xmlns:p14="http://schemas.microsoft.com/office/powerpoint/2010/main" val="1824193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16257"/>
      </p:ext>
    </p:extLst>
  </p:cSld>
  <p:clrMap bg1="dk1" tx1="lt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left)">
                                      <p:cBhvr>
                                        <p:cTn id="18" dur="500"/>
                                        <p:tgtEl>
                                          <p:spTgt spid="3">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txStyles>
    <p:titleStyle>
      <a:lvl1pPr algn="l" defTabSz="685800" rtl="0" eaLnBrk="1" latinLnBrk="0" hangingPunct="1">
        <a:lnSpc>
          <a:spcPct val="90000"/>
        </a:lnSpc>
        <a:spcBef>
          <a:spcPct val="0"/>
        </a:spcBef>
        <a:buNone/>
        <a:defRPr sz="405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F9251B7-6593-A6E4-45D6-FC0FC8926699}"/>
              </a:ext>
            </a:extLst>
          </p:cNvPr>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6164816-87D2-5AAA-25CE-8856C55B738A}"/>
              </a:ext>
            </a:extLst>
          </p:cNvPr>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D96D481-22E1-076D-928B-15CA1E86C04C}"/>
              </a:ext>
            </a:extLst>
          </p:cNvPr>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050">
                <a:solidFill>
                  <a:schemeClr val="tx1"/>
                </a:solidFill>
                <a:latin typeface="+mj-lt"/>
              </a:defRPr>
            </a:lvl1pPr>
          </a:lstStyle>
          <a:p>
            <a:endParaRPr lang="en-US" altLang="en-US"/>
          </a:p>
        </p:txBody>
      </p:sp>
      <p:sp>
        <p:nvSpPr>
          <p:cNvPr id="1029" name="Rectangle 5">
            <a:extLst>
              <a:ext uri="{FF2B5EF4-FFF2-40B4-BE49-F238E27FC236}">
                <a16:creationId xmlns:a16="http://schemas.microsoft.com/office/drawing/2014/main" id="{D07CBAE4-92F7-BF0F-F61D-AAE1FD41F0F1}"/>
              </a:ext>
            </a:extLst>
          </p:cNvPr>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50">
                <a:solidFill>
                  <a:schemeClr val="tx1"/>
                </a:solidFill>
                <a:latin typeface="+mj-lt"/>
              </a:defRPr>
            </a:lvl1pPr>
          </a:lstStyle>
          <a:p>
            <a:endParaRPr lang="en-US" altLang="en-US"/>
          </a:p>
        </p:txBody>
      </p:sp>
      <p:sp>
        <p:nvSpPr>
          <p:cNvPr id="1030" name="Rectangle 6">
            <a:extLst>
              <a:ext uri="{FF2B5EF4-FFF2-40B4-BE49-F238E27FC236}">
                <a16:creationId xmlns:a16="http://schemas.microsoft.com/office/drawing/2014/main" id="{703831CD-4212-5C58-9E2A-B7C48B575600}"/>
              </a:ext>
            </a:extLst>
          </p:cNvPr>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50">
                <a:solidFill>
                  <a:schemeClr val="tx1"/>
                </a:solidFill>
                <a:latin typeface="+mj-lt"/>
              </a:defRPr>
            </a:lvl1pPr>
          </a:lstStyle>
          <a:p>
            <a:fld id="{8B96B5E9-C64B-44BD-9EA1-BFE9B75BE5D1}" type="slidenum">
              <a:rPr lang="en-US" altLang="en-US"/>
              <a:pPr/>
              <a:t>‹#›</a:t>
            </a:fld>
            <a:endParaRPr lang="en-US" altLang="en-US"/>
          </a:p>
        </p:txBody>
      </p:sp>
    </p:spTree>
    <p:extLst>
      <p:ext uri="{BB962C8B-B14F-4D97-AF65-F5344CB8AC3E}">
        <p14:creationId xmlns:p14="http://schemas.microsoft.com/office/powerpoint/2010/main" val="1483399732"/>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wipe(left)">
                                      <p:cBhvr>
                                        <p:cTn id="12" dur="500"/>
                                        <p:tgtEl>
                                          <p:spTgt spid="1027">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wipe(left)">
                                      <p:cBhvr>
                                        <p:cTn id="15" dur="500"/>
                                        <p:tgtEl>
                                          <p:spTgt spid="1027">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wipe(left)">
                                      <p:cBhvr>
                                        <p:cTn id="18" dur="500"/>
                                        <p:tgtEl>
                                          <p:spTgt spid="1027">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wipe(left)">
                                      <p:cBhvr>
                                        <p:cTn id="21" dur="500"/>
                                        <p:tgtEl>
                                          <p:spTgt spid="1027">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wipe(left)">
                                      <p:cBhvr>
                                        <p:cTn id="24" dur="5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22" presetClass="entr" presetSubtype="8"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500"/>
                        <p:tgtEl>
                          <p:spTgt spid="1027"/>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500"/>
                        <p:tgtEl>
                          <p:spTgt spid="1027"/>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500"/>
                        <p:tgtEl>
                          <p:spTgt spid="1027"/>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500"/>
                        <p:tgtEl>
                          <p:spTgt spid="1027"/>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500"/>
                        <p:tgtEl>
                          <p:spTgt spid="1027"/>
                        </p:tgtEl>
                      </p:cBhvr>
                    </p:animEffect>
                  </p:childTnLst>
                </p:cTn>
              </p:par>
            </p:tnLst>
          </p:tmpl>
        </p:tmplLst>
      </p:bldP>
    </p:bldLst>
  </p:timing>
  <p:txStyles>
    <p:titleStyle>
      <a:lvl1pPr algn="ctr" rtl="0" fontAlgn="base">
        <a:spcBef>
          <a:spcPct val="0"/>
        </a:spcBef>
        <a:spcAft>
          <a:spcPct val="0"/>
        </a:spcAft>
        <a:defRPr sz="3300" kern="1200">
          <a:solidFill>
            <a:schemeClr val="tx2"/>
          </a:solidFill>
          <a:latin typeface="+mj-lt"/>
          <a:ea typeface="+mj-ea"/>
          <a:cs typeface="+mj-cs"/>
        </a:defRPr>
      </a:lvl1pPr>
      <a:lvl2pPr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5pPr>
      <a:lvl6pPr marL="342900"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6pPr>
      <a:lvl7pPr marL="685800"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7pPr>
      <a:lvl8pPr marL="1028700"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8pPr>
      <a:lvl9pPr marL="1371600" algn="ctr" rtl="0" fontAlgn="base">
        <a:spcBef>
          <a:spcPct val="0"/>
        </a:spcBef>
        <a:spcAft>
          <a:spcPct val="0"/>
        </a:spcAft>
        <a:defRPr sz="3300">
          <a:solidFill>
            <a:schemeClr val="tx2"/>
          </a:solidFill>
          <a:latin typeface="Arial" panose="020B0604020202020204" pitchFamily="34" charset="0"/>
          <a:cs typeface="Arial" panose="020B0604020202020204" pitchFamily="34" charset="0"/>
        </a:defRPr>
      </a:lvl9pPr>
    </p:titleStyle>
    <p:bodyStyle>
      <a:lvl1pPr marL="257175" indent="-257175" algn="l" rtl="0" fontAlgn="base">
        <a:spcBef>
          <a:spcPct val="20000"/>
        </a:spcBef>
        <a:spcAft>
          <a:spcPct val="0"/>
        </a:spcAft>
        <a:buChar char="•"/>
        <a:defRPr sz="3000" kern="1200">
          <a:solidFill>
            <a:schemeClr val="bg1"/>
          </a:solidFill>
          <a:latin typeface="+mn-lt"/>
          <a:ea typeface="+mn-ea"/>
          <a:cs typeface="+mn-cs"/>
        </a:defRPr>
      </a:lvl1pPr>
      <a:lvl2pPr marL="557213" indent="-214313" algn="l" rtl="0" fontAlgn="base">
        <a:spcBef>
          <a:spcPct val="20000"/>
        </a:spcBef>
        <a:spcAft>
          <a:spcPct val="0"/>
        </a:spcAft>
        <a:buChar char="–"/>
        <a:defRPr sz="3000" kern="1200">
          <a:solidFill>
            <a:schemeClr val="bg1"/>
          </a:solidFill>
          <a:latin typeface="+mn-lt"/>
          <a:ea typeface="+mn-ea"/>
          <a:cs typeface="+mn-cs"/>
        </a:defRPr>
      </a:lvl2pPr>
      <a:lvl3pPr marL="857250" indent="-171450" algn="l" rtl="0" fontAlgn="base">
        <a:spcBef>
          <a:spcPct val="20000"/>
        </a:spcBef>
        <a:spcAft>
          <a:spcPct val="0"/>
        </a:spcAft>
        <a:buChar char="•"/>
        <a:defRPr sz="1800" kern="1200">
          <a:solidFill>
            <a:schemeClr val="tx1"/>
          </a:solidFill>
          <a:latin typeface="+mj-lt"/>
          <a:ea typeface="+mn-ea"/>
          <a:cs typeface="+mj-cs"/>
        </a:defRPr>
      </a:lvl3pPr>
      <a:lvl4pPr marL="1200150" indent="-171450" algn="l" rtl="0" fontAlgn="base">
        <a:spcBef>
          <a:spcPct val="20000"/>
        </a:spcBef>
        <a:spcAft>
          <a:spcPct val="0"/>
        </a:spcAft>
        <a:buChar char="–"/>
        <a:defRPr sz="1500" kern="1200">
          <a:solidFill>
            <a:schemeClr val="tx1"/>
          </a:solidFill>
          <a:latin typeface="+mj-lt"/>
          <a:ea typeface="+mn-ea"/>
          <a:cs typeface="+mj-cs"/>
        </a:defRPr>
      </a:lvl4pPr>
      <a:lvl5pPr marL="1543050" indent="-171450" algn="l" rtl="0" fontAlgn="base">
        <a:spcBef>
          <a:spcPct val="20000"/>
        </a:spcBef>
        <a:spcAft>
          <a:spcPct val="0"/>
        </a:spcAft>
        <a:buChar char="»"/>
        <a:defRPr sz="1500" kern="1200">
          <a:solidFill>
            <a:schemeClr val="tx1"/>
          </a:solidFill>
          <a:latin typeface="+mj-lt"/>
          <a:ea typeface="+mn-ea"/>
          <a:cs typeface="+mj-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E2213-6BE2-9254-F34C-D135AF23EB9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0131520-DDBE-7796-8E3E-306D7AB9316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The importance of unambiguous, clear communication…</a:t>
            </a:r>
          </a:p>
        </p:txBody>
      </p:sp>
    </p:spTree>
    <p:extLst>
      <p:ext uri="{BB962C8B-B14F-4D97-AF65-F5344CB8AC3E}">
        <p14:creationId xmlns:p14="http://schemas.microsoft.com/office/powerpoint/2010/main" val="64504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46F16-25F2-68FC-D1E2-0E2D9C0E0E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7AD1B92-3662-4822-515A-69919FB75BD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276D9A18-1084-B119-CBF4-A937DBD86811}"/>
              </a:ext>
            </a:extLst>
          </p:cNvPr>
          <p:cNvPicPr>
            <a:picLocks noChangeAspect="1"/>
          </p:cNvPicPr>
          <p:nvPr/>
        </p:nvPicPr>
        <p:blipFill>
          <a:blip r:embed="rId3">
            <a:extLst>
              <a:ext uri="{28A0092B-C50C-407E-A947-70E740481C1C}">
                <a14:useLocalDpi xmlns:a14="http://schemas.microsoft.com/office/drawing/2010/main" val="0"/>
              </a:ext>
            </a:extLst>
          </a:blip>
          <a:srcRect t="14445" b="17407"/>
          <a:stretch>
            <a:fillRect/>
          </a:stretch>
        </p:blipFill>
        <p:spPr>
          <a:xfrm>
            <a:off x="1600200" y="23299"/>
            <a:ext cx="6172200" cy="5134675"/>
          </a:xfrm>
          <a:prstGeom prst="rect">
            <a:avLst/>
          </a:prstGeom>
        </p:spPr>
      </p:pic>
    </p:spTree>
    <p:extLst>
      <p:ext uri="{BB962C8B-B14F-4D97-AF65-F5344CB8AC3E}">
        <p14:creationId xmlns:p14="http://schemas.microsoft.com/office/powerpoint/2010/main" val="2456936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335F-5A16-59FC-78A6-AAC96405EF5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F1983FA-5F5E-EFAB-6D06-682F50E59E5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0594B47-05F2-0615-5761-6D132DB503F9}"/>
              </a:ext>
            </a:extLst>
          </p:cNvPr>
          <p:cNvPicPr>
            <a:picLocks noChangeAspect="1"/>
          </p:cNvPicPr>
          <p:nvPr/>
        </p:nvPicPr>
        <p:blipFill>
          <a:blip r:embed="rId3" cstate="print">
            <a:extLst>
              <a:ext uri="{28A0092B-C50C-407E-A947-70E740481C1C}">
                <a14:useLocalDpi xmlns:a14="http://schemas.microsoft.com/office/drawing/2010/main" val="0"/>
              </a:ext>
            </a:extLst>
          </a:blip>
          <a:srcRect b="48518"/>
          <a:stretch>
            <a:fillRect/>
          </a:stretch>
        </p:blipFill>
        <p:spPr>
          <a:xfrm>
            <a:off x="2372618" y="0"/>
            <a:ext cx="4398764" cy="2647950"/>
          </a:xfrm>
          <a:prstGeom prst="rect">
            <a:avLst/>
          </a:prstGeom>
        </p:spPr>
      </p:pic>
    </p:spTree>
    <p:extLst>
      <p:ext uri="{BB962C8B-B14F-4D97-AF65-F5344CB8AC3E}">
        <p14:creationId xmlns:p14="http://schemas.microsoft.com/office/powerpoint/2010/main" val="1196827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6473B-5490-3D07-1496-96445A46D98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A3466C5-86AA-D7DF-AAC1-5700AD5C1F7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ED69AA5F-EEBC-7801-E991-D09DF45564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2618" y="0"/>
            <a:ext cx="4398764" cy="5143500"/>
          </a:xfrm>
          <a:prstGeom prst="rect">
            <a:avLst/>
          </a:prstGeom>
        </p:spPr>
      </p:pic>
    </p:spTree>
    <p:extLst>
      <p:ext uri="{BB962C8B-B14F-4D97-AF65-F5344CB8AC3E}">
        <p14:creationId xmlns:p14="http://schemas.microsoft.com/office/powerpoint/2010/main" val="183313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044AC-5B95-F408-4FA2-7CD2DD56C5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B0AF7B1-D330-C8DF-0286-4382D8A27D4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We had a blessed Sukkot campout in spite of more rain than ever in 32 years of Sukkot celebration!</a:t>
            </a:r>
          </a:p>
          <a:p>
            <a:pPr algn="l"/>
            <a:r>
              <a:rPr lang="en-US" sz="4000" dirty="0">
                <a:solidFill>
                  <a:schemeClr val="tx1"/>
                </a:solidFill>
                <a:latin typeface="Arial Rounded MT Bold" panose="020F0704030504030204" pitchFamily="34" charset="0"/>
              </a:rPr>
              <a:t>Nevertheless, sweet fellowship…</a:t>
            </a:r>
          </a:p>
        </p:txBody>
      </p:sp>
    </p:spTree>
    <p:extLst>
      <p:ext uri="{BB962C8B-B14F-4D97-AF65-F5344CB8AC3E}">
        <p14:creationId xmlns:p14="http://schemas.microsoft.com/office/powerpoint/2010/main" val="2074008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4815B-68F5-EBE2-8A39-90B940FDE94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5FF7DCC-C299-42D6-2C29-AE5AC4DD8CB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4AE5810-CDDE-1F14-D759-219F56A3FA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1694527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EF890-825C-42E6-0A5B-AD1786A3FFD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E241706-1402-2082-7E9B-151EA900828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DD499ED3-AF09-C95A-3D3F-6CCB8BDA64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1143000" y="0"/>
            <a:ext cx="6858000" cy="5143500"/>
          </a:xfrm>
          <a:prstGeom prst="rect">
            <a:avLst/>
          </a:prstGeom>
        </p:spPr>
      </p:pic>
    </p:spTree>
    <p:extLst>
      <p:ext uri="{BB962C8B-B14F-4D97-AF65-F5344CB8AC3E}">
        <p14:creationId xmlns:p14="http://schemas.microsoft.com/office/powerpoint/2010/main" val="2312041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26D5C-6250-C290-9A3F-B326319DBEA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9613EF-CE43-79D3-F332-84F38303F8C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Today we are celebrating the birth of Yeshua as the Messiah and King of Israel and all the world.</a:t>
            </a:r>
          </a:p>
          <a:p>
            <a:pPr algn="l"/>
            <a:r>
              <a:rPr lang="en-US" sz="4000" dirty="0">
                <a:solidFill>
                  <a:schemeClr val="tx1"/>
                </a:solidFill>
                <a:latin typeface="Arial Rounded MT Bold" panose="020F0704030504030204" pitchFamily="34" charset="0"/>
              </a:rPr>
              <a:t>In October?  </a:t>
            </a:r>
          </a:p>
        </p:txBody>
      </p:sp>
    </p:spTree>
    <p:extLst>
      <p:ext uri="{BB962C8B-B14F-4D97-AF65-F5344CB8AC3E}">
        <p14:creationId xmlns:p14="http://schemas.microsoft.com/office/powerpoint/2010/main" val="3693567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C8DFC-960E-41BA-1E8D-35E6A34EC4A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C47EBCD-5A2B-DDE5-7319-2FC4F9954A88}"/>
              </a:ext>
            </a:extLst>
          </p:cNvPr>
          <p:cNvSpPr>
            <a:spLocks noGrp="1"/>
          </p:cNvSpPr>
          <p:nvPr>
            <p:ph type="subTitle" idx="1"/>
          </p:nvPr>
        </p:nvSpPr>
        <p:spPr>
          <a:xfrm>
            <a:off x="228600" y="209550"/>
            <a:ext cx="8610600" cy="4800600"/>
          </a:xfrm>
        </p:spPr>
        <p:txBody>
          <a:bodyPr anchor="t">
            <a:normAutofit/>
          </a:bodyPr>
          <a:lstStyle/>
          <a:p>
            <a:pPr algn="r" rtl="1"/>
            <a:r>
              <a:rPr lang="he-IL" sz="4800" b="1" dirty="0">
                <a:solidFill>
                  <a:schemeClr val="tx1"/>
                </a:solidFill>
                <a:latin typeface="David" panose="020E0502060401010101" pitchFamily="34" charset="-79"/>
                <a:cs typeface="David" panose="020E0502060401010101" pitchFamily="34" charset="-79"/>
              </a:rPr>
              <a:t>יוֹם</a:t>
            </a:r>
            <a:r>
              <a:rPr lang="en-US" sz="4800" b="1" dirty="0">
                <a:solidFill>
                  <a:schemeClr val="tx1"/>
                </a:solidFill>
                <a:latin typeface="David" panose="020E0502060401010101" pitchFamily="34" charset="-79"/>
                <a:cs typeface="David" panose="020E0502060401010101" pitchFamily="34" charset="-79"/>
              </a:rPr>
              <a:t> </a:t>
            </a:r>
            <a:r>
              <a:rPr lang="he-IL" sz="4800" b="1" dirty="0">
                <a:solidFill>
                  <a:schemeClr val="tx1"/>
                </a:solidFill>
                <a:latin typeface="David" panose="020E0502060401010101" pitchFamily="34" charset="-79"/>
                <a:cs typeface="David" panose="020E0502060401010101" pitchFamily="34" charset="-79"/>
              </a:rPr>
              <a:t>הֻלֶּדֶת מְשִׁיחִי שָׂמֵחַ   </a:t>
            </a:r>
            <a:r>
              <a:rPr lang="en-US" sz="4800" b="1" dirty="0">
                <a:solidFill>
                  <a:schemeClr val="tx1"/>
                </a:solidFill>
                <a:latin typeface="David" panose="020E0502060401010101" pitchFamily="34" charset="-79"/>
                <a:cs typeface="David" panose="020E0502060401010101" pitchFamily="34" charset="-79"/>
              </a:rPr>
              <a:t>  </a:t>
            </a:r>
          </a:p>
          <a:p>
            <a:pPr algn="l"/>
            <a:r>
              <a:rPr lang="en-US" sz="3600" dirty="0">
                <a:solidFill>
                  <a:schemeClr val="tx1"/>
                </a:solidFill>
                <a:latin typeface="Arial Rounded MT Bold" panose="020F0704030504030204" pitchFamily="34" charset="0"/>
              </a:rPr>
              <a:t>Yom </a:t>
            </a:r>
            <a:r>
              <a:rPr lang="en-US" sz="3600" dirty="0" err="1">
                <a:solidFill>
                  <a:schemeClr val="tx1"/>
                </a:solidFill>
                <a:latin typeface="Arial Rounded MT Bold" panose="020F0704030504030204" pitchFamily="34" charset="0"/>
              </a:rPr>
              <a:t>Huledet</a:t>
            </a:r>
            <a:r>
              <a:rPr lang="en-US" sz="3600" dirty="0">
                <a:solidFill>
                  <a:schemeClr val="tx1"/>
                </a:solidFill>
                <a:latin typeface="Arial Rounded MT Bold" panose="020F0704030504030204" pitchFamily="34" charset="0"/>
              </a:rPr>
              <a:t> </a:t>
            </a:r>
            <a:r>
              <a:rPr lang="en-US" sz="3600" dirty="0" err="1">
                <a:solidFill>
                  <a:schemeClr val="tx1"/>
                </a:solidFill>
                <a:latin typeface="Arial Rounded MT Bold" panose="020F0704030504030204" pitchFamily="34" charset="0"/>
              </a:rPr>
              <a:t>M’shikhee</a:t>
            </a:r>
            <a:r>
              <a:rPr lang="en-US" sz="3600" dirty="0">
                <a:solidFill>
                  <a:schemeClr val="tx1"/>
                </a:solidFill>
                <a:latin typeface="Arial Rounded MT Bold" panose="020F0704030504030204" pitchFamily="34" charset="0"/>
              </a:rPr>
              <a:t> Sa-me-akh</a:t>
            </a:r>
          </a:p>
          <a:p>
            <a:pPr algn="l"/>
            <a:r>
              <a:rPr lang="en-US" sz="4000" dirty="0">
                <a:solidFill>
                  <a:schemeClr val="tx1"/>
                </a:solidFill>
                <a:latin typeface="Arial Rounded MT Bold" panose="020F0704030504030204" pitchFamily="34" charset="0"/>
              </a:rPr>
              <a:t>Happy Messiah’s Birthday!   </a:t>
            </a:r>
          </a:p>
        </p:txBody>
      </p:sp>
    </p:spTree>
    <p:extLst>
      <p:ext uri="{BB962C8B-B14F-4D97-AF65-F5344CB8AC3E}">
        <p14:creationId xmlns:p14="http://schemas.microsoft.com/office/powerpoint/2010/main" val="565537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88AB6-964C-8796-2E95-6BE3E154A21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41CA702-D84F-928F-7748-70EA3BC81BC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A6E831F3-569B-671E-E22A-2DEB7D504D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2293371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9CD5B-AC9F-DFF3-3401-45AD6EA696A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E551DAC-347B-6C99-5631-FA7EB35B9A1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2A831C2-450E-C846-7706-AFE525604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73539AFB-50D8-047F-E437-AA1511B4512E}"/>
              </a:ext>
            </a:extLst>
          </p:cNvPr>
          <p:cNvSpPr txBox="1"/>
          <p:nvPr/>
        </p:nvSpPr>
        <p:spPr>
          <a:xfrm>
            <a:off x="304800" y="285750"/>
            <a:ext cx="8763000" cy="3724096"/>
          </a:xfrm>
          <a:prstGeom prst="rect">
            <a:avLst/>
          </a:prstGeom>
          <a:noFill/>
        </p:spPr>
        <p:txBody>
          <a:bodyPr wrap="square" rtlCol="0">
            <a:spAutoFit/>
          </a:bodyPr>
          <a:lstStyle/>
          <a:p>
            <a:pPr algn="l"/>
            <a:r>
              <a:rPr lang="en-US" dirty="0">
                <a:solidFill>
                  <a:schemeClr val="tx1"/>
                </a:solidFill>
                <a:effectLst>
                  <a:outerShdw blurRad="38100" dist="38100" dir="2700000" algn="tl">
                    <a:srgbClr val="000000">
                      <a:alpha val="43137"/>
                    </a:srgbClr>
                  </a:outerShdw>
                </a:effectLst>
              </a:rPr>
              <a:t>Messiah’s Birthday Phil. 2.7</a:t>
            </a:r>
          </a:p>
          <a:p>
            <a:pPr algn="l"/>
            <a:r>
              <a:rPr lang="en-US" dirty="0">
                <a:solidFill>
                  <a:schemeClr val="tx1"/>
                </a:solidFill>
                <a:effectLst>
                  <a:outerShdw blurRad="38100" dist="38100" dir="2700000" algn="tl">
                    <a:srgbClr val="000000">
                      <a:alpha val="43137"/>
                    </a:srgbClr>
                  </a:outerShdw>
                </a:effectLst>
              </a:rPr>
              <a:t>Keno-o / Tsimtsum</a:t>
            </a:r>
          </a:p>
          <a:p>
            <a:pPr marL="509588" indent="-509588" algn="l">
              <a:buFont typeface="+mj-lt"/>
              <a:buAutoNum type="arabicPeriod"/>
            </a:pPr>
            <a:r>
              <a:rPr lang="en-US" sz="3600" dirty="0">
                <a:solidFill>
                  <a:schemeClr val="tx1"/>
                </a:solidFill>
                <a:effectLst>
                  <a:outerShdw blurRad="38100" dist="38100" dir="2700000" algn="tl">
                    <a:srgbClr val="000000">
                      <a:alpha val="43137"/>
                    </a:srgbClr>
                  </a:outerShdw>
                </a:effectLst>
              </a:rPr>
              <a:t>Is it Biblical to celebrate birthdays?</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Why celebrate it now, in Oct.?</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What does His birth mean?</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Application to our lives</a:t>
            </a:r>
          </a:p>
        </p:txBody>
      </p:sp>
    </p:spTree>
    <p:extLst>
      <p:ext uri="{BB962C8B-B14F-4D97-AF65-F5344CB8AC3E}">
        <p14:creationId xmlns:p14="http://schemas.microsoft.com/office/powerpoint/2010/main" val="3995402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80498-5D70-33F1-0E81-CCF525EA917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7330A4F-310B-F96E-E8AC-099FED67634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1F1FFBDB-CF8E-1F1C-3474-B7FA55E3B9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40198092-5D91-1758-6DB2-16CBC0611E45}"/>
              </a:ext>
            </a:extLst>
          </p:cNvPr>
          <p:cNvSpPr txBox="1"/>
          <p:nvPr/>
        </p:nvSpPr>
        <p:spPr>
          <a:xfrm>
            <a:off x="304800" y="285750"/>
            <a:ext cx="8763000" cy="3724096"/>
          </a:xfrm>
          <a:prstGeom prst="rect">
            <a:avLst/>
          </a:prstGeom>
          <a:noFill/>
        </p:spPr>
        <p:txBody>
          <a:bodyPr wrap="square" rtlCol="0">
            <a:spAutoFit/>
          </a:bodyPr>
          <a:lstStyle/>
          <a:p>
            <a:pPr algn="l"/>
            <a:r>
              <a:rPr lang="en-US" dirty="0">
                <a:solidFill>
                  <a:schemeClr val="tx1"/>
                </a:solidFill>
                <a:effectLst>
                  <a:outerShdw blurRad="38100" dist="38100" dir="2700000" algn="tl">
                    <a:srgbClr val="000000">
                      <a:alpha val="43137"/>
                    </a:srgbClr>
                  </a:outerShdw>
                </a:effectLst>
              </a:rPr>
              <a:t>Messiah’s Birthday Phil. 2.7</a:t>
            </a:r>
          </a:p>
          <a:p>
            <a:pPr algn="l"/>
            <a:r>
              <a:rPr lang="en-US" dirty="0">
                <a:solidFill>
                  <a:schemeClr val="tx1"/>
                </a:solidFill>
                <a:effectLst>
                  <a:outerShdw blurRad="38100" dist="38100" dir="2700000" algn="tl">
                    <a:srgbClr val="000000">
                      <a:alpha val="43137"/>
                    </a:srgbClr>
                  </a:outerShdw>
                </a:effectLst>
              </a:rPr>
              <a:t>Keno-o / Tsimtsum</a:t>
            </a:r>
          </a:p>
          <a:p>
            <a:pPr marL="509588" indent="-509588" algn="l">
              <a:buFont typeface="+mj-lt"/>
              <a:buAutoNum type="arabicPeriod"/>
            </a:pPr>
            <a:r>
              <a:rPr lang="en-US" sz="3600" u="sng" dirty="0">
                <a:solidFill>
                  <a:srgbClr val="FFFF66"/>
                </a:solidFill>
                <a:effectLst>
                  <a:outerShdw blurRad="38100" dist="38100" dir="2700000" algn="tl">
                    <a:srgbClr val="000000">
                      <a:alpha val="43137"/>
                    </a:srgbClr>
                  </a:outerShdw>
                </a:effectLst>
              </a:rPr>
              <a:t>Is it Biblical to celebrate birthdays?</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Why celebrate it now, in Oct.?</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What does His birth mean?</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Application to our lives</a:t>
            </a:r>
          </a:p>
        </p:txBody>
      </p:sp>
    </p:spTree>
    <p:extLst>
      <p:ext uri="{BB962C8B-B14F-4D97-AF65-F5344CB8AC3E}">
        <p14:creationId xmlns:p14="http://schemas.microsoft.com/office/powerpoint/2010/main" val="247343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A15B1-0DE5-0300-6F77-992F431520E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7DEE134-560D-AC99-5178-0ACAEC20A02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Is it legitimate to celebrate birthdays?</a:t>
            </a:r>
          </a:p>
          <a:p>
            <a:pPr marL="173038" indent="-173038" algn="l">
              <a:buFont typeface="Arial" panose="020B0604020202020204" pitchFamily="34" charset="0"/>
              <a:buChar char="•"/>
            </a:pPr>
            <a:r>
              <a:rPr lang="en-US" sz="4000" baseline="30000" dirty="0">
                <a:solidFill>
                  <a:schemeClr val="tx1"/>
                </a:solidFill>
                <a:latin typeface="Arial Rounded MT Bold" panose="020F0704030504030204" pitchFamily="34" charset="0"/>
              </a:rPr>
              <a:t>Ber./Gen 40.20 </a:t>
            </a:r>
            <a:r>
              <a:rPr lang="en-US" sz="4000" dirty="0">
                <a:solidFill>
                  <a:schemeClr val="tx1"/>
                </a:solidFill>
                <a:latin typeface="Arial Rounded MT Bold" panose="020F0704030504030204" pitchFamily="34" charset="0"/>
              </a:rPr>
              <a:t>On the third day, which was Pharaoh’s birthday, he gave a party for all his officials, and he lifted up the head of the chief cupbearer and the head of the chief baker among his officials.</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940040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D490E-CC99-5820-E403-B1F9A712276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73B5827-40C1-D32C-654C-C59AA6C1F5AC}"/>
              </a:ext>
            </a:extLst>
          </p:cNvPr>
          <p:cNvSpPr>
            <a:spLocks noGrp="1"/>
          </p:cNvSpPr>
          <p:nvPr>
            <p:ph type="subTitle" idx="1"/>
          </p:nvPr>
        </p:nvSpPr>
        <p:spPr>
          <a:xfrm>
            <a:off x="228600" y="209550"/>
            <a:ext cx="8610600" cy="4800600"/>
          </a:xfrm>
        </p:spPr>
        <p:txBody>
          <a:bodyPr anchor="t">
            <a:normAutofit fontScale="92500"/>
          </a:bodyPr>
          <a:lstStyle/>
          <a:p>
            <a:pPr marL="173038" indent="-173038" algn="l">
              <a:buFont typeface="Arial" panose="020B0604020202020204" pitchFamily="34" charset="0"/>
              <a:buChar char="•"/>
            </a:pPr>
            <a:r>
              <a:rPr lang="en-US" sz="4000" baseline="30000" dirty="0">
                <a:solidFill>
                  <a:schemeClr val="tx1"/>
                </a:solidFill>
                <a:latin typeface="Arial Rounded MT Bold" panose="020F0704030504030204" pitchFamily="34" charset="0"/>
              </a:rPr>
              <a:t>Iyov/Job 1.4 </a:t>
            </a:r>
            <a:r>
              <a:rPr lang="en-US" sz="4000" dirty="0">
                <a:solidFill>
                  <a:schemeClr val="tx1"/>
                </a:solidFill>
                <a:latin typeface="Arial Rounded MT Bold" panose="020F0704030504030204" pitchFamily="34" charset="0"/>
              </a:rPr>
              <a:t>It was the custom of his sons to give banquets, each on his set day in his own house; and they would invite their three sisters to eat and drink with them.</a:t>
            </a:r>
          </a:p>
          <a:p>
            <a:pPr algn="l"/>
            <a:endParaRPr lang="en-US" sz="900" dirty="0">
              <a:solidFill>
                <a:schemeClr val="tx1"/>
              </a:solidFill>
              <a:latin typeface="Arial Rounded MT Bold" panose="020F0704030504030204" pitchFamily="34" charset="0"/>
            </a:endParaRPr>
          </a:p>
          <a:p>
            <a:pPr marL="173038" indent="-173038" algn="l">
              <a:buFont typeface="Arial" panose="020B0604020202020204" pitchFamily="34" charset="0"/>
              <a:buChar char="•"/>
            </a:pPr>
            <a:r>
              <a:rPr lang="en-US" sz="4000" baseline="30000" dirty="0">
                <a:solidFill>
                  <a:schemeClr val="tx1"/>
                </a:solidFill>
                <a:latin typeface="Arial Rounded MT Bold" panose="020F0704030504030204" pitchFamily="34" charset="0"/>
              </a:rPr>
              <a:t>Mt.14.6 </a:t>
            </a:r>
            <a:r>
              <a:rPr lang="en-US" sz="4000" dirty="0">
                <a:solidFill>
                  <a:schemeClr val="tx1"/>
                </a:solidFill>
                <a:latin typeface="Arial Rounded MT Bold" panose="020F0704030504030204" pitchFamily="34" charset="0"/>
              </a:rPr>
              <a:t>However, at Herod’s birthday celebration, Herodias’ daughter danced before the company.</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637874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47BEF-D9C1-944B-781E-88528C41A6A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88B4CCF-4AF3-FA92-C31D-B7DDE95868E8}"/>
              </a:ext>
            </a:extLst>
          </p:cNvPr>
          <p:cNvSpPr>
            <a:spLocks noGrp="1"/>
          </p:cNvSpPr>
          <p:nvPr>
            <p:ph type="subTitle" idx="1"/>
          </p:nvPr>
        </p:nvSpPr>
        <p:spPr>
          <a:xfrm>
            <a:off x="228600" y="209550"/>
            <a:ext cx="8610600" cy="4800600"/>
          </a:xfrm>
        </p:spPr>
        <p:txBody>
          <a:bodyPr anchor="t">
            <a:normAutofit lnSpcReduction="10000"/>
          </a:bodyPr>
          <a:lstStyle/>
          <a:p>
            <a:pPr marL="173038" indent="-173038" algn="l">
              <a:buFont typeface="Arial" panose="020B0604020202020204" pitchFamily="34" charset="0"/>
              <a:buChar char="•"/>
            </a:pPr>
            <a:r>
              <a:rPr lang="en-US" sz="4000" dirty="0">
                <a:solidFill>
                  <a:schemeClr val="tx1"/>
                </a:solidFill>
                <a:latin typeface="Arial Rounded MT Bold" panose="020F0704030504030204" pitchFamily="34" charset="0"/>
              </a:rPr>
              <a:t>Jewish authorities: The Lubavitch Hasidim [my ancestry] encourage celebration, plus Bar/Bat Mitzvahs.</a:t>
            </a:r>
          </a:p>
          <a:p>
            <a:pPr marL="173038" indent="-173038" algn="l">
              <a:buFont typeface="Arial" panose="020B0604020202020204" pitchFamily="34" charset="0"/>
              <a:buChar char="•"/>
            </a:pPr>
            <a:r>
              <a:rPr lang="en-US" sz="4000" dirty="0">
                <a:solidFill>
                  <a:schemeClr val="tx1"/>
                </a:solidFill>
                <a:latin typeface="Arial Rounded MT Bold" panose="020F0704030504030204" pitchFamily="34" charset="0"/>
              </a:rPr>
              <a:t>Church father: Origen of Alexandria [c 185 – 253], major originator of replacement theology, was opposed with disgust to birthdays.</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733719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03DDE-AA69-5DDC-00BD-DBEBE90F77F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F35B37E-2E91-E59B-40A1-884D57DDC2AB}"/>
              </a:ext>
            </a:extLst>
          </p:cNvPr>
          <p:cNvSpPr>
            <a:spLocks noGrp="1"/>
          </p:cNvSpPr>
          <p:nvPr>
            <p:ph type="subTitle" idx="1"/>
          </p:nvPr>
        </p:nvSpPr>
        <p:spPr>
          <a:xfrm>
            <a:off x="228600" y="209550"/>
            <a:ext cx="8610600" cy="4800600"/>
          </a:xfrm>
        </p:spPr>
        <p:txBody>
          <a:bodyPr anchor="t">
            <a:normAutofit/>
          </a:bodyPr>
          <a:lstStyle/>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Celebrating birthdays </a:t>
            </a:r>
          </a:p>
          <a:p>
            <a:pPr algn="ctr"/>
            <a:r>
              <a:rPr lang="en-US" sz="4000" dirty="0">
                <a:solidFill>
                  <a:schemeClr val="tx1"/>
                </a:solidFill>
                <a:latin typeface="Arial Rounded MT Bold" panose="020F0704030504030204" pitchFamily="34" charset="0"/>
              </a:rPr>
              <a:t>is scriptural and legitimate</a:t>
            </a:r>
          </a:p>
          <a:p>
            <a:pPr algn="ctr"/>
            <a:r>
              <a:rPr lang="en-US" sz="4000" dirty="0">
                <a:solidFill>
                  <a:schemeClr val="tx1"/>
                </a:solidFill>
                <a:latin typeface="Arial Rounded MT Bold" panose="020F0704030504030204" pitchFamily="34" charset="0"/>
              </a:rPr>
              <a:t>and an affirmation of people whom we love!  </a:t>
            </a:r>
          </a:p>
        </p:txBody>
      </p:sp>
    </p:spTree>
    <p:extLst>
      <p:ext uri="{BB962C8B-B14F-4D97-AF65-F5344CB8AC3E}">
        <p14:creationId xmlns:p14="http://schemas.microsoft.com/office/powerpoint/2010/main" val="747470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535EC-EB15-E4B3-57FE-A086E1BECD6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260E63F-159C-C9D5-13FE-8A2F2DF7B67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941D5CF2-4823-E84E-AE46-28D7BC81A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3250242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3D7BB-CD40-A4BB-3766-5DFD036E15A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EEC6019-C5E3-4542-4598-6930469BAB3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BD9BB246-BF34-333B-47D3-ADF7602014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09E3F210-DCCE-14BC-EFB7-C365B51E9827}"/>
              </a:ext>
            </a:extLst>
          </p:cNvPr>
          <p:cNvSpPr txBox="1"/>
          <p:nvPr/>
        </p:nvSpPr>
        <p:spPr>
          <a:xfrm>
            <a:off x="304800" y="285750"/>
            <a:ext cx="8763000" cy="3724096"/>
          </a:xfrm>
          <a:prstGeom prst="rect">
            <a:avLst/>
          </a:prstGeom>
          <a:noFill/>
        </p:spPr>
        <p:txBody>
          <a:bodyPr wrap="square" rtlCol="0">
            <a:spAutoFit/>
          </a:bodyPr>
          <a:lstStyle/>
          <a:p>
            <a:pPr algn="l"/>
            <a:r>
              <a:rPr lang="en-US" dirty="0">
                <a:solidFill>
                  <a:schemeClr val="tx1"/>
                </a:solidFill>
                <a:effectLst>
                  <a:outerShdw blurRad="38100" dist="38100" dir="2700000" algn="tl">
                    <a:srgbClr val="000000">
                      <a:alpha val="43137"/>
                    </a:srgbClr>
                  </a:outerShdw>
                </a:effectLst>
              </a:rPr>
              <a:t>Messiah’s Birthday Phil. 2.7</a:t>
            </a:r>
          </a:p>
          <a:p>
            <a:pPr algn="l"/>
            <a:r>
              <a:rPr lang="en-US" dirty="0">
                <a:solidFill>
                  <a:schemeClr val="tx1"/>
                </a:solidFill>
                <a:effectLst>
                  <a:outerShdw blurRad="38100" dist="38100" dir="2700000" algn="tl">
                    <a:srgbClr val="000000">
                      <a:alpha val="43137"/>
                    </a:srgbClr>
                  </a:outerShdw>
                </a:effectLst>
              </a:rPr>
              <a:t>Keno-o / Tsimtsum</a:t>
            </a:r>
          </a:p>
          <a:p>
            <a:pPr marL="509588" indent="-509588" algn="l">
              <a:buFont typeface="+mj-lt"/>
              <a:buAutoNum type="arabicPeriod"/>
            </a:pPr>
            <a:r>
              <a:rPr lang="en-US" sz="3600" dirty="0">
                <a:solidFill>
                  <a:schemeClr val="tx1"/>
                </a:solidFill>
                <a:effectLst>
                  <a:outerShdw blurRad="38100" dist="38100" dir="2700000" algn="tl">
                    <a:srgbClr val="000000">
                      <a:alpha val="43137"/>
                    </a:srgbClr>
                  </a:outerShdw>
                </a:effectLst>
              </a:rPr>
              <a:t>Is it Biblical to celebrate birthdays?</a:t>
            </a:r>
          </a:p>
          <a:p>
            <a:pPr marL="509588" indent="-509588" algn="l">
              <a:buFont typeface="+mj-lt"/>
              <a:buAutoNum type="arabicPeriod"/>
            </a:pPr>
            <a:r>
              <a:rPr lang="en-US" u="sng" dirty="0">
                <a:solidFill>
                  <a:srgbClr val="FFFF66"/>
                </a:solidFill>
                <a:effectLst>
                  <a:outerShdw blurRad="38100" dist="38100" dir="2700000" algn="tl">
                    <a:srgbClr val="000000">
                      <a:alpha val="43137"/>
                    </a:srgbClr>
                  </a:outerShdw>
                </a:effectLst>
              </a:rPr>
              <a:t>Why celebrate it now, in Oct.?</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What does His birth mean?</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Application to our lives</a:t>
            </a:r>
          </a:p>
        </p:txBody>
      </p:sp>
    </p:spTree>
    <p:extLst>
      <p:ext uri="{BB962C8B-B14F-4D97-AF65-F5344CB8AC3E}">
        <p14:creationId xmlns:p14="http://schemas.microsoft.com/office/powerpoint/2010/main" val="3733334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6B6F2-BD0C-A468-7E73-CB706FE3E8C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84C2DA7-0A1B-4DEA-49F0-19F5E8B043D5}"/>
              </a:ext>
            </a:extLst>
          </p:cNvPr>
          <p:cNvSpPr>
            <a:spLocks noGrp="1"/>
          </p:cNvSpPr>
          <p:nvPr>
            <p:ph type="subTitle" idx="1"/>
          </p:nvPr>
        </p:nvSpPr>
        <p:spPr>
          <a:xfrm>
            <a:off x="228600" y="209550"/>
            <a:ext cx="8610600" cy="4800600"/>
          </a:xfrm>
        </p:spPr>
        <p:txBody>
          <a:bodyPr anchor="t">
            <a:normAutofit fontScale="92500"/>
          </a:bodyPr>
          <a:lstStyle/>
          <a:p>
            <a:pPr algn="l"/>
            <a:r>
              <a:rPr lang="en-US" sz="4000" dirty="0">
                <a:solidFill>
                  <a:schemeClr val="tx1"/>
                </a:solidFill>
                <a:latin typeface="Arial Rounded MT Bold" panose="020F0704030504030204" pitchFamily="34" charset="0"/>
              </a:rPr>
              <a:t>The Cohen [priestly] Rotation History  </a:t>
            </a:r>
          </a:p>
          <a:p>
            <a:pPr marL="231775" indent="-231775" algn="l">
              <a:buFont typeface="Arial" panose="020B0604020202020204" pitchFamily="34" charset="0"/>
              <a:buChar char="•"/>
            </a:pPr>
            <a:r>
              <a:rPr lang="en-US" sz="4000" dirty="0" err="1">
                <a:solidFill>
                  <a:schemeClr val="tx1"/>
                </a:solidFill>
                <a:latin typeface="Arial Rounded MT Bold" panose="020F0704030504030204" pitchFamily="34" charset="0"/>
              </a:rPr>
              <a:t>Zekhariah</a:t>
            </a:r>
            <a:r>
              <a:rPr lang="en-US" sz="4000" dirty="0">
                <a:solidFill>
                  <a:schemeClr val="tx1"/>
                </a:solidFill>
                <a:latin typeface="Arial Rounded MT Bold" panose="020F0704030504030204" pitchFamily="34" charset="0"/>
              </a:rPr>
              <a:t> of the course of Aviyah </a:t>
            </a:r>
            <a:r>
              <a:rPr lang="en-US" sz="4000" baseline="30000" dirty="0">
                <a:solidFill>
                  <a:schemeClr val="tx1"/>
                </a:solidFill>
                <a:latin typeface="Arial Rounded MT Bold" panose="020F0704030504030204" pitchFamily="34" charset="0"/>
              </a:rPr>
              <a:t>Lk 1.5  </a:t>
            </a:r>
            <a:r>
              <a:rPr lang="en-US" sz="4000" dirty="0">
                <a:solidFill>
                  <a:schemeClr val="tx1"/>
                </a:solidFill>
                <a:latin typeface="Arial Rounded MT Bold" panose="020F0704030504030204" pitchFamily="34" charset="0"/>
              </a:rPr>
              <a:t>In the days of Herod, King of Y’hudah, there was a cohen named </a:t>
            </a:r>
            <a:r>
              <a:rPr lang="en-US" sz="4000" u="sng" dirty="0" err="1">
                <a:solidFill>
                  <a:srgbClr val="FFFF66"/>
                </a:solidFill>
                <a:latin typeface="Arial Rounded MT Bold" panose="020F0704030504030204" pitchFamily="34" charset="0"/>
              </a:rPr>
              <a:t>Z’kharyah</a:t>
            </a:r>
            <a:r>
              <a:rPr lang="en-US" sz="4000" u="sng" dirty="0">
                <a:solidFill>
                  <a:srgbClr val="FFFF66"/>
                </a:solidFill>
                <a:latin typeface="Arial Rounded MT Bold" panose="020F0704030504030204" pitchFamily="34" charset="0"/>
              </a:rPr>
              <a:t> who belonged to the Aviyah division</a:t>
            </a:r>
            <a:r>
              <a:rPr lang="en-US" sz="4000" dirty="0">
                <a:solidFill>
                  <a:schemeClr val="tx1"/>
                </a:solidFill>
                <a:latin typeface="Arial Rounded MT Bold" panose="020F0704030504030204" pitchFamily="34" charset="0"/>
              </a:rPr>
              <a:t>. His wife was a descendant of Aharon, and her name was Elisheva</a:t>
            </a:r>
          </a:p>
        </p:txBody>
      </p:sp>
    </p:spTree>
    <p:extLst>
      <p:ext uri="{BB962C8B-B14F-4D97-AF65-F5344CB8AC3E}">
        <p14:creationId xmlns:p14="http://schemas.microsoft.com/office/powerpoint/2010/main" val="164188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D71B0-A916-FDEF-F053-403DFBF0503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ED00CCB-2ECE-99CF-2136-AD4D71083088}"/>
              </a:ext>
            </a:extLst>
          </p:cNvPr>
          <p:cNvSpPr>
            <a:spLocks noGrp="1"/>
          </p:cNvSpPr>
          <p:nvPr>
            <p:ph type="subTitle" idx="1"/>
          </p:nvPr>
        </p:nvSpPr>
        <p:spPr>
          <a:xfrm>
            <a:off x="228600" y="209550"/>
            <a:ext cx="8610600" cy="4800600"/>
          </a:xfrm>
        </p:spPr>
        <p:txBody>
          <a:bodyPr anchor="t">
            <a:normAutofit/>
          </a:bodyPr>
          <a:lstStyle/>
          <a:p>
            <a:pPr marL="115888" indent="-115888" algn="l">
              <a:buFont typeface="Arial" panose="020B0604020202020204" pitchFamily="34" charset="0"/>
              <a:buChar char="•"/>
            </a:pPr>
            <a:r>
              <a:rPr lang="en-US" sz="4000" baseline="30000" dirty="0">
                <a:solidFill>
                  <a:schemeClr val="tx1"/>
                </a:solidFill>
                <a:latin typeface="Arial Rounded MT Bold" panose="020F0704030504030204" pitchFamily="34" charset="0"/>
              </a:rPr>
              <a:t>1Chr 24:3-4 </a:t>
            </a:r>
            <a:r>
              <a:rPr lang="en-US" sz="4000" dirty="0">
                <a:solidFill>
                  <a:schemeClr val="tx1"/>
                </a:solidFill>
                <a:latin typeface="Arial Rounded MT Bold" panose="020F0704030504030204" pitchFamily="34" charset="0"/>
              </a:rPr>
              <a:t>There were sixteen divisions of the descendants of El’azar, headed by clan leaders, and eight divisions of the descendants of Itamar, according to their clans.” </a:t>
            </a:r>
          </a:p>
        </p:txBody>
      </p:sp>
    </p:spTree>
    <p:extLst>
      <p:ext uri="{BB962C8B-B14F-4D97-AF65-F5344CB8AC3E}">
        <p14:creationId xmlns:p14="http://schemas.microsoft.com/office/powerpoint/2010/main" val="1164111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81B13-F109-92D3-9023-E27977A7AAC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88BBB1D-4DA4-6C89-23A0-7C13C46E67E4}"/>
              </a:ext>
            </a:extLst>
          </p:cNvPr>
          <p:cNvSpPr>
            <a:spLocks noGrp="1"/>
          </p:cNvSpPr>
          <p:nvPr>
            <p:ph type="subTitle" idx="1"/>
          </p:nvPr>
        </p:nvSpPr>
        <p:spPr>
          <a:xfrm>
            <a:off x="228600" y="209550"/>
            <a:ext cx="8610600" cy="4800600"/>
          </a:xfrm>
        </p:spPr>
        <p:txBody>
          <a:bodyPr anchor="t">
            <a:normAutofit/>
          </a:bodyPr>
          <a:lstStyle/>
          <a:p>
            <a:pPr marL="115888" indent="-115888" algn="l">
              <a:buFont typeface="Arial" panose="020B0604020202020204" pitchFamily="34" charset="0"/>
              <a:buChar char="•"/>
            </a:pPr>
            <a:r>
              <a:rPr lang="en-US" sz="4000" baseline="30000" dirty="0">
                <a:solidFill>
                  <a:schemeClr val="tx1"/>
                </a:solidFill>
                <a:latin typeface="Arial Rounded MT Bold" panose="020F0704030504030204" pitchFamily="34" charset="0"/>
              </a:rPr>
              <a:t>1 Chr 24:7-10 </a:t>
            </a:r>
            <a:r>
              <a:rPr lang="en-US" sz="4000" dirty="0">
                <a:solidFill>
                  <a:schemeClr val="tx1"/>
                </a:solidFill>
                <a:latin typeface="Arial Rounded MT Bold" panose="020F0704030504030204" pitchFamily="34" charset="0"/>
              </a:rPr>
              <a:t>The first lot drawn was for </a:t>
            </a:r>
            <a:r>
              <a:rPr lang="en-US" sz="4000" dirty="0" err="1">
                <a:solidFill>
                  <a:schemeClr val="tx1"/>
                </a:solidFill>
                <a:latin typeface="Arial Rounded MT Bold" panose="020F0704030504030204" pitchFamily="34" charset="0"/>
              </a:rPr>
              <a:t>Y’hoyariv</a:t>
            </a:r>
            <a:r>
              <a:rPr lang="en-US" sz="4000" dirty="0">
                <a:solidFill>
                  <a:schemeClr val="tx1"/>
                </a:solidFill>
                <a:latin typeface="Arial Rounded MT Bold" panose="020F0704030504030204" pitchFamily="34" charset="0"/>
              </a:rPr>
              <a:t>, the second for </a:t>
            </a:r>
            <a:r>
              <a:rPr lang="en-US" sz="4000" dirty="0" err="1">
                <a:solidFill>
                  <a:schemeClr val="tx1"/>
                </a:solidFill>
                <a:latin typeface="Arial Rounded MT Bold" panose="020F0704030504030204" pitchFamily="34" charset="0"/>
              </a:rPr>
              <a:t>Y’da’yah</a:t>
            </a:r>
            <a:r>
              <a:rPr lang="en-US" sz="4000" dirty="0">
                <a:solidFill>
                  <a:schemeClr val="tx1"/>
                </a:solidFill>
                <a:latin typeface="Arial Rounded MT Bold" panose="020F0704030504030204" pitchFamily="34" charset="0"/>
              </a:rPr>
              <a:t>, the third for Harim, the fourth for </a:t>
            </a:r>
            <a:r>
              <a:rPr lang="en-US" sz="4000" dirty="0" err="1">
                <a:solidFill>
                  <a:schemeClr val="tx1"/>
                </a:solidFill>
                <a:latin typeface="Arial Rounded MT Bold" panose="020F0704030504030204" pitchFamily="34" charset="0"/>
              </a:rPr>
              <a:t>S’orim</a:t>
            </a:r>
            <a:r>
              <a:rPr lang="en-US" sz="4000" dirty="0">
                <a:solidFill>
                  <a:schemeClr val="tx1"/>
                </a:solidFill>
                <a:latin typeface="Arial Rounded MT Bold" panose="020F0704030504030204" pitchFamily="34" charset="0"/>
              </a:rPr>
              <a:t>, the fifth for </a:t>
            </a:r>
            <a:r>
              <a:rPr lang="en-US" sz="4000" dirty="0" err="1">
                <a:solidFill>
                  <a:schemeClr val="tx1"/>
                </a:solidFill>
                <a:latin typeface="Arial Rounded MT Bold" panose="020F0704030504030204" pitchFamily="34" charset="0"/>
              </a:rPr>
              <a:t>Malkiyah</a:t>
            </a:r>
            <a:r>
              <a:rPr lang="en-US" sz="4000" dirty="0">
                <a:solidFill>
                  <a:schemeClr val="tx1"/>
                </a:solidFill>
                <a:latin typeface="Arial Rounded MT Bold" panose="020F0704030504030204" pitchFamily="34" charset="0"/>
              </a:rPr>
              <a:t>, the sixth for </a:t>
            </a:r>
            <a:r>
              <a:rPr lang="en-US" sz="4000" dirty="0" err="1">
                <a:solidFill>
                  <a:schemeClr val="tx1"/>
                </a:solidFill>
                <a:latin typeface="Arial Rounded MT Bold" panose="020F0704030504030204" pitchFamily="34" charset="0"/>
              </a:rPr>
              <a:t>Miyamin</a:t>
            </a:r>
            <a:r>
              <a:rPr lang="en-US" sz="4000" dirty="0">
                <a:solidFill>
                  <a:schemeClr val="tx1"/>
                </a:solidFill>
                <a:latin typeface="Arial Rounded MT Bold" panose="020F0704030504030204" pitchFamily="34" charset="0"/>
              </a:rPr>
              <a:t>, the </a:t>
            </a:r>
            <a:r>
              <a:rPr lang="en-US" sz="4000" dirty="0" err="1">
                <a:solidFill>
                  <a:schemeClr val="tx1"/>
                </a:solidFill>
                <a:latin typeface="Arial Rounded MT Bold" panose="020F0704030504030204" pitchFamily="34" charset="0"/>
              </a:rPr>
              <a:t>seventhfor</a:t>
            </a:r>
            <a:r>
              <a:rPr lang="en-US" sz="4000" dirty="0">
                <a:solidFill>
                  <a:schemeClr val="tx1"/>
                </a:solidFill>
                <a:latin typeface="Arial Rounded MT Bold" panose="020F0704030504030204" pitchFamily="34" charset="0"/>
              </a:rPr>
              <a:t> </a:t>
            </a:r>
            <a:r>
              <a:rPr lang="en-US" sz="4000" dirty="0" err="1">
                <a:solidFill>
                  <a:schemeClr val="tx1"/>
                </a:solidFill>
                <a:latin typeface="Arial Rounded MT Bold" panose="020F0704030504030204" pitchFamily="34" charset="0"/>
              </a:rPr>
              <a:t>Hakotz</a:t>
            </a:r>
            <a:r>
              <a:rPr lang="en-US" sz="4000" dirty="0">
                <a:solidFill>
                  <a:schemeClr val="tx1"/>
                </a:solidFill>
                <a:latin typeface="Arial Rounded MT Bold" panose="020F0704030504030204" pitchFamily="34" charset="0"/>
              </a:rPr>
              <a:t>, </a:t>
            </a:r>
            <a:r>
              <a:rPr lang="en-US" sz="4000" u="sng" dirty="0">
                <a:solidFill>
                  <a:srgbClr val="FFFF66"/>
                </a:solidFill>
                <a:latin typeface="Arial Rounded MT Bold" panose="020F0704030504030204" pitchFamily="34" charset="0"/>
              </a:rPr>
              <a:t>the eighth for Aviyah” </a:t>
            </a:r>
          </a:p>
        </p:txBody>
      </p:sp>
    </p:spTree>
    <p:extLst>
      <p:ext uri="{BB962C8B-B14F-4D97-AF65-F5344CB8AC3E}">
        <p14:creationId xmlns:p14="http://schemas.microsoft.com/office/powerpoint/2010/main" val="977819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5F78-2632-A045-2E06-6535EB84C14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353155B-18B0-5EF9-6EF8-90FD2636CB85}"/>
              </a:ext>
            </a:extLst>
          </p:cNvPr>
          <p:cNvSpPr>
            <a:spLocks noGrp="1"/>
          </p:cNvSpPr>
          <p:nvPr>
            <p:ph type="subTitle" idx="1"/>
          </p:nvPr>
        </p:nvSpPr>
        <p:spPr>
          <a:xfrm>
            <a:off x="228600" y="209550"/>
            <a:ext cx="8610600" cy="4800600"/>
          </a:xfrm>
        </p:spPr>
        <p:txBody>
          <a:bodyPr anchor="t">
            <a:normAutofit/>
          </a:bodyPr>
          <a:lstStyle/>
          <a:p>
            <a:pPr marL="115888" indent="-115888" algn="l">
              <a:buFont typeface="Arial" panose="020B0604020202020204" pitchFamily="34" charset="0"/>
              <a:buChar char="•"/>
            </a:pPr>
            <a:r>
              <a:rPr lang="en-US" sz="4000" dirty="0">
                <a:solidFill>
                  <a:schemeClr val="tx1"/>
                </a:solidFill>
                <a:latin typeface="Arial Rounded MT Bold" panose="020F0704030504030204" pitchFamily="34" charset="0"/>
              </a:rPr>
              <a:t>There were 24 divisions in the Temple and each was to serve two weeks at a time throughout the year.  Eighth division = 16 weeks after start of cycle. </a:t>
            </a:r>
          </a:p>
          <a:p>
            <a:pPr marL="115888" indent="-115888" algn="l">
              <a:buFont typeface="Arial" panose="020B0604020202020204" pitchFamily="34" charset="0"/>
              <a:buChar char="•"/>
            </a:pPr>
            <a:r>
              <a:rPr lang="en-US" sz="4000" dirty="0">
                <a:solidFill>
                  <a:schemeClr val="tx1"/>
                </a:solidFill>
                <a:latin typeface="Arial Rounded MT Bold" panose="020F0704030504030204" pitchFamily="34" charset="0"/>
              </a:rPr>
              <a:t>If rotation cycle started at Pesakh, then 16 weeks later, </a:t>
            </a:r>
            <a:r>
              <a:rPr lang="en-US" sz="4000" dirty="0" err="1">
                <a:solidFill>
                  <a:schemeClr val="tx1"/>
                </a:solidFill>
                <a:latin typeface="Arial Rounded MT Bold" panose="020F0704030504030204" pitchFamily="34" charset="0"/>
              </a:rPr>
              <a:t>Zekhariah</a:t>
            </a:r>
            <a:r>
              <a:rPr lang="en-US" sz="4000" dirty="0">
                <a:solidFill>
                  <a:schemeClr val="tx1"/>
                </a:solidFill>
                <a:latin typeface="Arial Rounded MT Bold" panose="020F0704030504030204" pitchFamily="34" charset="0"/>
              </a:rPr>
              <a:t> served.  So June</a:t>
            </a:r>
          </a:p>
        </p:txBody>
      </p:sp>
    </p:spTree>
    <p:extLst>
      <p:ext uri="{BB962C8B-B14F-4D97-AF65-F5344CB8AC3E}">
        <p14:creationId xmlns:p14="http://schemas.microsoft.com/office/powerpoint/2010/main" val="4294442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C73AE-EBC4-C803-F88D-2D1C5895E6F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0A0596D-3AAD-DCD6-BF98-4BD8EC5919E9}"/>
              </a:ext>
            </a:extLst>
          </p:cNvPr>
          <p:cNvSpPr>
            <a:spLocks noGrp="1"/>
          </p:cNvSpPr>
          <p:nvPr>
            <p:ph type="subTitle" idx="1"/>
          </p:nvPr>
        </p:nvSpPr>
        <p:spPr>
          <a:xfrm>
            <a:off x="228600" y="209550"/>
            <a:ext cx="8610600" cy="4800600"/>
          </a:xfrm>
        </p:spPr>
        <p:txBody>
          <a:bodyPr anchor="t">
            <a:normAutofit/>
          </a:bodyPr>
          <a:lstStyle/>
          <a:p>
            <a:pPr marL="115888" indent="-115888" algn="l">
              <a:buFont typeface="Arial" panose="020B0604020202020204" pitchFamily="34" charset="0"/>
              <a:buChar char="•"/>
            </a:pPr>
            <a:r>
              <a:rPr lang="en-US" sz="4000" baseline="30000" dirty="0">
                <a:solidFill>
                  <a:schemeClr val="tx1"/>
                </a:solidFill>
                <a:latin typeface="Arial Rounded MT Bold" panose="020F0704030504030204" pitchFamily="34" charset="0"/>
              </a:rPr>
              <a:t>Luke 1.24-27</a:t>
            </a:r>
            <a:r>
              <a:rPr lang="en-US" sz="4000" dirty="0">
                <a:solidFill>
                  <a:schemeClr val="tx1"/>
                </a:solidFill>
                <a:latin typeface="Arial Rounded MT Bold" panose="020F0704030504030204" pitchFamily="34" charset="0"/>
              </a:rPr>
              <a:t> Elisheva his wife conceived, and she remained five months in seclusion, saying,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has done this for me; he has shown me favor at this time, so as to remove my public disgrace.” </a:t>
            </a:r>
          </a:p>
        </p:txBody>
      </p:sp>
    </p:spTree>
    <p:extLst>
      <p:ext uri="{BB962C8B-B14F-4D97-AF65-F5344CB8AC3E}">
        <p14:creationId xmlns:p14="http://schemas.microsoft.com/office/powerpoint/2010/main" val="2083116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654C-D914-CA28-252D-E609FFD1830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F48F685-8891-5E5E-B801-ACB7ACA4B9FB}"/>
              </a:ext>
            </a:extLst>
          </p:cNvPr>
          <p:cNvSpPr>
            <a:spLocks noGrp="1"/>
          </p:cNvSpPr>
          <p:nvPr>
            <p:ph type="subTitle" idx="1"/>
          </p:nvPr>
        </p:nvSpPr>
        <p:spPr>
          <a:xfrm>
            <a:off x="228600" y="209550"/>
            <a:ext cx="8610600" cy="4800600"/>
          </a:xfrm>
        </p:spPr>
        <p:txBody>
          <a:bodyPr anchor="t">
            <a:normAutofit/>
          </a:bodyPr>
          <a:lstStyle/>
          <a:p>
            <a:pPr marL="115888" indent="-115888" algn="l">
              <a:buFont typeface="Arial" panose="020B0604020202020204" pitchFamily="34" charset="0"/>
              <a:buChar char="•"/>
            </a:pPr>
            <a:r>
              <a:rPr lang="en-US" sz="4000" baseline="30000" dirty="0">
                <a:solidFill>
                  <a:schemeClr val="tx1"/>
                </a:solidFill>
                <a:latin typeface="Arial Rounded MT Bold" panose="020F0704030504030204" pitchFamily="34" charset="0"/>
              </a:rPr>
              <a:t>Luke 1.24-27</a:t>
            </a:r>
            <a:r>
              <a:rPr lang="en-US" sz="4000" dirty="0">
                <a:solidFill>
                  <a:schemeClr val="tx1"/>
                </a:solidFill>
                <a:latin typeface="Arial Rounded MT Bold" panose="020F0704030504030204" pitchFamily="34" charset="0"/>
              </a:rPr>
              <a:t> In the sixth month, the angel Gavri’el was sent by God to a city in the Galil called </a:t>
            </a:r>
            <a:r>
              <a:rPr lang="en-US" sz="4000" dirty="0" err="1">
                <a:solidFill>
                  <a:schemeClr val="tx1"/>
                </a:solidFill>
                <a:latin typeface="Arial Rounded MT Bold" panose="020F0704030504030204" pitchFamily="34" charset="0"/>
              </a:rPr>
              <a:t>Natzeret</a:t>
            </a:r>
            <a:r>
              <a:rPr lang="en-US" sz="4000" dirty="0">
                <a:solidFill>
                  <a:schemeClr val="tx1"/>
                </a:solidFill>
                <a:latin typeface="Arial Rounded MT Bold" panose="020F0704030504030204" pitchFamily="34" charset="0"/>
              </a:rPr>
              <a:t>, to a virgin engaged to a man named Yosef, of the house of David; the virgin’s name was Miryam.</a:t>
            </a:r>
          </a:p>
        </p:txBody>
      </p:sp>
    </p:spTree>
    <p:extLst>
      <p:ext uri="{BB962C8B-B14F-4D97-AF65-F5344CB8AC3E}">
        <p14:creationId xmlns:p14="http://schemas.microsoft.com/office/powerpoint/2010/main" val="3767584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44AEE-42AC-C9AA-AB8B-793FA44AAD8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C2BE550-32E9-4227-D423-080E5251B5D1}"/>
              </a:ext>
            </a:extLst>
          </p:cNvPr>
          <p:cNvSpPr>
            <a:spLocks noGrp="1"/>
          </p:cNvSpPr>
          <p:nvPr>
            <p:ph type="subTitle" idx="1"/>
          </p:nvPr>
        </p:nvSpPr>
        <p:spPr>
          <a:xfrm>
            <a:off x="228600" y="209550"/>
            <a:ext cx="8610600" cy="4800600"/>
          </a:xfrm>
        </p:spPr>
        <p:txBody>
          <a:bodyPr anchor="t">
            <a:normAutofit fontScale="92500" lnSpcReduction="10000"/>
          </a:bodyPr>
          <a:lstStyle/>
          <a:p>
            <a:pPr marL="115888" indent="-115888" algn="l">
              <a:buFont typeface="Arial" panose="020B0604020202020204" pitchFamily="34" charset="0"/>
              <a:buChar char="•"/>
            </a:pPr>
            <a:r>
              <a:rPr lang="en-US" sz="4000" dirty="0">
                <a:solidFill>
                  <a:schemeClr val="tx1"/>
                </a:solidFill>
                <a:latin typeface="Arial Rounded MT Bold" panose="020F0704030504030204" pitchFamily="34" charset="0"/>
              </a:rPr>
              <a:t>Announcement of </a:t>
            </a:r>
            <a:r>
              <a:rPr lang="en-US" sz="4000" dirty="0" err="1">
                <a:solidFill>
                  <a:schemeClr val="tx1"/>
                </a:solidFill>
                <a:latin typeface="Arial Rounded MT Bold" panose="020F0704030504030204" pitchFamily="34" charset="0"/>
              </a:rPr>
              <a:t>Yokhanan’s</a:t>
            </a:r>
            <a:r>
              <a:rPr lang="en-US" sz="4000" dirty="0">
                <a:solidFill>
                  <a:schemeClr val="tx1"/>
                </a:solidFill>
                <a:latin typeface="Arial Rounded MT Bold" panose="020F0704030504030204" pitchFamily="34" charset="0"/>
              </a:rPr>
              <a:t> conception.  6 months plus 9 month’s Miriam’s pregnancy.  Therefore Fall time of birth.  </a:t>
            </a:r>
          </a:p>
          <a:p>
            <a:pPr marL="115888" indent="-115888" algn="l">
              <a:buFont typeface="Arial" panose="020B0604020202020204" pitchFamily="34" charset="0"/>
              <a:buChar char="•"/>
            </a:pPr>
            <a:r>
              <a:rPr lang="en-US" sz="4000" dirty="0">
                <a:solidFill>
                  <a:schemeClr val="tx1"/>
                </a:solidFill>
                <a:latin typeface="Arial Rounded MT Bold" panose="020F0704030504030204" pitchFamily="34" charset="0"/>
              </a:rPr>
              <a:t>Yeshua born 15 month after announcement to Zekharyah: 6 months of Elisheva [Elizabeth’s] pregnancy, announcement to Miriam 6 + 9 = 15 months from Passover to Sukkot </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381343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EDB4C-C541-2C36-B3BE-A3FC2E7B634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0087173-5CE8-71F1-C0DA-DE231BF057C7}"/>
              </a:ext>
            </a:extLst>
          </p:cNvPr>
          <p:cNvSpPr>
            <a:spLocks noGrp="1"/>
          </p:cNvSpPr>
          <p:nvPr>
            <p:ph type="subTitle" idx="1"/>
          </p:nvPr>
        </p:nvSpPr>
        <p:spPr>
          <a:xfrm>
            <a:off x="228600" y="209550"/>
            <a:ext cx="8610600" cy="4800600"/>
          </a:xfrm>
        </p:spPr>
        <p:txBody>
          <a:bodyPr anchor="t">
            <a:normAutofit/>
          </a:bodyPr>
          <a:lstStyle/>
          <a:p>
            <a:pPr marL="115888" indent="-115888" algn="l">
              <a:buFont typeface="Arial" panose="020B0604020202020204" pitchFamily="34" charset="0"/>
              <a:buChar char="•"/>
            </a:pPr>
            <a:r>
              <a:rPr lang="en-US" sz="4000" dirty="0">
                <a:solidFill>
                  <a:schemeClr val="tx1"/>
                </a:solidFill>
                <a:latin typeface="Arial Rounded MT Bold" panose="020F0704030504030204" pitchFamily="34" charset="0"/>
              </a:rPr>
              <a:t>Some uncertainty in start of count.  Count could start count at end of Sukkot, and two separate one week times of Temple service.  Same conclusion.  [Two possible start dates, and two ways to count service times.]</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970345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0B6EC-B226-4432-2331-834082B9A3F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5205A9F-C8AA-3379-7350-0A15034D50BB}"/>
              </a:ext>
            </a:extLst>
          </p:cNvPr>
          <p:cNvSpPr>
            <a:spLocks noGrp="1"/>
          </p:cNvSpPr>
          <p:nvPr>
            <p:ph type="subTitle" idx="1"/>
          </p:nvPr>
        </p:nvSpPr>
        <p:spPr>
          <a:xfrm>
            <a:off x="228600" y="209550"/>
            <a:ext cx="8610600" cy="4800600"/>
          </a:xfrm>
        </p:spPr>
        <p:txBody>
          <a:bodyPr anchor="t">
            <a:normAutofit fontScale="92500" lnSpcReduction="20000"/>
          </a:bodyPr>
          <a:lstStyle/>
          <a:p>
            <a:pPr algn="l"/>
            <a:r>
              <a:rPr lang="en-US" sz="4000" dirty="0">
                <a:solidFill>
                  <a:schemeClr val="tx1"/>
                </a:solidFill>
                <a:latin typeface="Arial Rounded MT Bold" panose="020F0704030504030204" pitchFamily="34" charset="0"/>
              </a:rPr>
              <a:t>Shepherds in the Field  </a:t>
            </a:r>
          </a:p>
          <a:p>
            <a:pPr marL="173038" indent="-173038" algn="l">
              <a:buFont typeface="Arial" panose="020B0604020202020204" pitchFamily="34" charset="0"/>
              <a:buChar char="•"/>
            </a:pPr>
            <a:r>
              <a:rPr lang="en-US" sz="4000" baseline="30000" dirty="0">
                <a:solidFill>
                  <a:schemeClr val="tx1"/>
                </a:solidFill>
                <a:latin typeface="Arial Rounded MT Bold" panose="020F0704030504030204" pitchFamily="34" charset="0"/>
              </a:rPr>
              <a:t>Luke 2:8 </a:t>
            </a:r>
            <a:r>
              <a:rPr lang="en-US" sz="4000" dirty="0">
                <a:solidFill>
                  <a:schemeClr val="tx1"/>
                </a:solidFill>
                <a:latin typeface="Arial Rounded MT Bold" panose="020F0704030504030204" pitchFamily="34" charset="0"/>
              </a:rPr>
              <a:t>“Now there were shepherds in the same region, living out in the fields and guarding their flock at night.” </a:t>
            </a:r>
            <a:r>
              <a:rPr lang="en-US" sz="4000" baseline="30000" dirty="0">
                <a:solidFill>
                  <a:schemeClr val="tx1"/>
                </a:solidFill>
                <a:latin typeface="Arial Rounded MT Bold" panose="020F0704030504030204" pitchFamily="34" charset="0"/>
              </a:rPr>
              <a:t>(TLV)</a:t>
            </a:r>
          </a:p>
          <a:p>
            <a:pPr algn="l"/>
            <a:r>
              <a:rPr lang="en-US" sz="4000" dirty="0">
                <a:solidFill>
                  <a:schemeClr val="tx1"/>
                </a:solidFill>
                <a:latin typeface="Arial Rounded MT Bold" panose="020F0704030504030204" pitchFamily="34" charset="0"/>
              </a:rPr>
              <a:t>Shepherd facts</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Shepherds were watching their flocks by night -only when lambs are being born in the spring or autumn.</a:t>
            </a:r>
          </a:p>
        </p:txBody>
      </p:sp>
    </p:spTree>
    <p:extLst>
      <p:ext uri="{BB962C8B-B14F-4D97-AF65-F5344CB8AC3E}">
        <p14:creationId xmlns:p14="http://schemas.microsoft.com/office/powerpoint/2010/main" val="3229827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9472C-5CC0-CCBB-BA0F-0762EE365FF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853CA98-B060-D269-3F4F-5DA4F25703B8}"/>
              </a:ext>
            </a:extLst>
          </p:cNvPr>
          <p:cNvSpPr>
            <a:spLocks noGrp="1"/>
          </p:cNvSpPr>
          <p:nvPr>
            <p:ph type="subTitle" idx="1"/>
          </p:nvPr>
        </p:nvSpPr>
        <p:spPr>
          <a:xfrm>
            <a:off x="228600" y="209550"/>
            <a:ext cx="8610600" cy="4800600"/>
          </a:xfrm>
        </p:spPr>
        <p:txBody>
          <a:bodyPr anchor="t">
            <a:normAutofit/>
          </a:bodyPr>
          <a:lstStyle/>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The flocks would not be in the fields in the spring because they would trample the new crops.</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Flocks were only allowed in the fields in the autumn to graze the stubble and for the fall lambing season.</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786046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9600B-6F9E-311D-03FC-56E5052A884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E5CED82-CD87-98A5-F8C9-D37E78A9317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Two other reasons for ~Sukkot Birthday</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The conjunction of the planets.</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The history of Roman taxation.</a:t>
            </a:r>
          </a:p>
        </p:txBody>
      </p:sp>
    </p:spTree>
    <p:extLst>
      <p:ext uri="{BB962C8B-B14F-4D97-AF65-F5344CB8AC3E}">
        <p14:creationId xmlns:p14="http://schemas.microsoft.com/office/powerpoint/2010/main" val="2063850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9A78C-E30F-0549-7045-0E864706309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39E45A6-5CE5-C45D-08B2-53EDEFBAF37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AEF2E950-7A62-6986-BFAE-B31C139859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36946670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B97EB-DF54-F712-4011-8A98AA15241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0F3D274-1A29-F359-0690-328729A3C57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93F46E98-6C6D-AB28-5E25-E8D89EED57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F5EC4D7B-2812-85D3-649C-82D93778EB38}"/>
              </a:ext>
            </a:extLst>
          </p:cNvPr>
          <p:cNvSpPr txBox="1"/>
          <p:nvPr/>
        </p:nvSpPr>
        <p:spPr>
          <a:xfrm>
            <a:off x="304800" y="285750"/>
            <a:ext cx="8763000" cy="3724096"/>
          </a:xfrm>
          <a:prstGeom prst="rect">
            <a:avLst/>
          </a:prstGeom>
          <a:noFill/>
        </p:spPr>
        <p:txBody>
          <a:bodyPr wrap="square" rtlCol="0">
            <a:spAutoFit/>
          </a:bodyPr>
          <a:lstStyle/>
          <a:p>
            <a:pPr algn="l"/>
            <a:r>
              <a:rPr lang="en-US" dirty="0">
                <a:solidFill>
                  <a:schemeClr val="tx1"/>
                </a:solidFill>
                <a:effectLst>
                  <a:outerShdw blurRad="38100" dist="38100" dir="2700000" algn="tl">
                    <a:srgbClr val="000000">
                      <a:alpha val="43137"/>
                    </a:srgbClr>
                  </a:outerShdw>
                </a:effectLst>
              </a:rPr>
              <a:t>Messiah’s Birthday Phil. 2.7</a:t>
            </a:r>
          </a:p>
          <a:p>
            <a:pPr algn="l"/>
            <a:r>
              <a:rPr lang="en-US" dirty="0">
                <a:solidFill>
                  <a:schemeClr val="tx1"/>
                </a:solidFill>
                <a:effectLst>
                  <a:outerShdw blurRad="38100" dist="38100" dir="2700000" algn="tl">
                    <a:srgbClr val="000000">
                      <a:alpha val="43137"/>
                    </a:srgbClr>
                  </a:outerShdw>
                </a:effectLst>
              </a:rPr>
              <a:t>Keno-o / Tsimtsum</a:t>
            </a:r>
          </a:p>
          <a:p>
            <a:pPr marL="509588" indent="-509588" algn="l">
              <a:buFont typeface="+mj-lt"/>
              <a:buAutoNum type="arabicPeriod"/>
            </a:pPr>
            <a:r>
              <a:rPr lang="en-US" sz="3600" dirty="0">
                <a:solidFill>
                  <a:schemeClr val="tx1"/>
                </a:solidFill>
                <a:effectLst>
                  <a:outerShdw blurRad="38100" dist="38100" dir="2700000" algn="tl">
                    <a:srgbClr val="000000">
                      <a:alpha val="43137"/>
                    </a:srgbClr>
                  </a:outerShdw>
                </a:effectLst>
              </a:rPr>
              <a:t>Is it Biblical to celebrate birthdays?</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Why celebrate it now, in Oct.?</a:t>
            </a:r>
          </a:p>
          <a:p>
            <a:pPr marL="509588" indent="-509588" algn="l">
              <a:buFont typeface="+mj-lt"/>
              <a:buAutoNum type="arabicPeriod"/>
            </a:pPr>
            <a:r>
              <a:rPr lang="en-US" u="sng" dirty="0">
                <a:solidFill>
                  <a:srgbClr val="FFFF66"/>
                </a:solidFill>
                <a:effectLst>
                  <a:outerShdw blurRad="38100" dist="38100" dir="2700000" algn="tl">
                    <a:srgbClr val="000000">
                      <a:alpha val="43137"/>
                    </a:srgbClr>
                  </a:outerShdw>
                </a:effectLst>
              </a:rPr>
              <a:t>What does His birth mean?</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Application to our lives</a:t>
            </a:r>
          </a:p>
        </p:txBody>
      </p:sp>
    </p:spTree>
    <p:extLst>
      <p:ext uri="{BB962C8B-B14F-4D97-AF65-F5344CB8AC3E}">
        <p14:creationId xmlns:p14="http://schemas.microsoft.com/office/powerpoint/2010/main" val="611753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28D6D-490A-4807-3FB6-027C29253F5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556A66B-88A2-E460-AE81-84D8153A51CD}"/>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Phil 2.5-8</a:t>
            </a:r>
            <a:r>
              <a:rPr lang="en-US" sz="4000" dirty="0">
                <a:solidFill>
                  <a:schemeClr val="tx1"/>
                </a:solidFill>
                <a:latin typeface="Arial Rounded MT Bold" panose="020F0704030504030204" pitchFamily="34" charset="0"/>
              </a:rPr>
              <a:t>  Let your attitude toward one another be governed by your being in union with the Messiah Yeshua: Though he was </a:t>
            </a:r>
            <a:r>
              <a:rPr lang="en-US" sz="4000" u="sng" dirty="0">
                <a:solidFill>
                  <a:srgbClr val="FFFF66"/>
                </a:solidFill>
                <a:latin typeface="Arial Rounded MT Bold" panose="020F0704030504030204" pitchFamily="34" charset="0"/>
              </a:rPr>
              <a:t>in the form of God, </a:t>
            </a:r>
          </a:p>
          <a:p>
            <a:pPr algn="l"/>
            <a:endParaRPr lang="en-US" sz="4000" u="sng" dirty="0">
              <a:solidFill>
                <a:srgbClr val="FFFF66"/>
              </a:solidFill>
              <a:latin typeface="Arial Rounded MT Bold" panose="020F0704030504030204" pitchFamily="34" charset="0"/>
            </a:endParaRPr>
          </a:p>
          <a:p>
            <a:pPr algn="l"/>
            <a:r>
              <a:rPr lang="en-US" sz="4000" u="sng" dirty="0">
                <a:solidFill>
                  <a:srgbClr val="FFFF66"/>
                </a:solidFill>
                <a:latin typeface="Arial Rounded MT Bold" panose="020F0704030504030204" pitchFamily="34" charset="0"/>
              </a:rPr>
              <a:t>Let’s explore that concept:</a:t>
            </a:r>
          </a:p>
        </p:txBody>
      </p:sp>
    </p:spTree>
    <p:extLst>
      <p:ext uri="{BB962C8B-B14F-4D97-AF65-F5344CB8AC3E}">
        <p14:creationId xmlns:p14="http://schemas.microsoft.com/office/powerpoint/2010/main" val="1797279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074FB-C5E3-99E3-9606-A3BF9113F5C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92B7C27-DC23-A329-7830-7687ABCF2FE1}"/>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Dan 7.2,9-10</a:t>
            </a:r>
            <a:r>
              <a:rPr lang="en-US" sz="4000" dirty="0">
                <a:solidFill>
                  <a:schemeClr val="tx1"/>
                </a:solidFill>
                <a:latin typeface="Arial Rounded MT Bold" panose="020F0704030504030204" pitchFamily="34" charset="0"/>
              </a:rPr>
              <a:t> “I had a vision at night…“As I watched, thrones were set in place; and </a:t>
            </a:r>
            <a:r>
              <a:rPr lang="en-US" sz="4000" u="sng" dirty="0">
                <a:solidFill>
                  <a:srgbClr val="FFFF66"/>
                </a:solidFill>
                <a:latin typeface="Arial Rounded MT Bold" panose="020F0704030504030204" pitchFamily="34" charset="0"/>
              </a:rPr>
              <a:t>the Ancient One</a:t>
            </a:r>
            <a:r>
              <a:rPr lang="en-US" sz="4000" dirty="0">
                <a:solidFill>
                  <a:schemeClr val="tx1"/>
                </a:solidFill>
                <a:latin typeface="Arial Rounded MT Bold" panose="020F0704030504030204" pitchFamily="34" charset="0"/>
              </a:rPr>
              <a:t> took his seat. His clothing was white as snow, the hair on his head was like pure wool. </a:t>
            </a:r>
          </a:p>
        </p:txBody>
      </p:sp>
    </p:spTree>
    <p:extLst>
      <p:ext uri="{BB962C8B-B14F-4D97-AF65-F5344CB8AC3E}">
        <p14:creationId xmlns:p14="http://schemas.microsoft.com/office/powerpoint/2010/main" val="1209611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B9DF0-0E11-1CF0-3C70-F4A3C8B1735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E0327E7-DB12-A688-626F-3E28F3C231B7}"/>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Dan 7.2,9-10</a:t>
            </a:r>
            <a:r>
              <a:rPr lang="en-US" sz="4000" dirty="0">
                <a:solidFill>
                  <a:schemeClr val="tx1"/>
                </a:solidFill>
                <a:latin typeface="Arial Rounded MT Bold" panose="020F0704030504030204" pitchFamily="34" charset="0"/>
              </a:rPr>
              <a:t> His throne was fiery flames, with wheels of burning fire. A stream of fire flowed from his presence; thousands and thousands ministered to him, millions and millions stood before him. Then the court was convened, and the books were opened.</a:t>
            </a:r>
          </a:p>
        </p:txBody>
      </p:sp>
    </p:spTree>
    <p:extLst>
      <p:ext uri="{BB962C8B-B14F-4D97-AF65-F5344CB8AC3E}">
        <p14:creationId xmlns:p14="http://schemas.microsoft.com/office/powerpoint/2010/main" val="1494809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7923B-89B4-94AC-C661-3B4700A47B5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C93E9CC-2AF8-0692-4596-F8B0069328D2}"/>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Dan 7.13-14</a:t>
            </a:r>
            <a:r>
              <a:rPr lang="en-US" sz="4000" dirty="0">
                <a:solidFill>
                  <a:schemeClr val="tx1"/>
                </a:solidFill>
                <a:latin typeface="Arial Rounded MT Bold" panose="020F0704030504030204" pitchFamily="34" charset="0"/>
              </a:rPr>
              <a:t>“I kept watching the night visions, when I saw, coming with the clouds of heaven, </a:t>
            </a:r>
            <a:r>
              <a:rPr lang="en-US" sz="4000" u="sng" dirty="0">
                <a:solidFill>
                  <a:srgbClr val="FFFF66"/>
                </a:solidFill>
                <a:latin typeface="Arial Rounded MT Bold" panose="020F0704030504030204" pitchFamily="34" charset="0"/>
              </a:rPr>
              <a:t>someone like a son of man</a:t>
            </a:r>
            <a:r>
              <a:rPr lang="en-US" sz="4000" dirty="0">
                <a:solidFill>
                  <a:schemeClr val="tx1"/>
                </a:solidFill>
                <a:latin typeface="Arial Rounded MT Bold" panose="020F0704030504030204" pitchFamily="34" charset="0"/>
              </a:rPr>
              <a:t>. He approached the Ancient One and was led into his presence. </a:t>
            </a:r>
          </a:p>
        </p:txBody>
      </p:sp>
    </p:spTree>
    <p:extLst>
      <p:ext uri="{BB962C8B-B14F-4D97-AF65-F5344CB8AC3E}">
        <p14:creationId xmlns:p14="http://schemas.microsoft.com/office/powerpoint/2010/main" val="3628045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EC85D-EFA7-E17F-89CE-95460C92218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BB41DC6-6626-C89D-8E04-3C4566BB6E0A}"/>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Dan 7.13-14</a:t>
            </a:r>
            <a:r>
              <a:rPr lang="en-US" sz="4000" dirty="0">
                <a:solidFill>
                  <a:schemeClr val="tx1"/>
                </a:solidFill>
                <a:latin typeface="Arial Rounded MT Bold" panose="020F0704030504030204" pitchFamily="34" charset="0"/>
              </a:rPr>
              <a:t>“To him was given rulership, glory and a kingdom, so that all peoples, nations and languages should serve him. His rulership is an eternal rulership that will not pass away; and his kingdom is one that will never be destroyed.</a:t>
            </a:r>
          </a:p>
        </p:txBody>
      </p:sp>
    </p:spTree>
    <p:extLst>
      <p:ext uri="{BB962C8B-B14F-4D97-AF65-F5344CB8AC3E}">
        <p14:creationId xmlns:p14="http://schemas.microsoft.com/office/powerpoint/2010/main" val="2392054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4F996-B736-FF2D-182E-CBC31F1BC6A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EA0F051-3FF3-71A1-F4EF-BB9D3AFE35D2}"/>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Two divine beings here.</a:t>
            </a:r>
          </a:p>
          <a:p>
            <a:pPr algn="ctr"/>
            <a:r>
              <a:rPr lang="en-US" sz="4000" dirty="0">
                <a:solidFill>
                  <a:schemeClr val="tx1"/>
                </a:solidFill>
                <a:latin typeface="Arial Rounded MT Bold" panose="020F0704030504030204" pitchFamily="34" charset="0"/>
              </a:rPr>
              <a:t>Yeshua was and is the </a:t>
            </a:r>
          </a:p>
          <a:p>
            <a:pPr algn="ctr"/>
            <a:r>
              <a:rPr lang="en-US" sz="4000" dirty="0">
                <a:solidFill>
                  <a:schemeClr val="tx1"/>
                </a:solidFill>
                <a:latin typeface="Arial Rounded MT Bold" panose="020F0704030504030204" pitchFamily="34" charset="0"/>
              </a:rPr>
              <a:t>Son of man.</a:t>
            </a:r>
          </a:p>
          <a:p>
            <a:pPr algn="ctr"/>
            <a:r>
              <a:rPr lang="en-US" sz="4000" dirty="0">
                <a:solidFill>
                  <a:schemeClr val="tx1"/>
                </a:solidFill>
                <a:latin typeface="Arial Rounded MT Bold" panose="020F0704030504030204" pitchFamily="34" charset="0"/>
              </a:rPr>
              <a:t>Divine title.</a:t>
            </a:r>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A surprising reinforcement:</a:t>
            </a:r>
          </a:p>
        </p:txBody>
      </p:sp>
    </p:spTree>
    <p:extLst>
      <p:ext uri="{BB962C8B-B14F-4D97-AF65-F5344CB8AC3E}">
        <p14:creationId xmlns:p14="http://schemas.microsoft.com/office/powerpoint/2010/main" val="4007555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922" name="Rectangle 2">
            <a:extLst>
              <a:ext uri="{FF2B5EF4-FFF2-40B4-BE49-F238E27FC236}">
                <a16:creationId xmlns:a16="http://schemas.microsoft.com/office/drawing/2014/main" id="{EDB9F390-415B-878F-87E0-995F9F431F71}"/>
              </a:ext>
            </a:extLst>
          </p:cNvPr>
          <p:cNvSpPr>
            <a:spLocks noGrp="1" noChangeArrowheads="1"/>
          </p:cNvSpPr>
          <p:nvPr>
            <p:ph type="subTitle" idx="1"/>
          </p:nvPr>
        </p:nvSpPr>
        <p:spPr>
          <a:xfrm>
            <a:off x="1143000" y="0"/>
            <a:ext cx="6858000" cy="5143500"/>
          </a:xfrm>
        </p:spPr>
        <p:txBody>
          <a:bodyPr/>
          <a:lstStyle/>
          <a:p>
            <a:pPr algn="l"/>
            <a:r>
              <a:rPr lang="en-US" altLang="en-US" sz="3000"/>
              <a:t> </a:t>
            </a:r>
          </a:p>
        </p:txBody>
      </p:sp>
      <p:pic>
        <p:nvPicPr>
          <p:cNvPr id="1745927" name="Picture 7">
            <a:extLst>
              <a:ext uri="{FF2B5EF4-FFF2-40B4-BE49-F238E27FC236}">
                <a16:creationId xmlns:a16="http://schemas.microsoft.com/office/drawing/2014/main" id="{D0AE2DE4-B74B-70EC-230B-EFB154D44B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9150" y="0"/>
            <a:ext cx="3448049" cy="5210875"/>
          </a:xfrm>
          <a:prstGeom prst="rect">
            <a:avLst/>
          </a:prstGeom>
          <a:noFill/>
          <a:extLst>
            <a:ext uri="{909E8E84-426E-40DD-AFC4-6F175D3DCCD1}">
              <a14:hiddenFill xmlns:a14="http://schemas.microsoft.com/office/drawing/2010/main">
                <a:solidFill>
                  <a:srgbClr val="FFFFFF"/>
                </a:solidFill>
              </a14:hiddenFill>
            </a:ext>
          </a:extLst>
        </p:spPr>
      </p:pic>
      <p:pic>
        <p:nvPicPr>
          <p:cNvPr id="1745928" name="Picture 8">
            <a:extLst>
              <a:ext uri="{FF2B5EF4-FFF2-40B4-BE49-F238E27FC236}">
                <a16:creationId xmlns:a16="http://schemas.microsoft.com/office/drawing/2014/main" id="{22500FDE-F3FD-B749-E189-4557517B5E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
            <a:ext cx="3368279" cy="5152686"/>
          </a:xfrm>
          <a:prstGeom prst="rect">
            <a:avLst/>
          </a:prstGeom>
          <a:noFill/>
          <a:extLst>
            <a:ext uri="{909E8E84-426E-40DD-AFC4-6F175D3DCCD1}">
              <a14:hiddenFill xmlns:a14="http://schemas.microsoft.com/office/drawing/2010/main">
                <a:solidFill>
                  <a:srgbClr val="FFFFFF"/>
                </a:solidFill>
              </a14:hiddenFill>
            </a:ext>
          </a:extLst>
        </p:spPr>
      </p:pic>
      <p:sp>
        <p:nvSpPr>
          <p:cNvPr id="1745929" name="Text Box 9">
            <a:extLst>
              <a:ext uri="{FF2B5EF4-FFF2-40B4-BE49-F238E27FC236}">
                <a16:creationId xmlns:a16="http://schemas.microsoft.com/office/drawing/2014/main" id="{A6C5B8CE-2D7E-9F66-97AF-1AC4BA5AFC25}"/>
              </a:ext>
            </a:extLst>
          </p:cNvPr>
          <p:cNvSpPr txBox="1">
            <a:spLocks noChangeArrowheads="1"/>
          </p:cNvSpPr>
          <p:nvPr/>
        </p:nvSpPr>
        <p:spPr bwMode="auto">
          <a:xfrm>
            <a:off x="1485901" y="3829050"/>
            <a:ext cx="290765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3000" dirty="0">
                <a:solidFill>
                  <a:schemeClr val="tx1"/>
                </a:solidFill>
                <a:effectLst>
                  <a:outerShdw blurRad="38100" dist="38100" dir="2700000" algn="tl">
                    <a:srgbClr val="808080"/>
                  </a:outerShdw>
                </a:effectLst>
              </a:rPr>
              <a:t>Daniel </a:t>
            </a:r>
            <a:r>
              <a:rPr lang="en-US" altLang="en-US" sz="3000" dirty="0" err="1">
                <a:solidFill>
                  <a:schemeClr val="tx1"/>
                </a:solidFill>
                <a:effectLst>
                  <a:outerShdw blurRad="38100" dist="38100" dir="2700000" algn="tl">
                    <a:srgbClr val="808080"/>
                  </a:outerShdw>
                </a:effectLst>
              </a:rPr>
              <a:t>Boyarin</a:t>
            </a:r>
            <a:endParaRPr lang="en-US" altLang="en-US" sz="3000" dirty="0">
              <a:solidFill>
                <a:schemeClr val="tx1"/>
              </a:solidFill>
              <a:effectLst>
                <a:outerShdw blurRad="38100" dist="38100" dir="2700000" algn="tl">
                  <a:srgbClr val="808080"/>
                </a:outerShdw>
              </a:effectLs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2066" name="Rectangle 2">
            <a:extLst>
              <a:ext uri="{FF2B5EF4-FFF2-40B4-BE49-F238E27FC236}">
                <a16:creationId xmlns:a16="http://schemas.microsoft.com/office/drawing/2014/main" id="{FEEBE60B-5116-C081-C0ED-CE0C33A2F9C3}"/>
              </a:ext>
            </a:extLst>
          </p:cNvPr>
          <p:cNvSpPr>
            <a:spLocks noGrp="1" noChangeArrowheads="1"/>
          </p:cNvSpPr>
          <p:nvPr>
            <p:ph type="subTitle" idx="1"/>
          </p:nvPr>
        </p:nvSpPr>
        <p:spPr>
          <a:xfrm>
            <a:off x="381000" y="209550"/>
            <a:ext cx="8534400" cy="4724400"/>
          </a:xfrm>
        </p:spPr>
        <p:txBody>
          <a:bodyPr>
            <a:normAutofit fontScale="92500" lnSpcReduction="10000"/>
          </a:bodyPr>
          <a:lstStyle/>
          <a:p>
            <a:pPr algn="l"/>
            <a:r>
              <a:rPr lang="en-US" altLang="en-US" sz="4000" dirty="0">
                <a:solidFill>
                  <a:schemeClr val="tx1"/>
                </a:solidFill>
                <a:latin typeface="Arial Rounded MT Bold" panose="020F0704030504030204" pitchFamily="34" charset="0"/>
              </a:rPr>
              <a:t>Daniel </a:t>
            </a:r>
            <a:r>
              <a:rPr lang="en-US" altLang="en-US" sz="4000" dirty="0" err="1">
                <a:solidFill>
                  <a:schemeClr val="tx1"/>
                </a:solidFill>
                <a:latin typeface="Arial Rounded MT Bold" panose="020F0704030504030204" pitchFamily="34" charset="0"/>
              </a:rPr>
              <a:t>Boyarin</a:t>
            </a:r>
            <a:r>
              <a:rPr lang="en-US" altLang="en-US" sz="4000" dirty="0">
                <a:solidFill>
                  <a:schemeClr val="tx1"/>
                </a:solidFill>
                <a:latin typeface="Arial Rounded MT Bold" panose="020F0704030504030204" pitchFamily="34" charset="0"/>
              </a:rPr>
              <a:t> (born 1946) is a historian of religion. Born in Asbury Park, New Jersey, he holds dual United States and Israeli citizenship. Trained as a Talmudic scholar, in 1990 he was appointed Professor of Talmudic Culture, Departments of Near Eastern Studies and Rhetoric, University of California, Berkeley, a post which he still holds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4114" name="Rectangle 2">
            <a:extLst>
              <a:ext uri="{FF2B5EF4-FFF2-40B4-BE49-F238E27FC236}">
                <a16:creationId xmlns:a16="http://schemas.microsoft.com/office/drawing/2014/main" id="{B15B3A9B-B905-D00F-08DB-B051FFC7EA3C}"/>
              </a:ext>
            </a:extLst>
          </p:cNvPr>
          <p:cNvSpPr>
            <a:spLocks noGrp="1" noChangeArrowheads="1"/>
          </p:cNvSpPr>
          <p:nvPr>
            <p:ph type="subTitle" idx="1"/>
          </p:nvPr>
        </p:nvSpPr>
        <p:spPr>
          <a:xfrm>
            <a:off x="457200" y="209550"/>
            <a:ext cx="8382000" cy="4724400"/>
          </a:xfrm>
        </p:spPr>
        <p:txBody>
          <a:bodyPr/>
          <a:lstStyle/>
          <a:p>
            <a:pPr algn="l"/>
            <a:r>
              <a:rPr lang="en-US" altLang="en-US" sz="4000" dirty="0">
                <a:solidFill>
                  <a:schemeClr val="tx1"/>
                </a:solidFill>
                <a:latin typeface="Arial Rounded MT Bold" panose="020F0704030504030204" pitchFamily="34" charset="0"/>
              </a:rPr>
              <a:t>Daniel </a:t>
            </a:r>
            <a:r>
              <a:rPr lang="en-US" altLang="en-US" sz="4000" dirty="0" err="1">
                <a:solidFill>
                  <a:schemeClr val="tx1"/>
                </a:solidFill>
                <a:latin typeface="Arial Rounded MT Bold" panose="020F0704030504030204" pitchFamily="34" charset="0"/>
              </a:rPr>
              <a:t>Boyarin</a:t>
            </a:r>
            <a:r>
              <a:rPr lang="en-US" altLang="en-US" sz="4000" dirty="0">
                <a:solidFill>
                  <a:schemeClr val="tx1"/>
                </a:solidFill>
                <a:latin typeface="Arial Rounded MT Bold" panose="020F0704030504030204" pitchFamily="34" charset="0"/>
              </a:rPr>
              <a:t>, professor of Talmudic Culture at the University of California Berkeley, may be the most influential scholar of ancient Judaism today. </a:t>
            </a:r>
          </a:p>
        </p:txBody>
      </p:sp>
      <p:pic>
        <p:nvPicPr>
          <p:cNvPr id="1754115" name="Picture 3" descr="Moment magazine home">
            <a:extLst>
              <a:ext uri="{FF2B5EF4-FFF2-40B4-BE49-F238E27FC236}">
                <a16:creationId xmlns:a16="http://schemas.microsoft.com/office/drawing/2014/main" id="{0AF1D9A5-A98A-8309-383D-2084429AE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438150"/>
            <a:ext cx="4514850" cy="10751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8210" name="Rectangle 2">
            <a:extLst>
              <a:ext uri="{FF2B5EF4-FFF2-40B4-BE49-F238E27FC236}">
                <a16:creationId xmlns:a16="http://schemas.microsoft.com/office/drawing/2014/main" id="{887A6C7B-A833-AC10-4C8F-99ED0DF3BBA8}"/>
              </a:ext>
            </a:extLst>
          </p:cNvPr>
          <p:cNvSpPr>
            <a:spLocks noGrp="1" noChangeArrowheads="1"/>
          </p:cNvSpPr>
          <p:nvPr>
            <p:ph type="subTitle" idx="1"/>
          </p:nvPr>
        </p:nvSpPr>
        <p:spPr>
          <a:xfrm>
            <a:off x="533400" y="285750"/>
            <a:ext cx="8458200" cy="4724400"/>
          </a:xfrm>
        </p:spPr>
        <p:txBody>
          <a:bodyPr/>
          <a:lstStyle/>
          <a:p>
            <a:pPr algn="l"/>
            <a:r>
              <a:rPr lang="en-US" altLang="en-US" sz="3600" dirty="0"/>
              <a:t>Messiah = Son of G-d in Jewish concepts, but not what you think.</a:t>
            </a:r>
          </a:p>
          <a:p>
            <a:pPr algn="l"/>
            <a:r>
              <a:rPr lang="en-US" altLang="en-US" sz="3600" baseline="30000" dirty="0"/>
              <a:t>1 Shmu 10.1</a:t>
            </a:r>
            <a:r>
              <a:rPr lang="en-US" altLang="en-US" sz="3600" dirty="0"/>
              <a:t> Then </a:t>
            </a:r>
            <a:r>
              <a:rPr lang="en-US" altLang="en-US" sz="3600" dirty="0" err="1"/>
              <a:t>Sh'mu'el</a:t>
            </a:r>
            <a:r>
              <a:rPr lang="en-US" altLang="en-US" sz="3600" dirty="0"/>
              <a:t> took a flask of oil he had prepared and poured it on Sha'ul's head. He kissed him and said, "A</a:t>
            </a:r>
            <a:r>
              <a:rPr lang="en-US" altLang="en-US" sz="3200" dirty="0"/>
              <a:t>DONI</a:t>
            </a:r>
            <a:r>
              <a:rPr lang="en-US" altLang="en-US" sz="3600" dirty="0"/>
              <a:t> has </a:t>
            </a:r>
            <a:r>
              <a:rPr lang="en-US" altLang="en-US" sz="3600" dirty="0">
                <a:solidFill>
                  <a:srgbClr val="FFFF66"/>
                </a:solidFill>
              </a:rPr>
              <a:t>anointed</a:t>
            </a:r>
            <a:r>
              <a:rPr lang="en-US" altLang="en-US" sz="3600" dirty="0"/>
              <a:t> you to be prince over his inheritance.”</a:t>
            </a:r>
          </a:p>
          <a:p>
            <a:pPr algn="l"/>
            <a:r>
              <a:rPr lang="he-IL" altLang="en-US" sz="4000" b="1" dirty="0">
                <a:latin typeface="David" panose="020E0502060401010101" pitchFamily="34" charset="-79"/>
                <a:cs typeface="David" panose="020E0502060401010101" pitchFamily="34" charset="-79"/>
              </a:rPr>
              <a:t>משחך</a:t>
            </a:r>
            <a:r>
              <a:rPr lang="en-US" altLang="en-US" sz="3600" dirty="0"/>
              <a:t> </a:t>
            </a:r>
            <a:r>
              <a:rPr lang="en-US" altLang="en-US" sz="3600" dirty="0" err="1">
                <a:solidFill>
                  <a:srgbClr val="FFFF66"/>
                </a:solidFill>
              </a:rPr>
              <a:t>M</a:t>
            </a:r>
            <a:r>
              <a:rPr lang="en-US" altLang="en-US" sz="3600" dirty="0" err="1">
                <a:solidFill>
                  <a:srgbClr val="FFFF66"/>
                </a:solidFill>
                <a:cs typeface="Arial" panose="020B0604020202020204" pitchFamily="34" charset="0"/>
              </a:rPr>
              <a:t>’shakh</a:t>
            </a:r>
            <a:r>
              <a:rPr lang="en-US" altLang="en-US" sz="3600" dirty="0" err="1">
                <a:cs typeface="Arial" panose="020B0604020202020204" pitchFamily="34" charset="0"/>
              </a:rPr>
              <a:t>ekha</a:t>
            </a:r>
            <a:endParaRPr lang="en-US" altLang="en-US" sz="3600" dirty="0">
              <a:cs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4354" name="Rectangle 2">
            <a:extLst>
              <a:ext uri="{FF2B5EF4-FFF2-40B4-BE49-F238E27FC236}">
                <a16:creationId xmlns:a16="http://schemas.microsoft.com/office/drawing/2014/main" id="{97B22186-4CF9-A036-D08B-3C19FBD81C36}"/>
              </a:ext>
            </a:extLst>
          </p:cNvPr>
          <p:cNvSpPr>
            <a:spLocks noGrp="1" noChangeArrowheads="1"/>
          </p:cNvSpPr>
          <p:nvPr>
            <p:ph type="subTitle" idx="1"/>
          </p:nvPr>
        </p:nvSpPr>
        <p:spPr>
          <a:xfrm>
            <a:off x="457200" y="133350"/>
            <a:ext cx="8305800" cy="4724400"/>
          </a:xfrm>
        </p:spPr>
        <p:txBody>
          <a:bodyPr/>
          <a:lstStyle/>
          <a:p>
            <a:pPr algn="l"/>
            <a:r>
              <a:rPr lang="en-US" altLang="en-US" sz="4000" baseline="30000" dirty="0"/>
              <a:t>T’hillim 2.6-7</a:t>
            </a:r>
            <a:r>
              <a:rPr lang="en-US" altLang="en-US" sz="4000" dirty="0"/>
              <a:t> "I myself have installed </a:t>
            </a:r>
            <a:r>
              <a:rPr lang="en-US" altLang="en-US" sz="4000" dirty="0">
                <a:solidFill>
                  <a:srgbClr val="FFFF66"/>
                </a:solidFill>
              </a:rPr>
              <a:t>my king on Tziyon</a:t>
            </a:r>
            <a:r>
              <a:rPr lang="en-US" altLang="en-US" sz="4000" dirty="0"/>
              <a:t>, my holy mountain."  "I will proclaim the decree: A</a:t>
            </a:r>
            <a:r>
              <a:rPr lang="en-US" altLang="en-US" sz="3600" dirty="0"/>
              <a:t>DONI</a:t>
            </a:r>
            <a:r>
              <a:rPr lang="en-US" altLang="en-US" sz="4000" dirty="0"/>
              <a:t> said to me, </a:t>
            </a:r>
            <a:r>
              <a:rPr lang="en-US" altLang="en-US" sz="4000" dirty="0">
                <a:solidFill>
                  <a:srgbClr val="FFFF66"/>
                </a:solidFill>
              </a:rPr>
              <a:t>'You are my son</a:t>
            </a:r>
            <a:r>
              <a:rPr lang="en-US" altLang="en-US" sz="4000" dirty="0"/>
              <a:t>; today I became your father.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0258" name="Rectangle 2">
            <a:extLst>
              <a:ext uri="{FF2B5EF4-FFF2-40B4-BE49-F238E27FC236}">
                <a16:creationId xmlns:a16="http://schemas.microsoft.com/office/drawing/2014/main" id="{08CF1C33-B394-191F-8CC1-2E194F43BC8A}"/>
              </a:ext>
            </a:extLst>
          </p:cNvPr>
          <p:cNvSpPr>
            <a:spLocks noGrp="1" noChangeArrowheads="1"/>
          </p:cNvSpPr>
          <p:nvPr>
            <p:ph type="subTitle" idx="1"/>
          </p:nvPr>
        </p:nvSpPr>
        <p:spPr>
          <a:xfrm>
            <a:off x="228600" y="133350"/>
            <a:ext cx="8534400" cy="4724400"/>
          </a:xfrm>
        </p:spPr>
        <p:txBody>
          <a:bodyPr>
            <a:normAutofit lnSpcReduction="10000"/>
          </a:bodyPr>
          <a:lstStyle/>
          <a:p>
            <a:pPr algn="l"/>
            <a:r>
              <a:rPr lang="en-US" altLang="en-US" sz="3600" dirty="0">
                <a:cs typeface="Arial" panose="020B0604020202020204" pitchFamily="34" charset="0"/>
              </a:rPr>
              <a:t>All the kings, priests anointed for service.  No hint of deity ~ Pharoah.</a:t>
            </a:r>
          </a:p>
          <a:p>
            <a:pPr algn="l"/>
            <a:r>
              <a:rPr lang="en-US" altLang="en-US" sz="3600" baseline="30000" dirty="0">
                <a:cs typeface="Arial" panose="020B0604020202020204" pitchFamily="34" charset="0"/>
              </a:rPr>
              <a:t>1 Chron 7. 11-14  </a:t>
            </a:r>
            <a:r>
              <a:rPr lang="en-US" altLang="en-US" sz="3600" dirty="0"/>
              <a:t>When your days come to an end and you go to be with your ancestors, I will establish one of your descendants to succeed you, one of your own sons; and I will set up his rulership. He will build me a house, and I will establish his throne forever.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4594" name="Rectangle 2">
            <a:extLst>
              <a:ext uri="{FF2B5EF4-FFF2-40B4-BE49-F238E27FC236}">
                <a16:creationId xmlns:a16="http://schemas.microsoft.com/office/drawing/2014/main" id="{F29C8683-7671-A727-8532-0EFCF8F5BBEC}"/>
              </a:ext>
            </a:extLst>
          </p:cNvPr>
          <p:cNvSpPr>
            <a:spLocks noGrp="1" noChangeArrowheads="1"/>
          </p:cNvSpPr>
          <p:nvPr>
            <p:ph type="subTitle" idx="1"/>
          </p:nvPr>
        </p:nvSpPr>
        <p:spPr>
          <a:xfrm>
            <a:off x="381000" y="133350"/>
            <a:ext cx="8458200" cy="4800600"/>
          </a:xfrm>
        </p:spPr>
        <p:txBody>
          <a:bodyPr>
            <a:normAutofit lnSpcReduction="10000"/>
          </a:bodyPr>
          <a:lstStyle/>
          <a:p>
            <a:pPr algn="l"/>
            <a:r>
              <a:rPr lang="en-US" altLang="en-US" sz="3600" baseline="30000" dirty="0">
                <a:cs typeface="Arial" panose="020B0604020202020204" pitchFamily="34" charset="0"/>
              </a:rPr>
              <a:t>1 Chron 7. 11-14  </a:t>
            </a:r>
            <a:r>
              <a:rPr lang="en-US" altLang="en-US" sz="3600" dirty="0">
                <a:solidFill>
                  <a:srgbClr val="FFFF66"/>
                </a:solidFill>
              </a:rPr>
              <a:t>I will be a father for him, and he will be a son for me</a:t>
            </a:r>
            <a:r>
              <a:rPr lang="en-US" altLang="en-US" sz="3600" dirty="0"/>
              <a:t>; I will not take my grace away from him, as I took it away from your predecessor.  Rather, I will maintain him in my house and in my kingdom forever; and his throne will be set up forever.'" </a:t>
            </a:r>
          </a:p>
          <a:p>
            <a:pPr algn="l"/>
            <a:r>
              <a:rPr lang="en-US" altLang="en-US" sz="3600" dirty="0">
                <a:solidFill>
                  <a:srgbClr val="FFFF66"/>
                </a:solidFill>
              </a:rPr>
              <a:t>The king is special to G-d, a son in authority, but very human.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2306" name="Rectangle 2">
            <a:extLst>
              <a:ext uri="{FF2B5EF4-FFF2-40B4-BE49-F238E27FC236}">
                <a16:creationId xmlns:a16="http://schemas.microsoft.com/office/drawing/2014/main" id="{1226D4F6-5697-B3C0-62E3-4F27DC2FFCFD}"/>
              </a:ext>
            </a:extLst>
          </p:cNvPr>
          <p:cNvSpPr>
            <a:spLocks noGrp="1" noChangeArrowheads="1"/>
          </p:cNvSpPr>
          <p:nvPr>
            <p:ph type="subTitle" idx="1"/>
          </p:nvPr>
        </p:nvSpPr>
        <p:spPr>
          <a:xfrm>
            <a:off x="457200" y="209550"/>
            <a:ext cx="8229600" cy="4724400"/>
          </a:xfrm>
        </p:spPr>
        <p:txBody>
          <a:bodyPr/>
          <a:lstStyle/>
          <a:p>
            <a:pPr algn="l"/>
            <a:r>
              <a:rPr lang="en-US" altLang="en-US" sz="4000" dirty="0"/>
              <a:t>After the exile, prayer was for a restoration of the Davidic kingdom.</a:t>
            </a:r>
          </a:p>
          <a:p>
            <a:pPr algn="l"/>
            <a:r>
              <a:rPr lang="en-US" altLang="en-US" sz="4000" baseline="30000" dirty="0"/>
              <a:t>Lk 1.31-32</a:t>
            </a:r>
            <a:r>
              <a:rPr lang="en-US" altLang="en-US" sz="4000" dirty="0"/>
              <a:t> Look! You will become pregnant, you will give birth to a son, and you are to name him Yeshua.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A1C7D-783E-FC62-D3A9-A798140DEFC0}"/>
            </a:ext>
          </a:extLst>
        </p:cNvPr>
        <p:cNvGrpSpPr/>
        <p:nvPr/>
      </p:nvGrpSpPr>
      <p:grpSpPr>
        <a:xfrm>
          <a:off x="0" y="0"/>
          <a:ext cx="0" cy="0"/>
          <a:chOff x="0" y="0"/>
          <a:chExt cx="0" cy="0"/>
        </a:xfrm>
      </p:grpSpPr>
      <p:sp>
        <p:nvSpPr>
          <p:cNvPr id="1762306" name="Rectangle 2">
            <a:extLst>
              <a:ext uri="{FF2B5EF4-FFF2-40B4-BE49-F238E27FC236}">
                <a16:creationId xmlns:a16="http://schemas.microsoft.com/office/drawing/2014/main" id="{98DF9FFD-F8DA-8A81-BE35-3C5BF02201B8}"/>
              </a:ext>
            </a:extLst>
          </p:cNvPr>
          <p:cNvSpPr>
            <a:spLocks noGrp="1" noChangeArrowheads="1"/>
          </p:cNvSpPr>
          <p:nvPr>
            <p:ph type="subTitle" idx="1"/>
          </p:nvPr>
        </p:nvSpPr>
        <p:spPr>
          <a:xfrm>
            <a:off x="457200" y="209550"/>
            <a:ext cx="8229600" cy="4724400"/>
          </a:xfrm>
        </p:spPr>
        <p:txBody>
          <a:bodyPr/>
          <a:lstStyle/>
          <a:p>
            <a:pPr algn="l"/>
            <a:r>
              <a:rPr lang="en-US" altLang="en-US" sz="4000" dirty="0"/>
              <a:t>He will be great, he will be </a:t>
            </a:r>
            <a:r>
              <a:rPr lang="en-US" altLang="en-US" sz="4000" dirty="0">
                <a:solidFill>
                  <a:srgbClr val="FFFF66"/>
                </a:solidFill>
              </a:rPr>
              <a:t>called Son of </a:t>
            </a:r>
            <a:r>
              <a:rPr lang="en-US" altLang="en-US" sz="4000" dirty="0" err="1">
                <a:solidFill>
                  <a:srgbClr val="FFFF66"/>
                </a:solidFill>
              </a:rPr>
              <a:t>Ha`Elyon</a:t>
            </a:r>
            <a:r>
              <a:rPr lang="en-US" altLang="en-US" sz="4000" dirty="0"/>
              <a:t>. A</a:t>
            </a:r>
            <a:r>
              <a:rPr lang="en-US" altLang="en-US" sz="3600" dirty="0"/>
              <a:t>DONI</a:t>
            </a:r>
            <a:r>
              <a:rPr lang="en-US" altLang="en-US" sz="4000" dirty="0"/>
              <a:t>, God, will give him </a:t>
            </a:r>
            <a:r>
              <a:rPr lang="en-US" altLang="en-US" sz="4000" dirty="0">
                <a:solidFill>
                  <a:srgbClr val="FFFF66"/>
                </a:solidFill>
              </a:rPr>
              <a:t>the throne of his forefather David</a:t>
            </a:r>
            <a:endParaRPr lang="en-US" altLang="en-US" sz="4000" dirty="0"/>
          </a:p>
          <a:p>
            <a:pPr algn="l"/>
            <a:r>
              <a:rPr lang="en-US" altLang="en-US" sz="4000" dirty="0"/>
              <a:t>Focus here primarily Davidic throne</a:t>
            </a:r>
          </a:p>
        </p:txBody>
      </p:sp>
    </p:spTree>
    <p:extLst>
      <p:ext uri="{BB962C8B-B14F-4D97-AF65-F5344CB8AC3E}">
        <p14:creationId xmlns:p14="http://schemas.microsoft.com/office/powerpoint/2010/main" val="10011990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0018" name="Rectangle 2">
            <a:extLst>
              <a:ext uri="{FF2B5EF4-FFF2-40B4-BE49-F238E27FC236}">
                <a16:creationId xmlns:a16="http://schemas.microsoft.com/office/drawing/2014/main" id="{CD7C3CA9-E242-9406-83F0-46AD72C74B94}"/>
              </a:ext>
            </a:extLst>
          </p:cNvPr>
          <p:cNvSpPr>
            <a:spLocks noGrp="1" noChangeArrowheads="1"/>
          </p:cNvSpPr>
          <p:nvPr>
            <p:ph type="subTitle" idx="1"/>
          </p:nvPr>
        </p:nvSpPr>
        <p:spPr>
          <a:xfrm>
            <a:off x="457200" y="209550"/>
            <a:ext cx="8229600" cy="4724400"/>
          </a:xfrm>
        </p:spPr>
        <p:txBody>
          <a:bodyPr/>
          <a:lstStyle/>
          <a:p>
            <a:pPr algn="l">
              <a:lnSpc>
                <a:spcPct val="90000"/>
              </a:lnSpc>
              <a:tabLst>
                <a:tab pos="2916238" algn="l"/>
              </a:tabLst>
            </a:pPr>
            <a:r>
              <a:rPr lang="en-US" altLang="en-US" sz="3000" baseline="30000" dirty="0"/>
              <a:t>Daniel 7.13-14</a:t>
            </a:r>
            <a:r>
              <a:rPr lang="en-US" altLang="en-US" sz="3000" dirty="0"/>
              <a:t> "I kept watching the night visions, when I saw, coming with the clouds of heaven, someone like a </a:t>
            </a:r>
            <a:r>
              <a:rPr lang="en-US" altLang="en-US" sz="3000" u="sng" dirty="0">
                <a:solidFill>
                  <a:srgbClr val="FFFF66"/>
                </a:solidFill>
              </a:rPr>
              <a:t>son of man</a:t>
            </a:r>
            <a:r>
              <a:rPr lang="en-US" altLang="en-US" sz="3000" dirty="0"/>
              <a:t>. He approached the Ancient One and was led into his presence. To him was given rulership, glory and a kingdom, so that all peoples, nations and languages should serve him. His rulership is an </a:t>
            </a:r>
            <a:r>
              <a:rPr lang="en-US" altLang="en-US" sz="3000" dirty="0">
                <a:solidFill>
                  <a:srgbClr val="FFFF66"/>
                </a:solidFill>
              </a:rPr>
              <a:t>eternal rulership</a:t>
            </a:r>
            <a:r>
              <a:rPr lang="en-US" altLang="en-US" sz="3000" dirty="0"/>
              <a:t> that will not pass away; and his kingdom is one that will never be destroyed.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6402" name="Rectangle 2">
            <a:extLst>
              <a:ext uri="{FF2B5EF4-FFF2-40B4-BE49-F238E27FC236}">
                <a16:creationId xmlns:a16="http://schemas.microsoft.com/office/drawing/2014/main" id="{9064C7E3-6EE2-650B-D590-4D434AA8E14F}"/>
              </a:ext>
            </a:extLst>
          </p:cNvPr>
          <p:cNvSpPr>
            <a:spLocks noGrp="1" noChangeArrowheads="1"/>
          </p:cNvSpPr>
          <p:nvPr>
            <p:ph type="subTitle" idx="1"/>
          </p:nvPr>
        </p:nvSpPr>
        <p:spPr>
          <a:xfrm>
            <a:off x="533400" y="285750"/>
            <a:ext cx="8382000" cy="4572000"/>
          </a:xfrm>
        </p:spPr>
        <p:txBody>
          <a:bodyPr/>
          <a:lstStyle/>
          <a:p>
            <a:pPr algn="l"/>
            <a:r>
              <a:rPr lang="en-US" altLang="en-US" sz="3000" dirty="0" err="1"/>
              <a:t>Boyarin</a:t>
            </a:r>
            <a:r>
              <a:rPr lang="en-US" altLang="en-US" sz="3000" dirty="0"/>
              <a:t>, </a:t>
            </a:r>
            <a:r>
              <a:rPr lang="en-US" altLang="en-US" sz="3000" i="1" dirty="0"/>
              <a:t>Jewish Gospels</a:t>
            </a:r>
            <a:r>
              <a:rPr lang="en-US" altLang="en-US" sz="3000" dirty="0"/>
              <a:t>, p 33</a:t>
            </a:r>
          </a:p>
          <a:p>
            <a:pPr algn="l"/>
            <a:r>
              <a:rPr lang="en-US" altLang="en-US" sz="3000" dirty="0"/>
              <a:t>Daniel’s vision of Messiah, </a:t>
            </a:r>
            <a:r>
              <a:rPr lang="en-US" altLang="en-US" sz="3000" dirty="0">
                <a:solidFill>
                  <a:srgbClr val="FFFF66"/>
                </a:solidFill>
              </a:rPr>
              <a:t>son of man</a:t>
            </a:r>
          </a:p>
          <a:p>
            <a:pPr algn="l">
              <a:buFontTx/>
              <a:buChar char="•"/>
            </a:pPr>
            <a:r>
              <a:rPr lang="en-US" altLang="en-US" sz="3000" dirty="0"/>
              <a:t>He is divine</a:t>
            </a:r>
          </a:p>
          <a:p>
            <a:pPr algn="l">
              <a:buFontTx/>
              <a:buChar char="•"/>
            </a:pPr>
            <a:r>
              <a:rPr lang="en-US" altLang="en-US" sz="3000" dirty="0"/>
              <a:t>He is in human form</a:t>
            </a:r>
          </a:p>
          <a:p>
            <a:pPr algn="l">
              <a:buFontTx/>
              <a:buChar char="•"/>
            </a:pPr>
            <a:r>
              <a:rPr lang="en-US" altLang="en-US" sz="3000" dirty="0"/>
              <a:t>He may very well be portrayed as a younger appearing divinity</a:t>
            </a:r>
          </a:p>
          <a:p>
            <a:pPr algn="l">
              <a:buFontTx/>
              <a:buChar char="•"/>
            </a:pPr>
            <a:r>
              <a:rPr lang="en-US" altLang="en-US" sz="3000" dirty="0"/>
              <a:t>He will be enthroned on high</a:t>
            </a:r>
          </a:p>
          <a:p>
            <a:pPr algn="l">
              <a:buFontTx/>
              <a:buChar char="•"/>
            </a:pPr>
            <a:r>
              <a:rPr lang="en-US" altLang="en-US" sz="3000" dirty="0"/>
              <a:t>He is given power on earth.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8450" name="Rectangle 2">
            <a:extLst>
              <a:ext uri="{FF2B5EF4-FFF2-40B4-BE49-F238E27FC236}">
                <a16:creationId xmlns:a16="http://schemas.microsoft.com/office/drawing/2014/main" id="{53133DF8-8FB5-F6FE-101E-9E5040D95A5A}"/>
              </a:ext>
            </a:extLst>
          </p:cNvPr>
          <p:cNvSpPr>
            <a:spLocks noGrp="1" noChangeArrowheads="1"/>
          </p:cNvSpPr>
          <p:nvPr>
            <p:ph type="subTitle" idx="1"/>
          </p:nvPr>
        </p:nvSpPr>
        <p:spPr>
          <a:xfrm>
            <a:off x="533400" y="285750"/>
            <a:ext cx="8229600" cy="4572000"/>
          </a:xfrm>
        </p:spPr>
        <p:txBody>
          <a:bodyPr/>
          <a:lstStyle/>
          <a:p>
            <a:pPr algn="l"/>
            <a:r>
              <a:rPr lang="en-US" altLang="en-US" sz="4000" dirty="0"/>
              <a:t>Two concepts of </a:t>
            </a:r>
          </a:p>
          <a:p>
            <a:pPr algn="l">
              <a:buFontTx/>
              <a:buChar char="•"/>
            </a:pPr>
            <a:r>
              <a:rPr lang="en-US" altLang="en-US" sz="4000" dirty="0"/>
              <a:t>anointed king, Son of God,</a:t>
            </a:r>
          </a:p>
          <a:p>
            <a:pPr algn="l">
              <a:buFontTx/>
              <a:buChar char="•"/>
            </a:pPr>
            <a:r>
              <a:rPr lang="en-US" altLang="en-US" sz="4000" dirty="0"/>
              <a:t>divine deliverer, Son of Man</a:t>
            </a:r>
          </a:p>
          <a:p>
            <a:pPr algn="l"/>
            <a:r>
              <a:rPr lang="en-US" altLang="en-US" sz="4000" u="sng" dirty="0"/>
              <a:t>began</a:t>
            </a:r>
            <a:r>
              <a:rPr lang="en-US" altLang="en-US" sz="4000" dirty="0"/>
              <a:t> to merge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0498" name="Rectangle 2">
            <a:extLst>
              <a:ext uri="{FF2B5EF4-FFF2-40B4-BE49-F238E27FC236}">
                <a16:creationId xmlns:a16="http://schemas.microsoft.com/office/drawing/2014/main" id="{9637E082-FB25-4168-47C7-652C6C4BC78A}"/>
              </a:ext>
            </a:extLst>
          </p:cNvPr>
          <p:cNvSpPr>
            <a:spLocks noGrp="1" noChangeArrowheads="1"/>
          </p:cNvSpPr>
          <p:nvPr>
            <p:ph type="subTitle" idx="1"/>
          </p:nvPr>
        </p:nvSpPr>
        <p:spPr>
          <a:xfrm>
            <a:off x="533400" y="209550"/>
            <a:ext cx="8229600" cy="4724400"/>
          </a:xfrm>
        </p:spPr>
        <p:txBody>
          <a:bodyPr>
            <a:normAutofit fontScale="92500"/>
          </a:bodyPr>
          <a:lstStyle/>
          <a:p>
            <a:pPr algn="l"/>
            <a:r>
              <a:rPr lang="en-US" altLang="en-US" sz="3600" baseline="30000" dirty="0"/>
              <a:t>Mark 2. 5-11 </a:t>
            </a:r>
            <a:r>
              <a:rPr lang="en-US" altLang="en-US" sz="3600" dirty="0"/>
              <a:t>Seeing their trust, Yeshua said to the paralyzed man, "Son, </a:t>
            </a:r>
            <a:r>
              <a:rPr lang="en-US" altLang="en-US" sz="3600" dirty="0">
                <a:solidFill>
                  <a:srgbClr val="FFFF66"/>
                </a:solidFill>
              </a:rPr>
              <a:t>your sins are forgiven</a:t>
            </a:r>
            <a:r>
              <a:rPr lang="en-US" altLang="en-US" sz="3600" dirty="0"/>
              <a:t>." Some Torah-teachers sitting there thought to themselves, "How can this fellow say such a thing? He is blaspheming! </a:t>
            </a:r>
            <a:r>
              <a:rPr lang="en-US" altLang="en-US" sz="3600" dirty="0">
                <a:solidFill>
                  <a:srgbClr val="FFFF66"/>
                </a:solidFill>
              </a:rPr>
              <a:t>Who can forgive sins except God?"</a:t>
            </a:r>
            <a:r>
              <a:rPr lang="en-US" altLang="en-US" sz="3600" dirty="0"/>
              <a:t> But immediately Yeshua, perceiving in his spirit what they were thinking, said to them,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8690" name="Rectangle 2">
            <a:extLst>
              <a:ext uri="{FF2B5EF4-FFF2-40B4-BE49-F238E27FC236}">
                <a16:creationId xmlns:a16="http://schemas.microsoft.com/office/drawing/2014/main" id="{4C4EE64D-F410-E9E9-7989-873FDE86C182}"/>
              </a:ext>
            </a:extLst>
          </p:cNvPr>
          <p:cNvSpPr>
            <a:spLocks noGrp="1" noChangeArrowheads="1"/>
          </p:cNvSpPr>
          <p:nvPr>
            <p:ph type="subTitle" idx="1"/>
          </p:nvPr>
        </p:nvSpPr>
        <p:spPr>
          <a:xfrm>
            <a:off x="381000" y="209550"/>
            <a:ext cx="8382000" cy="4800600"/>
          </a:xfrm>
        </p:spPr>
        <p:txBody>
          <a:bodyPr/>
          <a:lstStyle/>
          <a:p>
            <a:pPr algn="l">
              <a:lnSpc>
                <a:spcPct val="90000"/>
              </a:lnSpc>
            </a:pPr>
            <a:r>
              <a:rPr lang="en-US" altLang="en-US" sz="4000" baseline="30000" dirty="0"/>
              <a:t>Mark 2. 5-11 </a:t>
            </a:r>
            <a:r>
              <a:rPr lang="en-US" altLang="en-US" sz="4000" dirty="0"/>
              <a:t>"Why are you thinking these things? Which is easier to say to the paralyzed man? `Your sins are forgiven'? or `Get up, pick up your stretcher and walk'? But look! I will prove to you that the </a:t>
            </a:r>
            <a:r>
              <a:rPr lang="en-US" altLang="en-US" sz="4000" dirty="0">
                <a:solidFill>
                  <a:srgbClr val="FFFF66"/>
                </a:solidFill>
              </a:rPr>
              <a:t>Son of Man has authority on earth</a:t>
            </a:r>
            <a:r>
              <a:rPr lang="en-US" altLang="en-US" sz="4000" dirty="0"/>
              <a:t> to forgive sins." </a:t>
            </a:r>
            <a:endParaRPr lang="en-US" altLang="en-US" sz="4800" b="1" dirty="0">
              <a:latin typeface="David" panose="020E0502060401010101" pitchFamily="34" charset="-79"/>
              <a:cs typeface="David" panose="020E0502060401010101" pitchFamily="34" charset="-79"/>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F8C0-040B-63D1-85B3-664677ADDC45}"/>
            </a:ext>
          </a:extLst>
        </p:cNvPr>
        <p:cNvGrpSpPr/>
        <p:nvPr/>
      </p:nvGrpSpPr>
      <p:grpSpPr>
        <a:xfrm>
          <a:off x="0" y="0"/>
          <a:ext cx="0" cy="0"/>
          <a:chOff x="0" y="0"/>
          <a:chExt cx="0" cy="0"/>
        </a:xfrm>
      </p:grpSpPr>
      <p:sp>
        <p:nvSpPr>
          <p:cNvPr id="1778690" name="Rectangle 2">
            <a:extLst>
              <a:ext uri="{FF2B5EF4-FFF2-40B4-BE49-F238E27FC236}">
                <a16:creationId xmlns:a16="http://schemas.microsoft.com/office/drawing/2014/main" id="{ADDCF66D-349D-39D1-5366-F8D56759B540}"/>
              </a:ext>
            </a:extLst>
          </p:cNvPr>
          <p:cNvSpPr>
            <a:spLocks noGrp="1" noChangeArrowheads="1"/>
          </p:cNvSpPr>
          <p:nvPr>
            <p:ph type="subTitle" idx="1"/>
          </p:nvPr>
        </p:nvSpPr>
        <p:spPr>
          <a:xfrm>
            <a:off x="381000" y="209550"/>
            <a:ext cx="8382000" cy="4800600"/>
          </a:xfrm>
        </p:spPr>
        <p:txBody>
          <a:bodyPr/>
          <a:lstStyle/>
          <a:p>
            <a:pPr algn="l">
              <a:lnSpc>
                <a:spcPct val="90000"/>
              </a:lnSpc>
            </a:pPr>
            <a:r>
              <a:rPr lang="en-US" altLang="en-US" sz="4000" baseline="30000" dirty="0"/>
              <a:t>Mark 2. 5-11 </a:t>
            </a:r>
            <a:r>
              <a:rPr lang="en-US" altLang="en-US" sz="4000" dirty="0"/>
              <a:t>He then said to the paralytic, "I say to you: get up, pick up your stretcher and go home!" </a:t>
            </a:r>
            <a:r>
              <a:rPr lang="he-IL" altLang="en-US" sz="4000" dirty="0">
                <a:cs typeface="Arial" panose="020B0604020202020204" pitchFamily="34" charset="0"/>
              </a:rPr>
              <a:t>    </a:t>
            </a:r>
            <a:r>
              <a:rPr lang="en-US" altLang="en-US" sz="4000" dirty="0">
                <a:cs typeface="Arial" panose="020B0604020202020204" pitchFamily="34" charset="0"/>
              </a:rPr>
              <a:t> Dan 7… </a:t>
            </a:r>
            <a:r>
              <a:rPr lang="en-US" altLang="en-US" sz="4000" dirty="0"/>
              <a:t>“To him was given rulership”  </a:t>
            </a:r>
            <a:r>
              <a:rPr lang="he-IL" altLang="en-US" sz="4800" b="1" dirty="0">
                <a:latin typeface="David" panose="020E0502060401010101" pitchFamily="34" charset="-79"/>
                <a:cs typeface="David" panose="020E0502060401010101" pitchFamily="34" charset="-79"/>
              </a:rPr>
              <a:t>שלטן</a:t>
            </a:r>
            <a:endParaRPr lang="en-US" altLang="en-US" sz="48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745448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2546" name="Rectangle 2">
            <a:extLst>
              <a:ext uri="{FF2B5EF4-FFF2-40B4-BE49-F238E27FC236}">
                <a16:creationId xmlns:a16="http://schemas.microsoft.com/office/drawing/2014/main" id="{64C6A339-C5EB-DD57-B7FE-36B420576CF8}"/>
              </a:ext>
            </a:extLst>
          </p:cNvPr>
          <p:cNvSpPr>
            <a:spLocks noGrp="1" noChangeArrowheads="1"/>
          </p:cNvSpPr>
          <p:nvPr>
            <p:ph type="subTitle" idx="1"/>
          </p:nvPr>
        </p:nvSpPr>
        <p:spPr>
          <a:xfrm>
            <a:off x="381000" y="209550"/>
            <a:ext cx="8458200" cy="4724400"/>
          </a:xfrm>
        </p:spPr>
        <p:txBody>
          <a:bodyPr>
            <a:normAutofit lnSpcReduction="10000"/>
          </a:bodyPr>
          <a:lstStyle/>
          <a:p>
            <a:pPr algn="l"/>
            <a:r>
              <a:rPr lang="en-US" altLang="en-US" sz="3600" baseline="30000" dirty="0"/>
              <a:t>Mk 2.23-28</a:t>
            </a:r>
            <a:r>
              <a:rPr lang="en-US" altLang="en-US" sz="3600" dirty="0"/>
              <a:t> One Shabbat Yeshua was passing through some wheat fields; and as they went along, his talmidim began picking heads of grain. The </a:t>
            </a:r>
            <a:r>
              <a:rPr lang="en-US" altLang="en-US" sz="3600" dirty="0" err="1"/>
              <a:t>P'rushim</a:t>
            </a:r>
            <a:r>
              <a:rPr lang="en-US" altLang="en-US" sz="3600" dirty="0"/>
              <a:t> said to him, "Look! Why are they violating Shabbat?"  He said to them, "Haven't you ever read what David did when he and those with him were hungry and needed food?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6882" name="Rectangle 2">
            <a:extLst>
              <a:ext uri="{FF2B5EF4-FFF2-40B4-BE49-F238E27FC236}">
                <a16:creationId xmlns:a16="http://schemas.microsoft.com/office/drawing/2014/main" id="{00E6E733-BB69-3216-7339-30A593D990D5}"/>
              </a:ext>
            </a:extLst>
          </p:cNvPr>
          <p:cNvSpPr>
            <a:spLocks noGrp="1" noChangeArrowheads="1"/>
          </p:cNvSpPr>
          <p:nvPr>
            <p:ph type="subTitle" idx="1"/>
          </p:nvPr>
        </p:nvSpPr>
        <p:spPr>
          <a:xfrm>
            <a:off x="381000" y="209550"/>
            <a:ext cx="8534400" cy="4724400"/>
          </a:xfrm>
        </p:spPr>
        <p:txBody>
          <a:bodyPr>
            <a:normAutofit fontScale="92500"/>
          </a:bodyPr>
          <a:lstStyle/>
          <a:p>
            <a:pPr algn="l"/>
            <a:r>
              <a:rPr lang="en-US" altLang="en-US" sz="3600" baseline="30000" dirty="0"/>
              <a:t>Mk 2.23-28</a:t>
            </a:r>
            <a:r>
              <a:rPr lang="en-US" altLang="en-US" sz="3600" dirty="0"/>
              <a:t> He entered the House of God when </a:t>
            </a:r>
            <a:r>
              <a:rPr lang="en-US" altLang="en-US" sz="3600" dirty="0" err="1"/>
              <a:t>Evyatar</a:t>
            </a:r>
            <a:r>
              <a:rPr lang="en-US" altLang="en-US" sz="3600" dirty="0"/>
              <a:t> was cohen </a:t>
            </a:r>
            <a:r>
              <a:rPr lang="en-US" altLang="en-US" sz="3600" dirty="0" err="1"/>
              <a:t>gadol</a:t>
            </a:r>
            <a:r>
              <a:rPr lang="en-US" altLang="en-US" sz="3600" dirty="0"/>
              <a:t> and ate the Bread of the Presence," -- which is forbidden for anyone to eat but the </a:t>
            </a:r>
            <a:r>
              <a:rPr lang="en-US" altLang="en-US" sz="3600" dirty="0" err="1"/>
              <a:t>cohanim</a:t>
            </a:r>
            <a:r>
              <a:rPr lang="en-US" altLang="en-US" sz="3600" dirty="0"/>
              <a:t> -- "and even gave some to his companions." Then he said to them, "Shabbat was made for mankind, not mankind for Shabbat; </a:t>
            </a:r>
            <a:r>
              <a:rPr lang="en-US" altLang="en-US" sz="3600" dirty="0">
                <a:solidFill>
                  <a:srgbClr val="FFFF66"/>
                </a:solidFill>
              </a:rPr>
              <a:t>So the </a:t>
            </a:r>
            <a:r>
              <a:rPr lang="en-US" altLang="en-US" sz="3600" u="sng" dirty="0">
                <a:solidFill>
                  <a:srgbClr val="FFFF66"/>
                </a:solidFill>
              </a:rPr>
              <a:t>Son of Man</a:t>
            </a:r>
            <a:r>
              <a:rPr lang="en-US" altLang="en-US" sz="3600" dirty="0">
                <a:solidFill>
                  <a:srgbClr val="FFFF66"/>
                </a:solidFill>
              </a:rPr>
              <a:t> is Lord even of Shabbat</a:t>
            </a:r>
            <a:r>
              <a:rPr lang="en-US" altLang="en-US" sz="3600" dirty="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4834" name="Rectangle 2">
            <a:extLst>
              <a:ext uri="{FF2B5EF4-FFF2-40B4-BE49-F238E27FC236}">
                <a16:creationId xmlns:a16="http://schemas.microsoft.com/office/drawing/2014/main" id="{B21FC3E4-2EC1-AEF4-7DB5-6B57B136056D}"/>
              </a:ext>
            </a:extLst>
          </p:cNvPr>
          <p:cNvSpPr>
            <a:spLocks noGrp="1" noChangeArrowheads="1"/>
          </p:cNvSpPr>
          <p:nvPr>
            <p:ph type="subTitle" idx="1"/>
          </p:nvPr>
        </p:nvSpPr>
        <p:spPr>
          <a:xfrm>
            <a:off x="457200" y="209550"/>
            <a:ext cx="8458200" cy="4800600"/>
          </a:xfrm>
        </p:spPr>
        <p:txBody>
          <a:bodyPr>
            <a:normAutofit fontScale="92500"/>
          </a:bodyPr>
          <a:lstStyle/>
          <a:p>
            <a:pPr algn="l"/>
            <a:r>
              <a:rPr lang="en-US" altLang="en-US" sz="3600" baseline="30000" dirty="0"/>
              <a:t>1 Yn 1.1- 2 </a:t>
            </a:r>
            <a:r>
              <a:rPr lang="en-US" altLang="en-US" sz="3600" dirty="0"/>
              <a:t>The Word, which gives life! He existed from the beginning. We have heard him, </a:t>
            </a:r>
            <a:r>
              <a:rPr lang="en-US" altLang="en-US" sz="3600" dirty="0">
                <a:solidFill>
                  <a:srgbClr val="FFFF66"/>
                </a:solidFill>
              </a:rPr>
              <a:t>we have seen him with our eyes, we have contemplated him, we have touched him with our hands</a:t>
            </a:r>
            <a:r>
              <a:rPr lang="en-US" altLang="en-US" sz="3600" dirty="0"/>
              <a:t>! The life appeared, and we have seen it. We are testifying to it and announcing it to you - eternal life! He was with the Father, and he appeared to us.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82DAA-F8BE-4A08-6DE7-0456699EC23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C602EDD-31A4-13A2-820E-6F1406EA1046}"/>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a:p>
            <a:pPr algn="l"/>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Yeshua, was the eternal divine Son of Man, Bar Enosh</a:t>
            </a:r>
            <a:endParaRPr lang="en-US" sz="36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4285814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64732-26FF-B5FC-FA3D-811599C5559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E37CB88-3AF4-0756-D1B5-8A1586CC40C9}"/>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Phil 2.5-8</a:t>
            </a:r>
            <a:r>
              <a:rPr lang="en-US" sz="4000" dirty="0">
                <a:solidFill>
                  <a:schemeClr val="tx1"/>
                </a:solidFill>
                <a:latin typeface="Arial Rounded MT Bold" panose="020F0704030504030204" pitchFamily="34" charset="0"/>
              </a:rPr>
              <a:t>  he did not regard equality with God something to be possessed by force. </a:t>
            </a:r>
          </a:p>
        </p:txBody>
      </p:sp>
    </p:spTree>
    <p:extLst>
      <p:ext uri="{BB962C8B-B14F-4D97-AF65-F5344CB8AC3E}">
        <p14:creationId xmlns:p14="http://schemas.microsoft.com/office/powerpoint/2010/main" val="8448513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37D4F-AE5F-D054-23D7-C322EA6B419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C5295AA-50AC-3B95-CA57-E3008D1149F5}"/>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Phil 2.5-8</a:t>
            </a:r>
            <a:r>
              <a:rPr lang="en-US" sz="4000" dirty="0">
                <a:solidFill>
                  <a:schemeClr val="tx1"/>
                </a:solidFill>
                <a:latin typeface="Arial Rounded MT Bold" panose="020F0704030504030204" pitchFamily="34" charset="0"/>
              </a:rPr>
              <a:t>  On the contrary, </a:t>
            </a:r>
            <a:r>
              <a:rPr lang="en-US" sz="4000" u="sng" dirty="0">
                <a:solidFill>
                  <a:srgbClr val="FFFF66"/>
                </a:solidFill>
                <a:latin typeface="Arial Rounded MT Bold" panose="020F0704030504030204" pitchFamily="34" charset="0"/>
              </a:rPr>
              <a:t>he emptied himself,</a:t>
            </a:r>
            <a:r>
              <a:rPr lang="en-US" sz="4000" dirty="0">
                <a:solidFill>
                  <a:schemeClr val="tx1"/>
                </a:solidFill>
                <a:latin typeface="Arial Rounded MT Bold" panose="020F0704030504030204" pitchFamily="34" charset="0"/>
              </a:rPr>
              <a:t> in that he took the form of a slave by becoming like human beings are.  And when he appeared as a human being, he humbled himself still more by becoming obedient even to death — death on a stake as a criminal!</a:t>
            </a:r>
          </a:p>
        </p:txBody>
      </p:sp>
    </p:spTree>
    <p:extLst>
      <p:ext uri="{BB962C8B-B14F-4D97-AF65-F5344CB8AC3E}">
        <p14:creationId xmlns:p14="http://schemas.microsoft.com/office/powerpoint/2010/main" val="34094164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4E7E6-E46F-BD78-183A-C8F3AD8B8AB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F6FCF89-D9B4-8137-0E8F-5C1CF010ADA1}"/>
              </a:ext>
            </a:extLst>
          </p:cNvPr>
          <p:cNvSpPr>
            <a:spLocks noGrp="1"/>
          </p:cNvSpPr>
          <p:nvPr>
            <p:ph type="subTitle" idx="1"/>
          </p:nvPr>
        </p:nvSpPr>
        <p:spPr>
          <a:xfrm>
            <a:off x="76200" y="1825970"/>
            <a:ext cx="8801100" cy="3146079"/>
          </a:xfrm>
        </p:spPr>
        <p:txBody>
          <a:bodyPr anchor="t">
            <a:normAutofit lnSpcReduction="10000"/>
          </a:bodyPr>
          <a:lstStyle/>
          <a:p>
            <a:pPr algn="l"/>
            <a:r>
              <a:rPr lang="en-US" sz="4000" dirty="0">
                <a:solidFill>
                  <a:schemeClr val="tx1"/>
                </a:solidFill>
                <a:latin typeface="Arial Rounded MT Bold" panose="020F0704030504030204" pitchFamily="34" charset="0"/>
              </a:rPr>
              <a:t>Here </a:t>
            </a:r>
            <a:r>
              <a:rPr lang="en-US" sz="4000" dirty="0" err="1">
                <a:solidFill>
                  <a:schemeClr val="tx1"/>
                </a:solidFill>
                <a:latin typeface="Arial Rounded MT Bold" panose="020F0704030504030204" pitchFamily="34" charset="0"/>
              </a:rPr>
              <a:t>κενόω</a:t>
            </a:r>
            <a:r>
              <a:rPr lang="en-US" sz="4000" dirty="0">
                <a:solidFill>
                  <a:schemeClr val="tx1"/>
                </a:solidFill>
                <a:latin typeface="Arial Rounded MT Bold" panose="020F0704030504030204" pitchFamily="34" charset="0"/>
              </a:rPr>
              <a:t> anchors the classic “Kenosis Hymn.” The eternal Son does not relinquish deity but voluntarily </a:t>
            </a:r>
            <a:r>
              <a:rPr lang="en-US" sz="4000" u="sng" dirty="0">
                <a:solidFill>
                  <a:srgbClr val="FFFF66"/>
                </a:solidFill>
                <a:latin typeface="Arial Rounded MT Bold" panose="020F0704030504030204" pitchFamily="34" charset="0"/>
              </a:rPr>
              <a:t>sets aside</a:t>
            </a:r>
            <a:r>
              <a:rPr lang="en-US" sz="4000" dirty="0">
                <a:solidFill>
                  <a:srgbClr val="FFFF66"/>
                </a:solidFill>
                <a:latin typeface="Arial Rounded MT Bold" panose="020F0704030504030204" pitchFamily="34" charset="0"/>
              </a:rPr>
              <a:t> </a:t>
            </a:r>
            <a:r>
              <a:rPr lang="en-US" sz="4000" dirty="0">
                <a:solidFill>
                  <a:schemeClr val="tx1"/>
                </a:solidFill>
                <a:latin typeface="Arial Rounded MT Bold" panose="020F0704030504030204" pitchFamily="34" charset="0"/>
              </a:rPr>
              <a:t>the prerogatives of divine glory to assume true humanity. </a:t>
            </a:r>
          </a:p>
        </p:txBody>
      </p:sp>
      <p:pic>
        <p:nvPicPr>
          <p:cNvPr id="4" name="Picture 3">
            <a:extLst>
              <a:ext uri="{FF2B5EF4-FFF2-40B4-BE49-F238E27FC236}">
                <a16:creationId xmlns:a16="http://schemas.microsoft.com/office/drawing/2014/main" id="{AC9CB612-30C3-1977-3F78-1C01035E5BD1}"/>
              </a:ext>
            </a:extLst>
          </p:cNvPr>
          <p:cNvPicPr>
            <a:picLocks noChangeAspect="1"/>
          </p:cNvPicPr>
          <p:nvPr/>
        </p:nvPicPr>
        <p:blipFill>
          <a:blip r:embed="rId3"/>
          <a:stretch>
            <a:fillRect/>
          </a:stretch>
        </p:blipFill>
        <p:spPr>
          <a:xfrm>
            <a:off x="2476501" y="-36696"/>
            <a:ext cx="4190998" cy="1862667"/>
          </a:xfrm>
          <a:prstGeom prst="rect">
            <a:avLst/>
          </a:prstGeom>
        </p:spPr>
      </p:pic>
    </p:spTree>
    <p:extLst>
      <p:ext uri="{BB962C8B-B14F-4D97-AF65-F5344CB8AC3E}">
        <p14:creationId xmlns:p14="http://schemas.microsoft.com/office/powerpoint/2010/main" val="22862972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6B6A0-9612-2090-A993-091F90486E9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C2AA9C5-5ACD-0EA1-40F0-C3EC623F6416}"/>
              </a:ext>
            </a:extLst>
          </p:cNvPr>
          <p:cNvSpPr>
            <a:spLocks noGrp="1"/>
          </p:cNvSpPr>
          <p:nvPr>
            <p:ph type="subTitle" idx="1"/>
          </p:nvPr>
        </p:nvSpPr>
        <p:spPr>
          <a:xfrm>
            <a:off x="304800" y="285750"/>
            <a:ext cx="8572500" cy="4686299"/>
          </a:xfrm>
        </p:spPr>
        <p:txBody>
          <a:bodyPr anchor="t">
            <a:normAutofit lnSpcReduction="10000"/>
          </a:bodyPr>
          <a:lstStyle/>
          <a:p>
            <a:pPr algn="l"/>
            <a:r>
              <a:rPr lang="en-US" sz="4000" dirty="0">
                <a:solidFill>
                  <a:schemeClr val="tx1"/>
                </a:solidFill>
                <a:latin typeface="Arial Rounded MT Bold" panose="020F0704030504030204" pitchFamily="34" charset="0"/>
              </a:rPr>
              <a:t>The action is purposive: He “emptied Himself” in order to be “obedient to death—even death on an execution stake” </a:t>
            </a:r>
            <a:r>
              <a:rPr lang="en-US" sz="4000" baseline="30000" dirty="0">
                <a:solidFill>
                  <a:schemeClr val="tx1"/>
                </a:solidFill>
                <a:latin typeface="Arial Rounded MT Bold" panose="020F0704030504030204" pitchFamily="34" charset="0"/>
              </a:rPr>
              <a:t>Phil 2:8</a:t>
            </a:r>
            <a:r>
              <a:rPr lang="en-US" sz="4000" dirty="0">
                <a:solidFill>
                  <a:schemeClr val="tx1"/>
                </a:solidFill>
                <a:latin typeface="Arial Rounded MT Bold" panose="020F0704030504030204" pitchFamily="34" charset="0"/>
              </a:rPr>
              <a:t>. This text safeguards both Messiah’s full divinity and full humanity while urging believers to adopt His mindset of self-sacrificing humility (Philippians 2:5). </a:t>
            </a:r>
          </a:p>
        </p:txBody>
      </p:sp>
    </p:spTree>
    <p:extLst>
      <p:ext uri="{BB962C8B-B14F-4D97-AF65-F5344CB8AC3E}">
        <p14:creationId xmlns:p14="http://schemas.microsoft.com/office/powerpoint/2010/main" val="18739231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0BEF-6B90-B0F9-FD34-9CED42C6236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0B14A7C-E6CA-FFAE-6EA5-B50022B31FC6}"/>
              </a:ext>
            </a:extLst>
          </p:cNvPr>
          <p:cNvSpPr>
            <a:spLocks noGrp="1"/>
          </p:cNvSpPr>
          <p:nvPr>
            <p:ph type="subTitle" idx="1"/>
          </p:nvPr>
        </p:nvSpPr>
        <p:spPr>
          <a:xfrm>
            <a:off x="228600" y="209550"/>
            <a:ext cx="8648700" cy="4762499"/>
          </a:xfrm>
        </p:spPr>
        <p:txBody>
          <a:bodyPr anchor="t">
            <a:normAutofit/>
          </a:bodyPr>
          <a:lstStyle/>
          <a:p>
            <a:pPr algn="l"/>
            <a:r>
              <a:rPr lang="en-US" sz="4000" dirty="0">
                <a:solidFill>
                  <a:schemeClr val="tx1"/>
                </a:solidFill>
                <a:latin typeface="Arial Rounded MT Bold" panose="020F0704030504030204" pitchFamily="34" charset="0"/>
              </a:rPr>
              <a:t>Historically, orthodox evangelical  theology has treated this verse as a touchstone for understanding incarnation—rejecting notions that Messiah Yeshua ceased to be God, yet affirming the profound depth of His condescension. </a:t>
            </a:r>
          </a:p>
        </p:txBody>
      </p:sp>
    </p:spTree>
    <p:extLst>
      <p:ext uri="{BB962C8B-B14F-4D97-AF65-F5344CB8AC3E}">
        <p14:creationId xmlns:p14="http://schemas.microsoft.com/office/powerpoint/2010/main" val="13444415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803D5-BB65-69D6-8602-C61B2C014F0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59D3576-1ACA-93C0-82A2-B00CF966B4FE}"/>
              </a:ext>
            </a:extLst>
          </p:cNvPr>
          <p:cNvSpPr>
            <a:spLocks noGrp="1"/>
          </p:cNvSpPr>
          <p:nvPr>
            <p:ph type="subTitle" idx="1"/>
          </p:nvPr>
        </p:nvSpPr>
        <p:spPr>
          <a:xfrm>
            <a:off x="381000" y="209550"/>
            <a:ext cx="8496300" cy="4762499"/>
          </a:xfrm>
        </p:spPr>
        <p:txBody>
          <a:bodyPr anchor="t">
            <a:normAutofit/>
          </a:bodyPr>
          <a:lstStyle/>
          <a:p>
            <a:pPr algn="l"/>
            <a:r>
              <a:rPr lang="en-US" sz="4000" dirty="0">
                <a:solidFill>
                  <a:schemeClr val="tx1"/>
                </a:solidFill>
                <a:latin typeface="Arial Rounded MT Bold" panose="020F0704030504030204" pitchFamily="34" charset="0"/>
              </a:rPr>
              <a:t>We can draw from this passage to model servant leadership and to ground ethical exhortations in Messiah’s redemptive example.</a:t>
            </a:r>
          </a:p>
        </p:txBody>
      </p:sp>
    </p:spTree>
    <p:extLst>
      <p:ext uri="{BB962C8B-B14F-4D97-AF65-F5344CB8AC3E}">
        <p14:creationId xmlns:p14="http://schemas.microsoft.com/office/powerpoint/2010/main" val="12219857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513FA-4333-265B-4F5C-45054E91BBC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FEC2B31-71A3-FB3C-8BA1-204B6B8DBEEF}"/>
              </a:ext>
            </a:extLst>
          </p:cNvPr>
          <p:cNvSpPr>
            <a:spLocks noGrp="1"/>
          </p:cNvSpPr>
          <p:nvPr>
            <p:ph type="subTitle" idx="1"/>
          </p:nvPr>
        </p:nvSpPr>
        <p:spPr>
          <a:xfrm>
            <a:off x="228600" y="209550"/>
            <a:ext cx="8610600" cy="4800600"/>
          </a:xfrm>
        </p:spPr>
        <p:txBody>
          <a:bodyPr anchor="t">
            <a:normAutofit/>
          </a:bodyPr>
          <a:lstStyle/>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He was fully G-d, and fully man.</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5473043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23AE4-1F53-6847-9620-59D3DDA05EC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5B9AE41-E8D0-1B8F-329E-74D77E2A7E6F}"/>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What about chromosomes?</a:t>
            </a:r>
          </a:p>
          <a:p>
            <a:pPr algn="l"/>
            <a:r>
              <a:rPr lang="en-US" sz="4000" dirty="0">
                <a:solidFill>
                  <a:schemeClr val="tx1"/>
                </a:solidFill>
                <a:latin typeface="Arial Rounded MT Bold" panose="020F0704030504030204" pitchFamily="34" charset="0"/>
              </a:rPr>
              <a:t>Humans have 46 chromosomes, 23 paternal, 23 maternal.  </a:t>
            </a:r>
          </a:p>
        </p:txBody>
      </p:sp>
    </p:spTree>
    <p:extLst>
      <p:ext uri="{BB962C8B-B14F-4D97-AF65-F5344CB8AC3E}">
        <p14:creationId xmlns:p14="http://schemas.microsoft.com/office/powerpoint/2010/main" val="6002144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30D4A-66E8-6367-E90D-C1A42D63138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6CE7D65-DE46-8A7D-6FC1-F2ABB932DF9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1028" name="Picture 4" descr="Chromosomes In Humans">
            <a:extLst>
              <a:ext uri="{FF2B5EF4-FFF2-40B4-BE49-F238E27FC236}">
                <a16:creationId xmlns:a16="http://schemas.microsoft.com/office/drawing/2014/main" id="{5FABB086-31DE-ED99-9B76-5019CA118A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53" y="0"/>
            <a:ext cx="6542087"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B7DF4D5-1901-41E5-71F9-806E13D509E2}"/>
              </a:ext>
            </a:extLst>
          </p:cNvPr>
          <p:cNvSpPr txBox="1"/>
          <p:nvPr/>
        </p:nvSpPr>
        <p:spPr>
          <a:xfrm>
            <a:off x="6566949" y="3181350"/>
            <a:ext cx="2475421" cy="1754326"/>
          </a:xfrm>
          <a:prstGeom prst="rect">
            <a:avLst/>
          </a:prstGeom>
          <a:noFill/>
        </p:spPr>
        <p:txBody>
          <a:bodyPr wrap="none" rtlCol="0">
            <a:spAutoFit/>
          </a:bodyPr>
          <a:lstStyle/>
          <a:p>
            <a:r>
              <a:rPr lang="en-US" sz="3600" dirty="0">
                <a:solidFill>
                  <a:schemeClr val="tx1"/>
                </a:solidFill>
              </a:rPr>
              <a:t>Male</a:t>
            </a:r>
          </a:p>
          <a:p>
            <a:endParaRPr lang="en-US" sz="3600" dirty="0">
              <a:solidFill>
                <a:schemeClr val="tx1"/>
              </a:solidFill>
            </a:endParaRPr>
          </a:p>
          <a:p>
            <a:r>
              <a:rPr lang="en-US" sz="3600" dirty="0">
                <a:solidFill>
                  <a:schemeClr val="tx1"/>
                </a:solidFill>
              </a:rPr>
              <a:t>Female XX</a:t>
            </a:r>
          </a:p>
        </p:txBody>
      </p:sp>
      <p:cxnSp>
        <p:nvCxnSpPr>
          <p:cNvPr id="5" name="Straight Arrow Connector 4">
            <a:extLst>
              <a:ext uri="{FF2B5EF4-FFF2-40B4-BE49-F238E27FC236}">
                <a16:creationId xmlns:a16="http://schemas.microsoft.com/office/drawing/2014/main" id="{5087D34E-C1D8-0357-EB62-35EED20787DF}"/>
              </a:ext>
            </a:extLst>
          </p:cNvPr>
          <p:cNvCxnSpPr>
            <a:cxnSpLocks/>
          </p:cNvCxnSpPr>
          <p:nvPr/>
        </p:nvCxnSpPr>
        <p:spPr>
          <a:xfrm flipH="1">
            <a:off x="6096000" y="3486150"/>
            <a:ext cx="1219200" cy="685800"/>
          </a:xfrm>
          <a:prstGeom prst="straightConnector1">
            <a:avLst/>
          </a:prstGeom>
          <a:ln w="444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07254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E3D34-5CD4-C790-6C2B-50D10E5FBD4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FFFE0B7-71B6-E62E-D5A4-6CFC643086C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Recent large-scale analyses estimate that an average adult </a:t>
            </a:r>
            <a:r>
              <a:rPr lang="en-US" sz="4000" u="sng" dirty="0">
                <a:solidFill>
                  <a:srgbClr val="FFFF66"/>
                </a:solidFill>
                <a:latin typeface="Arial Rounded MT Bold" panose="020F0704030504030204" pitchFamily="34" charset="0"/>
              </a:rPr>
              <a:t>male has about 36 trillion</a:t>
            </a:r>
            <a:r>
              <a:rPr lang="en-US" sz="4000" dirty="0">
                <a:solidFill>
                  <a:schemeClr val="tx1"/>
                </a:solidFill>
                <a:latin typeface="Arial Rounded MT Bold" panose="020F0704030504030204" pitchFamily="34" charset="0"/>
              </a:rPr>
              <a:t> human cells, an adult female about 28 trillion, and a 10‑year‑old child roughly 17 trillion</a:t>
            </a:r>
          </a:p>
          <a:p>
            <a:pPr algn="l"/>
            <a:r>
              <a:rPr lang="en-US" sz="4000" dirty="0">
                <a:solidFill>
                  <a:schemeClr val="tx1"/>
                </a:solidFill>
                <a:latin typeface="Arial Rounded MT Bold" panose="020F0704030504030204" pitchFamily="34" charset="0"/>
              </a:rPr>
              <a:t>You are male or female this many times.  Gender change? </a:t>
            </a:r>
          </a:p>
        </p:txBody>
      </p:sp>
    </p:spTree>
    <p:extLst>
      <p:ext uri="{BB962C8B-B14F-4D97-AF65-F5344CB8AC3E}">
        <p14:creationId xmlns:p14="http://schemas.microsoft.com/office/powerpoint/2010/main" val="7050654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EAF82-24D5-7550-8595-7757877AC6A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1583D67-F007-5521-8584-FDF5A7705E5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My theory: 23 from Miriam, 23 supernaturally by the Ruakh.</a:t>
            </a:r>
          </a:p>
        </p:txBody>
      </p:sp>
    </p:spTree>
    <p:extLst>
      <p:ext uri="{BB962C8B-B14F-4D97-AF65-F5344CB8AC3E}">
        <p14:creationId xmlns:p14="http://schemas.microsoft.com/office/powerpoint/2010/main" val="21069048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C2D27-63C9-02F9-38B4-AD87659CCC3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4BFBF31-6AE1-BFED-01DF-6D0C7A7753BC}"/>
              </a:ext>
            </a:extLst>
          </p:cNvPr>
          <p:cNvSpPr>
            <a:spLocks noGrp="1"/>
          </p:cNvSpPr>
          <p:nvPr>
            <p:ph type="subTitle" idx="1"/>
          </p:nvPr>
        </p:nvSpPr>
        <p:spPr>
          <a:xfrm>
            <a:off x="228600" y="209550"/>
            <a:ext cx="5486400" cy="4800600"/>
          </a:xfrm>
        </p:spPr>
        <p:txBody>
          <a:bodyPr anchor="t">
            <a:normAutofit/>
          </a:bodyPr>
          <a:lstStyle/>
          <a:p>
            <a:pPr algn="l"/>
            <a:r>
              <a:rPr lang="en-US" sz="4000" dirty="0">
                <a:solidFill>
                  <a:schemeClr val="tx1"/>
                </a:solidFill>
                <a:latin typeface="Arial Rounded MT Bold" panose="020F0704030504030204" pitchFamily="34" charset="0"/>
              </a:rPr>
              <a:t>There is a concept in Jewish mystical writings that is somewhat like </a:t>
            </a:r>
          </a:p>
          <a:p>
            <a:pPr algn="l"/>
            <a:r>
              <a:rPr lang="en-US" sz="4000" dirty="0">
                <a:solidFill>
                  <a:schemeClr val="tx1"/>
                </a:solidFill>
                <a:latin typeface="Arial Rounded MT Bold" panose="020F0704030504030204" pitchFamily="34" charset="0"/>
              </a:rPr>
              <a:t>Keno-o emptying.  </a:t>
            </a:r>
          </a:p>
          <a:p>
            <a:pPr algn="l"/>
            <a:r>
              <a:rPr lang="en-US" sz="4000" dirty="0">
                <a:solidFill>
                  <a:schemeClr val="tx1"/>
                </a:solidFill>
                <a:latin typeface="Arial Rounded MT Bold" panose="020F0704030504030204" pitchFamily="34" charset="0"/>
              </a:rPr>
              <a:t>However, I am NOT endorsing </a:t>
            </a:r>
            <a:r>
              <a:rPr lang="en-US" sz="4000" dirty="0" err="1">
                <a:solidFill>
                  <a:schemeClr val="tx1"/>
                </a:solidFill>
                <a:latin typeface="Arial Rounded MT Bold" panose="020F0704030504030204" pitchFamily="34" charset="0"/>
              </a:rPr>
              <a:t>Kaballah</a:t>
            </a:r>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F8331B60-DEDF-FB52-414C-CA348A65D275}"/>
              </a:ext>
            </a:extLst>
          </p:cNvPr>
          <p:cNvPicPr>
            <a:picLocks noChangeAspect="1"/>
          </p:cNvPicPr>
          <p:nvPr/>
        </p:nvPicPr>
        <p:blipFill>
          <a:blip r:embed="rId3"/>
          <a:stretch>
            <a:fillRect/>
          </a:stretch>
        </p:blipFill>
        <p:spPr>
          <a:xfrm>
            <a:off x="5828990" y="-7821"/>
            <a:ext cx="3315010" cy="5143500"/>
          </a:xfrm>
          <a:prstGeom prst="rect">
            <a:avLst/>
          </a:prstGeom>
        </p:spPr>
      </p:pic>
    </p:spTree>
    <p:extLst>
      <p:ext uri="{BB962C8B-B14F-4D97-AF65-F5344CB8AC3E}">
        <p14:creationId xmlns:p14="http://schemas.microsoft.com/office/powerpoint/2010/main" val="5785658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16FC8-96C8-8744-18D4-18A368948AD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301201C-8EA9-8438-DBBB-7DA3EA264E6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The Hebrew word </a:t>
            </a:r>
            <a:r>
              <a:rPr lang="he-IL" sz="4400" b="1" dirty="0">
                <a:solidFill>
                  <a:schemeClr val="tx1"/>
                </a:solidFill>
                <a:latin typeface="David" panose="020E0502060401010101" pitchFamily="34" charset="-79"/>
                <a:cs typeface="David" panose="020E0502060401010101" pitchFamily="34" charset="-79"/>
              </a:rPr>
              <a:t>צִמְצוּם</a:t>
            </a:r>
            <a:r>
              <a:rPr lang="en-US" sz="4000" b="1" dirty="0">
                <a:solidFill>
                  <a:schemeClr val="tx1"/>
                </a:solidFill>
                <a:latin typeface="David" panose="020E0502060401010101" pitchFamily="34" charset="-79"/>
                <a:cs typeface="David" panose="020E0502060401010101" pitchFamily="34" charset="-79"/>
              </a:rPr>
              <a:t> </a:t>
            </a:r>
            <a:r>
              <a:rPr lang="en-US" sz="4000" dirty="0">
                <a:solidFill>
                  <a:schemeClr val="tx1"/>
                </a:solidFill>
                <a:latin typeface="Arial Rounded MT Bold" panose="020F0704030504030204" pitchFamily="34" charset="0"/>
              </a:rPr>
              <a:t>can mean "contraction," "retraction," "demarcation," "restraint," and "concentration." The term </a:t>
            </a:r>
            <a:r>
              <a:rPr lang="en-US" sz="4000" dirty="0" err="1">
                <a:solidFill>
                  <a:schemeClr val="tx1"/>
                </a:solidFill>
                <a:latin typeface="Arial Rounded MT Bold" panose="020F0704030504030204" pitchFamily="34" charset="0"/>
              </a:rPr>
              <a:t>tsimtsum</a:t>
            </a:r>
            <a:r>
              <a:rPr lang="en-US" sz="4000" dirty="0">
                <a:solidFill>
                  <a:schemeClr val="tx1"/>
                </a:solidFill>
                <a:latin typeface="Arial Rounded MT Bold" panose="020F0704030504030204" pitchFamily="34" charset="0"/>
              </a:rPr>
              <a:t> originates in the Kabbalah and refers to God’s contraction of himself before the creation of the world, </a:t>
            </a:r>
          </a:p>
        </p:txBody>
      </p:sp>
    </p:spTree>
    <p:extLst>
      <p:ext uri="{BB962C8B-B14F-4D97-AF65-F5344CB8AC3E}">
        <p14:creationId xmlns:p14="http://schemas.microsoft.com/office/powerpoint/2010/main" val="11660654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A305F-264C-591B-FA83-82B657CBB1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51A8376-D449-9877-6E6E-B621F0F0D18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and for the purpose of creating the world. To put it another way, the omnipresent God, </a:t>
            </a:r>
            <a:r>
              <a:rPr lang="he-IL" sz="4800" b="1" dirty="0">
                <a:solidFill>
                  <a:schemeClr val="tx1"/>
                </a:solidFill>
                <a:latin typeface="David" panose="020E0502060401010101" pitchFamily="34" charset="-79"/>
                <a:cs typeface="David" panose="020E0502060401010101" pitchFamily="34" charset="-79"/>
              </a:rPr>
              <a:t>אור אין סוף </a:t>
            </a:r>
            <a:r>
              <a:rPr lang="en-US" sz="4000" dirty="0">
                <a:solidFill>
                  <a:schemeClr val="tx1"/>
                </a:solidFill>
                <a:latin typeface="Arial Rounded MT Bold" pitchFamily="34" charset="0"/>
                <a:cs typeface="Arial" charset="0"/>
              </a:rPr>
              <a:t>Ohr Ein Sof (infinite light) of the Godhead, </a:t>
            </a:r>
            <a:r>
              <a:rPr lang="en-US" sz="4000" dirty="0">
                <a:solidFill>
                  <a:schemeClr val="tx1"/>
                </a:solidFill>
                <a:latin typeface="Arial Rounded MT Bold" panose="020F0704030504030204" pitchFamily="34" charset="0"/>
              </a:rPr>
              <a:t>who exists beyond time and space before creation, withdraws a part of his infinite presence into himself.</a:t>
            </a:r>
          </a:p>
        </p:txBody>
      </p:sp>
    </p:spTree>
    <p:extLst>
      <p:ext uri="{BB962C8B-B14F-4D97-AF65-F5344CB8AC3E}">
        <p14:creationId xmlns:p14="http://schemas.microsoft.com/office/powerpoint/2010/main" val="16691221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22CFB-5D38-BBA6-D08E-62375C8C992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FCAFB8B-E497-A456-9737-8C26E173BFE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Therefore, in some Jewish writings, the idea exists of G-d reducing Himself for the blessing of humanity!</a:t>
            </a:r>
          </a:p>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Yeshua, the Son of Man, could be viewed as Tsimtsum </a:t>
            </a:r>
            <a:r>
              <a:rPr lang="he-IL" sz="4000" b="1" dirty="0">
                <a:solidFill>
                  <a:schemeClr val="tx1"/>
                </a:solidFill>
                <a:latin typeface="David" panose="020E0502060401010101" pitchFamily="34" charset="-79"/>
                <a:cs typeface="David" panose="020E0502060401010101" pitchFamily="34" charset="-79"/>
              </a:rPr>
              <a:t>צִמְצוּם</a:t>
            </a:r>
            <a:r>
              <a:rPr lang="en-US" sz="4000" b="1" dirty="0">
                <a:solidFill>
                  <a:schemeClr val="tx1"/>
                </a:solidFill>
                <a:latin typeface="David" panose="020E0502060401010101" pitchFamily="34" charset="-79"/>
                <a:cs typeface="David" panose="020E0502060401010101" pitchFamily="34" charset="-79"/>
              </a:rPr>
              <a:t> </a:t>
            </a:r>
            <a:r>
              <a:rPr lang="en-US" sz="4000" dirty="0">
                <a:solidFill>
                  <a:schemeClr val="tx1"/>
                </a:solidFill>
                <a:latin typeface="Arial Rounded MT Bold" panose="020F0704030504030204" pitchFamily="34" charset="0"/>
              </a:rPr>
              <a:t>to be human among us.</a:t>
            </a:r>
          </a:p>
        </p:txBody>
      </p:sp>
    </p:spTree>
    <p:extLst>
      <p:ext uri="{BB962C8B-B14F-4D97-AF65-F5344CB8AC3E}">
        <p14:creationId xmlns:p14="http://schemas.microsoft.com/office/powerpoint/2010/main" val="28432982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1559A-9840-94A2-FB03-F5EC038BE2D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1B5135C-A232-E6CD-5590-3E103CFED64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C5BCDF88-913D-CD0D-8A4C-41413C831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35961555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4A305-E82C-8D84-1F5B-06BB43842A5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3467427-8C8C-33F6-86A0-610CB77640A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04E2F5A2-167F-F6BB-D895-AD444BD9E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C75BDA3E-6BDB-A9E4-4F07-26A1003188B4}"/>
              </a:ext>
            </a:extLst>
          </p:cNvPr>
          <p:cNvSpPr txBox="1"/>
          <p:nvPr/>
        </p:nvSpPr>
        <p:spPr>
          <a:xfrm>
            <a:off x="304800" y="285750"/>
            <a:ext cx="8763000" cy="3724096"/>
          </a:xfrm>
          <a:prstGeom prst="rect">
            <a:avLst/>
          </a:prstGeom>
          <a:noFill/>
        </p:spPr>
        <p:txBody>
          <a:bodyPr wrap="square" rtlCol="0">
            <a:spAutoFit/>
          </a:bodyPr>
          <a:lstStyle/>
          <a:p>
            <a:pPr algn="l"/>
            <a:r>
              <a:rPr lang="en-US" dirty="0">
                <a:solidFill>
                  <a:schemeClr val="tx1"/>
                </a:solidFill>
                <a:effectLst>
                  <a:outerShdw blurRad="38100" dist="38100" dir="2700000" algn="tl">
                    <a:srgbClr val="000000">
                      <a:alpha val="43137"/>
                    </a:srgbClr>
                  </a:outerShdw>
                </a:effectLst>
              </a:rPr>
              <a:t>Messiah’s Birthday Phil. 2.7</a:t>
            </a:r>
          </a:p>
          <a:p>
            <a:pPr algn="l"/>
            <a:r>
              <a:rPr lang="en-US" dirty="0">
                <a:solidFill>
                  <a:schemeClr val="tx1"/>
                </a:solidFill>
                <a:effectLst>
                  <a:outerShdw blurRad="38100" dist="38100" dir="2700000" algn="tl">
                    <a:srgbClr val="000000">
                      <a:alpha val="43137"/>
                    </a:srgbClr>
                  </a:outerShdw>
                </a:effectLst>
              </a:rPr>
              <a:t>Keno-o / Tsimtsum</a:t>
            </a:r>
          </a:p>
          <a:p>
            <a:pPr marL="509588" indent="-509588" algn="l">
              <a:buFont typeface="+mj-lt"/>
              <a:buAutoNum type="arabicPeriod"/>
            </a:pPr>
            <a:r>
              <a:rPr lang="en-US" sz="3600" dirty="0">
                <a:solidFill>
                  <a:schemeClr val="tx1"/>
                </a:solidFill>
                <a:effectLst>
                  <a:outerShdw blurRad="38100" dist="38100" dir="2700000" algn="tl">
                    <a:srgbClr val="000000">
                      <a:alpha val="43137"/>
                    </a:srgbClr>
                  </a:outerShdw>
                </a:effectLst>
              </a:rPr>
              <a:t>Is it Biblical to celebrate birthdays?</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Why celebrate it now, in Oct.?</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What does His birth mean?</a:t>
            </a:r>
          </a:p>
          <a:p>
            <a:pPr marL="509588" indent="-509588" algn="l">
              <a:buFont typeface="+mj-lt"/>
              <a:buAutoNum type="arabicPeriod"/>
            </a:pPr>
            <a:r>
              <a:rPr lang="en-US" u="sng" dirty="0">
                <a:solidFill>
                  <a:srgbClr val="FFFF66"/>
                </a:solidFill>
                <a:effectLst>
                  <a:outerShdw blurRad="38100" dist="38100" dir="2700000" algn="tl">
                    <a:srgbClr val="000000">
                      <a:alpha val="43137"/>
                    </a:srgbClr>
                  </a:outerShdw>
                </a:effectLst>
              </a:rPr>
              <a:t>Application to our lives</a:t>
            </a:r>
          </a:p>
        </p:txBody>
      </p:sp>
    </p:spTree>
    <p:extLst>
      <p:ext uri="{BB962C8B-B14F-4D97-AF65-F5344CB8AC3E}">
        <p14:creationId xmlns:p14="http://schemas.microsoft.com/office/powerpoint/2010/main" val="37373731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3C794-C7FC-3C17-F23A-6210A64A4F4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DB3DEB8-DB5F-ABBE-0D58-1E1E38DC3FF6}"/>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Mes Jews/Heb 4.15, 5.8</a:t>
            </a:r>
            <a:r>
              <a:rPr lang="en-US" sz="4000" dirty="0">
                <a:solidFill>
                  <a:schemeClr val="tx1"/>
                </a:solidFill>
                <a:latin typeface="Arial Rounded MT Bold" panose="020F0704030504030204" pitchFamily="34" charset="0"/>
              </a:rPr>
              <a:t> For we do not have a cohen </a:t>
            </a:r>
            <a:r>
              <a:rPr lang="en-US" sz="4000" dirty="0" err="1">
                <a:solidFill>
                  <a:schemeClr val="tx1"/>
                </a:solidFill>
                <a:latin typeface="Arial Rounded MT Bold" panose="020F0704030504030204" pitchFamily="34" charset="0"/>
              </a:rPr>
              <a:t>gadol</a:t>
            </a:r>
            <a:r>
              <a:rPr lang="en-US" sz="4000" dirty="0">
                <a:solidFill>
                  <a:schemeClr val="tx1"/>
                </a:solidFill>
                <a:latin typeface="Arial Rounded MT Bold" panose="020F0704030504030204" pitchFamily="34" charset="0"/>
              </a:rPr>
              <a:t> unable to empathize with our weaknesses; since in every respect he was tempted just as we are, the only difference being that he did not sin…Even though he was the Son, he learned obedience through his sufferings.  </a:t>
            </a:r>
          </a:p>
        </p:txBody>
      </p:sp>
    </p:spTree>
    <p:extLst>
      <p:ext uri="{BB962C8B-B14F-4D97-AF65-F5344CB8AC3E}">
        <p14:creationId xmlns:p14="http://schemas.microsoft.com/office/powerpoint/2010/main" val="14682524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749C5-9A7B-2BF2-9E80-819893D5AE3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6F651AA-4956-0127-A90F-BD203E9A2CB8}"/>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MJ / Heb 7.24-25</a:t>
            </a:r>
            <a:r>
              <a:rPr lang="en-US" sz="4000" dirty="0">
                <a:solidFill>
                  <a:schemeClr val="tx1"/>
                </a:solidFill>
                <a:latin typeface="Arial Rounded MT Bold" panose="020F0704030504030204" pitchFamily="34" charset="0"/>
              </a:rPr>
              <a:t> Because he lives forever, his position as cohen does not pass on to someone else; and consequently, he is </a:t>
            </a:r>
            <a:r>
              <a:rPr lang="en-US" sz="4000" u="sng" dirty="0">
                <a:solidFill>
                  <a:srgbClr val="FFFF66"/>
                </a:solidFill>
                <a:latin typeface="Arial Rounded MT Bold" panose="020F0704030504030204" pitchFamily="34" charset="0"/>
              </a:rPr>
              <a:t>totally able to deliver those who approach God through him</a:t>
            </a:r>
            <a:r>
              <a:rPr lang="en-US" sz="4000" dirty="0">
                <a:solidFill>
                  <a:schemeClr val="tx1"/>
                </a:solidFill>
                <a:latin typeface="Arial Rounded MT Bold" panose="020F0704030504030204" pitchFamily="34" charset="0"/>
              </a:rPr>
              <a:t>; since he is alive forever and thus forever able to intercede on their behalf.</a:t>
            </a:r>
          </a:p>
        </p:txBody>
      </p:sp>
    </p:spTree>
    <p:extLst>
      <p:ext uri="{BB962C8B-B14F-4D97-AF65-F5344CB8AC3E}">
        <p14:creationId xmlns:p14="http://schemas.microsoft.com/office/powerpoint/2010/main" val="410847717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BDAA8-5138-ECA8-A36A-DA79ED175BB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9B54176-27D3-48F5-18CE-68951E4F6A6A}"/>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MJ / Heb 7.24-25</a:t>
            </a:r>
            <a:r>
              <a:rPr lang="en-US" sz="4000" dirty="0">
                <a:solidFill>
                  <a:schemeClr val="tx1"/>
                </a:solidFill>
                <a:latin typeface="Arial Rounded MT Bold" panose="020F0704030504030204" pitchFamily="34" charset="0"/>
              </a:rPr>
              <a:t> </a:t>
            </a:r>
            <a:r>
              <a:rPr lang="en-US" sz="4000" baseline="30000" dirty="0">
                <a:solidFill>
                  <a:schemeClr val="tx1"/>
                </a:solidFill>
                <a:latin typeface="Arial Rounded MT Bold" panose="020F0704030504030204" pitchFamily="34" charset="0"/>
              </a:rPr>
              <a:t>NKJV </a:t>
            </a:r>
            <a:r>
              <a:rPr lang="en-US" sz="4000" dirty="0">
                <a:solidFill>
                  <a:schemeClr val="tx1"/>
                </a:solidFill>
                <a:latin typeface="Arial Rounded MT Bold" panose="020F0704030504030204" pitchFamily="34" charset="0"/>
              </a:rPr>
              <a:t>Therefore, He is also able to </a:t>
            </a:r>
            <a:r>
              <a:rPr lang="en-US" sz="4000" u="sng" dirty="0">
                <a:solidFill>
                  <a:srgbClr val="FFFF66"/>
                </a:solidFill>
                <a:latin typeface="Arial Rounded MT Bold" panose="020F0704030504030204" pitchFamily="34" charset="0"/>
              </a:rPr>
              <a:t>save to the uttermost those who come to God through Him</a:t>
            </a:r>
            <a:r>
              <a:rPr lang="en-US" sz="4000" dirty="0">
                <a:solidFill>
                  <a:schemeClr val="tx1"/>
                </a:solidFill>
                <a:latin typeface="Arial Rounded MT Bold" panose="020F0704030504030204" pitchFamily="34" charset="0"/>
              </a:rPr>
              <a:t>, since He always lives to make intercession for them.</a:t>
            </a:r>
          </a:p>
        </p:txBody>
      </p:sp>
    </p:spTree>
    <p:extLst>
      <p:ext uri="{BB962C8B-B14F-4D97-AF65-F5344CB8AC3E}">
        <p14:creationId xmlns:p14="http://schemas.microsoft.com/office/powerpoint/2010/main" val="346096551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11B73-9238-5AFD-8DF7-6818FA9AF59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111A33F-3ED7-9E80-F71A-C8BA395FD45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G-d in Messiah reaches us where we are and how we are, and completely understands, from the inside, our struggles, with divine power!</a:t>
            </a:r>
          </a:p>
          <a:p>
            <a:pPr algn="l"/>
            <a:r>
              <a:rPr lang="en-US" sz="4000" dirty="0">
                <a:solidFill>
                  <a:schemeClr val="tx1"/>
                </a:solidFill>
                <a:latin typeface="Arial Rounded MT Bold" panose="020F0704030504030204" pitchFamily="34" charset="0"/>
              </a:rPr>
              <a:t>He can deliver us!  </a:t>
            </a:r>
          </a:p>
          <a:p>
            <a:pPr algn="l"/>
            <a:r>
              <a:rPr lang="en-US" sz="4000" dirty="0">
                <a:solidFill>
                  <a:schemeClr val="tx1"/>
                </a:solidFill>
                <a:latin typeface="Arial Rounded MT Bold" panose="020F0704030504030204" pitchFamily="34" charset="0"/>
              </a:rPr>
              <a:t>Salvation is a gift for you to receive!  Then further receive.</a:t>
            </a:r>
          </a:p>
        </p:txBody>
      </p:sp>
    </p:spTree>
    <p:extLst>
      <p:ext uri="{BB962C8B-B14F-4D97-AF65-F5344CB8AC3E}">
        <p14:creationId xmlns:p14="http://schemas.microsoft.com/office/powerpoint/2010/main" val="10435847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68D79-2404-A9F0-EB19-BAFE0A07437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0985285-0EB1-B0F9-6E83-D4C89C34743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So, what are we struggling with?</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Hurts, resentments, anger</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Frustration, failures</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Passions, pornography</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Jealousy, rejection, loneliness [epidemic of loneliness and AI]</a:t>
            </a:r>
          </a:p>
        </p:txBody>
      </p:sp>
    </p:spTree>
    <p:extLst>
      <p:ext uri="{BB962C8B-B14F-4D97-AF65-F5344CB8AC3E}">
        <p14:creationId xmlns:p14="http://schemas.microsoft.com/office/powerpoint/2010/main" val="5153570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06176-7963-8FA0-CF0E-0526306E1FD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B9699E1-7BCB-1097-8EB3-813AF7E22AEE}"/>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MJ / Heb 7.24-25</a:t>
            </a:r>
            <a:r>
              <a:rPr lang="en-US" sz="4000" dirty="0">
                <a:solidFill>
                  <a:schemeClr val="tx1"/>
                </a:solidFill>
                <a:latin typeface="Arial Rounded MT Bold" panose="020F0704030504030204" pitchFamily="34" charset="0"/>
              </a:rPr>
              <a:t> Because he lives forever, his position as cohen does not pass on to someone else; and consequently, he is </a:t>
            </a:r>
            <a:r>
              <a:rPr lang="en-US" sz="4000" u="sng" dirty="0">
                <a:solidFill>
                  <a:srgbClr val="FFFF66"/>
                </a:solidFill>
                <a:latin typeface="Arial Rounded MT Bold" panose="020F0704030504030204" pitchFamily="34" charset="0"/>
              </a:rPr>
              <a:t>totally able to deliver those who approach God through him</a:t>
            </a:r>
            <a:r>
              <a:rPr lang="en-US" sz="4000" dirty="0">
                <a:solidFill>
                  <a:schemeClr val="tx1"/>
                </a:solidFill>
                <a:latin typeface="Arial Rounded MT Bold" panose="020F0704030504030204" pitchFamily="34" charset="0"/>
              </a:rPr>
              <a:t>; since he is alive forever and thus forever able to intercede on their behalf.</a:t>
            </a:r>
          </a:p>
        </p:txBody>
      </p:sp>
    </p:spTree>
    <p:extLst>
      <p:ext uri="{BB962C8B-B14F-4D97-AF65-F5344CB8AC3E}">
        <p14:creationId xmlns:p14="http://schemas.microsoft.com/office/powerpoint/2010/main" val="20889649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A8AD9-EB45-5526-F453-3A55B102525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E16444-8FBE-A2D2-5FAA-8C533267961D}"/>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So, the song of Miriam when visiting her relative Elisheva</a:t>
            </a:r>
          </a:p>
          <a:p>
            <a:pPr algn="l"/>
            <a:r>
              <a:rPr lang="en-US" sz="4000" baseline="30000" dirty="0">
                <a:solidFill>
                  <a:schemeClr val="tx1"/>
                </a:solidFill>
                <a:latin typeface="Arial Rounded MT Bold" panose="020F0704030504030204" pitchFamily="34" charset="0"/>
              </a:rPr>
              <a:t>Lk 1.46-55 </a:t>
            </a:r>
            <a:r>
              <a:rPr lang="en-US" sz="4000" dirty="0">
                <a:solidFill>
                  <a:schemeClr val="tx1"/>
                </a:solidFill>
                <a:latin typeface="Arial Rounded MT Bold" panose="020F0704030504030204" pitchFamily="34" charset="0"/>
              </a:rPr>
              <a:t>“My soul magnifies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and my spirit rejoices in God, my Savior, who has taken notice of his servant-girl in her humble position. For — imagine it! — from now on, all generations will call me blessed! </a:t>
            </a:r>
          </a:p>
        </p:txBody>
      </p:sp>
    </p:spTree>
    <p:extLst>
      <p:ext uri="{BB962C8B-B14F-4D97-AF65-F5344CB8AC3E}">
        <p14:creationId xmlns:p14="http://schemas.microsoft.com/office/powerpoint/2010/main" val="8787809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24D14-F05E-9687-CDF8-0F2B33BCAED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63B4005-9236-D54B-410E-C1F8953C3EF6}"/>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Lk 1.46-55 </a:t>
            </a:r>
            <a:r>
              <a:rPr lang="en-US" sz="4000" dirty="0">
                <a:solidFill>
                  <a:schemeClr val="tx1"/>
                </a:solidFill>
                <a:latin typeface="Arial Rounded MT Bold" panose="020F0704030504030204" pitchFamily="34" charset="0"/>
              </a:rPr>
              <a:t>“The Mighty One has done great things for me! Indeed, his name is holy;  and in every generation he has mercy on those who fear him. “He has performed mighty deeds with his arm, routed the secretly proud, </a:t>
            </a:r>
          </a:p>
        </p:txBody>
      </p:sp>
    </p:spTree>
    <p:extLst>
      <p:ext uri="{BB962C8B-B14F-4D97-AF65-F5344CB8AC3E}">
        <p14:creationId xmlns:p14="http://schemas.microsoft.com/office/powerpoint/2010/main" val="29883373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B0B57-42F0-129D-F1B2-0FE2B26F34D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8553B29-2F8F-CDBC-DC2A-1268E3FC15D3}"/>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Lk 1.46-55 </a:t>
            </a:r>
            <a:r>
              <a:rPr lang="en-US" sz="4000" dirty="0">
                <a:solidFill>
                  <a:schemeClr val="tx1"/>
                </a:solidFill>
                <a:latin typeface="Arial Rounded MT Bold" panose="020F0704030504030204" pitchFamily="34" charset="0"/>
              </a:rPr>
              <a:t>brought down rulers from their thrones, raised up the humble, filled the hungry with good things, but sent the rich away empty. “He has taken the part of his servant Isra’el, mindful of the mercy which he promised to our fathers, to Avraham and his seed forever.”</a:t>
            </a:r>
          </a:p>
        </p:txBody>
      </p:sp>
    </p:spTree>
    <p:extLst>
      <p:ext uri="{BB962C8B-B14F-4D97-AF65-F5344CB8AC3E}">
        <p14:creationId xmlns:p14="http://schemas.microsoft.com/office/powerpoint/2010/main" val="27742796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C3809-EABB-5ED3-F99F-19C790FA1F4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6642462-870C-D57B-C9CC-DBDDE80B610A}"/>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Zekharyah, husband of Elisheva, had this expression of praise at the birth of his son, Yokhanan, </a:t>
            </a:r>
          </a:p>
          <a:p>
            <a:pPr algn="l"/>
            <a:r>
              <a:rPr lang="en-US" sz="4000" baseline="30000" dirty="0">
                <a:solidFill>
                  <a:schemeClr val="tx1"/>
                </a:solidFill>
                <a:latin typeface="Arial Rounded MT Bold" panose="020F0704030504030204" pitchFamily="34" charset="0"/>
              </a:rPr>
              <a:t>Lk 1.68-79</a:t>
            </a:r>
            <a:r>
              <a:rPr lang="en-US" sz="4000" dirty="0">
                <a:solidFill>
                  <a:schemeClr val="tx1"/>
                </a:solidFill>
                <a:latin typeface="Arial Rounded MT Bold" panose="020F0704030504030204" pitchFamily="34" charset="0"/>
              </a:rPr>
              <a:t>“Praised be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the God of Isra’el, because he has visited and made a ransom to liberate his people by raising up for us a mighty Deliverer who is a descendant of his servant David. </a:t>
            </a:r>
          </a:p>
        </p:txBody>
      </p:sp>
    </p:spTree>
    <p:extLst>
      <p:ext uri="{BB962C8B-B14F-4D97-AF65-F5344CB8AC3E}">
        <p14:creationId xmlns:p14="http://schemas.microsoft.com/office/powerpoint/2010/main" val="34112761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EBE63-40B9-289B-D116-E067A338D08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75AD3ED-7E2A-B626-E7CD-D0ED2D5EB1E4}"/>
              </a:ext>
            </a:extLst>
          </p:cNvPr>
          <p:cNvSpPr>
            <a:spLocks noGrp="1"/>
          </p:cNvSpPr>
          <p:nvPr>
            <p:ph type="subTitle" idx="1"/>
          </p:nvPr>
        </p:nvSpPr>
        <p:spPr>
          <a:xfrm>
            <a:off x="228600" y="209550"/>
            <a:ext cx="8610600" cy="4800600"/>
          </a:xfrm>
        </p:spPr>
        <p:txBody>
          <a:bodyPr anchor="t">
            <a:normAutofit fontScale="92500"/>
          </a:bodyPr>
          <a:lstStyle/>
          <a:p>
            <a:pPr algn="l"/>
            <a:r>
              <a:rPr lang="en-US" sz="4000" dirty="0">
                <a:solidFill>
                  <a:schemeClr val="tx1"/>
                </a:solidFill>
                <a:latin typeface="Arial Rounded MT Bold" panose="020F0704030504030204" pitchFamily="34" charset="0"/>
              </a:rPr>
              <a:t>It is just as he has spoken through the mouth of the prophets from the very beginning — that we should be delivered from our enemies and from the power of all who hate us. “This has happened so that he might show the mercy promised to our fathers — that he would remember his holy covenant, </a:t>
            </a:r>
          </a:p>
        </p:txBody>
      </p:sp>
    </p:spTree>
    <p:extLst>
      <p:ext uri="{BB962C8B-B14F-4D97-AF65-F5344CB8AC3E}">
        <p14:creationId xmlns:p14="http://schemas.microsoft.com/office/powerpoint/2010/main" val="247666561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21F81-16C5-2977-0F82-24A47350F90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F4EAAA5-5A63-B417-5C80-419B40CB71C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the oath he swore before Avraham Avinu to grant us that we, freed from our enemies, would serve him without fear, in holiness and righteousness before him all our days. You, child, will be called a prophet of </a:t>
            </a:r>
            <a:r>
              <a:rPr lang="en-US" sz="4000" dirty="0" err="1">
                <a:solidFill>
                  <a:schemeClr val="tx1"/>
                </a:solidFill>
                <a:latin typeface="Arial Rounded MT Bold" panose="020F0704030504030204" pitchFamily="34" charset="0"/>
              </a:rPr>
              <a:t>Ha‘Elyon</a:t>
            </a:r>
            <a:r>
              <a:rPr lang="en-US" sz="4000" dirty="0">
                <a:solidFill>
                  <a:schemeClr val="tx1"/>
                </a:solidFill>
                <a:latin typeface="Arial Rounded MT Bold" panose="020F0704030504030204" pitchFamily="34" charset="0"/>
              </a:rPr>
              <a:t>; </a:t>
            </a:r>
          </a:p>
        </p:txBody>
      </p:sp>
    </p:spTree>
    <p:extLst>
      <p:ext uri="{BB962C8B-B14F-4D97-AF65-F5344CB8AC3E}">
        <p14:creationId xmlns:p14="http://schemas.microsoft.com/office/powerpoint/2010/main" val="1608196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371AB-2685-E81E-3317-D2026176CAA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1CC0F02-F0F8-5E62-9DAE-FC1F1A9605D4}"/>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dirty="0">
                <a:solidFill>
                  <a:schemeClr val="tx1"/>
                </a:solidFill>
                <a:latin typeface="Arial Rounded MT Bold" panose="020F0704030504030204" pitchFamily="34" charset="0"/>
              </a:rPr>
              <a:t>you will go before the Lord to prepare his way by spreading the knowledge among his people that </a:t>
            </a:r>
            <a:r>
              <a:rPr lang="en-US" sz="4000" u="sng" dirty="0">
                <a:solidFill>
                  <a:srgbClr val="FFFF66"/>
                </a:solidFill>
                <a:latin typeface="Arial Rounded MT Bold" panose="020F0704030504030204" pitchFamily="34" charset="0"/>
              </a:rPr>
              <a:t>deliverance comes by having sins forgiven</a:t>
            </a:r>
            <a:r>
              <a:rPr lang="en-US" sz="4000" dirty="0">
                <a:solidFill>
                  <a:srgbClr val="FFFF66"/>
                </a:solidFill>
                <a:latin typeface="Arial Rounded MT Bold" panose="020F0704030504030204" pitchFamily="34" charset="0"/>
              </a:rPr>
              <a:t> </a:t>
            </a:r>
            <a:r>
              <a:rPr lang="en-US" sz="4000" dirty="0">
                <a:solidFill>
                  <a:schemeClr val="tx1"/>
                </a:solidFill>
                <a:latin typeface="Arial Rounded MT Bold" panose="020F0704030504030204" pitchFamily="34" charset="0"/>
              </a:rPr>
              <a:t>through our God’s most tender mercy, which causes the Sunrise to visit us from Heaven, to shine on those in darkness, living in the shadow of death, and to guide our feet into the paths of peace.”  </a:t>
            </a:r>
          </a:p>
        </p:txBody>
      </p:sp>
    </p:spTree>
    <p:extLst>
      <p:ext uri="{BB962C8B-B14F-4D97-AF65-F5344CB8AC3E}">
        <p14:creationId xmlns:p14="http://schemas.microsoft.com/office/powerpoint/2010/main" val="10420343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2E058-100B-3292-F7AD-355AC78BB0B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6850D8-825D-86F3-2E85-D207E1B08F3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G-d in Messiah reaches us where we are and how we are, and completely understands, from the inside, our struggles.</a:t>
            </a:r>
          </a:p>
          <a:p>
            <a:pPr algn="l"/>
            <a:r>
              <a:rPr lang="en-US" sz="4000" dirty="0">
                <a:solidFill>
                  <a:schemeClr val="tx1"/>
                </a:solidFill>
                <a:latin typeface="Arial Rounded MT Bold" panose="020F0704030504030204" pitchFamily="34" charset="0"/>
              </a:rPr>
              <a:t>He can deliver us!  </a:t>
            </a:r>
          </a:p>
          <a:p>
            <a:pPr algn="l"/>
            <a:r>
              <a:rPr lang="en-US" sz="4000" dirty="0">
                <a:solidFill>
                  <a:schemeClr val="tx1"/>
                </a:solidFill>
                <a:latin typeface="Arial Rounded MT Bold" panose="020F0704030504030204" pitchFamily="34" charset="0"/>
              </a:rPr>
              <a:t>Salvation is a gift for you to receive!  Then pass along.</a:t>
            </a:r>
          </a:p>
        </p:txBody>
      </p:sp>
    </p:spTree>
    <p:extLst>
      <p:ext uri="{BB962C8B-B14F-4D97-AF65-F5344CB8AC3E}">
        <p14:creationId xmlns:p14="http://schemas.microsoft.com/office/powerpoint/2010/main" val="27137399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21C8F-098B-D6EC-A7FE-FAE4D0AD193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912DE8F-840B-4878-3C64-B4B7CBC0ABE5}"/>
              </a:ext>
            </a:extLst>
          </p:cNvPr>
          <p:cNvSpPr>
            <a:spLocks noGrp="1"/>
          </p:cNvSpPr>
          <p:nvPr>
            <p:ph type="subTitle" idx="1"/>
          </p:nvPr>
        </p:nvSpPr>
        <p:spPr>
          <a:xfrm>
            <a:off x="228600" y="209550"/>
            <a:ext cx="8610600" cy="4800600"/>
          </a:xfrm>
        </p:spPr>
        <p:txBody>
          <a:bodyPr anchor="t">
            <a:normAutofit/>
          </a:bodyPr>
          <a:lstStyle/>
          <a:p>
            <a:pPr algn="l"/>
            <a:r>
              <a:rPr lang="en-US" sz="32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9D1DA9AA-DF86-7F4E-7BA6-478FBDDA0096}"/>
              </a:ext>
            </a:extLst>
          </p:cNvPr>
          <p:cNvPicPr>
            <a:picLocks noChangeAspect="1"/>
          </p:cNvPicPr>
          <p:nvPr/>
        </p:nvPicPr>
        <p:blipFill>
          <a:blip r:embed="rId3"/>
          <a:stretch>
            <a:fillRect/>
          </a:stretch>
        </p:blipFill>
        <p:spPr>
          <a:xfrm>
            <a:off x="1066800" y="285750"/>
            <a:ext cx="7243178" cy="3081927"/>
          </a:xfrm>
          <a:prstGeom prst="rect">
            <a:avLst/>
          </a:prstGeom>
        </p:spPr>
      </p:pic>
    </p:spTree>
    <p:extLst>
      <p:ext uri="{BB962C8B-B14F-4D97-AF65-F5344CB8AC3E}">
        <p14:creationId xmlns:p14="http://schemas.microsoft.com/office/powerpoint/2010/main" val="4849843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D44E3-1FF5-45A8-594C-E6AA43415C3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BCEDCE2-B020-003A-EAA4-25D08C991E82}"/>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“The post-Holocaust vacation from Jewish history may be over, but the Jewish story is still unfolding. And those who have the courage to stand up and stay strong, rather than to join their enemies or to hide, </a:t>
            </a:r>
          </a:p>
        </p:txBody>
      </p:sp>
    </p:spTree>
    <p:extLst>
      <p:ext uri="{BB962C8B-B14F-4D97-AF65-F5344CB8AC3E}">
        <p14:creationId xmlns:p14="http://schemas.microsoft.com/office/powerpoint/2010/main" val="36670884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9BC0-DF48-25C8-00E9-0B135FAEACF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8CA0887-7415-A589-7987-45577E892D9F}"/>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will ride out this dismal chapter of the saga of their people with the same honor and ultimate success as those who went before them.” </a:t>
            </a:r>
          </a:p>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G-d is calling us to fight.  </a:t>
            </a:r>
          </a:p>
          <a:p>
            <a:pPr algn="l"/>
            <a:r>
              <a:rPr lang="en-US" sz="4000" dirty="0">
                <a:solidFill>
                  <a:schemeClr val="tx1"/>
                </a:solidFill>
                <a:latin typeface="Arial Rounded MT Bold" panose="020F0704030504030204" pitchFamily="34" charset="0"/>
              </a:rPr>
              <a:t>Jews and Gentiles FIGHT for the salvation of Israel and the Nations.</a:t>
            </a:r>
          </a:p>
        </p:txBody>
      </p:sp>
    </p:spTree>
    <p:extLst>
      <p:ext uri="{BB962C8B-B14F-4D97-AF65-F5344CB8AC3E}">
        <p14:creationId xmlns:p14="http://schemas.microsoft.com/office/powerpoint/2010/main" val="13932061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6D2A-809B-5E92-9E49-5CCB57098A8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2DF3789-84D1-E3A1-7F7F-15D340AA73E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Concerning sharing the gift of Yeshua’s salvation, note that </a:t>
            </a:r>
            <a:r>
              <a:rPr lang="en-US" sz="4000" u="sng" dirty="0">
                <a:solidFill>
                  <a:srgbClr val="FFFF66"/>
                </a:solidFill>
                <a:latin typeface="Arial Rounded MT Bold" panose="020F0704030504030204" pitchFamily="34" charset="0"/>
              </a:rPr>
              <a:t>Nov. 14 we will host Emmanuel </a:t>
            </a:r>
            <a:r>
              <a:rPr lang="en-US" sz="4000" u="sng" dirty="0" err="1">
                <a:solidFill>
                  <a:srgbClr val="FFFF66"/>
                </a:solidFill>
                <a:latin typeface="Arial Rounded MT Bold" panose="020F0704030504030204" pitchFamily="34" charset="0"/>
              </a:rPr>
              <a:t>Mebasser</a:t>
            </a:r>
            <a:r>
              <a:rPr lang="en-US" sz="4000" dirty="0">
                <a:solidFill>
                  <a:schemeClr val="tx1"/>
                </a:solidFill>
                <a:latin typeface="Arial Rounded MT Bold" panose="020F0704030504030204" pitchFamily="34" charset="0"/>
              </a:rPr>
              <a:t>.  He is a 5th‑generation Jewish believer in Yeshua and the leader of the Online Evangelism Team at Jews for Jesus, based in Los Angeles, California.</a:t>
            </a:r>
          </a:p>
        </p:txBody>
      </p:sp>
    </p:spTree>
    <p:extLst>
      <p:ext uri="{BB962C8B-B14F-4D97-AF65-F5344CB8AC3E}">
        <p14:creationId xmlns:p14="http://schemas.microsoft.com/office/powerpoint/2010/main" val="40851996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EA85-5FB4-B1E6-EA1B-8E1C8F1E997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EF40C6A-235C-2206-1952-8CFF8152168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AD4A6F3-D90B-E9BC-0594-CD42645CCBDE}"/>
              </a:ext>
            </a:extLst>
          </p:cNvPr>
          <p:cNvPicPr>
            <a:picLocks noChangeAspect="1"/>
          </p:cNvPicPr>
          <p:nvPr/>
        </p:nvPicPr>
        <p:blipFill>
          <a:blip r:embed="rId3"/>
          <a:stretch>
            <a:fillRect/>
          </a:stretch>
        </p:blipFill>
        <p:spPr>
          <a:xfrm>
            <a:off x="304800" y="7308"/>
            <a:ext cx="8546557" cy="5136192"/>
          </a:xfrm>
          <a:prstGeom prst="rect">
            <a:avLst/>
          </a:prstGeom>
        </p:spPr>
      </p:pic>
    </p:spTree>
    <p:extLst>
      <p:ext uri="{BB962C8B-B14F-4D97-AF65-F5344CB8AC3E}">
        <p14:creationId xmlns:p14="http://schemas.microsoft.com/office/powerpoint/2010/main" val="39142873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2747-7163-8217-C36D-4839AFE6DFA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B7C8EC6-17D1-BCE4-1364-82AC1BF0EA12}"/>
              </a:ext>
            </a:extLst>
          </p:cNvPr>
          <p:cNvSpPr>
            <a:spLocks noGrp="1"/>
          </p:cNvSpPr>
          <p:nvPr>
            <p:ph type="subTitle" idx="1"/>
          </p:nvPr>
        </p:nvSpPr>
        <p:spPr>
          <a:xfrm>
            <a:off x="228600" y="209550"/>
            <a:ext cx="8610600" cy="4800600"/>
          </a:xfrm>
        </p:spPr>
        <p:txBody>
          <a:bodyPr anchor="t">
            <a:normAutofit fontScale="77500" lnSpcReduction="20000"/>
          </a:bodyPr>
          <a:lstStyle/>
          <a:p>
            <a:pPr algn="l"/>
            <a:r>
              <a:rPr lang="en-US" sz="3200" dirty="0">
                <a:solidFill>
                  <a:schemeClr val="tx1"/>
                </a:solidFill>
                <a:latin typeface="Arial Rounded MT Bold" panose="020F0704030504030204" pitchFamily="34" charset="0"/>
              </a:rPr>
              <a:t>Incredibly, every single Democratic senator voted no to giving newborn survivors medical care in 2025. In fact, all but one Democrat in the entire Congress — Rep. Henry Cuellar (D-Texas) — refused to agree that a child crying on the table deserves to live. </a:t>
            </a:r>
          </a:p>
          <a:p>
            <a:pPr algn="l"/>
            <a:r>
              <a:rPr lang="en-US" sz="3200" dirty="0">
                <a:solidFill>
                  <a:schemeClr val="tx1"/>
                </a:solidFill>
                <a:latin typeface="Arial Rounded MT Bold" panose="020F0704030504030204" pitchFamily="34" charset="0"/>
              </a:rPr>
              <a:t>Senator James Lankford (R-Okla.) could barely contain his emotion after one of these votes. “This is literally if an abortion is carried out. But the abortion, instead of destroying the child in the womb, the child is actually delivered. What do you do in that case where a child is actually delivered? They’re literally crying and breathing on the table in front of you. Now you have a fully delivered child in front of you. Do they get medical care or not? This seems like a no-brainer.” And yet, “painfully,” he continued, “Democrats said no. … I think that’s abhorrent.” </a:t>
            </a:r>
          </a:p>
        </p:txBody>
      </p:sp>
    </p:spTree>
    <p:extLst>
      <p:ext uri="{BB962C8B-B14F-4D97-AF65-F5344CB8AC3E}">
        <p14:creationId xmlns:p14="http://schemas.microsoft.com/office/powerpoint/2010/main" val="6089752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0F08A-91E4-D324-7D37-A9350F6DC2F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62388F3-546B-00B2-4B4D-2918A18B8CF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36BB41C0-907A-7AEA-9B34-14DC767A7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38032667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91A4F-45E0-E244-4963-8F2221B2283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8601C90-4329-930E-D20F-C8B6E9B9F94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0E51C1AC-4B59-B48B-B5A6-18AFAC06C3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963F534F-8807-F259-A7E9-E84EF703F715}"/>
              </a:ext>
            </a:extLst>
          </p:cNvPr>
          <p:cNvSpPr txBox="1"/>
          <p:nvPr/>
        </p:nvSpPr>
        <p:spPr>
          <a:xfrm>
            <a:off x="304800" y="285750"/>
            <a:ext cx="8763000" cy="3724096"/>
          </a:xfrm>
          <a:prstGeom prst="rect">
            <a:avLst/>
          </a:prstGeom>
          <a:noFill/>
        </p:spPr>
        <p:txBody>
          <a:bodyPr wrap="square" rtlCol="0">
            <a:spAutoFit/>
          </a:bodyPr>
          <a:lstStyle/>
          <a:p>
            <a:pPr algn="l"/>
            <a:r>
              <a:rPr lang="en-US" dirty="0">
                <a:solidFill>
                  <a:schemeClr val="tx1"/>
                </a:solidFill>
                <a:effectLst>
                  <a:outerShdw blurRad="38100" dist="38100" dir="2700000" algn="tl">
                    <a:srgbClr val="000000">
                      <a:alpha val="43137"/>
                    </a:srgbClr>
                  </a:outerShdw>
                </a:effectLst>
              </a:rPr>
              <a:t>Messiah’s Birthday Phil. 2.7</a:t>
            </a:r>
          </a:p>
          <a:p>
            <a:pPr algn="l"/>
            <a:r>
              <a:rPr lang="en-US" dirty="0">
                <a:solidFill>
                  <a:schemeClr val="tx1"/>
                </a:solidFill>
                <a:effectLst>
                  <a:outerShdw blurRad="38100" dist="38100" dir="2700000" algn="tl">
                    <a:srgbClr val="000000">
                      <a:alpha val="43137"/>
                    </a:srgbClr>
                  </a:outerShdw>
                </a:effectLst>
              </a:rPr>
              <a:t>Keno-o / Tsimtsum</a:t>
            </a:r>
          </a:p>
          <a:p>
            <a:pPr marL="509588" indent="-509588" algn="l">
              <a:buFont typeface="+mj-lt"/>
              <a:buAutoNum type="arabicPeriod"/>
            </a:pPr>
            <a:r>
              <a:rPr lang="en-US" sz="3600" dirty="0">
                <a:solidFill>
                  <a:schemeClr val="tx1"/>
                </a:solidFill>
                <a:effectLst>
                  <a:outerShdw blurRad="38100" dist="38100" dir="2700000" algn="tl">
                    <a:srgbClr val="000000">
                      <a:alpha val="43137"/>
                    </a:srgbClr>
                  </a:outerShdw>
                </a:effectLst>
              </a:rPr>
              <a:t>Is it Biblical to celebrate birthdays?</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Why celebrate it now, in Oct.?</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What does His birth mean?</a:t>
            </a:r>
          </a:p>
          <a:p>
            <a:pPr marL="509588" indent="-509588" algn="l">
              <a:buFont typeface="+mj-lt"/>
              <a:buAutoNum type="arabicPeriod"/>
            </a:pPr>
            <a:r>
              <a:rPr lang="en-US" dirty="0">
                <a:solidFill>
                  <a:schemeClr val="tx1"/>
                </a:solidFill>
                <a:effectLst>
                  <a:outerShdw blurRad="38100" dist="38100" dir="2700000" algn="tl">
                    <a:srgbClr val="000000">
                      <a:alpha val="43137"/>
                    </a:srgbClr>
                  </a:outerShdw>
                </a:effectLst>
              </a:rPr>
              <a:t>Application to our lives</a:t>
            </a:r>
          </a:p>
        </p:txBody>
      </p:sp>
    </p:spTree>
    <p:extLst>
      <p:ext uri="{BB962C8B-B14F-4D97-AF65-F5344CB8AC3E}">
        <p14:creationId xmlns:p14="http://schemas.microsoft.com/office/powerpoint/2010/main" val="325954860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089ED-1D1E-9A34-A239-7E9512B62CF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4D0CBDF-4739-A3F9-240A-407F6B45549E}"/>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427828505"/>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Rounded MT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en-US" sz="4000" b="0" i="0" u="none" strike="noStrike" cap="none" normalizeH="0" baseline="0" smtClean="0">
            <a:ln>
              <a:noFill/>
            </a:ln>
            <a:solidFill>
              <a:schemeClr val="bg1"/>
            </a:solidFill>
            <a:effectLst/>
            <a:latin typeface="Arial Rounded MT Bold" panose="020F070403050403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altLang="en-US" sz="4000" b="0" i="0" u="none" strike="noStrike" cap="none" normalizeH="0" baseline="0" smtClean="0">
            <a:ln>
              <a:noFill/>
            </a:ln>
            <a:solidFill>
              <a:schemeClr val="bg1"/>
            </a:solidFill>
            <a:effectLst/>
            <a:latin typeface="Arial Rounded MT Bold" panose="020F0704030504030204" pitchFamily="34" charset="0"/>
            <a:cs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279786</TotalTime>
  <Words>5249</Words>
  <Application>Microsoft Office PowerPoint</Application>
  <PresentationFormat>On-screen Show (16:9)</PresentationFormat>
  <Paragraphs>552</Paragraphs>
  <Slides>96</Slides>
  <Notes>96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96</vt:i4>
      </vt:variant>
    </vt:vector>
  </HeadingPairs>
  <TitlesOfParts>
    <vt:vector size="102" baseType="lpstr">
      <vt:lpstr>Arial</vt:lpstr>
      <vt:lpstr>Arial Rounded MT Bold</vt:lpstr>
      <vt:lpstr>Corbel</vt:lpstr>
      <vt:lpstr>David</vt:lpstr>
      <vt:lpstr>Depth</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 HaOlam Messianic Congregation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Shmuel Wolkenfeld</dc:creator>
  <cp:lastModifiedBy>Shmuel שמואל Wolkenfeld</cp:lastModifiedBy>
  <cp:revision>5808</cp:revision>
  <dcterms:created xsi:type="dcterms:W3CDTF">2006-04-21T19:34:43Z</dcterms:created>
  <dcterms:modified xsi:type="dcterms:W3CDTF">2026-10-10T13:43:25Z</dcterms:modified>
</cp:coreProperties>
</file>