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Lst>
  <p:notesMasterIdLst>
    <p:notesMasterId r:id="rId86"/>
  </p:notesMasterIdLst>
  <p:handoutMasterIdLst>
    <p:handoutMasterId r:id="rId87"/>
  </p:handoutMasterIdLst>
  <p:sldIdLst>
    <p:sldId id="67915" r:id="rId2"/>
    <p:sldId id="67906" r:id="rId3"/>
    <p:sldId id="67910" r:id="rId4"/>
    <p:sldId id="67911" r:id="rId5"/>
    <p:sldId id="67912" r:id="rId6"/>
    <p:sldId id="67913" r:id="rId7"/>
    <p:sldId id="67914" r:id="rId8"/>
    <p:sldId id="67917" r:id="rId9"/>
    <p:sldId id="67970" r:id="rId10"/>
    <p:sldId id="67954" r:id="rId11"/>
    <p:sldId id="67971" r:id="rId12"/>
    <p:sldId id="67895" r:id="rId13"/>
    <p:sldId id="67961" r:id="rId14"/>
    <p:sldId id="67962" r:id="rId15"/>
    <p:sldId id="67963" r:id="rId16"/>
    <p:sldId id="67972" r:id="rId17"/>
    <p:sldId id="67973" r:id="rId18"/>
    <p:sldId id="67955" r:id="rId19"/>
    <p:sldId id="67956" r:id="rId20"/>
    <p:sldId id="67872" r:id="rId21"/>
    <p:sldId id="67884" r:id="rId22"/>
    <p:sldId id="67959" r:id="rId23"/>
    <p:sldId id="67960" r:id="rId24"/>
    <p:sldId id="67881" r:id="rId25"/>
    <p:sldId id="67882" r:id="rId26"/>
    <p:sldId id="67887" r:id="rId27"/>
    <p:sldId id="67964" r:id="rId28"/>
    <p:sldId id="67957" r:id="rId29"/>
    <p:sldId id="67958" r:id="rId30"/>
    <p:sldId id="67894" r:id="rId31"/>
    <p:sldId id="67898" r:id="rId32"/>
    <p:sldId id="67922" r:id="rId33"/>
    <p:sldId id="67920" r:id="rId34"/>
    <p:sldId id="67909" r:id="rId35"/>
    <p:sldId id="67923" r:id="rId36"/>
    <p:sldId id="67974" r:id="rId37"/>
    <p:sldId id="67899" r:id="rId38"/>
    <p:sldId id="67900" r:id="rId39"/>
    <p:sldId id="67907" r:id="rId40"/>
    <p:sldId id="67908" r:id="rId41"/>
    <p:sldId id="67919" r:id="rId42"/>
    <p:sldId id="67918" r:id="rId43"/>
    <p:sldId id="67976" r:id="rId44"/>
    <p:sldId id="67921" r:id="rId45"/>
    <p:sldId id="67925" r:id="rId46"/>
    <p:sldId id="67926" r:id="rId47"/>
    <p:sldId id="67944" r:id="rId48"/>
    <p:sldId id="67945" r:id="rId49"/>
    <p:sldId id="67946" r:id="rId50"/>
    <p:sldId id="67927" r:id="rId51"/>
    <p:sldId id="67928" r:id="rId52"/>
    <p:sldId id="67978" r:id="rId53"/>
    <p:sldId id="67929" r:id="rId54"/>
    <p:sldId id="67932" r:id="rId55"/>
    <p:sldId id="67930" r:id="rId56"/>
    <p:sldId id="67934" r:id="rId57"/>
    <p:sldId id="67931" r:id="rId58"/>
    <p:sldId id="67933" r:id="rId59"/>
    <p:sldId id="67935" r:id="rId60"/>
    <p:sldId id="67892" r:id="rId61"/>
    <p:sldId id="67936" r:id="rId62"/>
    <p:sldId id="67937" r:id="rId63"/>
    <p:sldId id="67938" r:id="rId64"/>
    <p:sldId id="67939" r:id="rId65"/>
    <p:sldId id="67942" r:id="rId66"/>
    <p:sldId id="67948" r:id="rId67"/>
    <p:sldId id="67901" r:id="rId68"/>
    <p:sldId id="67903" r:id="rId69"/>
    <p:sldId id="67902" r:id="rId70"/>
    <p:sldId id="67950" r:id="rId71"/>
    <p:sldId id="67951" r:id="rId72"/>
    <p:sldId id="67949" r:id="rId73"/>
    <p:sldId id="67952" r:id="rId74"/>
    <p:sldId id="67940" r:id="rId75"/>
    <p:sldId id="67941" r:id="rId76"/>
    <p:sldId id="67943" r:id="rId77"/>
    <p:sldId id="67965" r:id="rId78"/>
    <p:sldId id="67966" r:id="rId79"/>
    <p:sldId id="67967" r:id="rId80"/>
    <p:sldId id="67846" r:id="rId81"/>
    <p:sldId id="67904" r:id="rId82"/>
    <p:sldId id="67975" r:id="rId83"/>
    <p:sldId id="67968" r:id="rId84"/>
    <p:sldId id="67969" r:id="rId85"/>
  </p:sldIdLst>
  <p:sldSz cx="9144000" cy="5143500" type="screen16x9"/>
  <p:notesSz cx="6858000" cy="9144000"/>
  <p:defaultTextStyle>
    <a:defPPr>
      <a:defRPr lang="en-US"/>
    </a:defPPr>
    <a:lvl1pPr algn="ctr" rtl="0" fontAlgn="base">
      <a:spcBef>
        <a:spcPct val="0"/>
      </a:spcBef>
      <a:spcAft>
        <a:spcPct val="0"/>
      </a:spcAft>
      <a:defRPr sz="4000" kern="1200">
        <a:solidFill>
          <a:schemeClr val="bg1"/>
        </a:solidFill>
        <a:latin typeface="Arial Rounded MT Bold" pitchFamily="34" charset="0"/>
        <a:ea typeface="+mn-ea"/>
        <a:cs typeface="Arial" charset="0"/>
      </a:defRPr>
    </a:lvl1pPr>
    <a:lvl2pPr marL="339061" algn="ctr" rtl="0" fontAlgn="base">
      <a:spcBef>
        <a:spcPct val="0"/>
      </a:spcBef>
      <a:spcAft>
        <a:spcPct val="0"/>
      </a:spcAft>
      <a:defRPr sz="4000" kern="1200">
        <a:solidFill>
          <a:schemeClr val="bg1"/>
        </a:solidFill>
        <a:latin typeface="Arial Rounded MT Bold" pitchFamily="34" charset="0"/>
        <a:ea typeface="+mn-ea"/>
        <a:cs typeface="Arial" charset="0"/>
      </a:defRPr>
    </a:lvl2pPr>
    <a:lvl3pPr marL="678271" algn="ctr" rtl="0" fontAlgn="base">
      <a:spcBef>
        <a:spcPct val="0"/>
      </a:spcBef>
      <a:spcAft>
        <a:spcPct val="0"/>
      </a:spcAft>
      <a:defRPr sz="4000" kern="1200">
        <a:solidFill>
          <a:schemeClr val="bg1"/>
        </a:solidFill>
        <a:latin typeface="Arial Rounded MT Bold" pitchFamily="34" charset="0"/>
        <a:ea typeface="+mn-ea"/>
        <a:cs typeface="Arial" charset="0"/>
      </a:defRPr>
    </a:lvl3pPr>
    <a:lvl4pPr marL="1017217" algn="ctr" rtl="0" fontAlgn="base">
      <a:spcBef>
        <a:spcPct val="0"/>
      </a:spcBef>
      <a:spcAft>
        <a:spcPct val="0"/>
      </a:spcAft>
      <a:defRPr sz="4000" kern="1200">
        <a:solidFill>
          <a:schemeClr val="bg1"/>
        </a:solidFill>
        <a:latin typeface="Arial Rounded MT Bold" pitchFamily="34" charset="0"/>
        <a:ea typeface="+mn-ea"/>
        <a:cs typeface="Arial" charset="0"/>
      </a:defRPr>
    </a:lvl4pPr>
    <a:lvl5pPr marL="1356390" algn="ctr" rtl="0" fontAlgn="base">
      <a:spcBef>
        <a:spcPct val="0"/>
      </a:spcBef>
      <a:spcAft>
        <a:spcPct val="0"/>
      </a:spcAft>
      <a:defRPr sz="4000" kern="1200">
        <a:solidFill>
          <a:schemeClr val="bg1"/>
        </a:solidFill>
        <a:latin typeface="Arial Rounded MT Bold" pitchFamily="34" charset="0"/>
        <a:ea typeface="+mn-ea"/>
        <a:cs typeface="Arial" charset="0"/>
      </a:defRPr>
    </a:lvl5pPr>
    <a:lvl6pPr marL="1695300" algn="l" defTabSz="678271" rtl="0" eaLnBrk="1" latinLnBrk="0" hangingPunct="1">
      <a:defRPr sz="4000" kern="1200">
        <a:solidFill>
          <a:schemeClr val="bg1"/>
        </a:solidFill>
        <a:latin typeface="Arial Rounded MT Bold" pitchFamily="34" charset="0"/>
        <a:ea typeface="+mn-ea"/>
        <a:cs typeface="Arial" charset="0"/>
      </a:defRPr>
    </a:lvl6pPr>
    <a:lvl7pPr marL="2034313" algn="l" defTabSz="678271" rtl="0" eaLnBrk="1" latinLnBrk="0" hangingPunct="1">
      <a:defRPr sz="4000" kern="1200">
        <a:solidFill>
          <a:schemeClr val="bg1"/>
        </a:solidFill>
        <a:latin typeface="Arial Rounded MT Bold" pitchFamily="34" charset="0"/>
        <a:ea typeface="+mn-ea"/>
        <a:cs typeface="Arial" charset="0"/>
      </a:defRPr>
    </a:lvl7pPr>
    <a:lvl8pPr marL="2373419" algn="l" defTabSz="678271" rtl="0" eaLnBrk="1" latinLnBrk="0" hangingPunct="1">
      <a:defRPr sz="4000" kern="1200">
        <a:solidFill>
          <a:schemeClr val="bg1"/>
        </a:solidFill>
        <a:latin typeface="Arial Rounded MT Bold" pitchFamily="34" charset="0"/>
        <a:ea typeface="+mn-ea"/>
        <a:cs typeface="Arial" charset="0"/>
      </a:defRPr>
    </a:lvl8pPr>
    <a:lvl9pPr marL="2712509" algn="l" defTabSz="678271" rtl="0" eaLnBrk="1" latinLnBrk="0" hangingPunct="1">
      <a:defRPr sz="4000" kern="1200">
        <a:solidFill>
          <a:schemeClr val="bg1"/>
        </a:solidFill>
        <a:latin typeface="Arial Rounded MT Bold" pitchFamily="34" charset="0"/>
        <a:ea typeface="+mn-ea"/>
        <a:cs typeface="Arial" charset="0"/>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muel" initials="SW" lastIdx="2" clrIdx="0">
    <p:extLst>
      <p:ext uri="{19B8F6BF-5375-455C-9EA6-DF929625EA0E}">
        <p15:presenceInfo xmlns:p15="http://schemas.microsoft.com/office/powerpoint/2012/main" userId="Shmuel" providerId="None"/>
      </p:ext>
    </p:extLst>
  </p:cmAuthor>
  <p:cmAuthor id="2" name="Shmuel Wolkenfeld" initials="SW" lastIdx="1" clrIdx="1">
    <p:extLst>
      <p:ext uri="{19B8F6BF-5375-455C-9EA6-DF929625EA0E}">
        <p15:presenceInfo xmlns:p15="http://schemas.microsoft.com/office/powerpoint/2012/main" userId="59ac315834edd8d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66"/>
    <a:srgbClr val="FFFF00"/>
    <a:srgbClr val="333333"/>
    <a:srgbClr val="996633"/>
    <a:srgbClr val="9A6766"/>
    <a:srgbClr val="FFFF99"/>
    <a:srgbClr val="AA6E5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81343" autoAdjust="0"/>
  </p:normalViewPr>
  <p:slideViewPr>
    <p:cSldViewPr>
      <p:cViewPr varScale="1">
        <p:scale>
          <a:sx n="99" d="100"/>
          <a:sy n="99" d="100"/>
        </p:scale>
        <p:origin x="78" y="282"/>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00" d="100"/>
        <a:sy n="100" d="100"/>
      </p:scale>
      <p:origin x="0" y="-12228"/>
    </p:cViewPr>
  </p:sorterViewPr>
  <p:notesViewPr>
    <p:cSldViewPr>
      <p:cViewPr varScale="1">
        <p:scale>
          <a:sx n="79" d="100"/>
          <a:sy n="79" d="100"/>
        </p:scale>
        <p:origin x="2022" y="12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viewProps" Target="viewProps.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commentAuthors" Target="commentAuthors.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handoutMaster" Target="handoutMasters/handout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Carrol Mills Memorial</a:t>
            </a:r>
          </a:p>
        </p:txBody>
      </p:sp>
      <p:sp>
        <p:nvSpPr>
          <p:cNvPr id="2969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June 2, 2017  5777</a:t>
            </a:r>
          </a:p>
        </p:txBody>
      </p:sp>
      <p:sp>
        <p:nvSpPr>
          <p:cNvPr id="2970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2970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743E3E74-A71D-4F9E-A274-799584BDC6E6}" type="slidenum">
              <a:rPr lang="en-US" altLang="en-US"/>
              <a:pPr/>
              <a:t>‹#›</a:t>
            </a:fld>
            <a:endParaRPr lang="en-US" altLang="en-US"/>
          </a:p>
        </p:txBody>
      </p:sp>
    </p:spTree>
    <p:extLst>
      <p:ext uri="{BB962C8B-B14F-4D97-AF65-F5344CB8AC3E}">
        <p14:creationId xmlns:p14="http://schemas.microsoft.com/office/powerpoint/2010/main" val="20885928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a:solidFill>
                  <a:schemeClr val="tx1"/>
                </a:solidFill>
                <a:latin typeface="Arial" charset="0"/>
              </a:defRPr>
            </a:lvl1pPr>
          </a:lstStyle>
          <a:p>
            <a:r>
              <a:rPr lang="en-US" altLang="en-US"/>
              <a:t>Carrol Mills Memorial</a:t>
            </a:r>
          </a:p>
        </p:txBody>
      </p:sp>
      <p:sp>
        <p:nvSpPr>
          <p:cNvPr id="512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solidFill>
                  <a:schemeClr val="tx1"/>
                </a:solidFill>
                <a:latin typeface="Arial" charset="0"/>
              </a:defRPr>
            </a:lvl1pPr>
          </a:lstStyle>
          <a:p>
            <a:r>
              <a:rPr lang="en-US" altLang="en-US"/>
              <a:t>June 2, 2017  5777</a:t>
            </a:r>
          </a:p>
        </p:txBody>
      </p:sp>
      <p:sp>
        <p:nvSpPr>
          <p:cNvPr id="5124"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512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a:solidFill>
                  <a:schemeClr val="tx1"/>
                </a:solidFill>
                <a:latin typeface="Arial" charset="0"/>
              </a:defRPr>
            </a:lvl1pPr>
          </a:lstStyle>
          <a:p>
            <a:endParaRPr lang="en-US" altLang="en-US"/>
          </a:p>
        </p:txBody>
      </p:sp>
      <p:sp>
        <p:nvSpPr>
          <p:cNvPr id="512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solidFill>
                  <a:schemeClr val="tx1"/>
                </a:solidFill>
                <a:latin typeface="Arial" charset="0"/>
              </a:defRPr>
            </a:lvl1pPr>
          </a:lstStyle>
          <a:p>
            <a:fld id="{00E9F95B-100C-4401-AFC8-043CE70D51A5}" type="slidenum">
              <a:rPr lang="en-US" altLang="en-US"/>
              <a:pPr/>
              <a:t>‹#›</a:t>
            </a:fld>
            <a:endParaRPr lang="en-US" altLang="en-US"/>
          </a:p>
        </p:txBody>
      </p:sp>
    </p:spTree>
    <p:extLst>
      <p:ext uri="{BB962C8B-B14F-4D97-AF65-F5344CB8AC3E}">
        <p14:creationId xmlns:p14="http://schemas.microsoft.com/office/powerpoint/2010/main" val="3266379074"/>
      </p:ext>
    </p:extLst>
  </p:cSld>
  <p:clrMap bg1="lt1" tx1="dk1" bg2="lt2" tx2="dk2" accent1="accent1" accent2="accent2" accent3="accent3" accent4="accent4" accent5="accent5" accent6="accent6" hlink="hlink" folHlink="folHlink"/>
  <p:hf ftr="0"/>
  <p:notesStyle>
    <a:lvl1pPr algn="l" rtl="0" fontAlgn="base">
      <a:spcBef>
        <a:spcPct val="30000"/>
      </a:spcBef>
      <a:spcAft>
        <a:spcPct val="0"/>
      </a:spcAft>
      <a:defRPr sz="2000" kern="1200">
        <a:solidFill>
          <a:schemeClr val="tx1"/>
        </a:solidFill>
        <a:latin typeface="Arial Rounded MT Bold" pitchFamily="34" charset="0"/>
        <a:ea typeface="+mn-ea"/>
        <a:cs typeface="Arial" charset="0"/>
      </a:defRPr>
    </a:lvl1pPr>
    <a:lvl2pPr marL="339061" algn="l" rtl="0" fontAlgn="base">
      <a:spcBef>
        <a:spcPct val="30000"/>
      </a:spcBef>
      <a:spcAft>
        <a:spcPct val="0"/>
      </a:spcAft>
      <a:defRPr sz="2000" kern="1200">
        <a:solidFill>
          <a:schemeClr val="tx1"/>
        </a:solidFill>
        <a:latin typeface="Arial Rounded MT Bold" pitchFamily="34" charset="0"/>
        <a:ea typeface="+mn-ea"/>
        <a:cs typeface="Arial" charset="0"/>
      </a:defRPr>
    </a:lvl2pPr>
    <a:lvl3pPr marL="678271" algn="l" rtl="0" fontAlgn="base">
      <a:spcBef>
        <a:spcPct val="30000"/>
      </a:spcBef>
      <a:spcAft>
        <a:spcPct val="0"/>
      </a:spcAft>
      <a:defRPr sz="1200" kern="1200">
        <a:solidFill>
          <a:schemeClr val="tx1"/>
        </a:solidFill>
        <a:latin typeface="Arial" charset="0"/>
        <a:ea typeface="+mn-ea"/>
        <a:cs typeface="Arial" charset="0"/>
      </a:defRPr>
    </a:lvl3pPr>
    <a:lvl4pPr marL="1017217" algn="l" rtl="0" fontAlgn="base">
      <a:spcBef>
        <a:spcPct val="30000"/>
      </a:spcBef>
      <a:spcAft>
        <a:spcPct val="0"/>
      </a:spcAft>
      <a:defRPr sz="1200" kern="1200">
        <a:solidFill>
          <a:schemeClr val="tx1"/>
        </a:solidFill>
        <a:latin typeface="Arial" charset="0"/>
        <a:ea typeface="+mn-ea"/>
        <a:cs typeface="Arial" charset="0"/>
      </a:defRPr>
    </a:lvl4pPr>
    <a:lvl5pPr marL="1356390" algn="l" rtl="0" fontAlgn="base">
      <a:spcBef>
        <a:spcPct val="30000"/>
      </a:spcBef>
      <a:spcAft>
        <a:spcPct val="0"/>
      </a:spcAft>
      <a:defRPr sz="1200" kern="1200">
        <a:solidFill>
          <a:schemeClr val="tx1"/>
        </a:solidFill>
        <a:latin typeface="Arial" charset="0"/>
        <a:ea typeface="+mn-ea"/>
        <a:cs typeface="Arial" charset="0"/>
      </a:defRPr>
    </a:lvl5pPr>
    <a:lvl6pPr marL="1695300" algn="l" defTabSz="678271" rtl="0" eaLnBrk="1" latinLnBrk="0" hangingPunct="1">
      <a:defRPr sz="1200" kern="1200">
        <a:solidFill>
          <a:schemeClr val="tx1"/>
        </a:solidFill>
        <a:latin typeface="+mn-lt"/>
        <a:ea typeface="+mn-ea"/>
        <a:cs typeface="+mn-cs"/>
      </a:defRPr>
    </a:lvl6pPr>
    <a:lvl7pPr marL="2034313" algn="l" defTabSz="678271" rtl="0" eaLnBrk="1" latinLnBrk="0" hangingPunct="1">
      <a:defRPr sz="1200" kern="1200">
        <a:solidFill>
          <a:schemeClr val="tx1"/>
        </a:solidFill>
        <a:latin typeface="+mn-lt"/>
        <a:ea typeface="+mn-ea"/>
        <a:cs typeface="+mn-cs"/>
      </a:defRPr>
    </a:lvl7pPr>
    <a:lvl8pPr marL="2373419" algn="l" defTabSz="678271" rtl="0" eaLnBrk="1" latinLnBrk="0" hangingPunct="1">
      <a:defRPr sz="1200" kern="1200">
        <a:solidFill>
          <a:schemeClr val="tx1"/>
        </a:solidFill>
        <a:latin typeface="+mn-lt"/>
        <a:ea typeface="+mn-ea"/>
        <a:cs typeface="+mn-cs"/>
      </a:defRPr>
    </a:lvl8pPr>
    <a:lvl9pPr marL="2712509" algn="l" defTabSz="678271"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google.com/maps/search/801+G+Street+NW,+Washington,+D.C.+20001?entry=gmail&amp;source=g" TargetMode="External"/><Relationship Id="rId2" Type="http://schemas.openxmlformats.org/officeDocument/2006/relationships/slide" Target="../slides/slide26.xml"/><Relationship Id="rId1" Type="http://schemas.openxmlformats.org/officeDocument/2006/relationships/notesMaster" Target="../notesMasters/notesMaster1.xml"/><Relationship Id="rId5" Type="http://schemas.openxmlformats.org/officeDocument/2006/relationships/hyperlink" Target="https://www.frcaction.org/get.cfm?c=TE&amp;track=0&amp;rc=FRCA_CONTACT&amp;f=AL26J03&amp;email=shmuel.wolk@gmail.com" TargetMode="External"/><Relationship Id="rId4" Type="http://schemas.openxmlformats.org/officeDocument/2006/relationships/hyperlink" Target="tel:1-800-225-4008" TargetMode="Externa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google.com/maps/search/801+G+Street+NW,+Washington,+D.C.+20001?entry=gmail&amp;source=g" TargetMode="External"/><Relationship Id="rId2" Type="http://schemas.openxmlformats.org/officeDocument/2006/relationships/slide" Target="../slides/slide27.xml"/><Relationship Id="rId1" Type="http://schemas.openxmlformats.org/officeDocument/2006/relationships/notesMaster" Target="../notesMasters/notesMaster1.xml"/><Relationship Id="rId5" Type="http://schemas.openxmlformats.org/officeDocument/2006/relationships/hyperlink" Target="https://www.frcaction.org/get.cfm?c=TE&amp;track=0&amp;rc=FRCA_CONTACT&amp;f=AL26J03&amp;email=shmuel.wolk@gmail.com" TargetMode="External"/><Relationship Id="rId4" Type="http://schemas.openxmlformats.org/officeDocument/2006/relationships/hyperlink" Target="tel:1-800-225-4008"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85825-B5F9-F607-82AE-CCD6495EA34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181F698-14E8-A0A0-D19F-6CECB3C656C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0CAE5FF-C44C-093D-3B0D-749AC2B90D5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BAED6DB9-390C-520D-FEFB-910921565DD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F8F64AE-839D-0659-81E8-E12ECCA8F0E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1ADC6E1-17D4-6710-12D5-61A6466F7784}"/>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475D22B9-4391-64C3-3043-A105B0CA120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4505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9D5C6-DFBA-BAAC-BCCC-33CD6663983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AE41861-FB66-6F55-2731-58DAD4B44D4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B827DED3-5A12-94D4-38AB-6947A2E4719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63A191B9-7B0B-6287-F41E-7FD219FBE65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04D1AC5-EA0F-4AD4-06EA-920815B9B84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B4D6D2F-0022-0916-EA5D-59184E8DD310}"/>
              </a:ext>
            </a:extLst>
          </p:cNvPr>
          <p:cNvSpPr>
            <a:spLocks noGrp="1" noChangeArrowheads="1"/>
          </p:cNvSpPr>
          <p:nvPr>
            <p:ph type="body" idx="1"/>
          </p:nvPr>
        </p:nvSpPr>
        <p:spPr>
          <a:xfrm>
            <a:off x="152400" y="4114800"/>
            <a:ext cx="6553200" cy="4876800"/>
          </a:xfrm>
        </p:spPr>
        <p:txBody>
          <a:bodyPr/>
          <a:lstStyle/>
          <a:p>
            <a:r>
              <a:rPr lang="en-US" altLang="en-US" dirty="0"/>
              <a:t>Loch Ness monster?   Nessie?</a:t>
            </a:r>
          </a:p>
        </p:txBody>
      </p:sp>
      <p:cxnSp>
        <p:nvCxnSpPr>
          <p:cNvPr id="3" name="Straight Connector 2">
            <a:extLst>
              <a:ext uri="{FF2B5EF4-FFF2-40B4-BE49-F238E27FC236}">
                <a16:creationId xmlns:a16="http://schemas.microsoft.com/office/drawing/2014/main" id="{0DB42883-F5BE-8F42-4148-077FEF217BE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14792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1B57B-1170-724B-169A-A9AF4E04FC1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7B1D9F2-E12F-5414-FC09-D86AC3E8206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915962B8-BDDB-DD57-33A8-43AE7D6E3F0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A897D01D-92B5-95BA-CFC9-2A8381A1CEF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775BBDF-EB41-ADA5-E1E6-D3CBD356861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ADC6C1D-7863-07AA-BDFB-8A8A748014CE}"/>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6BBEB5CA-217B-4CE2-E8F7-F09C9FEDFEB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5894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8B447-DDF3-E977-94FD-3DDB45AA548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5F43135-B4F7-B146-9506-15E6F713CB0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8B060076-B1F1-5B1E-BA84-A167CE5B039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7187337B-C350-B040-22EF-C9F10AB8A48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80C041A-5CD7-A3A8-9D28-49109687A67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CB60559-0CC4-995B-23D7-614B86C88B20}"/>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90E86F72-1303-0058-ACB6-78E99DF5AFE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30676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EB4766-8A8D-B11B-660E-E680782CF3B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4571F29-E402-757E-C8DC-5605D74CA91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92A599A8-3E53-8D51-71CC-203D7772817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35C43FB4-06CE-8BC8-D9C4-7C805239BB8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D5F946A-1BEF-DBDC-AF65-E1B123453F1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045DA25-426B-415B-0AC2-DC53451540D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7C5627DC-1B31-9C71-B6AE-EA9FA7DBABE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263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8274-DB96-D3B7-DFCF-1D6655E50E6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B56A44F-7781-DE5F-2064-F73B609978F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EC4415C7-499C-C387-870F-62FFFAF99BA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50034D87-AF24-B904-E3DE-9B106F755C8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CF9FF0F-65CA-D980-1751-15B94A9E798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7D1006F-0343-F3BF-EB25-2F6615EE39F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AED43CB2-DF8D-3B86-C2C2-1BE32AF9583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597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AEF1AC-2E47-89F5-B288-E81D3CFA6AB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89712A7-D2D3-4F17-7310-8E58250CA17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1117D25-9F69-5AC0-6A1A-F8305395D77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7471661-B13D-866F-7815-A48F07E671D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93158DB-9653-1144-BC20-7B403E8705E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40186DF-15E5-EAA0-C5B8-D7940080CE96}"/>
              </a:ext>
            </a:extLst>
          </p:cNvPr>
          <p:cNvSpPr>
            <a:spLocks noGrp="1" noChangeArrowheads="1"/>
          </p:cNvSpPr>
          <p:nvPr>
            <p:ph type="body" idx="1"/>
          </p:nvPr>
        </p:nvSpPr>
        <p:spPr>
          <a:xfrm>
            <a:off x="152400" y="4114800"/>
            <a:ext cx="6553200" cy="4876800"/>
          </a:xfrm>
        </p:spPr>
        <p:txBody>
          <a:bodyPr/>
          <a:lstStyle/>
          <a:p>
            <a:r>
              <a:rPr lang="en-US" altLang="en-US" dirty="0"/>
              <a:t>Grady</a:t>
            </a:r>
          </a:p>
        </p:txBody>
      </p:sp>
      <p:cxnSp>
        <p:nvCxnSpPr>
          <p:cNvPr id="3" name="Straight Connector 2">
            <a:extLst>
              <a:ext uri="{FF2B5EF4-FFF2-40B4-BE49-F238E27FC236}">
                <a16:creationId xmlns:a16="http://schemas.microsoft.com/office/drawing/2014/main" id="{41B0C61E-9829-0622-A73E-C68DDD486BE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3376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832CDB-A49D-77F4-3ED7-59BE64EC819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8F21FC1-C780-9BB5-275A-A63FE2965C3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82BD36F4-6472-FCE5-C49A-633662A88BD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099FF144-C518-14E9-B89B-44D31A4F4CB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8AA904A-E438-F3A0-9AD3-F687DAC85AB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307738E-72A2-0B74-BB64-34E2B4A8675D}"/>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DC55F4CC-E8CF-F859-44B5-33A5C7A5DFE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8451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88079-0EC0-354A-0DED-0EDF7FE607B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F93D46A-49D4-C160-D448-7E7A19CBB47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7A5B31F2-E618-FB0E-98F1-B900ADCFBC7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1C77182B-39DF-4C00-109E-815BF608284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A8229F5-FCEC-B654-263C-50BE109CD7F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3AC9D12-D512-D338-4520-6B9D7915973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12AF486C-F2C1-BDBF-DAE3-6615609214F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4597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FAE2CB-074E-90D5-5DEB-7634B21A01A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73F0E37-77AF-1761-18B3-23599781AC4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554A6D47-AC57-8184-FB20-394408C19D9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9A50F866-DD07-E2A0-D958-16E18DD25C9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D89A4A5-3E6C-33E8-7481-14942A231A5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580F265-A187-5498-6C6F-3DCBBA6F51DD}"/>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C8F3836F-9426-92F0-2A0B-184C061B74A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3606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0DE9C-3190-6685-A128-408ADA6A2C8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6C892D4-0490-B2D9-DB31-8FD2205A05F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510C280A-D360-6777-D369-44DE5434470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4971711-B9D0-30E3-7FC2-63331378FA5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F139A66-C776-0D3F-9145-D8D61A717FF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97FE373-1FAE-8622-BEFE-DFC9EE6DC710}"/>
              </a:ext>
            </a:extLst>
          </p:cNvPr>
          <p:cNvSpPr>
            <a:spLocks noGrp="1" noChangeArrowheads="1"/>
          </p:cNvSpPr>
          <p:nvPr>
            <p:ph type="body" idx="1"/>
          </p:nvPr>
        </p:nvSpPr>
        <p:spPr>
          <a:xfrm>
            <a:off x="152400" y="4114800"/>
            <a:ext cx="6553200" cy="4876800"/>
          </a:xfrm>
        </p:spPr>
        <p:txBody>
          <a:bodyPr/>
          <a:lstStyle/>
          <a:p>
            <a:r>
              <a:rPr lang="en-US" altLang="en-US" dirty="0"/>
              <a:t>So what?   Blood of martyrs seed of faith.    We could live or die that way.   NOT so.  </a:t>
            </a:r>
          </a:p>
          <a:p>
            <a:r>
              <a:rPr lang="en-US" altLang="en-US" dirty="0"/>
              <a:t>Often, monotone pagan.  Islamic Middle East.</a:t>
            </a:r>
          </a:p>
        </p:txBody>
      </p:sp>
      <p:cxnSp>
        <p:nvCxnSpPr>
          <p:cNvPr id="3" name="Straight Connector 2">
            <a:extLst>
              <a:ext uri="{FF2B5EF4-FFF2-40B4-BE49-F238E27FC236}">
                <a16:creationId xmlns:a16="http://schemas.microsoft.com/office/drawing/2014/main" id="{07292A95-62F9-89F5-B8CA-0C6C019C2F9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631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4E15B-D282-69E6-3C06-DC825983E95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DE330EA-2737-998B-D788-20C4167746F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593F702C-7C18-8BF1-2C28-A9927A739B5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C227687E-5F0F-8786-2629-4E9B4238A84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209E3F2-70AF-BCDE-0C8C-34C6B882A1D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9874447-15C4-945B-9AA7-CEAC01F3EC45}"/>
              </a:ext>
            </a:extLst>
          </p:cNvPr>
          <p:cNvSpPr>
            <a:spLocks noGrp="1" noChangeArrowheads="1"/>
          </p:cNvSpPr>
          <p:nvPr>
            <p:ph type="body" idx="1"/>
          </p:nvPr>
        </p:nvSpPr>
        <p:spPr>
          <a:xfrm>
            <a:off x="152400" y="4114800"/>
            <a:ext cx="6553200" cy="4876800"/>
          </a:xfrm>
        </p:spPr>
        <p:txBody>
          <a:bodyPr/>
          <a:lstStyle/>
          <a:p>
            <a:r>
              <a:rPr lang="en-US" altLang="en-US" dirty="0"/>
              <a:t>https://lcaction.org/detail/261023-talarico-calls-god-prochoice-and-nonbinary</a:t>
            </a:r>
          </a:p>
        </p:txBody>
      </p:sp>
      <p:cxnSp>
        <p:nvCxnSpPr>
          <p:cNvPr id="3" name="Straight Connector 2">
            <a:extLst>
              <a:ext uri="{FF2B5EF4-FFF2-40B4-BE49-F238E27FC236}">
                <a16:creationId xmlns:a16="http://schemas.microsoft.com/office/drawing/2014/main" id="{DB12E363-61D8-5826-C296-3AF22F9309B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20628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0B254-9415-CD55-771F-C46EFA2B66F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529AED7-FDC8-DA96-4A12-247D3E94EED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68D320EA-A7AA-BBE3-5E8D-3C4D0CC96E2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21DE3A33-1BDA-3B0A-687E-11044D0E395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EAD4498-E1C9-9882-18CB-5A395A9F273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4F6ADA7-3B9D-DC34-9146-F12F4C5B25CD}"/>
              </a:ext>
            </a:extLst>
          </p:cNvPr>
          <p:cNvSpPr>
            <a:spLocks noGrp="1" noChangeArrowheads="1"/>
          </p:cNvSpPr>
          <p:nvPr>
            <p:ph type="body" idx="1"/>
          </p:nvPr>
        </p:nvSpPr>
        <p:spPr>
          <a:xfrm>
            <a:off x="152400" y="4114800"/>
            <a:ext cx="6553200" cy="4876800"/>
          </a:xfrm>
        </p:spPr>
        <p:txBody>
          <a:bodyPr/>
          <a:lstStyle/>
          <a:p>
            <a:r>
              <a:rPr lang="en-US" altLang="en-US" dirty="0"/>
              <a:t>https://lcaction.org/detail/261023-talarico-calls-god-prochoice-and-nonbinary</a:t>
            </a:r>
          </a:p>
        </p:txBody>
      </p:sp>
      <p:cxnSp>
        <p:nvCxnSpPr>
          <p:cNvPr id="3" name="Straight Connector 2">
            <a:extLst>
              <a:ext uri="{FF2B5EF4-FFF2-40B4-BE49-F238E27FC236}">
                <a16:creationId xmlns:a16="http://schemas.microsoft.com/office/drawing/2014/main" id="{C68106F4-3737-F767-61C3-7514BCF9CAF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4167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E637F-B80F-A90B-A8AE-A677D506371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2511062-DB48-D0A2-6A3F-2A11547D342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E1818F81-42D8-4473-18B5-1E5E3F8CDC1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C95A8BA0-F1A7-E27E-7870-A37B51B395C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955161A-20AA-8D51-D7CB-105CCF57B4E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3D288B0-02CD-52CA-08E7-0078509B19DF}"/>
              </a:ext>
            </a:extLst>
          </p:cNvPr>
          <p:cNvSpPr>
            <a:spLocks noGrp="1" noChangeArrowheads="1"/>
          </p:cNvSpPr>
          <p:nvPr>
            <p:ph type="body" idx="1"/>
          </p:nvPr>
        </p:nvSpPr>
        <p:spPr>
          <a:xfrm>
            <a:off x="152400" y="4114800"/>
            <a:ext cx="6553200" cy="4876800"/>
          </a:xfrm>
        </p:spPr>
        <p:txBody>
          <a:bodyPr/>
          <a:lstStyle/>
          <a:p>
            <a:r>
              <a:rPr lang="en-US" altLang="en-US" dirty="0"/>
              <a:t>https://lcaction.org/detail/261023-talarico-calls-god-prochoice-and-nonbinary</a:t>
            </a:r>
          </a:p>
        </p:txBody>
      </p:sp>
      <p:cxnSp>
        <p:nvCxnSpPr>
          <p:cNvPr id="3" name="Straight Connector 2">
            <a:extLst>
              <a:ext uri="{FF2B5EF4-FFF2-40B4-BE49-F238E27FC236}">
                <a16:creationId xmlns:a16="http://schemas.microsoft.com/office/drawing/2014/main" id="{B5DA53E9-AED1-69AA-DC96-F4E4F2341F5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974854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9F4C0-9A7B-15A9-27E4-D8ECB9FCEB1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66FB9A8-14F9-505E-AA8E-0530C971D67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2DFF9DCC-F2EA-7089-C72B-78BE5CA4224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759C9907-7F47-7565-872A-4C7066B8DDE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B5E69CF-2A2D-10DA-F41A-AC03A565D72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7830BD1-19CF-4A4E-CFBC-ABC49F282EDD}"/>
              </a:ext>
            </a:extLst>
          </p:cNvPr>
          <p:cNvSpPr>
            <a:spLocks noGrp="1" noChangeArrowheads="1"/>
          </p:cNvSpPr>
          <p:nvPr>
            <p:ph type="body" idx="1"/>
          </p:nvPr>
        </p:nvSpPr>
        <p:spPr>
          <a:xfrm>
            <a:off x="152400" y="4114800"/>
            <a:ext cx="6553200" cy="4876800"/>
          </a:xfrm>
        </p:spPr>
        <p:txBody>
          <a:bodyPr/>
          <a:lstStyle/>
          <a:p>
            <a:r>
              <a:rPr lang="en-US" altLang="en-US" dirty="0"/>
              <a:t>https://lcaction.org/detail/261023-talarico-calls-god-prochoice-and-nonbinary</a:t>
            </a:r>
          </a:p>
          <a:p>
            <a:endParaRPr lang="en-US" altLang="en-US" dirty="0"/>
          </a:p>
          <a:p>
            <a:r>
              <a:rPr lang="en-US" altLang="en-US" dirty="0"/>
              <a:t>This may be the future of America.   Easy to live and share about Yeshua?  </a:t>
            </a:r>
          </a:p>
        </p:txBody>
      </p:sp>
      <p:cxnSp>
        <p:nvCxnSpPr>
          <p:cNvPr id="3" name="Straight Connector 2">
            <a:extLst>
              <a:ext uri="{FF2B5EF4-FFF2-40B4-BE49-F238E27FC236}">
                <a16:creationId xmlns:a16="http://schemas.microsoft.com/office/drawing/2014/main" id="{ED268B48-4889-B664-300B-97AA3B8679A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05444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86562-574D-A1D7-5EC8-D25E11D89FE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1941C85-2A77-CC0D-4910-93DA9F8E85F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A2FA54DB-51FC-2A23-16E7-4B7E45BB719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39189D16-C61C-7A69-4D46-B0AF9F547FC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4202791-529F-A66C-3E31-B561667CE36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DC26C22-FEFC-8208-DDF6-5C8E54368C9B}"/>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533BC38-2E15-FB7B-58B6-7E8DB3964E7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6812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A00C9-0025-493C-A44D-4C3C6D1E6C2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695108F-8F20-AE9E-2E23-3C2EAD8EFEB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074F1430-B7DD-6234-48BB-59F628A4727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FD3DCC0B-CD5F-B8F0-CE50-6EDC20EF61F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8877860-A2B1-DB86-E72B-BE6FE1D051C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C4527FF-22FA-74AA-6CF6-62065868A70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C3AE5A53-E715-D7FA-01AB-1A01D50E266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235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2A7490-216B-4BEE-43E9-C0A6310E2B2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69F924F-E99D-76CB-1285-D77D346ECC2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8BCA3516-999A-D6B7-07FB-A9E5A0EA155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3646CB6-AB9C-AF19-E7EC-2F71B3C5DD2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AA42922-84B2-2CA3-00A8-344C71BD47E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CA66497-6F8F-90CA-6570-0EDA02874AC8}"/>
              </a:ext>
            </a:extLst>
          </p:cNvPr>
          <p:cNvSpPr>
            <a:spLocks noGrp="1" noChangeArrowheads="1"/>
          </p:cNvSpPr>
          <p:nvPr>
            <p:ph type="body" idx="1"/>
          </p:nvPr>
        </p:nvSpPr>
        <p:spPr>
          <a:xfrm>
            <a:off x="152400" y="4114800"/>
            <a:ext cx="6553200" cy="4876800"/>
          </a:xfrm>
        </p:spPr>
        <p:txBody>
          <a:bodyPr/>
          <a:lstStyle/>
          <a:p>
            <a:r>
              <a:rPr lang="en-US" altLang="en-US" dirty="0"/>
              <a:t>https://washingtonstand.com/article/christa-pike-and-the-lefts-incoherent-argument-against-human-cruelty</a:t>
            </a:r>
          </a:p>
          <a:p>
            <a:endParaRPr lang="en-US" altLang="en-US" dirty="0"/>
          </a:p>
          <a:p>
            <a:r>
              <a:rPr lang="en-US" altLang="en-US" dirty="0"/>
              <a:t>Evidence of civilizational/spiritual war</a:t>
            </a:r>
          </a:p>
        </p:txBody>
      </p:sp>
      <p:cxnSp>
        <p:nvCxnSpPr>
          <p:cNvPr id="3" name="Straight Connector 2">
            <a:extLst>
              <a:ext uri="{FF2B5EF4-FFF2-40B4-BE49-F238E27FC236}">
                <a16:creationId xmlns:a16="http://schemas.microsoft.com/office/drawing/2014/main" id="{081223A4-3E24-A51C-6004-AD82C28E24D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44822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4EF78-4808-DCE2-AC8E-62FD55DE9A0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BE72B95-2898-E152-3B17-88330E5B1A5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16103B52-EF59-2090-2DCD-D4C246283B4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E2854E2-CD6C-E3D6-5B71-9EC40E6D7F3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3CBA50E-E937-1416-FBC8-01BF8DA9839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EE4A4C7-79B3-8A06-2689-3B2D5A629A5A}"/>
              </a:ext>
            </a:extLst>
          </p:cNvPr>
          <p:cNvSpPr>
            <a:spLocks noGrp="1" noChangeArrowheads="1"/>
          </p:cNvSpPr>
          <p:nvPr>
            <p:ph type="body" idx="1"/>
          </p:nvPr>
        </p:nvSpPr>
        <p:spPr>
          <a:xfrm>
            <a:off x="152400" y="4114800"/>
            <a:ext cx="6553200" cy="4876800"/>
          </a:xfrm>
        </p:spPr>
        <p:txBody>
          <a:bodyPr/>
          <a:lstStyle/>
          <a:p>
            <a:r>
              <a:rPr lang="en-US" altLang="en-US" dirty="0"/>
              <a:t>https://washingtonstand.com/article/christa-pike-and-the-lefts-incoherent-argument-against-human-cruelty</a:t>
            </a:r>
          </a:p>
        </p:txBody>
      </p:sp>
      <p:cxnSp>
        <p:nvCxnSpPr>
          <p:cNvPr id="3" name="Straight Connector 2">
            <a:extLst>
              <a:ext uri="{FF2B5EF4-FFF2-40B4-BE49-F238E27FC236}">
                <a16:creationId xmlns:a16="http://schemas.microsoft.com/office/drawing/2014/main" id="{3300DB9E-52B3-CF1C-6164-33EB3BE94AD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2357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36850-0E77-D7C0-CD71-5BA360B5077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A28ADFB-D985-9589-AF46-E3280369095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7794655B-7395-8CB2-EC41-6417DD95783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AB19BFC-F9C5-2573-0FCB-B45B94E0A07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1925245-F850-2D55-0F77-5DA4DCB1EF8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A968E9B-18E9-27DF-7834-815925BF1D1A}"/>
              </a:ext>
            </a:extLst>
          </p:cNvPr>
          <p:cNvSpPr>
            <a:spLocks noGrp="1" noChangeArrowheads="1"/>
          </p:cNvSpPr>
          <p:nvPr>
            <p:ph type="body" idx="1"/>
          </p:nvPr>
        </p:nvSpPr>
        <p:spPr>
          <a:xfrm>
            <a:off x="152400" y="4114800"/>
            <a:ext cx="6553200" cy="4876800"/>
          </a:xfrm>
        </p:spPr>
        <p:txBody>
          <a:bodyPr/>
          <a:lstStyle/>
          <a:p>
            <a:r>
              <a:rPr lang="en-US" altLang="en-US" dirty="0"/>
              <a:t>https://washingtonstand.com/article/christa-pike-and-the-lefts-incoherent-argument-against-human-cruelty</a:t>
            </a:r>
          </a:p>
        </p:txBody>
      </p:sp>
      <p:cxnSp>
        <p:nvCxnSpPr>
          <p:cNvPr id="3" name="Straight Connector 2">
            <a:extLst>
              <a:ext uri="{FF2B5EF4-FFF2-40B4-BE49-F238E27FC236}">
                <a16:creationId xmlns:a16="http://schemas.microsoft.com/office/drawing/2014/main" id="{61D54A20-910B-925F-CD05-CA1D1744550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5859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245DF-9BE1-72CF-8428-8A618C8783E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F7914A0-FF92-4C40-326B-B11AB5D65E1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EC10F030-7A9F-648C-9163-4BC9B92055D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3734A703-2759-3E33-5342-408DFA20F40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DF6E712-9983-7FA3-6398-B5D825007F3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B4AD80F-F6C0-0743-B642-CDD256E87C41}"/>
              </a:ext>
            </a:extLst>
          </p:cNvPr>
          <p:cNvSpPr>
            <a:spLocks noGrp="1" noChangeArrowheads="1"/>
          </p:cNvSpPr>
          <p:nvPr>
            <p:ph type="body" idx="1"/>
          </p:nvPr>
        </p:nvSpPr>
        <p:spPr>
          <a:xfrm>
            <a:off x="152400" y="4114800"/>
            <a:ext cx="6553200" cy="4876800"/>
          </a:xfrm>
        </p:spPr>
        <p:txBody>
          <a:bodyPr/>
          <a:lstStyle/>
          <a:p>
            <a:r>
              <a:rPr lang="en-US" altLang="en-US" dirty="0"/>
              <a:t>https://unitedwithisrael.org/macron-urged-ceasefire-on-oct-7-says-netanyahu/</a:t>
            </a:r>
          </a:p>
        </p:txBody>
      </p:sp>
      <p:cxnSp>
        <p:nvCxnSpPr>
          <p:cNvPr id="3" name="Straight Connector 2">
            <a:extLst>
              <a:ext uri="{FF2B5EF4-FFF2-40B4-BE49-F238E27FC236}">
                <a16:creationId xmlns:a16="http://schemas.microsoft.com/office/drawing/2014/main" id="{9078B942-7032-A742-1E05-0D65905C75D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130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F53AF-E873-2DB2-8C0B-000CB6E3B28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89908A0-1873-0623-3489-288A7451911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F5578BAD-7326-67CA-AF12-220E32F5E50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D10354E8-48A4-B987-CD4B-BD2C6AAE7D2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7D168CA-B567-DCD4-1B03-8B976E0C0B2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1F6C89B-D6B7-B237-0A31-B151F26E9324}"/>
              </a:ext>
            </a:extLst>
          </p:cNvPr>
          <p:cNvSpPr>
            <a:spLocks noGrp="1" noChangeArrowheads="1"/>
          </p:cNvSpPr>
          <p:nvPr>
            <p:ph type="body" idx="1"/>
          </p:nvPr>
        </p:nvSpPr>
        <p:spPr>
          <a:xfrm>
            <a:off x="152400" y="4114800"/>
            <a:ext cx="6553200" cy="4876800"/>
          </a:xfrm>
        </p:spPr>
        <p:txBody>
          <a:bodyPr/>
          <a:lstStyle/>
          <a:p>
            <a:r>
              <a:rPr lang="en-US" altLang="en-US" dirty="0"/>
              <a:t>https://unitedwithisrael.org/macron-urged-ceasefire-on-oct-7-says-netanyahu/</a:t>
            </a:r>
          </a:p>
        </p:txBody>
      </p:sp>
      <p:cxnSp>
        <p:nvCxnSpPr>
          <p:cNvPr id="3" name="Straight Connector 2">
            <a:extLst>
              <a:ext uri="{FF2B5EF4-FFF2-40B4-BE49-F238E27FC236}">
                <a16:creationId xmlns:a16="http://schemas.microsoft.com/office/drawing/2014/main" id="{EF4D5DC5-619A-B270-E0C5-F14196870DA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4926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A1918-8C71-A650-7B74-19E6A679B1A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B00AEE4-1AB8-A88F-44D8-397E2C54967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A67C8223-C7E7-B7D1-340A-152536B078F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7BD49F06-6A28-48A8-FF39-A5DF8175502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C7AE9F2-2890-614B-1A7F-610066CC964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5746BAD-AD82-8B2C-8055-7A9474D444AB}"/>
              </a:ext>
            </a:extLst>
          </p:cNvPr>
          <p:cNvSpPr>
            <a:spLocks noGrp="1" noChangeArrowheads="1"/>
          </p:cNvSpPr>
          <p:nvPr>
            <p:ph type="body" idx="1"/>
          </p:nvPr>
        </p:nvSpPr>
        <p:spPr>
          <a:xfrm>
            <a:off x="152400" y="4114800"/>
            <a:ext cx="6553200" cy="4876800"/>
          </a:xfrm>
        </p:spPr>
        <p:txBody>
          <a:bodyPr/>
          <a:lstStyle/>
          <a:p>
            <a:r>
              <a:rPr lang="en-US" altLang="en-US" dirty="0"/>
              <a:t>https://unitedwithisrael.org/macron-urged-ceasefire-on-oct-7-says-netanyahu/</a:t>
            </a:r>
          </a:p>
        </p:txBody>
      </p:sp>
      <p:cxnSp>
        <p:nvCxnSpPr>
          <p:cNvPr id="3" name="Straight Connector 2">
            <a:extLst>
              <a:ext uri="{FF2B5EF4-FFF2-40B4-BE49-F238E27FC236}">
                <a16:creationId xmlns:a16="http://schemas.microsoft.com/office/drawing/2014/main" id="{2E7977F6-2A6D-84D6-1399-B2C23DC2BC6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35879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BF2C9-94BD-2FF9-D981-6F91DA38F97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E551B9C-1F97-5D7B-E3C0-81222E8EDFB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2D351179-4382-11DD-0D53-BB233043CC4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CD19F96-9803-9572-410A-98F247EDA6F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F1C33E2-3201-93EE-1554-AFCCA0547FF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F081241-3410-B64C-FF73-C9B03C30C730}"/>
              </a:ext>
            </a:extLst>
          </p:cNvPr>
          <p:cNvSpPr>
            <a:spLocks noGrp="1" noChangeArrowheads="1"/>
          </p:cNvSpPr>
          <p:nvPr>
            <p:ph type="body" idx="1"/>
          </p:nvPr>
        </p:nvSpPr>
        <p:spPr>
          <a:xfrm>
            <a:off x="152400" y="4114800"/>
            <a:ext cx="6553200" cy="4876800"/>
          </a:xfrm>
        </p:spPr>
        <p:txBody>
          <a:bodyPr/>
          <a:lstStyle/>
          <a:p>
            <a:r>
              <a:rPr lang="en-US" sz="2000" b="0" i="0" kern="1200" dirty="0">
                <a:solidFill>
                  <a:schemeClr val="tx1"/>
                </a:solidFill>
                <a:effectLst/>
                <a:latin typeface="Arial Rounded MT Bold" pitchFamily="34" charset="0"/>
                <a:ea typeface="+mn-ea"/>
                <a:cs typeface="Arial" charset="0"/>
              </a:rPr>
              <a:t>https://allisraelnews.com/blog/macron-you-asked-for-it-you-got-it-a-palestinian-state</a:t>
            </a:r>
            <a:endParaRPr lang="en-US" altLang="en-US" dirty="0"/>
          </a:p>
        </p:txBody>
      </p:sp>
      <p:cxnSp>
        <p:nvCxnSpPr>
          <p:cNvPr id="3" name="Straight Connector 2">
            <a:extLst>
              <a:ext uri="{FF2B5EF4-FFF2-40B4-BE49-F238E27FC236}">
                <a16:creationId xmlns:a16="http://schemas.microsoft.com/office/drawing/2014/main" id="{8BD05A91-C79E-ED3A-E9DA-0A247F53BD2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67867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2F3E2-2969-B0EE-7416-876F76ACECA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B3DEE32-417D-78E2-518E-B2A8C6F9BB1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43093F10-53F2-A239-CAFF-3C43D886D3B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64EC4C95-078E-F917-84F6-ACB0AFE2C36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40AA9D7-BC09-382C-71FF-2FDE29C272C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006B34E-DF57-5041-75C9-29A399032E91}"/>
              </a:ext>
            </a:extLst>
          </p:cNvPr>
          <p:cNvSpPr>
            <a:spLocks noGrp="1" noChangeArrowheads="1"/>
          </p:cNvSpPr>
          <p:nvPr>
            <p:ph type="body" idx="1"/>
          </p:nvPr>
        </p:nvSpPr>
        <p:spPr>
          <a:xfrm>
            <a:off x="152400" y="4114800"/>
            <a:ext cx="6553200" cy="4876800"/>
          </a:xfr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sz="2000" b="0" i="0" kern="1200" dirty="0">
                <a:solidFill>
                  <a:schemeClr val="tx1"/>
                </a:solidFill>
                <a:effectLst/>
                <a:latin typeface="Arial Rounded MT Bold" pitchFamily="34" charset="0"/>
                <a:ea typeface="+mn-ea"/>
                <a:cs typeface="Arial" charset="0"/>
              </a:rPr>
              <a:t>https://allisraelnews.com/blog/macron-you-asked-for-it-you-got-it-a-palestinian-state</a:t>
            </a:r>
            <a:endParaRPr lang="en-US" altLang="en-US" dirty="0"/>
          </a:p>
          <a:p>
            <a:endParaRPr lang="en-US" altLang="en-US" dirty="0"/>
          </a:p>
        </p:txBody>
      </p:sp>
      <p:cxnSp>
        <p:nvCxnSpPr>
          <p:cNvPr id="3" name="Straight Connector 2">
            <a:extLst>
              <a:ext uri="{FF2B5EF4-FFF2-40B4-BE49-F238E27FC236}">
                <a16:creationId xmlns:a16="http://schemas.microsoft.com/office/drawing/2014/main" id="{623425C1-4FD4-8FE7-825B-EBEE862705A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276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7693D-B489-6810-4E25-006AD9525F7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FD3DD79-92BA-4230-2E0D-F82E43F9B9B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0D846676-42E8-9536-E586-C40700281DD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DB916D5B-0184-3AE3-54FD-974C4E1259A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B92377E-61F7-E111-7F33-C27AE31EB7F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86C8C98-6B06-0F31-70AB-037FAFF5DD70}"/>
              </a:ext>
            </a:extLst>
          </p:cNvPr>
          <p:cNvSpPr>
            <a:spLocks noGrp="1" noChangeArrowheads="1"/>
          </p:cNvSpPr>
          <p:nvPr>
            <p:ph type="body" idx="1"/>
          </p:nvPr>
        </p:nvSpPr>
        <p:spPr>
          <a:xfrm>
            <a:off x="152400" y="4114800"/>
            <a:ext cx="6553200" cy="4876800"/>
          </a:xfrm>
        </p:spPr>
        <p:txBody>
          <a:bodyPr/>
          <a:lstStyle/>
          <a:p>
            <a:r>
              <a:rPr lang="en-US" sz="2000" b="1" i="0" kern="1200" dirty="0">
                <a:solidFill>
                  <a:schemeClr val="tx1"/>
                </a:solidFill>
                <a:effectLst/>
                <a:latin typeface="Arial Rounded MT Bold" pitchFamily="34" charset="0"/>
                <a:ea typeface="+mn-ea"/>
                <a:cs typeface="Arial" charset="0"/>
              </a:rPr>
              <a:t>FRC Action</a:t>
            </a:r>
            <a:br>
              <a:rPr lang="en-US" dirty="0"/>
            </a:br>
            <a:r>
              <a:rPr lang="en-US" sz="2000" b="0" i="0" kern="1200" dirty="0">
                <a:solidFill>
                  <a:schemeClr val="tx1"/>
                </a:solidFill>
                <a:effectLst/>
                <a:latin typeface="Arial Rounded MT Bold" pitchFamily="34" charset="0"/>
                <a:ea typeface="+mn-ea"/>
                <a:cs typeface="Arial" charset="0"/>
                <a:hlinkClick r:id="rId3"/>
              </a:rPr>
              <a:t>801 G Street NW, Washington, D.C. 20001</a:t>
            </a:r>
            <a:br>
              <a:rPr lang="en-US" dirty="0"/>
            </a:br>
            <a:r>
              <a:rPr lang="en-US" sz="2000" b="0" i="0" u="none" strike="noStrike" kern="1200" dirty="0">
                <a:solidFill>
                  <a:schemeClr val="tx1"/>
                </a:solidFill>
                <a:effectLst/>
                <a:latin typeface="Arial Rounded MT Bold" pitchFamily="34" charset="0"/>
                <a:ea typeface="+mn-ea"/>
                <a:cs typeface="Arial" charset="0"/>
                <a:hlinkClick r:id="rId4"/>
              </a:rPr>
              <a:t>1-877/372-2808</a:t>
            </a:r>
            <a:r>
              <a:rPr lang="en-US" sz="2000" b="0" i="0" kern="1200" dirty="0">
                <a:solidFill>
                  <a:schemeClr val="tx1"/>
                </a:solidFill>
                <a:effectLst/>
                <a:latin typeface="Arial Rounded MT Bold" pitchFamily="34" charset="0"/>
                <a:ea typeface="+mn-ea"/>
                <a:cs typeface="Arial" charset="0"/>
              </a:rPr>
              <a:t> | </a:t>
            </a:r>
            <a:r>
              <a:rPr lang="en-US" sz="2000" b="0" i="0" u="none" strike="noStrike" kern="1200" dirty="0">
                <a:solidFill>
                  <a:schemeClr val="tx1"/>
                </a:solidFill>
                <a:effectLst/>
                <a:latin typeface="Arial Rounded MT Bold" pitchFamily="34" charset="0"/>
                <a:ea typeface="+mn-ea"/>
                <a:cs typeface="Arial" charset="0"/>
                <a:hlinkClick r:id="rId5"/>
              </a:rPr>
              <a:t>Contact FRC Action</a:t>
            </a:r>
            <a:br>
              <a:rPr lang="en-US" dirty="0"/>
            </a:br>
            <a:endParaRPr lang="en-US" altLang="en-US" dirty="0"/>
          </a:p>
        </p:txBody>
      </p:sp>
      <p:cxnSp>
        <p:nvCxnSpPr>
          <p:cNvPr id="3" name="Straight Connector 2">
            <a:extLst>
              <a:ext uri="{FF2B5EF4-FFF2-40B4-BE49-F238E27FC236}">
                <a16:creationId xmlns:a16="http://schemas.microsoft.com/office/drawing/2014/main" id="{99AC6D1F-AD6D-FFF7-6064-DF63ED97F0C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35969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23CC8-1C79-229F-38D8-7376F518F48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FACEB0D-AF69-25CB-88A8-10D70DF1B49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5D97BDD-7512-F956-0CA8-E6216046698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A339FEBA-4947-6F5E-8F81-8C52F8A0810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BE08455-B2CC-88F8-757F-1CBD7BB1157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A510F77-BA13-2485-AE78-0AAEC173D561}"/>
              </a:ext>
            </a:extLst>
          </p:cNvPr>
          <p:cNvSpPr>
            <a:spLocks noGrp="1" noChangeArrowheads="1"/>
          </p:cNvSpPr>
          <p:nvPr>
            <p:ph type="body" idx="1"/>
          </p:nvPr>
        </p:nvSpPr>
        <p:spPr>
          <a:xfrm>
            <a:off x="152400" y="4114800"/>
            <a:ext cx="6553200" cy="4876800"/>
          </a:xfrm>
        </p:spPr>
        <p:txBody>
          <a:bodyPr/>
          <a:lstStyle/>
          <a:p>
            <a:r>
              <a:rPr lang="en-US" sz="2000" b="1" i="0" kern="1200" dirty="0">
                <a:solidFill>
                  <a:schemeClr val="tx1"/>
                </a:solidFill>
                <a:effectLst/>
                <a:latin typeface="Arial Rounded MT Bold" pitchFamily="34" charset="0"/>
                <a:ea typeface="+mn-ea"/>
                <a:cs typeface="Arial" charset="0"/>
              </a:rPr>
              <a:t>FRC Action</a:t>
            </a:r>
            <a:br>
              <a:rPr lang="en-US" dirty="0"/>
            </a:br>
            <a:r>
              <a:rPr lang="en-US" sz="2000" b="0" i="0" kern="1200" dirty="0">
                <a:solidFill>
                  <a:schemeClr val="tx1"/>
                </a:solidFill>
                <a:effectLst/>
                <a:latin typeface="Arial Rounded MT Bold" pitchFamily="34" charset="0"/>
                <a:ea typeface="+mn-ea"/>
                <a:cs typeface="Arial" charset="0"/>
                <a:hlinkClick r:id="rId3"/>
              </a:rPr>
              <a:t>801 G Street NW, Washington, D.C. 20001</a:t>
            </a:r>
            <a:br>
              <a:rPr lang="en-US" dirty="0"/>
            </a:br>
            <a:r>
              <a:rPr lang="en-US" sz="2000" b="0" i="0" u="none" strike="noStrike" kern="1200" dirty="0">
                <a:solidFill>
                  <a:schemeClr val="tx1"/>
                </a:solidFill>
                <a:effectLst/>
                <a:latin typeface="Arial Rounded MT Bold" pitchFamily="34" charset="0"/>
                <a:ea typeface="+mn-ea"/>
                <a:cs typeface="Arial" charset="0"/>
                <a:hlinkClick r:id="rId4"/>
              </a:rPr>
              <a:t>1-877/372-2808</a:t>
            </a:r>
            <a:r>
              <a:rPr lang="en-US" sz="2000" b="0" i="0" kern="1200" dirty="0">
                <a:solidFill>
                  <a:schemeClr val="tx1"/>
                </a:solidFill>
                <a:effectLst/>
                <a:latin typeface="Arial Rounded MT Bold" pitchFamily="34" charset="0"/>
                <a:ea typeface="+mn-ea"/>
                <a:cs typeface="Arial" charset="0"/>
              </a:rPr>
              <a:t> | </a:t>
            </a:r>
            <a:r>
              <a:rPr lang="en-US" sz="2000" b="0" i="0" u="none" strike="noStrike" kern="1200" dirty="0">
                <a:solidFill>
                  <a:schemeClr val="tx1"/>
                </a:solidFill>
                <a:effectLst/>
                <a:latin typeface="Arial Rounded MT Bold" pitchFamily="34" charset="0"/>
                <a:ea typeface="+mn-ea"/>
                <a:cs typeface="Arial" charset="0"/>
                <a:hlinkClick r:id="rId5"/>
              </a:rPr>
              <a:t>Contact FRC Action</a:t>
            </a:r>
            <a:br>
              <a:rPr lang="en-US" dirty="0"/>
            </a:br>
            <a:endParaRPr lang="en-US" altLang="en-US" dirty="0"/>
          </a:p>
        </p:txBody>
      </p:sp>
      <p:cxnSp>
        <p:nvCxnSpPr>
          <p:cNvPr id="3" name="Straight Connector 2">
            <a:extLst>
              <a:ext uri="{FF2B5EF4-FFF2-40B4-BE49-F238E27FC236}">
                <a16:creationId xmlns:a16="http://schemas.microsoft.com/office/drawing/2014/main" id="{9EE9B558-F4A5-1309-82AE-6D8E3167186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542822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12650-7396-8C55-3087-4F36BA4A420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1EC0A10-25EB-04F5-E647-A3E07BF1C4C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6C1F0D3-93C7-01F8-47A0-176A3764BDC1}"/>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C4EB172F-3483-9B37-E869-39D5FE218C5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88B30CA-D5B3-392A-5CD6-7FB0F4971B2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2939FBB-8DF2-F579-EF15-CF214C1C8787}"/>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6BD5DD57-632C-F95F-7E79-54B2E197B9F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27126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BAA12-896E-9D37-D87E-63030E26847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27A8F6E-FB1E-33E2-7094-3C44781927E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285052AC-C9CF-621B-AF41-277F5F39471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0FE0FE48-4467-0D9E-9C42-7BE81059AB3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AD59007-4EF5-0DB0-201F-35BD2B1ABB9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639E0B0-348B-5FC0-401D-2DA9C5B5D16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EF518CBA-9099-CF7D-EC49-C2D0A9ED169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3320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CF9C0-10B1-2CA9-27F9-09DB5B9CEC5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0C594A8-5DAC-4AFB-26D0-92375E1861D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5ABD8DF5-12C3-89A7-2AD1-D6CCD510F50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CD8A1F38-9C5B-A7CA-7C9F-E0AB37630D5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886FC94-28F7-E5BA-2548-E1512E42D29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1A5664A-2ED0-0A68-8CBF-6465E96B819D}"/>
              </a:ext>
            </a:extLst>
          </p:cNvPr>
          <p:cNvSpPr>
            <a:spLocks noGrp="1" noChangeArrowheads="1"/>
          </p:cNvSpPr>
          <p:nvPr>
            <p:ph type="body" idx="1"/>
          </p:nvPr>
        </p:nvSpPr>
        <p:spPr>
          <a:xfrm>
            <a:off x="152400" y="4114800"/>
            <a:ext cx="6553200" cy="4876800"/>
          </a:xfrm>
        </p:spPr>
        <p:txBody>
          <a:bodyPr/>
          <a:lstStyle/>
          <a:p>
            <a:r>
              <a:rPr lang="en-US" sz="2000" b="1" i="0" kern="1200" baseline="30000" dirty="0">
                <a:solidFill>
                  <a:schemeClr val="tx1"/>
                </a:solidFill>
                <a:effectLst/>
                <a:latin typeface="Arial Rounded MT Bold" pitchFamily="34" charset="0"/>
                <a:ea typeface="+mn-ea"/>
                <a:cs typeface="Arial" charset="0"/>
              </a:rPr>
              <a:t> </a:t>
            </a:r>
            <a:endParaRPr lang="en-US" altLang="en-US" dirty="0"/>
          </a:p>
        </p:txBody>
      </p:sp>
      <p:cxnSp>
        <p:nvCxnSpPr>
          <p:cNvPr id="3" name="Straight Connector 2">
            <a:extLst>
              <a:ext uri="{FF2B5EF4-FFF2-40B4-BE49-F238E27FC236}">
                <a16:creationId xmlns:a16="http://schemas.microsoft.com/office/drawing/2014/main" id="{C939FC77-F93A-9A77-B5F1-39A1C824450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73264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425BE1-6AE5-9AA0-087A-A50F366E1E8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35C78A5-8460-4C2C-E61B-55F0419D05D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5EF6D853-6D97-A80A-329D-DA601349CE2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4540AC8D-CE8A-2C7D-A511-86D528EF3DD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0A398847-A473-6B65-F704-43CD9BD5959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8ABD873-8FCC-FA8A-F2AD-05CF40951BEC}"/>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53343ED8-9858-ABB5-5737-3BCA4F43AD0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77591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FFF5C-86F9-5F4D-0F5B-AFF7AD406DA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B7D53D5-7167-21DC-664C-D4284213F96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F49A0438-0097-4BB3-8B22-A6114057A3A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9CF5802A-5184-BB97-DFCA-C24B7AFECD4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177F90F-FE17-0447-47A4-27A324C5189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AE7F3F9-76CC-592C-C2E8-96449F85A65F}"/>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DCF556C-D3D8-597D-7DA8-0CA591B311E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149214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F131B-5960-897F-F384-443974D13A8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25D51E5-D659-87D2-DB80-06E4F2834C6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6E9594F5-A638-F2C3-B7B9-68C8D0B6D83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58B4083C-7A69-EFD7-5CBE-C06C157178E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3D1C512-4DFC-7F34-086E-7E74B258428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DD3D253-BE75-E13E-6AF7-54403C53EA1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E379D256-67E1-728D-D7F1-C6F8DBCCAE6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92930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B3048-9352-249C-043D-76624D610D4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F332043-64F5-0913-FB69-127D469D5D0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81C69FF0-3301-FAA8-E7A2-C2C0DA0F338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89947401-3788-A5E3-0A1A-DC20688B50E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77BAE39-CEB8-DE2C-09F4-992FC8C8D71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A9C4C47-EEC5-27A4-A953-EA62D2FAFD3C}"/>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630EE1F4-0381-F169-8316-09CD836BEF3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884189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C6F608-20B3-614A-150B-969E5B4EDD0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406ADC8-4024-0BFA-7D57-B8A0B877554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1978A2EA-2EFA-D65B-9FB8-01CB225CDCD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D90B117B-5ED8-450A-F411-F1DB2629294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D5B550D-327B-7ED3-F3BC-987D49BF6D4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24A1EF9-0DEA-6F37-1ADB-7C4ED0116E6A}"/>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4DC55E66-C564-CB42-902D-3D745DFCA40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056542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DCB65-8B8B-3343-B755-650F7296A74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1E21BCA-5C5B-5A89-B3AB-FDB6F9F42A8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C86BED2-DB68-EE50-2D97-281F7094B44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9CCA0A64-352B-FFFC-13E7-EA67CF898B5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EE068C7-802A-0B30-3D93-1AC0BEB8FAD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F5B7C31-0ACD-1233-E83A-E510963F13B4}"/>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85D9BFA0-65E5-1B0A-1D4E-C383875C526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7910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A59C1-0468-BC6F-68B3-5BC46CB9D54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66C6B1E-9DF6-82BE-5334-E77E15B3601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125ABE6C-2276-5E81-4709-48D8217A9DC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6B4BC647-F334-F021-EA62-A2B41C0E63B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AE272B5-23BB-50DC-CEDC-5AA6B2DB9DA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75598D2-8A67-9764-AAFD-461BC75519EA}"/>
              </a:ext>
            </a:extLst>
          </p:cNvPr>
          <p:cNvSpPr>
            <a:spLocks noGrp="1" noChangeArrowheads="1"/>
          </p:cNvSpPr>
          <p:nvPr>
            <p:ph type="body" idx="1"/>
          </p:nvPr>
        </p:nvSpPr>
        <p:spPr>
          <a:xfrm>
            <a:off x="152400" y="4114800"/>
            <a:ext cx="6553200" cy="4876800"/>
          </a:xfrm>
        </p:spPr>
        <p:txBody>
          <a:bodyPr/>
          <a:lstStyle/>
          <a:p>
            <a:r>
              <a:rPr lang="en-US" altLang="en-US" dirty="0"/>
              <a:t>He holds a B.A. in history from California State University, Fresno, and pastoral training from Mennonite Brethren Biblical Seminary. McCoy previously worked in management roles at Unilever before entering ministry. </a:t>
            </a:r>
          </a:p>
          <a:p>
            <a:endParaRPr lang="en-US" altLang="en-US" dirty="0"/>
          </a:p>
          <a:p>
            <a:r>
              <a:rPr lang="en-US" altLang="en-US" dirty="0"/>
              <a:t>Much of the following from:</a:t>
            </a:r>
          </a:p>
          <a:p>
            <a:r>
              <a:rPr lang="en-US" altLang="en-US" dirty="0"/>
              <a:t>https://www.prageru.com/videos/christians-have-a-responsibility-to-vote-pastor-rob-mccoy</a:t>
            </a:r>
          </a:p>
        </p:txBody>
      </p:sp>
      <p:cxnSp>
        <p:nvCxnSpPr>
          <p:cNvPr id="3" name="Straight Connector 2">
            <a:extLst>
              <a:ext uri="{FF2B5EF4-FFF2-40B4-BE49-F238E27FC236}">
                <a16:creationId xmlns:a16="http://schemas.microsoft.com/office/drawing/2014/main" id="{6003AD62-FD62-A8DE-1483-A9B97DFBEA1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723122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397B3-04BB-CCA2-6DB7-ABE364E93F7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E3165CC-0743-63B0-0ADF-70CE88B5374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59A802F6-DCD7-07FC-A5F3-04AA4C31F93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34D5B34C-24DF-17F7-4DF1-638E1FC59E2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698B0EA-80FE-208E-9CB1-F2BC50EBA93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026669C-38BC-BB75-A136-A8B17B954C2C}"/>
              </a:ext>
            </a:extLst>
          </p:cNvPr>
          <p:cNvSpPr>
            <a:spLocks noGrp="1" noChangeArrowheads="1"/>
          </p:cNvSpPr>
          <p:nvPr>
            <p:ph type="body" idx="1"/>
          </p:nvPr>
        </p:nvSpPr>
        <p:spPr>
          <a:xfrm>
            <a:off x="152400" y="4114800"/>
            <a:ext cx="6553200" cy="4876800"/>
          </a:xfrm>
        </p:spPr>
        <p:txBody>
          <a:bodyPr/>
          <a:lstStyle/>
          <a:p>
            <a:r>
              <a:rPr lang="en-US" altLang="en-US" dirty="0"/>
              <a:t>Story of his and Charlie’s meeting:  </a:t>
            </a:r>
          </a:p>
          <a:p>
            <a:r>
              <a:rPr lang="en-US" altLang="en-US" dirty="0"/>
              <a:t>I didn’t know there was anyone like you: pastor and politician, </a:t>
            </a:r>
          </a:p>
          <a:p>
            <a:r>
              <a:rPr lang="en-US" altLang="en-US" dirty="0"/>
              <a:t>I didn’t know there was anyone like you: young and conservative. </a:t>
            </a:r>
          </a:p>
          <a:p>
            <a:r>
              <a:rPr lang="en-US" altLang="en-US" dirty="0"/>
              <a:t>Play two movies.</a:t>
            </a:r>
          </a:p>
          <a:p>
            <a:endParaRPr lang="en-US" altLang="en-US" dirty="0"/>
          </a:p>
        </p:txBody>
      </p:sp>
      <p:cxnSp>
        <p:nvCxnSpPr>
          <p:cNvPr id="3" name="Straight Connector 2">
            <a:extLst>
              <a:ext uri="{FF2B5EF4-FFF2-40B4-BE49-F238E27FC236}">
                <a16:creationId xmlns:a16="http://schemas.microsoft.com/office/drawing/2014/main" id="{7082E79C-BEB1-2B9D-2E0C-20600E3A93B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34126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B51BE1-3BC3-7951-1723-F8C26D158A2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6801A6F8-3A85-1C9F-B966-F4E144790A0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67034015-1B06-D169-87B7-2B0D2F2663E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8D9FB269-B187-104F-7998-6133A49A173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A554A99-949D-0283-AD07-3B8A8D80C9D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838FA6F-98FD-F22C-F6F5-B3A5843AD40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14CF8E70-DECC-BC65-CF64-62510297927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96827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A8227E-D6A7-9E52-ACED-DB32512D99C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D8959DE-43CF-E497-B34C-C544357EF5F1}"/>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BBB48A74-3EED-F0D9-10D1-47F76A378B5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A8621C87-8869-4166-0CA0-71919BCFDF2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6BFBEB0-4459-D5F5-D734-EA123F6A55E2}"/>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16E378F-7D7B-C959-5160-35738BAE3C5D}"/>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1060F1E-41BC-0426-87CF-46739E8AA61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86726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A6D37-2373-6633-2BD7-AA1C88731EA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D6A28D3-8C5D-FB24-7E0A-BA6CD736A4ED}"/>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BFF258A8-2C3E-186D-819A-9E7C286D4EF9}"/>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D4D27F56-AE8B-6BB8-94A0-D3A2FCEF845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48522DF-8AC3-2110-DB13-CFF4A0A1588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A3CA647-2677-39A5-5237-349CE297292C}"/>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756BBCD4-E0D2-5B65-B757-4EC7CA1711F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9158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183A5-563F-09B1-1CDE-7D397149D3A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0FD8EE1-ACAD-0E6B-A7F6-10FF7F090EC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F209D0C5-5539-973F-7EC5-00CD2D95306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E77ED3F-2D12-2509-E342-4D73E873F82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30EA83A-C561-BB17-55F8-44E69F5C579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953F33D-618C-68FE-15B3-30D15E95E68B}"/>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A0929DD1-CAAA-A862-4213-978402BD5D5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23189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C8A2F-DAF7-899B-7648-9E51927BEDD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FFAB5C86-A9B7-5B75-7C33-3CC98CEAB9B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07682E3-084B-9DE9-6FE5-44AFE025094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0AB45E2C-3359-0496-CBE0-C30C42D74EA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2A0AE6A-B2F9-86DE-EF00-25BB3D2D499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F515F59-1ABD-F153-B87A-B89A508E727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E9913D0B-CA6C-6A3C-B5DB-F8506619FD4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061786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C45BD-2037-1A65-A1A9-0BDDD6511F7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EE39D9A-500D-3FE4-C477-9BEF6F1D9A3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FBBE9E3B-A574-F02C-7335-2555F05659C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B95AF280-BF91-68F8-6378-EB30668AECD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F455440-47EC-41F6-5BFD-1A56D00824A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948FBF3-9472-7228-A613-6F097EACC78F}"/>
              </a:ext>
            </a:extLst>
          </p:cNvPr>
          <p:cNvSpPr>
            <a:spLocks noGrp="1" noChangeArrowheads="1"/>
          </p:cNvSpPr>
          <p:nvPr>
            <p:ph type="body" idx="1"/>
          </p:nvPr>
        </p:nvSpPr>
        <p:spPr>
          <a:xfrm>
            <a:off x="152400" y="4114800"/>
            <a:ext cx="6553200" cy="4876800"/>
          </a:xfrm>
        </p:spPr>
        <p:txBody>
          <a:bodyPr/>
          <a:lstStyle/>
          <a:p>
            <a:r>
              <a:rPr lang="en-US" altLang="en-US" dirty="0"/>
              <a:t>Pastor Mathers reformed politics with scripture!</a:t>
            </a:r>
          </a:p>
        </p:txBody>
      </p:sp>
      <p:cxnSp>
        <p:nvCxnSpPr>
          <p:cNvPr id="3" name="Straight Connector 2">
            <a:extLst>
              <a:ext uri="{FF2B5EF4-FFF2-40B4-BE49-F238E27FC236}">
                <a16:creationId xmlns:a16="http://schemas.microsoft.com/office/drawing/2014/main" id="{71012100-613F-30D5-DFAD-27D4AC2F5C0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4778694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05F17-E1EC-04B6-A21F-2AB2B84DDAF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C315962-7443-C21D-E975-365B3BB8F1F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24D47C81-5F93-8B16-CB62-8BDEC14DF36A}"/>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78CA1D48-D648-8039-A3C8-6D7CF623A61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45F3C3C-8B03-6E36-8ADC-339482CB9A1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43059C0-7DE1-3795-DDBA-E910FDF36BE2}"/>
              </a:ext>
            </a:extLst>
          </p:cNvPr>
          <p:cNvSpPr>
            <a:spLocks noGrp="1" noChangeArrowheads="1"/>
          </p:cNvSpPr>
          <p:nvPr>
            <p:ph type="body" idx="1"/>
          </p:nvPr>
        </p:nvSpPr>
        <p:spPr>
          <a:xfrm>
            <a:off x="152400" y="4114800"/>
            <a:ext cx="6553200" cy="4876800"/>
          </a:xfrm>
        </p:spPr>
        <p:txBody>
          <a:bodyPr/>
          <a:lstStyle/>
          <a:p>
            <a:r>
              <a:rPr lang="en-US" altLang="en-US" dirty="0"/>
              <a:t>Social media slander of Erika Kirk, Charlie’s murder conspiracies, Pastor Rob McCoy himself, Jewish people.</a:t>
            </a:r>
          </a:p>
        </p:txBody>
      </p:sp>
      <p:cxnSp>
        <p:nvCxnSpPr>
          <p:cNvPr id="3" name="Straight Connector 2">
            <a:extLst>
              <a:ext uri="{FF2B5EF4-FFF2-40B4-BE49-F238E27FC236}">
                <a16:creationId xmlns:a16="http://schemas.microsoft.com/office/drawing/2014/main" id="{CD3F3849-C47E-7965-B184-07BCCDA1AA6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657316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C79482-7A86-C6FD-DD7D-02096B5B71A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6AD7795-94FD-E37F-896E-C4B7AAFB4E8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6B23236-A8EC-9C6A-0894-7FEF1DC7E0A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642FB61C-3AF6-3965-ED63-98EDBA9912F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78B45FB-2D7F-7011-C39D-433B05BF9A3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E671047-FE79-22B7-3CFD-94DE9495792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7A783413-1DF3-4E91-4560-86A9E0B6251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4019245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8D9159-6964-628B-78FD-848A5AF2DC7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FC84A0F-E7A6-B8E6-040B-AB9E2A2E801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C84D0735-2ECC-CD4C-D4A7-83EFF1C8497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B554F802-6117-159E-7107-6C46F82B66C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26094ED-8976-30FE-0181-9CFF24DEED3C}"/>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FC7C2C4-9958-96F1-F58D-E3755902E63C}"/>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293EB850-6BD3-D76B-4D71-E47F2C5AFE3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3275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08B3A-336F-0156-9EF8-198C624720A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D4BF4312-518C-0042-B2CC-750C2C87E02C}"/>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A9E37128-4167-4C58-4C57-83A465C252E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F109CFD1-4E06-623C-E46E-FCC7C4229D5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F6AB1BC-1907-4CEA-AEC5-FD405C301B3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C8216383-DB99-34AE-9DB3-6E1D46D838BA}"/>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754F70C7-055D-0ABF-7FFB-3693D85186B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024250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1C3DA-66C0-6955-5719-5DC05BA7E5D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0A256A2-F895-71E7-F45B-3F0BBF202C2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8CF78162-6CAE-A0F5-679D-DA444BE8812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FB68CD82-3AAC-EA90-8EBF-C0FC4F48624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3DD6727-C6F7-19D5-FFCA-FFEF45F5FD0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42F9063-9E34-A3F7-42D8-1C52FD91814C}"/>
              </a:ext>
            </a:extLst>
          </p:cNvPr>
          <p:cNvSpPr>
            <a:spLocks noGrp="1" noChangeArrowheads="1"/>
          </p:cNvSpPr>
          <p:nvPr>
            <p:ph type="body" idx="1"/>
          </p:nvPr>
        </p:nvSpPr>
        <p:spPr>
          <a:xfrm>
            <a:off x="152400" y="4114800"/>
            <a:ext cx="6553200" cy="4876800"/>
          </a:xfrm>
        </p:spPr>
        <p:txBody>
          <a:bodyPr/>
          <a:lstStyle/>
          <a:p>
            <a:r>
              <a:rPr lang="en-US" altLang="en-US" dirty="0"/>
              <a:t>Ideas formed out of preaching on Locke and civic duties.</a:t>
            </a:r>
          </a:p>
        </p:txBody>
      </p:sp>
      <p:cxnSp>
        <p:nvCxnSpPr>
          <p:cNvPr id="3" name="Straight Connector 2">
            <a:extLst>
              <a:ext uri="{FF2B5EF4-FFF2-40B4-BE49-F238E27FC236}">
                <a16:creationId xmlns:a16="http://schemas.microsoft.com/office/drawing/2014/main" id="{7EE28E96-3E02-AE88-FB0E-EA87221D066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550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32C68-45CB-A999-D638-11DCBF7F1E4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640124A-F8BA-27D4-69CF-DCA7D153F55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88202CAB-3C6E-9E1F-1F04-2699FD90F57F}"/>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188C7D87-30EF-0EF7-21D9-BF3D27C9E81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2C2A3D2-C752-9B7F-4AE0-40B8BF22442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0C3EF7E-1FFE-C07A-EE52-61EFC6887459}"/>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B71D75C-D87B-C819-CF24-0892B18A1F7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89276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42761-E7DD-727F-781A-8073AC5F8F3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42084D3-344C-4218-97DD-D6757F4A26A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D9A7783E-14CA-03B3-F668-698E03CDEBE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FAF59DB6-606E-E7B5-8501-80C476F77251}"/>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46CF897E-2715-4353-3E03-1E385D4788A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B11E35C-0465-1E93-C7CE-F0DBD4E5E6FD}"/>
              </a:ext>
            </a:extLst>
          </p:cNvPr>
          <p:cNvSpPr>
            <a:spLocks noGrp="1" noChangeArrowheads="1"/>
          </p:cNvSpPr>
          <p:nvPr>
            <p:ph type="body" idx="1"/>
          </p:nvPr>
        </p:nvSpPr>
        <p:spPr>
          <a:xfrm>
            <a:off x="152400" y="4114800"/>
            <a:ext cx="6553200" cy="4876800"/>
          </a:xfrm>
        </p:spPr>
        <p:txBody>
          <a:bodyPr/>
          <a:lstStyle/>
          <a:p>
            <a:r>
              <a:rPr lang="en-US" altLang="en-US" dirty="0"/>
              <a:t>80% of Christian women who had abortions did so after making a decision for Messiah</a:t>
            </a:r>
          </a:p>
        </p:txBody>
      </p:sp>
      <p:cxnSp>
        <p:nvCxnSpPr>
          <p:cNvPr id="3" name="Straight Connector 2">
            <a:extLst>
              <a:ext uri="{FF2B5EF4-FFF2-40B4-BE49-F238E27FC236}">
                <a16:creationId xmlns:a16="http://schemas.microsoft.com/office/drawing/2014/main" id="{9CA8496D-089D-20BE-3406-38536A5DB14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671683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93B8A8-B8A0-AA65-DBE7-B75A9BA4BDFE}"/>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2B25038-D285-35C2-BC32-52E7832485A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8440DC2-8630-CDF1-EFFF-76E41E36532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5290880D-BD78-2937-1E75-92CCAD2E708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1A93E9F-FFA2-A976-722C-CC6727AD681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D7ED9C4-F6C0-A828-87E9-2B28BDB97CDE}"/>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D5362C28-F866-A7E7-E05F-9B23CB97B4D2}"/>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086570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6D81F-51C0-71EE-DC32-4DB872B0BE1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914B4FC-8C6E-5862-98CE-651A1106C73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E09A2858-44B7-4F44-E745-DFF5F560E4A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104A83C7-A286-0CA8-11B2-B807524070E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27D8058-FF15-07B4-4915-090D7CD6BC5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33FE11C-F0ED-CCE8-2E81-6527BE9A335D}"/>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2D8E320A-0EF4-EAC5-89DF-CD451A9EE404}"/>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605552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D4BC8-1D01-B2C7-0EEB-8D8F367562D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E4CCD9B-6DEA-4244-1781-15AA5D68C7B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7E17BC55-702A-FB8A-BE93-886A666EDC4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FC1D109D-B2CC-BBCF-5847-3EEEB16DC4A2}"/>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4BE43D6-2A1D-AA97-C6C8-CAF4A36360E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34E341D-A9DF-E637-9493-283523F78932}"/>
              </a:ext>
            </a:extLst>
          </p:cNvPr>
          <p:cNvSpPr>
            <a:spLocks noGrp="1" noChangeArrowheads="1"/>
          </p:cNvSpPr>
          <p:nvPr>
            <p:ph type="body" idx="1"/>
          </p:nvPr>
        </p:nvSpPr>
        <p:spPr>
          <a:xfrm>
            <a:off x="152400" y="4114800"/>
            <a:ext cx="6553200" cy="4876800"/>
          </a:xfrm>
        </p:spPr>
        <p:txBody>
          <a:bodyPr/>
          <a:lstStyle/>
          <a:p>
            <a:r>
              <a:rPr lang="en-US" altLang="en-US" dirty="0"/>
              <a:t>We are to submit to authorities that do good!</a:t>
            </a:r>
          </a:p>
        </p:txBody>
      </p:sp>
      <p:cxnSp>
        <p:nvCxnSpPr>
          <p:cNvPr id="3" name="Straight Connector 2">
            <a:extLst>
              <a:ext uri="{FF2B5EF4-FFF2-40B4-BE49-F238E27FC236}">
                <a16:creationId xmlns:a16="http://schemas.microsoft.com/office/drawing/2014/main" id="{6AA87F87-273F-FD30-1EB2-ED704D0D1B2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983761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90A33-39E0-9A29-F162-698449BA60C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D0F44FC-C683-C7EF-96A7-ABE5F10745F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C0E166A3-5C74-22E3-AFB2-0CF72100AF1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DEE53416-E159-7D39-60CE-983ECE1D2DC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F3D4D89-BEA0-699F-8C00-09D83E35209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9535583-E524-2151-35AA-1FE0ACC0A11C}"/>
              </a:ext>
            </a:extLst>
          </p:cNvPr>
          <p:cNvSpPr>
            <a:spLocks noGrp="1" noChangeArrowheads="1"/>
          </p:cNvSpPr>
          <p:nvPr>
            <p:ph type="body" idx="1"/>
          </p:nvPr>
        </p:nvSpPr>
        <p:spPr>
          <a:xfrm>
            <a:off x="152400" y="4114800"/>
            <a:ext cx="6553200" cy="4876800"/>
          </a:xfrm>
        </p:spPr>
        <p:txBody>
          <a:bodyPr/>
          <a:lstStyle/>
          <a:p>
            <a:r>
              <a:rPr lang="en-US" altLang="en-US" dirty="0"/>
              <a:t>And most congregations will NOT allow Chloe Cole or Riley Gaines to speak!</a:t>
            </a:r>
          </a:p>
        </p:txBody>
      </p:sp>
      <p:cxnSp>
        <p:nvCxnSpPr>
          <p:cNvPr id="3" name="Straight Connector 2">
            <a:extLst>
              <a:ext uri="{FF2B5EF4-FFF2-40B4-BE49-F238E27FC236}">
                <a16:creationId xmlns:a16="http://schemas.microsoft.com/office/drawing/2014/main" id="{60F90D43-4C00-5C16-79A6-1C51532337D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480076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B65ED-624B-27BC-A8A7-AD8B8F14E0B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ED11A3C-B4CF-65F1-903C-2D8E779FF3F5}"/>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9708C5D2-79CC-39FA-0E1F-6E27CC785093}"/>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BFD8E00E-25D1-20AD-7B51-A08425536C0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7F0FE4B-331C-ED40-4E83-2738344B7EE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AE9F0E8-7DF4-1780-5EB9-6A0B1EAD001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177465D9-7682-0667-085B-0257CEA17977}"/>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85676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1F2EE-C531-5421-19B1-279551FCE235}"/>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08DB47A-A215-4A5C-6688-75A7147A886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64B07D56-D42A-7C96-A5CD-2A66539B9A3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C8F25479-7E02-B73B-2FDC-F6F26CC9DC5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1EE35B44-C10E-5A28-D26B-24941642BE7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09836B8-E320-7A24-6750-022A54308D7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49607010-3E7B-4F3F-3527-7255A8DEFF1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189864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749C6-B4AA-A3C0-6E92-45437B0F829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37B38F3-4764-7330-FC57-52F1936958A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AF947A00-00EC-38CC-2A8F-6F13D728514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35291B10-2757-03DD-6CA7-40BE5039FAE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F383FDB1-4862-678C-B172-1F1EF6DD6FF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AEFE3B28-C4A9-5457-56DF-19474C6B12FD}"/>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5D2FBF96-7665-46E9-A942-CABA2214228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127136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A30A2-CA2B-5745-ED75-78B717F3861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5E7F391-8423-7779-B376-4A443D9884F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42B67C39-2BAE-4E04-5B41-9EAC3E2DD91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E30407D-A2B8-B221-7D40-E44783A22415}"/>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BC88C71F-C1F6-073E-F73F-C186A952737B}"/>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DC50C91-E9A8-8C8C-7561-61AC7EBF723A}"/>
              </a:ext>
            </a:extLst>
          </p:cNvPr>
          <p:cNvSpPr>
            <a:spLocks noGrp="1" noChangeArrowheads="1"/>
          </p:cNvSpPr>
          <p:nvPr>
            <p:ph type="body" idx="1"/>
          </p:nvPr>
        </p:nvSpPr>
        <p:spPr>
          <a:xfrm>
            <a:off x="152400" y="4114800"/>
            <a:ext cx="6553200" cy="4876800"/>
          </a:xfrm>
        </p:spPr>
        <p:txBody>
          <a:bodyPr/>
          <a:lstStyle/>
          <a:p>
            <a:r>
              <a:rPr lang="en-US" altLang="en-US" dirty="0"/>
              <a:t>Beautiful place, headwaters of Yarden/Jordan, Bacchus, nudity,</a:t>
            </a:r>
          </a:p>
        </p:txBody>
      </p:sp>
      <p:cxnSp>
        <p:nvCxnSpPr>
          <p:cNvPr id="3" name="Straight Connector 2">
            <a:extLst>
              <a:ext uri="{FF2B5EF4-FFF2-40B4-BE49-F238E27FC236}">
                <a16:creationId xmlns:a16="http://schemas.microsoft.com/office/drawing/2014/main" id="{1AE9EBB2-E5D4-8C1B-4192-39D2B8156C8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826918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81372-0AA2-7B6E-E5FC-55F6BE00934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14A9E33E-C804-30D6-B1EE-03264E0741BB}"/>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45A113FE-34BD-B7BD-B384-C37D9E654F0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A9A9F883-3844-57B5-F13B-AE761E5EF7B6}"/>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0D9279D-80F1-DD9A-4243-5920C143052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CBC0E94-DA35-F0E9-0499-7645454BD32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CF8B7242-3851-1A65-E147-20B99C4D44D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59914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D69DC-1E48-00EA-8693-C21F5B3A2D9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7D763156-3A85-EE98-9CA9-0A7434A0A2B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B283FDB8-AE19-9AB4-6085-D00D3CE3C46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4065AB18-301D-16A1-77DC-FB1D4348A69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58B4A8E8-32FA-F938-2FFC-202B519EBC7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912819A-2F81-6F96-4F97-D716D615A99C}"/>
              </a:ext>
            </a:extLst>
          </p:cNvPr>
          <p:cNvSpPr>
            <a:spLocks noGrp="1" noChangeArrowheads="1"/>
          </p:cNvSpPr>
          <p:nvPr>
            <p:ph type="body" idx="1"/>
          </p:nvPr>
        </p:nvSpPr>
        <p:spPr>
          <a:xfrm>
            <a:off x="152400" y="4114800"/>
            <a:ext cx="6553200" cy="4876800"/>
          </a:xfrm>
        </p:spPr>
        <p:txBody>
          <a:bodyPr/>
          <a:lstStyle/>
          <a:p>
            <a:r>
              <a:rPr lang="en-US" altLang="en-US" dirty="0"/>
              <a:t>King James was head of the Anglican Church, and wanted his authority over the church enforced.  This translation says that the believers are the conscience to the building of the City.</a:t>
            </a:r>
          </a:p>
        </p:txBody>
      </p:sp>
      <p:cxnSp>
        <p:nvCxnSpPr>
          <p:cNvPr id="3" name="Straight Connector 2">
            <a:extLst>
              <a:ext uri="{FF2B5EF4-FFF2-40B4-BE49-F238E27FC236}">
                <a16:creationId xmlns:a16="http://schemas.microsoft.com/office/drawing/2014/main" id="{FB4BA0BD-F3A3-32C9-A71E-48C31199E7B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976711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25178D-9097-1851-F17B-42CCCA24F07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86D4045-6ED2-7A03-9287-1A1D8C01825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1185A57B-042B-6D19-96D5-E7B2D41C0F9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ABC55942-AA26-B2E4-616E-9A3D38E5D24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8BB7FA7-0917-6D2C-3B1D-ADE74F77E32D}"/>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40AAB654-35D4-04C3-5A06-1A8E36A0E100}"/>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BCCD895E-D087-11A2-B7AF-6D0A5F48AA4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49054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3A0B4-BE66-0546-DDA0-020F82ADE85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ADD63CC-A302-4246-9453-30F9CE64ED6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EEAF7ED8-F24F-FE47-38ED-7D4442F4E58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E55324A3-095D-203E-7337-BA88AE36213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965B2AB-0461-EDF2-F69E-FF555F3DA3C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872E3B5-5B72-56F5-173C-87CA1A28BED0}"/>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1125EAC9-E13D-BB2A-7737-8589BE6AA75D}"/>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589492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52DE6A-5904-4BA5-7E06-86A3C94F870A}"/>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698E777-BC29-1EC7-D58F-2D8B161A2B7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0C4B4B1C-1EF1-6B8A-27CF-6466F2E4CAD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A197CCCE-B79F-70D3-BBE7-46CA56DA3C9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8D6D2BAA-62DD-03E3-2C46-F4893D5BEBA7}"/>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996D324C-2169-5A85-D505-9F974B183F15}"/>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71CDA184-1842-0CFB-703F-D4ED9FEE0BD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43920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33C6D-515F-1083-6D44-EF0FFC19743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2A53DBE2-6557-3D07-8641-CB75ADEFB26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87BBB64-0EFC-D9EE-5187-1CFD708D9C4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7C8642C0-DFE2-7C7A-6FE1-4448937ADB0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D51D79C-C617-1795-AE1F-7B8FC63C050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126AC4E5-115C-1DB1-90BB-D0D0C1C4E20E}"/>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41650550-89DB-8D48-9631-56F27CB9CB5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00421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8273B-5B99-09B5-D3F3-D785251F57D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99A4680-C308-42AB-D3D2-20554D2AE48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E52D70A8-4E5C-F244-B51F-4778D2BB3EF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52ABAAB9-C77B-0850-5DAB-9A6EEF0472C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485D0C5-F0E5-F9BB-CCEC-D18A504E249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6E409A00-CEE6-16D9-3890-3C63C5BCEA2F}"/>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4F0CB078-3DC2-9F96-FD9E-FB84FE49E5D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0195252"/>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5F171-A015-2030-9364-FEF7ABF0D74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96155B40-DE58-D948-4453-213E646A3A4A}"/>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8AF4DD24-4FE8-9D5D-E326-487C68A7A36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F12252E3-5AE9-4682-3760-4204EF5752B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2BA20FF-69BA-74A5-C4B3-C7A2809A2C04}"/>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C6AFABC-7B9D-4AAC-610C-8216CD1BA09C}"/>
              </a:ext>
            </a:extLst>
          </p:cNvPr>
          <p:cNvSpPr>
            <a:spLocks noGrp="1" noChangeArrowheads="1"/>
          </p:cNvSpPr>
          <p:nvPr>
            <p:ph type="body" idx="1"/>
          </p:nvPr>
        </p:nvSpPr>
        <p:spPr>
          <a:xfrm>
            <a:off x="152400" y="4114800"/>
            <a:ext cx="6553200" cy="4876800"/>
          </a:xfrm>
        </p:spPr>
        <p:txBody>
          <a:bodyPr/>
          <a:lstStyle/>
          <a:p>
            <a:r>
              <a:rPr lang="en-US" altLang="en-US" dirty="0"/>
              <a:t>https://en.koreaportal.com/articles/54239/20260125/south-koreas-religious-freedom-crisis-president-lee-jae-myung-faces.htm</a:t>
            </a:r>
          </a:p>
        </p:txBody>
      </p:sp>
      <p:cxnSp>
        <p:nvCxnSpPr>
          <p:cNvPr id="3" name="Straight Connector 2">
            <a:extLst>
              <a:ext uri="{FF2B5EF4-FFF2-40B4-BE49-F238E27FC236}">
                <a16:creationId xmlns:a16="http://schemas.microsoft.com/office/drawing/2014/main" id="{F804867B-8B33-F2DE-963C-F9A8B6755F1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7518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7071A-6938-A99B-21DC-F627610B53B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EE5E1BE-E8BE-947F-9BCF-D95CE840AEE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D2AD2A24-BB8D-21AD-846E-E3540DB6E3A8}"/>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13AB7970-D22A-C55D-3FC7-49345E946A4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388FF8A-38B7-1D70-046F-1611A4BF75F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D775C0B-B9DB-E7A1-18EA-2C12627AEA6C}"/>
              </a:ext>
            </a:extLst>
          </p:cNvPr>
          <p:cNvSpPr>
            <a:spLocks noGrp="1" noChangeArrowheads="1"/>
          </p:cNvSpPr>
          <p:nvPr>
            <p:ph type="body" idx="1"/>
          </p:nvPr>
        </p:nvSpPr>
        <p:spPr>
          <a:xfrm>
            <a:off x="152400" y="4114800"/>
            <a:ext cx="6553200" cy="4876800"/>
          </a:xfrm>
        </p:spPr>
        <p:txBody>
          <a:bodyPr/>
          <a:lstStyle/>
          <a:p>
            <a:r>
              <a:rPr lang="en-US" altLang="en-US" dirty="0"/>
              <a:t>https://en.koreaportal.com/articles/54239/20260125/south-koreas-religious-freedom-crisis-president-lee-jae-myung-faces.htm</a:t>
            </a:r>
          </a:p>
        </p:txBody>
      </p:sp>
      <p:cxnSp>
        <p:nvCxnSpPr>
          <p:cNvPr id="3" name="Straight Connector 2">
            <a:extLst>
              <a:ext uri="{FF2B5EF4-FFF2-40B4-BE49-F238E27FC236}">
                <a16:creationId xmlns:a16="http://schemas.microsoft.com/office/drawing/2014/main" id="{901B34BD-09F1-FFCA-7EF9-205D05C4A675}"/>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73457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C6A3E-EF96-8D42-692F-DAC424A32BE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FB5DD87-FDAE-FB64-8C02-21AFA638708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BCA63731-7FE1-D749-83ED-ED5B4B8B4127}"/>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AF9165C4-3BD6-E9E9-5658-39F867B8152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69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EBACA40-5926-FD59-5934-C934D3DAE39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8D18B0A2-E8D0-17AA-8AE0-00780853D189}"/>
              </a:ext>
            </a:extLst>
          </p:cNvPr>
          <p:cNvSpPr>
            <a:spLocks noGrp="1" noChangeArrowheads="1"/>
          </p:cNvSpPr>
          <p:nvPr>
            <p:ph type="body" idx="1"/>
          </p:nvPr>
        </p:nvSpPr>
        <p:spPr>
          <a:xfrm>
            <a:off x="152400" y="4114800"/>
            <a:ext cx="6553200" cy="4876800"/>
          </a:xfrm>
        </p:spPr>
        <p:txBody>
          <a:bodyPr/>
          <a:lstStyle/>
          <a:p>
            <a:r>
              <a:rPr lang="en-US" altLang="en-US" dirty="0"/>
              <a:t>https://en.koreaportal.com/articles/54239/20260125/south-koreas-religious-freedom-crisis-president-lee-jae-myung-faces.htm</a:t>
            </a:r>
          </a:p>
        </p:txBody>
      </p:sp>
      <p:cxnSp>
        <p:nvCxnSpPr>
          <p:cNvPr id="3" name="Straight Connector 2">
            <a:extLst>
              <a:ext uri="{FF2B5EF4-FFF2-40B4-BE49-F238E27FC236}">
                <a16:creationId xmlns:a16="http://schemas.microsoft.com/office/drawing/2014/main" id="{2972418C-AA8E-0B89-5646-A98BFAFB08F8}"/>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2517163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021692-971A-DFE8-7721-A39960BED66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B2A6A4F-ED32-86A3-5150-42127C1B2936}"/>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94C1E964-7034-9A39-4819-3328F4B30A7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2C2BDFAD-4B67-ADC6-D812-57938F092A3C}"/>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73DFDDB-7869-C2FE-A19E-10AFB05C0DE5}"/>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D8179C2-C6A8-F8CB-D899-E20A73A44482}"/>
              </a:ext>
            </a:extLst>
          </p:cNvPr>
          <p:cNvSpPr>
            <a:spLocks noGrp="1" noChangeArrowheads="1"/>
          </p:cNvSpPr>
          <p:nvPr>
            <p:ph type="body" idx="1"/>
          </p:nvPr>
        </p:nvSpPr>
        <p:spPr>
          <a:xfrm>
            <a:off x="152400" y="4114800"/>
            <a:ext cx="6553200" cy="4876800"/>
          </a:xfrm>
        </p:spPr>
        <p:txBody>
          <a:bodyPr/>
          <a:lstStyle/>
          <a:p>
            <a:r>
              <a:rPr lang="en-US" altLang="en-US" dirty="0"/>
              <a:t>https://en.wikipedia.org/wiki/Alexander_Fraser_Tytler,_Lord_Woodhouselee</a:t>
            </a:r>
          </a:p>
        </p:txBody>
      </p:sp>
      <p:cxnSp>
        <p:nvCxnSpPr>
          <p:cNvPr id="3" name="Straight Connector 2">
            <a:extLst>
              <a:ext uri="{FF2B5EF4-FFF2-40B4-BE49-F238E27FC236}">
                <a16:creationId xmlns:a16="http://schemas.microsoft.com/office/drawing/2014/main" id="{D9147861-383D-3098-617F-CF446BEFF60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368334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21A63-726A-9946-4EF7-AA8D342D5777}"/>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64A0A31-73E3-F911-ACB0-A46814025563}"/>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0004216C-70CC-75BF-D800-E4B11D36F9A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9DA1E328-C1EB-8E65-6E67-D8124F759070}"/>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209C1BB1-DC8D-4D04-4F76-4EE3CBBF11F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E038805D-D821-EB3D-2FAF-45B6F1F10243}"/>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25C6D55-51E3-700D-6AB3-B02DE5E96230}"/>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504904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8A0F6-1B2D-17DB-5DD8-E19F208529D4}"/>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4BBD99B-7A06-0677-141E-8E39D02BFA2E}"/>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DA58F924-453B-95A8-DADC-62081A62570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F6FC060B-0F49-5F9B-FC9A-1A529DA2C49E}"/>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320F0BE6-C111-75FB-5F63-4F7F098D4CA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F81554D3-C8C8-E996-FD68-1EDDA26A4539}"/>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DB7C16F3-6B32-55F1-D4BC-5E306536141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1398808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D65C9-BA7B-7BF4-D2AE-BA0F532CBCD6}"/>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CFA67B35-9C9A-1CA3-41D1-1BEC71DB399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5291CE14-9DC3-6FF6-7B71-5B784B6CEF62}"/>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AC7EA640-057B-3678-E017-95EA97B08A4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2C4D3CE-5F94-BD7E-4A80-973DF229AAD0}"/>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A7A561F-393D-0386-3FDC-51A9BA6AA27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E22A360-117C-1340-DA8F-2EDDE66F9D4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580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113637-5480-1ED8-9967-710D697DC9B2}"/>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55E2536C-2D4B-33CB-B416-B1376E4B3E7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629871CD-C1E4-5BC1-76C9-6E3B2FC8B22D}"/>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33F4EEE2-B442-4C59-6FAD-F007D0B1FE23}"/>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6D32E34-CEE9-E686-43EC-9223B90848FE}"/>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5A22025C-8D32-38C1-6A18-BC2895EADD05}"/>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6FBACC58-16CB-9D4D-3BB8-913B253C751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250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32B1F-9B62-7F52-BA53-DE1B01F5BFE1}"/>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8532C2D-E0FE-BBAB-FD3B-B13A490092A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85087AE8-A860-6C67-F856-DADD6F48D2B4}"/>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D04E0758-B516-09E9-8AE8-75296CE448B7}"/>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75</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C1B6FAF9-382D-BDA1-3D79-36156DFFA619}"/>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995C207-02C8-880C-03D5-053ADB4B5B45}"/>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6F637B0C-945A-402E-9B34-567ED7C6296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55000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EE52-D6FB-754E-4A79-AF31ABAAACE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4476784F-8689-EE27-954E-B4788A751D90}"/>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07768E06-2906-6E92-D5C6-C331A03F9CA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2F2ADB80-6B3C-2CD3-37B7-62114FAA1C7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E676A5CE-A562-188A-893B-6587C04159DA}"/>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A685CA9-4412-FB2A-1F18-A25A12169C5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280422C-4C3C-9A2F-A128-54731A406AAC}"/>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226225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1649D-E3C7-5497-E1A9-C74380DE4E3B}"/>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58D38F6-8FB7-CB34-9F4D-55E077F1536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9DA9C4F5-A75A-AA2D-52A5-AE31B2F3C9E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496C7AB0-63EA-8CE6-E1C9-8DB0EDD12788}"/>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A20112B-A6EB-16B9-6CC4-A98C7D864ED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00843D26-951B-3E7A-8DD9-79B8042EA51F}"/>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E037626D-13A7-14D2-27E1-98310A172BBB}"/>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212387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534A47-A48D-37CD-848C-A6D844CF7B93}"/>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EE597A5C-6703-407E-FD69-1D5CD29C912F}"/>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CCAC578D-A52E-7ADD-9389-8E65937C18C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168BF763-3B6E-D97E-5578-6562EF6EFC24}"/>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78</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94991D8A-11C3-AD50-3799-1B11889EF23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B4D45607-ADF6-22EB-0C08-451B467188CE}"/>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7AD19D33-EDC7-3010-EFB1-C1ACA4475F86}"/>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885599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B8672-1D10-69F8-AE63-9EB9C66D4EFF}"/>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A79DBE5-0089-2B4B-FE7A-558669DDF624}"/>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DD9DF591-A2D7-B1BA-748A-476A2D28753E}"/>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454AEA05-E6F1-2EDA-E41A-3F84ED9467EF}"/>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79</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A57331BB-50CE-328E-B3F1-937FA782600C}"/>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EFFF467D-244F-AEEC-F6A1-72BD8E22C5AA}"/>
              </a:ext>
            </a:extLst>
          </p:cNvPr>
          <p:cNvSpPr>
            <a:spLocks noGrp="1" noChangeArrowheads="1"/>
          </p:cNvSpPr>
          <p:nvPr>
            <p:ph type="body" idx="1"/>
          </p:nvPr>
        </p:nvSpPr>
        <p:spPr>
          <a:xfrm>
            <a:off x="152400" y="4114800"/>
            <a:ext cx="6553200" cy="4876800"/>
          </a:xfrm>
        </p:spPr>
        <p:txBody>
          <a:bodyPr/>
          <a:lstStyle/>
          <a:p>
            <a:r>
              <a:rPr lang="en-US" altLang="en-US" dirty="0"/>
              <a:t>Fighting the enemy.</a:t>
            </a:r>
          </a:p>
        </p:txBody>
      </p:sp>
      <p:cxnSp>
        <p:nvCxnSpPr>
          <p:cNvPr id="3" name="Straight Connector 2">
            <a:extLst>
              <a:ext uri="{FF2B5EF4-FFF2-40B4-BE49-F238E27FC236}">
                <a16:creationId xmlns:a16="http://schemas.microsoft.com/office/drawing/2014/main" id="{42C1B32A-86AE-55C9-672E-0872EE5DA4EA}"/>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648432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7BF9E-1E12-E97D-3487-179A34BF11E9}"/>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B41D2254-C192-4B3A-16D2-374C6B96E0B9}"/>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Messiah's Birthday Phil 2.7Keno-o Tsimtsum </a:t>
            </a:r>
          </a:p>
        </p:txBody>
      </p:sp>
      <p:sp>
        <p:nvSpPr>
          <p:cNvPr id="5" name="Rectangle 3">
            <a:extLst>
              <a:ext uri="{FF2B5EF4-FFF2-40B4-BE49-F238E27FC236}">
                <a16:creationId xmlns:a16="http://schemas.microsoft.com/office/drawing/2014/main" id="{4CE92345-2FFB-F624-D5B9-D12B0D198A40}"/>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Oct 10 2026 5786</a:t>
            </a:r>
          </a:p>
        </p:txBody>
      </p:sp>
      <p:sp>
        <p:nvSpPr>
          <p:cNvPr id="6" name="Rectangle 7">
            <a:extLst>
              <a:ext uri="{FF2B5EF4-FFF2-40B4-BE49-F238E27FC236}">
                <a16:creationId xmlns:a16="http://schemas.microsoft.com/office/drawing/2014/main" id="{63B561B1-8826-03CA-C89E-A576D834B37D}"/>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80</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68BDB817-3508-FC78-3E11-5AFBFFEBFCE2}"/>
              </a:ext>
            </a:extLst>
          </p:cNvPr>
          <p:cNvSpPr>
            <a:spLocks noGrp="1" noRot="1" noChangeAspect="1" noChangeArrowheads="1" noTextEdit="1"/>
          </p:cNvSpPr>
          <p:nvPr>
            <p:ph type="sldImg"/>
          </p:nvPr>
        </p:nvSpPr>
        <p:spPr>
          <a:xfrm>
            <a:off x="381000" y="685800"/>
            <a:ext cx="6096000" cy="3429000"/>
          </a:xfrm>
          <a:ln/>
        </p:spPr>
        <p:txBody>
          <a:bodyPr/>
          <a:lstStyle/>
          <a:p>
            <a:endParaRPr lang="en-US"/>
          </a:p>
        </p:txBody>
      </p:sp>
      <p:sp>
        <p:nvSpPr>
          <p:cNvPr id="840707" name="Rectangle 3">
            <a:extLst>
              <a:ext uri="{FF2B5EF4-FFF2-40B4-BE49-F238E27FC236}">
                <a16:creationId xmlns:a16="http://schemas.microsoft.com/office/drawing/2014/main" id="{D64D8E9B-9A3F-2D57-9312-264D140EA702}"/>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023948DD-01E4-48BC-1327-249B9A224F8F}"/>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2650507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1E94F-9C66-BA8A-2739-14F2409E97CC}"/>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8C7C7654-D5FA-9126-28DD-92123A48D17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A6EC84B8-9A23-5BD3-9A32-6AF8E9C05715}"/>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C7864EB0-CFFF-BA60-4018-7110A0841A3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81</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79BAB02-D97A-B3BB-7D42-8CE29E0D0E68}"/>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34D70EC4-5F48-27B4-051F-81642360192E}"/>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D2917FB4-0AAE-6615-FFA3-834848E263B1}"/>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580211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3D3312-EE5C-DCA9-3928-20A41525FE98}"/>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3372D31A-F871-720C-DB26-43770FB60537}"/>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399E569F-7BD9-CBD9-9971-089B9941B8AC}"/>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69CFA1B5-E1E4-BE2C-E81E-1D263E690C79}"/>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82</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2E3D450-925B-AE86-E0AE-E2B8031FC253}"/>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292D0BBC-1C13-9F85-113E-4F14EA8D584C}"/>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F6B206D-1A89-EE48-04A8-C1E0D0F4A9DE}"/>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5077263"/>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936E9-6F8C-42C6-BAF0-773B2A832E50}"/>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AFB05D6E-45D0-8019-0760-362D782FF9B8}"/>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46E1EE08-584F-096A-3C11-88319F22487B}"/>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81D955D7-2105-DE92-D208-26838E377D2A}"/>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83</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DB1DE3F7-8D13-C266-5210-EE9D1A0958F6}"/>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DF405F4C-5E4D-29E1-D692-326F010ED736}"/>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31B07E88-890A-B0E9-5428-A5C67212B883}"/>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2135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FFE7E-DA35-ABE5-E2B4-24C5319E3C8D}"/>
            </a:ext>
          </a:extLst>
        </p:cNvPr>
        <p:cNvGrpSpPr/>
        <p:nvPr/>
      </p:nvGrpSpPr>
      <p:grpSpPr>
        <a:xfrm>
          <a:off x="0" y="0"/>
          <a:ext cx="0" cy="0"/>
          <a:chOff x="0" y="0"/>
          <a:chExt cx="0" cy="0"/>
        </a:xfrm>
      </p:grpSpPr>
      <p:sp>
        <p:nvSpPr>
          <p:cNvPr id="4" name="Rectangle 2">
            <a:extLst>
              <a:ext uri="{FF2B5EF4-FFF2-40B4-BE49-F238E27FC236}">
                <a16:creationId xmlns:a16="http://schemas.microsoft.com/office/drawing/2014/main" id="{00B9905A-4A81-B058-FFB1-561A2386C0F2}"/>
              </a:ext>
            </a:extLst>
          </p:cNvPr>
          <p:cNvSpPr>
            <a:spLocks noGrp="1" noChangeArrowheads="1"/>
          </p:cNvSpPr>
          <p:nvPr>
            <p:ph type="hdr" sz="quarter"/>
          </p:nvPr>
        </p:nvSpPr>
        <p:spPr>
          <a:ln/>
        </p:spPr>
        <p: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How to Be Righteous Gal 3.16-21 </a:t>
            </a:r>
          </a:p>
        </p:txBody>
      </p:sp>
      <p:sp>
        <p:nvSpPr>
          <p:cNvPr id="5" name="Rectangle 3">
            <a:extLst>
              <a:ext uri="{FF2B5EF4-FFF2-40B4-BE49-F238E27FC236}">
                <a16:creationId xmlns:a16="http://schemas.microsoft.com/office/drawing/2014/main" id="{67BC3FA9-0C86-158B-5F17-0E379F84EF56}"/>
              </a:ext>
            </a:extLst>
          </p:cNvPr>
          <p:cNvSpPr>
            <a:spLocks noGrp="1" noChangeArrowheads="1"/>
          </p:cNvSpPr>
          <p:nvPr>
            <p:ph type="dt" idx="1"/>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t>Feb 7.2026 5786</a:t>
            </a:r>
          </a:p>
        </p:txBody>
      </p:sp>
      <p:sp>
        <p:nvSpPr>
          <p:cNvPr id="6" name="Rectangle 7">
            <a:extLst>
              <a:ext uri="{FF2B5EF4-FFF2-40B4-BE49-F238E27FC236}">
                <a16:creationId xmlns:a16="http://schemas.microsoft.com/office/drawing/2014/main" id="{C09AAE38-C74C-1D81-CA8B-F24AEDD9458B}"/>
              </a:ext>
            </a:extLst>
          </p:cNvPr>
          <p:cNvSpPr>
            <a:spLocks noGrp="1" noChangeArrowheads="1"/>
          </p:cNvSpPr>
          <p:nvPr>
            <p:ph type="sldNum" sz="quarter" idx="5"/>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E6CE499-F156-423F-B67F-0AD8D4D9AE7B}" type="slidenum">
              <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84</a:t>
            </a:fld>
            <a:endParaRPr kumimoji="0" lang="en-US" altLang="en-US" sz="1200" b="0" i="0" u="none" strike="noStrike" kern="1200" cap="none" spc="0" normalizeH="0" baseline="0" noProof="0">
              <a:ln>
                <a:noFill/>
              </a:ln>
              <a:solidFill>
                <a:prstClr val="white"/>
              </a:solidFill>
              <a:effectLst/>
              <a:uLnTx/>
              <a:uFillTx/>
              <a:latin typeface="Arial" charset="0"/>
              <a:ea typeface="+mn-ea"/>
              <a:cs typeface="Arial" charset="0"/>
            </a:endParaRPr>
          </a:p>
        </p:txBody>
      </p:sp>
      <p:sp>
        <p:nvSpPr>
          <p:cNvPr id="840706" name="Rectangle 2">
            <a:extLst>
              <a:ext uri="{FF2B5EF4-FFF2-40B4-BE49-F238E27FC236}">
                <a16:creationId xmlns:a16="http://schemas.microsoft.com/office/drawing/2014/main" id="{7A306DF0-00CA-BF79-C774-674EBDDD9C7F}"/>
              </a:ext>
            </a:extLst>
          </p:cNvPr>
          <p:cNvSpPr>
            <a:spLocks noGrp="1" noRot="1" noChangeAspect="1" noChangeArrowheads="1" noTextEdit="1"/>
          </p:cNvSpPr>
          <p:nvPr>
            <p:ph type="sldImg"/>
          </p:nvPr>
        </p:nvSpPr>
        <p:spPr>
          <a:xfrm>
            <a:off x="381000" y="685800"/>
            <a:ext cx="6096000" cy="3429000"/>
          </a:xfrm>
          <a:ln/>
        </p:spPr>
      </p:sp>
      <p:sp>
        <p:nvSpPr>
          <p:cNvPr id="840707" name="Rectangle 3">
            <a:extLst>
              <a:ext uri="{FF2B5EF4-FFF2-40B4-BE49-F238E27FC236}">
                <a16:creationId xmlns:a16="http://schemas.microsoft.com/office/drawing/2014/main" id="{71CF798E-70BF-B8CC-3867-9F1230387905}"/>
              </a:ext>
            </a:extLst>
          </p:cNvPr>
          <p:cNvSpPr>
            <a:spLocks noGrp="1" noChangeArrowheads="1"/>
          </p:cNvSpPr>
          <p:nvPr>
            <p:ph type="body" idx="1"/>
          </p:nvPr>
        </p:nvSpPr>
        <p:spPr>
          <a:xfrm>
            <a:off x="152400" y="4114800"/>
            <a:ext cx="6553200" cy="4876800"/>
          </a:xfrm>
        </p:spPr>
        <p:txBody>
          <a:bodyPr/>
          <a:lstStyle/>
          <a:p>
            <a:endParaRPr lang="en-US" altLang="en-US" dirty="0"/>
          </a:p>
        </p:txBody>
      </p:sp>
      <p:cxnSp>
        <p:nvCxnSpPr>
          <p:cNvPr id="3" name="Straight Connector 2">
            <a:extLst>
              <a:ext uri="{FF2B5EF4-FFF2-40B4-BE49-F238E27FC236}">
                <a16:creationId xmlns:a16="http://schemas.microsoft.com/office/drawing/2014/main" id="{128DEED0-B0C2-DCF8-D24E-5510EADA8159}"/>
              </a:ext>
            </a:extLst>
          </p:cNvPr>
          <p:cNvCxnSpPr/>
          <p:nvPr/>
        </p:nvCxnSpPr>
        <p:spPr>
          <a:xfrm flipH="1" flipV="1">
            <a:off x="5486400" y="-304800"/>
            <a:ext cx="152400" cy="5334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10186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57350" y="3348021"/>
            <a:ext cx="6858000" cy="1231118"/>
          </a:xfrm>
        </p:spPr>
        <p:txBody>
          <a:bodyPr wrap="none" anchor="t">
            <a:normAutofit/>
          </a:bodyPr>
          <a:lstStyle>
            <a:lvl1pPr algn="r">
              <a:defRPr sz="7200" b="0" spc="-225">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1657349" y="2770782"/>
            <a:ext cx="6858000" cy="565519"/>
          </a:xfrm>
        </p:spPr>
        <p:txBody>
          <a:bodyPr anchor="b">
            <a:normAutofit/>
          </a:bodyPr>
          <a:lstStyle>
            <a:lvl1pPr marL="0" indent="0" algn="r">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B26EB06D-C9AC-4BAA-90E1-11627B68CA4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87827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562809BE-4F75-4AE8-85BB-D151C4B7CC4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4618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640899" y="3348021"/>
            <a:ext cx="6858000" cy="1231118"/>
          </a:xfrm>
        </p:spPr>
        <p:txBody>
          <a:bodyPr wrap="none" anchor="t">
            <a:normAutofit/>
          </a:bodyPr>
          <a:lstStyle>
            <a:lvl1pPr algn="l">
              <a:defRPr sz="7200" b="0" spc="-225">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640899" y="2770256"/>
            <a:ext cx="6858000" cy="565519"/>
          </a:xfrm>
        </p:spPr>
        <p:txBody>
          <a:bodyPr anchor="b">
            <a:normAutofit/>
          </a:bodyPr>
          <a:lstStyle>
            <a:lvl1pPr marL="0" indent="0" algn="l">
              <a:buNone/>
              <a:defRPr sz="24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87AE4B22-24C9-4BD8-A2D6-8E3898629F9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5455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40000" y="1369219"/>
            <a:ext cx="3768912"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739880" y="1369219"/>
            <a:ext cx="377547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11E98B-EED2-4B67-A443-F4B6B35947A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6696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40000" y="1260872"/>
            <a:ext cx="3768912" cy="617934"/>
          </a:xfrm>
        </p:spPr>
        <p:txBody>
          <a:bodyPr anchor="b"/>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840000" y="1878806"/>
            <a:ext cx="3768912"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739880" y="1260872"/>
            <a:ext cx="3776661" cy="617934"/>
          </a:xfrm>
        </p:spPr>
        <p:txBody>
          <a:bodyPr vert="horz" lIns="91440" tIns="45720" rIns="91440" bIns="45720" rtlCol="0" anchor="b">
            <a:norm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4739880" y="1878806"/>
            <a:ext cx="377666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p>
            <a:fld id="{65CDC162-1900-40CE-9BEB-10030CC81F0F}"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3435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E4CB589C-4D57-407B-91A2-640CFE24FC6D}"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02032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p>
            <a:fld id="{46F5A7C8-905E-4755-8782-9AD9A4FE91F8}"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3523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6C47A99C-07AA-42E0-A17B-9B37B53AD972}"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580257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840000" y="1543050"/>
            <a:ext cx="2739019" cy="2858691"/>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3DAB7C7D-F77A-452E-A8B2-BE455B7E5109}"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483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275370"/>
            <a:ext cx="7886700" cy="614516"/>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29841" y="740569"/>
            <a:ext cx="7886700" cy="253480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3889887"/>
            <a:ext cx="7885509" cy="511854"/>
          </a:xfrm>
        </p:spPr>
        <p:txBody>
          <a:bodyPr/>
          <a:lstStyle>
            <a:lvl1pPr marL="0" indent="0">
              <a:buNone/>
              <a:defRPr sz="12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8598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2650758"/>
          </a:xfrm>
        </p:spPr>
        <p:txBody>
          <a:bodyPr anchor="ctr"/>
          <a:lstStyle>
            <a:lvl1pP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29841" y="3367049"/>
            <a:ext cx="7885509" cy="1126370"/>
          </a:xfrm>
        </p:spPr>
        <p:txBody>
          <a:bodyPr anchor="ct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3471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59" y="273844"/>
            <a:ext cx="6977064" cy="2244678"/>
          </a:xfrm>
        </p:spPr>
        <p:txBody>
          <a:bodyPr anchor="ctr"/>
          <a:lstStyle>
            <a:lvl1pPr>
              <a:defRPr sz="33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524168"/>
            <a:ext cx="6564224" cy="411726"/>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4" name="Text Placeholder 3"/>
          <p:cNvSpPr>
            <a:spLocks noGrp="1"/>
          </p:cNvSpPr>
          <p:nvPr>
            <p:ph type="body" sz="half" idx="2"/>
          </p:nvPr>
        </p:nvSpPr>
        <p:spPr>
          <a:xfrm>
            <a:off x="628650" y="3376297"/>
            <a:ext cx="7884318" cy="1117122"/>
          </a:xfrm>
        </p:spPr>
        <p:txBody>
          <a:bodyPr anchor="ctr">
            <a:normAutofit/>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
        <p:nvSpPr>
          <p:cNvPr id="9" name="TextBox 8"/>
          <p:cNvSpPr txBox="1"/>
          <p:nvPr/>
        </p:nvSpPr>
        <p:spPr>
          <a:xfrm>
            <a:off x="833283" y="590118"/>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0" name="TextBox 9"/>
          <p:cNvSpPr txBox="1"/>
          <p:nvPr/>
        </p:nvSpPr>
        <p:spPr>
          <a:xfrm>
            <a:off x="7828359" y="2057400"/>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760045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29841" y="1745226"/>
            <a:ext cx="7886700" cy="1883876"/>
          </a:xfrm>
        </p:spPr>
        <p:txBody>
          <a:bodyPr anchor="b">
            <a:normAutofit/>
          </a:bodyPr>
          <a:lstStyle>
            <a:lvl1pPr>
              <a:defRPr sz="4050"/>
            </a:lvl1pPr>
          </a:lstStyle>
          <a:p>
            <a:r>
              <a:rPr lang="en-US"/>
              <a:t>Click to edit Master title style</a:t>
            </a:r>
            <a:endParaRPr lang="en-US" dirty="0"/>
          </a:p>
        </p:txBody>
      </p:sp>
      <p:sp>
        <p:nvSpPr>
          <p:cNvPr id="4" name="Text Placeholder 3"/>
          <p:cNvSpPr>
            <a:spLocks noGrp="1"/>
          </p:cNvSpPr>
          <p:nvPr>
            <p:ph type="body" sz="half" idx="2"/>
          </p:nvPr>
        </p:nvSpPr>
        <p:spPr>
          <a:xfrm>
            <a:off x="629841" y="3637936"/>
            <a:ext cx="7885509" cy="855483"/>
          </a:xfrm>
        </p:spPr>
        <p:txBody>
          <a:bodyPr anchor="t"/>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42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7" name="Text Placeholder 2"/>
          <p:cNvSpPr>
            <a:spLocks noGrp="1"/>
          </p:cNvSpPr>
          <p:nvPr>
            <p:ph type="body" idx="1"/>
          </p:nvPr>
        </p:nvSpPr>
        <p:spPr>
          <a:xfrm>
            <a:off x="1002961" y="1414462"/>
            <a:ext cx="2210150" cy="432197"/>
          </a:xfrm>
        </p:spPr>
        <p:txBody>
          <a:bodyPr anchor="b">
            <a:noAutofit/>
          </a:bodyPr>
          <a:lstStyle>
            <a:lvl1pPr marL="0" indent="0">
              <a:buNone/>
              <a:defRPr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8" name="Text Placeholder 3"/>
          <p:cNvSpPr>
            <a:spLocks noGrp="1"/>
          </p:cNvSpPr>
          <p:nvPr>
            <p:ph type="body" sz="half" idx="15"/>
          </p:nvPr>
        </p:nvSpPr>
        <p:spPr>
          <a:xfrm>
            <a:off x="1017598" y="1928812"/>
            <a:ext cx="2195513"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9" name="Text Placeholder 4"/>
          <p:cNvSpPr>
            <a:spLocks noGrp="1"/>
          </p:cNvSpPr>
          <p:nvPr>
            <p:ph type="body" sz="quarter" idx="3"/>
          </p:nvPr>
        </p:nvSpPr>
        <p:spPr>
          <a:xfrm>
            <a:off x="3440996" y="1414462"/>
            <a:ext cx="2202181" cy="432197"/>
          </a:xfrm>
        </p:spPr>
        <p:txBody>
          <a:bodyPr vert="horz" lIns="91440" tIns="45720" rIns="91440" bIns="45720" rtlCol="0" anchor="b">
            <a:noAutofit/>
          </a:bodyPr>
          <a:lstStyle>
            <a:lvl1pPr>
              <a:buNone/>
              <a:defRPr lang="en-US" sz="18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3433081" y="1928812"/>
            <a:ext cx="2210096"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11" name="Text Placeholder 4"/>
          <p:cNvSpPr>
            <a:spLocks noGrp="1"/>
          </p:cNvSpPr>
          <p:nvPr>
            <p:ph type="body" sz="quarter" idx="13"/>
          </p:nvPr>
        </p:nvSpPr>
        <p:spPr>
          <a:xfrm>
            <a:off x="5871777" y="1414462"/>
            <a:ext cx="2199085" cy="432197"/>
          </a:xfrm>
        </p:spPr>
        <p:txBody>
          <a:bodyPr vert="horz" lIns="91440" tIns="45720" rIns="91440" bIns="45720" rtlCol="0" anchor="b">
            <a:noAutofit/>
          </a:bodyPr>
          <a:lstStyle>
            <a:lvl1pPr>
              <a:buNone/>
              <a:defRPr lang="en-US" sz="18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5871777" y="1928812"/>
            <a:ext cx="2199085" cy="2692004"/>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6455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28650" y="273844"/>
            <a:ext cx="7886700" cy="99417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99064" y="3223127"/>
            <a:ext cx="2205038"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0" name="Picture Placeholder 2"/>
          <p:cNvSpPr>
            <a:spLocks noGrp="1" noChangeAspect="1"/>
          </p:cNvSpPr>
          <p:nvPr>
            <p:ph type="pic" idx="15"/>
          </p:nvPr>
        </p:nvSpPr>
        <p:spPr>
          <a:xfrm>
            <a:off x="999064" y="1692266"/>
            <a:ext cx="2205038"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999064" y="3655324"/>
            <a:ext cx="220503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2" name="Text Placeholder 4"/>
          <p:cNvSpPr>
            <a:spLocks noGrp="1"/>
          </p:cNvSpPr>
          <p:nvPr>
            <p:ph type="body" sz="quarter" idx="3"/>
          </p:nvPr>
        </p:nvSpPr>
        <p:spPr>
          <a:xfrm>
            <a:off x="3426748" y="3223127"/>
            <a:ext cx="2197894"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3" name="Picture Placeholder 2"/>
          <p:cNvSpPr>
            <a:spLocks noGrp="1" noChangeAspect="1"/>
          </p:cNvSpPr>
          <p:nvPr>
            <p:ph type="pic" idx="21"/>
          </p:nvPr>
        </p:nvSpPr>
        <p:spPr>
          <a:xfrm>
            <a:off x="3426747" y="1692266"/>
            <a:ext cx="2197894"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425733" y="3655323"/>
            <a:ext cx="2200805"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25" name="Text Placeholder 4"/>
          <p:cNvSpPr>
            <a:spLocks noGrp="1"/>
          </p:cNvSpPr>
          <p:nvPr>
            <p:ph type="body" sz="quarter" idx="13"/>
          </p:nvPr>
        </p:nvSpPr>
        <p:spPr>
          <a:xfrm>
            <a:off x="5853242" y="3223127"/>
            <a:ext cx="2199085" cy="432197"/>
          </a:xfrm>
        </p:spPr>
        <p:txBody>
          <a:bodyPr anchor="b">
            <a:noAutofit/>
          </a:bodyPr>
          <a:lstStyle>
            <a:lvl1pPr marL="0" indent="0">
              <a:buNone/>
              <a:defRPr sz="18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26" name="Picture Placeholder 2"/>
          <p:cNvSpPr>
            <a:spLocks noGrp="1" noChangeAspect="1"/>
          </p:cNvSpPr>
          <p:nvPr>
            <p:ph type="pic" idx="22"/>
          </p:nvPr>
        </p:nvSpPr>
        <p:spPr>
          <a:xfrm>
            <a:off x="5853241" y="1692266"/>
            <a:ext cx="2199085" cy="1143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853148" y="3655322"/>
            <a:ext cx="2201998" cy="494392"/>
          </a:xfrm>
        </p:spPr>
        <p:txBody>
          <a:bodyPr anchor="t">
            <a:normAutofit/>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Date Placeholder 2"/>
          <p:cNvSpPr>
            <a:spLocks noGrp="1"/>
          </p:cNvSpPr>
          <p:nvPr>
            <p:ph type="dt" sz="half" idx="10"/>
          </p:nvPr>
        </p:nvSpPr>
        <p:spPr/>
        <p:txBody>
          <a:body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36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6836C97D-7EB4-4470-B36A-8CE1DF35336C}"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6409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p>
            <a:fld id="{02A1C997-1C84-4E42-B804-9E6F0693A647}"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4127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40000" y="1369219"/>
            <a:ext cx="767535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ltLang="en-US">
              <a:solidFill>
                <a:srgbClr val="000000"/>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B47646A-D41E-4824-8B47-F94474723556}" type="slidenum">
              <a:rPr lang="en-US" altLang="en-US" smtClean="0">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16257"/>
      </p:ext>
    </p:extLst>
  </p:cSld>
  <p:clrMap bg1="dk1" tx1="lt1" bg2="dk2" tx2="lt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left)">
                                      <p:cBhvr>
                                        <p:cTn id="12" dur="500"/>
                                        <p:tgtEl>
                                          <p:spTgt spid="3">
                                            <p:txEl>
                                              <p:pRg st="0" end="0"/>
                                            </p:txEl>
                                          </p:spTgt>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500"/>
                                        <p:tgtEl>
                                          <p:spTgt spid="3">
                                            <p:txEl>
                                              <p:pRg st="1" end="1"/>
                                            </p:txEl>
                                          </p:spTgt>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ipe(left)">
                                      <p:cBhvr>
                                        <p:cTn id="18" dur="500"/>
                                        <p:tgtEl>
                                          <p:spTgt spid="3">
                                            <p:txEl>
                                              <p:pRg st="2" end="2"/>
                                            </p:txEl>
                                          </p:spTgt>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ipe(left)">
                                      <p:cBhvr>
                                        <p:cTn id="21" dur="500"/>
                                        <p:tgtEl>
                                          <p:spTgt spid="3">
                                            <p:txEl>
                                              <p:pRg st="3" end="3"/>
                                            </p:txEl>
                                          </p:spTgt>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wipe(left)">
                                      <p:cBhvr>
                                        <p:cTn id="24"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txStyles>
    <p:titleStyle>
      <a:lvl1pPr algn="l" defTabSz="685800" rtl="0" eaLnBrk="1" latinLnBrk="0" hangingPunct="1">
        <a:lnSpc>
          <a:spcPct val="90000"/>
        </a:lnSpc>
        <a:spcBef>
          <a:spcPct val="0"/>
        </a:spcBef>
        <a:buNone/>
        <a:defRPr sz="405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hyperlink" Target="https://en.wikipedia.org/wiki/Polis"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0.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7.xml"/><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8.xml"/><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0.xml"/><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3.xml"/><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A4E57-FF01-DB03-634C-22C9CF73956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2ED4F14-33F8-035F-B639-8645328BE0B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2AB73D7-1F48-B822-18E1-B9F66B25859C}"/>
              </a:ext>
            </a:extLst>
          </p:cNvPr>
          <p:cNvPicPr>
            <a:picLocks noChangeAspect="1"/>
          </p:cNvPicPr>
          <p:nvPr/>
        </p:nvPicPr>
        <p:blipFill>
          <a:blip r:embed="rId3">
            <a:extLst>
              <a:ext uri="{28A0092B-C50C-407E-A947-70E740481C1C}">
                <a14:useLocalDpi xmlns:a14="http://schemas.microsoft.com/office/drawing/2010/main" val="0"/>
              </a:ext>
            </a:extLst>
          </a:blip>
          <a:srcRect t="2175" b="91482"/>
          <a:stretch>
            <a:fillRect/>
          </a:stretch>
        </p:blipFill>
        <p:spPr>
          <a:xfrm>
            <a:off x="418783" y="1428750"/>
            <a:ext cx="8496617" cy="666750"/>
          </a:xfrm>
          <a:prstGeom prst="rect">
            <a:avLst/>
          </a:prstGeom>
        </p:spPr>
      </p:pic>
    </p:spTree>
    <p:extLst>
      <p:ext uri="{BB962C8B-B14F-4D97-AF65-F5344CB8AC3E}">
        <p14:creationId xmlns:p14="http://schemas.microsoft.com/office/powerpoint/2010/main" val="3107087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FC90F6-0C98-453B-A0D3-FE4FC69E53E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910D323-F7D4-3136-4790-1B09EC14A16F}"/>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32611DE9-582E-03A6-A3DF-E7041353B417}"/>
              </a:ext>
            </a:extLst>
          </p:cNvPr>
          <p:cNvPicPr>
            <a:picLocks noChangeAspect="1"/>
          </p:cNvPicPr>
          <p:nvPr/>
        </p:nvPicPr>
        <p:blipFill>
          <a:blip r:embed="rId3">
            <a:extLst>
              <a:ext uri="{28A0092B-C50C-407E-A947-70E740481C1C}">
                <a14:useLocalDpi xmlns:a14="http://schemas.microsoft.com/office/drawing/2010/main" val="0"/>
              </a:ext>
            </a:extLst>
          </a:blip>
          <a:srcRect t="8519" r="50000" b="60370"/>
          <a:stretch>
            <a:fillRect/>
          </a:stretch>
        </p:blipFill>
        <p:spPr>
          <a:xfrm>
            <a:off x="1114967" y="44181"/>
            <a:ext cx="6624973" cy="5099319"/>
          </a:xfrm>
          <a:prstGeom prst="rect">
            <a:avLst/>
          </a:prstGeom>
        </p:spPr>
      </p:pic>
    </p:spTree>
    <p:extLst>
      <p:ext uri="{BB962C8B-B14F-4D97-AF65-F5344CB8AC3E}">
        <p14:creationId xmlns:p14="http://schemas.microsoft.com/office/powerpoint/2010/main" val="22867960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70A78-4D78-70C1-B08E-D35A3B13DFD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1C13E6F-36A1-E51F-B0D7-636D6DB7ED7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5F5FC88C-8C7F-A246-66A0-2E1C91A86204}"/>
              </a:ext>
            </a:extLst>
          </p:cNvPr>
          <p:cNvPicPr>
            <a:picLocks noChangeAspect="1"/>
          </p:cNvPicPr>
          <p:nvPr/>
        </p:nvPicPr>
        <p:blipFill>
          <a:blip r:embed="rId3">
            <a:extLst>
              <a:ext uri="{28A0092B-C50C-407E-A947-70E740481C1C}">
                <a14:useLocalDpi xmlns:a14="http://schemas.microsoft.com/office/drawing/2010/main" val="0"/>
              </a:ext>
            </a:extLst>
          </a:blip>
          <a:srcRect l="50000" t="8519" r="519" b="60370"/>
          <a:stretch>
            <a:fillRect/>
          </a:stretch>
        </p:blipFill>
        <p:spPr>
          <a:xfrm>
            <a:off x="1143000" y="38102"/>
            <a:ext cx="6564086" cy="5105398"/>
          </a:xfrm>
          <a:prstGeom prst="rect">
            <a:avLst/>
          </a:prstGeom>
        </p:spPr>
      </p:pic>
    </p:spTree>
    <p:extLst>
      <p:ext uri="{BB962C8B-B14F-4D97-AF65-F5344CB8AC3E}">
        <p14:creationId xmlns:p14="http://schemas.microsoft.com/office/powerpoint/2010/main" val="3532289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AD0D8-F217-A0B6-1FB9-084B9039082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ACE70E1-F691-25BC-97AD-B7C5A8B8003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F6A2DA52-E699-D287-DE3E-CFECD0455257}"/>
              </a:ext>
            </a:extLst>
          </p:cNvPr>
          <p:cNvPicPr>
            <a:picLocks noChangeAspect="1"/>
          </p:cNvPicPr>
          <p:nvPr/>
        </p:nvPicPr>
        <p:blipFill>
          <a:blip r:embed="rId3">
            <a:extLst>
              <a:ext uri="{28A0092B-C50C-407E-A947-70E740481C1C}">
                <a14:useLocalDpi xmlns:a14="http://schemas.microsoft.com/office/drawing/2010/main" val="0"/>
              </a:ext>
            </a:extLst>
          </a:blip>
          <a:srcRect l="519" t="39630" r="50780" b="29259"/>
          <a:stretch>
            <a:fillRect/>
          </a:stretch>
        </p:blipFill>
        <p:spPr>
          <a:xfrm>
            <a:off x="1066801" y="-47625"/>
            <a:ext cx="6629400" cy="5238750"/>
          </a:xfrm>
          <a:prstGeom prst="rect">
            <a:avLst/>
          </a:prstGeom>
        </p:spPr>
      </p:pic>
    </p:spTree>
    <p:extLst>
      <p:ext uri="{BB962C8B-B14F-4D97-AF65-F5344CB8AC3E}">
        <p14:creationId xmlns:p14="http://schemas.microsoft.com/office/powerpoint/2010/main" val="2255111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09BD0-C277-E60C-CACF-59EDBE64BB8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2A217E0-44C1-AE7F-4ADA-78C57243178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BE964E9E-3B91-2ECD-66A0-A99525C8E7E3}"/>
              </a:ext>
            </a:extLst>
          </p:cNvPr>
          <p:cNvPicPr>
            <a:picLocks noChangeAspect="1"/>
          </p:cNvPicPr>
          <p:nvPr/>
        </p:nvPicPr>
        <p:blipFill>
          <a:blip r:embed="rId3">
            <a:extLst>
              <a:ext uri="{28A0092B-C50C-407E-A947-70E740481C1C}">
                <a14:useLocalDpi xmlns:a14="http://schemas.microsoft.com/office/drawing/2010/main" val="0"/>
              </a:ext>
            </a:extLst>
          </a:blip>
          <a:srcRect l="50000" t="39630" b="29259"/>
          <a:stretch>
            <a:fillRect/>
          </a:stretch>
        </p:blipFill>
        <p:spPr>
          <a:xfrm>
            <a:off x="1231838" y="96654"/>
            <a:ext cx="6680324" cy="5141926"/>
          </a:xfrm>
          <a:prstGeom prst="rect">
            <a:avLst/>
          </a:prstGeom>
        </p:spPr>
      </p:pic>
    </p:spTree>
    <p:extLst>
      <p:ext uri="{BB962C8B-B14F-4D97-AF65-F5344CB8AC3E}">
        <p14:creationId xmlns:p14="http://schemas.microsoft.com/office/powerpoint/2010/main" val="3913011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2A38F0-9489-3DD9-B7CB-7A8600A2735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7B370C92-B771-3E34-3ACF-FBDAC38B1A1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C90F44E9-ABB4-BFD1-2C81-11D838AF0359}"/>
              </a:ext>
            </a:extLst>
          </p:cNvPr>
          <p:cNvPicPr>
            <a:picLocks noChangeAspect="1"/>
          </p:cNvPicPr>
          <p:nvPr/>
        </p:nvPicPr>
        <p:blipFill>
          <a:blip r:embed="rId3">
            <a:extLst>
              <a:ext uri="{28A0092B-C50C-407E-A947-70E740481C1C}">
                <a14:useLocalDpi xmlns:a14="http://schemas.microsoft.com/office/drawing/2010/main" val="0"/>
              </a:ext>
            </a:extLst>
          </a:blip>
          <a:srcRect l="519" t="70741" r="51832" b="2592"/>
          <a:stretch>
            <a:fillRect/>
          </a:stretch>
        </p:blipFill>
        <p:spPr>
          <a:xfrm>
            <a:off x="990600" y="0"/>
            <a:ext cx="7493001" cy="5187462"/>
          </a:xfrm>
          <a:prstGeom prst="rect">
            <a:avLst/>
          </a:prstGeom>
        </p:spPr>
      </p:pic>
    </p:spTree>
    <p:extLst>
      <p:ext uri="{BB962C8B-B14F-4D97-AF65-F5344CB8AC3E}">
        <p14:creationId xmlns:p14="http://schemas.microsoft.com/office/powerpoint/2010/main" val="9825389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0D0B2-6989-E217-DFDA-1C8A88DB303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156B814-28A2-6589-C7D9-CDEC599F794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EAA72591-5DD0-52BB-61F5-8BB594FA561C}"/>
              </a:ext>
            </a:extLst>
          </p:cNvPr>
          <p:cNvPicPr>
            <a:picLocks noChangeAspect="1"/>
          </p:cNvPicPr>
          <p:nvPr/>
        </p:nvPicPr>
        <p:blipFill>
          <a:blip r:embed="rId3">
            <a:extLst>
              <a:ext uri="{28A0092B-C50C-407E-A947-70E740481C1C}">
                <a14:useLocalDpi xmlns:a14="http://schemas.microsoft.com/office/drawing/2010/main" val="0"/>
              </a:ext>
            </a:extLst>
          </a:blip>
          <a:srcRect l="50000" t="70741" r="519" b="2592"/>
          <a:stretch>
            <a:fillRect/>
          </a:stretch>
        </p:blipFill>
        <p:spPr>
          <a:xfrm>
            <a:off x="762000" y="0"/>
            <a:ext cx="7715250" cy="5143500"/>
          </a:xfrm>
          <a:prstGeom prst="rect">
            <a:avLst/>
          </a:prstGeom>
        </p:spPr>
      </p:pic>
    </p:spTree>
    <p:extLst>
      <p:ext uri="{BB962C8B-B14F-4D97-AF65-F5344CB8AC3E}">
        <p14:creationId xmlns:p14="http://schemas.microsoft.com/office/powerpoint/2010/main" val="20586527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66F3A-B238-D327-4503-1A933A5BC5A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0C70F04-34FC-88CC-D7D3-87EC934D282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4BA1FCBC-5AA1-2DF9-FCAE-CFED6B575F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1863616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D73A4-875E-6C4D-E29E-5ED21393B1D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50C350E-390A-5683-9507-52D78DA191F2}"/>
              </a:ext>
            </a:extLst>
          </p:cNvPr>
          <p:cNvSpPr>
            <a:spLocks noGrp="1"/>
          </p:cNvSpPr>
          <p:nvPr>
            <p:ph type="subTitle" idx="1"/>
          </p:nvPr>
        </p:nvSpPr>
        <p:spPr>
          <a:xfrm>
            <a:off x="228600" y="209550"/>
            <a:ext cx="8610600" cy="4800600"/>
          </a:xfrm>
        </p:spPr>
        <p:txBody>
          <a:bodyPr anchor="t">
            <a:normAutofit/>
          </a:bodyPr>
          <a:lstStyle/>
          <a:p>
            <a:pPr algn="ctr"/>
            <a:endParaRPr lang="en-US" sz="4000" dirty="0">
              <a:solidFill>
                <a:schemeClr val="tx1"/>
              </a:solidFill>
              <a:latin typeface="Arial Rounded MT Bold" panose="020F0704030504030204" pitchFamily="34" charset="0"/>
            </a:endParaRPr>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Nov. 3, 2026 is the </a:t>
            </a:r>
          </a:p>
          <a:p>
            <a:pPr algn="ctr"/>
            <a:r>
              <a:rPr lang="en-US" sz="4000" dirty="0">
                <a:solidFill>
                  <a:schemeClr val="tx1"/>
                </a:solidFill>
                <a:latin typeface="Arial Rounded MT Bold" panose="020F0704030504030204" pitchFamily="34" charset="0"/>
              </a:rPr>
              <a:t>mid-term election day.</a:t>
            </a:r>
          </a:p>
        </p:txBody>
      </p:sp>
    </p:spTree>
    <p:extLst>
      <p:ext uri="{BB962C8B-B14F-4D97-AF65-F5344CB8AC3E}">
        <p14:creationId xmlns:p14="http://schemas.microsoft.com/office/powerpoint/2010/main" val="21583178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73A1F-B4BF-06BF-95E6-4B67CBF0DC1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3843CFC-4ED1-19E6-7542-63048FF3E2E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2D64DFEF-2F85-4612-ACC4-A164C8C131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45F18044-90FB-7CC8-24BA-5A36EF654B11}"/>
              </a:ext>
            </a:extLst>
          </p:cNvPr>
          <p:cNvSpPr txBox="1"/>
          <p:nvPr/>
        </p:nvSpPr>
        <p:spPr>
          <a:xfrm>
            <a:off x="228600" y="361950"/>
            <a:ext cx="8660554" cy="3754874"/>
          </a:xfrm>
          <a:prstGeom prst="rect">
            <a:avLst/>
          </a:prstGeom>
          <a:noFill/>
        </p:spPr>
        <p:txBody>
          <a:bodyPr wrap="square" rtlCol="0">
            <a:spAutoFit/>
          </a:bodyPr>
          <a:lstStyle/>
          <a:p>
            <a:pPr algn="l"/>
            <a:r>
              <a:rPr lang="en-US" sz="3400" dirty="0">
                <a:solidFill>
                  <a:schemeClr val="tx1"/>
                </a:solidFill>
              </a:rPr>
              <a:t>Give to Caesar What Belongs to Ceasar,</a:t>
            </a:r>
            <a:r>
              <a:rPr lang="en-US" sz="3200" dirty="0">
                <a:solidFill>
                  <a:schemeClr val="tx1"/>
                </a:solidFill>
              </a:rPr>
              <a:t> </a:t>
            </a:r>
          </a:p>
          <a:p>
            <a:pPr algn="l"/>
            <a:r>
              <a:rPr lang="en-US" sz="3400" dirty="0">
                <a:solidFill>
                  <a:schemeClr val="tx1"/>
                </a:solidFill>
              </a:rPr>
              <a:t>Give to G-d What Belongs to G-d</a:t>
            </a:r>
          </a:p>
          <a:p>
            <a:pPr marL="514350" indent="-514350" algn="l">
              <a:buFont typeface="+mj-lt"/>
              <a:buAutoNum type="arabicPeriod"/>
            </a:pPr>
            <a:r>
              <a:rPr lang="en-US" sz="3400" dirty="0">
                <a:solidFill>
                  <a:schemeClr val="tx1"/>
                </a:solidFill>
              </a:rPr>
              <a:t>We are in a civilizational /spiritual war</a:t>
            </a:r>
          </a:p>
          <a:p>
            <a:pPr marL="514350" indent="-514350" algn="l">
              <a:buFont typeface="+mj-lt"/>
              <a:buAutoNum type="arabicPeriod"/>
            </a:pPr>
            <a:r>
              <a:rPr lang="en-US" sz="3400" dirty="0">
                <a:solidFill>
                  <a:schemeClr val="tx1"/>
                </a:solidFill>
              </a:rPr>
              <a:t>Should we avoid politics?</a:t>
            </a:r>
          </a:p>
          <a:p>
            <a:pPr marL="514350" indent="-514350" algn="l">
              <a:buFont typeface="+mj-lt"/>
              <a:buAutoNum type="arabicPeriod"/>
            </a:pPr>
            <a:r>
              <a:rPr lang="en-US" sz="3400" dirty="0">
                <a:solidFill>
                  <a:schemeClr val="tx1"/>
                </a:solidFill>
              </a:rPr>
              <a:t>Should we pursue politics</a:t>
            </a:r>
          </a:p>
          <a:p>
            <a:pPr marL="514350" indent="-514350" algn="l">
              <a:buFont typeface="+mj-lt"/>
              <a:buAutoNum type="arabicPeriod"/>
            </a:pPr>
            <a:r>
              <a:rPr lang="en-US" sz="3400" dirty="0">
                <a:solidFill>
                  <a:schemeClr val="tx1"/>
                </a:solidFill>
              </a:rPr>
              <a:t>How else to fight?</a:t>
            </a:r>
          </a:p>
          <a:p>
            <a:pPr marL="514350" indent="-514350" algn="l">
              <a:buFont typeface="+mj-lt"/>
              <a:buAutoNum type="arabicPeriod"/>
            </a:pPr>
            <a:endParaRPr lang="en-US" sz="3400" dirty="0">
              <a:solidFill>
                <a:schemeClr val="tx1"/>
              </a:solidFill>
            </a:endParaRPr>
          </a:p>
        </p:txBody>
      </p:sp>
    </p:spTree>
    <p:extLst>
      <p:ext uri="{BB962C8B-B14F-4D97-AF65-F5344CB8AC3E}">
        <p14:creationId xmlns:p14="http://schemas.microsoft.com/office/powerpoint/2010/main" val="169681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06FC4-8556-0A52-ADF1-9411D7C8621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3A5EB98-D574-E520-8424-6AA1DDABAFF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7F3426F8-0A5A-0DB9-F2D9-A0A6930D7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08013AE0-38CA-FD65-ED52-4B9259DCC535}"/>
              </a:ext>
            </a:extLst>
          </p:cNvPr>
          <p:cNvSpPr txBox="1"/>
          <p:nvPr/>
        </p:nvSpPr>
        <p:spPr>
          <a:xfrm>
            <a:off x="228600" y="361950"/>
            <a:ext cx="8660554" cy="3754874"/>
          </a:xfrm>
          <a:prstGeom prst="rect">
            <a:avLst/>
          </a:prstGeom>
          <a:noFill/>
        </p:spPr>
        <p:txBody>
          <a:bodyPr wrap="square" rtlCol="0">
            <a:spAutoFit/>
          </a:bodyPr>
          <a:lstStyle/>
          <a:p>
            <a:pPr algn="l"/>
            <a:r>
              <a:rPr lang="en-US" sz="3400" dirty="0">
                <a:solidFill>
                  <a:schemeClr val="tx1"/>
                </a:solidFill>
              </a:rPr>
              <a:t>Give to Caesar What Belongs to Ceasar,</a:t>
            </a:r>
            <a:r>
              <a:rPr lang="en-US" sz="3200" dirty="0">
                <a:solidFill>
                  <a:schemeClr val="tx1"/>
                </a:solidFill>
              </a:rPr>
              <a:t> </a:t>
            </a:r>
          </a:p>
          <a:p>
            <a:pPr algn="l"/>
            <a:r>
              <a:rPr lang="en-US" sz="3400" dirty="0">
                <a:solidFill>
                  <a:schemeClr val="tx1"/>
                </a:solidFill>
              </a:rPr>
              <a:t>Give to G-d What Belongs to G-d</a:t>
            </a:r>
          </a:p>
          <a:p>
            <a:pPr marL="514350" indent="-514350" algn="l">
              <a:buFont typeface="+mj-lt"/>
              <a:buAutoNum type="arabicPeriod"/>
            </a:pPr>
            <a:r>
              <a:rPr lang="en-US" sz="3400" u="sng" dirty="0">
                <a:solidFill>
                  <a:srgbClr val="FFFF66"/>
                </a:solidFill>
              </a:rPr>
              <a:t>We are in a civilizational /spiritual war</a:t>
            </a:r>
          </a:p>
          <a:p>
            <a:pPr marL="514350" indent="-514350" algn="l">
              <a:buFont typeface="+mj-lt"/>
              <a:buAutoNum type="arabicPeriod"/>
            </a:pPr>
            <a:r>
              <a:rPr lang="en-US" sz="3400" dirty="0">
                <a:solidFill>
                  <a:schemeClr val="tx1"/>
                </a:solidFill>
              </a:rPr>
              <a:t>Should we avoid politics?</a:t>
            </a:r>
          </a:p>
          <a:p>
            <a:pPr marL="514350" indent="-514350" algn="l">
              <a:buFont typeface="+mj-lt"/>
              <a:buAutoNum type="arabicPeriod"/>
            </a:pPr>
            <a:r>
              <a:rPr lang="en-US" sz="3400" dirty="0">
                <a:solidFill>
                  <a:schemeClr val="tx1"/>
                </a:solidFill>
              </a:rPr>
              <a:t>Should we pursue politics</a:t>
            </a:r>
          </a:p>
          <a:p>
            <a:pPr marL="514350" indent="-514350" algn="l">
              <a:buFont typeface="+mj-lt"/>
              <a:buAutoNum type="arabicPeriod"/>
            </a:pPr>
            <a:r>
              <a:rPr lang="en-US" sz="3400" dirty="0">
                <a:solidFill>
                  <a:schemeClr val="tx1"/>
                </a:solidFill>
              </a:rPr>
              <a:t>How else to fight?</a:t>
            </a:r>
          </a:p>
          <a:p>
            <a:pPr marL="514350" indent="-514350" algn="l">
              <a:buFont typeface="+mj-lt"/>
              <a:buAutoNum type="arabicPeriod"/>
            </a:pPr>
            <a:endParaRPr lang="en-US" sz="3400" dirty="0">
              <a:solidFill>
                <a:schemeClr val="tx1"/>
              </a:solidFill>
            </a:endParaRPr>
          </a:p>
        </p:txBody>
      </p:sp>
    </p:spTree>
    <p:extLst>
      <p:ext uri="{BB962C8B-B14F-4D97-AF65-F5344CB8AC3E}">
        <p14:creationId xmlns:p14="http://schemas.microsoft.com/office/powerpoint/2010/main" val="20230961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5BC74-D3EF-9AF9-5FF1-B668DA0B89C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67582AE-82CA-2BA6-8B5A-5A2E9BAE6D65}"/>
              </a:ext>
            </a:extLst>
          </p:cNvPr>
          <p:cNvSpPr>
            <a:spLocks noGrp="1"/>
          </p:cNvSpPr>
          <p:nvPr>
            <p:ph type="subTitle" idx="1"/>
          </p:nvPr>
        </p:nvSpPr>
        <p:spPr>
          <a:xfrm>
            <a:off x="228600" y="209550"/>
            <a:ext cx="8610600" cy="4800600"/>
          </a:xfrm>
        </p:spPr>
        <p:txBody>
          <a:bodyPr anchor="t">
            <a:normAutofit/>
          </a:bodyPr>
          <a:lstStyle/>
          <a:p>
            <a:pPr algn="l"/>
            <a:r>
              <a:rPr lang="en-US" sz="4000" u="sng" cap="all" dirty="0">
                <a:solidFill>
                  <a:schemeClr val="tx1"/>
                </a:solidFill>
                <a:latin typeface="Arial Rounded MT Bold" panose="020F0704030504030204" pitchFamily="34" charset="0"/>
              </a:rPr>
              <a:t>First</a:t>
            </a:r>
            <a:r>
              <a:rPr lang="en-US" sz="4000" cap="all" dirty="0">
                <a:solidFill>
                  <a:schemeClr val="tx1"/>
                </a:solidFill>
                <a:latin typeface="Arial Rounded MT Bold" panose="020F0704030504030204" pitchFamily="34" charset="0"/>
              </a:rPr>
              <a:t> </a:t>
            </a:r>
            <a:r>
              <a:rPr lang="en-US" sz="4000" u="sng" dirty="0">
                <a:solidFill>
                  <a:srgbClr val="FFFF66"/>
                </a:solidFill>
                <a:latin typeface="Arial Rounded MT Bold" panose="020F0704030504030204" pitchFamily="34" charset="0"/>
              </a:rPr>
              <a:t>Democrat Senate candidate </a:t>
            </a:r>
            <a:r>
              <a:rPr lang="en-US" sz="4000" dirty="0">
                <a:solidFill>
                  <a:schemeClr val="tx1"/>
                </a:solidFill>
                <a:latin typeface="Arial Rounded MT Bold" panose="020F0704030504030204" pitchFamily="34" charset="0"/>
              </a:rPr>
              <a:t>James Talarico says he is “a Christian who hates Christianity.” He told the Texas House that God’s gender is "nonbinary." The majority of the members of the “church” he attends are “atheists or agnostic.”</a:t>
            </a:r>
          </a:p>
        </p:txBody>
      </p:sp>
    </p:spTree>
    <p:extLst>
      <p:ext uri="{BB962C8B-B14F-4D97-AF65-F5344CB8AC3E}">
        <p14:creationId xmlns:p14="http://schemas.microsoft.com/office/powerpoint/2010/main" val="2888772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C089E-E4FE-D363-45DA-A7D722123D4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C1AD8A7-DF2E-AA0E-E082-730647B64D3E}"/>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On Joe Rogan's show, Talarico argued that the Bible demands a "pro-choice" stance on abortion. His platform calls for federal legislation to codify Roe v. Wade to make abortion permanent nationwide. Talarico also said, "our trans community needs abortion care too."</a:t>
            </a:r>
          </a:p>
        </p:txBody>
      </p:sp>
    </p:spTree>
    <p:extLst>
      <p:ext uri="{BB962C8B-B14F-4D97-AF65-F5344CB8AC3E}">
        <p14:creationId xmlns:p14="http://schemas.microsoft.com/office/powerpoint/2010/main" val="3782631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14AF8D-99D4-8DCA-B39C-B6592F095B3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14AC6B0-3A1D-D9D6-A657-1BD2E8BAA277}"/>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Talarico even outrageously claimed that abortion and marriage are "two issues that Messiah never talked about."</a:t>
            </a:r>
            <a:br>
              <a:rPr lang="en-US" sz="4000" dirty="0">
                <a:solidFill>
                  <a:schemeClr val="tx1"/>
                </a:solidFill>
                <a:latin typeface="Arial Rounded MT Bold" panose="020F0704030504030204" pitchFamily="34" charset="0"/>
              </a:rPr>
            </a:br>
            <a:r>
              <a:rPr lang="en-US" sz="4000" dirty="0">
                <a:solidFill>
                  <a:schemeClr val="tx1"/>
                </a:solidFill>
                <a:latin typeface="Arial Rounded MT Bold" panose="020F0704030504030204" pitchFamily="34" charset="0"/>
              </a:rPr>
              <a:t>He described orthodox Christian institutions as oppressive while championing radical class warfare and the redistribution of wealth. </a:t>
            </a:r>
          </a:p>
        </p:txBody>
      </p:sp>
    </p:spTree>
    <p:extLst>
      <p:ext uri="{BB962C8B-B14F-4D97-AF65-F5344CB8AC3E}">
        <p14:creationId xmlns:p14="http://schemas.microsoft.com/office/powerpoint/2010/main" val="33287495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8EC3CC-3287-4A00-0EFF-2DC27FFF9F6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5DBD1ED-A27F-6E36-EC58-9E348FA8751E}"/>
              </a:ext>
            </a:extLst>
          </p:cNvPr>
          <p:cNvSpPr>
            <a:spLocks noGrp="1"/>
          </p:cNvSpPr>
          <p:nvPr>
            <p:ph type="subTitle" idx="1"/>
          </p:nvPr>
        </p:nvSpPr>
        <p:spPr>
          <a:xfrm>
            <a:off x="266700" y="171450"/>
            <a:ext cx="8610600" cy="4800600"/>
          </a:xfrm>
        </p:spPr>
        <p:txBody>
          <a:bodyPr anchor="t">
            <a:normAutofit/>
          </a:bodyPr>
          <a:lstStyle/>
          <a:p>
            <a:pPr algn="l"/>
            <a:r>
              <a:rPr lang="en-US" sz="4000" dirty="0">
                <a:solidFill>
                  <a:schemeClr val="tx1"/>
                </a:solidFill>
                <a:latin typeface="Arial Rounded MT Bold" panose="020F0704030504030204" pitchFamily="34" charset="0"/>
              </a:rPr>
              <a:t>His rhetoric sets out an alarming </a:t>
            </a:r>
            <a:r>
              <a:rPr lang="en-US" sz="4000" u="sng" dirty="0">
                <a:solidFill>
                  <a:srgbClr val="FFFF66"/>
                </a:solidFill>
                <a:latin typeface="Arial Rounded MT Bold" panose="020F0704030504030204" pitchFamily="34" charset="0"/>
              </a:rPr>
              <a:t>socialist vision for America's future</a:t>
            </a:r>
            <a:r>
              <a:rPr lang="en-US" sz="4000" dirty="0">
                <a:solidFill>
                  <a:schemeClr val="tx1"/>
                </a:solidFill>
                <a:latin typeface="Arial Rounded MT Bold" panose="020F0704030504030204" pitchFamily="34" charset="0"/>
              </a:rPr>
              <a:t>.</a:t>
            </a:r>
            <a:br>
              <a:rPr lang="en-US" sz="4000" dirty="0">
                <a:solidFill>
                  <a:schemeClr val="tx1"/>
                </a:solidFill>
                <a:latin typeface="Arial Rounded MT Bold" panose="020F0704030504030204" pitchFamily="34" charset="0"/>
              </a:rPr>
            </a:br>
            <a:r>
              <a:rPr lang="en-US" sz="4000" dirty="0">
                <a:solidFill>
                  <a:schemeClr val="tx1"/>
                </a:solidFill>
                <a:latin typeface="Arial Rounded MT Bold" panose="020F0704030504030204" pitchFamily="34" charset="0"/>
              </a:rPr>
              <a:t>In his speeches, Talarico targets the free market, calling capitalism an “oppressive system” that must be “dismantled.”</a:t>
            </a:r>
          </a:p>
          <a:p>
            <a:pPr algn="l"/>
            <a:endParaRPr lang="en-US" sz="4000" dirty="0">
              <a:solidFill>
                <a:schemeClr val="tx1"/>
              </a:solidFill>
              <a:latin typeface="Arial Rounded MT Bold" panose="020F0704030504030204" pitchFamily="34" charset="0"/>
            </a:endParaRP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41257293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AA366B-0198-4555-EAC7-1F739B7D628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8078D54-38E7-6C60-7B92-6AE26CEC0C70}"/>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1 Tim 2.1-5 </a:t>
            </a:r>
            <a:r>
              <a:rPr lang="en-US" sz="4000" dirty="0">
                <a:solidFill>
                  <a:schemeClr val="tx1"/>
                </a:solidFill>
                <a:latin typeface="Arial Rounded MT Bold" panose="020F0704030504030204" pitchFamily="34" charset="0"/>
              </a:rPr>
              <a:t>First of all, then, I counsel that petitions, prayers, intercessions and thanksgivings be made for all human beings, including kings and all in positions of prominence; so that we may lead quiet and peaceful lives, being godly and upright in everything. </a:t>
            </a:r>
          </a:p>
        </p:txBody>
      </p:sp>
    </p:spTree>
    <p:extLst>
      <p:ext uri="{BB962C8B-B14F-4D97-AF65-F5344CB8AC3E}">
        <p14:creationId xmlns:p14="http://schemas.microsoft.com/office/powerpoint/2010/main" val="2495674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7CD13-F263-8EF2-E868-F840E33D626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6A7289E-7FCF-3235-4A6B-3B2BC5FABB8B}"/>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1 Tim 2.1-5  </a:t>
            </a:r>
            <a:r>
              <a:rPr lang="en-US" sz="4000" dirty="0">
                <a:solidFill>
                  <a:schemeClr val="tx1"/>
                </a:solidFill>
                <a:latin typeface="Arial Rounded MT Bold" panose="020F0704030504030204" pitchFamily="34" charset="0"/>
              </a:rPr>
              <a:t>This is what God, our Deliverer, regards as good; this is what meets his approval. He wants all humanity to be delivered and come to full knowledge of the truth. For God is one;[a] and there is but one Mediator between God and humanity, Yeshua the Messiah</a:t>
            </a:r>
          </a:p>
        </p:txBody>
      </p:sp>
    </p:spTree>
    <p:extLst>
      <p:ext uri="{BB962C8B-B14F-4D97-AF65-F5344CB8AC3E}">
        <p14:creationId xmlns:p14="http://schemas.microsoft.com/office/powerpoint/2010/main" val="1834679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419CA-F699-E271-85E8-B621A7EDE19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2908528-5BB4-9970-D745-76CCE896EAED}"/>
              </a:ext>
            </a:extLst>
          </p:cNvPr>
          <p:cNvSpPr>
            <a:spLocks noGrp="1"/>
          </p:cNvSpPr>
          <p:nvPr>
            <p:ph type="subTitle" idx="1"/>
          </p:nvPr>
        </p:nvSpPr>
        <p:spPr>
          <a:xfrm>
            <a:off x="228600" y="209550"/>
            <a:ext cx="8610600" cy="4800600"/>
          </a:xfrm>
        </p:spPr>
        <p:txBody>
          <a:bodyPr anchor="t">
            <a:normAutofit fontScale="92500"/>
          </a:bodyPr>
          <a:lstStyle/>
          <a:p>
            <a:pPr algn="l"/>
            <a:r>
              <a:rPr lang="en-US" sz="4000" u="sng" cap="all" dirty="0">
                <a:solidFill>
                  <a:schemeClr val="tx1"/>
                </a:solidFill>
                <a:latin typeface="Arial Rounded MT Bold" panose="020F0704030504030204" pitchFamily="34" charset="0"/>
              </a:rPr>
              <a:t>Second</a:t>
            </a:r>
            <a:r>
              <a:rPr lang="en-US" sz="4000" cap="all" dirty="0">
                <a:solidFill>
                  <a:schemeClr val="tx1"/>
                </a:solidFill>
                <a:latin typeface="Arial Rounded MT Bold" panose="020F0704030504030204" pitchFamily="34" charset="0"/>
              </a:rPr>
              <a:t> </a:t>
            </a:r>
            <a:r>
              <a:rPr lang="en-US" sz="4000" dirty="0">
                <a:solidFill>
                  <a:schemeClr val="tx1"/>
                </a:solidFill>
                <a:latin typeface="Arial Rounded MT Bold" panose="020F0704030504030204" pitchFamily="34" charset="0"/>
              </a:rPr>
              <a:t>Senator James Lankford (R-Okla.) could barely contain his emotion after one of these votes. “This is literally if an abortion is carried out. But the abortion, instead of destroying the child in the womb, the child is actually delivered. What do you do in that case where a child is actually delivered? </a:t>
            </a:r>
          </a:p>
        </p:txBody>
      </p:sp>
    </p:spTree>
    <p:extLst>
      <p:ext uri="{BB962C8B-B14F-4D97-AF65-F5344CB8AC3E}">
        <p14:creationId xmlns:p14="http://schemas.microsoft.com/office/powerpoint/2010/main" val="4231389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6D355-DA45-7863-40E7-E7F0E29D739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384937B-B689-3018-78CA-DD8BDADF79D3}"/>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 They’re literally crying and breathing on the table in front of you. Now you have a fully delivered child in front of you. Do they get medical care or not? This seems like a no-brainer.” And yet, “painfully,” he continued, “Democrats said no. … I think that’s abhorrent.” </a:t>
            </a:r>
          </a:p>
        </p:txBody>
      </p:sp>
    </p:spTree>
    <p:extLst>
      <p:ext uri="{BB962C8B-B14F-4D97-AF65-F5344CB8AC3E}">
        <p14:creationId xmlns:p14="http://schemas.microsoft.com/office/powerpoint/2010/main" val="853637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C2747-7163-8217-C36D-4839AFE6DFA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B7C8EC6-17D1-BCE4-1364-82AC1BF0EA12}"/>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Incredibly, every single Democratic senator voted no to giving newborn survivors medical care in 2025. In fact, all but one Democrat in the entire Congress — Rep. Henry Cuellar (D-Texas) — refused to agree that a child crying on the table deserves to live. </a:t>
            </a:r>
          </a:p>
        </p:txBody>
      </p:sp>
    </p:spTree>
    <p:extLst>
      <p:ext uri="{BB962C8B-B14F-4D97-AF65-F5344CB8AC3E}">
        <p14:creationId xmlns:p14="http://schemas.microsoft.com/office/powerpoint/2010/main" val="40671105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126D5C-6250-C290-9A3F-B326319DBEA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09613EF-CE43-79D3-F332-84F38303F8C0}"/>
              </a:ext>
            </a:extLst>
          </p:cNvPr>
          <p:cNvSpPr>
            <a:spLocks noGrp="1"/>
          </p:cNvSpPr>
          <p:nvPr>
            <p:ph type="subTitle" idx="1"/>
          </p:nvPr>
        </p:nvSpPr>
        <p:spPr>
          <a:xfrm>
            <a:off x="228600" y="209550"/>
            <a:ext cx="8610600" cy="4800600"/>
          </a:xfrm>
        </p:spPr>
        <p:txBody>
          <a:bodyPr anchor="t">
            <a:normAutofit fontScale="92500"/>
          </a:bodyPr>
          <a:lstStyle/>
          <a:p>
            <a:pPr algn="l"/>
            <a:r>
              <a:rPr lang="en-US" sz="4000" u="sng" cap="all" dirty="0">
                <a:solidFill>
                  <a:schemeClr val="tx1"/>
                </a:solidFill>
                <a:latin typeface="Arial Rounded MT Bold" panose="020F0704030504030204" pitchFamily="34" charset="0"/>
              </a:rPr>
              <a:t>Third</a:t>
            </a:r>
            <a:r>
              <a:rPr lang="en-US" sz="4000" cap="all" dirty="0">
                <a:solidFill>
                  <a:schemeClr val="tx1"/>
                </a:solidFill>
                <a:latin typeface="Arial Rounded MT Bold" panose="020F0704030504030204" pitchFamily="34" charset="0"/>
              </a:rPr>
              <a:t> </a:t>
            </a:r>
            <a:r>
              <a:rPr lang="en-US" sz="4000" dirty="0">
                <a:solidFill>
                  <a:schemeClr val="tx1"/>
                </a:solidFill>
                <a:latin typeface="Arial Rounded MT Bold" panose="020F0704030504030204" pitchFamily="34" charset="0"/>
              </a:rPr>
              <a:t>French President Emmanuel Macron called Israeli Prime Minister Benjamin Netanyahu on Oct. 7, 2023, to push for an immediate ceasefire while Hamas terrorists were still inside Israeli communities, Netanyahu told Israel’s Channel 14 television in an interview set for full release on Tuesday.</a:t>
            </a:r>
          </a:p>
        </p:txBody>
      </p:sp>
    </p:spTree>
    <p:extLst>
      <p:ext uri="{BB962C8B-B14F-4D97-AF65-F5344CB8AC3E}">
        <p14:creationId xmlns:p14="http://schemas.microsoft.com/office/powerpoint/2010/main" val="36379540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8406E-DBE9-4E6D-4A61-23796F60674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4C0844D-BA72-92DF-F0D5-A1BC99CBA5B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Macron told him the deadliest single-day massacre of Jews since the Holocaust should be stopped “by diplomacy,” Netanyahu said.</a:t>
            </a:r>
          </a:p>
        </p:txBody>
      </p:sp>
    </p:spTree>
    <p:extLst>
      <p:ext uri="{BB962C8B-B14F-4D97-AF65-F5344CB8AC3E}">
        <p14:creationId xmlns:p14="http://schemas.microsoft.com/office/powerpoint/2010/main" val="8327358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33DD2-CEFC-2809-38FE-B39E71FDE6F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B861C7B-53AD-8BBB-0442-53C19CCBAA2B}"/>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“No, Emmanuel. It’s not going to be solved by diplomacy,” he said he replied. “These are monsters. These are neo-Nazis.” Netanyahu said he told the French leader at the time that Hamas is “even worse than ISIS” and warned: “If we don’t stop Hamas here, you’ll see them on the streets of Paris.”</a:t>
            </a:r>
          </a:p>
        </p:txBody>
      </p:sp>
    </p:spTree>
    <p:extLst>
      <p:ext uri="{BB962C8B-B14F-4D97-AF65-F5344CB8AC3E}">
        <p14:creationId xmlns:p14="http://schemas.microsoft.com/office/powerpoint/2010/main" val="13343036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E6473B-5490-3D07-1496-96445A46D98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2A3466C5-86AA-D7DF-AAC1-5700AD5C1F76}"/>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D8202F94-B01B-D846-320F-75D314FC6603}"/>
              </a:ext>
            </a:extLst>
          </p:cNvPr>
          <p:cNvPicPr>
            <a:picLocks noChangeAspect="1"/>
          </p:cNvPicPr>
          <p:nvPr/>
        </p:nvPicPr>
        <p:blipFill>
          <a:blip r:embed="rId3"/>
          <a:stretch>
            <a:fillRect/>
          </a:stretch>
        </p:blipFill>
        <p:spPr>
          <a:xfrm>
            <a:off x="762000" y="29765"/>
            <a:ext cx="7696200" cy="5134809"/>
          </a:xfrm>
          <a:prstGeom prst="rect">
            <a:avLst/>
          </a:prstGeom>
        </p:spPr>
      </p:pic>
    </p:spTree>
    <p:extLst>
      <p:ext uri="{BB962C8B-B14F-4D97-AF65-F5344CB8AC3E}">
        <p14:creationId xmlns:p14="http://schemas.microsoft.com/office/powerpoint/2010/main" val="1044348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B044AC-5B95-F408-4FA2-7CD2DD56C5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B0AF7B1-D330-C8DF-0286-4382D8A27D49}"/>
              </a:ext>
            </a:extLst>
          </p:cNvPr>
          <p:cNvSpPr>
            <a:spLocks noGrp="1"/>
          </p:cNvSpPr>
          <p:nvPr>
            <p:ph type="subTitle" idx="1"/>
          </p:nvPr>
        </p:nvSpPr>
        <p:spPr>
          <a:xfrm>
            <a:off x="228600" y="209550"/>
            <a:ext cx="8610600" cy="4800600"/>
          </a:xfrm>
        </p:spPr>
        <p:txBody>
          <a:bodyPr anchor="t">
            <a:normAutofit fontScale="92500"/>
          </a:bodyPr>
          <a:lstStyle/>
          <a:p>
            <a:pPr algn="l"/>
            <a:r>
              <a:rPr lang="en-US" sz="4000" dirty="0">
                <a:solidFill>
                  <a:schemeClr val="tx1"/>
                </a:solidFill>
                <a:latin typeface="Arial Rounded MT Bold" pitchFamily="34" charset="0"/>
                <a:cs typeface="Arial" charset="0"/>
              </a:rPr>
              <a:t>Demonstrators holding Palestinian and Algerian flags on the monument at Place de la Nation. Tens of thousand of people went in the streets in Paris on October 17 2026 to protest against President Emmanuel Macron policy and his Government. </a:t>
            </a:r>
            <a:r>
              <a:rPr lang="en-US" sz="4000" baseline="30000" dirty="0">
                <a:solidFill>
                  <a:schemeClr val="tx1"/>
                </a:solidFill>
                <a:latin typeface="Arial Rounded MT Bold" pitchFamily="34" charset="0"/>
                <a:cs typeface="Arial" charset="0"/>
              </a:rPr>
              <a:t>(Photo: </a:t>
            </a:r>
            <a:r>
              <a:rPr lang="en-US" sz="4000" baseline="30000" dirty="0" err="1">
                <a:solidFill>
                  <a:schemeClr val="tx1"/>
                </a:solidFill>
                <a:latin typeface="Arial Rounded MT Bold" pitchFamily="34" charset="0"/>
                <a:cs typeface="Arial" charset="0"/>
              </a:rPr>
              <a:t>Polyvios</a:t>
            </a:r>
            <a:r>
              <a:rPr lang="en-US" sz="4000" baseline="30000" dirty="0">
                <a:solidFill>
                  <a:schemeClr val="tx1"/>
                </a:solidFill>
                <a:latin typeface="Arial Rounded MT Bold" pitchFamily="34" charset="0"/>
                <a:cs typeface="Arial" charset="0"/>
              </a:rPr>
              <a:t> </a:t>
            </a:r>
            <a:r>
              <a:rPr lang="en-US" sz="4000" baseline="30000" dirty="0" err="1">
                <a:solidFill>
                  <a:schemeClr val="tx1"/>
                </a:solidFill>
                <a:latin typeface="Arial Rounded MT Bold" pitchFamily="34" charset="0"/>
                <a:cs typeface="Arial" charset="0"/>
              </a:rPr>
              <a:t>Anemoyannis</a:t>
            </a:r>
            <a:r>
              <a:rPr lang="en-US" sz="4000" baseline="30000" dirty="0">
                <a:solidFill>
                  <a:schemeClr val="tx1"/>
                </a:solidFill>
                <a:latin typeface="Arial Rounded MT Bold" pitchFamily="34" charset="0"/>
                <a:cs typeface="Arial" charset="0"/>
              </a:rPr>
              <a:t> / Hans Lucas via Reuters)</a:t>
            </a:r>
            <a:endParaRPr lang="en-US" sz="4000" b="1" baseline="30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069860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B7D5A-151B-C771-920A-231D115AD21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0B460DC-30B8-199C-A6C7-0AF23E9DFBC1}"/>
              </a:ext>
            </a:extLst>
          </p:cNvPr>
          <p:cNvSpPr>
            <a:spLocks noGrp="1"/>
          </p:cNvSpPr>
          <p:nvPr>
            <p:ph type="subTitle" idx="1"/>
          </p:nvPr>
        </p:nvSpPr>
        <p:spPr>
          <a:xfrm>
            <a:off x="228600" y="209550"/>
            <a:ext cx="8610600" cy="4800600"/>
          </a:xfrm>
        </p:spPr>
        <p:txBody>
          <a:bodyPr anchor="t">
            <a:normAutofit/>
          </a:bodyPr>
          <a:lstStyle/>
          <a:p>
            <a:pPr algn="l"/>
            <a:r>
              <a:rPr lang="en-US" sz="4000" u="sng" cap="all" dirty="0">
                <a:solidFill>
                  <a:schemeClr val="tx1"/>
                </a:solidFill>
                <a:latin typeface="Arial Rounded MT Bold" panose="020F0704030504030204" pitchFamily="34" charset="0"/>
              </a:rPr>
              <a:t>Fourth</a:t>
            </a:r>
            <a:r>
              <a:rPr lang="en-US" sz="4000" cap="all" dirty="0">
                <a:solidFill>
                  <a:schemeClr val="tx1"/>
                </a:solidFill>
                <a:latin typeface="Arial Rounded MT Bold" panose="020F0704030504030204" pitchFamily="34" charset="0"/>
              </a:rPr>
              <a:t>  </a:t>
            </a:r>
            <a:r>
              <a:rPr lang="en-US" sz="4000" dirty="0">
                <a:solidFill>
                  <a:schemeClr val="tx1"/>
                </a:solidFill>
                <a:latin typeface="Arial Rounded MT Bold" panose="020F0704030504030204" pitchFamily="34" charset="0"/>
              </a:rPr>
              <a:t>A new report from the Office of the Comptroller of the Currency found that America's nine largest banks maintained policies that restricted financial services based on customers' religious beliefs, political views, or otherwise lawful activities.</a:t>
            </a:r>
          </a:p>
        </p:txBody>
      </p:sp>
    </p:spTree>
    <p:extLst>
      <p:ext uri="{BB962C8B-B14F-4D97-AF65-F5344CB8AC3E}">
        <p14:creationId xmlns:p14="http://schemas.microsoft.com/office/powerpoint/2010/main" val="1907629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0494FB-8004-5612-AE87-657D082AF92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D4EBADE-4218-99F3-E972-183E35D4B141}"/>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Even more troubling, banks referenced designations from the Southern Poverty Law Center (SPLC), an organization that has labeled Christian and conservative organizations as hate groups.</a:t>
            </a:r>
          </a:p>
        </p:txBody>
      </p:sp>
    </p:spTree>
    <p:extLst>
      <p:ext uri="{BB962C8B-B14F-4D97-AF65-F5344CB8AC3E}">
        <p14:creationId xmlns:p14="http://schemas.microsoft.com/office/powerpoint/2010/main" val="31283567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DB150-FA49-E2B1-36DC-7D94230914A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DD917FC-840B-8141-306C-97DB8585B85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A6C16190-5AE2-1FD7-1AA0-4E5B6C8AAA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2615376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F76E0-22A1-B9EB-1EF7-B47159C821B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DE41EA1-C794-3EF4-6B0E-DC8966A5DFA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A83AA0F4-8CBF-AAA1-83CA-66CB423A67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7967DADF-1D0C-E475-0E20-999A04C30E3D}"/>
              </a:ext>
            </a:extLst>
          </p:cNvPr>
          <p:cNvSpPr txBox="1"/>
          <p:nvPr/>
        </p:nvSpPr>
        <p:spPr>
          <a:xfrm>
            <a:off x="228600" y="361950"/>
            <a:ext cx="8660554" cy="3754874"/>
          </a:xfrm>
          <a:prstGeom prst="rect">
            <a:avLst/>
          </a:prstGeom>
          <a:noFill/>
        </p:spPr>
        <p:txBody>
          <a:bodyPr wrap="square" rtlCol="0">
            <a:spAutoFit/>
          </a:bodyPr>
          <a:lstStyle/>
          <a:p>
            <a:pPr algn="l"/>
            <a:r>
              <a:rPr lang="en-US" sz="3400" dirty="0">
                <a:solidFill>
                  <a:schemeClr val="tx1"/>
                </a:solidFill>
              </a:rPr>
              <a:t>Give to Caesar What Belongs to Ceasar,</a:t>
            </a:r>
            <a:r>
              <a:rPr lang="en-US" sz="3200" dirty="0">
                <a:solidFill>
                  <a:schemeClr val="tx1"/>
                </a:solidFill>
              </a:rPr>
              <a:t> </a:t>
            </a:r>
          </a:p>
          <a:p>
            <a:pPr algn="l"/>
            <a:r>
              <a:rPr lang="en-US" sz="3400" dirty="0">
                <a:solidFill>
                  <a:schemeClr val="tx1"/>
                </a:solidFill>
              </a:rPr>
              <a:t>Give to G-d What Belongs to G-d</a:t>
            </a:r>
          </a:p>
          <a:p>
            <a:pPr marL="514350" indent="-514350" algn="l">
              <a:buFont typeface="+mj-lt"/>
              <a:buAutoNum type="arabicPeriod"/>
            </a:pPr>
            <a:r>
              <a:rPr lang="en-US" sz="3400" dirty="0">
                <a:solidFill>
                  <a:schemeClr val="tx1"/>
                </a:solidFill>
              </a:rPr>
              <a:t>We are in a civilizational war</a:t>
            </a:r>
          </a:p>
          <a:p>
            <a:pPr marL="514350" indent="-514350" algn="l">
              <a:buFont typeface="+mj-lt"/>
              <a:buAutoNum type="arabicPeriod"/>
            </a:pPr>
            <a:r>
              <a:rPr lang="en-US" sz="3400" u="sng" dirty="0">
                <a:solidFill>
                  <a:srgbClr val="FFFF66"/>
                </a:solidFill>
              </a:rPr>
              <a:t>Should we avoid politics?</a:t>
            </a:r>
          </a:p>
          <a:p>
            <a:pPr marL="514350" indent="-514350" algn="l">
              <a:buFont typeface="+mj-lt"/>
              <a:buAutoNum type="arabicPeriod"/>
            </a:pPr>
            <a:r>
              <a:rPr lang="en-US" sz="3400" dirty="0">
                <a:solidFill>
                  <a:schemeClr val="tx1"/>
                </a:solidFill>
              </a:rPr>
              <a:t>Should we pursue politics</a:t>
            </a:r>
          </a:p>
          <a:p>
            <a:pPr marL="514350" indent="-514350" algn="l">
              <a:buFont typeface="+mj-lt"/>
              <a:buAutoNum type="arabicPeriod"/>
            </a:pPr>
            <a:r>
              <a:rPr lang="en-US" sz="3400" dirty="0">
                <a:solidFill>
                  <a:schemeClr val="tx1"/>
                </a:solidFill>
              </a:rPr>
              <a:t>How else to fight?</a:t>
            </a:r>
          </a:p>
          <a:p>
            <a:pPr marL="514350" indent="-514350" algn="l">
              <a:buFont typeface="+mj-lt"/>
              <a:buAutoNum type="arabicPeriod"/>
            </a:pPr>
            <a:endParaRPr lang="en-US" sz="3400" dirty="0">
              <a:solidFill>
                <a:schemeClr val="tx1"/>
              </a:solidFill>
            </a:endParaRPr>
          </a:p>
        </p:txBody>
      </p:sp>
    </p:spTree>
    <p:extLst>
      <p:ext uri="{BB962C8B-B14F-4D97-AF65-F5344CB8AC3E}">
        <p14:creationId xmlns:p14="http://schemas.microsoft.com/office/powerpoint/2010/main" val="3869907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A12AB-AD1C-3B55-7A41-554518A9034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90E5CC5-E3FE-C5D4-AC97-F0A41F944F14}"/>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Mt 26.52-54</a:t>
            </a:r>
            <a:r>
              <a:rPr lang="en-US" sz="4000" dirty="0">
                <a:solidFill>
                  <a:schemeClr val="tx1"/>
                </a:solidFill>
                <a:latin typeface="Arial Rounded MT Bold" panose="020F0704030504030204" pitchFamily="34" charset="0"/>
              </a:rPr>
              <a:t> Yeshua said to him, “Put your sword back where it belongs, for everyone who uses the sword will die by the sword. Don’t you know that I can ask my Father, and he will instantly provide more than a dozen legions [1 legion = 6000 soldiers = 72,000] of angels to help me? </a:t>
            </a:r>
          </a:p>
        </p:txBody>
      </p:sp>
    </p:spTree>
    <p:extLst>
      <p:ext uri="{BB962C8B-B14F-4D97-AF65-F5344CB8AC3E}">
        <p14:creationId xmlns:p14="http://schemas.microsoft.com/office/powerpoint/2010/main" val="31088543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01804-5248-F0F5-93CC-026E4787D74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52DA1B9-04FC-FE0C-EC18-7D6DBDB4129F}"/>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2 Cor 10.4-5</a:t>
            </a:r>
            <a:r>
              <a:rPr lang="en-US" sz="4000" dirty="0">
                <a:solidFill>
                  <a:schemeClr val="tx1"/>
                </a:solidFill>
                <a:latin typeface="Arial Rounded MT Bold" panose="020F0704030504030204" pitchFamily="34" charset="0"/>
              </a:rPr>
              <a:t> For the weapons of our warfare are not fleshly but powerful through God for the tearing down of strongholds. We are tearing down false arguments and every high-minded thing that exalts itself </a:t>
            </a:r>
          </a:p>
        </p:txBody>
      </p:sp>
    </p:spTree>
    <p:extLst>
      <p:ext uri="{BB962C8B-B14F-4D97-AF65-F5344CB8AC3E}">
        <p14:creationId xmlns:p14="http://schemas.microsoft.com/office/powerpoint/2010/main" val="1255521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6ACEC-22DF-E92E-0193-C5DD5468744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520C526-5662-313D-C5B8-28DAC8CBD223}"/>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2 Cor 10.4-5</a:t>
            </a:r>
            <a:r>
              <a:rPr lang="en-US" sz="4000" dirty="0">
                <a:solidFill>
                  <a:schemeClr val="tx1"/>
                </a:solidFill>
                <a:latin typeface="Arial Rounded MT Bold" panose="020F0704030504030204" pitchFamily="34" charset="0"/>
              </a:rPr>
              <a:t>  against the knowledge of God. We are taking every thought captive to the obedience of Messiah.</a:t>
            </a:r>
          </a:p>
        </p:txBody>
      </p:sp>
    </p:spTree>
    <p:extLst>
      <p:ext uri="{BB962C8B-B14F-4D97-AF65-F5344CB8AC3E}">
        <p14:creationId xmlns:p14="http://schemas.microsoft.com/office/powerpoint/2010/main" val="2361797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DA7A9C-35EE-6F5D-D183-9AF37FBFB9C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595D870-F202-A25C-74D4-1ECC3FAB2C04}"/>
              </a:ext>
            </a:extLst>
          </p:cNvPr>
          <p:cNvSpPr>
            <a:spLocks noGrp="1"/>
          </p:cNvSpPr>
          <p:nvPr>
            <p:ph type="subTitle" idx="1"/>
          </p:nvPr>
        </p:nvSpPr>
        <p:spPr>
          <a:xfrm>
            <a:off x="228600" y="209550"/>
            <a:ext cx="8610600" cy="4800600"/>
          </a:xfrm>
        </p:spPr>
        <p:txBody>
          <a:bodyPr anchor="t">
            <a:normAutofit/>
          </a:bodyPr>
          <a:lstStyle/>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Politics = </a:t>
            </a:r>
          </a:p>
          <a:p>
            <a:pPr algn="ctr"/>
            <a:r>
              <a:rPr lang="en-US" sz="4000" dirty="0">
                <a:solidFill>
                  <a:schemeClr val="tx1"/>
                </a:solidFill>
                <a:latin typeface="Arial Rounded MT Bold" panose="020F0704030504030204" pitchFamily="34" charset="0"/>
              </a:rPr>
              <a:t>poly [many] </a:t>
            </a:r>
          </a:p>
          <a:p>
            <a:pPr algn="ctr"/>
            <a:r>
              <a:rPr lang="en-US" sz="4000" dirty="0">
                <a:solidFill>
                  <a:schemeClr val="tx1"/>
                </a:solidFill>
                <a:latin typeface="Arial Rounded MT Bold" panose="020F0704030504030204" pitchFamily="34" charset="0"/>
              </a:rPr>
              <a:t>tics [blood suckers]</a:t>
            </a:r>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Really?</a:t>
            </a:r>
          </a:p>
          <a:p>
            <a:pPr algn="ct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4595965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02C08-F0E7-9AC9-BA23-D14BAD35246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A3D6B98-0419-5801-7322-9660F1287B9B}"/>
              </a:ext>
            </a:extLst>
          </p:cNvPr>
          <p:cNvSpPr>
            <a:spLocks noGrp="1"/>
          </p:cNvSpPr>
          <p:nvPr>
            <p:ph type="subTitle" idx="1"/>
          </p:nvPr>
        </p:nvSpPr>
        <p:spPr>
          <a:xfrm>
            <a:off x="228600" y="209550"/>
            <a:ext cx="8610600" cy="4800600"/>
          </a:xfrm>
        </p:spPr>
        <p:txBody>
          <a:bodyPr anchor="t">
            <a:normAutofit/>
          </a:bodyPr>
          <a:lstStyle/>
          <a:p>
            <a:pPr algn="ctr"/>
            <a:endParaRPr lang="en-US" sz="4000" dirty="0">
              <a:solidFill>
                <a:schemeClr val="tx1"/>
              </a:solidFill>
              <a:latin typeface="Arial Rounded MT Bold" panose="020F0704030504030204" pitchFamily="34" charset="0"/>
            </a:endParaRPr>
          </a:p>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Nov. 3, 2026 is the </a:t>
            </a:r>
          </a:p>
          <a:p>
            <a:pPr algn="ctr"/>
            <a:r>
              <a:rPr lang="en-US" sz="4000" dirty="0">
                <a:solidFill>
                  <a:schemeClr val="tx1"/>
                </a:solidFill>
                <a:latin typeface="Arial Rounded MT Bold" panose="020F0704030504030204" pitchFamily="34" charset="0"/>
              </a:rPr>
              <a:t>mid-term election day.</a:t>
            </a:r>
          </a:p>
        </p:txBody>
      </p:sp>
    </p:spTree>
    <p:extLst>
      <p:ext uri="{BB962C8B-B14F-4D97-AF65-F5344CB8AC3E}">
        <p14:creationId xmlns:p14="http://schemas.microsoft.com/office/powerpoint/2010/main" val="21602556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BD8AA-57C6-57AF-EC1E-B73B8A933AB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159651C-E243-7DFE-B337-BCC4B5DDB1A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23A92D7-7F49-6E5A-0178-10EA274139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3380725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3A323-A6FF-3D58-53A6-4C56FF44CF5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77FD663-19F1-197F-B354-78EC0A2F9A7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C3FEFE7-0C00-DA1F-76B3-4C22B56AF9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2025557F-162A-F543-D25E-F318F342FA36}"/>
              </a:ext>
            </a:extLst>
          </p:cNvPr>
          <p:cNvSpPr txBox="1"/>
          <p:nvPr/>
        </p:nvSpPr>
        <p:spPr>
          <a:xfrm>
            <a:off x="228600" y="361950"/>
            <a:ext cx="8660554" cy="3754874"/>
          </a:xfrm>
          <a:prstGeom prst="rect">
            <a:avLst/>
          </a:prstGeom>
          <a:noFill/>
        </p:spPr>
        <p:txBody>
          <a:bodyPr wrap="square" rtlCol="0">
            <a:spAutoFit/>
          </a:bodyPr>
          <a:lstStyle/>
          <a:p>
            <a:pPr algn="l"/>
            <a:r>
              <a:rPr lang="en-US" sz="3400" dirty="0">
                <a:solidFill>
                  <a:schemeClr val="tx1"/>
                </a:solidFill>
              </a:rPr>
              <a:t>Give to Caesar What Belongs to Ceasar,</a:t>
            </a:r>
            <a:r>
              <a:rPr lang="en-US" sz="3200" dirty="0">
                <a:solidFill>
                  <a:schemeClr val="tx1"/>
                </a:solidFill>
              </a:rPr>
              <a:t> </a:t>
            </a:r>
          </a:p>
          <a:p>
            <a:pPr algn="l"/>
            <a:r>
              <a:rPr lang="en-US" sz="3400" dirty="0">
                <a:solidFill>
                  <a:schemeClr val="tx1"/>
                </a:solidFill>
              </a:rPr>
              <a:t>Give to G-d What Belongs to G-d</a:t>
            </a:r>
          </a:p>
          <a:p>
            <a:pPr marL="514350" indent="-514350" algn="l">
              <a:buFont typeface="+mj-lt"/>
              <a:buAutoNum type="arabicPeriod"/>
            </a:pPr>
            <a:r>
              <a:rPr lang="en-US" sz="3400" dirty="0">
                <a:solidFill>
                  <a:schemeClr val="tx1"/>
                </a:solidFill>
              </a:rPr>
              <a:t>We are in a civilizational war</a:t>
            </a:r>
          </a:p>
          <a:p>
            <a:pPr marL="514350" indent="-514350" algn="l">
              <a:buFont typeface="+mj-lt"/>
              <a:buAutoNum type="arabicPeriod"/>
            </a:pPr>
            <a:r>
              <a:rPr lang="en-US" sz="3400" dirty="0">
                <a:solidFill>
                  <a:schemeClr val="tx1"/>
                </a:solidFill>
              </a:rPr>
              <a:t>Should we avoid politics?</a:t>
            </a:r>
          </a:p>
          <a:p>
            <a:pPr marL="514350" indent="-514350" algn="l">
              <a:buFont typeface="+mj-lt"/>
              <a:buAutoNum type="arabicPeriod"/>
            </a:pPr>
            <a:r>
              <a:rPr lang="en-US" sz="3400" u="sng" dirty="0">
                <a:solidFill>
                  <a:srgbClr val="FFFF66"/>
                </a:solidFill>
              </a:rPr>
              <a:t>Should we pursue politics</a:t>
            </a:r>
          </a:p>
          <a:p>
            <a:pPr marL="514350" indent="-514350" algn="l">
              <a:buFont typeface="+mj-lt"/>
              <a:buAutoNum type="arabicPeriod"/>
            </a:pPr>
            <a:r>
              <a:rPr lang="en-US" sz="3400" dirty="0">
                <a:solidFill>
                  <a:schemeClr val="tx1"/>
                </a:solidFill>
              </a:rPr>
              <a:t>How else to fight?</a:t>
            </a:r>
          </a:p>
          <a:p>
            <a:pPr marL="514350" indent="-514350" algn="l">
              <a:buFont typeface="+mj-lt"/>
              <a:buAutoNum type="arabicPeriod"/>
            </a:pPr>
            <a:endParaRPr lang="en-US" sz="3400" dirty="0">
              <a:solidFill>
                <a:schemeClr val="tx1"/>
              </a:solidFill>
            </a:endParaRPr>
          </a:p>
        </p:txBody>
      </p:sp>
    </p:spTree>
    <p:extLst>
      <p:ext uri="{BB962C8B-B14F-4D97-AF65-F5344CB8AC3E}">
        <p14:creationId xmlns:p14="http://schemas.microsoft.com/office/powerpoint/2010/main" val="2369833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30D2D-717D-A6B5-6498-CFE5AFB1CCE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5D3B94F-D1BB-0328-94C3-807F7FD5BB75}"/>
              </a:ext>
            </a:extLst>
          </p:cNvPr>
          <p:cNvSpPr>
            <a:spLocks noGrp="1"/>
          </p:cNvSpPr>
          <p:nvPr>
            <p:ph type="subTitle" idx="1"/>
          </p:nvPr>
        </p:nvSpPr>
        <p:spPr>
          <a:xfrm>
            <a:off x="228600" y="114300"/>
            <a:ext cx="3791151" cy="4800600"/>
          </a:xfrm>
        </p:spPr>
        <p:txBody>
          <a:bodyPr anchor="t">
            <a:normAutofit fontScale="92500"/>
          </a:bodyPr>
          <a:lstStyle/>
          <a:p>
            <a:pPr algn="l"/>
            <a:r>
              <a:rPr lang="en-US" sz="4000" dirty="0">
                <a:solidFill>
                  <a:schemeClr val="tx1"/>
                </a:solidFill>
                <a:latin typeface="Arial Rounded MT Bold" panose="020F0704030504030204" pitchFamily="34" charset="0"/>
              </a:rPr>
              <a:t>Rob McCoy was senior pastor at </a:t>
            </a:r>
            <a:r>
              <a:rPr lang="en-US" sz="4000" dirty="0" err="1">
                <a:solidFill>
                  <a:schemeClr val="tx1"/>
                </a:solidFill>
                <a:latin typeface="Arial Rounded MT Bold" panose="020F0704030504030204" pitchFamily="34" charset="0"/>
              </a:rPr>
              <a:t>Godspeak</a:t>
            </a:r>
            <a:r>
              <a:rPr lang="en-US" sz="4000" dirty="0">
                <a:solidFill>
                  <a:schemeClr val="tx1"/>
                </a:solidFill>
                <a:latin typeface="Arial Rounded MT Bold" panose="020F0704030504030204" pitchFamily="34" charset="0"/>
              </a:rPr>
              <a:t> Calvary Chapel in Thousand Oaks, CA for more than twenty-five years. </a:t>
            </a:r>
            <a:endParaRPr lang="en-US" sz="6000" dirty="0">
              <a:solidFill>
                <a:schemeClr val="tx1"/>
              </a:solidFill>
              <a:latin typeface="Arial Rounded MT Bold" panose="020F0704030504030204" pitchFamily="34" charset="0"/>
            </a:endParaRPr>
          </a:p>
        </p:txBody>
      </p:sp>
      <p:pic>
        <p:nvPicPr>
          <p:cNvPr id="1026" name="Picture 2" descr="Pastor Rob McCoy">
            <a:extLst>
              <a:ext uri="{FF2B5EF4-FFF2-40B4-BE49-F238E27FC236}">
                <a16:creationId xmlns:a16="http://schemas.microsoft.com/office/drawing/2014/main" id="{0E8C1560-ADA7-D9FA-1AA4-A99AFDB5A9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019751"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47446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6C86A-2066-1A3D-1BE7-B74D93A413D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10E00B8-E6AA-8855-485C-34327791601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He has also served on the Thousand Oaks City Council and was mayor from 2018 to 2019.</a:t>
            </a:r>
          </a:p>
          <a:p>
            <a:pPr algn="l"/>
            <a:r>
              <a:rPr lang="en-US" sz="4000" dirty="0">
                <a:solidFill>
                  <a:schemeClr val="tx1"/>
                </a:solidFill>
                <a:latin typeface="Arial Rounded MT Bold" panose="020F0704030504030204" pitchFamily="34" charset="0"/>
              </a:rPr>
              <a:t>He was Charlie Kirk’s pastor, officiated at Charlie’s and Erika’s wedding</a:t>
            </a:r>
          </a:p>
        </p:txBody>
      </p:sp>
    </p:spTree>
    <p:extLst>
      <p:ext uri="{BB962C8B-B14F-4D97-AF65-F5344CB8AC3E}">
        <p14:creationId xmlns:p14="http://schemas.microsoft.com/office/powerpoint/2010/main" val="2716041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97BC3-6B49-EF43-1AB3-35DED53D0D3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C3D4574-864B-F7F4-84B4-7F897AB2C731}"/>
              </a:ext>
            </a:extLst>
          </p:cNvPr>
          <p:cNvSpPr>
            <a:spLocks noGrp="1"/>
          </p:cNvSpPr>
          <p:nvPr>
            <p:ph type="subTitle" idx="1"/>
          </p:nvPr>
        </p:nvSpPr>
        <p:spPr>
          <a:xfrm>
            <a:off x="228600" y="209550"/>
            <a:ext cx="8610600" cy="4800600"/>
          </a:xfrm>
        </p:spPr>
        <p:txBody>
          <a:bodyPr anchor="t">
            <a:normAutofit/>
          </a:bodyPr>
          <a:lstStyle/>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Politics = poly [many] tics</a:t>
            </a:r>
          </a:p>
          <a:p>
            <a:pPr algn="l"/>
            <a:r>
              <a:rPr lang="en-US" sz="4000" u="sng" dirty="0">
                <a:solidFill>
                  <a:srgbClr val="FFFF66"/>
                </a:solidFill>
                <a:latin typeface="Arial Rounded MT Bold" panose="020F0704030504030204" pitchFamily="34" charset="0"/>
              </a:rPr>
              <a:t>or</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Politics = </a:t>
            </a:r>
            <a:r>
              <a:rPr lang="en-US" dirty="0"/>
              <a:t> </a:t>
            </a:r>
            <a:r>
              <a:rPr lang="en-US" sz="4000" dirty="0">
                <a:solidFill>
                  <a:schemeClr val="tx1"/>
                </a:solidFill>
                <a:latin typeface="Arial Rounded MT Bold" panose="020F0704030504030204" pitchFamily="34" charset="0"/>
              </a:rPr>
              <a:t>literally means "the things concerning the π</a:t>
            </a:r>
            <a:r>
              <a:rPr lang="en-US" sz="4000" dirty="0" err="1">
                <a:solidFill>
                  <a:schemeClr val="tx1"/>
                </a:solidFill>
                <a:latin typeface="Arial Rounded MT Bold" panose="020F0704030504030204" pitchFamily="34" charset="0"/>
              </a:rPr>
              <a:t>όλις</a:t>
            </a:r>
            <a:r>
              <a:rPr lang="en-US" sz="4000" dirty="0">
                <a:solidFill>
                  <a:schemeClr val="tx1"/>
                </a:solidFill>
                <a:latin typeface="Arial Rounded MT Bold" panose="020F0704030504030204" pitchFamily="34" charset="0"/>
              </a:rPr>
              <a:t> (</a:t>
            </a:r>
            <a:r>
              <a:rPr lang="en-US" sz="4000" dirty="0">
                <a:solidFill>
                  <a:schemeClr val="tx1"/>
                </a:solidFill>
                <a:latin typeface="Arial Rounded MT Bold" panose="020F0704030504030204" pitchFamily="34" charset="0"/>
                <a:hlinkClick r:id="rId3" tooltip="Polis">
                  <a:extLst>
                    <a:ext uri="{A12FA001-AC4F-418D-AE19-62706E023703}">
                      <ahyp:hlinkClr xmlns:ahyp="http://schemas.microsoft.com/office/drawing/2018/hyperlinkcolor" val="tx"/>
                    </a:ext>
                  </a:extLst>
                </a:hlinkClick>
              </a:rPr>
              <a:t>polis</a:t>
            </a:r>
            <a:r>
              <a:rPr lang="en-US" sz="4000" dirty="0">
                <a:solidFill>
                  <a:schemeClr val="tx1"/>
                </a:solidFill>
                <a:latin typeface="Arial Rounded MT Bold" panose="020F0704030504030204" pitchFamily="34" charset="0"/>
              </a:rPr>
              <a:t>)“ the city, the community, Politics is the highest form of community</a:t>
            </a:r>
          </a:p>
          <a:p>
            <a:pPr marL="231775" indent="-231775" algn="l">
              <a:buFont typeface="Arial" panose="020B0604020202020204" pitchFamily="34" charset="0"/>
              <a:buChar char="•"/>
            </a:pP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357545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F1102-2363-BA7E-10DE-72B4F796572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D4C9CEC-409D-0D52-5044-E2CE5E16262B}"/>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Yermiyahu/Jer 29.7</a:t>
            </a:r>
            <a:r>
              <a:rPr lang="en-US" sz="4000" dirty="0">
                <a:solidFill>
                  <a:schemeClr val="tx1"/>
                </a:solidFill>
                <a:latin typeface="Arial Rounded MT Bold" panose="020F0704030504030204" pitchFamily="34" charset="0"/>
              </a:rPr>
              <a:t> Seek the shalom / welfare of the city where I took you as captives in exile, and pray to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for it—for in its shalom will you have shalom.”</a:t>
            </a:r>
          </a:p>
        </p:txBody>
      </p:sp>
    </p:spTree>
    <p:extLst>
      <p:ext uri="{BB962C8B-B14F-4D97-AF65-F5344CB8AC3E}">
        <p14:creationId xmlns:p14="http://schemas.microsoft.com/office/powerpoint/2010/main" val="26235135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997DD1-0443-41F0-FCC0-CE7606F1448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63CEEDF-AC8A-C654-24A4-309DEEB9860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15844E91-04AB-94A1-C26C-3580C15E69C5}"/>
              </a:ext>
            </a:extLst>
          </p:cNvPr>
          <p:cNvPicPr>
            <a:picLocks noChangeAspect="1"/>
          </p:cNvPicPr>
          <p:nvPr/>
        </p:nvPicPr>
        <p:blipFill>
          <a:blip r:embed="rId3"/>
          <a:stretch>
            <a:fillRect/>
          </a:stretch>
        </p:blipFill>
        <p:spPr>
          <a:xfrm>
            <a:off x="190220" y="0"/>
            <a:ext cx="8763559" cy="5143500"/>
          </a:xfrm>
          <a:prstGeom prst="rect">
            <a:avLst/>
          </a:prstGeom>
        </p:spPr>
      </p:pic>
      <p:sp>
        <p:nvSpPr>
          <p:cNvPr id="5" name="TextBox 4">
            <a:extLst>
              <a:ext uri="{FF2B5EF4-FFF2-40B4-BE49-F238E27FC236}">
                <a16:creationId xmlns:a16="http://schemas.microsoft.com/office/drawing/2014/main" id="{53372D6F-7B50-6C61-404A-21BC674D49D3}"/>
              </a:ext>
            </a:extLst>
          </p:cNvPr>
          <p:cNvSpPr txBox="1"/>
          <p:nvPr/>
        </p:nvSpPr>
        <p:spPr>
          <a:xfrm>
            <a:off x="2742042" y="438150"/>
            <a:ext cx="3659913" cy="707886"/>
          </a:xfrm>
          <a:prstGeom prst="rect">
            <a:avLst/>
          </a:prstGeom>
          <a:noFill/>
        </p:spPr>
        <p:txBody>
          <a:bodyPr wrap="none" rtlCol="0">
            <a:spAutoFit/>
          </a:bodyPr>
          <a:lstStyle/>
          <a:p>
            <a:r>
              <a:rPr lang="en-US" dirty="0"/>
              <a:t>https://kfl.org/</a:t>
            </a:r>
          </a:p>
        </p:txBody>
      </p:sp>
    </p:spTree>
    <p:extLst>
      <p:ext uri="{BB962C8B-B14F-4D97-AF65-F5344CB8AC3E}">
        <p14:creationId xmlns:p14="http://schemas.microsoft.com/office/powerpoint/2010/main" val="351866321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865EDE-BE2E-EA34-75D0-2B56D3251FE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97CE27-9B10-5EE1-0A79-DFD39D43B3C2}"/>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A4EFC47E-9B21-3950-09E5-98AE1FF3DAF9}"/>
              </a:ext>
            </a:extLst>
          </p:cNvPr>
          <p:cNvPicPr>
            <a:picLocks noChangeAspect="1"/>
          </p:cNvPicPr>
          <p:nvPr/>
        </p:nvPicPr>
        <p:blipFill>
          <a:blip r:embed="rId3"/>
          <a:stretch>
            <a:fillRect/>
          </a:stretch>
        </p:blipFill>
        <p:spPr>
          <a:xfrm>
            <a:off x="347471" y="0"/>
            <a:ext cx="8449057" cy="5143500"/>
          </a:xfrm>
          <a:prstGeom prst="rect">
            <a:avLst/>
          </a:prstGeom>
        </p:spPr>
      </p:pic>
      <p:sp>
        <p:nvSpPr>
          <p:cNvPr id="5" name="TextBox 4">
            <a:extLst>
              <a:ext uri="{FF2B5EF4-FFF2-40B4-BE49-F238E27FC236}">
                <a16:creationId xmlns:a16="http://schemas.microsoft.com/office/drawing/2014/main" id="{40DE932E-37FA-AF99-BE8D-D7B4E694ECCD}"/>
              </a:ext>
            </a:extLst>
          </p:cNvPr>
          <p:cNvSpPr txBox="1"/>
          <p:nvPr/>
        </p:nvSpPr>
        <p:spPr>
          <a:xfrm>
            <a:off x="2988084" y="2724150"/>
            <a:ext cx="5902450" cy="707886"/>
          </a:xfrm>
          <a:prstGeom prst="rect">
            <a:avLst/>
          </a:prstGeom>
          <a:noFill/>
        </p:spPr>
        <p:txBody>
          <a:bodyPr wrap="none" rtlCol="0">
            <a:spAutoFit/>
          </a:bodyPr>
          <a:lstStyle/>
          <a:p>
            <a:r>
              <a:rPr lang="en-US" dirty="0">
                <a:solidFill>
                  <a:schemeClr val="tx1"/>
                </a:solidFill>
                <a:effectLst>
                  <a:outerShdw blurRad="38100" dist="38100" dir="2700000" algn="tl">
                    <a:srgbClr val="000000">
                      <a:alpha val="43137"/>
                    </a:srgbClr>
                  </a:outerShdw>
                </a:effectLst>
              </a:rPr>
              <a:t>https://missourilife.org/</a:t>
            </a:r>
          </a:p>
        </p:txBody>
      </p:sp>
    </p:spTree>
    <p:extLst>
      <p:ext uri="{BB962C8B-B14F-4D97-AF65-F5344CB8AC3E}">
        <p14:creationId xmlns:p14="http://schemas.microsoft.com/office/powerpoint/2010/main" val="4795764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835673-2F3B-21E4-ECBF-BCF07EEC1EB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679857E-BA57-DBA4-27B6-4CAC7FAC0BA2}"/>
              </a:ext>
            </a:extLst>
          </p:cNvPr>
          <p:cNvSpPr>
            <a:spLocks noGrp="1"/>
          </p:cNvSpPr>
          <p:nvPr>
            <p:ph type="subTitle" idx="1"/>
          </p:nvPr>
        </p:nvSpPr>
        <p:spPr>
          <a:xfrm>
            <a:off x="228600" y="209550"/>
            <a:ext cx="8610600" cy="4800600"/>
          </a:xfrm>
        </p:spPr>
        <p:txBody>
          <a:bodyPr anchor="t">
            <a:normAutofit fontScale="92500"/>
          </a:bodyPr>
          <a:lstStyle/>
          <a:p>
            <a:pPr algn="l"/>
            <a:r>
              <a:rPr lang="en-US" sz="4000" dirty="0">
                <a:solidFill>
                  <a:schemeClr val="tx1"/>
                </a:solidFill>
                <a:latin typeface="Arial Rounded MT Bold" panose="020F0704030504030204" pitchFamily="34" charset="0"/>
              </a:rPr>
              <a:t>In 1692 in Salem, Massachusetts 19 women were convicted of witchcraft and burned of drowned.</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Spectral evidence: dream</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Increase Mather stopped it with the scriptural mandate: </a:t>
            </a:r>
            <a:r>
              <a:rPr lang="en-US" sz="4000" baseline="30000" dirty="0">
                <a:solidFill>
                  <a:schemeClr val="tx1"/>
                </a:solidFill>
                <a:latin typeface="Arial Rounded MT Bold" panose="020F0704030504030204" pitchFamily="34" charset="0"/>
              </a:rPr>
              <a:t>Dvarim/Dt 17.6</a:t>
            </a:r>
            <a:r>
              <a:rPr lang="en-US" sz="4000" dirty="0">
                <a:solidFill>
                  <a:schemeClr val="tx1"/>
                </a:solidFill>
                <a:latin typeface="Arial Rounded MT Bold" panose="020F0704030504030204" pitchFamily="34" charset="0"/>
              </a:rPr>
              <a:t> The death sentence is to be carried out only if there was testimony </a:t>
            </a:r>
          </a:p>
        </p:txBody>
      </p:sp>
    </p:spTree>
    <p:extLst>
      <p:ext uri="{BB962C8B-B14F-4D97-AF65-F5344CB8AC3E}">
        <p14:creationId xmlns:p14="http://schemas.microsoft.com/office/powerpoint/2010/main" val="186208243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B681A-B387-B4CA-2C5F-00F49C00D4B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80B226A-AEE3-C18E-DF9A-630F8BBCBC0D}"/>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from two or three witnesses; he may not be sentenced to death on the testimony of only one witness. </a:t>
            </a:r>
          </a:p>
        </p:txBody>
      </p:sp>
    </p:spTree>
    <p:extLst>
      <p:ext uri="{BB962C8B-B14F-4D97-AF65-F5344CB8AC3E}">
        <p14:creationId xmlns:p14="http://schemas.microsoft.com/office/powerpoint/2010/main" val="18753713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C5527-DF6D-7332-2A17-9647BBB6C22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39C0B10-7E28-8B05-3294-2BA3544A7F03}"/>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Today there is much condemnation of people by social media reports.   Not substantiated witnesses.</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9583990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621D6-C29C-2145-40B6-0C46BEDDD48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717E2C7-8EE1-3EE0-13B6-47CDE3B4DF0F}"/>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The United States is a nation built on the Torah, the Decalogue.</a:t>
            </a:r>
          </a:p>
          <a:p>
            <a:pPr marL="346075" indent="-346075" algn="l">
              <a:buFont typeface="Arial" panose="020B0604020202020204" pitchFamily="34" charset="0"/>
              <a:buChar char="•"/>
            </a:pPr>
            <a:r>
              <a:rPr lang="en-US" sz="4000" dirty="0">
                <a:solidFill>
                  <a:schemeClr val="tx1"/>
                </a:solidFill>
                <a:latin typeface="Arial Rounded MT Bold" panose="020F0704030504030204" pitchFamily="34" charset="0"/>
              </a:rPr>
              <a:t>How many can recite all 10 in order?</a:t>
            </a:r>
          </a:p>
          <a:p>
            <a:pPr marL="346075" indent="-346075" algn="l">
              <a:buFont typeface="Arial" panose="020B0604020202020204" pitchFamily="34" charset="0"/>
              <a:buChar char="•"/>
            </a:pPr>
            <a:r>
              <a:rPr lang="en-US" sz="4000" dirty="0">
                <a:solidFill>
                  <a:schemeClr val="tx1"/>
                </a:solidFill>
                <a:latin typeface="Arial Rounded MT Bold" panose="020F0704030504030204" pitchFamily="34" charset="0"/>
              </a:rPr>
              <a:t>Revival vs awakening.</a:t>
            </a:r>
          </a:p>
          <a:p>
            <a:pPr marL="914400" lvl="1" indent="-571500" algn="l">
              <a:buFont typeface="Arial" panose="020B0604020202020204" pitchFamily="34" charset="0"/>
              <a:buChar char="•"/>
            </a:pPr>
            <a:r>
              <a:rPr lang="en-US" sz="4000" dirty="0">
                <a:solidFill>
                  <a:schemeClr val="tx1"/>
                </a:solidFill>
                <a:latin typeface="Arial Rounded MT Bold" panose="020F0704030504030204" pitchFamily="34" charset="0"/>
              </a:rPr>
              <a:t>Whitefield, Jonathn Edwards </a:t>
            </a:r>
            <a:r>
              <a:rPr lang="en-US" sz="4000" u="sng" dirty="0">
                <a:solidFill>
                  <a:srgbClr val="FFFF66"/>
                </a:solidFill>
                <a:latin typeface="Arial Rounded MT Bold" panose="020F0704030504030204" pitchFamily="34" charset="0"/>
              </a:rPr>
              <a:t>published</a:t>
            </a:r>
            <a:r>
              <a:rPr lang="en-US" sz="4000" dirty="0">
                <a:solidFill>
                  <a:schemeClr val="tx1"/>
                </a:solidFill>
                <a:latin typeface="Arial Rounded MT Bold" panose="020F0704030504030204" pitchFamily="34" charset="0"/>
              </a:rPr>
              <a:t> sermons on civic duty.  Ground work for Am. Revolution</a:t>
            </a:r>
            <a:r>
              <a:rPr lang="en-US" sz="3600" dirty="0">
                <a:solidFill>
                  <a:schemeClr val="tx1"/>
                </a:solidFill>
                <a:latin typeface="Arial Rounded MT Bold" panose="020F0704030504030204" pitchFamily="34" charset="0"/>
              </a:rPr>
              <a:t>.</a:t>
            </a:r>
          </a:p>
        </p:txBody>
      </p:sp>
    </p:spTree>
    <p:extLst>
      <p:ext uri="{BB962C8B-B14F-4D97-AF65-F5344CB8AC3E}">
        <p14:creationId xmlns:p14="http://schemas.microsoft.com/office/powerpoint/2010/main" val="28418550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9691B-634F-DABD-ED25-88131E86BED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E3AD2D2-7B8B-725A-0E83-A1E94C8C39E4}"/>
              </a:ext>
            </a:extLst>
          </p:cNvPr>
          <p:cNvSpPr>
            <a:spLocks noGrp="1"/>
          </p:cNvSpPr>
          <p:nvPr>
            <p:ph type="subTitle" idx="1"/>
          </p:nvPr>
        </p:nvSpPr>
        <p:spPr>
          <a:xfrm>
            <a:off x="228600" y="209550"/>
            <a:ext cx="8610600" cy="4800600"/>
          </a:xfrm>
        </p:spPr>
        <p:txBody>
          <a:bodyPr anchor="t">
            <a:normAutofit/>
          </a:bodyPr>
          <a:lstStyle/>
          <a:p>
            <a:pPr marL="346075" indent="-346075" algn="l">
              <a:buFont typeface="Arial" panose="020B0604020202020204" pitchFamily="34" charset="0"/>
              <a:buChar char="•"/>
            </a:pPr>
            <a:r>
              <a:rPr lang="en-US" sz="4000" dirty="0">
                <a:solidFill>
                  <a:schemeClr val="tx1"/>
                </a:solidFill>
                <a:latin typeface="Arial Rounded MT Bold" panose="020F0704030504030204" pitchFamily="34" charset="0"/>
              </a:rPr>
              <a:t>20 years before the Revolution in 1776, Rev. Thomas Hooker was teaching John Locke’s principles.  John Locke believed in natural rights, emphasizing that individuals possess inherent rights to life, liberty, and property. </a:t>
            </a:r>
          </a:p>
        </p:txBody>
      </p:sp>
    </p:spTree>
    <p:extLst>
      <p:ext uri="{BB962C8B-B14F-4D97-AF65-F5344CB8AC3E}">
        <p14:creationId xmlns:p14="http://schemas.microsoft.com/office/powerpoint/2010/main" val="77835630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38E990-1825-F032-8EF9-183AF4F53D1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C43ACAB-149F-D2D5-24C7-12CE90E410D8}"/>
              </a:ext>
            </a:extLst>
          </p:cNvPr>
          <p:cNvSpPr>
            <a:spLocks noGrp="1"/>
          </p:cNvSpPr>
          <p:nvPr>
            <p:ph type="subTitle" idx="1"/>
          </p:nvPr>
        </p:nvSpPr>
        <p:spPr>
          <a:xfrm>
            <a:off x="228600" y="209550"/>
            <a:ext cx="8610600" cy="4800600"/>
          </a:xfrm>
        </p:spPr>
        <p:txBody>
          <a:bodyPr anchor="t">
            <a:normAutofit fontScale="92500"/>
          </a:bodyPr>
          <a:lstStyle/>
          <a:p>
            <a:pPr marL="346075" indent="-346075" algn="l">
              <a:buFont typeface="Arial" panose="020B0604020202020204" pitchFamily="34" charset="0"/>
              <a:buChar char="•"/>
            </a:pPr>
            <a:r>
              <a:rPr lang="en-US" sz="4000" dirty="0">
                <a:solidFill>
                  <a:schemeClr val="tx1"/>
                </a:solidFill>
                <a:latin typeface="Arial Rounded MT Bold" panose="020F0704030504030204" pitchFamily="34" charset="0"/>
              </a:rPr>
              <a:t>Locke argued that governments are formed through the consent of the governed to protect these rights, and if they fail, citizens have the right to revolt against them.</a:t>
            </a:r>
          </a:p>
          <a:p>
            <a:pPr marL="346075" indent="-346075" algn="l">
              <a:buFont typeface="Arial" panose="020B0604020202020204" pitchFamily="34" charset="0"/>
              <a:buChar char="•"/>
            </a:pPr>
            <a:r>
              <a:rPr lang="en-US" sz="4000" baseline="30000" dirty="0">
                <a:solidFill>
                  <a:schemeClr val="tx1"/>
                </a:solidFill>
                <a:latin typeface="Arial Rounded MT Bold" panose="020F0704030504030204" pitchFamily="34" charset="0"/>
              </a:rPr>
              <a:t>Yeshayahu/ Is 33.22 </a:t>
            </a:r>
            <a:r>
              <a:rPr lang="en-US" sz="4000" dirty="0">
                <a:solidFill>
                  <a:schemeClr val="tx1"/>
                </a:solidFill>
                <a:latin typeface="Arial Rounded MT Bold" panose="020F0704030504030204" pitchFamily="34" charset="0"/>
              </a:rPr>
              <a:t>For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is our judge,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is our lawgiver, </a:t>
            </a:r>
            <a:r>
              <a:rPr lang="en-US" sz="4000" cap="small" dirty="0">
                <a:solidFill>
                  <a:schemeClr val="tx1"/>
                </a:solidFill>
                <a:latin typeface="Arial Rounded MT Bold" panose="020F0704030504030204" pitchFamily="34" charset="0"/>
              </a:rPr>
              <a:t>Adoni</a:t>
            </a:r>
            <a:r>
              <a:rPr lang="en-US" sz="4000" dirty="0">
                <a:solidFill>
                  <a:schemeClr val="tx1"/>
                </a:solidFill>
                <a:latin typeface="Arial Rounded MT Bold" panose="020F0704030504030204" pitchFamily="34" charset="0"/>
              </a:rPr>
              <a:t> is our king. He will save us.</a:t>
            </a:r>
          </a:p>
        </p:txBody>
      </p:sp>
    </p:spTree>
    <p:extLst>
      <p:ext uri="{BB962C8B-B14F-4D97-AF65-F5344CB8AC3E}">
        <p14:creationId xmlns:p14="http://schemas.microsoft.com/office/powerpoint/2010/main" val="137834631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AA2B64-6D14-99F1-B3CC-A772EED0AA4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F0AC4E0-F94C-97A7-4450-40196DEE187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The believing community is NOT head of the government, nor slave to it, but the conscience of the government.</a:t>
            </a:r>
          </a:p>
          <a:p>
            <a:pPr algn="l"/>
            <a:r>
              <a:rPr lang="en-US" sz="4000" dirty="0">
                <a:solidFill>
                  <a:schemeClr val="tx1"/>
                </a:solidFill>
                <a:latin typeface="Arial Rounded MT Bold" panose="020F0704030504030204" pitchFamily="34" charset="0"/>
              </a:rPr>
              <a:t>The </a:t>
            </a:r>
            <a:r>
              <a:rPr lang="en-US" sz="4000" u="sng" dirty="0">
                <a:solidFill>
                  <a:srgbClr val="FFFF66"/>
                </a:solidFill>
                <a:latin typeface="Arial Rounded MT Bold" panose="020F0704030504030204" pitchFamily="34" charset="0"/>
              </a:rPr>
              <a:t>separation</a:t>
            </a:r>
            <a:r>
              <a:rPr lang="en-US" sz="4000" dirty="0">
                <a:solidFill>
                  <a:schemeClr val="tx1"/>
                </a:solidFill>
                <a:latin typeface="Arial Rounded MT Bold" panose="020F0704030504030204" pitchFamily="34" charset="0"/>
              </a:rPr>
              <a:t> of powers: executive, legislative, judicial, came after 3 days of fasting and prayer.  Bi-cameral legislature.</a:t>
            </a:r>
          </a:p>
        </p:txBody>
      </p:sp>
    </p:spTree>
    <p:extLst>
      <p:ext uri="{BB962C8B-B14F-4D97-AF65-F5344CB8AC3E}">
        <p14:creationId xmlns:p14="http://schemas.microsoft.com/office/powerpoint/2010/main" val="35174196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AB1CC-67B7-B5A0-DFB4-A27AE7EC915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EFF8B31-01D0-1692-66F8-71F0C18CC305}"/>
              </a:ext>
            </a:extLst>
          </p:cNvPr>
          <p:cNvSpPr>
            <a:spLocks noGrp="1"/>
          </p:cNvSpPr>
          <p:nvPr>
            <p:ph type="subTitle" idx="1"/>
          </p:nvPr>
        </p:nvSpPr>
        <p:spPr>
          <a:xfrm>
            <a:off x="228600" y="209550"/>
            <a:ext cx="8610600" cy="4800600"/>
          </a:xfrm>
        </p:spPr>
        <p:txBody>
          <a:bodyPr anchor="t">
            <a:normAutofit/>
          </a:bodyPr>
          <a:lstStyle/>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The term “Black Robe Regiment” referred to the influential clergymen who promoted American independence and supported the military struggle against Britain. </a:t>
            </a:r>
          </a:p>
          <a:p>
            <a:pPr marL="231775" indent="-231775" algn="l">
              <a:buFont typeface="Arial" panose="020B0604020202020204" pitchFamily="34" charset="0"/>
              <a:buChar char="•"/>
            </a:pPr>
            <a:r>
              <a:rPr lang="en-US" sz="4000" dirty="0">
                <a:solidFill>
                  <a:schemeClr val="tx1"/>
                </a:solidFill>
                <a:latin typeface="Arial Rounded MT Bold" panose="020F0704030504030204" pitchFamily="34" charset="0"/>
              </a:rPr>
              <a:t>Abolition of slavery was a clergy inspired movement</a:t>
            </a:r>
          </a:p>
          <a:p>
            <a:pPr marL="571500" indent="-571500" algn="l">
              <a:buFont typeface="Arial" panose="020B0604020202020204" pitchFamily="34" charset="0"/>
              <a:buChar char="•"/>
            </a:pPr>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7614758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711FA-C003-17BE-DBC0-DB507405500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2F6722D-BBB9-2AA3-C819-0539B471E59A}"/>
              </a:ext>
            </a:extLst>
          </p:cNvPr>
          <p:cNvSpPr>
            <a:spLocks noGrp="1"/>
          </p:cNvSpPr>
          <p:nvPr>
            <p:ph type="subTitle" idx="1"/>
          </p:nvPr>
        </p:nvSpPr>
        <p:spPr>
          <a:xfrm>
            <a:off x="228600" y="209550"/>
            <a:ext cx="8610600" cy="4800600"/>
          </a:xfrm>
        </p:spPr>
        <p:txBody>
          <a:bodyPr anchor="t">
            <a:normAutofit lnSpcReduction="10000"/>
          </a:bodyPr>
          <a:lstStyle/>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Until 1870’s revival associated with Sabbath keeping, honesty in words and business, coveting</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In the 20</a:t>
            </a:r>
            <a:r>
              <a:rPr lang="en-US" sz="4000" baseline="30000" dirty="0">
                <a:solidFill>
                  <a:schemeClr val="tx1"/>
                </a:solidFill>
                <a:latin typeface="Arial Rounded MT Bold" panose="020F0704030504030204" pitchFamily="34" charset="0"/>
              </a:rPr>
              <a:t>th</a:t>
            </a:r>
            <a:r>
              <a:rPr lang="en-US" sz="4000" dirty="0">
                <a:solidFill>
                  <a:schemeClr val="tx1"/>
                </a:solidFill>
                <a:latin typeface="Arial Rounded MT Bold" panose="020F0704030504030204" pitchFamily="34" charset="0"/>
              </a:rPr>
              <a:t>C more focus on evangelism than transformation</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Jesus Revolution 1970’s coincided with sexual revolution. No society wide transformation / awakening!</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1627725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5EA2E-C83E-6B8A-FE01-3285C39B953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313D908-3557-0B2F-312D-E244A5322CE7}"/>
              </a:ext>
            </a:extLst>
          </p:cNvPr>
          <p:cNvSpPr>
            <a:spLocks noGrp="1"/>
          </p:cNvSpPr>
          <p:nvPr>
            <p:ph type="subTitle" idx="1"/>
          </p:nvPr>
        </p:nvSpPr>
        <p:spPr>
          <a:xfrm>
            <a:off x="228600" y="209550"/>
            <a:ext cx="8610600" cy="4800600"/>
          </a:xfrm>
        </p:spPr>
        <p:txBody>
          <a:bodyPr anchor="t">
            <a:normAutofit/>
          </a:bodyPr>
          <a:lstStyle/>
          <a:p>
            <a:pPr algn="ctr"/>
            <a:endParaRPr lang="en-US" sz="4000" dirty="0">
              <a:solidFill>
                <a:schemeClr val="tx1"/>
              </a:solidFill>
              <a:latin typeface="Arial Rounded MT Bold" panose="020F0704030504030204" pitchFamily="34" charset="0"/>
            </a:endParaRPr>
          </a:p>
          <a:p>
            <a:pPr algn="ctr"/>
            <a:r>
              <a:rPr lang="en-US" sz="4000" dirty="0">
                <a:solidFill>
                  <a:schemeClr val="tx1"/>
                </a:solidFill>
                <a:latin typeface="Arial Rounded MT Bold" panose="020F0704030504030204" pitchFamily="34" charset="0"/>
              </a:rPr>
              <a:t>What about Romans 13?</a:t>
            </a:r>
          </a:p>
        </p:txBody>
      </p:sp>
    </p:spTree>
    <p:extLst>
      <p:ext uri="{BB962C8B-B14F-4D97-AF65-F5344CB8AC3E}">
        <p14:creationId xmlns:p14="http://schemas.microsoft.com/office/powerpoint/2010/main" val="8974964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472405-D238-CB51-B6E6-F80547875EF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1B8DE67-17CA-A669-A70C-639C5542D469}"/>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Ro 13.1-3  </a:t>
            </a:r>
            <a:r>
              <a:rPr lang="en-US" sz="4000" dirty="0">
                <a:solidFill>
                  <a:schemeClr val="tx1"/>
                </a:solidFill>
                <a:latin typeface="Arial Rounded MT Bold" panose="020F0704030504030204" pitchFamily="34" charset="0"/>
              </a:rPr>
              <a:t>Everyone is to obey the governing authorities. For there is no authority that is not from God, and the existing authorities have been placed where they are by God.  Therefore, whoever resists the authorities is resisting what God has instituted; </a:t>
            </a:r>
          </a:p>
        </p:txBody>
      </p:sp>
    </p:spTree>
    <p:extLst>
      <p:ext uri="{BB962C8B-B14F-4D97-AF65-F5344CB8AC3E}">
        <p14:creationId xmlns:p14="http://schemas.microsoft.com/office/powerpoint/2010/main" val="214749739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42F0B-D6A4-E2A6-1707-33BF3664550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26DDC69-C8AA-FF16-DE50-6570CF9EB4AB}"/>
              </a:ext>
            </a:extLst>
          </p:cNvPr>
          <p:cNvSpPr>
            <a:spLocks noGrp="1"/>
          </p:cNvSpPr>
          <p:nvPr>
            <p:ph type="subTitle" idx="1"/>
          </p:nvPr>
        </p:nvSpPr>
        <p:spPr>
          <a:xfrm>
            <a:off x="228600" y="209550"/>
            <a:ext cx="8610600" cy="4800600"/>
          </a:xfrm>
        </p:spPr>
        <p:txBody>
          <a:bodyPr anchor="t">
            <a:normAutofit/>
          </a:bodyPr>
          <a:lstStyle/>
          <a:p>
            <a:pPr algn="l"/>
            <a:r>
              <a:rPr lang="en-US" sz="4000" baseline="30000" dirty="0">
                <a:solidFill>
                  <a:schemeClr val="tx1"/>
                </a:solidFill>
                <a:latin typeface="Arial Rounded MT Bold" panose="020F0704030504030204" pitchFamily="34" charset="0"/>
              </a:rPr>
              <a:t>Ro 13.1-3  </a:t>
            </a:r>
            <a:r>
              <a:rPr lang="en-US" sz="4000" dirty="0">
                <a:solidFill>
                  <a:schemeClr val="tx1"/>
                </a:solidFill>
                <a:latin typeface="Arial Rounded MT Bold" panose="020F0704030504030204" pitchFamily="34" charset="0"/>
              </a:rPr>
              <a:t>and those who resist will bring judgment on themselves. For rulers are </a:t>
            </a:r>
            <a:r>
              <a:rPr lang="en-US" sz="4000" u="sng" dirty="0">
                <a:solidFill>
                  <a:srgbClr val="FFFF66"/>
                </a:solidFill>
                <a:latin typeface="Arial Rounded MT Bold" panose="020F0704030504030204" pitchFamily="34" charset="0"/>
              </a:rPr>
              <a:t>no terror to good conduct, but to bad</a:t>
            </a:r>
            <a:r>
              <a:rPr lang="en-US" sz="4000" dirty="0">
                <a:solidFill>
                  <a:schemeClr val="tx1"/>
                </a:solidFill>
                <a:latin typeface="Arial Rounded MT Bold" panose="020F0704030504030204" pitchFamily="34" charset="0"/>
              </a:rPr>
              <a:t>. Would you like to be unafraid of the person in authority? Then simply </a:t>
            </a:r>
            <a:r>
              <a:rPr lang="en-US" sz="4000" u="sng" dirty="0">
                <a:solidFill>
                  <a:srgbClr val="FFFF66"/>
                </a:solidFill>
                <a:latin typeface="Arial Rounded MT Bold" panose="020F0704030504030204" pitchFamily="34" charset="0"/>
              </a:rPr>
              <a:t>do what is good, </a:t>
            </a:r>
            <a:r>
              <a:rPr lang="en-US" sz="4000" dirty="0">
                <a:solidFill>
                  <a:schemeClr val="tx1"/>
                </a:solidFill>
                <a:latin typeface="Arial Rounded MT Bold" panose="020F0704030504030204" pitchFamily="34" charset="0"/>
              </a:rPr>
              <a:t>and you will win his approval;</a:t>
            </a:r>
          </a:p>
        </p:txBody>
      </p:sp>
    </p:spTree>
    <p:extLst>
      <p:ext uri="{BB962C8B-B14F-4D97-AF65-F5344CB8AC3E}">
        <p14:creationId xmlns:p14="http://schemas.microsoft.com/office/powerpoint/2010/main" val="18462112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7BDAD-F319-F20F-E401-F434E927A8D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A8C8B09-1E30-5FD9-34C9-2ACFB8831017}"/>
              </a:ext>
            </a:extLst>
          </p:cNvPr>
          <p:cNvSpPr>
            <a:spLocks noGrp="1"/>
          </p:cNvSpPr>
          <p:nvPr>
            <p:ph type="subTitle" idx="1"/>
          </p:nvPr>
        </p:nvSpPr>
        <p:spPr>
          <a:xfrm>
            <a:off x="228600" y="209550"/>
            <a:ext cx="8610600" cy="4800600"/>
          </a:xfrm>
        </p:spPr>
        <p:txBody>
          <a:bodyPr anchor="t">
            <a:normAutofit/>
          </a:bodyPr>
          <a:lstStyle/>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Is it good to give hormone blockers to minors, and that without parental knowledge?</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Is it good to allow the irreversible mutilation of 15-year-olds such as Chloe Cole?  [then suicidal]</a:t>
            </a:r>
          </a:p>
          <a:p>
            <a:pPr marL="288925" indent="-288925" algn="l">
              <a:buFont typeface="Arial" panose="020B0604020202020204" pitchFamily="34" charset="0"/>
              <a:buChar char="•"/>
            </a:pPr>
            <a:r>
              <a:rPr lang="en-US" sz="4000" dirty="0">
                <a:solidFill>
                  <a:schemeClr val="tx1"/>
                </a:solidFill>
                <a:latin typeface="Arial Rounded MT Bold" panose="020F0704030504030204" pitchFamily="34" charset="0"/>
              </a:rPr>
              <a:t>Is it good to allow Riley Gaines to lose her swim meet?</a:t>
            </a:r>
          </a:p>
        </p:txBody>
      </p:sp>
    </p:spTree>
    <p:extLst>
      <p:ext uri="{BB962C8B-B14F-4D97-AF65-F5344CB8AC3E}">
        <p14:creationId xmlns:p14="http://schemas.microsoft.com/office/powerpoint/2010/main" val="30705359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46B28-671C-567A-2D86-B7CA9BF30EB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B23DBF4-425D-2C86-13CE-4C9191116FB2}"/>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DD988559-0307-B011-393F-03BB6CFC1F5B}"/>
              </a:ext>
            </a:extLst>
          </p:cNvPr>
          <p:cNvPicPr>
            <a:picLocks noChangeAspect="1"/>
          </p:cNvPicPr>
          <p:nvPr/>
        </p:nvPicPr>
        <p:blipFill>
          <a:blip r:embed="rId3"/>
          <a:stretch>
            <a:fillRect/>
          </a:stretch>
        </p:blipFill>
        <p:spPr>
          <a:xfrm>
            <a:off x="622176" y="438150"/>
            <a:ext cx="7899647" cy="1760247"/>
          </a:xfrm>
          <a:prstGeom prst="rect">
            <a:avLst/>
          </a:prstGeom>
        </p:spPr>
      </p:pic>
      <p:sp>
        <p:nvSpPr>
          <p:cNvPr id="5" name="TextBox 4">
            <a:extLst>
              <a:ext uri="{FF2B5EF4-FFF2-40B4-BE49-F238E27FC236}">
                <a16:creationId xmlns:a16="http://schemas.microsoft.com/office/drawing/2014/main" id="{404C7CF2-65B2-CEB7-F050-16DDF4DF2C72}"/>
              </a:ext>
            </a:extLst>
          </p:cNvPr>
          <p:cNvSpPr txBox="1"/>
          <p:nvPr/>
        </p:nvSpPr>
        <p:spPr>
          <a:xfrm>
            <a:off x="486272" y="2553502"/>
            <a:ext cx="8481168" cy="2554545"/>
          </a:xfrm>
          <a:prstGeom prst="rect">
            <a:avLst/>
          </a:prstGeom>
          <a:noFill/>
        </p:spPr>
        <p:txBody>
          <a:bodyPr wrap="none" rtlCol="0">
            <a:spAutoFit/>
          </a:bodyPr>
          <a:lstStyle/>
          <a:p>
            <a:pPr algn="l"/>
            <a:r>
              <a:rPr lang="en-US" dirty="0">
                <a:solidFill>
                  <a:schemeClr val="tx1"/>
                </a:solidFill>
              </a:rPr>
              <a:t>Is it loving your neighbor to allow </a:t>
            </a:r>
          </a:p>
          <a:p>
            <a:pPr algn="l"/>
            <a:r>
              <a:rPr lang="en-US" dirty="0">
                <a:solidFill>
                  <a:schemeClr val="tx1"/>
                </a:solidFill>
              </a:rPr>
              <a:t>the above plus loss of bathroom </a:t>
            </a:r>
          </a:p>
          <a:p>
            <a:pPr algn="l"/>
            <a:r>
              <a:rPr lang="en-US" dirty="0">
                <a:solidFill>
                  <a:schemeClr val="tx1"/>
                </a:solidFill>
              </a:rPr>
              <a:t>privacy, plus distribution of </a:t>
            </a:r>
          </a:p>
          <a:p>
            <a:pPr algn="l"/>
            <a:r>
              <a:rPr lang="en-US" dirty="0">
                <a:solidFill>
                  <a:schemeClr val="tx1"/>
                </a:solidFill>
              </a:rPr>
              <a:t>abortifacient medicines?</a:t>
            </a:r>
          </a:p>
        </p:txBody>
      </p:sp>
    </p:spTree>
    <p:extLst>
      <p:ext uri="{BB962C8B-B14F-4D97-AF65-F5344CB8AC3E}">
        <p14:creationId xmlns:p14="http://schemas.microsoft.com/office/powerpoint/2010/main" val="272086996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CFC81-0E98-CC66-B5E5-0420BE1B27D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14A9449-2964-14D7-5E4C-EC4FD1CA31F6}"/>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Mt 16.5-7 </a:t>
            </a:r>
            <a:r>
              <a:rPr lang="en-US" sz="4000" dirty="0">
                <a:solidFill>
                  <a:schemeClr val="tx1"/>
                </a:solidFill>
                <a:latin typeface="Arial Rounded MT Bold" panose="020F0704030504030204" pitchFamily="34" charset="0"/>
              </a:rPr>
              <a:t>The talmidim, in crossing to the other side of the lake, had forgotten to bring any bread. So when Yeshua said to them, “Watch out! Guard yourselves against the hametz of the </a:t>
            </a:r>
            <a:r>
              <a:rPr lang="en-US" sz="4000" dirty="0" err="1">
                <a:solidFill>
                  <a:schemeClr val="tx1"/>
                </a:solidFill>
                <a:latin typeface="Arial Rounded MT Bold" panose="020F0704030504030204" pitchFamily="34" charset="0"/>
              </a:rPr>
              <a:t>P’rushim</a:t>
            </a:r>
            <a:r>
              <a:rPr lang="en-US" sz="4000" dirty="0">
                <a:solidFill>
                  <a:schemeClr val="tx1"/>
                </a:solidFill>
                <a:latin typeface="Arial Rounded MT Bold" panose="020F0704030504030204" pitchFamily="34" charset="0"/>
              </a:rPr>
              <a:t> and </a:t>
            </a:r>
            <a:r>
              <a:rPr lang="en-US" sz="4000" dirty="0" err="1">
                <a:solidFill>
                  <a:schemeClr val="tx1"/>
                </a:solidFill>
                <a:latin typeface="Arial Rounded MT Bold" panose="020F0704030504030204" pitchFamily="34" charset="0"/>
              </a:rPr>
              <a:t>Tz’dukim</a:t>
            </a:r>
            <a:r>
              <a:rPr lang="en-US" sz="4000" dirty="0">
                <a:solidFill>
                  <a:schemeClr val="tx1"/>
                </a:solidFill>
                <a:latin typeface="Arial Rounded MT Bold" panose="020F0704030504030204" pitchFamily="34" charset="0"/>
              </a:rPr>
              <a:t>,” they thought he said it because they hadn’t brought bread</a:t>
            </a:r>
          </a:p>
        </p:txBody>
      </p:sp>
    </p:spTree>
    <p:extLst>
      <p:ext uri="{BB962C8B-B14F-4D97-AF65-F5344CB8AC3E}">
        <p14:creationId xmlns:p14="http://schemas.microsoft.com/office/powerpoint/2010/main" val="29016147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665B19-1425-5ABC-FA94-CC61DA8503F6}"/>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80B21E9-B421-5F35-25DD-A30A3BE4347A}"/>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Mt 16.11-12</a:t>
            </a:r>
            <a:r>
              <a:rPr lang="en-US" sz="4000" dirty="0">
                <a:solidFill>
                  <a:schemeClr val="tx1"/>
                </a:solidFill>
                <a:latin typeface="Arial Rounded MT Bold" panose="020F0704030504030204" pitchFamily="34" charset="0"/>
              </a:rPr>
              <a:t> How can you possibly think I was talking to you about bread? Guard yourselves from the hametz of the </a:t>
            </a:r>
            <a:r>
              <a:rPr lang="en-US" sz="4000" dirty="0" err="1">
                <a:solidFill>
                  <a:schemeClr val="tx1"/>
                </a:solidFill>
                <a:latin typeface="Arial Rounded MT Bold" panose="020F0704030504030204" pitchFamily="34" charset="0"/>
              </a:rPr>
              <a:t>P’rushim</a:t>
            </a:r>
            <a:r>
              <a:rPr lang="en-US" sz="4000" dirty="0">
                <a:solidFill>
                  <a:schemeClr val="tx1"/>
                </a:solidFill>
                <a:latin typeface="Arial Rounded MT Bold" panose="020F0704030504030204" pitchFamily="34" charset="0"/>
              </a:rPr>
              <a:t> and </a:t>
            </a:r>
            <a:r>
              <a:rPr lang="en-US" sz="4000" dirty="0" err="1">
                <a:solidFill>
                  <a:schemeClr val="tx1"/>
                </a:solidFill>
                <a:latin typeface="Arial Rounded MT Bold" panose="020F0704030504030204" pitchFamily="34" charset="0"/>
              </a:rPr>
              <a:t>Tz’dukim</a:t>
            </a:r>
            <a:r>
              <a:rPr lang="en-US" sz="4000" dirty="0">
                <a:solidFill>
                  <a:schemeClr val="tx1"/>
                </a:solidFill>
                <a:latin typeface="Arial Rounded MT Bold" panose="020F0704030504030204" pitchFamily="34" charset="0"/>
              </a:rPr>
              <a:t>!” Then they understood — they were to guard themselves not from yeast for bread but from </a:t>
            </a:r>
            <a:r>
              <a:rPr lang="en-US" sz="4000" u="sng" dirty="0">
                <a:solidFill>
                  <a:srgbClr val="FFFF66"/>
                </a:solidFill>
                <a:latin typeface="Arial Rounded MT Bold" panose="020F0704030504030204" pitchFamily="34" charset="0"/>
              </a:rPr>
              <a:t>the teaching of the </a:t>
            </a:r>
            <a:r>
              <a:rPr lang="en-US" sz="4000" u="sng" dirty="0" err="1">
                <a:solidFill>
                  <a:srgbClr val="FFFF66"/>
                </a:solidFill>
                <a:latin typeface="Arial Rounded MT Bold" panose="020F0704030504030204" pitchFamily="34" charset="0"/>
              </a:rPr>
              <a:t>P’rushim</a:t>
            </a:r>
            <a:r>
              <a:rPr lang="en-US" sz="4000" u="sng" dirty="0">
                <a:solidFill>
                  <a:srgbClr val="FFFF66"/>
                </a:solidFill>
                <a:latin typeface="Arial Rounded MT Bold" panose="020F0704030504030204" pitchFamily="34" charset="0"/>
              </a:rPr>
              <a:t> and </a:t>
            </a:r>
            <a:r>
              <a:rPr lang="en-US" sz="4000" u="sng" dirty="0" err="1">
                <a:solidFill>
                  <a:srgbClr val="FFFF66"/>
                </a:solidFill>
                <a:latin typeface="Arial Rounded MT Bold" panose="020F0704030504030204" pitchFamily="34" charset="0"/>
              </a:rPr>
              <a:t>Tz’dukim</a:t>
            </a:r>
            <a:r>
              <a:rPr lang="en-US" sz="4000" u="sng" dirty="0">
                <a:solidFill>
                  <a:srgbClr val="FFFF66"/>
                </a:solidFill>
                <a:latin typeface="Arial Rounded MT Bold" panose="020F0704030504030204" pitchFamily="34" charset="0"/>
              </a:rPr>
              <a:t>.</a:t>
            </a:r>
          </a:p>
        </p:txBody>
      </p:sp>
    </p:spTree>
    <p:extLst>
      <p:ext uri="{BB962C8B-B14F-4D97-AF65-F5344CB8AC3E}">
        <p14:creationId xmlns:p14="http://schemas.microsoft.com/office/powerpoint/2010/main" val="20421613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07326-1288-0AA4-1A7D-0024C37C982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37EECD8-19BF-7F96-A913-CFBEDCDB020B}"/>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Mt 16.13,18</a:t>
            </a:r>
            <a:r>
              <a:rPr lang="en-US" sz="4000" dirty="0">
                <a:solidFill>
                  <a:schemeClr val="tx1"/>
                </a:solidFill>
                <a:latin typeface="Arial Rounded MT Bold" panose="020F0704030504030204" pitchFamily="34" charset="0"/>
              </a:rPr>
              <a:t> When Yeshua came into the territory around Caesarea Philippi, he asked his talmidim, “Who are people saying the Son of Man is?”… I also tell you this: you are </a:t>
            </a:r>
            <a:r>
              <a:rPr lang="en-US" sz="4000" u="sng" dirty="0">
                <a:solidFill>
                  <a:srgbClr val="FFFF66"/>
                </a:solidFill>
                <a:latin typeface="Arial Rounded MT Bold" panose="020F0704030504030204" pitchFamily="34" charset="0"/>
              </a:rPr>
              <a:t>Kefa,” [which means ‘Rock,’] </a:t>
            </a:r>
            <a:r>
              <a:rPr lang="en-US" sz="4000" dirty="0">
                <a:solidFill>
                  <a:schemeClr val="tx1"/>
                </a:solidFill>
                <a:latin typeface="Arial Rounded MT Bold" panose="020F0704030504030204" pitchFamily="34" charset="0"/>
              </a:rPr>
              <a:t>“and on </a:t>
            </a:r>
            <a:r>
              <a:rPr lang="en-US" sz="4000" u="sng" dirty="0">
                <a:solidFill>
                  <a:srgbClr val="FFFF66"/>
                </a:solidFill>
                <a:latin typeface="Arial Rounded MT Bold" panose="020F0704030504030204" pitchFamily="34" charset="0"/>
              </a:rPr>
              <a:t>this rock </a:t>
            </a:r>
            <a:r>
              <a:rPr lang="en-US" sz="4000" dirty="0">
                <a:solidFill>
                  <a:schemeClr val="tx1"/>
                </a:solidFill>
                <a:latin typeface="Arial Rounded MT Bold" panose="020F0704030504030204" pitchFamily="34" charset="0"/>
              </a:rPr>
              <a:t>I will build my Community, and the gates of </a:t>
            </a:r>
            <a:r>
              <a:rPr lang="en-US" sz="4000" dirty="0" err="1">
                <a:solidFill>
                  <a:schemeClr val="tx1"/>
                </a:solidFill>
                <a:latin typeface="Arial Rounded MT Bold" panose="020F0704030504030204" pitchFamily="34" charset="0"/>
              </a:rPr>
              <a:t>Sh’ol</a:t>
            </a:r>
            <a:r>
              <a:rPr lang="en-US" sz="4000" dirty="0">
                <a:solidFill>
                  <a:schemeClr val="tx1"/>
                </a:solidFill>
                <a:latin typeface="Arial Rounded MT Bold" panose="020F0704030504030204" pitchFamily="34" charset="0"/>
              </a:rPr>
              <a:t> will not overcome it.</a:t>
            </a:r>
          </a:p>
        </p:txBody>
      </p:sp>
    </p:spTree>
    <p:extLst>
      <p:ext uri="{BB962C8B-B14F-4D97-AF65-F5344CB8AC3E}">
        <p14:creationId xmlns:p14="http://schemas.microsoft.com/office/powerpoint/2010/main" val="220704459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45F87-A058-1150-DA6E-5D721CC26AD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8A19F1F-01A2-ECFA-BC33-5A81D1298CE8}"/>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0A18C0E-DA0B-CD3D-185B-793E9669AEAD}"/>
              </a:ext>
            </a:extLst>
          </p:cNvPr>
          <p:cNvPicPr>
            <a:picLocks noChangeAspect="1"/>
          </p:cNvPicPr>
          <p:nvPr/>
        </p:nvPicPr>
        <p:blipFill>
          <a:blip r:embed="rId3"/>
          <a:stretch>
            <a:fillRect/>
          </a:stretch>
        </p:blipFill>
        <p:spPr>
          <a:xfrm>
            <a:off x="457200" y="361950"/>
            <a:ext cx="8001000" cy="1145305"/>
          </a:xfrm>
          <a:prstGeom prst="rect">
            <a:avLst/>
          </a:prstGeom>
        </p:spPr>
      </p:pic>
      <p:pic>
        <p:nvPicPr>
          <p:cNvPr id="6" name="Picture 5">
            <a:extLst>
              <a:ext uri="{FF2B5EF4-FFF2-40B4-BE49-F238E27FC236}">
                <a16:creationId xmlns:a16="http://schemas.microsoft.com/office/drawing/2014/main" id="{9335C546-F03C-5A50-5E63-F7D42BE57913}"/>
              </a:ext>
            </a:extLst>
          </p:cNvPr>
          <p:cNvPicPr>
            <a:picLocks noChangeAspect="1"/>
          </p:cNvPicPr>
          <p:nvPr/>
        </p:nvPicPr>
        <p:blipFill>
          <a:blip r:embed="rId4"/>
          <a:stretch>
            <a:fillRect/>
          </a:stretch>
        </p:blipFill>
        <p:spPr>
          <a:xfrm>
            <a:off x="328863" y="1885950"/>
            <a:ext cx="3404937" cy="1134980"/>
          </a:xfrm>
          <a:prstGeom prst="rect">
            <a:avLst/>
          </a:prstGeom>
        </p:spPr>
      </p:pic>
      <p:pic>
        <p:nvPicPr>
          <p:cNvPr id="8" name="Picture 7">
            <a:extLst>
              <a:ext uri="{FF2B5EF4-FFF2-40B4-BE49-F238E27FC236}">
                <a16:creationId xmlns:a16="http://schemas.microsoft.com/office/drawing/2014/main" id="{46DAF05F-AB86-EC9A-63AC-C75A90222086}"/>
              </a:ext>
            </a:extLst>
          </p:cNvPr>
          <p:cNvPicPr>
            <a:picLocks noChangeAspect="1"/>
          </p:cNvPicPr>
          <p:nvPr/>
        </p:nvPicPr>
        <p:blipFill>
          <a:blip r:embed="rId5"/>
          <a:stretch>
            <a:fillRect/>
          </a:stretch>
        </p:blipFill>
        <p:spPr>
          <a:xfrm>
            <a:off x="3879818" y="1885950"/>
            <a:ext cx="4790499" cy="1134980"/>
          </a:xfrm>
          <a:prstGeom prst="rect">
            <a:avLst/>
          </a:prstGeom>
        </p:spPr>
      </p:pic>
      <p:sp>
        <p:nvSpPr>
          <p:cNvPr id="9" name="Rectangle: Rounded Corners 8">
            <a:extLst>
              <a:ext uri="{FF2B5EF4-FFF2-40B4-BE49-F238E27FC236}">
                <a16:creationId xmlns:a16="http://schemas.microsoft.com/office/drawing/2014/main" id="{C9F0E385-22B0-BF9C-900F-B96C1EF7E895}"/>
              </a:ext>
            </a:extLst>
          </p:cNvPr>
          <p:cNvSpPr/>
          <p:nvPr/>
        </p:nvSpPr>
        <p:spPr>
          <a:xfrm>
            <a:off x="7086600" y="361950"/>
            <a:ext cx="1143000" cy="1134980"/>
          </a:xfrm>
          <a:prstGeom prst="roundRect">
            <a:avLst/>
          </a:prstGeom>
          <a:noFill/>
          <a:ln w="444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ACC98E6-73AE-D897-049F-C55EA6745627}"/>
              </a:ext>
            </a:extLst>
          </p:cNvPr>
          <p:cNvSpPr/>
          <p:nvPr/>
        </p:nvSpPr>
        <p:spPr>
          <a:xfrm>
            <a:off x="2514600" y="1885950"/>
            <a:ext cx="1066800" cy="1134980"/>
          </a:xfrm>
          <a:prstGeom prst="roundRect">
            <a:avLst/>
          </a:prstGeom>
          <a:noFill/>
          <a:ln w="4445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3372971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B3036-913F-9F3C-1128-833E2343F6F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F322A74-81A1-98AB-E1AE-B4412ECBBD6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NOT “build my church.”   Tyndale first to correctly translate it and hung for it.  </a:t>
            </a:r>
          </a:p>
          <a:p>
            <a:pPr algn="l"/>
            <a:r>
              <a:rPr lang="en-US" sz="4000" dirty="0">
                <a:solidFill>
                  <a:schemeClr val="tx1"/>
                </a:solidFill>
                <a:latin typeface="Arial Rounded MT Bold" panose="020F0704030504030204" pitchFamily="34" charset="0"/>
              </a:rPr>
              <a:t>“On this rock I’ll build </a:t>
            </a:r>
            <a:r>
              <a:rPr lang="en-US" sz="4000" u="sng" dirty="0">
                <a:solidFill>
                  <a:srgbClr val="FFFF66"/>
                </a:solidFill>
                <a:latin typeface="Arial Rounded MT Bold" panose="020F0704030504030204" pitchFamily="34" charset="0"/>
              </a:rPr>
              <a:t>my City Hall, my polis</a:t>
            </a:r>
            <a:r>
              <a:rPr lang="en-US" sz="4000" dirty="0">
                <a:solidFill>
                  <a:schemeClr val="tx1"/>
                </a:solidFill>
                <a:latin typeface="Arial Rounded MT Bold" panose="020F0704030504030204" pitchFamily="34" charset="0"/>
              </a:rPr>
              <a:t>, my </a:t>
            </a:r>
            <a:r>
              <a:rPr lang="en-US" sz="4000" dirty="0" err="1">
                <a:solidFill>
                  <a:schemeClr val="tx1"/>
                </a:solidFill>
                <a:latin typeface="Arial Rounded MT Bold" panose="020F0704030504030204" pitchFamily="34" charset="0"/>
              </a:rPr>
              <a:t>kehilah</a:t>
            </a:r>
            <a:r>
              <a:rPr lang="en-US" sz="4000" dirty="0">
                <a:solidFill>
                  <a:schemeClr val="tx1"/>
                </a:solidFill>
                <a:latin typeface="Arial Rounded MT Bold" panose="020F0704030504030204" pitchFamily="34" charset="0"/>
              </a:rPr>
              <a:t>.”</a:t>
            </a:r>
          </a:p>
        </p:txBody>
      </p:sp>
    </p:spTree>
    <p:extLst>
      <p:ext uri="{BB962C8B-B14F-4D97-AF65-F5344CB8AC3E}">
        <p14:creationId xmlns:p14="http://schemas.microsoft.com/office/powerpoint/2010/main" val="33453186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B4867-8754-1FCA-C26A-B4D3BCCE94C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CD706E74-043D-B17E-AF66-4E3E63A094B4}"/>
              </a:ext>
            </a:extLst>
          </p:cNvPr>
          <p:cNvSpPr>
            <a:spLocks noGrp="1"/>
          </p:cNvSpPr>
          <p:nvPr>
            <p:ph type="subTitle" idx="1"/>
          </p:nvPr>
        </p:nvSpPr>
        <p:spPr>
          <a:xfrm>
            <a:off x="228600" y="209550"/>
            <a:ext cx="8610600" cy="4800600"/>
          </a:xfrm>
        </p:spPr>
        <p:txBody>
          <a:bodyPr anchor="t">
            <a:normAutofit fontScale="92500"/>
          </a:bodyPr>
          <a:lstStyle/>
          <a:p>
            <a:pPr algn="l"/>
            <a:r>
              <a:rPr lang="en-US" sz="4000" baseline="30000" dirty="0">
                <a:solidFill>
                  <a:schemeClr val="tx1"/>
                </a:solidFill>
                <a:latin typeface="Arial Rounded MT Bold" panose="020F0704030504030204" pitchFamily="34" charset="0"/>
              </a:rPr>
              <a:t>Mt 10.34-36 </a:t>
            </a:r>
            <a:r>
              <a:rPr lang="en-US" sz="4000" dirty="0">
                <a:solidFill>
                  <a:schemeClr val="tx1"/>
                </a:solidFill>
                <a:latin typeface="Arial Rounded MT Bold" panose="020F0704030504030204" pitchFamily="34" charset="0"/>
              </a:rPr>
              <a:t>Don’t suppose that I have come to bring peace to the Land. It is not peace I have come to bring, but a sword! For I have come to set6 a man against his father, a daughter against her mother, a daughter-in-law against her mother-in-law, so that a man’s enemies will be the members of his own household.</a:t>
            </a:r>
          </a:p>
        </p:txBody>
      </p:sp>
    </p:spTree>
    <p:extLst>
      <p:ext uri="{BB962C8B-B14F-4D97-AF65-F5344CB8AC3E}">
        <p14:creationId xmlns:p14="http://schemas.microsoft.com/office/powerpoint/2010/main" val="155469250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5D9523-0EA4-2162-5C3F-146FD29EC118}"/>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8A5C888-BE2B-2BE5-CCDA-F22F2B7381D3}"/>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baseline="30000" dirty="0">
                <a:solidFill>
                  <a:schemeClr val="tx1"/>
                </a:solidFill>
                <a:latin typeface="Arial Rounded MT Bold" panose="020F0704030504030204" pitchFamily="34" charset="0"/>
              </a:rPr>
              <a:t>2 Cor 10.4-5</a:t>
            </a:r>
            <a:r>
              <a:rPr lang="en-US" sz="4000" dirty="0">
                <a:solidFill>
                  <a:schemeClr val="tx1"/>
                </a:solidFill>
                <a:latin typeface="Arial Rounded MT Bold" panose="020F0704030504030204" pitchFamily="34" charset="0"/>
              </a:rPr>
              <a:t> the weapons we use to wage war are not worldly. On the contrary, they have God’s power for demolishing strongholds. We demolish arguments and every arrogance that raises itself up against the knowledge of God; we take every thought captive and make it obey the Messiah.</a:t>
            </a:r>
          </a:p>
        </p:txBody>
      </p:sp>
    </p:spTree>
    <p:extLst>
      <p:ext uri="{BB962C8B-B14F-4D97-AF65-F5344CB8AC3E}">
        <p14:creationId xmlns:p14="http://schemas.microsoft.com/office/powerpoint/2010/main" val="9212111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111AD-569A-C9F9-C798-785BB6CDD665}"/>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25D9631-1B86-4100-560C-69C457D8016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If we don’t use words now to assert righteousness, we will pay.</a:t>
            </a:r>
          </a:p>
          <a:p>
            <a:pPr algn="l"/>
            <a:r>
              <a:rPr lang="en-US" sz="4000" dirty="0">
                <a:solidFill>
                  <a:schemeClr val="tx1"/>
                </a:solidFill>
                <a:latin typeface="Arial Rounded MT Bold" panose="020F0704030504030204" pitchFamily="34" charset="0"/>
              </a:rPr>
              <a:t>You can vote socialism </a:t>
            </a:r>
            <a:r>
              <a:rPr lang="en-US" sz="4000" u="sng" dirty="0">
                <a:solidFill>
                  <a:schemeClr val="tx1"/>
                </a:solidFill>
                <a:latin typeface="Arial Rounded MT Bold" panose="020F0704030504030204" pitchFamily="34" charset="0"/>
              </a:rPr>
              <a:t>in</a:t>
            </a:r>
            <a:r>
              <a:rPr lang="en-US" sz="4000" dirty="0">
                <a:solidFill>
                  <a:schemeClr val="tx1"/>
                </a:solidFill>
                <a:latin typeface="Arial Rounded MT Bold" panose="020F0704030504030204" pitchFamily="34" charset="0"/>
              </a:rPr>
              <a:t>, but you have to </a:t>
            </a:r>
            <a:r>
              <a:rPr lang="en-US" sz="4000" u="sng" dirty="0">
                <a:solidFill>
                  <a:schemeClr val="tx1"/>
                </a:solidFill>
                <a:latin typeface="Arial Rounded MT Bold" panose="020F0704030504030204" pitchFamily="34" charset="0"/>
              </a:rPr>
              <a:t>shoot your way out</a:t>
            </a:r>
            <a:r>
              <a:rPr lang="en-US" sz="4000" dirty="0">
                <a:solidFill>
                  <a:schemeClr val="tx1"/>
                </a:solidFill>
                <a:latin typeface="Arial Rounded MT Bold" panose="020F0704030504030204" pitchFamily="34" charset="0"/>
              </a:rPr>
              <a:t>.</a:t>
            </a:r>
          </a:p>
        </p:txBody>
      </p:sp>
    </p:spTree>
    <p:extLst>
      <p:ext uri="{BB962C8B-B14F-4D97-AF65-F5344CB8AC3E}">
        <p14:creationId xmlns:p14="http://schemas.microsoft.com/office/powerpoint/2010/main" val="39099481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AE69A5-A673-6E54-0F9B-B920723BCC2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1840D71-2AC5-901E-2D5C-C5B672E4703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After WW II, North and South Korea both impoverished.  North of 38</a:t>
            </a:r>
            <a:r>
              <a:rPr lang="en-US" sz="4000" baseline="30000" dirty="0">
                <a:solidFill>
                  <a:schemeClr val="tx1"/>
                </a:solidFill>
                <a:latin typeface="Arial Rounded MT Bold" panose="020F0704030504030204" pitchFamily="34" charset="0"/>
              </a:rPr>
              <a:t>th</a:t>
            </a:r>
            <a:r>
              <a:rPr lang="en-US" sz="4000" dirty="0">
                <a:solidFill>
                  <a:schemeClr val="tx1"/>
                </a:solidFill>
                <a:latin typeface="Arial Rounded MT Bold" panose="020F0704030504030204" pitchFamily="34" charset="0"/>
              </a:rPr>
              <a:t> parallel rich farmland.  South had rocky coast, and FREEDOM.  Now 8</a:t>
            </a:r>
            <a:r>
              <a:rPr lang="en-US" sz="4000" baseline="30000" dirty="0">
                <a:solidFill>
                  <a:schemeClr val="tx1"/>
                </a:solidFill>
                <a:latin typeface="Arial Rounded MT Bold" panose="020F0704030504030204" pitchFamily="34" charset="0"/>
              </a:rPr>
              <a:t>th</a:t>
            </a:r>
            <a:r>
              <a:rPr lang="en-US" sz="4000" dirty="0">
                <a:solidFill>
                  <a:schemeClr val="tx1"/>
                </a:solidFill>
                <a:latin typeface="Arial Rounded MT Bold" panose="020F0704030504030204" pitchFamily="34" charset="0"/>
              </a:rPr>
              <a:t> highest GDP.  Guns of N. Korea pointed at own people more than at the South.</a:t>
            </a:r>
          </a:p>
        </p:txBody>
      </p:sp>
    </p:spTree>
    <p:extLst>
      <p:ext uri="{BB962C8B-B14F-4D97-AF65-F5344CB8AC3E}">
        <p14:creationId xmlns:p14="http://schemas.microsoft.com/office/powerpoint/2010/main" val="194073414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F141B-B5F0-BC22-F5A0-62508D1D8C09}"/>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D9ECB6A-32C1-FCBA-6A20-BBD489FB8F80}"/>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Before the Japanese conquest, missionaries brought to Korea medicine, principles of sanitation, seminaries. </a:t>
            </a:r>
          </a:p>
          <a:p>
            <a:pPr algn="l"/>
            <a:r>
              <a:rPr lang="en-US" sz="4000" dirty="0">
                <a:solidFill>
                  <a:schemeClr val="tx1"/>
                </a:solidFill>
                <a:latin typeface="Arial Rounded MT Bold" panose="020F0704030504030204" pitchFamily="34" charset="0"/>
              </a:rPr>
              <a:t>Korean pastors stood up to Japanese, so revival after liberation, 1948 independence.</a:t>
            </a:r>
          </a:p>
        </p:txBody>
      </p:sp>
    </p:spTree>
    <p:extLst>
      <p:ext uri="{BB962C8B-B14F-4D97-AF65-F5344CB8AC3E}">
        <p14:creationId xmlns:p14="http://schemas.microsoft.com/office/powerpoint/2010/main" val="28346375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BD1397-3FB4-5FC6-831F-ACE764DAD97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28358CE-B8C3-8E4B-4E11-241D691E25FE}"/>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Former House Speaker Newt Gingrich expressed outrage on Fox News: "We are watching our ally in South Korea, which is headed up [now] by basically a pro-communist government, literally and methodically destroying Christianity. It is an astonishing assault."</a:t>
            </a:r>
          </a:p>
        </p:txBody>
      </p:sp>
    </p:spTree>
    <p:extLst>
      <p:ext uri="{BB962C8B-B14F-4D97-AF65-F5344CB8AC3E}">
        <p14:creationId xmlns:p14="http://schemas.microsoft.com/office/powerpoint/2010/main" val="170424497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1F2B09-EDCE-7EDF-24E6-466A171D9CB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0C3D0BCA-D998-66D3-7346-0DAE2BF1021A}"/>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dirty="0">
                <a:solidFill>
                  <a:schemeClr val="tx1"/>
                </a:solidFill>
                <a:latin typeface="Arial Rounded MT Bold" panose="020F0704030504030204" pitchFamily="34" charset="0"/>
              </a:rPr>
              <a:t>South Korean President Lee Jae-myung is facing mounting international pressure over what critics describe as an unprecedented assault on religious freedom, with conservative Christian leaders detained, churches raided, and proposals to dissolve religious organizations that engage in political activity.</a:t>
            </a:r>
          </a:p>
        </p:txBody>
      </p:sp>
    </p:spTree>
    <p:extLst>
      <p:ext uri="{BB962C8B-B14F-4D97-AF65-F5344CB8AC3E}">
        <p14:creationId xmlns:p14="http://schemas.microsoft.com/office/powerpoint/2010/main" val="225965998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6F7D3-7488-BD6D-D938-A22AF74AFBE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FB58C74-7E0A-C53A-EBA6-18D9D1705F9A}"/>
              </a:ext>
            </a:extLst>
          </p:cNvPr>
          <p:cNvSpPr>
            <a:spLocks noGrp="1"/>
          </p:cNvSpPr>
          <p:nvPr>
            <p:ph type="subTitle" idx="1"/>
          </p:nvPr>
        </p:nvSpPr>
        <p:spPr>
          <a:xfrm>
            <a:off x="228600" y="209550"/>
            <a:ext cx="8610600" cy="4800600"/>
          </a:xfrm>
        </p:spPr>
        <p:txBody>
          <a:bodyPr anchor="t">
            <a:normAutofit lnSpcReduction="10000"/>
          </a:bodyPr>
          <a:lstStyle/>
          <a:p>
            <a:pPr algn="l"/>
            <a:r>
              <a:rPr lang="en-US" sz="4000" dirty="0">
                <a:solidFill>
                  <a:schemeClr val="tx1"/>
                </a:solidFill>
                <a:latin typeface="Arial Rounded MT Bold" panose="020F0704030504030204" pitchFamily="34" charset="0"/>
              </a:rPr>
              <a:t> Lee's administration targets conservative religious groups, it has remained silent regarding left-leaning Catholic and Protestant organizations that held "emergency prayer meetings" and issued declarations calling for former President Yoon Suk-</a:t>
            </a:r>
            <a:r>
              <a:rPr lang="en-US" sz="4000" dirty="0" err="1">
                <a:solidFill>
                  <a:schemeClr val="tx1"/>
                </a:solidFill>
                <a:latin typeface="Arial Rounded MT Bold" panose="020F0704030504030204" pitchFamily="34" charset="0"/>
              </a:rPr>
              <a:t>yeol's</a:t>
            </a:r>
            <a:r>
              <a:rPr lang="en-US" sz="4000" dirty="0">
                <a:solidFill>
                  <a:schemeClr val="tx1"/>
                </a:solidFill>
                <a:latin typeface="Arial Rounded MT Bold" panose="020F0704030504030204" pitchFamily="34" charset="0"/>
              </a:rPr>
              <a:t> resignation and impeachment.</a:t>
            </a:r>
          </a:p>
        </p:txBody>
      </p:sp>
    </p:spTree>
    <p:extLst>
      <p:ext uri="{BB962C8B-B14F-4D97-AF65-F5344CB8AC3E}">
        <p14:creationId xmlns:p14="http://schemas.microsoft.com/office/powerpoint/2010/main" val="368212001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A10D4-2839-F612-440C-BCE354539E9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D02372B-8789-164E-9BED-C0B04AC0A0DB}"/>
              </a:ext>
            </a:extLst>
          </p:cNvPr>
          <p:cNvSpPr>
            <a:spLocks noGrp="1"/>
          </p:cNvSpPr>
          <p:nvPr>
            <p:ph type="subTitle" idx="1"/>
          </p:nvPr>
        </p:nvSpPr>
        <p:spPr>
          <a:xfrm>
            <a:off x="228600" y="209550"/>
            <a:ext cx="4975722" cy="4800600"/>
          </a:xfrm>
        </p:spPr>
        <p:txBody>
          <a:bodyPr anchor="t">
            <a:normAutofit fontScale="85000" lnSpcReduction="20000"/>
          </a:bodyPr>
          <a:lstStyle/>
          <a:p>
            <a:pPr algn="l"/>
            <a:r>
              <a:rPr lang="en-US" sz="4000" dirty="0">
                <a:solidFill>
                  <a:schemeClr val="tx1"/>
                </a:solidFill>
                <a:latin typeface="Arial Rounded MT Bold" panose="020F0704030504030204" pitchFamily="34" charset="0"/>
              </a:rPr>
              <a:t>Alexander Fraser Tytler, Lord </a:t>
            </a:r>
            <a:r>
              <a:rPr lang="en-US" sz="4000" dirty="0" err="1">
                <a:solidFill>
                  <a:schemeClr val="tx1"/>
                </a:solidFill>
                <a:latin typeface="Arial Rounded MT Bold" panose="020F0704030504030204" pitchFamily="34" charset="0"/>
              </a:rPr>
              <a:t>Woodhouselee</a:t>
            </a:r>
            <a:r>
              <a:rPr lang="en-US" sz="4000" dirty="0">
                <a:solidFill>
                  <a:schemeClr val="tx1"/>
                </a:solidFill>
                <a:latin typeface="Arial Rounded MT Bold" panose="020F0704030504030204" pitchFamily="34" charset="0"/>
              </a:rPr>
              <a:t> FRSE 1747 –1813) was a Scottish advocate, judge, writer, and historian who was a Professor of Universal History and of Greek and Roman Antiquities at the University of Edinburgh.</a:t>
            </a:r>
          </a:p>
        </p:txBody>
      </p:sp>
      <p:pic>
        <p:nvPicPr>
          <p:cNvPr id="2050" name="Picture 2">
            <a:extLst>
              <a:ext uri="{FF2B5EF4-FFF2-40B4-BE49-F238E27FC236}">
                <a16:creationId xmlns:a16="http://schemas.microsoft.com/office/drawing/2014/main" id="{3E0F25D1-1787-D7FF-1777-C839E77BB6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4322" y="14638"/>
            <a:ext cx="3939678" cy="49955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59806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6B8D7-CCFC-ABFE-0B7A-C6CFF3718C7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DCA4446-9CCB-BB5A-81A0-28970949C87A}"/>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098" name="Picture 2">
            <a:extLst>
              <a:ext uri="{FF2B5EF4-FFF2-40B4-BE49-F238E27FC236}">
                <a16:creationId xmlns:a16="http://schemas.microsoft.com/office/drawing/2014/main" id="{2F4D0B33-D8D4-3525-068D-E906380AA9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14550" y="114300"/>
            <a:ext cx="4914900" cy="4914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11875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327EE5-42F6-ECEB-DB55-D65CDE84FB63}"/>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1B04B93-79FC-AA01-A858-00CDB80075FB}"/>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1E5F93E6-CB20-9CE7-7A50-CA5346AEE064}"/>
              </a:ext>
            </a:extLst>
          </p:cNvPr>
          <p:cNvPicPr>
            <a:picLocks noChangeAspect="1"/>
          </p:cNvPicPr>
          <p:nvPr/>
        </p:nvPicPr>
        <p:blipFill>
          <a:blip r:embed="rId3"/>
          <a:stretch>
            <a:fillRect/>
          </a:stretch>
        </p:blipFill>
        <p:spPr>
          <a:xfrm>
            <a:off x="304800" y="19866"/>
            <a:ext cx="8534399" cy="5103768"/>
          </a:xfrm>
          <a:prstGeom prst="rect">
            <a:avLst/>
          </a:prstGeom>
        </p:spPr>
      </p:pic>
    </p:spTree>
    <p:extLst>
      <p:ext uri="{BB962C8B-B14F-4D97-AF65-F5344CB8AC3E}">
        <p14:creationId xmlns:p14="http://schemas.microsoft.com/office/powerpoint/2010/main" val="36859942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AFADCD-BF3F-FD6F-EE31-3DAE8EB885E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88E7255E-5B99-9944-2AD2-4F22E68A352C}"/>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Faith virtue freedom can break the Tytler cycle.   Revival AND awakening.</a:t>
            </a:r>
          </a:p>
        </p:txBody>
      </p:sp>
    </p:spTree>
    <p:extLst>
      <p:ext uri="{BB962C8B-B14F-4D97-AF65-F5344CB8AC3E}">
        <p14:creationId xmlns:p14="http://schemas.microsoft.com/office/powerpoint/2010/main" val="295738040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C4A31F-3968-AB1E-0C0F-108E366E583F}"/>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387F4DB-B52A-3CB3-479E-0B1138F20FF7}"/>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Avoiding politics = avoiding loving your neighbor in a difficult manner.</a:t>
            </a:r>
          </a:p>
        </p:txBody>
      </p:sp>
    </p:spTree>
    <p:extLst>
      <p:ext uri="{BB962C8B-B14F-4D97-AF65-F5344CB8AC3E}">
        <p14:creationId xmlns:p14="http://schemas.microsoft.com/office/powerpoint/2010/main" val="96188115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C5E11-0D70-B300-8336-04A6BA6E5F8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8ECD269-5F5B-E633-038D-DC4BECCF2407}"/>
              </a:ext>
            </a:extLst>
          </p:cNvPr>
          <p:cNvSpPr>
            <a:spLocks noGrp="1"/>
          </p:cNvSpPr>
          <p:nvPr>
            <p:ph type="subTitle" idx="1"/>
          </p:nvPr>
        </p:nvSpPr>
        <p:spPr>
          <a:xfrm>
            <a:off x="228600" y="209550"/>
            <a:ext cx="8610600" cy="4800600"/>
          </a:xfrm>
        </p:spPr>
        <p:txBody>
          <a:bodyPr anchor="t">
            <a:normAutofit fontScale="92500" lnSpcReduction="10000"/>
          </a:bodyPr>
          <a:lstStyle/>
          <a:p>
            <a:pPr algn="l"/>
            <a:r>
              <a:rPr lang="en-US" sz="4000" baseline="30000" dirty="0">
                <a:solidFill>
                  <a:schemeClr val="tx1"/>
                </a:solidFill>
                <a:latin typeface="Arial Rounded MT Bold" panose="020F0704030504030204" pitchFamily="34" charset="0"/>
              </a:rPr>
              <a:t>Rev 21.7-8 </a:t>
            </a:r>
            <a:r>
              <a:rPr lang="en-US" sz="4000" dirty="0">
                <a:solidFill>
                  <a:schemeClr val="tx1"/>
                </a:solidFill>
                <a:latin typeface="Arial Rounded MT Bold" panose="020F0704030504030204" pitchFamily="34" charset="0"/>
              </a:rPr>
              <a:t>He who wins the victory will receive these things, and I will be his God, and he will be my son. </a:t>
            </a:r>
            <a:r>
              <a:rPr lang="en-US" sz="4000" u="sng" dirty="0">
                <a:solidFill>
                  <a:srgbClr val="FFFF66"/>
                </a:solidFill>
                <a:latin typeface="Arial Rounded MT Bold" panose="020F0704030504030204" pitchFamily="34" charset="0"/>
              </a:rPr>
              <a:t>But as for the cowardly</a:t>
            </a:r>
            <a:r>
              <a:rPr lang="en-US" sz="4000" dirty="0">
                <a:solidFill>
                  <a:schemeClr val="tx1"/>
                </a:solidFill>
                <a:latin typeface="Arial Rounded MT Bold" panose="020F0704030504030204" pitchFamily="34" charset="0"/>
              </a:rPr>
              <a:t>, the untrustworthy, the vile, the murderers, the sexually immoral, those involved with the occult and with drugs, idol-worshippers, and all liars — their destiny is the lake burning with fire and sulfur, the second death.”</a:t>
            </a:r>
          </a:p>
        </p:txBody>
      </p:sp>
    </p:spTree>
    <p:extLst>
      <p:ext uri="{BB962C8B-B14F-4D97-AF65-F5344CB8AC3E}">
        <p14:creationId xmlns:p14="http://schemas.microsoft.com/office/powerpoint/2010/main" val="228522725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55E5DA-7BC6-956F-4F58-6AFE2E31A76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140169A8-42E4-4C1E-65B0-D1B522E26FD6}"/>
              </a:ext>
            </a:extLst>
          </p:cNvPr>
          <p:cNvSpPr>
            <a:spLocks noGrp="1"/>
          </p:cNvSpPr>
          <p:nvPr>
            <p:ph type="subTitle" idx="1"/>
          </p:nvPr>
        </p:nvSpPr>
        <p:spPr>
          <a:xfrm>
            <a:off x="228600" y="209550"/>
            <a:ext cx="8610600" cy="4800600"/>
          </a:xfrm>
        </p:spPr>
        <p:txBody>
          <a:bodyPr anchor="t">
            <a:normAutofit/>
          </a:bodyPr>
          <a:lstStyle/>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26193070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CDA31-92FA-1D0D-6DC1-C8DEE87DB45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998374F-A7BA-90E2-1CE9-1614328DA16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9CC81C09-B248-A652-C2C5-1DEFBE5423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404685165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C8FEB-BCA2-057B-51A2-752BAE130CC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7D53A37-B686-E4E4-C6CD-E4B74014550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9703176B-A53B-4B2E-FB5A-998C1136AB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6900A415-A48D-61F3-33C9-2B30A2F7565E}"/>
              </a:ext>
            </a:extLst>
          </p:cNvPr>
          <p:cNvSpPr txBox="1"/>
          <p:nvPr/>
        </p:nvSpPr>
        <p:spPr>
          <a:xfrm>
            <a:off x="228600" y="361950"/>
            <a:ext cx="8660554" cy="3754874"/>
          </a:xfrm>
          <a:prstGeom prst="rect">
            <a:avLst/>
          </a:prstGeom>
          <a:noFill/>
        </p:spPr>
        <p:txBody>
          <a:bodyPr wrap="square" rtlCol="0">
            <a:spAutoFit/>
          </a:bodyPr>
          <a:lstStyle/>
          <a:p>
            <a:pPr algn="l"/>
            <a:r>
              <a:rPr lang="en-US" sz="3400" dirty="0">
                <a:solidFill>
                  <a:schemeClr val="tx1"/>
                </a:solidFill>
              </a:rPr>
              <a:t>Give to Caesar What Belongs to Ceasar,</a:t>
            </a:r>
            <a:r>
              <a:rPr lang="en-US" sz="3200" dirty="0">
                <a:solidFill>
                  <a:schemeClr val="tx1"/>
                </a:solidFill>
              </a:rPr>
              <a:t> </a:t>
            </a:r>
          </a:p>
          <a:p>
            <a:pPr algn="l"/>
            <a:r>
              <a:rPr lang="en-US" sz="3400" dirty="0">
                <a:solidFill>
                  <a:schemeClr val="tx1"/>
                </a:solidFill>
              </a:rPr>
              <a:t>Give to G-d What Belongs to G-d</a:t>
            </a:r>
          </a:p>
          <a:p>
            <a:pPr marL="514350" indent="-514350" algn="l">
              <a:buFont typeface="+mj-lt"/>
              <a:buAutoNum type="arabicPeriod"/>
            </a:pPr>
            <a:r>
              <a:rPr lang="en-US" sz="3400" dirty="0">
                <a:solidFill>
                  <a:schemeClr val="tx1"/>
                </a:solidFill>
              </a:rPr>
              <a:t>Should we avoid politics?</a:t>
            </a:r>
          </a:p>
          <a:p>
            <a:pPr marL="514350" indent="-514350" algn="l">
              <a:buFont typeface="+mj-lt"/>
              <a:buAutoNum type="arabicPeriod"/>
            </a:pPr>
            <a:r>
              <a:rPr lang="en-US" sz="3400" dirty="0">
                <a:solidFill>
                  <a:schemeClr val="tx1"/>
                </a:solidFill>
              </a:rPr>
              <a:t>Should we pursue politics</a:t>
            </a:r>
          </a:p>
          <a:p>
            <a:pPr marL="514350" indent="-514350" algn="l">
              <a:buFont typeface="+mj-lt"/>
              <a:buAutoNum type="arabicPeriod"/>
            </a:pPr>
            <a:r>
              <a:rPr lang="en-US" sz="3400" dirty="0">
                <a:solidFill>
                  <a:schemeClr val="tx1"/>
                </a:solidFill>
              </a:rPr>
              <a:t>Should we pursue politics</a:t>
            </a:r>
          </a:p>
          <a:p>
            <a:pPr marL="514350" indent="-514350" algn="l">
              <a:buFont typeface="+mj-lt"/>
              <a:buAutoNum type="arabicPeriod"/>
            </a:pPr>
            <a:r>
              <a:rPr lang="en-US" sz="3400" dirty="0">
                <a:solidFill>
                  <a:schemeClr val="tx1"/>
                </a:solidFill>
              </a:rPr>
              <a:t>How else to fight?</a:t>
            </a:r>
          </a:p>
          <a:p>
            <a:pPr marL="514350" indent="-514350" algn="l">
              <a:buFont typeface="+mj-lt"/>
              <a:buAutoNum type="arabicPeriod"/>
            </a:pPr>
            <a:endParaRPr lang="en-US" sz="3400" dirty="0">
              <a:solidFill>
                <a:schemeClr val="tx1"/>
              </a:solidFill>
            </a:endParaRPr>
          </a:p>
        </p:txBody>
      </p:sp>
    </p:spTree>
    <p:extLst>
      <p:ext uri="{BB962C8B-B14F-4D97-AF65-F5344CB8AC3E}">
        <p14:creationId xmlns:p14="http://schemas.microsoft.com/office/powerpoint/2010/main" val="295845348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C26D2A-809B-5E92-9E49-5CCB57098A8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92DF3789-84D1-E3A1-7F7F-15D340AA73E6}"/>
              </a:ext>
            </a:extLst>
          </p:cNvPr>
          <p:cNvSpPr>
            <a:spLocks noGrp="1"/>
          </p:cNvSpPr>
          <p:nvPr>
            <p:ph type="subTitle" idx="1"/>
          </p:nvPr>
        </p:nvSpPr>
        <p:spPr>
          <a:xfrm>
            <a:off x="228600" y="209550"/>
            <a:ext cx="8610600" cy="4800600"/>
          </a:xfrm>
        </p:spPr>
        <p:txBody>
          <a:bodyPr anchor="t">
            <a:normAutofit/>
          </a:bodyPr>
          <a:lstStyle/>
          <a:p>
            <a:pPr algn="l"/>
            <a:r>
              <a:rPr lang="en-US" sz="4000" u="sng" dirty="0">
                <a:solidFill>
                  <a:srgbClr val="FFFF66"/>
                </a:solidFill>
                <a:latin typeface="Arial Rounded MT Bold" panose="020F0704030504030204" pitchFamily="34" charset="0"/>
              </a:rPr>
              <a:t>Nov. 14 we will host Emmanuel </a:t>
            </a:r>
            <a:r>
              <a:rPr lang="en-US" sz="4000" u="sng" dirty="0" err="1">
                <a:solidFill>
                  <a:srgbClr val="FFFF66"/>
                </a:solidFill>
                <a:latin typeface="Arial Rounded MT Bold" panose="020F0704030504030204" pitchFamily="34" charset="0"/>
              </a:rPr>
              <a:t>Mebasser</a:t>
            </a:r>
            <a:r>
              <a:rPr lang="en-US" sz="4000" dirty="0">
                <a:solidFill>
                  <a:schemeClr val="tx1"/>
                </a:solidFill>
                <a:latin typeface="Arial Rounded MT Bold" panose="020F0704030504030204" pitchFamily="34" charset="0"/>
              </a:rPr>
              <a:t>.  He is a 5th‑generation Jewish believer in Yeshua and the leader of the Online Evangelism Team at Jews for Jesus, Yehudim for Yeshua, based in Los Angeles, California.</a:t>
            </a:r>
          </a:p>
        </p:txBody>
      </p:sp>
    </p:spTree>
    <p:extLst>
      <p:ext uri="{BB962C8B-B14F-4D97-AF65-F5344CB8AC3E}">
        <p14:creationId xmlns:p14="http://schemas.microsoft.com/office/powerpoint/2010/main" val="408519967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57EA85-5FB4-B1E6-EA1B-8E1C8F1E997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EF40C6A-235C-2206-1952-8CFF8152168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8AD4A6F3-D90B-E9BC-0594-CD42645CCBDE}"/>
              </a:ext>
            </a:extLst>
          </p:cNvPr>
          <p:cNvPicPr>
            <a:picLocks noChangeAspect="1"/>
          </p:cNvPicPr>
          <p:nvPr/>
        </p:nvPicPr>
        <p:blipFill>
          <a:blip r:embed="rId3"/>
          <a:stretch>
            <a:fillRect/>
          </a:stretch>
        </p:blipFill>
        <p:spPr>
          <a:xfrm>
            <a:off x="304800" y="7308"/>
            <a:ext cx="8546557" cy="5136192"/>
          </a:xfrm>
          <a:prstGeom prst="rect">
            <a:avLst/>
          </a:prstGeom>
        </p:spPr>
      </p:pic>
    </p:spTree>
    <p:extLst>
      <p:ext uri="{BB962C8B-B14F-4D97-AF65-F5344CB8AC3E}">
        <p14:creationId xmlns:p14="http://schemas.microsoft.com/office/powerpoint/2010/main" val="39142873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873D3-C910-6FE3-5586-D01F14D7026D}"/>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F69D471A-51E5-2000-5F82-79185CC8A6BE}"/>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Marissa: What advice you give a young man wanting spiritual awakening.   Starfish   Lead follow get out of the way.  Moses one man plus G-d is a majority.</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195431889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407E5-1283-2739-569B-ECADD4B54F5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511CA02-5C0B-6BA6-9A41-5E2BB5955499}"/>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Story of two boys optimist and pessimist   Room full of toys crying.  Room full of manure, </a:t>
            </a:r>
            <a:r>
              <a:rPr lang="en-US" sz="4000" dirty="0" err="1">
                <a:solidFill>
                  <a:schemeClr val="tx1"/>
                </a:solidFill>
                <a:latin typeface="Arial Rounded MT Bold" panose="020F0704030504030204" pitchFamily="34" charset="0"/>
              </a:rPr>
              <a:t>laughting</a:t>
            </a:r>
            <a:r>
              <a:rPr lang="en-US" sz="4000" dirty="0">
                <a:solidFill>
                  <a:schemeClr val="tx1"/>
                </a:solidFill>
                <a:latin typeface="Arial Rounded MT Bold" panose="020F0704030504030204" pitchFamily="34" charset="0"/>
              </a:rPr>
              <a:t>   Pony here somewhere.   </a:t>
            </a:r>
          </a:p>
          <a:p>
            <a:pPr algn="l"/>
            <a:r>
              <a:rPr lang="en-US" sz="4000" dirty="0">
                <a:solidFill>
                  <a:schemeClr val="tx1"/>
                </a:solidFill>
                <a:latin typeface="Arial Rounded MT Bold" panose="020F0704030504030204" pitchFamily="34" charset="0"/>
              </a:rPr>
              <a:t>You are immortal till g-d done  3 people said Charlie died w smile on his face.  Stephen said Y stood to </a:t>
            </a:r>
            <a:r>
              <a:rPr lang="en-US" sz="4000" dirty="0" err="1">
                <a:solidFill>
                  <a:schemeClr val="tx1"/>
                </a:solidFill>
                <a:latin typeface="Arial Rounded MT Bold" panose="020F0704030504030204" pitchFamily="34" charset="0"/>
              </a:rPr>
              <a:t>weldomce</a:t>
            </a:r>
            <a:r>
              <a:rPr lang="en-US" sz="4000" dirty="0">
                <a:solidFill>
                  <a:schemeClr val="tx1"/>
                </a:solidFill>
                <a:latin typeface="Arial Rounded MT Bold" panose="020F0704030504030204" pitchFamily="34" charset="0"/>
              </a:rPr>
              <a:t> him. </a:t>
            </a:r>
          </a:p>
          <a:p>
            <a:pPr algn="l"/>
            <a:endParaRPr lang="en-US" sz="4000" dirty="0">
              <a:solidFill>
                <a:schemeClr val="tx1"/>
              </a:solidFill>
              <a:latin typeface="Arial Rounded MT Bold" panose="020F0704030504030204" pitchFamily="34" charset="0"/>
            </a:endParaRPr>
          </a:p>
        </p:txBody>
      </p:sp>
    </p:spTree>
    <p:extLst>
      <p:ext uri="{BB962C8B-B14F-4D97-AF65-F5344CB8AC3E}">
        <p14:creationId xmlns:p14="http://schemas.microsoft.com/office/powerpoint/2010/main" val="361858441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D1E73-29AF-2D7D-A571-AFC94B38E1AB}"/>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A94D17AB-2ADB-AD3B-341F-F0FE9C3302E5}"/>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FA929FDE-48CD-BDF4-D33A-E34E53B892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Tree>
    <p:extLst>
      <p:ext uri="{BB962C8B-B14F-4D97-AF65-F5344CB8AC3E}">
        <p14:creationId xmlns:p14="http://schemas.microsoft.com/office/powerpoint/2010/main" val="38881292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4214F1-3E32-4EDB-7135-1107BB50139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73798DE-D37C-62D6-7570-610F6C7954E4}"/>
              </a:ext>
            </a:extLst>
          </p:cNvPr>
          <p:cNvSpPr>
            <a:spLocks noGrp="1"/>
          </p:cNvSpPr>
          <p:nvPr>
            <p:ph type="subTitle" idx="1"/>
          </p:nvPr>
        </p:nvSpPr>
        <p:spPr>
          <a:xfrm>
            <a:off x="228600" y="209550"/>
            <a:ext cx="8610600" cy="4800600"/>
          </a:xfrm>
        </p:spPr>
        <p:txBody>
          <a:bodyPr anchor="t">
            <a:normAutofit/>
          </a:bodyPr>
          <a:lstStyle/>
          <a:p>
            <a:pPr algn="l"/>
            <a:r>
              <a:rPr lang="en-US" sz="4000" dirty="0">
                <a:solidFill>
                  <a:schemeClr val="tx1"/>
                </a:solidFill>
                <a:latin typeface="Arial Rounded MT Bold" panose="020F0704030504030204" pitchFamily="34" charset="0"/>
              </a:rPr>
              <a:t> </a:t>
            </a:r>
          </a:p>
        </p:txBody>
      </p:sp>
      <p:pic>
        <p:nvPicPr>
          <p:cNvPr id="4" name="Picture 3">
            <a:extLst>
              <a:ext uri="{FF2B5EF4-FFF2-40B4-BE49-F238E27FC236}">
                <a16:creationId xmlns:a16="http://schemas.microsoft.com/office/drawing/2014/main" id="{A559B484-F985-6A22-2C73-3F9F4241B8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9144000" cy="5143500"/>
          </a:xfrm>
          <a:prstGeom prst="rect">
            <a:avLst/>
          </a:prstGeom>
        </p:spPr>
      </p:pic>
      <p:sp>
        <p:nvSpPr>
          <p:cNvPr id="2" name="TextBox 1">
            <a:extLst>
              <a:ext uri="{FF2B5EF4-FFF2-40B4-BE49-F238E27FC236}">
                <a16:creationId xmlns:a16="http://schemas.microsoft.com/office/drawing/2014/main" id="{6148EF9E-8E65-6D43-723F-27F0333383D5}"/>
              </a:ext>
            </a:extLst>
          </p:cNvPr>
          <p:cNvSpPr txBox="1"/>
          <p:nvPr/>
        </p:nvSpPr>
        <p:spPr>
          <a:xfrm>
            <a:off x="228600" y="361950"/>
            <a:ext cx="8660554" cy="3754874"/>
          </a:xfrm>
          <a:prstGeom prst="rect">
            <a:avLst/>
          </a:prstGeom>
          <a:noFill/>
        </p:spPr>
        <p:txBody>
          <a:bodyPr wrap="square" rtlCol="0">
            <a:spAutoFit/>
          </a:bodyPr>
          <a:lstStyle/>
          <a:p>
            <a:pPr algn="l"/>
            <a:r>
              <a:rPr lang="en-US" sz="3400" dirty="0">
                <a:solidFill>
                  <a:schemeClr val="tx1"/>
                </a:solidFill>
              </a:rPr>
              <a:t>Give to Caesar What Belongs to Ceasar,</a:t>
            </a:r>
            <a:r>
              <a:rPr lang="en-US" sz="3200" dirty="0">
                <a:solidFill>
                  <a:schemeClr val="tx1"/>
                </a:solidFill>
              </a:rPr>
              <a:t> </a:t>
            </a:r>
          </a:p>
          <a:p>
            <a:pPr algn="l"/>
            <a:r>
              <a:rPr lang="en-US" sz="3400" dirty="0">
                <a:solidFill>
                  <a:schemeClr val="tx1"/>
                </a:solidFill>
              </a:rPr>
              <a:t>Give to G-d What Belongs to G-d</a:t>
            </a:r>
          </a:p>
          <a:p>
            <a:pPr marL="514350" indent="-514350" algn="l">
              <a:buFont typeface="+mj-lt"/>
              <a:buAutoNum type="arabicPeriod"/>
            </a:pPr>
            <a:r>
              <a:rPr lang="en-US" sz="3400" dirty="0">
                <a:solidFill>
                  <a:schemeClr val="tx1"/>
                </a:solidFill>
              </a:rPr>
              <a:t>Should we avoid politics?</a:t>
            </a:r>
          </a:p>
          <a:p>
            <a:pPr marL="514350" indent="-514350" algn="l">
              <a:buFont typeface="+mj-lt"/>
              <a:buAutoNum type="arabicPeriod"/>
            </a:pPr>
            <a:r>
              <a:rPr lang="en-US" sz="3400" dirty="0">
                <a:solidFill>
                  <a:schemeClr val="tx1"/>
                </a:solidFill>
              </a:rPr>
              <a:t>Should we pursue politics</a:t>
            </a:r>
          </a:p>
          <a:p>
            <a:pPr marL="514350" indent="-514350" algn="l">
              <a:buFont typeface="+mj-lt"/>
              <a:buAutoNum type="arabicPeriod"/>
            </a:pPr>
            <a:r>
              <a:rPr lang="en-US" sz="3400" dirty="0">
                <a:solidFill>
                  <a:schemeClr val="tx1"/>
                </a:solidFill>
              </a:rPr>
              <a:t>Should we pursue politics</a:t>
            </a:r>
          </a:p>
          <a:p>
            <a:pPr marL="514350" indent="-514350" algn="l">
              <a:buFont typeface="+mj-lt"/>
              <a:buAutoNum type="arabicPeriod"/>
            </a:pPr>
            <a:r>
              <a:rPr lang="en-US" sz="3400" dirty="0">
                <a:solidFill>
                  <a:schemeClr val="tx1"/>
                </a:solidFill>
              </a:rPr>
              <a:t>How else to fight?</a:t>
            </a:r>
          </a:p>
          <a:p>
            <a:pPr marL="514350" indent="-514350" algn="l">
              <a:buFont typeface="+mj-lt"/>
              <a:buAutoNum type="arabicPeriod"/>
            </a:pPr>
            <a:endParaRPr lang="en-US" sz="3400" dirty="0">
              <a:solidFill>
                <a:schemeClr val="tx1"/>
              </a:solidFill>
            </a:endParaRPr>
          </a:p>
        </p:txBody>
      </p:sp>
    </p:spTree>
    <p:extLst>
      <p:ext uri="{BB962C8B-B14F-4D97-AF65-F5344CB8AC3E}">
        <p14:creationId xmlns:p14="http://schemas.microsoft.com/office/powerpoint/2010/main" val="4114467941"/>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280951</TotalTime>
  <Words>3899</Words>
  <Application>Microsoft Office PowerPoint</Application>
  <PresentationFormat>On-screen Show (16:9)</PresentationFormat>
  <Paragraphs>452</Paragraphs>
  <Slides>84</Slides>
  <Notes>84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84</vt:i4>
      </vt:variant>
    </vt:vector>
  </HeadingPairs>
  <TitlesOfParts>
    <vt:vector size="88" baseType="lpstr">
      <vt:lpstr>Arial</vt:lpstr>
      <vt:lpstr>Arial Rounded MT Bold</vt:lpstr>
      <vt:lpstr>Corbel</vt:lpstr>
      <vt:lpstr>Depth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Or HaOlam Messianic Congregation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Shmuel Wolkenfeld</dc:creator>
  <cp:lastModifiedBy>Shmuel שמואל Wolkenfeld</cp:lastModifiedBy>
  <cp:revision>5817</cp:revision>
  <dcterms:created xsi:type="dcterms:W3CDTF">2006-04-21T19:34:43Z</dcterms:created>
  <dcterms:modified xsi:type="dcterms:W3CDTF">2026-10-24T13:58:58Z</dcterms:modified>
</cp:coreProperties>
</file>