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notesMasterIdLst>
    <p:notesMasterId r:id="rId54"/>
  </p:notesMasterIdLst>
  <p:handoutMasterIdLst>
    <p:handoutMasterId r:id="rId55"/>
  </p:handoutMasterIdLst>
  <p:sldIdLst>
    <p:sldId id="67880" r:id="rId2"/>
    <p:sldId id="67881" r:id="rId3"/>
    <p:sldId id="67882" r:id="rId4"/>
    <p:sldId id="67851" r:id="rId5"/>
    <p:sldId id="67884" r:id="rId6"/>
    <p:sldId id="67858" r:id="rId7"/>
    <p:sldId id="67885" r:id="rId8"/>
    <p:sldId id="67888" r:id="rId9"/>
    <p:sldId id="67847" r:id="rId10"/>
    <p:sldId id="67850" r:id="rId11"/>
    <p:sldId id="67903" r:id="rId12"/>
    <p:sldId id="67883" r:id="rId13"/>
    <p:sldId id="67890" r:id="rId14"/>
    <p:sldId id="67889" r:id="rId15"/>
    <p:sldId id="67891" r:id="rId16"/>
    <p:sldId id="67869" r:id="rId17"/>
    <p:sldId id="67868" r:id="rId18"/>
    <p:sldId id="67872" r:id="rId19"/>
    <p:sldId id="67873" r:id="rId20"/>
    <p:sldId id="67875" r:id="rId21"/>
    <p:sldId id="67876" r:id="rId22"/>
    <p:sldId id="67877" r:id="rId23"/>
    <p:sldId id="67878" r:id="rId24"/>
    <p:sldId id="67904" r:id="rId25"/>
    <p:sldId id="67879" r:id="rId26"/>
    <p:sldId id="67892" r:id="rId27"/>
    <p:sldId id="67893" r:id="rId28"/>
    <p:sldId id="67894" r:id="rId29"/>
    <p:sldId id="67863" r:id="rId30"/>
    <p:sldId id="67864" r:id="rId31"/>
    <p:sldId id="67862" r:id="rId32"/>
    <p:sldId id="67861" r:id="rId33"/>
    <p:sldId id="67860" r:id="rId34"/>
    <p:sldId id="67895" r:id="rId35"/>
    <p:sldId id="67896" r:id="rId36"/>
    <p:sldId id="67870" r:id="rId37"/>
    <p:sldId id="67886" r:id="rId38"/>
    <p:sldId id="67897" r:id="rId39"/>
    <p:sldId id="67898" r:id="rId40"/>
    <p:sldId id="67853" r:id="rId41"/>
    <p:sldId id="67857" r:id="rId42"/>
    <p:sldId id="67859" r:id="rId43"/>
    <p:sldId id="67906" r:id="rId44"/>
    <p:sldId id="67871" r:id="rId45"/>
    <p:sldId id="67849" r:id="rId46"/>
    <p:sldId id="67899" r:id="rId47"/>
    <p:sldId id="67843" r:id="rId48"/>
    <p:sldId id="67900" r:id="rId49"/>
    <p:sldId id="67901" r:id="rId50"/>
    <p:sldId id="67902" r:id="rId51"/>
    <p:sldId id="67905" r:id="rId52"/>
    <p:sldId id="67887" r:id="rId53"/>
  </p:sldIdLst>
  <p:sldSz cx="9144000" cy="5143500" type="screen16x9"/>
  <p:notesSz cx="6858000" cy="9144000"/>
  <p:defaultTextStyle>
    <a:defPPr>
      <a:defRPr lang="en-US"/>
    </a:defPPr>
    <a:lvl1pPr algn="ctr" rtl="0" fontAlgn="base">
      <a:spcBef>
        <a:spcPct val="0"/>
      </a:spcBef>
      <a:spcAft>
        <a:spcPct val="0"/>
      </a:spcAft>
      <a:defRPr sz="4000" kern="1200">
        <a:solidFill>
          <a:schemeClr val="bg1"/>
        </a:solidFill>
        <a:latin typeface="Arial Rounded MT Bold" pitchFamily="34" charset="0"/>
        <a:ea typeface="+mn-ea"/>
        <a:cs typeface="Arial" charset="0"/>
      </a:defRPr>
    </a:lvl1pPr>
    <a:lvl2pPr marL="339061" algn="ctr" rtl="0" fontAlgn="base">
      <a:spcBef>
        <a:spcPct val="0"/>
      </a:spcBef>
      <a:spcAft>
        <a:spcPct val="0"/>
      </a:spcAft>
      <a:defRPr sz="4000" kern="1200">
        <a:solidFill>
          <a:schemeClr val="bg1"/>
        </a:solidFill>
        <a:latin typeface="Arial Rounded MT Bold" pitchFamily="34" charset="0"/>
        <a:ea typeface="+mn-ea"/>
        <a:cs typeface="Arial" charset="0"/>
      </a:defRPr>
    </a:lvl2pPr>
    <a:lvl3pPr marL="678271" algn="ctr" rtl="0" fontAlgn="base">
      <a:spcBef>
        <a:spcPct val="0"/>
      </a:spcBef>
      <a:spcAft>
        <a:spcPct val="0"/>
      </a:spcAft>
      <a:defRPr sz="4000" kern="1200">
        <a:solidFill>
          <a:schemeClr val="bg1"/>
        </a:solidFill>
        <a:latin typeface="Arial Rounded MT Bold" pitchFamily="34" charset="0"/>
        <a:ea typeface="+mn-ea"/>
        <a:cs typeface="Arial" charset="0"/>
      </a:defRPr>
    </a:lvl3pPr>
    <a:lvl4pPr marL="1017217" algn="ctr" rtl="0" fontAlgn="base">
      <a:spcBef>
        <a:spcPct val="0"/>
      </a:spcBef>
      <a:spcAft>
        <a:spcPct val="0"/>
      </a:spcAft>
      <a:defRPr sz="4000" kern="1200">
        <a:solidFill>
          <a:schemeClr val="bg1"/>
        </a:solidFill>
        <a:latin typeface="Arial Rounded MT Bold" pitchFamily="34" charset="0"/>
        <a:ea typeface="+mn-ea"/>
        <a:cs typeface="Arial" charset="0"/>
      </a:defRPr>
    </a:lvl4pPr>
    <a:lvl5pPr marL="1356390" algn="ctr" rtl="0" fontAlgn="base">
      <a:spcBef>
        <a:spcPct val="0"/>
      </a:spcBef>
      <a:spcAft>
        <a:spcPct val="0"/>
      </a:spcAft>
      <a:defRPr sz="4000" kern="1200">
        <a:solidFill>
          <a:schemeClr val="bg1"/>
        </a:solidFill>
        <a:latin typeface="Arial Rounded MT Bold" pitchFamily="34" charset="0"/>
        <a:ea typeface="+mn-ea"/>
        <a:cs typeface="Arial" charset="0"/>
      </a:defRPr>
    </a:lvl5pPr>
    <a:lvl6pPr marL="1695300" algn="l" defTabSz="678271" rtl="0" eaLnBrk="1" latinLnBrk="0" hangingPunct="1">
      <a:defRPr sz="4000" kern="1200">
        <a:solidFill>
          <a:schemeClr val="bg1"/>
        </a:solidFill>
        <a:latin typeface="Arial Rounded MT Bold" pitchFamily="34" charset="0"/>
        <a:ea typeface="+mn-ea"/>
        <a:cs typeface="Arial" charset="0"/>
      </a:defRPr>
    </a:lvl6pPr>
    <a:lvl7pPr marL="2034313" algn="l" defTabSz="678271" rtl="0" eaLnBrk="1" latinLnBrk="0" hangingPunct="1">
      <a:defRPr sz="4000" kern="1200">
        <a:solidFill>
          <a:schemeClr val="bg1"/>
        </a:solidFill>
        <a:latin typeface="Arial Rounded MT Bold" pitchFamily="34" charset="0"/>
        <a:ea typeface="+mn-ea"/>
        <a:cs typeface="Arial" charset="0"/>
      </a:defRPr>
    </a:lvl7pPr>
    <a:lvl8pPr marL="2373419" algn="l" defTabSz="678271" rtl="0" eaLnBrk="1" latinLnBrk="0" hangingPunct="1">
      <a:defRPr sz="4000" kern="1200">
        <a:solidFill>
          <a:schemeClr val="bg1"/>
        </a:solidFill>
        <a:latin typeface="Arial Rounded MT Bold" pitchFamily="34" charset="0"/>
        <a:ea typeface="+mn-ea"/>
        <a:cs typeface="Arial" charset="0"/>
      </a:defRPr>
    </a:lvl8pPr>
    <a:lvl9pPr marL="2712509" algn="l" defTabSz="678271" rtl="0" eaLnBrk="1" latinLnBrk="0" hangingPunct="1">
      <a:defRPr sz="4000" kern="1200">
        <a:solidFill>
          <a:schemeClr val="bg1"/>
        </a:solidFill>
        <a:latin typeface="Arial Rounded MT Bold" pitchFamily="34" charset="0"/>
        <a:ea typeface="+mn-ea"/>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muel" initials="SW" lastIdx="2" clrIdx="0">
    <p:extLst>
      <p:ext uri="{19B8F6BF-5375-455C-9EA6-DF929625EA0E}">
        <p15:presenceInfo xmlns:p15="http://schemas.microsoft.com/office/powerpoint/2012/main" userId="Shmuel" providerId="None"/>
      </p:ext>
    </p:extLst>
  </p:cmAuthor>
  <p:cmAuthor id="2" name="Shmuel Wolkenfeld" initials="SW" lastIdx="1" clrIdx="1">
    <p:extLst>
      <p:ext uri="{19B8F6BF-5375-455C-9EA6-DF929625EA0E}">
        <p15:presenceInfo xmlns:p15="http://schemas.microsoft.com/office/powerpoint/2012/main" userId="59ac315834edd8d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00"/>
    <a:srgbClr val="333333"/>
    <a:srgbClr val="996633"/>
    <a:srgbClr val="9A6766"/>
    <a:srgbClr val="FFFF99"/>
    <a:srgbClr val="AA6E5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0016" autoAdjust="0"/>
    <p:restoredTop sz="81343" autoAdjust="0"/>
  </p:normalViewPr>
  <p:slideViewPr>
    <p:cSldViewPr>
      <p:cViewPr varScale="1">
        <p:scale>
          <a:sx n="99" d="100"/>
          <a:sy n="99" d="100"/>
        </p:scale>
        <p:origin x="78" y="282"/>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9966"/>
    </p:cViewPr>
  </p:sorterViewPr>
  <p:notesViewPr>
    <p:cSldViewPr>
      <p:cViewPr varScale="1">
        <p:scale>
          <a:sx n="79" d="100"/>
          <a:sy n="79" d="100"/>
        </p:scale>
        <p:origin x="2022" y="12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G-d's Infinite Resorces</a:t>
            </a:r>
          </a:p>
        </p:txBody>
      </p:sp>
      <p:sp>
        <p:nvSpPr>
          <p:cNvPr id="2969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Oct 3 2026 5787</a:t>
            </a:r>
          </a:p>
        </p:txBody>
      </p:sp>
      <p:sp>
        <p:nvSpPr>
          <p:cNvPr id="2970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2970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743E3E74-A71D-4F9E-A274-799584BDC6E6}" type="slidenum">
              <a:rPr lang="en-US" altLang="en-US"/>
              <a:pPr/>
              <a:t>‹#›</a:t>
            </a:fld>
            <a:endParaRPr lang="en-US" altLang="en-US"/>
          </a:p>
        </p:txBody>
      </p:sp>
    </p:spTree>
    <p:extLst>
      <p:ext uri="{BB962C8B-B14F-4D97-AF65-F5344CB8AC3E}">
        <p14:creationId xmlns:p14="http://schemas.microsoft.com/office/powerpoint/2010/main" val="2088592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G-d's Infinite Resorces</a:t>
            </a:r>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Oct 3 2026 5787</a:t>
            </a:r>
          </a:p>
        </p:txBody>
      </p:sp>
      <p:sp>
        <p:nvSpPr>
          <p:cNvPr id="51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00E9F95B-100C-4401-AFC8-043CE70D51A5}" type="slidenum">
              <a:rPr lang="en-US" altLang="en-US"/>
              <a:pPr/>
              <a:t>‹#›</a:t>
            </a:fld>
            <a:endParaRPr lang="en-US" altLang="en-US"/>
          </a:p>
        </p:txBody>
      </p:sp>
    </p:spTree>
    <p:extLst>
      <p:ext uri="{BB962C8B-B14F-4D97-AF65-F5344CB8AC3E}">
        <p14:creationId xmlns:p14="http://schemas.microsoft.com/office/powerpoint/2010/main" val="3266379074"/>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defRPr sz="2000" kern="1200">
        <a:solidFill>
          <a:schemeClr val="tx1"/>
        </a:solidFill>
        <a:latin typeface="Arial Rounded MT Bold" pitchFamily="34" charset="0"/>
        <a:ea typeface="+mn-ea"/>
        <a:cs typeface="Arial" charset="0"/>
      </a:defRPr>
    </a:lvl1pPr>
    <a:lvl2pPr marL="339061" algn="l" rtl="0" fontAlgn="base">
      <a:spcBef>
        <a:spcPct val="30000"/>
      </a:spcBef>
      <a:spcAft>
        <a:spcPct val="0"/>
      </a:spcAft>
      <a:defRPr sz="2000" kern="1200">
        <a:solidFill>
          <a:schemeClr val="tx1"/>
        </a:solidFill>
        <a:latin typeface="Arial Rounded MT Bold" pitchFamily="34" charset="0"/>
        <a:ea typeface="+mn-ea"/>
        <a:cs typeface="Arial" charset="0"/>
      </a:defRPr>
    </a:lvl2pPr>
    <a:lvl3pPr marL="678271" algn="l" rtl="0" fontAlgn="base">
      <a:spcBef>
        <a:spcPct val="30000"/>
      </a:spcBef>
      <a:spcAft>
        <a:spcPct val="0"/>
      </a:spcAft>
      <a:defRPr sz="1200" kern="1200">
        <a:solidFill>
          <a:schemeClr val="tx1"/>
        </a:solidFill>
        <a:latin typeface="Arial" charset="0"/>
        <a:ea typeface="+mn-ea"/>
        <a:cs typeface="Arial" charset="0"/>
      </a:defRPr>
    </a:lvl3pPr>
    <a:lvl4pPr marL="1017217" algn="l" rtl="0" fontAlgn="base">
      <a:spcBef>
        <a:spcPct val="30000"/>
      </a:spcBef>
      <a:spcAft>
        <a:spcPct val="0"/>
      </a:spcAft>
      <a:defRPr sz="1200" kern="1200">
        <a:solidFill>
          <a:schemeClr val="tx1"/>
        </a:solidFill>
        <a:latin typeface="Arial" charset="0"/>
        <a:ea typeface="+mn-ea"/>
        <a:cs typeface="Arial" charset="0"/>
      </a:defRPr>
    </a:lvl4pPr>
    <a:lvl5pPr marL="1356390" algn="l" rtl="0" fontAlgn="base">
      <a:spcBef>
        <a:spcPct val="30000"/>
      </a:spcBef>
      <a:spcAft>
        <a:spcPct val="0"/>
      </a:spcAft>
      <a:defRPr sz="1200" kern="1200">
        <a:solidFill>
          <a:schemeClr val="tx1"/>
        </a:solidFill>
        <a:latin typeface="Arial" charset="0"/>
        <a:ea typeface="+mn-ea"/>
        <a:cs typeface="Arial" charset="0"/>
      </a:defRPr>
    </a:lvl5pPr>
    <a:lvl6pPr marL="1695300" algn="l" defTabSz="678271" rtl="0" eaLnBrk="1" latinLnBrk="0" hangingPunct="1">
      <a:defRPr sz="1200" kern="1200">
        <a:solidFill>
          <a:schemeClr val="tx1"/>
        </a:solidFill>
        <a:latin typeface="+mn-lt"/>
        <a:ea typeface="+mn-ea"/>
        <a:cs typeface="+mn-cs"/>
      </a:defRPr>
    </a:lvl6pPr>
    <a:lvl7pPr marL="2034313" algn="l" defTabSz="678271" rtl="0" eaLnBrk="1" latinLnBrk="0" hangingPunct="1">
      <a:defRPr sz="1200" kern="1200">
        <a:solidFill>
          <a:schemeClr val="tx1"/>
        </a:solidFill>
        <a:latin typeface="+mn-lt"/>
        <a:ea typeface="+mn-ea"/>
        <a:cs typeface="+mn-cs"/>
      </a:defRPr>
    </a:lvl7pPr>
    <a:lvl8pPr marL="2373419" algn="l" defTabSz="678271" rtl="0" eaLnBrk="1" latinLnBrk="0" hangingPunct="1">
      <a:defRPr sz="1200" kern="1200">
        <a:solidFill>
          <a:schemeClr val="tx1"/>
        </a:solidFill>
        <a:latin typeface="+mn-lt"/>
        <a:ea typeface="+mn-ea"/>
        <a:cs typeface="+mn-cs"/>
      </a:defRPr>
    </a:lvl8pPr>
    <a:lvl9pPr marL="2712509" algn="l" defTabSz="67827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9CD23-485E-92D7-0E9C-B472C6B78DC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AB4B169-C517-D3C9-908B-0C0DF7136E8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025DF17F-370A-925E-99AE-621CC538660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1E536C83-2175-226C-FD8C-8B85CC1D724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4AEC36D-4DBD-A90E-7B33-5D69B279255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F4AB155-0FFD-46C1-2FAC-A893AC883B3D}"/>
              </a:ext>
            </a:extLst>
          </p:cNvPr>
          <p:cNvSpPr>
            <a:spLocks noGrp="1" noChangeArrowheads="1"/>
          </p:cNvSpPr>
          <p:nvPr>
            <p:ph type="body" idx="1"/>
          </p:nvPr>
        </p:nvSpPr>
        <p:spPr>
          <a:xfrm>
            <a:off x="152400" y="4114800"/>
            <a:ext cx="6553200" cy="4876800"/>
          </a:xfrm>
        </p:spPr>
        <p:txBody>
          <a:bodyPr/>
          <a:lstStyle/>
          <a:p>
            <a:pPr algn="l"/>
            <a:endParaRPr lang="en-US" altLang="en-US" sz="1050" dirty="0"/>
          </a:p>
        </p:txBody>
      </p:sp>
      <p:cxnSp>
        <p:nvCxnSpPr>
          <p:cNvPr id="3" name="Straight Connector 2">
            <a:extLst>
              <a:ext uri="{FF2B5EF4-FFF2-40B4-BE49-F238E27FC236}">
                <a16:creationId xmlns:a16="http://schemas.microsoft.com/office/drawing/2014/main" id="{F6A4E02B-38B5-08FD-6365-EC8C9C786D5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655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50392-87DA-886A-48B4-F3CF059C802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74A2EA2-6F9C-D093-F55A-D281D08A5A1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2A00A593-980F-5F39-31D8-7C2FD68D329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A369B4D8-AB40-64BF-33DF-819C18D85D5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B294F71-CE89-1864-0689-E3945555D87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F5640D9-3E54-B833-07C5-F2F6D1B58792}"/>
              </a:ext>
            </a:extLst>
          </p:cNvPr>
          <p:cNvSpPr>
            <a:spLocks noGrp="1" noChangeArrowheads="1"/>
          </p:cNvSpPr>
          <p:nvPr>
            <p:ph type="body" idx="1"/>
          </p:nvPr>
        </p:nvSpPr>
        <p:spPr>
          <a:xfrm>
            <a:off x="152400" y="4114800"/>
            <a:ext cx="6553200" cy="4876800"/>
          </a:xfrm>
        </p:spPr>
        <p:txBody>
          <a:bodyPr/>
          <a:lstStyle/>
          <a:p>
            <a:pPr algn="l"/>
            <a:r>
              <a:rPr lang="en-US" altLang="en-US" sz="1050" dirty="0"/>
              <a:t>https://img-s-msn-com.akamaized.net/tenant/amp/entityid/AA2dfZrv.img?w=768&amp;h=480&amp;m=6</a:t>
            </a:r>
          </a:p>
          <a:p>
            <a:pPr algn="l"/>
            <a:endParaRPr lang="en-US" altLang="en-US" sz="1050" dirty="0"/>
          </a:p>
          <a:p>
            <a:pPr algn="l"/>
            <a:r>
              <a:rPr lang="en-US" altLang="en-US" sz="1050" dirty="0"/>
              <a:t>Note tail ripped off because of near Mach 1 supersonic speed in descent.  Any faster and plane would have damaged further, </a:t>
            </a:r>
            <a:r>
              <a:rPr lang="en-US" altLang="en-US" sz="1050" dirty="0" err="1"/>
              <a:t>uncontrollabl</a:t>
            </a:r>
            <a:endParaRPr lang="en-US" altLang="en-US" sz="1050" dirty="0"/>
          </a:p>
        </p:txBody>
      </p:sp>
      <p:cxnSp>
        <p:nvCxnSpPr>
          <p:cNvPr id="3" name="Straight Connector 2">
            <a:extLst>
              <a:ext uri="{FF2B5EF4-FFF2-40B4-BE49-F238E27FC236}">
                <a16:creationId xmlns:a16="http://schemas.microsoft.com/office/drawing/2014/main" id="{14AF1D97-D914-4D9A-5EFA-37086604E5C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642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C289D-0E22-152B-2EF4-655A6C381CC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B7513A7-971D-FE92-025B-E0F71001250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230AB0EB-209F-10D6-5502-A0E93FEA813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DAD7D719-053A-85BA-8733-B0DE5474F8B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B4B4130-B3E1-6859-C0DF-A10BC95F763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CC27566-BE6A-0170-E19E-BC91697C5D14}"/>
              </a:ext>
            </a:extLst>
          </p:cNvPr>
          <p:cNvSpPr>
            <a:spLocks noGrp="1" noChangeArrowheads="1"/>
          </p:cNvSpPr>
          <p:nvPr>
            <p:ph type="body" idx="1"/>
          </p:nvPr>
        </p:nvSpPr>
        <p:spPr>
          <a:xfrm>
            <a:off x="152400" y="4114800"/>
            <a:ext cx="6553200" cy="4876800"/>
          </a:xfrm>
        </p:spPr>
        <p:txBody>
          <a:bodyPr/>
          <a:lstStyle/>
          <a:p>
            <a:pPr algn="l"/>
            <a:r>
              <a:rPr lang="en-US" sz="2000" b="0" i="0" kern="1200" dirty="0">
                <a:solidFill>
                  <a:schemeClr val="tx1"/>
                </a:solidFill>
                <a:effectLst/>
                <a:latin typeface="Arial Rounded MT Bold" pitchFamily="34" charset="0"/>
                <a:ea typeface="+mn-ea"/>
                <a:cs typeface="Arial" charset="0"/>
              </a:rPr>
              <a:t>An undated photo of Captain Smit </a:t>
            </a:r>
            <a:r>
              <a:rPr lang="en-US" sz="2000" b="0" i="0" kern="1200" dirty="0" err="1">
                <a:solidFill>
                  <a:schemeClr val="tx1"/>
                </a:solidFill>
                <a:effectLst/>
                <a:latin typeface="Arial Rounded MT Bold" pitchFamily="34" charset="0"/>
                <a:ea typeface="+mn-ea"/>
                <a:cs typeface="Arial" charset="0"/>
              </a:rPr>
              <a:t>Machchhar</a:t>
            </a:r>
            <a:r>
              <a:rPr lang="en-US" sz="2000" b="0" i="0" kern="1200" dirty="0">
                <a:solidFill>
                  <a:schemeClr val="tx1"/>
                </a:solidFill>
                <a:effectLst/>
                <a:latin typeface="Arial Rounded MT Bold" pitchFamily="34" charset="0"/>
                <a:ea typeface="+mn-ea"/>
                <a:cs typeface="Arial" charset="0"/>
              </a:rPr>
              <a:t>, captain of a flydubai flight from Dubai to Tel Aviv that suffered an emergency, mid-air, with the copilot subdued after stabbing </a:t>
            </a:r>
            <a:r>
              <a:rPr lang="en-US" sz="2000" b="0" i="0" kern="1200" dirty="0" err="1">
                <a:solidFill>
                  <a:schemeClr val="tx1"/>
                </a:solidFill>
                <a:effectLst/>
                <a:latin typeface="Arial Rounded MT Bold" pitchFamily="34" charset="0"/>
                <a:ea typeface="+mn-ea"/>
                <a:cs typeface="Arial" charset="0"/>
              </a:rPr>
              <a:t>Machchhar</a:t>
            </a:r>
            <a:r>
              <a:rPr lang="en-US" sz="2000" b="0" i="0" kern="1200" dirty="0">
                <a:solidFill>
                  <a:schemeClr val="tx1"/>
                </a:solidFill>
                <a:effectLst/>
                <a:latin typeface="Arial Rounded MT Bold" pitchFamily="34" charset="0"/>
                <a:ea typeface="+mn-ea"/>
                <a:cs typeface="Arial" charset="0"/>
              </a:rPr>
              <a:t> in an alleged attempt to crash the plane full of Israelis, September 30, 2026. (Danny Danon via X)</a:t>
            </a:r>
            <a:endParaRPr lang="en-US" altLang="en-US" sz="1050" dirty="0"/>
          </a:p>
        </p:txBody>
      </p:sp>
      <p:cxnSp>
        <p:nvCxnSpPr>
          <p:cNvPr id="3" name="Straight Connector 2">
            <a:extLst>
              <a:ext uri="{FF2B5EF4-FFF2-40B4-BE49-F238E27FC236}">
                <a16:creationId xmlns:a16="http://schemas.microsoft.com/office/drawing/2014/main" id="{133D3248-151F-A42F-BE80-0BEF0199AD9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74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36B9D-1F6C-3BE4-A89D-76344AD1422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A44C48F-0550-359C-AD81-10DE8C78267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1DB675AF-3DF5-E665-0A36-B944E78FF03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CC64A5C3-E9CD-05D2-E3FD-E2F3F7FF33F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5A697EC-426C-966A-901C-D499E394EEA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D69CB46-E37E-2A09-1EF9-37EA62F4023F}"/>
              </a:ext>
            </a:extLst>
          </p:cNvPr>
          <p:cNvSpPr>
            <a:spLocks noGrp="1" noChangeArrowheads="1"/>
          </p:cNvSpPr>
          <p:nvPr>
            <p:ph type="body" idx="1"/>
          </p:nvPr>
        </p:nvSpPr>
        <p:spPr>
          <a:xfrm>
            <a:off x="152400" y="4114800"/>
            <a:ext cx="6553200" cy="4876800"/>
          </a:xfrm>
        </p:spPr>
        <p:txBody>
          <a:bodyPr/>
          <a:lstStyle/>
          <a:p>
            <a:pPr algn="l"/>
            <a:r>
              <a:rPr lang="en-US" altLang="en-US" sz="1050" dirty="0"/>
              <a:t>https://www.worthynews.com/117932-netanyahu-calls-flydubai-rescue-a-chain-of-miracles-with-divine-assistance</a:t>
            </a:r>
          </a:p>
        </p:txBody>
      </p:sp>
      <p:cxnSp>
        <p:nvCxnSpPr>
          <p:cNvPr id="3" name="Straight Connector 2">
            <a:extLst>
              <a:ext uri="{FF2B5EF4-FFF2-40B4-BE49-F238E27FC236}">
                <a16:creationId xmlns:a16="http://schemas.microsoft.com/office/drawing/2014/main" id="{136D1376-C848-8EA3-B64F-07E472EB42F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288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E9FD1-9FA4-2079-CC3C-7030ACEBA9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5BFBDF4-5A66-CC69-0AD2-4BA5E84BC61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2BFE5724-B27D-6E9D-3C85-97EF7C3F2E7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21F1F91C-B998-B36C-1140-63851F36324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6D2C89D-EF58-039E-AC62-B40B17E482A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AC2F173-E869-9EFE-4A55-EF444AA6AA66}"/>
              </a:ext>
            </a:extLst>
          </p:cNvPr>
          <p:cNvSpPr>
            <a:spLocks noGrp="1" noChangeArrowheads="1"/>
          </p:cNvSpPr>
          <p:nvPr>
            <p:ph type="body" idx="1"/>
          </p:nvPr>
        </p:nvSpPr>
        <p:spPr>
          <a:xfrm>
            <a:off x="152400" y="4114800"/>
            <a:ext cx="6553200" cy="4876800"/>
          </a:xfrm>
        </p:spPr>
        <p:txBody>
          <a:bodyPr/>
          <a:lstStyle/>
          <a:p>
            <a:pPr algn="l"/>
            <a:r>
              <a:rPr lang="en-US" altLang="en-US" sz="1050" dirty="0"/>
              <a:t>https://www.worthynews.com/117932-netanyahu-calls-flydubai-rescue-a-chain-of-miracles-with-divine-assistance</a:t>
            </a:r>
          </a:p>
        </p:txBody>
      </p:sp>
      <p:cxnSp>
        <p:nvCxnSpPr>
          <p:cNvPr id="3" name="Straight Connector 2">
            <a:extLst>
              <a:ext uri="{FF2B5EF4-FFF2-40B4-BE49-F238E27FC236}">
                <a16:creationId xmlns:a16="http://schemas.microsoft.com/office/drawing/2014/main" id="{0A2E7E32-CE25-0329-ADC1-9194AD41FBE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1771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09BBB-50D6-CC1D-2D26-58D1B473379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CD15C70-23BD-CDAF-4C3D-F56BC5C77EF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968AF3F3-C0EA-8987-530D-E4205508CC0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A59424D6-1E61-9BC1-675F-28F392BCD78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60F7AD2-5960-FB4B-3202-417DA8BD9A3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237475E-B255-9C7F-A074-D8F11BFDDA1F}"/>
              </a:ext>
            </a:extLst>
          </p:cNvPr>
          <p:cNvSpPr>
            <a:spLocks noGrp="1" noChangeArrowheads="1"/>
          </p:cNvSpPr>
          <p:nvPr>
            <p:ph type="body" idx="1"/>
          </p:nvPr>
        </p:nvSpPr>
        <p:spPr>
          <a:xfrm>
            <a:off x="152400" y="4114800"/>
            <a:ext cx="6553200" cy="4876800"/>
          </a:xfrm>
        </p:spPr>
        <p:txBody>
          <a:bodyPr/>
          <a:lstStyle/>
          <a:p>
            <a:pPr algn="l"/>
            <a:r>
              <a:rPr lang="en-US" altLang="en-US" sz="1050" dirty="0"/>
              <a:t>Rita </a:t>
            </a:r>
            <a:r>
              <a:rPr lang="en-US" altLang="en-US" sz="1050" dirty="0" err="1"/>
              <a:t>Slobodkin’s</a:t>
            </a:r>
            <a:r>
              <a:rPr lang="en-US" altLang="en-US" sz="1050" dirty="0"/>
              <a:t> Facebook</a:t>
            </a:r>
          </a:p>
        </p:txBody>
      </p:sp>
      <p:cxnSp>
        <p:nvCxnSpPr>
          <p:cNvPr id="3" name="Straight Connector 2">
            <a:extLst>
              <a:ext uri="{FF2B5EF4-FFF2-40B4-BE49-F238E27FC236}">
                <a16:creationId xmlns:a16="http://schemas.microsoft.com/office/drawing/2014/main" id="{3C227060-5265-162A-4104-0CA8839D141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2815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3CF36-A007-57D3-3C7F-19CFFF57162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8F88E75-C37D-C62F-221A-00330012C2C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FBAC5893-2935-C2C0-1AE0-727C0306816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2004CE39-5B7E-B6C5-DB58-AA461A2F773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1E91EB9-1D4F-71F9-A012-18BD7AF63C0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C6880B4-AB14-9EC3-6D70-69764E5B5390}"/>
              </a:ext>
            </a:extLst>
          </p:cNvPr>
          <p:cNvSpPr>
            <a:spLocks noGrp="1" noChangeArrowheads="1"/>
          </p:cNvSpPr>
          <p:nvPr>
            <p:ph type="body" idx="1"/>
          </p:nvPr>
        </p:nvSpPr>
        <p:spPr>
          <a:xfrm>
            <a:off x="152400" y="4114800"/>
            <a:ext cx="6553200" cy="4876800"/>
          </a:xfrm>
        </p:spPr>
        <p:txBody>
          <a:bodyPr/>
          <a:lstStyle/>
          <a:p>
            <a:pPr algn="l"/>
            <a:r>
              <a:rPr lang="en-US" altLang="en-US" sz="1050" dirty="0"/>
              <a:t>Rita </a:t>
            </a:r>
            <a:r>
              <a:rPr lang="en-US" altLang="en-US" sz="1050" dirty="0" err="1"/>
              <a:t>Slobodkin’s</a:t>
            </a:r>
            <a:r>
              <a:rPr lang="en-US" altLang="en-US" sz="1050" dirty="0"/>
              <a:t> Facebook</a:t>
            </a:r>
          </a:p>
        </p:txBody>
      </p:sp>
      <p:cxnSp>
        <p:nvCxnSpPr>
          <p:cNvPr id="3" name="Straight Connector 2">
            <a:extLst>
              <a:ext uri="{FF2B5EF4-FFF2-40B4-BE49-F238E27FC236}">
                <a16:creationId xmlns:a16="http://schemas.microsoft.com/office/drawing/2014/main" id="{E87DA9E9-1D47-B7FA-3853-A5B5AC238CE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2073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5EA7F-8203-AAC3-3FAB-3345E6D85EC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69C6EDF-94A3-5345-4D99-E93D38BF893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8FB3879F-B6C4-FF4C-182E-D7467B3D98C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01EE5AC0-7096-F8A5-9B01-F4F441695C2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FA6DB89-D9D7-2116-F898-C706F007420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9B16A71-C915-CA62-BA8C-749BBECA2D26}"/>
              </a:ext>
            </a:extLst>
          </p:cNvPr>
          <p:cNvSpPr>
            <a:spLocks noGrp="1" noChangeArrowheads="1"/>
          </p:cNvSpPr>
          <p:nvPr>
            <p:ph type="body" idx="1"/>
          </p:nvPr>
        </p:nvSpPr>
        <p:spPr>
          <a:xfrm>
            <a:off x="152400" y="4114800"/>
            <a:ext cx="6553200" cy="4876800"/>
          </a:xfrm>
        </p:spPr>
        <p:txBody>
          <a:bodyPr/>
          <a:lstStyle/>
          <a:p>
            <a:pPr algn="l"/>
            <a:r>
              <a:rPr lang="en-US" altLang="en-US" sz="1050" dirty="0"/>
              <a:t>Rita </a:t>
            </a:r>
            <a:r>
              <a:rPr lang="en-US" altLang="en-US" sz="1050" dirty="0" err="1"/>
              <a:t>Slobodkin’s</a:t>
            </a:r>
            <a:r>
              <a:rPr lang="en-US" altLang="en-US" sz="1050" dirty="0"/>
              <a:t> Facebook</a:t>
            </a:r>
          </a:p>
        </p:txBody>
      </p:sp>
      <p:cxnSp>
        <p:nvCxnSpPr>
          <p:cNvPr id="3" name="Straight Connector 2">
            <a:extLst>
              <a:ext uri="{FF2B5EF4-FFF2-40B4-BE49-F238E27FC236}">
                <a16:creationId xmlns:a16="http://schemas.microsoft.com/office/drawing/2014/main" id="{12A905C9-44C6-07F2-BCDD-4121E68E73E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864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F52C6-CA68-354D-875C-ADF4418B9DE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AD1D2D8-6407-F879-C530-BC67EE307C4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B7309583-919B-805D-16D0-778C7DB6345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3C25BFFB-BCFC-852E-63E3-75B77D1AC7C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8503034-71FD-C14B-10B6-8C8841578AB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728A17B-A94E-CF36-DA57-19A3BDAD1FD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2B2B53C9-6522-6B2A-24A5-B1DDE767B87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569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4F05-1EC1-B3A6-A170-6E6263AB980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9AB4EC3-10F3-BA87-B965-6851E3CFD7B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594C1313-ED8D-FB92-A742-77D7083A1EF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0616CB88-69E3-1285-E05D-7A37F48C2A6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4B46DBB-1677-E504-FDEF-D9EF364DC50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5C04F5E-3E64-A375-F0C0-97F8EB36090B}"/>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08503FDF-E9DE-5D74-CEA0-65EBD3B7A71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381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86F7F-200A-E900-9889-518AEDCE98D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71AA588-5871-C14F-4C48-34D6CA6EA23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CE6C3303-0039-F153-10BD-8BD4DAF5607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C8885612-0936-A9CA-0766-B62A84F2789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A34E6DA-95B0-B687-255A-9A0DD167924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FE96B0D-594D-281D-F4A9-E26A49B6ECB0}"/>
              </a:ext>
            </a:extLst>
          </p:cNvPr>
          <p:cNvSpPr>
            <a:spLocks noGrp="1" noChangeArrowheads="1"/>
          </p:cNvSpPr>
          <p:nvPr>
            <p:ph type="body" idx="1"/>
          </p:nvPr>
        </p:nvSpPr>
        <p:spPr>
          <a:xfrm>
            <a:off x="152400" y="4114800"/>
            <a:ext cx="6553200" cy="4876800"/>
          </a:xfrm>
        </p:spPr>
        <p:txBody>
          <a:bodyPr/>
          <a:lstStyle/>
          <a:p>
            <a:pPr algn="l"/>
            <a:r>
              <a:rPr lang="en-US" altLang="en-US" dirty="0"/>
              <a:t>Pause to thank G-d in Messiah for this deliverance.   Time of the year of 9/11, Oct. 7 and 8.</a:t>
            </a:r>
            <a:endParaRPr lang="he-IL" altLang="en-US" dirty="0"/>
          </a:p>
          <a:p>
            <a:pPr algn="l"/>
            <a:r>
              <a:rPr lang="en-US" altLang="en-US" dirty="0"/>
              <a:t>  </a:t>
            </a:r>
            <a:r>
              <a:rPr lang="he-IL" altLang="en-US" dirty="0"/>
              <a:t>עם ישראל חי  </a:t>
            </a:r>
            <a:r>
              <a:rPr lang="en-US" altLang="en-US" dirty="0"/>
              <a:t> Am Yisrael Khi!!</a:t>
            </a:r>
          </a:p>
        </p:txBody>
      </p:sp>
      <p:cxnSp>
        <p:nvCxnSpPr>
          <p:cNvPr id="3" name="Straight Connector 2">
            <a:extLst>
              <a:ext uri="{FF2B5EF4-FFF2-40B4-BE49-F238E27FC236}">
                <a16:creationId xmlns:a16="http://schemas.microsoft.com/office/drawing/2014/main" id="{7A89832A-6794-9E8D-E541-9C4D2045B7E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1515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B3032-0E6E-A2E2-4EDE-9FE87533ADA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7986E64-461E-635F-402F-1B1D53F13E5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2EBA9658-E211-345D-312E-42D327BDB3C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7D892019-F8BC-F8CE-6F0F-84D3AF8981A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69888EB-F2E9-8C2C-CEC6-E882206A41F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4FD0885-3ABD-5E67-3C67-DBA6F698D00D}"/>
              </a:ext>
            </a:extLst>
          </p:cNvPr>
          <p:cNvSpPr>
            <a:spLocks noGrp="1" noChangeArrowheads="1"/>
          </p:cNvSpPr>
          <p:nvPr>
            <p:ph type="body" idx="1"/>
          </p:nvPr>
        </p:nvSpPr>
        <p:spPr>
          <a:xfrm>
            <a:off x="152400" y="4114800"/>
            <a:ext cx="6553200" cy="4876800"/>
          </a:xfrm>
        </p:spPr>
        <p:txBody>
          <a:bodyPr/>
          <a:lstStyle/>
          <a:p>
            <a:pPr algn="l"/>
            <a:r>
              <a:rPr lang="en-US" altLang="en-US" sz="2000" dirty="0"/>
              <a:t>I get an email from the Rosen school of Hebrew. </a:t>
            </a:r>
          </a:p>
          <a:p>
            <a:pPr algn="l"/>
            <a:endParaRPr lang="en-US" altLang="en-US" sz="1050" dirty="0"/>
          </a:p>
          <a:p>
            <a:pPr algn="l"/>
            <a:r>
              <a:rPr lang="en-US" altLang="en-US" sz="1050" dirty="0"/>
              <a:t>https://lp.rosenhebrewschool.com/lp-rosen-modern-hebrew-drip_ret_rosen_www_gever-en.html?cid=111444&amp;adGroupId=-1&amp;utm_source=Email_Marketing&amp;utm_medium=Drip_RET_Rosen+-+WWW+Gever+03&amp;utm_campaign=HEB_EN_EML_Drip_RET_Rosen+-+WWW+Gever_2025-02-26_111444&amp;commChannel=1&amp;stid=12345&amp;hash=c8bdb8daf0b0d1714a86c5e5852b3c389fbf96e1edf4f29d20910a154fff15a3</a:t>
            </a:r>
          </a:p>
        </p:txBody>
      </p:sp>
      <p:cxnSp>
        <p:nvCxnSpPr>
          <p:cNvPr id="3" name="Straight Connector 2">
            <a:extLst>
              <a:ext uri="{FF2B5EF4-FFF2-40B4-BE49-F238E27FC236}">
                <a16:creationId xmlns:a16="http://schemas.microsoft.com/office/drawing/2014/main" id="{84D9DD2B-4172-51F3-599C-8453E0AD06B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7926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2BE2C-B129-C1D8-FA66-3401B9D2207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8966970-8D45-B745-74A9-E9D17C546CB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AE51EB50-B2DF-F482-D25C-8AB2B334D82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EFC7AB54-FA04-1E0C-5C05-55E631733E0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5AD634E-2F28-F8EA-7059-C940BEF8763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7F6D4ED-1B7F-A569-E7DD-32C812487A15}"/>
              </a:ext>
            </a:extLst>
          </p:cNvPr>
          <p:cNvSpPr>
            <a:spLocks noGrp="1" noChangeArrowheads="1"/>
          </p:cNvSpPr>
          <p:nvPr>
            <p:ph type="body" idx="1"/>
          </p:nvPr>
        </p:nvSpPr>
        <p:spPr>
          <a:xfrm>
            <a:off x="152400" y="4114800"/>
            <a:ext cx="6553200" cy="4876800"/>
          </a:xfrm>
        </p:spPr>
        <p:txBody>
          <a:bodyPr/>
          <a:lstStyle/>
          <a:p>
            <a:pPr algn="l"/>
            <a:r>
              <a:rPr lang="en-US" altLang="en-US" sz="1050" dirty="0"/>
              <a:t>https://lp.rosenhebrewschool.com/lp-rosen-modern-hebrew-drip_ret_rosen_www_gever-en.html?cid=111444&amp;adGroupId=-1&amp;utm_source=Email_Marketing&amp;utm_medium=Drip_RET_Rosen+-+WWW+Gever+03&amp;utm_campaign=HEB_EN_EML_Drip_RET_Rosen+-+WWW+Gever_2025-02-26_111444&amp;commChannel=1&amp;stid=12345&amp;hash=c8bdb8daf0b0d1714a86c5e5852b3c389fbf96e1edf4f29d20910a154fff15a3</a:t>
            </a:r>
          </a:p>
        </p:txBody>
      </p:sp>
      <p:cxnSp>
        <p:nvCxnSpPr>
          <p:cNvPr id="3" name="Straight Connector 2">
            <a:extLst>
              <a:ext uri="{FF2B5EF4-FFF2-40B4-BE49-F238E27FC236}">
                <a16:creationId xmlns:a16="http://schemas.microsoft.com/office/drawing/2014/main" id="{A77C41FC-46BC-BDD0-E780-BBD1A2B6D70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098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ED074-DD73-20A0-EEA5-7CB9FCFC65B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54948E0-93F0-AB6D-2B98-35BBBEB7D2A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13F88F17-CB74-4EBA-B3EE-F39DD43A1CB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F531E794-E9A1-0588-5A7F-28CDFE19B98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ED59A35-4CAA-1995-E383-65219810328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F34FA06-A175-D881-2714-AA15FB2354F0}"/>
              </a:ext>
            </a:extLst>
          </p:cNvPr>
          <p:cNvSpPr>
            <a:spLocks noGrp="1" noChangeArrowheads="1"/>
          </p:cNvSpPr>
          <p:nvPr>
            <p:ph type="body" idx="1"/>
          </p:nvPr>
        </p:nvSpPr>
        <p:spPr>
          <a:xfrm>
            <a:off x="152400" y="4114800"/>
            <a:ext cx="6553200" cy="4876800"/>
          </a:xfrm>
        </p:spPr>
        <p:txBody>
          <a:bodyPr/>
          <a:lstStyle/>
          <a:p>
            <a:pPr algn="l"/>
            <a:r>
              <a:rPr lang="en-US" altLang="en-US" sz="1050" dirty="0"/>
              <a:t>https://lp.rosenhebrewschool.com/lp-rosen-modern-hebrew-drip_ret_rosen_www_gever-en.html?cid=111444&amp;adGroupId=-1&amp;utm_source=Email_Marketing&amp;utm_medium=Drip_RET_Rosen+-+WWW+Gever+03&amp;utm_campaign=HEB_EN_EML_Drip_RET_Rosen+-+WWW+Gever_2025-02-26_111444&amp;commChannel=1&amp;stid=12345&amp;hash=c8bdb8daf0b0d1714a86c5e5852b3c389fbf96e1edf4f29d20910a154fff15a3</a:t>
            </a:r>
          </a:p>
        </p:txBody>
      </p:sp>
      <p:cxnSp>
        <p:nvCxnSpPr>
          <p:cNvPr id="3" name="Straight Connector 2">
            <a:extLst>
              <a:ext uri="{FF2B5EF4-FFF2-40B4-BE49-F238E27FC236}">
                <a16:creationId xmlns:a16="http://schemas.microsoft.com/office/drawing/2014/main" id="{838CBCA2-81E0-1070-4970-5D4239256DE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906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7EA06-C931-4D57-8EC8-E90705C27EC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A76A6F2-F663-1511-8256-68B1C2723ED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9496514E-3D8A-81AB-6AB2-52C161F11A6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2D3BA6D9-0B83-85D3-CCF6-A65F253AE4F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977E0E9-3D2B-1D29-D488-A39504D0F44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B93E561-AAD1-52BC-5D24-E8FD1CBB5632}"/>
              </a:ext>
            </a:extLst>
          </p:cNvPr>
          <p:cNvSpPr>
            <a:spLocks noGrp="1" noChangeArrowheads="1"/>
          </p:cNvSpPr>
          <p:nvPr>
            <p:ph type="body" idx="1"/>
          </p:nvPr>
        </p:nvSpPr>
        <p:spPr>
          <a:xfrm>
            <a:off x="152400" y="4114800"/>
            <a:ext cx="6553200" cy="4876800"/>
          </a:xfrm>
        </p:spPr>
        <p:txBody>
          <a:bodyPr/>
          <a:lstStyle/>
          <a:p>
            <a:pPr algn="l"/>
            <a:r>
              <a:rPr lang="en-US" altLang="en-US" sz="1050" dirty="0"/>
              <a:t>https://lp.rosenhebrewschool.com/lp-rosen-modern-hebrew-drip_ret_rosen_www_gever-en.html?cid=111444&amp;adGroupId=-1&amp;utm_source=Email_Marketing&amp;utm_medium=Drip_RET_Rosen+-+WWW+Gever+03&amp;utm_campaign=HEB_EN_EML_Drip_RET_Rosen+-+WWW+Gever_2025-02-26_111444&amp;commChannel=1&amp;stid=12345&amp;hash=c8bdb8daf0b0d1714a86c5e5852b3c389fbf96e1edf4f29d20910a154fff15a3</a:t>
            </a:r>
          </a:p>
        </p:txBody>
      </p:sp>
      <p:cxnSp>
        <p:nvCxnSpPr>
          <p:cNvPr id="3" name="Straight Connector 2">
            <a:extLst>
              <a:ext uri="{FF2B5EF4-FFF2-40B4-BE49-F238E27FC236}">
                <a16:creationId xmlns:a16="http://schemas.microsoft.com/office/drawing/2014/main" id="{091C4BE6-E1AC-5569-055E-8F5C0F52D42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422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A9D73-A8EF-A921-8974-EB2659A2D20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08067E9-810D-C1B3-6515-638504341D2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38057439-73CA-8B2D-1199-A017DA13377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2C728746-61CF-D5C6-FE19-F869BD86552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9E2848E-20A1-774A-C79C-8E04F1427EB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A7DC260-F433-ED13-3D77-827B9A46A800}"/>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BADF54EB-2655-DCBC-E302-8616F7A16DF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913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11AB8-8FC7-2788-03AC-C5E776151BB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72FEE8C-9F50-1650-54A9-4A3CCBCA6A9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05F4F165-9B49-E825-BD65-BDA908359AF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CAAC01F3-3EBA-7A12-AFAF-C7EE689B294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4639D70-A2BD-5F1E-06C1-B123E31F96C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0EDDF9E-1732-8B3B-7381-A5F2F4EABE95}"/>
              </a:ext>
            </a:extLst>
          </p:cNvPr>
          <p:cNvSpPr>
            <a:spLocks noGrp="1" noChangeArrowheads="1"/>
          </p:cNvSpPr>
          <p:nvPr>
            <p:ph type="body" idx="1"/>
          </p:nvPr>
        </p:nvSpPr>
        <p:spPr>
          <a:xfrm>
            <a:off x="152400" y="4114800"/>
            <a:ext cx="6553200" cy="4876800"/>
          </a:xfrm>
        </p:spPr>
        <p:txBody>
          <a:bodyPr/>
          <a:lstStyle/>
          <a:p>
            <a:pPr algn="l"/>
            <a:r>
              <a:rPr lang="en-US" altLang="en-US" dirty="0"/>
              <a:t>I’m going to do something unique in 32 years.  Rukhel elegantly read and </a:t>
            </a:r>
            <a:r>
              <a:rPr lang="en-US" altLang="en-US" dirty="0" err="1"/>
              <a:t>drashed</a:t>
            </a:r>
            <a:r>
              <a:rPr lang="en-US" altLang="en-US" dirty="0"/>
              <a:t> on the weekly parasha.  I’m going to comment on the same verses, but in a whole different direction.  I’ll just read the English.</a:t>
            </a:r>
          </a:p>
          <a:p>
            <a:pPr algn="l"/>
            <a:r>
              <a:rPr lang="en-US" altLang="en-US" dirty="0"/>
              <a:t>View the following from a business perspective.  My Dad’s business huge task counting every buff, brush, tweezer…every December.</a:t>
            </a:r>
          </a:p>
        </p:txBody>
      </p:sp>
      <p:cxnSp>
        <p:nvCxnSpPr>
          <p:cNvPr id="3" name="Straight Connector 2">
            <a:extLst>
              <a:ext uri="{FF2B5EF4-FFF2-40B4-BE49-F238E27FC236}">
                <a16:creationId xmlns:a16="http://schemas.microsoft.com/office/drawing/2014/main" id="{67CA23A0-253C-15A3-4DCD-2256A429BA6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4575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18</a:t>
            </a:fld>
            <a:endParaRPr lang="en-US" altLang="en-US"/>
          </a:p>
        </p:txBody>
      </p:sp>
    </p:spTree>
    <p:extLst>
      <p:ext uri="{BB962C8B-B14F-4D97-AF65-F5344CB8AC3E}">
        <p14:creationId xmlns:p14="http://schemas.microsoft.com/office/powerpoint/2010/main" val="3909945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19</a:t>
            </a:fld>
            <a:endParaRPr lang="en-US" altLang="en-US"/>
          </a:p>
        </p:txBody>
      </p:sp>
    </p:spTree>
    <p:extLst>
      <p:ext uri="{BB962C8B-B14F-4D97-AF65-F5344CB8AC3E}">
        <p14:creationId xmlns:p14="http://schemas.microsoft.com/office/powerpoint/2010/main" val="19103200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20</a:t>
            </a:fld>
            <a:endParaRPr lang="en-US" altLang="en-US"/>
          </a:p>
        </p:txBody>
      </p:sp>
    </p:spTree>
    <p:extLst>
      <p:ext uri="{BB962C8B-B14F-4D97-AF65-F5344CB8AC3E}">
        <p14:creationId xmlns:p14="http://schemas.microsoft.com/office/powerpoint/2010/main" val="2191357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21</a:t>
            </a:fld>
            <a:endParaRPr lang="en-US" altLang="en-US"/>
          </a:p>
        </p:txBody>
      </p:sp>
    </p:spTree>
    <p:extLst>
      <p:ext uri="{BB962C8B-B14F-4D97-AF65-F5344CB8AC3E}">
        <p14:creationId xmlns:p14="http://schemas.microsoft.com/office/powerpoint/2010/main" val="2644976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22</a:t>
            </a:fld>
            <a:endParaRPr lang="en-US" altLang="en-US"/>
          </a:p>
        </p:txBody>
      </p:sp>
    </p:spTree>
    <p:extLst>
      <p:ext uri="{BB962C8B-B14F-4D97-AF65-F5344CB8AC3E}">
        <p14:creationId xmlns:p14="http://schemas.microsoft.com/office/powerpoint/2010/main" val="933697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23</a:t>
            </a:fld>
            <a:endParaRPr lang="en-US" altLang="en-US"/>
          </a:p>
        </p:txBody>
      </p:sp>
    </p:spTree>
    <p:extLst>
      <p:ext uri="{BB962C8B-B14F-4D97-AF65-F5344CB8AC3E}">
        <p14:creationId xmlns:p14="http://schemas.microsoft.com/office/powerpoint/2010/main" val="2020560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24</a:t>
            </a:fld>
            <a:endParaRPr lang="en-US" altLang="en-US"/>
          </a:p>
        </p:txBody>
      </p:sp>
    </p:spTree>
    <p:extLst>
      <p:ext uri="{BB962C8B-B14F-4D97-AF65-F5344CB8AC3E}">
        <p14:creationId xmlns:p14="http://schemas.microsoft.com/office/powerpoint/2010/main" val="3104641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25</a:t>
            </a:fld>
            <a:endParaRPr lang="en-US" altLang="en-US"/>
          </a:p>
        </p:txBody>
      </p:sp>
    </p:spTree>
    <p:extLst>
      <p:ext uri="{BB962C8B-B14F-4D97-AF65-F5344CB8AC3E}">
        <p14:creationId xmlns:p14="http://schemas.microsoft.com/office/powerpoint/2010/main" val="12699879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247CE-DE7F-8D7A-F0DD-D7F138E7117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279A7E5-127D-5CA5-0474-7F0F8CA710E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204C647C-D5DC-E3F1-4397-F8BBCC5A72E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D5F2F5AF-6200-457E-33FE-EE35BC5874E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E33FD9C-A06B-1426-6B23-436E5D28B3D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445E51E-629B-1F8B-5FB0-01EC1E3D7FD3}"/>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CAB97217-D105-53FA-CADA-89CE768BD68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0297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08B09-7119-A12E-2CCA-8B0AB55CCCB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2CA0860-8241-AA4A-AD8E-C7E31FEE2E5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A33F437D-0BC1-EA0C-9BE1-8D587F90C2E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DE801A8C-E4B2-579F-334E-527218605EE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AA2D33D-C3A9-7DFE-C8DC-D1455536FD2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4CBD286-99BF-A4AA-6B62-A01858BB380C}"/>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3A513238-8845-BC4B-8FF7-9DDC57D9C18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2533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ltLang="en-US"/>
              <a:t>G-d's Infinite Resorces</a:t>
            </a:r>
          </a:p>
        </p:txBody>
      </p:sp>
      <p:sp>
        <p:nvSpPr>
          <p:cNvPr id="5" name="Date Placeholder 4"/>
          <p:cNvSpPr>
            <a:spLocks noGrp="1"/>
          </p:cNvSpPr>
          <p:nvPr>
            <p:ph type="dt" idx="1"/>
          </p:nvPr>
        </p:nvSpPr>
        <p:spPr/>
        <p:txBody>
          <a:bodyPr/>
          <a:lstStyle/>
          <a:p>
            <a:r>
              <a:rPr lang="en-US" altLang="en-US"/>
              <a:t>Oct 3 2026 5787</a:t>
            </a:r>
          </a:p>
        </p:txBody>
      </p:sp>
      <p:sp>
        <p:nvSpPr>
          <p:cNvPr id="6" name="Slide Number Placeholder 5"/>
          <p:cNvSpPr>
            <a:spLocks noGrp="1"/>
          </p:cNvSpPr>
          <p:nvPr>
            <p:ph type="sldNum" sz="quarter" idx="5"/>
          </p:nvPr>
        </p:nvSpPr>
        <p:spPr/>
        <p:txBody>
          <a:bodyPr/>
          <a:lstStyle/>
          <a:p>
            <a:fld id="{00E9F95B-100C-4401-AFC8-043CE70D51A5}" type="slidenum">
              <a:rPr lang="en-US" altLang="en-US" smtClean="0"/>
              <a:pPr/>
              <a:t>28</a:t>
            </a:fld>
            <a:endParaRPr lang="en-US" altLang="en-US"/>
          </a:p>
        </p:txBody>
      </p:sp>
    </p:spTree>
    <p:extLst>
      <p:ext uri="{BB962C8B-B14F-4D97-AF65-F5344CB8AC3E}">
        <p14:creationId xmlns:p14="http://schemas.microsoft.com/office/powerpoint/2010/main" val="3030133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4907C-EB6F-F482-BDDF-755C5FC2A94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0CD0A84-D101-039A-B0D8-BAC23406999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9D525546-3200-8BB6-7921-68186008104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BB7EA959-9849-BFBE-0E13-D3BAAE3D54B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F3D5A0F-6477-D19F-141E-A82630ACADF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7FFCC50-78A2-2274-9260-D8FEBB4C3B74}"/>
              </a:ext>
            </a:extLst>
          </p:cNvPr>
          <p:cNvSpPr>
            <a:spLocks noGrp="1" noChangeArrowheads="1"/>
          </p:cNvSpPr>
          <p:nvPr>
            <p:ph type="body" idx="1"/>
          </p:nvPr>
        </p:nvSpPr>
        <p:spPr>
          <a:xfrm>
            <a:off x="152400" y="4114800"/>
            <a:ext cx="6553200" cy="4876800"/>
          </a:xfrm>
        </p:spPr>
        <p:txBody>
          <a:bodyPr/>
          <a:lstStyle/>
          <a:p>
            <a:pPr algn="l"/>
            <a:r>
              <a:rPr lang="en-US" altLang="en-US" sz="1050" dirty="0"/>
              <a:t>  https://www.zionoil.com/</a:t>
            </a:r>
          </a:p>
        </p:txBody>
      </p:sp>
      <p:cxnSp>
        <p:nvCxnSpPr>
          <p:cNvPr id="3" name="Straight Connector 2">
            <a:extLst>
              <a:ext uri="{FF2B5EF4-FFF2-40B4-BE49-F238E27FC236}">
                <a16:creationId xmlns:a16="http://schemas.microsoft.com/office/drawing/2014/main" id="{3417316A-659F-59FD-7356-250B0ECD802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4871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F508B-F148-CE7E-158A-709B5ADC6BC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3B1533C-1269-CB1C-912F-6636C92A1C8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CBFED5A6-6634-B2A5-9E3F-A62426D8321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B2CCDAB9-59AB-4217-1F07-96EC4CEA340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2559B4A-65C5-03BD-018E-720E2EFE027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80E555B-12F7-5CFA-1AD0-46434665E034}"/>
              </a:ext>
            </a:extLst>
          </p:cNvPr>
          <p:cNvSpPr>
            <a:spLocks noGrp="1" noChangeArrowheads="1"/>
          </p:cNvSpPr>
          <p:nvPr>
            <p:ph type="body" idx="1"/>
          </p:nvPr>
        </p:nvSpPr>
        <p:spPr>
          <a:xfrm>
            <a:off x="152400" y="4114800"/>
            <a:ext cx="6553200" cy="4876800"/>
          </a:xfrm>
        </p:spPr>
        <p:txBody>
          <a:bodyPr/>
          <a:lstStyle/>
          <a:p>
            <a:pPr algn="l"/>
            <a:r>
              <a:rPr lang="en-US" altLang="en-US" sz="1050" dirty="0"/>
              <a:t>  https://www.zionoil.com/</a:t>
            </a:r>
          </a:p>
        </p:txBody>
      </p:sp>
      <p:cxnSp>
        <p:nvCxnSpPr>
          <p:cNvPr id="3" name="Straight Connector 2">
            <a:extLst>
              <a:ext uri="{FF2B5EF4-FFF2-40B4-BE49-F238E27FC236}">
                <a16:creationId xmlns:a16="http://schemas.microsoft.com/office/drawing/2014/main" id="{1BED2631-D536-74F9-493A-2CD25746CC9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8682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4D009-28C5-E582-F27A-79DE31842F3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98952E7-C9FC-0C1A-FE10-AD158DE5DDB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5C24AF29-D63A-BDE4-F423-A237788142F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86588F9E-4AD0-5394-D665-1CA4A97B40C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BF84FC2-A69C-EFFF-5153-4AC703BB68D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552B0FF-159B-7655-D76A-0460B5878B1B}"/>
              </a:ext>
            </a:extLst>
          </p:cNvPr>
          <p:cNvSpPr>
            <a:spLocks noGrp="1" noChangeArrowheads="1"/>
          </p:cNvSpPr>
          <p:nvPr>
            <p:ph type="body" idx="1"/>
          </p:nvPr>
        </p:nvSpPr>
        <p:spPr>
          <a:xfrm>
            <a:off x="152400" y="4114800"/>
            <a:ext cx="6553200" cy="4876800"/>
          </a:xfrm>
        </p:spPr>
        <p:txBody>
          <a:bodyPr/>
          <a:lstStyle/>
          <a:p>
            <a:pPr algn="l"/>
            <a:r>
              <a:rPr lang="en-US" altLang="en-US" sz="1050" dirty="0"/>
              <a:t>  https://www.zionoil.com/vision/vision-statement/founders-page/	</a:t>
            </a:r>
          </a:p>
        </p:txBody>
      </p:sp>
      <p:cxnSp>
        <p:nvCxnSpPr>
          <p:cNvPr id="3" name="Straight Connector 2">
            <a:extLst>
              <a:ext uri="{FF2B5EF4-FFF2-40B4-BE49-F238E27FC236}">
                <a16:creationId xmlns:a16="http://schemas.microsoft.com/office/drawing/2014/main" id="{5CA3D204-CAE2-64E0-0704-B5A2384396B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3704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BA9A0-A1B0-DD26-DD3E-8D9A55A65B7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3027F04-215F-19AD-EBD2-2EB40091022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7BF0ACF6-71C7-ECEC-35DE-183799AFD61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03C6189E-C6DE-F906-F3C6-345D8ADF665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ACC843E-DE0B-EEF0-E433-379D98CC2D4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C5AC3EA-5CA0-0BBA-C2C7-076D83E3050F}"/>
              </a:ext>
            </a:extLst>
          </p:cNvPr>
          <p:cNvSpPr>
            <a:spLocks noGrp="1" noChangeArrowheads="1"/>
          </p:cNvSpPr>
          <p:nvPr>
            <p:ph type="body" idx="1"/>
          </p:nvPr>
        </p:nvSpPr>
        <p:spPr>
          <a:xfrm>
            <a:off x="152400" y="4114800"/>
            <a:ext cx="6553200" cy="4876800"/>
          </a:xfrm>
        </p:spPr>
        <p:txBody>
          <a:bodyPr/>
          <a:lstStyle/>
          <a:p>
            <a:pPr algn="l"/>
            <a:endParaRPr lang="en-US" altLang="en-US" sz="1050" dirty="0"/>
          </a:p>
        </p:txBody>
      </p:sp>
      <p:cxnSp>
        <p:nvCxnSpPr>
          <p:cNvPr id="3" name="Straight Connector 2">
            <a:extLst>
              <a:ext uri="{FF2B5EF4-FFF2-40B4-BE49-F238E27FC236}">
                <a16:creationId xmlns:a16="http://schemas.microsoft.com/office/drawing/2014/main" id="{F7B5E9F6-B74D-187F-7184-6B3F45B5535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30672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D1A97-A8FB-D695-6DC1-BB637E7506A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6F01628-5579-908E-8EFC-51ED2ACE2B7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17EB0ED1-4BC4-AE7F-F01C-A7046345724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FD498299-1420-D0EA-2D25-00CA7055B84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01EDE50-7F0A-9A35-58E2-A2BF15586E4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B77847D-C9E4-F426-1A51-D58F2538CF7A}"/>
              </a:ext>
            </a:extLst>
          </p:cNvPr>
          <p:cNvSpPr>
            <a:spLocks noGrp="1" noChangeArrowheads="1"/>
          </p:cNvSpPr>
          <p:nvPr>
            <p:ph type="body" idx="1"/>
          </p:nvPr>
        </p:nvSpPr>
        <p:spPr>
          <a:xfrm>
            <a:off x="152400" y="4114800"/>
            <a:ext cx="6553200" cy="4876800"/>
          </a:xfrm>
        </p:spPr>
        <p:txBody>
          <a:bodyPr/>
          <a:lstStyle/>
          <a:p>
            <a:pPr algn="l"/>
            <a:r>
              <a:rPr lang="en-US" altLang="en-US" dirty="0"/>
              <a:t>Some have scoffed at the survivability of Israel.  A ridiculous dream.   Many Israelis are leaving the country</a:t>
            </a:r>
            <a:r>
              <a:rPr lang="en-US" altLang="en-US" sz="1050" dirty="0"/>
              <a:t>, </a:t>
            </a:r>
            <a:r>
              <a:rPr lang="en-US" altLang="en-US" dirty="0"/>
              <a:t>declining to go on a tour!</a:t>
            </a:r>
          </a:p>
        </p:txBody>
      </p:sp>
      <p:cxnSp>
        <p:nvCxnSpPr>
          <p:cNvPr id="3" name="Straight Connector 2">
            <a:extLst>
              <a:ext uri="{FF2B5EF4-FFF2-40B4-BE49-F238E27FC236}">
                <a16:creationId xmlns:a16="http://schemas.microsoft.com/office/drawing/2014/main" id="{2A519AF1-83CD-A6F3-FE02-CBB7C456DA4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496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9D430-4B5E-FA3A-26A8-C2DED5A4131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12B0C57-BD92-38D5-958D-6A498880C65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1133BE5D-6DE8-477C-4AF3-E392EF28868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2C5C1FB6-7C69-D0C3-66DA-E630757325D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7A99928-CF17-E688-E567-4E8AE16E5EA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DEF670E-8446-4122-FE56-E1E8D15F080A}"/>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B4C4F433-E587-F41D-07AD-B5BF353E400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09278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1EAE1-9416-5741-3E77-7A22BA1EC61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3D851EE-74D8-DAC2-7A24-F6CC8AB6E02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3F9A9262-F10A-FE4D-0B6B-00C8E30FB67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23049BEB-8DCB-F998-F83C-7CF274C9406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07B319D-F07B-7612-0E30-DFE5E30F6BB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096714F-D54B-0E19-9EA5-C81CA21B540C}"/>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F0B3188-C852-4E34-8A1F-31535487B03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3330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B0588-6CCB-1305-52FB-54A49474B57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DDE7210-00A4-07D3-F7E3-972E8DC1F88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4EA16AE3-6274-3A3E-E760-40E963C7B52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56E9F65C-5C27-DDF7-47DF-30A598DF127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C432380-8675-2C51-07F2-825B2F0CFDA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5046B49-D6B7-0C89-BA9D-A4EFC9626B22}"/>
              </a:ext>
            </a:extLst>
          </p:cNvPr>
          <p:cNvSpPr>
            <a:spLocks noGrp="1" noChangeArrowheads="1"/>
          </p:cNvSpPr>
          <p:nvPr>
            <p:ph type="body" idx="1"/>
          </p:nvPr>
        </p:nvSpPr>
        <p:spPr>
          <a:xfrm>
            <a:off x="152400" y="4114800"/>
            <a:ext cx="6553200" cy="4876800"/>
          </a:xfrm>
        </p:spPr>
        <p:txBody>
          <a:bodyPr/>
          <a:lstStyle/>
          <a:p>
            <a:pPr algn="l"/>
            <a:endParaRPr lang="en-US" altLang="en-US" sz="1050" dirty="0"/>
          </a:p>
        </p:txBody>
      </p:sp>
      <p:cxnSp>
        <p:nvCxnSpPr>
          <p:cNvPr id="3" name="Straight Connector 2">
            <a:extLst>
              <a:ext uri="{FF2B5EF4-FFF2-40B4-BE49-F238E27FC236}">
                <a16:creationId xmlns:a16="http://schemas.microsoft.com/office/drawing/2014/main" id="{4A4BA6A6-8F5B-A228-0A9C-8C986C869F9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173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460CA-E76D-AC77-B1EE-28228C7F1AE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0885903-584E-54BF-4103-A23A415A545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0291070C-1BDF-2F68-DF2B-2921807A000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2387251B-0547-AC42-63AC-649A1E156DD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D6923CB-6A36-BDDF-62F8-69B8EC798E1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59B0F13-F450-F13A-6B0F-89F4A13E3C07}"/>
              </a:ext>
            </a:extLst>
          </p:cNvPr>
          <p:cNvSpPr>
            <a:spLocks noGrp="1" noChangeArrowheads="1"/>
          </p:cNvSpPr>
          <p:nvPr>
            <p:ph type="body" idx="1"/>
          </p:nvPr>
        </p:nvSpPr>
        <p:spPr>
          <a:xfrm>
            <a:off x="152400" y="4114800"/>
            <a:ext cx="6553200" cy="4876800"/>
          </a:xfrm>
        </p:spPr>
        <p:txBody>
          <a:bodyPr/>
          <a:lstStyle/>
          <a:p>
            <a:pPr algn="l"/>
            <a:r>
              <a:rPr lang="en-US" altLang="en-US" sz="1050" dirty="0"/>
              <a:t>When I was in Israel in 1973 there was ONE Jewish skyscraper: Shalom Tower.  Now you can barely find it.</a:t>
            </a:r>
          </a:p>
        </p:txBody>
      </p:sp>
      <p:cxnSp>
        <p:nvCxnSpPr>
          <p:cNvPr id="3" name="Straight Connector 2">
            <a:extLst>
              <a:ext uri="{FF2B5EF4-FFF2-40B4-BE49-F238E27FC236}">
                <a16:creationId xmlns:a16="http://schemas.microsoft.com/office/drawing/2014/main" id="{E1AF7E48-D102-5A96-37EA-1E638CAB0A9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7931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A91BC-7B75-3491-B08A-9E42EFE7E8C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52764D9-BFE6-FD07-2049-A44451348DA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0B5D0B7A-89A7-8CD0-B473-A18C7CE8763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F085A2E8-F4F8-8201-E741-F530CF3C2A7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F503AEA-92C5-8729-D502-88AB7027B0F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764A0C6-E7C1-102E-EAC5-E2A9579494CE}"/>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7631442B-6DB2-1B35-B61D-254CD52A85B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10452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FE60D-83C5-6C78-017D-314E21ED657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9716E55-4A4F-E812-F48C-49E72FE39DC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C03DB3EB-6141-166A-D8D7-E0BB8499C8B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41B4F8EC-1A32-19A1-96A0-53B3965E1EA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8DAC0AB-4D86-1D35-6205-781E59358A0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912D88F-E968-D293-4123-93A99562016F}"/>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CB639EE6-6DEC-582C-5B29-B784E3DC4B9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7980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EC87D-1F5C-6DEB-E9BD-208DB830E06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CA20FF5-1038-7E10-FE1B-FF526583ACD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FC251AA4-C2E4-07E1-975E-B158B25FD4A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DE9AE9AC-B567-CBEF-1A1C-44D3FDD4E7B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F1CCE63-F29F-E148-EF5B-5213ADB2DDF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CB69B8B-3947-1390-3120-41DA0166B841}"/>
              </a:ext>
            </a:extLst>
          </p:cNvPr>
          <p:cNvSpPr>
            <a:spLocks noGrp="1" noChangeArrowheads="1"/>
          </p:cNvSpPr>
          <p:nvPr>
            <p:ph type="body" idx="1"/>
          </p:nvPr>
        </p:nvSpPr>
        <p:spPr>
          <a:xfrm>
            <a:off x="152400" y="4114800"/>
            <a:ext cx="6553200" cy="4876800"/>
          </a:xfrm>
        </p:spPr>
        <p:txBody>
          <a:bodyPr/>
          <a:lstStyle/>
          <a:p>
            <a:pPr algn="l"/>
            <a:r>
              <a:rPr lang="en-US" altLang="en-US" sz="1050" dirty="0"/>
              <a:t>https://vimeo.com/1225394168?fl=pl&amp;fe=vl</a:t>
            </a:r>
          </a:p>
        </p:txBody>
      </p:sp>
      <p:cxnSp>
        <p:nvCxnSpPr>
          <p:cNvPr id="3" name="Straight Connector 2">
            <a:extLst>
              <a:ext uri="{FF2B5EF4-FFF2-40B4-BE49-F238E27FC236}">
                <a16:creationId xmlns:a16="http://schemas.microsoft.com/office/drawing/2014/main" id="{02D19234-29C8-EC4B-8C43-97CEE047877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356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6EEC1-43BA-8648-BFD5-2AC058722BE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2BE7263-B338-DAE9-1876-A59A0D3A921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BD6ABCA1-0ABD-DFA5-6C7C-14D392F6273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48435C14-9C33-F83D-0A7A-FA8BC2B376A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495A0DA-E280-D3FA-B9BA-63FB5D5F282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C205357-8EA2-62F3-1459-D1C62466A5CF}"/>
              </a:ext>
            </a:extLst>
          </p:cNvPr>
          <p:cNvSpPr>
            <a:spLocks noGrp="1" noChangeArrowheads="1"/>
          </p:cNvSpPr>
          <p:nvPr>
            <p:ph type="body" idx="1"/>
          </p:nvPr>
        </p:nvSpPr>
        <p:spPr>
          <a:xfrm>
            <a:off x="152400" y="4114800"/>
            <a:ext cx="6553200" cy="4876800"/>
          </a:xfrm>
        </p:spPr>
        <p:txBody>
          <a:bodyPr/>
          <a:lstStyle/>
          <a:p>
            <a:pPr algn="l"/>
            <a:endParaRPr lang="en-US" altLang="en-US" sz="1050" dirty="0"/>
          </a:p>
        </p:txBody>
      </p:sp>
      <p:cxnSp>
        <p:nvCxnSpPr>
          <p:cNvPr id="3" name="Straight Connector 2">
            <a:extLst>
              <a:ext uri="{FF2B5EF4-FFF2-40B4-BE49-F238E27FC236}">
                <a16:creationId xmlns:a16="http://schemas.microsoft.com/office/drawing/2014/main" id="{C6652CB7-2EC4-00B8-DA6C-F4E1B1116E5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1156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EB12B-EEA8-BCB4-7892-96DE2999C84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04FFAD1-CCAA-3D36-E458-5C406839D15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E43729E4-E74C-1FE2-08B9-89F93BDEDF2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99D10028-18E5-928E-0E96-5B2CB7AB647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940BD6A-7B57-67EF-1D36-19052924B73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364EE1E-E01A-91CF-21B6-17BC82B90009}"/>
              </a:ext>
            </a:extLst>
          </p:cNvPr>
          <p:cNvSpPr>
            <a:spLocks noGrp="1" noChangeArrowheads="1"/>
          </p:cNvSpPr>
          <p:nvPr>
            <p:ph type="body" idx="1"/>
          </p:nvPr>
        </p:nvSpPr>
        <p:spPr>
          <a:xfrm>
            <a:off x="152400" y="4114800"/>
            <a:ext cx="6553200" cy="4876800"/>
          </a:xfrm>
        </p:spPr>
        <p:txBody>
          <a:bodyPr/>
          <a:lstStyle/>
          <a:p>
            <a:pPr algn="l"/>
            <a:r>
              <a:rPr lang="en-US" altLang="en-US" sz="1050" dirty="0"/>
              <a:t>Near the NW corner of College Blvd and Roe Ave </a:t>
            </a:r>
          </a:p>
        </p:txBody>
      </p:sp>
      <p:cxnSp>
        <p:nvCxnSpPr>
          <p:cNvPr id="3" name="Straight Connector 2">
            <a:extLst>
              <a:ext uri="{FF2B5EF4-FFF2-40B4-BE49-F238E27FC236}">
                <a16:creationId xmlns:a16="http://schemas.microsoft.com/office/drawing/2014/main" id="{99444A5C-A756-C857-07C0-2D03AFE9B66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41381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D81B1-112F-E6C7-5849-159D31DF957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DB556EF-9692-A9F0-0C08-028BA3BC24E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5A67AD0A-3BA5-419C-BC5D-CCBB7773C0D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844B18A5-8B98-5B4F-F796-951C2DB3C3C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D414D4C-9D84-4DAA-293B-8BF803F53F5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7FD465F-896B-9928-3C20-A6A652EC13D6}"/>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So is Or HaOlam.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Like the heroes of </a:t>
            </a:r>
            <a:r>
              <a:rPr lang="en-US" sz="2000" b="0" i="0" kern="1200" dirty="0">
                <a:solidFill>
                  <a:schemeClr val="tx1"/>
                </a:solidFill>
                <a:effectLst/>
                <a:latin typeface="Arial Rounded MT Bold" pitchFamily="34" charset="0"/>
                <a:ea typeface="+mn-ea"/>
                <a:cs typeface="Arial" charset="0"/>
              </a:rPr>
              <a:t>Flydubai Flight 1073, we have heroic servant hearted people doing the planning and prep for the music, the tech, the Torah, the teaching.   But the bottom line is the prayer.</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2000" b="0" i="0" kern="1200" dirty="0">
                <a:solidFill>
                  <a:schemeClr val="tx1"/>
                </a:solidFill>
                <a:effectLst/>
                <a:latin typeface="Arial Rounded MT Bold" pitchFamily="34" charset="0"/>
                <a:ea typeface="+mn-ea"/>
                <a:cs typeface="Arial" charset="0"/>
              </a:rPr>
              <a:t>Private prayer 10-10-10 or MUCH more.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2000" b="0" i="0" kern="1200" dirty="0">
                <a:solidFill>
                  <a:schemeClr val="tx1"/>
                </a:solidFill>
                <a:effectLst/>
                <a:latin typeface="Arial Rounded MT Bold" pitchFamily="34" charset="0"/>
                <a:ea typeface="+mn-ea"/>
                <a:cs typeface="Arial" charset="0"/>
              </a:rPr>
              <a:t>Teerosh, particularly last Tuesday Ulises lead a powerful prayer time.  PLEASE prioritize!</a:t>
            </a:r>
          </a:p>
          <a:p>
            <a:pPr algn="l"/>
            <a:endParaRPr lang="en-US" altLang="en-US" sz="1050" dirty="0"/>
          </a:p>
        </p:txBody>
      </p:sp>
      <p:cxnSp>
        <p:nvCxnSpPr>
          <p:cNvPr id="3" name="Straight Connector 2">
            <a:extLst>
              <a:ext uri="{FF2B5EF4-FFF2-40B4-BE49-F238E27FC236}">
                <a16:creationId xmlns:a16="http://schemas.microsoft.com/office/drawing/2014/main" id="{3BD3612B-D4F3-C162-8673-8FE00E32098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67155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6B299-F653-2158-E8C1-5F99EBB296B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9AC3304-F2A6-D679-C15F-8F0AF349C83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4FAA4B20-3680-1199-8B00-778DC818AEE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77E393DB-2211-74A5-F4DB-9028AA1E923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A7936AF-06E4-CC2F-EDFC-255C40B3E21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FDC5626-13AC-2AE6-ADD2-034D17EAFA05}"/>
              </a:ext>
            </a:extLst>
          </p:cNvPr>
          <p:cNvSpPr>
            <a:spLocks noGrp="1" noChangeArrowheads="1"/>
          </p:cNvSpPr>
          <p:nvPr>
            <p:ph type="body" idx="1"/>
          </p:nvPr>
        </p:nvSpPr>
        <p:spPr>
          <a:xfrm>
            <a:off x="152400" y="4114800"/>
            <a:ext cx="6553200" cy="4876800"/>
          </a:xfrm>
        </p:spPr>
        <p:txBody>
          <a:bodyPr/>
          <a:lstStyle/>
          <a:p>
            <a:pPr algn="l"/>
            <a:r>
              <a:rPr lang="en-US" altLang="en-US" sz="1050" dirty="0"/>
              <a:t>https://www.barna.com/research/young-adults-spiritual-reasons-church/?utm_campaign=37192504-Weekly%20Roundup&amp;utm_medium=email&amp;_hsenc=p2ANqtz-9LGyCjDjxxfWLKvzBaE86M6fq_DOu45XNjjlmbTZEDRaFea2l4ZaQ3QjF4u8p4lx4tnr10w5ldg6OdmfSP69nQgQjs_g&amp;_hsmi=442298177&amp;utm_content=442298177&amp;utm_source=hs_email</a:t>
            </a:r>
          </a:p>
        </p:txBody>
      </p:sp>
      <p:cxnSp>
        <p:nvCxnSpPr>
          <p:cNvPr id="3" name="Straight Connector 2">
            <a:extLst>
              <a:ext uri="{FF2B5EF4-FFF2-40B4-BE49-F238E27FC236}">
                <a16:creationId xmlns:a16="http://schemas.microsoft.com/office/drawing/2014/main" id="{0281601C-67B8-762D-599D-F19ED176CA6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46725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F5EB8-C20B-CD0B-1FDF-921A02CE40E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ABC7BE1-E36F-1AD0-706D-22D9B0FAFE9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2F1AE6CA-56CD-F11A-28D9-0112891B4E1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9B3E4AD1-6020-457E-67FB-EDA9BED8293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5C0C2C0-49D9-CF97-1E68-934D799EBC9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39207ED-1C12-37D7-297F-9B47BF4FA6F2}"/>
              </a:ext>
            </a:extLst>
          </p:cNvPr>
          <p:cNvSpPr>
            <a:spLocks noGrp="1" noChangeArrowheads="1"/>
          </p:cNvSpPr>
          <p:nvPr>
            <p:ph type="body" idx="1"/>
          </p:nvPr>
        </p:nvSpPr>
        <p:spPr>
          <a:xfrm>
            <a:off x="152400" y="4114800"/>
            <a:ext cx="6553200" cy="4876800"/>
          </a:xfrm>
        </p:spPr>
        <p:txBody>
          <a:bodyPr/>
          <a:lstStyle/>
          <a:p>
            <a:pPr algn="l"/>
            <a:r>
              <a:rPr lang="en-US" altLang="en-US" dirty="0"/>
              <a:t>https://www.barna.com/research/young-adults-spiritual-reasons-church/?utm_campaign=37192504-Weekly%20Roundup&amp;utm_medium=email&amp;_hsenc=p2ANqtz-9LGyCjDjxxfWLKvzBaE86M6fq_DOu45XNjjlmbTZEDRaFea2l4ZaQ3QjF4u8p4lx4tnr10w5ldg6OdmfSP69nQgQjs_g&amp;_hsmi=442298177&amp;utm_content=442298177&amp;utm_source=hs_email</a:t>
            </a:r>
          </a:p>
        </p:txBody>
      </p:sp>
      <p:cxnSp>
        <p:nvCxnSpPr>
          <p:cNvPr id="3" name="Straight Connector 2">
            <a:extLst>
              <a:ext uri="{FF2B5EF4-FFF2-40B4-BE49-F238E27FC236}">
                <a16:creationId xmlns:a16="http://schemas.microsoft.com/office/drawing/2014/main" id="{DE4363F9-FE1A-8009-B29A-E08C9411BC1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92252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B31E9-0A2E-B180-56D0-506FBFFEC88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D48408-025E-13F4-DC3B-23E2296BDB3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12F97EAC-94FE-71FD-FEDC-167B476CE58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BFAF4CD3-714E-1C8B-F961-FC6D4E23DA7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8052E6F-3B99-A93D-1FF0-43AEFF385E9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53E5199-110A-2EF2-BA6D-8595C6E22B4C}"/>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50FE1429-E01F-20B1-EDA6-077ADE67470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3694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C35EC-2A02-9D0D-26A3-A8E14E578DB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FE39185-B774-13E6-4265-B1B52D199FD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1DE0F679-06EC-F04F-8E10-3DB94D054F1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F7A38F62-0018-8098-CDD9-1AE64B247F9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5C268AA-78D1-71A1-BCBF-793EEBE8E77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A1B0095-FC85-61ED-C8F8-5B721830B9B7}"/>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10630957-4AF8-2F5E-DDC0-F1F4842A940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49381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8AAAB-9361-5235-CE2F-94933422D23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C9D0B3B-B5AB-511A-A5E1-6B7A06C34D9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65BCF010-B9C3-34C6-11FC-125DC9BAFAD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EC30F80D-929E-90BB-2A98-FAA3917C186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AEE5015-7345-9BDB-3ADE-C63F75701BA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F8CF561-67BE-6130-88C1-5F088E7F87A4}"/>
              </a:ext>
            </a:extLst>
          </p:cNvPr>
          <p:cNvSpPr>
            <a:spLocks noGrp="1" noChangeArrowheads="1"/>
          </p:cNvSpPr>
          <p:nvPr>
            <p:ph type="body" idx="1"/>
          </p:nvPr>
        </p:nvSpPr>
        <p:spPr>
          <a:xfrm>
            <a:off x="152400" y="4114800"/>
            <a:ext cx="6553200" cy="4876800"/>
          </a:xfrm>
        </p:spPr>
        <p:txBody>
          <a:bodyPr/>
          <a:lstStyle/>
          <a:p>
            <a:pPr algn="l"/>
            <a:r>
              <a:rPr lang="en-US" altLang="en-US" dirty="0"/>
              <a:t>There are no words like the scripture.   No joy like the Spirit!  </a:t>
            </a:r>
          </a:p>
          <a:p>
            <a:pPr algn="l"/>
            <a:r>
              <a:rPr lang="en-US" altLang="en-US" dirty="0"/>
              <a:t>Have you received Him?</a:t>
            </a:r>
          </a:p>
          <a:p>
            <a:pPr algn="l"/>
            <a:r>
              <a:rPr lang="en-US" altLang="en-US" dirty="0"/>
              <a:t>Are you actively walking with Him in His Word and Spirit by prayer?</a:t>
            </a:r>
          </a:p>
        </p:txBody>
      </p:sp>
      <p:cxnSp>
        <p:nvCxnSpPr>
          <p:cNvPr id="3" name="Straight Connector 2">
            <a:extLst>
              <a:ext uri="{FF2B5EF4-FFF2-40B4-BE49-F238E27FC236}">
                <a16:creationId xmlns:a16="http://schemas.microsoft.com/office/drawing/2014/main" id="{15A40D53-98BD-9E5F-0102-9F6BE980CD5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3333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6ACF-645E-89C3-7269-22FB20EBC6F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743EDB1-F4CF-4D81-1108-1E630513E55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81A100DC-4F38-0477-CEC4-EC81B84D2BE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46667D8D-958A-C351-22B9-A8466728DB3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7D1F0CB-C62A-53EB-0C1F-98C656831AE1}"/>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8099BF6-0D1C-DFE2-2162-2D8B4EC56087}"/>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5BDB07B9-FCE9-835B-D19A-6E8D5A7C6A8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3875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7F3D0-ACBB-526F-31C3-BA9EDD9A1BE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04FC263-AC5B-1407-CDBE-4B51895169B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BCD22A0F-AC56-9E98-A581-0623946643E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3A9C93DB-CA99-C533-F6D7-D243DE8DF8D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0EDAAF9-CB86-1EF3-886B-B41956CFBCC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4EA894D-75EF-B079-7C69-4A0FB1FF45E8}"/>
              </a:ext>
            </a:extLst>
          </p:cNvPr>
          <p:cNvSpPr>
            <a:spLocks noGrp="1" noChangeArrowheads="1"/>
          </p:cNvSpPr>
          <p:nvPr>
            <p:ph type="body" idx="1"/>
          </p:nvPr>
        </p:nvSpPr>
        <p:spPr>
          <a:xfrm>
            <a:off x="152400" y="4114800"/>
            <a:ext cx="6553200" cy="4876800"/>
          </a:xfrm>
        </p:spPr>
        <p:txBody>
          <a:bodyPr/>
          <a:lstStyle/>
          <a:p>
            <a:pPr algn="l"/>
            <a:endParaRPr lang="en-US" altLang="en-US" dirty="0"/>
          </a:p>
        </p:txBody>
      </p:sp>
      <p:cxnSp>
        <p:nvCxnSpPr>
          <p:cNvPr id="3" name="Straight Connector 2">
            <a:extLst>
              <a:ext uri="{FF2B5EF4-FFF2-40B4-BE49-F238E27FC236}">
                <a16:creationId xmlns:a16="http://schemas.microsoft.com/office/drawing/2014/main" id="{053F6753-1CE0-BDA3-8631-933C16DCE88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485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F5B92-2014-FF3C-E3F7-B6CF88ABB90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497790A-42E4-4EC2-9467-B0E6190790C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2B11267B-2513-D0DB-5F0C-3F8BEF19BC6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1BA0F32E-6E8D-0B20-F429-7F6A90B8BC7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90AA08D-030C-49AD-9E42-6CECF8A20CC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D150194-F00B-BEA1-D6AB-0EDBAD4F0CE5}"/>
              </a:ext>
            </a:extLst>
          </p:cNvPr>
          <p:cNvSpPr>
            <a:spLocks noGrp="1" noChangeArrowheads="1"/>
          </p:cNvSpPr>
          <p:nvPr>
            <p:ph type="body" idx="1"/>
          </p:nvPr>
        </p:nvSpPr>
        <p:spPr>
          <a:xfrm>
            <a:off x="152400" y="4114800"/>
            <a:ext cx="6553200" cy="4876800"/>
          </a:xfrm>
        </p:spPr>
        <p:txBody>
          <a:bodyPr/>
          <a:lstStyle/>
          <a:p>
            <a:pPr algn="l"/>
            <a:endParaRPr lang="en-US" altLang="en-US" sz="1050" dirty="0"/>
          </a:p>
        </p:txBody>
      </p:sp>
      <p:cxnSp>
        <p:nvCxnSpPr>
          <p:cNvPr id="3" name="Straight Connector 2">
            <a:extLst>
              <a:ext uri="{FF2B5EF4-FFF2-40B4-BE49-F238E27FC236}">
                <a16:creationId xmlns:a16="http://schemas.microsoft.com/office/drawing/2014/main" id="{98F0AE25-01FD-674C-B1D1-924CABDEAD8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5981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D76FC-67E4-99C0-E0F2-3588C049EE4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0C2EE79-75C4-9DC9-BA56-81E0CE617AC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G-d's Infinite Resorces</a:t>
            </a:r>
          </a:p>
        </p:txBody>
      </p:sp>
      <p:sp>
        <p:nvSpPr>
          <p:cNvPr id="5" name="Rectangle 3">
            <a:extLst>
              <a:ext uri="{FF2B5EF4-FFF2-40B4-BE49-F238E27FC236}">
                <a16:creationId xmlns:a16="http://schemas.microsoft.com/office/drawing/2014/main" id="{BC138776-77BE-0600-9C72-7C603DA700D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3 2026 5787</a:t>
            </a:r>
          </a:p>
        </p:txBody>
      </p:sp>
      <p:sp>
        <p:nvSpPr>
          <p:cNvPr id="6" name="Rectangle 7">
            <a:extLst>
              <a:ext uri="{FF2B5EF4-FFF2-40B4-BE49-F238E27FC236}">
                <a16:creationId xmlns:a16="http://schemas.microsoft.com/office/drawing/2014/main" id="{3D1AD66F-A306-AADE-6677-B21F28E6598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2A2A20D-ADBF-F1AC-90CA-6FAAFCB4301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D828121-08D0-D49B-BC7A-759C87FB43A4}"/>
              </a:ext>
            </a:extLst>
          </p:cNvPr>
          <p:cNvSpPr>
            <a:spLocks noGrp="1" noChangeArrowheads="1"/>
          </p:cNvSpPr>
          <p:nvPr>
            <p:ph type="body" idx="1"/>
          </p:nvPr>
        </p:nvSpPr>
        <p:spPr>
          <a:xfrm>
            <a:off x="152400" y="4114800"/>
            <a:ext cx="6553200" cy="4876800"/>
          </a:xfrm>
        </p:spPr>
        <p:txBody>
          <a:bodyPr/>
          <a:lstStyle/>
          <a:p>
            <a:pPr algn="l"/>
            <a:endParaRPr lang="en-US" altLang="en-US" sz="1050" dirty="0"/>
          </a:p>
        </p:txBody>
      </p:sp>
      <p:cxnSp>
        <p:nvCxnSpPr>
          <p:cNvPr id="3" name="Straight Connector 2">
            <a:extLst>
              <a:ext uri="{FF2B5EF4-FFF2-40B4-BE49-F238E27FC236}">
                <a16:creationId xmlns:a16="http://schemas.microsoft.com/office/drawing/2014/main" id="{DCE5276D-9280-17AD-4FA8-FDFC49E563F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337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7200" b="0" spc="-225">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B26EB06D-C9AC-4BAA-90E1-11627B68CA4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878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562809BE-4F75-4AE8-85BB-D151C4B7CC4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61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87AE4B22-24C9-4BD8-A2D6-8E3898629F9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54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11E98B-EED2-4B67-A443-F4B6B35947A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66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65CDC162-1900-40CE-9BEB-10030CC81F0F}"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34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E4CB589C-4D57-407B-91A2-640CFE24FC6D}"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020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p>
            <a:fld id="{46F5A7C8-905E-4755-8782-9AD9A4FE91F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352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C47A99C-07AA-42E0-A17B-9B37B53AD972}"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802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3DAB7C7D-F77A-452E-A8B2-BE455B7E5109}"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48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740569"/>
            <a:ext cx="7886700" cy="253480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859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471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524168"/>
            <a:ext cx="6564224" cy="411726"/>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760045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42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2"/>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645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6"/>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6"/>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1692266"/>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3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836C97D-7EB4-4470-B36A-8CE1DF35336C}"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640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02A1C997-1C84-4E42-B804-9E6F0693A647}"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412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16257"/>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500"/>
                                        <p:tgtEl>
                                          <p:spTgt spid="3">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A3F2-947D-96EE-CE62-5AC837B3BA1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AFA1BCF-461B-8736-FDEA-513EF3A56418}"/>
              </a:ext>
            </a:extLst>
          </p:cNvPr>
          <p:cNvSpPr>
            <a:spLocks noGrp="1"/>
          </p:cNvSpPr>
          <p:nvPr>
            <p:ph type="subTitle" idx="1"/>
          </p:nvPr>
        </p:nvSpPr>
        <p:spPr>
          <a:xfrm>
            <a:off x="228600" y="209550"/>
            <a:ext cx="8610600" cy="4800600"/>
          </a:xfrm>
        </p:spPr>
        <p:txBody>
          <a:bodyPr anchor="t">
            <a:normAutofit/>
          </a:bodyPr>
          <a:lstStyle/>
          <a:p>
            <a:pPr algn="ctr"/>
            <a:r>
              <a:rPr lang="en-US" sz="4000" dirty="0">
                <a:solidFill>
                  <a:schemeClr val="tx1"/>
                </a:solidFill>
                <a:latin typeface="Arial Rounded MT Bold" panose="020F0704030504030204" pitchFamily="34" charset="0"/>
              </a:rPr>
              <a:t>Special Oneg Lunch announcement:</a:t>
            </a:r>
          </a:p>
          <a:p>
            <a:pPr marL="231775" indent="-231775" algn="l">
              <a:buFont typeface="Arial" panose="020B0604020202020204" pitchFamily="34" charset="0"/>
              <a:buChar char="•"/>
            </a:pPr>
            <a:r>
              <a:rPr lang="en-US" sz="4000" u="sng" dirty="0">
                <a:solidFill>
                  <a:srgbClr val="FFFF66"/>
                </a:solidFill>
                <a:latin typeface="Arial Rounded MT Bold" panose="020F0704030504030204" pitchFamily="34" charset="0"/>
              </a:rPr>
              <a:t>Food will be served in the Bring &amp; Share room</a:t>
            </a:r>
            <a:r>
              <a:rPr lang="en-US" sz="4000" dirty="0">
                <a:solidFill>
                  <a:schemeClr val="tx1"/>
                </a:solidFill>
                <a:latin typeface="Arial Rounded MT Bold" panose="020F0704030504030204" pitchFamily="34" charset="0"/>
              </a:rPr>
              <a:t>, NOT outside. </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Feel free to eat outside in the Sukkah or the picnic tables.   </a:t>
            </a:r>
          </a:p>
          <a:p>
            <a:pPr algn="l"/>
            <a:endParaRPr lang="en-US" sz="4000" dirty="0">
              <a:solidFill>
                <a:schemeClr val="tx1"/>
              </a:solidFill>
              <a:latin typeface="Arial Rounded MT Bold" panose="020F0704030504030204" pitchFamily="34" charset="0"/>
            </a:endParaRPr>
          </a:p>
          <a:p>
            <a:pPr algn="ct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190101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B922B-F547-2F80-B2CA-2FF706B505D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F2DF13D-A373-01E3-46AA-6F8BCA7F89C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3074" name="Picture 2" descr="A flydubai Boeing 737 MAX from Dubai to Tel Aviv which landed at Tabuk Airport in Saudi Arabia, September 30, 2026. (Social media: used in accordance with Clause 27a of the Copyright Law)">
            <a:extLst>
              <a:ext uri="{FF2B5EF4-FFF2-40B4-BE49-F238E27FC236}">
                <a16:creationId xmlns:a16="http://schemas.microsoft.com/office/drawing/2014/main" id="{F2BA05A4-5298-0591-6EDF-49DBF08BAC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625"/>
            <a:ext cx="8153400" cy="50958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BE6D3A5-B1CF-0584-79E5-13624FCA75D9}"/>
              </a:ext>
            </a:extLst>
          </p:cNvPr>
          <p:cNvSpPr txBox="1"/>
          <p:nvPr/>
        </p:nvSpPr>
        <p:spPr>
          <a:xfrm>
            <a:off x="593434" y="285750"/>
            <a:ext cx="4076501" cy="3170099"/>
          </a:xfrm>
          <a:prstGeom prst="rect">
            <a:avLst/>
          </a:prstGeom>
          <a:noFill/>
        </p:spPr>
        <p:txBody>
          <a:bodyPr wrap="none" rtlCol="0">
            <a:spAutoFit/>
          </a:bodyPr>
          <a:lstStyle/>
          <a:p>
            <a:pPr algn="l"/>
            <a:r>
              <a:rPr lang="en-US" dirty="0"/>
              <a:t>The flydubai </a:t>
            </a:r>
          </a:p>
          <a:p>
            <a:pPr algn="l"/>
            <a:r>
              <a:rPr lang="en-US" dirty="0"/>
              <a:t>flight that </a:t>
            </a:r>
          </a:p>
          <a:p>
            <a:pPr algn="l"/>
            <a:r>
              <a:rPr lang="en-US" dirty="0"/>
              <a:t>landed at </a:t>
            </a:r>
          </a:p>
          <a:p>
            <a:pPr algn="l"/>
            <a:r>
              <a:rPr lang="en-US" dirty="0"/>
              <a:t>Tabuk Airport </a:t>
            </a:r>
          </a:p>
          <a:p>
            <a:pPr algn="l"/>
            <a:r>
              <a:rPr lang="en-US" dirty="0"/>
              <a:t>in Saudi Arabia </a:t>
            </a:r>
          </a:p>
        </p:txBody>
      </p:sp>
    </p:spTree>
    <p:extLst>
      <p:ext uri="{BB962C8B-B14F-4D97-AF65-F5344CB8AC3E}">
        <p14:creationId xmlns:p14="http://schemas.microsoft.com/office/powerpoint/2010/main" val="409530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0DE0D-60E8-52F3-0B88-37EF3F5B4C4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8C1F465-F7D5-3230-8771-B8CCA159F67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098" name="Picture 2">
            <a:extLst>
              <a:ext uri="{FF2B5EF4-FFF2-40B4-BE49-F238E27FC236}">
                <a16:creationId xmlns:a16="http://schemas.microsoft.com/office/drawing/2014/main" id="{74DD9806-11F1-8864-E0CB-13F8F8F4CB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0"/>
            <a:ext cx="82296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370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E62FB-AAEB-C2F0-EA7C-ADBF2983D60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5D1458B-8459-D815-62D8-3B785F8BB16F}"/>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For Netanyahu, the remarkable convergence of events — a wounded captain managing to open the cockpit, passengers willing to charge toward danger, people aboard capable of treating the wounded, </a:t>
            </a:r>
          </a:p>
        </p:txBody>
      </p:sp>
    </p:spTree>
    <p:extLst>
      <p:ext uri="{BB962C8B-B14F-4D97-AF65-F5344CB8AC3E}">
        <p14:creationId xmlns:p14="http://schemas.microsoft.com/office/powerpoint/2010/main" val="53666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3F7F-CFC8-6DEE-D330-C3053C5D300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BF3E0AB-A585-0F4F-C0AB-FA9ACB48B4F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additional pilots available to take control and an aircraft surviving its violent descent — amounted to something beyond human courage alone.</a:t>
            </a:r>
          </a:p>
          <a:p>
            <a:pPr algn="l"/>
            <a:r>
              <a:rPr lang="en-US" sz="4000" dirty="0">
                <a:solidFill>
                  <a:schemeClr val="tx1"/>
                </a:solidFill>
                <a:latin typeface="Arial Rounded MT Bold" panose="020F0704030504030204" pitchFamily="34" charset="0"/>
              </a:rPr>
              <a:t>“What happened yesterday,” Netanyahu said, “is a chain of miracles with divine assistance.”</a:t>
            </a:r>
          </a:p>
        </p:txBody>
      </p:sp>
    </p:spTree>
    <p:extLst>
      <p:ext uri="{BB962C8B-B14F-4D97-AF65-F5344CB8AC3E}">
        <p14:creationId xmlns:p14="http://schemas.microsoft.com/office/powerpoint/2010/main" val="295344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34C99-4B74-43EF-A6BA-868F22EFE30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FDCEC04-8D3F-4B68-D684-C90EB0A3E89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With the aircraft hurtling downward, Yaniv </a:t>
            </a:r>
            <a:r>
              <a:rPr lang="en-US" sz="4000" dirty="0" err="1">
                <a:solidFill>
                  <a:schemeClr val="tx1"/>
                </a:solidFill>
                <a:latin typeface="Arial Rounded MT Bold" panose="020F0704030504030204" pitchFamily="34" charset="0"/>
              </a:rPr>
              <a:t>Hayun</a:t>
            </a:r>
            <a:r>
              <a:rPr lang="en-US" sz="4000" dirty="0">
                <a:solidFill>
                  <a:schemeClr val="tx1"/>
                </a:solidFill>
                <a:latin typeface="Arial Rounded MT Bold" panose="020F0704030504030204" pitchFamily="34" charset="0"/>
              </a:rPr>
              <a:t> managed to breach the cockpit with a crew member's help thanks to the Captain opening the door. Inside, chaos unfolded. Realizing a physical threat was actively compromising the flight, </a:t>
            </a:r>
          </a:p>
        </p:txBody>
      </p:sp>
    </p:spTree>
    <p:extLst>
      <p:ext uri="{BB962C8B-B14F-4D97-AF65-F5344CB8AC3E}">
        <p14:creationId xmlns:p14="http://schemas.microsoft.com/office/powerpoint/2010/main" val="406592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18C46-C990-750F-7E2C-0E3EEDAA9F0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8A14EF3-1278-5943-7C1C-FF1FEC7E0458}"/>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Yaniv did what had to be done: he fought the co-pilot, locked him in a chokehold, and dragged him out of the cockpit.</a:t>
            </a:r>
          </a:p>
          <a:p>
            <a:pPr algn="l"/>
            <a:r>
              <a:rPr lang="en-US" sz="4000" dirty="0">
                <a:solidFill>
                  <a:schemeClr val="tx1"/>
                </a:solidFill>
                <a:latin typeface="Arial Rounded MT Bold" panose="020F0704030504030204" pitchFamily="34" charset="0"/>
              </a:rPr>
              <a:t>With nobody at the controls and seconds ticking away, Yaniv went back in and grabbed the yoke and pulled back to help level the aircraft.</a:t>
            </a:r>
          </a:p>
        </p:txBody>
      </p:sp>
    </p:spTree>
    <p:extLst>
      <p:ext uri="{BB962C8B-B14F-4D97-AF65-F5344CB8AC3E}">
        <p14:creationId xmlns:p14="http://schemas.microsoft.com/office/powerpoint/2010/main" val="2301745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A7B58-6EFA-3D04-44BB-47B10A73403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EF60777-7770-EC61-9D8D-2DBE80569AA6}"/>
              </a:ext>
            </a:extLst>
          </p:cNvPr>
          <p:cNvSpPr>
            <a:spLocks noGrp="1"/>
          </p:cNvSpPr>
          <p:nvPr>
            <p:ph type="subTitle" idx="1"/>
          </p:nvPr>
        </p:nvSpPr>
        <p:spPr>
          <a:xfrm>
            <a:off x="228600" y="209550"/>
            <a:ext cx="8610600" cy="4800600"/>
          </a:xfrm>
        </p:spPr>
        <p:txBody>
          <a:bodyPr anchor="t">
            <a:normAutofit fontScale="92500"/>
          </a:bodyPr>
          <a:lstStyle/>
          <a:p>
            <a:pPr algn="l"/>
            <a:r>
              <a:rPr lang="en-US" sz="4000" dirty="0">
                <a:solidFill>
                  <a:schemeClr val="tx1"/>
                </a:solidFill>
                <a:latin typeface="Arial Rounded MT Bold" panose="020F0704030504030204" pitchFamily="34" charset="0"/>
              </a:rPr>
              <a:t>His professional aviation experience? Zero. His qualifications? "I had seen Air Crash Investigation on TV."</a:t>
            </a:r>
          </a:p>
          <a:p>
            <a:pPr algn="l"/>
            <a:r>
              <a:rPr lang="en-US" sz="4000" dirty="0">
                <a:solidFill>
                  <a:schemeClr val="tx1"/>
                </a:solidFill>
                <a:latin typeface="Arial Rounded MT Bold" panose="020F0704030504030204" pitchFamily="34" charset="0"/>
              </a:rPr>
              <a:t>Another qualified off duty pilot eventually stepped in to bring the aircraft down safely, but Yaniv's split-second bravery and iron-willed intervention stopped a catastrophe.</a:t>
            </a:r>
          </a:p>
        </p:txBody>
      </p:sp>
    </p:spTree>
    <p:extLst>
      <p:ext uri="{BB962C8B-B14F-4D97-AF65-F5344CB8AC3E}">
        <p14:creationId xmlns:p14="http://schemas.microsoft.com/office/powerpoint/2010/main" val="2023502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09461-AE55-3777-3AB7-B8B6CA459D9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E487D4E-502F-78BE-CD29-F28E54AF5A14}"/>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p:txBody>
      </p:sp>
      <p:pic>
        <p:nvPicPr>
          <p:cNvPr id="6146" name="Picture 2" descr="May be an image of water heater and text">
            <a:extLst>
              <a:ext uri="{FF2B5EF4-FFF2-40B4-BE49-F238E27FC236}">
                <a16:creationId xmlns:a16="http://schemas.microsoft.com/office/drawing/2014/main" id="{F06CD4A9-4147-E94B-3CD0-D4610944E8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754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81CEF-B81D-6BDE-B9B2-0E5DE448EA0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6839DA8-371A-B906-F0C4-881A5B9ABDC0}"/>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Israel was not founded so that the world could better mourn Jewish victims. Israel was founded so that there would be fewer Jewish victims to mourn. From Masada to the Warsaw Ghetto to the founding of the state, a single idea runs through Jewish memory: </a:t>
            </a:r>
          </a:p>
        </p:txBody>
      </p:sp>
    </p:spTree>
    <p:extLst>
      <p:ext uri="{BB962C8B-B14F-4D97-AF65-F5344CB8AC3E}">
        <p14:creationId xmlns:p14="http://schemas.microsoft.com/office/powerpoint/2010/main" val="1187027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1FAA9-02A2-62B4-402F-3DDE0F9381C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3FC0EC-AFAC-2A94-566A-448982C3D80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we cannot count on others to save us in time. Golda Meir distilled this experience into a formulation that has lost none of its edge to this day: better to be alive and criticized than dead and honored...</a:t>
            </a:r>
          </a:p>
          <a:p>
            <a:pPr algn="l"/>
            <a:endParaRPr lang="en-US" sz="4000" dirty="0">
              <a:solidFill>
                <a:schemeClr val="tx1"/>
              </a:solidFill>
              <a:latin typeface="Arial Rounded MT Bold" panose="020F0704030504030204" pitchFamily="34" charset="0"/>
            </a:endParaRP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945817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67DCE-4E6F-81A9-3D19-81A3D0B2726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1DDFA76-1C53-67A8-E58A-805078A55FC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Since we are talking about heroism </a:t>
            </a:r>
          </a:p>
          <a:p>
            <a:pPr algn="l"/>
            <a:endParaRPr lang="en-US" sz="4000" dirty="0">
              <a:solidFill>
                <a:schemeClr val="tx1"/>
              </a:solidFill>
              <a:latin typeface="Arial Rounded MT Bold" panose="020F0704030504030204" pitchFamily="34" charset="0"/>
            </a:endParaRPr>
          </a:p>
          <a:p>
            <a:pPr algn="l"/>
            <a:r>
              <a:rPr lang="en-US" sz="4000" dirty="0">
                <a:solidFill>
                  <a:schemeClr val="tx1"/>
                </a:solidFill>
                <a:latin typeface="Arial Rounded MT Bold" panose="020F0704030504030204" pitchFamily="34" charset="0"/>
              </a:rPr>
              <a:t>Built from the </a:t>
            </a:r>
            <a:r>
              <a:rPr lang="en-US" sz="4000" dirty="0" err="1">
                <a:solidFill>
                  <a:schemeClr val="tx1"/>
                </a:solidFill>
                <a:latin typeface="Arial Rounded MT Bold" panose="020F0704030504030204" pitchFamily="34" charset="0"/>
              </a:rPr>
              <a:t>shoresh</a:t>
            </a:r>
            <a:r>
              <a:rPr lang="en-US" sz="4000" dirty="0">
                <a:solidFill>
                  <a:schemeClr val="tx1"/>
                </a:solidFill>
                <a:latin typeface="Arial Rounded MT Bold" panose="020F0704030504030204" pitchFamily="34" charset="0"/>
              </a:rPr>
              <a:t> (root) </a:t>
            </a:r>
            <a:r>
              <a:rPr lang="he-IL" sz="4000" b="1" dirty="0">
                <a:solidFill>
                  <a:schemeClr val="tx1"/>
                </a:solidFill>
                <a:latin typeface="David" panose="020E0502060401010101" pitchFamily="34" charset="-79"/>
                <a:cs typeface="David" panose="020E0502060401010101" pitchFamily="34" charset="-79"/>
              </a:rPr>
              <a:t>ג-ב-ר</a:t>
            </a:r>
          </a:p>
          <a:p>
            <a:pPr algn="l"/>
            <a:r>
              <a:rPr lang="en-US" sz="4000" dirty="0">
                <a:solidFill>
                  <a:schemeClr val="tx1"/>
                </a:solidFill>
                <a:latin typeface="Arial Rounded MT Bold" panose="020F0704030504030204" pitchFamily="34" charset="0"/>
              </a:rPr>
              <a:t>Creates a family of related words: </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820557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7BD72-7D9E-3BB4-2A24-5F7ACFA39B6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753BA60-2B34-FC34-2766-CF6386297883}"/>
              </a:ext>
            </a:extLst>
          </p:cNvPr>
          <p:cNvSpPr>
            <a:spLocks noGrp="1"/>
          </p:cNvSpPr>
          <p:nvPr>
            <p:ph type="subTitle" idx="1"/>
          </p:nvPr>
        </p:nvSpPr>
        <p:spPr>
          <a:xfrm>
            <a:off x="266700" y="171450"/>
            <a:ext cx="8610600" cy="4800600"/>
          </a:xfrm>
        </p:spPr>
        <p:txBody>
          <a:bodyPr anchor="t">
            <a:normAutofit/>
          </a:bodyPr>
          <a:lstStyle/>
          <a:p>
            <a:pPr algn="l" fontAlgn="base"/>
            <a:r>
              <a:rPr lang="en-US" sz="4000" dirty="0">
                <a:solidFill>
                  <a:schemeClr val="tx1"/>
                </a:solidFill>
                <a:latin typeface="Arial Rounded MT Bold" panose="020F0704030504030204" pitchFamily="34" charset="0"/>
              </a:rPr>
              <a:t> </a:t>
            </a:r>
            <a:r>
              <a:rPr lang="he-IL" sz="4000" b="1" dirty="0">
                <a:solidFill>
                  <a:schemeClr val="tx1"/>
                </a:solidFill>
                <a:latin typeface="David" panose="020E0502060401010101" pitchFamily="34" charset="-79"/>
                <a:cs typeface="David" panose="020E0502060401010101" pitchFamily="34" charset="-79"/>
              </a:rPr>
              <a:t>מה קורה גבר</a:t>
            </a:r>
            <a:r>
              <a:rPr lang="en-US" sz="4000" b="1" dirty="0">
                <a:solidFill>
                  <a:schemeClr val="tx1"/>
                </a:solidFill>
                <a:latin typeface="David" panose="020E0502060401010101" pitchFamily="34" charset="-79"/>
                <a:cs typeface="David" panose="020E0502060401010101" pitchFamily="34" charset="-79"/>
              </a:rPr>
              <a:t> </a:t>
            </a:r>
            <a:r>
              <a:rPr lang="en-US" sz="4000" dirty="0">
                <a:solidFill>
                  <a:schemeClr val="tx1"/>
                </a:solidFill>
                <a:latin typeface="Arial Rounded MT Bold" panose="020F0704030504030204" pitchFamily="34" charset="0"/>
              </a:rPr>
              <a:t>→ Ma </a:t>
            </a:r>
            <a:r>
              <a:rPr lang="en-US" sz="4000" dirty="0" err="1">
                <a:solidFill>
                  <a:schemeClr val="tx1"/>
                </a:solidFill>
                <a:latin typeface="Arial Rounded MT Bold" panose="020F0704030504030204" pitchFamily="34" charset="0"/>
              </a:rPr>
              <a:t>koreh</a:t>
            </a:r>
            <a:r>
              <a:rPr lang="en-US" sz="4000" dirty="0">
                <a:solidFill>
                  <a:schemeClr val="tx1"/>
                </a:solidFill>
                <a:latin typeface="Arial Rounded MT Bold" panose="020F0704030504030204" pitchFamily="34" charset="0"/>
              </a:rPr>
              <a:t> </a:t>
            </a:r>
            <a:r>
              <a:rPr lang="en-US" sz="4000" dirty="0" err="1">
                <a:solidFill>
                  <a:schemeClr val="tx1"/>
                </a:solidFill>
                <a:latin typeface="Arial Rounded MT Bold" panose="020F0704030504030204" pitchFamily="34" charset="0"/>
              </a:rPr>
              <a:t>gever</a:t>
            </a:r>
            <a:r>
              <a:rPr lang="en-US" sz="4000" dirty="0">
                <a:solidFill>
                  <a:schemeClr val="tx1"/>
                </a:solidFill>
                <a:latin typeface="Arial Rounded MT Bold" panose="020F0704030504030204" pitchFamily="34" charset="0"/>
              </a:rPr>
              <a:t> - What's up man?</a:t>
            </a:r>
          </a:p>
          <a:p>
            <a:pPr algn="l" fontAlgn="base"/>
            <a:endParaRPr lang="en-US" sz="4000" dirty="0">
              <a:solidFill>
                <a:schemeClr val="tx1"/>
              </a:solidFill>
              <a:latin typeface="Arial Rounded MT Bold" panose="020F0704030504030204" pitchFamily="34" charset="0"/>
            </a:endParaRPr>
          </a:p>
          <a:p>
            <a:pPr lvl="0" algn="l" fontAlgn="base"/>
            <a:r>
              <a:rPr lang="he-IL" sz="4000" b="1" dirty="0">
                <a:solidFill>
                  <a:schemeClr val="tx1"/>
                </a:solidFill>
                <a:latin typeface="David" panose="020E0502060401010101" pitchFamily="34" charset="-79"/>
                <a:cs typeface="David" panose="020E0502060401010101" pitchFamily="34" charset="-79"/>
              </a:rPr>
              <a:t>גבר גבר </a:t>
            </a:r>
            <a:r>
              <a:rPr lang="en-US" sz="4000" dirty="0">
                <a:solidFill>
                  <a:schemeClr val="tx1"/>
                </a:solidFill>
                <a:latin typeface="Arial Rounded MT Bold" panose="020F0704030504030204" pitchFamily="34" charset="0"/>
              </a:rPr>
              <a:t>→ Gever </a:t>
            </a:r>
            <a:r>
              <a:rPr lang="en-US" sz="4000" dirty="0" err="1">
                <a:solidFill>
                  <a:schemeClr val="tx1"/>
                </a:solidFill>
                <a:latin typeface="Arial Rounded MT Bold" panose="020F0704030504030204" pitchFamily="34" charset="0"/>
              </a:rPr>
              <a:t>gever</a:t>
            </a:r>
            <a:r>
              <a:rPr lang="en-US" sz="4000" dirty="0">
                <a:solidFill>
                  <a:schemeClr val="tx1"/>
                </a:solidFill>
                <a:latin typeface="Arial Rounded MT Bold" panose="020F0704030504030204" pitchFamily="34" charset="0"/>
              </a:rPr>
              <a:t> - Great guy/Good man (expression of praise), "macho"</a:t>
            </a:r>
            <a:endParaRPr lang="en-US" sz="4000" b="1"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39021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D381C-BE7B-6A41-036D-9611FD8221E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8C7536D-A83B-D395-42C1-8BFC4D96E274}"/>
              </a:ext>
            </a:extLst>
          </p:cNvPr>
          <p:cNvSpPr>
            <a:spLocks noGrp="1"/>
          </p:cNvSpPr>
          <p:nvPr>
            <p:ph type="subTitle" idx="1"/>
          </p:nvPr>
        </p:nvSpPr>
        <p:spPr>
          <a:xfrm>
            <a:off x="266700" y="171450"/>
            <a:ext cx="8610600" cy="4800600"/>
          </a:xfrm>
        </p:spPr>
        <p:txBody>
          <a:bodyPr anchor="t">
            <a:normAutofit/>
          </a:bodyPr>
          <a:lstStyle/>
          <a:p>
            <a:pPr lvl="0" algn="l" fontAlgn="base"/>
            <a:r>
              <a:rPr lang="he-IL" sz="4000" b="1" dirty="0">
                <a:solidFill>
                  <a:schemeClr val="tx1"/>
                </a:solidFill>
                <a:latin typeface="David" panose="020E0502060401010101" pitchFamily="34" charset="-79"/>
                <a:cs typeface="David" panose="020E0502060401010101" pitchFamily="34" charset="-79"/>
              </a:rPr>
              <a:t>אתה גבר</a:t>
            </a:r>
            <a:r>
              <a:rPr lang="en-US" sz="4000" b="1" dirty="0">
                <a:solidFill>
                  <a:schemeClr val="tx1"/>
                </a:solidFill>
                <a:latin typeface="David" panose="020E0502060401010101" pitchFamily="34" charset="-79"/>
                <a:cs typeface="David" panose="020E0502060401010101" pitchFamily="34" charset="-79"/>
              </a:rPr>
              <a:t> </a:t>
            </a:r>
            <a:r>
              <a:rPr lang="en-US" sz="4000" dirty="0">
                <a:solidFill>
                  <a:schemeClr val="tx1"/>
                </a:solidFill>
                <a:latin typeface="Arial Rounded MT Bold" panose="020F0704030504030204" pitchFamily="34" charset="0"/>
              </a:rPr>
              <a:t>→ Ata </a:t>
            </a:r>
            <a:r>
              <a:rPr lang="en-US" sz="4000" dirty="0" err="1">
                <a:solidFill>
                  <a:schemeClr val="tx1"/>
                </a:solidFill>
                <a:latin typeface="Arial Rounded MT Bold" panose="020F0704030504030204" pitchFamily="34" charset="0"/>
              </a:rPr>
              <a:t>gever</a:t>
            </a:r>
            <a:r>
              <a:rPr lang="en-US" sz="4000" dirty="0">
                <a:solidFill>
                  <a:schemeClr val="tx1"/>
                </a:solidFill>
                <a:latin typeface="Arial Rounded MT Bold" panose="020F0704030504030204" pitchFamily="34" charset="0"/>
              </a:rPr>
              <a:t> - You're the man</a:t>
            </a:r>
          </a:p>
          <a:p>
            <a:pPr lvl="0" algn="l" fontAlgn="base"/>
            <a:endParaRPr lang="en-US" sz="4000" dirty="0">
              <a:solidFill>
                <a:schemeClr val="tx1"/>
              </a:solidFill>
              <a:latin typeface="Arial Rounded MT Bold" panose="020F0704030504030204" pitchFamily="34" charset="0"/>
            </a:endParaRPr>
          </a:p>
          <a:p>
            <a:pPr lvl="0" algn="l" fontAlgn="base"/>
            <a:r>
              <a:rPr lang="he-IL" sz="4000" b="1" dirty="0">
                <a:solidFill>
                  <a:schemeClr val="tx1"/>
                </a:solidFill>
                <a:latin typeface="David" panose="020E0502060401010101" pitchFamily="34" charset="-79"/>
                <a:cs typeface="David" panose="020E0502060401010101" pitchFamily="34" charset="-79"/>
              </a:rPr>
              <a:t>תהיה גבר</a:t>
            </a:r>
            <a:r>
              <a:rPr lang="en-US" sz="4000" b="1" dirty="0">
                <a:solidFill>
                  <a:schemeClr val="tx1"/>
                </a:solidFill>
                <a:latin typeface="David" panose="020E0502060401010101" pitchFamily="34" charset="-79"/>
                <a:cs typeface="David" panose="020E0502060401010101" pitchFamily="34" charset="-79"/>
              </a:rPr>
              <a:t> </a:t>
            </a:r>
            <a:r>
              <a:rPr lang="en-US" sz="4000" dirty="0">
                <a:solidFill>
                  <a:schemeClr val="tx1"/>
                </a:solidFill>
                <a:latin typeface="Arial Rounded MT Bold" panose="020F0704030504030204" pitchFamily="34" charset="0"/>
              </a:rPr>
              <a:t>→ </a:t>
            </a:r>
            <a:r>
              <a:rPr lang="en-US" sz="4000" dirty="0" err="1">
                <a:solidFill>
                  <a:schemeClr val="tx1"/>
                </a:solidFill>
                <a:latin typeface="Arial Rounded MT Bold" panose="020F0704030504030204" pitchFamily="34" charset="0"/>
              </a:rPr>
              <a:t>Tihye</a:t>
            </a:r>
            <a:r>
              <a:rPr lang="en-US" sz="4000" dirty="0">
                <a:solidFill>
                  <a:schemeClr val="tx1"/>
                </a:solidFill>
                <a:latin typeface="Arial Rounded MT Bold" panose="020F0704030504030204" pitchFamily="34" charset="0"/>
              </a:rPr>
              <a:t> </a:t>
            </a:r>
            <a:r>
              <a:rPr lang="en-US" sz="4000" dirty="0" err="1">
                <a:solidFill>
                  <a:schemeClr val="tx1"/>
                </a:solidFill>
                <a:latin typeface="Arial Rounded MT Bold" panose="020F0704030504030204" pitchFamily="34" charset="0"/>
              </a:rPr>
              <a:t>gever</a:t>
            </a:r>
            <a:r>
              <a:rPr lang="en-US" sz="4000" dirty="0">
                <a:solidFill>
                  <a:schemeClr val="tx1"/>
                </a:solidFill>
                <a:latin typeface="Arial Rounded MT Bold" panose="020F0704030504030204" pitchFamily="34" charset="0"/>
              </a:rPr>
              <a:t> - Be a man (encouragement)</a:t>
            </a:r>
            <a:endParaRPr lang="en-US" sz="4000" b="1" dirty="0">
              <a:solidFill>
                <a:schemeClr val="tx1"/>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66115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12E3A-C89E-15C3-E3BD-FB4B8A374C3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1D55337-49E3-488A-EB4E-ED2380B7718C}"/>
              </a:ext>
            </a:extLst>
          </p:cNvPr>
          <p:cNvSpPr>
            <a:spLocks noGrp="1"/>
          </p:cNvSpPr>
          <p:nvPr>
            <p:ph type="subTitle" idx="1"/>
          </p:nvPr>
        </p:nvSpPr>
        <p:spPr>
          <a:xfrm>
            <a:off x="266700" y="171450"/>
            <a:ext cx="8610600" cy="4800600"/>
          </a:xfrm>
        </p:spPr>
        <p:txBody>
          <a:bodyPr anchor="t">
            <a:normAutofit/>
          </a:bodyPr>
          <a:lstStyle/>
          <a:p>
            <a:pPr lvl="0" algn="l" fontAlgn="base"/>
            <a:r>
              <a:rPr lang="he-IL" sz="4000" b="1" dirty="0">
                <a:solidFill>
                  <a:schemeClr val="tx1"/>
                </a:solidFill>
                <a:latin typeface="David" panose="020E0502060401010101" pitchFamily="34" charset="-79"/>
                <a:cs typeface="David" panose="020E0502060401010101" pitchFamily="34" charset="-79"/>
              </a:rPr>
              <a:t>איזה גבר </a:t>
            </a:r>
            <a:r>
              <a:rPr lang="en-US" sz="4000" dirty="0">
                <a:solidFill>
                  <a:schemeClr val="tx1"/>
                </a:solidFill>
                <a:latin typeface="Arial Rounded MT Bold" panose="020F0704030504030204" pitchFamily="34" charset="0"/>
              </a:rPr>
              <a:t>→ </a:t>
            </a:r>
            <a:r>
              <a:rPr lang="en-US" sz="4000" dirty="0" err="1">
                <a:solidFill>
                  <a:schemeClr val="tx1"/>
                </a:solidFill>
                <a:latin typeface="Arial Rounded MT Bold" panose="020F0704030504030204" pitchFamily="34" charset="0"/>
              </a:rPr>
              <a:t>Eizeh</a:t>
            </a:r>
            <a:r>
              <a:rPr lang="en-US" sz="4000" dirty="0">
                <a:solidFill>
                  <a:schemeClr val="tx1"/>
                </a:solidFill>
                <a:latin typeface="Arial Rounded MT Bold" panose="020F0704030504030204" pitchFamily="34" charset="0"/>
              </a:rPr>
              <a:t> </a:t>
            </a:r>
            <a:r>
              <a:rPr lang="en-US" sz="4000" dirty="0" err="1">
                <a:solidFill>
                  <a:schemeClr val="tx1"/>
                </a:solidFill>
                <a:latin typeface="Arial Rounded MT Bold" panose="020F0704030504030204" pitchFamily="34" charset="0"/>
              </a:rPr>
              <a:t>gever</a:t>
            </a:r>
            <a:r>
              <a:rPr lang="en-US" sz="4000" dirty="0">
                <a:solidFill>
                  <a:schemeClr val="tx1"/>
                </a:solidFill>
                <a:latin typeface="Arial Rounded MT Bold" panose="020F0704030504030204" pitchFamily="34" charset="0"/>
              </a:rPr>
              <a:t> - What a guy! (compliment)</a:t>
            </a:r>
          </a:p>
          <a:p>
            <a:pPr lvl="0" algn="l" fontAlgn="base"/>
            <a:endParaRPr lang="en-US" sz="4000" dirty="0">
              <a:solidFill>
                <a:schemeClr val="tx1"/>
              </a:solidFill>
              <a:latin typeface="Arial Rounded MT Bold" panose="020F0704030504030204" pitchFamily="34" charset="0"/>
            </a:endParaRPr>
          </a:p>
          <a:p>
            <a:pPr lvl="0" algn="l" fontAlgn="base"/>
            <a:r>
              <a:rPr lang="he-IL" sz="4000" b="1" dirty="0">
                <a:solidFill>
                  <a:schemeClr val="tx1"/>
                </a:solidFill>
                <a:latin typeface="David" panose="020E0502060401010101" pitchFamily="34" charset="-79"/>
                <a:cs typeface="David" panose="020E0502060401010101" pitchFamily="34" charset="-79"/>
              </a:rPr>
              <a:t>להסגביר</a:t>
            </a:r>
            <a:r>
              <a:rPr lang="en-US" sz="4000" b="1" dirty="0">
                <a:solidFill>
                  <a:schemeClr val="tx1"/>
                </a:solidFill>
                <a:latin typeface="David" panose="020E0502060401010101" pitchFamily="34" charset="-79"/>
                <a:cs typeface="David" panose="020E0502060401010101" pitchFamily="34" charset="-79"/>
              </a:rPr>
              <a:t> → </a:t>
            </a:r>
            <a:r>
              <a:rPr lang="en-US" sz="4000" dirty="0" err="1">
                <a:solidFill>
                  <a:schemeClr val="tx1"/>
                </a:solidFill>
                <a:latin typeface="Arial Rounded MT Bold" panose="020F0704030504030204" pitchFamily="34" charset="0"/>
              </a:rPr>
              <a:t>Lehasgbir</a:t>
            </a:r>
            <a:r>
              <a:rPr lang="en-US" sz="4000" dirty="0">
                <a:solidFill>
                  <a:schemeClr val="tx1"/>
                </a:solidFill>
                <a:latin typeface="Arial Rounded MT Bold" panose="020F0704030504030204" pitchFamily="34" charset="0"/>
              </a:rPr>
              <a:t> – to mansplain </a:t>
            </a:r>
            <a:r>
              <a:rPr lang="en-US" sz="4000" b="1" dirty="0">
                <a:solidFill>
                  <a:schemeClr val="tx1"/>
                </a:solidFill>
                <a:latin typeface="David" panose="020E0502060401010101" pitchFamily="34" charset="-79"/>
                <a:cs typeface="David" panose="020E0502060401010101" pitchFamily="34" charset="-79"/>
              </a:rPr>
              <a:t>(</a:t>
            </a:r>
            <a:r>
              <a:rPr lang="he-IL" sz="4000" b="1" dirty="0">
                <a:solidFill>
                  <a:schemeClr val="tx1"/>
                </a:solidFill>
                <a:latin typeface="David" panose="020E0502060401010101" pitchFamily="34" charset="-79"/>
                <a:cs typeface="David" panose="020E0502060401010101" pitchFamily="34" charset="-79"/>
              </a:rPr>
              <a:t>להסביר + גבר</a:t>
            </a:r>
            <a:r>
              <a:rPr lang="en-US" sz="4000" b="1" dirty="0">
                <a:solidFill>
                  <a:schemeClr val="tx1"/>
                </a:solidFill>
                <a:latin typeface="David" panose="020E0502060401010101" pitchFamily="34" charset="-79"/>
                <a:cs typeface="David" panose="020E0502060401010101" pitchFamily="34" charset="-79"/>
              </a:rPr>
              <a:t>)</a:t>
            </a:r>
          </a:p>
        </p:txBody>
      </p:sp>
    </p:spTree>
    <p:extLst>
      <p:ext uri="{BB962C8B-B14F-4D97-AF65-F5344CB8AC3E}">
        <p14:creationId xmlns:p14="http://schemas.microsoft.com/office/powerpoint/2010/main" val="4213309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A8E27-6D23-57B9-760F-A884B57AF51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B528684-D313-4527-0F53-4B43DF51EC2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00212CDD-4876-3006-3557-3EFC2725D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1077433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88FF0-B41B-FFBC-5BF2-6663D512572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11C439B-06ED-6628-ACAB-C047648C70D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FD3689C-C506-5454-7209-4301829E0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5F984ED9-D3B8-07DA-6406-0B461CA38636}"/>
              </a:ext>
            </a:extLst>
          </p:cNvPr>
          <p:cNvSpPr txBox="1"/>
          <p:nvPr/>
        </p:nvSpPr>
        <p:spPr>
          <a:xfrm>
            <a:off x="206943" y="209550"/>
            <a:ext cx="6138860" cy="1323439"/>
          </a:xfrm>
          <a:prstGeom prst="rect">
            <a:avLst/>
          </a:prstGeom>
          <a:noFill/>
        </p:spPr>
        <p:txBody>
          <a:bodyPr wrap="none" rtlCol="0">
            <a:spAutoFit/>
          </a:bodyPr>
          <a:lstStyle/>
          <a:p>
            <a:pPr algn="l"/>
            <a:r>
              <a:rPr lang="en-US" dirty="0">
                <a:solidFill>
                  <a:schemeClr val="tx1"/>
                </a:solidFill>
              </a:rPr>
              <a:t>G-d’s Infinite Resources</a:t>
            </a:r>
          </a:p>
          <a:p>
            <a:pPr marL="568325" indent="-568325" algn="l">
              <a:buFont typeface="+mj-lt"/>
              <a:buAutoNum type="arabicPeriod"/>
            </a:pPr>
            <a:r>
              <a:rPr lang="en-US" dirty="0">
                <a:solidFill>
                  <a:schemeClr val="tx1"/>
                </a:solidFill>
              </a:rPr>
              <a:t>Some inventory</a:t>
            </a:r>
          </a:p>
        </p:txBody>
      </p:sp>
    </p:spTree>
    <p:extLst>
      <p:ext uri="{BB962C8B-B14F-4D97-AF65-F5344CB8AC3E}">
        <p14:creationId xmlns:p14="http://schemas.microsoft.com/office/powerpoint/2010/main" val="3906055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A5448-0A3B-0255-2609-61DF30A68FE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9BCAEE0-6DC9-B563-26AB-40DCC424460D}"/>
              </a:ext>
            </a:extLst>
          </p:cNvPr>
          <p:cNvSpPr txBox="1"/>
          <p:nvPr/>
        </p:nvSpPr>
        <p:spPr>
          <a:xfrm>
            <a:off x="2286000" y="190953"/>
            <a:ext cx="4572000" cy="738664"/>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cs typeface="Arial" panose="020B0604020202020204" pitchFamily="34" charset="0"/>
              </a:rPr>
              <a:t>D’varim (Deuteronomy) 33:24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6B74C5A2-52D1-8CA5-A6F9-286E85D09F54}"/>
              </a:ext>
            </a:extLst>
          </p:cNvPr>
          <p:cNvSpPr txBox="1"/>
          <p:nvPr/>
        </p:nvSpPr>
        <p:spPr>
          <a:xfrm>
            <a:off x="285750" y="615406"/>
            <a:ext cx="8572500" cy="3889526"/>
          </a:xfrm>
          <a:prstGeom prst="rect">
            <a:avLst/>
          </a:prstGeom>
          <a:noFill/>
        </p:spPr>
        <p:txBody>
          <a:bodyPr wrap="square">
            <a:spAutoFit/>
          </a:bodyPr>
          <a:lstStyle/>
          <a:p>
            <a:pPr algn="r" defTabSz="685800" fontAlgn="auto">
              <a:spcBef>
                <a:spcPts val="0"/>
              </a:spcBef>
              <a:spcAft>
                <a:spcPts val="0"/>
              </a:spcAft>
              <a:defRPr/>
            </a:pPr>
            <a:r>
              <a:rPr lang="en-US" sz="4500" b="1" dirty="0" err="1">
                <a:solidFill>
                  <a:prstClr val="white"/>
                </a:solidFill>
                <a:latin typeface="David" panose="020E0502060401010101" pitchFamily="34" charset="-79"/>
                <a:cs typeface="David" panose="020E0502060401010101" pitchFamily="34" charset="-79"/>
              </a:rPr>
              <a:t>וּלְאָש</a:t>
            </a:r>
            <a:r>
              <a:rPr lang="en-US" sz="4500" b="1" dirty="0">
                <a:solidFill>
                  <a:prstClr val="white"/>
                </a:solidFill>
                <a:latin typeface="David" panose="020E0502060401010101" pitchFamily="34" charset="-79"/>
                <a:cs typeface="David" panose="020E0502060401010101" pitchFamily="34" charset="-79"/>
              </a:rPr>
              <a:t>ֵׁ֣ר </a:t>
            </a:r>
            <a:r>
              <a:rPr lang="en-US" sz="4500" b="1" dirty="0" err="1">
                <a:solidFill>
                  <a:prstClr val="white"/>
                </a:solidFill>
                <a:latin typeface="David" panose="020E0502060401010101" pitchFamily="34" charset="-79"/>
                <a:cs typeface="David" panose="020E0502060401010101" pitchFamily="34" charset="-79"/>
              </a:rPr>
              <a:t>אָמ</a:t>
            </a:r>
            <a:r>
              <a:rPr lang="en-US" sz="4500" b="1" dirty="0">
                <a:solidFill>
                  <a:prstClr val="white"/>
                </a:solidFill>
                <a:latin typeface="David" panose="020E0502060401010101" pitchFamily="34" charset="-79"/>
                <a:cs typeface="David" panose="020E0502060401010101" pitchFamily="34" charset="-79"/>
              </a:rPr>
              <a:t>ַ֔ר בָּ</a:t>
            </a:r>
            <a:r>
              <a:rPr lang="en-US" sz="4500" b="1" dirty="0" err="1">
                <a:solidFill>
                  <a:prstClr val="white"/>
                </a:solidFill>
                <a:latin typeface="David" panose="020E0502060401010101" pitchFamily="34" charset="-79"/>
                <a:cs typeface="David" panose="020E0502060401010101" pitchFamily="34" charset="-79"/>
              </a:rPr>
              <a:t>ר֥וּך</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מִב</a:t>
            </a:r>
            <a:r>
              <a:rPr lang="en-US" sz="4500" b="1" dirty="0">
                <a:solidFill>
                  <a:prstClr val="white"/>
                </a:solidFill>
                <a:latin typeface="David" panose="020E0502060401010101" pitchFamily="34" charset="-79"/>
                <a:cs typeface="David" panose="020E0502060401010101" pitchFamily="34" charset="-79"/>
              </a:rPr>
              <a:t>ָּנִ֖</a:t>
            </a:r>
            <a:r>
              <a:rPr lang="en-US" sz="4500" b="1" dirty="0" err="1">
                <a:solidFill>
                  <a:prstClr val="white"/>
                </a:solidFill>
                <a:latin typeface="David" panose="020E0502060401010101" pitchFamily="34" charset="-79"/>
                <a:cs typeface="David" panose="020E0502060401010101" pitchFamily="34" charset="-79"/>
              </a:rPr>
              <a:t>ים</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אָש</a:t>
            </a:r>
            <a:r>
              <a:rPr lang="en-US" sz="4500" b="1" dirty="0">
                <a:solidFill>
                  <a:prstClr val="white"/>
                </a:solidFill>
                <a:latin typeface="David" panose="020E0502060401010101" pitchFamily="34" charset="-79"/>
                <a:cs typeface="David" panose="020E0502060401010101" pitchFamily="34" charset="-79"/>
              </a:rPr>
              <a:t>ֵׁ֑ר </a:t>
            </a:r>
            <a:r>
              <a:rPr lang="en-US" sz="4500" b="1" dirty="0" err="1">
                <a:solidFill>
                  <a:prstClr val="white"/>
                </a:solidFill>
                <a:latin typeface="David" panose="020E0502060401010101" pitchFamily="34" charset="-79"/>
                <a:cs typeface="David" panose="020E0502060401010101" pitchFamily="34" charset="-79"/>
              </a:rPr>
              <a:t>יְה</a:t>
            </a:r>
            <a:r>
              <a:rPr lang="en-US" sz="4500" b="1" dirty="0">
                <a:solidFill>
                  <a:prstClr val="white"/>
                </a:solidFill>
                <a:latin typeface="David" panose="020E0502060401010101" pitchFamily="34" charset="-79"/>
                <a:cs typeface="David" panose="020E0502060401010101" pitchFamily="34" charset="-79"/>
              </a:rPr>
              <a:t>ִ֤י </a:t>
            </a:r>
            <a:r>
              <a:rPr lang="en-US" sz="4500" b="1" dirty="0" err="1">
                <a:solidFill>
                  <a:prstClr val="white"/>
                </a:solidFill>
                <a:latin typeface="David" panose="020E0502060401010101" pitchFamily="34" charset="-79"/>
                <a:cs typeface="David" panose="020E0502060401010101" pitchFamily="34" charset="-79"/>
              </a:rPr>
              <a:t>רְצוּי</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אֶח</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יו</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וְטֹב</a:t>
            </a:r>
            <a:r>
              <a:rPr lang="en-US" sz="4500" b="1" dirty="0">
                <a:solidFill>
                  <a:prstClr val="white"/>
                </a:solidFill>
                <a:latin typeface="David" panose="020E0502060401010101" pitchFamily="34" charset="-79"/>
                <a:cs typeface="David" panose="020E0502060401010101" pitchFamily="34" charset="-79"/>
              </a:rPr>
              <a:t>ֵ֥ל בַּשֶּׁ֖</a:t>
            </a:r>
            <a:r>
              <a:rPr lang="en-US" sz="4500" b="1" dirty="0" err="1">
                <a:solidFill>
                  <a:prstClr val="white"/>
                </a:solidFill>
                <a:latin typeface="David" panose="020E0502060401010101" pitchFamily="34" charset="-79"/>
                <a:cs typeface="David" panose="020E0502060401010101" pitchFamily="34" charset="-79"/>
              </a:rPr>
              <a:t>מֶן</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רַגְלֽו</a:t>
            </a:r>
            <a:r>
              <a:rPr lang="en-US" sz="4500" b="1" dirty="0">
                <a:solidFill>
                  <a:prstClr val="white"/>
                </a:solidFill>
                <a:latin typeface="David" panose="020E0502060401010101" pitchFamily="34" charset="-79"/>
                <a:cs typeface="David" panose="020E0502060401010101" pitchFamily="34" charset="-79"/>
              </a:rPr>
              <a:t>ֹ׃ </a:t>
            </a: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r>
              <a:rPr lang="en-US" sz="3300" baseline="30000" dirty="0">
                <a:solidFill>
                  <a:prstClr val="white"/>
                </a:solidFill>
                <a:latin typeface="Corbel" panose="020B0503020204020204"/>
                <a:cs typeface="+mn-cs"/>
              </a:rPr>
              <a:t> </a:t>
            </a:r>
            <a:r>
              <a:rPr lang="en-US" sz="3300" dirty="0">
                <a:solidFill>
                  <a:prstClr val="white"/>
                </a:solidFill>
                <a:cs typeface="+mn-cs"/>
              </a:rPr>
              <a:t>Of Asher he said:</a:t>
            </a:r>
          </a:p>
          <a:p>
            <a:pPr algn="l" defTabSz="685800" fontAlgn="auto">
              <a:spcBef>
                <a:spcPts val="0"/>
              </a:spcBef>
              <a:spcAft>
                <a:spcPts val="0"/>
              </a:spcAft>
              <a:defRPr/>
            </a:pPr>
            <a:r>
              <a:rPr lang="en-US" sz="3300" dirty="0">
                <a:solidFill>
                  <a:prstClr val="white"/>
                </a:solidFill>
                <a:cs typeface="+mn-cs"/>
              </a:rPr>
              <a:t>“May Asher be most blessed of sons,</a:t>
            </a:r>
            <a:br>
              <a:rPr lang="en-US" sz="3300" dirty="0">
                <a:solidFill>
                  <a:prstClr val="white"/>
                </a:solidFill>
                <a:cs typeface="+mn-cs"/>
              </a:rPr>
            </a:br>
            <a:r>
              <a:rPr lang="en-US" sz="3300" dirty="0">
                <a:solidFill>
                  <a:prstClr val="white"/>
                </a:solidFill>
                <a:cs typeface="+mn-cs"/>
              </a:rPr>
              <a:t>may he be the favorite among his brothers and </a:t>
            </a:r>
            <a:r>
              <a:rPr lang="en-US" sz="3300" u="sng" dirty="0">
                <a:solidFill>
                  <a:srgbClr val="FFFF66"/>
                </a:solidFill>
                <a:cs typeface="+mn-cs"/>
              </a:rPr>
              <a:t>bathe his feet in oil</a:t>
            </a:r>
            <a:r>
              <a:rPr lang="en-US" sz="3300" dirty="0">
                <a:solidFill>
                  <a:prstClr val="white"/>
                </a:solidFill>
                <a:cs typeface="+mn-cs"/>
              </a:rPr>
              <a:t>.</a:t>
            </a:r>
          </a:p>
        </p:txBody>
      </p:sp>
    </p:spTree>
    <p:extLst>
      <p:ext uri="{BB962C8B-B14F-4D97-AF65-F5344CB8AC3E}">
        <p14:creationId xmlns:p14="http://schemas.microsoft.com/office/powerpoint/2010/main" val="424622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673C8-EC74-10B5-85C8-4AC6C60E74F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EFE25B8-D894-73B1-E879-41636A9C5967}"/>
              </a:ext>
            </a:extLst>
          </p:cNvPr>
          <p:cNvSpPr txBox="1"/>
          <p:nvPr/>
        </p:nvSpPr>
        <p:spPr>
          <a:xfrm>
            <a:off x="2286000" y="190953"/>
            <a:ext cx="4572000" cy="738664"/>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cs typeface="Arial" panose="020B0604020202020204" pitchFamily="34" charset="0"/>
              </a:rPr>
              <a:t>D’varim (Deuteronomy) 33:25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C94E1FF7-DB9A-1D57-5C39-77B87A2A85C8}"/>
              </a:ext>
            </a:extLst>
          </p:cNvPr>
          <p:cNvSpPr txBox="1"/>
          <p:nvPr/>
        </p:nvSpPr>
        <p:spPr>
          <a:xfrm>
            <a:off x="285750" y="615406"/>
            <a:ext cx="8572500" cy="2435282"/>
          </a:xfrm>
          <a:prstGeom prst="rect">
            <a:avLst/>
          </a:prstGeom>
          <a:noFill/>
        </p:spPr>
        <p:txBody>
          <a:bodyPr wrap="square">
            <a:spAutoFit/>
          </a:bodyPr>
          <a:lstStyle/>
          <a:p>
            <a:pPr algn="r" defTabSz="685800" fontAlgn="auto">
              <a:spcBef>
                <a:spcPts val="0"/>
              </a:spcBef>
              <a:spcAft>
                <a:spcPts val="0"/>
              </a:spcAft>
              <a:defRPr/>
            </a:pPr>
            <a:r>
              <a:rPr lang="en-US" sz="4500" b="1" dirty="0">
                <a:solidFill>
                  <a:prstClr val="white"/>
                </a:solidFill>
                <a:latin typeface="David" panose="020E0502060401010101" pitchFamily="34" charset="-79"/>
                <a:cs typeface="David" panose="020E0502060401010101" pitchFamily="34" charset="-79"/>
              </a:rPr>
              <a:t>בַּ</a:t>
            </a:r>
            <a:r>
              <a:rPr lang="en-US" sz="4500" b="1" dirty="0" err="1">
                <a:solidFill>
                  <a:prstClr val="white"/>
                </a:solidFill>
                <a:latin typeface="David" panose="020E0502060401010101" pitchFamily="34" charset="-79"/>
                <a:cs typeface="David" panose="020E0502060401010101" pitchFamily="34" charset="-79"/>
              </a:rPr>
              <a:t>רְז</a:t>
            </a:r>
            <a:r>
              <a:rPr lang="en-US" sz="4500" b="1" dirty="0">
                <a:solidFill>
                  <a:prstClr val="white"/>
                </a:solidFill>
                <a:latin typeface="David" panose="020E0502060401010101" pitchFamily="34" charset="-79"/>
                <a:cs typeface="David" panose="020E0502060401010101" pitchFamily="34" charset="-79"/>
              </a:rPr>
              <a:t>ֶ֥ל </a:t>
            </a:r>
            <a:r>
              <a:rPr lang="en-US" sz="4500" b="1" dirty="0" err="1">
                <a:solidFill>
                  <a:prstClr val="white"/>
                </a:solidFill>
                <a:latin typeface="David" panose="020E0502060401010101" pitchFamily="34" charset="-79"/>
                <a:cs typeface="David" panose="020E0502060401010101" pitchFamily="34" charset="-79"/>
              </a:rPr>
              <a:t>וּנְח</a:t>
            </a:r>
            <a:r>
              <a:rPr lang="en-US" sz="4500" b="1" dirty="0">
                <a:solidFill>
                  <a:prstClr val="white"/>
                </a:solidFill>
                <a:latin typeface="David" panose="020E0502060401010101" pitchFamily="34" charset="-79"/>
                <a:cs typeface="David" panose="020E0502060401010101" pitchFamily="34" charset="-79"/>
              </a:rPr>
              <a:t>ֹ֖שֶׁת </a:t>
            </a:r>
            <a:r>
              <a:rPr lang="en-US" sz="4500" b="1" dirty="0" err="1">
                <a:solidFill>
                  <a:prstClr val="white"/>
                </a:solidFill>
                <a:latin typeface="David" panose="020E0502060401010101" pitchFamily="34" charset="-79"/>
                <a:cs typeface="David" panose="020E0502060401010101" pitchFamily="34" charset="-79"/>
              </a:rPr>
              <a:t>מִנְעָל</a:t>
            </a:r>
            <a:r>
              <a:rPr lang="en-US" sz="4500" b="1" dirty="0">
                <a:solidFill>
                  <a:prstClr val="white"/>
                </a:solidFill>
                <a:latin typeface="David" panose="020E0502060401010101" pitchFamily="34" charset="-79"/>
                <a:cs typeface="David" panose="020E0502060401010101" pitchFamily="34" charset="-79"/>
              </a:rPr>
              <a:t>ֶ֑ךָ </a:t>
            </a:r>
            <a:r>
              <a:rPr lang="en-US" sz="4500" b="1" dirty="0" err="1">
                <a:solidFill>
                  <a:prstClr val="white"/>
                </a:solidFill>
                <a:latin typeface="David" panose="020E0502060401010101" pitchFamily="34" charset="-79"/>
                <a:cs typeface="David" panose="020E0502060401010101" pitchFamily="34" charset="-79"/>
              </a:rPr>
              <a:t>וּכְיָמ</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יך</a:t>
            </a:r>
            <a:r>
              <a:rPr lang="en-US" sz="4500" b="1" dirty="0">
                <a:solidFill>
                  <a:prstClr val="white"/>
                </a:solidFill>
                <a:latin typeface="David" panose="020E0502060401010101" pitchFamily="34" charset="-79"/>
                <a:cs typeface="David" panose="020E0502060401010101" pitchFamily="34" charset="-79"/>
              </a:rPr>
              <a:t>ָ דׇּ</a:t>
            </a:r>
            <a:r>
              <a:rPr lang="en-US" sz="4500" b="1" dirty="0" err="1">
                <a:solidFill>
                  <a:prstClr val="white"/>
                </a:solidFill>
                <a:latin typeface="David" panose="020E0502060401010101" pitchFamily="34" charset="-79"/>
                <a:cs typeface="David" panose="020E0502060401010101" pitchFamily="34" charset="-79"/>
              </a:rPr>
              <a:t>בְא</a:t>
            </a:r>
            <a:r>
              <a:rPr lang="en-US" sz="4500" b="1" dirty="0">
                <a:solidFill>
                  <a:prstClr val="white"/>
                </a:solidFill>
                <a:latin typeface="David" panose="020E0502060401010101" pitchFamily="34" charset="-79"/>
                <a:cs typeface="David" panose="020E0502060401010101" pitchFamily="34" charset="-79"/>
              </a:rPr>
              <a:t>ֶֽךָ׃</a:t>
            </a:r>
            <a:r>
              <a:rPr lang="en-US" sz="4500" dirty="0">
                <a:solidFill>
                  <a:prstClr val="white"/>
                </a:solidFill>
                <a:latin typeface="Corbel" panose="020B0503020204020204"/>
                <a:cs typeface="+mn-cs"/>
              </a:rPr>
              <a:t> </a:t>
            </a: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r>
              <a:rPr lang="en-US" sz="3300" dirty="0">
                <a:solidFill>
                  <a:prstClr val="white"/>
                </a:solidFill>
                <a:cs typeface="+mn-cs"/>
              </a:rPr>
              <a:t>“May your bolts be of iron and bronze</a:t>
            </a:r>
            <a:br>
              <a:rPr lang="en-US" sz="3300" dirty="0">
                <a:solidFill>
                  <a:prstClr val="white"/>
                </a:solidFill>
                <a:cs typeface="+mn-cs"/>
              </a:rPr>
            </a:br>
            <a:r>
              <a:rPr lang="en-US" sz="3300" dirty="0">
                <a:solidFill>
                  <a:prstClr val="white"/>
                </a:solidFill>
                <a:cs typeface="+mn-cs"/>
              </a:rPr>
              <a:t>and your strength last as long as you live.</a:t>
            </a:r>
          </a:p>
        </p:txBody>
      </p:sp>
    </p:spTree>
    <p:extLst>
      <p:ext uri="{BB962C8B-B14F-4D97-AF65-F5344CB8AC3E}">
        <p14:creationId xmlns:p14="http://schemas.microsoft.com/office/powerpoint/2010/main" val="2673820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A84EF-1993-22D1-9CB4-32E74782540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29B3C1E-63DB-6844-72A6-8390F52DECA4}"/>
              </a:ext>
            </a:extLst>
          </p:cNvPr>
          <p:cNvSpPr txBox="1"/>
          <p:nvPr/>
        </p:nvSpPr>
        <p:spPr>
          <a:xfrm>
            <a:off x="2286000" y="190953"/>
            <a:ext cx="4572000" cy="415498"/>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latin typeface="Arial Rounded MT Bold"/>
                <a:cs typeface="Arial"/>
              </a:rPr>
              <a:t>B</a:t>
            </a:r>
            <a:r>
              <a:rPr lang="en-US" sz="2100" dirty="0">
                <a:solidFill>
                  <a:prstClr val="white"/>
                </a:solidFill>
                <a:latin typeface="Arial Rounded MT Bold"/>
                <a:cs typeface="Arial"/>
              </a:rPr>
              <a:t>’resheet</a:t>
            </a:r>
            <a:r>
              <a:rPr lang="en-US" altLang="en-US" sz="2100" dirty="0">
                <a:solidFill>
                  <a:prstClr val="white"/>
                </a:solidFill>
                <a:cs typeface="Arial" panose="020B0604020202020204" pitchFamily="34" charset="0"/>
              </a:rPr>
              <a:t> (Genesis) 1:21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B27A0623-EE07-EAFA-73E4-568CF5247A44}"/>
              </a:ext>
            </a:extLst>
          </p:cNvPr>
          <p:cNvSpPr txBox="1"/>
          <p:nvPr/>
        </p:nvSpPr>
        <p:spPr>
          <a:xfrm>
            <a:off x="285750" y="615407"/>
            <a:ext cx="8572500" cy="4201150"/>
          </a:xfrm>
          <a:prstGeom prst="rect">
            <a:avLst/>
          </a:prstGeom>
          <a:noFill/>
        </p:spPr>
        <p:txBody>
          <a:bodyPr wrap="square">
            <a:spAutoFit/>
          </a:bodyPr>
          <a:lstStyle/>
          <a:p>
            <a:pPr algn="r" defTabSz="685800" fontAlgn="auto">
              <a:spcBef>
                <a:spcPts val="0"/>
              </a:spcBef>
              <a:spcAft>
                <a:spcPts val="0"/>
              </a:spcAft>
              <a:defRPr/>
            </a:pPr>
            <a:r>
              <a:rPr lang="en-US" sz="3900" b="1" dirty="0" err="1">
                <a:solidFill>
                  <a:prstClr val="white"/>
                </a:solidFill>
                <a:latin typeface="David" panose="020E0502060401010101" pitchFamily="34" charset="-79"/>
                <a:cs typeface="David" panose="020E0502060401010101" pitchFamily="34" charset="-79"/>
              </a:rPr>
              <a:t>וַי</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בְר</a:t>
            </a:r>
            <a:r>
              <a:rPr lang="en-US" sz="3900" b="1" dirty="0">
                <a:solidFill>
                  <a:prstClr val="white"/>
                </a:solidFill>
                <a:latin typeface="David" panose="020E0502060401010101" pitchFamily="34" charset="-79"/>
                <a:cs typeface="David" panose="020E0502060401010101" pitchFamily="34" charset="-79"/>
              </a:rPr>
              <a:t>ָ֣א </a:t>
            </a:r>
            <a:r>
              <a:rPr lang="en-US" sz="3900" b="1" dirty="0" err="1">
                <a:solidFill>
                  <a:prstClr val="white"/>
                </a:solidFill>
                <a:latin typeface="David" panose="020E0502060401010101" pitchFamily="34" charset="-79"/>
                <a:cs typeface="David" panose="020E0502060401010101" pitchFamily="34" charset="-79"/>
              </a:rPr>
              <a:t>אֱלֹה</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ים</a:t>
            </a:r>
            <a:r>
              <a:rPr lang="en-US" sz="3900" b="1" dirty="0">
                <a:solidFill>
                  <a:prstClr val="white"/>
                </a:solidFill>
                <a:latin typeface="David" panose="020E0502060401010101" pitchFamily="34" charset="-79"/>
                <a:cs typeface="David" panose="020E0502060401010101" pitchFamily="34" charset="-79"/>
              </a:rPr>
              <a:t> </a:t>
            </a:r>
            <a:r>
              <a:rPr lang="en-US" sz="3900" b="1" dirty="0" err="1">
                <a:solidFill>
                  <a:prstClr val="white"/>
                </a:solidFill>
                <a:latin typeface="David" panose="020E0502060401010101" pitchFamily="34" charset="-79"/>
                <a:cs typeface="David" panose="020E0502060401010101" pitchFamily="34" charset="-79"/>
              </a:rPr>
              <a:t>אֶת־הַת</a:t>
            </a:r>
            <a:r>
              <a:rPr lang="en-US" sz="3900" b="1" dirty="0">
                <a:solidFill>
                  <a:prstClr val="white"/>
                </a:solidFill>
                <a:latin typeface="David" panose="020E0502060401010101" pitchFamily="34" charset="-79"/>
                <a:cs typeface="David" panose="020E0502060401010101" pitchFamily="34" charset="-79"/>
              </a:rPr>
              <a:t>ַּנִּ</a:t>
            </a:r>
            <a:r>
              <a:rPr lang="en-US" sz="3900" b="1" dirty="0" err="1">
                <a:solidFill>
                  <a:prstClr val="white"/>
                </a:solidFill>
                <a:latin typeface="David" panose="020E0502060401010101" pitchFamily="34" charset="-79"/>
                <a:cs typeface="David" panose="020E0502060401010101" pitchFamily="34" charset="-79"/>
              </a:rPr>
              <a:t>ינ</a:t>
            </a:r>
            <a:r>
              <a:rPr lang="en-US" sz="3900" b="1" dirty="0">
                <a:solidFill>
                  <a:prstClr val="white"/>
                </a:solidFill>
                <a:latin typeface="David" panose="020E0502060401010101" pitchFamily="34" charset="-79"/>
                <a:cs typeface="David" panose="020E0502060401010101" pitchFamily="34" charset="-79"/>
              </a:rPr>
              <a:t>ִ֖ם </a:t>
            </a:r>
            <a:r>
              <a:rPr lang="en-US" sz="3900" b="1" dirty="0" err="1">
                <a:solidFill>
                  <a:prstClr val="white"/>
                </a:solidFill>
                <a:latin typeface="David" panose="020E0502060401010101" pitchFamily="34" charset="-79"/>
                <a:cs typeface="David" panose="020E0502060401010101" pitchFamily="34" charset="-79"/>
              </a:rPr>
              <a:t>הַג</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דֹל</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ים</a:t>
            </a:r>
            <a:r>
              <a:rPr lang="en-US" sz="3900" b="1" dirty="0">
                <a:solidFill>
                  <a:prstClr val="white"/>
                </a:solidFill>
                <a:latin typeface="David" panose="020E0502060401010101" pitchFamily="34" charset="-79"/>
                <a:cs typeface="David" panose="020E0502060401010101" pitchFamily="34" charset="-79"/>
              </a:rPr>
              <a:t> </a:t>
            </a:r>
            <a:r>
              <a:rPr lang="en-US" sz="3900" b="1" dirty="0" err="1">
                <a:solidFill>
                  <a:prstClr val="white"/>
                </a:solidFill>
                <a:latin typeface="David" panose="020E0502060401010101" pitchFamily="34" charset="-79"/>
                <a:cs typeface="David" panose="020E0502060401010101" pitchFamily="34" charset="-79"/>
              </a:rPr>
              <a:t>וְא</a:t>
            </a:r>
            <a:r>
              <a:rPr lang="en-US" sz="3900" b="1" dirty="0">
                <a:solidFill>
                  <a:prstClr val="white"/>
                </a:solidFill>
                <a:latin typeface="David" panose="020E0502060401010101" pitchFamily="34" charset="-79"/>
                <a:cs typeface="David" panose="020E0502060401010101" pitchFamily="34" charset="-79"/>
              </a:rPr>
              <a:t>ֵ֣ת כׇּ</a:t>
            </a:r>
            <a:r>
              <a:rPr lang="en-US" sz="3900" b="1" dirty="0" err="1">
                <a:solidFill>
                  <a:prstClr val="white"/>
                </a:solidFill>
                <a:latin typeface="David" panose="020E0502060401010101" pitchFamily="34" charset="-79"/>
                <a:cs typeface="David" panose="020E0502060401010101" pitchFamily="34" charset="-79"/>
              </a:rPr>
              <a:t>ל־נ</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פֶש</a:t>
            </a:r>
            <a:r>
              <a:rPr lang="en-US" sz="3900" b="1" dirty="0">
                <a:solidFill>
                  <a:prstClr val="white"/>
                </a:solidFill>
                <a:latin typeface="David" panose="020E0502060401010101" pitchFamily="34" charset="-79"/>
                <a:cs typeface="David" panose="020E0502060401010101" pitchFamily="34" charset="-79"/>
              </a:rPr>
              <a:t>ׁ הַֽ</a:t>
            </a:r>
            <a:r>
              <a:rPr lang="en-US" sz="3900" b="1" dirty="0" err="1">
                <a:solidFill>
                  <a:prstClr val="white"/>
                </a:solidFill>
                <a:latin typeface="David" panose="020E0502060401010101" pitchFamily="34" charset="-79"/>
                <a:cs typeface="David" panose="020E0502060401010101" pitchFamily="34" charset="-79"/>
              </a:rPr>
              <a:t>חַי</a:t>
            </a:r>
            <a:r>
              <a:rPr lang="en-US" sz="3900" b="1" dirty="0">
                <a:solidFill>
                  <a:prstClr val="white"/>
                </a:solidFill>
                <a:latin typeface="David" panose="020E0502060401010101" pitchFamily="34" charset="-79"/>
                <a:cs typeface="David" panose="020E0502060401010101" pitchFamily="34" charset="-79"/>
              </a:rPr>
              <a:t>ָּ֣ה  הָֽ</a:t>
            </a:r>
            <a:r>
              <a:rPr lang="en-US" sz="3900" b="1" dirty="0" err="1">
                <a:solidFill>
                  <a:prstClr val="white"/>
                </a:solidFill>
                <a:latin typeface="David" panose="020E0502060401010101" pitchFamily="34" charset="-79"/>
                <a:cs typeface="David" panose="020E0502060401010101" pitchFamily="34" charset="-79"/>
              </a:rPr>
              <a:t>רֹמ</a:t>
            </a:r>
            <a:r>
              <a:rPr lang="en-US" sz="3900" b="1" dirty="0">
                <a:solidFill>
                  <a:prstClr val="white"/>
                </a:solidFill>
                <a:latin typeface="David" panose="020E0502060401010101" pitchFamily="34" charset="-79"/>
                <a:cs typeface="David" panose="020E0502060401010101" pitchFamily="34" charset="-79"/>
              </a:rPr>
              <a:t>ֶ֡שֶׂת </a:t>
            </a:r>
            <a:r>
              <a:rPr lang="en-US" sz="3900" b="1" dirty="0" err="1">
                <a:solidFill>
                  <a:prstClr val="white"/>
                </a:solidFill>
                <a:latin typeface="David" panose="020E0502060401010101" pitchFamily="34" charset="-79"/>
                <a:cs typeface="David" panose="020E0502060401010101" pitchFamily="34" charset="-79"/>
              </a:rPr>
              <a:t>אֲש</a:t>
            </a:r>
            <a:r>
              <a:rPr lang="en-US" sz="3900" b="1" dirty="0">
                <a:solidFill>
                  <a:prstClr val="white"/>
                </a:solidFill>
                <a:latin typeface="David" panose="020E0502060401010101" pitchFamily="34" charset="-79"/>
                <a:cs typeface="David" panose="020E0502060401010101" pitchFamily="34" charset="-79"/>
              </a:rPr>
              <a:t>ֶׁר֩ שָׁ</a:t>
            </a:r>
            <a:r>
              <a:rPr lang="en-US" sz="3900" b="1" dirty="0" err="1">
                <a:solidFill>
                  <a:prstClr val="white"/>
                </a:solidFill>
                <a:latin typeface="David" panose="020E0502060401010101" pitchFamily="34" charset="-79"/>
                <a:cs typeface="David" panose="020E0502060401010101" pitchFamily="34" charset="-79"/>
              </a:rPr>
              <a:t>רְצ֨ו</a:t>
            </a:r>
            <a:r>
              <a:rPr lang="en-US" sz="3900" b="1" dirty="0">
                <a:solidFill>
                  <a:prstClr val="white"/>
                </a:solidFill>
                <a:latin typeface="David" panose="020E0502060401010101" pitchFamily="34" charset="-79"/>
                <a:cs typeface="David" panose="020E0502060401010101" pitchFamily="34" charset="-79"/>
              </a:rPr>
              <a:t>ּ </a:t>
            </a:r>
            <a:r>
              <a:rPr lang="en-US" sz="3900" b="1" dirty="0" err="1">
                <a:solidFill>
                  <a:prstClr val="white"/>
                </a:solidFill>
                <a:latin typeface="David" panose="020E0502060401010101" pitchFamily="34" charset="-79"/>
                <a:cs typeface="David" panose="020E0502060401010101" pitchFamily="34" charset="-79"/>
              </a:rPr>
              <a:t>הַמ</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יִם</a:t>
            </a:r>
            <a:r>
              <a:rPr lang="en-US" sz="3900" b="1" dirty="0">
                <a:solidFill>
                  <a:prstClr val="white"/>
                </a:solidFill>
                <a:latin typeface="David" panose="020E0502060401010101" pitchFamily="34" charset="-79"/>
                <a:cs typeface="David" panose="020E0502060401010101" pitchFamily="34" charset="-79"/>
              </a:rPr>
              <a:t> </a:t>
            </a:r>
            <a:r>
              <a:rPr lang="en-US" sz="3900" b="1" dirty="0" err="1">
                <a:solidFill>
                  <a:prstClr val="white"/>
                </a:solidFill>
                <a:latin typeface="David" panose="020E0502060401010101" pitchFamily="34" charset="-79"/>
                <a:cs typeface="David" panose="020E0502060401010101" pitchFamily="34" charset="-79"/>
              </a:rPr>
              <a:t>לְמ</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ינֵה</a:t>
            </a:r>
            <a:r>
              <a:rPr lang="en-US" sz="3900" b="1" dirty="0">
                <a:solidFill>
                  <a:prstClr val="white"/>
                </a:solidFill>
                <a:latin typeface="David" panose="020E0502060401010101" pitchFamily="34" charset="-79"/>
                <a:cs typeface="David" panose="020E0502060401010101" pitchFamily="34" charset="-79"/>
              </a:rPr>
              <a:t>ֶ֗ם </a:t>
            </a:r>
            <a:r>
              <a:rPr lang="en-US" sz="3900" b="1" dirty="0" err="1">
                <a:solidFill>
                  <a:prstClr val="white"/>
                </a:solidFill>
                <a:latin typeface="David" panose="020E0502060401010101" pitchFamily="34" charset="-79"/>
                <a:cs typeface="David" panose="020E0502060401010101" pitchFamily="34" charset="-79"/>
              </a:rPr>
              <a:t>וְא</a:t>
            </a:r>
            <a:r>
              <a:rPr lang="en-US" sz="3900" b="1" dirty="0">
                <a:solidFill>
                  <a:prstClr val="white"/>
                </a:solidFill>
                <a:latin typeface="David" panose="020E0502060401010101" pitchFamily="34" charset="-79"/>
                <a:cs typeface="David" panose="020E0502060401010101" pitchFamily="34" charset="-79"/>
              </a:rPr>
              <a:t>ֵ֨ת כׇּ</a:t>
            </a:r>
            <a:r>
              <a:rPr lang="en-US" sz="3900" b="1" dirty="0" err="1">
                <a:solidFill>
                  <a:prstClr val="white"/>
                </a:solidFill>
                <a:latin typeface="David" panose="020E0502060401010101" pitchFamily="34" charset="-79"/>
                <a:cs typeface="David" panose="020E0502060401010101" pitchFamily="34" charset="-79"/>
              </a:rPr>
              <a:t>ל־ע֤וֹף</a:t>
            </a:r>
            <a:r>
              <a:rPr lang="en-US" sz="3900" b="1" dirty="0">
                <a:solidFill>
                  <a:prstClr val="white"/>
                </a:solidFill>
                <a:latin typeface="David" panose="020E0502060401010101" pitchFamily="34" charset="-79"/>
                <a:cs typeface="David" panose="020E0502060401010101" pitchFamily="34" charset="-79"/>
              </a:rPr>
              <a:t> כָּ</a:t>
            </a:r>
            <a:r>
              <a:rPr lang="en-US" sz="3900" b="1" dirty="0" err="1">
                <a:solidFill>
                  <a:prstClr val="white"/>
                </a:solidFill>
                <a:latin typeface="David" panose="020E0502060401010101" pitchFamily="34" charset="-79"/>
                <a:cs typeface="David" panose="020E0502060401010101" pitchFamily="34" charset="-79"/>
              </a:rPr>
              <a:t>נָף</a:t>
            </a:r>
            <a:r>
              <a:rPr lang="en-US" sz="3900" b="1" dirty="0">
                <a:solidFill>
                  <a:prstClr val="white"/>
                </a:solidFill>
                <a:latin typeface="David" panose="020E0502060401010101" pitchFamily="34" charset="-79"/>
                <a:cs typeface="David" panose="020E0502060401010101" pitchFamily="34" charset="-79"/>
              </a:rPr>
              <a:t>֙ </a:t>
            </a:r>
            <a:r>
              <a:rPr lang="en-US" sz="3900" b="1" dirty="0" err="1">
                <a:solidFill>
                  <a:prstClr val="white"/>
                </a:solidFill>
                <a:latin typeface="David" panose="020E0502060401010101" pitchFamily="34" charset="-79"/>
                <a:cs typeface="David" panose="020E0502060401010101" pitchFamily="34" charset="-79"/>
              </a:rPr>
              <a:t>לְמִינ</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הו</a:t>
            </a:r>
            <a:r>
              <a:rPr lang="en-US" sz="3900" b="1" dirty="0">
                <a:solidFill>
                  <a:prstClr val="white"/>
                </a:solidFill>
                <a:latin typeface="David" panose="020E0502060401010101" pitchFamily="34" charset="-79"/>
                <a:cs typeface="David" panose="020E0502060401010101" pitchFamily="34" charset="-79"/>
              </a:rPr>
              <a:t>ּ </a:t>
            </a:r>
            <a:r>
              <a:rPr lang="en-US" sz="3900" b="1" dirty="0" err="1">
                <a:solidFill>
                  <a:prstClr val="white"/>
                </a:solidFill>
                <a:latin typeface="David" panose="020E0502060401010101" pitchFamily="34" charset="-79"/>
                <a:cs typeface="David" panose="020E0502060401010101" pitchFamily="34" charset="-79"/>
              </a:rPr>
              <a:t>וַי</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רְא</a:t>
            </a:r>
            <a:r>
              <a:rPr lang="en-US" sz="3900" b="1" dirty="0">
                <a:solidFill>
                  <a:prstClr val="white"/>
                </a:solidFill>
                <a:latin typeface="David" panose="020E0502060401010101" pitchFamily="34" charset="-79"/>
                <a:cs typeface="David" panose="020E0502060401010101" pitchFamily="34" charset="-79"/>
              </a:rPr>
              <a:t> </a:t>
            </a:r>
            <a:r>
              <a:rPr lang="en-US" sz="3900" b="1" dirty="0" err="1">
                <a:solidFill>
                  <a:prstClr val="white"/>
                </a:solidFill>
                <a:latin typeface="David" panose="020E0502060401010101" pitchFamily="34" charset="-79"/>
                <a:cs typeface="David" panose="020E0502060401010101" pitchFamily="34" charset="-79"/>
              </a:rPr>
              <a:t>אֱלֹה</a:t>
            </a:r>
            <a:r>
              <a:rPr lang="en-US" sz="3900" b="1" dirty="0">
                <a:solidFill>
                  <a:prstClr val="white"/>
                </a:solidFill>
                <a:latin typeface="David" panose="020E0502060401010101" pitchFamily="34" charset="-79"/>
                <a:cs typeface="David" panose="020E0502060401010101" pitchFamily="34" charset="-79"/>
              </a:rPr>
              <a:t>ִ֖</a:t>
            </a:r>
            <a:r>
              <a:rPr lang="en-US" sz="3900" b="1" dirty="0" err="1">
                <a:solidFill>
                  <a:prstClr val="white"/>
                </a:solidFill>
                <a:latin typeface="David" panose="020E0502060401010101" pitchFamily="34" charset="-79"/>
                <a:cs typeface="David" panose="020E0502060401010101" pitchFamily="34" charset="-79"/>
              </a:rPr>
              <a:t>ים</a:t>
            </a:r>
            <a:r>
              <a:rPr lang="en-US" sz="3900" b="1" dirty="0">
                <a:solidFill>
                  <a:prstClr val="white"/>
                </a:solidFill>
                <a:latin typeface="David" panose="020E0502060401010101" pitchFamily="34" charset="-79"/>
                <a:cs typeface="David" panose="020E0502060401010101" pitchFamily="34" charset="-79"/>
              </a:rPr>
              <a:t> כִּ</a:t>
            </a:r>
            <a:r>
              <a:rPr lang="en-US" sz="3900" b="1" dirty="0" err="1">
                <a:solidFill>
                  <a:prstClr val="white"/>
                </a:solidFill>
                <a:latin typeface="David" panose="020E0502060401010101" pitchFamily="34" charset="-79"/>
                <a:cs typeface="David" panose="020E0502060401010101" pitchFamily="34" charset="-79"/>
              </a:rPr>
              <a:t>י־טֽוֹב</a:t>
            </a:r>
            <a:r>
              <a:rPr lang="en-US" sz="3900" b="1" dirty="0">
                <a:solidFill>
                  <a:prstClr val="white"/>
                </a:solidFill>
                <a:latin typeface="David" panose="020E0502060401010101" pitchFamily="34" charset="-79"/>
                <a:cs typeface="David" panose="020E0502060401010101" pitchFamily="34" charset="-79"/>
              </a:rPr>
              <a:t>׃ </a:t>
            </a:r>
          </a:p>
          <a:p>
            <a:pPr algn="l" defTabSz="685800" fontAlgn="auto">
              <a:spcBef>
                <a:spcPts val="0"/>
              </a:spcBef>
              <a:spcAft>
                <a:spcPts val="0"/>
              </a:spcAft>
              <a:defRPr/>
            </a:pPr>
            <a:r>
              <a:rPr lang="en-US" sz="3000" dirty="0">
                <a:solidFill>
                  <a:prstClr val="white"/>
                </a:solidFill>
                <a:cs typeface="+mn-cs"/>
              </a:rPr>
              <a:t>God created the great sea creatures and every living thing that creeps, so that the water swarmed with all kinds of them, and there was every kind of winged bird; and God saw that it was good.</a:t>
            </a:r>
          </a:p>
        </p:txBody>
      </p:sp>
    </p:spTree>
    <p:extLst>
      <p:ext uri="{BB962C8B-B14F-4D97-AF65-F5344CB8AC3E}">
        <p14:creationId xmlns:p14="http://schemas.microsoft.com/office/powerpoint/2010/main" val="1431061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CD19B-F52F-A1C0-A21E-C7977481DE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D8B38B1-1831-C612-7367-896D3BABA0BB}"/>
              </a:ext>
            </a:extLst>
          </p:cNvPr>
          <p:cNvSpPr txBox="1"/>
          <p:nvPr/>
        </p:nvSpPr>
        <p:spPr>
          <a:xfrm>
            <a:off x="2286000" y="190953"/>
            <a:ext cx="4572000" cy="415498"/>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latin typeface="Arial Rounded MT Bold"/>
                <a:cs typeface="Arial"/>
              </a:rPr>
              <a:t>B</a:t>
            </a:r>
            <a:r>
              <a:rPr lang="en-US" sz="2100" dirty="0">
                <a:solidFill>
                  <a:prstClr val="white"/>
                </a:solidFill>
                <a:latin typeface="Arial Rounded MT Bold"/>
                <a:cs typeface="Arial"/>
              </a:rPr>
              <a:t>’resheet</a:t>
            </a:r>
            <a:r>
              <a:rPr lang="en-US" altLang="en-US" sz="2100" dirty="0">
                <a:solidFill>
                  <a:prstClr val="white"/>
                </a:solidFill>
                <a:cs typeface="Arial" panose="020B0604020202020204" pitchFamily="34" charset="0"/>
              </a:rPr>
              <a:t> (Genesis) 1:22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517E22CC-226E-9E81-6FF2-C6A68AE77980}"/>
              </a:ext>
            </a:extLst>
          </p:cNvPr>
          <p:cNvSpPr txBox="1"/>
          <p:nvPr/>
        </p:nvSpPr>
        <p:spPr>
          <a:xfrm>
            <a:off x="285750" y="615407"/>
            <a:ext cx="8572500" cy="3624069"/>
          </a:xfrm>
          <a:prstGeom prst="rect">
            <a:avLst/>
          </a:prstGeom>
          <a:noFill/>
        </p:spPr>
        <p:txBody>
          <a:bodyPr wrap="square">
            <a:spAutoFit/>
          </a:bodyPr>
          <a:lstStyle/>
          <a:p>
            <a:pPr algn="r" defTabSz="685800" fontAlgn="auto">
              <a:spcBef>
                <a:spcPts val="0"/>
              </a:spcBef>
              <a:spcAft>
                <a:spcPts val="0"/>
              </a:spcAft>
              <a:defRPr/>
            </a:pPr>
            <a:r>
              <a:rPr lang="en-US" sz="4500" b="1" dirty="0" err="1">
                <a:solidFill>
                  <a:prstClr val="white"/>
                </a:solidFill>
                <a:latin typeface="David" panose="020E0502060401010101" pitchFamily="34" charset="-79"/>
                <a:cs typeface="David" panose="020E0502060401010101" pitchFamily="34" charset="-79"/>
              </a:rPr>
              <a:t>וַיְב</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רֶך</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אֹת</a:t>
            </a:r>
            <a:r>
              <a:rPr lang="en-US" sz="4500" b="1" dirty="0">
                <a:solidFill>
                  <a:prstClr val="white"/>
                </a:solidFill>
                <a:latin typeface="David" panose="020E0502060401010101" pitchFamily="34" charset="-79"/>
                <a:cs typeface="David" panose="020E0502060401010101" pitchFamily="34" charset="-79"/>
              </a:rPr>
              <a:t>ָ֛ם </a:t>
            </a:r>
            <a:r>
              <a:rPr lang="en-US" sz="4500" b="1" dirty="0" err="1">
                <a:solidFill>
                  <a:prstClr val="white"/>
                </a:solidFill>
                <a:latin typeface="David" panose="020E0502060401010101" pitchFamily="34" charset="-79"/>
                <a:cs typeface="David" panose="020E0502060401010101" pitchFamily="34" charset="-79"/>
              </a:rPr>
              <a:t>אֱלֹה</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ים</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לֵאמ</a:t>
            </a:r>
            <a:r>
              <a:rPr lang="en-US" sz="4500" b="1" dirty="0">
                <a:solidFill>
                  <a:prstClr val="white"/>
                </a:solidFill>
                <a:latin typeface="David" panose="020E0502060401010101" pitchFamily="34" charset="-79"/>
                <a:cs typeface="David" panose="020E0502060401010101" pitchFamily="34" charset="-79"/>
              </a:rPr>
              <a:t>ֹ֑ר פְּ</a:t>
            </a:r>
            <a:r>
              <a:rPr lang="en-US" sz="4500" b="1" dirty="0" err="1">
                <a:solidFill>
                  <a:prstClr val="white"/>
                </a:solidFill>
                <a:latin typeface="David" panose="020E0502060401010101" pitchFamily="34" charset="-79"/>
                <a:cs typeface="David" panose="020E0502060401010101" pitchFamily="34" charset="-79"/>
              </a:rPr>
              <a:t>ר֣ו</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וּרְב֗ו</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וּמִלְא֤ו</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אֶת־הַמ</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יִם</a:t>
            </a:r>
            <a:r>
              <a:rPr lang="en-US" sz="4500" b="1" dirty="0">
                <a:solidFill>
                  <a:prstClr val="white"/>
                </a:solidFill>
                <a:latin typeface="David" panose="020E0502060401010101" pitchFamily="34" charset="-79"/>
                <a:cs typeface="David" panose="020E0502060401010101" pitchFamily="34" charset="-79"/>
              </a:rPr>
              <a:t>֙ בַּיַּמִּ֔</a:t>
            </a:r>
            <a:r>
              <a:rPr lang="en-US" sz="4500" b="1" dirty="0" err="1">
                <a:solidFill>
                  <a:prstClr val="white"/>
                </a:solidFill>
                <a:latin typeface="David" panose="020E0502060401010101" pitchFamily="34" charset="-79"/>
                <a:cs typeface="David" panose="020E0502060401010101" pitchFamily="34" charset="-79"/>
              </a:rPr>
              <a:t>ים</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וְהָע֖וֹף</a:t>
            </a:r>
            <a:r>
              <a:rPr lang="en-US" sz="4500" b="1" dirty="0">
                <a:solidFill>
                  <a:prstClr val="white"/>
                </a:solidFill>
                <a:latin typeface="David" panose="020E0502060401010101" pitchFamily="34" charset="-79"/>
                <a:cs typeface="David" panose="020E0502060401010101" pitchFamily="34" charset="-79"/>
              </a:rPr>
              <a:t> יִ֥</a:t>
            </a:r>
            <a:r>
              <a:rPr lang="en-US" sz="4500" b="1" dirty="0" err="1">
                <a:solidFill>
                  <a:prstClr val="white"/>
                </a:solidFill>
                <a:latin typeface="David" panose="020E0502060401010101" pitchFamily="34" charset="-79"/>
                <a:cs typeface="David" panose="020E0502060401010101" pitchFamily="34" charset="-79"/>
              </a:rPr>
              <a:t>רֶב</a:t>
            </a:r>
            <a:r>
              <a:rPr lang="en-US" sz="4500" b="1" dirty="0">
                <a:solidFill>
                  <a:prstClr val="white"/>
                </a:solidFill>
                <a:latin typeface="David" panose="020E0502060401010101" pitchFamily="34" charset="-79"/>
                <a:cs typeface="David" panose="020E0502060401010101" pitchFamily="34" charset="-79"/>
              </a:rPr>
              <a:t> בָּאָֽ</a:t>
            </a:r>
            <a:r>
              <a:rPr lang="en-US" sz="4500" b="1" dirty="0" err="1">
                <a:solidFill>
                  <a:prstClr val="white"/>
                </a:solidFill>
                <a:latin typeface="David" panose="020E0502060401010101" pitchFamily="34" charset="-79"/>
                <a:cs typeface="David" panose="020E0502060401010101" pitchFamily="34" charset="-79"/>
              </a:rPr>
              <a:t>רֶץ</a:t>
            </a:r>
            <a:r>
              <a:rPr lang="en-US" sz="4500" b="1" dirty="0">
                <a:solidFill>
                  <a:prstClr val="white"/>
                </a:solidFill>
                <a:latin typeface="David" panose="020E0502060401010101" pitchFamily="34" charset="-79"/>
                <a:cs typeface="David" panose="020E0502060401010101" pitchFamily="34" charset="-79"/>
              </a:rPr>
              <a:t>׃</a:t>
            </a:r>
          </a:p>
          <a:p>
            <a:pPr algn="r" defTabSz="685800" fontAlgn="auto">
              <a:spcBef>
                <a:spcPts val="0"/>
              </a:spcBef>
              <a:spcAft>
                <a:spcPts val="0"/>
              </a:spcAft>
              <a:defRPr/>
            </a:pPr>
            <a:r>
              <a:rPr lang="en-US" sz="4050" b="1" dirty="0">
                <a:solidFill>
                  <a:prstClr val="white"/>
                </a:solidFill>
                <a:cs typeface="David" panose="020E0502060401010101" pitchFamily="34" charset="-79"/>
              </a:rPr>
              <a:t> </a:t>
            </a:r>
          </a:p>
          <a:p>
            <a:pPr algn="l" defTabSz="685800" fontAlgn="auto">
              <a:spcBef>
                <a:spcPts val="0"/>
              </a:spcBef>
              <a:spcAft>
                <a:spcPts val="0"/>
              </a:spcAft>
              <a:defRPr/>
            </a:pPr>
            <a:r>
              <a:rPr lang="en-US" sz="3300" dirty="0">
                <a:solidFill>
                  <a:prstClr val="white"/>
                </a:solidFill>
                <a:cs typeface="+mn-cs"/>
              </a:rPr>
              <a:t>Then God blessed them, saying, “Be fruitful, multiply and fill the water of the seas, and let birds multiply on the earth.”</a:t>
            </a:r>
          </a:p>
        </p:txBody>
      </p:sp>
    </p:spTree>
    <p:extLst>
      <p:ext uri="{BB962C8B-B14F-4D97-AF65-F5344CB8AC3E}">
        <p14:creationId xmlns:p14="http://schemas.microsoft.com/office/powerpoint/2010/main" val="2538437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2F79F-696F-DB1D-84FC-C064BCD4211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5C69AF7-1D44-C348-74C7-078D569EF627}"/>
              </a:ext>
            </a:extLst>
          </p:cNvPr>
          <p:cNvSpPr txBox="1"/>
          <p:nvPr/>
        </p:nvSpPr>
        <p:spPr>
          <a:xfrm>
            <a:off x="2286000" y="190953"/>
            <a:ext cx="4572000" cy="415498"/>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latin typeface="Arial Rounded MT Bold"/>
                <a:cs typeface="Arial"/>
              </a:rPr>
              <a:t>B</a:t>
            </a:r>
            <a:r>
              <a:rPr lang="en-US" sz="2100" dirty="0">
                <a:solidFill>
                  <a:prstClr val="white"/>
                </a:solidFill>
                <a:latin typeface="Arial Rounded MT Bold"/>
                <a:cs typeface="Arial"/>
              </a:rPr>
              <a:t>’resheet</a:t>
            </a:r>
            <a:r>
              <a:rPr lang="en-US" altLang="en-US" sz="2100" dirty="0">
                <a:solidFill>
                  <a:prstClr val="white"/>
                </a:solidFill>
                <a:cs typeface="Arial" panose="020B0604020202020204" pitchFamily="34" charset="0"/>
              </a:rPr>
              <a:t> (Genesis) 1:23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A1C358A5-8615-75BD-0FBE-E519952F3364}"/>
              </a:ext>
            </a:extLst>
          </p:cNvPr>
          <p:cNvSpPr txBox="1"/>
          <p:nvPr/>
        </p:nvSpPr>
        <p:spPr>
          <a:xfrm>
            <a:off x="285750" y="615407"/>
            <a:ext cx="8572500" cy="2423740"/>
          </a:xfrm>
          <a:prstGeom prst="rect">
            <a:avLst/>
          </a:prstGeom>
          <a:noFill/>
        </p:spPr>
        <p:txBody>
          <a:bodyPr wrap="square">
            <a:spAutoFit/>
          </a:bodyPr>
          <a:lstStyle/>
          <a:p>
            <a:pPr algn="r" defTabSz="685800" fontAlgn="auto">
              <a:spcBef>
                <a:spcPts val="0"/>
              </a:spcBef>
              <a:spcAft>
                <a:spcPts val="0"/>
              </a:spcAft>
              <a:defRPr/>
            </a:pPr>
            <a:r>
              <a:rPr lang="en-US" sz="4500" b="1" dirty="0">
                <a:solidFill>
                  <a:prstClr val="white"/>
                </a:solidFill>
                <a:latin typeface="David" panose="020E0502060401010101" pitchFamily="34" charset="-79"/>
                <a:cs typeface="David" panose="020E0502060401010101" pitchFamily="34" charset="-79"/>
              </a:rPr>
              <a:t>וַֽ</a:t>
            </a:r>
            <a:r>
              <a:rPr lang="en-US" sz="4500" b="1" dirty="0" err="1">
                <a:solidFill>
                  <a:prstClr val="white"/>
                </a:solidFill>
                <a:latin typeface="David" panose="020E0502060401010101" pitchFamily="34" charset="-79"/>
                <a:cs typeface="David" panose="020E0502060401010101" pitchFamily="34" charset="-79"/>
              </a:rPr>
              <a:t>יְהִי־ע</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רֶב</a:t>
            </a:r>
            <a:r>
              <a:rPr lang="en-US" sz="4500" b="1" dirty="0">
                <a:solidFill>
                  <a:prstClr val="white"/>
                </a:solidFill>
                <a:latin typeface="David" panose="020E0502060401010101" pitchFamily="34" charset="-79"/>
                <a:cs typeface="David" panose="020E0502060401010101" pitchFamily="34" charset="-79"/>
              </a:rPr>
              <a:t> וַֽ</a:t>
            </a:r>
            <a:r>
              <a:rPr lang="en-US" sz="4500" b="1" dirty="0" err="1">
                <a:solidFill>
                  <a:prstClr val="white"/>
                </a:solidFill>
                <a:latin typeface="David" panose="020E0502060401010101" pitchFamily="34" charset="-79"/>
                <a:cs typeface="David" panose="020E0502060401010101" pitchFamily="34" charset="-79"/>
              </a:rPr>
              <a:t>יְהִי־ב</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קֶר</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י֥וֹם</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חֲמִיש</a:t>
            </a:r>
            <a:r>
              <a:rPr lang="en-US" sz="4500" b="1" dirty="0">
                <a:solidFill>
                  <a:prstClr val="white"/>
                </a:solidFill>
                <a:latin typeface="David" panose="020E0502060401010101" pitchFamily="34" charset="-79"/>
                <a:cs typeface="David" panose="020E0502060401010101" pitchFamily="34" charset="-79"/>
              </a:rPr>
              <a:t>ִֽׁי׃</a:t>
            </a:r>
          </a:p>
          <a:p>
            <a:pPr algn="r" defTabSz="685800" fontAlgn="auto">
              <a:spcBef>
                <a:spcPts val="0"/>
              </a:spcBef>
              <a:spcAft>
                <a:spcPts val="0"/>
              </a:spcAft>
              <a:defRPr/>
            </a:pPr>
            <a:r>
              <a:rPr lang="en-US" sz="4050" b="1" dirty="0">
                <a:solidFill>
                  <a:prstClr val="white"/>
                </a:solidFill>
                <a:cs typeface="David" panose="020E0502060401010101" pitchFamily="34" charset="-79"/>
              </a:rPr>
              <a:t> </a:t>
            </a:r>
          </a:p>
          <a:p>
            <a:pPr algn="l" defTabSz="685800" fontAlgn="auto">
              <a:spcBef>
                <a:spcPts val="0"/>
              </a:spcBef>
              <a:spcAft>
                <a:spcPts val="0"/>
              </a:spcAft>
              <a:defRPr/>
            </a:pPr>
            <a:r>
              <a:rPr lang="en-US" sz="3300" dirty="0">
                <a:solidFill>
                  <a:prstClr val="white"/>
                </a:solidFill>
                <a:cs typeface="+mn-cs"/>
              </a:rPr>
              <a:t>So there was evening, and there was morning, a fifth day.</a:t>
            </a:r>
          </a:p>
        </p:txBody>
      </p:sp>
    </p:spTree>
    <p:extLst>
      <p:ext uri="{BB962C8B-B14F-4D97-AF65-F5344CB8AC3E}">
        <p14:creationId xmlns:p14="http://schemas.microsoft.com/office/powerpoint/2010/main" val="234333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59AF7-0A3B-C43A-90EB-005CB0DF2EE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8F800AD-3F9E-FE66-631A-9F64E3045B88}"/>
              </a:ext>
            </a:extLst>
          </p:cNvPr>
          <p:cNvSpPr txBox="1"/>
          <p:nvPr/>
        </p:nvSpPr>
        <p:spPr>
          <a:xfrm>
            <a:off x="2286000" y="190953"/>
            <a:ext cx="4572000" cy="415498"/>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latin typeface="Arial Rounded MT Bold"/>
                <a:cs typeface="Arial"/>
              </a:rPr>
              <a:t>B</a:t>
            </a:r>
            <a:r>
              <a:rPr lang="en-US" sz="2100" dirty="0">
                <a:solidFill>
                  <a:prstClr val="white"/>
                </a:solidFill>
                <a:latin typeface="Arial Rounded MT Bold"/>
                <a:cs typeface="Arial"/>
              </a:rPr>
              <a:t>’resheet</a:t>
            </a:r>
            <a:r>
              <a:rPr lang="en-US" altLang="en-US" sz="2100" dirty="0">
                <a:solidFill>
                  <a:prstClr val="white"/>
                </a:solidFill>
                <a:cs typeface="Arial" panose="020B0604020202020204" pitchFamily="34" charset="0"/>
              </a:rPr>
              <a:t> (Genesis) 1:24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36E7EB4D-51C2-B2ED-62E8-C656BAE6262E}"/>
              </a:ext>
            </a:extLst>
          </p:cNvPr>
          <p:cNvSpPr txBox="1"/>
          <p:nvPr/>
        </p:nvSpPr>
        <p:spPr>
          <a:xfrm>
            <a:off x="285750" y="615407"/>
            <a:ext cx="8572500" cy="4201150"/>
          </a:xfrm>
          <a:prstGeom prst="rect">
            <a:avLst/>
          </a:prstGeom>
          <a:noFill/>
        </p:spPr>
        <p:txBody>
          <a:bodyPr wrap="square">
            <a:spAutoFit/>
          </a:bodyPr>
          <a:lstStyle/>
          <a:p>
            <a:pPr algn="r" defTabSz="685800" fontAlgn="auto">
              <a:spcBef>
                <a:spcPts val="0"/>
              </a:spcBef>
              <a:spcAft>
                <a:spcPts val="0"/>
              </a:spcAft>
              <a:defRPr/>
            </a:pPr>
            <a:r>
              <a:rPr lang="en-US" sz="4500" b="1" dirty="0" err="1">
                <a:solidFill>
                  <a:prstClr val="white"/>
                </a:solidFill>
                <a:latin typeface="David" panose="020E0502060401010101" pitchFamily="34" charset="-79"/>
                <a:cs typeface="David" panose="020E0502060401010101" pitchFamily="34" charset="-79"/>
              </a:rPr>
              <a:t>וַי</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אמֶר</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אֱלֹה</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ים</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תּוֹצ</a:t>
            </a:r>
            <a:r>
              <a:rPr lang="en-US" sz="4500" b="1" dirty="0">
                <a:solidFill>
                  <a:prstClr val="white"/>
                </a:solidFill>
                <a:latin typeface="David" panose="020E0502060401010101" pitchFamily="34" charset="-79"/>
                <a:cs typeface="David" panose="020E0502060401010101" pitchFamily="34" charset="-79"/>
              </a:rPr>
              <a:t>ֵ֨א </a:t>
            </a:r>
            <a:r>
              <a:rPr lang="en-US" sz="4500" b="1" dirty="0" err="1">
                <a:solidFill>
                  <a:prstClr val="white"/>
                </a:solidFill>
                <a:latin typeface="David" panose="020E0502060401010101" pitchFamily="34" charset="-79"/>
                <a:cs typeface="David" panose="020E0502060401010101" pitchFamily="34" charset="-79"/>
              </a:rPr>
              <a:t>הָא</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רֶץ</a:t>
            </a:r>
            <a:r>
              <a:rPr lang="en-US" sz="4500" b="1" dirty="0">
                <a:solidFill>
                  <a:prstClr val="white"/>
                </a:solidFill>
                <a:latin typeface="David" panose="020E0502060401010101" pitchFamily="34" charset="-79"/>
                <a:cs typeface="David" panose="020E0502060401010101" pitchFamily="34" charset="-79"/>
              </a:rPr>
              <a:t> נֶ֤</a:t>
            </a:r>
            <a:r>
              <a:rPr lang="en-US" sz="4500" b="1" dirty="0" err="1">
                <a:solidFill>
                  <a:prstClr val="white"/>
                </a:solidFill>
                <a:latin typeface="David" panose="020E0502060401010101" pitchFamily="34" charset="-79"/>
                <a:cs typeface="David" panose="020E0502060401010101" pitchFamily="34" charset="-79"/>
              </a:rPr>
              <a:t>פֶש</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חַי</a:t>
            </a:r>
            <a:r>
              <a:rPr lang="en-US" sz="4500" b="1" dirty="0">
                <a:solidFill>
                  <a:prstClr val="white"/>
                </a:solidFill>
                <a:latin typeface="David" panose="020E0502060401010101" pitchFamily="34" charset="-79"/>
                <a:cs typeface="David" panose="020E0502060401010101" pitchFamily="34" charset="-79"/>
              </a:rPr>
              <a:t>ָּה֙ </a:t>
            </a:r>
            <a:r>
              <a:rPr lang="en-US" sz="4500" b="1" dirty="0" err="1">
                <a:solidFill>
                  <a:prstClr val="white"/>
                </a:solidFill>
                <a:latin typeface="David" panose="020E0502060401010101" pitchFamily="34" charset="-79"/>
                <a:cs typeface="David" panose="020E0502060401010101" pitchFamily="34" charset="-79"/>
              </a:rPr>
              <a:t>לְמִינ</a:t>
            </a:r>
            <a:r>
              <a:rPr lang="en-US" sz="4500" b="1" dirty="0">
                <a:solidFill>
                  <a:prstClr val="white"/>
                </a:solidFill>
                <a:latin typeface="David" panose="020E0502060401010101" pitchFamily="34" charset="-79"/>
                <a:cs typeface="David" panose="020E0502060401010101" pitchFamily="34" charset="-79"/>
              </a:rPr>
              <a:t>ָ֔הּ בְּ</a:t>
            </a:r>
            <a:r>
              <a:rPr lang="en-US" sz="4500" b="1" dirty="0" err="1">
                <a:solidFill>
                  <a:prstClr val="white"/>
                </a:solidFill>
                <a:latin typeface="David" panose="020E0502060401010101" pitchFamily="34" charset="-79"/>
                <a:cs typeface="David" panose="020E0502060401010101" pitchFamily="34" charset="-79"/>
              </a:rPr>
              <a:t>הֵמ</a:t>
            </a:r>
            <a:r>
              <a:rPr lang="en-US" sz="4500" b="1" dirty="0">
                <a:solidFill>
                  <a:prstClr val="white"/>
                </a:solidFill>
                <a:latin typeface="David" panose="020E0502060401010101" pitchFamily="34" charset="-79"/>
                <a:cs typeface="David" panose="020E0502060401010101" pitchFamily="34" charset="-79"/>
              </a:rPr>
              <a:t>ָ֥ה </a:t>
            </a:r>
            <a:r>
              <a:rPr lang="en-US" sz="4500" b="1" dirty="0" err="1">
                <a:solidFill>
                  <a:prstClr val="white"/>
                </a:solidFill>
                <a:latin typeface="David" panose="020E0502060401010101" pitchFamily="34" charset="-79"/>
                <a:cs typeface="David" panose="020E0502060401010101" pitchFamily="34" charset="-79"/>
              </a:rPr>
              <a:t>וָר</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מֶש</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וְח</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יְתו</a:t>
            </a:r>
            <a:r>
              <a:rPr lang="en-US" sz="4500" b="1" dirty="0">
                <a:solidFill>
                  <a:prstClr val="white"/>
                </a:solidFill>
                <a:latin typeface="David" panose="020E0502060401010101" pitchFamily="34" charset="-79"/>
                <a:cs typeface="David" panose="020E0502060401010101" pitchFamily="34" charset="-79"/>
              </a:rPr>
              <a:t>ֹ־אֶ֖</a:t>
            </a:r>
            <a:r>
              <a:rPr lang="en-US" sz="4500" b="1" dirty="0" err="1">
                <a:solidFill>
                  <a:prstClr val="white"/>
                </a:solidFill>
                <a:latin typeface="David" panose="020E0502060401010101" pitchFamily="34" charset="-79"/>
                <a:cs typeface="David" panose="020E0502060401010101" pitchFamily="34" charset="-79"/>
              </a:rPr>
              <a:t>רֶץ</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לְמִינ</a:t>
            </a:r>
            <a:r>
              <a:rPr lang="en-US" sz="4500" b="1" dirty="0">
                <a:solidFill>
                  <a:prstClr val="white"/>
                </a:solidFill>
                <a:latin typeface="David" panose="020E0502060401010101" pitchFamily="34" charset="-79"/>
                <a:cs typeface="David" panose="020E0502060401010101" pitchFamily="34" charset="-79"/>
              </a:rPr>
              <a:t>ָ֑הּ וַֽ</a:t>
            </a:r>
            <a:r>
              <a:rPr lang="en-US" sz="4500" b="1" dirty="0" err="1">
                <a:solidFill>
                  <a:prstClr val="white"/>
                </a:solidFill>
                <a:latin typeface="David" panose="020E0502060401010101" pitchFamily="34" charset="-79"/>
                <a:cs typeface="David" panose="020E0502060401010101" pitchFamily="34" charset="-79"/>
              </a:rPr>
              <a:t>יְהִי־כ</a:t>
            </a:r>
            <a:r>
              <a:rPr lang="en-US" sz="4500" b="1" dirty="0">
                <a:solidFill>
                  <a:prstClr val="white"/>
                </a:solidFill>
                <a:latin typeface="David" panose="020E0502060401010101" pitchFamily="34" charset="-79"/>
                <a:cs typeface="David" panose="020E0502060401010101" pitchFamily="34" charset="-79"/>
              </a:rPr>
              <a:t>ֵֽן׃</a:t>
            </a:r>
            <a:r>
              <a:rPr lang="en-US" sz="4500" dirty="0">
                <a:solidFill>
                  <a:prstClr val="white"/>
                </a:solidFill>
                <a:latin typeface="Corbel" panose="020B0503020204020204"/>
                <a:cs typeface="+mn-cs"/>
              </a:rPr>
              <a:t> </a:t>
            </a:r>
          </a:p>
          <a:p>
            <a:pPr algn="l" defTabSz="685800" fontAlgn="auto">
              <a:spcBef>
                <a:spcPts val="0"/>
              </a:spcBef>
              <a:spcAft>
                <a:spcPts val="0"/>
              </a:spcAft>
              <a:defRPr/>
            </a:pPr>
            <a:r>
              <a:rPr lang="en-US" sz="3300" dirty="0">
                <a:solidFill>
                  <a:prstClr val="white"/>
                </a:solidFill>
                <a:cs typeface="+mn-cs"/>
              </a:rPr>
              <a:t>God said, “Let the earth bring forth each kind of living creature — each kind of livestock, crawling animal and wild beast”; and that is how it was.</a:t>
            </a:r>
          </a:p>
        </p:txBody>
      </p:sp>
    </p:spTree>
    <p:extLst>
      <p:ext uri="{BB962C8B-B14F-4D97-AF65-F5344CB8AC3E}">
        <p14:creationId xmlns:p14="http://schemas.microsoft.com/office/powerpoint/2010/main" val="2320098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F83A5-C41D-44A8-0DC6-C1B2B305F47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462E902-851C-4D3C-B314-AE28657C3188}"/>
              </a:ext>
            </a:extLst>
          </p:cNvPr>
          <p:cNvSpPr txBox="1"/>
          <p:nvPr/>
        </p:nvSpPr>
        <p:spPr>
          <a:xfrm>
            <a:off x="2286000" y="190953"/>
            <a:ext cx="4572000" cy="415498"/>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latin typeface="Arial Rounded MT Bold"/>
                <a:cs typeface="Arial"/>
              </a:rPr>
              <a:t>B</a:t>
            </a:r>
            <a:r>
              <a:rPr lang="en-US" sz="2100" dirty="0">
                <a:solidFill>
                  <a:prstClr val="white"/>
                </a:solidFill>
                <a:latin typeface="Arial Rounded MT Bold"/>
                <a:cs typeface="Arial"/>
              </a:rPr>
              <a:t>’resheet</a:t>
            </a:r>
            <a:r>
              <a:rPr lang="en-US" altLang="en-US" sz="2100" dirty="0">
                <a:solidFill>
                  <a:prstClr val="white"/>
                </a:solidFill>
                <a:cs typeface="Arial" panose="020B0604020202020204" pitchFamily="34" charset="0"/>
              </a:rPr>
              <a:t> (Genesis) 1:24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662EADEE-0758-F707-4A27-31428B40674D}"/>
              </a:ext>
            </a:extLst>
          </p:cNvPr>
          <p:cNvSpPr txBox="1"/>
          <p:nvPr/>
        </p:nvSpPr>
        <p:spPr>
          <a:xfrm>
            <a:off x="285750" y="615407"/>
            <a:ext cx="8572500" cy="4201150"/>
          </a:xfrm>
          <a:prstGeom prst="rect">
            <a:avLst/>
          </a:prstGeom>
          <a:noFill/>
        </p:spPr>
        <p:txBody>
          <a:bodyPr wrap="square">
            <a:spAutoFit/>
          </a:bodyPr>
          <a:lstStyle/>
          <a:p>
            <a:pPr algn="r" defTabSz="685800" fontAlgn="auto">
              <a:spcBef>
                <a:spcPts val="0"/>
              </a:spcBef>
              <a:spcAft>
                <a:spcPts val="0"/>
              </a:spcAft>
              <a:defRPr/>
            </a:pPr>
            <a:r>
              <a:rPr lang="en-US" sz="4500" b="1" dirty="0" err="1">
                <a:solidFill>
                  <a:prstClr val="white"/>
                </a:solidFill>
                <a:latin typeface="David" panose="020E0502060401010101" pitchFamily="34" charset="-79"/>
                <a:cs typeface="David" panose="020E0502060401010101" pitchFamily="34" charset="-79"/>
              </a:rPr>
              <a:t>וַי</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אמֶר</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אֱלֹה</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ים</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תּוֹצ</a:t>
            </a:r>
            <a:r>
              <a:rPr lang="en-US" sz="4500" b="1" dirty="0">
                <a:solidFill>
                  <a:prstClr val="white"/>
                </a:solidFill>
                <a:latin typeface="David" panose="020E0502060401010101" pitchFamily="34" charset="-79"/>
                <a:cs typeface="David" panose="020E0502060401010101" pitchFamily="34" charset="-79"/>
              </a:rPr>
              <a:t>ֵ֨א </a:t>
            </a:r>
            <a:r>
              <a:rPr lang="en-US" sz="4500" b="1" dirty="0" err="1">
                <a:solidFill>
                  <a:prstClr val="white"/>
                </a:solidFill>
                <a:latin typeface="David" panose="020E0502060401010101" pitchFamily="34" charset="-79"/>
                <a:cs typeface="David" panose="020E0502060401010101" pitchFamily="34" charset="-79"/>
              </a:rPr>
              <a:t>הָא</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רֶץ</a:t>
            </a:r>
            <a:r>
              <a:rPr lang="en-US" sz="4500" b="1" dirty="0">
                <a:solidFill>
                  <a:prstClr val="white"/>
                </a:solidFill>
                <a:latin typeface="David" panose="020E0502060401010101" pitchFamily="34" charset="-79"/>
                <a:cs typeface="David" panose="020E0502060401010101" pitchFamily="34" charset="-79"/>
              </a:rPr>
              <a:t> נֶ֤</a:t>
            </a:r>
            <a:r>
              <a:rPr lang="en-US" sz="4500" b="1" dirty="0" err="1">
                <a:solidFill>
                  <a:prstClr val="white"/>
                </a:solidFill>
                <a:latin typeface="David" panose="020E0502060401010101" pitchFamily="34" charset="-79"/>
                <a:cs typeface="David" panose="020E0502060401010101" pitchFamily="34" charset="-79"/>
              </a:rPr>
              <a:t>פֶש</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חַי</a:t>
            </a:r>
            <a:r>
              <a:rPr lang="en-US" sz="4500" b="1" dirty="0">
                <a:solidFill>
                  <a:prstClr val="white"/>
                </a:solidFill>
                <a:latin typeface="David" panose="020E0502060401010101" pitchFamily="34" charset="-79"/>
                <a:cs typeface="David" panose="020E0502060401010101" pitchFamily="34" charset="-79"/>
              </a:rPr>
              <a:t>ָּה֙ </a:t>
            </a:r>
            <a:r>
              <a:rPr lang="en-US" sz="4500" b="1" dirty="0" err="1">
                <a:solidFill>
                  <a:prstClr val="white"/>
                </a:solidFill>
                <a:latin typeface="David" panose="020E0502060401010101" pitchFamily="34" charset="-79"/>
                <a:cs typeface="David" panose="020E0502060401010101" pitchFamily="34" charset="-79"/>
              </a:rPr>
              <a:t>לְמִינ</a:t>
            </a:r>
            <a:r>
              <a:rPr lang="en-US" sz="4500" b="1" dirty="0">
                <a:solidFill>
                  <a:prstClr val="white"/>
                </a:solidFill>
                <a:latin typeface="David" panose="020E0502060401010101" pitchFamily="34" charset="-79"/>
                <a:cs typeface="David" panose="020E0502060401010101" pitchFamily="34" charset="-79"/>
              </a:rPr>
              <a:t>ָ֔הּ בְּ</a:t>
            </a:r>
            <a:r>
              <a:rPr lang="en-US" sz="4500" b="1" dirty="0" err="1">
                <a:solidFill>
                  <a:prstClr val="white"/>
                </a:solidFill>
                <a:latin typeface="David" panose="020E0502060401010101" pitchFamily="34" charset="-79"/>
                <a:cs typeface="David" panose="020E0502060401010101" pitchFamily="34" charset="-79"/>
              </a:rPr>
              <a:t>הֵמ</a:t>
            </a:r>
            <a:r>
              <a:rPr lang="en-US" sz="4500" b="1" dirty="0">
                <a:solidFill>
                  <a:prstClr val="white"/>
                </a:solidFill>
                <a:latin typeface="David" panose="020E0502060401010101" pitchFamily="34" charset="-79"/>
                <a:cs typeface="David" panose="020E0502060401010101" pitchFamily="34" charset="-79"/>
              </a:rPr>
              <a:t>ָ֥ה </a:t>
            </a:r>
            <a:r>
              <a:rPr lang="en-US" sz="4500" b="1" dirty="0" err="1">
                <a:solidFill>
                  <a:prstClr val="white"/>
                </a:solidFill>
                <a:latin typeface="David" panose="020E0502060401010101" pitchFamily="34" charset="-79"/>
                <a:cs typeface="David" panose="020E0502060401010101" pitchFamily="34" charset="-79"/>
              </a:rPr>
              <a:t>וָר</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מֶש</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וְח</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יְתו</a:t>
            </a:r>
            <a:r>
              <a:rPr lang="en-US" sz="4500" b="1" dirty="0">
                <a:solidFill>
                  <a:prstClr val="white"/>
                </a:solidFill>
                <a:latin typeface="David" panose="020E0502060401010101" pitchFamily="34" charset="-79"/>
                <a:cs typeface="David" panose="020E0502060401010101" pitchFamily="34" charset="-79"/>
              </a:rPr>
              <a:t>ֹ־אֶ֖</a:t>
            </a:r>
            <a:r>
              <a:rPr lang="en-US" sz="4500" b="1" dirty="0" err="1">
                <a:solidFill>
                  <a:prstClr val="white"/>
                </a:solidFill>
                <a:latin typeface="David" panose="020E0502060401010101" pitchFamily="34" charset="-79"/>
                <a:cs typeface="David" panose="020E0502060401010101" pitchFamily="34" charset="-79"/>
              </a:rPr>
              <a:t>רֶץ</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לְמִינ</a:t>
            </a:r>
            <a:r>
              <a:rPr lang="en-US" sz="4500" b="1" dirty="0">
                <a:solidFill>
                  <a:prstClr val="white"/>
                </a:solidFill>
                <a:latin typeface="David" panose="020E0502060401010101" pitchFamily="34" charset="-79"/>
                <a:cs typeface="David" panose="020E0502060401010101" pitchFamily="34" charset="-79"/>
              </a:rPr>
              <a:t>ָ֑הּ וַֽ</a:t>
            </a:r>
            <a:r>
              <a:rPr lang="en-US" sz="4500" b="1" dirty="0" err="1">
                <a:solidFill>
                  <a:prstClr val="white"/>
                </a:solidFill>
                <a:latin typeface="David" panose="020E0502060401010101" pitchFamily="34" charset="-79"/>
                <a:cs typeface="David" panose="020E0502060401010101" pitchFamily="34" charset="-79"/>
              </a:rPr>
              <a:t>יְהִי־כ</a:t>
            </a:r>
            <a:r>
              <a:rPr lang="en-US" sz="4500" b="1" dirty="0">
                <a:solidFill>
                  <a:prstClr val="white"/>
                </a:solidFill>
                <a:latin typeface="David" panose="020E0502060401010101" pitchFamily="34" charset="-79"/>
                <a:cs typeface="David" panose="020E0502060401010101" pitchFamily="34" charset="-79"/>
              </a:rPr>
              <a:t>ֵֽן׃</a:t>
            </a:r>
            <a:r>
              <a:rPr lang="en-US" sz="4500" dirty="0">
                <a:solidFill>
                  <a:prstClr val="white"/>
                </a:solidFill>
                <a:latin typeface="Corbel" panose="020B0503020204020204"/>
                <a:cs typeface="+mn-cs"/>
              </a:rPr>
              <a:t> </a:t>
            </a:r>
          </a:p>
          <a:p>
            <a:pPr algn="l" defTabSz="685800" fontAlgn="auto">
              <a:spcBef>
                <a:spcPts val="0"/>
              </a:spcBef>
              <a:spcAft>
                <a:spcPts val="0"/>
              </a:spcAft>
              <a:defRPr/>
            </a:pPr>
            <a:r>
              <a:rPr lang="en-US" sz="3300" dirty="0">
                <a:solidFill>
                  <a:prstClr val="white"/>
                </a:solidFill>
                <a:cs typeface="+mn-cs"/>
              </a:rPr>
              <a:t>God said, “Let the earth bring forth each kind of living creature — each kind of livestock, crawling animal and wild beast”; and that is how it was.</a:t>
            </a:r>
          </a:p>
        </p:txBody>
      </p:sp>
    </p:spTree>
    <p:extLst>
      <p:ext uri="{BB962C8B-B14F-4D97-AF65-F5344CB8AC3E}">
        <p14:creationId xmlns:p14="http://schemas.microsoft.com/office/powerpoint/2010/main" val="1023721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86314-2087-9FA8-6E46-FA1B77FC25F6}"/>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0F59C78-E074-F0C9-70CC-D12BCEA6A737}"/>
              </a:ext>
            </a:extLst>
          </p:cNvPr>
          <p:cNvSpPr txBox="1"/>
          <p:nvPr/>
        </p:nvSpPr>
        <p:spPr>
          <a:xfrm>
            <a:off x="285750" y="615407"/>
            <a:ext cx="8572500" cy="707886"/>
          </a:xfrm>
          <a:prstGeom prst="rect">
            <a:avLst/>
          </a:prstGeom>
          <a:noFill/>
        </p:spPr>
        <p:txBody>
          <a:bodyPr wrap="square">
            <a:spAutoFit/>
          </a:bodyPr>
          <a:lstStyle/>
          <a:p>
            <a:pPr defTabSz="685800" fontAlgn="auto">
              <a:spcBef>
                <a:spcPts val="0"/>
              </a:spcBef>
              <a:spcAft>
                <a:spcPts val="0"/>
              </a:spcAft>
              <a:defRPr/>
            </a:pPr>
            <a:r>
              <a:rPr lang="en-US" dirty="0">
                <a:solidFill>
                  <a:prstClr val="white"/>
                </a:solidFill>
                <a:cs typeface="+mn-cs"/>
              </a:rPr>
              <a:t>A plethora of wealth!!</a:t>
            </a:r>
          </a:p>
        </p:txBody>
      </p:sp>
    </p:spTree>
    <p:extLst>
      <p:ext uri="{BB962C8B-B14F-4D97-AF65-F5344CB8AC3E}">
        <p14:creationId xmlns:p14="http://schemas.microsoft.com/office/powerpoint/2010/main" val="3642445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CE2A-59E6-ABA3-9166-9C502AA7EEE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656A6A5-1A71-A99A-B1CF-E9BD89D3025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4FB4130-AF6D-7D5B-AC7F-47FB4828C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811286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A4D2E-6C22-677A-F7E5-908CF22CFA2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D644C48-0D04-0A31-91E3-EF7769A895D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CCEB7D1-52F8-5733-1389-A45E1FCD7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59C80A7D-9078-C691-3EFE-C64F809112BF}"/>
              </a:ext>
            </a:extLst>
          </p:cNvPr>
          <p:cNvSpPr txBox="1"/>
          <p:nvPr/>
        </p:nvSpPr>
        <p:spPr>
          <a:xfrm>
            <a:off x="206943" y="209550"/>
            <a:ext cx="6138860" cy="1938992"/>
          </a:xfrm>
          <a:prstGeom prst="rect">
            <a:avLst/>
          </a:prstGeom>
          <a:noFill/>
        </p:spPr>
        <p:txBody>
          <a:bodyPr wrap="none" rtlCol="0">
            <a:spAutoFit/>
          </a:bodyPr>
          <a:lstStyle/>
          <a:p>
            <a:pPr algn="l"/>
            <a:r>
              <a:rPr lang="en-US" dirty="0">
                <a:solidFill>
                  <a:schemeClr val="tx1"/>
                </a:solidFill>
              </a:rPr>
              <a:t>G-d’s Infinite Resources</a:t>
            </a:r>
          </a:p>
          <a:p>
            <a:pPr marL="568325" indent="-568325" algn="l">
              <a:buFont typeface="+mj-lt"/>
              <a:buAutoNum type="arabicPeriod"/>
            </a:pPr>
            <a:r>
              <a:rPr lang="en-US" dirty="0">
                <a:solidFill>
                  <a:schemeClr val="tx1"/>
                </a:solidFill>
              </a:rPr>
              <a:t>Some inventory</a:t>
            </a:r>
          </a:p>
          <a:p>
            <a:pPr marL="568325" indent="-568325" algn="l">
              <a:buFont typeface="+mj-lt"/>
              <a:buAutoNum type="arabicPeriod"/>
            </a:pPr>
            <a:r>
              <a:rPr lang="en-US" dirty="0">
                <a:solidFill>
                  <a:schemeClr val="tx1"/>
                </a:solidFill>
              </a:rPr>
              <a:t>Hyper-literal?</a:t>
            </a:r>
          </a:p>
        </p:txBody>
      </p:sp>
    </p:spTree>
    <p:extLst>
      <p:ext uri="{BB962C8B-B14F-4D97-AF65-F5344CB8AC3E}">
        <p14:creationId xmlns:p14="http://schemas.microsoft.com/office/powerpoint/2010/main" val="1855770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65ABB-24F9-2BFA-94C0-ADA35E25057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D86D7B3-B54B-E6B2-B643-CBE947ABEB07}"/>
              </a:ext>
            </a:extLst>
          </p:cNvPr>
          <p:cNvSpPr txBox="1"/>
          <p:nvPr/>
        </p:nvSpPr>
        <p:spPr>
          <a:xfrm>
            <a:off x="2286000" y="190953"/>
            <a:ext cx="4572000" cy="738664"/>
          </a:xfrm>
          <a:prstGeom prst="rect">
            <a:avLst/>
          </a:prstGeom>
          <a:noFill/>
        </p:spPr>
        <p:txBody>
          <a:bodyPr wrap="square">
            <a:spAutoFit/>
          </a:bodyPr>
          <a:lstStyle/>
          <a:p>
            <a:pPr defTabSz="685800" fontAlgn="auto">
              <a:spcBef>
                <a:spcPts val="0"/>
              </a:spcBef>
              <a:spcAft>
                <a:spcPts val="0"/>
              </a:spcAft>
              <a:defRPr/>
            </a:pPr>
            <a:r>
              <a:rPr lang="en-US" altLang="en-US" sz="2100" dirty="0">
                <a:solidFill>
                  <a:prstClr val="white"/>
                </a:solidFill>
                <a:cs typeface="Arial" panose="020B0604020202020204" pitchFamily="34" charset="0"/>
              </a:rPr>
              <a:t>D’varim (Deuteronomy) 33:24 CJB</a:t>
            </a:r>
            <a:endParaRPr lang="en-US" sz="2100" dirty="0">
              <a:solidFill>
                <a:prstClr val="white"/>
              </a:solidFill>
              <a:cs typeface="Arial" panose="020B0604020202020204" pitchFamily="34" charset="0"/>
            </a:endParaRPr>
          </a:p>
        </p:txBody>
      </p:sp>
      <p:sp>
        <p:nvSpPr>
          <p:cNvPr id="7" name="TextBox 6">
            <a:extLst>
              <a:ext uri="{FF2B5EF4-FFF2-40B4-BE49-F238E27FC236}">
                <a16:creationId xmlns:a16="http://schemas.microsoft.com/office/drawing/2014/main" id="{9D82486A-6E78-94EC-2994-1F7B50A7FCA9}"/>
              </a:ext>
            </a:extLst>
          </p:cNvPr>
          <p:cNvSpPr txBox="1"/>
          <p:nvPr/>
        </p:nvSpPr>
        <p:spPr>
          <a:xfrm>
            <a:off x="285750" y="615406"/>
            <a:ext cx="8572500" cy="3889526"/>
          </a:xfrm>
          <a:prstGeom prst="rect">
            <a:avLst/>
          </a:prstGeom>
          <a:noFill/>
        </p:spPr>
        <p:txBody>
          <a:bodyPr wrap="square">
            <a:spAutoFit/>
          </a:bodyPr>
          <a:lstStyle/>
          <a:p>
            <a:pPr algn="r" defTabSz="685800" fontAlgn="auto">
              <a:spcBef>
                <a:spcPts val="0"/>
              </a:spcBef>
              <a:spcAft>
                <a:spcPts val="0"/>
              </a:spcAft>
              <a:defRPr/>
            </a:pPr>
            <a:r>
              <a:rPr lang="en-US" sz="4500" b="1" dirty="0" err="1">
                <a:solidFill>
                  <a:prstClr val="white"/>
                </a:solidFill>
                <a:latin typeface="David" panose="020E0502060401010101" pitchFamily="34" charset="-79"/>
                <a:cs typeface="David" panose="020E0502060401010101" pitchFamily="34" charset="-79"/>
              </a:rPr>
              <a:t>וּלְאָש</a:t>
            </a:r>
            <a:r>
              <a:rPr lang="en-US" sz="4500" b="1" dirty="0">
                <a:solidFill>
                  <a:prstClr val="white"/>
                </a:solidFill>
                <a:latin typeface="David" panose="020E0502060401010101" pitchFamily="34" charset="-79"/>
                <a:cs typeface="David" panose="020E0502060401010101" pitchFamily="34" charset="-79"/>
              </a:rPr>
              <a:t>ֵׁ֣ר </a:t>
            </a:r>
            <a:r>
              <a:rPr lang="en-US" sz="4500" b="1" dirty="0" err="1">
                <a:solidFill>
                  <a:prstClr val="white"/>
                </a:solidFill>
                <a:latin typeface="David" panose="020E0502060401010101" pitchFamily="34" charset="-79"/>
                <a:cs typeface="David" panose="020E0502060401010101" pitchFamily="34" charset="-79"/>
              </a:rPr>
              <a:t>אָמ</a:t>
            </a:r>
            <a:r>
              <a:rPr lang="en-US" sz="4500" b="1" dirty="0">
                <a:solidFill>
                  <a:prstClr val="white"/>
                </a:solidFill>
                <a:latin typeface="David" panose="020E0502060401010101" pitchFamily="34" charset="-79"/>
                <a:cs typeface="David" panose="020E0502060401010101" pitchFamily="34" charset="-79"/>
              </a:rPr>
              <a:t>ַ֔ר בָּ</a:t>
            </a:r>
            <a:r>
              <a:rPr lang="en-US" sz="4500" b="1" dirty="0" err="1">
                <a:solidFill>
                  <a:prstClr val="white"/>
                </a:solidFill>
                <a:latin typeface="David" panose="020E0502060401010101" pitchFamily="34" charset="-79"/>
                <a:cs typeface="David" panose="020E0502060401010101" pitchFamily="34" charset="-79"/>
              </a:rPr>
              <a:t>ר֥וּך</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מִב</a:t>
            </a:r>
            <a:r>
              <a:rPr lang="en-US" sz="4500" b="1" dirty="0">
                <a:solidFill>
                  <a:prstClr val="white"/>
                </a:solidFill>
                <a:latin typeface="David" panose="020E0502060401010101" pitchFamily="34" charset="-79"/>
                <a:cs typeface="David" panose="020E0502060401010101" pitchFamily="34" charset="-79"/>
              </a:rPr>
              <a:t>ָּנִ֖</a:t>
            </a:r>
            <a:r>
              <a:rPr lang="en-US" sz="4500" b="1" dirty="0" err="1">
                <a:solidFill>
                  <a:prstClr val="white"/>
                </a:solidFill>
                <a:latin typeface="David" panose="020E0502060401010101" pitchFamily="34" charset="-79"/>
                <a:cs typeface="David" panose="020E0502060401010101" pitchFamily="34" charset="-79"/>
              </a:rPr>
              <a:t>ים</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אָש</a:t>
            </a:r>
            <a:r>
              <a:rPr lang="en-US" sz="4500" b="1" dirty="0">
                <a:solidFill>
                  <a:prstClr val="white"/>
                </a:solidFill>
                <a:latin typeface="David" panose="020E0502060401010101" pitchFamily="34" charset="-79"/>
                <a:cs typeface="David" panose="020E0502060401010101" pitchFamily="34" charset="-79"/>
              </a:rPr>
              <a:t>ֵׁ֑ר </a:t>
            </a:r>
            <a:r>
              <a:rPr lang="en-US" sz="4500" b="1" dirty="0" err="1">
                <a:solidFill>
                  <a:prstClr val="white"/>
                </a:solidFill>
                <a:latin typeface="David" panose="020E0502060401010101" pitchFamily="34" charset="-79"/>
                <a:cs typeface="David" panose="020E0502060401010101" pitchFamily="34" charset="-79"/>
              </a:rPr>
              <a:t>יְה</a:t>
            </a:r>
            <a:r>
              <a:rPr lang="en-US" sz="4500" b="1" dirty="0">
                <a:solidFill>
                  <a:prstClr val="white"/>
                </a:solidFill>
                <a:latin typeface="David" panose="020E0502060401010101" pitchFamily="34" charset="-79"/>
                <a:cs typeface="David" panose="020E0502060401010101" pitchFamily="34" charset="-79"/>
              </a:rPr>
              <a:t>ִ֤י </a:t>
            </a:r>
            <a:r>
              <a:rPr lang="en-US" sz="4500" b="1" dirty="0" err="1">
                <a:solidFill>
                  <a:prstClr val="white"/>
                </a:solidFill>
                <a:latin typeface="David" panose="020E0502060401010101" pitchFamily="34" charset="-79"/>
                <a:cs typeface="David" panose="020E0502060401010101" pitchFamily="34" charset="-79"/>
              </a:rPr>
              <a:t>רְצוּי</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אֶח</a:t>
            </a:r>
            <a:r>
              <a:rPr lang="en-US" sz="4500" b="1" dirty="0">
                <a:solidFill>
                  <a:prstClr val="white"/>
                </a:solidFill>
                <a:latin typeface="David" panose="020E0502060401010101" pitchFamily="34" charset="-79"/>
                <a:cs typeface="David" panose="020E0502060401010101" pitchFamily="34" charset="-79"/>
              </a:rPr>
              <a:t>ָ֔</a:t>
            </a:r>
            <a:r>
              <a:rPr lang="en-US" sz="4500" b="1" dirty="0" err="1">
                <a:solidFill>
                  <a:prstClr val="white"/>
                </a:solidFill>
                <a:latin typeface="David" panose="020E0502060401010101" pitchFamily="34" charset="-79"/>
                <a:cs typeface="David" panose="020E0502060401010101" pitchFamily="34" charset="-79"/>
              </a:rPr>
              <a:t>יו</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וְטֹב</a:t>
            </a:r>
            <a:r>
              <a:rPr lang="en-US" sz="4500" b="1" dirty="0">
                <a:solidFill>
                  <a:prstClr val="white"/>
                </a:solidFill>
                <a:latin typeface="David" panose="020E0502060401010101" pitchFamily="34" charset="-79"/>
                <a:cs typeface="David" panose="020E0502060401010101" pitchFamily="34" charset="-79"/>
              </a:rPr>
              <a:t>ֵ֥ל בַּשֶּׁ֖</a:t>
            </a:r>
            <a:r>
              <a:rPr lang="en-US" sz="4500" b="1" dirty="0" err="1">
                <a:solidFill>
                  <a:prstClr val="white"/>
                </a:solidFill>
                <a:latin typeface="David" panose="020E0502060401010101" pitchFamily="34" charset="-79"/>
                <a:cs typeface="David" panose="020E0502060401010101" pitchFamily="34" charset="-79"/>
              </a:rPr>
              <a:t>מֶן</a:t>
            </a:r>
            <a:r>
              <a:rPr lang="en-US" sz="4500" b="1" dirty="0">
                <a:solidFill>
                  <a:prstClr val="white"/>
                </a:solidFill>
                <a:latin typeface="David" panose="020E0502060401010101" pitchFamily="34" charset="-79"/>
                <a:cs typeface="David" panose="020E0502060401010101" pitchFamily="34" charset="-79"/>
              </a:rPr>
              <a:t> </a:t>
            </a:r>
            <a:r>
              <a:rPr lang="en-US" sz="4500" b="1" dirty="0" err="1">
                <a:solidFill>
                  <a:prstClr val="white"/>
                </a:solidFill>
                <a:latin typeface="David" panose="020E0502060401010101" pitchFamily="34" charset="-79"/>
                <a:cs typeface="David" panose="020E0502060401010101" pitchFamily="34" charset="-79"/>
              </a:rPr>
              <a:t>רַגְלֽו</a:t>
            </a:r>
            <a:r>
              <a:rPr lang="en-US" sz="4500" b="1" dirty="0">
                <a:solidFill>
                  <a:prstClr val="white"/>
                </a:solidFill>
                <a:latin typeface="David" panose="020E0502060401010101" pitchFamily="34" charset="-79"/>
                <a:cs typeface="David" panose="020E0502060401010101" pitchFamily="34" charset="-79"/>
              </a:rPr>
              <a:t>ֹ׃ </a:t>
            </a: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endParaRPr lang="en-US" sz="825" dirty="0">
              <a:solidFill>
                <a:srgbClr val="FFFF00"/>
              </a:solidFill>
              <a:cs typeface="+mn-cs"/>
            </a:endParaRPr>
          </a:p>
          <a:p>
            <a:pPr algn="l" defTabSz="685800" fontAlgn="auto">
              <a:spcBef>
                <a:spcPts val="0"/>
              </a:spcBef>
              <a:spcAft>
                <a:spcPts val="0"/>
              </a:spcAft>
              <a:defRPr/>
            </a:pPr>
            <a:r>
              <a:rPr lang="en-US" sz="3300" baseline="30000" dirty="0">
                <a:solidFill>
                  <a:prstClr val="white"/>
                </a:solidFill>
                <a:latin typeface="Corbel" panose="020B0503020204020204"/>
                <a:cs typeface="+mn-cs"/>
              </a:rPr>
              <a:t> </a:t>
            </a:r>
            <a:r>
              <a:rPr lang="en-US" sz="3300" dirty="0">
                <a:solidFill>
                  <a:prstClr val="white"/>
                </a:solidFill>
                <a:cs typeface="+mn-cs"/>
              </a:rPr>
              <a:t>Of Asher he said:</a:t>
            </a:r>
          </a:p>
          <a:p>
            <a:pPr algn="l" defTabSz="685800" fontAlgn="auto">
              <a:spcBef>
                <a:spcPts val="0"/>
              </a:spcBef>
              <a:spcAft>
                <a:spcPts val="0"/>
              </a:spcAft>
              <a:defRPr/>
            </a:pPr>
            <a:r>
              <a:rPr lang="en-US" sz="3300" dirty="0">
                <a:solidFill>
                  <a:prstClr val="white"/>
                </a:solidFill>
                <a:cs typeface="+mn-cs"/>
              </a:rPr>
              <a:t>“May Asher be most blessed of sons,</a:t>
            </a:r>
            <a:br>
              <a:rPr lang="en-US" sz="3300" dirty="0">
                <a:solidFill>
                  <a:prstClr val="white"/>
                </a:solidFill>
                <a:cs typeface="+mn-cs"/>
              </a:rPr>
            </a:br>
            <a:r>
              <a:rPr lang="en-US" sz="3300" dirty="0">
                <a:solidFill>
                  <a:prstClr val="white"/>
                </a:solidFill>
                <a:cs typeface="+mn-cs"/>
              </a:rPr>
              <a:t>may he be the favorite among his brothers and </a:t>
            </a:r>
            <a:r>
              <a:rPr lang="en-US" sz="3300" u="sng" dirty="0">
                <a:solidFill>
                  <a:srgbClr val="FFFF66"/>
                </a:solidFill>
                <a:cs typeface="+mn-cs"/>
              </a:rPr>
              <a:t>bathe his feet in oil</a:t>
            </a:r>
            <a:r>
              <a:rPr lang="en-US" sz="3300" dirty="0">
                <a:solidFill>
                  <a:prstClr val="white"/>
                </a:solidFill>
                <a:cs typeface="+mn-cs"/>
              </a:rPr>
              <a:t>.</a:t>
            </a:r>
          </a:p>
        </p:txBody>
      </p:sp>
    </p:spTree>
    <p:extLst>
      <p:ext uri="{BB962C8B-B14F-4D97-AF65-F5344CB8AC3E}">
        <p14:creationId xmlns:p14="http://schemas.microsoft.com/office/powerpoint/2010/main" val="3505441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D5D17-82F7-6414-1566-DD6C27CE6F3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131516-B802-046E-7E4A-C5F47FAC877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1026" name="Picture 2">
            <a:extLst>
              <a:ext uri="{FF2B5EF4-FFF2-40B4-BE49-F238E27FC236}">
                <a16:creationId xmlns:a16="http://schemas.microsoft.com/office/drawing/2014/main" id="{65B0056F-C2E2-DAF6-937B-C88C99000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0"/>
            <a:ext cx="316706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3832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EDF0F-8CFE-B4AA-74E4-AE943964CBD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7EC9772-2CAB-8C24-88F6-45F1CF201D9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BD144453-A826-98B5-D137-9941AF53D7B2}"/>
              </a:ext>
            </a:extLst>
          </p:cNvPr>
          <p:cNvPicPr>
            <a:picLocks noChangeAspect="1"/>
          </p:cNvPicPr>
          <p:nvPr/>
        </p:nvPicPr>
        <p:blipFill>
          <a:blip r:embed="rId3"/>
          <a:stretch>
            <a:fillRect/>
          </a:stretch>
        </p:blipFill>
        <p:spPr>
          <a:xfrm>
            <a:off x="0" y="356037"/>
            <a:ext cx="9144000" cy="4431427"/>
          </a:xfrm>
          <a:prstGeom prst="rect">
            <a:avLst/>
          </a:prstGeom>
        </p:spPr>
      </p:pic>
    </p:spTree>
    <p:extLst>
      <p:ext uri="{BB962C8B-B14F-4D97-AF65-F5344CB8AC3E}">
        <p14:creationId xmlns:p14="http://schemas.microsoft.com/office/powerpoint/2010/main" val="1426767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BE28-EB63-53B8-BE5F-E8CAF91860B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9F47C7B-EDB9-D725-395D-D5880003A5AE}"/>
              </a:ext>
            </a:extLst>
          </p:cNvPr>
          <p:cNvSpPr>
            <a:spLocks noGrp="1"/>
          </p:cNvSpPr>
          <p:nvPr>
            <p:ph type="subTitle" idx="1"/>
          </p:nvPr>
        </p:nvSpPr>
        <p:spPr>
          <a:xfrm>
            <a:off x="228600" y="209550"/>
            <a:ext cx="3339068" cy="4800600"/>
          </a:xfrm>
        </p:spPr>
        <p:txBody>
          <a:bodyPr anchor="t">
            <a:normAutofit fontScale="70000" lnSpcReduction="20000"/>
          </a:bodyPr>
          <a:lstStyle/>
          <a:p>
            <a:pPr algn="l"/>
            <a:r>
              <a:rPr lang="en-US" sz="4000" dirty="0">
                <a:solidFill>
                  <a:schemeClr val="tx1"/>
                </a:solidFill>
                <a:latin typeface="Arial Rounded MT Bold" panose="020F0704030504030204" pitchFamily="34" charset="0"/>
              </a:rPr>
              <a:t>God called me full time to pursue the vision for the oil in December 1985 (Acts 22:14-15). So, by faith, I resigned my position at </a:t>
            </a:r>
            <a:r>
              <a:rPr lang="en-US" sz="4000" dirty="0" err="1">
                <a:solidFill>
                  <a:schemeClr val="tx1"/>
                </a:solidFill>
                <a:latin typeface="Arial Rounded MT Bold" panose="020F0704030504030204" pitchFamily="34" charset="0"/>
              </a:rPr>
              <a:t>Valeron</a:t>
            </a:r>
            <a:r>
              <a:rPr lang="en-US" sz="4000" dirty="0">
                <a:solidFill>
                  <a:schemeClr val="tx1"/>
                </a:solidFill>
                <a:latin typeface="Arial Rounded MT Bold" panose="020F0704030504030204" pitchFamily="34" charset="0"/>
              </a:rPr>
              <a:t> and moved to Houston, Texas to write the Vision Book (Habakkuk 2:1-3).</a:t>
            </a:r>
          </a:p>
        </p:txBody>
      </p:sp>
      <p:pic>
        <p:nvPicPr>
          <p:cNvPr id="4" name="Picture 3">
            <a:extLst>
              <a:ext uri="{FF2B5EF4-FFF2-40B4-BE49-F238E27FC236}">
                <a16:creationId xmlns:a16="http://schemas.microsoft.com/office/drawing/2014/main" id="{0E2BB939-6C69-6EA6-3CE0-9A66CCFB9A18}"/>
              </a:ext>
            </a:extLst>
          </p:cNvPr>
          <p:cNvPicPr>
            <a:picLocks noChangeAspect="1"/>
          </p:cNvPicPr>
          <p:nvPr/>
        </p:nvPicPr>
        <p:blipFill>
          <a:blip r:embed="rId3"/>
          <a:stretch>
            <a:fillRect/>
          </a:stretch>
        </p:blipFill>
        <p:spPr>
          <a:xfrm>
            <a:off x="3567668" y="0"/>
            <a:ext cx="5576332" cy="5143500"/>
          </a:xfrm>
          <a:prstGeom prst="rect">
            <a:avLst/>
          </a:prstGeom>
        </p:spPr>
      </p:pic>
    </p:spTree>
    <p:extLst>
      <p:ext uri="{BB962C8B-B14F-4D97-AF65-F5344CB8AC3E}">
        <p14:creationId xmlns:p14="http://schemas.microsoft.com/office/powerpoint/2010/main" val="1332056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A8C72-B2F9-24A6-EE51-5BB5E15FB48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0B2D3E9-10E4-BF62-8805-6795269926B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6" name="Picture 5">
            <a:extLst>
              <a:ext uri="{FF2B5EF4-FFF2-40B4-BE49-F238E27FC236}">
                <a16:creationId xmlns:a16="http://schemas.microsoft.com/office/drawing/2014/main" id="{D3BE18D7-1D8E-16F0-D364-328C5A20CE70}"/>
              </a:ext>
            </a:extLst>
          </p:cNvPr>
          <p:cNvPicPr>
            <a:picLocks noChangeAspect="1"/>
          </p:cNvPicPr>
          <p:nvPr/>
        </p:nvPicPr>
        <p:blipFill>
          <a:blip r:embed="rId3"/>
          <a:stretch>
            <a:fillRect/>
          </a:stretch>
        </p:blipFill>
        <p:spPr>
          <a:xfrm>
            <a:off x="3402228" y="-12598"/>
            <a:ext cx="2922372" cy="5216481"/>
          </a:xfrm>
          <a:prstGeom prst="rect">
            <a:avLst/>
          </a:prstGeom>
        </p:spPr>
      </p:pic>
    </p:spTree>
    <p:extLst>
      <p:ext uri="{BB962C8B-B14F-4D97-AF65-F5344CB8AC3E}">
        <p14:creationId xmlns:p14="http://schemas.microsoft.com/office/powerpoint/2010/main" val="42460054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AF111-ABBD-E3F6-7918-51185123662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DA7F3B5-AB6B-83B4-1FED-0E2EA0E52DE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You’re asking whether Zion has found oil and whether its wells are producing it. We’ve encountered hydrocarbons, and gas has come to the surface at MJ-01, but not in commercial volumes. Our wells are not commercially producing oil.</a:t>
            </a:r>
          </a:p>
        </p:txBody>
      </p:sp>
    </p:spTree>
    <p:extLst>
      <p:ext uri="{BB962C8B-B14F-4D97-AF65-F5344CB8AC3E}">
        <p14:creationId xmlns:p14="http://schemas.microsoft.com/office/powerpoint/2010/main" val="1017155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889B9-5C92-BE65-C526-F160539DDCE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04B6C67-5B4A-87DF-6658-9C81E970915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B3B4ACF6-E3DE-33EC-3240-1024911E8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2047199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C1E60-CCAD-A494-D45C-173F2D57426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FA5B19C-94CE-4D31-59F0-9F1DD3A8BC4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C9959D8E-4C9C-2286-727A-46426C8C68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B7E34BF9-0A23-B25E-8F7A-B8345BC390B9}"/>
              </a:ext>
            </a:extLst>
          </p:cNvPr>
          <p:cNvSpPr txBox="1"/>
          <p:nvPr/>
        </p:nvSpPr>
        <p:spPr>
          <a:xfrm>
            <a:off x="206943" y="209550"/>
            <a:ext cx="6138860" cy="2554545"/>
          </a:xfrm>
          <a:prstGeom prst="rect">
            <a:avLst/>
          </a:prstGeom>
          <a:noFill/>
        </p:spPr>
        <p:txBody>
          <a:bodyPr wrap="none" rtlCol="0">
            <a:spAutoFit/>
          </a:bodyPr>
          <a:lstStyle/>
          <a:p>
            <a:pPr algn="l"/>
            <a:r>
              <a:rPr lang="en-US" dirty="0">
                <a:solidFill>
                  <a:schemeClr val="tx1"/>
                </a:solidFill>
              </a:rPr>
              <a:t>G-d’s Infinite Resources</a:t>
            </a:r>
          </a:p>
          <a:p>
            <a:pPr marL="568325" indent="-568325" algn="l">
              <a:buFont typeface="+mj-lt"/>
              <a:buAutoNum type="arabicPeriod"/>
            </a:pPr>
            <a:r>
              <a:rPr lang="en-US" dirty="0">
                <a:solidFill>
                  <a:schemeClr val="tx1"/>
                </a:solidFill>
              </a:rPr>
              <a:t>Some inventory</a:t>
            </a:r>
          </a:p>
          <a:p>
            <a:pPr marL="568325" indent="-568325" algn="l">
              <a:buFont typeface="+mj-lt"/>
              <a:buAutoNum type="arabicPeriod"/>
            </a:pPr>
            <a:r>
              <a:rPr lang="en-US" dirty="0">
                <a:solidFill>
                  <a:schemeClr val="tx1"/>
                </a:solidFill>
              </a:rPr>
              <a:t>Hyper-literal?</a:t>
            </a:r>
          </a:p>
          <a:p>
            <a:pPr marL="568325" indent="-568325" algn="l">
              <a:buFont typeface="+mj-lt"/>
              <a:buAutoNum type="arabicPeriod"/>
            </a:pPr>
            <a:r>
              <a:rPr lang="en-US" dirty="0">
                <a:solidFill>
                  <a:schemeClr val="tx1"/>
                </a:solidFill>
              </a:rPr>
              <a:t>Abundant riches</a:t>
            </a:r>
          </a:p>
        </p:txBody>
      </p:sp>
    </p:spTree>
    <p:extLst>
      <p:ext uri="{BB962C8B-B14F-4D97-AF65-F5344CB8AC3E}">
        <p14:creationId xmlns:p14="http://schemas.microsoft.com/office/powerpoint/2010/main" val="12533680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99C57-4AB6-1D3F-1263-4A2973F9BE1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0839627-7E5C-ED44-1B24-5A74704CF8FC}"/>
              </a:ext>
            </a:extLst>
          </p:cNvPr>
          <p:cNvSpPr>
            <a:spLocks noGrp="1"/>
          </p:cNvSpPr>
          <p:nvPr>
            <p:ph type="subTitle" idx="1"/>
          </p:nvPr>
        </p:nvSpPr>
        <p:spPr>
          <a:xfrm>
            <a:off x="228600" y="209550"/>
            <a:ext cx="4572000" cy="4800600"/>
          </a:xfrm>
        </p:spPr>
        <p:txBody>
          <a:bodyPr anchor="t">
            <a:normAutofit/>
          </a:bodyPr>
          <a:lstStyle/>
          <a:p>
            <a:pPr algn="l"/>
            <a:r>
              <a:rPr lang="en-US" sz="4000" dirty="0">
                <a:solidFill>
                  <a:schemeClr val="tx1"/>
                </a:solidFill>
                <a:latin typeface="Arial Rounded MT Bold" panose="020F0704030504030204" pitchFamily="34" charset="0"/>
              </a:rPr>
              <a:t>https://www.wisemoneyisrael.com/iltv-feature-inside-israels-economic-resilience/</a:t>
            </a:r>
          </a:p>
        </p:txBody>
      </p:sp>
      <p:pic>
        <p:nvPicPr>
          <p:cNvPr id="4" name="Picture 3">
            <a:extLst>
              <a:ext uri="{FF2B5EF4-FFF2-40B4-BE49-F238E27FC236}">
                <a16:creationId xmlns:a16="http://schemas.microsoft.com/office/drawing/2014/main" id="{71CC15BC-AB6E-92FD-DC8D-8587267F81CA}"/>
              </a:ext>
            </a:extLst>
          </p:cNvPr>
          <p:cNvPicPr>
            <a:picLocks noChangeAspect="1"/>
          </p:cNvPicPr>
          <p:nvPr/>
        </p:nvPicPr>
        <p:blipFill>
          <a:blip r:embed="rId3"/>
          <a:stretch>
            <a:fillRect/>
          </a:stretch>
        </p:blipFill>
        <p:spPr>
          <a:xfrm>
            <a:off x="4906933" y="0"/>
            <a:ext cx="4008467" cy="5044877"/>
          </a:xfrm>
          <a:prstGeom prst="rect">
            <a:avLst/>
          </a:prstGeom>
        </p:spPr>
      </p:pic>
    </p:spTree>
    <p:extLst>
      <p:ext uri="{BB962C8B-B14F-4D97-AF65-F5344CB8AC3E}">
        <p14:creationId xmlns:p14="http://schemas.microsoft.com/office/powerpoint/2010/main" val="394483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52D02-AD90-0BED-6CD5-11E014E73B4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B01881C-22D3-6703-4241-30CA6ECA02BC}"/>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80F84D9F-098B-D2D1-4419-4CE3374D5964}"/>
              </a:ext>
            </a:extLst>
          </p:cNvPr>
          <p:cNvPicPr>
            <a:picLocks noChangeAspect="1"/>
          </p:cNvPicPr>
          <p:nvPr/>
        </p:nvPicPr>
        <p:blipFill>
          <a:blip r:embed="rId3"/>
          <a:stretch>
            <a:fillRect/>
          </a:stretch>
        </p:blipFill>
        <p:spPr>
          <a:xfrm>
            <a:off x="0" y="156353"/>
            <a:ext cx="9144000" cy="4830793"/>
          </a:xfrm>
          <a:prstGeom prst="rect">
            <a:avLst/>
          </a:prstGeom>
        </p:spPr>
      </p:pic>
    </p:spTree>
    <p:extLst>
      <p:ext uri="{BB962C8B-B14F-4D97-AF65-F5344CB8AC3E}">
        <p14:creationId xmlns:p14="http://schemas.microsoft.com/office/powerpoint/2010/main" val="37237169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EFA2-9410-6298-6811-50D149A1DB2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86051EA-F0CC-3D43-08A2-352C8E63E8B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5195898-39E5-B97E-7FF5-BA5FEC5571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29927587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336A8-772D-0CA9-13C4-02CB41C292A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A424D61-9EED-7844-ACB5-D4E4C54A8BA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1F962A0-10E5-BA34-4D46-0859C93485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F21F5D79-B7D3-8D89-BD02-0C5BC44AFF24}"/>
              </a:ext>
            </a:extLst>
          </p:cNvPr>
          <p:cNvSpPr txBox="1"/>
          <p:nvPr/>
        </p:nvSpPr>
        <p:spPr>
          <a:xfrm>
            <a:off x="206943" y="209550"/>
            <a:ext cx="6264728" cy="3170099"/>
          </a:xfrm>
          <a:prstGeom prst="rect">
            <a:avLst/>
          </a:prstGeom>
          <a:noFill/>
        </p:spPr>
        <p:txBody>
          <a:bodyPr wrap="none" rtlCol="0">
            <a:spAutoFit/>
          </a:bodyPr>
          <a:lstStyle/>
          <a:p>
            <a:pPr algn="l"/>
            <a:r>
              <a:rPr lang="en-US" dirty="0">
                <a:solidFill>
                  <a:schemeClr val="tx1"/>
                </a:solidFill>
              </a:rPr>
              <a:t>G-d’s Infinite Resources</a:t>
            </a:r>
          </a:p>
          <a:p>
            <a:pPr marL="568325" indent="-568325" algn="l">
              <a:buFont typeface="+mj-lt"/>
              <a:buAutoNum type="arabicPeriod"/>
            </a:pPr>
            <a:r>
              <a:rPr lang="en-US" dirty="0">
                <a:solidFill>
                  <a:schemeClr val="tx1"/>
                </a:solidFill>
              </a:rPr>
              <a:t>Some inventory</a:t>
            </a:r>
          </a:p>
          <a:p>
            <a:pPr marL="568325" indent="-568325" algn="l">
              <a:buFont typeface="+mj-lt"/>
              <a:buAutoNum type="arabicPeriod"/>
            </a:pPr>
            <a:r>
              <a:rPr lang="en-US" dirty="0">
                <a:solidFill>
                  <a:schemeClr val="tx1"/>
                </a:solidFill>
              </a:rPr>
              <a:t>Hyper-literal?</a:t>
            </a:r>
          </a:p>
          <a:p>
            <a:pPr marL="568325" indent="-568325" algn="l">
              <a:buFont typeface="+mj-lt"/>
              <a:buAutoNum type="arabicPeriod"/>
            </a:pPr>
            <a:r>
              <a:rPr lang="en-US" dirty="0">
                <a:solidFill>
                  <a:schemeClr val="tx1"/>
                </a:solidFill>
              </a:rPr>
              <a:t>Abundant riches</a:t>
            </a:r>
          </a:p>
          <a:p>
            <a:pPr marL="568325" indent="-568325" algn="l">
              <a:buFont typeface="+mj-lt"/>
              <a:buAutoNum type="arabicPeriod"/>
            </a:pPr>
            <a:r>
              <a:rPr lang="en-US" dirty="0">
                <a:solidFill>
                  <a:schemeClr val="tx1"/>
                </a:solidFill>
              </a:rPr>
              <a:t>Our GREATEST riches</a:t>
            </a:r>
          </a:p>
        </p:txBody>
      </p:sp>
    </p:spTree>
    <p:extLst>
      <p:ext uri="{BB962C8B-B14F-4D97-AF65-F5344CB8AC3E}">
        <p14:creationId xmlns:p14="http://schemas.microsoft.com/office/powerpoint/2010/main" val="8551788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B6460-E966-5AB0-A8E7-D0EA8626466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4CF46F0-4CC4-A01A-FEED-76191A6220F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6" name="Picture 5">
            <a:extLst>
              <a:ext uri="{FF2B5EF4-FFF2-40B4-BE49-F238E27FC236}">
                <a16:creationId xmlns:a16="http://schemas.microsoft.com/office/drawing/2014/main" id="{21DEA13E-41E7-5F1A-52E7-5522C8FE5A4D}"/>
              </a:ext>
            </a:extLst>
          </p:cNvPr>
          <p:cNvPicPr>
            <a:picLocks noChangeAspect="1"/>
          </p:cNvPicPr>
          <p:nvPr/>
        </p:nvPicPr>
        <p:blipFill>
          <a:blip r:embed="rId3"/>
          <a:stretch>
            <a:fillRect/>
          </a:stretch>
        </p:blipFill>
        <p:spPr>
          <a:xfrm>
            <a:off x="717937" y="0"/>
            <a:ext cx="7708126" cy="5143500"/>
          </a:xfrm>
          <a:prstGeom prst="rect">
            <a:avLst/>
          </a:prstGeom>
        </p:spPr>
      </p:pic>
    </p:spTree>
    <p:extLst>
      <p:ext uri="{BB962C8B-B14F-4D97-AF65-F5344CB8AC3E}">
        <p14:creationId xmlns:p14="http://schemas.microsoft.com/office/powerpoint/2010/main" val="11976169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5DC82-AF2A-B0FA-BA18-F7A1763C5A7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3085598-71D8-9076-69D1-8388E3638FB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Tuesday, Oct. 13, from 7 a.m. </a:t>
            </a:r>
          </a:p>
          <a:p>
            <a:pPr algn="l"/>
            <a:r>
              <a:rPr lang="en-US" sz="4000" dirty="0">
                <a:solidFill>
                  <a:schemeClr val="tx1"/>
                </a:solidFill>
                <a:latin typeface="Arial Rounded MT Bold" panose="020F0704030504030204" pitchFamily="34" charset="0"/>
              </a:rPr>
              <a:t>to 7 p.m. will be Or </a:t>
            </a:r>
            <a:r>
              <a:rPr lang="en-US" sz="4000" dirty="0" err="1">
                <a:solidFill>
                  <a:schemeClr val="tx1"/>
                </a:solidFill>
                <a:latin typeface="Arial Rounded MT Bold" panose="020F0704030504030204" pitchFamily="34" charset="0"/>
              </a:rPr>
              <a:t>HaOlam’s</a:t>
            </a:r>
            <a:r>
              <a:rPr lang="en-US" sz="4000" dirty="0">
                <a:solidFill>
                  <a:schemeClr val="tx1"/>
                </a:solidFill>
                <a:latin typeface="Arial Rounded MT Bold" panose="020F0704030504030204" pitchFamily="34" charset="0"/>
              </a:rPr>
              <a:t> day to peacefully protest and pray on the sidewalk near the Overland Park abortion clinic </a:t>
            </a:r>
          </a:p>
        </p:txBody>
      </p:sp>
    </p:spTree>
    <p:extLst>
      <p:ext uri="{BB962C8B-B14F-4D97-AF65-F5344CB8AC3E}">
        <p14:creationId xmlns:p14="http://schemas.microsoft.com/office/powerpoint/2010/main" val="2415479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70D02-879F-2A5C-292C-3E62C202649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E080D71-DBD7-5FEC-2155-28A4AA26A27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6" name="Picture 5">
            <a:extLst>
              <a:ext uri="{FF2B5EF4-FFF2-40B4-BE49-F238E27FC236}">
                <a16:creationId xmlns:a16="http://schemas.microsoft.com/office/drawing/2014/main" id="{62FC8DF2-A8D6-68C8-7CC3-3A55595D6050}"/>
              </a:ext>
            </a:extLst>
          </p:cNvPr>
          <p:cNvPicPr>
            <a:picLocks noChangeAspect="1"/>
          </p:cNvPicPr>
          <p:nvPr/>
        </p:nvPicPr>
        <p:blipFill>
          <a:blip r:embed="rId3"/>
          <a:stretch>
            <a:fillRect/>
          </a:stretch>
        </p:blipFill>
        <p:spPr>
          <a:xfrm>
            <a:off x="829061" y="0"/>
            <a:ext cx="7485877" cy="5143500"/>
          </a:xfrm>
          <a:prstGeom prst="rect">
            <a:avLst/>
          </a:prstGeom>
        </p:spPr>
      </p:pic>
      <p:cxnSp>
        <p:nvCxnSpPr>
          <p:cNvPr id="8" name="Straight Arrow Connector 7">
            <a:extLst>
              <a:ext uri="{FF2B5EF4-FFF2-40B4-BE49-F238E27FC236}">
                <a16:creationId xmlns:a16="http://schemas.microsoft.com/office/drawing/2014/main" id="{4B1695AE-A9E6-AB08-5D64-D29A947137C5}"/>
              </a:ext>
            </a:extLst>
          </p:cNvPr>
          <p:cNvCxnSpPr>
            <a:cxnSpLocks/>
          </p:cNvCxnSpPr>
          <p:nvPr/>
        </p:nvCxnSpPr>
        <p:spPr>
          <a:xfrm>
            <a:off x="609600" y="2114550"/>
            <a:ext cx="4114800" cy="1981200"/>
          </a:xfrm>
          <a:prstGeom prst="straightConnector1">
            <a:avLst/>
          </a:prstGeom>
          <a:ln w="444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35276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50E91-FB3B-52E2-9AD2-2BE2C6D5E83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C30C78C-7AEF-C9ED-2FC5-09FAD9B76A52}"/>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6" name="Picture 5">
            <a:extLst>
              <a:ext uri="{FF2B5EF4-FFF2-40B4-BE49-F238E27FC236}">
                <a16:creationId xmlns:a16="http://schemas.microsoft.com/office/drawing/2014/main" id="{9E3E740A-8BEA-78BD-4B8D-2DBB31C28A4D}"/>
              </a:ext>
            </a:extLst>
          </p:cNvPr>
          <p:cNvPicPr>
            <a:picLocks noChangeAspect="1"/>
          </p:cNvPicPr>
          <p:nvPr/>
        </p:nvPicPr>
        <p:blipFill>
          <a:blip r:embed="rId3"/>
          <a:stretch>
            <a:fillRect/>
          </a:stretch>
        </p:blipFill>
        <p:spPr>
          <a:xfrm>
            <a:off x="717937" y="0"/>
            <a:ext cx="7708126" cy="5143500"/>
          </a:xfrm>
          <a:prstGeom prst="rect">
            <a:avLst/>
          </a:prstGeom>
        </p:spPr>
      </p:pic>
    </p:spTree>
    <p:extLst>
      <p:ext uri="{BB962C8B-B14F-4D97-AF65-F5344CB8AC3E}">
        <p14:creationId xmlns:p14="http://schemas.microsoft.com/office/powerpoint/2010/main" val="820751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66A55-8A38-C281-B5D4-ECA8C4C5FE5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2B8727C-3B04-AC6C-0FF9-32DA647A09A6}"/>
              </a:ext>
            </a:extLst>
          </p:cNvPr>
          <p:cNvSpPr>
            <a:spLocks noGrp="1"/>
          </p:cNvSpPr>
          <p:nvPr>
            <p:ph type="subTitle" idx="1"/>
          </p:nvPr>
        </p:nvSpPr>
        <p:spPr>
          <a:xfrm>
            <a:off x="228600" y="209550"/>
            <a:ext cx="8610600" cy="4800600"/>
          </a:xfrm>
        </p:spPr>
        <p:txBody>
          <a:bodyPr anchor="t">
            <a:normAutofit fontScale="92500" lnSpcReduction="10000"/>
          </a:bodyPr>
          <a:lstStyle/>
          <a:p>
            <a:endParaRPr lang="en-US" dirty="0"/>
          </a:p>
          <a:p>
            <a:endParaRPr lang="en-US" dirty="0"/>
          </a:p>
          <a:p>
            <a:pPr algn="l"/>
            <a:r>
              <a:rPr lang="en-US" sz="4000" dirty="0">
                <a:solidFill>
                  <a:schemeClr val="tx1"/>
                </a:solidFill>
                <a:latin typeface="Arial Rounded MT Bold" panose="020F0704030504030204" pitchFamily="34" charset="0"/>
              </a:rPr>
              <a:t>One in three young adults say they’re attending services more often than a year ago—and it’s not happening evenly across every group.</a:t>
            </a:r>
          </a:p>
          <a:p>
            <a:pPr algn="l"/>
            <a:r>
              <a:rPr lang="en-US" sz="4000" dirty="0">
                <a:solidFill>
                  <a:schemeClr val="tx1"/>
                </a:solidFill>
                <a:latin typeface="Arial Rounded MT Bold" panose="020F0704030504030204" pitchFamily="34" charset="0"/>
              </a:rPr>
              <a:t>Prayer tops the list of reasons young adults give for showing up, ahead of every other spiritual reason surveyed</a:t>
            </a:r>
            <a:r>
              <a:rPr lang="en-US" sz="4000" dirty="0">
                <a:solidFill>
                  <a:schemeClr val="tx1"/>
                </a:solidFill>
              </a:rPr>
              <a:t>.</a:t>
            </a:r>
          </a:p>
          <a:p>
            <a:pPr algn="l"/>
            <a:endParaRPr lang="en-US" sz="4000" dirty="0">
              <a:solidFill>
                <a:schemeClr val="tx1"/>
              </a:solidFill>
              <a:latin typeface="Arial Rounded MT Bold" panose="020F0704030504030204" pitchFamily="34" charset="0"/>
            </a:endParaRPr>
          </a:p>
        </p:txBody>
      </p:sp>
      <p:pic>
        <p:nvPicPr>
          <p:cNvPr id="4" name="Picture 3">
            <a:extLst>
              <a:ext uri="{FF2B5EF4-FFF2-40B4-BE49-F238E27FC236}">
                <a16:creationId xmlns:a16="http://schemas.microsoft.com/office/drawing/2014/main" id="{31B2F102-4EF0-B81F-01CC-A1718A27A2DC}"/>
              </a:ext>
            </a:extLst>
          </p:cNvPr>
          <p:cNvPicPr>
            <a:picLocks noChangeAspect="1"/>
          </p:cNvPicPr>
          <p:nvPr/>
        </p:nvPicPr>
        <p:blipFill>
          <a:blip r:embed="rId3"/>
          <a:stretch>
            <a:fillRect/>
          </a:stretch>
        </p:blipFill>
        <p:spPr>
          <a:xfrm>
            <a:off x="304800" y="133350"/>
            <a:ext cx="815411" cy="853514"/>
          </a:xfrm>
          <a:prstGeom prst="rect">
            <a:avLst/>
          </a:prstGeom>
        </p:spPr>
      </p:pic>
    </p:spTree>
    <p:extLst>
      <p:ext uri="{BB962C8B-B14F-4D97-AF65-F5344CB8AC3E}">
        <p14:creationId xmlns:p14="http://schemas.microsoft.com/office/powerpoint/2010/main" val="3575889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0C0CD-E534-1C50-F2C2-5742106E2CD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484B4C2-F1B2-60F7-F279-38B92E25927D}"/>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dirty="0">
                <a:solidFill>
                  <a:schemeClr val="tx1"/>
                </a:solidFill>
                <a:latin typeface="Arial Rounded MT Bold" panose="020F0704030504030204" pitchFamily="34" charset="0"/>
              </a:rPr>
              <a:t>The more interesting question isn’t just who’s returning to congregation, but what they’re finding there—or hoping to find. Nearly half of young adults (45%) say </a:t>
            </a:r>
            <a:r>
              <a:rPr lang="en-US" sz="4000" u="sng" dirty="0">
                <a:solidFill>
                  <a:srgbClr val="FFFF66"/>
                </a:solidFill>
                <a:latin typeface="Arial Rounded MT Bold" panose="020F0704030504030204" pitchFamily="34" charset="0"/>
              </a:rPr>
              <a:t>prayer</a:t>
            </a:r>
            <a:r>
              <a:rPr lang="en-US" sz="4000" dirty="0">
                <a:solidFill>
                  <a:schemeClr val="tx1"/>
                </a:solidFill>
                <a:latin typeface="Arial Rounded MT Bold" panose="020F0704030504030204" pitchFamily="34" charset="0"/>
              </a:rPr>
              <a:t> is a reason they attend services, the single most-selected spiritual reason on the list. </a:t>
            </a:r>
            <a:r>
              <a:rPr lang="en-US" sz="4000" u="sng" dirty="0">
                <a:solidFill>
                  <a:srgbClr val="FFFF66"/>
                </a:solidFill>
                <a:latin typeface="Arial Rounded MT Bold" panose="020F0704030504030204" pitchFamily="34" charset="0"/>
              </a:rPr>
              <a:t>Worshiping Messiah </a:t>
            </a:r>
            <a:r>
              <a:rPr lang="en-US" sz="4000" dirty="0">
                <a:solidFill>
                  <a:schemeClr val="tx1"/>
                </a:solidFill>
                <a:latin typeface="Arial Rounded MT Bold" panose="020F0704030504030204" pitchFamily="34" charset="0"/>
              </a:rPr>
              <a:t>alongside other people follows at 38 percent.</a:t>
            </a:r>
          </a:p>
        </p:txBody>
      </p:sp>
    </p:spTree>
    <p:extLst>
      <p:ext uri="{BB962C8B-B14F-4D97-AF65-F5344CB8AC3E}">
        <p14:creationId xmlns:p14="http://schemas.microsoft.com/office/powerpoint/2010/main" val="3575912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B7D17-802B-B7B1-018D-1B01BFCC2DA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D28F138-131D-486F-E339-15A7E14852C0}"/>
              </a:ext>
            </a:extLst>
          </p:cNvPr>
          <p:cNvSpPr>
            <a:spLocks noGrp="1"/>
          </p:cNvSpPr>
          <p:nvPr>
            <p:ph type="subTitle" idx="1"/>
          </p:nvPr>
        </p:nvSpPr>
        <p:spPr>
          <a:xfrm>
            <a:off x="228600" y="209550"/>
            <a:ext cx="8610600" cy="4800600"/>
          </a:xfrm>
        </p:spPr>
        <p:txBody>
          <a:bodyPr anchor="t">
            <a:normAutofit fontScale="92500" lnSpcReduction="20000"/>
          </a:bodyPr>
          <a:lstStyle/>
          <a:p>
            <a:pPr algn="l"/>
            <a:r>
              <a:rPr lang="en-US" sz="4000" baseline="30000" dirty="0">
                <a:solidFill>
                  <a:schemeClr val="tx1"/>
                </a:solidFill>
                <a:latin typeface="Arial Rounded MT Bold" panose="020F0704030504030204" pitchFamily="34" charset="0"/>
              </a:rPr>
              <a:t>Yn 7 37-46 </a:t>
            </a:r>
            <a:r>
              <a:rPr lang="en-US" sz="4000" dirty="0">
                <a:solidFill>
                  <a:schemeClr val="tx1"/>
                </a:solidFill>
                <a:latin typeface="Arial Rounded MT Bold" panose="020F0704030504030204" pitchFamily="34" charset="0"/>
              </a:rPr>
              <a:t>Now on the last day of the festival, Hoshana Rabbah, Yeshua stood and cried out, “If anyone is thirsty, let him keep coming to me and drinking! Whoever puts his trust in me, as the Scripture says, rivers of living water will flow from his inmost being!” (Now he said this about the Spirit, whom those who trusted in him were to receive later — the Spirit had not yet been given, </a:t>
            </a:r>
          </a:p>
        </p:txBody>
      </p:sp>
    </p:spTree>
    <p:extLst>
      <p:ext uri="{BB962C8B-B14F-4D97-AF65-F5344CB8AC3E}">
        <p14:creationId xmlns:p14="http://schemas.microsoft.com/office/powerpoint/2010/main" val="35442605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F4AB-D8F7-9BC7-C11C-749075042DC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50BEADB-8DDE-CCB8-7F2D-07D87A69F678}"/>
              </a:ext>
            </a:extLst>
          </p:cNvPr>
          <p:cNvSpPr>
            <a:spLocks noGrp="1"/>
          </p:cNvSpPr>
          <p:nvPr>
            <p:ph type="subTitle" idx="1"/>
          </p:nvPr>
        </p:nvSpPr>
        <p:spPr>
          <a:xfrm>
            <a:off x="228600" y="209550"/>
            <a:ext cx="8610600" cy="4800600"/>
          </a:xfrm>
        </p:spPr>
        <p:txBody>
          <a:bodyPr anchor="t">
            <a:normAutofit fontScale="92500" lnSpcReduction="20000"/>
          </a:bodyPr>
          <a:lstStyle/>
          <a:p>
            <a:pPr algn="l"/>
            <a:r>
              <a:rPr lang="en-US" sz="4000" baseline="30000" dirty="0">
                <a:solidFill>
                  <a:schemeClr val="tx1"/>
                </a:solidFill>
                <a:latin typeface="Arial Rounded MT Bold" panose="020F0704030504030204" pitchFamily="34" charset="0"/>
              </a:rPr>
              <a:t>Yn 7 37-46 </a:t>
            </a:r>
            <a:r>
              <a:rPr lang="en-US" sz="4000" dirty="0">
                <a:solidFill>
                  <a:schemeClr val="tx1"/>
                </a:solidFill>
                <a:latin typeface="Arial Rounded MT Bold" panose="020F0704030504030204" pitchFamily="34" charset="0"/>
              </a:rPr>
              <a:t>because Yeshua had not yet been glorified.)  On hearing his words, some people in the crowd said, “Surely this man is ‘the prophet’”; others said, “This is the Messiah.” But others said, “How can the Messiah come from the Galil?  Doesn’t the Tanakh say that the Messiah is from the seed of David and comes from Beit-</a:t>
            </a:r>
            <a:r>
              <a:rPr lang="en-US" sz="4000" dirty="0" err="1">
                <a:solidFill>
                  <a:schemeClr val="tx1"/>
                </a:solidFill>
                <a:latin typeface="Arial Rounded MT Bold" panose="020F0704030504030204" pitchFamily="34" charset="0"/>
              </a:rPr>
              <a:t>Lekhem</a:t>
            </a:r>
            <a:r>
              <a:rPr lang="en-US" sz="4000" dirty="0">
                <a:solidFill>
                  <a:schemeClr val="tx1"/>
                </a:solidFill>
                <a:latin typeface="Arial Rounded MT Bold" panose="020F0704030504030204" pitchFamily="34" charset="0"/>
              </a:rPr>
              <a:t>, the village where David lived?” </a:t>
            </a:r>
          </a:p>
        </p:txBody>
      </p:sp>
    </p:spTree>
    <p:extLst>
      <p:ext uri="{BB962C8B-B14F-4D97-AF65-F5344CB8AC3E}">
        <p14:creationId xmlns:p14="http://schemas.microsoft.com/office/powerpoint/2010/main" val="11077261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64C34-FD3C-4A87-C1FC-593344F7601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FD8E34E-8D69-8928-61C0-AD19C716C7EB}"/>
              </a:ext>
            </a:extLst>
          </p:cNvPr>
          <p:cNvSpPr>
            <a:spLocks noGrp="1"/>
          </p:cNvSpPr>
          <p:nvPr>
            <p:ph type="subTitle" idx="1"/>
          </p:nvPr>
        </p:nvSpPr>
        <p:spPr>
          <a:xfrm>
            <a:off x="228600" y="209550"/>
            <a:ext cx="8610600" cy="4800600"/>
          </a:xfrm>
        </p:spPr>
        <p:txBody>
          <a:bodyPr anchor="t">
            <a:normAutofit fontScale="92500"/>
          </a:bodyPr>
          <a:lstStyle/>
          <a:p>
            <a:pPr algn="l"/>
            <a:r>
              <a:rPr lang="en-US" sz="4000" baseline="30000" dirty="0">
                <a:solidFill>
                  <a:schemeClr val="tx1"/>
                </a:solidFill>
                <a:latin typeface="Arial Rounded MT Bold" panose="020F0704030504030204" pitchFamily="34" charset="0"/>
              </a:rPr>
              <a:t>Yn 7 37-46 </a:t>
            </a:r>
            <a:r>
              <a:rPr lang="en-US" sz="4000" dirty="0">
                <a:solidFill>
                  <a:schemeClr val="tx1"/>
                </a:solidFill>
                <a:latin typeface="Arial Rounded MT Bold" panose="020F0704030504030204" pitchFamily="34" charset="0"/>
              </a:rPr>
              <a:t>So the people were divided because of him. Some wanted to arrest him, but no one laid a hand on him. The guards came back to the head </a:t>
            </a:r>
            <a:r>
              <a:rPr lang="en-US" sz="4000" dirty="0" err="1">
                <a:solidFill>
                  <a:schemeClr val="tx1"/>
                </a:solidFill>
                <a:latin typeface="Arial Rounded MT Bold" panose="020F0704030504030204" pitchFamily="34" charset="0"/>
              </a:rPr>
              <a:t>cohanim</a:t>
            </a:r>
            <a:r>
              <a:rPr lang="en-US" sz="4000" dirty="0">
                <a:solidFill>
                  <a:schemeClr val="tx1"/>
                </a:solidFill>
                <a:latin typeface="Arial Rounded MT Bold" panose="020F0704030504030204" pitchFamily="34" charset="0"/>
              </a:rPr>
              <a:t> and the </a:t>
            </a:r>
            <a:r>
              <a:rPr lang="en-US" sz="4000" dirty="0" err="1">
                <a:solidFill>
                  <a:schemeClr val="tx1"/>
                </a:solidFill>
                <a:latin typeface="Arial Rounded MT Bold" panose="020F0704030504030204" pitchFamily="34" charset="0"/>
              </a:rPr>
              <a:t>P’rushim</a:t>
            </a:r>
            <a:r>
              <a:rPr lang="en-US" sz="4000" dirty="0">
                <a:solidFill>
                  <a:schemeClr val="tx1"/>
                </a:solidFill>
                <a:latin typeface="Arial Rounded MT Bold" panose="020F0704030504030204" pitchFamily="34" charset="0"/>
              </a:rPr>
              <a:t>, who asked them, “Why didn’t you bring him in?”  The guards replied, “No one ever spoke the way this man speaks!</a:t>
            </a:r>
          </a:p>
        </p:txBody>
      </p:sp>
    </p:spTree>
    <p:extLst>
      <p:ext uri="{BB962C8B-B14F-4D97-AF65-F5344CB8AC3E}">
        <p14:creationId xmlns:p14="http://schemas.microsoft.com/office/powerpoint/2010/main" val="28181444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B0EA3-2DA6-7FA8-C4DF-70FA7525C1F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BD6427F-2A88-7F25-9C1E-74936B38AD5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28880906-63EB-FED3-5ABD-2A62093263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18234754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EF0BF-EFC9-404B-BD39-A55CF3633E0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F624A82-D7DF-BD32-88E8-7A0F9BB2D5A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992F4BBB-1CE0-5D93-E1EA-C80E24972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5" name="TextBox 4">
            <a:extLst>
              <a:ext uri="{FF2B5EF4-FFF2-40B4-BE49-F238E27FC236}">
                <a16:creationId xmlns:a16="http://schemas.microsoft.com/office/drawing/2014/main" id="{2D69461A-E432-CF4D-338D-2BD1BAE3D45B}"/>
              </a:ext>
            </a:extLst>
          </p:cNvPr>
          <p:cNvSpPr txBox="1"/>
          <p:nvPr/>
        </p:nvSpPr>
        <p:spPr>
          <a:xfrm>
            <a:off x="206943" y="209550"/>
            <a:ext cx="6264728" cy="3170099"/>
          </a:xfrm>
          <a:prstGeom prst="rect">
            <a:avLst/>
          </a:prstGeom>
          <a:noFill/>
        </p:spPr>
        <p:txBody>
          <a:bodyPr wrap="none" rtlCol="0">
            <a:spAutoFit/>
          </a:bodyPr>
          <a:lstStyle/>
          <a:p>
            <a:pPr algn="l"/>
            <a:r>
              <a:rPr lang="en-US" dirty="0">
                <a:solidFill>
                  <a:schemeClr val="tx1"/>
                </a:solidFill>
              </a:rPr>
              <a:t>G-d’s Infinite Resources</a:t>
            </a:r>
          </a:p>
          <a:p>
            <a:pPr marL="568325" indent="-568325" algn="l">
              <a:buFont typeface="+mj-lt"/>
              <a:buAutoNum type="arabicPeriod"/>
            </a:pPr>
            <a:r>
              <a:rPr lang="en-US" dirty="0">
                <a:solidFill>
                  <a:schemeClr val="tx1"/>
                </a:solidFill>
              </a:rPr>
              <a:t>Some inventory</a:t>
            </a:r>
          </a:p>
          <a:p>
            <a:pPr marL="568325" indent="-568325" algn="l">
              <a:buFont typeface="+mj-lt"/>
              <a:buAutoNum type="arabicPeriod"/>
            </a:pPr>
            <a:r>
              <a:rPr lang="en-US" dirty="0">
                <a:solidFill>
                  <a:schemeClr val="tx1"/>
                </a:solidFill>
              </a:rPr>
              <a:t>Hyper-literal?</a:t>
            </a:r>
          </a:p>
          <a:p>
            <a:pPr marL="568325" indent="-568325" algn="l">
              <a:buFont typeface="+mj-lt"/>
              <a:buAutoNum type="arabicPeriod"/>
            </a:pPr>
            <a:r>
              <a:rPr lang="en-US" dirty="0">
                <a:solidFill>
                  <a:schemeClr val="tx1"/>
                </a:solidFill>
              </a:rPr>
              <a:t>Abundant riches</a:t>
            </a:r>
          </a:p>
          <a:p>
            <a:pPr marL="568325" indent="-568325" algn="l">
              <a:buFont typeface="+mj-lt"/>
              <a:buAutoNum type="arabicPeriod"/>
            </a:pPr>
            <a:r>
              <a:rPr lang="en-US" dirty="0">
                <a:solidFill>
                  <a:schemeClr val="tx1"/>
                </a:solidFill>
              </a:rPr>
              <a:t>Our GREATEST riches</a:t>
            </a:r>
          </a:p>
        </p:txBody>
      </p:sp>
    </p:spTree>
    <p:extLst>
      <p:ext uri="{BB962C8B-B14F-4D97-AF65-F5344CB8AC3E}">
        <p14:creationId xmlns:p14="http://schemas.microsoft.com/office/powerpoint/2010/main" val="32922655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F1441-B15D-1369-DBA0-BB61D2273A3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1E6BB61-AEF5-2C6F-AB2A-1F0402DC659C}"/>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63296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20D82-6F75-B822-3C1E-ACDC0E1D279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A542495-AA68-7380-687D-183F29D06F3F}"/>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500985211"/>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279150</TotalTime>
  <Words>2691</Words>
  <Application>Microsoft Office PowerPoint</Application>
  <PresentationFormat>On-screen Show (16:9)</PresentationFormat>
  <Paragraphs>312</Paragraphs>
  <Slides>52</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Arial Rounded MT Bold</vt:lpstr>
      <vt:lpstr>Corbel</vt:lpstr>
      <vt:lpstr>David</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 HaOlam Messianic Congregation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Shmuel Wolkenfeld</dc:creator>
  <cp:lastModifiedBy>Shmuel שמואל Wolkenfeld</cp:lastModifiedBy>
  <cp:revision>5805</cp:revision>
  <dcterms:created xsi:type="dcterms:W3CDTF">2006-04-21T19:34:43Z</dcterms:created>
  <dcterms:modified xsi:type="dcterms:W3CDTF">2026-10-03T14:05:15Z</dcterms:modified>
</cp:coreProperties>
</file>