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9" r:id="rId1"/>
  </p:sldMasterIdLst>
  <p:notesMasterIdLst>
    <p:notesMasterId r:id="rId63"/>
  </p:notesMasterIdLst>
  <p:handoutMasterIdLst>
    <p:handoutMasterId r:id="rId64"/>
  </p:handoutMasterIdLst>
  <p:sldIdLst>
    <p:sldId id="67636" r:id="rId2"/>
    <p:sldId id="67587" r:id="rId3"/>
    <p:sldId id="67585" r:id="rId4"/>
    <p:sldId id="67579" r:id="rId5"/>
    <p:sldId id="67586" r:id="rId6"/>
    <p:sldId id="67637" r:id="rId7"/>
    <p:sldId id="67581" r:id="rId8"/>
    <p:sldId id="67590" r:id="rId9"/>
    <p:sldId id="67591" r:id="rId10"/>
    <p:sldId id="67592" r:id="rId11"/>
    <p:sldId id="67593" r:id="rId12"/>
    <p:sldId id="67596" r:id="rId13"/>
    <p:sldId id="67597" r:id="rId14"/>
    <p:sldId id="67598" r:id="rId15"/>
    <p:sldId id="67599" r:id="rId16"/>
    <p:sldId id="67601" r:id="rId17"/>
    <p:sldId id="67602" r:id="rId18"/>
    <p:sldId id="67605" r:id="rId19"/>
    <p:sldId id="67606" r:id="rId20"/>
    <p:sldId id="67603" r:id="rId21"/>
    <p:sldId id="67608" r:id="rId22"/>
    <p:sldId id="67609" r:id="rId23"/>
    <p:sldId id="67610" r:id="rId24"/>
    <p:sldId id="67589" r:id="rId25"/>
    <p:sldId id="67600" r:id="rId26"/>
    <p:sldId id="67638" r:id="rId27"/>
    <p:sldId id="67628" r:id="rId28"/>
    <p:sldId id="67582" r:id="rId29"/>
    <p:sldId id="67607" r:id="rId30"/>
    <p:sldId id="67588" r:id="rId31"/>
    <p:sldId id="67580" r:id="rId32"/>
    <p:sldId id="67584" r:id="rId33"/>
    <p:sldId id="67583" r:id="rId34"/>
    <p:sldId id="67604" r:id="rId35"/>
    <p:sldId id="67594" r:id="rId36"/>
    <p:sldId id="67595" r:id="rId37"/>
    <p:sldId id="67611" r:id="rId38"/>
    <p:sldId id="67612" r:id="rId39"/>
    <p:sldId id="67613" r:id="rId40"/>
    <p:sldId id="67615" r:id="rId41"/>
    <p:sldId id="67616" r:id="rId42"/>
    <p:sldId id="67614" r:id="rId43"/>
    <p:sldId id="67619" r:id="rId44"/>
    <p:sldId id="67624" r:id="rId45"/>
    <p:sldId id="67625" r:id="rId46"/>
    <p:sldId id="67618" r:id="rId47"/>
    <p:sldId id="67629" r:id="rId48"/>
    <p:sldId id="67630" r:id="rId49"/>
    <p:sldId id="67621" r:id="rId50"/>
    <p:sldId id="67626" r:id="rId51"/>
    <p:sldId id="67631" r:id="rId52"/>
    <p:sldId id="67617" r:id="rId53"/>
    <p:sldId id="67622" r:id="rId54"/>
    <p:sldId id="67623" r:id="rId55"/>
    <p:sldId id="67634" r:id="rId56"/>
    <p:sldId id="67627" r:id="rId57"/>
    <p:sldId id="67632" r:id="rId58"/>
    <p:sldId id="67633" r:id="rId59"/>
    <p:sldId id="67620" r:id="rId60"/>
    <p:sldId id="67575" r:id="rId61"/>
    <p:sldId id="67572" r:id="rId62"/>
  </p:sldIdLst>
  <p:sldSz cx="9144000" cy="5143500" type="screen16x9"/>
  <p:notesSz cx="6858000" cy="9144000"/>
  <p:defaultTextStyle>
    <a:defPPr>
      <a:defRPr lang="en-US"/>
    </a:defPPr>
    <a:lvl1pPr algn="ctr" rtl="0" fontAlgn="base">
      <a:spcBef>
        <a:spcPct val="0"/>
      </a:spcBef>
      <a:spcAft>
        <a:spcPct val="0"/>
      </a:spcAft>
      <a:defRPr sz="4000" kern="1200">
        <a:solidFill>
          <a:schemeClr val="bg1"/>
        </a:solidFill>
        <a:latin typeface="Arial Rounded MT Bold" pitchFamily="34" charset="0"/>
        <a:ea typeface="+mn-ea"/>
        <a:cs typeface="Arial" charset="0"/>
      </a:defRPr>
    </a:lvl1pPr>
    <a:lvl2pPr marL="339061" algn="ctr" rtl="0" fontAlgn="base">
      <a:spcBef>
        <a:spcPct val="0"/>
      </a:spcBef>
      <a:spcAft>
        <a:spcPct val="0"/>
      </a:spcAft>
      <a:defRPr sz="4000" kern="1200">
        <a:solidFill>
          <a:schemeClr val="bg1"/>
        </a:solidFill>
        <a:latin typeface="Arial Rounded MT Bold" pitchFamily="34" charset="0"/>
        <a:ea typeface="+mn-ea"/>
        <a:cs typeface="Arial" charset="0"/>
      </a:defRPr>
    </a:lvl2pPr>
    <a:lvl3pPr marL="678271" algn="ctr" rtl="0" fontAlgn="base">
      <a:spcBef>
        <a:spcPct val="0"/>
      </a:spcBef>
      <a:spcAft>
        <a:spcPct val="0"/>
      </a:spcAft>
      <a:defRPr sz="4000" kern="1200">
        <a:solidFill>
          <a:schemeClr val="bg1"/>
        </a:solidFill>
        <a:latin typeface="Arial Rounded MT Bold" pitchFamily="34" charset="0"/>
        <a:ea typeface="+mn-ea"/>
        <a:cs typeface="Arial" charset="0"/>
      </a:defRPr>
    </a:lvl3pPr>
    <a:lvl4pPr marL="1017217" algn="ctr" rtl="0" fontAlgn="base">
      <a:spcBef>
        <a:spcPct val="0"/>
      </a:spcBef>
      <a:spcAft>
        <a:spcPct val="0"/>
      </a:spcAft>
      <a:defRPr sz="4000" kern="1200">
        <a:solidFill>
          <a:schemeClr val="bg1"/>
        </a:solidFill>
        <a:latin typeface="Arial Rounded MT Bold" pitchFamily="34" charset="0"/>
        <a:ea typeface="+mn-ea"/>
        <a:cs typeface="Arial" charset="0"/>
      </a:defRPr>
    </a:lvl4pPr>
    <a:lvl5pPr marL="1356390" algn="ctr" rtl="0" fontAlgn="base">
      <a:spcBef>
        <a:spcPct val="0"/>
      </a:spcBef>
      <a:spcAft>
        <a:spcPct val="0"/>
      </a:spcAft>
      <a:defRPr sz="4000" kern="1200">
        <a:solidFill>
          <a:schemeClr val="bg1"/>
        </a:solidFill>
        <a:latin typeface="Arial Rounded MT Bold" pitchFamily="34" charset="0"/>
        <a:ea typeface="+mn-ea"/>
        <a:cs typeface="Arial" charset="0"/>
      </a:defRPr>
    </a:lvl5pPr>
    <a:lvl6pPr marL="1695300" algn="l" defTabSz="678271" rtl="0" eaLnBrk="1" latinLnBrk="0" hangingPunct="1">
      <a:defRPr sz="4000" kern="1200">
        <a:solidFill>
          <a:schemeClr val="bg1"/>
        </a:solidFill>
        <a:latin typeface="Arial Rounded MT Bold" pitchFamily="34" charset="0"/>
        <a:ea typeface="+mn-ea"/>
        <a:cs typeface="Arial" charset="0"/>
      </a:defRPr>
    </a:lvl6pPr>
    <a:lvl7pPr marL="2034313" algn="l" defTabSz="678271" rtl="0" eaLnBrk="1" latinLnBrk="0" hangingPunct="1">
      <a:defRPr sz="4000" kern="1200">
        <a:solidFill>
          <a:schemeClr val="bg1"/>
        </a:solidFill>
        <a:latin typeface="Arial Rounded MT Bold" pitchFamily="34" charset="0"/>
        <a:ea typeface="+mn-ea"/>
        <a:cs typeface="Arial" charset="0"/>
      </a:defRPr>
    </a:lvl7pPr>
    <a:lvl8pPr marL="2373419" algn="l" defTabSz="678271" rtl="0" eaLnBrk="1" latinLnBrk="0" hangingPunct="1">
      <a:defRPr sz="4000" kern="1200">
        <a:solidFill>
          <a:schemeClr val="bg1"/>
        </a:solidFill>
        <a:latin typeface="Arial Rounded MT Bold" pitchFamily="34" charset="0"/>
        <a:ea typeface="+mn-ea"/>
        <a:cs typeface="Arial" charset="0"/>
      </a:defRPr>
    </a:lvl8pPr>
    <a:lvl9pPr marL="2712509" algn="l" defTabSz="678271" rtl="0" eaLnBrk="1" latinLnBrk="0" hangingPunct="1">
      <a:defRPr sz="4000" kern="1200">
        <a:solidFill>
          <a:schemeClr val="bg1"/>
        </a:solidFill>
        <a:latin typeface="Arial Rounded MT Bold" pitchFamily="34" charset="0"/>
        <a:ea typeface="+mn-ea"/>
        <a:cs typeface="Arial" charset="0"/>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muel" initials="SW" lastIdx="2" clrIdx="0">
    <p:extLst>
      <p:ext uri="{19B8F6BF-5375-455C-9EA6-DF929625EA0E}">
        <p15:presenceInfo xmlns:p15="http://schemas.microsoft.com/office/powerpoint/2012/main" userId="Shmuel" providerId="None"/>
      </p:ext>
    </p:extLst>
  </p:cmAuthor>
  <p:cmAuthor id="2" name="Shmuel Wolkenfeld" initials="SW" lastIdx="1" clrIdx="1">
    <p:extLst>
      <p:ext uri="{19B8F6BF-5375-455C-9EA6-DF929625EA0E}">
        <p15:presenceInfo xmlns:p15="http://schemas.microsoft.com/office/powerpoint/2012/main" userId="59ac315834edd8d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FFFF00"/>
    <a:srgbClr val="333333"/>
    <a:srgbClr val="996633"/>
    <a:srgbClr val="9A6766"/>
    <a:srgbClr val="FFFF99"/>
    <a:srgbClr val="AA6E56"/>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81343" autoAdjust="0"/>
  </p:normalViewPr>
  <p:slideViewPr>
    <p:cSldViewPr>
      <p:cViewPr varScale="1">
        <p:scale>
          <a:sx n="103" d="100"/>
          <a:sy n="103" d="100"/>
        </p:scale>
        <p:origin x="102" y="234"/>
      </p:cViewPr>
      <p:guideLst>
        <p:guide orient="horz" pos="162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0"/>
    </p:cViewPr>
  </p:sorterViewPr>
  <p:notesViewPr>
    <p:cSldViewPr>
      <p:cViewPr varScale="1">
        <p:scale>
          <a:sx n="79" d="100"/>
          <a:sy n="79" d="100"/>
        </p:scale>
        <p:origin x="2022" y="12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notesMaster" Target="notesMasters/notesMaster1.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handoutMaster" Target="handoutMasters/handoutMaster1.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Carrol Mills Memorial</a:t>
            </a:r>
          </a:p>
        </p:txBody>
      </p:sp>
      <p:sp>
        <p:nvSpPr>
          <p:cNvPr id="29699"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June 2, 2017  5777</a:t>
            </a:r>
          </a:p>
        </p:txBody>
      </p:sp>
      <p:sp>
        <p:nvSpPr>
          <p:cNvPr id="29700"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29701"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743E3E74-A71D-4F9E-A274-799584BDC6E6}" type="slidenum">
              <a:rPr lang="en-US" altLang="en-US"/>
              <a:pPr/>
              <a:t>‹#›</a:t>
            </a:fld>
            <a:endParaRPr lang="en-US" altLang="en-US"/>
          </a:p>
        </p:txBody>
      </p:sp>
    </p:spTree>
    <p:extLst>
      <p:ext uri="{BB962C8B-B14F-4D97-AF65-F5344CB8AC3E}">
        <p14:creationId xmlns:p14="http://schemas.microsoft.com/office/powerpoint/2010/main" val="208859284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Carrol Mills Memorial</a:t>
            </a:r>
          </a:p>
        </p:txBody>
      </p:sp>
      <p:sp>
        <p:nvSpPr>
          <p:cNvPr id="51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June 2, 2017  5777</a:t>
            </a:r>
          </a:p>
        </p:txBody>
      </p:sp>
      <p:sp>
        <p:nvSpPr>
          <p:cNvPr id="512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00E9F95B-100C-4401-AFC8-043CE70D51A5}" type="slidenum">
              <a:rPr lang="en-US" altLang="en-US"/>
              <a:pPr/>
              <a:t>‹#›</a:t>
            </a:fld>
            <a:endParaRPr lang="en-US" altLang="en-US"/>
          </a:p>
        </p:txBody>
      </p:sp>
    </p:spTree>
    <p:extLst>
      <p:ext uri="{BB962C8B-B14F-4D97-AF65-F5344CB8AC3E}">
        <p14:creationId xmlns:p14="http://schemas.microsoft.com/office/powerpoint/2010/main" val="3266379074"/>
      </p:ext>
    </p:extLst>
  </p:cSld>
  <p:clrMap bg1="lt1" tx1="dk1" bg2="lt2" tx2="dk2" accent1="accent1" accent2="accent2" accent3="accent3" accent4="accent4" accent5="accent5" accent6="accent6" hlink="hlink" folHlink="folHlink"/>
  <p:hf ftr="0"/>
  <p:notesStyle>
    <a:lvl1pPr algn="l" rtl="0" fontAlgn="base">
      <a:spcBef>
        <a:spcPct val="30000"/>
      </a:spcBef>
      <a:spcAft>
        <a:spcPct val="0"/>
      </a:spcAft>
      <a:defRPr sz="2000" kern="1200">
        <a:solidFill>
          <a:schemeClr val="tx1"/>
        </a:solidFill>
        <a:latin typeface="Arial Rounded MT Bold" pitchFamily="34" charset="0"/>
        <a:ea typeface="+mn-ea"/>
        <a:cs typeface="Arial" charset="0"/>
      </a:defRPr>
    </a:lvl1pPr>
    <a:lvl2pPr marL="339061" algn="l" rtl="0" fontAlgn="base">
      <a:spcBef>
        <a:spcPct val="30000"/>
      </a:spcBef>
      <a:spcAft>
        <a:spcPct val="0"/>
      </a:spcAft>
      <a:defRPr sz="2000" kern="1200">
        <a:solidFill>
          <a:schemeClr val="tx1"/>
        </a:solidFill>
        <a:latin typeface="Arial Rounded MT Bold" pitchFamily="34" charset="0"/>
        <a:ea typeface="+mn-ea"/>
        <a:cs typeface="Arial" charset="0"/>
      </a:defRPr>
    </a:lvl2pPr>
    <a:lvl3pPr marL="678271" algn="l" rtl="0" fontAlgn="base">
      <a:spcBef>
        <a:spcPct val="30000"/>
      </a:spcBef>
      <a:spcAft>
        <a:spcPct val="0"/>
      </a:spcAft>
      <a:defRPr sz="1200" kern="1200">
        <a:solidFill>
          <a:schemeClr val="tx1"/>
        </a:solidFill>
        <a:latin typeface="Arial" charset="0"/>
        <a:ea typeface="+mn-ea"/>
        <a:cs typeface="Arial" charset="0"/>
      </a:defRPr>
    </a:lvl3pPr>
    <a:lvl4pPr marL="1017217" algn="l" rtl="0" fontAlgn="base">
      <a:spcBef>
        <a:spcPct val="30000"/>
      </a:spcBef>
      <a:spcAft>
        <a:spcPct val="0"/>
      </a:spcAft>
      <a:defRPr sz="1200" kern="1200">
        <a:solidFill>
          <a:schemeClr val="tx1"/>
        </a:solidFill>
        <a:latin typeface="Arial" charset="0"/>
        <a:ea typeface="+mn-ea"/>
        <a:cs typeface="Arial" charset="0"/>
      </a:defRPr>
    </a:lvl4pPr>
    <a:lvl5pPr marL="1356390" algn="l" rtl="0" fontAlgn="base">
      <a:spcBef>
        <a:spcPct val="30000"/>
      </a:spcBef>
      <a:spcAft>
        <a:spcPct val="0"/>
      </a:spcAft>
      <a:defRPr sz="1200" kern="1200">
        <a:solidFill>
          <a:schemeClr val="tx1"/>
        </a:solidFill>
        <a:latin typeface="Arial" charset="0"/>
        <a:ea typeface="+mn-ea"/>
        <a:cs typeface="Arial" charset="0"/>
      </a:defRPr>
    </a:lvl5pPr>
    <a:lvl6pPr marL="1695300" algn="l" defTabSz="678271" rtl="0" eaLnBrk="1" latinLnBrk="0" hangingPunct="1">
      <a:defRPr sz="1200" kern="1200">
        <a:solidFill>
          <a:schemeClr val="tx1"/>
        </a:solidFill>
        <a:latin typeface="+mn-lt"/>
        <a:ea typeface="+mn-ea"/>
        <a:cs typeface="+mn-cs"/>
      </a:defRPr>
    </a:lvl6pPr>
    <a:lvl7pPr marL="2034313" algn="l" defTabSz="678271" rtl="0" eaLnBrk="1" latinLnBrk="0" hangingPunct="1">
      <a:defRPr sz="1200" kern="1200">
        <a:solidFill>
          <a:schemeClr val="tx1"/>
        </a:solidFill>
        <a:latin typeface="+mn-lt"/>
        <a:ea typeface="+mn-ea"/>
        <a:cs typeface="+mn-cs"/>
      </a:defRPr>
    </a:lvl7pPr>
    <a:lvl8pPr marL="2373419" algn="l" defTabSz="678271" rtl="0" eaLnBrk="1" latinLnBrk="0" hangingPunct="1">
      <a:defRPr sz="1200" kern="1200">
        <a:solidFill>
          <a:schemeClr val="tx1"/>
        </a:solidFill>
        <a:latin typeface="+mn-lt"/>
        <a:ea typeface="+mn-ea"/>
        <a:cs typeface="+mn-cs"/>
      </a:defRPr>
    </a:lvl8pPr>
    <a:lvl9pPr marL="2712509" algn="l" defTabSz="67827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76FECC-D416-60CE-09DB-4B414D6A017F}"/>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AEF52D7E-9BF8-3342-C785-D93B75D0895C}"/>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a:extLst>
              <a:ext uri="{FF2B5EF4-FFF2-40B4-BE49-F238E27FC236}">
                <a16:creationId xmlns:a16="http://schemas.microsoft.com/office/drawing/2014/main" id="{BDD77E8B-65BC-0597-9552-E1115FE3BBCD}"/>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a:extLst>
              <a:ext uri="{FF2B5EF4-FFF2-40B4-BE49-F238E27FC236}">
                <a16:creationId xmlns:a16="http://schemas.microsoft.com/office/drawing/2014/main" id="{0D6E809B-2FA0-B853-7E4E-0AC45FBDE36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0AA1E901-71B7-2197-ADF6-3B4B4B1C7BAD}"/>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7F32796B-6259-5BBD-A9AD-6463902F2449}"/>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853281DB-22F0-EB79-89DA-51963AAC2D2E}"/>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53133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1D88E2-473F-2804-376F-BDCCBCD8C6CD}"/>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13A2889B-3BA4-5DF6-9366-E034F50FE67B}"/>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a:extLst>
              <a:ext uri="{FF2B5EF4-FFF2-40B4-BE49-F238E27FC236}">
                <a16:creationId xmlns:a16="http://schemas.microsoft.com/office/drawing/2014/main" id="{FDFA67C9-2DFA-9A76-895C-4DAE435F07E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a:extLst>
              <a:ext uri="{FF2B5EF4-FFF2-40B4-BE49-F238E27FC236}">
                <a16:creationId xmlns:a16="http://schemas.microsoft.com/office/drawing/2014/main" id="{89C5E838-E38F-068A-6E58-17F252CEB088}"/>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8E04595F-16EC-052E-A05E-D6B840DBEB1D}"/>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6C5F8706-5BB9-027F-356F-D5077D50EBD8}"/>
              </a:ext>
            </a:extLst>
          </p:cNvPr>
          <p:cNvSpPr>
            <a:spLocks noGrp="1" noChangeArrowheads="1"/>
          </p:cNvSpPr>
          <p:nvPr>
            <p:ph type="body" idx="1"/>
          </p:nvPr>
        </p:nvSpPr>
        <p:spPr>
          <a:xfrm>
            <a:off x="152400" y="4114800"/>
            <a:ext cx="6553200" cy="4876800"/>
          </a:xfrm>
        </p:spPr>
        <p:txBody>
          <a:bodyPr/>
          <a:lstStyle/>
          <a:p>
            <a:pPr algn="l"/>
            <a:r>
              <a:rPr lang="en-US" altLang="en-US" sz="1000" dirty="0"/>
              <a:t>https://search.yahoo.com/yhs/search?p=courage&amp;hspart=fc&amp;hsimp=yhs-5918_1&amp;type=fc_A2EFA035EF5_s69_g_e_d111225_n141297_c999&amp;param1=7&amp;param2=eJwtj8tqwzAURH9FywRk%2BV69HEWrpnY%2BoHRVoYXjqI7wE9vBpV9fFMpsBuYMzLTx7qz%2FKBFAyUI46kdnPUrkpnDUpxAROVeO%2BsZZb4xx1MfZWc%2BRMwTONDIUCW7D5Kx%2Fro76Z%2B2sH6bf2Pd1rhiQwx7H%2B7SvZNwIAgNL9jhqacmPlkdSz3Mf9nDr4pYrUTChyaF7bENPSR%2B7QNrQdNORNI9lGkKOUjJIImv9XS%2Fxv5J2ra87acAalpevhFJSXSC7ChQZ4hWyNy1l9n4R1akUwMvqlPgmwRy4zgAz1J9ozlKd0TAuxdcfTIVTfA%3D%3D</a:t>
            </a:r>
          </a:p>
        </p:txBody>
      </p:sp>
      <p:cxnSp>
        <p:nvCxnSpPr>
          <p:cNvPr id="3" name="Straight Connector 2">
            <a:extLst>
              <a:ext uri="{FF2B5EF4-FFF2-40B4-BE49-F238E27FC236}">
                <a16:creationId xmlns:a16="http://schemas.microsoft.com/office/drawing/2014/main" id="{C4CF7808-CFFA-0172-067E-0E2DE49A731F}"/>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76471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32F8FA-431E-43B7-F4AA-849D220D77D6}"/>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EE7828E0-2D36-2F30-1614-1D23940D0788}"/>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a:extLst>
              <a:ext uri="{FF2B5EF4-FFF2-40B4-BE49-F238E27FC236}">
                <a16:creationId xmlns:a16="http://schemas.microsoft.com/office/drawing/2014/main" id="{A82B6B7D-D5D1-C478-F738-42B41EC9E7A7}"/>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a:extLst>
              <a:ext uri="{FF2B5EF4-FFF2-40B4-BE49-F238E27FC236}">
                <a16:creationId xmlns:a16="http://schemas.microsoft.com/office/drawing/2014/main" id="{8CF34FEA-6D18-5F29-EFE0-089723DCB31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473191E-710C-D79A-B24F-BE973A69B660}"/>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DAFF15B1-A19B-3D2C-AB3D-3B3EF149A6B4}"/>
              </a:ext>
            </a:extLst>
          </p:cNvPr>
          <p:cNvSpPr>
            <a:spLocks noGrp="1" noChangeArrowheads="1"/>
          </p:cNvSpPr>
          <p:nvPr>
            <p:ph type="body" idx="1"/>
          </p:nvPr>
        </p:nvSpPr>
        <p:spPr>
          <a:xfrm>
            <a:off x="152400" y="4114800"/>
            <a:ext cx="6553200" cy="4876800"/>
          </a:xfrm>
        </p:spPr>
        <p:txBody>
          <a:bodyPr/>
          <a:lstStyle/>
          <a:p>
            <a:pPr algn="l"/>
            <a:r>
              <a:rPr lang="en-US" altLang="en-US" dirty="0"/>
              <a:t>https://www.merriam-webster.com/dictionary/courage</a:t>
            </a:r>
          </a:p>
        </p:txBody>
      </p:sp>
      <p:cxnSp>
        <p:nvCxnSpPr>
          <p:cNvPr id="3" name="Straight Connector 2">
            <a:extLst>
              <a:ext uri="{FF2B5EF4-FFF2-40B4-BE49-F238E27FC236}">
                <a16:creationId xmlns:a16="http://schemas.microsoft.com/office/drawing/2014/main" id="{289036B0-E916-A2AD-3EF5-98381E1A9225}"/>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9931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72C3C3-CB38-A4B7-86D8-7090F2D7ED74}"/>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27E5EC71-40A3-25E3-E155-ADDA9D11EDD8}"/>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a:extLst>
              <a:ext uri="{FF2B5EF4-FFF2-40B4-BE49-F238E27FC236}">
                <a16:creationId xmlns:a16="http://schemas.microsoft.com/office/drawing/2014/main" id="{5DFF2812-B480-CED9-6928-0D2CE8C6FE4D}"/>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a:extLst>
              <a:ext uri="{FF2B5EF4-FFF2-40B4-BE49-F238E27FC236}">
                <a16:creationId xmlns:a16="http://schemas.microsoft.com/office/drawing/2014/main" id="{46807609-B1A8-A2CD-BC10-1F575A588DF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8156BD4B-B8AD-12A1-F115-064A4A020F04}"/>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F7E0812E-8384-A3D8-3D8D-B6D8048F10C7}"/>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0C73CC6E-3894-EF75-3E3C-72BA72779235}"/>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65001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BA2B23-3EE4-7EF7-180E-B5EE5A67EA02}"/>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668E546D-7E3C-9637-80B7-C05F8070F9EE}"/>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a:extLst>
              <a:ext uri="{FF2B5EF4-FFF2-40B4-BE49-F238E27FC236}">
                <a16:creationId xmlns:a16="http://schemas.microsoft.com/office/drawing/2014/main" id="{162F0DBF-E06A-4434-64B0-FCF0A3EA287B}"/>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a:extLst>
              <a:ext uri="{FF2B5EF4-FFF2-40B4-BE49-F238E27FC236}">
                <a16:creationId xmlns:a16="http://schemas.microsoft.com/office/drawing/2014/main" id="{33B44CBF-2CDF-3EE6-38C9-8AF18F820DE8}"/>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0F3952D7-C66C-807D-D9E9-42E0494FB5C0}"/>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B33DAFB3-149E-6575-75EA-85F2F6B0024E}"/>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2D0117D3-9BEF-C5FA-A2E6-5EC050CAABC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69876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6BD75F-1AA0-625A-1322-985D30FF9FEF}"/>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CC42E147-CAF3-4F87-AA2C-AF8DC9DABA4F}"/>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a:extLst>
              <a:ext uri="{FF2B5EF4-FFF2-40B4-BE49-F238E27FC236}">
                <a16:creationId xmlns:a16="http://schemas.microsoft.com/office/drawing/2014/main" id="{B46AC162-99D7-A92A-3B87-CF95E93E0829}"/>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a:extLst>
              <a:ext uri="{FF2B5EF4-FFF2-40B4-BE49-F238E27FC236}">
                <a16:creationId xmlns:a16="http://schemas.microsoft.com/office/drawing/2014/main" id="{D067DB5B-F752-D503-81AA-2ABE8BFD6DA9}"/>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91F574FD-817E-78E0-D880-00BD93BED817}"/>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6B54D11D-A6AC-D546-EC42-218C3B84330A}"/>
              </a:ext>
            </a:extLst>
          </p:cNvPr>
          <p:cNvSpPr>
            <a:spLocks noGrp="1" noChangeArrowheads="1"/>
          </p:cNvSpPr>
          <p:nvPr>
            <p:ph type="body" idx="1"/>
          </p:nvPr>
        </p:nvSpPr>
        <p:spPr>
          <a:xfrm>
            <a:off x="152400" y="4114800"/>
            <a:ext cx="6553200" cy="4876800"/>
          </a:xfrm>
        </p:spPr>
        <p:txBody>
          <a:bodyPr/>
          <a:lstStyle/>
          <a:p>
            <a:pPr algn="l"/>
            <a:r>
              <a:rPr lang="en-US" altLang="en-US" dirty="0"/>
              <a:t>This is NOT a retirement message.  I did 113 pushups this morning.</a:t>
            </a:r>
          </a:p>
        </p:txBody>
      </p:sp>
      <p:cxnSp>
        <p:nvCxnSpPr>
          <p:cNvPr id="3" name="Straight Connector 2">
            <a:extLst>
              <a:ext uri="{FF2B5EF4-FFF2-40B4-BE49-F238E27FC236}">
                <a16:creationId xmlns:a16="http://schemas.microsoft.com/office/drawing/2014/main" id="{109621B1-6699-75FE-813E-6E97C24E1715}"/>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38592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A8BC22-CE0F-DC95-A166-DBCE31620D4E}"/>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D7272719-EF30-9031-AD2C-2FB02DA18C19}"/>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a:extLst>
              <a:ext uri="{FF2B5EF4-FFF2-40B4-BE49-F238E27FC236}">
                <a16:creationId xmlns:a16="http://schemas.microsoft.com/office/drawing/2014/main" id="{23DD226D-1711-DFBB-549D-E2459BD2EF3D}"/>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a:extLst>
              <a:ext uri="{FF2B5EF4-FFF2-40B4-BE49-F238E27FC236}">
                <a16:creationId xmlns:a16="http://schemas.microsoft.com/office/drawing/2014/main" id="{1885CCCB-9E06-C8F5-62B7-EF415E130A04}"/>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0C96878A-0B96-0B32-270B-0D78DDD94474}"/>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6EF4C881-0951-15E6-DB13-CCEA78DA280C}"/>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A7451AFC-95E2-7916-D293-FCFE1AD8570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49249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753855-B2B3-D8C9-EA5B-FE9B7BAAD03D}"/>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DED933C9-8888-9BCD-34E7-4A664CD2C1D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a:extLst>
              <a:ext uri="{FF2B5EF4-FFF2-40B4-BE49-F238E27FC236}">
                <a16:creationId xmlns:a16="http://schemas.microsoft.com/office/drawing/2014/main" id="{C01AC83F-7D5E-0118-61E5-0D3592F21766}"/>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a:extLst>
              <a:ext uri="{FF2B5EF4-FFF2-40B4-BE49-F238E27FC236}">
                <a16:creationId xmlns:a16="http://schemas.microsoft.com/office/drawing/2014/main" id="{C5912B88-88BE-C38F-F273-7C8A90D642B4}"/>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70FC0DCB-7BD5-6889-1FC2-4C6BC867F882}"/>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91C43FDB-2F25-010A-43BF-9987BBF87422}"/>
              </a:ext>
            </a:extLst>
          </p:cNvPr>
          <p:cNvSpPr>
            <a:spLocks noGrp="1" noChangeArrowheads="1"/>
          </p:cNvSpPr>
          <p:nvPr>
            <p:ph type="body" idx="1"/>
          </p:nvPr>
        </p:nvSpPr>
        <p:spPr>
          <a:xfrm>
            <a:off x="152400" y="4114800"/>
            <a:ext cx="6553200" cy="4876800"/>
          </a:xfrm>
        </p:spPr>
        <p:txBody>
          <a:bodyPr/>
          <a:lstStyle/>
          <a:p>
            <a:pPr algn="l"/>
            <a:r>
              <a:rPr lang="en-US" altLang="en-US" dirty="0"/>
              <a:t>Previously to all Israel.</a:t>
            </a:r>
          </a:p>
          <a:p>
            <a:pPr algn="l"/>
            <a:r>
              <a:rPr lang="en-US" altLang="en-US" dirty="0"/>
              <a:t>Negative form of the same exhortation</a:t>
            </a:r>
          </a:p>
          <a:p>
            <a:pPr algn="l"/>
            <a:endParaRPr lang="en-US" altLang="en-US" dirty="0"/>
          </a:p>
        </p:txBody>
      </p:sp>
      <p:cxnSp>
        <p:nvCxnSpPr>
          <p:cNvPr id="3" name="Straight Connector 2">
            <a:extLst>
              <a:ext uri="{FF2B5EF4-FFF2-40B4-BE49-F238E27FC236}">
                <a16:creationId xmlns:a16="http://schemas.microsoft.com/office/drawing/2014/main" id="{9484E3FC-5EBC-C737-06C1-A71E76685352}"/>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40815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F2F265-4EC8-FF56-549E-B9B173AFE2AF}"/>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2436E302-06DC-5C1C-E32D-A7CFEE27C6BF}"/>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a:extLst>
              <a:ext uri="{FF2B5EF4-FFF2-40B4-BE49-F238E27FC236}">
                <a16:creationId xmlns:a16="http://schemas.microsoft.com/office/drawing/2014/main" id="{A7B6E7F4-A79B-072B-3472-70503C87DBC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a:extLst>
              <a:ext uri="{FF2B5EF4-FFF2-40B4-BE49-F238E27FC236}">
                <a16:creationId xmlns:a16="http://schemas.microsoft.com/office/drawing/2014/main" id="{78F74F23-EEF3-9BB5-D19C-594367EC6859}"/>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335D4964-EC68-EB61-F9C5-DB7A02B15A1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F485B6E8-13FD-B3C2-0B93-3DCB737DB0EE}"/>
              </a:ext>
            </a:extLst>
          </p:cNvPr>
          <p:cNvSpPr>
            <a:spLocks noGrp="1" noChangeArrowheads="1"/>
          </p:cNvSpPr>
          <p:nvPr>
            <p:ph type="body" idx="1"/>
          </p:nvPr>
        </p:nvSpPr>
        <p:spPr>
          <a:xfrm>
            <a:off x="152400" y="4114800"/>
            <a:ext cx="6553200" cy="4876800"/>
          </a:xfrm>
        </p:spPr>
        <p:txBody>
          <a:bodyPr/>
          <a:lstStyle/>
          <a:p>
            <a:r>
              <a:rPr lang="en-US" altLang="en-US" dirty="0"/>
              <a:t>Grand Bible study.  No books, no iPhones, etc., just scrolls, </a:t>
            </a:r>
            <a:r>
              <a:rPr lang="en-US" altLang="en-US" u="sng" dirty="0"/>
              <a:t>just hearing</a:t>
            </a:r>
            <a:r>
              <a:rPr lang="en-US" altLang="en-US" u="none" dirty="0"/>
              <a:t>, at least Sukkot, maybe whole Sabbatical year</a:t>
            </a:r>
          </a:p>
        </p:txBody>
      </p:sp>
      <p:cxnSp>
        <p:nvCxnSpPr>
          <p:cNvPr id="3" name="Straight Connector 2">
            <a:extLst>
              <a:ext uri="{FF2B5EF4-FFF2-40B4-BE49-F238E27FC236}">
                <a16:creationId xmlns:a16="http://schemas.microsoft.com/office/drawing/2014/main" id="{50AF4CC1-9F5E-65C1-DEFC-9F27AD0FCAEC}"/>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3700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42B6EC-E0E1-1725-25F4-A82FB852A93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0EA54EB3-F31C-9634-8B81-38918F3E192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a:extLst>
              <a:ext uri="{FF2B5EF4-FFF2-40B4-BE49-F238E27FC236}">
                <a16:creationId xmlns:a16="http://schemas.microsoft.com/office/drawing/2014/main" id="{75E1F0FB-3497-F2D0-7957-5E413D34A1DA}"/>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a:extLst>
              <a:ext uri="{FF2B5EF4-FFF2-40B4-BE49-F238E27FC236}">
                <a16:creationId xmlns:a16="http://schemas.microsoft.com/office/drawing/2014/main" id="{88C47997-2D21-2865-F734-C28737E7DD85}"/>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0466E65-A0F2-6070-4D92-BE65A3EA3A7F}"/>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FFAC8754-E33E-5C79-92AD-E80693B136E8}"/>
              </a:ext>
            </a:extLst>
          </p:cNvPr>
          <p:cNvSpPr>
            <a:spLocks noGrp="1" noChangeArrowheads="1"/>
          </p:cNvSpPr>
          <p:nvPr>
            <p:ph type="body" idx="1"/>
          </p:nvPr>
        </p:nvSpPr>
        <p:spPr>
          <a:xfrm>
            <a:off x="152400" y="4114800"/>
            <a:ext cx="6553200" cy="4876800"/>
          </a:xfrm>
        </p:spPr>
        <p:txBody>
          <a:bodyPr/>
          <a:lstStyle/>
          <a:p>
            <a:pPr algn="l"/>
            <a:r>
              <a:rPr lang="en-US" altLang="en-US" dirty="0"/>
              <a:t>Presence</a:t>
            </a:r>
          </a:p>
          <a:p>
            <a:pPr algn="l"/>
            <a:r>
              <a:rPr lang="en-US" altLang="en-US" dirty="0"/>
              <a:t>Future failure and disaster</a:t>
            </a:r>
          </a:p>
        </p:txBody>
      </p:sp>
      <p:cxnSp>
        <p:nvCxnSpPr>
          <p:cNvPr id="3" name="Straight Connector 2">
            <a:extLst>
              <a:ext uri="{FF2B5EF4-FFF2-40B4-BE49-F238E27FC236}">
                <a16:creationId xmlns:a16="http://schemas.microsoft.com/office/drawing/2014/main" id="{2984C2F0-F252-4CB9-55C7-501D4CD328E9}"/>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9523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851180-E5DC-853F-4D2E-8D5EDB60545C}"/>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820260A1-46A8-8C62-2DF3-65E7B0E39F78}"/>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a:extLst>
              <a:ext uri="{FF2B5EF4-FFF2-40B4-BE49-F238E27FC236}">
                <a16:creationId xmlns:a16="http://schemas.microsoft.com/office/drawing/2014/main" id="{E76BCE53-7474-0DD4-D1F4-151B2F999F49}"/>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a:extLst>
              <a:ext uri="{FF2B5EF4-FFF2-40B4-BE49-F238E27FC236}">
                <a16:creationId xmlns:a16="http://schemas.microsoft.com/office/drawing/2014/main" id="{92C4D36B-AA9A-5A40-7F8F-7C70256853FF}"/>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34F80CDA-AD38-F306-5147-E6133F0741B0}"/>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7BEECD7D-F21B-3F83-FA35-E5572EB59724}"/>
              </a:ext>
            </a:extLst>
          </p:cNvPr>
          <p:cNvSpPr>
            <a:spLocks noGrp="1" noChangeArrowheads="1"/>
          </p:cNvSpPr>
          <p:nvPr>
            <p:ph type="body" idx="1"/>
          </p:nvPr>
        </p:nvSpPr>
        <p:spPr>
          <a:xfrm>
            <a:off x="152400" y="4114800"/>
            <a:ext cx="6553200" cy="4876800"/>
          </a:xfrm>
        </p:spPr>
        <p:txBody>
          <a:bodyPr/>
          <a:lstStyle/>
          <a:p>
            <a:pPr algn="l"/>
            <a:r>
              <a:rPr lang="en-US" altLang="en-US" dirty="0"/>
              <a:t>Memorize and sing scripture.</a:t>
            </a:r>
          </a:p>
        </p:txBody>
      </p:sp>
      <p:cxnSp>
        <p:nvCxnSpPr>
          <p:cNvPr id="3" name="Straight Connector 2">
            <a:extLst>
              <a:ext uri="{FF2B5EF4-FFF2-40B4-BE49-F238E27FC236}">
                <a16:creationId xmlns:a16="http://schemas.microsoft.com/office/drawing/2014/main" id="{10BAF3FF-9325-55D9-5E18-624B53547697}"/>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5791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4B14D7-5DDB-D42D-4F2E-C6C5BC7E139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D962B13C-4627-FD26-C993-E86A2714C218}"/>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a:extLst>
              <a:ext uri="{FF2B5EF4-FFF2-40B4-BE49-F238E27FC236}">
                <a16:creationId xmlns:a16="http://schemas.microsoft.com/office/drawing/2014/main" id="{5887844F-B9D8-C9DB-ADFC-CA7959DD4FCE}"/>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a:extLst>
              <a:ext uri="{FF2B5EF4-FFF2-40B4-BE49-F238E27FC236}">
                <a16:creationId xmlns:a16="http://schemas.microsoft.com/office/drawing/2014/main" id="{463D7A24-C0DB-AD4C-CD14-B0E639E5F0AB}"/>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1113CBDC-1824-1D7D-F4FB-56257264A5E5}"/>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1C534828-FBDD-52B9-80D8-0F9ABF81BA97}"/>
              </a:ext>
            </a:extLst>
          </p:cNvPr>
          <p:cNvSpPr>
            <a:spLocks noGrp="1" noChangeArrowheads="1"/>
          </p:cNvSpPr>
          <p:nvPr>
            <p:ph type="body" idx="1"/>
          </p:nvPr>
        </p:nvSpPr>
        <p:spPr>
          <a:xfrm>
            <a:off x="152400" y="4114800"/>
            <a:ext cx="6553200" cy="4876800"/>
          </a:xfrm>
        </p:spPr>
        <p:txBody>
          <a:bodyPr/>
          <a:lstStyle/>
          <a:p>
            <a:pPr algn="l"/>
            <a:r>
              <a:rPr lang="en-US" altLang="en-US" dirty="0"/>
              <a:t>From Ben Troyer</a:t>
            </a:r>
          </a:p>
        </p:txBody>
      </p:sp>
      <p:cxnSp>
        <p:nvCxnSpPr>
          <p:cNvPr id="3" name="Straight Connector 2">
            <a:extLst>
              <a:ext uri="{FF2B5EF4-FFF2-40B4-BE49-F238E27FC236}">
                <a16:creationId xmlns:a16="http://schemas.microsoft.com/office/drawing/2014/main" id="{05E21CC8-6CA3-1D60-1322-B593C45278DD}"/>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3975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D21B0F-E824-E51D-173D-B6682AD450DD}"/>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EFA4BF20-3CD7-B512-E2A9-CEFEEA86237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a:extLst>
              <a:ext uri="{FF2B5EF4-FFF2-40B4-BE49-F238E27FC236}">
                <a16:creationId xmlns:a16="http://schemas.microsoft.com/office/drawing/2014/main" id="{4369C6D2-5D1C-7CD1-95B1-4D96ED18238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a:extLst>
              <a:ext uri="{FF2B5EF4-FFF2-40B4-BE49-F238E27FC236}">
                <a16:creationId xmlns:a16="http://schemas.microsoft.com/office/drawing/2014/main" id="{3D676E84-3685-C4D0-D71E-1CD544A058E7}"/>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B00F4918-6739-7E75-D8AA-86DE4D0EA2E1}"/>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33490752-9CAA-3AA8-F403-F36EB41A94FA}"/>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4CCF1981-9370-1142-904F-0C40CCDA4542}"/>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43780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06D4EF-AC4C-7BB7-9459-1D9539CEFAC8}"/>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89B53375-7AB2-9B6B-9168-25D3820826F7}"/>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a:extLst>
              <a:ext uri="{FF2B5EF4-FFF2-40B4-BE49-F238E27FC236}">
                <a16:creationId xmlns:a16="http://schemas.microsoft.com/office/drawing/2014/main" id="{4679D804-1B7F-DFB6-6390-E4DF93DC13BA}"/>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a:extLst>
              <a:ext uri="{FF2B5EF4-FFF2-40B4-BE49-F238E27FC236}">
                <a16:creationId xmlns:a16="http://schemas.microsoft.com/office/drawing/2014/main" id="{51F28AC8-0FAD-59D3-3A13-CD13351A9938}"/>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7A231F32-C050-180D-0C0E-B9BA7445A4B9}"/>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722ACE3E-9D8C-F669-0BBE-7D2EA653CE61}"/>
              </a:ext>
            </a:extLst>
          </p:cNvPr>
          <p:cNvSpPr>
            <a:spLocks noGrp="1" noChangeArrowheads="1"/>
          </p:cNvSpPr>
          <p:nvPr>
            <p:ph type="body" idx="1"/>
          </p:nvPr>
        </p:nvSpPr>
        <p:spPr>
          <a:xfrm>
            <a:off x="152400" y="4114800"/>
            <a:ext cx="6553200" cy="4876800"/>
          </a:xfrm>
        </p:spPr>
        <p:txBody>
          <a:bodyPr/>
          <a:lstStyle/>
          <a:p>
            <a:pPr algn="l"/>
            <a:r>
              <a:rPr lang="en-US" altLang="en-US" dirty="0"/>
              <a:t>You will do it successfully, in spite of all this.</a:t>
            </a:r>
          </a:p>
        </p:txBody>
      </p:sp>
      <p:cxnSp>
        <p:nvCxnSpPr>
          <p:cNvPr id="3" name="Straight Connector 2">
            <a:extLst>
              <a:ext uri="{FF2B5EF4-FFF2-40B4-BE49-F238E27FC236}">
                <a16:creationId xmlns:a16="http://schemas.microsoft.com/office/drawing/2014/main" id="{0C2CF891-0426-32B6-88B6-7E276111A860}"/>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60906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B78DDA-F88E-9EEB-4FC8-140408E30FFC}"/>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ACFA41C7-6578-001E-F9E6-D767980906F3}"/>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a:extLst>
              <a:ext uri="{FF2B5EF4-FFF2-40B4-BE49-F238E27FC236}">
                <a16:creationId xmlns:a16="http://schemas.microsoft.com/office/drawing/2014/main" id="{D404FA0A-5F68-CFBC-94C8-52F1C8D42619}"/>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a:extLst>
              <a:ext uri="{FF2B5EF4-FFF2-40B4-BE49-F238E27FC236}">
                <a16:creationId xmlns:a16="http://schemas.microsoft.com/office/drawing/2014/main" id="{0272AFC9-7026-A0F3-8205-20145640FD9F}"/>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0895DF37-ADA6-D21C-8F4A-CF53AF48BD9F}"/>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A3FC2895-CB3B-F4D9-877C-9FC80644549B}"/>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7EAC8166-95B9-5D89-C782-AD53162765D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36048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D20773-D227-B86D-28DA-EFA87BFA928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E37A45B6-7226-C54B-4C07-3812EA986886}"/>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a:extLst>
              <a:ext uri="{FF2B5EF4-FFF2-40B4-BE49-F238E27FC236}">
                <a16:creationId xmlns:a16="http://schemas.microsoft.com/office/drawing/2014/main" id="{6C485144-E0C8-5DD2-966C-5EC3366268CE}"/>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a:extLst>
              <a:ext uri="{FF2B5EF4-FFF2-40B4-BE49-F238E27FC236}">
                <a16:creationId xmlns:a16="http://schemas.microsoft.com/office/drawing/2014/main" id="{DB795CF2-278C-6170-295E-84A135A35B59}"/>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FBF84FB3-7E43-B659-29B9-7F6DAF242426}"/>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A33A015A-2CFC-1276-CB43-7757289085B9}"/>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2757CA76-6270-D272-7805-55133365DFF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11217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14A05C-E176-439F-45B5-5B4D0516BEC5}"/>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612F3C16-0E8E-6CD9-24E9-E53E5DFCCFDE}"/>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a:extLst>
              <a:ext uri="{FF2B5EF4-FFF2-40B4-BE49-F238E27FC236}">
                <a16:creationId xmlns:a16="http://schemas.microsoft.com/office/drawing/2014/main" id="{49150088-AFBB-14A7-2A41-635B7273DBB2}"/>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a:extLst>
              <a:ext uri="{FF2B5EF4-FFF2-40B4-BE49-F238E27FC236}">
                <a16:creationId xmlns:a16="http://schemas.microsoft.com/office/drawing/2014/main" id="{7B001E0D-1A98-5408-BF58-1E139C9A345A}"/>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74E7DCDD-B26C-7D4A-FAF9-7575C13B0422}"/>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44D70980-0D62-596E-68E2-3F3F3B06E140}"/>
              </a:ext>
            </a:extLst>
          </p:cNvPr>
          <p:cNvSpPr>
            <a:spLocks noGrp="1" noChangeArrowheads="1"/>
          </p:cNvSpPr>
          <p:nvPr>
            <p:ph type="body" idx="1"/>
          </p:nvPr>
        </p:nvSpPr>
        <p:spPr>
          <a:xfrm>
            <a:off x="152400" y="4114800"/>
            <a:ext cx="6553200" cy="4876800"/>
          </a:xfrm>
        </p:spPr>
        <p:txBody>
          <a:bodyPr/>
          <a:lstStyle/>
          <a:p>
            <a:r>
              <a:rPr lang="en-US" altLang="en-US" dirty="0"/>
              <a:t>A prophetic picture of Yeshua.</a:t>
            </a:r>
          </a:p>
          <a:p>
            <a:pPr algn="l"/>
            <a:endParaRPr lang="en-US" altLang="en-US" dirty="0"/>
          </a:p>
        </p:txBody>
      </p:sp>
      <p:cxnSp>
        <p:nvCxnSpPr>
          <p:cNvPr id="3" name="Straight Connector 2">
            <a:extLst>
              <a:ext uri="{FF2B5EF4-FFF2-40B4-BE49-F238E27FC236}">
                <a16:creationId xmlns:a16="http://schemas.microsoft.com/office/drawing/2014/main" id="{94C14BB1-42F6-AA48-CE9F-FF3D384F8299}"/>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34132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57510C-2DFA-952A-7A0D-BD4848D9C3E7}"/>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B66FB6C6-4F22-3053-CBA2-694695410F5B}"/>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a:extLst>
              <a:ext uri="{FF2B5EF4-FFF2-40B4-BE49-F238E27FC236}">
                <a16:creationId xmlns:a16="http://schemas.microsoft.com/office/drawing/2014/main" id="{6F44CAA1-1409-FC16-81DB-008F251E0FA8}"/>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a:extLst>
              <a:ext uri="{FF2B5EF4-FFF2-40B4-BE49-F238E27FC236}">
                <a16:creationId xmlns:a16="http://schemas.microsoft.com/office/drawing/2014/main" id="{28739116-A136-C44F-A3FC-6E2FDA843F77}"/>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20D78847-CE28-06BE-3267-6CF02CF102F3}"/>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A83945FE-C9D4-AA92-65BF-65D95552C108}"/>
              </a:ext>
            </a:extLst>
          </p:cNvPr>
          <p:cNvSpPr>
            <a:spLocks noGrp="1" noChangeArrowheads="1"/>
          </p:cNvSpPr>
          <p:nvPr>
            <p:ph type="body" idx="1"/>
          </p:nvPr>
        </p:nvSpPr>
        <p:spPr>
          <a:xfrm>
            <a:off x="152400" y="4114800"/>
            <a:ext cx="6553200" cy="4876800"/>
          </a:xfrm>
        </p:spPr>
        <p:txBody>
          <a:bodyPr/>
          <a:lstStyle/>
          <a:p>
            <a:pPr algn="l"/>
            <a:r>
              <a:rPr lang="en-US" altLang="en-US" dirty="0"/>
              <a:t>A prophetic picture of Yeshua.</a:t>
            </a:r>
          </a:p>
        </p:txBody>
      </p:sp>
      <p:cxnSp>
        <p:nvCxnSpPr>
          <p:cNvPr id="3" name="Straight Connector 2">
            <a:extLst>
              <a:ext uri="{FF2B5EF4-FFF2-40B4-BE49-F238E27FC236}">
                <a16:creationId xmlns:a16="http://schemas.microsoft.com/office/drawing/2014/main" id="{59E3E94F-7EA8-4294-A3AC-E30926FAC79D}"/>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96610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9EF326-1838-95F9-CBD8-8A322F31448F}"/>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10E8BD6F-DE32-FB03-B5F3-2F3BCBA15D7C}"/>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a:extLst>
              <a:ext uri="{FF2B5EF4-FFF2-40B4-BE49-F238E27FC236}">
                <a16:creationId xmlns:a16="http://schemas.microsoft.com/office/drawing/2014/main" id="{BED353E1-66E2-8B80-EE38-BDC9A8642625}"/>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a:extLst>
              <a:ext uri="{FF2B5EF4-FFF2-40B4-BE49-F238E27FC236}">
                <a16:creationId xmlns:a16="http://schemas.microsoft.com/office/drawing/2014/main" id="{1E5F5756-1636-592A-B91E-A269AEBC6DA1}"/>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852C7F1A-63E2-1EDD-1DC6-977A356D01FB}"/>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D6DA5137-3FFE-EC06-689C-87D9A0670733}"/>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9DDA66E3-6890-F46A-5203-1C3D02841E9C}"/>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63286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6FB68B-4B18-97F3-5139-C50510232000}"/>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123FE3E8-8C46-9B99-C845-E73095F2017C}"/>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a:extLst>
              <a:ext uri="{FF2B5EF4-FFF2-40B4-BE49-F238E27FC236}">
                <a16:creationId xmlns:a16="http://schemas.microsoft.com/office/drawing/2014/main" id="{2F98A9C9-EB35-81DC-C498-46C87CA3118E}"/>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a:extLst>
              <a:ext uri="{FF2B5EF4-FFF2-40B4-BE49-F238E27FC236}">
                <a16:creationId xmlns:a16="http://schemas.microsoft.com/office/drawing/2014/main" id="{6D05646D-765E-3904-57F2-FBCAC6CE8F54}"/>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A606562-794A-859A-B955-59F63B061FDE}"/>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A6098AF6-581F-893B-A4FA-E156ADE6C06E}"/>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2466D5CC-2767-E72E-B2DA-3243DA1435A5}"/>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66257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540328-834F-A3E2-C635-24774E117BA6}"/>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9CA34F04-8BD6-5D38-5AEB-949628C8624D}"/>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a:extLst>
              <a:ext uri="{FF2B5EF4-FFF2-40B4-BE49-F238E27FC236}">
                <a16:creationId xmlns:a16="http://schemas.microsoft.com/office/drawing/2014/main" id="{AA27B71C-9304-6C7D-3B50-905A38F5615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a:extLst>
              <a:ext uri="{FF2B5EF4-FFF2-40B4-BE49-F238E27FC236}">
                <a16:creationId xmlns:a16="http://schemas.microsoft.com/office/drawing/2014/main" id="{FC69FEDE-C20B-6BAE-64E4-D19EBE4E8B23}"/>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A89E3070-B7B6-39EF-E05F-6CFB42157A34}"/>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DC59E69C-581A-3FBD-E917-B6DDBC4F0BF6}"/>
              </a:ext>
            </a:extLst>
          </p:cNvPr>
          <p:cNvSpPr>
            <a:spLocks noGrp="1" noChangeArrowheads="1"/>
          </p:cNvSpPr>
          <p:nvPr>
            <p:ph type="body" idx="1"/>
          </p:nvPr>
        </p:nvSpPr>
        <p:spPr>
          <a:xfrm>
            <a:off x="152400" y="4114800"/>
            <a:ext cx="6553200" cy="4876800"/>
          </a:xfrm>
        </p:spPr>
        <p:txBody>
          <a:bodyPr/>
          <a:lstStyle/>
          <a:p>
            <a:pPr algn="l"/>
            <a:r>
              <a:rPr lang="en-US" altLang="en-US" dirty="0"/>
              <a:t>This is </a:t>
            </a:r>
            <a:r>
              <a:rPr lang="en-US" altLang="en-US" dirty="0" err="1"/>
              <a:t>sooooo</a:t>
            </a:r>
            <a:r>
              <a:rPr lang="en-US" altLang="en-US" dirty="0"/>
              <a:t> hard!</a:t>
            </a:r>
          </a:p>
          <a:p>
            <a:pPr algn="l"/>
            <a:r>
              <a:rPr lang="en-US" altLang="en-US" dirty="0"/>
              <a:t>So?</a:t>
            </a:r>
          </a:p>
        </p:txBody>
      </p:sp>
      <p:cxnSp>
        <p:nvCxnSpPr>
          <p:cNvPr id="3" name="Straight Connector 2">
            <a:extLst>
              <a:ext uri="{FF2B5EF4-FFF2-40B4-BE49-F238E27FC236}">
                <a16:creationId xmlns:a16="http://schemas.microsoft.com/office/drawing/2014/main" id="{F62F87DB-D117-3712-5CCC-5F6F40139D40}"/>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978051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D76BEA-8EFE-526B-3FB3-3429242AFA1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8C80CA99-48CA-7531-D0A5-566A33C3F74F}"/>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a:extLst>
              <a:ext uri="{FF2B5EF4-FFF2-40B4-BE49-F238E27FC236}">
                <a16:creationId xmlns:a16="http://schemas.microsoft.com/office/drawing/2014/main" id="{D3B03DC1-3D74-FEF8-4E32-CE5411A0E1A7}"/>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a:extLst>
              <a:ext uri="{FF2B5EF4-FFF2-40B4-BE49-F238E27FC236}">
                <a16:creationId xmlns:a16="http://schemas.microsoft.com/office/drawing/2014/main" id="{A12D1073-D711-3B7C-2E25-45CF6AD76101}"/>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D23C74E4-495A-7C5B-C117-9D655EBF2CBA}"/>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55361A73-1143-3F79-10D5-F29FAD2436F8}"/>
              </a:ext>
            </a:extLst>
          </p:cNvPr>
          <p:cNvSpPr>
            <a:spLocks noGrp="1" noChangeArrowheads="1"/>
          </p:cNvSpPr>
          <p:nvPr>
            <p:ph type="body" idx="1"/>
          </p:nvPr>
        </p:nvSpPr>
        <p:spPr>
          <a:xfrm>
            <a:off x="152400" y="4114800"/>
            <a:ext cx="6553200" cy="4876800"/>
          </a:xfrm>
        </p:spPr>
        <p:txBody>
          <a:bodyPr/>
          <a:lstStyle/>
          <a:p>
            <a:pPr algn="l"/>
            <a:r>
              <a:rPr lang="en-US" altLang="en-US" dirty="0"/>
              <a:t>My life is hard.  This situation is difficult.  True.  </a:t>
            </a:r>
          </a:p>
        </p:txBody>
      </p:sp>
      <p:cxnSp>
        <p:nvCxnSpPr>
          <p:cNvPr id="3" name="Straight Connector 2">
            <a:extLst>
              <a:ext uri="{FF2B5EF4-FFF2-40B4-BE49-F238E27FC236}">
                <a16:creationId xmlns:a16="http://schemas.microsoft.com/office/drawing/2014/main" id="{BF8F3621-89D2-CB55-0370-A1B135712192}"/>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94021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913DF5-1FF4-B5FC-64DD-C33667C9BB2E}"/>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1813F7C1-E0A9-D1B2-EC05-9E55CE718FCB}"/>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a:extLst>
              <a:ext uri="{FF2B5EF4-FFF2-40B4-BE49-F238E27FC236}">
                <a16:creationId xmlns:a16="http://schemas.microsoft.com/office/drawing/2014/main" id="{D5073ED7-8714-EF6F-8F8E-B9226281C39B}"/>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a:extLst>
              <a:ext uri="{FF2B5EF4-FFF2-40B4-BE49-F238E27FC236}">
                <a16:creationId xmlns:a16="http://schemas.microsoft.com/office/drawing/2014/main" id="{F258E6F6-F204-AE99-A125-5058BF97511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FE2C76D8-29AD-7BF6-BA6F-96C7461D29CE}"/>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283637B3-322F-E9A2-C9B0-6467CCC46A18}"/>
              </a:ext>
            </a:extLst>
          </p:cNvPr>
          <p:cNvSpPr>
            <a:spLocks noGrp="1" noChangeArrowheads="1"/>
          </p:cNvSpPr>
          <p:nvPr>
            <p:ph type="body" idx="1"/>
          </p:nvPr>
        </p:nvSpPr>
        <p:spPr>
          <a:xfrm>
            <a:off x="152400" y="4114800"/>
            <a:ext cx="6553200" cy="4876800"/>
          </a:xfrm>
        </p:spPr>
        <p:txBody>
          <a:bodyPr/>
          <a:lstStyle/>
          <a:p>
            <a:pPr algn="l"/>
            <a:r>
              <a:rPr lang="en-US" altLang="en-US" dirty="0"/>
              <a:t>Think of what you are afraid of</a:t>
            </a:r>
          </a:p>
        </p:txBody>
      </p:sp>
      <p:cxnSp>
        <p:nvCxnSpPr>
          <p:cNvPr id="3" name="Straight Connector 2">
            <a:extLst>
              <a:ext uri="{FF2B5EF4-FFF2-40B4-BE49-F238E27FC236}">
                <a16:creationId xmlns:a16="http://schemas.microsoft.com/office/drawing/2014/main" id="{C0B0377D-F29C-1222-E835-BB9D709DF0A4}"/>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08782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BE9E98-94CF-7A4C-4ACB-3446AEA7BB2B}"/>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5BBD789F-5C9A-45FC-8FF4-AFE7BE3BFB23}"/>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a:extLst>
              <a:ext uri="{FF2B5EF4-FFF2-40B4-BE49-F238E27FC236}">
                <a16:creationId xmlns:a16="http://schemas.microsoft.com/office/drawing/2014/main" id="{C3C0E48A-F6A7-F13F-795F-3BBBACF894CD}"/>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a:extLst>
              <a:ext uri="{FF2B5EF4-FFF2-40B4-BE49-F238E27FC236}">
                <a16:creationId xmlns:a16="http://schemas.microsoft.com/office/drawing/2014/main" id="{76563AC2-D512-873A-917A-25FD7B86932E}"/>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5858B652-221D-C7CE-516C-7493580CBF05}"/>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4E67E7F7-1AF7-8528-8323-20680D9EE66E}"/>
              </a:ext>
            </a:extLst>
          </p:cNvPr>
          <p:cNvSpPr>
            <a:spLocks noGrp="1" noChangeArrowheads="1"/>
          </p:cNvSpPr>
          <p:nvPr>
            <p:ph type="body" idx="1"/>
          </p:nvPr>
        </p:nvSpPr>
        <p:spPr>
          <a:xfrm>
            <a:off x="152400" y="4114800"/>
            <a:ext cx="6553200" cy="4876800"/>
          </a:xfrm>
        </p:spPr>
        <p:txBody>
          <a:bodyPr/>
          <a:lstStyle/>
          <a:p>
            <a:pPr algn="l"/>
            <a:r>
              <a:rPr lang="en-US" altLang="en-US" dirty="0"/>
              <a:t>What are you suffering?   Do it with courage and love.  That is your pathway to the kingdom of Messiah!!</a:t>
            </a:r>
          </a:p>
        </p:txBody>
      </p:sp>
      <p:cxnSp>
        <p:nvCxnSpPr>
          <p:cNvPr id="3" name="Straight Connector 2">
            <a:extLst>
              <a:ext uri="{FF2B5EF4-FFF2-40B4-BE49-F238E27FC236}">
                <a16:creationId xmlns:a16="http://schemas.microsoft.com/office/drawing/2014/main" id="{1E4257C4-0EC2-BE2B-46E8-856D7403152B}"/>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195362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9BE921-F278-F121-23D3-59A0B5AB7D4F}"/>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28E0814F-B8B6-F7FF-947F-66112123A031}"/>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a:extLst>
              <a:ext uri="{FF2B5EF4-FFF2-40B4-BE49-F238E27FC236}">
                <a16:creationId xmlns:a16="http://schemas.microsoft.com/office/drawing/2014/main" id="{534166D9-6F9D-9B67-C38C-5ECE9EE8F04B}"/>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a:extLst>
              <a:ext uri="{FF2B5EF4-FFF2-40B4-BE49-F238E27FC236}">
                <a16:creationId xmlns:a16="http://schemas.microsoft.com/office/drawing/2014/main" id="{B1C3EBC4-5E78-BFD5-E4E6-55077A3B3663}"/>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EAFF807C-59BA-FB28-3B40-02991FF2DACB}"/>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F17D2158-7925-4A00-CEA5-58123B0EDE5B}"/>
              </a:ext>
            </a:extLst>
          </p:cNvPr>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2000" dirty="0">
                <a:solidFill>
                  <a:schemeClr val="tx1"/>
                </a:solidFill>
                <a:latin typeface="Arial Rounded MT Bold" panose="020F0704030504030204" pitchFamily="34" charset="0"/>
              </a:rPr>
              <a:t>https://www.socratic-method.com/philosophy-quote-meanings/aristotle-courage-is-the-first-of-human-qualities-because-it-is-the-quality-which-guarantees-the-others</a:t>
            </a:r>
          </a:p>
          <a:p>
            <a:pPr algn="l"/>
            <a:endParaRPr lang="en-US" altLang="en-US" dirty="0"/>
          </a:p>
        </p:txBody>
      </p:sp>
      <p:cxnSp>
        <p:nvCxnSpPr>
          <p:cNvPr id="3" name="Straight Connector 2">
            <a:extLst>
              <a:ext uri="{FF2B5EF4-FFF2-40B4-BE49-F238E27FC236}">
                <a16:creationId xmlns:a16="http://schemas.microsoft.com/office/drawing/2014/main" id="{0E2E4425-FEEF-F02B-9E60-29C49C8A68A0}"/>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844267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DF9CCA-A833-AA0A-0275-D46F93275AD3}"/>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DC54AB80-445D-EC10-DF20-B3798B3DCA42}"/>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a:extLst>
              <a:ext uri="{FF2B5EF4-FFF2-40B4-BE49-F238E27FC236}">
                <a16:creationId xmlns:a16="http://schemas.microsoft.com/office/drawing/2014/main" id="{E4A945DB-0694-7551-DD17-B74F116B8FC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a:extLst>
              <a:ext uri="{FF2B5EF4-FFF2-40B4-BE49-F238E27FC236}">
                <a16:creationId xmlns:a16="http://schemas.microsoft.com/office/drawing/2014/main" id="{80CE96CC-BC55-87D7-2AAE-CC736A3E6082}"/>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B8305325-42FB-C481-42BD-AD2E40745142}"/>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6CE4153C-DEB5-5D15-7A7E-62A6EFE25A85}"/>
              </a:ext>
            </a:extLst>
          </p:cNvPr>
          <p:cNvSpPr>
            <a:spLocks noGrp="1" noChangeArrowheads="1"/>
          </p:cNvSpPr>
          <p:nvPr>
            <p:ph type="body" idx="1"/>
          </p:nvPr>
        </p:nvSpPr>
        <p:spPr>
          <a:xfrm>
            <a:off x="152400" y="4114800"/>
            <a:ext cx="6553200" cy="4876800"/>
          </a:xfrm>
        </p:spPr>
        <p:txBody>
          <a:bodyPr/>
          <a:lstStyle/>
          <a:p>
            <a:pPr algn="l"/>
            <a:r>
              <a:rPr lang="en-US" altLang="en-US" dirty="0"/>
              <a:t>https://quotefancy.com/quote/1372410/Dennis-Prager-Courage-is-the-rarest-of-all-good-traits</a:t>
            </a:r>
          </a:p>
        </p:txBody>
      </p:sp>
      <p:cxnSp>
        <p:nvCxnSpPr>
          <p:cNvPr id="3" name="Straight Connector 2">
            <a:extLst>
              <a:ext uri="{FF2B5EF4-FFF2-40B4-BE49-F238E27FC236}">
                <a16:creationId xmlns:a16="http://schemas.microsoft.com/office/drawing/2014/main" id="{51265FDA-5B7A-334F-DF4F-CC200FE2353B}"/>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057455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1EA0A2-B306-F3CA-53CA-B669659862FB}"/>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776FB61E-7853-5F54-C30E-720D6815DBBE}"/>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a:extLst>
              <a:ext uri="{FF2B5EF4-FFF2-40B4-BE49-F238E27FC236}">
                <a16:creationId xmlns:a16="http://schemas.microsoft.com/office/drawing/2014/main" id="{259F8561-4027-2C8A-1461-942318662116}"/>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a:extLst>
              <a:ext uri="{FF2B5EF4-FFF2-40B4-BE49-F238E27FC236}">
                <a16:creationId xmlns:a16="http://schemas.microsoft.com/office/drawing/2014/main" id="{67E3913F-699D-4876-F412-2F614BDF9AB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8BFE65BD-D6AA-071D-244D-7C54AD9BC2BC}"/>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2B811D3E-79C8-78FF-918C-B1FB2D427B56}"/>
              </a:ext>
            </a:extLst>
          </p:cNvPr>
          <p:cNvSpPr>
            <a:spLocks noGrp="1" noChangeArrowheads="1"/>
          </p:cNvSpPr>
          <p:nvPr>
            <p:ph type="body" idx="1"/>
          </p:nvPr>
        </p:nvSpPr>
        <p:spPr>
          <a:xfrm>
            <a:off x="152400" y="4114800"/>
            <a:ext cx="6553200" cy="4876800"/>
          </a:xfrm>
        </p:spPr>
        <p:txBody>
          <a:bodyPr/>
          <a:lstStyle/>
          <a:p>
            <a:pPr algn="l"/>
            <a:r>
              <a:rPr lang="en-US" altLang="en-US" dirty="0"/>
              <a:t>https://www.facebook.com/DennisPrager/posts/1410038703812915/</a:t>
            </a:r>
          </a:p>
        </p:txBody>
      </p:sp>
      <p:cxnSp>
        <p:nvCxnSpPr>
          <p:cNvPr id="3" name="Straight Connector 2">
            <a:extLst>
              <a:ext uri="{FF2B5EF4-FFF2-40B4-BE49-F238E27FC236}">
                <a16:creationId xmlns:a16="http://schemas.microsoft.com/office/drawing/2014/main" id="{50D7F675-4AA6-D4F3-9EF9-9A2025FE36CE}"/>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358132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72935F-9EDD-F004-2A1A-EE936B5AFC1B}"/>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AC54D7C1-0941-CC62-C5C8-B97566AB5E0B}"/>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a:extLst>
              <a:ext uri="{FF2B5EF4-FFF2-40B4-BE49-F238E27FC236}">
                <a16:creationId xmlns:a16="http://schemas.microsoft.com/office/drawing/2014/main" id="{2D258013-7035-AC85-1522-C2C40C1B1CF0}"/>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a:extLst>
              <a:ext uri="{FF2B5EF4-FFF2-40B4-BE49-F238E27FC236}">
                <a16:creationId xmlns:a16="http://schemas.microsoft.com/office/drawing/2014/main" id="{AD5D1B49-DB0E-BEFB-5104-A9D83CB2D42B}"/>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3DEAE3E0-DED6-59D5-3308-F8A8BECFAD8B}"/>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302B398E-4A43-7794-AB56-A81271BB2F39}"/>
              </a:ext>
            </a:extLst>
          </p:cNvPr>
          <p:cNvSpPr>
            <a:spLocks noGrp="1" noChangeArrowheads="1"/>
          </p:cNvSpPr>
          <p:nvPr>
            <p:ph type="body" idx="1"/>
          </p:nvPr>
        </p:nvSpPr>
        <p:spPr>
          <a:xfrm>
            <a:off x="152400" y="4114800"/>
            <a:ext cx="6553200" cy="4876800"/>
          </a:xfrm>
        </p:spPr>
        <p:txBody>
          <a:bodyPr/>
          <a:lstStyle/>
          <a:p>
            <a:pPr algn="l"/>
            <a:r>
              <a:rPr lang="en-US" altLang="en-US" sz="1050" dirty="0"/>
              <a:t>https://www.theepochtimes.com/epochtv/how-courage-changes-your-brain-and-your-life-5966832?utm_source=Goodevening&amp;src_src=Goodevening&amp;utm_campaign=gv-2026-01-07&amp;src_cmp=gv-2026-01-07&amp;utm_medium=email&amp;est=FGVQwkWiabkokEiL7kb2LUE4p%2FujWMRIHAJCAUQixlXJV6qEdpoHoettG14cMBo04A%3D%3D&amp;utm_campaign=socialshare_email&amp;utm_source=email</a:t>
            </a:r>
          </a:p>
        </p:txBody>
      </p:sp>
      <p:cxnSp>
        <p:nvCxnSpPr>
          <p:cNvPr id="3" name="Straight Connector 2">
            <a:extLst>
              <a:ext uri="{FF2B5EF4-FFF2-40B4-BE49-F238E27FC236}">
                <a16:creationId xmlns:a16="http://schemas.microsoft.com/office/drawing/2014/main" id="{0356E5CA-BD56-20C5-BDFF-B623DE8D98FB}"/>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246195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FB1889-7F77-18D3-530F-69A3ACCA41D7}"/>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74912244-7A2B-8BB2-D281-275E9A5C908B}"/>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a:extLst>
              <a:ext uri="{FF2B5EF4-FFF2-40B4-BE49-F238E27FC236}">
                <a16:creationId xmlns:a16="http://schemas.microsoft.com/office/drawing/2014/main" id="{D09DBB2A-0C8A-75DA-F222-534FCA3FC747}"/>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a:extLst>
              <a:ext uri="{FF2B5EF4-FFF2-40B4-BE49-F238E27FC236}">
                <a16:creationId xmlns:a16="http://schemas.microsoft.com/office/drawing/2014/main" id="{CC2AD095-FCCC-272C-469A-7863B6E3B588}"/>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297DCA0C-F872-235C-B576-5982136D006E}"/>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2A1F84F3-9446-67E0-DE63-42D79868B140}"/>
              </a:ext>
            </a:extLst>
          </p:cNvPr>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1000" dirty="0"/>
              <a:t>https://www.theepochtimes.com/epochtv/how-courage-changes-your-brain-and-your-life-5966832?utm_source=Goodevening&amp;src_src=Goodevening&amp;utm_campaign=gv-2026-01-07&amp;src_cmp=gv-2026-01-07&amp;utm_medium=email&amp;est=FGVQwkWiabkokEiL7kb2LUE4p%2FujWMRIHAJCAUQixlXJV6qEdpoHoettG14cMBo04A%3D%3D&amp;utm_campaign=socialshare_email&amp;utm_source=email</a:t>
            </a:r>
          </a:p>
          <a:p>
            <a:pPr algn="l"/>
            <a:endParaRPr lang="en-US" altLang="en-US" dirty="0"/>
          </a:p>
        </p:txBody>
      </p:sp>
      <p:cxnSp>
        <p:nvCxnSpPr>
          <p:cNvPr id="3" name="Straight Connector 2">
            <a:extLst>
              <a:ext uri="{FF2B5EF4-FFF2-40B4-BE49-F238E27FC236}">
                <a16:creationId xmlns:a16="http://schemas.microsoft.com/office/drawing/2014/main" id="{4733DD09-38E7-735E-9789-8DA64DE54A37}"/>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899570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DB2322-EBE2-5226-3533-3C0F9E09C10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68F18D6E-053B-9E15-7523-70F1DBFFB5CC}"/>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a:extLst>
              <a:ext uri="{FF2B5EF4-FFF2-40B4-BE49-F238E27FC236}">
                <a16:creationId xmlns:a16="http://schemas.microsoft.com/office/drawing/2014/main" id="{82A48FD3-F87B-8CA1-2EBA-1D1708BF5D9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a:extLst>
              <a:ext uri="{FF2B5EF4-FFF2-40B4-BE49-F238E27FC236}">
                <a16:creationId xmlns:a16="http://schemas.microsoft.com/office/drawing/2014/main" id="{EB1FA313-D5EB-A117-CED2-DE89EF7FE168}"/>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E1F2D81A-50EB-B515-72FD-233DA3CA6B79}"/>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412BE42E-84F4-AAFE-48F0-9D2876FA928E}"/>
              </a:ext>
            </a:extLst>
          </p:cNvPr>
          <p:cNvSpPr>
            <a:spLocks noGrp="1" noChangeArrowheads="1"/>
          </p:cNvSpPr>
          <p:nvPr>
            <p:ph type="body" idx="1"/>
          </p:nvPr>
        </p:nvSpPr>
        <p:spPr>
          <a:xfrm>
            <a:off x="152400" y="4114800"/>
            <a:ext cx="6553200" cy="4876800"/>
          </a:xfrm>
        </p:spPr>
        <p:txBody>
          <a:bodyPr/>
          <a:lstStyle/>
          <a:p>
            <a:pPr>
              <a:defRPr/>
            </a:pPr>
            <a:r>
              <a:rPr lang="en-US" altLang="en-US" sz="1000" dirty="0"/>
              <a:t>https://www.theepochtimes.com/epochtv/how-courage-changes-your-brain-and-your-life-5966832?utm_source=Goodevening&amp;src_src=Goodevening&amp;utm_campaign=gv-2026-01-07&amp;src_cmp=gv-2026-01-07&amp;utm_medium=email&amp;est=FGVQwkWiabkokEiL7kb2LUE4p%2FujWMRIHAJCAUQixlXJV6qEdpoHoettG14cMBo04A%3D%3D&amp;utm_campaign=socialshare_email&amp;utm_source=email</a:t>
            </a:r>
          </a:p>
          <a:p>
            <a:pPr algn="l"/>
            <a:endParaRPr lang="en-US" altLang="en-US" dirty="0"/>
          </a:p>
        </p:txBody>
      </p:sp>
      <p:cxnSp>
        <p:nvCxnSpPr>
          <p:cNvPr id="3" name="Straight Connector 2">
            <a:extLst>
              <a:ext uri="{FF2B5EF4-FFF2-40B4-BE49-F238E27FC236}">
                <a16:creationId xmlns:a16="http://schemas.microsoft.com/office/drawing/2014/main" id="{E5199F98-0657-1BE1-6F52-5B72C281B00E}"/>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869491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897C1B-1954-A10F-FC8B-7724348199F8}"/>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D5471FE3-DE54-C360-E6E0-AB0BC6E03359}"/>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a:extLst>
              <a:ext uri="{FF2B5EF4-FFF2-40B4-BE49-F238E27FC236}">
                <a16:creationId xmlns:a16="http://schemas.microsoft.com/office/drawing/2014/main" id="{28376BEB-4996-2E72-F273-42AC2C559579}"/>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a:extLst>
              <a:ext uri="{FF2B5EF4-FFF2-40B4-BE49-F238E27FC236}">
                <a16:creationId xmlns:a16="http://schemas.microsoft.com/office/drawing/2014/main" id="{4A89BB2C-58E1-808B-83A3-BF56B9BC960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2375D213-D074-F350-3C42-9CF1621A8689}"/>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E7E774C5-15F2-4424-E700-8D6837422B98}"/>
              </a:ext>
            </a:extLst>
          </p:cNvPr>
          <p:cNvSpPr>
            <a:spLocks noGrp="1" noChangeArrowheads="1"/>
          </p:cNvSpPr>
          <p:nvPr>
            <p:ph type="body" idx="1"/>
          </p:nvPr>
        </p:nvSpPr>
        <p:spPr>
          <a:xfrm>
            <a:off x="152400" y="4114800"/>
            <a:ext cx="6553200" cy="4876800"/>
          </a:xfrm>
        </p:spPr>
        <p:txBody>
          <a:bodyPr/>
          <a:lstStyle/>
          <a:p>
            <a:pPr>
              <a:defRPr/>
            </a:pPr>
            <a:r>
              <a:rPr lang="en-US" altLang="en-US" sz="1000" dirty="0"/>
              <a:t>https://www.theepochtimes.com/epochtv/how-courage-changes-your-brain-and-your-life-5966832?utm_source=Goodevening&amp;src_src=Goodevening&amp;utm_campaign=gv-2026-01-07&amp;src_cmp=gv-2026-01-07&amp;utm_medium=email&amp;est=FGVQwkWiabkokEiL7kb2LUE4p%2FujWMRIHAJCAUQixlXJV6qEdpoHoettG14cMBo04A%3D%3D&amp;utm_campaign=socialshare_email&amp;utm_source=email</a:t>
            </a:r>
          </a:p>
          <a:p>
            <a:pPr algn="l"/>
            <a:endParaRPr lang="en-US" altLang="en-US" dirty="0"/>
          </a:p>
        </p:txBody>
      </p:sp>
      <p:cxnSp>
        <p:nvCxnSpPr>
          <p:cNvPr id="3" name="Straight Connector 2">
            <a:extLst>
              <a:ext uri="{FF2B5EF4-FFF2-40B4-BE49-F238E27FC236}">
                <a16:creationId xmlns:a16="http://schemas.microsoft.com/office/drawing/2014/main" id="{968D6CFC-16AB-B300-2998-3E3CEFC76E1B}"/>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398702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C8EB01-20E1-0044-0BBF-898E016F2F0F}"/>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58E22481-E8DE-5EE1-0D60-A9B8E61326E7}"/>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a:extLst>
              <a:ext uri="{FF2B5EF4-FFF2-40B4-BE49-F238E27FC236}">
                <a16:creationId xmlns:a16="http://schemas.microsoft.com/office/drawing/2014/main" id="{B932883A-DA52-A650-B580-E027FE36AB92}"/>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a:extLst>
              <a:ext uri="{FF2B5EF4-FFF2-40B4-BE49-F238E27FC236}">
                <a16:creationId xmlns:a16="http://schemas.microsoft.com/office/drawing/2014/main" id="{2E18E236-ED6A-20E9-F3F0-CC6FBD4C1C5B}"/>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325CEDC9-BC70-602A-7E10-B2D8D5838E4D}"/>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1D1E0440-81AA-BF78-9778-A0CCDB2D63D2}"/>
              </a:ext>
            </a:extLst>
          </p:cNvPr>
          <p:cNvSpPr>
            <a:spLocks noGrp="1" noChangeArrowheads="1"/>
          </p:cNvSpPr>
          <p:nvPr>
            <p:ph type="body" idx="1"/>
          </p:nvPr>
        </p:nvSpPr>
        <p:spPr>
          <a:xfrm>
            <a:off x="152400" y="4114800"/>
            <a:ext cx="6553200" cy="4876800"/>
          </a:xfrm>
        </p:spPr>
        <p:txBody>
          <a:bodyPr/>
          <a:lstStyle/>
          <a:p>
            <a:pPr algn="l"/>
            <a:r>
              <a:rPr lang="en-US" altLang="en-US" dirty="0"/>
              <a:t>Israelis facing rockets, protracted war.  PTSD ~30 years after YK 1973 war</a:t>
            </a:r>
          </a:p>
        </p:txBody>
      </p:sp>
      <p:cxnSp>
        <p:nvCxnSpPr>
          <p:cNvPr id="3" name="Straight Connector 2">
            <a:extLst>
              <a:ext uri="{FF2B5EF4-FFF2-40B4-BE49-F238E27FC236}">
                <a16:creationId xmlns:a16="http://schemas.microsoft.com/office/drawing/2014/main" id="{C7085B7A-59D8-AB2C-62C8-1F2F84DBC8BB}"/>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642691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586EDB-FA72-F9E8-43E4-F0E9A38FF6BF}"/>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362A242-F529-C021-26D5-A881A623761B}"/>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a:extLst>
              <a:ext uri="{FF2B5EF4-FFF2-40B4-BE49-F238E27FC236}">
                <a16:creationId xmlns:a16="http://schemas.microsoft.com/office/drawing/2014/main" id="{52A18B84-11A3-E81C-A013-AD2EC045BA4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a:extLst>
              <a:ext uri="{FF2B5EF4-FFF2-40B4-BE49-F238E27FC236}">
                <a16:creationId xmlns:a16="http://schemas.microsoft.com/office/drawing/2014/main" id="{8BDF4F54-BB5D-9671-D023-F2AA48267FB8}"/>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5390B75-B194-9C11-5187-61088D9D18EB}"/>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71D2370B-BF9E-A0B9-4CA2-B2706135850F}"/>
              </a:ext>
            </a:extLst>
          </p:cNvPr>
          <p:cNvSpPr>
            <a:spLocks noGrp="1" noChangeArrowheads="1"/>
          </p:cNvSpPr>
          <p:nvPr>
            <p:ph type="body" idx="1"/>
          </p:nvPr>
        </p:nvSpPr>
        <p:spPr>
          <a:xfrm>
            <a:off x="152400" y="4114800"/>
            <a:ext cx="6553200" cy="4876800"/>
          </a:xfrm>
        </p:spPr>
        <p:txBody>
          <a:bodyPr/>
          <a:lstStyle/>
          <a:p>
            <a:pPr algn="l"/>
            <a:r>
              <a:rPr lang="en-US" altLang="en-US" dirty="0"/>
              <a:t>Amygdala overrides prefrontal cortex.   Your brain changes when you practice courage, making it easier over time.  Overriding rational signals for safety.</a:t>
            </a:r>
          </a:p>
        </p:txBody>
      </p:sp>
      <p:cxnSp>
        <p:nvCxnSpPr>
          <p:cNvPr id="3" name="Straight Connector 2">
            <a:extLst>
              <a:ext uri="{FF2B5EF4-FFF2-40B4-BE49-F238E27FC236}">
                <a16:creationId xmlns:a16="http://schemas.microsoft.com/office/drawing/2014/main" id="{32F87BD5-5A5F-FA31-F193-A2C0F9ACC152}"/>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29856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BD2CD3-9230-C7CB-B8ED-96D280B7741F}"/>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3633FF52-0F51-E32A-D89D-55F000C6480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a:extLst>
              <a:ext uri="{FF2B5EF4-FFF2-40B4-BE49-F238E27FC236}">
                <a16:creationId xmlns:a16="http://schemas.microsoft.com/office/drawing/2014/main" id="{DCDED3CD-E666-3756-F612-181F47ABC68A}"/>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a:extLst>
              <a:ext uri="{FF2B5EF4-FFF2-40B4-BE49-F238E27FC236}">
                <a16:creationId xmlns:a16="http://schemas.microsoft.com/office/drawing/2014/main" id="{8446BB98-7F89-E684-8F54-A3252B2441EC}"/>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FB1D8B62-3A1F-F274-800C-C0944C17421C}"/>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77AB38A7-1AF2-FA3B-6193-67F62759BACC}"/>
              </a:ext>
            </a:extLst>
          </p:cNvPr>
          <p:cNvSpPr>
            <a:spLocks noGrp="1" noChangeArrowheads="1"/>
          </p:cNvSpPr>
          <p:nvPr>
            <p:ph type="body" idx="1"/>
          </p:nvPr>
        </p:nvSpPr>
        <p:spPr>
          <a:xfrm>
            <a:off x="152400" y="4114800"/>
            <a:ext cx="6553200" cy="4876800"/>
          </a:xfrm>
        </p:spPr>
        <p:txBody>
          <a:bodyPr/>
          <a:lstStyle/>
          <a:p>
            <a:pPr algn="l"/>
            <a:r>
              <a:rPr lang="en-US" altLang="en-US" dirty="0"/>
              <a:t>NOT a retirement message.  That timing is not yet determined.   The issue will be addressed a bit.</a:t>
            </a:r>
          </a:p>
        </p:txBody>
      </p:sp>
      <p:cxnSp>
        <p:nvCxnSpPr>
          <p:cNvPr id="3" name="Straight Connector 2">
            <a:extLst>
              <a:ext uri="{FF2B5EF4-FFF2-40B4-BE49-F238E27FC236}">
                <a16:creationId xmlns:a16="http://schemas.microsoft.com/office/drawing/2014/main" id="{37E19C46-AB65-187E-8890-32B39FDD91D9}"/>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09436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8800EA-BD24-3D00-E4BB-53B3393CD52F}"/>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82148BB5-B530-C85D-DE9D-552A0969E150}"/>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a:extLst>
              <a:ext uri="{FF2B5EF4-FFF2-40B4-BE49-F238E27FC236}">
                <a16:creationId xmlns:a16="http://schemas.microsoft.com/office/drawing/2014/main" id="{285BFEA0-0ABC-DE23-39E7-BCD5516D0E3A}"/>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a:extLst>
              <a:ext uri="{FF2B5EF4-FFF2-40B4-BE49-F238E27FC236}">
                <a16:creationId xmlns:a16="http://schemas.microsoft.com/office/drawing/2014/main" id="{E6F11DAE-0DC1-240F-830E-07C7D8712F79}"/>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EABB15F1-CE67-C081-2C9B-563D56852941}"/>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33AE8566-E7F5-08B1-1730-204BDD84E62C}"/>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7CBBBE32-2AA4-39D8-AC67-D49AB4C2D99B}"/>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747088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286FF3-FE67-4C4E-40EC-0B7092994648}"/>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A30950AC-6C13-5496-2AB3-C4F1D60685EE}"/>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a:extLst>
              <a:ext uri="{FF2B5EF4-FFF2-40B4-BE49-F238E27FC236}">
                <a16:creationId xmlns:a16="http://schemas.microsoft.com/office/drawing/2014/main" id="{E5981E45-D094-B130-8F24-CD0AF14C85BC}"/>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a:extLst>
              <a:ext uri="{FF2B5EF4-FFF2-40B4-BE49-F238E27FC236}">
                <a16:creationId xmlns:a16="http://schemas.microsoft.com/office/drawing/2014/main" id="{1991B244-C69D-DDD7-8F37-CEEF0C8EBA9A}"/>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E762D6DB-04E9-9E94-F464-457F47316C57}"/>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D1503AB7-9739-202B-4109-19DBD5589081}"/>
              </a:ext>
            </a:extLst>
          </p:cNvPr>
          <p:cNvSpPr>
            <a:spLocks noGrp="1" noChangeArrowheads="1"/>
          </p:cNvSpPr>
          <p:nvPr>
            <p:ph type="body" idx="1"/>
          </p:nvPr>
        </p:nvSpPr>
        <p:spPr>
          <a:xfrm>
            <a:off x="152400" y="4114800"/>
            <a:ext cx="6553200" cy="4876800"/>
          </a:xfrm>
        </p:spPr>
        <p:txBody>
          <a:bodyPr/>
          <a:lstStyle/>
          <a:p>
            <a:pPr algn="l"/>
            <a:r>
              <a:rPr lang="en-US" altLang="en-US" dirty="0"/>
              <a:t>One study connected courage with greater academic performance</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000" dirty="0">
                <a:solidFill>
                  <a:schemeClr val="tx1"/>
                </a:solidFill>
                <a:latin typeface="Arial Rounded MT Bold" panose="020F0704030504030204" pitchFamily="34" charset="0"/>
              </a:rPr>
              <a:t>https://www.theepochtimes.com/epochtv/</a:t>
            </a:r>
            <a:r>
              <a:rPr lang="en-US" sz="1000" dirty="0">
                <a:solidFill>
                  <a:srgbClr val="FF0000"/>
                </a:solidFill>
                <a:latin typeface="Arial Rounded MT Bold" panose="020F0704030504030204" pitchFamily="34" charset="0"/>
              </a:rPr>
              <a:t>how-courage-changes-your-brain-and-your-life-5966832</a:t>
            </a:r>
            <a:r>
              <a:rPr lang="en-US" sz="1000" dirty="0">
                <a:solidFill>
                  <a:schemeClr val="tx1"/>
                </a:solidFill>
                <a:latin typeface="Arial Rounded MT Bold" panose="020F0704030504030204" pitchFamily="34" charset="0"/>
              </a:rPr>
              <a:t>?utm_source=Goodevening&amp;src_src=Goodevening&amp;utm_campaign=gv-2026-01-07&amp;src_cmp=gv-2026-01-07&amp;utm_medium=email&amp;est=FGVQwkWiabkokEiL7kb2LUE4p%2FujWMRIHAJCAUQixlXJV6qEdpoHoettG14cMBo04A%3D%3D&amp;utm_campaign=socialshare_email&amp;utm_source=email</a:t>
            </a:r>
          </a:p>
          <a:p>
            <a:pPr algn="l"/>
            <a:endParaRPr lang="en-US" altLang="en-US" dirty="0"/>
          </a:p>
        </p:txBody>
      </p:sp>
      <p:cxnSp>
        <p:nvCxnSpPr>
          <p:cNvPr id="3" name="Straight Connector 2">
            <a:extLst>
              <a:ext uri="{FF2B5EF4-FFF2-40B4-BE49-F238E27FC236}">
                <a16:creationId xmlns:a16="http://schemas.microsoft.com/office/drawing/2014/main" id="{83DEA436-8DFD-0691-2A7F-8970BF356B00}"/>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582818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881411-BB3C-3A21-52E4-D3BCC371F0D7}"/>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CCC0D51B-0B76-043D-0D06-1DB22014AC5B}"/>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a:extLst>
              <a:ext uri="{FF2B5EF4-FFF2-40B4-BE49-F238E27FC236}">
                <a16:creationId xmlns:a16="http://schemas.microsoft.com/office/drawing/2014/main" id="{48DCBDDE-78B2-37B1-3F6A-6AD579BA6E62}"/>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a:extLst>
              <a:ext uri="{FF2B5EF4-FFF2-40B4-BE49-F238E27FC236}">
                <a16:creationId xmlns:a16="http://schemas.microsoft.com/office/drawing/2014/main" id="{2B226194-6519-6025-45C4-D0D455CB262B}"/>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EE079FAD-9168-4F3E-CBAA-967FD2259D9F}"/>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BCEF315E-9843-3D86-E9F7-87E88FEBE4AD}"/>
              </a:ext>
            </a:extLst>
          </p:cNvPr>
          <p:cNvSpPr>
            <a:spLocks noGrp="1" noChangeArrowheads="1"/>
          </p:cNvSpPr>
          <p:nvPr>
            <p:ph type="body" idx="1"/>
          </p:nvPr>
        </p:nvSpPr>
        <p:spPr>
          <a:xfrm>
            <a:off x="152400" y="4114800"/>
            <a:ext cx="6553200" cy="4876800"/>
          </a:xfrm>
        </p:spPr>
        <p:txBody>
          <a:bodyPr/>
          <a:lstStyle/>
          <a:p>
            <a:pPr algn="l"/>
            <a:r>
              <a:rPr lang="en-US" altLang="en-US" dirty="0"/>
              <a:t>Change the story you tell yourself</a:t>
            </a:r>
          </a:p>
          <a:p>
            <a:pPr algn="l"/>
            <a:r>
              <a:rPr lang="en-US" altLang="en-US" dirty="0"/>
              <a:t>Your life will improve as you are willing to take a risk.</a:t>
            </a:r>
          </a:p>
          <a:p>
            <a:pPr algn="l"/>
            <a:r>
              <a:rPr lang="en-US" altLang="en-US" dirty="0"/>
              <a:t>Every time you make a decision to act against fear, courage grows.</a:t>
            </a:r>
          </a:p>
          <a:p>
            <a:pPr algn="l"/>
            <a:r>
              <a:rPr lang="en-US" altLang="en-US" dirty="0"/>
              <a:t>You will fail.  Not a shut down.  Space X failures</a:t>
            </a:r>
          </a:p>
          <a:p>
            <a:pPr algn="l"/>
            <a:r>
              <a:rPr lang="en-US" altLang="en-US" dirty="0"/>
              <a:t>Israeli startup culture.   Failure is NOT the end.</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000" dirty="0">
                <a:solidFill>
                  <a:schemeClr val="tx1"/>
                </a:solidFill>
                <a:latin typeface="Arial Rounded MT Bold" panose="020F0704030504030204" pitchFamily="34" charset="0"/>
              </a:rPr>
              <a:t>https://www.theepochtimes.com/epochtv/</a:t>
            </a:r>
            <a:r>
              <a:rPr lang="en-US" sz="1000" dirty="0">
                <a:solidFill>
                  <a:srgbClr val="FF0000"/>
                </a:solidFill>
                <a:latin typeface="Arial Rounded MT Bold" panose="020F0704030504030204" pitchFamily="34" charset="0"/>
              </a:rPr>
              <a:t>how-courage-changes-your-brain-and-your-life-5966832</a:t>
            </a:r>
            <a:r>
              <a:rPr lang="en-US" sz="1000" dirty="0">
                <a:solidFill>
                  <a:schemeClr val="tx1"/>
                </a:solidFill>
                <a:latin typeface="Arial Rounded MT Bold" panose="020F0704030504030204" pitchFamily="34" charset="0"/>
              </a:rPr>
              <a:t>?utm_source=Goodevening&amp;src_src=Goodevening&amp;utm_campaign=gv-2026-01-07&amp;src_cmp=gv-2026-01-07&amp;utm_medium=email&amp;est=FGVQwkWiabkokEiL7kb2LUE4p%2FujWMRIHAJCAUQixlXJV6qEdpoHoettG14cMBo04A%3D%3D&amp;utm_campaign=socialshare_email&amp;utm_source=email</a:t>
            </a:r>
          </a:p>
          <a:p>
            <a:pPr algn="l"/>
            <a:endParaRPr lang="en-US" altLang="en-US" dirty="0"/>
          </a:p>
        </p:txBody>
      </p:sp>
      <p:cxnSp>
        <p:nvCxnSpPr>
          <p:cNvPr id="3" name="Straight Connector 2">
            <a:extLst>
              <a:ext uri="{FF2B5EF4-FFF2-40B4-BE49-F238E27FC236}">
                <a16:creationId xmlns:a16="http://schemas.microsoft.com/office/drawing/2014/main" id="{DD03F6FE-1F4F-8903-12D8-D0F3D4635980}"/>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51292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72C0F1-20DD-D46C-EC3C-520C1B18AAAE}"/>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742B2288-F92B-8D67-BD72-93E8B7FB00B3}"/>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a:extLst>
              <a:ext uri="{FF2B5EF4-FFF2-40B4-BE49-F238E27FC236}">
                <a16:creationId xmlns:a16="http://schemas.microsoft.com/office/drawing/2014/main" id="{34DF20FC-3EE1-6BC0-F2A0-8B67585245D2}"/>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a:extLst>
              <a:ext uri="{FF2B5EF4-FFF2-40B4-BE49-F238E27FC236}">
                <a16:creationId xmlns:a16="http://schemas.microsoft.com/office/drawing/2014/main" id="{1672D296-3937-D235-6491-A48A3B136802}"/>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2214D286-D126-E16E-F696-4B6F6EF19AC4}"/>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960BC93-80FE-A414-33AB-732B3ADE668A}"/>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518BD22B-0F8C-B9BE-1D45-E034CCEE9415}"/>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787197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662748-0B02-1A75-FB86-8159322C8EC8}"/>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0604DDCF-13FF-B345-DA43-507C2913804C}"/>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a:extLst>
              <a:ext uri="{FF2B5EF4-FFF2-40B4-BE49-F238E27FC236}">
                <a16:creationId xmlns:a16="http://schemas.microsoft.com/office/drawing/2014/main" id="{B1DA3F99-36C6-EFD2-E5D3-743FC8D57160}"/>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a:extLst>
              <a:ext uri="{FF2B5EF4-FFF2-40B4-BE49-F238E27FC236}">
                <a16:creationId xmlns:a16="http://schemas.microsoft.com/office/drawing/2014/main" id="{491C269E-685D-B9C4-C896-9500EE69F7EB}"/>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B9783ECF-0951-0CDB-A80F-9D978A2CB705}"/>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4B1D09A6-635C-9FDE-F52B-CB1A1DAC9C4C}"/>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7844B9AF-C872-BCF2-2A46-CB4FBCFC997B}"/>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182584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C57783-D8DA-9AE1-DD96-14EFD8652E53}"/>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0CFA1B2-1CAB-3A15-5DB4-25D9D779B27B}"/>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a:extLst>
              <a:ext uri="{FF2B5EF4-FFF2-40B4-BE49-F238E27FC236}">
                <a16:creationId xmlns:a16="http://schemas.microsoft.com/office/drawing/2014/main" id="{61950640-45A5-9ECA-E2DB-27EA0C5E2E0E}"/>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a:extLst>
              <a:ext uri="{FF2B5EF4-FFF2-40B4-BE49-F238E27FC236}">
                <a16:creationId xmlns:a16="http://schemas.microsoft.com/office/drawing/2014/main" id="{7142A4BB-0B14-11EC-6C98-8868CFC7BF82}"/>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4D103EBA-B0E2-A487-4621-2710B7232635}"/>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422B55E-9FC8-58B2-E29E-06E0FD9CB2BB}"/>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36A0BCF7-8C04-4A7F-1869-A96D4EA6A3DF}"/>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724141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20CBDA-B952-324D-DCC1-A6F3FCCB3953}"/>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9863984B-06E2-6DBA-9E4C-6F5D0441FE7D}"/>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a:extLst>
              <a:ext uri="{FF2B5EF4-FFF2-40B4-BE49-F238E27FC236}">
                <a16:creationId xmlns:a16="http://schemas.microsoft.com/office/drawing/2014/main" id="{57A83741-7177-8A9E-4ECB-FA57079B9D05}"/>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a:extLst>
              <a:ext uri="{FF2B5EF4-FFF2-40B4-BE49-F238E27FC236}">
                <a16:creationId xmlns:a16="http://schemas.microsoft.com/office/drawing/2014/main" id="{A5F0B117-69D7-B58C-C04F-B79F2DD67C95}"/>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08483758-F65E-7980-D9D7-1406752CC14B}"/>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AE6E9D1B-9552-CC16-412B-FDCE08213F14}"/>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CC20EE73-2757-84C4-2C1D-4299320B30C6}"/>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492699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B6A335-1909-A4AD-30DB-EA72386903AD}"/>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E1A6880E-DFCE-CBFE-A56F-E24584EA75DB}"/>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a:extLst>
              <a:ext uri="{FF2B5EF4-FFF2-40B4-BE49-F238E27FC236}">
                <a16:creationId xmlns:a16="http://schemas.microsoft.com/office/drawing/2014/main" id="{2A19B382-725B-73A4-B2EA-B524C497C96D}"/>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a:extLst>
              <a:ext uri="{FF2B5EF4-FFF2-40B4-BE49-F238E27FC236}">
                <a16:creationId xmlns:a16="http://schemas.microsoft.com/office/drawing/2014/main" id="{996F075E-3D71-C19A-A50D-B5C6C66C385E}"/>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2153C5D4-EC18-9D9C-C032-58F7E1AF47AB}"/>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BC2ECCDE-A6AA-4959-6083-3F9C7253DC4C}"/>
              </a:ext>
            </a:extLst>
          </p:cNvPr>
          <p:cNvSpPr>
            <a:spLocks noGrp="1" noChangeArrowheads="1"/>
          </p:cNvSpPr>
          <p:nvPr>
            <p:ph type="body" idx="1"/>
          </p:nvPr>
        </p:nvSpPr>
        <p:spPr>
          <a:xfrm>
            <a:off x="152400" y="4114800"/>
            <a:ext cx="6553200" cy="4876800"/>
          </a:xfrm>
        </p:spPr>
        <p:txBody>
          <a:bodyPr/>
          <a:lstStyle/>
          <a:p>
            <a:pPr algn="l"/>
            <a:r>
              <a:rPr lang="en-US" altLang="en-US" dirty="0"/>
              <a:t>About a month ago, we made a serious mistake.  </a:t>
            </a:r>
          </a:p>
          <a:p>
            <a:pPr algn="l"/>
            <a:r>
              <a:rPr lang="en-US" altLang="en-US" dirty="0"/>
              <a:t>I have permission to use her name.  We asked Rachel to leave the community.  It was an ignorant decision.  I apologize and ask your forgiveness.</a:t>
            </a:r>
          </a:p>
        </p:txBody>
      </p:sp>
      <p:cxnSp>
        <p:nvCxnSpPr>
          <p:cNvPr id="3" name="Straight Connector 2">
            <a:extLst>
              <a:ext uri="{FF2B5EF4-FFF2-40B4-BE49-F238E27FC236}">
                <a16:creationId xmlns:a16="http://schemas.microsoft.com/office/drawing/2014/main" id="{9510CFFF-52CF-215A-BED6-3642EA438645}"/>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918651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FF6CAA-C19E-A9FA-6B91-96764E0302F9}"/>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12E19B6-742D-A780-2CA6-E190234EE36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a:extLst>
              <a:ext uri="{FF2B5EF4-FFF2-40B4-BE49-F238E27FC236}">
                <a16:creationId xmlns:a16="http://schemas.microsoft.com/office/drawing/2014/main" id="{D6DE2408-BF57-9047-2CC4-FACA741B1560}"/>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a:extLst>
              <a:ext uri="{FF2B5EF4-FFF2-40B4-BE49-F238E27FC236}">
                <a16:creationId xmlns:a16="http://schemas.microsoft.com/office/drawing/2014/main" id="{0E99C0A6-8D95-45A1-8B64-7D874BBA2A6A}"/>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404A3F72-32D6-7589-F0A0-B11A09A85B7B}"/>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E085A776-0148-B60A-4E79-C36203CAA947}"/>
              </a:ext>
            </a:extLst>
          </p:cNvPr>
          <p:cNvSpPr>
            <a:spLocks noGrp="1" noChangeArrowheads="1"/>
          </p:cNvSpPr>
          <p:nvPr>
            <p:ph type="body" idx="1"/>
          </p:nvPr>
        </p:nvSpPr>
        <p:spPr>
          <a:xfrm>
            <a:off x="152400" y="4114800"/>
            <a:ext cx="6553200" cy="4876800"/>
          </a:xfrm>
        </p:spPr>
        <p:txBody>
          <a:bodyPr/>
          <a:lstStyle/>
          <a:p>
            <a:pPr algn="l"/>
            <a:r>
              <a:rPr lang="en-US" altLang="en-US" b="0" u="none" kern="1200" dirty="0">
                <a:latin typeface="Arial Rounded MT Bold" panose="020F0704030504030204" pitchFamily="34" charset="0"/>
                <a:ea typeface="+mn-ea"/>
                <a:cs typeface="+mn-cs"/>
              </a:rPr>
              <a:t>Not talking about it to anyone.  When you say someone’s name, unless it’s positive, you are likely sinning.</a:t>
            </a:r>
          </a:p>
          <a:p>
            <a:pPr algn="l"/>
            <a:r>
              <a:rPr lang="en-US" altLang="en-US" b="0" u="none" kern="1200" dirty="0">
                <a:latin typeface="Arial Rounded MT Bold" panose="020F0704030504030204" pitchFamily="34" charset="0"/>
                <a:ea typeface="+mn-ea"/>
                <a:cs typeface="+mn-cs"/>
              </a:rPr>
              <a:t>Not giving a piece of your mind.</a:t>
            </a:r>
          </a:p>
          <a:p>
            <a:pPr algn="l"/>
            <a:endParaRPr lang="en-US" altLang="en-US" b="0" u="none" kern="1200" dirty="0">
              <a:latin typeface="Arial Rounded MT Bold" panose="020F0704030504030204" pitchFamily="34" charset="0"/>
              <a:ea typeface="+mn-ea"/>
              <a:cs typeface="+mn-cs"/>
            </a:endParaRPr>
          </a:p>
        </p:txBody>
      </p:sp>
      <p:cxnSp>
        <p:nvCxnSpPr>
          <p:cNvPr id="3" name="Straight Connector 2">
            <a:extLst>
              <a:ext uri="{FF2B5EF4-FFF2-40B4-BE49-F238E27FC236}">
                <a16:creationId xmlns:a16="http://schemas.microsoft.com/office/drawing/2014/main" id="{52AB0707-632D-8D59-5D34-820D80113390}"/>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514758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6760A0-7A75-35CE-590C-D87DDECA348C}"/>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E31E3800-4842-4B38-D4E6-D1743E65FE6D}"/>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a:extLst>
              <a:ext uri="{FF2B5EF4-FFF2-40B4-BE49-F238E27FC236}">
                <a16:creationId xmlns:a16="http://schemas.microsoft.com/office/drawing/2014/main" id="{F78F453A-3EC8-14AF-F7B4-59C48F8281B8}"/>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a:extLst>
              <a:ext uri="{FF2B5EF4-FFF2-40B4-BE49-F238E27FC236}">
                <a16:creationId xmlns:a16="http://schemas.microsoft.com/office/drawing/2014/main" id="{49EA1EDF-2581-9B7C-8ADE-D84D7ABD31A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98613011-29F8-5790-3149-FF70D50BF19E}"/>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DF4F1408-8A4B-648B-83C7-0A945B22527E}"/>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3EB1769F-6F8C-29A5-3208-0F265CBFB2F1}"/>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4608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99304F-0E0F-6618-ADD3-3E6BE276D329}"/>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56548519-21C2-4AF5-82B2-DE9516CF5AD8}"/>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a:extLst>
              <a:ext uri="{FF2B5EF4-FFF2-40B4-BE49-F238E27FC236}">
                <a16:creationId xmlns:a16="http://schemas.microsoft.com/office/drawing/2014/main" id="{93C4E11C-DA1D-23A9-CE61-F6F497EC84D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a:extLst>
              <a:ext uri="{FF2B5EF4-FFF2-40B4-BE49-F238E27FC236}">
                <a16:creationId xmlns:a16="http://schemas.microsoft.com/office/drawing/2014/main" id="{7BFB017B-D2CE-B9C5-FB67-A1646AACA46F}"/>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33347A0-B748-8110-35B5-56F1707C7EF3}"/>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7D71B5A-9995-2D18-3E75-44C4A8530656}"/>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701D7CB8-422D-2BDE-22D0-32C709E89F4C}"/>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467012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2B043D-DDC6-A944-1038-D77AB1D0274E}"/>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096EBBD0-28C3-EFC0-6BB8-1164896E2D51}"/>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a:extLst>
              <a:ext uri="{FF2B5EF4-FFF2-40B4-BE49-F238E27FC236}">
                <a16:creationId xmlns:a16="http://schemas.microsoft.com/office/drawing/2014/main" id="{551CD4B4-4CB4-827A-B65C-08C5844664DB}"/>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a:extLst>
              <a:ext uri="{FF2B5EF4-FFF2-40B4-BE49-F238E27FC236}">
                <a16:creationId xmlns:a16="http://schemas.microsoft.com/office/drawing/2014/main" id="{9902F9CD-C99D-DB8A-C23A-E5A1E9A265FF}"/>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ECCACCB5-77E5-9069-B956-4D05620D4DAA}"/>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1F2A3BAD-F732-8524-1527-7AE104D4185F}"/>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42F45C5D-A65E-7772-FBAF-227A9714C30C}"/>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282988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0A73DE-1BCF-9AAF-8559-68419371910B}"/>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184C2C6F-16E4-9B6C-2D5A-40753B18CA1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a:extLst>
              <a:ext uri="{FF2B5EF4-FFF2-40B4-BE49-F238E27FC236}">
                <a16:creationId xmlns:a16="http://schemas.microsoft.com/office/drawing/2014/main" id="{4644BD25-828C-AD84-65C7-0D303A8B8389}"/>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a:extLst>
              <a:ext uri="{FF2B5EF4-FFF2-40B4-BE49-F238E27FC236}">
                <a16:creationId xmlns:a16="http://schemas.microsoft.com/office/drawing/2014/main" id="{986DA0C4-F798-9AFF-94CB-F25344F6939F}"/>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17791407-BB24-7B47-D66B-8521475B5DC6}"/>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6855DCAD-96E7-E3D6-CA2A-91D2460CC957}"/>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F123162C-5224-856A-CFB2-B3FBBC68063D}"/>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413898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E5708A-74E1-3747-2402-3107D8BCE6F3}"/>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271A9633-FEB7-B76F-DA37-4E0AA884538C}"/>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a:extLst>
              <a:ext uri="{FF2B5EF4-FFF2-40B4-BE49-F238E27FC236}">
                <a16:creationId xmlns:a16="http://schemas.microsoft.com/office/drawing/2014/main" id="{EFA9886A-DF2F-0DF7-06A2-1CE4CEA00CDE}"/>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a:extLst>
              <a:ext uri="{FF2B5EF4-FFF2-40B4-BE49-F238E27FC236}">
                <a16:creationId xmlns:a16="http://schemas.microsoft.com/office/drawing/2014/main" id="{43A3753A-8FA2-6D8E-DA1A-FFAB4AB3343B}"/>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31206AE9-6B1E-908D-ADA0-76CD2FEC5DB9}"/>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7764A4E2-A42E-6539-B97C-D7FDF9976A5B}"/>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D7305479-58D6-9A55-424F-054B7834F972}"/>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457567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2DF612-B6A6-1CCF-0645-03A371565359}"/>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BC226096-CC8B-2848-89E9-B2DFEEBAAD01}"/>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a:extLst>
              <a:ext uri="{FF2B5EF4-FFF2-40B4-BE49-F238E27FC236}">
                <a16:creationId xmlns:a16="http://schemas.microsoft.com/office/drawing/2014/main" id="{92DBDDFC-B901-E470-4D80-4E4BC4A3E6E7}"/>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a:extLst>
              <a:ext uri="{FF2B5EF4-FFF2-40B4-BE49-F238E27FC236}">
                <a16:creationId xmlns:a16="http://schemas.microsoft.com/office/drawing/2014/main" id="{527A7FD9-F09D-F630-D5AA-322E28AAD55B}"/>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8119F260-917F-BD7F-106C-FDD18628C12C}"/>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EA39F161-191D-F209-F782-786B0EC762ED}"/>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AB6A8E70-CE4F-E5A8-A2F2-57C13C87D570}"/>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899732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DB2E3E-0AD6-D617-1518-3299867B5672}"/>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4C950D9A-3AE6-8402-8836-6C8A7841D451}"/>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a:extLst>
              <a:ext uri="{FF2B5EF4-FFF2-40B4-BE49-F238E27FC236}">
                <a16:creationId xmlns:a16="http://schemas.microsoft.com/office/drawing/2014/main" id="{40FDE409-70DF-7342-5D20-B128F148EA1F}"/>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a:extLst>
              <a:ext uri="{FF2B5EF4-FFF2-40B4-BE49-F238E27FC236}">
                <a16:creationId xmlns:a16="http://schemas.microsoft.com/office/drawing/2014/main" id="{F03BC375-4027-EEF1-92CC-942C8F6C3AFC}"/>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FA4C6C36-CB5D-E82B-3E9B-88F690405EEC}"/>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E88DA3AF-96A3-F51C-37C6-751C0CB5F742}"/>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EA303247-15B9-110D-B67F-E5EAC57A566D}"/>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098676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59D24B-6153-AB20-D542-D71C448219FD}"/>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D51DFAAC-5A68-332E-5B4E-61CC65F6E59B}"/>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a:extLst>
              <a:ext uri="{FF2B5EF4-FFF2-40B4-BE49-F238E27FC236}">
                <a16:creationId xmlns:a16="http://schemas.microsoft.com/office/drawing/2014/main" id="{2EE862D3-AB7A-4841-4E49-6FF7237AEE6A}"/>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a:extLst>
              <a:ext uri="{FF2B5EF4-FFF2-40B4-BE49-F238E27FC236}">
                <a16:creationId xmlns:a16="http://schemas.microsoft.com/office/drawing/2014/main" id="{919D1E6F-0D81-5977-7BFF-B113184275A2}"/>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25A7598E-A4E8-8D55-8C65-DCE63D4AB569}"/>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4AD771A2-8F4C-FAF8-AF28-D9873827EA36}"/>
              </a:ext>
            </a:extLst>
          </p:cNvPr>
          <p:cNvSpPr>
            <a:spLocks noGrp="1" noChangeArrowheads="1"/>
          </p:cNvSpPr>
          <p:nvPr>
            <p:ph type="body" idx="1"/>
          </p:nvPr>
        </p:nvSpPr>
        <p:spPr>
          <a:xfrm>
            <a:off x="152400" y="4114800"/>
            <a:ext cx="6553200" cy="4876800"/>
          </a:xfrm>
        </p:spPr>
        <p:txBody>
          <a:bodyPr/>
          <a:lstStyle/>
          <a:p>
            <a:pPr algn="l"/>
            <a:r>
              <a:rPr lang="en-US" altLang="en-US" dirty="0"/>
              <a:t>Wear my kippah</a:t>
            </a:r>
          </a:p>
        </p:txBody>
      </p:sp>
      <p:cxnSp>
        <p:nvCxnSpPr>
          <p:cNvPr id="3" name="Straight Connector 2">
            <a:extLst>
              <a:ext uri="{FF2B5EF4-FFF2-40B4-BE49-F238E27FC236}">
                <a16:creationId xmlns:a16="http://schemas.microsoft.com/office/drawing/2014/main" id="{0C80623E-0484-D332-1B0F-6368006EF291}"/>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415384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9CE1F7-021F-7C3E-42B8-A355070AAFC7}"/>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8A95C86-FD60-7D3F-C8EF-FF5C96085D8F}"/>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a:extLst>
              <a:ext uri="{FF2B5EF4-FFF2-40B4-BE49-F238E27FC236}">
                <a16:creationId xmlns:a16="http://schemas.microsoft.com/office/drawing/2014/main" id="{A82403B6-412C-41B1-411F-6D561871FAB8}"/>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a:extLst>
              <a:ext uri="{FF2B5EF4-FFF2-40B4-BE49-F238E27FC236}">
                <a16:creationId xmlns:a16="http://schemas.microsoft.com/office/drawing/2014/main" id="{1FD4E6BE-7F57-48C4-FB59-79D5F6B09A08}"/>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694CF65F-1D99-279E-ED10-9AB3722C556A}"/>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E3D6EF4A-02EA-0385-EE79-2FC51FB7DC7F}"/>
              </a:ext>
            </a:extLst>
          </p:cNvPr>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Travelers at Ben-Gurion International Airport, May 13, 2025. Photo by Nati Shohat/Flash90.</a:t>
            </a:r>
            <a:endParaRPr lang="en-US" sz="3600" dirty="0">
              <a:solidFill>
                <a:schemeClr val="tx1"/>
              </a:solidFill>
              <a:latin typeface="Arial Rounded MT Bold" panose="020F0704030504030204" pitchFamily="34" charset="0"/>
            </a:endParaRPr>
          </a:p>
          <a:p>
            <a:pPr algn="l"/>
            <a:endParaRPr lang="en-US" altLang="en-US" dirty="0"/>
          </a:p>
        </p:txBody>
      </p:sp>
      <p:cxnSp>
        <p:nvCxnSpPr>
          <p:cNvPr id="3" name="Straight Connector 2">
            <a:extLst>
              <a:ext uri="{FF2B5EF4-FFF2-40B4-BE49-F238E27FC236}">
                <a16:creationId xmlns:a16="http://schemas.microsoft.com/office/drawing/2014/main" id="{8162B1BD-B236-7907-9366-6D878BE2C9D4}"/>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103950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3575D1-7FA5-6E12-CA25-784FE23500C3}"/>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6CAEE003-50C9-4B02-EFB7-664E05E43FA8}"/>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a:extLst>
              <a:ext uri="{FF2B5EF4-FFF2-40B4-BE49-F238E27FC236}">
                <a16:creationId xmlns:a16="http://schemas.microsoft.com/office/drawing/2014/main" id="{5522AE09-1FEF-C78A-C67A-8FC3E6E1FFB5}"/>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a:extLst>
              <a:ext uri="{FF2B5EF4-FFF2-40B4-BE49-F238E27FC236}">
                <a16:creationId xmlns:a16="http://schemas.microsoft.com/office/drawing/2014/main" id="{5995A430-8332-0F56-8998-ADD6F2585023}"/>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4A33C37-9690-D7C9-FF95-610FD165140E}"/>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A0F358FF-885D-C641-91DA-E54D41F7169D}"/>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B21ACBDC-F37A-2D83-84BB-B825083038A1}"/>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303604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E2F9CD-C5E3-BD4A-DF43-BBF263C81F87}"/>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694670A1-5C0A-B5ED-385A-CF1270DC37C1}"/>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a:extLst>
              <a:ext uri="{FF2B5EF4-FFF2-40B4-BE49-F238E27FC236}">
                <a16:creationId xmlns:a16="http://schemas.microsoft.com/office/drawing/2014/main" id="{7A826E3E-CE1F-8940-B962-F5DA4758F43C}"/>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a:extLst>
              <a:ext uri="{FF2B5EF4-FFF2-40B4-BE49-F238E27FC236}">
                <a16:creationId xmlns:a16="http://schemas.microsoft.com/office/drawing/2014/main" id="{CF969067-3111-2C18-BC19-349CD78155FE}"/>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D889855B-24AB-E459-6D6B-F23466ACA9C3}"/>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1DCC2BD7-7F00-F4BC-CE0F-734190B17253}"/>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6135965B-9FE0-1178-CB85-BB23F99D5B6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030729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C4F2FF-8A64-958F-BC83-05996F01C40C}"/>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B505493E-0B52-8034-F360-0A042C606AB5}"/>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a:extLst>
              <a:ext uri="{FF2B5EF4-FFF2-40B4-BE49-F238E27FC236}">
                <a16:creationId xmlns:a16="http://schemas.microsoft.com/office/drawing/2014/main" id="{2F6513DC-782E-386C-BC5B-9A9EBAB4B03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a:extLst>
              <a:ext uri="{FF2B5EF4-FFF2-40B4-BE49-F238E27FC236}">
                <a16:creationId xmlns:a16="http://schemas.microsoft.com/office/drawing/2014/main" id="{0B6C8C50-DAEB-25CF-F503-B55962D69E6B}"/>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0B32FF13-8EE0-D562-C1DC-B56EA4899416}"/>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C1803473-F121-E290-70BE-507D66745220}"/>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EB03EAC8-D904-F0B1-FACF-E223637BB60C}"/>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74651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D0AFFC-9826-6441-357F-9C32690E446F}"/>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85AD55BF-3E72-1C26-9DED-E473BA8C595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a:extLst>
              <a:ext uri="{FF2B5EF4-FFF2-40B4-BE49-F238E27FC236}">
                <a16:creationId xmlns:a16="http://schemas.microsoft.com/office/drawing/2014/main" id="{EC085F6C-5741-4D77-6602-F4D48080246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a:extLst>
              <a:ext uri="{FF2B5EF4-FFF2-40B4-BE49-F238E27FC236}">
                <a16:creationId xmlns:a16="http://schemas.microsoft.com/office/drawing/2014/main" id="{04F499F5-EA71-7953-C633-19F755F0AD6C}"/>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23678128-793A-EC90-FB81-F956DA67A014}"/>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66ECEAE2-0DE9-8B23-5DBE-F587AD666447}"/>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10340119-D39D-1CFA-5E38-39C5C7869FE6}"/>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876231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375CD0-82E8-0DB2-6BF0-1AE8C1F384EB}"/>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BBFBC31F-A488-E04F-4E26-75B04A35FCF2}"/>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a:extLst>
              <a:ext uri="{FF2B5EF4-FFF2-40B4-BE49-F238E27FC236}">
                <a16:creationId xmlns:a16="http://schemas.microsoft.com/office/drawing/2014/main" id="{00FF9144-F9B0-D951-DB95-A9C2CAD8C7D6}"/>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a:extLst>
              <a:ext uri="{FF2B5EF4-FFF2-40B4-BE49-F238E27FC236}">
                <a16:creationId xmlns:a16="http://schemas.microsoft.com/office/drawing/2014/main" id="{77D07B25-27FE-C87B-A82E-69DFCD8A16D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175142B2-724E-31F8-C2D7-168948255747}"/>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D8338742-663F-97B4-E27E-7F94581A2098}"/>
              </a:ext>
            </a:extLst>
          </p:cNvPr>
          <p:cNvSpPr>
            <a:spLocks noGrp="1" noChangeArrowheads="1"/>
          </p:cNvSpPr>
          <p:nvPr>
            <p:ph type="body" idx="1"/>
          </p:nvPr>
        </p:nvSpPr>
        <p:spPr>
          <a:xfrm>
            <a:off x="152400" y="4114800"/>
            <a:ext cx="6553200" cy="4876800"/>
          </a:xfrm>
        </p:spPr>
        <p:txBody>
          <a:bodyPr/>
          <a:lstStyle/>
          <a:p>
            <a:pPr algn="l"/>
            <a:r>
              <a:rPr lang="en-US" sz="2000" dirty="0">
                <a:solidFill>
                  <a:schemeClr val="tx1"/>
                </a:solidFill>
                <a:latin typeface="Arial Rounded MT Bold" panose="020F0704030504030204" pitchFamily="34" charset="0"/>
              </a:rPr>
              <a:t>Endorse Jeremy and Amber.  Jeremy testimony</a:t>
            </a:r>
          </a:p>
          <a:p>
            <a:pPr algn="l"/>
            <a:r>
              <a:rPr lang="en-US" sz="2000" dirty="0">
                <a:solidFill>
                  <a:schemeClr val="tx1"/>
                </a:solidFill>
                <a:latin typeface="Arial Rounded MT Bold" panose="020F0704030504030204" pitchFamily="34" charset="0"/>
              </a:rPr>
              <a:t>Feel about Oral Torah</a:t>
            </a:r>
          </a:p>
          <a:p>
            <a:pPr algn="l"/>
            <a:r>
              <a:rPr lang="en-US" sz="2000" dirty="0">
                <a:solidFill>
                  <a:schemeClr val="tx1"/>
                </a:solidFill>
                <a:latin typeface="Arial Rounded MT Bold" panose="020F0704030504030204" pitchFamily="34" charset="0"/>
              </a:rPr>
              <a:t>IAMCS procedure.</a:t>
            </a:r>
          </a:p>
          <a:p>
            <a:pPr algn="l"/>
            <a:r>
              <a:rPr lang="en-US" sz="2000" dirty="0">
                <a:solidFill>
                  <a:schemeClr val="tx1"/>
                </a:solidFill>
                <a:latin typeface="Arial Rounded MT Bold" panose="020F0704030504030204" pitchFamily="34" charset="0"/>
              </a:rPr>
              <a:t>Diffuse doubt or hidden agenda</a:t>
            </a:r>
          </a:p>
          <a:p>
            <a:pPr algn="l"/>
            <a:r>
              <a:rPr lang="en-US" sz="2000" dirty="0">
                <a:solidFill>
                  <a:schemeClr val="tx1"/>
                </a:solidFill>
                <a:latin typeface="Arial Rounded MT Bold" panose="020F0704030504030204" pitchFamily="34" charset="0"/>
              </a:rPr>
              <a:t>Afternoon Q&amp;A ask the Rabbi</a:t>
            </a:r>
          </a:p>
          <a:p>
            <a:pPr algn="l"/>
            <a:endParaRPr lang="en-US" altLang="en-US" dirty="0"/>
          </a:p>
        </p:txBody>
      </p:sp>
      <p:cxnSp>
        <p:nvCxnSpPr>
          <p:cNvPr id="3" name="Straight Connector 2">
            <a:extLst>
              <a:ext uri="{FF2B5EF4-FFF2-40B4-BE49-F238E27FC236}">
                <a16:creationId xmlns:a16="http://schemas.microsoft.com/office/drawing/2014/main" id="{68B1301B-028C-49DA-EA31-50322A3984D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83636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977A03-CE89-0487-1B45-FA6B86804CAE}"/>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809A1E0C-21C3-6870-D8FD-FCFDBA1D5EC3}"/>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a:extLst>
              <a:ext uri="{FF2B5EF4-FFF2-40B4-BE49-F238E27FC236}">
                <a16:creationId xmlns:a16="http://schemas.microsoft.com/office/drawing/2014/main" id="{9F845CDD-ED36-F1B0-2A1D-78DE119F003F}"/>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a:extLst>
              <a:ext uri="{FF2B5EF4-FFF2-40B4-BE49-F238E27FC236}">
                <a16:creationId xmlns:a16="http://schemas.microsoft.com/office/drawing/2014/main" id="{78E2C4BC-783A-56AE-80F3-D503838A5F17}"/>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6A504F25-91D5-9026-0AD6-D4E54D296870}"/>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60993144-5663-9736-DD1B-D7C482B52A76}"/>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A3982F32-2520-9EB3-CBFD-3AC78CA98145}"/>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98160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6A87C6-02B4-2F29-5E61-59D56732566D}"/>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8D2B33C5-6D80-EDAF-22BB-8A534EC1CE05}"/>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a:extLst>
              <a:ext uri="{FF2B5EF4-FFF2-40B4-BE49-F238E27FC236}">
                <a16:creationId xmlns:a16="http://schemas.microsoft.com/office/drawing/2014/main" id="{0B244E1C-A31A-800C-5DFE-8E938D534807}"/>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a:extLst>
              <a:ext uri="{FF2B5EF4-FFF2-40B4-BE49-F238E27FC236}">
                <a16:creationId xmlns:a16="http://schemas.microsoft.com/office/drawing/2014/main" id="{33D88323-C148-3465-175E-0CFDF6A2F9C4}"/>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24C97F12-4BDE-D7E3-5AC1-38B9E488FB82}"/>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0BA97B02-E50A-0EDF-2A72-DE02B321B220}"/>
              </a:ext>
            </a:extLst>
          </p:cNvPr>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dirty="0"/>
              <a:t>https://biblehub.com/hebrew/2388.htm</a:t>
            </a:r>
          </a:p>
          <a:p>
            <a:pPr algn="l"/>
            <a:endParaRPr lang="en-US" altLang="en-US" dirty="0"/>
          </a:p>
        </p:txBody>
      </p:sp>
      <p:cxnSp>
        <p:nvCxnSpPr>
          <p:cNvPr id="3" name="Straight Connector 2">
            <a:extLst>
              <a:ext uri="{FF2B5EF4-FFF2-40B4-BE49-F238E27FC236}">
                <a16:creationId xmlns:a16="http://schemas.microsoft.com/office/drawing/2014/main" id="{03316244-76A4-1336-C3B9-BB0D711DB5BC}"/>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65579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69C565-5E7B-FF35-6F8C-6F8945191395}"/>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17EE45E7-6D11-9332-2CBF-8F97904FFDB6}"/>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a:extLst>
              <a:ext uri="{FF2B5EF4-FFF2-40B4-BE49-F238E27FC236}">
                <a16:creationId xmlns:a16="http://schemas.microsoft.com/office/drawing/2014/main" id="{496B9D68-5D52-214D-37B8-2BF616667905}"/>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a:extLst>
              <a:ext uri="{FF2B5EF4-FFF2-40B4-BE49-F238E27FC236}">
                <a16:creationId xmlns:a16="http://schemas.microsoft.com/office/drawing/2014/main" id="{86524771-8D39-99EC-90CA-4BF6E7AA6C13}"/>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2C4E1DCA-0394-7AEF-6F09-A57EBEED97A2}"/>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391DC64F-9017-440F-9410-27B62A61AD67}"/>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BEC9C3C6-F073-6BA9-5D02-982BC14FC727}"/>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61305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B9E6E3-3D05-1DF8-4D4E-CF5F575291AA}"/>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2F100783-7A0E-D628-4742-BA1D6CBDA120}"/>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RH erev 5778 New</a:t>
            </a:r>
          </a:p>
        </p:txBody>
      </p:sp>
      <p:sp>
        <p:nvSpPr>
          <p:cNvPr id="5" name="Rectangle 3">
            <a:extLst>
              <a:ext uri="{FF2B5EF4-FFF2-40B4-BE49-F238E27FC236}">
                <a16:creationId xmlns:a16="http://schemas.microsoft.com/office/drawing/2014/main" id="{7DDFC383-7629-603A-713F-70C00652984C}"/>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 2022</a:t>
            </a:r>
          </a:p>
        </p:txBody>
      </p:sp>
      <p:sp>
        <p:nvSpPr>
          <p:cNvPr id="6" name="Rectangle 7">
            <a:extLst>
              <a:ext uri="{FF2B5EF4-FFF2-40B4-BE49-F238E27FC236}">
                <a16:creationId xmlns:a16="http://schemas.microsoft.com/office/drawing/2014/main" id="{07B536B5-F207-35E6-ECBD-D07946C6B1FA}"/>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7410DA0A-E6ED-4A70-FD66-01EB93840C75}"/>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D4F4C5D1-93CC-AD60-4C9A-DB6D7CAD6624}"/>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C901CCAA-04C2-44F4-0900-83998C649A8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17233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57350" y="3348021"/>
            <a:ext cx="6858000" cy="1231118"/>
          </a:xfrm>
        </p:spPr>
        <p:txBody>
          <a:bodyPr wrap="none" anchor="t">
            <a:normAutofit/>
          </a:bodyPr>
          <a:lstStyle>
            <a:lvl1pPr algn="r">
              <a:defRPr sz="7200" b="0" spc="-225">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1657349" y="2770782"/>
            <a:ext cx="6858000" cy="565519"/>
          </a:xfrm>
        </p:spPr>
        <p:txBody>
          <a:bodyPr anchor="b">
            <a:normAutofit/>
          </a:bodyPr>
          <a:lstStyle>
            <a:lvl1pPr marL="0" indent="0" algn="r">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p>
            <a:fld id="{B26EB06D-C9AC-4BAA-90E1-11627B68CA46}"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087827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275370"/>
            <a:ext cx="7886700" cy="614516"/>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29841" y="740569"/>
            <a:ext cx="7886700" cy="253480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3889887"/>
            <a:ext cx="7885509" cy="511854"/>
          </a:xfrm>
        </p:spPr>
        <p:txBody>
          <a:bodyPr/>
          <a:lstStyle>
            <a:lvl1pPr marL="0" indent="0">
              <a:buNone/>
              <a:defRPr sz="12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p>
            <a:fld id="{2B47646A-D41E-4824-8B47-F94474723556}"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285988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2650758"/>
          </a:xfrm>
        </p:spPr>
        <p:txBody>
          <a:bodyPr anchor="ctr"/>
          <a:lstStyle>
            <a:lvl1pPr>
              <a:defRPr sz="2400"/>
            </a:lvl1pPr>
          </a:lstStyle>
          <a:p>
            <a:r>
              <a:rPr lang="en-US"/>
              <a:t>Click to edit Master title style</a:t>
            </a:r>
            <a:endParaRPr lang="en-US" dirty="0"/>
          </a:p>
        </p:txBody>
      </p:sp>
      <p:sp>
        <p:nvSpPr>
          <p:cNvPr id="4" name="Text Placeholder 3"/>
          <p:cNvSpPr>
            <a:spLocks noGrp="1"/>
          </p:cNvSpPr>
          <p:nvPr>
            <p:ph type="body" sz="half" idx="2"/>
          </p:nvPr>
        </p:nvSpPr>
        <p:spPr>
          <a:xfrm>
            <a:off x="629841" y="3367049"/>
            <a:ext cx="7885509" cy="1126370"/>
          </a:xfrm>
        </p:spPr>
        <p:txBody>
          <a:bodyPr anchor="ct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p>
            <a:fld id="{2B47646A-D41E-4824-8B47-F94474723556}"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834712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273844"/>
            <a:ext cx="6977064" cy="2244678"/>
          </a:xfrm>
        </p:spPr>
        <p:txBody>
          <a:bodyPr anchor="ctr"/>
          <a:lstStyle>
            <a:lvl1pPr>
              <a:defRPr sz="3300"/>
            </a:lvl1pPr>
          </a:lstStyle>
          <a:p>
            <a:r>
              <a:rPr lang="en-US"/>
              <a:t>Click to edit Master title style</a:t>
            </a:r>
            <a:endParaRPr lang="en-US" dirty="0"/>
          </a:p>
        </p:txBody>
      </p:sp>
      <p:sp>
        <p:nvSpPr>
          <p:cNvPr id="12" name="Text Placeholder 3"/>
          <p:cNvSpPr>
            <a:spLocks noGrp="1"/>
          </p:cNvSpPr>
          <p:nvPr>
            <p:ph type="body" sz="half" idx="13"/>
          </p:nvPr>
        </p:nvSpPr>
        <p:spPr>
          <a:xfrm>
            <a:off x="1290484" y="2524168"/>
            <a:ext cx="6564224" cy="411726"/>
          </a:xfrm>
        </p:spPr>
        <p:txBody>
          <a:bodyPr anchor="t">
            <a:normAutofit/>
          </a:bodyPr>
          <a:lstStyle>
            <a:lvl1pPr marL="0" indent="0">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4" name="Text Placeholder 3"/>
          <p:cNvSpPr>
            <a:spLocks noGrp="1"/>
          </p:cNvSpPr>
          <p:nvPr>
            <p:ph type="body" sz="half" idx="2"/>
          </p:nvPr>
        </p:nvSpPr>
        <p:spPr>
          <a:xfrm>
            <a:off x="628650" y="3376297"/>
            <a:ext cx="7884318" cy="1117122"/>
          </a:xfrm>
        </p:spPr>
        <p:txBody>
          <a:bodyPr anchor="ctr">
            <a:normAutofit/>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p>
            <a:fld id="{2B47646A-D41E-4824-8B47-F94474723556}" type="slidenum">
              <a:rPr lang="en-US" altLang="en-US" smtClean="0">
                <a:solidFill>
                  <a:srgbClr val="000000"/>
                </a:solidFill>
              </a:rPr>
              <a:pPr/>
              <a:t>‹#›</a:t>
            </a:fld>
            <a:endParaRPr lang="en-US" altLang="en-US">
              <a:solidFill>
                <a:srgbClr val="000000"/>
              </a:solidFill>
            </a:endParaRPr>
          </a:p>
        </p:txBody>
      </p:sp>
      <p:sp>
        <p:nvSpPr>
          <p:cNvPr id="9" name="TextBox 8"/>
          <p:cNvSpPr txBox="1"/>
          <p:nvPr/>
        </p:nvSpPr>
        <p:spPr>
          <a:xfrm>
            <a:off x="833283" y="590118"/>
            <a:ext cx="457200" cy="438582"/>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tx1"/>
                </a:solidFill>
                <a:effectLst/>
              </a:rPr>
              <a:t>“</a:t>
            </a:r>
          </a:p>
        </p:txBody>
      </p:sp>
      <p:sp>
        <p:nvSpPr>
          <p:cNvPr id="10" name="TextBox 9"/>
          <p:cNvSpPr txBox="1"/>
          <p:nvPr/>
        </p:nvSpPr>
        <p:spPr>
          <a:xfrm>
            <a:off x="7828359" y="2057400"/>
            <a:ext cx="457200" cy="438582"/>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Tree>
    <p:extLst>
      <p:ext uri="{BB962C8B-B14F-4D97-AF65-F5344CB8AC3E}">
        <p14:creationId xmlns:p14="http://schemas.microsoft.com/office/powerpoint/2010/main" val="17600458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29841" y="1745226"/>
            <a:ext cx="7886700" cy="1883876"/>
          </a:xfrm>
        </p:spPr>
        <p:txBody>
          <a:bodyPr anchor="b">
            <a:normAutofit/>
          </a:bodyPr>
          <a:lstStyle>
            <a:lvl1pPr>
              <a:defRPr sz="4050"/>
            </a:lvl1pPr>
          </a:lstStyle>
          <a:p>
            <a:r>
              <a:rPr lang="en-US"/>
              <a:t>Click to edit Master title style</a:t>
            </a:r>
            <a:endParaRPr lang="en-US" dirty="0"/>
          </a:p>
        </p:txBody>
      </p:sp>
      <p:sp>
        <p:nvSpPr>
          <p:cNvPr id="4" name="Text Placeholder 3"/>
          <p:cNvSpPr>
            <a:spLocks noGrp="1"/>
          </p:cNvSpPr>
          <p:nvPr>
            <p:ph type="body" sz="half" idx="2"/>
          </p:nvPr>
        </p:nvSpPr>
        <p:spPr>
          <a:xfrm>
            <a:off x="629841" y="3637936"/>
            <a:ext cx="7885509" cy="855483"/>
          </a:xfrm>
        </p:spPr>
        <p:txBody>
          <a:bodyPr anchor="t"/>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p>
            <a:fld id="{2B47646A-D41E-4824-8B47-F94474723556}"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744428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28650" y="273844"/>
            <a:ext cx="7886700" cy="994172"/>
          </a:xfrm>
        </p:spPr>
        <p:txBody>
          <a:bodyPr/>
          <a:lstStyle/>
          <a:p>
            <a:r>
              <a:rPr lang="en-US"/>
              <a:t>Click to edit Master title style</a:t>
            </a:r>
            <a:endParaRPr lang="en-US" dirty="0"/>
          </a:p>
        </p:txBody>
      </p:sp>
      <p:sp>
        <p:nvSpPr>
          <p:cNvPr id="7" name="Text Placeholder 2"/>
          <p:cNvSpPr>
            <a:spLocks noGrp="1"/>
          </p:cNvSpPr>
          <p:nvPr>
            <p:ph type="body" idx="1"/>
          </p:nvPr>
        </p:nvSpPr>
        <p:spPr>
          <a:xfrm>
            <a:off x="1002961" y="1414462"/>
            <a:ext cx="2210150" cy="432197"/>
          </a:xfrm>
        </p:spPr>
        <p:txBody>
          <a:bodyPr anchor="b">
            <a:noAutofit/>
          </a:bodyPr>
          <a:lstStyle>
            <a:lvl1pPr marL="0" indent="0">
              <a:buNone/>
              <a:defRPr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8" name="Text Placeholder 3"/>
          <p:cNvSpPr>
            <a:spLocks noGrp="1"/>
          </p:cNvSpPr>
          <p:nvPr>
            <p:ph type="body" sz="half" idx="15"/>
          </p:nvPr>
        </p:nvSpPr>
        <p:spPr>
          <a:xfrm>
            <a:off x="1017598" y="1928812"/>
            <a:ext cx="2195513" cy="269200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9" name="Text Placeholder 4"/>
          <p:cNvSpPr>
            <a:spLocks noGrp="1"/>
          </p:cNvSpPr>
          <p:nvPr>
            <p:ph type="body" sz="quarter" idx="3"/>
          </p:nvPr>
        </p:nvSpPr>
        <p:spPr>
          <a:xfrm>
            <a:off x="3440996" y="1414462"/>
            <a:ext cx="2202181" cy="432197"/>
          </a:xfrm>
        </p:spPr>
        <p:txBody>
          <a:bodyPr vert="horz" lIns="91440" tIns="45720" rIns="91440" bIns="45720" rtlCol="0" anchor="b">
            <a:noAutofit/>
          </a:bodyPr>
          <a:lstStyle>
            <a:lvl1pPr>
              <a:buNone/>
              <a:defRPr lang="en-US"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0" name="Text Placeholder 3"/>
          <p:cNvSpPr>
            <a:spLocks noGrp="1"/>
          </p:cNvSpPr>
          <p:nvPr>
            <p:ph type="body" sz="half" idx="16"/>
          </p:nvPr>
        </p:nvSpPr>
        <p:spPr>
          <a:xfrm>
            <a:off x="3433081" y="1928812"/>
            <a:ext cx="2210096" cy="269200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11" name="Text Placeholder 4"/>
          <p:cNvSpPr>
            <a:spLocks noGrp="1"/>
          </p:cNvSpPr>
          <p:nvPr>
            <p:ph type="body" sz="quarter" idx="13"/>
          </p:nvPr>
        </p:nvSpPr>
        <p:spPr>
          <a:xfrm>
            <a:off x="5871777" y="1414462"/>
            <a:ext cx="2199085" cy="432197"/>
          </a:xfrm>
        </p:spPr>
        <p:txBody>
          <a:bodyPr vert="horz" lIns="91440" tIns="45720" rIns="91440" bIns="45720" rtlCol="0" anchor="b">
            <a:noAutofit/>
          </a:bodyPr>
          <a:lstStyle>
            <a:lvl1pPr>
              <a:buNone/>
              <a:defRPr lang="en-US" sz="18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2" name="Text Placeholder 3"/>
          <p:cNvSpPr>
            <a:spLocks noGrp="1"/>
          </p:cNvSpPr>
          <p:nvPr>
            <p:ph type="body" sz="half" idx="17"/>
          </p:nvPr>
        </p:nvSpPr>
        <p:spPr>
          <a:xfrm>
            <a:off x="5871777" y="1928812"/>
            <a:ext cx="2199085" cy="269200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p>
            <a:fld id="{2B47646A-D41E-4824-8B47-F94474723556}"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336455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28650" y="273844"/>
            <a:ext cx="7886700" cy="99417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99064" y="3223127"/>
            <a:ext cx="2205038" cy="432197"/>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0" name="Picture Placeholder 2"/>
          <p:cNvSpPr>
            <a:spLocks noGrp="1" noChangeAspect="1"/>
          </p:cNvSpPr>
          <p:nvPr>
            <p:ph type="pic" idx="15"/>
          </p:nvPr>
        </p:nvSpPr>
        <p:spPr>
          <a:xfrm>
            <a:off x="999064" y="1692266"/>
            <a:ext cx="2205038" cy="1143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1" name="Text Placeholder 3"/>
          <p:cNvSpPr>
            <a:spLocks noGrp="1"/>
          </p:cNvSpPr>
          <p:nvPr>
            <p:ph type="body" sz="half" idx="18"/>
          </p:nvPr>
        </p:nvSpPr>
        <p:spPr>
          <a:xfrm>
            <a:off x="999064" y="3655324"/>
            <a:ext cx="2205038" cy="49439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2" name="Text Placeholder 4"/>
          <p:cNvSpPr>
            <a:spLocks noGrp="1"/>
          </p:cNvSpPr>
          <p:nvPr>
            <p:ph type="body" sz="quarter" idx="3"/>
          </p:nvPr>
        </p:nvSpPr>
        <p:spPr>
          <a:xfrm>
            <a:off x="3426748" y="3223127"/>
            <a:ext cx="2197894" cy="432197"/>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3" name="Picture Placeholder 2"/>
          <p:cNvSpPr>
            <a:spLocks noGrp="1" noChangeAspect="1"/>
          </p:cNvSpPr>
          <p:nvPr>
            <p:ph type="pic" idx="21"/>
          </p:nvPr>
        </p:nvSpPr>
        <p:spPr>
          <a:xfrm>
            <a:off x="3426747" y="1692266"/>
            <a:ext cx="2197894" cy="1143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4" name="Text Placeholder 3"/>
          <p:cNvSpPr>
            <a:spLocks noGrp="1"/>
          </p:cNvSpPr>
          <p:nvPr>
            <p:ph type="body" sz="half" idx="19"/>
          </p:nvPr>
        </p:nvSpPr>
        <p:spPr>
          <a:xfrm>
            <a:off x="3425733" y="3655323"/>
            <a:ext cx="2200805" cy="49439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5" name="Text Placeholder 4"/>
          <p:cNvSpPr>
            <a:spLocks noGrp="1"/>
          </p:cNvSpPr>
          <p:nvPr>
            <p:ph type="body" sz="quarter" idx="13"/>
          </p:nvPr>
        </p:nvSpPr>
        <p:spPr>
          <a:xfrm>
            <a:off x="5853242" y="3223127"/>
            <a:ext cx="2199085" cy="432197"/>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6" name="Picture Placeholder 2"/>
          <p:cNvSpPr>
            <a:spLocks noGrp="1" noChangeAspect="1"/>
          </p:cNvSpPr>
          <p:nvPr>
            <p:ph type="pic" idx="22"/>
          </p:nvPr>
        </p:nvSpPr>
        <p:spPr>
          <a:xfrm>
            <a:off x="5853241" y="1692266"/>
            <a:ext cx="2199085" cy="1143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7" name="Text Placeholder 3"/>
          <p:cNvSpPr>
            <a:spLocks noGrp="1"/>
          </p:cNvSpPr>
          <p:nvPr>
            <p:ph type="body" sz="half" idx="20"/>
          </p:nvPr>
        </p:nvSpPr>
        <p:spPr>
          <a:xfrm>
            <a:off x="5853148" y="3655322"/>
            <a:ext cx="2201998" cy="49439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p>
            <a:fld id="{2B47646A-D41E-4824-8B47-F94474723556}"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762365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p>
            <a:fld id="{6836C97D-7EB4-4470-B36A-8CE1DF35336C}"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346409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p>
            <a:fld id="{02A1C997-1C84-4E42-B804-9E6F0693A64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4412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p>
            <a:fld id="{562809BE-4F75-4AE8-85BB-D151C4B7CC48}"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646180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640899" y="3348021"/>
            <a:ext cx="6858000" cy="1231118"/>
          </a:xfrm>
        </p:spPr>
        <p:txBody>
          <a:bodyPr wrap="none" anchor="t">
            <a:normAutofit/>
          </a:bodyPr>
          <a:lstStyle>
            <a:lvl1pPr algn="l">
              <a:defRPr sz="7200" b="0" spc="-225">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8" name="Subtitle 2"/>
          <p:cNvSpPr>
            <a:spLocks noGrp="1"/>
          </p:cNvSpPr>
          <p:nvPr>
            <p:ph type="subTitle" idx="1"/>
          </p:nvPr>
        </p:nvSpPr>
        <p:spPr>
          <a:xfrm>
            <a:off x="640899" y="2770256"/>
            <a:ext cx="6858000" cy="565519"/>
          </a:xfrm>
        </p:spPr>
        <p:txBody>
          <a:bodyPr anchor="b">
            <a:normAutofit/>
          </a:bodyPr>
          <a:lstStyle>
            <a:lvl1pPr marL="0" indent="0" algn="l">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p>
            <a:fld id="{87AE4B22-24C9-4BD8-A2D6-8E3898629F98}"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145455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40000" y="1369219"/>
            <a:ext cx="3768912"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39880" y="1369219"/>
            <a:ext cx="377547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p>
            <a:fld id="{2B11E98B-EED2-4B67-A443-F4B6B35947A8}"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036696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40000" y="1260872"/>
            <a:ext cx="3768912" cy="617934"/>
          </a:xfrm>
        </p:spPr>
        <p:txBody>
          <a:bodyPr anchor="b"/>
          <a:lstStyle>
            <a:lvl1pPr marL="0" indent="0">
              <a:buNone/>
              <a:defRPr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40000" y="1878806"/>
            <a:ext cx="3768912"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39880" y="1260872"/>
            <a:ext cx="3776661" cy="617934"/>
          </a:xfrm>
        </p:spPr>
        <p:txBody>
          <a:bodyPr vert="horz" lIns="91440" tIns="45720" rIns="91440" bIns="45720" rtlCol="0" anchor="b">
            <a:normAutofit/>
          </a:bodyPr>
          <a:lstStyle>
            <a:lvl1pPr>
              <a:buNone/>
              <a:defRPr lang="en-US"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6" name="Content Placeholder 5"/>
          <p:cNvSpPr>
            <a:spLocks noGrp="1"/>
          </p:cNvSpPr>
          <p:nvPr>
            <p:ph sz="quarter" idx="4"/>
          </p:nvPr>
        </p:nvSpPr>
        <p:spPr>
          <a:xfrm>
            <a:off x="4739880" y="1878806"/>
            <a:ext cx="377666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p>
            <a:fld id="{65CDC162-1900-40CE-9BEB-10030CC81F0F}"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734357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p>
            <a:fld id="{E4CB589C-4D57-407B-91A2-640CFE24FC6D}"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102032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p>
            <a:fld id="{46F5A7C8-905E-4755-8782-9AD9A4FE91F8}"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435235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0000" y="1543050"/>
            <a:ext cx="2739019" cy="2858691"/>
          </a:xfrm>
        </p:spPr>
        <p:txBody>
          <a:bodyPr/>
          <a:lstStyle>
            <a:lvl1pPr marL="0" indent="0">
              <a:buNone/>
              <a:defRPr sz="12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p>
            <a:fld id="{6C47A99C-07AA-42E0-A17B-9B37B53AD972}"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580257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40000" y="1543050"/>
            <a:ext cx="2739019" cy="2858691"/>
          </a:xfrm>
        </p:spPr>
        <p:txBody>
          <a:bodyPr/>
          <a:lstStyle>
            <a:lvl1pPr marL="0" indent="0">
              <a:buNone/>
              <a:defRPr sz="12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p>
            <a:fld id="{3DAB7C7D-F77A-452E-A8B2-BE455B7E5109}"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274830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40000" y="1369219"/>
            <a:ext cx="767535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altLang="en-US">
              <a:solidFill>
                <a:srgbClr val="000000"/>
              </a:solidFill>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altLang="en-US">
              <a:solidFill>
                <a:srgbClr val="000000"/>
              </a:solidFill>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2B47646A-D41E-4824-8B47-F94474723556}"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4416257"/>
      </p:ext>
    </p:extLst>
  </p:cSld>
  <p:clrMap bg1="dk1" tx1="lt1" bg2="dk2" tx2="lt2" accent1="accent1" accent2="accent2" accent3="accent3" accent4="accent4" accent5="accent5" accent6="accent6" hlink="hlink" folHlink="folHlink"/>
  <p:sldLayoutIdLst>
    <p:sldLayoutId id="2147483840" r:id="rId1"/>
    <p:sldLayoutId id="2147483841" r:id="rId2"/>
    <p:sldLayoutId id="2147483842" r:id="rId3"/>
    <p:sldLayoutId id="2147483843" r:id="rId4"/>
    <p:sldLayoutId id="2147483844" r:id="rId5"/>
    <p:sldLayoutId id="2147483845" r:id="rId6"/>
    <p:sldLayoutId id="2147483846" r:id="rId7"/>
    <p:sldLayoutId id="2147483847" r:id="rId8"/>
    <p:sldLayoutId id="2147483848" r:id="rId9"/>
    <p:sldLayoutId id="2147483849" r:id="rId10"/>
    <p:sldLayoutId id="2147483850" r:id="rId11"/>
    <p:sldLayoutId id="2147483851" r:id="rId12"/>
    <p:sldLayoutId id="2147483852" r:id="rId13"/>
    <p:sldLayoutId id="2147483853" r:id="rId14"/>
    <p:sldLayoutId id="2147483854" r:id="rId15"/>
    <p:sldLayoutId id="2147483855" r:id="rId16"/>
    <p:sldLayoutId id="2147483856" r:id="rId17"/>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left)">
                                      <p:cBhvr>
                                        <p:cTn id="15" dur="500"/>
                                        <p:tgtEl>
                                          <p:spTgt spid="3">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wipe(left)">
                                      <p:cBhvr>
                                        <p:cTn id="18" dur="500"/>
                                        <p:tgtEl>
                                          <p:spTgt spid="3">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wipe(left)">
                                      <p:cBhvr>
                                        <p:cTn id="21" dur="500"/>
                                        <p:tgtEl>
                                          <p:spTgt spid="3">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wipe(left)">
                                      <p:cBhvr>
                                        <p:cTn id="24"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txStyles>
    <p:titleStyle>
      <a:lvl1pPr algn="l" defTabSz="685800" rtl="0" eaLnBrk="1" latinLnBrk="0" hangingPunct="1">
        <a:lnSpc>
          <a:spcPct val="90000"/>
        </a:lnSpc>
        <a:spcBef>
          <a:spcPct val="0"/>
        </a:spcBef>
        <a:buNone/>
        <a:defRPr sz="405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EBF86F-E6DE-8D26-883A-FA6B5415A92A}"/>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F3650E16-E0DE-3B45-037A-707349F53A7E}"/>
              </a:ext>
            </a:extLst>
          </p:cNvPr>
          <p:cNvSpPr>
            <a:spLocks noGrp="1"/>
          </p:cNvSpPr>
          <p:nvPr>
            <p:ph type="subTitle" idx="1"/>
          </p:nvPr>
        </p:nvSpPr>
        <p:spPr>
          <a:xfrm>
            <a:off x="228600" y="209550"/>
            <a:ext cx="8610600" cy="4800600"/>
          </a:xfrm>
        </p:spPr>
        <p:txBody>
          <a:bodyPr anchor="t">
            <a:normAutofit/>
          </a:bodyPr>
          <a:lstStyle/>
          <a:p>
            <a:pPr algn="ctr"/>
            <a:endParaRPr lang="en-US" sz="4000" dirty="0">
              <a:solidFill>
                <a:schemeClr val="tx1"/>
              </a:solidFill>
              <a:latin typeface="Arial Rounded MT Bold" panose="020F0704030504030204" pitchFamily="34" charset="0"/>
            </a:endParaRPr>
          </a:p>
          <a:p>
            <a:pPr algn="ctr"/>
            <a:r>
              <a:rPr lang="en-US" sz="4000" dirty="0">
                <a:solidFill>
                  <a:schemeClr val="tx1"/>
                </a:solidFill>
                <a:latin typeface="Arial Rounded MT Bold" panose="020F0704030504030204" pitchFamily="34" charset="0"/>
              </a:rPr>
              <a:t>A new definition of couch potato</a:t>
            </a:r>
          </a:p>
        </p:txBody>
      </p:sp>
    </p:spTree>
    <p:extLst>
      <p:ext uri="{BB962C8B-B14F-4D97-AF65-F5344CB8AC3E}">
        <p14:creationId xmlns:p14="http://schemas.microsoft.com/office/powerpoint/2010/main" val="8336916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784719-137F-4999-2563-8F0641740354}"/>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2F436584-3606-C437-6555-ECA6C46BEA2C}"/>
              </a:ext>
            </a:extLst>
          </p:cNvPr>
          <p:cNvSpPr>
            <a:spLocks noGrp="1"/>
          </p:cNvSpPr>
          <p:nvPr>
            <p:ph type="subTitle" idx="1"/>
          </p:nvPr>
        </p:nvSpPr>
        <p:spPr>
          <a:xfrm>
            <a:off x="228600" y="209550"/>
            <a:ext cx="8610600" cy="4800600"/>
          </a:xfrm>
        </p:spPr>
        <p:txBody>
          <a:bodyPr anchor="t">
            <a:normAutofit/>
          </a:bodyPr>
          <a:lstStyle/>
          <a:p>
            <a:pPr algn="l"/>
            <a:r>
              <a:rPr lang="en-US" sz="4000" u="sng" dirty="0">
                <a:solidFill>
                  <a:srgbClr val="FFFF00"/>
                </a:solidFill>
                <a:latin typeface="Arial Rounded MT Bold" panose="020F0704030504030204" pitchFamily="34" charset="0"/>
              </a:rPr>
              <a:t>Courage</a:t>
            </a:r>
            <a:r>
              <a:rPr lang="en-US" sz="4000" dirty="0">
                <a:solidFill>
                  <a:schemeClr val="tx1"/>
                </a:solidFill>
                <a:latin typeface="Arial Rounded MT Bold" panose="020F0704030504030204" pitchFamily="34" charset="0"/>
              </a:rPr>
              <a:t>: the ability to do something that frightens one:</a:t>
            </a:r>
          </a:p>
          <a:p>
            <a:pPr algn="l"/>
            <a:r>
              <a:rPr lang="en-US" sz="4000" dirty="0">
                <a:solidFill>
                  <a:schemeClr val="tx1"/>
                </a:solidFill>
                <a:latin typeface="Arial Rounded MT Bold" panose="020F0704030504030204" pitchFamily="34" charset="0"/>
              </a:rPr>
              <a:t>"she called on all her courage to face the ordeal"</a:t>
            </a:r>
          </a:p>
          <a:p>
            <a:pPr algn="l"/>
            <a:r>
              <a:rPr lang="en-US" sz="4000" dirty="0">
                <a:solidFill>
                  <a:schemeClr val="tx1"/>
                </a:solidFill>
                <a:latin typeface="Arial Rounded MT Bold" panose="020F0704030504030204" pitchFamily="34" charset="0"/>
              </a:rPr>
              <a:t>▪strength in the face of pain or grief: "he fought his illness with great courage"</a:t>
            </a:r>
          </a:p>
        </p:txBody>
      </p:sp>
    </p:spTree>
    <p:extLst>
      <p:ext uri="{BB962C8B-B14F-4D97-AF65-F5344CB8AC3E}">
        <p14:creationId xmlns:p14="http://schemas.microsoft.com/office/powerpoint/2010/main" val="42536040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F06184-5152-2B19-FE27-1CDBCFE0A81A}"/>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139ADB71-D3A4-BEBD-6DFB-E3F52F2D4AF1}"/>
              </a:ext>
            </a:extLst>
          </p:cNvPr>
          <p:cNvSpPr>
            <a:spLocks noGrp="1"/>
          </p:cNvSpPr>
          <p:nvPr>
            <p:ph type="subTitle" idx="1"/>
          </p:nvPr>
        </p:nvSpPr>
        <p:spPr>
          <a:xfrm>
            <a:off x="266700" y="171450"/>
            <a:ext cx="8610600" cy="4800600"/>
          </a:xfrm>
        </p:spPr>
        <p:txBody>
          <a:bodyPr anchor="t">
            <a:normAutofit/>
          </a:bodyPr>
          <a:lstStyle/>
          <a:p>
            <a:pPr algn="l"/>
            <a:r>
              <a:rPr lang="en-US" sz="4000" u="sng" dirty="0">
                <a:solidFill>
                  <a:srgbClr val="FFFF00"/>
                </a:solidFill>
                <a:latin typeface="Arial Rounded MT Bold" panose="020F0704030504030204" pitchFamily="34" charset="0"/>
              </a:rPr>
              <a:t>Courage</a:t>
            </a:r>
            <a:r>
              <a:rPr lang="en-US" sz="4000" dirty="0">
                <a:solidFill>
                  <a:schemeClr val="tx1"/>
                </a:solidFill>
                <a:latin typeface="Arial Rounded MT Bold" panose="020F0704030504030204" pitchFamily="34" charset="0"/>
              </a:rPr>
              <a:t> </a:t>
            </a:r>
            <a:r>
              <a:rPr lang="en-US" dirty="0">
                <a:solidFill>
                  <a:schemeClr val="tx1"/>
                </a:solidFill>
                <a:latin typeface="Arial Rounded MT Bold" panose="020F0704030504030204" pitchFamily="34" charset="0"/>
              </a:rPr>
              <a:t>noun</a:t>
            </a:r>
            <a:r>
              <a:rPr lang="en-US" sz="4000" dirty="0">
                <a:solidFill>
                  <a:schemeClr val="tx1"/>
                </a:solidFill>
                <a:latin typeface="Arial Rounded MT Bold" panose="020F0704030504030204" pitchFamily="34" charset="0"/>
              </a:rPr>
              <a:t> </a:t>
            </a:r>
          </a:p>
          <a:p>
            <a:pPr algn="l"/>
            <a:r>
              <a:rPr lang="en-US" sz="4000" dirty="0">
                <a:solidFill>
                  <a:schemeClr val="tx1"/>
                </a:solidFill>
                <a:latin typeface="Arial Rounded MT Bold" panose="020F0704030504030204" pitchFamily="34" charset="0"/>
              </a:rPr>
              <a:t>mental or moral strength to venture, persevere, and withstand danger, fear, or difficulty</a:t>
            </a:r>
          </a:p>
        </p:txBody>
      </p:sp>
    </p:spTree>
    <p:extLst>
      <p:ext uri="{BB962C8B-B14F-4D97-AF65-F5344CB8AC3E}">
        <p14:creationId xmlns:p14="http://schemas.microsoft.com/office/powerpoint/2010/main" val="17903235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9555C9-D3F8-BAFB-F9F0-51CE98FFCBAB}"/>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07786000-C204-8007-AFA0-EFCF30769EE0}"/>
              </a:ext>
            </a:extLst>
          </p:cNvPr>
          <p:cNvSpPr>
            <a:spLocks noGrp="1"/>
          </p:cNvSpPr>
          <p:nvPr>
            <p:ph type="subTitle" idx="1"/>
          </p:nvPr>
        </p:nvSpPr>
        <p:spPr>
          <a:xfrm>
            <a:off x="228600" y="209550"/>
            <a:ext cx="8610600" cy="4800600"/>
          </a:xfrm>
        </p:spPr>
        <p:txBody>
          <a:bodyPr anchor="t">
            <a:normAutofit/>
          </a:bodyPr>
          <a:lstStyle/>
          <a:p>
            <a:pPr algn="l"/>
            <a:r>
              <a:rPr lang="en-US" sz="4000" dirty="0">
                <a:solidFill>
                  <a:schemeClr val="tx1"/>
                </a:solidFill>
                <a:latin typeface="Arial Rounded MT Bold" panose="020F0704030504030204" pitchFamily="34" charset="0"/>
              </a:rPr>
              <a:t> </a:t>
            </a:r>
          </a:p>
        </p:txBody>
      </p:sp>
      <p:pic>
        <p:nvPicPr>
          <p:cNvPr id="6" name="Picture 5">
            <a:extLst>
              <a:ext uri="{FF2B5EF4-FFF2-40B4-BE49-F238E27FC236}">
                <a16:creationId xmlns:a16="http://schemas.microsoft.com/office/drawing/2014/main" id="{EE423F1F-EA0E-2EC1-684A-E84DAD70A4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5143500"/>
          </a:xfrm>
          <a:prstGeom prst="rect">
            <a:avLst/>
          </a:prstGeom>
        </p:spPr>
      </p:pic>
    </p:spTree>
    <p:extLst>
      <p:ext uri="{BB962C8B-B14F-4D97-AF65-F5344CB8AC3E}">
        <p14:creationId xmlns:p14="http://schemas.microsoft.com/office/powerpoint/2010/main" val="3841398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108151-AA78-AE18-B7F3-D78E57F2C558}"/>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1FD59B14-6E68-B8A0-7972-1120106A31FB}"/>
              </a:ext>
            </a:extLst>
          </p:cNvPr>
          <p:cNvSpPr>
            <a:spLocks noGrp="1"/>
          </p:cNvSpPr>
          <p:nvPr>
            <p:ph type="subTitle" idx="1"/>
          </p:nvPr>
        </p:nvSpPr>
        <p:spPr>
          <a:xfrm>
            <a:off x="228600" y="209550"/>
            <a:ext cx="8610600" cy="4800600"/>
          </a:xfrm>
        </p:spPr>
        <p:txBody>
          <a:bodyPr anchor="t">
            <a:normAutofit/>
          </a:bodyPr>
          <a:lstStyle/>
          <a:p>
            <a:pPr algn="l"/>
            <a:r>
              <a:rPr lang="en-US" sz="4000" dirty="0">
                <a:solidFill>
                  <a:schemeClr val="tx1"/>
                </a:solidFill>
                <a:latin typeface="Arial Rounded MT Bold" panose="020F0704030504030204" pitchFamily="34" charset="0"/>
              </a:rPr>
              <a:t> </a:t>
            </a:r>
          </a:p>
        </p:txBody>
      </p:sp>
      <p:pic>
        <p:nvPicPr>
          <p:cNvPr id="4" name="Picture 3">
            <a:extLst>
              <a:ext uri="{FF2B5EF4-FFF2-40B4-BE49-F238E27FC236}">
                <a16:creationId xmlns:a16="http://schemas.microsoft.com/office/drawing/2014/main" id="{929B5887-8EDB-4D05-34DC-09036BFC21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5143500"/>
          </a:xfrm>
          <a:prstGeom prst="rect">
            <a:avLst/>
          </a:prstGeom>
        </p:spPr>
      </p:pic>
      <p:sp>
        <p:nvSpPr>
          <p:cNvPr id="5" name="TextBox 4">
            <a:extLst>
              <a:ext uri="{FF2B5EF4-FFF2-40B4-BE49-F238E27FC236}">
                <a16:creationId xmlns:a16="http://schemas.microsoft.com/office/drawing/2014/main" id="{DF9250A7-3825-626B-678B-640B4176BA39}"/>
              </a:ext>
            </a:extLst>
          </p:cNvPr>
          <p:cNvSpPr txBox="1"/>
          <p:nvPr/>
        </p:nvSpPr>
        <p:spPr>
          <a:xfrm>
            <a:off x="304800" y="133350"/>
            <a:ext cx="7734810" cy="3785652"/>
          </a:xfrm>
          <a:prstGeom prst="rect">
            <a:avLst/>
          </a:prstGeom>
          <a:noFill/>
        </p:spPr>
        <p:txBody>
          <a:bodyPr wrap="none" rtlCol="0">
            <a:spAutoFit/>
          </a:bodyPr>
          <a:lstStyle/>
          <a:p>
            <a:pPr algn="l"/>
            <a:r>
              <a:rPr lang="en-US" u="sng" dirty="0">
                <a:solidFill>
                  <a:srgbClr val="FFFF00"/>
                </a:solidFill>
                <a:cs typeface="+mn-cs"/>
              </a:rPr>
              <a:t>Courage: Dvarim/ Dt 31.23</a:t>
            </a:r>
          </a:p>
          <a:p>
            <a:pPr marL="401638" indent="-401638" algn="l">
              <a:buFont typeface="+mj-lt"/>
              <a:buAutoNum type="arabicPeriod"/>
            </a:pPr>
            <a:r>
              <a:rPr lang="en-US" dirty="0">
                <a:solidFill>
                  <a:schemeClr val="tx1"/>
                </a:solidFill>
                <a:effectLst>
                  <a:outerShdw blurRad="38100" dist="38100" dir="2700000" algn="tl">
                    <a:srgbClr val="000000">
                      <a:alpha val="43137"/>
                    </a:srgbClr>
                  </a:outerShdw>
                </a:effectLst>
              </a:rPr>
              <a:t>Word study on courage</a:t>
            </a:r>
          </a:p>
          <a:p>
            <a:pPr marL="401638" indent="-401638" algn="l">
              <a:buFont typeface="+mj-lt"/>
              <a:buAutoNum type="arabicPeriod"/>
            </a:pPr>
            <a:r>
              <a:rPr lang="en-US" u="sng" dirty="0">
                <a:solidFill>
                  <a:srgbClr val="FFFF00"/>
                </a:solidFill>
                <a:cs typeface="+mn-cs"/>
              </a:rPr>
              <a:t>Context in Dvarim </a:t>
            </a:r>
            <a:r>
              <a:rPr lang="en-US" u="sng" dirty="0" err="1">
                <a:solidFill>
                  <a:srgbClr val="FFFF00"/>
                </a:solidFill>
                <a:cs typeface="+mn-cs"/>
              </a:rPr>
              <a:t>ch</a:t>
            </a:r>
            <a:r>
              <a:rPr lang="en-US" u="sng" dirty="0">
                <a:solidFill>
                  <a:srgbClr val="FFFF00"/>
                </a:solidFill>
                <a:cs typeface="+mn-cs"/>
              </a:rPr>
              <a:t> 31</a:t>
            </a:r>
          </a:p>
          <a:p>
            <a:pPr marL="401638" indent="-401638" algn="l">
              <a:buFont typeface="+mj-lt"/>
              <a:buAutoNum type="arabicPeriod"/>
            </a:pPr>
            <a:r>
              <a:rPr lang="en-US" dirty="0">
                <a:solidFill>
                  <a:schemeClr val="tx1"/>
                </a:solidFill>
                <a:effectLst>
                  <a:outerShdw blurRad="38100" dist="38100" dir="2700000" algn="tl">
                    <a:srgbClr val="000000">
                      <a:alpha val="43137"/>
                    </a:srgbClr>
                  </a:outerShdw>
                </a:effectLst>
              </a:rPr>
              <a:t>Other comments on courage</a:t>
            </a:r>
          </a:p>
          <a:p>
            <a:pPr marL="401638" indent="-401638" algn="l">
              <a:buFont typeface="+mj-lt"/>
              <a:buAutoNum type="arabicPeriod"/>
            </a:pPr>
            <a:r>
              <a:rPr lang="en-US" dirty="0">
                <a:solidFill>
                  <a:schemeClr val="tx1"/>
                </a:solidFill>
                <a:effectLst>
                  <a:outerShdw blurRad="38100" dist="38100" dir="2700000" algn="tl">
                    <a:srgbClr val="000000">
                      <a:alpha val="43137"/>
                    </a:srgbClr>
                  </a:outerShdw>
                </a:effectLst>
              </a:rPr>
              <a:t>Actions that require courage</a:t>
            </a:r>
          </a:p>
          <a:p>
            <a:pPr marL="401638" indent="-401638" algn="l">
              <a:buFont typeface="+mj-lt"/>
              <a:buAutoNum type="arabicPeriod"/>
            </a:pPr>
            <a:endParaRPr lang="en-US"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693911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761A14-3C79-27A8-9E83-5DBEFE937E5F}"/>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79BFA243-DB57-2F7E-D0CD-A31B6EAE3E3E}"/>
              </a:ext>
            </a:extLst>
          </p:cNvPr>
          <p:cNvSpPr>
            <a:spLocks noGrp="1"/>
          </p:cNvSpPr>
          <p:nvPr>
            <p:ph type="subTitle" idx="1"/>
          </p:nvPr>
        </p:nvSpPr>
        <p:spPr>
          <a:xfrm>
            <a:off x="228600" y="209550"/>
            <a:ext cx="8610600" cy="4800600"/>
          </a:xfrm>
        </p:spPr>
        <p:txBody>
          <a:bodyPr anchor="t">
            <a:normAutofit/>
          </a:bodyPr>
          <a:lstStyle/>
          <a:p>
            <a:pPr algn="l"/>
            <a:r>
              <a:rPr lang="en-US" sz="4000" baseline="30000" dirty="0">
                <a:solidFill>
                  <a:schemeClr val="tx1"/>
                </a:solidFill>
                <a:latin typeface="Arial Rounded MT Bold" panose="020F0704030504030204" pitchFamily="34" charset="0"/>
              </a:rPr>
              <a:t>Dvarim Dt 31.1 </a:t>
            </a:r>
            <a:r>
              <a:rPr lang="en-US" sz="4000" dirty="0">
                <a:solidFill>
                  <a:schemeClr val="tx1"/>
                </a:solidFill>
                <a:latin typeface="Arial Rounded MT Bold" panose="020F0704030504030204" pitchFamily="34" charset="0"/>
              </a:rPr>
              <a:t>Moshe went and spoke the following words to all Isra’el:  “I am 120 years old today. I can’t get around any longer; moreover, </a:t>
            </a:r>
            <a:r>
              <a:rPr lang="en-US" sz="4000" cap="small" dirty="0">
                <a:solidFill>
                  <a:schemeClr val="tx1"/>
                </a:solidFill>
                <a:latin typeface="Arial Rounded MT Bold" panose="020F0704030504030204" pitchFamily="34" charset="0"/>
              </a:rPr>
              <a:t>Adoni</a:t>
            </a:r>
            <a:r>
              <a:rPr lang="en-US" sz="4000" dirty="0">
                <a:solidFill>
                  <a:schemeClr val="tx1"/>
                </a:solidFill>
                <a:latin typeface="Arial Rounded MT Bold" panose="020F0704030504030204" pitchFamily="34" charset="0"/>
              </a:rPr>
              <a:t> has said to me, ‘You will not cross this Yarden.’</a:t>
            </a:r>
          </a:p>
          <a:p>
            <a:pPr algn="l"/>
            <a:r>
              <a:rPr lang="en-US" sz="4000" u="sng" dirty="0">
                <a:solidFill>
                  <a:srgbClr val="FFFF66"/>
                </a:solidFill>
                <a:latin typeface="Arial Rounded MT Bold" panose="020F0704030504030204" pitchFamily="34" charset="0"/>
              </a:rPr>
              <a:t>Losing their leader</a:t>
            </a:r>
          </a:p>
        </p:txBody>
      </p:sp>
    </p:spTree>
    <p:extLst>
      <p:ext uri="{BB962C8B-B14F-4D97-AF65-F5344CB8AC3E}">
        <p14:creationId xmlns:p14="http://schemas.microsoft.com/office/powerpoint/2010/main" val="14786499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48A940-ACCA-8DF7-25B7-CD500DAFCE3B}"/>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8AD700F7-BBE4-567C-9094-D306EC849312}"/>
              </a:ext>
            </a:extLst>
          </p:cNvPr>
          <p:cNvSpPr>
            <a:spLocks noGrp="1"/>
          </p:cNvSpPr>
          <p:nvPr>
            <p:ph type="subTitle" idx="1"/>
          </p:nvPr>
        </p:nvSpPr>
        <p:spPr>
          <a:xfrm>
            <a:off x="228600" y="209550"/>
            <a:ext cx="8610600" cy="4800600"/>
          </a:xfrm>
        </p:spPr>
        <p:txBody>
          <a:bodyPr anchor="t">
            <a:normAutofit/>
          </a:bodyPr>
          <a:lstStyle/>
          <a:p>
            <a:pPr algn="l"/>
            <a:r>
              <a:rPr lang="en-US" sz="4000" baseline="30000" dirty="0">
                <a:solidFill>
                  <a:schemeClr val="tx1"/>
                </a:solidFill>
                <a:latin typeface="Arial Rounded MT Bold" panose="020F0704030504030204" pitchFamily="34" charset="0"/>
              </a:rPr>
              <a:t>Dvarim Dt 31.3 </a:t>
            </a:r>
            <a:r>
              <a:rPr lang="en-US" sz="4000" dirty="0" err="1">
                <a:solidFill>
                  <a:schemeClr val="tx1"/>
                </a:solidFill>
                <a:latin typeface="Arial Rounded MT Bold" panose="020F0704030504030204" pitchFamily="34" charset="0"/>
              </a:rPr>
              <a:t>Y’hoshua</a:t>
            </a:r>
            <a:r>
              <a:rPr lang="en-US" sz="4000" dirty="0">
                <a:solidFill>
                  <a:schemeClr val="tx1"/>
                </a:solidFill>
                <a:latin typeface="Arial Rounded MT Bold" panose="020F0704030504030204" pitchFamily="34" charset="0"/>
              </a:rPr>
              <a:t> — he will cross over ahead of you, as </a:t>
            </a:r>
            <a:r>
              <a:rPr lang="en-US" sz="4000" cap="small" dirty="0">
                <a:solidFill>
                  <a:schemeClr val="tx1"/>
                </a:solidFill>
                <a:latin typeface="Arial Rounded MT Bold" panose="020F0704030504030204" pitchFamily="34" charset="0"/>
              </a:rPr>
              <a:t>Adoni</a:t>
            </a:r>
            <a:r>
              <a:rPr lang="en-US" sz="4000" dirty="0">
                <a:solidFill>
                  <a:schemeClr val="tx1"/>
                </a:solidFill>
                <a:latin typeface="Arial Rounded MT Bold" panose="020F0704030504030204" pitchFamily="34" charset="0"/>
              </a:rPr>
              <a:t> has said. </a:t>
            </a:r>
            <a:r>
              <a:rPr lang="en-US" sz="4000" cap="small" dirty="0">
                <a:solidFill>
                  <a:schemeClr val="tx1"/>
                </a:solidFill>
                <a:latin typeface="Arial Rounded MT Bold" panose="020F0704030504030204" pitchFamily="34" charset="0"/>
              </a:rPr>
              <a:t>Adoni</a:t>
            </a:r>
            <a:r>
              <a:rPr lang="en-US" sz="4000" dirty="0">
                <a:solidFill>
                  <a:schemeClr val="tx1"/>
                </a:solidFill>
                <a:latin typeface="Arial Rounded MT Bold" panose="020F0704030504030204" pitchFamily="34" charset="0"/>
              </a:rPr>
              <a:t> will do to them what he did to </a:t>
            </a:r>
            <a:r>
              <a:rPr lang="en-US" sz="4000" dirty="0" err="1">
                <a:solidFill>
                  <a:schemeClr val="tx1"/>
                </a:solidFill>
                <a:latin typeface="Arial Rounded MT Bold" panose="020F0704030504030204" pitchFamily="34" charset="0"/>
              </a:rPr>
              <a:t>Sichon</a:t>
            </a:r>
            <a:r>
              <a:rPr lang="en-US" sz="4000" dirty="0">
                <a:solidFill>
                  <a:schemeClr val="tx1"/>
                </a:solidFill>
                <a:latin typeface="Arial Rounded MT Bold" panose="020F0704030504030204" pitchFamily="34" charset="0"/>
              </a:rPr>
              <a:t> and ‘Og, the kings of the Emori, and to their land — he destroyed them. </a:t>
            </a:r>
            <a:r>
              <a:rPr lang="en-US" sz="4000" cap="small" dirty="0">
                <a:solidFill>
                  <a:schemeClr val="tx1"/>
                </a:solidFill>
                <a:latin typeface="Arial Rounded MT Bold" panose="020F0704030504030204" pitchFamily="34" charset="0"/>
              </a:rPr>
              <a:t>Adoni</a:t>
            </a:r>
            <a:r>
              <a:rPr lang="en-US" sz="4000" dirty="0">
                <a:solidFill>
                  <a:schemeClr val="tx1"/>
                </a:solidFill>
                <a:latin typeface="Arial Rounded MT Bold" panose="020F0704030504030204" pitchFamily="34" charset="0"/>
              </a:rPr>
              <a:t> will defeat them ahead of you.</a:t>
            </a:r>
          </a:p>
          <a:p>
            <a:pPr algn="l"/>
            <a:r>
              <a:rPr lang="en-US" sz="4000" dirty="0">
                <a:solidFill>
                  <a:srgbClr val="FFFF66"/>
                </a:solidFill>
                <a:effectLst>
                  <a:outerShdw blurRad="38100" dist="38100" dir="2700000" algn="tl">
                    <a:srgbClr val="000000">
                      <a:alpha val="43137"/>
                    </a:srgbClr>
                  </a:outerShdw>
                </a:effectLst>
                <a:latin typeface="Arial Rounded MT Bold" panose="020F0704030504030204" pitchFamily="34" charset="0"/>
              </a:rPr>
              <a:t>Huge, powerful enemies pending</a:t>
            </a:r>
          </a:p>
        </p:txBody>
      </p:sp>
    </p:spTree>
    <p:extLst>
      <p:ext uri="{BB962C8B-B14F-4D97-AF65-F5344CB8AC3E}">
        <p14:creationId xmlns:p14="http://schemas.microsoft.com/office/powerpoint/2010/main" val="16300502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01BD9B-A5DB-BDC8-881D-2B7BB7AF6CDB}"/>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556D5763-B600-B86D-E48C-24AC3C4C7059}"/>
              </a:ext>
            </a:extLst>
          </p:cNvPr>
          <p:cNvSpPr>
            <a:spLocks noGrp="1"/>
          </p:cNvSpPr>
          <p:nvPr>
            <p:ph type="subTitle" idx="1"/>
          </p:nvPr>
        </p:nvSpPr>
        <p:spPr>
          <a:xfrm>
            <a:off x="228600" y="209550"/>
            <a:ext cx="8610600" cy="4800600"/>
          </a:xfrm>
        </p:spPr>
        <p:txBody>
          <a:bodyPr anchor="t">
            <a:normAutofit/>
          </a:bodyPr>
          <a:lstStyle/>
          <a:p>
            <a:pPr algn="l"/>
            <a:r>
              <a:rPr lang="en-US" sz="4000" baseline="30000" dirty="0">
                <a:solidFill>
                  <a:schemeClr val="tx1"/>
                </a:solidFill>
                <a:latin typeface="Arial Rounded MT Bold" panose="020F0704030504030204" pitchFamily="34" charset="0"/>
              </a:rPr>
              <a:t>Dvarim Dt 31.6 </a:t>
            </a:r>
            <a:r>
              <a:rPr lang="en-US" sz="4000" dirty="0">
                <a:solidFill>
                  <a:schemeClr val="tx1"/>
                </a:solidFill>
                <a:latin typeface="Arial Rounded MT Bold" panose="020F0704030504030204" pitchFamily="34" charset="0"/>
              </a:rPr>
              <a:t>To </a:t>
            </a:r>
            <a:r>
              <a:rPr lang="en-US" sz="4000" dirty="0" err="1">
                <a:solidFill>
                  <a:schemeClr val="tx1"/>
                </a:solidFill>
                <a:latin typeface="Arial Rounded MT Bold" panose="020F0704030504030204" pitchFamily="34" charset="0"/>
              </a:rPr>
              <a:t>Yehoshua“Be</a:t>
            </a:r>
            <a:r>
              <a:rPr lang="en-US" sz="4000" dirty="0">
                <a:solidFill>
                  <a:schemeClr val="tx1"/>
                </a:solidFill>
                <a:latin typeface="Arial Rounded MT Bold" panose="020F0704030504030204" pitchFamily="34" charset="0"/>
              </a:rPr>
              <a:t> strong, be bold.”</a:t>
            </a:r>
          </a:p>
          <a:p>
            <a:pPr algn="l"/>
            <a:endParaRPr lang="en-US" dirty="0">
              <a:solidFill>
                <a:schemeClr val="tx1"/>
              </a:solidFill>
              <a:latin typeface="Arial Rounded MT Bold" panose="020F0704030504030204" pitchFamily="34" charset="0"/>
            </a:endParaRPr>
          </a:p>
          <a:p>
            <a:pPr algn="l"/>
            <a:r>
              <a:rPr lang="en-US" sz="4000" baseline="30000" dirty="0">
                <a:solidFill>
                  <a:schemeClr val="tx1"/>
                </a:solidFill>
                <a:latin typeface="Arial Rounded MT Bold" panose="020F0704030504030204" pitchFamily="34" charset="0"/>
              </a:rPr>
              <a:t>Dvarim Dt 31.8 </a:t>
            </a:r>
            <a:r>
              <a:rPr lang="en-US" sz="4000" cap="small" dirty="0">
                <a:solidFill>
                  <a:schemeClr val="tx1"/>
                </a:solidFill>
                <a:latin typeface="Arial Rounded MT Bold" panose="020F0704030504030204" pitchFamily="34" charset="0"/>
              </a:rPr>
              <a:t>Adoni</a:t>
            </a:r>
            <a:r>
              <a:rPr lang="en-US" sz="4000" dirty="0">
                <a:solidFill>
                  <a:schemeClr val="tx1"/>
                </a:solidFill>
                <a:latin typeface="Arial Rounded MT Bold" panose="020F0704030504030204" pitchFamily="34" charset="0"/>
              </a:rPr>
              <a:t> — it is he who will go ahead of you. He will be with you. He will neither fail you nor abandon you, so </a:t>
            </a:r>
            <a:r>
              <a:rPr lang="en-US" sz="4000" u="sng" dirty="0">
                <a:solidFill>
                  <a:srgbClr val="FFFF66"/>
                </a:solidFill>
                <a:latin typeface="Arial Rounded MT Bold" panose="020F0704030504030204" pitchFamily="34" charset="0"/>
              </a:rPr>
              <a:t>don’t be afraid or downhearted.”</a:t>
            </a:r>
          </a:p>
        </p:txBody>
      </p:sp>
    </p:spTree>
    <p:extLst>
      <p:ext uri="{BB962C8B-B14F-4D97-AF65-F5344CB8AC3E}">
        <p14:creationId xmlns:p14="http://schemas.microsoft.com/office/powerpoint/2010/main" val="29320096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A5458E-452C-9437-22C2-F47CE40FD90D}"/>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A597F2A3-E09A-2194-257B-866256D592E1}"/>
              </a:ext>
            </a:extLst>
          </p:cNvPr>
          <p:cNvSpPr>
            <a:spLocks noGrp="1"/>
          </p:cNvSpPr>
          <p:nvPr>
            <p:ph type="subTitle" idx="1"/>
          </p:nvPr>
        </p:nvSpPr>
        <p:spPr>
          <a:xfrm>
            <a:off x="228600" y="209550"/>
            <a:ext cx="8610600" cy="4800600"/>
          </a:xfrm>
        </p:spPr>
        <p:txBody>
          <a:bodyPr anchor="t">
            <a:normAutofit fontScale="92500"/>
          </a:bodyPr>
          <a:lstStyle/>
          <a:p>
            <a:pPr algn="l"/>
            <a:r>
              <a:rPr lang="en-US" sz="4000" baseline="30000" dirty="0">
                <a:solidFill>
                  <a:schemeClr val="tx1"/>
                </a:solidFill>
                <a:latin typeface="Arial Rounded MT Bold" panose="020F0704030504030204" pitchFamily="34" charset="0"/>
              </a:rPr>
              <a:t>Dvarim Dt 31.9-12 </a:t>
            </a:r>
            <a:r>
              <a:rPr lang="en-US" sz="4000" dirty="0">
                <a:solidFill>
                  <a:schemeClr val="tx1"/>
                </a:solidFill>
                <a:latin typeface="Arial Rounded MT Bold" panose="020F0704030504030204" pitchFamily="34" charset="0"/>
              </a:rPr>
              <a:t>Then Moshe wrote down this Torah… At the end of every seven years, during the festival of Sukkot in the year of </a:t>
            </a:r>
            <a:r>
              <a:rPr lang="en-US" sz="4000" dirty="0" err="1">
                <a:solidFill>
                  <a:schemeClr val="tx1"/>
                </a:solidFill>
                <a:latin typeface="Arial Rounded MT Bold" panose="020F0704030504030204" pitchFamily="34" charset="0"/>
              </a:rPr>
              <a:t>sh’mittah</a:t>
            </a:r>
            <a:r>
              <a:rPr lang="en-US" sz="4000" dirty="0">
                <a:solidFill>
                  <a:schemeClr val="tx1"/>
                </a:solidFill>
                <a:latin typeface="Arial Rounded MT Bold" panose="020F0704030504030204" pitchFamily="34" charset="0"/>
              </a:rPr>
              <a:t>…you are to read this Torah before all Isra’el, so that </a:t>
            </a:r>
            <a:r>
              <a:rPr lang="en-US" sz="4000" u="sng" dirty="0">
                <a:solidFill>
                  <a:srgbClr val="FFFF66"/>
                </a:solidFill>
                <a:latin typeface="Arial Rounded MT Bold" panose="020F0704030504030204" pitchFamily="34" charset="0"/>
              </a:rPr>
              <a:t>they can hear it</a:t>
            </a:r>
            <a:r>
              <a:rPr lang="en-US" sz="4000" dirty="0">
                <a:solidFill>
                  <a:schemeClr val="tx1"/>
                </a:solidFill>
                <a:latin typeface="Arial Rounded MT Bold" panose="020F0704030504030204" pitchFamily="34" charset="0"/>
              </a:rPr>
              <a:t>. Assemble the people — the men, the women, the little ones and the foreigners. </a:t>
            </a:r>
          </a:p>
        </p:txBody>
      </p:sp>
    </p:spTree>
    <p:extLst>
      <p:ext uri="{BB962C8B-B14F-4D97-AF65-F5344CB8AC3E}">
        <p14:creationId xmlns:p14="http://schemas.microsoft.com/office/powerpoint/2010/main" val="21815894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0F5C01-5A31-4706-7E32-DAAE6866F111}"/>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1E18B587-62C1-ED47-0D7C-21FF2EA953CE}"/>
              </a:ext>
            </a:extLst>
          </p:cNvPr>
          <p:cNvSpPr>
            <a:spLocks noGrp="1"/>
          </p:cNvSpPr>
          <p:nvPr>
            <p:ph type="subTitle" idx="1"/>
          </p:nvPr>
        </p:nvSpPr>
        <p:spPr>
          <a:xfrm>
            <a:off x="228600" y="209550"/>
            <a:ext cx="8610600" cy="4800600"/>
          </a:xfrm>
        </p:spPr>
        <p:txBody>
          <a:bodyPr anchor="t">
            <a:normAutofit/>
          </a:bodyPr>
          <a:lstStyle/>
          <a:p>
            <a:pPr algn="l"/>
            <a:r>
              <a:rPr lang="en-US" sz="4000" baseline="30000" dirty="0">
                <a:solidFill>
                  <a:schemeClr val="tx1"/>
                </a:solidFill>
                <a:latin typeface="Arial Rounded MT Bold" panose="020F0704030504030204" pitchFamily="34" charset="0"/>
              </a:rPr>
              <a:t>Dvarim Dt 31.15 </a:t>
            </a:r>
            <a:r>
              <a:rPr lang="en-US" sz="4000" u="sng" cap="small" dirty="0">
                <a:solidFill>
                  <a:srgbClr val="FFFF00"/>
                </a:solidFill>
                <a:latin typeface="Arial Rounded MT Bold" panose="020F0704030504030204" pitchFamily="34" charset="0"/>
              </a:rPr>
              <a:t>Adoni</a:t>
            </a:r>
            <a:r>
              <a:rPr lang="en-US" sz="4000" dirty="0">
                <a:solidFill>
                  <a:schemeClr val="tx1"/>
                </a:solidFill>
                <a:latin typeface="Arial Rounded MT Bold" panose="020F0704030504030204" pitchFamily="34" charset="0"/>
              </a:rPr>
              <a:t> </a:t>
            </a:r>
            <a:r>
              <a:rPr lang="en-US" sz="4000" u="sng" dirty="0">
                <a:solidFill>
                  <a:srgbClr val="FFFF00"/>
                </a:solidFill>
                <a:latin typeface="Arial Rounded MT Bold" panose="020F0704030504030204" pitchFamily="34" charset="0"/>
              </a:rPr>
              <a:t>appeared</a:t>
            </a:r>
            <a:r>
              <a:rPr lang="en-US" sz="4000" dirty="0">
                <a:solidFill>
                  <a:schemeClr val="tx1"/>
                </a:solidFill>
                <a:latin typeface="Arial Rounded MT Bold" panose="020F0704030504030204" pitchFamily="34" charset="0"/>
              </a:rPr>
              <a:t> in the tent in a column of cloud;</a:t>
            </a:r>
          </a:p>
          <a:p>
            <a:pPr algn="l"/>
            <a:endParaRPr lang="en-US" sz="4000" dirty="0">
              <a:solidFill>
                <a:schemeClr val="tx1"/>
              </a:solidFill>
              <a:latin typeface="Arial Rounded MT Bold" panose="020F0704030504030204" pitchFamily="34" charset="0"/>
            </a:endParaRPr>
          </a:p>
          <a:p>
            <a:pPr algn="l"/>
            <a:r>
              <a:rPr lang="en-US" sz="4000" baseline="30000" dirty="0">
                <a:solidFill>
                  <a:schemeClr val="tx1"/>
                </a:solidFill>
                <a:latin typeface="Arial Rounded MT Bold" panose="020F0704030504030204" pitchFamily="34" charset="0"/>
              </a:rPr>
              <a:t>Dvarim Dt 31.16 </a:t>
            </a:r>
            <a:r>
              <a:rPr lang="en-US" sz="4000" dirty="0">
                <a:solidFill>
                  <a:schemeClr val="tx1"/>
                </a:solidFill>
                <a:latin typeface="Arial Rounded MT Bold" panose="020F0704030504030204" pitchFamily="34" charset="0"/>
              </a:rPr>
              <a:t>But this people will get up and offer themselves as prostitutes to the </a:t>
            </a:r>
            <a:r>
              <a:rPr lang="en-US" sz="4000" u="sng" dirty="0">
                <a:solidFill>
                  <a:srgbClr val="FFFF00"/>
                </a:solidFill>
                <a:latin typeface="Arial Rounded MT Bold" panose="020F0704030504030204" pitchFamily="34" charset="0"/>
              </a:rPr>
              <a:t>foreign</a:t>
            </a:r>
            <a:r>
              <a:rPr lang="en-US" sz="4000" dirty="0">
                <a:solidFill>
                  <a:schemeClr val="tx1"/>
                </a:solidFill>
                <a:latin typeface="Arial Rounded MT Bold" panose="020F0704030504030204" pitchFamily="34" charset="0"/>
              </a:rPr>
              <a:t> </a:t>
            </a:r>
            <a:r>
              <a:rPr lang="en-US" sz="4000" u="sng" dirty="0">
                <a:solidFill>
                  <a:srgbClr val="FFFF00"/>
                </a:solidFill>
                <a:latin typeface="Arial Rounded MT Bold" panose="020F0704030504030204" pitchFamily="34" charset="0"/>
              </a:rPr>
              <a:t>gods</a:t>
            </a:r>
            <a:r>
              <a:rPr lang="en-US" sz="4000" dirty="0">
                <a:solidFill>
                  <a:schemeClr val="tx1"/>
                </a:solidFill>
                <a:latin typeface="Arial Rounded MT Bold" panose="020F0704030504030204" pitchFamily="34" charset="0"/>
              </a:rPr>
              <a:t> of the land where they are going</a:t>
            </a:r>
            <a:r>
              <a:rPr lang="en-US" sz="4000" baseline="30000" dirty="0">
                <a:solidFill>
                  <a:schemeClr val="tx1"/>
                </a:solidFill>
                <a:latin typeface="Arial Rounded MT Bold" panose="020F0704030504030204" pitchFamily="34" charset="0"/>
              </a:rPr>
              <a:t>. </a:t>
            </a:r>
            <a:endParaRPr lang="en-US" sz="4000" dirty="0">
              <a:solidFill>
                <a:schemeClr val="tx1"/>
              </a:solidFill>
              <a:latin typeface="Arial Rounded MT Bold" panose="020F0704030504030204" pitchFamily="34" charset="0"/>
            </a:endParaRPr>
          </a:p>
          <a:p>
            <a:pPr algn="l"/>
            <a:endParaRPr lang="en-US" sz="4000" dirty="0">
              <a:solidFill>
                <a:schemeClr val="tx1"/>
              </a:solidFill>
              <a:latin typeface="Arial Rounded MT Bold" panose="020F0704030504030204" pitchFamily="34" charset="0"/>
            </a:endParaRPr>
          </a:p>
        </p:txBody>
      </p:sp>
    </p:spTree>
    <p:extLst>
      <p:ext uri="{BB962C8B-B14F-4D97-AF65-F5344CB8AC3E}">
        <p14:creationId xmlns:p14="http://schemas.microsoft.com/office/powerpoint/2010/main" val="17653385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A3CF9D-DD2B-EAD7-83A3-8E8BCB5A6141}"/>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6E41BF03-0283-D223-53D9-4BE07C9DAD69}"/>
              </a:ext>
            </a:extLst>
          </p:cNvPr>
          <p:cNvSpPr>
            <a:spLocks noGrp="1"/>
          </p:cNvSpPr>
          <p:nvPr>
            <p:ph type="subTitle" idx="1"/>
          </p:nvPr>
        </p:nvSpPr>
        <p:spPr>
          <a:xfrm>
            <a:off x="228600" y="209550"/>
            <a:ext cx="8610600" cy="4800600"/>
          </a:xfrm>
        </p:spPr>
        <p:txBody>
          <a:bodyPr anchor="t">
            <a:normAutofit/>
          </a:bodyPr>
          <a:lstStyle/>
          <a:p>
            <a:pPr algn="l"/>
            <a:r>
              <a:rPr lang="en-US" sz="4000" baseline="30000" dirty="0">
                <a:solidFill>
                  <a:schemeClr val="tx1"/>
                </a:solidFill>
                <a:latin typeface="Arial Rounded MT Bold" panose="020F0704030504030204" pitchFamily="34" charset="0"/>
              </a:rPr>
              <a:t>Dvarim Dt 31.19  </a:t>
            </a:r>
            <a:r>
              <a:rPr lang="en-US" sz="4000" dirty="0">
                <a:solidFill>
                  <a:schemeClr val="tx1"/>
                </a:solidFill>
                <a:latin typeface="Arial Rounded MT Bold" panose="020F0704030504030204" pitchFamily="34" charset="0"/>
              </a:rPr>
              <a:t>Therefore, write this song for yourselves, and teach it to the people of Isra’el. Have them </a:t>
            </a:r>
            <a:r>
              <a:rPr lang="en-US" sz="4000" u="sng" dirty="0">
                <a:solidFill>
                  <a:srgbClr val="FFFF00"/>
                </a:solidFill>
                <a:latin typeface="Arial Rounded MT Bold" panose="020F0704030504030204" pitchFamily="34" charset="0"/>
              </a:rPr>
              <a:t>learn it by heart</a:t>
            </a:r>
            <a:r>
              <a:rPr lang="en-US" sz="4000" dirty="0">
                <a:solidFill>
                  <a:schemeClr val="tx1"/>
                </a:solidFill>
                <a:latin typeface="Arial Rounded MT Bold" panose="020F0704030504030204" pitchFamily="34" charset="0"/>
              </a:rPr>
              <a:t>.</a:t>
            </a:r>
          </a:p>
        </p:txBody>
      </p:sp>
    </p:spTree>
    <p:extLst>
      <p:ext uri="{BB962C8B-B14F-4D97-AF65-F5344CB8AC3E}">
        <p14:creationId xmlns:p14="http://schemas.microsoft.com/office/powerpoint/2010/main" val="10915692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10D08B-315C-4F0E-C7FD-4FFF84D391E5}"/>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CD0DE505-9D37-24CC-403E-633B29F4C64A}"/>
              </a:ext>
            </a:extLst>
          </p:cNvPr>
          <p:cNvSpPr>
            <a:spLocks noGrp="1"/>
          </p:cNvSpPr>
          <p:nvPr>
            <p:ph type="subTitle" idx="1"/>
          </p:nvPr>
        </p:nvSpPr>
        <p:spPr>
          <a:xfrm>
            <a:off x="228600" y="209550"/>
            <a:ext cx="8610600" cy="4800600"/>
          </a:xfrm>
        </p:spPr>
        <p:txBody>
          <a:bodyPr anchor="t">
            <a:normAutofit/>
          </a:bodyPr>
          <a:lstStyle/>
          <a:p>
            <a:pPr algn="l"/>
            <a:r>
              <a:rPr lang="en-US" sz="4000" dirty="0">
                <a:solidFill>
                  <a:schemeClr val="tx1"/>
                </a:solidFill>
                <a:latin typeface="Arial Rounded MT Bold" panose="020F0704030504030204" pitchFamily="34" charset="0"/>
              </a:rPr>
              <a:t> </a:t>
            </a:r>
          </a:p>
        </p:txBody>
      </p:sp>
      <p:pic>
        <p:nvPicPr>
          <p:cNvPr id="4" name="Picture 3">
            <a:extLst>
              <a:ext uri="{FF2B5EF4-FFF2-40B4-BE49-F238E27FC236}">
                <a16:creationId xmlns:a16="http://schemas.microsoft.com/office/drawing/2014/main" id="{11B8CA67-AC0F-05E4-9436-C1AF4A60677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32854" y="0"/>
            <a:ext cx="3878292" cy="5143500"/>
          </a:xfrm>
          <a:prstGeom prst="rect">
            <a:avLst/>
          </a:prstGeom>
        </p:spPr>
      </p:pic>
    </p:spTree>
    <p:extLst>
      <p:ext uri="{BB962C8B-B14F-4D97-AF65-F5344CB8AC3E}">
        <p14:creationId xmlns:p14="http://schemas.microsoft.com/office/powerpoint/2010/main" val="17025705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5DF8B1-F37F-1AB8-BFFA-877417AEF95D}"/>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E5075915-76EE-7488-0E44-98D7D8E0A542}"/>
              </a:ext>
            </a:extLst>
          </p:cNvPr>
          <p:cNvSpPr>
            <a:spLocks noGrp="1"/>
          </p:cNvSpPr>
          <p:nvPr>
            <p:ph type="subTitle" idx="1"/>
          </p:nvPr>
        </p:nvSpPr>
        <p:spPr>
          <a:xfrm>
            <a:off x="228600" y="209550"/>
            <a:ext cx="8610600" cy="4800600"/>
          </a:xfrm>
        </p:spPr>
        <p:txBody>
          <a:bodyPr anchor="t">
            <a:normAutofit/>
          </a:bodyPr>
          <a:lstStyle/>
          <a:p>
            <a:pPr algn="l"/>
            <a:r>
              <a:rPr lang="en-US" sz="4000" dirty="0">
                <a:solidFill>
                  <a:schemeClr val="tx1"/>
                </a:solidFill>
                <a:latin typeface="Arial Rounded MT Bold" panose="020F0704030504030204" pitchFamily="34" charset="0"/>
              </a:rPr>
              <a:t>Summary of Dvarim 31 context: Moshe old, great enemies, strong and bold, don’t fear and dread, study Word, assemble, Presence, future failure, sing scripture…</a:t>
            </a:r>
          </a:p>
        </p:txBody>
      </p:sp>
    </p:spTree>
    <p:extLst>
      <p:ext uri="{BB962C8B-B14F-4D97-AF65-F5344CB8AC3E}">
        <p14:creationId xmlns:p14="http://schemas.microsoft.com/office/powerpoint/2010/main" val="35622409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7B4946-5AD0-8F93-DF99-84FD78F02C4D}"/>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BD4D4BEA-8369-E247-1D5A-A17A817F4CFF}"/>
              </a:ext>
            </a:extLst>
          </p:cNvPr>
          <p:cNvSpPr>
            <a:spLocks noGrp="1"/>
          </p:cNvSpPr>
          <p:nvPr>
            <p:ph type="subTitle" idx="1"/>
          </p:nvPr>
        </p:nvSpPr>
        <p:spPr>
          <a:xfrm>
            <a:off x="228600" y="209550"/>
            <a:ext cx="8610600" cy="4800600"/>
          </a:xfrm>
        </p:spPr>
        <p:txBody>
          <a:bodyPr anchor="t">
            <a:normAutofit/>
          </a:bodyPr>
          <a:lstStyle/>
          <a:p>
            <a:pPr algn="l"/>
            <a:r>
              <a:rPr lang="en-US" sz="4000" baseline="30000" dirty="0">
                <a:solidFill>
                  <a:schemeClr val="tx1"/>
                </a:solidFill>
                <a:latin typeface="Arial Rounded MT Bold" panose="020F0704030504030204" pitchFamily="34" charset="0"/>
              </a:rPr>
              <a:t>Dvarim 31.23</a:t>
            </a:r>
            <a:r>
              <a:rPr lang="en-US" sz="4000" dirty="0">
                <a:solidFill>
                  <a:schemeClr val="tx1"/>
                </a:solidFill>
                <a:latin typeface="Arial Rounded MT Bold" panose="020F0704030504030204" pitchFamily="34" charset="0"/>
              </a:rPr>
              <a:t> </a:t>
            </a:r>
            <a:r>
              <a:rPr lang="en-US" sz="4000" cap="small" dirty="0">
                <a:solidFill>
                  <a:schemeClr val="tx1"/>
                </a:solidFill>
                <a:latin typeface="Arial Rounded MT Bold" panose="020F0704030504030204" pitchFamily="34" charset="0"/>
              </a:rPr>
              <a:t>Adoni</a:t>
            </a:r>
            <a:r>
              <a:rPr lang="en-US" sz="4000" dirty="0">
                <a:solidFill>
                  <a:schemeClr val="tx1"/>
                </a:solidFill>
                <a:latin typeface="Arial Rounded MT Bold" panose="020F0704030504030204" pitchFamily="34" charset="0"/>
              </a:rPr>
              <a:t> also commissioned </a:t>
            </a:r>
            <a:r>
              <a:rPr lang="en-US" sz="4000" dirty="0" err="1">
                <a:solidFill>
                  <a:schemeClr val="tx1"/>
                </a:solidFill>
                <a:latin typeface="Arial Rounded MT Bold" panose="020F0704030504030204" pitchFamily="34" charset="0"/>
              </a:rPr>
              <a:t>Y’hoshua</a:t>
            </a:r>
            <a:r>
              <a:rPr lang="en-US" sz="4000" dirty="0">
                <a:solidFill>
                  <a:schemeClr val="tx1"/>
                </a:solidFill>
                <a:latin typeface="Arial Rounded MT Bold" panose="020F0704030504030204" pitchFamily="34" charset="0"/>
              </a:rPr>
              <a:t> the son of Nun with these words: “</a:t>
            </a:r>
            <a:r>
              <a:rPr lang="en-US" sz="4000" u="sng" dirty="0">
                <a:solidFill>
                  <a:srgbClr val="FFFF00"/>
                </a:solidFill>
                <a:latin typeface="Arial Rounded MT Bold" panose="020F0704030504030204" pitchFamily="34" charset="0"/>
              </a:rPr>
              <a:t>Be strong and full of courage</a:t>
            </a:r>
            <a:r>
              <a:rPr lang="en-US" sz="4000" dirty="0">
                <a:solidFill>
                  <a:schemeClr val="tx1"/>
                </a:solidFill>
                <a:latin typeface="Arial Rounded MT Bold" panose="020F0704030504030204" pitchFamily="34" charset="0"/>
              </a:rPr>
              <a:t>; for you are to bring the people of Isra’el into the land about which I swore to them; and I will be with you.”</a:t>
            </a:r>
          </a:p>
        </p:txBody>
      </p:sp>
    </p:spTree>
    <p:extLst>
      <p:ext uri="{BB962C8B-B14F-4D97-AF65-F5344CB8AC3E}">
        <p14:creationId xmlns:p14="http://schemas.microsoft.com/office/powerpoint/2010/main" val="42572943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177B51-9677-F096-E381-FE359357CDDF}"/>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0A7E7811-E334-8624-08BA-8B8AF20B143C}"/>
              </a:ext>
            </a:extLst>
          </p:cNvPr>
          <p:cNvSpPr>
            <a:spLocks noGrp="1"/>
          </p:cNvSpPr>
          <p:nvPr>
            <p:ph type="subTitle" idx="1"/>
          </p:nvPr>
        </p:nvSpPr>
        <p:spPr>
          <a:xfrm>
            <a:off x="228600" y="209550"/>
            <a:ext cx="8610600" cy="4800600"/>
          </a:xfrm>
        </p:spPr>
        <p:txBody>
          <a:bodyPr anchor="t">
            <a:normAutofit/>
          </a:bodyPr>
          <a:lstStyle/>
          <a:p>
            <a:pPr algn="l"/>
            <a:r>
              <a:rPr lang="en-US" sz="4000" dirty="0">
                <a:solidFill>
                  <a:schemeClr val="tx1"/>
                </a:solidFill>
                <a:latin typeface="Arial Rounded MT Bold" panose="020F0704030504030204" pitchFamily="34" charset="0"/>
              </a:rPr>
              <a:t> </a:t>
            </a:r>
          </a:p>
        </p:txBody>
      </p:sp>
      <p:pic>
        <p:nvPicPr>
          <p:cNvPr id="6" name="Picture 5">
            <a:extLst>
              <a:ext uri="{FF2B5EF4-FFF2-40B4-BE49-F238E27FC236}">
                <a16:creationId xmlns:a16="http://schemas.microsoft.com/office/drawing/2014/main" id="{821B40F6-75A4-7EC1-D376-6912786B1B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5143500"/>
          </a:xfrm>
          <a:prstGeom prst="rect">
            <a:avLst/>
          </a:prstGeom>
        </p:spPr>
      </p:pic>
    </p:spTree>
    <p:extLst>
      <p:ext uri="{BB962C8B-B14F-4D97-AF65-F5344CB8AC3E}">
        <p14:creationId xmlns:p14="http://schemas.microsoft.com/office/powerpoint/2010/main" val="11862939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415977-CAF9-DBC4-62E0-120E6BACBD5D}"/>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6E03858B-0E0B-48D8-618D-EE4BBB954ECE}"/>
              </a:ext>
            </a:extLst>
          </p:cNvPr>
          <p:cNvSpPr>
            <a:spLocks noGrp="1"/>
          </p:cNvSpPr>
          <p:nvPr>
            <p:ph type="subTitle" idx="1"/>
          </p:nvPr>
        </p:nvSpPr>
        <p:spPr>
          <a:xfrm>
            <a:off x="228600" y="209550"/>
            <a:ext cx="8610600" cy="4800600"/>
          </a:xfrm>
        </p:spPr>
        <p:txBody>
          <a:bodyPr anchor="t">
            <a:normAutofit/>
          </a:bodyPr>
          <a:lstStyle/>
          <a:p>
            <a:pPr algn="l"/>
            <a:r>
              <a:rPr lang="en-US" sz="4000" dirty="0">
                <a:solidFill>
                  <a:schemeClr val="tx1"/>
                </a:solidFill>
                <a:latin typeface="Arial Rounded MT Bold" panose="020F0704030504030204" pitchFamily="34" charset="0"/>
              </a:rPr>
              <a:t> </a:t>
            </a:r>
          </a:p>
        </p:txBody>
      </p:sp>
      <p:pic>
        <p:nvPicPr>
          <p:cNvPr id="4" name="Picture 3">
            <a:extLst>
              <a:ext uri="{FF2B5EF4-FFF2-40B4-BE49-F238E27FC236}">
                <a16:creationId xmlns:a16="http://schemas.microsoft.com/office/drawing/2014/main" id="{D800B847-B2D2-C62A-EB2D-D2F2E8DEE4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5143500"/>
          </a:xfrm>
          <a:prstGeom prst="rect">
            <a:avLst/>
          </a:prstGeom>
        </p:spPr>
      </p:pic>
      <p:sp>
        <p:nvSpPr>
          <p:cNvPr id="5" name="TextBox 4">
            <a:extLst>
              <a:ext uri="{FF2B5EF4-FFF2-40B4-BE49-F238E27FC236}">
                <a16:creationId xmlns:a16="http://schemas.microsoft.com/office/drawing/2014/main" id="{9A72F6BE-4FCA-F078-CAF7-44E8AE80ECB1}"/>
              </a:ext>
            </a:extLst>
          </p:cNvPr>
          <p:cNvSpPr txBox="1"/>
          <p:nvPr/>
        </p:nvSpPr>
        <p:spPr>
          <a:xfrm>
            <a:off x="304800" y="133350"/>
            <a:ext cx="7734810" cy="3785652"/>
          </a:xfrm>
          <a:prstGeom prst="rect">
            <a:avLst/>
          </a:prstGeom>
          <a:noFill/>
        </p:spPr>
        <p:txBody>
          <a:bodyPr wrap="none" rtlCol="0">
            <a:spAutoFit/>
          </a:bodyPr>
          <a:lstStyle/>
          <a:p>
            <a:pPr algn="l"/>
            <a:r>
              <a:rPr lang="en-US" u="sng" dirty="0">
                <a:solidFill>
                  <a:srgbClr val="FFFF00"/>
                </a:solidFill>
                <a:cs typeface="+mn-cs"/>
              </a:rPr>
              <a:t>Courage: Dvarim/ Dt 31.23</a:t>
            </a:r>
          </a:p>
          <a:p>
            <a:pPr marL="401638" indent="-401638" algn="l">
              <a:buFont typeface="+mj-lt"/>
              <a:buAutoNum type="arabicPeriod"/>
            </a:pPr>
            <a:r>
              <a:rPr lang="en-US" dirty="0">
                <a:solidFill>
                  <a:schemeClr val="tx1"/>
                </a:solidFill>
                <a:effectLst>
                  <a:outerShdw blurRad="38100" dist="38100" dir="2700000" algn="tl">
                    <a:srgbClr val="000000">
                      <a:alpha val="43137"/>
                    </a:srgbClr>
                  </a:outerShdw>
                </a:effectLst>
              </a:rPr>
              <a:t>Word study on courage</a:t>
            </a:r>
          </a:p>
          <a:p>
            <a:pPr marL="401638" indent="-401638" algn="l">
              <a:buFont typeface="+mj-lt"/>
              <a:buAutoNum type="arabicPeriod"/>
            </a:pPr>
            <a:r>
              <a:rPr lang="en-US" dirty="0">
                <a:solidFill>
                  <a:schemeClr val="tx1"/>
                </a:solidFill>
                <a:effectLst>
                  <a:outerShdw blurRad="38100" dist="38100" dir="2700000" algn="tl">
                    <a:srgbClr val="000000">
                      <a:alpha val="43137"/>
                    </a:srgbClr>
                  </a:outerShdw>
                </a:effectLst>
              </a:rPr>
              <a:t>Context in Dvarim</a:t>
            </a:r>
          </a:p>
          <a:p>
            <a:pPr marL="401638" indent="-401638" algn="l">
              <a:buFont typeface="+mj-lt"/>
              <a:buAutoNum type="arabicPeriod"/>
            </a:pPr>
            <a:r>
              <a:rPr lang="en-US" u="sng" dirty="0">
                <a:solidFill>
                  <a:srgbClr val="FFFF00"/>
                </a:solidFill>
                <a:cs typeface="+mn-cs"/>
              </a:rPr>
              <a:t>Other comments on courage</a:t>
            </a:r>
          </a:p>
          <a:p>
            <a:pPr marL="401638" indent="-401638" algn="l">
              <a:buFont typeface="+mj-lt"/>
              <a:buAutoNum type="arabicPeriod"/>
            </a:pPr>
            <a:r>
              <a:rPr lang="en-US" dirty="0">
                <a:solidFill>
                  <a:schemeClr val="tx1"/>
                </a:solidFill>
                <a:effectLst>
                  <a:outerShdw blurRad="38100" dist="38100" dir="2700000" algn="tl">
                    <a:srgbClr val="000000">
                      <a:alpha val="43137"/>
                    </a:srgbClr>
                  </a:outerShdw>
                </a:effectLst>
              </a:rPr>
              <a:t>Actions that require courage</a:t>
            </a:r>
          </a:p>
          <a:p>
            <a:pPr algn="l"/>
            <a:endParaRPr lang="en-US"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150279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0CE6D1-FAE5-50F5-BE00-94DCCB09CF6D}"/>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FEE3B4B4-17D0-4E49-7669-624DDD1796A9}"/>
              </a:ext>
            </a:extLst>
          </p:cNvPr>
          <p:cNvSpPr>
            <a:spLocks noGrp="1"/>
          </p:cNvSpPr>
          <p:nvPr>
            <p:ph type="subTitle" idx="1"/>
          </p:nvPr>
        </p:nvSpPr>
        <p:spPr>
          <a:xfrm>
            <a:off x="228600" y="209550"/>
            <a:ext cx="8610600" cy="4800600"/>
          </a:xfrm>
        </p:spPr>
        <p:txBody>
          <a:bodyPr anchor="t">
            <a:normAutofit/>
          </a:bodyPr>
          <a:lstStyle/>
          <a:p>
            <a:pPr algn="l"/>
            <a:r>
              <a:rPr lang="en-US" sz="4000" baseline="30000" dirty="0">
                <a:solidFill>
                  <a:schemeClr val="tx1"/>
                </a:solidFill>
                <a:latin typeface="Arial Rounded MT Bold" panose="020F0704030504030204" pitchFamily="34" charset="0"/>
              </a:rPr>
              <a:t>Yeshayahu/Is 50.5-7 </a:t>
            </a:r>
            <a:r>
              <a:rPr lang="en-US" sz="4000" cap="small" dirty="0">
                <a:solidFill>
                  <a:schemeClr val="tx1"/>
                </a:solidFill>
                <a:latin typeface="Arial Rounded MT Bold" panose="020F0704030504030204" pitchFamily="34" charset="0"/>
              </a:rPr>
              <a:t>Adoni</a:t>
            </a:r>
            <a:r>
              <a:rPr lang="en-US" sz="4000" dirty="0">
                <a:solidFill>
                  <a:schemeClr val="tx1"/>
                </a:solidFill>
                <a:latin typeface="Arial Rounded MT Bold" panose="020F0704030504030204" pitchFamily="34" charset="0"/>
              </a:rPr>
              <a:t> Elohim has opened my ear, and I neither rebelled nor turned away. I offered my back to those who struck me, my cheeks to those who plucked out my beard; I did not hide my face from insult and spitting. </a:t>
            </a:r>
          </a:p>
        </p:txBody>
      </p:sp>
    </p:spTree>
    <p:extLst>
      <p:ext uri="{BB962C8B-B14F-4D97-AF65-F5344CB8AC3E}">
        <p14:creationId xmlns:p14="http://schemas.microsoft.com/office/powerpoint/2010/main" val="5541658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6C16F0-8A34-D47A-EC0B-1E5D7C2B8F1E}"/>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E94E5ED2-F9B9-DEED-06A6-5B1B7EF401E2}"/>
              </a:ext>
            </a:extLst>
          </p:cNvPr>
          <p:cNvSpPr>
            <a:spLocks noGrp="1"/>
          </p:cNvSpPr>
          <p:nvPr>
            <p:ph type="subTitle" idx="1"/>
          </p:nvPr>
        </p:nvSpPr>
        <p:spPr>
          <a:xfrm>
            <a:off x="228600" y="209550"/>
            <a:ext cx="8610600" cy="4800600"/>
          </a:xfrm>
        </p:spPr>
        <p:txBody>
          <a:bodyPr anchor="t">
            <a:normAutofit/>
          </a:bodyPr>
          <a:lstStyle/>
          <a:p>
            <a:pPr algn="l"/>
            <a:r>
              <a:rPr lang="en-US" sz="4000" baseline="30000" dirty="0">
                <a:solidFill>
                  <a:schemeClr val="tx1"/>
                </a:solidFill>
                <a:latin typeface="Arial Rounded MT Bold" panose="020F0704030504030204" pitchFamily="34" charset="0"/>
              </a:rPr>
              <a:t>Yeshayahu/Is 50.5-7  </a:t>
            </a:r>
            <a:r>
              <a:rPr lang="en-US" sz="4000" dirty="0">
                <a:solidFill>
                  <a:schemeClr val="tx1"/>
                </a:solidFill>
                <a:latin typeface="Arial Rounded MT Bold" panose="020F0704030504030204" pitchFamily="34" charset="0"/>
              </a:rPr>
              <a:t>For </a:t>
            </a:r>
            <a:r>
              <a:rPr lang="en-US" sz="4000" cap="small" dirty="0">
                <a:solidFill>
                  <a:schemeClr val="tx1"/>
                </a:solidFill>
                <a:latin typeface="Arial Rounded MT Bold" panose="020F0704030504030204" pitchFamily="34" charset="0"/>
              </a:rPr>
              <a:t>Adoni</a:t>
            </a:r>
            <a:r>
              <a:rPr lang="en-US" sz="4000" dirty="0">
                <a:solidFill>
                  <a:schemeClr val="tx1"/>
                </a:solidFill>
                <a:latin typeface="Arial Rounded MT Bold" panose="020F0704030504030204" pitchFamily="34" charset="0"/>
              </a:rPr>
              <a:t> Elohim will help. This is why no insult can wound me. This is why </a:t>
            </a:r>
            <a:r>
              <a:rPr lang="en-US" sz="4000" u="sng" dirty="0">
                <a:solidFill>
                  <a:srgbClr val="FFFF00"/>
                </a:solidFill>
                <a:latin typeface="Arial Rounded MT Bold" panose="020F0704030504030204" pitchFamily="34" charset="0"/>
              </a:rPr>
              <a:t>I have set my face like flint</a:t>
            </a:r>
            <a:r>
              <a:rPr lang="en-US" sz="4000" dirty="0">
                <a:solidFill>
                  <a:schemeClr val="tx1"/>
                </a:solidFill>
                <a:latin typeface="Arial Rounded MT Bold" panose="020F0704030504030204" pitchFamily="34" charset="0"/>
              </a:rPr>
              <a:t>, knowing I will not be put to shame.</a:t>
            </a:r>
          </a:p>
        </p:txBody>
      </p:sp>
    </p:spTree>
    <p:extLst>
      <p:ext uri="{BB962C8B-B14F-4D97-AF65-F5344CB8AC3E}">
        <p14:creationId xmlns:p14="http://schemas.microsoft.com/office/powerpoint/2010/main" val="34388261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C4573D-F874-64DE-3463-40257898AB43}"/>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83A181A1-9A8B-7EB7-9163-AFD62EFFFCD4}"/>
              </a:ext>
            </a:extLst>
          </p:cNvPr>
          <p:cNvSpPr>
            <a:spLocks noGrp="1"/>
          </p:cNvSpPr>
          <p:nvPr>
            <p:ph type="subTitle" idx="1"/>
          </p:nvPr>
        </p:nvSpPr>
        <p:spPr>
          <a:xfrm>
            <a:off x="228600" y="209550"/>
            <a:ext cx="8610600" cy="4800600"/>
          </a:xfrm>
        </p:spPr>
        <p:txBody>
          <a:bodyPr anchor="t">
            <a:normAutofit/>
          </a:bodyPr>
          <a:lstStyle/>
          <a:p>
            <a:pPr algn="l"/>
            <a:r>
              <a:rPr lang="en-US" sz="4000" baseline="30000" dirty="0">
                <a:solidFill>
                  <a:schemeClr val="tx1"/>
                </a:solidFill>
                <a:latin typeface="Arial Rounded MT Bold" panose="020F0704030504030204" pitchFamily="34" charset="0"/>
              </a:rPr>
              <a:t>Lk 9.51 </a:t>
            </a:r>
            <a:r>
              <a:rPr lang="en-US" sz="4000" dirty="0">
                <a:solidFill>
                  <a:schemeClr val="tx1"/>
                </a:solidFill>
                <a:latin typeface="Arial Rounded MT Bold" panose="020F0704030504030204" pitchFamily="34" charset="0"/>
              </a:rPr>
              <a:t>As the time approached for him to be taken up to heaven, Yeshua </a:t>
            </a:r>
            <a:r>
              <a:rPr lang="en-US" sz="4000" u="sng" dirty="0">
                <a:solidFill>
                  <a:srgbClr val="FFFF66"/>
                </a:solidFill>
                <a:latin typeface="Arial Rounded MT Bold" panose="020F0704030504030204" pitchFamily="34" charset="0"/>
              </a:rPr>
              <a:t>resolutely</a:t>
            </a:r>
            <a:r>
              <a:rPr lang="en-US" sz="4000" dirty="0">
                <a:solidFill>
                  <a:schemeClr val="tx1"/>
                </a:solidFill>
                <a:latin typeface="Arial Rounded MT Bold" panose="020F0704030504030204" pitchFamily="34" charset="0"/>
              </a:rPr>
              <a:t> set out for Yerushalayim.</a:t>
            </a:r>
          </a:p>
        </p:txBody>
      </p:sp>
    </p:spTree>
    <p:extLst>
      <p:ext uri="{BB962C8B-B14F-4D97-AF65-F5344CB8AC3E}">
        <p14:creationId xmlns:p14="http://schemas.microsoft.com/office/powerpoint/2010/main" val="35863243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2AB6A0-9CA1-6EE2-BFF7-A1CE86A4356B}"/>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0D69420D-DD62-0DD8-51DF-669DF5782B33}"/>
              </a:ext>
            </a:extLst>
          </p:cNvPr>
          <p:cNvSpPr>
            <a:spLocks noGrp="1"/>
          </p:cNvSpPr>
          <p:nvPr>
            <p:ph type="subTitle" idx="1"/>
          </p:nvPr>
        </p:nvSpPr>
        <p:spPr>
          <a:xfrm>
            <a:off x="228600" y="209550"/>
            <a:ext cx="8610600" cy="4800600"/>
          </a:xfrm>
        </p:spPr>
        <p:txBody>
          <a:bodyPr anchor="t">
            <a:normAutofit/>
          </a:bodyPr>
          <a:lstStyle/>
          <a:p>
            <a:pPr algn="l"/>
            <a:r>
              <a:rPr lang="en-US" altLang="en-US" sz="4000" baseline="30000" dirty="0">
                <a:solidFill>
                  <a:schemeClr val="tx1"/>
                </a:solidFill>
                <a:latin typeface="Arial Rounded MT Bold" panose="020F0704030504030204" pitchFamily="34" charset="0"/>
              </a:rPr>
              <a:t>Yn 16:33  </a:t>
            </a:r>
            <a:r>
              <a:rPr lang="en-US" altLang="en-US" sz="4000" dirty="0">
                <a:solidFill>
                  <a:schemeClr val="tx1"/>
                </a:solidFill>
                <a:latin typeface="Arial Rounded MT Bold" panose="020F0704030504030204" pitchFamily="34" charset="0"/>
              </a:rPr>
              <a:t>“I have said these things to you so that, united with me, you may have shalom. In the world, you have tsuris. But </a:t>
            </a:r>
            <a:r>
              <a:rPr lang="en-US" altLang="en-US" sz="4000" u="sng" dirty="0">
                <a:solidFill>
                  <a:srgbClr val="FFFF00"/>
                </a:solidFill>
                <a:latin typeface="Arial Rounded MT Bold" panose="020F0704030504030204" pitchFamily="34" charset="0"/>
              </a:rPr>
              <a:t>be brave! I have conquered the world</a:t>
            </a:r>
            <a:r>
              <a:rPr lang="en-US" altLang="en-US" sz="4000" dirty="0">
                <a:solidFill>
                  <a:schemeClr val="tx1"/>
                </a:solidFill>
                <a:latin typeface="Arial Rounded MT Bold" panose="020F0704030504030204" pitchFamily="34" charset="0"/>
              </a:rPr>
              <a:t>!”</a:t>
            </a:r>
            <a:endParaRPr lang="en-US" sz="4000" dirty="0">
              <a:solidFill>
                <a:schemeClr val="tx1"/>
              </a:solidFill>
              <a:latin typeface="Arial Rounded MT Bold" panose="020F0704030504030204" pitchFamily="34" charset="0"/>
            </a:endParaRPr>
          </a:p>
        </p:txBody>
      </p:sp>
    </p:spTree>
    <p:extLst>
      <p:ext uri="{BB962C8B-B14F-4D97-AF65-F5344CB8AC3E}">
        <p14:creationId xmlns:p14="http://schemas.microsoft.com/office/powerpoint/2010/main" val="27654036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311E10-ED39-48D0-165D-B12A94FBA55B}"/>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27CE25E7-244C-7C88-BD87-E8008F4D8F0C}"/>
              </a:ext>
            </a:extLst>
          </p:cNvPr>
          <p:cNvSpPr>
            <a:spLocks noGrp="1"/>
          </p:cNvSpPr>
          <p:nvPr>
            <p:ph type="subTitle" idx="1"/>
          </p:nvPr>
        </p:nvSpPr>
        <p:spPr>
          <a:xfrm>
            <a:off x="228600" y="209550"/>
            <a:ext cx="8610600" cy="4800600"/>
          </a:xfrm>
        </p:spPr>
        <p:txBody>
          <a:bodyPr anchor="t">
            <a:normAutofit/>
          </a:bodyPr>
          <a:lstStyle/>
          <a:p>
            <a:pPr algn="l"/>
            <a:r>
              <a:rPr lang="en-US" sz="4000" baseline="30000" dirty="0">
                <a:solidFill>
                  <a:schemeClr val="tx1"/>
                </a:solidFill>
                <a:latin typeface="Arial Rounded MT Bold" panose="020F0704030504030204" pitchFamily="34" charset="0"/>
              </a:rPr>
              <a:t>Acts 14.21-22 </a:t>
            </a:r>
            <a:r>
              <a:rPr lang="en-US" sz="4000" dirty="0">
                <a:solidFill>
                  <a:schemeClr val="tx1"/>
                </a:solidFill>
                <a:latin typeface="Arial Rounded MT Bold" panose="020F0704030504030204" pitchFamily="34" charset="0"/>
              </a:rPr>
              <a:t>After proclaiming the Good News in that city and making many people into talmidim, they returned to Lystra, Iconium and Antioch, strengthening the talmidim, encouraging them to remain true to the faith, and reminding them</a:t>
            </a:r>
          </a:p>
        </p:txBody>
      </p:sp>
    </p:spTree>
    <p:extLst>
      <p:ext uri="{BB962C8B-B14F-4D97-AF65-F5344CB8AC3E}">
        <p14:creationId xmlns:p14="http://schemas.microsoft.com/office/powerpoint/2010/main" val="15464658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BADC8E-BEAB-D2C8-5771-AF7EDA2C7E63}"/>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2F3B4397-924C-917C-E516-291C13824846}"/>
              </a:ext>
            </a:extLst>
          </p:cNvPr>
          <p:cNvSpPr>
            <a:spLocks noGrp="1"/>
          </p:cNvSpPr>
          <p:nvPr>
            <p:ph type="subTitle" idx="1"/>
          </p:nvPr>
        </p:nvSpPr>
        <p:spPr>
          <a:xfrm>
            <a:off x="228600" y="209550"/>
            <a:ext cx="8610600" cy="4800600"/>
          </a:xfrm>
        </p:spPr>
        <p:txBody>
          <a:bodyPr anchor="t">
            <a:normAutofit/>
          </a:bodyPr>
          <a:lstStyle/>
          <a:p>
            <a:pPr algn="l"/>
            <a:r>
              <a:rPr lang="en-US" sz="4000" baseline="30000" dirty="0">
                <a:solidFill>
                  <a:schemeClr val="tx1"/>
                </a:solidFill>
                <a:latin typeface="Arial Rounded MT Bold" panose="020F0704030504030204" pitchFamily="34" charset="0"/>
              </a:rPr>
              <a:t>Acts 14.22</a:t>
            </a:r>
            <a:r>
              <a:rPr lang="en-US" sz="4000" dirty="0">
                <a:solidFill>
                  <a:schemeClr val="tx1"/>
                </a:solidFill>
                <a:latin typeface="Arial Rounded MT Bold" panose="020F0704030504030204" pitchFamily="34" charset="0"/>
              </a:rPr>
              <a:t> It is through </a:t>
            </a:r>
            <a:r>
              <a:rPr lang="en-US" sz="4000" u="sng" dirty="0">
                <a:solidFill>
                  <a:srgbClr val="FFFF66"/>
                </a:solidFill>
                <a:latin typeface="Arial Rounded MT Bold" panose="020F0704030504030204" pitchFamily="34" charset="0"/>
              </a:rPr>
              <a:t>many hardships</a:t>
            </a:r>
            <a:r>
              <a:rPr lang="en-US" sz="4000" dirty="0">
                <a:solidFill>
                  <a:schemeClr val="tx1"/>
                </a:solidFill>
                <a:latin typeface="Arial Rounded MT Bold" panose="020F0704030504030204" pitchFamily="34" charset="0"/>
              </a:rPr>
              <a:t> that we must enter the Kingdom of God.</a:t>
            </a:r>
          </a:p>
        </p:txBody>
      </p:sp>
    </p:spTree>
    <p:extLst>
      <p:ext uri="{BB962C8B-B14F-4D97-AF65-F5344CB8AC3E}">
        <p14:creationId xmlns:p14="http://schemas.microsoft.com/office/powerpoint/2010/main" val="26398444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C07932-C250-0186-509B-73438E40F7A6}"/>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1D5AA1FE-FDAB-0256-41BD-4149FED886C8}"/>
              </a:ext>
            </a:extLst>
          </p:cNvPr>
          <p:cNvSpPr>
            <a:spLocks noGrp="1"/>
          </p:cNvSpPr>
          <p:nvPr>
            <p:ph type="subTitle" idx="1"/>
          </p:nvPr>
        </p:nvSpPr>
        <p:spPr>
          <a:xfrm>
            <a:off x="228600" y="209550"/>
            <a:ext cx="8610600" cy="4800600"/>
          </a:xfrm>
        </p:spPr>
        <p:txBody>
          <a:bodyPr anchor="t">
            <a:normAutofit/>
          </a:bodyPr>
          <a:lstStyle/>
          <a:p>
            <a:pPr algn="l"/>
            <a:r>
              <a:rPr lang="en-US" sz="4000" dirty="0">
                <a:solidFill>
                  <a:schemeClr val="tx1"/>
                </a:solidFill>
                <a:latin typeface="Arial Rounded MT Bold" panose="020F0704030504030204" pitchFamily="34" charset="0"/>
              </a:rPr>
              <a:t> </a:t>
            </a:r>
          </a:p>
        </p:txBody>
      </p:sp>
      <p:pic>
        <p:nvPicPr>
          <p:cNvPr id="6" name="Picture 5">
            <a:extLst>
              <a:ext uri="{FF2B5EF4-FFF2-40B4-BE49-F238E27FC236}">
                <a16:creationId xmlns:a16="http://schemas.microsoft.com/office/drawing/2014/main" id="{3DC9DFC9-5DC6-B1BF-5737-4E91F513B8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5143500"/>
          </a:xfrm>
          <a:prstGeom prst="rect">
            <a:avLst/>
          </a:prstGeom>
        </p:spPr>
      </p:pic>
    </p:spTree>
    <p:extLst>
      <p:ext uri="{BB962C8B-B14F-4D97-AF65-F5344CB8AC3E}">
        <p14:creationId xmlns:p14="http://schemas.microsoft.com/office/powerpoint/2010/main" val="15298047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F9E4CE-E593-F670-F3FB-1D4E37CB8C32}"/>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66C202F3-4B54-4A39-61FB-229CB8AFC438}"/>
              </a:ext>
            </a:extLst>
          </p:cNvPr>
          <p:cNvSpPr>
            <a:spLocks noGrp="1"/>
          </p:cNvSpPr>
          <p:nvPr>
            <p:ph type="subTitle" idx="1"/>
          </p:nvPr>
        </p:nvSpPr>
        <p:spPr>
          <a:xfrm>
            <a:off x="228600" y="209550"/>
            <a:ext cx="8610600" cy="4800600"/>
          </a:xfrm>
        </p:spPr>
        <p:txBody>
          <a:bodyPr anchor="t">
            <a:normAutofit/>
          </a:bodyPr>
          <a:lstStyle/>
          <a:p>
            <a:pPr algn="l"/>
            <a:r>
              <a:rPr lang="en-US" sz="4000" baseline="30000" dirty="0">
                <a:solidFill>
                  <a:schemeClr val="tx1"/>
                </a:solidFill>
                <a:latin typeface="Arial Rounded MT Bold" panose="020F0704030504030204" pitchFamily="34" charset="0"/>
              </a:rPr>
              <a:t>Ro 8.17</a:t>
            </a:r>
            <a:r>
              <a:rPr lang="en-US" sz="4000" dirty="0">
                <a:solidFill>
                  <a:schemeClr val="tx1"/>
                </a:solidFill>
                <a:latin typeface="Arial Rounded MT Bold" panose="020F0704030504030204" pitchFamily="34" charset="0"/>
              </a:rPr>
              <a:t>  If we are children, then we are also heirs, heirs of God and joint-heirs with the Messiah — provided </a:t>
            </a:r>
            <a:r>
              <a:rPr lang="en-US" sz="4000" u="sng" dirty="0">
                <a:solidFill>
                  <a:srgbClr val="FFFF66"/>
                </a:solidFill>
                <a:latin typeface="Arial Rounded MT Bold" panose="020F0704030504030204" pitchFamily="34" charset="0"/>
              </a:rPr>
              <a:t>we are suffering with him</a:t>
            </a:r>
            <a:r>
              <a:rPr lang="en-US" sz="4000" dirty="0">
                <a:solidFill>
                  <a:schemeClr val="tx1"/>
                </a:solidFill>
                <a:latin typeface="Arial Rounded MT Bold" panose="020F0704030504030204" pitchFamily="34" charset="0"/>
              </a:rPr>
              <a:t> in order also to be glorified with him.</a:t>
            </a:r>
          </a:p>
        </p:txBody>
      </p:sp>
    </p:spTree>
    <p:extLst>
      <p:ext uri="{BB962C8B-B14F-4D97-AF65-F5344CB8AC3E}">
        <p14:creationId xmlns:p14="http://schemas.microsoft.com/office/powerpoint/2010/main" val="7921784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CADFBC-2264-9777-1D1D-26BA665C6B0A}"/>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803B79BF-9DAE-7576-F3F2-07846D7B31A0}"/>
              </a:ext>
            </a:extLst>
          </p:cNvPr>
          <p:cNvSpPr>
            <a:spLocks noGrp="1"/>
          </p:cNvSpPr>
          <p:nvPr>
            <p:ph type="subTitle" idx="1"/>
          </p:nvPr>
        </p:nvSpPr>
        <p:spPr>
          <a:xfrm>
            <a:off x="228600" y="209550"/>
            <a:ext cx="8610600" cy="4800600"/>
          </a:xfrm>
        </p:spPr>
        <p:txBody>
          <a:bodyPr anchor="t">
            <a:normAutofit/>
          </a:bodyPr>
          <a:lstStyle/>
          <a:p>
            <a:pPr algn="l"/>
            <a:r>
              <a:rPr lang="en-US" sz="4000" dirty="0">
                <a:solidFill>
                  <a:schemeClr val="tx1"/>
                </a:solidFill>
                <a:latin typeface="Arial Rounded MT Bold" panose="020F0704030504030204" pitchFamily="34" charset="0"/>
              </a:rPr>
              <a:t>Aristotle: 'Courage is the first of human qualities because it is the quality which guarantees the others.'</a:t>
            </a:r>
          </a:p>
        </p:txBody>
      </p:sp>
    </p:spTree>
    <p:extLst>
      <p:ext uri="{BB962C8B-B14F-4D97-AF65-F5344CB8AC3E}">
        <p14:creationId xmlns:p14="http://schemas.microsoft.com/office/powerpoint/2010/main" val="8607409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882F2D-6800-8002-C75F-DDBFB4D47ED8}"/>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5B3E1E34-34E2-B6F9-20A8-F84A58D11622}"/>
              </a:ext>
            </a:extLst>
          </p:cNvPr>
          <p:cNvSpPr>
            <a:spLocks noGrp="1"/>
          </p:cNvSpPr>
          <p:nvPr>
            <p:ph type="subTitle" idx="1"/>
          </p:nvPr>
        </p:nvSpPr>
        <p:spPr>
          <a:xfrm>
            <a:off x="228600" y="209550"/>
            <a:ext cx="8610600" cy="4800600"/>
          </a:xfrm>
        </p:spPr>
        <p:txBody>
          <a:bodyPr anchor="t">
            <a:normAutofit/>
          </a:bodyPr>
          <a:lstStyle/>
          <a:p>
            <a:pPr algn="l"/>
            <a:r>
              <a:rPr lang="en-US" sz="4000" dirty="0">
                <a:solidFill>
                  <a:schemeClr val="tx1"/>
                </a:solidFill>
                <a:latin typeface="Arial Rounded MT Bold" panose="020F0704030504030204" pitchFamily="34" charset="0"/>
              </a:rPr>
              <a:t> </a:t>
            </a:r>
          </a:p>
        </p:txBody>
      </p:sp>
      <p:pic>
        <p:nvPicPr>
          <p:cNvPr id="4" name="Picture 3">
            <a:extLst>
              <a:ext uri="{FF2B5EF4-FFF2-40B4-BE49-F238E27FC236}">
                <a16:creationId xmlns:a16="http://schemas.microsoft.com/office/drawing/2014/main" id="{EB7A34EC-7D1E-15E5-1E73-4CA51A0C34E8}"/>
              </a:ext>
            </a:extLst>
          </p:cNvPr>
          <p:cNvPicPr>
            <a:picLocks noChangeAspect="1"/>
          </p:cNvPicPr>
          <p:nvPr/>
        </p:nvPicPr>
        <p:blipFill>
          <a:blip r:embed="rId3"/>
          <a:stretch>
            <a:fillRect/>
          </a:stretch>
        </p:blipFill>
        <p:spPr>
          <a:xfrm>
            <a:off x="-89761" y="0"/>
            <a:ext cx="9233761" cy="5093982"/>
          </a:xfrm>
          <a:prstGeom prst="rect">
            <a:avLst/>
          </a:prstGeom>
        </p:spPr>
      </p:pic>
    </p:spTree>
    <p:extLst>
      <p:ext uri="{BB962C8B-B14F-4D97-AF65-F5344CB8AC3E}">
        <p14:creationId xmlns:p14="http://schemas.microsoft.com/office/powerpoint/2010/main" val="40154600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67E3EE-61EA-B320-8CDD-3B6708951CB8}"/>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4F02BD0C-D05F-BE41-33E3-8F09ADB28AB0}"/>
              </a:ext>
            </a:extLst>
          </p:cNvPr>
          <p:cNvSpPr>
            <a:spLocks noGrp="1"/>
          </p:cNvSpPr>
          <p:nvPr>
            <p:ph type="subTitle" idx="1"/>
          </p:nvPr>
        </p:nvSpPr>
        <p:spPr>
          <a:xfrm>
            <a:off x="228600" y="209550"/>
            <a:ext cx="8610600" cy="4800600"/>
          </a:xfrm>
        </p:spPr>
        <p:txBody>
          <a:bodyPr anchor="t">
            <a:normAutofit fontScale="92500" lnSpcReduction="10000"/>
          </a:bodyPr>
          <a:lstStyle/>
          <a:p>
            <a:pPr algn="l"/>
            <a:r>
              <a:rPr lang="en-US" sz="4000" dirty="0">
                <a:solidFill>
                  <a:schemeClr val="tx1"/>
                </a:solidFill>
                <a:latin typeface="Arial Rounded MT Bold" panose="020F0704030504030204" pitchFamily="34" charset="0"/>
              </a:rPr>
              <a:t>“I am convinced courage is the rarest of all good traits. There are far more kind and honest people than there are courageous people. Unfortunately, however, in the battle against evil, all the good traits in the world amount to little when not accompanied by courage.”</a:t>
            </a:r>
          </a:p>
          <a:p>
            <a:pPr algn="l"/>
            <a:r>
              <a:rPr lang="en-US" sz="4000" dirty="0">
                <a:solidFill>
                  <a:schemeClr val="tx1"/>
                </a:solidFill>
                <a:latin typeface="Arial Rounded MT Bold" panose="020F0704030504030204" pitchFamily="34" charset="0"/>
              </a:rPr>
              <a:t>― Dennis Prager, The Rational Bible: Exodus</a:t>
            </a:r>
          </a:p>
        </p:txBody>
      </p:sp>
    </p:spTree>
    <p:extLst>
      <p:ext uri="{BB962C8B-B14F-4D97-AF65-F5344CB8AC3E}">
        <p14:creationId xmlns:p14="http://schemas.microsoft.com/office/powerpoint/2010/main" val="26393952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0D1C36-5780-2406-5008-6FF9CC880F87}"/>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CD10E38F-944E-A9B6-A5D8-E2B6CC5300C3}"/>
              </a:ext>
            </a:extLst>
          </p:cNvPr>
          <p:cNvSpPr>
            <a:spLocks noGrp="1"/>
          </p:cNvSpPr>
          <p:nvPr>
            <p:ph type="subTitle" idx="1"/>
          </p:nvPr>
        </p:nvSpPr>
        <p:spPr>
          <a:xfrm>
            <a:off x="228600" y="209550"/>
            <a:ext cx="8610600" cy="4800600"/>
          </a:xfrm>
        </p:spPr>
        <p:txBody>
          <a:bodyPr anchor="t">
            <a:normAutofit/>
          </a:bodyPr>
          <a:lstStyle/>
          <a:p>
            <a:pPr algn="l"/>
            <a:r>
              <a:rPr lang="en-US" sz="4000" dirty="0">
                <a:solidFill>
                  <a:schemeClr val="tx1"/>
                </a:solidFill>
                <a:latin typeface="Arial Rounded MT Bold" panose="020F0704030504030204" pitchFamily="34" charset="0"/>
              </a:rPr>
              <a:t>  </a:t>
            </a:r>
          </a:p>
        </p:txBody>
      </p:sp>
      <p:pic>
        <p:nvPicPr>
          <p:cNvPr id="8" name="Picture 7">
            <a:extLst>
              <a:ext uri="{FF2B5EF4-FFF2-40B4-BE49-F238E27FC236}">
                <a16:creationId xmlns:a16="http://schemas.microsoft.com/office/drawing/2014/main" id="{444A337A-D8B6-0A11-22BD-6FFBDA264FD0}"/>
              </a:ext>
            </a:extLst>
          </p:cNvPr>
          <p:cNvPicPr>
            <a:picLocks noChangeAspect="1"/>
          </p:cNvPicPr>
          <p:nvPr/>
        </p:nvPicPr>
        <p:blipFill>
          <a:blip r:embed="rId3"/>
          <a:stretch>
            <a:fillRect/>
          </a:stretch>
        </p:blipFill>
        <p:spPr>
          <a:xfrm>
            <a:off x="1846307" y="0"/>
            <a:ext cx="5451385" cy="5143500"/>
          </a:xfrm>
          <a:prstGeom prst="rect">
            <a:avLst/>
          </a:prstGeom>
        </p:spPr>
      </p:pic>
    </p:spTree>
    <p:extLst>
      <p:ext uri="{BB962C8B-B14F-4D97-AF65-F5344CB8AC3E}">
        <p14:creationId xmlns:p14="http://schemas.microsoft.com/office/powerpoint/2010/main" val="42684985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ED3CC2-D28D-6AE1-3910-D3D5E41E77F1}"/>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B12A6E2C-062C-78FF-716A-605CA222609E}"/>
              </a:ext>
            </a:extLst>
          </p:cNvPr>
          <p:cNvSpPr>
            <a:spLocks noGrp="1"/>
          </p:cNvSpPr>
          <p:nvPr>
            <p:ph type="subTitle" idx="1"/>
          </p:nvPr>
        </p:nvSpPr>
        <p:spPr>
          <a:xfrm>
            <a:off x="228600" y="209550"/>
            <a:ext cx="3352800" cy="4800600"/>
          </a:xfrm>
        </p:spPr>
        <p:txBody>
          <a:bodyPr anchor="t">
            <a:normAutofit/>
          </a:bodyPr>
          <a:lstStyle/>
          <a:p>
            <a:pPr algn="l"/>
            <a:r>
              <a:rPr lang="en-US" sz="4000" dirty="0">
                <a:solidFill>
                  <a:schemeClr val="tx1"/>
                </a:solidFill>
                <a:latin typeface="Arial Rounded MT Bold" panose="020F0704030504030204" pitchFamily="34" charset="0"/>
              </a:rPr>
              <a:t>Courage challenges us to move beyond our comfort zone.</a:t>
            </a:r>
          </a:p>
        </p:txBody>
      </p:sp>
      <p:pic>
        <p:nvPicPr>
          <p:cNvPr id="4" name="Picture 3">
            <a:extLst>
              <a:ext uri="{FF2B5EF4-FFF2-40B4-BE49-F238E27FC236}">
                <a16:creationId xmlns:a16="http://schemas.microsoft.com/office/drawing/2014/main" id="{EF4F1782-E0C2-0511-5B6D-18D7CED48DC1}"/>
              </a:ext>
            </a:extLst>
          </p:cNvPr>
          <p:cNvPicPr>
            <a:picLocks noChangeAspect="1"/>
          </p:cNvPicPr>
          <p:nvPr/>
        </p:nvPicPr>
        <p:blipFill>
          <a:blip r:embed="rId3"/>
          <a:srcRect l="12335" t="10545" r="10080" b="5091"/>
          <a:stretch>
            <a:fillRect/>
          </a:stretch>
        </p:blipFill>
        <p:spPr>
          <a:xfrm>
            <a:off x="3733800" y="-28381"/>
            <a:ext cx="5410200" cy="4114800"/>
          </a:xfrm>
          <a:prstGeom prst="rect">
            <a:avLst/>
          </a:prstGeom>
        </p:spPr>
      </p:pic>
    </p:spTree>
    <p:extLst>
      <p:ext uri="{BB962C8B-B14F-4D97-AF65-F5344CB8AC3E}">
        <p14:creationId xmlns:p14="http://schemas.microsoft.com/office/powerpoint/2010/main" val="12392191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65EBA4-F3A9-1D65-7006-15E75B7FA8D8}"/>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EC1A3C26-0629-5FCC-1D3F-2723243CBE02}"/>
              </a:ext>
            </a:extLst>
          </p:cNvPr>
          <p:cNvSpPr>
            <a:spLocks noGrp="1"/>
          </p:cNvSpPr>
          <p:nvPr>
            <p:ph type="subTitle" idx="1"/>
          </p:nvPr>
        </p:nvSpPr>
        <p:spPr>
          <a:xfrm>
            <a:off x="228600" y="209550"/>
            <a:ext cx="8610600" cy="4800600"/>
          </a:xfrm>
        </p:spPr>
        <p:txBody>
          <a:bodyPr anchor="t">
            <a:normAutofit/>
          </a:bodyPr>
          <a:lstStyle/>
          <a:p>
            <a:pPr algn="l"/>
            <a:r>
              <a:rPr lang="en-US" sz="4000" dirty="0">
                <a:solidFill>
                  <a:schemeClr val="tx1"/>
                </a:solidFill>
                <a:latin typeface="Arial Rounded MT Bold" panose="020F0704030504030204" pitchFamily="34" charset="0"/>
              </a:rPr>
              <a:t>Stand by our principles</a:t>
            </a:r>
          </a:p>
          <a:p>
            <a:pPr algn="l"/>
            <a:r>
              <a:rPr lang="en-US" sz="4000" dirty="0">
                <a:solidFill>
                  <a:schemeClr val="tx1"/>
                </a:solidFill>
                <a:latin typeface="Arial Rounded MT Bold" panose="020F0704030504030204" pitchFamily="34" charset="0"/>
              </a:rPr>
              <a:t>Embark on a new path.</a:t>
            </a:r>
          </a:p>
        </p:txBody>
      </p:sp>
      <p:pic>
        <p:nvPicPr>
          <p:cNvPr id="4" name="Picture 3">
            <a:extLst>
              <a:ext uri="{FF2B5EF4-FFF2-40B4-BE49-F238E27FC236}">
                <a16:creationId xmlns:a16="http://schemas.microsoft.com/office/drawing/2014/main" id="{AB1B0E08-1201-9CEF-822C-9AB5B3E04D65}"/>
              </a:ext>
            </a:extLst>
          </p:cNvPr>
          <p:cNvPicPr>
            <a:picLocks noChangeAspect="1"/>
          </p:cNvPicPr>
          <p:nvPr/>
        </p:nvPicPr>
        <p:blipFill>
          <a:blip r:embed="rId3"/>
          <a:stretch>
            <a:fillRect/>
          </a:stretch>
        </p:blipFill>
        <p:spPr>
          <a:xfrm>
            <a:off x="914400" y="1645536"/>
            <a:ext cx="6781800" cy="3364614"/>
          </a:xfrm>
          <a:prstGeom prst="rect">
            <a:avLst/>
          </a:prstGeom>
        </p:spPr>
      </p:pic>
    </p:spTree>
    <p:extLst>
      <p:ext uri="{BB962C8B-B14F-4D97-AF65-F5344CB8AC3E}">
        <p14:creationId xmlns:p14="http://schemas.microsoft.com/office/powerpoint/2010/main" val="18145653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8A2880-112B-7A02-E0B2-0FAE7ED4D5AA}"/>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5C1DC68A-7268-13CF-0566-B6ED92D9D3E5}"/>
              </a:ext>
            </a:extLst>
          </p:cNvPr>
          <p:cNvSpPr>
            <a:spLocks noGrp="1"/>
          </p:cNvSpPr>
          <p:nvPr>
            <p:ph type="subTitle" idx="1"/>
          </p:nvPr>
        </p:nvSpPr>
        <p:spPr>
          <a:xfrm>
            <a:off x="228600" y="209550"/>
            <a:ext cx="8610600" cy="4800600"/>
          </a:xfrm>
        </p:spPr>
        <p:txBody>
          <a:bodyPr anchor="t">
            <a:normAutofit/>
          </a:bodyPr>
          <a:lstStyle/>
          <a:p>
            <a:pPr marL="569913" indent="-569913" algn="l">
              <a:buFont typeface="+mj-lt"/>
              <a:buAutoNum type="arabicPeriod"/>
            </a:pPr>
            <a:r>
              <a:rPr lang="en-US" sz="4000" dirty="0">
                <a:solidFill>
                  <a:schemeClr val="tx1"/>
                </a:solidFill>
                <a:latin typeface="Arial Rounded MT Bold" panose="020F0704030504030204" pitchFamily="34" charset="0"/>
              </a:rPr>
              <a:t>Intention: deliberate choice</a:t>
            </a:r>
          </a:p>
          <a:p>
            <a:pPr marL="569913" indent="-569913" algn="l">
              <a:buFont typeface="+mj-lt"/>
              <a:buAutoNum type="arabicPeriod"/>
            </a:pPr>
            <a:r>
              <a:rPr lang="en-US" sz="4000" dirty="0">
                <a:solidFill>
                  <a:schemeClr val="tx1"/>
                </a:solidFill>
                <a:latin typeface="Arial Rounded MT Bold" panose="020F0704030504030204" pitchFamily="34" charset="0"/>
              </a:rPr>
              <a:t>Noble meaningful goal</a:t>
            </a:r>
          </a:p>
          <a:p>
            <a:pPr marL="569913" indent="-569913" algn="l">
              <a:buFont typeface="+mj-lt"/>
              <a:buAutoNum type="arabicPeriod"/>
            </a:pPr>
            <a:r>
              <a:rPr lang="en-US" sz="4000" dirty="0">
                <a:solidFill>
                  <a:schemeClr val="tx1"/>
                </a:solidFill>
                <a:latin typeface="Arial Rounded MT Bold" panose="020F0704030504030204" pitchFamily="34" charset="0"/>
              </a:rPr>
              <a:t>Real risk</a:t>
            </a:r>
          </a:p>
          <a:p>
            <a:pPr algn="l"/>
            <a:endParaRPr lang="en-US" sz="4000" dirty="0">
              <a:solidFill>
                <a:schemeClr val="tx1"/>
              </a:solidFill>
              <a:latin typeface="Arial Rounded MT Bold" panose="020F0704030504030204" pitchFamily="34" charset="0"/>
            </a:endParaRPr>
          </a:p>
        </p:txBody>
      </p:sp>
      <p:pic>
        <p:nvPicPr>
          <p:cNvPr id="4" name="Picture 3">
            <a:extLst>
              <a:ext uri="{FF2B5EF4-FFF2-40B4-BE49-F238E27FC236}">
                <a16:creationId xmlns:a16="http://schemas.microsoft.com/office/drawing/2014/main" id="{FF20878B-4DBE-64E2-4FF5-24CD66D38AAC}"/>
              </a:ext>
            </a:extLst>
          </p:cNvPr>
          <p:cNvPicPr>
            <a:picLocks noChangeAspect="1"/>
          </p:cNvPicPr>
          <p:nvPr/>
        </p:nvPicPr>
        <p:blipFill>
          <a:blip r:embed="rId3"/>
          <a:stretch>
            <a:fillRect/>
          </a:stretch>
        </p:blipFill>
        <p:spPr>
          <a:xfrm>
            <a:off x="3886200" y="1561747"/>
            <a:ext cx="5147047" cy="3372203"/>
          </a:xfrm>
          <a:prstGeom prst="rect">
            <a:avLst/>
          </a:prstGeom>
        </p:spPr>
      </p:pic>
    </p:spTree>
    <p:extLst>
      <p:ext uri="{BB962C8B-B14F-4D97-AF65-F5344CB8AC3E}">
        <p14:creationId xmlns:p14="http://schemas.microsoft.com/office/powerpoint/2010/main" val="1295974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77D120-71BB-143A-E9BC-AFB430D8BE7A}"/>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601A5B8B-C970-9BFB-2CBE-E4536FA24017}"/>
              </a:ext>
            </a:extLst>
          </p:cNvPr>
          <p:cNvSpPr>
            <a:spLocks noGrp="1"/>
          </p:cNvSpPr>
          <p:nvPr>
            <p:ph type="subTitle" idx="1"/>
          </p:nvPr>
        </p:nvSpPr>
        <p:spPr>
          <a:xfrm>
            <a:off x="228600" y="209550"/>
            <a:ext cx="8610600" cy="4800600"/>
          </a:xfrm>
        </p:spPr>
        <p:txBody>
          <a:bodyPr anchor="t">
            <a:normAutofit/>
          </a:bodyPr>
          <a:lstStyle/>
          <a:p>
            <a:pPr marL="344488" indent="-344488" algn="l">
              <a:buFont typeface="Arial" panose="020B0604020202020204" pitchFamily="34" charset="0"/>
              <a:buChar char="•"/>
            </a:pPr>
            <a:r>
              <a:rPr lang="en-US" sz="4000" dirty="0">
                <a:solidFill>
                  <a:schemeClr val="tx1"/>
                </a:solidFill>
                <a:latin typeface="Arial Rounded MT Bold" panose="020F0704030504030204" pitchFamily="34" charset="0"/>
              </a:rPr>
              <a:t>General: military</a:t>
            </a:r>
          </a:p>
          <a:p>
            <a:pPr marL="344488" indent="-344488" algn="l">
              <a:buFont typeface="Arial" panose="020B0604020202020204" pitchFamily="34" charset="0"/>
              <a:buChar char="•"/>
            </a:pPr>
            <a:r>
              <a:rPr lang="en-US" sz="4000" dirty="0">
                <a:solidFill>
                  <a:schemeClr val="tx1"/>
                </a:solidFill>
                <a:latin typeface="Arial Rounded MT Bold" panose="020F0704030504030204" pitchFamily="34" charset="0"/>
              </a:rPr>
              <a:t>Moral: stand up in a progressive university</a:t>
            </a:r>
          </a:p>
          <a:p>
            <a:pPr marL="344488" indent="-344488" algn="l">
              <a:buFont typeface="Arial" panose="020B0604020202020204" pitchFamily="34" charset="0"/>
              <a:buChar char="•"/>
            </a:pPr>
            <a:r>
              <a:rPr lang="en-US" sz="4000" dirty="0">
                <a:solidFill>
                  <a:schemeClr val="tx1"/>
                </a:solidFill>
                <a:latin typeface="Arial Rounded MT Bold" panose="020F0704030504030204" pitchFamily="34" charset="0"/>
              </a:rPr>
              <a:t>Personal: overcome a phobia</a:t>
            </a:r>
          </a:p>
          <a:p>
            <a:pPr algn="l"/>
            <a:endParaRPr lang="en-US" sz="4000" dirty="0">
              <a:solidFill>
                <a:schemeClr val="tx1"/>
              </a:solidFill>
              <a:latin typeface="Arial Rounded MT Bold" panose="020F0704030504030204" pitchFamily="34" charset="0"/>
            </a:endParaRPr>
          </a:p>
        </p:txBody>
      </p:sp>
    </p:spTree>
    <p:extLst>
      <p:ext uri="{BB962C8B-B14F-4D97-AF65-F5344CB8AC3E}">
        <p14:creationId xmlns:p14="http://schemas.microsoft.com/office/powerpoint/2010/main" val="34079917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E6E868-E572-6E53-F681-D4F93E3F8BD3}"/>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B89ACC1C-DD15-0E74-321B-B9C491DE153A}"/>
              </a:ext>
            </a:extLst>
          </p:cNvPr>
          <p:cNvSpPr>
            <a:spLocks noGrp="1"/>
          </p:cNvSpPr>
          <p:nvPr>
            <p:ph type="subTitle" idx="1"/>
          </p:nvPr>
        </p:nvSpPr>
        <p:spPr>
          <a:xfrm>
            <a:off x="228600" y="209550"/>
            <a:ext cx="8610600" cy="4800600"/>
          </a:xfrm>
        </p:spPr>
        <p:txBody>
          <a:bodyPr anchor="t">
            <a:normAutofit/>
          </a:bodyPr>
          <a:lstStyle/>
          <a:p>
            <a:pPr algn="l"/>
            <a:r>
              <a:rPr lang="en-US" sz="4000" dirty="0">
                <a:solidFill>
                  <a:schemeClr val="tx1"/>
                </a:solidFill>
                <a:latin typeface="Arial Rounded MT Bold" panose="020F0704030504030204" pitchFamily="34" charset="0"/>
              </a:rPr>
              <a:t>Courage gap: what you fear and what you can become.</a:t>
            </a:r>
          </a:p>
        </p:txBody>
      </p:sp>
      <p:pic>
        <p:nvPicPr>
          <p:cNvPr id="4" name="Picture 3">
            <a:extLst>
              <a:ext uri="{FF2B5EF4-FFF2-40B4-BE49-F238E27FC236}">
                <a16:creationId xmlns:a16="http://schemas.microsoft.com/office/drawing/2014/main" id="{62FFA98C-ABD7-5F08-C083-867C6ECB18D3}"/>
              </a:ext>
            </a:extLst>
          </p:cNvPr>
          <p:cNvPicPr>
            <a:picLocks noChangeAspect="1"/>
          </p:cNvPicPr>
          <p:nvPr/>
        </p:nvPicPr>
        <p:blipFill>
          <a:blip r:embed="rId3"/>
          <a:stretch>
            <a:fillRect/>
          </a:stretch>
        </p:blipFill>
        <p:spPr>
          <a:xfrm>
            <a:off x="1260137" y="1472056"/>
            <a:ext cx="7848096" cy="3650839"/>
          </a:xfrm>
          <a:prstGeom prst="rect">
            <a:avLst/>
          </a:prstGeom>
        </p:spPr>
      </p:pic>
    </p:spTree>
    <p:extLst>
      <p:ext uri="{BB962C8B-B14F-4D97-AF65-F5344CB8AC3E}">
        <p14:creationId xmlns:p14="http://schemas.microsoft.com/office/powerpoint/2010/main" val="28949051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D2D244-91BF-F21C-84A7-5E0B9A86B7A1}"/>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EA7D7D2C-8CF8-D314-B982-EEACAE15AF36}"/>
              </a:ext>
            </a:extLst>
          </p:cNvPr>
          <p:cNvSpPr>
            <a:spLocks noGrp="1"/>
          </p:cNvSpPr>
          <p:nvPr>
            <p:ph type="subTitle" idx="1"/>
          </p:nvPr>
        </p:nvSpPr>
        <p:spPr>
          <a:xfrm>
            <a:off x="228600" y="209550"/>
            <a:ext cx="8610600" cy="4800600"/>
          </a:xfrm>
        </p:spPr>
        <p:txBody>
          <a:bodyPr anchor="t">
            <a:normAutofit/>
          </a:bodyPr>
          <a:lstStyle/>
          <a:p>
            <a:pPr algn="l"/>
            <a:r>
              <a:rPr lang="en-US" sz="4000" baseline="30000" dirty="0">
                <a:solidFill>
                  <a:schemeClr val="tx1"/>
                </a:solidFill>
                <a:latin typeface="Arial Rounded MT Bold" panose="020F0704030504030204" pitchFamily="34" charset="0"/>
              </a:rPr>
              <a:t>Dvarim 31.23</a:t>
            </a:r>
            <a:r>
              <a:rPr lang="en-US" sz="4000" dirty="0">
                <a:solidFill>
                  <a:schemeClr val="tx1"/>
                </a:solidFill>
                <a:latin typeface="Arial Rounded MT Bold" panose="020F0704030504030204" pitchFamily="34" charset="0"/>
              </a:rPr>
              <a:t> </a:t>
            </a:r>
            <a:r>
              <a:rPr lang="en-US" sz="4000" cap="small" dirty="0">
                <a:solidFill>
                  <a:schemeClr val="tx1"/>
                </a:solidFill>
                <a:latin typeface="Arial Rounded MT Bold" panose="020F0704030504030204" pitchFamily="34" charset="0"/>
              </a:rPr>
              <a:t>Adoni</a:t>
            </a:r>
            <a:r>
              <a:rPr lang="en-US" sz="4000" dirty="0">
                <a:solidFill>
                  <a:schemeClr val="tx1"/>
                </a:solidFill>
                <a:latin typeface="Arial Rounded MT Bold" panose="020F0704030504030204" pitchFamily="34" charset="0"/>
              </a:rPr>
              <a:t> also commissioned </a:t>
            </a:r>
            <a:r>
              <a:rPr lang="en-US" sz="4000" dirty="0" err="1">
                <a:solidFill>
                  <a:schemeClr val="tx1"/>
                </a:solidFill>
                <a:latin typeface="Arial Rounded MT Bold" panose="020F0704030504030204" pitchFamily="34" charset="0"/>
              </a:rPr>
              <a:t>Y’hoshua</a:t>
            </a:r>
            <a:r>
              <a:rPr lang="en-US" sz="4000" dirty="0">
                <a:solidFill>
                  <a:schemeClr val="tx1"/>
                </a:solidFill>
                <a:latin typeface="Arial Rounded MT Bold" panose="020F0704030504030204" pitchFamily="34" charset="0"/>
              </a:rPr>
              <a:t> the son of Nun with these words: “</a:t>
            </a:r>
            <a:r>
              <a:rPr lang="en-US" sz="4000" u="sng" dirty="0">
                <a:solidFill>
                  <a:srgbClr val="FFFF00"/>
                </a:solidFill>
                <a:latin typeface="Arial Rounded MT Bold" panose="020F0704030504030204" pitchFamily="34" charset="0"/>
              </a:rPr>
              <a:t>Be strong and full of courage</a:t>
            </a:r>
            <a:r>
              <a:rPr lang="en-US" sz="4000" dirty="0">
                <a:solidFill>
                  <a:schemeClr val="tx1"/>
                </a:solidFill>
                <a:latin typeface="Arial Rounded MT Bold" panose="020F0704030504030204" pitchFamily="34" charset="0"/>
              </a:rPr>
              <a:t>; for you are to bring the people of Isra’el into the land about which I swore to them; and I will be with you.”</a:t>
            </a:r>
          </a:p>
        </p:txBody>
      </p:sp>
    </p:spTree>
    <p:extLst>
      <p:ext uri="{BB962C8B-B14F-4D97-AF65-F5344CB8AC3E}">
        <p14:creationId xmlns:p14="http://schemas.microsoft.com/office/powerpoint/2010/main" val="99232696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5948F5-F806-9670-4EBF-223EC4400608}"/>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719587B6-C1DC-2012-107B-AD2E110948E2}"/>
              </a:ext>
            </a:extLst>
          </p:cNvPr>
          <p:cNvSpPr>
            <a:spLocks noGrp="1"/>
          </p:cNvSpPr>
          <p:nvPr>
            <p:ph type="subTitle" idx="1"/>
          </p:nvPr>
        </p:nvSpPr>
        <p:spPr>
          <a:xfrm>
            <a:off x="228600" y="209550"/>
            <a:ext cx="8610600" cy="4800600"/>
          </a:xfrm>
        </p:spPr>
        <p:txBody>
          <a:bodyPr anchor="t">
            <a:normAutofit/>
          </a:bodyPr>
          <a:lstStyle/>
          <a:p>
            <a:pPr algn="l"/>
            <a:r>
              <a:rPr lang="en-US" sz="4000" dirty="0">
                <a:solidFill>
                  <a:schemeClr val="tx1"/>
                </a:solidFill>
                <a:latin typeface="Arial Rounded MT Bold" panose="020F0704030504030204" pitchFamily="34" charset="0"/>
              </a:rPr>
              <a:t> </a:t>
            </a:r>
          </a:p>
        </p:txBody>
      </p:sp>
      <p:pic>
        <p:nvPicPr>
          <p:cNvPr id="4" name="Picture 3">
            <a:extLst>
              <a:ext uri="{FF2B5EF4-FFF2-40B4-BE49-F238E27FC236}">
                <a16:creationId xmlns:a16="http://schemas.microsoft.com/office/drawing/2014/main" id="{2C027A10-FCC3-237E-BF0D-07734D0D7ACD}"/>
              </a:ext>
            </a:extLst>
          </p:cNvPr>
          <p:cNvPicPr>
            <a:picLocks noChangeAspect="1"/>
          </p:cNvPicPr>
          <p:nvPr/>
        </p:nvPicPr>
        <p:blipFill>
          <a:blip r:embed="rId3"/>
          <a:stretch>
            <a:fillRect/>
          </a:stretch>
        </p:blipFill>
        <p:spPr>
          <a:xfrm>
            <a:off x="15551" y="0"/>
            <a:ext cx="9144000" cy="4086504"/>
          </a:xfrm>
          <a:prstGeom prst="rect">
            <a:avLst/>
          </a:prstGeom>
        </p:spPr>
      </p:pic>
    </p:spTree>
    <p:extLst>
      <p:ext uri="{BB962C8B-B14F-4D97-AF65-F5344CB8AC3E}">
        <p14:creationId xmlns:p14="http://schemas.microsoft.com/office/powerpoint/2010/main" val="403908099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F5B25A-2992-AFD6-ED98-E938E626D994}"/>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E3514530-FED7-06FF-A862-8AFBC0B49F4B}"/>
              </a:ext>
            </a:extLst>
          </p:cNvPr>
          <p:cNvSpPr>
            <a:spLocks noGrp="1"/>
          </p:cNvSpPr>
          <p:nvPr>
            <p:ph type="subTitle" idx="1"/>
          </p:nvPr>
        </p:nvSpPr>
        <p:spPr>
          <a:xfrm>
            <a:off x="228600" y="209550"/>
            <a:ext cx="8610600" cy="4800600"/>
          </a:xfrm>
        </p:spPr>
        <p:txBody>
          <a:bodyPr anchor="t">
            <a:normAutofit/>
          </a:bodyPr>
          <a:lstStyle/>
          <a:p>
            <a:pPr algn="l"/>
            <a:r>
              <a:rPr lang="en-US" sz="4000" dirty="0">
                <a:solidFill>
                  <a:schemeClr val="tx1"/>
                </a:solidFill>
                <a:latin typeface="Arial Rounded MT Bold" panose="020F0704030504030204" pitchFamily="34" charset="0"/>
              </a:rPr>
              <a:t> </a:t>
            </a:r>
          </a:p>
        </p:txBody>
      </p:sp>
      <p:pic>
        <p:nvPicPr>
          <p:cNvPr id="4" name="Picture 3">
            <a:extLst>
              <a:ext uri="{FF2B5EF4-FFF2-40B4-BE49-F238E27FC236}">
                <a16:creationId xmlns:a16="http://schemas.microsoft.com/office/drawing/2014/main" id="{E95C70FA-FF41-680E-1974-12802A0DE2B2}"/>
              </a:ext>
            </a:extLst>
          </p:cNvPr>
          <p:cNvPicPr>
            <a:picLocks noChangeAspect="1"/>
          </p:cNvPicPr>
          <p:nvPr/>
        </p:nvPicPr>
        <p:blipFill>
          <a:blip r:embed="rId3"/>
          <a:stretch>
            <a:fillRect/>
          </a:stretch>
        </p:blipFill>
        <p:spPr>
          <a:xfrm>
            <a:off x="0" y="543200"/>
            <a:ext cx="9144000" cy="4057100"/>
          </a:xfrm>
          <a:prstGeom prst="rect">
            <a:avLst/>
          </a:prstGeom>
        </p:spPr>
      </p:pic>
    </p:spTree>
    <p:extLst>
      <p:ext uri="{BB962C8B-B14F-4D97-AF65-F5344CB8AC3E}">
        <p14:creationId xmlns:p14="http://schemas.microsoft.com/office/powerpoint/2010/main" val="355103814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4DCC3B-C3FD-E3CD-AC9D-86BC0D75D2D3}"/>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976EE4CE-4D16-0793-A89E-59BB884A98D2}"/>
              </a:ext>
            </a:extLst>
          </p:cNvPr>
          <p:cNvSpPr>
            <a:spLocks noGrp="1"/>
          </p:cNvSpPr>
          <p:nvPr>
            <p:ph type="subTitle" idx="1"/>
          </p:nvPr>
        </p:nvSpPr>
        <p:spPr>
          <a:xfrm>
            <a:off x="228600" y="209550"/>
            <a:ext cx="8610600" cy="4800600"/>
          </a:xfrm>
        </p:spPr>
        <p:txBody>
          <a:bodyPr anchor="t">
            <a:normAutofit/>
          </a:bodyPr>
          <a:lstStyle/>
          <a:p>
            <a:pPr algn="l"/>
            <a:endParaRPr lang="en-US" sz="4000" dirty="0">
              <a:solidFill>
                <a:schemeClr val="tx1"/>
              </a:solidFill>
              <a:latin typeface="Arial Rounded MT Bold" panose="020F0704030504030204" pitchFamily="34" charset="0"/>
            </a:endParaRPr>
          </a:p>
        </p:txBody>
      </p:sp>
      <p:pic>
        <p:nvPicPr>
          <p:cNvPr id="4" name="Picture 3">
            <a:extLst>
              <a:ext uri="{FF2B5EF4-FFF2-40B4-BE49-F238E27FC236}">
                <a16:creationId xmlns:a16="http://schemas.microsoft.com/office/drawing/2014/main" id="{E5F113E4-A1D1-CE43-C10E-2C53D345FBB4}"/>
              </a:ext>
            </a:extLst>
          </p:cNvPr>
          <p:cNvPicPr>
            <a:picLocks noChangeAspect="1"/>
          </p:cNvPicPr>
          <p:nvPr/>
        </p:nvPicPr>
        <p:blipFill>
          <a:blip r:embed="rId3"/>
          <a:stretch>
            <a:fillRect/>
          </a:stretch>
        </p:blipFill>
        <p:spPr>
          <a:xfrm>
            <a:off x="0" y="122124"/>
            <a:ext cx="9144000" cy="4899252"/>
          </a:xfrm>
          <a:prstGeom prst="rect">
            <a:avLst/>
          </a:prstGeom>
        </p:spPr>
      </p:pic>
    </p:spTree>
    <p:extLst>
      <p:ext uri="{BB962C8B-B14F-4D97-AF65-F5344CB8AC3E}">
        <p14:creationId xmlns:p14="http://schemas.microsoft.com/office/powerpoint/2010/main" val="245685911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9B62D2-4B0C-D795-F62C-D9B9A19EC124}"/>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2997A99A-B660-46CF-2B5B-E7DAB5E9FB0D}"/>
              </a:ext>
            </a:extLst>
          </p:cNvPr>
          <p:cNvSpPr>
            <a:spLocks noGrp="1"/>
          </p:cNvSpPr>
          <p:nvPr>
            <p:ph type="subTitle" idx="1"/>
          </p:nvPr>
        </p:nvSpPr>
        <p:spPr>
          <a:xfrm>
            <a:off x="228600" y="209550"/>
            <a:ext cx="8610600" cy="4800600"/>
          </a:xfrm>
        </p:spPr>
        <p:txBody>
          <a:bodyPr anchor="t">
            <a:normAutofit/>
          </a:bodyPr>
          <a:lstStyle/>
          <a:p>
            <a:pPr algn="l"/>
            <a:r>
              <a:rPr lang="en-US" sz="4000" dirty="0">
                <a:solidFill>
                  <a:schemeClr val="tx1"/>
                </a:solidFill>
                <a:latin typeface="Arial Rounded MT Bold" panose="020F0704030504030204" pitchFamily="34" charset="0"/>
              </a:rPr>
              <a:t>  </a:t>
            </a:r>
          </a:p>
        </p:txBody>
      </p:sp>
      <p:pic>
        <p:nvPicPr>
          <p:cNvPr id="4" name="Picture 3">
            <a:extLst>
              <a:ext uri="{FF2B5EF4-FFF2-40B4-BE49-F238E27FC236}">
                <a16:creationId xmlns:a16="http://schemas.microsoft.com/office/drawing/2014/main" id="{9E8BBEF3-6E4E-DC2E-02BC-3C2A6BE53D83}"/>
              </a:ext>
            </a:extLst>
          </p:cNvPr>
          <p:cNvPicPr>
            <a:picLocks noChangeAspect="1"/>
          </p:cNvPicPr>
          <p:nvPr/>
        </p:nvPicPr>
        <p:blipFill>
          <a:blip r:embed="rId3"/>
          <a:stretch>
            <a:fillRect/>
          </a:stretch>
        </p:blipFill>
        <p:spPr>
          <a:xfrm>
            <a:off x="696891" y="0"/>
            <a:ext cx="7750218" cy="5143500"/>
          </a:xfrm>
          <a:prstGeom prst="rect">
            <a:avLst/>
          </a:prstGeom>
        </p:spPr>
      </p:pic>
    </p:spTree>
    <p:extLst>
      <p:ext uri="{BB962C8B-B14F-4D97-AF65-F5344CB8AC3E}">
        <p14:creationId xmlns:p14="http://schemas.microsoft.com/office/powerpoint/2010/main" val="113554157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409AE6-67F7-AA7F-F5ED-2491D661DD32}"/>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9394EBF9-EAF0-CAC5-6331-A1090FD7F245}"/>
              </a:ext>
            </a:extLst>
          </p:cNvPr>
          <p:cNvSpPr>
            <a:spLocks noGrp="1"/>
          </p:cNvSpPr>
          <p:nvPr>
            <p:ph type="subTitle" idx="1"/>
          </p:nvPr>
        </p:nvSpPr>
        <p:spPr>
          <a:xfrm>
            <a:off x="228600" y="209550"/>
            <a:ext cx="8610600" cy="4800600"/>
          </a:xfrm>
        </p:spPr>
        <p:txBody>
          <a:bodyPr anchor="t">
            <a:normAutofit/>
          </a:bodyPr>
          <a:lstStyle/>
          <a:p>
            <a:pPr algn="l"/>
            <a:r>
              <a:rPr lang="en-US" sz="4000" dirty="0">
                <a:solidFill>
                  <a:schemeClr val="tx1"/>
                </a:solidFill>
                <a:latin typeface="Arial Rounded MT Bold" panose="020F0704030504030204" pitchFamily="34" charset="0"/>
              </a:rPr>
              <a:t> </a:t>
            </a:r>
          </a:p>
        </p:txBody>
      </p:sp>
      <p:pic>
        <p:nvPicPr>
          <p:cNvPr id="6" name="Picture 5">
            <a:extLst>
              <a:ext uri="{FF2B5EF4-FFF2-40B4-BE49-F238E27FC236}">
                <a16:creationId xmlns:a16="http://schemas.microsoft.com/office/drawing/2014/main" id="{33805C65-1AD8-7BBE-D8AD-2BED5DB935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5143500"/>
          </a:xfrm>
          <a:prstGeom prst="rect">
            <a:avLst/>
          </a:prstGeom>
        </p:spPr>
      </p:pic>
    </p:spTree>
    <p:extLst>
      <p:ext uri="{BB962C8B-B14F-4D97-AF65-F5344CB8AC3E}">
        <p14:creationId xmlns:p14="http://schemas.microsoft.com/office/powerpoint/2010/main" val="212056000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74E61B-0C52-0B37-CE68-1CD31E40038D}"/>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253241C2-51BE-B8DF-1C09-DB73218DAB1C}"/>
              </a:ext>
            </a:extLst>
          </p:cNvPr>
          <p:cNvSpPr>
            <a:spLocks noGrp="1"/>
          </p:cNvSpPr>
          <p:nvPr>
            <p:ph type="subTitle" idx="1"/>
          </p:nvPr>
        </p:nvSpPr>
        <p:spPr>
          <a:xfrm>
            <a:off x="228600" y="209550"/>
            <a:ext cx="8610600" cy="4800600"/>
          </a:xfrm>
        </p:spPr>
        <p:txBody>
          <a:bodyPr anchor="t">
            <a:normAutofit/>
          </a:bodyPr>
          <a:lstStyle/>
          <a:p>
            <a:pPr algn="l"/>
            <a:r>
              <a:rPr lang="en-US" sz="4000" dirty="0">
                <a:solidFill>
                  <a:schemeClr val="tx1"/>
                </a:solidFill>
                <a:latin typeface="Arial Rounded MT Bold" panose="020F0704030504030204" pitchFamily="34" charset="0"/>
              </a:rPr>
              <a:t> </a:t>
            </a:r>
          </a:p>
        </p:txBody>
      </p:sp>
      <p:pic>
        <p:nvPicPr>
          <p:cNvPr id="4" name="Picture 3">
            <a:extLst>
              <a:ext uri="{FF2B5EF4-FFF2-40B4-BE49-F238E27FC236}">
                <a16:creationId xmlns:a16="http://schemas.microsoft.com/office/drawing/2014/main" id="{D8A153A0-F868-1A3A-6A7A-0D656B60A7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5143500"/>
          </a:xfrm>
          <a:prstGeom prst="rect">
            <a:avLst/>
          </a:prstGeom>
        </p:spPr>
      </p:pic>
      <p:sp>
        <p:nvSpPr>
          <p:cNvPr id="5" name="TextBox 4">
            <a:extLst>
              <a:ext uri="{FF2B5EF4-FFF2-40B4-BE49-F238E27FC236}">
                <a16:creationId xmlns:a16="http://schemas.microsoft.com/office/drawing/2014/main" id="{FFCEF6AD-88C2-5456-1990-07EA43332662}"/>
              </a:ext>
            </a:extLst>
          </p:cNvPr>
          <p:cNvSpPr txBox="1"/>
          <p:nvPr/>
        </p:nvSpPr>
        <p:spPr>
          <a:xfrm>
            <a:off x="304800" y="133350"/>
            <a:ext cx="7716984" cy="3170099"/>
          </a:xfrm>
          <a:prstGeom prst="rect">
            <a:avLst/>
          </a:prstGeom>
          <a:noFill/>
        </p:spPr>
        <p:txBody>
          <a:bodyPr wrap="none" rtlCol="0">
            <a:spAutoFit/>
          </a:bodyPr>
          <a:lstStyle/>
          <a:p>
            <a:pPr algn="l"/>
            <a:r>
              <a:rPr lang="en-US" u="sng" dirty="0">
                <a:solidFill>
                  <a:srgbClr val="FFFF00"/>
                </a:solidFill>
                <a:cs typeface="+mn-cs"/>
              </a:rPr>
              <a:t>Courage: Dvarim/ Dt 31.23</a:t>
            </a:r>
          </a:p>
          <a:p>
            <a:pPr marL="401638" indent="-401638" algn="l">
              <a:buFont typeface="+mj-lt"/>
              <a:buAutoNum type="arabicPeriod"/>
            </a:pPr>
            <a:r>
              <a:rPr lang="en-US" dirty="0">
                <a:solidFill>
                  <a:schemeClr val="tx1"/>
                </a:solidFill>
                <a:effectLst>
                  <a:outerShdw blurRad="38100" dist="38100" dir="2700000" algn="tl">
                    <a:srgbClr val="000000">
                      <a:alpha val="43137"/>
                    </a:srgbClr>
                  </a:outerShdw>
                </a:effectLst>
              </a:rPr>
              <a:t>Word study on courage</a:t>
            </a:r>
          </a:p>
          <a:p>
            <a:pPr marL="401638" indent="-401638" algn="l">
              <a:buFont typeface="+mj-lt"/>
              <a:buAutoNum type="arabicPeriod"/>
            </a:pPr>
            <a:r>
              <a:rPr lang="en-US" dirty="0">
                <a:solidFill>
                  <a:schemeClr val="tx1"/>
                </a:solidFill>
                <a:effectLst>
                  <a:outerShdw blurRad="38100" dist="38100" dir="2700000" algn="tl">
                    <a:srgbClr val="000000">
                      <a:alpha val="43137"/>
                    </a:srgbClr>
                  </a:outerShdw>
                </a:effectLst>
              </a:rPr>
              <a:t>Context in Dvarim</a:t>
            </a:r>
          </a:p>
          <a:p>
            <a:pPr marL="401638" indent="-401638" algn="l">
              <a:buFont typeface="+mj-lt"/>
              <a:buAutoNum type="arabicPeriod"/>
            </a:pPr>
            <a:r>
              <a:rPr lang="en-US" dirty="0">
                <a:solidFill>
                  <a:schemeClr val="tx1"/>
                </a:solidFill>
                <a:effectLst>
                  <a:outerShdw blurRad="38100" dist="38100" dir="2700000" algn="tl">
                    <a:srgbClr val="000000">
                      <a:alpha val="43137"/>
                    </a:srgbClr>
                  </a:outerShdw>
                </a:effectLst>
              </a:rPr>
              <a:t>Other comments on courage</a:t>
            </a:r>
          </a:p>
          <a:p>
            <a:pPr marL="401638" indent="-401638" algn="l">
              <a:buFont typeface="+mj-lt"/>
              <a:buAutoNum type="arabicPeriod"/>
            </a:pPr>
            <a:r>
              <a:rPr lang="en-US" u="sng" dirty="0">
                <a:solidFill>
                  <a:srgbClr val="FFFF00"/>
                </a:solidFill>
                <a:cs typeface="+mn-cs"/>
              </a:rPr>
              <a:t>Actions that require courage</a:t>
            </a:r>
          </a:p>
        </p:txBody>
      </p:sp>
    </p:spTree>
    <p:extLst>
      <p:ext uri="{BB962C8B-B14F-4D97-AF65-F5344CB8AC3E}">
        <p14:creationId xmlns:p14="http://schemas.microsoft.com/office/powerpoint/2010/main" val="425227529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8AF277-D55A-2C12-8513-F9C1FED6D9A3}"/>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620A40FA-82F1-7B7C-9F8D-ECE96E44B943}"/>
              </a:ext>
            </a:extLst>
          </p:cNvPr>
          <p:cNvSpPr>
            <a:spLocks noGrp="1"/>
          </p:cNvSpPr>
          <p:nvPr>
            <p:ph type="subTitle" idx="1"/>
          </p:nvPr>
        </p:nvSpPr>
        <p:spPr>
          <a:xfrm>
            <a:off x="228600" y="209550"/>
            <a:ext cx="8610600" cy="4800600"/>
          </a:xfrm>
        </p:spPr>
        <p:txBody>
          <a:bodyPr anchor="t">
            <a:normAutofit/>
          </a:bodyPr>
          <a:lstStyle/>
          <a:p>
            <a:pPr algn="ctr"/>
            <a:endParaRPr lang="en-US" sz="4000" dirty="0">
              <a:solidFill>
                <a:schemeClr val="tx1"/>
              </a:solidFill>
              <a:latin typeface="Arial Rounded MT Bold" panose="020F0704030504030204" pitchFamily="34" charset="0"/>
            </a:endParaRPr>
          </a:p>
          <a:p>
            <a:pPr algn="ctr"/>
            <a:endParaRPr lang="en-US" sz="4000" dirty="0">
              <a:solidFill>
                <a:schemeClr val="tx1"/>
              </a:solidFill>
              <a:latin typeface="Arial Rounded MT Bold" panose="020F0704030504030204" pitchFamily="34" charset="0"/>
            </a:endParaRPr>
          </a:p>
          <a:p>
            <a:pPr algn="ctr"/>
            <a:r>
              <a:rPr lang="en-US" sz="4000" dirty="0">
                <a:solidFill>
                  <a:schemeClr val="tx1"/>
                </a:solidFill>
                <a:latin typeface="Arial Rounded MT Bold" panose="020F0704030504030204" pitchFamily="34" charset="0"/>
              </a:rPr>
              <a:t>Confessing sin and failure</a:t>
            </a:r>
          </a:p>
        </p:txBody>
      </p:sp>
    </p:spTree>
    <p:extLst>
      <p:ext uri="{BB962C8B-B14F-4D97-AF65-F5344CB8AC3E}">
        <p14:creationId xmlns:p14="http://schemas.microsoft.com/office/powerpoint/2010/main" val="133525491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171946-90A6-7FFB-36C7-C4EA858C37ED}"/>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FFBD0683-1B56-BB9A-DA8A-52E9DB334130}"/>
              </a:ext>
            </a:extLst>
          </p:cNvPr>
          <p:cNvSpPr>
            <a:spLocks noGrp="1"/>
          </p:cNvSpPr>
          <p:nvPr>
            <p:ph type="subTitle" idx="1"/>
          </p:nvPr>
        </p:nvSpPr>
        <p:spPr>
          <a:xfrm>
            <a:off x="228600" y="209550"/>
            <a:ext cx="8610600" cy="4800600"/>
          </a:xfrm>
        </p:spPr>
        <p:txBody>
          <a:bodyPr anchor="t">
            <a:normAutofit/>
          </a:bodyPr>
          <a:lstStyle/>
          <a:p>
            <a:pPr algn="l"/>
            <a:r>
              <a:rPr lang="en-US" sz="4000" baseline="30000" dirty="0">
                <a:solidFill>
                  <a:schemeClr val="tx1"/>
                </a:solidFill>
                <a:latin typeface="Arial Rounded MT Bold" panose="020F0704030504030204" pitchFamily="34" charset="0"/>
              </a:rPr>
              <a:t>Matt 5.23-24</a:t>
            </a:r>
            <a:r>
              <a:rPr lang="en-US" sz="4000" dirty="0">
                <a:solidFill>
                  <a:schemeClr val="tx1"/>
                </a:solidFill>
                <a:latin typeface="Arial Rounded MT Bold" panose="020F0704030504030204" pitchFamily="34" charset="0"/>
              </a:rPr>
              <a:t> So if you are offering your gift at the Temple altar and you remember there that your brother has something against you, leave your gift where it is by the altar, and go, make peace with your brother. Then come back and offer your gift.</a:t>
            </a:r>
          </a:p>
        </p:txBody>
      </p:sp>
    </p:spTree>
    <p:extLst>
      <p:ext uri="{BB962C8B-B14F-4D97-AF65-F5344CB8AC3E}">
        <p14:creationId xmlns:p14="http://schemas.microsoft.com/office/powerpoint/2010/main" val="363767290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577528-72BD-5E45-7F39-0BD7B9EBA9D8}"/>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6A6A71CE-03FA-DC7A-772B-001E53E3C004}"/>
              </a:ext>
            </a:extLst>
          </p:cNvPr>
          <p:cNvSpPr>
            <a:spLocks noGrp="1"/>
          </p:cNvSpPr>
          <p:nvPr>
            <p:ph type="subTitle" idx="1"/>
          </p:nvPr>
        </p:nvSpPr>
        <p:spPr>
          <a:xfrm>
            <a:off x="228600" y="209550"/>
            <a:ext cx="8610600" cy="4800600"/>
          </a:xfrm>
        </p:spPr>
        <p:txBody>
          <a:bodyPr anchor="t">
            <a:normAutofit/>
          </a:bodyPr>
          <a:lstStyle/>
          <a:p>
            <a:pPr algn="ctr"/>
            <a:endParaRPr lang="en-US" sz="4000" dirty="0">
              <a:solidFill>
                <a:schemeClr val="tx1"/>
              </a:solidFill>
              <a:latin typeface="Arial Rounded MT Bold" panose="020F0704030504030204" pitchFamily="34" charset="0"/>
            </a:endParaRPr>
          </a:p>
          <a:p>
            <a:pPr algn="ctr"/>
            <a:endParaRPr lang="en-US" sz="4000" dirty="0">
              <a:solidFill>
                <a:schemeClr val="tx1"/>
              </a:solidFill>
              <a:latin typeface="Arial Rounded MT Bold" panose="020F0704030504030204" pitchFamily="34" charset="0"/>
            </a:endParaRPr>
          </a:p>
          <a:p>
            <a:pPr algn="ctr"/>
            <a:r>
              <a:rPr lang="en-US" sz="4000" dirty="0">
                <a:solidFill>
                  <a:schemeClr val="tx1"/>
                </a:solidFill>
                <a:latin typeface="Arial Rounded MT Bold" panose="020F0704030504030204" pitchFamily="34" charset="0"/>
              </a:rPr>
              <a:t>Confronting someone in love.</a:t>
            </a:r>
          </a:p>
        </p:txBody>
      </p:sp>
    </p:spTree>
    <p:extLst>
      <p:ext uri="{BB962C8B-B14F-4D97-AF65-F5344CB8AC3E}">
        <p14:creationId xmlns:p14="http://schemas.microsoft.com/office/powerpoint/2010/main" val="172400271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AA8F84-C4A7-0E0A-ADAB-F0379E8C0642}"/>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96EE8378-6278-FD9A-FA41-D357B936E03C}"/>
              </a:ext>
            </a:extLst>
          </p:cNvPr>
          <p:cNvSpPr>
            <a:spLocks noGrp="1"/>
          </p:cNvSpPr>
          <p:nvPr>
            <p:ph type="subTitle" idx="1"/>
          </p:nvPr>
        </p:nvSpPr>
        <p:spPr>
          <a:xfrm>
            <a:off x="228600" y="209550"/>
            <a:ext cx="8610600" cy="4800600"/>
          </a:xfrm>
        </p:spPr>
        <p:txBody>
          <a:bodyPr anchor="t">
            <a:normAutofit/>
          </a:bodyPr>
          <a:lstStyle/>
          <a:p>
            <a:pPr algn="l"/>
            <a:r>
              <a:rPr lang="en-US" sz="4000" dirty="0">
                <a:solidFill>
                  <a:schemeClr val="tx1"/>
                </a:solidFill>
                <a:latin typeface="Arial Rounded MT Bold" panose="020F0704030504030204" pitchFamily="34" charset="0"/>
              </a:rPr>
              <a:t>Yeshua's teaching on Matt. 18</a:t>
            </a:r>
          </a:p>
          <a:p>
            <a:pPr algn="l"/>
            <a:r>
              <a:rPr lang="en-US" sz="4000" dirty="0">
                <a:solidFill>
                  <a:schemeClr val="tx1"/>
                </a:solidFill>
                <a:latin typeface="Arial Rounded MT Bold" panose="020F0704030504030204" pitchFamily="34" charset="0"/>
              </a:rPr>
              <a:t>Step 1: </a:t>
            </a:r>
          </a:p>
          <a:p>
            <a:pPr algn="l"/>
            <a:r>
              <a:rPr lang="en-US" sz="4000" dirty="0">
                <a:solidFill>
                  <a:schemeClr val="tx1"/>
                </a:solidFill>
                <a:latin typeface="Arial Rounded MT Bold" panose="020F0704030504030204" pitchFamily="34" charset="0"/>
              </a:rPr>
              <a:t>18:15 “Moreover, if your brother commits a sin against you, go and </a:t>
            </a:r>
            <a:r>
              <a:rPr lang="en-US" sz="4000" u="sng" dirty="0">
                <a:solidFill>
                  <a:srgbClr val="FFFF00"/>
                </a:solidFill>
                <a:latin typeface="Arial Rounded MT Bold" panose="020F0704030504030204" pitchFamily="34" charset="0"/>
              </a:rPr>
              <a:t>show him his fault — but privately</a:t>
            </a:r>
            <a:r>
              <a:rPr lang="en-US" sz="4000" dirty="0">
                <a:solidFill>
                  <a:schemeClr val="tx1"/>
                </a:solidFill>
                <a:latin typeface="Arial Rounded MT Bold" panose="020F0704030504030204" pitchFamily="34" charset="0"/>
              </a:rPr>
              <a:t>, just between the two of you. If he listens to you, you have won back your brother. </a:t>
            </a:r>
          </a:p>
          <a:p>
            <a:pPr algn="l"/>
            <a:endParaRPr lang="en-US" sz="4000" dirty="0">
              <a:solidFill>
                <a:schemeClr val="tx1"/>
              </a:solidFill>
              <a:latin typeface="Arial Rounded MT Bold" panose="020F0704030504030204" pitchFamily="34" charset="0"/>
            </a:endParaRPr>
          </a:p>
        </p:txBody>
      </p:sp>
    </p:spTree>
    <p:extLst>
      <p:ext uri="{BB962C8B-B14F-4D97-AF65-F5344CB8AC3E}">
        <p14:creationId xmlns:p14="http://schemas.microsoft.com/office/powerpoint/2010/main" val="42745591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39D19B-2D07-A963-C1FF-7ED8B8B4FC1E}"/>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048901E4-1E95-B69E-70E3-B4AAFA47606F}"/>
              </a:ext>
            </a:extLst>
          </p:cNvPr>
          <p:cNvSpPr>
            <a:spLocks noGrp="1"/>
          </p:cNvSpPr>
          <p:nvPr>
            <p:ph type="subTitle" idx="1"/>
          </p:nvPr>
        </p:nvSpPr>
        <p:spPr>
          <a:xfrm>
            <a:off x="228600" y="209550"/>
            <a:ext cx="8610600" cy="4800600"/>
          </a:xfrm>
        </p:spPr>
        <p:txBody>
          <a:bodyPr anchor="t">
            <a:normAutofit/>
          </a:bodyPr>
          <a:lstStyle/>
          <a:p>
            <a:pPr algn="l"/>
            <a:r>
              <a:rPr lang="en-US" sz="4000" dirty="0">
                <a:solidFill>
                  <a:schemeClr val="tx1"/>
                </a:solidFill>
                <a:latin typeface="Arial Rounded MT Bold" panose="020F0704030504030204" pitchFamily="34" charset="0"/>
              </a:rPr>
              <a:t> </a:t>
            </a:r>
          </a:p>
        </p:txBody>
      </p:sp>
      <p:pic>
        <p:nvPicPr>
          <p:cNvPr id="4" name="Picture 3">
            <a:extLst>
              <a:ext uri="{FF2B5EF4-FFF2-40B4-BE49-F238E27FC236}">
                <a16:creationId xmlns:a16="http://schemas.microsoft.com/office/drawing/2014/main" id="{C7D7138F-EF70-E595-24F4-CE10CE8F8A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5143500"/>
          </a:xfrm>
          <a:prstGeom prst="rect">
            <a:avLst/>
          </a:prstGeom>
        </p:spPr>
      </p:pic>
      <p:sp>
        <p:nvSpPr>
          <p:cNvPr id="5" name="TextBox 4">
            <a:extLst>
              <a:ext uri="{FF2B5EF4-FFF2-40B4-BE49-F238E27FC236}">
                <a16:creationId xmlns:a16="http://schemas.microsoft.com/office/drawing/2014/main" id="{EECD382E-D48D-42CF-B258-F24DB49B735F}"/>
              </a:ext>
            </a:extLst>
          </p:cNvPr>
          <p:cNvSpPr txBox="1"/>
          <p:nvPr/>
        </p:nvSpPr>
        <p:spPr>
          <a:xfrm>
            <a:off x="304800" y="133350"/>
            <a:ext cx="7734810" cy="3170099"/>
          </a:xfrm>
          <a:prstGeom prst="rect">
            <a:avLst/>
          </a:prstGeom>
          <a:noFill/>
        </p:spPr>
        <p:txBody>
          <a:bodyPr wrap="none" rtlCol="0">
            <a:spAutoFit/>
          </a:bodyPr>
          <a:lstStyle/>
          <a:p>
            <a:pPr algn="l"/>
            <a:r>
              <a:rPr lang="en-US" u="sng" dirty="0">
                <a:solidFill>
                  <a:srgbClr val="FFFF00"/>
                </a:solidFill>
                <a:cs typeface="+mn-cs"/>
              </a:rPr>
              <a:t>Courage: Dvarim/ Dt 31.23</a:t>
            </a:r>
          </a:p>
          <a:p>
            <a:pPr marL="401638" indent="-401638" algn="l">
              <a:buFont typeface="+mj-lt"/>
              <a:buAutoNum type="arabicPeriod"/>
            </a:pPr>
            <a:r>
              <a:rPr lang="en-US" dirty="0">
                <a:solidFill>
                  <a:schemeClr val="tx1"/>
                </a:solidFill>
                <a:effectLst>
                  <a:outerShdw blurRad="38100" dist="38100" dir="2700000" algn="tl">
                    <a:srgbClr val="000000">
                      <a:alpha val="43137"/>
                    </a:srgbClr>
                  </a:outerShdw>
                </a:effectLst>
              </a:rPr>
              <a:t>Word study on courage</a:t>
            </a:r>
          </a:p>
          <a:p>
            <a:pPr marL="401638" indent="-401638" algn="l">
              <a:buFont typeface="+mj-lt"/>
              <a:buAutoNum type="arabicPeriod"/>
            </a:pPr>
            <a:r>
              <a:rPr lang="en-US" dirty="0">
                <a:solidFill>
                  <a:schemeClr val="tx1"/>
                </a:solidFill>
                <a:effectLst>
                  <a:outerShdw blurRad="38100" dist="38100" dir="2700000" algn="tl">
                    <a:srgbClr val="000000">
                      <a:alpha val="43137"/>
                    </a:srgbClr>
                  </a:outerShdw>
                </a:effectLst>
              </a:rPr>
              <a:t>Context in Dvarim </a:t>
            </a:r>
            <a:r>
              <a:rPr lang="en-US" dirty="0" err="1">
                <a:solidFill>
                  <a:schemeClr val="tx1"/>
                </a:solidFill>
                <a:effectLst>
                  <a:outerShdw blurRad="38100" dist="38100" dir="2700000" algn="tl">
                    <a:srgbClr val="000000">
                      <a:alpha val="43137"/>
                    </a:srgbClr>
                  </a:outerShdw>
                </a:effectLst>
              </a:rPr>
              <a:t>ch</a:t>
            </a:r>
            <a:r>
              <a:rPr lang="en-US" dirty="0">
                <a:solidFill>
                  <a:schemeClr val="tx1"/>
                </a:solidFill>
                <a:effectLst>
                  <a:outerShdw blurRad="38100" dist="38100" dir="2700000" algn="tl">
                    <a:srgbClr val="000000">
                      <a:alpha val="43137"/>
                    </a:srgbClr>
                  </a:outerShdw>
                </a:effectLst>
              </a:rPr>
              <a:t> 31</a:t>
            </a:r>
          </a:p>
          <a:p>
            <a:pPr marL="401638" indent="-401638" algn="l">
              <a:buFont typeface="+mj-lt"/>
              <a:buAutoNum type="arabicPeriod"/>
            </a:pPr>
            <a:r>
              <a:rPr lang="en-US" dirty="0">
                <a:solidFill>
                  <a:schemeClr val="tx1"/>
                </a:solidFill>
                <a:effectLst>
                  <a:outerShdw blurRad="38100" dist="38100" dir="2700000" algn="tl">
                    <a:srgbClr val="000000">
                      <a:alpha val="43137"/>
                    </a:srgbClr>
                  </a:outerShdw>
                </a:effectLst>
              </a:rPr>
              <a:t>Other comments on courage</a:t>
            </a:r>
          </a:p>
          <a:p>
            <a:pPr marL="401638" indent="-401638" algn="l">
              <a:buFont typeface="+mj-lt"/>
              <a:buAutoNum type="arabicPeriod"/>
            </a:pPr>
            <a:r>
              <a:rPr lang="en-US" dirty="0">
                <a:solidFill>
                  <a:schemeClr val="tx1"/>
                </a:solidFill>
                <a:effectLst>
                  <a:outerShdw blurRad="38100" dist="38100" dir="2700000" algn="tl">
                    <a:srgbClr val="000000">
                      <a:alpha val="43137"/>
                    </a:srgbClr>
                  </a:outerShdw>
                </a:effectLst>
              </a:rPr>
              <a:t>Actions that require courage</a:t>
            </a:r>
          </a:p>
        </p:txBody>
      </p:sp>
    </p:spTree>
    <p:extLst>
      <p:ext uri="{BB962C8B-B14F-4D97-AF65-F5344CB8AC3E}">
        <p14:creationId xmlns:p14="http://schemas.microsoft.com/office/powerpoint/2010/main" val="340629833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2C8407-2935-BFC2-B7E6-3C9C5D1E5360}"/>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A5B4875E-A096-4462-A3B8-CF91AA17FAA2}"/>
              </a:ext>
            </a:extLst>
          </p:cNvPr>
          <p:cNvSpPr>
            <a:spLocks noGrp="1"/>
          </p:cNvSpPr>
          <p:nvPr>
            <p:ph type="subTitle" idx="1"/>
          </p:nvPr>
        </p:nvSpPr>
        <p:spPr>
          <a:xfrm>
            <a:off x="228600" y="209550"/>
            <a:ext cx="8610600" cy="4800600"/>
          </a:xfrm>
        </p:spPr>
        <p:txBody>
          <a:bodyPr anchor="t">
            <a:normAutofit/>
          </a:bodyPr>
          <a:lstStyle/>
          <a:p>
            <a:pPr algn="l"/>
            <a:r>
              <a:rPr lang="en-US" sz="4000" baseline="30000" dirty="0">
                <a:solidFill>
                  <a:schemeClr val="tx1"/>
                </a:solidFill>
                <a:latin typeface="Arial Rounded MT Bold" panose="020F0704030504030204" pitchFamily="34" charset="0"/>
              </a:rPr>
              <a:t>Gal 6.1-2 </a:t>
            </a:r>
            <a:r>
              <a:rPr lang="en-US" sz="4000" dirty="0">
                <a:solidFill>
                  <a:schemeClr val="tx1"/>
                </a:solidFill>
                <a:latin typeface="Arial Rounded MT Bold" panose="020F0704030504030204" pitchFamily="34" charset="0"/>
              </a:rPr>
              <a:t>Brothers and sisters, if someone is caught doing something wrong, you who are directed by the Ruach, restore such a person in a spirit of gentleness— </a:t>
            </a:r>
          </a:p>
        </p:txBody>
      </p:sp>
    </p:spTree>
    <p:extLst>
      <p:ext uri="{BB962C8B-B14F-4D97-AF65-F5344CB8AC3E}">
        <p14:creationId xmlns:p14="http://schemas.microsoft.com/office/powerpoint/2010/main" val="259872175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E8FB08-E8B3-6FA3-EA32-2D3E941AB876}"/>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4A11D216-F230-98EE-FB10-F1130EB107F1}"/>
              </a:ext>
            </a:extLst>
          </p:cNvPr>
          <p:cNvSpPr>
            <a:spLocks noGrp="1"/>
          </p:cNvSpPr>
          <p:nvPr>
            <p:ph type="subTitle" idx="1"/>
          </p:nvPr>
        </p:nvSpPr>
        <p:spPr>
          <a:xfrm>
            <a:off x="228600" y="209550"/>
            <a:ext cx="8610600" cy="4800600"/>
          </a:xfrm>
        </p:spPr>
        <p:txBody>
          <a:bodyPr anchor="t">
            <a:normAutofit/>
          </a:bodyPr>
          <a:lstStyle/>
          <a:p>
            <a:pPr algn="l"/>
            <a:r>
              <a:rPr lang="en-US" sz="4000" baseline="30000" dirty="0">
                <a:solidFill>
                  <a:schemeClr val="tx1"/>
                </a:solidFill>
                <a:latin typeface="Arial Rounded MT Bold" panose="020F0704030504030204" pitchFamily="34" charset="0"/>
              </a:rPr>
              <a:t>Gal 6.1-2  </a:t>
            </a:r>
            <a:r>
              <a:rPr lang="en-US" sz="4000" dirty="0">
                <a:solidFill>
                  <a:schemeClr val="tx1"/>
                </a:solidFill>
                <a:latin typeface="Arial Rounded MT Bold" panose="020F0704030504030204" pitchFamily="34" charset="0"/>
              </a:rPr>
              <a:t>looking closely at yourself so you are not tempted also. Bear one another’s burdens, and in this way you fulfill the Torah of Messiah. </a:t>
            </a:r>
          </a:p>
        </p:txBody>
      </p:sp>
    </p:spTree>
    <p:extLst>
      <p:ext uri="{BB962C8B-B14F-4D97-AF65-F5344CB8AC3E}">
        <p14:creationId xmlns:p14="http://schemas.microsoft.com/office/powerpoint/2010/main" val="33418922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D98F2C-2532-DB20-AE9B-F445836D6D0E}"/>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D2AF489A-3FA9-1869-86E8-A4A3ED5419DB}"/>
              </a:ext>
            </a:extLst>
          </p:cNvPr>
          <p:cNvSpPr>
            <a:spLocks noGrp="1"/>
          </p:cNvSpPr>
          <p:nvPr>
            <p:ph type="subTitle" idx="1"/>
          </p:nvPr>
        </p:nvSpPr>
        <p:spPr>
          <a:xfrm>
            <a:off x="228600" y="209550"/>
            <a:ext cx="8610600" cy="4800600"/>
          </a:xfrm>
        </p:spPr>
        <p:txBody>
          <a:bodyPr anchor="t">
            <a:normAutofit lnSpcReduction="10000"/>
          </a:bodyPr>
          <a:lstStyle/>
          <a:p>
            <a:pPr algn="l"/>
            <a:r>
              <a:rPr lang="en-US" sz="4000" dirty="0">
                <a:solidFill>
                  <a:schemeClr val="tx1"/>
                </a:solidFill>
                <a:latin typeface="Arial Rounded MT Bold" panose="020F0704030504030204" pitchFamily="34" charset="0"/>
              </a:rPr>
              <a:t>Step 2:</a:t>
            </a:r>
          </a:p>
          <a:p>
            <a:pPr algn="l"/>
            <a:r>
              <a:rPr lang="en-US" sz="4000" dirty="0">
                <a:solidFill>
                  <a:schemeClr val="tx1"/>
                </a:solidFill>
                <a:latin typeface="Arial Rounded MT Bold" panose="020F0704030504030204" pitchFamily="34" charset="0"/>
              </a:rPr>
              <a:t>18:16 If he doesn’t listen, take one or two others with you so that every accusation can be supported by the testimony of two or three witnesses.</a:t>
            </a:r>
          </a:p>
          <a:p>
            <a:pPr algn="l"/>
            <a:r>
              <a:rPr lang="en-US" sz="4000" dirty="0">
                <a:solidFill>
                  <a:schemeClr val="tx1"/>
                </a:solidFill>
                <a:latin typeface="Arial Rounded MT Bold" panose="020F0704030504030204" pitchFamily="34" charset="0"/>
              </a:rPr>
              <a:t>Note:  be careful who the one or two others are. Make sure they won't engage in lashon hara</a:t>
            </a:r>
          </a:p>
          <a:p>
            <a:pPr algn="l"/>
            <a:endParaRPr lang="en-US" sz="4000" dirty="0">
              <a:solidFill>
                <a:schemeClr val="tx1"/>
              </a:solidFill>
              <a:latin typeface="Arial Rounded MT Bold" panose="020F0704030504030204" pitchFamily="34" charset="0"/>
            </a:endParaRPr>
          </a:p>
        </p:txBody>
      </p:sp>
    </p:spTree>
    <p:extLst>
      <p:ext uri="{BB962C8B-B14F-4D97-AF65-F5344CB8AC3E}">
        <p14:creationId xmlns:p14="http://schemas.microsoft.com/office/powerpoint/2010/main" val="341444157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661BDD-38FD-DC13-5859-260E83AF40FA}"/>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B47E8EF7-5AB0-FF61-D84F-08F395C7A4C3}"/>
              </a:ext>
            </a:extLst>
          </p:cNvPr>
          <p:cNvSpPr>
            <a:spLocks noGrp="1"/>
          </p:cNvSpPr>
          <p:nvPr>
            <p:ph type="subTitle" idx="1"/>
          </p:nvPr>
        </p:nvSpPr>
        <p:spPr>
          <a:xfrm>
            <a:off x="228600" y="209550"/>
            <a:ext cx="8610600" cy="4800600"/>
          </a:xfrm>
        </p:spPr>
        <p:txBody>
          <a:bodyPr anchor="t">
            <a:normAutofit/>
          </a:bodyPr>
          <a:lstStyle/>
          <a:p>
            <a:pPr algn="l"/>
            <a:r>
              <a:rPr lang="en-US" sz="4000" dirty="0">
                <a:solidFill>
                  <a:schemeClr val="tx1"/>
                </a:solidFill>
                <a:latin typeface="Arial Rounded MT Bold" panose="020F0704030504030204" pitchFamily="34" charset="0"/>
              </a:rPr>
              <a:t>Step 3:</a:t>
            </a:r>
          </a:p>
          <a:p>
            <a:pPr algn="l"/>
            <a:r>
              <a:rPr lang="en-US" sz="4000" dirty="0">
                <a:solidFill>
                  <a:schemeClr val="tx1"/>
                </a:solidFill>
                <a:latin typeface="Arial Rounded MT Bold" panose="020F0704030504030204" pitchFamily="34" charset="0"/>
              </a:rPr>
              <a:t>18:17 If he refuses to hear them, tell the congregation; and if he refuses to listen even to the congregation, treat him as you would a pagan or a tax-collector.</a:t>
            </a:r>
          </a:p>
          <a:p>
            <a:pPr algn="l"/>
            <a:endParaRPr lang="en-US" sz="4000" dirty="0">
              <a:solidFill>
                <a:schemeClr val="tx1"/>
              </a:solidFill>
              <a:latin typeface="Arial Rounded MT Bold" panose="020F0704030504030204" pitchFamily="34" charset="0"/>
            </a:endParaRPr>
          </a:p>
        </p:txBody>
      </p:sp>
    </p:spTree>
    <p:extLst>
      <p:ext uri="{BB962C8B-B14F-4D97-AF65-F5344CB8AC3E}">
        <p14:creationId xmlns:p14="http://schemas.microsoft.com/office/powerpoint/2010/main" val="359151072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296EFA-DF77-9A3D-EF57-15C0259ABD14}"/>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7957357F-AFBD-2A70-0C53-321BD261E644}"/>
              </a:ext>
            </a:extLst>
          </p:cNvPr>
          <p:cNvSpPr>
            <a:spLocks noGrp="1"/>
          </p:cNvSpPr>
          <p:nvPr>
            <p:ph type="subTitle" idx="1"/>
          </p:nvPr>
        </p:nvSpPr>
        <p:spPr>
          <a:xfrm>
            <a:off x="228600" y="209550"/>
            <a:ext cx="8610600" cy="4800600"/>
          </a:xfrm>
        </p:spPr>
        <p:txBody>
          <a:bodyPr anchor="t">
            <a:normAutofit/>
          </a:bodyPr>
          <a:lstStyle/>
          <a:p>
            <a:pPr algn="l"/>
            <a:r>
              <a:rPr lang="en-US" sz="4000" dirty="0">
                <a:solidFill>
                  <a:schemeClr val="tx1"/>
                </a:solidFill>
                <a:latin typeface="Arial Rounded MT Bold" panose="020F0704030504030204" pitchFamily="34" charset="0"/>
              </a:rPr>
              <a:t>Refraining from speaking negatively about another person is not covering up their actions.  It's protecting yourself because there's coming a Day when we will all have to give an account to the Judge of all the earth for Every word we have spoken (or texted).</a:t>
            </a:r>
          </a:p>
          <a:p>
            <a:pPr algn="l"/>
            <a:endParaRPr lang="en-US" sz="4000" dirty="0">
              <a:solidFill>
                <a:schemeClr val="tx1"/>
              </a:solidFill>
              <a:latin typeface="Arial Rounded MT Bold" panose="020F0704030504030204" pitchFamily="34" charset="0"/>
            </a:endParaRPr>
          </a:p>
        </p:txBody>
      </p:sp>
    </p:spTree>
    <p:extLst>
      <p:ext uri="{BB962C8B-B14F-4D97-AF65-F5344CB8AC3E}">
        <p14:creationId xmlns:p14="http://schemas.microsoft.com/office/powerpoint/2010/main" val="95255201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629259-1501-A94F-1E0D-F9184CB52C17}"/>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03B3753D-C090-59A9-4112-961F781BAFAE}"/>
              </a:ext>
            </a:extLst>
          </p:cNvPr>
          <p:cNvSpPr>
            <a:spLocks noGrp="1"/>
          </p:cNvSpPr>
          <p:nvPr>
            <p:ph type="subTitle" idx="1"/>
          </p:nvPr>
        </p:nvSpPr>
        <p:spPr>
          <a:xfrm>
            <a:off x="228600" y="209550"/>
            <a:ext cx="8610600" cy="4800600"/>
          </a:xfrm>
        </p:spPr>
        <p:txBody>
          <a:bodyPr anchor="t">
            <a:normAutofit/>
          </a:bodyPr>
          <a:lstStyle/>
          <a:p>
            <a:pPr algn="ctr"/>
            <a:endParaRPr lang="en-US" sz="4000" dirty="0">
              <a:solidFill>
                <a:schemeClr val="tx1"/>
              </a:solidFill>
              <a:latin typeface="Arial Rounded MT Bold" panose="020F0704030504030204" pitchFamily="34" charset="0"/>
            </a:endParaRPr>
          </a:p>
          <a:p>
            <a:pPr algn="ctr"/>
            <a:r>
              <a:rPr lang="en-US" sz="4000" dirty="0">
                <a:solidFill>
                  <a:schemeClr val="tx1"/>
                </a:solidFill>
                <a:latin typeface="Arial Rounded MT Bold" panose="020F0704030504030204" pitchFamily="34" charset="0"/>
              </a:rPr>
              <a:t>Courage to </a:t>
            </a:r>
          </a:p>
          <a:p>
            <a:pPr algn="ctr"/>
            <a:r>
              <a:rPr lang="en-US" sz="4000" dirty="0">
                <a:solidFill>
                  <a:schemeClr val="tx1"/>
                </a:solidFill>
                <a:latin typeface="Arial Rounded MT Bold" panose="020F0704030504030204" pitchFamily="34" charset="0"/>
              </a:rPr>
              <a:t>stand with the Jews</a:t>
            </a:r>
          </a:p>
          <a:p>
            <a:pPr algn="ctr"/>
            <a:r>
              <a:rPr lang="en-US" sz="4000" dirty="0">
                <a:solidFill>
                  <a:schemeClr val="tx1"/>
                </a:solidFill>
                <a:latin typeface="Arial Rounded MT Bold" panose="020F0704030504030204" pitchFamily="34" charset="0"/>
              </a:rPr>
              <a:t>visit Israel</a:t>
            </a:r>
          </a:p>
        </p:txBody>
      </p:sp>
    </p:spTree>
    <p:extLst>
      <p:ext uri="{BB962C8B-B14F-4D97-AF65-F5344CB8AC3E}">
        <p14:creationId xmlns:p14="http://schemas.microsoft.com/office/powerpoint/2010/main" val="236255135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0E1AFB-2299-B31B-948D-87614BA74AE6}"/>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D184AE6A-661C-78EA-F11C-FD9DCCF7CBC1}"/>
              </a:ext>
            </a:extLst>
          </p:cNvPr>
          <p:cNvSpPr>
            <a:spLocks noGrp="1"/>
          </p:cNvSpPr>
          <p:nvPr>
            <p:ph type="subTitle" idx="1"/>
          </p:nvPr>
        </p:nvSpPr>
        <p:spPr>
          <a:xfrm>
            <a:off x="228600" y="209550"/>
            <a:ext cx="1162828" cy="4800600"/>
          </a:xfrm>
        </p:spPr>
        <p:txBody>
          <a:bodyPr anchor="t">
            <a:normAutofit/>
          </a:bodyPr>
          <a:lstStyle/>
          <a:p>
            <a:pPr algn="l"/>
            <a:r>
              <a:rPr lang="en-US" sz="4000" dirty="0">
                <a:solidFill>
                  <a:schemeClr val="tx1"/>
                </a:solidFill>
                <a:latin typeface="Arial Rounded MT Bold" panose="020F0704030504030204" pitchFamily="34" charset="0"/>
              </a:rPr>
              <a:t>  </a:t>
            </a:r>
          </a:p>
        </p:txBody>
      </p:sp>
      <p:pic>
        <p:nvPicPr>
          <p:cNvPr id="1026" name="Picture 2" descr="Travelers at Ben-Gurion International Airport, May 13, 2025. Photo by Nati Shohat/Flash90.">
            <a:extLst>
              <a:ext uri="{FF2B5EF4-FFF2-40B4-BE49-F238E27FC236}">
                <a16:creationId xmlns:a16="http://schemas.microsoft.com/office/drawing/2014/main" id="{3EB65820-3653-9B17-DA97-6141D971FA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30713"/>
            <a:ext cx="7752572"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760252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0BD700-3F33-6872-885B-6B32A314F689}"/>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3C45BB8E-A18E-2646-1B97-DDBCE879F89D}"/>
              </a:ext>
            </a:extLst>
          </p:cNvPr>
          <p:cNvSpPr>
            <a:spLocks noGrp="1"/>
          </p:cNvSpPr>
          <p:nvPr>
            <p:ph type="subTitle" idx="1"/>
          </p:nvPr>
        </p:nvSpPr>
        <p:spPr>
          <a:xfrm>
            <a:off x="228600" y="209550"/>
            <a:ext cx="8610600" cy="4800600"/>
          </a:xfrm>
        </p:spPr>
        <p:txBody>
          <a:bodyPr anchor="t">
            <a:normAutofit lnSpcReduction="10000"/>
          </a:bodyPr>
          <a:lstStyle/>
          <a:p>
            <a:pPr algn="l"/>
            <a:r>
              <a:rPr lang="en-US" sz="4000" dirty="0">
                <a:solidFill>
                  <a:schemeClr val="tx1"/>
                </a:solidFill>
                <a:latin typeface="Arial Rounded MT Bold" panose="020F0704030504030204" pitchFamily="34" charset="0"/>
              </a:rPr>
              <a:t>(Dec. 31, 2025 / JNS)  1.3 million tourists visited Israel this year, even as war raged in the region, the Israeli Tourism Ministry announced on Wednesday.</a:t>
            </a:r>
          </a:p>
          <a:p>
            <a:pPr algn="l"/>
            <a:r>
              <a:rPr lang="en-US" sz="4000" dirty="0">
                <a:solidFill>
                  <a:schemeClr val="tx1"/>
                </a:solidFill>
                <a:latin typeface="Arial Rounded MT Bold" panose="020F0704030504030204" pitchFamily="34" charset="0"/>
              </a:rPr>
              <a:t>A whopping 88% of tourists polled said they were very satisfied with their visit, while 83% said they would recommend travel to Israel.</a:t>
            </a:r>
          </a:p>
        </p:txBody>
      </p:sp>
    </p:spTree>
    <p:extLst>
      <p:ext uri="{BB962C8B-B14F-4D97-AF65-F5344CB8AC3E}">
        <p14:creationId xmlns:p14="http://schemas.microsoft.com/office/powerpoint/2010/main" val="243304001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79CE0A-20F9-0970-3E68-301D49627AD4}"/>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91C54BCD-397F-A8A1-15B5-703A705E2907}"/>
              </a:ext>
            </a:extLst>
          </p:cNvPr>
          <p:cNvSpPr>
            <a:spLocks noGrp="1"/>
          </p:cNvSpPr>
          <p:nvPr>
            <p:ph type="subTitle" idx="1"/>
          </p:nvPr>
        </p:nvSpPr>
        <p:spPr>
          <a:xfrm>
            <a:off x="228600" y="209550"/>
            <a:ext cx="8610600" cy="4800600"/>
          </a:xfrm>
        </p:spPr>
        <p:txBody>
          <a:bodyPr anchor="t">
            <a:normAutofit/>
          </a:bodyPr>
          <a:lstStyle/>
          <a:p>
            <a:pPr algn="l"/>
            <a:r>
              <a:rPr lang="en-US" sz="4000" dirty="0">
                <a:solidFill>
                  <a:schemeClr val="tx1"/>
                </a:solidFill>
                <a:latin typeface="Arial Rounded MT Bold" panose="020F0704030504030204" pitchFamily="34" charset="0"/>
              </a:rPr>
              <a:t>If we expect the Jewish Israelis to live there permanently, to fulfill their prophesied covenant destiny, can we not go there for ~12 days?</a:t>
            </a:r>
          </a:p>
          <a:p>
            <a:pPr algn="l"/>
            <a:endParaRPr lang="en-US" sz="4000" dirty="0">
              <a:solidFill>
                <a:schemeClr val="tx1"/>
              </a:solidFill>
              <a:latin typeface="Arial Rounded MT Bold" panose="020F0704030504030204" pitchFamily="34" charset="0"/>
            </a:endParaRPr>
          </a:p>
          <a:p>
            <a:pPr algn="l"/>
            <a:endParaRPr lang="en-US" sz="4000" dirty="0">
              <a:solidFill>
                <a:schemeClr val="tx1"/>
              </a:solidFill>
              <a:latin typeface="Arial Rounded MT Bold" panose="020F0704030504030204" pitchFamily="34" charset="0"/>
            </a:endParaRPr>
          </a:p>
        </p:txBody>
      </p:sp>
    </p:spTree>
    <p:extLst>
      <p:ext uri="{BB962C8B-B14F-4D97-AF65-F5344CB8AC3E}">
        <p14:creationId xmlns:p14="http://schemas.microsoft.com/office/powerpoint/2010/main" val="63859580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4728B0-363B-BFC7-29DF-D9BD2F3DB540}"/>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34C1D393-4847-1B79-D868-5432A28134EC}"/>
              </a:ext>
            </a:extLst>
          </p:cNvPr>
          <p:cNvSpPr>
            <a:spLocks noGrp="1"/>
          </p:cNvSpPr>
          <p:nvPr>
            <p:ph type="subTitle" idx="1"/>
          </p:nvPr>
        </p:nvSpPr>
        <p:spPr>
          <a:xfrm>
            <a:off x="228600" y="209550"/>
            <a:ext cx="8610600" cy="4800600"/>
          </a:xfrm>
        </p:spPr>
        <p:txBody>
          <a:bodyPr anchor="t">
            <a:normAutofit/>
          </a:bodyPr>
          <a:lstStyle/>
          <a:p>
            <a:pPr algn="ctr"/>
            <a:endParaRPr lang="en-US" sz="4000" dirty="0">
              <a:solidFill>
                <a:schemeClr val="tx1"/>
              </a:solidFill>
              <a:latin typeface="Arial Rounded MT Bold" panose="020F0704030504030204" pitchFamily="34" charset="0"/>
            </a:endParaRPr>
          </a:p>
          <a:p>
            <a:pPr algn="ctr"/>
            <a:r>
              <a:rPr lang="en-US" sz="4000" dirty="0">
                <a:solidFill>
                  <a:schemeClr val="tx1"/>
                </a:solidFill>
                <a:latin typeface="Arial Rounded MT Bold" panose="020F0704030504030204" pitchFamily="34" charset="0"/>
              </a:rPr>
              <a:t>Face the future</a:t>
            </a:r>
          </a:p>
        </p:txBody>
      </p:sp>
    </p:spTree>
    <p:extLst>
      <p:ext uri="{BB962C8B-B14F-4D97-AF65-F5344CB8AC3E}">
        <p14:creationId xmlns:p14="http://schemas.microsoft.com/office/powerpoint/2010/main" val="32563837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2CB15B-C730-8D79-4C1A-2C72E1D51716}"/>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14D0F162-5F50-6109-1ADC-C7EE661020F3}"/>
              </a:ext>
            </a:extLst>
          </p:cNvPr>
          <p:cNvSpPr>
            <a:spLocks noGrp="1"/>
          </p:cNvSpPr>
          <p:nvPr>
            <p:ph type="subTitle" idx="1"/>
          </p:nvPr>
        </p:nvSpPr>
        <p:spPr>
          <a:xfrm>
            <a:off x="228600" y="209550"/>
            <a:ext cx="8610600" cy="4800600"/>
          </a:xfrm>
        </p:spPr>
        <p:txBody>
          <a:bodyPr anchor="t">
            <a:normAutofit/>
          </a:bodyPr>
          <a:lstStyle/>
          <a:p>
            <a:pPr algn="l"/>
            <a:r>
              <a:rPr lang="en-US" sz="4000" dirty="0">
                <a:solidFill>
                  <a:schemeClr val="tx1"/>
                </a:solidFill>
                <a:latin typeface="Arial Rounded MT Bold" panose="020F0704030504030204" pitchFamily="34" charset="0"/>
              </a:rPr>
              <a:t> </a:t>
            </a:r>
          </a:p>
        </p:txBody>
      </p:sp>
      <p:pic>
        <p:nvPicPr>
          <p:cNvPr id="4" name="Picture 3">
            <a:extLst>
              <a:ext uri="{FF2B5EF4-FFF2-40B4-BE49-F238E27FC236}">
                <a16:creationId xmlns:a16="http://schemas.microsoft.com/office/drawing/2014/main" id="{F9299DF3-1DA9-2C7B-9F91-991EBF7636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5143500"/>
          </a:xfrm>
          <a:prstGeom prst="rect">
            <a:avLst/>
          </a:prstGeom>
        </p:spPr>
      </p:pic>
      <p:sp>
        <p:nvSpPr>
          <p:cNvPr id="5" name="TextBox 4">
            <a:extLst>
              <a:ext uri="{FF2B5EF4-FFF2-40B4-BE49-F238E27FC236}">
                <a16:creationId xmlns:a16="http://schemas.microsoft.com/office/drawing/2014/main" id="{D1B05D1E-71CD-6652-D84E-84AE9709F57F}"/>
              </a:ext>
            </a:extLst>
          </p:cNvPr>
          <p:cNvSpPr txBox="1"/>
          <p:nvPr/>
        </p:nvSpPr>
        <p:spPr>
          <a:xfrm>
            <a:off x="304800" y="133350"/>
            <a:ext cx="7734810" cy="3170099"/>
          </a:xfrm>
          <a:prstGeom prst="rect">
            <a:avLst/>
          </a:prstGeom>
          <a:noFill/>
        </p:spPr>
        <p:txBody>
          <a:bodyPr wrap="none" rtlCol="0">
            <a:spAutoFit/>
          </a:bodyPr>
          <a:lstStyle/>
          <a:p>
            <a:pPr algn="l"/>
            <a:r>
              <a:rPr lang="en-US" u="sng" dirty="0">
                <a:solidFill>
                  <a:srgbClr val="FFFF00"/>
                </a:solidFill>
                <a:cs typeface="+mn-cs"/>
              </a:rPr>
              <a:t>Courage: Dvarim/ Dt 31.23</a:t>
            </a:r>
          </a:p>
          <a:p>
            <a:pPr marL="401638" indent="-401638" algn="l">
              <a:buFont typeface="+mj-lt"/>
              <a:buAutoNum type="arabicPeriod"/>
            </a:pPr>
            <a:r>
              <a:rPr lang="en-US" u="sng" dirty="0">
                <a:solidFill>
                  <a:srgbClr val="FFFF00"/>
                </a:solidFill>
                <a:cs typeface="+mn-cs"/>
              </a:rPr>
              <a:t>Word study on courage</a:t>
            </a:r>
          </a:p>
          <a:p>
            <a:pPr marL="401638" indent="-401638" algn="l">
              <a:buFont typeface="+mj-lt"/>
              <a:buAutoNum type="arabicPeriod"/>
            </a:pPr>
            <a:r>
              <a:rPr lang="en-US" dirty="0">
                <a:solidFill>
                  <a:schemeClr val="tx1"/>
                </a:solidFill>
                <a:effectLst>
                  <a:outerShdw blurRad="38100" dist="38100" dir="2700000" algn="tl">
                    <a:srgbClr val="000000">
                      <a:alpha val="43137"/>
                    </a:srgbClr>
                  </a:outerShdw>
                </a:effectLst>
              </a:rPr>
              <a:t>Context in Dvarim</a:t>
            </a:r>
          </a:p>
          <a:p>
            <a:pPr marL="401638" indent="-401638" algn="l">
              <a:buFont typeface="+mj-lt"/>
              <a:buAutoNum type="arabicPeriod"/>
            </a:pPr>
            <a:r>
              <a:rPr lang="en-US" dirty="0">
                <a:solidFill>
                  <a:schemeClr val="tx1"/>
                </a:solidFill>
                <a:effectLst>
                  <a:outerShdw blurRad="38100" dist="38100" dir="2700000" algn="tl">
                    <a:srgbClr val="000000">
                      <a:alpha val="43137"/>
                    </a:srgbClr>
                  </a:outerShdw>
                </a:effectLst>
              </a:rPr>
              <a:t>Other comments on courage</a:t>
            </a:r>
          </a:p>
          <a:p>
            <a:pPr marL="401638" indent="-401638" algn="l">
              <a:buFont typeface="+mj-lt"/>
              <a:buAutoNum type="arabicPeriod"/>
            </a:pPr>
            <a:r>
              <a:rPr lang="en-US" dirty="0">
                <a:solidFill>
                  <a:schemeClr val="tx1"/>
                </a:solidFill>
                <a:effectLst>
                  <a:outerShdw blurRad="38100" dist="38100" dir="2700000" algn="tl">
                    <a:srgbClr val="000000">
                      <a:alpha val="43137"/>
                    </a:srgbClr>
                  </a:outerShdw>
                </a:effectLst>
              </a:rPr>
              <a:t>Actions that require courage</a:t>
            </a:r>
          </a:p>
        </p:txBody>
      </p:sp>
    </p:spTree>
    <p:extLst>
      <p:ext uri="{BB962C8B-B14F-4D97-AF65-F5344CB8AC3E}">
        <p14:creationId xmlns:p14="http://schemas.microsoft.com/office/powerpoint/2010/main" val="163344131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C3C5F5-9CB5-8A76-5F67-A2B5CEF81B8B}"/>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77D44BF2-BCE2-6D6E-337E-16DF4774203F}"/>
              </a:ext>
            </a:extLst>
          </p:cNvPr>
          <p:cNvSpPr>
            <a:spLocks noGrp="1"/>
          </p:cNvSpPr>
          <p:nvPr>
            <p:ph type="subTitle" idx="1"/>
          </p:nvPr>
        </p:nvSpPr>
        <p:spPr>
          <a:xfrm>
            <a:off x="228600" y="209550"/>
            <a:ext cx="8610600" cy="4800600"/>
          </a:xfrm>
        </p:spPr>
        <p:txBody>
          <a:bodyPr anchor="t">
            <a:normAutofit/>
          </a:bodyPr>
          <a:lstStyle/>
          <a:p>
            <a:pPr algn="l"/>
            <a:r>
              <a:rPr lang="en-US" sz="4000" dirty="0">
                <a:solidFill>
                  <a:schemeClr val="tx1"/>
                </a:solidFill>
                <a:latin typeface="Arial Rounded MT Bold" panose="020F0704030504030204" pitchFamily="34" charset="0"/>
              </a:rPr>
              <a:t> </a:t>
            </a:r>
          </a:p>
        </p:txBody>
      </p:sp>
      <p:pic>
        <p:nvPicPr>
          <p:cNvPr id="4" name="Picture 3">
            <a:extLst>
              <a:ext uri="{FF2B5EF4-FFF2-40B4-BE49-F238E27FC236}">
                <a16:creationId xmlns:a16="http://schemas.microsoft.com/office/drawing/2014/main" id="{A4651848-F484-3B4D-26D9-13E9FFC55C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0" y="0"/>
            <a:ext cx="6858000" cy="5143500"/>
          </a:xfrm>
          <a:prstGeom prst="rect">
            <a:avLst/>
          </a:prstGeom>
        </p:spPr>
      </p:pic>
    </p:spTree>
    <p:extLst>
      <p:ext uri="{BB962C8B-B14F-4D97-AF65-F5344CB8AC3E}">
        <p14:creationId xmlns:p14="http://schemas.microsoft.com/office/powerpoint/2010/main" val="118581389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011CB9-3EAB-943D-E332-813844B1DB85}"/>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9D49EB89-2344-4453-FDEC-64550FB5EF25}"/>
              </a:ext>
            </a:extLst>
          </p:cNvPr>
          <p:cNvSpPr>
            <a:spLocks noGrp="1"/>
          </p:cNvSpPr>
          <p:nvPr>
            <p:ph type="subTitle" idx="1"/>
          </p:nvPr>
        </p:nvSpPr>
        <p:spPr>
          <a:xfrm>
            <a:off x="228600" y="209550"/>
            <a:ext cx="8610600" cy="4800600"/>
          </a:xfrm>
        </p:spPr>
        <p:txBody>
          <a:bodyPr anchor="t">
            <a:normAutofit/>
          </a:bodyPr>
          <a:lstStyle/>
          <a:p>
            <a:pPr algn="l"/>
            <a:endParaRPr lang="en-US" sz="4000" dirty="0">
              <a:solidFill>
                <a:schemeClr val="tx1"/>
              </a:solidFill>
              <a:latin typeface="Arial Rounded MT Bold" panose="020F0704030504030204" pitchFamily="34" charset="0"/>
            </a:endParaRPr>
          </a:p>
        </p:txBody>
      </p:sp>
    </p:spTree>
    <p:extLst>
      <p:ext uri="{BB962C8B-B14F-4D97-AF65-F5344CB8AC3E}">
        <p14:creationId xmlns:p14="http://schemas.microsoft.com/office/powerpoint/2010/main" val="39718918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506076-0CD1-828F-E6EA-2E3780C1998C}"/>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B6B7D608-A1EA-EBDD-D5B1-1148D7C36971}"/>
              </a:ext>
            </a:extLst>
          </p:cNvPr>
          <p:cNvSpPr>
            <a:spLocks noGrp="1"/>
          </p:cNvSpPr>
          <p:nvPr>
            <p:ph type="subTitle" idx="1"/>
          </p:nvPr>
        </p:nvSpPr>
        <p:spPr>
          <a:xfrm>
            <a:off x="228600" y="209550"/>
            <a:ext cx="8610600" cy="4800600"/>
          </a:xfrm>
        </p:spPr>
        <p:txBody>
          <a:bodyPr anchor="t">
            <a:normAutofit/>
          </a:bodyPr>
          <a:lstStyle/>
          <a:p>
            <a:pPr algn="r" rtl="1"/>
            <a:r>
              <a:rPr lang="he-IL" sz="4000" dirty="0">
                <a:solidFill>
                  <a:schemeClr val="tx1"/>
                </a:solidFill>
                <a:latin typeface="Arial Rounded MT Bold" panose="020F0704030504030204" pitchFamily="34" charset="0"/>
              </a:rPr>
              <a:t> </a:t>
            </a:r>
            <a:r>
              <a:rPr lang="he-IL" sz="4800" b="1" dirty="0">
                <a:solidFill>
                  <a:srgbClr val="FFFF66"/>
                </a:solidFill>
                <a:latin typeface="David" panose="020E0502060401010101" pitchFamily="34" charset="-79"/>
                <a:cs typeface="David" panose="020E0502060401010101" pitchFamily="34" charset="-79"/>
              </a:rPr>
              <a:t>חֲזַק וֶאֱמָץ</a:t>
            </a:r>
            <a:r>
              <a:rPr lang="en-US" sz="4800" b="1" dirty="0">
                <a:solidFill>
                  <a:srgbClr val="FFFF66"/>
                </a:solidFill>
                <a:latin typeface="David" panose="020E0502060401010101" pitchFamily="34" charset="-79"/>
                <a:cs typeface="David" panose="020E0502060401010101" pitchFamily="34" charset="-79"/>
              </a:rPr>
              <a:t>  </a:t>
            </a:r>
            <a:r>
              <a:rPr lang="en-US" sz="4000" i="1" dirty="0" err="1">
                <a:solidFill>
                  <a:schemeClr val="tx1"/>
                </a:solidFill>
                <a:effectLst>
                  <a:outerShdw blurRad="38100" dist="38100" dir="2700000" algn="tl">
                    <a:srgbClr val="000000">
                      <a:alpha val="43137"/>
                    </a:srgbClr>
                  </a:outerShdw>
                </a:effectLst>
                <a:latin typeface="Arial Rounded MT Bold" pitchFamily="34" charset="0"/>
                <a:cs typeface="Arial" charset="0"/>
              </a:rPr>
              <a:t>khazak</a:t>
            </a:r>
            <a:r>
              <a:rPr lang="en-US" sz="4000" i="1" dirty="0">
                <a:solidFill>
                  <a:schemeClr val="tx1"/>
                </a:solidFill>
                <a:effectLst>
                  <a:outerShdw blurRad="38100" dist="38100" dir="2700000" algn="tl">
                    <a:srgbClr val="000000">
                      <a:alpha val="43137"/>
                    </a:srgbClr>
                  </a:outerShdw>
                </a:effectLst>
                <a:latin typeface="Arial Rounded MT Bold" pitchFamily="34" charset="0"/>
                <a:cs typeface="Arial" charset="0"/>
              </a:rPr>
              <a:t> </a:t>
            </a:r>
            <a:r>
              <a:rPr lang="en-US" sz="4000" i="1" dirty="0" err="1">
                <a:solidFill>
                  <a:schemeClr val="tx1"/>
                </a:solidFill>
                <a:effectLst>
                  <a:outerShdw blurRad="38100" dist="38100" dir="2700000" algn="tl">
                    <a:srgbClr val="000000">
                      <a:alpha val="43137"/>
                    </a:srgbClr>
                  </a:outerShdw>
                </a:effectLst>
                <a:latin typeface="Arial Rounded MT Bold" pitchFamily="34" charset="0"/>
                <a:cs typeface="Arial" charset="0"/>
              </a:rPr>
              <a:t>v’emaz</a:t>
            </a:r>
            <a:r>
              <a:rPr lang="en-US" sz="4000" i="1" dirty="0">
                <a:solidFill>
                  <a:schemeClr val="tx1"/>
                </a:solidFill>
                <a:effectLst>
                  <a:outerShdw blurRad="38100" dist="38100" dir="2700000" algn="tl">
                    <a:srgbClr val="000000">
                      <a:alpha val="43137"/>
                    </a:srgbClr>
                  </a:outerShdw>
                </a:effectLst>
                <a:latin typeface="Arial Rounded MT Bold" pitchFamily="34" charset="0"/>
                <a:cs typeface="Arial" charset="0"/>
              </a:rPr>
              <a:t> </a:t>
            </a:r>
          </a:p>
          <a:p>
            <a:pPr algn="r" rtl="1"/>
            <a:r>
              <a:rPr lang="en-US" sz="2800" dirty="0">
                <a:solidFill>
                  <a:schemeClr val="tx1"/>
                </a:solidFill>
                <a:effectLst>
                  <a:outerShdw blurRad="38100" dist="38100" dir="2700000" algn="tl">
                    <a:srgbClr val="000000">
                      <a:alpha val="43137"/>
                    </a:srgbClr>
                  </a:outerShdw>
                </a:effectLst>
                <a:latin typeface="Arial Rounded MT Bold" pitchFamily="34" charset="0"/>
                <a:cs typeface="Arial" charset="0"/>
              </a:rPr>
              <a:t>Imperative verbs</a:t>
            </a:r>
          </a:p>
        </p:txBody>
      </p:sp>
      <p:pic>
        <p:nvPicPr>
          <p:cNvPr id="4" name="Picture 3">
            <a:extLst>
              <a:ext uri="{FF2B5EF4-FFF2-40B4-BE49-F238E27FC236}">
                <a16:creationId xmlns:a16="http://schemas.microsoft.com/office/drawing/2014/main" id="{F6AE9582-AC26-53FE-7CBA-EE99237439B4}"/>
              </a:ext>
            </a:extLst>
          </p:cNvPr>
          <p:cNvPicPr>
            <a:picLocks noChangeAspect="1"/>
          </p:cNvPicPr>
          <p:nvPr/>
        </p:nvPicPr>
        <p:blipFill>
          <a:blip r:embed="rId3"/>
          <a:stretch>
            <a:fillRect/>
          </a:stretch>
        </p:blipFill>
        <p:spPr>
          <a:xfrm>
            <a:off x="685800" y="1885950"/>
            <a:ext cx="8039309" cy="2960819"/>
          </a:xfrm>
          <a:prstGeom prst="rect">
            <a:avLst/>
          </a:prstGeom>
        </p:spPr>
      </p:pic>
    </p:spTree>
    <p:extLst>
      <p:ext uri="{BB962C8B-B14F-4D97-AF65-F5344CB8AC3E}">
        <p14:creationId xmlns:p14="http://schemas.microsoft.com/office/powerpoint/2010/main" val="32655244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91251E-DCCE-B1DB-1554-D14B8AAB6E13}"/>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203D6048-FA6C-8C02-983F-E9B04651A1C9}"/>
              </a:ext>
            </a:extLst>
          </p:cNvPr>
          <p:cNvSpPr>
            <a:spLocks noGrp="1"/>
          </p:cNvSpPr>
          <p:nvPr>
            <p:ph type="subTitle" idx="1"/>
          </p:nvPr>
        </p:nvSpPr>
        <p:spPr>
          <a:xfrm>
            <a:off x="228600" y="209550"/>
            <a:ext cx="8610600" cy="4800600"/>
          </a:xfrm>
        </p:spPr>
        <p:txBody>
          <a:bodyPr anchor="t">
            <a:normAutofit/>
          </a:bodyPr>
          <a:lstStyle/>
          <a:p>
            <a:pPr algn="l">
              <a:tabLst>
                <a:tab pos="3657600" algn="l"/>
              </a:tabLst>
            </a:pPr>
            <a:r>
              <a:rPr lang="he-IL" sz="4800" b="1" dirty="0">
                <a:solidFill>
                  <a:schemeClr val="tx1"/>
                </a:solidFill>
                <a:latin typeface="David" panose="020E0502060401010101" pitchFamily="34" charset="-79"/>
                <a:cs typeface="David" panose="020E0502060401010101" pitchFamily="34" charset="-79"/>
              </a:rPr>
              <a:t>חָזַק</a:t>
            </a:r>
            <a:r>
              <a:rPr lang="en-US" sz="3600" b="1" dirty="0">
                <a:solidFill>
                  <a:schemeClr val="tx1"/>
                </a:solidFill>
                <a:latin typeface="David" panose="020E0502060401010101" pitchFamily="34" charset="-79"/>
                <a:cs typeface="David" panose="020E0502060401010101" pitchFamily="34" charset="-79"/>
              </a:rPr>
              <a:t> </a:t>
            </a:r>
            <a:r>
              <a:rPr lang="en-US" sz="4000" u="sng" dirty="0" err="1">
                <a:solidFill>
                  <a:srgbClr val="FFFF00"/>
                </a:solidFill>
                <a:latin typeface="Arial Rounded MT Bold" panose="020F0704030504030204" pitchFamily="34" charset="0"/>
              </a:rPr>
              <a:t>khazaq</a:t>
            </a:r>
            <a:r>
              <a:rPr lang="en-US" sz="4000" dirty="0">
                <a:solidFill>
                  <a:schemeClr val="tx1"/>
                </a:solidFill>
                <a:latin typeface="Arial Rounded MT Bold" panose="020F0704030504030204" pitchFamily="34" charset="0"/>
              </a:rPr>
              <a:t>: To be strong, to strengthen, to harden, to prevail, to take hold of, tough, hardy; powerful</a:t>
            </a:r>
          </a:p>
          <a:p>
            <a:pPr algn="l"/>
            <a:r>
              <a:rPr lang="en-US" sz="4000" dirty="0">
                <a:solidFill>
                  <a:schemeClr val="tx1"/>
                </a:solidFill>
                <a:latin typeface="Arial Rounded MT Bold" panose="020F0704030504030204" pitchFamily="34" charset="0"/>
              </a:rPr>
              <a:t>Original Word: </a:t>
            </a:r>
            <a:r>
              <a:rPr lang="he-IL" sz="4400" b="1" dirty="0">
                <a:solidFill>
                  <a:schemeClr val="tx1"/>
                </a:solidFill>
                <a:latin typeface="David" panose="020E0502060401010101" pitchFamily="34" charset="-79"/>
                <a:cs typeface="David" panose="020E0502060401010101" pitchFamily="34" charset="-79"/>
              </a:rPr>
              <a:t>חָזַק</a:t>
            </a:r>
            <a:endParaRPr lang="he-IL" sz="4000" b="1" dirty="0">
              <a:solidFill>
                <a:schemeClr val="tx1"/>
              </a:solidFill>
              <a:latin typeface="David" panose="020E0502060401010101" pitchFamily="34" charset="-79"/>
              <a:cs typeface="David" panose="020E0502060401010101" pitchFamily="34" charset="-79"/>
            </a:endParaRPr>
          </a:p>
          <a:p>
            <a:pPr algn="l"/>
            <a:r>
              <a:rPr lang="en-US" sz="4000" dirty="0">
                <a:solidFill>
                  <a:schemeClr val="tx1"/>
                </a:solidFill>
                <a:latin typeface="Arial Rounded MT Bold" panose="020F0704030504030204" pitchFamily="34" charset="0"/>
              </a:rPr>
              <a:t>Part of Speech: Verb</a:t>
            </a:r>
          </a:p>
        </p:txBody>
      </p:sp>
    </p:spTree>
    <p:extLst>
      <p:ext uri="{BB962C8B-B14F-4D97-AF65-F5344CB8AC3E}">
        <p14:creationId xmlns:p14="http://schemas.microsoft.com/office/powerpoint/2010/main" val="2426261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27598C-19D6-39B0-5CD1-6E1C7C071596}"/>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3B04E9AF-FAC0-400C-9719-DB6D648176EE}"/>
              </a:ext>
            </a:extLst>
          </p:cNvPr>
          <p:cNvSpPr>
            <a:spLocks noGrp="1"/>
          </p:cNvSpPr>
          <p:nvPr>
            <p:ph type="subTitle" idx="1"/>
          </p:nvPr>
        </p:nvSpPr>
        <p:spPr>
          <a:xfrm>
            <a:off x="228600" y="209550"/>
            <a:ext cx="8610600" cy="4800600"/>
          </a:xfrm>
        </p:spPr>
        <p:txBody>
          <a:bodyPr anchor="t">
            <a:normAutofit/>
          </a:bodyPr>
          <a:lstStyle/>
          <a:p>
            <a:pPr algn="l"/>
            <a:r>
              <a:rPr lang="he-IL" sz="4800" b="1" dirty="0">
                <a:solidFill>
                  <a:schemeClr val="tx1"/>
                </a:solidFill>
                <a:latin typeface="David" panose="020E0502060401010101" pitchFamily="34" charset="-79"/>
                <a:cs typeface="David" panose="020E0502060401010101" pitchFamily="34" charset="-79"/>
              </a:rPr>
              <a:t>אָמַץ</a:t>
            </a:r>
            <a:r>
              <a:rPr lang="en-US" sz="4000" b="1" dirty="0">
                <a:solidFill>
                  <a:schemeClr val="tx1"/>
                </a:solidFill>
                <a:latin typeface="David" panose="020E0502060401010101" pitchFamily="34" charset="-79"/>
                <a:cs typeface="David" panose="020E0502060401010101" pitchFamily="34" charset="-79"/>
              </a:rPr>
              <a:t> </a:t>
            </a:r>
            <a:r>
              <a:rPr lang="en-US" sz="4000" u="sng" dirty="0" err="1">
                <a:solidFill>
                  <a:srgbClr val="FFFF00"/>
                </a:solidFill>
                <a:latin typeface="Arial Rounded MT Bold" panose="020F0704030504030204" pitchFamily="34" charset="0"/>
              </a:rPr>
              <a:t>amats</a:t>
            </a:r>
            <a:r>
              <a:rPr lang="en-US" sz="4000" dirty="0">
                <a:solidFill>
                  <a:schemeClr val="tx1"/>
                </a:solidFill>
                <a:latin typeface="Arial Rounded MT Bold" panose="020F0704030504030204" pitchFamily="34" charset="0"/>
              </a:rPr>
              <a:t>: To be strong, to be courageous, to be firm, to strengthen, to take courage</a:t>
            </a:r>
          </a:p>
          <a:p>
            <a:pPr algn="l"/>
            <a:r>
              <a:rPr lang="en-US" sz="4000" dirty="0">
                <a:solidFill>
                  <a:schemeClr val="tx1"/>
                </a:solidFill>
                <a:latin typeface="Arial Rounded MT Bold" panose="020F0704030504030204" pitchFamily="34" charset="0"/>
              </a:rPr>
              <a:t>Original Word: </a:t>
            </a:r>
            <a:r>
              <a:rPr lang="he-IL" sz="4400" b="1" dirty="0">
                <a:solidFill>
                  <a:schemeClr val="tx1"/>
                </a:solidFill>
                <a:latin typeface="David" panose="020E0502060401010101" pitchFamily="34" charset="-79"/>
                <a:cs typeface="David" panose="020E0502060401010101" pitchFamily="34" charset="-79"/>
              </a:rPr>
              <a:t>אָמַץ</a:t>
            </a:r>
          </a:p>
          <a:p>
            <a:pPr algn="l"/>
            <a:r>
              <a:rPr lang="en-US" sz="4000" dirty="0">
                <a:solidFill>
                  <a:schemeClr val="tx1"/>
                </a:solidFill>
                <a:latin typeface="Arial Rounded MT Bold" panose="020F0704030504030204" pitchFamily="34" charset="0"/>
              </a:rPr>
              <a:t>Part of Speech: Verb</a:t>
            </a:r>
          </a:p>
        </p:txBody>
      </p:sp>
    </p:spTree>
    <p:extLst>
      <p:ext uri="{BB962C8B-B14F-4D97-AF65-F5344CB8AC3E}">
        <p14:creationId xmlns:p14="http://schemas.microsoft.com/office/powerpoint/2010/main" val="1784407108"/>
      </p:ext>
    </p:extLst>
  </p:cSld>
  <p:clrMapOvr>
    <a:masterClrMapping/>
  </p:clrMapOvr>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262287</TotalTime>
  <Words>2920</Words>
  <Application>Microsoft Office PowerPoint</Application>
  <PresentationFormat>On-screen Show (16:9)</PresentationFormat>
  <Paragraphs>350</Paragraphs>
  <Slides>61</Slides>
  <Notes>61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61</vt:i4>
      </vt:variant>
    </vt:vector>
  </HeadingPairs>
  <TitlesOfParts>
    <vt:vector size="66" baseType="lpstr">
      <vt:lpstr>Arial</vt:lpstr>
      <vt:lpstr>Arial Rounded MT Bold</vt:lpstr>
      <vt:lpstr>Corbel</vt:lpstr>
      <vt:lpstr>David</vt:lpstr>
      <vt:lpstr>Depth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Or HaOlam Messianic Congregation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Shmuel Wolkenfeld</dc:creator>
  <cp:lastModifiedBy>Shmuel שמואל Wolkenfeld</cp:lastModifiedBy>
  <cp:revision>5642</cp:revision>
  <dcterms:created xsi:type="dcterms:W3CDTF">2006-04-21T19:34:43Z</dcterms:created>
  <dcterms:modified xsi:type="dcterms:W3CDTF">2026-01-17T14:45:19Z</dcterms:modified>
</cp:coreProperties>
</file>