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63"/>
  </p:notesMasterIdLst>
  <p:handoutMasterIdLst>
    <p:handoutMasterId r:id="rId64"/>
  </p:handoutMasterIdLst>
  <p:sldIdLst>
    <p:sldId id="67661" r:id="rId2"/>
    <p:sldId id="67629" r:id="rId3"/>
    <p:sldId id="67632" r:id="rId4"/>
    <p:sldId id="67633" r:id="rId5"/>
    <p:sldId id="67634" r:id="rId6"/>
    <p:sldId id="67635" r:id="rId7"/>
    <p:sldId id="67636" r:id="rId8"/>
    <p:sldId id="67637" r:id="rId9"/>
    <p:sldId id="67639" r:id="rId10"/>
    <p:sldId id="67638" r:id="rId11"/>
    <p:sldId id="67640" r:id="rId12"/>
    <p:sldId id="67668" r:id="rId13"/>
    <p:sldId id="67607" r:id="rId14"/>
    <p:sldId id="67587" r:id="rId15"/>
    <p:sldId id="67619" r:id="rId16"/>
    <p:sldId id="67630" r:id="rId17"/>
    <p:sldId id="67641" r:id="rId18"/>
    <p:sldId id="67643" r:id="rId19"/>
    <p:sldId id="67642" r:id="rId20"/>
    <p:sldId id="67644" r:id="rId21"/>
    <p:sldId id="67645" r:id="rId22"/>
    <p:sldId id="67649" r:id="rId23"/>
    <p:sldId id="67650" r:id="rId24"/>
    <p:sldId id="67651" r:id="rId25"/>
    <p:sldId id="67653" r:id="rId26"/>
    <p:sldId id="67652" r:id="rId27"/>
    <p:sldId id="67669" r:id="rId28"/>
    <p:sldId id="67670" r:id="rId29"/>
    <p:sldId id="67655" r:id="rId30"/>
    <p:sldId id="67672" r:id="rId31"/>
    <p:sldId id="67671" r:id="rId32"/>
    <p:sldId id="67658" r:id="rId33"/>
    <p:sldId id="67663" r:id="rId34"/>
    <p:sldId id="67681" r:id="rId35"/>
    <p:sldId id="67683" r:id="rId36"/>
    <p:sldId id="67682" r:id="rId37"/>
    <p:sldId id="67686" r:id="rId38"/>
    <p:sldId id="67659" r:id="rId39"/>
    <p:sldId id="67674" r:id="rId40"/>
    <p:sldId id="67673" r:id="rId41"/>
    <p:sldId id="67662" r:id="rId42"/>
    <p:sldId id="67666" r:id="rId43"/>
    <p:sldId id="67678" r:id="rId44"/>
    <p:sldId id="67657" r:id="rId45"/>
    <p:sldId id="67675" r:id="rId46"/>
    <p:sldId id="67676" r:id="rId47"/>
    <p:sldId id="67664" r:id="rId48"/>
    <p:sldId id="67665" r:id="rId49"/>
    <p:sldId id="67667" r:id="rId50"/>
    <p:sldId id="67620" r:id="rId51"/>
    <p:sldId id="67627" r:id="rId52"/>
    <p:sldId id="67685" r:id="rId53"/>
    <p:sldId id="67679" r:id="rId54"/>
    <p:sldId id="67656" r:id="rId55"/>
    <p:sldId id="67680" r:id="rId56"/>
    <p:sldId id="67677" r:id="rId57"/>
    <p:sldId id="67684" r:id="rId58"/>
    <p:sldId id="67628" r:id="rId59"/>
    <p:sldId id="67631" r:id="rId60"/>
    <p:sldId id="67574" r:id="rId61"/>
    <p:sldId id="67572" r:id="rId6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16" autoAdjust="0"/>
    <p:restoredTop sz="81343" autoAdjust="0"/>
  </p:normalViewPr>
  <p:slideViewPr>
    <p:cSldViewPr>
      <p:cViewPr varScale="1">
        <p:scale>
          <a:sx n="99" d="100"/>
          <a:sy n="99" d="100"/>
        </p:scale>
        <p:origin x="78" y="28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966"/>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Feed the Flock Acts 20.28</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Jan 24.2026 5786</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Feed the Flock Acts 20.28</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Jan 24.2026 5786</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iblehub.com/greek/4165.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1128B-44F5-465E-CEF1-A3C74B546D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6A9B57D-4740-2CFA-344C-2E5434F1AFA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694B8051-FC09-0A2A-3FE3-828E034F3F2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D32D0E2A-150F-0687-1EBA-E6FE018777D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7981F6D-D9BC-21A5-F23C-6B8EC398B84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E33E012-B985-C0D6-FE42-C50AB14D36A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0C54C6E-A330-FC73-7FB8-A738404618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39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4DDE2-E9A2-C50D-1296-126BC21C58D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E35BCB-A39C-3990-0A18-E457F091F94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7AC5CAA4-7EF9-D113-825D-3302FB2C432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102A36F8-47D6-8CCA-ED14-081755FD6E3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15C9DE-F1DC-9D60-E02E-D145B08179E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8068C00-FAFA-9A27-2107-D1D75621B6B5}"/>
              </a:ext>
            </a:extLst>
          </p:cNvPr>
          <p:cNvSpPr>
            <a:spLocks noGrp="1" noChangeArrowheads="1"/>
          </p:cNvSpPr>
          <p:nvPr>
            <p:ph type="body" idx="1"/>
          </p:nvPr>
        </p:nvSpPr>
        <p:spPr>
          <a:xfrm>
            <a:off x="152400" y="4114800"/>
            <a:ext cx="6553200" cy="4876800"/>
          </a:xfrm>
        </p:spPr>
        <p:txBody>
          <a:bodyPr/>
          <a:lstStyle/>
          <a:p>
            <a:pPr algn="l"/>
            <a:r>
              <a:rPr lang="en-US" altLang="en-US" dirty="0"/>
              <a:t>https://www.rd.com/list/the-funniest-joke-told-by-presidents/</a:t>
            </a:r>
          </a:p>
        </p:txBody>
      </p:sp>
      <p:cxnSp>
        <p:nvCxnSpPr>
          <p:cNvPr id="3" name="Straight Connector 2">
            <a:extLst>
              <a:ext uri="{FF2B5EF4-FFF2-40B4-BE49-F238E27FC236}">
                <a16:creationId xmlns:a16="http://schemas.microsoft.com/office/drawing/2014/main" id="{88B8183E-0D33-B596-1647-6A7316C8B1D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986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1975F-A6C4-DC10-DB24-3EBF2656D09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2727607-68E5-D8FB-5B63-B22EBF78B19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588EE22E-0865-B372-520D-57025C98484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150D747F-B046-6E55-7BEB-9F0678FB443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720884-1399-655C-578E-6EEB78FCD66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37CA523-286B-C57D-F3C2-4CD94CEAEF44}"/>
              </a:ext>
            </a:extLst>
          </p:cNvPr>
          <p:cNvSpPr>
            <a:spLocks noGrp="1" noChangeArrowheads="1"/>
          </p:cNvSpPr>
          <p:nvPr>
            <p:ph type="body" idx="1"/>
          </p:nvPr>
        </p:nvSpPr>
        <p:spPr>
          <a:xfrm>
            <a:off x="152400" y="4114800"/>
            <a:ext cx="6553200" cy="4876800"/>
          </a:xfrm>
        </p:spPr>
        <p:txBody>
          <a:bodyPr/>
          <a:lstStyle/>
          <a:p>
            <a:pPr algn="l"/>
            <a:r>
              <a:rPr lang="en-US" altLang="en-US" dirty="0"/>
              <a:t>https://www.rd.com/list/the-funniest-joke-told-by-presidents/</a:t>
            </a:r>
          </a:p>
        </p:txBody>
      </p:sp>
      <p:cxnSp>
        <p:nvCxnSpPr>
          <p:cNvPr id="3" name="Straight Connector 2">
            <a:extLst>
              <a:ext uri="{FF2B5EF4-FFF2-40B4-BE49-F238E27FC236}">
                <a16:creationId xmlns:a16="http://schemas.microsoft.com/office/drawing/2014/main" id="{A55B6939-F8F3-8E1F-2A93-B01ABC12831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38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602B3-81CB-4A02-F7B8-BF9C1C8146B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29B04A-2079-8A61-2AE4-E51CFAF6F2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09F56EE1-75C1-4370-B158-C0FDD81DBAE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1ED42204-A71C-51FE-D9C7-7F2BAA40258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4179455-7B62-F7DC-A40B-201AC1B35BB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8AC8137-4FAC-B138-C987-4B7CB3FA104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1836664-F1AC-5FF1-7899-5548D4925D1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361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76BEA-8EFE-526B-3FB3-3429242AFA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80CA99-48CA-7531-D0A5-566A33C3F74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D3B03DC1-3D74-FEF8-4E32-CE5411A0E1A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A12D1073-D711-3B7C-2E25-45CF6AD7610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23C74E4-495A-7C5B-C117-9D655EBF2CB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5361A73-1143-3F79-10D5-F29FAD2436F8}"/>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solidFill>
                  <a:schemeClr val="tx1"/>
                </a:solidFill>
                <a:latin typeface="Arial Rounded MT Bold" panose="020F0704030504030204" pitchFamily="34" charset="0"/>
              </a:rPr>
              <a:t>https://biblehub.com/greek/4165.htm</a:t>
            </a:r>
          </a:p>
          <a:p>
            <a:pPr algn="l"/>
            <a:endParaRPr lang="en-US" altLang="en-US" dirty="0"/>
          </a:p>
        </p:txBody>
      </p:sp>
      <p:cxnSp>
        <p:nvCxnSpPr>
          <p:cNvPr id="3" name="Straight Connector 2">
            <a:extLst>
              <a:ext uri="{FF2B5EF4-FFF2-40B4-BE49-F238E27FC236}">
                <a16:creationId xmlns:a16="http://schemas.microsoft.com/office/drawing/2014/main" id="{BF8F3621-89D2-CB55-0370-A1B13571219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32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B14D7-5DDB-D42D-4F2E-C6C5BC7E13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962B13C-4627-FD26-C993-E86A2714C21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5887844F-B9D8-C9DB-ADFC-CA7959DD4F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463D7A24-C0DB-AD4C-CD14-B0E639E5F0A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113CBDC-1824-1D7D-F4FB-56257264A5E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C534828-FBDD-52B9-80D8-0F9ABF81BA9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5E21CC8-6CA3-1D60-1322-B593C45278D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97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2C0F1-20DD-D46C-EC3C-520C1B18AA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2B2288-F92B-8D67-BD72-93E8B7FB00B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34DF20FC-3EE1-6BC0-F2A0-8B67585245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1672D296-3937-D235-6491-A48A3B13680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214D286-D126-E16E-F696-4B6F6EF19AC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960BC93-80FE-A414-33AB-732B3ADE668A}"/>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solidFill>
                  <a:schemeClr val="tx1"/>
                </a:solidFill>
                <a:latin typeface="Arial Rounded MT Bold" panose="020F0704030504030204" pitchFamily="34" charset="0"/>
              </a:rPr>
              <a:t>https://biblehub.com/greek/4165.htm</a:t>
            </a:r>
          </a:p>
          <a:p>
            <a:pPr algn="l"/>
            <a:endParaRPr lang="en-US" altLang="en-US" dirty="0"/>
          </a:p>
        </p:txBody>
      </p:sp>
      <p:cxnSp>
        <p:nvCxnSpPr>
          <p:cNvPr id="3" name="Straight Connector 2">
            <a:extLst>
              <a:ext uri="{FF2B5EF4-FFF2-40B4-BE49-F238E27FC236}">
                <a16:creationId xmlns:a16="http://schemas.microsoft.com/office/drawing/2014/main" id="{518BD22B-0F8C-B9BE-1D45-E034CCEE941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71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9196C-A09E-DC5A-6D23-27843714443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EDBAC0-69B1-2428-CA2C-E4D59DA982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2657E973-5FCE-5091-2598-0B30CE7C39F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C3228ADD-00C4-F6F7-51FF-191D7E162FD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A27F34A-BB25-3D7C-64D1-EA94367A818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6AD5DD8-5747-5520-23B9-F34A4BC7B2D8}"/>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solidFill>
                  <a:schemeClr val="tx1"/>
                </a:solidFill>
                <a:latin typeface="Arial Rounded MT Bold" panose="020F0704030504030204" pitchFamily="34" charset="0"/>
                <a:hlinkClick r:id="rId3"/>
              </a:rPr>
              <a:t>https://biblehub.com/greek/4165.htm</a:t>
            </a:r>
            <a:endParaRPr lang="en-US" sz="2000" dirty="0">
              <a:solidFill>
                <a:schemeClr val="tx1"/>
              </a:solidFill>
              <a:latin typeface="Arial Rounded MT Bold" panose="020F07040305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“Feed” is only one of the meanings, but maybe the most promoted.</a:t>
            </a:r>
            <a:endParaRPr lang="en-US" sz="2000" dirty="0">
              <a:solidFill>
                <a:schemeClr val="tx1"/>
              </a:solidFill>
              <a:latin typeface="Arial Rounded MT Bold" panose="020F0704030504030204" pitchFamily="34" charset="0"/>
            </a:endParaRPr>
          </a:p>
          <a:p>
            <a:pPr algn="l"/>
            <a:endParaRPr lang="en-US" altLang="en-US" dirty="0"/>
          </a:p>
        </p:txBody>
      </p:sp>
      <p:cxnSp>
        <p:nvCxnSpPr>
          <p:cNvPr id="3" name="Straight Connector 2">
            <a:extLst>
              <a:ext uri="{FF2B5EF4-FFF2-40B4-BE49-F238E27FC236}">
                <a16:creationId xmlns:a16="http://schemas.microsoft.com/office/drawing/2014/main" id="{493C7762-D07A-E0A4-D68A-575E2A004D5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080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D5FC8-6345-EB4D-0DD6-ABAAC82C175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E6FFD4E-4765-B2D0-7E8D-36E798473FB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680305F5-6137-753E-F805-D03D2D36492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3F45FC81-DAC7-F8A7-E03D-EDE7E98D909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B144D3F-32CA-145C-9372-5EAA7AE88E0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FE5497B-D481-A6F8-1C18-C4A42FA063A2}"/>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solidFill>
                  <a:schemeClr val="tx1"/>
                </a:solidFill>
                <a:latin typeface="Arial Rounded MT Bold" panose="020F0704030504030204" pitchFamily="34" charset="0"/>
              </a:rPr>
              <a:t>A key task of the Lamb, as shepherd, will be to quench the thirst of his people.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dirty="0">
              <a:solidFill>
                <a:schemeClr val="tx1"/>
              </a:solidFill>
              <a:latin typeface="Arial Rounded MT Bold" panose="020F07040305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solidFill>
                  <a:schemeClr val="tx1"/>
                </a:solidFill>
                <a:latin typeface="Arial Rounded MT Bold" panose="020F0704030504030204" pitchFamily="34" charset="0"/>
              </a:rPr>
              <a:t>https://biblehub.com/greek/4165.htm</a:t>
            </a:r>
          </a:p>
          <a:p>
            <a:pPr algn="l"/>
            <a:endParaRPr lang="en-US" altLang="en-US" dirty="0"/>
          </a:p>
        </p:txBody>
      </p:sp>
      <p:cxnSp>
        <p:nvCxnSpPr>
          <p:cNvPr id="3" name="Straight Connector 2">
            <a:extLst>
              <a:ext uri="{FF2B5EF4-FFF2-40B4-BE49-F238E27FC236}">
                <a16:creationId xmlns:a16="http://schemas.microsoft.com/office/drawing/2014/main" id="{536A7544-98D4-AC89-38A0-5C48293AEFE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778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03CBF-EF78-788D-EE08-405488213BF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0B00A5-F79A-F642-B0D5-6A584B10244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7A9C7E46-D811-573B-498E-B2623A584C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4C12DD43-1A6E-C4E4-83B8-34BD56DD152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C00EF6D-A654-EC6D-F787-E66EF06B099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293CD21-0D52-CD41-725E-77E7274923DE}"/>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solidFill>
                  <a:schemeClr val="tx1"/>
                </a:solidFill>
                <a:latin typeface="Arial Rounded MT Bold" panose="020F0704030504030204" pitchFamily="34" charset="0"/>
              </a:rPr>
              <a:t>https://biblehub.com/greek/4165.htm</a:t>
            </a:r>
          </a:p>
          <a:p>
            <a:pPr algn="l"/>
            <a:endParaRPr lang="en-US" altLang="en-US" dirty="0"/>
          </a:p>
        </p:txBody>
      </p:sp>
      <p:cxnSp>
        <p:nvCxnSpPr>
          <p:cNvPr id="3" name="Straight Connector 2">
            <a:extLst>
              <a:ext uri="{FF2B5EF4-FFF2-40B4-BE49-F238E27FC236}">
                <a16:creationId xmlns:a16="http://schemas.microsoft.com/office/drawing/2014/main" id="{F3B6F6F7-0D9D-80A5-B657-2AABBF866CF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27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7871E-0E43-035B-7D8D-1FBA88FFC76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B0B8D19-0AE7-096D-B659-D75C9111DBF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41CD0C38-A3A6-79D6-331D-D3D09AEAD9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E5A5E751-B28A-CB53-53E9-2A4BB32DC1D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B470B7-03A1-8F75-6BBF-10A59648B09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CD28BA-D391-88B3-5AF2-F936C4FF2A5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3FD2BCD-2C3B-A2F8-BA45-35375D6049E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2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DDB49-40D3-5E71-34E9-7A9BC7564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A03BF4-DD4C-88F6-D70E-790B752C53B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83F2D201-2682-EF02-D6A2-78801A05289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8D796879-3C7C-6210-4071-FC1DC5A09D2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E226547-F813-99FA-FA22-B3B33A7F7F3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E1EE0D5-CF19-06EA-1817-0A644B3866BA}"/>
              </a:ext>
            </a:extLst>
          </p:cNvPr>
          <p:cNvSpPr>
            <a:spLocks noGrp="1" noChangeArrowheads="1"/>
          </p:cNvSpPr>
          <p:nvPr>
            <p:ph type="body" idx="1"/>
          </p:nvPr>
        </p:nvSpPr>
        <p:spPr>
          <a:xfrm>
            <a:off x="152400" y="4114800"/>
            <a:ext cx="6553200" cy="4876800"/>
          </a:xfrm>
        </p:spPr>
        <p:txBody>
          <a:bodyPr/>
          <a:lstStyle/>
          <a:p>
            <a:pPr algn="l"/>
            <a:r>
              <a:rPr lang="en-US" altLang="en-US" dirty="0"/>
              <a:t>https://www.rd.com/list/the-funniest-joke-told-by-presidents/</a:t>
            </a:r>
          </a:p>
        </p:txBody>
      </p:sp>
      <p:cxnSp>
        <p:nvCxnSpPr>
          <p:cNvPr id="3" name="Straight Connector 2">
            <a:extLst>
              <a:ext uri="{FF2B5EF4-FFF2-40B4-BE49-F238E27FC236}">
                <a16:creationId xmlns:a16="http://schemas.microsoft.com/office/drawing/2014/main" id="{FB148EFB-2937-29D9-5241-6B87D520F9B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759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28F80-3D14-8D8E-F7BC-37F3FD0D0F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922C202-6940-75A2-B98D-5326A224006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D6794E88-75A8-19EC-D5CF-ECBD57B0148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A589B14F-BFEB-89C7-E854-DAAA1AB21B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9D675A9-9F6E-C6E8-4D19-31505BFF47A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D76DC93-9AD6-2E36-B8BE-C70B7AADB8EE}"/>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solidFill>
                  <a:schemeClr val="tx1"/>
                </a:solidFill>
                <a:latin typeface="Arial Rounded MT Bold" panose="020F0704030504030204" pitchFamily="34" charset="0"/>
              </a:rPr>
              <a:t>https://biblehub.com/greek/4165.htm</a:t>
            </a:r>
          </a:p>
          <a:p>
            <a:pPr algn="l"/>
            <a:endParaRPr lang="en-US" altLang="en-US" dirty="0"/>
          </a:p>
        </p:txBody>
      </p:sp>
      <p:cxnSp>
        <p:nvCxnSpPr>
          <p:cNvPr id="3" name="Straight Connector 2">
            <a:extLst>
              <a:ext uri="{FF2B5EF4-FFF2-40B4-BE49-F238E27FC236}">
                <a16:creationId xmlns:a16="http://schemas.microsoft.com/office/drawing/2014/main" id="{A98AA2E6-D678-667A-D314-9325B845ED5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70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405C0-F7E7-7BBC-B535-2E96CFF559D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11FCDF5-C27D-E5D7-699A-8DCC6DF9DE5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5A28D564-DCB3-6E51-46A8-98241FEF8C8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ECB792BA-1A19-4138-3E58-37812C43991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EE1D320-DE90-1983-0A40-36798C9A7FC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6343B0-1164-66DF-F5CC-6960EEEC1CE5}"/>
              </a:ext>
            </a:extLst>
          </p:cNvPr>
          <p:cNvSpPr>
            <a:spLocks noGrp="1" noChangeArrowheads="1"/>
          </p:cNvSpPr>
          <p:nvPr>
            <p:ph type="body" idx="1"/>
          </p:nvPr>
        </p:nvSpPr>
        <p:spPr>
          <a:xfrm>
            <a:off x="152400" y="4114800"/>
            <a:ext cx="6553200" cy="4876800"/>
          </a:xfrm>
        </p:spPr>
        <p:txBody>
          <a:bodyPr/>
          <a:lstStyle/>
          <a:p>
            <a:pPr algn="l"/>
            <a:r>
              <a:rPr lang="en-US" altLang="en-US" dirty="0"/>
              <a:t>https://www.biblegateway.com/verse/en/Acts%2020%3A28</a:t>
            </a:r>
          </a:p>
          <a:p>
            <a:pPr algn="l"/>
            <a:r>
              <a:rPr lang="en-US" altLang="en-US" dirty="0"/>
              <a:t>I am going to focus on this aspect of the word:  feed.</a:t>
            </a:r>
          </a:p>
        </p:txBody>
      </p:sp>
      <p:cxnSp>
        <p:nvCxnSpPr>
          <p:cNvPr id="3" name="Straight Connector 2">
            <a:extLst>
              <a:ext uri="{FF2B5EF4-FFF2-40B4-BE49-F238E27FC236}">
                <a16:creationId xmlns:a16="http://schemas.microsoft.com/office/drawing/2014/main" id="{E018FBA7-E038-2D92-0DFE-8FCB35243AE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397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1D123-7EAA-F438-9558-7CDEED084C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42CAEBA-708A-80AF-D24F-93E46462A7A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341E1115-16F7-4E37-6338-851421B301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97665ABE-3E6A-D0FC-FD08-C9FBAC83013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7DB7722-93FF-ECAC-D524-58D4CAA52DD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D3B9B5F-540D-48AD-7927-D21C37C6F820}"/>
              </a:ext>
            </a:extLst>
          </p:cNvPr>
          <p:cNvSpPr>
            <a:spLocks noGrp="1" noChangeArrowheads="1"/>
          </p:cNvSpPr>
          <p:nvPr>
            <p:ph type="body" idx="1"/>
          </p:nvPr>
        </p:nvSpPr>
        <p:spPr>
          <a:xfrm>
            <a:off x="152400" y="4114800"/>
            <a:ext cx="6553200" cy="4876800"/>
          </a:xfrm>
        </p:spPr>
        <p:txBody>
          <a:bodyPr/>
          <a:lstStyle/>
          <a:p>
            <a:pPr algn="l"/>
            <a:r>
              <a:rPr lang="en-US" altLang="en-US" sz="1200" dirty="0"/>
              <a:t>https://img.freepik.com/premium-photo/big-family-thanksgiving-celebration-dinner-around-table-with-food_960396-489982.jpg</a:t>
            </a:r>
          </a:p>
        </p:txBody>
      </p:sp>
      <p:cxnSp>
        <p:nvCxnSpPr>
          <p:cNvPr id="3" name="Straight Connector 2">
            <a:extLst>
              <a:ext uri="{FF2B5EF4-FFF2-40B4-BE49-F238E27FC236}">
                <a16:creationId xmlns:a16="http://schemas.microsoft.com/office/drawing/2014/main" id="{D9E2C0C9-587D-379C-DD48-1C76620DEE5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95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A8FC2-90CA-3534-2729-1C9A5898982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3C1CF13-EFCA-7C22-B220-C3EEC88F37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4DDBBB78-1A93-F54C-9F3D-36E004483A0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728FB5CF-71C1-A235-05AB-2207F137E84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735E118-ACED-907C-BE88-A93018F8689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0FB0B89-2EF0-10BB-25C2-690271D145B6}"/>
              </a:ext>
            </a:extLst>
          </p:cNvPr>
          <p:cNvSpPr>
            <a:spLocks noGrp="1" noChangeArrowheads="1"/>
          </p:cNvSpPr>
          <p:nvPr>
            <p:ph type="body" idx="1"/>
          </p:nvPr>
        </p:nvSpPr>
        <p:spPr>
          <a:xfrm>
            <a:off x="152400" y="4114800"/>
            <a:ext cx="6553200" cy="4876800"/>
          </a:xfrm>
        </p:spPr>
        <p:txBody>
          <a:bodyPr/>
          <a:lstStyle/>
          <a:p>
            <a:pPr algn="l"/>
            <a:r>
              <a:rPr lang="en-US" altLang="en-US" dirty="0"/>
              <a:t>https://s.hdnux.com/photos/04/23/43/1128652/3/920x920.jpg</a:t>
            </a:r>
          </a:p>
        </p:txBody>
      </p:sp>
      <p:cxnSp>
        <p:nvCxnSpPr>
          <p:cNvPr id="3" name="Straight Connector 2">
            <a:extLst>
              <a:ext uri="{FF2B5EF4-FFF2-40B4-BE49-F238E27FC236}">
                <a16:creationId xmlns:a16="http://schemas.microsoft.com/office/drawing/2014/main" id="{E4A7A08B-76A2-35E0-6418-2E344516AF7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511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EA64E-5573-A407-0EA3-F4B7075B18D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31DA47A-724A-DCEA-93EA-936EFCA05D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2572F6C3-B481-3070-8F76-6028DC9D6FD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13A2408C-262C-685D-446D-495D10DBDD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29FCD19-9E07-2677-C987-84476076F62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30D7ACC-3A7D-2E56-1438-3F691015E5D3}"/>
              </a:ext>
            </a:extLst>
          </p:cNvPr>
          <p:cNvSpPr>
            <a:spLocks noGrp="1" noChangeArrowheads="1"/>
          </p:cNvSpPr>
          <p:nvPr>
            <p:ph type="body" idx="1"/>
          </p:nvPr>
        </p:nvSpPr>
        <p:spPr>
          <a:xfrm>
            <a:off x="152400" y="4114800"/>
            <a:ext cx="6553200" cy="4876800"/>
          </a:xfrm>
        </p:spPr>
        <p:txBody>
          <a:bodyPr/>
          <a:lstStyle/>
          <a:p>
            <a:pPr algn="l"/>
            <a:r>
              <a:rPr lang="en-US" altLang="en-US" sz="1100" dirty="0"/>
              <a:t>https://blog.judaicawebstore.com/wp-content/uploads/2024/10/AdobeStock_938924365-2048x1082.jpeg</a:t>
            </a:r>
          </a:p>
        </p:txBody>
      </p:sp>
      <p:cxnSp>
        <p:nvCxnSpPr>
          <p:cNvPr id="3" name="Straight Connector 2">
            <a:extLst>
              <a:ext uri="{FF2B5EF4-FFF2-40B4-BE49-F238E27FC236}">
                <a16:creationId xmlns:a16="http://schemas.microsoft.com/office/drawing/2014/main" id="{2634B89C-AD54-7680-7DB8-E0B356EE9C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586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5C964-78DC-4D0C-8DA2-3CECA9384E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36ADE2-07DB-FC3D-DEDA-6EC4637D2A9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371827B5-02FF-700D-FAC5-494659B1EC4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0E1EF0EB-D8E3-65A5-6B0B-B054FE045D3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0231BC7-46A6-FD6F-ADF0-4D3F1D575CC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1EF4EA7-2DC6-7BAF-DB09-920FE783385A}"/>
              </a:ext>
            </a:extLst>
          </p:cNvPr>
          <p:cNvSpPr>
            <a:spLocks noGrp="1" noChangeArrowheads="1"/>
          </p:cNvSpPr>
          <p:nvPr>
            <p:ph type="body" idx="1"/>
          </p:nvPr>
        </p:nvSpPr>
        <p:spPr>
          <a:xfrm>
            <a:off x="152400" y="4114800"/>
            <a:ext cx="6553200" cy="4876800"/>
          </a:xfrm>
        </p:spPr>
        <p:txBody>
          <a:bodyPr/>
          <a:lstStyle/>
          <a:p>
            <a:pPr algn="l"/>
            <a:r>
              <a:rPr lang="en-US" altLang="en-US" dirty="0"/>
              <a:t>https://henryabramson.com/2013/08/02/jewish-history-1-1-they-tried-to-kill-us-we-survived-lets-eat/</a:t>
            </a:r>
          </a:p>
        </p:txBody>
      </p:sp>
      <p:cxnSp>
        <p:nvCxnSpPr>
          <p:cNvPr id="3" name="Straight Connector 2">
            <a:extLst>
              <a:ext uri="{FF2B5EF4-FFF2-40B4-BE49-F238E27FC236}">
                <a16:creationId xmlns:a16="http://schemas.microsoft.com/office/drawing/2014/main" id="{25C5E319-A5D1-69FE-661B-5ADE897058E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286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7F632-E6BE-6A50-A668-30EBD1115D4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E20441-BE3D-2822-E79B-1267E2BC90F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BC50454C-12DE-6DFE-3461-5995304531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71A229D6-6AA0-596B-5DE3-55FCD2A1907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5BCF4F9-5898-9CC7-271B-154F69E0941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2A060E0-DAF8-6B38-407B-0BDCD222A889}"/>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Personally, I like to render it as </a:t>
            </a:r>
            <a:r>
              <a:rPr lang="en-US" sz="2000" dirty="0">
                <a:solidFill>
                  <a:schemeClr val="tx1"/>
                </a:solidFill>
                <a:latin typeface="Arial Rounded MT Bold" panose="020F0704030504030204" pitchFamily="34" charset="0"/>
              </a:rPr>
              <a:t>“They tried to kill us, G-d saved us and we survived, let’s eat.” </a:t>
            </a:r>
          </a:p>
          <a:p>
            <a:pPr algn="l"/>
            <a:endParaRPr lang="en-US" altLang="en-US" dirty="0"/>
          </a:p>
        </p:txBody>
      </p:sp>
      <p:cxnSp>
        <p:nvCxnSpPr>
          <p:cNvPr id="3" name="Straight Connector 2">
            <a:extLst>
              <a:ext uri="{FF2B5EF4-FFF2-40B4-BE49-F238E27FC236}">
                <a16:creationId xmlns:a16="http://schemas.microsoft.com/office/drawing/2014/main" id="{0AF9D4C1-6EB1-1A85-0D98-9F02F5AA5D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28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B849E-2951-A0E8-33E7-4F7F5A76FD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448EC2-BDF4-C14A-88F1-1D1996D39AB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331CA509-7521-56A0-DE75-BFF082CAB34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1B826E93-19E6-8239-F0BD-AB311686A49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215337-F388-6754-1C44-6CFA64FBE2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E39E98E-A533-3E88-239B-5A332A64F40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9AC2BF1-28A9-3001-DE9A-7BAD9A12798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341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E479A-3282-EDC5-F4EA-7EDA43399E9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A276A9-0DE5-CB43-4B7C-4C88379A2F5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A7E28656-CF89-1765-AAC3-669A33F1C1E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F08466EA-44BC-2BC0-D8E2-3A7A2EB763E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D4B3CDF-D414-BC44-AF84-E1A66E08949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7DD4531-6ECB-EB04-93E1-D4462D06160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E1EA8C0-292B-CCF9-FDD9-57D4D251D28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185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95183-BF94-2B95-5C63-FE7ACB413B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A69A987-23A5-9130-F0E2-75116D0569C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8156249C-9737-4016-B180-C09858B9F8A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7F64AADA-DC97-ADE7-BE62-ECA92472F96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B2F8D5B-F82C-1646-56F7-C0BC6A5E932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3FFFEA2-AE6A-141A-1952-4BA2442EA5BE}"/>
              </a:ext>
            </a:extLst>
          </p:cNvPr>
          <p:cNvSpPr>
            <a:spLocks noGrp="1" noChangeArrowheads="1"/>
          </p:cNvSpPr>
          <p:nvPr>
            <p:ph type="body" idx="1"/>
          </p:nvPr>
        </p:nvSpPr>
        <p:spPr>
          <a:xfrm>
            <a:off x="152400" y="4114800"/>
            <a:ext cx="6553200" cy="4876800"/>
          </a:xfrm>
        </p:spPr>
        <p:txBody>
          <a:bodyPr/>
          <a:lstStyle/>
          <a:p>
            <a:pPr marL="109538" indent="-109538" algn="l">
              <a:buFont typeface="Arial" panose="020B0604020202020204" pitchFamily="34" charset="0"/>
              <a:buChar char="•"/>
            </a:pPr>
            <a:r>
              <a:rPr lang="en-US" altLang="en-US" dirty="0"/>
              <a:t>Love G-d in Yeshua with all your heart, mind, soul, and strength</a:t>
            </a:r>
          </a:p>
          <a:p>
            <a:pPr marL="109538" indent="-109538" algn="l">
              <a:buFont typeface="Arial" panose="020B0604020202020204" pitchFamily="34" charset="0"/>
              <a:buChar char="•"/>
            </a:pPr>
            <a:r>
              <a:rPr lang="en-US" altLang="en-US" dirty="0"/>
              <a:t>Love your neighbor as yourself</a:t>
            </a:r>
          </a:p>
          <a:p>
            <a:pPr marL="109538" indent="-109538">
              <a:buFont typeface="Arial" panose="020B0604020202020204" pitchFamily="34" charset="0"/>
              <a:buChar char="•"/>
            </a:pPr>
            <a:r>
              <a:rPr lang="en-US" baseline="30000" dirty="0" err="1"/>
              <a:t>Mislei</a:t>
            </a:r>
            <a:r>
              <a:rPr lang="en-US" baseline="30000" dirty="0"/>
              <a:t>/Prov 3.13 </a:t>
            </a:r>
            <a:r>
              <a:rPr lang="en-US" dirty="0"/>
              <a:t>Happy the person who finds wisdom,</a:t>
            </a:r>
            <a:br>
              <a:rPr lang="en-US" dirty="0"/>
            </a:br>
            <a:r>
              <a:rPr lang="en-US" dirty="0"/>
              <a:t>the person who acquires understanding.  </a:t>
            </a:r>
          </a:p>
          <a:p>
            <a:pPr marL="448599" lvl="1" indent="-109538">
              <a:buFont typeface="Arial" panose="020B0604020202020204" pitchFamily="34" charset="0"/>
              <a:buChar char="•"/>
            </a:pPr>
            <a:r>
              <a:rPr lang="en-US" dirty="0"/>
              <a:t>Of scripture, </a:t>
            </a:r>
          </a:p>
          <a:p>
            <a:pPr marL="448599" lvl="1" indent="-109538">
              <a:buFont typeface="Arial" panose="020B0604020202020204" pitchFamily="34" charset="0"/>
              <a:buChar char="•"/>
            </a:pPr>
            <a:r>
              <a:rPr lang="en-US" dirty="0"/>
              <a:t>of life, </a:t>
            </a:r>
          </a:p>
          <a:p>
            <a:pPr marL="448599" lvl="1" indent="-109538">
              <a:buFont typeface="Arial" panose="020B0604020202020204" pitchFamily="34" charset="0"/>
              <a:buChar char="•"/>
            </a:pPr>
            <a:r>
              <a:rPr lang="en-US" dirty="0"/>
              <a:t>of the meaning of end times of Israel and the Nations</a:t>
            </a:r>
          </a:p>
          <a:p>
            <a:pPr marL="109538" indent="-109538">
              <a:buFont typeface="Arial" panose="020B0604020202020204" pitchFamily="34" charset="0"/>
              <a:buChar char="•"/>
            </a:pPr>
            <a:r>
              <a:rPr lang="en-US" dirty="0"/>
              <a:t>You shall be holy</a:t>
            </a:r>
          </a:p>
          <a:p>
            <a:pPr marL="109538" indent="-109538">
              <a:buFont typeface="Arial" panose="020B0604020202020204" pitchFamily="34" charset="0"/>
              <a:buChar char="•"/>
            </a:pPr>
            <a:endParaRPr lang="en-US" altLang="en-US" dirty="0"/>
          </a:p>
        </p:txBody>
      </p:sp>
      <p:cxnSp>
        <p:nvCxnSpPr>
          <p:cNvPr id="3" name="Straight Connector 2">
            <a:extLst>
              <a:ext uri="{FF2B5EF4-FFF2-40B4-BE49-F238E27FC236}">
                <a16:creationId xmlns:a16="http://schemas.microsoft.com/office/drawing/2014/main" id="{DFBD7995-778D-8A8B-6459-8AA82169EB9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90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6E78E-7539-0538-5ECA-78CBFE9FBC1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8188666-833C-4673-13DB-0A1D5EC9600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96D22FA0-BC3B-E5CE-88F5-249FF641C0A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D9254A2D-68D0-3B0B-2F4C-D53BB56A69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D1F49B8-4BD3-BBF5-10A9-5FB1E2FB0FE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B81D0D2-62E5-EB8F-E183-B7D45E0BE0B2}"/>
              </a:ext>
            </a:extLst>
          </p:cNvPr>
          <p:cNvSpPr>
            <a:spLocks noGrp="1" noChangeArrowheads="1"/>
          </p:cNvSpPr>
          <p:nvPr>
            <p:ph type="body" idx="1"/>
          </p:nvPr>
        </p:nvSpPr>
        <p:spPr>
          <a:xfrm>
            <a:off x="152400" y="4114800"/>
            <a:ext cx="6553200" cy="4876800"/>
          </a:xfrm>
        </p:spPr>
        <p:txBody>
          <a:bodyPr/>
          <a:lstStyle/>
          <a:p>
            <a:pPr algn="l"/>
            <a:r>
              <a:rPr lang="en-US" altLang="en-US" dirty="0"/>
              <a:t>https://www.rd.com/list/the-funniest-joke-told-by-presidents/</a:t>
            </a:r>
          </a:p>
        </p:txBody>
      </p:sp>
      <p:cxnSp>
        <p:nvCxnSpPr>
          <p:cNvPr id="3" name="Straight Connector 2">
            <a:extLst>
              <a:ext uri="{FF2B5EF4-FFF2-40B4-BE49-F238E27FC236}">
                <a16:creationId xmlns:a16="http://schemas.microsoft.com/office/drawing/2014/main" id="{D00358BF-E7F2-5F63-73B9-CB49E0DB61E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021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4B39F-15FC-F3B3-E7E0-44CAD94DE43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C3CFCAD-6C7C-E20A-D79C-646BE1DA48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503054A2-62A1-FA41-F85C-47C6145D754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953D7BF0-A946-8937-2C70-9664FC6A2E5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C23256A-B55A-1FFA-40C8-14A497E9DC7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BECA717-C071-9884-2552-573E2FD7CC3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C4304EB-E043-AC1E-4367-7603F665B4D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787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DD52E-382B-9A50-33E6-EF5692B1A22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5EAF2AA-DD73-D854-6C3C-A9E903068D3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4D6D8048-48E9-9120-AFF9-EB403E7A8F7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C6F4910C-E53E-B512-E79B-66AB5EEB360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D3F0E6A-ABDD-9B21-0222-DDF9CBA4333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83408F3-4902-749B-A9C5-58F065788853}"/>
              </a:ext>
            </a:extLst>
          </p:cNvPr>
          <p:cNvSpPr>
            <a:spLocks noGrp="1" noChangeArrowheads="1"/>
          </p:cNvSpPr>
          <p:nvPr>
            <p:ph type="body" idx="1"/>
          </p:nvPr>
        </p:nvSpPr>
        <p:spPr>
          <a:xfrm>
            <a:off x="152400" y="4114800"/>
            <a:ext cx="6553200" cy="4876800"/>
          </a:xfrm>
        </p:spPr>
        <p:txBody>
          <a:bodyPr/>
          <a:lstStyle/>
          <a:p>
            <a:pPr marL="109538" indent="-109538" algn="l">
              <a:buFont typeface="Arial" panose="020B0604020202020204" pitchFamily="34" charset="0"/>
              <a:buChar char="•"/>
            </a:pPr>
            <a:r>
              <a:rPr lang="en-US" altLang="en-US" dirty="0"/>
              <a:t>Love G-d in Yeshua with all your heart, mind, soul, and strength</a:t>
            </a:r>
          </a:p>
          <a:p>
            <a:pPr marL="0" indent="0">
              <a:buFont typeface="Arial" panose="020B0604020202020204" pitchFamily="34" charset="0"/>
              <a:buNone/>
            </a:pPr>
            <a:endParaRPr lang="en-US" altLang="en-US" dirty="0"/>
          </a:p>
        </p:txBody>
      </p:sp>
      <p:cxnSp>
        <p:nvCxnSpPr>
          <p:cNvPr id="3" name="Straight Connector 2">
            <a:extLst>
              <a:ext uri="{FF2B5EF4-FFF2-40B4-BE49-F238E27FC236}">
                <a16:creationId xmlns:a16="http://schemas.microsoft.com/office/drawing/2014/main" id="{2005EC47-84D9-BA15-6F2F-7E085D1F16E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505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4C115-CA2B-4EB0-917C-6FAA321D04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A6CC4AE-25A8-5D47-C42D-2B497712259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69E09C74-31B4-1876-342E-7AF290BD9BC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9FE0A6A5-1435-802B-D51E-9240CDDA1DD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7124CA5-4B38-4217-712B-ABCB6CC1646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FA1A8F0-1C5C-B31B-39C1-F346F5F55D52}"/>
              </a:ext>
            </a:extLst>
          </p:cNvPr>
          <p:cNvSpPr>
            <a:spLocks noGrp="1" noChangeArrowheads="1"/>
          </p:cNvSpPr>
          <p:nvPr>
            <p:ph type="body" idx="1"/>
          </p:nvPr>
        </p:nvSpPr>
        <p:spPr>
          <a:xfrm>
            <a:off x="152400" y="4114800"/>
            <a:ext cx="6553200" cy="4876800"/>
          </a:xfrm>
        </p:spPr>
        <p:txBody>
          <a:bodyPr/>
          <a:lstStyle/>
          <a:p>
            <a:pPr algn="l"/>
            <a:r>
              <a:rPr lang="en-US" altLang="en-US" dirty="0"/>
              <a:t>Do we have a sense of Who our shepherd is??  Key to FEELING well tended.</a:t>
            </a:r>
          </a:p>
          <a:p>
            <a:pPr algn="l"/>
            <a:r>
              <a:rPr lang="en-US" altLang="en-US" dirty="0"/>
              <a:t>Milky Way 100k </a:t>
            </a:r>
            <a:r>
              <a:rPr lang="en-US" altLang="en-US" dirty="0" err="1"/>
              <a:t>ly</a:t>
            </a:r>
            <a:r>
              <a:rPr lang="en-US" altLang="en-US" dirty="0"/>
              <a:t> across, 200 billion stars</a:t>
            </a:r>
          </a:p>
          <a:p>
            <a:pPr algn="l"/>
            <a:r>
              <a:rPr lang="en-US" sz="2000" b="0" i="0" kern="1200" dirty="0">
                <a:solidFill>
                  <a:schemeClr val="tx1"/>
                </a:solidFill>
                <a:effectLst/>
                <a:latin typeface="Arial Rounded MT Bold" pitchFamily="34" charset="0"/>
                <a:ea typeface="+mn-ea"/>
                <a:cs typeface="Arial" charset="0"/>
              </a:rPr>
              <a:t>Andromeda nearest galaxy (2.5 million light-years) from Earth.</a:t>
            </a:r>
          </a:p>
          <a:p>
            <a:pPr algn="l"/>
            <a:r>
              <a:rPr lang="en-US" altLang="en-US" sz="2000" b="0" i="0" kern="1200" dirty="0">
                <a:solidFill>
                  <a:schemeClr val="tx1"/>
                </a:solidFill>
                <a:effectLst/>
                <a:latin typeface="Arial Rounded MT Bold" pitchFamily="34" charset="0"/>
                <a:ea typeface="+mn-ea"/>
                <a:cs typeface="Arial" charset="0"/>
              </a:rPr>
              <a:t>Alpha </a:t>
            </a:r>
            <a:r>
              <a:rPr lang="en-US" altLang="en-US" sz="2000" b="0" i="0" kern="1200" dirty="0" err="1">
                <a:solidFill>
                  <a:schemeClr val="tx1"/>
                </a:solidFill>
                <a:effectLst/>
                <a:latin typeface="Arial Rounded MT Bold" pitchFamily="34" charset="0"/>
                <a:ea typeface="+mn-ea"/>
                <a:cs typeface="Arial" charset="0"/>
              </a:rPr>
              <a:t>Centuri</a:t>
            </a:r>
            <a:r>
              <a:rPr lang="en-US" altLang="en-US" sz="2000" b="0" i="0" kern="1200" dirty="0">
                <a:solidFill>
                  <a:schemeClr val="tx1"/>
                </a:solidFill>
                <a:effectLst/>
                <a:latin typeface="Arial Rounded MT Bold" pitchFamily="34" charset="0"/>
                <a:ea typeface="+mn-ea"/>
                <a:cs typeface="Arial" charset="0"/>
              </a:rPr>
              <a:t> nearest star ~4 </a:t>
            </a:r>
            <a:r>
              <a:rPr lang="en-US" altLang="en-US" sz="2000" b="0" i="0" kern="1200" dirty="0" err="1">
                <a:solidFill>
                  <a:schemeClr val="tx1"/>
                </a:solidFill>
                <a:effectLst/>
                <a:latin typeface="Arial Rounded MT Bold" pitchFamily="34" charset="0"/>
                <a:ea typeface="+mn-ea"/>
                <a:cs typeface="Arial" charset="0"/>
              </a:rPr>
              <a:t>ly</a:t>
            </a:r>
            <a:r>
              <a:rPr lang="en-US" altLang="en-US" sz="2000" b="0" i="0" kern="1200" dirty="0">
                <a:solidFill>
                  <a:schemeClr val="tx1"/>
                </a:solidFill>
                <a:effectLst/>
                <a:latin typeface="Arial Rounded MT Bold" pitchFamily="34" charset="0"/>
                <a:ea typeface="+mn-ea"/>
                <a:cs typeface="Arial" charset="0"/>
              </a:rPr>
              <a:t>  24 trillion miles.</a:t>
            </a:r>
            <a:br>
              <a:rPr lang="en-US" altLang="en-US" sz="2000" b="0" i="0" kern="1200" dirty="0">
                <a:solidFill>
                  <a:schemeClr val="tx1"/>
                </a:solidFill>
                <a:effectLst/>
                <a:latin typeface="Arial Rounded MT Bold" pitchFamily="34" charset="0"/>
                <a:ea typeface="+mn-ea"/>
                <a:cs typeface="Arial" charset="0"/>
              </a:rPr>
            </a:br>
            <a:r>
              <a:rPr lang="en-US" altLang="en-US" sz="2000" b="0" i="0" kern="1200" dirty="0">
                <a:solidFill>
                  <a:schemeClr val="tx1"/>
                </a:solidFill>
                <a:effectLst/>
                <a:latin typeface="Arial Rounded MT Bold" pitchFamily="34" charset="0"/>
                <a:ea typeface="+mn-ea"/>
                <a:cs typeface="Arial" charset="0"/>
              </a:rPr>
              <a:t>One shepherd tells of neighbor sheep look across the fence. </a:t>
            </a:r>
          </a:p>
          <a:p>
            <a:pPr algn="l"/>
            <a:r>
              <a:rPr lang="en-US" altLang="en-US" sz="2000" b="0" i="0" kern="1200" dirty="0">
                <a:solidFill>
                  <a:schemeClr val="tx1"/>
                </a:solidFill>
                <a:effectLst/>
                <a:latin typeface="Arial Rounded MT Bold" pitchFamily="34" charset="0"/>
                <a:ea typeface="+mn-ea"/>
                <a:cs typeface="Arial" charset="0"/>
              </a:rPr>
              <a:t>Shepherd marks them on the day he buys.   Are you marked as His?  Enjoying being part of His </a:t>
            </a:r>
            <a:r>
              <a:rPr lang="en-US" altLang="en-US" dirty="0"/>
              <a:t>flock.  </a:t>
            </a:r>
            <a:r>
              <a:rPr lang="en-US" altLang="en-US" sz="2000" b="0" i="0" kern="1200" dirty="0">
                <a:solidFill>
                  <a:schemeClr val="tx1"/>
                </a:solidFill>
                <a:effectLst/>
                <a:latin typeface="Arial Rounded MT Bold" pitchFamily="34" charset="0"/>
                <a:ea typeface="+mn-ea"/>
                <a:cs typeface="Arial" charset="0"/>
              </a:rPr>
              <a:t>Renouncing the world. </a:t>
            </a:r>
            <a:endParaRPr lang="en-US" altLang="en-US" dirty="0"/>
          </a:p>
        </p:txBody>
      </p:sp>
      <p:cxnSp>
        <p:nvCxnSpPr>
          <p:cNvPr id="3" name="Straight Connector 2">
            <a:extLst>
              <a:ext uri="{FF2B5EF4-FFF2-40B4-BE49-F238E27FC236}">
                <a16:creationId xmlns:a16="http://schemas.microsoft.com/office/drawing/2014/main" id="{82F8D6C8-5E55-E5AB-4A51-F1043F442C4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044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E9D2D-5210-CEF8-E2ED-9D3FBA4429F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56BD33F-6D08-19D0-AB89-0B6643AB247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BA69422B-F10D-F149-458B-EC97C0013A1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857F69FE-7620-AC25-AE34-20C5D06A0A7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A68FC1D-B874-4D4F-EF30-82D4FE84940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666FDB2-E147-3536-127A-B47334280997}"/>
              </a:ext>
            </a:extLst>
          </p:cNvPr>
          <p:cNvSpPr>
            <a:spLocks noGrp="1" noChangeArrowheads="1"/>
          </p:cNvSpPr>
          <p:nvPr>
            <p:ph type="body" idx="1"/>
          </p:nvPr>
        </p:nvSpPr>
        <p:spPr>
          <a:xfrm>
            <a:off x="152400" y="4114800"/>
            <a:ext cx="6553200" cy="4876800"/>
          </a:xfrm>
        </p:spPr>
        <p:txBody>
          <a:bodyPr/>
          <a:lstStyle/>
          <a:p>
            <a:pPr algn="l"/>
            <a:r>
              <a:rPr lang="en-US" altLang="en-US" dirty="0"/>
              <a:t>When I was in Life Ins sales, they said, “Sell the sizzle, not the steak.”  Security kids, peace of mind, promise.  Restaurants set vents.  </a:t>
            </a:r>
            <a:r>
              <a:rPr lang="en-US" altLang="en-US" dirty="0">
                <a:solidFill>
                  <a:srgbClr val="FF0000"/>
                </a:solidFill>
              </a:rPr>
              <a:t>“I must have.”  I need.</a:t>
            </a:r>
            <a:r>
              <a:rPr lang="en-US" altLang="en-US" dirty="0"/>
              <a:t>  “Needy guy”  One kid: “That’s all I want.”</a:t>
            </a:r>
          </a:p>
          <a:p>
            <a:pPr algn="l"/>
            <a:r>
              <a:rPr lang="en-US" altLang="en-US" baseline="30000" dirty="0"/>
              <a:t>2 Cor 2.16-17</a:t>
            </a:r>
            <a:r>
              <a:rPr lang="en-US" sz="2000" b="1" i="0" kern="1200" baseline="30000" dirty="0">
                <a:solidFill>
                  <a:schemeClr val="tx1"/>
                </a:solidFill>
                <a:effectLst/>
                <a:latin typeface="Arial Rounded MT Bold" pitchFamily="34" charset="0"/>
                <a:ea typeface="+mn-ea"/>
                <a:cs typeface="Arial" charset="0"/>
              </a:rPr>
              <a:t> </a:t>
            </a:r>
            <a:r>
              <a:rPr lang="en-US" sz="2000" b="0" i="0" kern="1200" dirty="0">
                <a:solidFill>
                  <a:schemeClr val="tx1"/>
                </a:solidFill>
                <a:effectLst/>
                <a:latin typeface="Arial Rounded MT Bold" pitchFamily="34" charset="0"/>
                <a:ea typeface="+mn-ea"/>
                <a:cs typeface="Arial" charset="0"/>
              </a:rPr>
              <a:t>For to God we are the aroma of the Messiah, both among those being saved and among those being lost; </a:t>
            </a:r>
            <a:r>
              <a:rPr lang="en-US" sz="2000" b="1" i="0" kern="1200" baseline="30000" dirty="0">
                <a:solidFill>
                  <a:schemeClr val="tx1"/>
                </a:solidFill>
                <a:effectLst/>
                <a:latin typeface="Arial Rounded MT Bold" pitchFamily="34" charset="0"/>
                <a:ea typeface="+mn-ea"/>
                <a:cs typeface="Arial" charset="0"/>
              </a:rPr>
              <a:t> </a:t>
            </a:r>
            <a:r>
              <a:rPr lang="en-US" sz="2000" b="0" i="0" kern="1200" dirty="0">
                <a:solidFill>
                  <a:schemeClr val="tx1"/>
                </a:solidFill>
                <a:effectLst/>
                <a:latin typeface="Arial Rounded MT Bold" pitchFamily="34" charset="0"/>
                <a:ea typeface="+mn-ea"/>
                <a:cs typeface="Arial" charset="0"/>
              </a:rPr>
              <a:t>to the latter, we are the smell of death leading only to more death; but to the former, we are the sweet smell of life leading to more life. Who is equal to such a task?”   Our sizzle.  </a:t>
            </a:r>
          </a:p>
          <a:p>
            <a:pPr algn="l"/>
            <a:r>
              <a:rPr lang="en-US" dirty="0"/>
              <a:t>David wrote this as a shepherd, then 8 years fleeing Shaul, 2 times Shaul admitted.  1 yr fleeing Avshalom</a:t>
            </a:r>
          </a:p>
          <a:p>
            <a:pPr algn="l"/>
            <a:r>
              <a:rPr lang="en-US" sz="2000" b="0" i="0" kern="1200" dirty="0">
                <a:solidFill>
                  <a:schemeClr val="tx1"/>
                </a:solidFill>
                <a:effectLst/>
                <a:latin typeface="Arial Rounded MT Bold" pitchFamily="34" charset="0"/>
                <a:ea typeface="+mn-ea"/>
                <a:cs typeface="Arial" charset="0"/>
              </a:rPr>
              <a:t>G-d is making you as rich as </a:t>
            </a:r>
            <a:r>
              <a:rPr lang="en-US" dirty="0"/>
              <a:t>He dares to.</a:t>
            </a:r>
            <a:endParaRPr lang="en-US" sz="2000" b="0" i="0" kern="1200" dirty="0">
              <a:solidFill>
                <a:schemeClr val="tx1"/>
              </a:solidFill>
              <a:effectLst/>
              <a:latin typeface="Arial Rounded MT Bold" pitchFamily="34" charset="0"/>
              <a:ea typeface="+mn-ea"/>
              <a:cs typeface="Arial" charset="0"/>
            </a:endParaRPr>
          </a:p>
          <a:p>
            <a:pPr algn="l"/>
            <a:endParaRPr lang="en-US" altLang="en-US" dirty="0"/>
          </a:p>
        </p:txBody>
      </p:sp>
      <p:cxnSp>
        <p:nvCxnSpPr>
          <p:cNvPr id="3" name="Straight Connector 2">
            <a:extLst>
              <a:ext uri="{FF2B5EF4-FFF2-40B4-BE49-F238E27FC236}">
                <a16:creationId xmlns:a16="http://schemas.microsoft.com/office/drawing/2014/main" id="{50C27CD5-4750-D523-0122-7F086A4357C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367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34C54-0FD3-FF18-B227-D5F2E9F5694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0566D09-68DE-7B21-01F9-C79CA980B88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9C9F5168-D8E2-DFBB-653C-047D5600218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34402690-19EE-3F07-642D-AC2BAB42383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B51D0F1-C0F1-03EA-2AF1-367F904442B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48E9389-22AC-D1DF-C169-F25B12E3895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49432EA-3420-70AB-3FEA-28510F7878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435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5EFF5-F9F2-63BF-7D1F-109BF83437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9D72B0-7BC0-1DB7-3A01-78C9CD0A6D3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AB46EE91-DAC4-25BF-1F74-D664F2E39C3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49D019E1-3A34-369D-AAEE-AAA70B787CF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B2584EB-3930-7866-05DF-23C29A05B40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45F012E-E633-B529-995C-8A283B897CA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BAF6B86-70E5-1027-AB2B-6D72FD082B9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498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52E1F-5604-99EA-87B4-EF41A198837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F419ED0-1632-9C62-A736-291CB587CC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3FC07B53-7E80-037D-E06A-2DC1223DEB5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D6A754B7-DA29-74FD-3630-8DB88B23D2F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5440DB3-A824-E92B-D11D-5F106B25D70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0DEE68D-8B0C-CF7E-C751-3A982A73BE1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AA9F6D5-E77F-D1ED-6252-35FDDFED74E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225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F52F8-1B30-330C-541A-0F36527ADFC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0DD63F3-C073-96D1-0DD5-8DA4151CBBA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1EFA2E57-79A5-F421-6346-41AB57B745A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8C2F7A45-26DB-5EEB-36D9-C3B806A9AE7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1D3F777-70D4-23D4-755F-926AE1DF673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BFB3121-77F5-247A-DBF5-798A1F9DE8F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35785D3-AF06-FBAF-C251-53ED96D02A2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21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A9B27-168D-1795-D1A6-F52569AEDD9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A768A4-2280-CD46-C1BB-1BE441992F2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C92915EC-D5BC-798B-DDA2-BC7FA102DD1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0A899EAA-D394-B872-D2E6-55852EB125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CB9F8D8-788E-ACEA-18B2-A77649238A3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D96A39D-F9D1-B1BE-EDD3-D5BC7F63061F}"/>
              </a:ext>
            </a:extLst>
          </p:cNvPr>
          <p:cNvSpPr>
            <a:spLocks noGrp="1" noChangeArrowheads="1"/>
          </p:cNvSpPr>
          <p:nvPr>
            <p:ph type="body" idx="1"/>
          </p:nvPr>
        </p:nvSpPr>
        <p:spPr>
          <a:xfrm>
            <a:off x="152400" y="4114800"/>
            <a:ext cx="6553200" cy="4876800"/>
          </a:xfrm>
        </p:spPr>
        <p:txBody>
          <a:bodyPr/>
          <a:lstStyle/>
          <a:p>
            <a:pPr algn="l"/>
            <a:r>
              <a:rPr lang="en-US" altLang="en-US" dirty="0"/>
              <a:t>Fear: easily panicked.  One </a:t>
            </a:r>
            <a:r>
              <a:rPr lang="en-US" altLang="en-US" dirty="0" err="1"/>
              <a:t>Pkinese</a:t>
            </a:r>
            <a:r>
              <a:rPr lang="en-US" altLang="en-US" dirty="0"/>
              <a:t> pup  23b</a:t>
            </a:r>
          </a:p>
          <a:p>
            <a:pPr algn="l"/>
            <a:endParaRPr lang="en-US" altLang="en-US" dirty="0"/>
          </a:p>
        </p:txBody>
      </p:sp>
      <p:cxnSp>
        <p:nvCxnSpPr>
          <p:cNvPr id="3" name="Straight Connector 2">
            <a:extLst>
              <a:ext uri="{FF2B5EF4-FFF2-40B4-BE49-F238E27FC236}">
                <a16:creationId xmlns:a16="http://schemas.microsoft.com/office/drawing/2014/main" id="{8E56A366-A70E-A147-B3A4-2B8E5B9A72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170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62C5A-0328-BBFC-9142-F5E7661A59E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7A3AD0-8CBC-B10F-A9E8-72A9FAAF80E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714FAAC1-7D33-1ACC-F326-9310A9C53E1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EC097EBF-C0AA-2C20-36C5-29B5842DD0D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61D27B6-91A5-33B2-6F12-CA0B3412D33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D0F89F8-8064-FD1D-4367-D9E9E3D09C68}"/>
              </a:ext>
            </a:extLst>
          </p:cNvPr>
          <p:cNvSpPr>
            <a:spLocks noGrp="1" noChangeArrowheads="1"/>
          </p:cNvSpPr>
          <p:nvPr>
            <p:ph type="body" idx="1"/>
          </p:nvPr>
        </p:nvSpPr>
        <p:spPr>
          <a:xfrm>
            <a:off x="152400" y="4114800"/>
            <a:ext cx="6553200" cy="4876800"/>
          </a:xfrm>
        </p:spPr>
        <p:txBody>
          <a:bodyPr/>
          <a:lstStyle/>
          <a:p>
            <a:pPr marL="109538" indent="-109538" algn="l">
              <a:buFont typeface="Arial" panose="020B0604020202020204" pitchFamily="34" charset="0"/>
              <a:buChar char="•"/>
            </a:pPr>
            <a:r>
              <a:rPr lang="en-US" altLang="en-US" dirty="0"/>
              <a:t>Love G-d in Yeshua with all your heart, mind, soul, and strength</a:t>
            </a:r>
          </a:p>
          <a:p>
            <a:r>
              <a:rPr lang="en-US" altLang="en-US" dirty="0"/>
              <a:t>Tension </a:t>
            </a:r>
            <a:r>
              <a:rPr lang="en-US" altLang="en-US" dirty="0" err="1"/>
              <a:t>wi</a:t>
            </a:r>
            <a:r>
              <a:rPr lang="en-US" altLang="en-US" dirty="0"/>
              <a:t> flock </a:t>
            </a:r>
          </a:p>
          <a:p>
            <a:pPr lvl="0">
              <a:defRPr/>
            </a:pPr>
            <a:r>
              <a:rPr lang="en-US" dirty="0"/>
              <a:t>Q&amp;A at membership meeting</a:t>
            </a:r>
            <a:endParaRPr lang="en-US" altLang="en-US" dirty="0"/>
          </a:p>
          <a:p>
            <a:pPr marL="109538" indent="-109538" algn="l">
              <a:buFont typeface="Arial" panose="020B0604020202020204" pitchFamily="34" charset="0"/>
              <a:buChar char="•"/>
            </a:pPr>
            <a:r>
              <a:rPr lang="en-US" altLang="en-US" dirty="0"/>
              <a:t>Love your neighbor as yourself  23B.1 23c</a:t>
            </a:r>
          </a:p>
          <a:p>
            <a:pPr marL="109538" indent="-109538" algn="l">
              <a:buFont typeface="Arial" panose="020B0604020202020204" pitchFamily="34" charset="0"/>
              <a:buChar char="•"/>
            </a:pPr>
            <a:endParaRPr lang="en-US" altLang="en-US" dirty="0"/>
          </a:p>
        </p:txBody>
      </p:sp>
      <p:cxnSp>
        <p:nvCxnSpPr>
          <p:cNvPr id="3" name="Straight Connector 2">
            <a:extLst>
              <a:ext uri="{FF2B5EF4-FFF2-40B4-BE49-F238E27FC236}">
                <a16:creationId xmlns:a16="http://schemas.microsoft.com/office/drawing/2014/main" id="{BECBC5E6-5F99-75D7-27C6-E59623CB9A0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98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091B6-3E1D-A557-4D87-D828818629F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8D52BF-C89E-C679-29FC-6AE477AE53C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9F3F8805-370E-BC29-743D-2D05E6C1FE4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F4EE5109-31B8-8838-1985-6BFC774C7C9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CD5612E-8116-C926-5164-6B2F5A5129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44BB63B-3A2C-4B61-D845-D046B37C1520}"/>
              </a:ext>
            </a:extLst>
          </p:cNvPr>
          <p:cNvSpPr>
            <a:spLocks noGrp="1" noChangeArrowheads="1"/>
          </p:cNvSpPr>
          <p:nvPr>
            <p:ph type="body" idx="1"/>
          </p:nvPr>
        </p:nvSpPr>
        <p:spPr>
          <a:xfrm>
            <a:off x="152400" y="4114800"/>
            <a:ext cx="6553200" cy="4876800"/>
          </a:xfrm>
        </p:spPr>
        <p:txBody>
          <a:bodyPr/>
          <a:lstStyle/>
          <a:p>
            <a:pPr algn="l"/>
            <a:r>
              <a:rPr lang="en-US" altLang="en-US" dirty="0"/>
              <a:t>https://www.rd.com/list/the-funniest-joke-told-by-presidents/</a:t>
            </a:r>
          </a:p>
        </p:txBody>
      </p:sp>
      <p:cxnSp>
        <p:nvCxnSpPr>
          <p:cNvPr id="3" name="Straight Connector 2">
            <a:extLst>
              <a:ext uri="{FF2B5EF4-FFF2-40B4-BE49-F238E27FC236}">
                <a16:creationId xmlns:a16="http://schemas.microsoft.com/office/drawing/2014/main" id="{D1FED6A6-FEDD-FF8B-4703-77A913B2C46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890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B912D-AD81-A513-78E4-8CF4FAFA7F0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7697FCA-7191-2C0C-F781-984DA6734C8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B00F099C-7459-5967-8963-6FFAE763695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F3635B28-B7C7-7338-453A-10F356036ED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3EB955C-FD2D-7F4D-9EB2-63EE6E63025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A2F33E-DFC7-1880-D715-62F6BDAB6675}"/>
              </a:ext>
            </a:extLst>
          </p:cNvPr>
          <p:cNvSpPr>
            <a:spLocks noGrp="1" noChangeArrowheads="1"/>
          </p:cNvSpPr>
          <p:nvPr>
            <p:ph type="body" idx="1"/>
          </p:nvPr>
        </p:nvSpPr>
        <p:spPr>
          <a:xfrm>
            <a:off x="152400" y="4114800"/>
            <a:ext cx="6553200" cy="4876800"/>
          </a:xfrm>
        </p:spPr>
        <p:txBody>
          <a:bodyPr/>
          <a:lstStyle/>
          <a:p>
            <a:pPr algn="l"/>
            <a:r>
              <a:rPr lang="en-US" altLang="en-US" dirty="0"/>
              <a:t>Members meeting Feb 8, Q&amp;A</a:t>
            </a:r>
          </a:p>
        </p:txBody>
      </p:sp>
      <p:cxnSp>
        <p:nvCxnSpPr>
          <p:cNvPr id="3" name="Straight Connector 2">
            <a:extLst>
              <a:ext uri="{FF2B5EF4-FFF2-40B4-BE49-F238E27FC236}">
                <a16:creationId xmlns:a16="http://schemas.microsoft.com/office/drawing/2014/main" id="{1DD60DA1-ED96-CF6D-44E9-760F1DF8F30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142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BFD14-74DE-E43F-FCC7-DC90B77BCA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365166-23F4-88AB-EEF6-D337C0FE229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DA5E6DE7-3240-0EDD-5073-C447D28A33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D4CE70EA-F3C4-7829-6A3A-259D8721D7D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58D3C89-3226-0104-3A2B-F3DACD7FBD5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503E078-836F-831A-99B4-8F4E3F90810B}"/>
              </a:ext>
            </a:extLst>
          </p:cNvPr>
          <p:cNvSpPr>
            <a:spLocks noGrp="1" noChangeArrowheads="1"/>
          </p:cNvSpPr>
          <p:nvPr>
            <p:ph type="body" idx="1"/>
          </p:nvPr>
        </p:nvSpPr>
        <p:spPr>
          <a:xfrm>
            <a:off x="152400" y="4114800"/>
            <a:ext cx="6553200" cy="4876800"/>
          </a:xfrm>
        </p:spPr>
        <p:txBody>
          <a:bodyPr/>
          <a:lstStyle/>
          <a:p>
            <a:r>
              <a:rPr lang="en-US" baseline="0" dirty="0"/>
              <a:t>23c.1</a:t>
            </a:r>
          </a:p>
          <a:p>
            <a:r>
              <a:rPr lang="en-US" baseline="30000" dirty="0"/>
              <a:t>T’hillim/Ps 43.2b-5 </a:t>
            </a:r>
            <a:r>
              <a:rPr lang="en-US" sz="2000" b="1" i="0" kern="1200" baseline="30000" dirty="0">
                <a:solidFill>
                  <a:schemeClr val="tx1"/>
                </a:solidFill>
                <a:effectLst/>
                <a:latin typeface="Arial Rounded MT Bold" pitchFamily="34" charset="0"/>
                <a:ea typeface="+mn-ea"/>
                <a:cs typeface="Arial" charset="0"/>
              </a:rPr>
              <a:t>  </a:t>
            </a:r>
            <a:r>
              <a:rPr lang="en-US" dirty="0"/>
              <a:t>Why do I go about gloomy because of the oppression of the enemy? Send forth Your light and Your truth— let them guide me. Let them bring me to Your holy mountain and to Your dwelling places.</a:t>
            </a:r>
            <a:r>
              <a:rPr lang="en-US" b="1" baseline="30000" dirty="0"/>
              <a:t> </a:t>
            </a:r>
            <a:r>
              <a:rPr lang="en-US" dirty="0"/>
              <a:t>Then I will come to the altar of God, to the God of my exceeding joy, and praise You upon the harp —O God, my God. My soul, why are you so downcast? Why are you murmuring within me?</a:t>
            </a:r>
            <a:br>
              <a:rPr lang="en-US" dirty="0"/>
            </a:br>
            <a:r>
              <a:rPr lang="en-US" dirty="0"/>
              <a:t>Hope in God, for I will yet praise Him, the salvation of my countenance.</a:t>
            </a:r>
          </a:p>
          <a:p>
            <a:r>
              <a:rPr lang="en-US" altLang="en-US" dirty="0"/>
              <a:t>Cast sheep 23d.1</a:t>
            </a:r>
          </a:p>
        </p:txBody>
      </p:sp>
      <p:cxnSp>
        <p:nvCxnSpPr>
          <p:cNvPr id="3" name="Straight Connector 2">
            <a:extLst>
              <a:ext uri="{FF2B5EF4-FFF2-40B4-BE49-F238E27FC236}">
                <a16:creationId xmlns:a16="http://schemas.microsoft.com/office/drawing/2014/main" id="{9C9E3BAE-1F3C-2000-B0FC-B219ABCF897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358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F020A-F7B1-47F9-B68D-A85D3453F0C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B87D9F5-0C45-654B-0598-109F388D6AF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9147B4FF-C24C-DE21-6A5D-E99DDB4BA1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1F802AAF-27E5-6C0D-7CB8-2C70A3501C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47596F-AE42-EF06-F7CC-6E1D7E82CA6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CD0803D-3A89-96B3-DDBC-DB8BB81512DF}"/>
              </a:ext>
            </a:extLst>
          </p:cNvPr>
          <p:cNvSpPr>
            <a:spLocks noGrp="1" noChangeArrowheads="1"/>
          </p:cNvSpPr>
          <p:nvPr>
            <p:ph type="body" idx="1"/>
          </p:nvPr>
        </p:nvSpPr>
        <p:spPr>
          <a:xfrm>
            <a:off x="152400" y="4114800"/>
            <a:ext cx="6553200" cy="4876800"/>
          </a:xfrm>
        </p:spPr>
        <p:txBody>
          <a:bodyPr/>
          <a:lstStyle/>
          <a:p>
            <a:pPr algn="l"/>
            <a:r>
              <a:rPr lang="en-US" altLang="en-US" dirty="0"/>
              <a:t>Outreach Ingathering.  Mishloakh Manot End Feb</a:t>
            </a:r>
          </a:p>
        </p:txBody>
      </p:sp>
      <p:cxnSp>
        <p:nvCxnSpPr>
          <p:cNvPr id="3" name="Straight Connector 2">
            <a:extLst>
              <a:ext uri="{FF2B5EF4-FFF2-40B4-BE49-F238E27FC236}">
                <a16:creationId xmlns:a16="http://schemas.microsoft.com/office/drawing/2014/main" id="{094353C4-B42D-C4C4-C65F-D2B0712E678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4137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09837-57B1-48A3-A131-AE47AFA52C0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A91FF24-41D7-00FE-8AE1-A007B656A98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F69ADEB1-801C-3140-7617-1DC417AFB2F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9595F530-A6C5-E3B9-112A-69235A762C4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75B0D1D-EB8B-C2B4-27EC-D38544781F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7E74857-674A-6D90-3B4E-36E56A34811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98E5FA0-93DD-E8E5-7086-36864DBEAF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565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64BDE-3212-9A9E-AD6B-020367A98DE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44364C-5C62-D397-CFBB-6F5FD3FD52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7D02835E-A150-43BF-E523-7E4116AAB61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EF99CF6B-17DD-1869-2541-7A51DC63E54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9CA273-4391-F3A9-8DF1-345230283C2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9B76310-D2B9-4DF6-F3D2-23411AE5B28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E9DCCC3-CD4E-1057-4CC8-2AC2426BFAE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588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F2EDA-A4E0-694B-E395-4B4D36EB9FD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3E1D8AE-985B-EDE4-0E2B-4E12663F7E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58519B56-239B-C5ED-F55C-6084D4BF01E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E8B00E5E-B65D-A791-F1B7-2401BFF8A54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162A5D1-5716-70A3-402C-C6F85593797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3F2A0F-7FAB-C90A-B835-E847C2D56E8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29D08EC-A808-67A6-A042-ECDD4565F0F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396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81AE9-201C-088A-F888-B6667D085B5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B49C8E-5C2A-15D3-651E-1A8AADCA656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5DA1211C-35B0-1387-9C16-6824D5E681A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8D4B78E1-282B-49FC-2AD2-5A0237CF60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A8CBCC5-4C0F-DD0D-66B2-1C4C44BE0BE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0125AC6-50D8-B88D-1D0F-E2A34FE14A5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EFDD028-67C3-4813-25E9-3B8C210269D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369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83685-C3D6-220D-2E12-CE560B39B4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B2B2A3-535B-F696-0D73-5BD0B50EED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8E00D023-ABFF-4374-52E3-FE26CD6D100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73889A93-15DA-9FFC-4DBD-A02E6743A39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E4791AA-4568-D24B-4EA0-3BEEDDF979F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E520A00-346A-506F-2104-B8C9A348A403}"/>
              </a:ext>
            </a:extLst>
          </p:cNvPr>
          <p:cNvSpPr>
            <a:spLocks noGrp="1" noChangeArrowheads="1"/>
          </p:cNvSpPr>
          <p:nvPr>
            <p:ph type="body" idx="1"/>
          </p:nvPr>
        </p:nvSpPr>
        <p:spPr>
          <a:xfrm>
            <a:off x="152400" y="4114800"/>
            <a:ext cx="6553200" cy="4876800"/>
          </a:xfrm>
        </p:spPr>
        <p:txBody>
          <a:bodyPr/>
          <a:lstStyle/>
          <a:p>
            <a:pPr algn="l"/>
            <a:r>
              <a:rPr lang="en-US" altLang="en-US" dirty="0"/>
              <a:t>https://peacenow.org.il/wp-content/uploads/2025/09/Silwan-tunnel-1536x1454.jpeg</a:t>
            </a:r>
          </a:p>
        </p:txBody>
      </p:sp>
      <p:cxnSp>
        <p:nvCxnSpPr>
          <p:cNvPr id="3" name="Straight Connector 2">
            <a:extLst>
              <a:ext uri="{FF2B5EF4-FFF2-40B4-BE49-F238E27FC236}">
                <a16:creationId xmlns:a16="http://schemas.microsoft.com/office/drawing/2014/main" id="{741D93DF-0C78-7B6D-318D-AB741C0569A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1793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E5798-B8B2-9AEF-D159-53D65C316E0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5A80EA1-A442-8370-2356-4D84A780F1A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9A747F2E-BDA6-C48D-A091-795B1532DE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EF56F527-6A06-B00C-23E2-40513A2333D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F804F35-7646-DA41-9CF8-F3DFB2F13F2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020C65D-D79A-39EB-32DE-291439FE442C}"/>
              </a:ext>
            </a:extLst>
          </p:cNvPr>
          <p:cNvSpPr>
            <a:spLocks noGrp="1" noChangeArrowheads="1"/>
          </p:cNvSpPr>
          <p:nvPr>
            <p:ph type="body" idx="1"/>
          </p:nvPr>
        </p:nvSpPr>
        <p:spPr>
          <a:xfrm>
            <a:off x="152400" y="4114800"/>
            <a:ext cx="6553200" cy="4876800"/>
          </a:xfrm>
        </p:spPr>
        <p:txBody>
          <a:bodyPr/>
          <a:lstStyle/>
          <a:p>
            <a:pPr algn="l"/>
            <a:r>
              <a:rPr lang="en-US" altLang="en-US" dirty="0"/>
              <a:t>North part of the W Wall tunnel.  </a:t>
            </a:r>
          </a:p>
        </p:txBody>
      </p:sp>
      <p:cxnSp>
        <p:nvCxnSpPr>
          <p:cNvPr id="3" name="Straight Connector 2">
            <a:extLst>
              <a:ext uri="{FF2B5EF4-FFF2-40B4-BE49-F238E27FC236}">
                <a16:creationId xmlns:a16="http://schemas.microsoft.com/office/drawing/2014/main" id="{D76AC5AD-2AE8-62C3-EF10-7D48F57FE8A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875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1FC20-4D77-B73F-C071-02B48AA6D47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7127F17-0C9E-4753-8D7E-BD876047A42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5C15C62E-9855-86C8-633A-55CAC72EB4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A8C02812-62F0-DBB8-970C-2FEB8E0AA5D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D492E6F-DFFE-FFED-FB7A-FB37527CDA4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B2CE908-4C33-8315-6BA8-2F73D1491D66}"/>
              </a:ext>
            </a:extLst>
          </p:cNvPr>
          <p:cNvSpPr>
            <a:spLocks noGrp="1" noChangeArrowheads="1"/>
          </p:cNvSpPr>
          <p:nvPr>
            <p:ph type="body" idx="1"/>
          </p:nvPr>
        </p:nvSpPr>
        <p:spPr>
          <a:xfrm>
            <a:off x="152400" y="4114800"/>
            <a:ext cx="6553200" cy="4876800"/>
          </a:xfrm>
        </p:spPr>
        <p:txBody>
          <a:bodyPr/>
          <a:lstStyle/>
          <a:p>
            <a:pPr algn="l"/>
            <a:r>
              <a:rPr lang="he-IL" altLang="en-US" sz="2800" b="1" dirty="0">
                <a:latin typeface="David" panose="020E0502060401010101" pitchFamily="34" charset="-79"/>
                <a:cs typeface="David" panose="020E0502060401010101" pitchFamily="34" charset="-79"/>
              </a:rPr>
              <a:t>עם ישראל חי </a:t>
            </a:r>
            <a:r>
              <a:rPr lang="en-US" altLang="en-US" sz="2800" b="1" dirty="0">
                <a:latin typeface="David" panose="020E0502060401010101" pitchFamily="34" charset="-79"/>
                <a:cs typeface="David" panose="020E0502060401010101" pitchFamily="34" charset="-79"/>
              </a:rPr>
              <a:t> </a:t>
            </a:r>
            <a:r>
              <a:rPr lang="en-US" altLang="en-US" i="1" dirty="0">
                <a:cs typeface="+mn-cs"/>
              </a:rPr>
              <a:t>Am Yisrael Khi  </a:t>
            </a:r>
            <a:r>
              <a:rPr lang="en-US" altLang="en-US" dirty="0">
                <a:cs typeface="+mn-cs"/>
              </a:rPr>
              <a:t>The people of Israel live.</a:t>
            </a:r>
          </a:p>
          <a:p>
            <a:pPr algn="l"/>
            <a:r>
              <a:rPr lang="en-US" altLang="en-US" dirty="0">
                <a:cs typeface="+mn-cs"/>
              </a:rPr>
              <a:t>23f</a:t>
            </a:r>
          </a:p>
          <a:p>
            <a:pPr algn="l"/>
            <a:r>
              <a:rPr lang="en-US" altLang="en-US" dirty="0">
                <a:cs typeface="+mn-cs"/>
              </a:rPr>
              <a:t>23h</a:t>
            </a:r>
            <a:endParaRPr lang="en-US" altLang="en-US" sz="4000" dirty="0">
              <a:cs typeface="+mn-cs"/>
            </a:endParaRPr>
          </a:p>
        </p:txBody>
      </p:sp>
      <p:cxnSp>
        <p:nvCxnSpPr>
          <p:cNvPr id="3" name="Straight Connector 2">
            <a:extLst>
              <a:ext uri="{FF2B5EF4-FFF2-40B4-BE49-F238E27FC236}">
                <a16:creationId xmlns:a16="http://schemas.microsoft.com/office/drawing/2014/main" id="{7BED5FF8-52E1-FF5D-EAAE-2221229C121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90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CAF01-39C3-8DC6-BB26-2613B95D06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3F37A10-3C33-93A2-8B9F-9986409187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43B9CE41-9F47-276A-5A35-74CC9EBF795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BBC978C7-F2AE-B077-EC45-579697F04C2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6504739-72DA-C633-DA01-4880F138143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5D2A1F8-A1A6-5275-5C28-11229C30F5F8}"/>
              </a:ext>
            </a:extLst>
          </p:cNvPr>
          <p:cNvSpPr>
            <a:spLocks noGrp="1" noChangeArrowheads="1"/>
          </p:cNvSpPr>
          <p:nvPr>
            <p:ph type="body" idx="1"/>
          </p:nvPr>
        </p:nvSpPr>
        <p:spPr>
          <a:xfrm>
            <a:off x="152400" y="4114800"/>
            <a:ext cx="6553200" cy="4876800"/>
          </a:xfrm>
        </p:spPr>
        <p:txBody>
          <a:bodyPr/>
          <a:lstStyle/>
          <a:p>
            <a:pPr algn="l"/>
            <a:r>
              <a:rPr lang="en-US" altLang="en-US" dirty="0"/>
              <a:t>https://www.rd.com/list/the-funniest-joke-told-by-presidents/</a:t>
            </a:r>
          </a:p>
        </p:txBody>
      </p:sp>
      <p:cxnSp>
        <p:nvCxnSpPr>
          <p:cNvPr id="3" name="Straight Connector 2">
            <a:extLst>
              <a:ext uri="{FF2B5EF4-FFF2-40B4-BE49-F238E27FC236}">
                <a16:creationId xmlns:a16="http://schemas.microsoft.com/office/drawing/2014/main" id="{7945E49B-D545-931E-A401-B0CBE6FB0F0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7706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4F2FF-8A64-958F-BC83-05996F01C4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505493E-0B52-8034-F360-0A042C606AB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2F6513DC-782E-386C-BC5B-9A9EBAB4B03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0B6C8C50-DAEB-25CF-F503-B55962D69E6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B32FF13-8EE0-D562-C1DC-B56EA48994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1803473-F121-E290-70BE-507D66745220}"/>
              </a:ext>
            </a:extLst>
          </p:cNvPr>
          <p:cNvSpPr>
            <a:spLocks noGrp="1" noChangeArrowheads="1"/>
          </p:cNvSpPr>
          <p:nvPr>
            <p:ph type="body" idx="1"/>
          </p:nvPr>
        </p:nvSpPr>
        <p:spPr>
          <a:xfrm>
            <a:off x="152400" y="4114800"/>
            <a:ext cx="6553200" cy="4876800"/>
          </a:xfrm>
        </p:spPr>
        <p:txBody>
          <a:bodyPr/>
          <a:lstStyle/>
          <a:p>
            <a:pPr algn="l"/>
            <a:r>
              <a:rPr lang="en-US" altLang="en-US" dirty="0"/>
              <a:t>https://mailchi.mp/jij/2324-9202520?e=5b00c6e90f</a:t>
            </a:r>
          </a:p>
        </p:txBody>
      </p:sp>
      <p:cxnSp>
        <p:nvCxnSpPr>
          <p:cNvPr id="3" name="Straight Connector 2">
            <a:extLst>
              <a:ext uri="{FF2B5EF4-FFF2-40B4-BE49-F238E27FC236}">
                <a16:creationId xmlns:a16="http://schemas.microsoft.com/office/drawing/2014/main" id="{EB03EAC8-D904-F0B1-FACF-E223637BB60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817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CE1F7-021F-7C3E-42B8-A355070AAFC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8A95C86-FD60-7D3F-C8EF-FF5C96085D8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A82403B6-412C-41B1-411F-6D561871FAB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1FD4E6BE-7F57-48C4-FB59-79D5F6B09A0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94CF65F-1D99-279E-ED10-9AB3722C556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3D6EF4A-02EA-0385-EE79-2FC51FB7DC7F}"/>
              </a:ext>
            </a:extLst>
          </p:cNvPr>
          <p:cNvSpPr>
            <a:spLocks noGrp="1" noChangeArrowheads="1"/>
          </p:cNvSpPr>
          <p:nvPr>
            <p:ph type="body" idx="1"/>
          </p:nvPr>
        </p:nvSpPr>
        <p:spPr>
          <a:xfrm>
            <a:off x="152400" y="4114800"/>
            <a:ext cx="6553200" cy="4876800"/>
          </a:xfrm>
        </p:spPr>
        <p:txBody>
          <a:bodyPr/>
          <a:lstStyle/>
          <a:p>
            <a:pPr algn="l"/>
            <a:r>
              <a:rPr lang="en-US" altLang="en-US" dirty="0"/>
              <a:t>https://mailchi.mp/jij/2324-9202520?e=5b00c6e90f</a:t>
            </a:r>
          </a:p>
        </p:txBody>
      </p:sp>
      <p:cxnSp>
        <p:nvCxnSpPr>
          <p:cNvPr id="3" name="Straight Connector 2">
            <a:extLst>
              <a:ext uri="{FF2B5EF4-FFF2-40B4-BE49-F238E27FC236}">
                <a16:creationId xmlns:a16="http://schemas.microsoft.com/office/drawing/2014/main" id="{8162B1BD-B236-7907-9366-6D878BE2C9D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9988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AAB10-8A6C-8A81-3561-50BF421C7C3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78F5C2-F299-4CD6-4718-F178D6025A6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3BBDDB95-6DAF-F9EE-8EC1-A44CCF5090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6184DB6B-6006-4410-61E5-BA1ECAD8702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7B42460-8901-94F0-8DAB-569F89CE644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BA403F4-E12E-4EB1-DB8D-FC1B67D9CCF5}"/>
              </a:ext>
            </a:extLst>
          </p:cNvPr>
          <p:cNvSpPr>
            <a:spLocks noGrp="1" noChangeArrowheads="1"/>
          </p:cNvSpPr>
          <p:nvPr>
            <p:ph type="body" idx="1"/>
          </p:nvPr>
        </p:nvSpPr>
        <p:spPr>
          <a:xfrm>
            <a:off x="152400" y="4114800"/>
            <a:ext cx="6553200" cy="4876800"/>
          </a:xfrm>
        </p:spPr>
        <p:txBody>
          <a:bodyPr/>
          <a:lstStyle/>
          <a:p>
            <a:pPr algn="l"/>
            <a:r>
              <a:rPr lang="en-US" altLang="en-US" dirty="0"/>
              <a:t>https://mailchi.mp/jij/2324-9202520?e=5b00c6e90f</a:t>
            </a:r>
          </a:p>
        </p:txBody>
      </p:sp>
      <p:cxnSp>
        <p:nvCxnSpPr>
          <p:cNvPr id="3" name="Straight Connector 2">
            <a:extLst>
              <a:ext uri="{FF2B5EF4-FFF2-40B4-BE49-F238E27FC236}">
                <a16:creationId xmlns:a16="http://schemas.microsoft.com/office/drawing/2014/main" id="{A3BD076B-DB78-B3DC-0311-39CF3249DA8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5412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90EDC-DEE6-A9E8-3A51-9FA1D3C0C9E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F98780-183C-F768-100A-CA2BD474552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BCF36AC1-D29A-C689-1641-550C78207F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2DAE3D7C-A24E-5249-658A-B12175A880C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1B1BED8-0BDF-569F-D40D-6FA193D711A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F2DBAE3-4E73-0569-C081-FACAE4586997}"/>
              </a:ext>
            </a:extLst>
          </p:cNvPr>
          <p:cNvSpPr>
            <a:spLocks noGrp="1" noChangeArrowheads="1"/>
          </p:cNvSpPr>
          <p:nvPr>
            <p:ph type="body" idx="1"/>
          </p:nvPr>
        </p:nvSpPr>
        <p:spPr>
          <a:xfrm>
            <a:off x="152400" y="4114800"/>
            <a:ext cx="6553200" cy="4876800"/>
          </a:xfrm>
        </p:spPr>
        <p:txBody>
          <a:bodyPr/>
          <a:lstStyle/>
          <a:p>
            <a:pPr marL="109538" indent="-109538" algn="l">
              <a:buFont typeface="Arial" panose="020B0604020202020204" pitchFamily="34" charset="0"/>
              <a:buChar char="•"/>
            </a:pPr>
            <a:r>
              <a:rPr lang="en-US" altLang="en-US" dirty="0"/>
              <a:t>Love G-d in Yeshua with all your heart, mind, soul, and strength</a:t>
            </a:r>
          </a:p>
          <a:p>
            <a:pPr marL="109538" indent="-109538" algn="l">
              <a:buFont typeface="Arial" panose="020B0604020202020204" pitchFamily="34" charset="0"/>
              <a:buChar char="•"/>
            </a:pPr>
            <a:r>
              <a:rPr lang="en-US" altLang="en-US" dirty="0"/>
              <a:t>Love your neighbor as yourself</a:t>
            </a:r>
          </a:p>
          <a:p>
            <a:pPr marL="109538" indent="-109538">
              <a:buFont typeface="Arial" panose="020B0604020202020204" pitchFamily="34" charset="0"/>
              <a:buChar char="•"/>
            </a:pPr>
            <a:r>
              <a:rPr lang="en-US" baseline="30000" dirty="0" err="1"/>
              <a:t>Mislei</a:t>
            </a:r>
            <a:r>
              <a:rPr lang="en-US" baseline="30000" dirty="0"/>
              <a:t>/Prov 3.13 </a:t>
            </a:r>
            <a:r>
              <a:rPr lang="en-US" dirty="0"/>
              <a:t>Happy the person who finds wisdom,</a:t>
            </a:r>
            <a:br>
              <a:rPr lang="en-US" dirty="0"/>
            </a:br>
            <a:r>
              <a:rPr lang="en-US" dirty="0"/>
              <a:t>the person who acquires understanding.  </a:t>
            </a:r>
          </a:p>
          <a:p>
            <a:pPr marL="448599" lvl="1" indent="-109538">
              <a:buFont typeface="Arial" panose="020B0604020202020204" pitchFamily="34" charset="0"/>
              <a:buChar char="•"/>
            </a:pPr>
            <a:r>
              <a:rPr lang="en-US" dirty="0"/>
              <a:t>Of scripture, </a:t>
            </a:r>
          </a:p>
          <a:p>
            <a:pPr marL="448599" lvl="1" indent="-109538">
              <a:buFont typeface="Arial" panose="020B0604020202020204" pitchFamily="34" charset="0"/>
              <a:buChar char="•"/>
            </a:pPr>
            <a:r>
              <a:rPr lang="en-US" dirty="0"/>
              <a:t>of life, </a:t>
            </a:r>
          </a:p>
          <a:p>
            <a:pPr marL="448599" lvl="1" indent="-109538">
              <a:buFont typeface="Arial" panose="020B0604020202020204" pitchFamily="34" charset="0"/>
              <a:buChar char="•"/>
            </a:pPr>
            <a:r>
              <a:rPr lang="en-US" dirty="0"/>
              <a:t>of the meaning of end times of Israel and the Nations</a:t>
            </a:r>
          </a:p>
          <a:p>
            <a:endParaRPr lang="en-US" altLang="en-US" dirty="0"/>
          </a:p>
        </p:txBody>
      </p:sp>
      <p:cxnSp>
        <p:nvCxnSpPr>
          <p:cNvPr id="3" name="Straight Connector 2">
            <a:extLst>
              <a:ext uri="{FF2B5EF4-FFF2-40B4-BE49-F238E27FC236}">
                <a16:creationId xmlns:a16="http://schemas.microsoft.com/office/drawing/2014/main" id="{A90491D6-C7D7-A3DD-EEA7-636D04696B8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917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2D01F-1FDF-DE7E-7DF7-6266723BA0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BC851FC-F57D-9D42-B203-C51CF037F41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7A5637B9-22AA-CBFC-43A4-79520FB04F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34CA3C0C-0C6B-7D66-D264-4E52C4542CE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B15A7A3-65CA-4E8C-23D8-51F56B836B0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B93E1F9-2BB8-CCEE-8287-61E8491714C6}"/>
              </a:ext>
            </a:extLst>
          </p:cNvPr>
          <p:cNvSpPr>
            <a:spLocks noGrp="1" noChangeArrowheads="1"/>
          </p:cNvSpPr>
          <p:nvPr>
            <p:ph type="body" idx="1"/>
          </p:nvPr>
        </p:nvSpPr>
        <p:spPr>
          <a:xfrm>
            <a:off x="152400" y="4114800"/>
            <a:ext cx="6553200" cy="4876800"/>
          </a:xfrm>
        </p:spPr>
        <p:txBody>
          <a:bodyPr/>
          <a:lstStyle/>
          <a:p>
            <a:pPr algn="l"/>
            <a:r>
              <a:rPr lang="en-US" altLang="en-US" dirty="0"/>
              <a:t>The bottom line to our being well shepherded is if we have the discipline to feast at His table, daily!  Receive His anointing.</a:t>
            </a:r>
          </a:p>
          <a:p>
            <a:pPr algn="l"/>
            <a:r>
              <a:rPr lang="en-US" sz="2000" dirty="0">
                <a:solidFill>
                  <a:schemeClr val="tx1"/>
                </a:solidFill>
                <a:latin typeface="Arial Rounded MT Bold" panose="020F0704030504030204" pitchFamily="34" charset="0"/>
              </a:rPr>
              <a:t>Eric Carlson: keep learning Teddy Roosevelt died in sleep w ~6 books</a:t>
            </a:r>
          </a:p>
          <a:p>
            <a:pPr algn="l"/>
            <a:r>
              <a:rPr lang="en-US" sz="2000" dirty="0">
                <a:solidFill>
                  <a:schemeClr val="tx1"/>
                </a:solidFill>
                <a:latin typeface="Arial Rounded MT Bold" panose="020F0704030504030204" pitchFamily="34" charset="0"/>
              </a:rPr>
              <a:t>Fortune 500 1956 and 2026 only 49 in common</a:t>
            </a:r>
          </a:p>
          <a:p>
            <a:pPr algn="l"/>
            <a:r>
              <a:rPr lang="en-US" sz="2000" dirty="0">
                <a:solidFill>
                  <a:schemeClr val="tx1"/>
                </a:solidFill>
                <a:latin typeface="Arial Rounded MT Bold" panose="020F0704030504030204" pitchFamily="34" charset="0"/>
              </a:rPr>
              <a:t>Oil at Ein Gedi</a:t>
            </a:r>
          </a:p>
          <a:p>
            <a:pPr algn="l"/>
            <a:r>
              <a:rPr lang="en-US" dirty="0"/>
              <a:t>23k and k.1</a:t>
            </a:r>
            <a:endParaRPr lang="en-US" sz="2000" dirty="0">
              <a:solidFill>
                <a:schemeClr val="tx1"/>
              </a:solidFill>
              <a:latin typeface="Arial Rounded MT Bold" panose="020F0704030504030204" pitchFamily="34" charset="0"/>
            </a:endParaRPr>
          </a:p>
          <a:p>
            <a:pPr algn="l"/>
            <a:endParaRPr lang="en-US" altLang="en-US" dirty="0"/>
          </a:p>
        </p:txBody>
      </p:sp>
      <p:cxnSp>
        <p:nvCxnSpPr>
          <p:cNvPr id="3" name="Straight Connector 2">
            <a:extLst>
              <a:ext uri="{FF2B5EF4-FFF2-40B4-BE49-F238E27FC236}">
                <a16:creationId xmlns:a16="http://schemas.microsoft.com/office/drawing/2014/main" id="{A75AB90B-90BD-421D-4CB8-14F23EF3CFD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38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0CF5D-E2FE-4253-50B5-FBD63D448BD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3E1654D-5862-5050-2AC3-2B4D40036C2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07CAC73F-7242-33BF-2336-060AB9A2CBE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50109E91-39D5-1869-8C08-F5220072AA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41EE0C0-5342-654D-B159-9615DB1DF89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E08155E-7A3F-D045-E187-6533C1690E70}"/>
              </a:ext>
            </a:extLst>
          </p:cNvPr>
          <p:cNvSpPr>
            <a:spLocks noGrp="1" noChangeArrowheads="1"/>
          </p:cNvSpPr>
          <p:nvPr>
            <p:ph type="body" idx="1"/>
          </p:nvPr>
        </p:nvSpPr>
        <p:spPr>
          <a:xfrm>
            <a:off x="152400" y="4114800"/>
            <a:ext cx="6553200" cy="4876800"/>
          </a:xfrm>
        </p:spPr>
        <p:txBody>
          <a:bodyPr/>
          <a:lstStyle/>
          <a:p>
            <a:pPr marL="109538" indent="-109538" algn="l">
              <a:buFont typeface="Arial" panose="020B0604020202020204" pitchFamily="34" charset="0"/>
              <a:buChar char="•"/>
            </a:pPr>
            <a:r>
              <a:rPr lang="en-US" altLang="en-US" dirty="0"/>
              <a:t>Love G-d in Yeshua with all your heart, mind, soul, and strength</a:t>
            </a:r>
          </a:p>
          <a:p>
            <a:pPr marL="109538" indent="-109538" algn="l">
              <a:buFont typeface="Arial" panose="020B0604020202020204" pitchFamily="34" charset="0"/>
              <a:buChar char="•"/>
            </a:pPr>
            <a:r>
              <a:rPr lang="en-US" altLang="en-US" dirty="0"/>
              <a:t>Love your neighbor as yourself</a:t>
            </a:r>
          </a:p>
          <a:p>
            <a:pPr marL="109538" indent="-109538">
              <a:buFont typeface="Arial" panose="020B0604020202020204" pitchFamily="34" charset="0"/>
              <a:buChar char="•"/>
            </a:pPr>
            <a:r>
              <a:rPr lang="en-US" baseline="30000" dirty="0" err="1"/>
              <a:t>Mislei</a:t>
            </a:r>
            <a:r>
              <a:rPr lang="en-US" baseline="30000" dirty="0"/>
              <a:t>/Prov 3.13 </a:t>
            </a:r>
            <a:r>
              <a:rPr lang="en-US" dirty="0"/>
              <a:t>Happy the person who finds wisdom,</a:t>
            </a:r>
            <a:br>
              <a:rPr lang="en-US" dirty="0"/>
            </a:br>
            <a:r>
              <a:rPr lang="en-US" dirty="0"/>
              <a:t>the person who acquires understanding.  </a:t>
            </a:r>
          </a:p>
          <a:p>
            <a:pPr marL="448599" lvl="1" indent="-109538">
              <a:buFont typeface="Arial" panose="020B0604020202020204" pitchFamily="34" charset="0"/>
              <a:buChar char="•"/>
            </a:pPr>
            <a:r>
              <a:rPr lang="en-US" dirty="0"/>
              <a:t>Of scripture, </a:t>
            </a:r>
          </a:p>
          <a:p>
            <a:pPr marL="448599" lvl="1" indent="-109538">
              <a:buFont typeface="Arial" panose="020B0604020202020204" pitchFamily="34" charset="0"/>
              <a:buChar char="•"/>
            </a:pPr>
            <a:r>
              <a:rPr lang="en-US" dirty="0"/>
              <a:t>of life, </a:t>
            </a:r>
          </a:p>
          <a:p>
            <a:pPr marL="448599" lvl="1" indent="-109538">
              <a:buFont typeface="Arial" panose="020B0604020202020204" pitchFamily="34" charset="0"/>
              <a:buChar char="•"/>
            </a:pPr>
            <a:r>
              <a:rPr lang="en-US" dirty="0"/>
              <a:t>of the meaning of end times of Israel and the Nations</a:t>
            </a:r>
          </a:p>
          <a:p>
            <a:pPr marL="109538" indent="-109538">
              <a:buFont typeface="Arial" panose="020B0604020202020204" pitchFamily="34" charset="0"/>
              <a:buChar char="•"/>
            </a:pPr>
            <a:r>
              <a:rPr lang="en-US" dirty="0"/>
              <a:t>You shall be holy</a:t>
            </a:r>
          </a:p>
          <a:p>
            <a:pPr marL="109538" indent="-109538">
              <a:buFont typeface="Arial" panose="020B0604020202020204" pitchFamily="34" charset="0"/>
              <a:buChar char="•"/>
            </a:pPr>
            <a:endParaRPr lang="en-US" altLang="en-US" dirty="0"/>
          </a:p>
        </p:txBody>
      </p:sp>
      <p:cxnSp>
        <p:nvCxnSpPr>
          <p:cNvPr id="3" name="Straight Connector 2">
            <a:extLst>
              <a:ext uri="{FF2B5EF4-FFF2-40B4-BE49-F238E27FC236}">
                <a16:creationId xmlns:a16="http://schemas.microsoft.com/office/drawing/2014/main" id="{FE6DE855-622F-EB58-114A-A1E2CE37E32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745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EDE26-EC0E-51C5-CFD9-DC2D498306B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F6BC558-CEA7-2B8D-6310-D248CFE36EF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22334A89-5DB8-36F7-649B-4BD33AD14F9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C41613A8-849A-38B3-9510-FCD63DC774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3A06BED-12DE-0FE2-1C73-CC1D1404A8C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251E501-658C-62A4-45C6-595AE7DFDA16}"/>
              </a:ext>
            </a:extLst>
          </p:cNvPr>
          <p:cNvSpPr>
            <a:spLocks noGrp="1" noChangeArrowheads="1"/>
          </p:cNvSpPr>
          <p:nvPr>
            <p:ph type="body" idx="1"/>
          </p:nvPr>
        </p:nvSpPr>
        <p:spPr>
          <a:xfrm>
            <a:off x="152400" y="4114800"/>
            <a:ext cx="6553200" cy="4876800"/>
          </a:xfrm>
        </p:spPr>
        <p:txBody>
          <a:bodyPr/>
          <a:lstStyle/>
          <a:p>
            <a:pPr algn="l"/>
            <a:r>
              <a:rPr lang="en-US" altLang="en-US" dirty="0"/>
              <a:t>Eternal values</a:t>
            </a:r>
          </a:p>
        </p:txBody>
      </p:sp>
      <p:cxnSp>
        <p:nvCxnSpPr>
          <p:cNvPr id="3" name="Straight Connector 2">
            <a:extLst>
              <a:ext uri="{FF2B5EF4-FFF2-40B4-BE49-F238E27FC236}">
                <a16:creationId xmlns:a16="http://schemas.microsoft.com/office/drawing/2014/main" id="{287F0BCF-9727-B213-AD35-B02053E9723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4781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DD814-DBF6-6924-18B1-FF01B32CA3C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A063F9-DDB0-5B36-DED1-7AA0285769A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EEBAF002-8BE2-69C8-FFA1-E7513F48A2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4A997F6F-E4B6-096F-9504-A8EF3BDA5F4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E1ACDC7-1DE3-EA3A-1D86-C34A05D0646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F2441A0-CE95-BB8C-6CB0-1681C9E9432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78B1C00-F20B-D95A-A9C5-A5DD41334D6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614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FA9B4-54EA-C752-3B46-36AB8D6B0F6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EE7B9A6-BEF2-6A3A-4474-F42CEDBFA7A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C6FFA30E-6623-FD3A-2400-43377558EE9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BE768F50-6B1A-A77E-B539-C3C6338E4B9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76E376D-B9EB-B43A-8319-1106A25317C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E1BF5B4-7EEF-E8F6-14E1-C3D896BC709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25723E0-4B3A-EA88-3F83-3B857C75674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538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220C9-42A9-E7C4-D7C0-A7E4C84475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1C8D58C-DD9B-C5A8-685C-254EEA34714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955B94BA-8EA3-614D-45FF-711CFBCCF9B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4EDD26DB-E6DB-64F7-74E5-EEDA891BC8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D9353E0-DBAA-9EDB-1136-6A5F0C4A49D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BCEDBD2-F44C-06E0-9D80-54F8F6EA58B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87BF653-883D-DB3C-FA66-C82A0941866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69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47176-806A-0F72-8F23-20B6C5EF70A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C9C4C90-3E00-7388-6973-B6B8C513D8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52171C89-4868-8D20-362C-2C425FF9519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4C1E7571-4306-9918-2927-2AEBD8F0F3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09164ED-FA2F-7ACA-93EA-5AD74468FD6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130B407-A40F-763F-B8BA-625F329D05B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4A3E281-0252-CE98-4A47-D117A7B55C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528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25449-521B-C9CB-1334-6365D55F492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010EE01-E5A4-08D0-9C27-04561A187F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D93D41BA-1F30-020C-8442-3129700DDC3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6B8C9532-FA6E-A1F7-DD10-23B66955200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C5A08C3-44F5-3380-3375-47DE14628A0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60ADE75-B6D7-96D3-2138-4FB743D16F9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205BCEC-C1B8-B47D-685A-7CF4350B3E7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8703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77A03-CE89-0487-1B45-FA6B86804C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9A1E0C-21C3-6870-D8FD-FCFDBA1D5EC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9F845CDD-ED36-F1B0-2A1D-78DE119F003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78E2C4BC-783A-56AE-80F3-D503838A5F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A504F25-91D5-9026-0AD6-D4E54D29687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0993144-5663-9736-DD1B-D7C482B52A7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3982F32-2520-9EB3-CBFD-3AC78CA9814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1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085A1-6B48-911D-0C8A-49F7DC2AABA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DB17F6E-ABB9-B6AB-69D2-E339DBB37D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D4009B3C-0F12-49B2-EEBF-880A535C38D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07472DBA-A232-A607-F7D6-AE33A737E2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304520-67E4-C770-CA13-D6223F1A116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D727E1A-DC71-F5AD-9C54-994BF5212F09}"/>
              </a:ext>
            </a:extLst>
          </p:cNvPr>
          <p:cNvSpPr>
            <a:spLocks noGrp="1" noChangeArrowheads="1"/>
          </p:cNvSpPr>
          <p:nvPr>
            <p:ph type="body" idx="1"/>
          </p:nvPr>
        </p:nvSpPr>
        <p:spPr>
          <a:xfrm>
            <a:off x="152400" y="4114800"/>
            <a:ext cx="6553200" cy="4876800"/>
          </a:xfrm>
        </p:spPr>
        <p:txBody>
          <a:bodyPr/>
          <a:lstStyle/>
          <a:p>
            <a:pPr algn="l"/>
            <a:r>
              <a:rPr lang="en-US" altLang="en-US" dirty="0"/>
              <a:t>https://www.rd.com/list/the-funniest-joke-told-by-presidents/</a:t>
            </a:r>
          </a:p>
        </p:txBody>
      </p:sp>
      <p:cxnSp>
        <p:nvCxnSpPr>
          <p:cNvPr id="3" name="Straight Connector 2">
            <a:extLst>
              <a:ext uri="{FF2B5EF4-FFF2-40B4-BE49-F238E27FC236}">
                <a16:creationId xmlns:a16="http://schemas.microsoft.com/office/drawing/2014/main" id="{9D3E07DB-DC0E-7CA9-06E4-E89C21BC180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024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8868C-0E73-90A5-E16F-E34DB3AA10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7442C74-89B4-881B-DC5D-F0867B081DB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AA2F66B6-AE17-193C-608B-FEE09C9689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6E5DBC9C-2F7F-E646-BD66-E8F27AF4CC5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D67A250-9FE8-E29B-D357-F7724FF9A4F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3A86072-EC28-D079-1AE7-77047A9DDB6E}"/>
              </a:ext>
            </a:extLst>
          </p:cNvPr>
          <p:cNvSpPr>
            <a:spLocks noGrp="1" noChangeArrowheads="1"/>
          </p:cNvSpPr>
          <p:nvPr>
            <p:ph type="body" idx="1"/>
          </p:nvPr>
        </p:nvSpPr>
        <p:spPr>
          <a:xfrm>
            <a:off x="152400" y="4114800"/>
            <a:ext cx="6553200" cy="4876800"/>
          </a:xfrm>
        </p:spPr>
        <p:txBody>
          <a:bodyPr/>
          <a:lstStyle/>
          <a:p>
            <a:pPr algn="l"/>
            <a:r>
              <a:rPr lang="en-US" altLang="en-US" dirty="0"/>
              <a:t>https://www.rd.com/list/the-funniest-joke-told-by-presidents/</a:t>
            </a:r>
          </a:p>
        </p:txBody>
      </p:sp>
      <p:cxnSp>
        <p:nvCxnSpPr>
          <p:cNvPr id="3" name="Straight Connector 2">
            <a:extLst>
              <a:ext uri="{FF2B5EF4-FFF2-40B4-BE49-F238E27FC236}">
                <a16:creationId xmlns:a16="http://schemas.microsoft.com/office/drawing/2014/main" id="{A05C6898-D081-6BE4-5C02-1CDEB1E0439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53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D12F5-9055-DB18-F15E-8270C4296DA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8FC38CB-02F7-69B3-679A-9581BBCC4E6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Feed the Flock Acts 20.28</a:t>
            </a:r>
          </a:p>
        </p:txBody>
      </p:sp>
      <p:sp>
        <p:nvSpPr>
          <p:cNvPr id="5" name="Rectangle 3">
            <a:extLst>
              <a:ext uri="{FF2B5EF4-FFF2-40B4-BE49-F238E27FC236}">
                <a16:creationId xmlns:a16="http://schemas.microsoft.com/office/drawing/2014/main" id="{61D5BE84-0947-7DCD-79CE-7E006E1DCF8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Jan 24.2026 5786</a:t>
            </a:r>
          </a:p>
        </p:txBody>
      </p:sp>
      <p:sp>
        <p:nvSpPr>
          <p:cNvPr id="6" name="Rectangle 7">
            <a:extLst>
              <a:ext uri="{FF2B5EF4-FFF2-40B4-BE49-F238E27FC236}">
                <a16:creationId xmlns:a16="http://schemas.microsoft.com/office/drawing/2014/main" id="{B4FD8D35-CBDB-7DC2-2FF0-E91E0E3FAD0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5320A08-2634-B03D-E997-B01EE531C7E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71326A9-A702-A733-5E4A-52A8CD22C711}"/>
              </a:ext>
            </a:extLst>
          </p:cNvPr>
          <p:cNvSpPr>
            <a:spLocks noGrp="1" noChangeArrowheads="1"/>
          </p:cNvSpPr>
          <p:nvPr>
            <p:ph type="body" idx="1"/>
          </p:nvPr>
        </p:nvSpPr>
        <p:spPr>
          <a:xfrm>
            <a:off x="152400" y="4114800"/>
            <a:ext cx="6553200" cy="4876800"/>
          </a:xfrm>
        </p:spPr>
        <p:txBody>
          <a:bodyPr/>
          <a:lstStyle/>
          <a:p>
            <a:pPr algn="l"/>
            <a:r>
              <a:rPr lang="en-US" altLang="en-US" dirty="0"/>
              <a:t>https://www.rd.com/list/the-funniest-joke-told-by-presidents/</a:t>
            </a:r>
          </a:p>
        </p:txBody>
      </p:sp>
      <p:cxnSp>
        <p:nvCxnSpPr>
          <p:cNvPr id="3" name="Straight Connector 2">
            <a:extLst>
              <a:ext uri="{FF2B5EF4-FFF2-40B4-BE49-F238E27FC236}">
                <a16:creationId xmlns:a16="http://schemas.microsoft.com/office/drawing/2014/main" id="{45E0EAD2-AD11-7637-6D9D-BAF3BB144D4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02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BEBCF-64A4-EA5A-FF69-46F4A8A1807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25EF277-F95D-9A12-E783-94CD93CCE93B}"/>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Presidential humor</a:t>
            </a:r>
          </a:p>
        </p:txBody>
      </p:sp>
    </p:spTree>
    <p:extLst>
      <p:ext uri="{BB962C8B-B14F-4D97-AF65-F5344CB8AC3E}">
        <p14:creationId xmlns:p14="http://schemas.microsoft.com/office/powerpoint/2010/main" val="3424220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FCF04-F306-9B5D-50C8-0E155638A6B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FD8AC1-8CDF-17E4-52DE-1D7DCF28220C}"/>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“And he went on speaking,</a:t>
            </a:r>
          </a:p>
          <a:p>
            <a:pPr algn="l"/>
            <a:r>
              <a:rPr lang="en-US" sz="4000" dirty="0">
                <a:solidFill>
                  <a:schemeClr val="tx1"/>
                </a:solidFill>
                <a:latin typeface="Arial Rounded MT Bold" panose="020F0704030504030204" pitchFamily="34" charset="0"/>
              </a:rPr>
              <a:t> and again the voice said, ‘Peanuts, popcorn, crackerjacks.’ ... And about the fourth time this happened, he stopped in his regular speech and he said, ‘The next time,’ he said, ‘I’m going to find out who that is and kick him all the way to Miami.’</a:t>
            </a:r>
          </a:p>
        </p:txBody>
      </p:sp>
    </p:spTree>
    <p:extLst>
      <p:ext uri="{BB962C8B-B14F-4D97-AF65-F5344CB8AC3E}">
        <p14:creationId xmlns:p14="http://schemas.microsoft.com/office/powerpoint/2010/main" val="202016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190D5-52E8-9BFB-CE60-73E430F23D5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5A4650-5D38-2E10-8E6A-54F8B4F3B78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And everybody in the crowd said, ‘Peanuts, popcorn, crackerjacks.’”</a:t>
            </a:r>
          </a:p>
        </p:txBody>
      </p:sp>
    </p:spTree>
    <p:extLst>
      <p:ext uri="{BB962C8B-B14F-4D97-AF65-F5344CB8AC3E}">
        <p14:creationId xmlns:p14="http://schemas.microsoft.com/office/powerpoint/2010/main" val="305661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48D2B-CE7C-5F2B-1E7D-976AECF578A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32D02E4-FD3F-5BC6-959F-42E18A0A6E5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B638E6FC-28C7-FD7A-D62E-59C635FFD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4786"/>
          </a:xfrm>
          <a:prstGeom prst="rect">
            <a:avLst/>
          </a:prstGeom>
        </p:spPr>
      </p:pic>
    </p:spTree>
    <p:extLst>
      <p:ext uri="{BB962C8B-B14F-4D97-AF65-F5344CB8AC3E}">
        <p14:creationId xmlns:p14="http://schemas.microsoft.com/office/powerpoint/2010/main" val="306530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ADC8E-BEAB-D2C8-5771-AF7EDA2C7E6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F3B4397-924C-917C-E516-291C13824846}"/>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Acts 20.28</a:t>
            </a:r>
            <a:r>
              <a:rPr lang="en-US" sz="4000" dirty="0">
                <a:solidFill>
                  <a:schemeClr val="tx1"/>
                </a:solidFill>
                <a:latin typeface="Arial Rounded MT Bold" panose="020F0704030504030204" pitchFamily="34" charset="0"/>
              </a:rPr>
              <a:t> “Watch out for yourselves, and for all the flock in which the Ruakh HaKodesh has placed you as leaders, to </a:t>
            </a:r>
            <a:r>
              <a:rPr lang="en-US" sz="4000" dirty="0">
                <a:solidFill>
                  <a:srgbClr val="FFFF66"/>
                </a:solidFill>
                <a:latin typeface="Arial Rounded MT Bold" panose="020F0704030504030204" pitchFamily="34" charset="0"/>
              </a:rPr>
              <a:t>shepherd God’s Messianic community</a:t>
            </a:r>
            <a:r>
              <a:rPr lang="en-US" sz="4000" dirty="0">
                <a:solidFill>
                  <a:schemeClr val="tx1"/>
                </a:solidFill>
                <a:latin typeface="Arial Rounded MT Bold" panose="020F0704030504030204" pitchFamily="34" charset="0"/>
              </a:rPr>
              <a:t>, which he won for himself at the cost of his own Son’s blood.</a:t>
            </a:r>
          </a:p>
        </p:txBody>
      </p:sp>
    </p:spTree>
    <p:extLst>
      <p:ext uri="{BB962C8B-B14F-4D97-AF65-F5344CB8AC3E}">
        <p14:creationId xmlns:p14="http://schemas.microsoft.com/office/powerpoint/2010/main" val="240035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0D08B-315C-4F0E-C7FD-4FFF84D391E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0DE505-9D37-24CC-403E-633B29F4C64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9D28965-BD61-0A23-843B-002CF0123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8" y="12887"/>
            <a:ext cx="9119952" cy="5131256"/>
          </a:xfrm>
          <a:prstGeom prst="rect">
            <a:avLst/>
          </a:prstGeom>
        </p:spPr>
      </p:pic>
      <p:sp>
        <p:nvSpPr>
          <p:cNvPr id="5" name="TextBox 4">
            <a:extLst>
              <a:ext uri="{FF2B5EF4-FFF2-40B4-BE49-F238E27FC236}">
                <a16:creationId xmlns:a16="http://schemas.microsoft.com/office/drawing/2014/main" id="{27C491E0-DB38-C707-916F-4073DB3D2B03}"/>
              </a:ext>
            </a:extLst>
          </p:cNvPr>
          <p:cNvSpPr txBox="1"/>
          <p:nvPr/>
        </p:nvSpPr>
        <p:spPr>
          <a:xfrm>
            <a:off x="296385" y="361950"/>
            <a:ext cx="8244886" cy="132343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Feed the Flock of G-d Acts 20.28</a:t>
            </a:r>
          </a:p>
          <a:p>
            <a:pPr marL="509588" indent="-509588" algn="l">
              <a:buFont typeface="+mj-lt"/>
              <a:buAutoNum type="arabicPeriod"/>
            </a:pPr>
            <a:r>
              <a:rPr lang="en-US" dirty="0">
                <a:solidFill>
                  <a:schemeClr val="tx1"/>
                </a:solidFill>
                <a:effectLst>
                  <a:outerShdw blurRad="38100" dist="38100" dir="2700000" algn="tl">
                    <a:srgbClr val="000000">
                      <a:alpha val="43137"/>
                    </a:srgbClr>
                  </a:outerShdw>
                </a:effectLst>
              </a:rPr>
              <a:t>Word study on “Feed”</a:t>
            </a:r>
          </a:p>
        </p:txBody>
      </p:sp>
    </p:spTree>
    <p:extLst>
      <p:ext uri="{BB962C8B-B14F-4D97-AF65-F5344CB8AC3E}">
        <p14:creationId xmlns:p14="http://schemas.microsoft.com/office/powerpoint/2010/main" val="170257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62D2-4B0C-D795-F62C-D9B9A19EC12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997A99A-B660-46CF-2B5B-E7DAB5E9FB0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A026A80-D276-8232-14D8-2859192AC86F}"/>
              </a:ext>
            </a:extLst>
          </p:cNvPr>
          <p:cNvPicPr>
            <a:picLocks noChangeAspect="1"/>
          </p:cNvPicPr>
          <p:nvPr/>
        </p:nvPicPr>
        <p:blipFill>
          <a:blip r:embed="rId3"/>
          <a:stretch>
            <a:fillRect/>
          </a:stretch>
        </p:blipFill>
        <p:spPr>
          <a:xfrm>
            <a:off x="76200" y="1611883"/>
            <a:ext cx="9067800" cy="1889761"/>
          </a:xfrm>
          <a:prstGeom prst="rect">
            <a:avLst/>
          </a:prstGeom>
        </p:spPr>
      </p:pic>
      <p:sp>
        <p:nvSpPr>
          <p:cNvPr id="5" name="Rectangle: Rounded Corners 4">
            <a:extLst>
              <a:ext uri="{FF2B5EF4-FFF2-40B4-BE49-F238E27FC236}">
                <a16:creationId xmlns:a16="http://schemas.microsoft.com/office/drawing/2014/main" id="{1C2CBE01-4241-F391-78BF-7783FE2EFE4D}"/>
              </a:ext>
            </a:extLst>
          </p:cNvPr>
          <p:cNvSpPr/>
          <p:nvPr/>
        </p:nvSpPr>
        <p:spPr>
          <a:xfrm>
            <a:off x="152400" y="1657350"/>
            <a:ext cx="2286000" cy="16764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54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0C368-4E79-C279-C033-B91FDFBE2AF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AC98FC5-A2D2-AC81-57AA-6CF829339A8B}"/>
              </a:ext>
            </a:extLst>
          </p:cNvPr>
          <p:cNvSpPr>
            <a:spLocks noGrp="1"/>
          </p:cNvSpPr>
          <p:nvPr>
            <p:ph type="subTitle" idx="1"/>
          </p:nvPr>
        </p:nvSpPr>
        <p:spPr>
          <a:xfrm>
            <a:off x="228600" y="209550"/>
            <a:ext cx="8610600" cy="4800600"/>
          </a:xfrm>
        </p:spPr>
        <p:txBody>
          <a:bodyPr anchor="t">
            <a:normAutofit/>
          </a:bodyPr>
          <a:lstStyle/>
          <a:p>
            <a:pPr algn="l"/>
            <a:r>
              <a:rPr lang="en-US" sz="4000" dirty="0" err="1">
                <a:solidFill>
                  <a:schemeClr val="tx1"/>
                </a:solidFill>
                <a:latin typeface="Arial Rounded MT Bold" panose="020F0704030504030204" pitchFamily="34" charset="0"/>
              </a:rPr>
              <a:t>poimainó</a:t>
            </a:r>
            <a:r>
              <a:rPr lang="en-US" sz="4000" dirty="0">
                <a:solidFill>
                  <a:schemeClr val="tx1"/>
                </a:solidFill>
                <a:latin typeface="Arial Rounded MT Bold" panose="020F0704030504030204" pitchFamily="34" charset="0"/>
              </a:rPr>
              <a:t>: To shepherd, to tend, to </a:t>
            </a:r>
            <a:r>
              <a:rPr lang="en-US" sz="4000" u="sng" dirty="0">
                <a:solidFill>
                  <a:srgbClr val="FFFF66"/>
                </a:solidFill>
                <a:latin typeface="Arial Rounded MT Bold" panose="020F0704030504030204" pitchFamily="34" charset="0"/>
              </a:rPr>
              <a:t>feed</a:t>
            </a:r>
            <a:r>
              <a:rPr lang="en-US" sz="4000" dirty="0">
                <a:solidFill>
                  <a:schemeClr val="tx1"/>
                </a:solidFill>
                <a:latin typeface="Arial Rounded MT Bold" panose="020F0704030504030204" pitchFamily="34" charset="0"/>
              </a:rPr>
              <a:t>, to guide</a:t>
            </a:r>
          </a:p>
          <a:p>
            <a:pPr algn="l"/>
            <a:r>
              <a:rPr lang="en-US" sz="4000" dirty="0">
                <a:solidFill>
                  <a:schemeClr val="tx1"/>
                </a:solidFill>
                <a:latin typeface="Arial Rounded MT Bold" panose="020F0704030504030204" pitchFamily="34" charset="0"/>
              </a:rPr>
              <a:t>the Sept. for</a:t>
            </a:r>
            <a:r>
              <a:rPr lang="he-IL" sz="4400" b="1" dirty="0">
                <a:solidFill>
                  <a:schemeClr val="tx1"/>
                </a:solidFill>
                <a:latin typeface="David" panose="020E0502060401010101" pitchFamily="34" charset="-79"/>
                <a:cs typeface="David" panose="020E0502060401010101" pitchFamily="34" charset="-79"/>
              </a:rPr>
              <a:t>רָעָה</a:t>
            </a:r>
            <a:r>
              <a:rPr lang="he-IL" sz="4000" dirty="0">
                <a:solidFill>
                  <a:schemeClr val="tx1"/>
                </a:solidFill>
                <a:latin typeface="Arial Rounded MT Bold" panose="020F0704030504030204" pitchFamily="34" charset="0"/>
              </a:rPr>
              <a:t> </a:t>
            </a:r>
            <a:r>
              <a:rPr lang="en-US" sz="4000" dirty="0">
                <a:solidFill>
                  <a:schemeClr val="tx1"/>
                </a:solidFill>
                <a:latin typeface="Arial Rounded MT Bold" panose="020F0704030504030204" pitchFamily="34" charset="0"/>
              </a:rPr>
              <a:t> </a:t>
            </a:r>
            <a:r>
              <a:rPr lang="en-US" sz="4000" i="1" dirty="0" err="1">
                <a:solidFill>
                  <a:schemeClr val="tx1"/>
                </a:solidFill>
                <a:latin typeface="Arial Rounded MT Bold" panose="020F0704030504030204" pitchFamily="34" charset="0"/>
              </a:rPr>
              <a:t>ra</a:t>
            </a:r>
            <a:r>
              <a:rPr lang="en-US" sz="4000" i="1" dirty="0">
                <a:solidFill>
                  <a:schemeClr val="tx1"/>
                </a:solidFill>
                <a:latin typeface="Arial Rounded MT Bold" panose="020F0704030504030204" pitchFamily="34" charset="0"/>
              </a:rPr>
              <a:t>-ah </a:t>
            </a:r>
            <a:r>
              <a:rPr lang="en-US" sz="4000" dirty="0">
                <a:solidFill>
                  <a:schemeClr val="tx1"/>
                </a:solidFill>
                <a:latin typeface="Arial Rounded MT Bold" panose="020F0704030504030204" pitchFamily="34" charset="0"/>
              </a:rPr>
              <a:t>to </a:t>
            </a:r>
            <a:r>
              <a:rPr lang="en-US" sz="4000" u="sng" dirty="0">
                <a:solidFill>
                  <a:srgbClr val="FFFF66"/>
                </a:solidFill>
                <a:latin typeface="Arial Rounded MT Bold" panose="020F0704030504030204" pitchFamily="34" charset="0"/>
              </a:rPr>
              <a:t>feed</a:t>
            </a:r>
            <a:r>
              <a:rPr lang="en-US" sz="4000" dirty="0">
                <a:solidFill>
                  <a:schemeClr val="tx1"/>
                </a:solidFill>
                <a:latin typeface="Arial Rounded MT Bold" panose="020F0704030504030204" pitchFamily="34" charset="0"/>
              </a:rPr>
              <a:t>, to tend a flock, keep sheep;</a:t>
            </a:r>
          </a:p>
        </p:txBody>
      </p:sp>
    </p:spTree>
    <p:extLst>
      <p:ext uri="{BB962C8B-B14F-4D97-AF65-F5344CB8AC3E}">
        <p14:creationId xmlns:p14="http://schemas.microsoft.com/office/powerpoint/2010/main" val="156821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DABB-8468-0366-1C53-BBC92292176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2E4F21E-7901-A60F-2DBC-E06CFAFD66E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Rev 7:17 proclaims, “For the Lamb in the center of the throne </a:t>
            </a:r>
            <a:r>
              <a:rPr lang="en-US" sz="4000" u="sng" dirty="0">
                <a:solidFill>
                  <a:srgbClr val="FFFF66"/>
                </a:solidFill>
                <a:latin typeface="Arial Rounded MT Bold" panose="020F0704030504030204" pitchFamily="34" charset="0"/>
              </a:rPr>
              <a:t>will be their Shepherd</a:t>
            </a:r>
            <a:r>
              <a:rPr lang="en-US" sz="4000" dirty="0">
                <a:solidFill>
                  <a:schemeClr val="tx1"/>
                </a:solidFill>
                <a:latin typeface="Arial Rounded MT Bold" panose="020F0704030504030204" pitchFamily="34" charset="0"/>
              </a:rPr>
              <a:t>. He will lead them </a:t>
            </a:r>
            <a:r>
              <a:rPr lang="en-US" sz="4000" u="sng" dirty="0">
                <a:solidFill>
                  <a:srgbClr val="FFFF66"/>
                </a:solidFill>
                <a:latin typeface="Arial Rounded MT Bold" panose="020F0704030504030204" pitchFamily="34" charset="0"/>
              </a:rPr>
              <a:t>to springs of living water</a:t>
            </a:r>
            <a:r>
              <a:rPr lang="en-US" sz="4000" dirty="0">
                <a:solidFill>
                  <a:schemeClr val="tx1"/>
                </a:solidFill>
                <a:latin typeface="Arial Rounded MT Bold" panose="020F0704030504030204" pitchFamily="34" charset="0"/>
              </a:rPr>
              <a:t>, and God will wipe away every tear from their eyes”</a:t>
            </a:r>
          </a:p>
        </p:txBody>
      </p:sp>
    </p:spTree>
    <p:extLst>
      <p:ext uri="{BB962C8B-B14F-4D97-AF65-F5344CB8AC3E}">
        <p14:creationId xmlns:p14="http://schemas.microsoft.com/office/powerpoint/2010/main" val="282636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4A024-2737-2552-ADA9-6F8B7B79A50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9A8D9C9-2243-2925-778E-BC2D7A8FB7E9}"/>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1 Kefa/Pet 5.1 </a:t>
            </a:r>
            <a:r>
              <a:rPr lang="en-US" sz="4000" dirty="0">
                <a:solidFill>
                  <a:schemeClr val="tx1"/>
                </a:solidFill>
                <a:latin typeface="Arial Rounded MT Bold" panose="020F0704030504030204" pitchFamily="34" charset="0"/>
              </a:rPr>
              <a:t>Shepherd the flock of God that is in your care, exercising oversight not out of constraint, but willingly, as God wants; and not out of a desire for dishonest gain, but with enthusiasm. </a:t>
            </a:r>
          </a:p>
        </p:txBody>
      </p:sp>
    </p:spTree>
    <p:extLst>
      <p:ext uri="{BB962C8B-B14F-4D97-AF65-F5344CB8AC3E}">
        <p14:creationId xmlns:p14="http://schemas.microsoft.com/office/powerpoint/2010/main" val="3581782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8AE56-2C13-EDB2-E13C-CB0E3F344E3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F2629DE-A9C9-E81B-D37C-5AE50E80897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verb demands more than teaching; it includes guarding, guiding, and willingly sacrificing for the welfare of believers.</a:t>
            </a:r>
          </a:p>
        </p:txBody>
      </p:sp>
    </p:spTree>
    <p:extLst>
      <p:ext uri="{BB962C8B-B14F-4D97-AF65-F5344CB8AC3E}">
        <p14:creationId xmlns:p14="http://schemas.microsoft.com/office/powerpoint/2010/main" val="146276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55A7A-63F8-EDB1-AA98-AE8839540F9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99898BA-0196-9410-35A0-35F7346AEB9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Faced with crises at home and abroad, presidents found that levity and wit could lighten the weightiest office in the nation.</a:t>
            </a:r>
          </a:p>
        </p:txBody>
      </p:sp>
    </p:spTree>
    <p:extLst>
      <p:ext uri="{BB962C8B-B14F-4D97-AF65-F5344CB8AC3E}">
        <p14:creationId xmlns:p14="http://schemas.microsoft.com/office/powerpoint/2010/main" val="2927990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94648-2CB3-0897-39C5-4C2BCA4EE60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36E9EF9-D66F-B1BA-0DCD-7CA93EB899C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Messianic Scriptures employ this vivid verb to unite themes of </a:t>
            </a:r>
            <a:r>
              <a:rPr lang="en-US" sz="4000" u="sng" dirty="0">
                <a:solidFill>
                  <a:srgbClr val="FFFF66"/>
                </a:solidFill>
                <a:latin typeface="Arial Rounded MT Bold" panose="020F0704030504030204" pitchFamily="34" charset="0"/>
              </a:rPr>
              <a:t>nurture</a:t>
            </a:r>
            <a:r>
              <a:rPr lang="en-US" sz="4000" dirty="0">
                <a:solidFill>
                  <a:schemeClr val="tx1"/>
                </a:solidFill>
                <a:latin typeface="Arial Rounded MT Bold" panose="020F0704030504030204" pitchFamily="34" charset="0"/>
              </a:rPr>
              <a:t>, oversight, and royal authority. The Good Shepherd who laid down His life now calls His under-shepherds to guard His blood-bought flock.</a:t>
            </a:r>
          </a:p>
        </p:txBody>
      </p:sp>
    </p:spTree>
    <p:extLst>
      <p:ext uri="{BB962C8B-B14F-4D97-AF65-F5344CB8AC3E}">
        <p14:creationId xmlns:p14="http://schemas.microsoft.com/office/powerpoint/2010/main" val="37570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59E46-999A-CAEE-58E3-AC4FDDA0EF1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9CAC11B-572A-28BE-B4FD-576CCF1BA0E5}"/>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KJ21</a:t>
            </a:r>
            <a:r>
              <a:rPr lang="en-US" sz="4000" dirty="0">
                <a:solidFill>
                  <a:schemeClr val="tx1"/>
                </a:solidFill>
                <a:latin typeface="Arial Rounded MT Bold" panose="020F0704030504030204" pitchFamily="34" charset="0"/>
              </a:rPr>
              <a:t> </a:t>
            </a:r>
            <a:r>
              <a:rPr lang="en-US" sz="4000" u="sng" dirty="0">
                <a:solidFill>
                  <a:srgbClr val="FFFF66"/>
                </a:solidFill>
                <a:latin typeface="Arial Rounded MT Bold" panose="020F0704030504030204" pitchFamily="34" charset="0"/>
              </a:rPr>
              <a:t>Feed</a:t>
            </a:r>
            <a:r>
              <a:rPr lang="en-US" sz="4000" dirty="0">
                <a:solidFill>
                  <a:schemeClr val="tx1"/>
                </a:solidFill>
                <a:latin typeface="Arial Rounded MT Bold" panose="020F0704030504030204" pitchFamily="34" charset="0"/>
              </a:rPr>
              <a:t> the congregation of God which He hath purchased with His own blood.</a:t>
            </a:r>
          </a:p>
          <a:p>
            <a:pPr algn="l"/>
            <a:r>
              <a:rPr lang="en-US" sz="4000" baseline="30000" dirty="0">
                <a:solidFill>
                  <a:schemeClr val="tx1"/>
                </a:solidFill>
                <a:latin typeface="Arial Rounded MT Bold" panose="020F0704030504030204" pitchFamily="34" charset="0"/>
              </a:rPr>
              <a:t>AMP</a:t>
            </a:r>
            <a:r>
              <a:rPr lang="en-US" sz="4000" dirty="0">
                <a:solidFill>
                  <a:schemeClr val="tx1"/>
                </a:solidFill>
                <a:latin typeface="Arial Rounded MT Bold" panose="020F0704030504030204" pitchFamily="34" charset="0"/>
              </a:rPr>
              <a:t> Shepherd (tend, </a:t>
            </a:r>
            <a:r>
              <a:rPr lang="en-US" sz="4000" u="sng" dirty="0">
                <a:solidFill>
                  <a:srgbClr val="FFFF66"/>
                </a:solidFill>
                <a:latin typeface="Arial Rounded MT Bold" panose="020F0704030504030204" pitchFamily="34" charset="0"/>
              </a:rPr>
              <a:t>feed</a:t>
            </a:r>
            <a:r>
              <a:rPr lang="en-US" sz="4000" dirty="0">
                <a:solidFill>
                  <a:schemeClr val="tx1"/>
                </a:solidFill>
                <a:latin typeface="Arial Rounded MT Bold" panose="020F0704030504030204" pitchFamily="34" charset="0"/>
              </a:rPr>
              <a:t>, guide) the congregation of God</a:t>
            </a:r>
          </a:p>
        </p:txBody>
      </p:sp>
    </p:spTree>
    <p:extLst>
      <p:ext uri="{BB962C8B-B14F-4D97-AF65-F5344CB8AC3E}">
        <p14:creationId xmlns:p14="http://schemas.microsoft.com/office/powerpoint/2010/main" val="3814720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A4FC9-E0A0-AC05-8D0C-B59966468E7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F2BDD8A-21A1-06BC-BBA1-33FBDBA4AA0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7170" name="Picture 2">
            <a:extLst>
              <a:ext uri="{FF2B5EF4-FFF2-40B4-BE49-F238E27FC236}">
                <a16:creationId xmlns:a16="http://schemas.microsoft.com/office/drawing/2014/main" id="{F8A53114-5672-2417-8F49-621E02DA1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12" y="0"/>
            <a:ext cx="7620000" cy="50759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87F088-40DB-369C-8327-1FBDAD50A630}"/>
              </a:ext>
            </a:extLst>
          </p:cNvPr>
          <p:cNvSpPr txBox="1"/>
          <p:nvPr/>
        </p:nvSpPr>
        <p:spPr>
          <a:xfrm>
            <a:off x="1524000" y="67557"/>
            <a:ext cx="6405793"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Thanksgiving family meal</a:t>
            </a:r>
          </a:p>
        </p:txBody>
      </p:sp>
    </p:spTree>
    <p:extLst>
      <p:ext uri="{BB962C8B-B14F-4D97-AF65-F5344CB8AC3E}">
        <p14:creationId xmlns:p14="http://schemas.microsoft.com/office/powerpoint/2010/main" val="4009107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49910-69B6-C6C5-B19E-83993A7E81F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F082E91-94CB-50A0-1359-3D8B2F90B81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8194" name="Picture 2">
            <a:extLst>
              <a:ext uri="{FF2B5EF4-FFF2-40B4-BE49-F238E27FC236}">
                <a16:creationId xmlns:a16="http://schemas.microsoft.com/office/drawing/2014/main" id="{DF5D1203-477A-9139-21D9-BA26B2EFE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0"/>
            <a:ext cx="7694613"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F488F6-189E-D0AB-CDE9-8D3BCF0B1B0A}"/>
              </a:ext>
            </a:extLst>
          </p:cNvPr>
          <p:cNvSpPr txBox="1"/>
          <p:nvPr/>
        </p:nvSpPr>
        <p:spPr>
          <a:xfrm>
            <a:off x="1524000" y="67557"/>
            <a:ext cx="5178725"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Shabbat family meal</a:t>
            </a:r>
          </a:p>
        </p:txBody>
      </p:sp>
    </p:spTree>
    <p:extLst>
      <p:ext uri="{BB962C8B-B14F-4D97-AF65-F5344CB8AC3E}">
        <p14:creationId xmlns:p14="http://schemas.microsoft.com/office/powerpoint/2010/main" val="393214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1F3A9-F360-A812-0FF3-AB556EC58BF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BB7F29E-A501-ACF5-D337-2FD6617180BD}"/>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9218" name="Picture 2">
            <a:extLst>
              <a:ext uri="{FF2B5EF4-FFF2-40B4-BE49-F238E27FC236}">
                <a16:creationId xmlns:a16="http://schemas.microsoft.com/office/drawing/2014/main" id="{C4A5399A-42C0-A2BF-36D8-E0C92E2B8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575"/>
            <a:ext cx="9144000" cy="48307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AD8233-0E06-4852-C264-9A4363068CE8}"/>
              </a:ext>
            </a:extLst>
          </p:cNvPr>
          <p:cNvSpPr txBox="1"/>
          <p:nvPr/>
        </p:nvSpPr>
        <p:spPr>
          <a:xfrm>
            <a:off x="1524000" y="67557"/>
            <a:ext cx="4831131"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Sukkot family meal</a:t>
            </a:r>
          </a:p>
        </p:txBody>
      </p:sp>
    </p:spTree>
    <p:extLst>
      <p:ext uri="{BB962C8B-B14F-4D97-AF65-F5344CB8AC3E}">
        <p14:creationId xmlns:p14="http://schemas.microsoft.com/office/powerpoint/2010/main" val="622288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52A8D-E3BB-59AE-0242-A7B2DBEC2A4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78FA489-3817-5513-7938-F25BA4E5479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FC44415-8B92-888D-852F-DC6132CD5238}"/>
              </a:ext>
            </a:extLst>
          </p:cNvPr>
          <p:cNvPicPr>
            <a:picLocks noChangeAspect="1"/>
          </p:cNvPicPr>
          <p:nvPr/>
        </p:nvPicPr>
        <p:blipFill>
          <a:blip r:embed="rId3"/>
          <a:stretch>
            <a:fillRect/>
          </a:stretch>
        </p:blipFill>
        <p:spPr>
          <a:xfrm>
            <a:off x="-15661" y="19178"/>
            <a:ext cx="9159661" cy="4381372"/>
          </a:xfrm>
          <a:prstGeom prst="rect">
            <a:avLst/>
          </a:prstGeom>
        </p:spPr>
      </p:pic>
    </p:spTree>
    <p:extLst>
      <p:ext uri="{BB962C8B-B14F-4D97-AF65-F5344CB8AC3E}">
        <p14:creationId xmlns:p14="http://schemas.microsoft.com/office/powerpoint/2010/main" val="1889379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07CB6-8B57-E1D0-15AF-94C8F4372FD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0EDF057-61F7-BF3B-E3C1-363C9D3E359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Excerpt from </a:t>
            </a:r>
          </a:p>
          <a:p>
            <a:pPr algn="l"/>
            <a:r>
              <a:rPr lang="en-US" sz="4000" i="1" dirty="0">
                <a:solidFill>
                  <a:schemeClr val="tx1"/>
                </a:solidFill>
                <a:latin typeface="Arial Rounded MT Bold" panose="020F0704030504030204" pitchFamily="34" charset="0"/>
              </a:rPr>
              <a:t>The Jewish Diaspora: A Brief History </a:t>
            </a:r>
            <a:r>
              <a:rPr lang="en-US" sz="4000" dirty="0">
                <a:solidFill>
                  <a:schemeClr val="tx1"/>
                </a:solidFill>
                <a:latin typeface="Arial Rounded MT Bold" panose="020F0704030504030204" pitchFamily="34" charset="0"/>
              </a:rPr>
              <a:t>Henry Abramson</a:t>
            </a: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What is Jewish History?</a:t>
            </a:r>
          </a:p>
          <a:p>
            <a:pPr algn="l"/>
            <a:r>
              <a:rPr lang="en-US" sz="4000" dirty="0">
                <a:solidFill>
                  <a:schemeClr val="tx1"/>
                </a:solidFill>
                <a:latin typeface="Arial Rounded MT Bold" panose="020F0704030504030204" pitchFamily="34" charset="0"/>
              </a:rPr>
              <a:t>“They tried to kill us, we survived, let’s eat.” </a:t>
            </a:r>
          </a:p>
        </p:txBody>
      </p:sp>
    </p:spTree>
    <p:extLst>
      <p:ext uri="{BB962C8B-B14F-4D97-AF65-F5344CB8AC3E}">
        <p14:creationId xmlns:p14="http://schemas.microsoft.com/office/powerpoint/2010/main" val="689716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F8ACA-FC6C-427C-5017-A9E28CBBCBB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EADCE33-3BFC-6F19-0F0C-5D68F7EEBB0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EDD29E9-6ABB-78BB-3723-EA7C11499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4786"/>
          </a:xfrm>
          <a:prstGeom prst="rect">
            <a:avLst/>
          </a:prstGeom>
        </p:spPr>
      </p:pic>
    </p:spTree>
    <p:extLst>
      <p:ext uri="{BB962C8B-B14F-4D97-AF65-F5344CB8AC3E}">
        <p14:creationId xmlns:p14="http://schemas.microsoft.com/office/powerpoint/2010/main" val="3203647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DC3B-C6EB-9774-0356-56C5BAC091C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98FEE88-00E8-4863-E162-DFDF689BFBD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3CCC0E1-6EC8-F35B-2F41-B39235D62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8" y="12887"/>
            <a:ext cx="9119952" cy="5131256"/>
          </a:xfrm>
          <a:prstGeom prst="rect">
            <a:avLst/>
          </a:prstGeom>
        </p:spPr>
      </p:pic>
      <p:sp>
        <p:nvSpPr>
          <p:cNvPr id="5" name="TextBox 4">
            <a:extLst>
              <a:ext uri="{FF2B5EF4-FFF2-40B4-BE49-F238E27FC236}">
                <a16:creationId xmlns:a16="http://schemas.microsoft.com/office/drawing/2014/main" id="{E4DE4D0B-9D3C-5A33-8E50-986ACA9EF6EA}"/>
              </a:ext>
            </a:extLst>
          </p:cNvPr>
          <p:cNvSpPr txBox="1"/>
          <p:nvPr/>
        </p:nvSpPr>
        <p:spPr>
          <a:xfrm>
            <a:off x="296385" y="361950"/>
            <a:ext cx="8244886" cy="317009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Feed the Flock of G-d Acts 20.28</a:t>
            </a:r>
          </a:p>
          <a:p>
            <a:pPr marL="509588" indent="-509588" algn="l">
              <a:buFont typeface="+mj-lt"/>
              <a:buAutoNum type="arabicPeriod"/>
            </a:pPr>
            <a:r>
              <a:rPr lang="en-US" dirty="0">
                <a:solidFill>
                  <a:schemeClr val="tx1"/>
                </a:solidFill>
                <a:effectLst>
                  <a:outerShdw blurRad="38100" dist="38100" dir="2700000" algn="tl">
                    <a:srgbClr val="000000">
                      <a:alpha val="43137"/>
                    </a:srgbClr>
                  </a:outerShdw>
                </a:effectLst>
              </a:rPr>
              <a:t>Word study on “Feed”</a:t>
            </a:r>
          </a:p>
          <a:p>
            <a:pPr marL="509588" indent="-509588" algn="l">
              <a:buFont typeface="+mj-lt"/>
              <a:buAutoNum type="arabicPeriod"/>
            </a:pPr>
            <a:r>
              <a:rPr lang="en-US" dirty="0">
                <a:solidFill>
                  <a:schemeClr val="tx1"/>
                </a:solidFill>
              </a:rPr>
              <a:t>So, are we a well-fed </a:t>
            </a:r>
          </a:p>
          <a:p>
            <a:pPr algn="l"/>
            <a:r>
              <a:rPr lang="en-US" dirty="0">
                <a:solidFill>
                  <a:schemeClr val="tx1"/>
                </a:solidFill>
              </a:rPr>
              <a:t>    well-shepherded flock?</a:t>
            </a:r>
          </a:p>
          <a:p>
            <a:pPr marL="509588" indent="-509588" algn="l">
              <a:buFont typeface="+mj-lt"/>
              <a:buAutoNum type="arabicPeriod"/>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7872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00F0C-49D2-5016-88AB-C87E2CBE78B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B4F0954-D36B-0AAC-D500-5DFF66862163}"/>
              </a:ext>
            </a:extLst>
          </p:cNvPr>
          <p:cNvSpPr>
            <a:spLocks noGrp="1"/>
          </p:cNvSpPr>
          <p:nvPr>
            <p:ph type="subTitle" idx="1"/>
          </p:nvPr>
        </p:nvSpPr>
        <p:spPr>
          <a:xfrm>
            <a:off x="228600" y="209550"/>
            <a:ext cx="8610600" cy="4800600"/>
          </a:xfrm>
        </p:spPr>
        <p:txBody>
          <a:bodyPr anchor="t">
            <a:normAutofit fontScale="92500"/>
          </a:bodyPr>
          <a:lstStyle/>
          <a:p>
            <a:pPr algn="l"/>
            <a:r>
              <a:rPr lang="en-US" sz="4000" dirty="0">
                <a:solidFill>
                  <a:schemeClr val="tx1"/>
                </a:solidFill>
                <a:latin typeface="Arial Rounded MT Bold" panose="020F0704030504030204" pitchFamily="34" charset="0"/>
              </a:rPr>
              <a:t>A well fed, well shepherded flock will  have:</a:t>
            </a:r>
            <a:endParaRPr lang="en-US" sz="900" dirty="0">
              <a:solidFill>
                <a:schemeClr val="tx1"/>
              </a:solidFill>
              <a:latin typeface="Arial Rounded MT Bold" panose="020F0704030504030204" pitchFamily="34" charset="0"/>
            </a:endParaRPr>
          </a:p>
          <a:p>
            <a:pPr marL="509588" indent="-509588" algn="l">
              <a:buFont typeface="+mj-lt"/>
              <a:buAutoNum type="arabicPeriod"/>
            </a:pPr>
            <a:r>
              <a:rPr lang="en-US" sz="4000" dirty="0">
                <a:solidFill>
                  <a:schemeClr val="tx1"/>
                </a:solidFill>
                <a:latin typeface="Arial Rounded MT Bold" panose="020F0704030504030204" pitchFamily="34" charset="0"/>
              </a:rPr>
              <a:t>Spiritual Ruakh food sustaining life. [loving G-d]</a:t>
            </a:r>
          </a:p>
          <a:p>
            <a:pPr marL="509588" indent="-509588" algn="l">
              <a:buFont typeface="+mj-lt"/>
              <a:buAutoNum type="arabicPeriod"/>
            </a:pPr>
            <a:r>
              <a:rPr lang="en-US" sz="4000" dirty="0">
                <a:solidFill>
                  <a:schemeClr val="tx1"/>
                </a:solidFill>
                <a:latin typeface="Arial Rounded MT Bold" panose="020F0704030504030204" pitchFamily="34" charset="0"/>
              </a:rPr>
              <a:t>Relational joy.  [loving one another]</a:t>
            </a:r>
          </a:p>
          <a:p>
            <a:pPr marL="509588" indent="-509588" algn="l">
              <a:buFont typeface="+mj-lt"/>
              <a:buAutoNum type="arabicPeriod"/>
            </a:pPr>
            <a:r>
              <a:rPr lang="en-US" sz="4000" dirty="0">
                <a:solidFill>
                  <a:schemeClr val="tx1"/>
                </a:solidFill>
                <a:latin typeface="Arial Rounded MT Bold" panose="020F0704030504030204" pitchFamily="34" charset="0"/>
              </a:rPr>
              <a:t>Knowledge and wisdom</a:t>
            </a:r>
          </a:p>
          <a:p>
            <a:pPr marL="509588" indent="-509588" algn="l">
              <a:buFont typeface="+mj-lt"/>
              <a:buAutoNum type="arabicPeriod"/>
            </a:pPr>
            <a:r>
              <a:rPr lang="en-US" sz="4000" dirty="0">
                <a:solidFill>
                  <a:schemeClr val="tx1"/>
                </a:solidFill>
                <a:latin typeface="Arial Rounded MT Bold" panose="020F0704030504030204" pitchFamily="34" charset="0"/>
              </a:rPr>
              <a:t>Character development [holiness]</a:t>
            </a:r>
          </a:p>
        </p:txBody>
      </p:sp>
    </p:spTree>
    <p:extLst>
      <p:ext uri="{BB962C8B-B14F-4D97-AF65-F5344CB8AC3E}">
        <p14:creationId xmlns:p14="http://schemas.microsoft.com/office/powerpoint/2010/main" val="275507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1AD4A-3545-CA23-4656-D27FDA59E55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72B7AF1-8212-1441-15D2-513313D6DB6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2050" name="Picture 2" descr="25 Funniest Things Said By U.s. Presidents Graphic 1">
            <a:extLst>
              <a:ext uri="{FF2B5EF4-FFF2-40B4-BE49-F238E27FC236}">
                <a16:creationId xmlns:a16="http://schemas.microsoft.com/office/drawing/2014/main" id="{442541C4-C45C-3687-E424-99B4D7284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460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CDDB2-AF8E-3FC6-809F-25F080F735D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A21FF1A-2678-5AA6-93B0-95DDBDACE0A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 23</a:t>
            </a:r>
            <a:r>
              <a:rPr lang="en-US" sz="4000" baseline="30000" dirty="0">
                <a:solidFill>
                  <a:schemeClr val="tx1"/>
                </a:solidFill>
                <a:latin typeface="Arial Rounded MT Bold" panose="020F0704030504030204" pitchFamily="34" charset="0"/>
              </a:rPr>
              <a:t>rd</a:t>
            </a:r>
            <a:r>
              <a:rPr lang="en-US" sz="4000" dirty="0">
                <a:solidFill>
                  <a:schemeClr val="tx1"/>
                </a:solidFill>
                <a:latin typeface="Arial Rounded MT Bold" panose="020F0704030504030204" pitchFamily="34" charset="0"/>
              </a:rPr>
              <a:t> psalm picture of a well shepherded flock.  We can assess our flock by this standard.</a:t>
            </a:r>
          </a:p>
        </p:txBody>
      </p:sp>
    </p:spTree>
    <p:extLst>
      <p:ext uri="{BB962C8B-B14F-4D97-AF65-F5344CB8AC3E}">
        <p14:creationId xmlns:p14="http://schemas.microsoft.com/office/powerpoint/2010/main" val="3449606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9B99B-24EE-D97F-6601-30B823EDFEE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828EE3-F792-4CBB-DDC8-37A72EBD991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 well fed, well shepherded flock will  have:</a:t>
            </a:r>
            <a:endParaRPr lang="en-US" sz="900" dirty="0">
              <a:solidFill>
                <a:schemeClr val="tx1"/>
              </a:solidFill>
              <a:latin typeface="Arial Rounded MT Bold" panose="020F0704030504030204" pitchFamily="34" charset="0"/>
            </a:endParaRPr>
          </a:p>
          <a:p>
            <a:pPr marL="509588" indent="-509588" algn="l">
              <a:buFont typeface="+mj-lt"/>
              <a:buAutoNum type="arabicPeriod"/>
            </a:pPr>
            <a:r>
              <a:rPr lang="en-US" sz="4000" dirty="0">
                <a:solidFill>
                  <a:schemeClr val="tx1"/>
                </a:solidFill>
                <a:latin typeface="Arial Rounded MT Bold" panose="020F0704030504030204" pitchFamily="34" charset="0"/>
              </a:rPr>
              <a:t>Spiritual Ruakh food sustaining life. [loving G-d]</a:t>
            </a:r>
          </a:p>
        </p:txBody>
      </p:sp>
    </p:spTree>
    <p:extLst>
      <p:ext uri="{BB962C8B-B14F-4D97-AF65-F5344CB8AC3E}">
        <p14:creationId xmlns:p14="http://schemas.microsoft.com/office/powerpoint/2010/main" val="895197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524A3-EB60-2909-C6D2-8563CE04C5A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425263C-0EF0-B3C9-F4B5-CBDCC0BBE79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1. Spiritual Ruakh food sustaining life. [loving G-d]</a:t>
            </a:r>
          </a:p>
          <a:p>
            <a:pPr algn="l"/>
            <a:r>
              <a:rPr lang="en-US" sz="4000" baseline="30000" dirty="0">
                <a:solidFill>
                  <a:schemeClr val="tx1"/>
                </a:solidFill>
                <a:latin typeface="Arial Rounded MT Bold" panose="020F0704030504030204" pitchFamily="34" charset="0"/>
              </a:rPr>
              <a:t>T’hillim 23.1a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is my shepherd</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He is the shepherd. Pharaoh Ex 5.2 Creator. Father.  </a:t>
            </a:r>
          </a:p>
          <a:p>
            <a:pPr marL="288925" indent="-288925" algn="l">
              <a:buFont typeface="Arial" panose="020B0604020202020204" pitchFamily="34" charset="0"/>
              <a:buChar char="•"/>
            </a:pPr>
            <a:r>
              <a:rPr lang="en-US" sz="4000" baseline="30000" dirty="0">
                <a:solidFill>
                  <a:schemeClr val="tx1"/>
                </a:solidFill>
                <a:latin typeface="Arial Rounded MT Bold" panose="020F0704030504030204" pitchFamily="34" charset="0"/>
              </a:rPr>
              <a:t>Yn 10.14</a:t>
            </a:r>
            <a:r>
              <a:rPr lang="en-US" sz="4000" dirty="0">
                <a:solidFill>
                  <a:schemeClr val="tx1"/>
                </a:solidFill>
                <a:latin typeface="Arial Rounded MT Bold" panose="020F0704030504030204" pitchFamily="34" charset="0"/>
              </a:rPr>
              <a:t> Gives His life for his sheep</a:t>
            </a:r>
          </a:p>
        </p:txBody>
      </p:sp>
    </p:spTree>
    <p:extLst>
      <p:ext uri="{BB962C8B-B14F-4D97-AF65-F5344CB8AC3E}">
        <p14:creationId xmlns:p14="http://schemas.microsoft.com/office/powerpoint/2010/main" val="859351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E3148-CB72-D6CC-BE80-1E1ADE77395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225E955-70F2-5841-855C-6DA768B95445}"/>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T’hillim/Ps 23.1b </a:t>
            </a:r>
            <a:r>
              <a:rPr lang="en-US" sz="4000" dirty="0">
                <a:solidFill>
                  <a:schemeClr val="tx1"/>
                </a:solidFill>
                <a:latin typeface="Arial Rounded MT Bold" panose="020F0704030504030204" pitchFamily="34" charset="0"/>
              </a:rPr>
              <a:t>I lack nothing.</a:t>
            </a:r>
          </a:p>
          <a:p>
            <a:pPr algn="l"/>
            <a:r>
              <a:rPr lang="en-US" sz="4000" baseline="30000" dirty="0">
                <a:solidFill>
                  <a:schemeClr val="tx1"/>
                </a:solidFill>
                <a:latin typeface="Arial Rounded MT Bold" panose="020F0704030504030204" pitchFamily="34" charset="0"/>
              </a:rPr>
              <a:t>Yn 16.33</a:t>
            </a:r>
            <a:r>
              <a:rPr lang="en-US" sz="4000" dirty="0">
                <a:solidFill>
                  <a:schemeClr val="tx1"/>
                </a:solidFill>
                <a:latin typeface="Arial Rounded MT Bold" panose="020F0704030504030204" pitchFamily="34" charset="0"/>
              </a:rPr>
              <a:t> “I have said these things to you so that, united with me, you may have shalom. In the world, you have tsuris. But be brave! I have conquered the world!”</a:t>
            </a:r>
          </a:p>
        </p:txBody>
      </p:sp>
    </p:spTree>
    <p:extLst>
      <p:ext uri="{BB962C8B-B14F-4D97-AF65-F5344CB8AC3E}">
        <p14:creationId xmlns:p14="http://schemas.microsoft.com/office/powerpoint/2010/main" val="3555029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522A1-DBA4-A3EC-BF30-1E3B66F8F74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2841B23-43C1-65C6-4467-5475D221B050}"/>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baseline="30000" dirty="0">
                <a:solidFill>
                  <a:schemeClr val="tx1"/>
                </a:solidFill>
                <a:latin typeface="Arial Rounded MT Bold" panose="020F0704030504030204" pitchFamily="34" charset="0"/>
              </a:rPr>
              <a:t>Yn 14.8-10 </a:t>
            </a:r>
            <a:r>
              <a:rPr lang="en-US" sz="4000" dirty="0">
                <a:solidFill>
                  <a:schemeClr val="tx1"/>
                </a:solidFill>
                <a:latin typeface="Arial Rounded MT Bold" panose="020F0704030504030204" pitchFamily="34" charset="0"/>
              </a:rPr>
              <a:t>Philip said to him, “Lord, show us the Father, and </a:t>
            </a:r>
            <a:r>
              <a:rPr lang="en-US" sz="4000" u="sng" dirty="0">
                <a:solidFill>
                  <a:srgbClr val="FFFF66"/>
                </a:solidFill>
                <a:latin typeface="Arial Rounded MT Bold" panose="020F0704030504030204" pitchFamily="34" charset="0"/>
              </a:rPr>
              <a:t>it will be enough for us.</a:t>
            </a:r>
            <a:r>
              <a:rPr lang="en-US" sz="4000" dirty="0">
                <a:solidFill>
                  <a:schemeClr val="tx1"/>
                </a:solidFill>
                <a:latin typeface="Arial Rounded MT Bold" panose="020F0704030504030204" pitchFamily="34" charset="0"/>
              </a:rPr>
              <a:t>” Yeshua replied to him, “Have I been with you so long without your knowing me, Philip? Whoever has seen me has seen the Father; so how can you say, ‘Show us the Father’?  Don’t you believe that I am united with the Father, and the Father united with me</a:t>
            </a:r>
          </a:p>
        </p:txBody>
      </p:sp>
    </p:spTree>
    <p:extLst>
      <p:ext uri="{BB962C8B-B14F-4D97-AF65-F5344CB8AC3E}">
        <p14:creationId xmlns:p14="http://schemas.microsoft.com/office/powerpoint/2010/main" val="859041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A5208-3774-8A5E-6B42-64DF746A2F8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8DA9097-FA57-C1FD-9ABD-78A0B2BA095D}"/>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T’hillim/Ps 16.11 </a:t>
            </a:r>
            <a:r>
              <a:rPr lang="en-US" sz="4000" dirty="0">
                <a:solidFill>
                  <a:schemeClr val="tx1"/>
                </a:solidFill>
                <a:latin typeface="Arial Rounded MT Bold" panose="020F0704030504030204" pitchFamily="34" charset="0"/>
              </a:rPr>
              <a:t>You make known to me the path of life; you will fill me with joy in your presence, with eternal pleasures at your right hand.</a:t>
            </a:r>
          </a:p>
        </p:txBody>
      </p:sp>
    </p:spTree>
    <p:extLst>
      <p:ext uri="{BB962C8B-B14F-4D97-AF65-F5344CB8AC3E}">
        <p14:creationId xmlns:p14="http://schemas.microsoft.com/office/powerpoint/2010/main" val="3685056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056C1-8DC6-2714-1FF1-A4C3E4B2E5D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2AA075C-C46B-7C77-43EF-03F2A0338C43}"/>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baseline="30000" dirty="0">
                <a:solidFill>
                  <a:schemeClr val="tx1"/>
                </a:solidFill>
                <a:latin typeface="Arial Rounded MT Bold" panose="020F0704030504030204" pitchFamily="34" charset="0"/>
              </a:rPr>
              <a:t>Phil 4. 10-13 </a:t>
            </a:r>
            <a:r>
              <a:rPr lang="en-US" sz="4000" dirty="0">
                <a:solidFill>
                  <a:schemeClr val="tx1"/>
                </a:solidFill>
                <a:latin typeface="Arial Rounded MT Bold" panose="020F0704030504030204" pitchFamily="34" charset="0"/>
              </a:rPr>
              <a:t>In union with the Lord I greatly rejoice that now, after this long time, you have let your concern for me express itself again. Of course, you were concerned for me all along, but you had no opportunity to express it. Not that I am saying this to call attention to any need of mine; since, as far as I am concerned, </a:t>
            </a:r>
          </a:p>
        </p:txBody>
      </p:sp>
    </p:spTree>
    <p:extLst>
      <p:ext uri="{BB962C8B-B14F-4D97-AF65-F5344CB8AC3E}">
        <p14:creationId xmlns:p14="http://schemas.microsoft.com/office/powerpoint/2010/main" val="253342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1748A-523F-615B-3DC7-2915D59E84E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787979C-593D-FE68-3F8B-E4F1E0D0ABE2}"/>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baseline="30000" dirty="0">
                <a:solidFill>
                  <a:schemeClr val="tx1"/>
                </a:solidFill>
                <a:latin typeface="Arial Rounded MT Bold" panose="020F0704030504030204" pitchFamily="34" charset="0"/>
              </a:rPr>
              <a:t>Phil 4. 10-13 </a:t>
            </a:r>
            <a:r>
              <a:rPr lang="en-US" sz="4000" u="sng" dirty="0">
                <a:solidFill>
                  <a:srgbClr val="FFFF66"/>
                </a:solidFill>
                <a:latin typeface="Arial Rounded MT Bold" panose="020F0704030504030204" pitchFamily="34" charset="0"/>
              </a:rPr>
              <a:t>I have learned to be content </a:t>
            </a:r>
            <a:r>
              <a:rPr lang="en-US" sz="4000" dirty="0">
                <a:solidFill>
                  <a:schemeClr val="tx1"/>
                </a:solidFill>
                <a:latin typeface="Arial Rounded MT Bold" panose="020F0704030504030204" pitchFamily="34" charset="0"/>
              </a:rPr>
              <a:t>regardless of circumstances. I know what it is to be in want, and I know what it is to have more than enough — in everything and in every way I have </a:t>
            </a:r>
            <a:r>
              <a:rPr lang="en-US" sz="4000" u="sng" dirty="0">
                <a:solidFill>
                  <a:srgbClr val="FFFF66"/>
                </a:solidFill>
                <a:latin typeface="Arial Rounded MT Bold" panose="020F0704030504030204" pitchFamily="34" charset="0"/>
              </a:rPr>
              <a:t>learned the secret of being full and being hungry</a:t>
            </a:r>
            <a:r>
              <a:rPr lang="en-US" sz="4000" dirty="0">
                <a:solidFill>
                  <a:schemeClr val="tx1"/>
                </a:solidFill>
                <a:latin typeface="Arial Rounded MT Bold" panose="020F0704030504030204" pitchFamily="34" charset="0"/>
              </a:rPr>
              <a:t>, of having abundance and being in need. I can do all things through him who gives me power.</a:t>
            </a:r>
          </a:p>
        </p:txBody>
      </p:sp>
    </p:spTree>
    <p:extLst>
      <p:ext uri="{BB962C8B-B14F-4D97-AF65-F5344CB8AC3E}">
        <p14:creationId xmlns:p14="http://schemas.microsoft.com/office/powerpoint/2010/main" val="1216521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77E0D-6400-185A-9EAE-6838C3218E0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A9DC1E9-AB1F-1BB4-B02A-DA1A400404B0}"/>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T’hillim/Ps 23.2a </a:t>
            </a:r>
            <a:r>
              <a:rPr lang="en-US" sz="4000" dirty="0">
                <a:solidFill>
                  <a:schemeClr val="tx1"/>
                </a:solidFill>
                <a:latin typeface="Arial Rounded MT Bold" panose="020F0704030504030204" pitchFamily="34" charset="0"/>
              </a:rPr>
              <a:t>He has me lie down in grassy pastures</a:t>
            </a:r>
          </a:p>
          <a:p>
            <a:pPr algn="l"/>
            <a:r>
              <a:rPr lang="en-US" sz="4000" dirty="0">
                <a:solidFill>
                  <a:schemeClr val="tx1"/>
                </a:solidFill>
                <a:latin typeface="Arial Rounded MT Bold" panose="020F0704030504030204" pitchFamily="34" charset="0"/>
              </a:rPr>
              <a:t>Four things keep sheep from sleeping</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Fear  </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Friction with others</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Parasites</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Hunger</a:t>
            </a:r>
          </a:p>
        </p:txBody>
      </p:sp>
    </p:spTree>
    <p:extLst>
      <p:ext uri="{BB962C8B-B14F-4D97-AF65-F5344CB8AC3E}">
        <p14:creationId xmlns:p14="http://schemas.microsoft.com/office/powerpoint/2010/main" val="2780718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BC964-C3A0-A69C-7A77-B803713BF93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7B8C70E-D8FF-4B8D-D2DD-FCEAE18ABAE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 well fed, well shepherded flock will  have:</a:t>
            </a:r>
            <a:endParaRPr lang="en-US" sz="900" dirty="0">
              <a:solidFill>
                <a:schemeClr val="tx1"/>
              </a:solidFill>
              <a:latin typeface="Arial Rounded MT Bold" panose="020F0704030504030204" pitchFamily="34" charset="0"/>
            </a:endParaRPr>
          </a:p>
          <a:p>
            <a:pPr marL="509588" indent="-509588" algn="l">
              <a:buFont typeface="+mj-lt"/>
              <a:buAutoNum type="arabicPeriod"/>
            </a:pPr>
            <a:r>
              <a:rPr lang="en-US" sz="4000" dirty="0">
                <a:solidFill>
                  <a:schemeClr val="tx1"/>
                </a:solidFill>
                <a:latin typeface="Arial Rounded MT Bold" panose="020F0704030504030204" pitchFamily="34" charset="0"/>
              </a:rPr>
              <a:t>Spiritual Ruakh food sustaining life. [loving G-d]</a:t>
            </a:r>
          </a:p>
          <a:p>
            <a:pPr marL="509588" indent="-509588" algn="l">
              <a:buFont typeface="+mj-lt"/>
              <a:buAutoNum type="arabicPeriod"/>
            </a:pPr>
            <a:r>
              <a:rPr lang="en-US" sz="4000" dirty="0">
                <a:solidFill>
                  <a:schemeClr val="tx1"/>
                </a:solidFill>
                <a:latin typeface="Arial Rounded MT Bold" panose="020F0704030504030204" pitchFamily="34" charset="0"/>
              </a:rPr>
              <a:t>Relational joy.  [loving one another]</a:t>
            </a:r>
          </a:p>
        </p:txBody>
      </p:sp>
    </p:spTree>
    <p:extLst>
      <p:ext uri="{BB962C8B-B14F-4D97-AF65-F5344CB8AC3E}">
        <p14:creationId xmlns:p14="http://schemas.microsoft.com/office/powerpoint/2010/main" val="97179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1F2FF-7F49-61E6-DE84-6E4D00B2155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7B4BCEB-DEAE-F62B-725B-F73BC069BB5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“Blessed are the young, for they shall inherit the National Debt.” —Herbert Hoover, 31st U.S. president </a:t>
            </a:r>
          </a:p>
        </p:txBody>
      </p:sp>
    </p:spTree>
    <p:extLst>
      <p:ext uri="{BB962C8B-B14F-4D97-AF65-F5344CB8AC3E}">
        <p14:creationId xmlns:p14="http://schemas.microsoft.com/office/powerpoint/2010/main" val="3433581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888EA-A05B-5608-A677-DB8C8AC51DB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C6B3DBF-88F2-0ADB-2909-D5D4608BE30F}"/>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baseline="30000" dirty="0">
                <a:solidFill>
                  <a:schemeClr val="tx1"/>
                </a:solidFill>
                <a:latin typeface="Arial Rounded MT Bold" panose="020F0704030504030204" pitchFamily="34" charset="0"/>
              </a:rPr>
              <a:t>Gal 5. 14-16 </a:t>
            </a:r>
            <a:r>
              <a:rPr lang="en-US" sz="4000" dirty="0">
                <a:solidFill>
                  <a:schemeClr val="tx1"/>
                </a:solidFill>
                <a:latin typeface="Arial Rounded MT Bold" panose="020F0704030504030204" pitchFamily="34" charset="0"/>
              </a:rPr>
              <a:t>For the whole of the Torah is summed up in this one sentence: “Love your neighbor as yourself”; but if you go on snapping at each other and tearing each other to pieces, watch out, or you will be destroyed by each other! What I am saying is this: run your lives by the Spirit. Then you will not do what your old nature wants.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266149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B6C5D-2FA8-84B7-A986-5F39D57A830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ACB2822-C77C-3385-8DED-A3CC43B0856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T’hillim/Ps 23.2b </a:t>
            </a:r>
            <a:r>
              <a:rPr lang="en-US" sz="4000" dirty="0">
                <a:solidFill>
                  <a:schemeClr val="tx1"/>
                </a:solidFill>
                <a:latin typeface="Arial Rounded MT Bold" panose="020F0704030504030204" pitchFamily="34" charset="0"/>
              </a:rPr>
              <a:t>He leads me beside still waters.</a:t>
            </a:r>
          </a:p>
          <a:p>
            <a:pPr algn="l"/>
            <a:r>
              <a:rPr lang="en-US" sz="4000" baseline="30000" dirty="0">
                <a:solidFill>
                  <a:schemeClr val="tx1"/>
                </a:solidFill>
                <a:latin typeface="Arial Rounded MT Bold" panose="020F0704030504030204" pitchFamily="34" charset="0"/>
              </a:rPr>
              <a:t>T’hillim/Ps 23.3a </a:t>
            </a:r>
            <a:r>
              <a:rPr lang="en-US" sz="4000" dirty="0">
                <a:solidFill>
                  <a:schemeClr val="tx1"/>
                </a:solidFill>
                <a:latin typeface="Arial Rounded MT Bold" panose="020F0704030504030204" pitchFamily="34" charset="0"/>
              </a:rPr>
              <a:t>He restores my soul.</a:t>
            </a:r>
          </a:p>
        </p:txBody>
      </p:sp>
    </p:spTree>
    <p:extLst>
      <p:ext uri="{BB962C8B-B14F-4D97-AF65-F5344CB8AC3E}">
        <p14:creationId xmlns:p14="http://schemas.microsoft.com/office/powerpoint/2010/main" val="150476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7A43-7B7C-5814-D1FC-9466AF4CCF1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F7D0D2C-E284-D95D-9355-86E7DCBE202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T’hillim/Ps 23.3b </a:t>
            </a:r>
            <a:r>
              <a:rPr lang="en-US" sz="4000" dirty="0">
                <a:solidFill>
                  <a:schemeClr val="tx1"/>
                </a:solidFill>
                <a:latin typeface="Arial Rounded MT Bold" panose="020F0704030504030204" pitchFamily="34" charset="0"/>
              </a:rPr>
              <a:t>He guides me along the right paths for his name’s sake.</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Path of integrity, fruitfulness</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Path to Israel</a:t>
            </a:r>
          </a:p>
        </p:txBody>
      </p:sp>
    </p:spTree>
    <p:extLst>
      <p:ext uri="{BB962C8B-B14F-4D97-AF65-F5344CB8AC3E}">
        <p14:creationId xmlns:p14="http://schemas.microsoft.com/office/powerpoint/2010/main" val="3915506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3AC26-14A0-D77D-EA3C-B23594F005F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66BB2BD-956C-1FA1-DF24-AE619C6A56B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580FB146-6D31-F893-6422-B81BB77B80A9}"/>
              </a:ext>
            </a:extLst>
          </p:cNvPr>
          <p:cNvPicPr>
            <a:picLocks noChangeAspect="1"/>
          </p:cNvPicPr>
          <p:nvPr/>
        </p:nvPicPr>
        <p:blipFill>
          <a:blip r:embed="rId3"/>
          <a:stretch>
            <a:fillRect/>
          </a:stretch>
        </p:blipFill>
        <p:spPr>
          <a:xfrm>
            <a:off x="2133600" y="-42920"/>
            <a:ext cx="4800599" cy="5147631"/>
          </a:xfrm>
          <a:prstGeom prst="rect">
            <a:avLst/>
          </a:prstGeom>
        </p:spPr>
      </p:pic>
    </p:spTree>
    <p:extLst>
      <p:ext uri="{BB962C8B-B14F-4D97-AF65-F5344CB8AC3E}">
        <p14:creationId xmlns:p14="http://schemas.microsoft.com/office/powerpoint/2010/main" val="2535762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BFAD3-C89D-BDC3-1A69-E758B32460B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64976A5-851C-6A24-848D-4186022D8DC5}"/>
              </a:ext>
            </a:extLst>
          </p:cNvPr>
          <p:cNvSpPr>
            <a:spLocks noGrp="1"/>
          </p:cNvSpPr>
          <p:nvPr>
            <p:ph type="subTitle" idx="1"/>
          </p:nvPr>
        </p:nvSpPr>
        <p:spPr>
          <a:xfrm>
            <a:off x="228600" y="209550"/>
            <a:ext cx="8610600" cy="4800600"/>
          </a:xfrm>
        </p:spPr>
        <p:txBody>
          <a:bodyPr anchor="t">
            <a:normAutofit/>
          </a:bodyPr>
          <a:lstStyle/>
          <a:p>
            <a:pPr marL="173038" indent="-173038" algn="l">
              <a:buFont typeface="Arial" panose="020B0604020202020204" pitchFamily="34" charset="0"/>
              <a:buChar char="•"/>
            </a:pPr>
            <a:r>
              <a:rPr lang="en-US" sz="4000" dirty="0">
                <a:solidFill>
                  <a:schemeClr val="tx1"/>
                </a:solidFill>
                <a:latin typeface="Arial Rounded MT Bold" panose="020F0704030504030204" pitchFamily="34" charset="0"/>
              </a:rPr>
              <a:t>Dates: 11/11/2026 – 11/22/2026</a:t>
            </a:r>
          </a:p>
          <a:p>
            <a:pPr marL="173038" indent="-173038" algn="l">
              <a:buFont typeface="Arial" panose="020B0604020202020204" pitchFamily="34" charset="0"/>
              <a:buChar char="•"/>
            </a:pPr>
            <a:r>
              <a:rPr lang="en-US" sz="4000" dirty="0">
                <a:solidFill>
                  <a:schemeClr val="tx1"/>
                </a:solidFill>
                <a:latin typeface="Arial Rounded MT Bold" panose="020F0704030504030204" pitchFamily="34" charset="0"/>
              </a:rPr>
              <a:t>Even included an overnight at the Dead Sea!</a:t>
            </a:r>
          </a:p>
          <a:p>
            <a:pPr marL="173038" indent="-173038" algn="l">
              <a:buFont typeface="Arial" panose="020B0604020202020204" pitchFamily="34" charset="0"/>
              <a:buChar char="•"/>
            </a:pPr>
            <a:r>
              <a:rPr lang="en-US" sz="4000" dirty="0">
                <a:solidFill>
                  <a:schemeClr val="tx1"/>
                </a:solidFill>
                <a:latin typeface="Arial Rounded MT Bold" panose="020F0704030504030204" pitchFamily="34" charset="0"/>
              </a:rPr>
              <a:t>$4799 from NYC, or $5197 from MCI includes air, most meals, 1st rate hotels and buses, and awesome guide and driver. </a:t>
            </a:r>
          </a:p>
          <a:p>
            <a:pPr marL="173038" indent="-173038" algn="l">
              <a:buFont typeface="Arial" panose="020B0604020202020204" pitchFamily="34" charset="0"/>
              <a:buChar char="•"/>
            </a:pPr>
            <a:r>
              <a:rPr lang="en-US" sz="4000" dirty="0">
                <a:solidFill>
                  <a:schemeClr val="tx1"/>
                </a:solidFill>
                <a:latin typeface="Arial Rounded MT Bold" panose="020F0704030504030204" pitchFamily="34" charset="0"/>
              </a:rPr>
              <a:t>Deposit only $300 to secure spot.</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455277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06D36-5881-638A-FE25-85FAF771278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FFE9763-4988-03AC-9949-66E1B9FFB504}"/>
              </a:ext>
            </a:extLst>
          </p:cNvPr>
          <p:cNvSpPr>
            <a:spLocks noGrp="1"/>
          </p:cNvSpPr>
          <p:nvPr>
            <p:ph type="subTitle" idx="1"/>
          </p:nvPr>
        </p:nvSpPr>
        <p:spPr>
          <a:xfrm>
            <a:off x="228600" y="209550"/>
            <a:ext cx="8610600" cy="4800600"/>
          </a:xfrm>
        </p:spPr>
        <p:txBody>
          <a:bodyPr anchor="t">
            <a:normAutofit/>
          </a:bodyPr>
          <a:lstStyle/>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Friday night erev Shabbat with Chaim Malespin at Aliyah Return Center</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Shabbat worship </a:t>
            </a:r>
            <a:r>
              <a:rPr lang="en-US" sz="4000" dirty="0" err="1">
                <a:solidFill>
                  <a:schemeClr val="tx1"/>
                </a:solidFill>
                <a:latin typeface="Arial Rounded MT Bold" panose="020F0704030504030204" pitchFamily="34" charset="0"/>
              </a:rPr>
              <a:t>Kehilat</a:t>
            </a:r>
            <a:r>
              <a:rPr lang="en-US" sz="4000" dirty="0">
                <a:solidFill>
                  <a:schemeClr val="tx1"/>
                </a:solidFill>
                <a:latin typeface="Arial Rounded MT Bold" panose="020F0704030504030204" pitchFamily="34" charset="0"/>
              </a:rPr>
              <a:t> </a:t>
            </a:r>
            <a:r>
              <a:rPr lang="en-US" sz="4000" dirty="0" err="1">
                <a:solidFill>
                  <a:schemeClr val="tx1"/>
                </a:solidFill>
                <a:latin typeface="Arial Rounded MT Bold" panose="020F0704030504030204" pitchFamily="34" charset="0"/>
              </a:rPr>
              <a:t>HaCarmel</a:t>
            </a:r>
            <a:r>
              <a:rPr lang="en-US" sz="4000" dirty="0">
                <a:solidFill>
                  <a:schemeClr val="tx1"/>
                </a:solidFill>
                <a:latin typeface="Arial Rounded MT Bold" panose="020F0704030504030204" pitchFamily="34" charset="0"/>
              </a:rPr>
              <a:t> Karen Davis</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Lunch in Jericho with Khader Ghanim Hope for Ishmael</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954133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8C2CD-2D2F-6201-5143-A6A48F0D25D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EEC4B5B-2A79-D685-761E-19B05F697FF3}"/>
              </a:ext>
            </a:extLst>
          </p:cNvPr>
          <p:cNvSpPr>
            <a:spLocks noGrp="1"/>
          </p:cNvSpPr>
          <p:nvPr>
            <p:ph type="subTitle" idx="1"/>
          </p:nvPr>
        </p:nvSpPr>
        <p:spPr>
          <a:xfrm>
            <a:off x="228600" y="209550"/>
            <a:ext cx="8610600" cy="4800600"/>
          </a:xfrm>
        </p:spPr>
        <p:txBody>
          <a:bodyPr anchor="t">
            <a:normAutofit/>
          </a:bodyPr>
          <a:lstStyle/>
          <a:p>
            <a:pPr marL="173038" indent="-173038" algn="l">
              <a:buFont typeface="Arial" panose="020B0604020202020204" pitchFamily="34" charset="0"/>
              <a:buChar char="•"/>
            </a:pPr>
            <a:r>
              <a:rPr lang="en-US" sz="4000" dirty="0">
                <a:solidFill>
                  <a:schemeClr val="tx1"/>
                </a:solidFill>
                <a:latin typeface="Arial Rounded MT Bold" panose="020F0704030504030204" pitchFamily="34" charset="0"/>
              </a:rPr>
              <a:t>Immersion either </a:t>
            </a:r>
            <a:r>
              <a:rPr lang="en-US" sz="4000" dirty="0" err="1">
                <a:solidFill>
                  <a:schemeClr val="tx1"/>
                </a:solidFill>
                <a:latin typeface="Arial Rounded MT Bold" panose="020F0704030504030204" pitchFamily="34" charset="0"/>
              </a:rPr>
              <a:t>Yardanit</a:t>
            </a:r>
            <a:r>
              <a:rPr lang="en-US" sz="4000" dirty="0">
                <a:solidFill>
                  <a:schemeClr val="tx1"/>
                </a:solidFill>
                <a:latin typeface="Arial Rounded MT Bold" panose="020F0704030504030204" pitchFamily="34" charset="0"/>
              </a:rPr>
              <a:t>, or Qasr al </a:t>
            </a:r>
            <a:r>
              <a:rPr lang="en-US" sz="4000" dirty="0" err="1">
                <a:solidFill>
                  <a:schemeClr val="tx1"/>
                </a:solidFill>
                <a:latin typeface="Arial Rounded MT Bold" panose="020F0704030504030204" pitchFamily="34" charset="0"/>
              </a:rPr>
              <a:t>Yahud</a:t>
            </a:r>
            <a:endParaRPr lang="en-US" sz="4000" dirty="0">
              <a:solidFill>
                <a:schemeClr val="tx1"/>
              </a:solidFill>
              <a:latin typeface="Arial Rounded MT Bold" panose="020F0704030504030204" pitchFamily="34" charset="0"/>
            </a:endParaRPr>
          </a:p>
          <a:p>
            <a:pPr marL="173038" indent="-173038" algn="l">
              <a:buFont typeface="Arial" panose="020B0604020202020204" pitchFamily="34" charset="0"/>
              <a:buChar char="•"/>
            </a:pPr>
            <a:r>
              <a:rPr lang="en-US" sz="4000" dirty="0">
                <a:solidFill>
                  <a:schemeClr val="tx1"/>
                </a:solidFill>
                <a:latin typeface="Arial Rounded MT Bold" panose="020F0704030504030204" pitchFamily="34" charset="0"/>
              </a:rPr>
              <a:t>New southern tunnel</a:t>
            </a:r>
          </a:p>
          <a:p>
            <a:pPr marL="173038" indent="-173038" algn="l">
              <a:buFont typeface="Arial" panose="020B0604020202020204" pitchFamily="34" charset="0"/>
              <a:buChar char="•"/>
            </a:pPr>
            <a:r>
              <a:rPr lang="en-US" sz="4000" dirty="0">
                <a:solidFill>
                  <a:schemeClr val="tx1"/>
                </a:solidFill>
                <a:latin typeface="Arial Rounded MT Bold" panose="020F0704030504030204" pitchFamily="34" charset="0"/>
              </a:rPr>
              <a:t>Joshua’s altar</a:t>
            </a:r>
          </a:p>
          <a:p>
            <a:pPr marL="173038" indent="-173038" algn="l">
              <a:buFont typeface="Arial" panose="020B0604020202020204" pitchFamily="34" charset="0"/>
              <a:buChar char="•"/>
            </a:pPr>
            <a:r>
              <a:rPr lang="en-US" sz="4000" dirty="0">
                <a:solidFill>
                  <a:schemeClr val="tx1"/>
                </a:solidFill>
                <a:latin typeface="Arial Rounded MT Bold" panose="020F0704030504030204" pitchFamily="34" charset="0"/>
              </a:rPr>
              <a:t>Serve with Joseph Project warehouse and the Gaza envelope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005388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9D9AF-ECAE-DE4C-96F8-180FFAD4452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178BE4E-C20D-1B85-3A9F-9BAFC7302C3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10242" name="Picture 2">
            <a:extLst>
              <a:ext uri="{FF2B5EF4-FFF2-40B4-BE49-F238E27FC236}">
                <a16:creationId xmlns:a16="http://schemas.microsoft.com/office/drawing/2014/main" id="{731B5999-14D2-624C-4CC9-A4B925B7B0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4356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BD5F1F-D708-D87D-3B6C-DC28049E1E90}"/>
              </a:ext>
            </a:extLst>
          </p:cNvPr>
          <p:cNvPicPr>
            <a:picLocks noChangeAspect="1"/>
          </p:cNvPicPr>
          <p:nvPr/>
        </p:nvPicPr>
        <p:blipFill>
          <a:blip r:embed="rId4"/>
          <a:stretch>
            <a:fillRect/>
          </a:stretch>
        </p:blipFill>
        <p:spPr>
          <a:xfrm>
            <a:off x="5791200" y="0"/>
            <a:ext cx="2824249" cy="5143500"/>
          </a:xfrm>
          <a:prstGeom prst="rect">
            <a:avLst/>
          </a:prstGeom>
        </p:spPr>
      </p:pic>
    </p:spTree>
    <p:extLst>
      <p:ext uri="{BB962C8B-B14F-4D97-AF65-F5344CB8AC3E}">
        <p14:creationId xmlns:p14="http://schemas.microsoft.com/office/powerpoint/2010/main" val="1839293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22555-59DD-FC93-96C3-9DF8F1EBB4E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EBC6BFF-7461-EF17-021F-788438B28D18}"/>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6" name="Picture 5">
            <a:extLst>
              <a:ext uri="{FF2B5EF4-FFF2-40B4-BE49-F238E27FC236}">
                <a16:creationId xmlns:a16="http://schemas.microsoft.com/office/drawing/2014/main" id="{C4328DA3-352C-5EF6-6C60-36BA1A8D2E32}"/>
              </a:ext>
            </a:extLst>
          </p:cNvPr>
          <p:cNvPicPr>
            <a:picLocks noChangeAspect="1"/>
          </p:cNvPicPr>
          <p:nvPr/>
        </p:nvPicPr>
        <p:blipFill>
          <a:blip r:embed="rId3"/>
          <a:stretch>
            <a:fillRect/>
          </a:stretch>
        </p:blipFill>
        <p:spPr>
          <a:xfrm>
            <a:off x="69170" y="0"/>
            <a:ext cx="9005659" cy="5143500"/>
          </a:xfrm>
          <a:prstGeom prst="rect">
            <a:avLst/>
          </a:prstGeom>
        </p:spPr>
      </p:pic>
    </p:spTree>
    <p:extLst>
      <p:ext uri="{BB962C8B-B14F-4D97-AF65-F5344CB8AC3E}">
        <p14:creationId xmlns:p14="http://schemas.microsoft.com/office/powerpoint/2010/main" val="90337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D338D-75B1-BE61-7361-498AFA189F1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F943DAE-E920-D86F-4954-47946492B640}"/>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T’hillim/Ps 23.4 </a:t>
            </a:r>
            <a:r>
              <a:rPr lang="en-US" sz="4000" dirty="0">
                <a:solidFill>
                  <a:schemeClr val="tx1"/>
                </a:solidFill>
                <a:latin typeface="Arial Rounded MT Bold" panose="020F0704030504030204" pitchFamily="34" charset="0"/>
              </a:rPr>
              <a:t>Even if I pass through death-dark ravines, I will fear no disaster; for you are with me; your rod and staff reassure me.</a:t>
            </a:r>
          </a:p>
        </p:txBody>
      </p:sp>
    </p:spTree>
    <p:extLst>
      <p:ext uri="{BB962C8B-B14F-4D97-AF65-F5344CB8AC3E}">
        <p14:creationId xmlns:p14="http://schemas.microsoft.com/office/powerpoint/2010/main" val="138756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02A2B-AA4E-34C1-EFA8-DC5BE7BC223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8EE7DF-3879-ADEF-D744-D32765EB097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“I’ve laid down the law, though, to everyone there from now on about anything that happens, that no matter what time it is, wake me, even if it’s in the middle of a Cabinet meeting.”—Ronald Reagan, 40th U.S. president</a:t>
            </a:r>
          </a:p>
        </p:txBody>
      </p:sp>
    </p:spTree>
    <p:extLst>
      <p:ext uri="{BB962C8B-B14F-4D97-AF65-F5344CB8AC3E}">
        <p14:creationId xmlns:p14="http://schemas.microsoft.com/office/powerpoint/2010/main" val="547077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728B0-363B-BFC7-29DF-D9BD2F3DB54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4C1D393-4847-1B79-D868-5432A28134EC}"/>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1026" name="Picture 2">
            <a:extLst>
              <a:ext uri="{FF2B5EF4-FFF2-40B4-BE49-F238E27FC236}">
                <a16:creationId xmlns:a16="http://schemas.microsoft.com/office/drawing/2014/main" id="{78EFB231-93C8-8B2C-64A4-EE6F09837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688"/>
            <a:ext cx="9144000" cy="480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883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E1AFB-2299-B31B-948D-87614BA74A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184AE6A-661C-78EA-F11C-FD9DCCF7CBC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Since October 7, 2023, 76 IDF soldiers have died by suicide.  More than 300 others have attempted suicide. These soldiers survived Gaza. They survived Lebanon. They survived combat. But they couldn't survive what they brought home with them. </a:t>
            </a:r>
          </a:p>
        </p:txBody>
      </p:sp>
    </p:spTree>
    <p:extLst>
      <p:ext uri="{BB962C8B-B14F-4D97-AF65-F5344CB8AC3E}">
        <p14:creationId xmlns:p14="http://schemas.microsoft.com/office/powerpoint/2010/main" val="3519520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CEEEA-F849-D060-6707-E77C30E4E34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C4F5E0-7F9C-8E3E-25A2-6B39C160BBC9}"/>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"My friends died."</a:t>
            </a:r>
          </a:p>
          <a:p>
            <a:pPr algn="l"/>
            <a:r>
              <a:rPr lang="en-US" sz="4000" dirty="0">
                <a:solidFill>
                  <a:schemeClr val="tx1"/>
                </a:solidFill>
                <a:latin typeface="Arial Rounded MT Bold" panose="020F0704030504030204" pitchFamily="34" charset="0"/>
              </a:rPr>
              <a:t>"My nervous system is shattered."</a:t>
            </a:r>
          </a:p>
          <a:p>
            <a:pPr algn="l"/>
            <a:r>
              <a:rPr lang="en-US" sz="4000" dirty="0">
                <a:solidFill>
                  <a:schemeClr val="tx1"/>
                </a:solidFill>
                <a:latin typeface="Arial Rounded MT Bold" panose="020F0704030504030204" pitchFamily="34" charset="0"/>
              </a:rPr>
              <a:t>"I saw horrible things."</a:t>
            </a:r>
          </a:p>
          <a:p>
            <a:pPr algn="l"/>
            <a:r>
              <a:rPr lang="en-US" sz="4000" dirty="0">
                <a:solidFill>
                  <a:schemeClr val="tx1"/>
                </a:solidFill>
                <a:latin typeface="Arial Rounded MT Bold" panose="020F0704030504030204" pitchFamily="34" charset="0"/>
              </a:rPr>
              <a:t>This is moral injury. The deep psychological wounds from trauma, loss, and the horrors of war. The trauma and PTSD these soldiers carry are just as real as any physical wound.</a:t>
            </a:r>
          </a:p>
        </p:txBody>
      </p:sp>
    </p:spTree>
    <p:extLst>
      <p:ext uri="{BB962C8B-B14F-4D97-AF65-F5344CB8AC3E}">
        <p14:creationId xmlns:p14="http://schemas.microsoft.com/office/powerpoint/2010/main" val="1609787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BA137-5A5F-57C5-D2A3-9AE039387B1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66FA53F-8061-0F7E-3FED-A10A0946B98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 well fed, well shepherded flock will  have:</a:t>
            </a:r>
            <a:endParaRPr lang="en-US" sz="900" dirty="0">
              <a:solidFill>
                <a:schemeClr val="tx1"/>
              </a:solidFill>
              <a:latin typeface="Arial Rounded MT Bold" panose="020F0704030504030204" pitchFamily="34" charset="0"/>
            </a:endParaRPr>
          </a:p>
          <a:p>
            <a:pPr marL="509588" indent="-509588" algn="l">
              <a:buFont typeface="+mj-lt"/>
              <a:buAutoNum type="arabicPeriod"/>
            </a:pPr>
            <a:r>
              <a:rPr lang="en-US" sz="4000" dirty="0">
                <a:solidFill>
                  <a:schemeClr val="tx1"/>
                </a:solidFill>
                <a:latin typeface="Arial Rounded MT Bold" panose="020F0704030504030204" pitchFamily="34" charset="0"/>
              </a:rPr>
              <a:t>Spiritual Ruakh food sustaining life. [loving G-d]</a:t>
            </a:r>
          </a:p>
          <a:p>
            <a:pPr marL="509588" indent="-509588" algn="l">
              <a:buFont typeface="+mj-lt"/>
              <a:buAutoNum type="arabicPeriod"/>
            </a:pPr>
            <a:r>
              <a:rPr lang="en-US" sz="4000" dirty="0">
                <a:solidFill>
                  <a:schemeClr val="tx1"/>
                </a:solidFill>
                <a:latin typeface="Arial Rounded MT Bold" panose="020F0704030504030204" pitchFamily="34" charset="0"/>
              </a:rPr>
              <a:t>Relational joy.  [loving one another]</a:t>
            </a:r>
          </a:p>
          <a:p>
            <a:pPr marL="509588" indent="-509588" algn="l">
              <a:buFont typeface="+mj-lt"/>
              <a:buAutoNum type="arabicPeriod"/>
            </a:pPr>
            <a:r>
              <a:rPr lang="en-US" sz="4000" dirty="0">
                <a:solidFill>
                  <a:schemeClr val="tx1"/>
                </a:solidFill>
                <a:latin typeface="Arial Rounded MT Bold" panose="020F0704030504030204" pitchFamily="34" charset="0"/>
              </a:rPr>
              <a:t>Knowledge and wisdom</a:t>
            </a:r>
          </a:p>
        </p:txBody>
      </p:sp>
    </p:spTree>
    <p:extLst>
      <p:ext uri="{BB962C8B-B14F-4D97-AF65-F5344CB8AC3E}">
        <p14:creationId xmlns:p14="http://schemas.microsoft.com/office/powerpoint/2010/main" val="2998856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0CB96-1DF5-6616-1CB9-EF864CD65E9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5D8A777-AB43-6682-CADC-50AE54B2D9A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T’hillim/Ps 23.5 </a:t>
            </a:r>
            <a:r>
              <a:rPr lang="en-US" sz="4000" dirty="0">
                <a:solidFill>
                  <a:schemeClr val="tx1"/>
                </a:solidFill>
                <a:latin typeface="Arial Rounded MT Bold" panose="020F0704030504030204" pitchFamily="34" charset="0"/>
              </a:rPr>
              <a:t>You prepare a table before me in the presence of my enemies. You anoint my head with oil; my cup overflows.</a:t>
            </a:r>
          </a:p>
        </p:txBody>
      </p:sp>
    </p:spTree>
    <p:extLst>
      <p:ext uri="{BB962C8B-B14F-4D97-AF65-F5344CB8AC3E}">
        <p14:creationId xmlns:p14="http://schemas.microsoft.com/office/powerpoint/2010/main" val="2329897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C7280-9394-0C77-6B57-A06FB45C90D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C1C3715-8710-5B7C-87AB-F2A9CD2D4B4C}"/>
              </a:ext>
            </a:extLst>
          </p:cNvPr>
          <p:cNvSpPr>
            <a:spLocks noGrp="1"/>
          </p:cNvSpPr>
          <p:nvPr>
            <p:ph type="subTitle" idx="1"/>
          </p:nvPr>
        </p:nvSpPr>
        <p:spPr>
          <a:xfrm>
            <a:off x="228600" y="209550"/>
            <a:ext cx="8610600" cy="4800600"/>
          </a:xfrm>
        </p:spPr>
        <p:txBody>
          <a:bodyPr anchor="t">
            <a:normAutofit fontScale="92500"/>
          </a:bodyPr>
          <a:lstStyle/>
          <a:p>
            <a:pPr algn="l"/>
            <a:r>
              <a:rPr lang="en-US" sz="4000" dirty="0">
                <a:solidFill>
                  <a:schemeClr val="tx1"/>
                </a:solidFill>
                <a:latin typeface="Arial Rounded MT Bold" panose="020F0704030504030204" pitchFamily="34" charset="0"/>
              </a:rPr>
              <a:t>A well fed, well shepherded flock will  have:</a:t>
            </a:r>
            <a:endParaRPr lang="en-US" sz="900" dirty="0">
              <a:solidFill>
                <a:schemeClr val="tx1"/>
              </a:solidFill>
              <a:latin typeface="Arial Rounded MT Bold" panose="020F0704030504030204" pitchFamily="34" charset="0"/>
            </a:endParaRPr>
          </a:p>
          <a:p>
            <a:pPr marL="509588" indent="-509588" algn="l">
              <a:buFont typeface="+mj-lt"/>
              <a:buAutoNum type="arabicPeriod"/>
            </a:pPr>
            <a:r>
              <a:rPr lang="en-US" sz="4000" dirty="0">
                <a:solidFill>
                  <a:schemeClr val="tx1"/>
                </a:solidFill>
                <a:latin typeface="Arial Rounded MT Bold" panose="020F0704030504030204" pitchFamily="34" charset="0"/>
              </a:rPr>
              <a:t>Spiritual Ruakh food sustaining life. [loving G-d]</a:t>
            </a:r>
          </a:p>
          <a:p>
            <a:pPr marL="509588" indent="-509588" algn="l">
              <a:buFont typeface="+mj-lt"/>
              <a:buAutoNum type="arabicPeriod"/>
            </a:pPr>
            <a:r>
              <a:rPr lang="en-US" sz="4000" dirty="0">
                <a:solidFill>
                  <a:schemeClr val="tx1"/>
                </a:solidFill>
                <a:latin typeface="Arial Rounded MT Bold" panose="020F0704030504030204" pitchFamily="34" charset="0"/>
              </a:rPr>
              <a:t>Relational joy.  [loving one another]</a:t>
            </a:r>
          </a:p>
          <a:p>
            <a:pPr marL="509588" indent="-509588" algn="l">
              <a:buFont typeface="+mj-lt"/>
              <a:buAutoNum type="arabicPeriod"/>
            </a:pPr>
            <a:r>
              <a:rPr lang="en-US" sz="4000" dirty="0">
                <a:solidFill>
                  <a:schemeClr val="tx1"/>
                </a:solidFill>
                <a:latin typeface="Arial Rounded MT Bold" panose="020F0704030504030204" pitchFamily="34" charset="0"/>
              </a:rPr>
              <a:t>Knowledge and wisdom</a:t>
            </a:r>
          </a:p>
          <a:p>
            <a:pPr marL="509588" indent="-509588" algn="l">
              <a:buFont typeface="+mj-lt"/>
              <a:buAutoNum type="arabicPeriod"/>
            </a:pPr>
            <a:r>
              <a:rPr lang="en-US" sz="4000" dirty="0">
                <a:solidFill>
                  <a:schemeClr val="tx1"/>
                </a:solidFill>
                <a:latin typeface="Arial Rounded MT Bold" panose="020F0704030504030204" pitchFamily="34" charset="0"/>
              </a:rPr>
              <a:t>Character development [holiness]</a:t>
            </a:r>
          </a:p>
        </p:txBody>
      </p:sp>
    </p:spTree>
    <p:extLst>
      <p:ext uri="{BB962C8B-B14F-4D97-AF65-F5344CB8AC3E}">
        <p14:creationId xmlns:p14="http://schemas.microsoft.com/office/powerpoint/2010/main" val="701047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8E23D-3E4D-F721-C9AC-425EF6B7213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6B17C40-1691-58BA-C752-29892341093B}"/>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T’hillim/Ps 23.6 </a:t>
            </a:r>
            <a:r>
              <a:rPr lang="en-US" sz="4000" dirty="0">
                <a:solidFill>
                  <a:schemeClr val="tx1"/>
                </a:solidFill>
                <a:latin typeface="Arial Rounded MT Bold" panose="020F0704030504030204" pitchFamily="34" charset="0"/>
              </a:rPr>
              <a:t>Surely your goodness and love will follow me all the days of my life, and I will dwell in the house of the Lord forever.</a:t>
            </a:r>
          </a:p>
        </p:txBody>
      </p:sp>
    </p:spTree>
    <p:extLst>
      <p:ext uri="{BB962C8B-B14F-4D97-AF65-F5344CB8AC3E}">
        <p14:creationId xmlns:p14="http://schemas.microsoft.com/office/powerpoint/2010/main" val="127305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7CA8C-964E-9791-1087-F9FF1D8207A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FE9FC37-324E-402B-BA96-EFD20C9383AA}"/>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6415466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A3B04-EA9F-3A18-EF95-8B450038A56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CD0F531-E301-43FC-D495-4DEED61E2B8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https://washingtonstand.com/article/foundation-of-</a:t>
            </a:r>
            <a:r>
              <a:rPr lang="en-US" sz="4000" dirty="0">
                <a:solidFill>
                  <a:srgbClr val="FF0000"/>
                </a:solidFill>
                <a:latin typeface="Arial Rounded MT Bold" panose="020F0704030504030204" pitchFamily="34" charset="0"/>
              </a:rPr>
              <a:t>lies-how-deception-underpins-youth-trans</a:t>
            </a:r>
            <a:r>
              <a:rPr lang="en-US" sz="4000" dirty="0">
                <a:solidFill>
                  <a:schemeClr val="tx1"/>
                </a:solidFill>
                <a:latin typeface="Arial Rounded MT Bold" panose="020F0704030504030204" pitchFamily="34" charset="0"/>
              </a:rPr>
              <a:t>-procedures--and-echoes-the-nature-of-sin</a:t>
            </a:r>
          </a:p>
        </p:txBody>
      </p:sp>
    </p:spTree>
    <p:extLst>
      <p:ext uri="{BB962C8B-B14F-4D97-AF65-F5344CB8AC3E}">
        <p14:creationId xmlns:p14="http://schemas.microsoft.com/office/powerpoint/2010/main" val="2434449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8543E-6B16-0FA2-2A43-5901FD2D5F6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FE6868C-6E25-B12E-527C-BD1FC0C18127}"/>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73703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A4245-C5A4-CFB0-99D5-9F708635C77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AE9D1B-9155-BCBC-7C83-B49EFCD1D36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3074" name="Picture 2" descr="25 Funniest Things Said By U.s. Presidents Graphic 3">
            <a:extLst>
              <a:ext uri="{FF2B5EF4-FFF2-40B4-BE49-F238E27FC236}">
                <a16:creationId xmlns:a16="http://schemas.microsoft.com/office/drawing/2014/main" id="{1C5A7503-4FE0-6C19-8495-664442FDA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13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4C158-5113-F9E8-CE44-D04D1B43CA9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10BE3FE-C39C-62B9-AAAC-ABC8C2600C9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https://www.theepochtimes.com/health/how-</a:t>
            </a:r>
            <a:r>
              <a:rPr lang="en-US" sz="4000" dirty="0">
                <a:solidFill>
                  <a:srgbClr val="FF0000"/>
                </a:solidFill>
                <a:latin typeface="Arial Rounded MT Bold" panose="020F0704030504030204" pitchFamily="34" charset="0"/>
              </a:rPr>
              <a:t>suppressed-emotions-chronic-stress-fuel-autoimmune</a:t>
            </a:r>
            <a:r>
              <a:rPr lang="en-US" sz="4000" dirty="0">
                <a:solidFill>
                  <a:schemeClr val="tx1"/>
                </a:solidFill>
                <a:latin typeface="Arial Rounded MT Bold" panose="020F0704030504030204" pitchFamily="34" charset="0"/>
              </a:rPr>
              <a:t>-disease-what-you-can-do-5960626</a:t>
            </a:r>
          </a:p>
        </p:txBody>
      </p:sp>
    </p:spTree>
    <p:extLst>
      <p:ext uri="{BB962C8B-B14F-4D97-AF65-F5344CB8AC3E}">
        <p14:creationId xmlns:p14="http://schemas.microsoft.com/office/powerpoint/2010/main" val="731083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11CB9-3EAB-943D-E332-813844B1DB8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D49EB89-2344-4453-FDEC-64550FB5EF25}"/>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97189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C20BB-6974-CA39-B180-03DAC0008F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91E2155-8607-BF89-4F49-F4D2D18639AA}"/>
              </a:ext>
            </a:extLst>
          </p:cNvPr>
          <p:cNvSpPr>
            <a:spLocks noGrp="1"/>
          </p:cNvSpPr>
          <p:nvPr>
            <p:ph type="subTitle" idx="1"/>
          </p:nvPr>
        </p:nvSpPr>
        <p:spPr>
          <a:xfrm>
            <a:off x="228600" y="209550"/>
            <a:ext cx="8610600" cy="4800600"/>
          </a:xfrm>
        </p:spPr>
        <p:txBody>
          <a:bodyPr anchor="t">
            <a:normAutofit/>
          </a:bodyPr>
          <a:lstStyle/>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“Recession is when your neighbor loses his job.</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Depression is when you lose yours. </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And recovery is when Jimmy Carter loses his.” </a:t>
            </a:r>
          </a:p>
          <a:p>
            <a:pPr algn="l"/>
            <a:r>
              <a:rPr lang="en-US" sz="4000" dirty="0">
                <a:solidFill>
                  <a:schemeClr val="tx1"/>
                </a:solidFill>
                <a:latin typeface="Arial Rounded MT Bold" panose="020F0704030504030204" pitchFamily="34" charset="0"/>
              </a:rPr>
              <a:t>—Ronald Reagan, 40th U.S. president </a:t>
            </a:r>
          </a:p>
        </p:txBody>
      </p:sp>
    </p:spTree>
    <p:extLst>
      <p:ext uri="{BB962C8B-B14F-4D97-AF65-F5344CB8AC3E}">
        <p14:creationId xmlns:p14="http://schemas.microsoft.com/office/powerpoint/2010/main" val="343237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F807-B4FB-1583-ED4C-A5D52284FC1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ADC3986-1B34-6C80-CCA3-72232331078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Not without reason was Ronald Reagan known as “The Great Communicator.” He often deployed stories to amuse his audience and to make a point. His one about Cuban leader Fidel Castro did both:</a:t>
            </a:r>
          </a:p>
        </p:txBody>
      </p:sp>
    </p:spTree>
    <p:extLst>
      <p:ext uri="{BB962C8B-B14F-4D97-AF65-F5344CB8AC3E}">
        <p14:creationId xmlns:p14="http://schemas.microsoft.com/office/powerpoint/2010/main" val="2079457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85FEC-6A07-2781-F80B-6032639A81D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968976-F589-2612-1806-63470942FA6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“It is said that Castro was making a speech to a large assembly. And he was going on at great length and then a voice out in the crowd said, ‘Peanuts, popcorn, crackerjacks.’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87534013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262952</TotalTime>
  <Words>3272</Words>
  <Application>Microsoft Office PowerPoint</Application>
  <PresentationFormat>On-screen Show (16:9)</PresentationFormat>
  <Paragraphs>375</Paragraphs>
  <Slides>61</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Arial Rounded MT Bold</vt:lpstr>
      <vt:lpstr>Corbel</vt:lpstr>
      <vt:lpstr>David</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5649</cp:revision>
  <dcterms:created xsi:type="dcterms:W3CDTF">2006-04-21T19:34:43Z</dcterms:created>
  <dcterms:modified xsi:type="dcterms:W3CDTF">2026-01-24T14:25:55Z</dcterms:modified>
</cp:coreProperties>
</file>