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75"/>
  </p:notesMasterIdLst>
  <p:handoutMasterIdLst>
    <p:handoutMasterId r:id="rId76"/>
  </p:handoutMasterIdLst>
  <p:sldIdLst>
    <p:sldId id="67673" r:id="rId2"/>
    <p:sldId id="67675" r:id="rId3"/>
    <p:sldId id="67676" r:id="rId4"/>
    <p:sldId id="67678" r:id="rId5"/>
    <p:sldId id="67679" r:id="rId6"/>
    <p:sldId id="67677" r:id="rId7"/>
    <p:sldId id="67652" r:id="rId8"/>
    <p:sldId id="67664" r:id="rId9"/>
    <p:sldId id="67659" r:id="rId10"/>
    <p:sldId id="67727" r:id="rId11"/>
    <p:sldId id="67661" r:id="rId12"/>
    <p:sldId id="67663" r:id="rId13"/>
    <p:sldId id="67662" r:id="rId14"/>
    <p:sldId id="67728" r:id="rId15"/>
    <p:sldId id="67674" r:id="rId16"/>
    <p:sldId id="67680" r:id="rId17"/>
    <p:sldId id="67684" r:id="rId18"/>
    <p:sldId id="67681" r:id="rId19"/>
    <p:sldId id="67682" r:id="rId20"/>
    <p:sldId id="67688" r:id="rId21"/>
    <p:sldId id="67685" r:id="rId22"/>
    <p:sldId id="67732" r:id="rId23"/>
    <p:sldId id="67689" r:id="rId24"/>
    <p:sldId id="67691" r:id="rId25"/>
    <p:sldId id="67700" r:id="rId26"/>
    <p:sldId id="67669" r:id="rId27"/>
    <p:sldId id="67711" r:id="rId28"/>
    <p:sldId id="67712" r:id="rId29"/>
    <p:sldId id="67666" r:id="rId30"/>
    <p:sldId id="67714" r:id="rId31"/>
    <p:sldId id="67713" r:id="rId32"/>
    <p:sldId id="67658" r:id="rId33"/>
    <p:sldId id="67670" r:id="rId34"/>
    <p:sldId id="67715" r:id="rId35"/>
    <p:sldId id="67716" r:id="rId36"/>
    <p:sldId id="67687" r:id="rId37"/>
    <p:sldId id="67703" r:id="rId38"/>
    <p:sldId id="67690" r:id="rId39"/>
    <p:sldId id="67698" r:id="rId40"/>
    <p:sldId id="67717" r:id="rId41"/>
    <p:sldId id="67693" r:id="rId42"/>
    <p:sldId id="67686" r:id="rId43"/>
    <p:sldId id="67694" r:id="rId44"/>
    <p:sldId id="67695" r:id="rId45"/>
    <p:sldId id="67696" r:id="rId46"/>
    <p:sldId id="67697" r:id="rId47"/>
    <p:sldId id="67683" r:id="rId48"/>
    <p:sldId id="67718" r:id="rId49"/>
    <p:sldId id="67719" r:id="rId50"/>
    <p:sldId id="67720" r:id="rId51"/>
    <p:sldId id="67702" r:id="rId52"/>
    <p:sldId id="67701" r:id="rId53"/>
    <p:sldId id="67710" r:id="rId54"/>
    <p:sldId id="63138" r:id="rId55"/>
    <p:sldId id="67723" r:id="rId56"/>
    <p:sldId id="67724" r:id="rId57"/>
    <p:sldId id="67725" r:id="rId58"/>
    <p:sldId id="67726" r:id="rId59"/>
    <p:sldId id="67656" r:id="rId60"/>
    <p:sldId id="67665" r:id="rId61"/>
    <p:sldId id="67668" r:id="rId62"/>
    <p:sldId id="67667" r:id="rId63"/>
    <p:sldId id="67731" r:id="rId64"/>
    <p:sldId id="67721" r:id="rId65"/>
    <p:sldId id="67722" r:id="rId66"/>
    <p:sldId id="67671" r:id="rId67"/>
    <p:sldId id="67534" r:id="rId68"/>
    <p:sldId id="67535" r:id="rId69"/>
    <p:sldId id="65935" r:id="rId70"/>
    <p:sldId id="67707" r:id="rId71"/>
    <p:sldId id="67729" r:id="rId72"/>
    <p:sldId id="67730" r:id="rId73"/>
    <p:sldId id="67708" r:id="rId7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FF00"/>
    <a:srgbClr val="333333"/>
    <a:srgbClr val="996633"/>
    <a:srgbClr val="9A6766"/>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192"/>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Intervenes in History Is 64.1</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14.2026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Intervenes in History Is 64.1</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14.2026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eaUSQaouqz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dn.mos.cms.futurecdn.net/N24U8hNqSmy2C8MyFRQsKC-1200-80.jp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livescience.com/archaeology/2000-year-old-stone-receipt-discovered-in-jerusale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K-ov-VCS6j4"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30F8-7C3B-13F1-7502-24BEB5C545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585C75-A300-B42C-711C-F8EF46BE41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ED6F8B74-6D1D-BAC7-465D-28A21D769F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06F370DB-8B3E-B109-35D5-39BB9FA348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FED791-4479-8913-C000-499E389532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BC5FEA-1083-BCD6-B4CB-FF275563E175}"/>
              </a:ext>
            </a:extLst>
          </p:cNvPr>
          <p:cNvSpPr>
            <a:spLocks noGrp="1" noChangeArrowheads="1"/>
          </p:cNvSpPr>
          <p:nvPr>
            <p:ph type="body" idx="1"/>
          </p:nvPr>
        </p:nvSpPr>
        <p:spPr>
          <a:xfrm>
            <a:off x="152400" y="4114800"/>
            <a:ext cx="6553200" cy="4876800"/>
          </a:xfrm>
        </p:spPr>
        <p:txBody>
          <a:bodyPr/>
          <a:lstStyle/>
          <a:p>
            <a:pPr algn="l"/>
            <a:r>
              <a:rPr lang="en-US" altLang="en-US" sz="1100" dirty="0"/>
              <a:t>https://www.facebook.com/reel/643335811420484</a:t>
            </a:r>
          </a:p>
        </p:txBody>
      </p:sp>
      <p:cxnSp>
        <p:nvCxnSpPr>
          <p:cNvPr id="3" name="Straight Connector 2">
            <a:extLst>
              <a:ext uri="{FF2B5EF4-FFF2-40B4-BE49-F238E27FC236}">
                <a16:creationId xmlns:a16="http://schemas.microsoft.com/office/drawing/2014/main" id="{2E58239F-C955-4C1E-474D-5B6012C05F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80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9FCA-5252-1BAA-A017-9042A634F9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19206C7-6587-AE90-DA1C-1B19539870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2F82B8FB-BCD6-3E05-4234-E870B17E3C6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F74BF59C-9564-B124-6DF1-2F1DB1D980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3234BB-7DA8-F704-3CF5-2A401BDFD5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BFE1D91-0E5F-AF6C-2CFB-9E13AEDBD68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1B78771-B2F7-43D6-0676-23161418B5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3F712-7FC7-C862-8355-07BECEA3138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23A9BD-EE5D-96C9-7AAA-99F50D21F7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5C627FA-8A57-47CE-FD96-ED0D2F049B5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859EDCF4-1E25-8949-C453-D704639D0C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33FAF38-D543-8F4D-7D33-C94B6A9C75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377276-1E9B-FF19-B693-90C297C0B19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43273B1-C502-D028-D394-99EF06077B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3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3A971-1D9F-8D0A-BACE-C8C9F988BB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337209-E402-14BC-3158-EFCE4E6072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27980BD5-D938-DEAF-5B8A-93DAD62EF6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8C56CBA0-2BD6-7449-038F-CCC555DF7A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E62A3B-E490-81F8-69F6-FDD77826BE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33F19F-0D43-8890-CF5B-3A4D16C07F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E31DB44-7756-EC00-CBA8-4B16B671F5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39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FFB8-7F1A-95E5-E0D8-0F920CE09A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FFD591-E390-E257-B741-3721B10E6E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3CACF73-013A-BBC5-A931-1248F844B07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C9817DE8-8562-789B-D2D3-F5DD0885ADA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5F9427-EF59-29D5-F1AA-5D4DCCD3C5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EC2D5B-11D9-EF73-4B80-556FC109CF85}"/>
              </a:ext>
            </a:extLst>
          </p:cNvPr>
          <p:cNvSpPr>
            <a:spLocks noGrp="1" noChangeArrowheads="1"/>
          </p:cNvSpPr>
          <p:nvPr>
            <p:ph type="body" idx="1"/>
          </p:nvPr>
        </p:nvSpPr>
        <p:spPr>
          <a:xfrm>
            <a:off x="152400" y="4114800"/>
            <a:ext cx="6553200" cy="4876800"/>
          </a:xfrm>
        </p:spPr>
        <p:txBody>
          <a:bodyPr/>
          <a:lstStyle/>
          <a:p>
            <a:pPr algn="l"/>
            <a:r>
              <a:rPr lang="en-US" altLang="en-US" dirty="0"/>
              <a:t>Pray for G-d’s intervention in our hearts, families, community, nation, Israel, the world</a:t>
            </a:r>
          </a:p>
        </p:txBody>
      </p:sp>
      <p:cxnSp>
        <p:nvCxnSpPr>
          <p:cNvPr id="3" name="Straight Connector 2">
            <a:extLst>
              <a:ext uri="{FF2B5EF4-FFF2-40B4-BE49-F238E27FC236}">
                <a16:creationId xmlns:a16="http://schemas.microsoft.com/office/drawing/2014/main" id="{418E0940-84F1-DE27-DDC6-AAFA198205B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7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6CE9-E4EF-D5C0-A5D3-F400EE00E5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D67B3F-B6E9-818E-62E0-7642DBA610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A3D27BA3-E597-1590-DA8E-AE6D7B9B07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467E5A0B-F8D4-CDEE-D34B-0CF7F88BB9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6A2234B-A935-386D-5C8B-E4C80759148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12AE1C-08CB-C70F-2D06-C2A331F1DD9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03271FE-59AD-6FF4-7371-A858376438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65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DBDFC-1897-CC24-94A6-5938757C51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DC4CAA-7B20-21EE-2023-7E94EC955B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E3C71FD-5A20-FCA6-D8A6-4BAD540829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F92A4FC-7741-3A5D-6036-3CAC5A19F7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DB7804-1660-DB49-BFF7-E12BF97C64B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54C1FA-65CF-17DE-6427-17C7727806A2}"/>
              </a:ext>
            </a:extLst>
          </p:cNvPr>
          <p:cNvSpPr>
            <a:spLocks noGrp="1" noChangeArrowheads="1"/>
          </p:cNvSpPr>
          <p:nvPr>
            <p:ph type="body" idx="1"/>
          </p:nvPr>
        </p:nvSpPr>
        <p:spPr>
          <a:xfrm>
            <a:off x="152400" y="4114800"/>
            <a:ext cx="6553200" cy="4876800"/>
          </a:xfrm>
        </p:spPr>
        <p:txBody>
          <a:bodyPr/>
          <a:lstStyle/>
          <a:p>
            <a:pPr algn="l"/>
            <a:r>
              <a:rPr lang="en-US" altLang="en-US" dirty="0"/>
              <a:t>https://www.britannica.com/topic/history</a:t>
            </a:r>
          </a:p>
          <a:p>
            <a:pPr algn="l"/>
            <a:r>
              <a:rPr lang="en-US" altLang="en-US" dirty="0"/>
              <a:t>Sometimes called historicity.</a:t>
            </a:r>
          </a:p>
        </p:txBody>
      </p:sp>
      <p:cxnSp>
        <p:nvCxnSpPr>
          <p:cNvPr id="3" name="Straight Connector 2">
            <a:extLst>
              <a:ext uri="{FF2B5EF4-FFF2-40B4-BE49-F238E27FC236}">
                <a16:creationId xmlns:a16="http://schemas.microsoft.com/office/drawing/2014/main" id="{760ABB31-D401-79DA-63B2-CDAD58DB61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74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E118B-1816-CC8B-DD23-C2BEE018C5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FC3E5A-DEE0-CD27-D28D-5570F6B26B8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F8C699A-C265-1FA9-8074-5BB345B68E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A8849319-512D-DA34-A742-7F2C4E209B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7F171C-27F1-DB70-11DA-9BBC79FACF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1235F1-A93E-AE64-8A0C-EC2237B58F7B}"/>
              </a:ext>
            </a:extLst>
          </p:cNvPr>
          <p:cNvSpPr>
            <a:spLocks noGrp="1" noChangeArrowheads="1"/>
          </p:cNvSpPr>
          <p:nvPr>
            <p:ph type="body" idx="1"/>
          </p:nvPr>
        </p:nvSpPr>
        <p:spPr>
          <a:xfrm>
            <a:off x="152400" y="4114800"/>
            <a:ext cx="6553200" cy="4876800"/>
          </a:xfrm>
        </p:spPr>
        <p:txBody>
          <a:bodyPr/>
          <a:lstStyle/>
          <a:p>
            <a:pPr algn="l"/>
            <a:r>
              <a:rPr lang="en-US" altLang="en-US" dirty="0"/>
              <a:t>This is the purpose of history.   G-d’s choice.   You and me to  be holy and blameless in love.</a:t>
            </a:r>
          </a:p>
          <a:p>
            <a:pPr algn="l"/>
            <a:r>
              <a:rPr lang="en-US" altLang="en-US" dirty="0"/>
              <a:t>How?</a:t>
            </a:r>
          </a:p>
        </p:txBody>
      </p:sp>
      <p:cxnSp>
        <p:nvCxnSpPr>
          <p:cNvPr id="3" name="Straight Connector 2">
            <a:extLst>
              <a:ext uri="{FF2B5EF4-FFF2-40B4-BE49-F238E27FC236}">
                <a16:creationId xmlns:a16="http://schemas.microsoft.com/office/drawing/2014/main" id="{6F8CFE9F-C8D2-38C0-F856-C08E6D689D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26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20F55-6096-C2D0-807E-A0470E720B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4195213-8AAC-72F9-A6D6-82F431B95E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148622D-1A8B-2FE2-32EB-7880474191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52D570E4-6A07-89F1-B353-9F097697EA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8776D84-1219-724B-E670-19153BAD29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C2639A-F94F-CB43-5672-0E1E0A3B35FC}"/>
              </a:ext>
            </a:extLst>
          </p:cNvPr>
          <p:cNvSpPr>
            <a:spLocks noGrp="1" noChangeArrowheads="1"/>
          </p:cNvSpPr>
          <p:nvPr>
            <p:ph type="body" idx="1"/>
          </p:nvPr>
        </p:nvSpPr>
        <p:spPr>
          <a:xfrm>
            <a:off x="152400" y="4114800"/>
            <a:ext cx="6553200" cy="4876800"/>
          </a:xfrm>
        </p:spPr>
        <p:txBody>
          <a:bodyPr/>
          <a:lstStyle/>
          <a:p>
            <a:pPr algn="l"/>
            <a:r>
              <a:rPr lang="en-US" altLang="en-US" dirty="0"/>
              <a:t>Through Yeshua</a:t>
            </a:r>
          </a:p>
          <a:p>
            <a:pPr algn="l"/>
            <a:r>
              <a:rPr lang="en-US" altLang="en-US" dirty="0"/>
              <a:t>Predestined can be understood in two ways:</a:t>
            </a:r>
          </a:p>
          <a:p>
            <a:pPr marL="457200" indent="-457200" algn="l">
              <a:buFont typeface="+mj-lt"/>
              <a:buAutoNum type="arabicPeriod"/>
            </a:pPr>
            <a:r>
              <a:rPr lang="en-US" altLang="en-US" dirty="0"/>
              <a:t>G-d predestined the means of salvation</a:t>
            </a:r>
          </a:p>
          <a:p>
            <a:pPr marL="457200" indent="-457200" algn="l">
              <a:buFont typeface="+mj-lt"/>
              <a:buAutoNum type="arabicPeriod"/>
            </a:pPr>
            <a:r>
              <a:rPr lang="en-US" altLang="en-US" dirty="0"/>
              <a:t>G-d predestined the individuals who would receive salvation</a:t>
            </a:r>
          </a:p>
          <a:p>
            <a:pPr algn="l"/>
            <a:r>
              <a:rPr lang="en-US" altLang="en-US" dirty="0"/>
              <a:t>I understand the first option.  This theology, called Arminianism, is compatible with the Messianic Jewish view of G-d, according to David Stern, author of CJB.</a:t>
            </a:r>
          </a:p>
          <a:p>
            <a:pPr algn="l"/>
            <a:r>
              <a:rPr lang="en-US" altLang="en-US" dirty="0"/>
              <a:t>Review G-d predestined purpose.</a:t>
            </a:r>
          </a:p>
        </p:txBody>
      </p:sp>
      <p:cxnSp>
        <p:nvCxnSpPr>
          <p:cNvPr id="3" name="Straight Connector 2">
            <a:extLst>
              <a:ext uri="{FF2B5EF4-FFF2-40B4-BE49-F238E27FC236}">
                <a16:creationId xmlns:a16="http://schemas.microsoft.com/office/drawing/2014/main" id="{23253F17-D804-10B8-02CB-1B606CD5CF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3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AB78-DC53-2A4C-F6EF-6BB46D9D45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15707E-9EC6-C0E4-F2D8-C1795AB669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FFADCF3-C3CB-ED96-01F8-BDCE57D665B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05FCB9CD-2878-9BD4-868C-D24CFA63ADA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B1DBE3-E916-F796-C8C1-0B7D9D2604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336DC2-A817-BDCD-54BE-92C683504EC8}"/>
              </a:ext>
            </a:extLst>
          </p:cNvPr>
          <p:cNvSpPr>
            <a:spLocks noGrp="1" noChangeArrowheads="1"/>
          </p:cNvSpPr>
          <p:nvPr>
            <p:ph type="body" idx="1"/>
          </p:nvPr>
        </p:nvSpPr>
        <p:spPr>
          <a:xfrm>
            <a:off x="152400" y="4114800"/>
            <a:ext cx="6553200" cy="4876800"/>
          </a:xfrm>
        </p:spPr>
        <p:txBody>
          <a:bodyPr/>
          <a:lstStyle/>
          <a:p>
            <a:pPr algn="l"/>
            <a:r>
              <a:rPr lang="en-US" altLang="en-US" dirty="0"/>
              <a:t>His story of bringing men and women with free will to acknowledge and repent of their sins, and accept His salvation.  Overcome historical corruption through covenantal faith and prayer.</a:t>
            </a:r>
          </a:p>
        </p:txBody>
      </p:sp>
      <p:cxnSp>
        <p:nvCxnSpPr>
          <p:cNvPr id="3" name="Straight Connector 2">
            <a:extLst>
              <a:ext uri="{FF2B5EF4-FFF2-40B4-BE49-F238E27FC236}">
                <a16:creationId xmlns:a16="http://schemas.microsoft.com/office/drawing/2014/main" id="{ECDF3E6C-BE52-EFA5-5893-1D47665558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3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EBB0-0599-ED54-F32B-BABD8CD605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D7B734-B9F2-7EB9-BC09-1122211732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5BF5549-0241-5E0A-C593-F2D1B3DE79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753EAF7-3B95-76CA-2D8E-7CA267B179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808A0A9-DC62-1997-D039-0BCECE7BA3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C11962B-2319-A95F-9A87-3CD28D0EB983}"/>
              </a:ext>
            </a:extLst>
          </p:cNvPr>
          <p:cNvSpPr>
            <a:spLocks noGrp="1" noChangeArrowheads="1"/>
          </p:cNvSpPr>
          <p:nvPr>
            <p:ph type="body" idx="1"/>
          </p:nvPr>
        </p:nvSpPr>
        <p:spPr>
          <a:xfrm>
            <a:off x="152400" y="4114800"/>
            <a:ext cx="6553200" cy="4876800"/>
          </a:xfrm>
        </p:spPr>
        <p:txBody>
          <a:bodyPr/>
          <a:lstStyle/>
          <a:p>
            <a:pPr algn="l"/>
            <a:r>
              <a:rPr lang="en-US" altLang="en-US" dirty="0"/>
              <a:t>Can also be understood two ways.  Mercy on whom G-d choses, or mercy in the WAY G-d choses.</a:t>
            </a:r>
          </a:p>
          <a:p>
            <a:pPr algn="l"/>
            <a:r>
              <a:rPr lang="en-US" altLang="en-US" dirty="0"/>
              <a:t>Mercy is available to anyone, but on G-d’s terms. </a:t>
            </a:r>
          </a:p>
        </p:txBody>
      </p:sp>
      <p:cxnSp>
        <p:nvCxnSpPr>
          <p:cNvPr id="3" name="Straight Connector 2">
            <a:extLst>
              <a:ext uri="{FF2B5EF4-FFF2-40B4-BE49-F238E27FC236}">
                <a16:creationId xmlns:a16="http://schemas.microsoft.com/office/drawing/2014/main" id="{3863D624-3779-A7C2-CCBA-E482E45195A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84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6261-2E1F-22DB-D878-B668B3CCA2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EA5BBEA-3C5A-3029-A54F-7797D486B4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9439995-7AC1-1FC5-FD43-262FADAAC6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E6504E32-F050-3C89-7A0D-2E0415D19D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10E8BC-17C3-8BBB-110D-6A0D2A634D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A5459B3-9B2C-E281-61A3-E1CFCD80338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F4E06D-E277-5E77-4859-CD7BAE3708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489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FD78-0966-C6AF-F239-8FB5C8E5C7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686F76-1DA5-7FF2-716D-2E36DD7F931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07583B08-E9F4-FA71-E0EA-44D3AE5181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DD4DD5F-FDAA-FBF4-55B8-71802CA3E9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1D5E15-D34F-01D4-8A1F-07DBE507C6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C968AA4-FEA0-1DA0-306A-BAB274FDF78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This is the purpose of history.   G-d’s choice.   You and me to  be holy and blameless in love.  Pharoah chose repeatedly against G-d’s purpose for him and for Egypt.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Mercy in His manner of obeying.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There is One plan of salvation, through the atonement of the Jewish Messiah, the Jewish scriptures.</a:t>
            </a:r>
          </a:p>
          <a:p>
            <a:pPr algn="l"/>
            <a:endParaRPr lang="en-US" altLang="en-US" dirty="0"/>
          </a:p>
        </p:txBody>
      </p:sp>
      <p:cxnSp>
        <p:nvCxnSpPr>
          <p:cNvPr id="3" name="Straight Connector 2">
            <a:extLst>
              <a:ext uri="{FF2B5EF4-FFF2-40B4-BE49-F238E27FC236}">
                <a16:creationId xmlns:a16="http://schemas.microsoft.com/office/drawing/2014/main" id="{4F944994-A781-790A-6A9F-0414A115FA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5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0A98-6915-EFB7-3D28-C5EB14BA76A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1799A0-C7BF-E1D4-1B9A-D9E41E71FA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F4B5616-260D-D0DD-7C26-C9A9B8B90E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34CC042D-1666-3ECB-3DA2-6C5961B5F7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FAEE039-8D01-8DE7-1145-2033C82643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E6D25D-C611-01B1-DF11-82570E422A5C}"/>
              </a:ext>
            </a:extLst>
          </p:cNvPr>
          <p:cNvSpPr>
            <a:spLocks noGrp="1" noChangeArrowheads="1"/>
          </p:cNvSpPr>
          <p:nvPr>
            <p:ph type="body" idx="1"/>
          </p:nvPr>
        </p:nvSpPr>
        <p:spPr>
          <a:xfrm>
            <a:off x="152400" y="4114800"/>
            <a:ext cx="6553200" cy="4876800"/>
          </a:xfrm>
        </p:spPr>
        <p:txBody>
          <a:bodyPr/>
          <a:lstStyle/>
          <a:p>
            <a:pPr algn="l"/>
            <a:r>
              <a:rPr lang="en-US" altLang="en-US" dirty="0"/>
              <a:t>Commonly quoted verse.  Let’s expound it. </a:t>
            </a:r>
          </a:p>
        </p:txBody>
      </p:sp>
      <p:cxnSp>
        <p:nvCxnSpPr>
          <p:cNvPr id="3" name="Straight Connector 2">
            <a:extLst>
              <a:ext uri="{FF2B5EF4-FFF2-40B4-BE49-F238E27FC236}">
                <a16:creationId xmlns:a16="http://schemas.microsoft.com/office/drawing/2014/main" id="{44B39325-2934-0697-6BAC-857064B654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65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C0964-8612-E48B-C703-1026DF2BD6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D9495C4-8B12-8C4E-CA0E-5463AF9FD4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8C95188-AC68-7F91-1F6E-A1E2D18FA9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AFEE33D4-6A41-DED0-51D5-4CA3FF63D1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9B0DF84-0670-485C-90B8-DCB4E0A375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55E08A-3B39-304C-1C8B-2AA5ABF9658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D562EA-A3EB-313D-D1A2-14E8CA95FF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953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0E69-7604-728B-E661-1A10B710E9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BB9E2D-E6C8-0184-A98E-BA6D7F20B7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3D95A272-A686-BB4E-2A33-25591D5FB3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C9D5A028-05A7-3B8B-085A-738CE50E3C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1C8E47-1D49-3998-BA98-E912D0C39C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8E5971-05D7-281A-BB66-5BE71E61527E}"/>
              </a:ext>
            </a:extLst>
          </p:cNvPr>
          <p:cNvSpPr>
            <a:spLocks noGrp="1" noChangeArrowheads="1"/>
          </p:cNvSpPr>
          <p:nvPr>
            <p:ph type="body" idx="1"/>
          </p:nvPr>
        </p:nvSpPr>
        <p:spPr>
          <a:xfrm>
            <a:off x="152400" y="4114800"/>
            <a:ext cx="6553200" cy="4876800"/>
          </a:xfrm>
        </p:spPr>
        <p:txBody>
          <a:bodyPr/>
          <a:lstStyle/>
          <a:p>
            <a:pPr algn="l"/>
            <a:r>
              <a:rPr lang="en-US" altLang="en-US" dirty="0"/>
              <a:t>Like my “liquid love” story.</a:t>
            </a:r>
          </a:p>
        </p:txBody>
      </p:sp>
      <p:cxnSp>
        <p:nvCxnSpPr>
          <p:cNvPr id="3" name="Straight Connector 2">
            <a:extLst>
              <a:ext uri="{FF2B5EF4-FFF2-40B4-BE49-F238E27FC236}">
                <a16:creationId xmlns:a16="http://schemas.microsoft.com/office/drawing/2014/main" id="{84ECEB8A-7E79-D637-4EBE-E95C379821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33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8C82E-408E-49CE-76DD-AE8D539AF46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07EDB3-0BED-A779-2E90-4834DDE45E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BAB6F32D-3E7A-2BD2-9977-C9091D4487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6132EF55-CE84-E622-58D1-6C576A45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4F9DD8-9BF7-B8D1-4959-3B83FC0852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FE3CB7-13F5-2B08-EBD1-DC5ADB7B1AD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9F32137-ADDE-506F-7268-13D4415C00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071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8D14-7900-D70F-4E40-F93C558FDB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AEADCC-965D-E259-E8F4-EDB5055066E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89293B94-9493-8985-E040-1CD56548E3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98088AEA-4AEA-B1ED-0DEE-E3F9D674DA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9DF39E-68C2-D187-FC09-C8029BE1A8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830DE0-F70E-FB75-1E0F-050D78AD128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993B2D4-16E1-2F4D-0D61-ECC81B82A7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621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D54A-AC5E-8E88-9D84-EB13F368A2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D82A567-1D19-9467-B847-2C657B2435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794CE4E-23B7-D43F-5EEE-63C0CD90ED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A003EB39-68D1-0225-7552-DEBA8FCF14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1546776-E5F9-342C-8262-A8BA3DF644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DCC6AB-3A2C-362A-812B-9F8ABC9476EF}"/>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8D6568F3-16B4-E37A-8B02-E48452BE4B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174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2AA05-83AF-5670-39FA-667CD053A30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07F5501-FAF7-8CAF-1B7E-60028B5C3F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A3FCB56B-0CD7-9DE7-1E6B-63881C9C77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8E7CA277-78F3-280D-92FD-430606DC18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EA578C7-1D12-9133-02F2-335CBA5A6FCA}"/>
              </a:ext>
            </a:extLst>
          </p:cNvPr>
          <p:cNvSpPr>
            <a:spLocks noGrp="1" noRot="1" noChangeAspect="1" noChangeArrowheads="1" noTextEdit="1"/>
          </p:cNvSpPr>
          <p:nvPr>
            <p:ph type="sldImg"/>
          </p:nvPr>
        </p:nvSpPr>
        <p:spPr>
          <a:xfrm>
            <a:off x="381000" y="652463"/>
            <a:ext cx="6096000" cy="3429000"/>
          </a:xfrm>
          <a:ln/>
        </p:spPr>
      </p:sp>
      <p:sp>
        <p:nvSpPr>
          <p:cNvPr id="840707" name="Rectangle 3">
            <a:extLst>
              <a:ext uri="{FF2B5EF4-FFF2-40B4-BE49-F238E27FC236}">
                <a16:creationId xmlns:a16="http://schemas.microsoft.com/office/drawing/2014/main" id="{CFAB499C-025C-5896-5B05-4EAAD3AAD07C}"/>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DA674E63-64EF-902D-0E1A-D55D84E8A3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492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DC1E7-9BFF-F5DD-FA56-702243FBF2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3D0482-51A3-88B7-F656-176282A218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0F1C756-75DF-E5A7-25A0-CA0334EBB21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E13ADA7-C9A5-6D14-3D3B-153658AAC39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776E57-E88F-D66D-5698-8A11EFEDAC3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F30DB0-E43B-CFE2-A61F-D3578455477F}"/>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95ACCA27-1758-11CD-96BA-E31C1363F80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346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C326-D046-6E68-3342-64A7C824EDC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7AB08C-A915-650F-273E-54C0791C99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32935337-D94D-4301-13AA-8D43C35FA0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7F6D8AB-29DC-A06E-5E2F-EAAB388DDE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855EB44-0D0A-07C2-6EC7-4A0B22118DC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CDE735-81EE-C5CF-C0C7-8C70293F8F7A}"/>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166B519F-F1A7-8A68-E421-E98C274A0E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46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4448-F0D4-4723-083F-58C9B78043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F77925E-333A-C058-9472-03CE7E0D13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048DD465-A384-2246-B675-43612F829F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7424C4C7-7D86-51FF-5F9D-F11C1C55C5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0888A6-066C-8607-35E2-7CF9704507A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ABF63A-9855-7FFB-FCA2-6900E0408814}"/>
              </a:ext>
            </a:extLst>
          </p:cNvPr>
          <p:cNvSpPr>
            <a:spLocks noGrp="1" noChangeArrowheads="1"/>
          </p:cNvSpPr>
          <p:nvPr>
            <p:ph type="body" idx="1"/>
          </p:nvPr>
        </p:nvSpPr>
        <p:spPr>
          <a:xfrm>
            <a:off x="152400" y="4114800"/>
            <a:ext cx="6553200" cy="4876800"/>
          </a:xfrm>
        </p:spPr>
        <p:txBody>
          <a:bodyPr/>
          <a:lstStyle/>
          <a:p>
            <a:r>
              <a:rPr lang="en-US" altLang="en-US" sz="1100" dirty="0"/>
              <a:t>https://www.facebook.com/reel/643335811420484</a:t>
            </a:r>
          </a:p>
        </p:txBody>
      </p:sp>
      <p:cxnSp>
        <p:nvCxnSpPr>
          <p:cNvPr id="3" name="Straight Connector 2">
            <a:extLst>
              <a:ext uri="{FF2B5EF4-FFF2-40B4-BE49-F238E27FC236}">
                <a16:creationId xmlns:a16="http://schemas.microsoft.com/office/drawing/2014/main" id="{7ACBB717-45DB-0D18-459C-9CFE2F9B88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689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98005-FD90-DB47-C828-13B355307C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DB333D-F230-D687-A480-39B54E0AC8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F98FC41-DE3A-6C27-A6DF-6A918053A1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BE0512F1-3294-03BF-4F54-7090D4B233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4C409B-FE5B-9395-9D2E-4D44B51553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800DE9-7A00-FBD5-CCE5-BADA70D0A244}"/>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F185972B-9612-00ED-2EC1-3135024DC3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870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3A6B-5FE6-7B13-FC81-F86FB9A172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7A4013-FAB5-BF80-7F32-74ED0DD6BFF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9F17E34-64EB-9ADC-0556-9C82AD8CF92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198ABDCA-0F5F-37EF-D97D-F1A1AF5972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F91CCF-7FD6-89E6-46D4-E8ACCE1409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5BF8731-DFBE-62A1-A585-87ADD1562727}"/>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https://www.youtube.com/watch?v=eaUSQaouqz0</a:t>
            </a:r>
          </a:p>
        </p:txBody>
      </p:sp>
      <p:cxnSp>
        <p:nvCxnSpPr>
          <p:cNvPr id="3" name="Straight Connector 2">
            <a:extLst>
              <a:ext uri="{FF2B5EF4-FFF2-40B4-BE49-F238E27FC236}">
                <a16:creationId xmlns:a16="http://schemas.microsoft.com/office/drawing/2014/main" id="{F5CF453D-35BC-187F-5D59-C812AABDD9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822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26C5-FA7A-302A-C33B-08C8A906C62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86C927-4E40-22F2-FD5E-76109C3BC5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28973DAF-3859-E7A5-618C-C852F0EE28B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E7215E1-70EE-BC3C-B4A9-E822FB8161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31CAF4-81F3-361F-95D9-1C1B6AC71B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872923-88B6-EE1D-117A-EA8028F6ADC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hlinkClick r:id="rId3"/>
              </a:rPr>
              <a:t>https://youtu.be/eaUSQaouqz0</a:t>
            </a:r>
            <a:r>
              <a:rPr lang="en-US" sz="2000" dirty="0">
                <a:solidFill>
                  <a:schemeClr val="tx1"/>
                </a:solidFill>
                <a:latin typeface="Arial Rounded MT Bold" panose="020F0704030504030204" pitchFamily="34" charset="0"/>
              </a:rPr>
              <a:t>  </a:t>
            </a:r>
          </a:p>
          <a:p>
            <a:pPr algn="l"/>
            <a:endParaRPr lang="en-US" altLang="en-US" dirty="0"/>
          </a:p>
        </p:txBody>
      </p:sp>
      <p:cxnSp>
        <p:nvCxnSpPr>
          <p:cNvPr id="3" name="Straight Connector 2">
            <a:extLst>
              <a:ext uri="{FF2B5EF4-FFF2-40B4-BE49-F238E27FC236}">
                <a16:creationId xmlns:a16="http://schemas.microsoft.com/office/drawing/2014/main" id="{DBED42FB-062D-8825-BD5D-ED54906BA5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19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49E2-14D3-08C9-6D4C-4279A1C7B7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963F79-FECD-1F20-19E5-ED891B5283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2333381-7A4F-4EE1-D927-21C7BD5373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68831C73-BCC3-F335-BC0E-C583F58B3C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5C22B3-5B66-BA16-F583-41DBE00CE1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AE27C5-8C95-73EF-A07D-04335B9A6D6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537F28F-6B00-CC1E-B1A3-ED0C7B6CC19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777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A6865-DA90-FE48-93B6-7CD03E885B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F1545A-147B-C805-D7B9-E377B26DC2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77CA031-9C23-3019-5F39-69E893043A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97CB855E-464E-7BDF-38EA-D217A7C342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A14C83-957A-54BC-1B38-AD83D0430F5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77A732-7BDC-6691-9A95-F7A1F3C5F93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4566C81-E61A-D65B-455C-FE5450E68B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292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C4B-F139-E268-71CB-A92A7ED6DC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A75A36-0A2F-125A-13B9-54C8D43D7B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5046A00-60E5-A094-96A5-1EC7C56DC6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170849A-A365-B999-0D43-F778A28E21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4CD5FA-4CD7-4106-158C-85B222D995E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EE6D54-66A8-12DE-F1CB-B551BAE8AA5F}"/>
              </a:ext>
            </a:extLst>
          </p:cNvPr>
          <p:cNvSpPr>
            <a:spLocks noGrp="1" noChangeArrowheads="1"/>
          </p:cNvSpPr>
          <p:nvPr>
            <p:ph type="body" idx="1"/>
          </p:nvPr>
        </p:nvSpPr>
        <p:spPr>
          <a:xfrm>
            <a:off x="152400" y="4114800"/>
            <a:ext cx="6553200" cy="4876800"/>
          </a:xfrm>
        </p:spPr>
        <p:txBody>
          <a:bodyPr/>
          <a:lstStyle/>
          <a:p>
            <a:pPr algn="l"/>
            <a:r>
              <a:rPr lang="en-US" altLang="en-US" dirty="0"/>
              <a:t>Slaughter of 7 sheep analogous to prayer?</a:t>
            </a:r>
          </a:p>
        </p:txBody>
      </p:sp>
      <p:cxnSp>
        <p:nvCxnSpPr>
          <p:cNvPr id="3" name="Straight Connector 2">
            <a:extLst>
              <a:ext uri="{FF2B5EF4-FFF2-40B4-BE49-F238E27FC236}">
                <a16:creationId xmlns:a16="http://schemas.microsoft.com/office/drawing/2014/main" id="{B1DEDF29-27F8-8E31-4192-01A1A94A78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845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4F66-2CF5-3885-3A8F-78D4985CB0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DB0D80-E3C4-749E-3794-1DFFC0431F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B78C589-8D53-D1C9-93B5-3D1BBF9FA92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BF02DEC0-F794-E36B-9A69-4D27447CFF5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C6736C-C008-3D46-142F-B7CF7007B3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49E24F-959A-9B4F-0FE4-37EFB99E3C35}"/>
              </a:ext>
            </a:extLst>
          </p:cNvPr>
          <p:cNvSpPr>
            <a:spLocks noGrp="1" noChangeArrowheads="1"/>
          </p:cNvSpPr>
          <p:nvPr>
            <p:ph type="body" idx="1"/>
          </p:nvPr>
        </p:nvSpPr>
        <p:spPr>
          <a:xfrm>
            <a:off x="152400" y="4114800"/>
            <a:ext cx="6553200" cy="4876800"/>
          </a:xfrm>
        </p:spPr>
        <p:txBody>
          <a:bodyPr/>
          <a:lstStyle/>
          <a:p>
            <a:pPr algn="l"/>
            <a:r>
              <a:rPr lang="en-US" altLang="en-US" dirty="0"/>
              <a:t>Prayer was the precipitator of the Passover story.</a:t>
            </a:r>
          </a:p>
          <a:p>
            <a:pPr algn="l"/>
            <a:r>
              <a:rPr lang="en-US" altLang="en-US" dirty="0"/>
              <a:t>Would G-d have rescued Israel without this prayer?   </a:t>
            </a:r>
          </a:p>
        </p:txBody>
      </p:sp>
      <p:cxnSp>
        <p:nvCxnSpPr>
          <p:cNvPr id="3" name="Straight Connector 2">
            <a:extLst>
              <a:ext uri="{FF2B5EF4-FFF2-40B4-BE49-F238E27FC236}">
                <a16:creationId xmlns:a16="http://schemas.microsoft.com/office/drawing/2014/main" id="{E539B5B4-B7E1-7DA6-5E2D-F6979460C4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2F9E-B0FF-081E-D146-24596D8A6E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53F266-A03C-DC7D-F1BD-07B3FC746B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2C59A505-0B15-9C16-BF5A-1E16E555081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1DECE6BE-2F92-4EDD-8F8D-EAFC47EA71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46F304-F11F-DDDE-3A05-EC98CBCF2F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E575BB9-3DEA-5E95-18E3-3C9FBBD49582}"/>
              </a:ext>
            </a:extLst>
          </p:cNvPr>
          <p:cNvSpPr>
            <a:spLocks noGrp="1" noChangeArrowheads="1"/>
          </p:cNvSpPr>
          <p:nvPr>
            <p:ph type="body" idx="1"/>
          </p:nvPr>
        </p:nvSpPr>
        <p:spPr>
          <a:xfrm>
            <a:off x="152400" y="4114800"/>
            <a:ext cx="6553200" cy="4876800"/>
          </a:xfrm>
        </p:spPr>
        <p:txBody>
          <a:bodyPr/>
          <a:lstStyle/>
          <a:p>
            <a:pPr algn="l"/>
            <a:r>
              <a:rPr lang="en-US" altLang="en-US" dirty="0"/>
              <a:t>Prayer and covenantal promise.  G-d changed history.</a:t>
            </a:r>
          </a:p>
        </p:txBody>
      </p:sp>
      <p:cxnSp>
        <p:nvCxnSpPr>
          <p:cNvPr id="3" name="Straight Connector 2">
            <a:extLst>
              <a:ext uri="{FF2B5EF4-FFF2-40B4-BE49-F238E27FC236}">
                <a16:creationId xmlns:a16="http://schemas.microsoft.com/office/drawing/2014/main" id="{42493FA0-561F-3A03-4860-5549380BFD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830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F1601-3BB1-E1E2-B84E-F66B99CAFE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02AD38B-C3A6-4AB2-C93B-10CDC98E1B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1272D6D-94E1-DC25-A127-DC11FD0B4E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1A661F1-98B6-278D-C9D7-24B2F36D9D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F38A278-261C-14DE-7C27-75686B5B6F0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7A29CC-BB13-178C-BC5D-22C19FA48E6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This is the purpose of history.   G-d’s choice.   You and me to  be holy and blameless in love.  Pharoah chose repeatedly against G-d’s purpose for him and for Egypt.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If Pharoah had said yes…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Mercy in His manner of obeying.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There is One plan of salvation, through the atonement of the Jewish Messiah, the Jewish scriptures.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algn="l"/>
            <a:endParaRPr lang="en-US" altLang="en-US" dirty="0"/>
          </a:p>
        </p:txBody>
      </p:sp>
      <p:cxnSp>
        <p:nvCxnSpPr>
          <p:cNvPr id="3" name="Straight Connector 2">
            <a:extLst>
              <a:ext uri="{FF2B5EF4-FFF2-40B4-BE49-F238E27FC236}">
                <a16:creationId xmlns:a16="http://schemas.microsoft.com/office/drawing/2014/main" id="{033C0EED-3FCC-6D36-A54F-739665F5121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204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FC61-C743-D85A-4A3B-5BF3F993BB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E1C5AF-1329-6137-F3CA-CE5C2A9730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0E8C89A-0302-0D95-1ADE-44AC888237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BC647771-FF7C-54C2-226C-31353B3F4D9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E5FBE19-A19B-2F61-0F79-579059DD44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508D0D9-FA7A-D674-9D2F-B5447806BF6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C0C837-6A0D-1B1C-2531-6ADB832CB29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05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E6DEA-D1CC-D742-1144-2AA164A786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3858982-6B95-1F91-985A-AD96116AF5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B02AED6A-F2A9-F2EA-E3AC-0C8A056233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300EEE6E-CAA8-43DE-C587-46E392B8B7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9B28F3-A572-5232-EB74-B7D92F7A512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714145-8319-6501-A25F-26989C8188EA}"/>
              </a:ext>
            </a:extLst>
          </p:cNvPr>
          <p:cNvSpPr>
            <a:spLocks noGrp="1" noChangeArrowheads="1"/>
          </p:cNvSpPr>
          <p:nvPr>
            <p:ph type="body" idx="1"/>
          </p:nvPr>
        </p:nvSpPr>
        <p:spPr>
          <a:xfrm>
            <a:off x="152400" y="4114800"/>
            <a:ext cx="6553200" cy="4876800"/>
          </a:xfrm>
        </p:spPr>
        <p:txBody>
          <a:bodyPr/>
          <a:lstStyle/>
          <a:p>
            <a:r>
              <a:rPr lang="en-US" altLang="en-US" sz="1100" dirty="0"/>
              <a:t>https://www.facebook.com/reel/643335811420484</a:t>
            </a:r>
          </a:p>
        </p:txBody>
      </p:sp>
      <p:cxnSp>
        <p:nvCxnSpPr>
          <p:cNvPr id="3" name="Straight Connector 2">
            <a:extLst>
              <a:ext uri="{FF2B5EF4-FFF2-40B4-BE49-F238E27FC236}">
                <a16:creationId xmlns:a16="http://schemas.microsoft.com/office/drawing/2014/main" id="{AFE65D7D-9651-FF9C-BEEB-FA7BE9393C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530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D6E6-1038-CE96-FE6F-D9B5805A78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CC2C23-7D20-FAFC-4F3F-DE1ABCB1EC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37318BDE-023A-F55E-3633-7A2F68D57F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97D3F232-2034-DCF9-ED5E-FC265FB36D3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343438-CE57-1C34-79D8-43DBA105BD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8D5800-EDF4-E4BD-F51D-A7CF775F5E0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F7F735-919E-91D5-C594-797EB70EB0D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28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EC35-DE65-10B4-E5EF-0FF2FAFD1C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AE3543-DE38-6901-4613-99422D7849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497872D-B382-228E-E3A9-D91F01F0DB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970D32A-6843-8E7A-A00A-50F64D2F87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2F70BF-1E43-DC99-3FFC-D4C94BDF2F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76F679-60D4-047F-D4CF-3B35E7833B1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79044B0-C407-1BA2-A47D-861BD4AA32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849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CEE1-AA2A-2381-BCDE-292B74CEE6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DA941B-94C1-618B-DBD3-C7935992114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079A977D-B617-86EB-0432-C40FB02964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6354869F-445A-24C7-E15F-E53EF1C4F3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4D8F5D-7301-7DA1-D2EE-08E1833007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79DF1A-3975-7819-B6E4-27E9E974250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AF7B1A6-4E77-7C5C-0D00-4240F1FC43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349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8A637-4851-A203-B3AB-4ADF200FFA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3F2E86-AC67-A4D3-0519-5B68DA0EC7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7AD84471-D136-43A0-E5CA-D9394C1476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CD8FF1FE-7080-5859-B667-C660383526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EFEE8F-4E5B-508E-5978-B6ABE4A38B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ACD66A-ADE1-0EC3-2291-8E006EA27BC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CD0A9E8-9822-F8EB-7FA8-D1284A96F4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82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FA5A-61EE-34F2-817E-85CD1AF3C3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7476CD-5331-B801-ED71-62F549CC26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0F3D373-E141-729D-BE1C-3F9D85EF69C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C7FF5E1F-DA2D-2878-6D88-4D14077D2F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EBF2A2-E8E4-B9BC-617C-99EB28EA86F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B69B049-A519-E8B6-ECAF-BAFCD02F34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16F71E7-99A1-CCF7-E489-4F0D3E1670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0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8D1C-A17D-C99B-400C-68EF7FFA12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41A0CD-3EA3-B6AE-3ABC-F3C4AF6CF5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7D00EE07-8425-D7C4-0F89-68A681AB9D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DB5D206-5CAD-6813-5C94-254AFEB15E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2006A5-3FF9-300B-3810-F6F171EB3D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D289CE-4A99-E85B-5839-3EB6DB9B70F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7489756-B318-C135-9E82-6BAC19B3AD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67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D7F33-8B2A-00A0-456C-617D3E7494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33C54D-41DD-2273-0A82-C853EBFCA83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8B9E1838-506F-BD77-E31E-A71F4027BF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17014044-0ED5-5F4F-E42B-44D7811FAB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DBE6D5-5B9B-0450-FCFA-9B41268F78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649E82D-2DA9-7861-BCED-304E68E6C7BC}"/>
              </a:ext>
            </a:extLst>
          </p:cNvPr>
          <p:cNvSpPr>
            <a:spLocks noGrp="1" noChangeArrowheads="1"/>
          </p:cNvSpPr>
          <p:nvPr>
            <p:ph type="body" idx="1"/>
          </p:nvPr>
        </p:nvSpPr>
        <p:spPr>
          <a:xfrm>
            <a:off x="152400" y="4114800"/>
            <a:ext cx="6553200" cy="4876800"/>
          </a:xfrm>
        </p:spPr>
        <p:txBody>
          <a:bodyPr/>
          <a:lstStyle/>
          <a:p>
            <a:pPr algn="l"/>
            <a:r>
              <a:rPr lang="en-US" altLang="en-US" b="0" u="none" kern="1200" dirty="0">
                <a:latin typeface="Arial Rounded MT Bold" panose="020F0704030504030204" pitchFamily="34" charset="0"/>
                <a:ea typeface="+mn-ea"/>
                <a:cs typeface="+mn-cs"/>
              </a:rPr>
              <a:t>G-d had a covenantal promise to the Jewish people, and was purposing to work through history, intervene in history, keep covenant.</a:t>
            </a:r>
          </a:p>
        </p:txBody>
      </p:sp>
      <p:cxnSp>
        <p:nvCxnSpPr>
          <p:cNvPr id="3" name="Straight Connector 2">
            <a:extLst>
              <a:ext uri="{FF2B5EF4-FFF2-40B4-BE49-F238E27FC236}">
                <a16:creationId xmlns:a16="http://schemas.microsoft.com/office/drawing/2014/main" id="{4B410903-11FE-F258-AA96-C7CC7202754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02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92E72-535E-1E6A-D8FA-1CC013C3AA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8C0D01-B980-546B-D699-0C01CED626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82AC420-7658-7B1F-F49B-AF4F4A3115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E73B53E9-916F-A31F-6502-62D38A9C77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8CAD36-46E2-E74B-0E61-6F7F76EF793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A619805-35D4-CD1B-F1D7-48218E608414}"/>
              </a:ext>
            </a:extLst>
          </p:cNvPr>
          <p:cNvSpPr>
            <a:spLocks noGrp="1" noChangeArrowheads="1"/>
          </p:cNvSpPr>
          <p:nvPr>
            <p:ph type="body" idx="1"/>
          </p:nvPr>
        </p:nvSpPr>
        <p:spPr>
          <a:xfrm>
            <a:off x="152400" y="4114800"/>
            <a:ext cx="6553200" cy="4876800"/>
          </a:xfrm>
        </p:spPr>
        <p:txBody>
          <a:bodyPr/>
          <a:lstStyle/>
          <a:p>
            <a:pPr algn="l"/>
            <a:r>
              <a:rPr lang="en-US" altLang="en-US" dirty="0"/>
              <a:t>Prayer implied</a:t>
            </a:r>
          </a:p>
          <a:p>
            <a:pPr algn="l"/>
            <a:r>
              <a:rPr lang="en-US" altLang="en-US" dirty="0"/>
              <a:t>Result…</a:t>
            </a:r>
          </a:p>
        </p:txBody>
      </p:sp>
      <p:cxnSp>
        <p:nvCxnSpPr>
          <p:cNvPr id="3" name="Straight Connector 2">
            <a:extLst>
              <a:ext uri="{FF2B5EF4-FFF2-40B4-BE49-F238E27FC236}">
                <a16:creationId xmlns:a16="http://schemas.microsoft.com/office/drawing/2014/main" id="{CE2D7A86-01D1-E941-59DF-3A7AD1BC77C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105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6F06-E2B0-66D9-A86A-5CF4D8D963E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CF2461-8951-97C4-BF25-59A6FE56B0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BE7DDD0E-9C9F-9E19-673F-B567C816AF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9D8C0FF2-751B-A1A1-17EB-A4210B4F80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7A60E9-05F6-002D-A700-5C440512CF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9520F0-6D8D-520C-2A5B-DC0D6BF3599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6BE14F2-8344-3CDA-E9B1-C758A1C8F95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54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E4B1-8D94-38BB-3EB4-7CA6286EDE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D04833B-99D6-FABA-A30B-A82E5DFE59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B630756E-B0F6-A651-F0BE-73CE07CBB12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7A6C4DA6-132E-2E67-49FD-83624E3770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E912C23-A2B5-A6F8-85F2-4C3F25F2C0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368C0A-1986-FF92-377E-243B272954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98A82D-0A3E-572E-73B5-AE7309B74B9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9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1775-4B43-CD0D-D1EB-2118A5064F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322E20C-7991-9DCA-C5BE-B376F09C09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7091F08-F191-6476-68A5-2D83F03DDB7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A89B672-D759-E9CD-D42E-08773A3226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E393B4-9FFC-0A4B-A2CA-6BDDC335C9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290B15-4C5E-1FB8-2055-9A0B12E68D01}"/>
              </a:ext>
            </a:extLst>
          </p:cNvPr>
          <p:cNvSpPr>
            <a:spLocks noGrp="1" noChangeArrowheads="1"/>
          </p:cNvSpPr>
          <p:nvPr>
            <p:ph type="body" idx="1"/>
          </p:nvPr>
        </p:nvSpPr>
        <p:spPr>
          <a:xfrm>
            <a:off x="152400" y="4114800"/>
            <a:ext cx="6553200" cy="4876800"/>
          </a:xfrm>
        </p:spPr>
        <p:txBody>
          <a:bodyPr/>
          <a:lstStyle/>
          <a:p>
            <a:r>
              <a:rPr lang="en-US" altLang="en-US" sz="1100" dirty="0"/>
              <a:t>https://www.facebook.com/reel/643335811420484</a:t>
            </a:r>
          </a:p>
        </p:txBody>
      </p:sp>
      <p:cxnSp>
        <p:nvCxnSpPr>
          <p:cNvPr id="3" name="Straight Connector 2">
            <a:extLst>
              <a:ext uri="{FF2B5EF4-FFF2-40B4-BE49-F238E27FC236}">
                <a16:creationId xmlns:a16="http://schemas.microsoft.com/office/drawing/2014/main" id="{DB841BB5-ECB5-1A8B-952E-3F67121F41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673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A1CE-47EF-9F12-D7EE-9D0E106077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9569AA-C22C-D0A9-8B81-B47721C545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1A46E0AF-CA7E-0EA8-8F72-961C2CA14E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148BB63E-7B81-27DA-E766-557C18D945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4BA447-1592-1033-F1FD-73D887C279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EF5D484-D419-8C36-F766-767E76E819C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4D443EB-EC65-0EA3-975E-DA0E812AC70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347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329D8-0499-94F9-E29A-38662658288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088155-110D-9B3C-8A01-80A3403DC7B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9B782D7C-7575-1801-12FE-A56FCB9D77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4F1A8C2-8109-CD66-53C2-9C1DC30C42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E02CE3-0E65-B888-1CAD-94F4AB178D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6A6387-6EE3-8918-0161-878E6FFC9FA6}"/>
              </a:ext>
            </a:extLst>
          </p:cNvPr>
          <p:cNvSpPr>
            <a:spLocks noGrp="1" noChangeArrowheads="1"/>
          </p:cNvSpPr>
          <p:nvPr>
            <p:ph type="body" idx="1"/>
          </p:nvPr>
        </p:nvSpPr>
        <p:spPr>
          <a:xfrm>
            <a:off x="152400" y="4114800"/>
            <a:ext cx="6553200" cy="4876800"/>
          </a:xfrm>
        </p:spPr>
        <p:txBody>
          <a:bodyPr/>
          <a:lstStyle/>
          <a:p>
            <a:pPr algn="l"/>
            <a:r>
              <a:rPr lang="en-US" altLang="en-US" dirty="0"/>
              <a:t>Prayer!!  By many over the millennia!</a:t>
            </a:r>
          </a:p>
        </p:txBody>
      </p:sp>
      <p:cxnSp>
        <p:nvCxnSpPr>
          <p:cNvPr id="3" name="Straight Connector 2">
            <a:extLst>
              <a:ext uri="{FF2B5EF4-FFF2-40B4-BE49-F238E27FC236}">
                <a16:creationId xmlns:a16="http://schemas.microsoft.com/office/drawing/2014/main" id="{E716A224-A2F1-97A9-BA80-9B1EBCB3F8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285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A16F7-223A-2AB5-65BF-96F93FC247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21E1FB7-73C6-E7CC-DE0E-D0AFCF01E7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E8F7E876-28A1-F693-E94C-7B358956C2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3D514AC1-83CB-AAF0-EFFC-19BA3521EDF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649210-DCD1-4B06-923D-973FCEB373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E102BE-5BD4-92FB-FE14-376B4BA19C5D}"/>
              </a:ext>
            </a:extLst>
          </p:cNvPr>
          <p:cNvSpPr>
            <a:spLocks noGrp="1" noChangeArrowheads="1"/>
          </p:cNvSpPr>
          <p:nvPr>
            <p:ph type="body" idx="1"/>
          </p:nvPr>
        </p:nvSpPr>
        <p:spPr>
          <a:xfrm>
            <a:off x="152400" y="4114800"/>
            <a:ext cx="6553200" cy="4876800"/>
          </a:xfrm>
        </p:spPr>
        <p:txBody>
          <a:bodyPr/>
          <a:lstStyle/>
          <a:p>
            <a:pPr algn="l"/>
            <a:r>
              <a:rPr lang="en-US" altLang="en-US" dirty="0"/>
              <a:t>Keep the covenant</a:t>
            </a:r>
          </a:p>
        </p:txBody>
      </p:sp>
      <p:cxnSp>
        <p:nvCxnSpPr>
          <p:cNvPr id="3" name="Straight Connector 2">
            <a:extLst>
              <a:ext uri="{FF2B5EF4-FFF2-40B4-BE49-F238E27FC236}">
                <a16:creationId xmlns:a16="http://schemas.microsoft.com/office/drawing/2014/main" id="{D581B2BF-18E1-A35A-ADB5-F064AD5B96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72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0CBE3-EAE8-BB69-2DCF-D13D2F35E0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81A768C-81C2-1A68-60A0-346AB1BE87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BD17456-4114-3513-025F-B93FD75547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2501200A-6562-A41A-CF02-8513D9B19C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075C6D9-AD14-08AC-02AA-9ACD738134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497B818-B43F-CD64-420F-1C1BCC0FD8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2B5B479-AEF4-C013-9630-AD9062D114C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810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59AD-FD17-E59A-57F6-AF98658F8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3A678-1CE1-06CB-279C-946D19BD6EE0}"/>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CA26B6DC-9B5B-AE67-3E30-E671789146E9}"/>
              </a:ext>
            </a:extLst>
          </p:cNvPr>
          <p:cNvSpPr>
            <a:spLocks noGrp="1"/>
          </p:cNvSpPr>
          <p:nvPr>
            <p:ph type="body" idx="1"/>
          </p:nvPr>
        </p:nvSpPr>
        <p:spPr>
          <a:xfrm>
            <a:off x="381000" y="4191000"/>
            <a:ext cx="6172200" cy="4572000"/>
          </a:xfrm>
        </p:spPr>
        <p:txBody>
          <a:bodyPr/>
          <a:lstStyle/>
          <a:p>
            <a:r>
              <a:rPr lang="en-US" dirty="0"/>
              <a:t>George Whitten   resurrection of the nation</a:t>
            </a:r>
          </a:p>
        </p:txBody>
      </p:sp>
      <p:sp>
        <p:nvSpPr>
          <p:cNvPr id="4" name="Header Placeholder 3">
            <a:extLst>
              <a:ext uri="{FF2B5EF4-FFF2-40B4-BE49-F238E27FC236}">
                <a16:creationId xmlns:a16="http://schemas.microsoft.com/office/drawing/2014/main" id="{B2AF1B64-5460-8C4A-8C05-7A68B8B46B1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G-d Intervenes in History Is 64.1</a:t>
            </a:r>
          </a:p>
        </p:txBody>
      </p:sp>
      <p:sp>
        <p:nvSpPr>
          <p:cNvPr id="5" name="Date Placeholder 4">
            <a:extLst>
              <a:ext uri="{FF2B5EF4-FFF2-40B4-BE49-F238E27FC236}">
                <a16:creationId xmlns:a16="http://schemas.microsoft.com/office/drawing/2014/main" id="{1620BFC0-EF95-5EA5-5B0A-9E3B6539FC45}"/>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14.2026 5786</a:t>
            </a:r>
          </a:p>
        </p:txBody>
      </p:sp>
      <p:sp>
        <p:nvSpPr>
          <p:cNvPr id="6" name="Slide Number Placeholder 5">
            <a:extLst>
              <a:ext uri="{FF2B5EF4-FFF2-40B4-BE49-F238E27FC236}">
                <a16:creationId xmlns:a16="http://schemas.microsoft.com/office/drawing/2014/main" id="{37F4250D-70DC-314A-609C-92484A4B64C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38840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CF873-8F1C-A86B-A10F-E7250646F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1C138-8C85-5D5F-FC42-3FFEE858607F}"/>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1B41E925-763C-796D-7E6B-1640DA2605CE}"/>
              </a:ext>
            </a:extLst>
          </p:cNvPr>
          <p:cNvSpPr>
            <a:spLocks noGrp="1"/>
          </p:cNvSpPr>
          <p:nvPr>
            <p:ph type="body" idx="1"/>
          </p:nvPr>
        </p:nvSpPr>
        <p:spPr>
          <a:xfrm>
            <a:off x="381000" y="4191000"/>
            <a:ext cx="6172200" cy="4572000"/>
          </a:xfrm>
        </p:spPr>
        <p:txBody>
          <a:bodyPr/>
          <a:lstStyle/>
          <a:p>
            <a:r>
              <a:rPr lang="en-US" dirty="0"/>
              <a:t>George Whitten   resurrection of the nation</a:t>
            </a:r>
          </a:p>
        </p:txBody>
      </p:sp>
      <p:sp>
        <p:nvSpPr>
          <p:cNvPr id="4" name="Header Placeholder 3">
            <a:extLst>
              <a:ext uri="{FF2B5EF4-FFF2-40B4-BE49-F238E27FC236}">
                <a16:creationId xmlns:a16="http://schemas.microsoft.com/office/drawing/2014/main" id="{4635581A-3A6D-45BA-80DB-0A6CA4F4F87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G-d Intervenes in History Is 64.1</a:t>
            </a:r>
          </a:p>
        </p:txBody>
      </p:sp>
      <p:sp>
        <p:nvSpPr>
          <p:cNvPr id="5" name="Date Placeholder 4">
            <a:extLst>
              <a:ext uri="{FF2B5EF4-FFF2-40B4-BE49-F238E27FC236}">
                <a16:creationId xmlns:a16="http://schemas.microsoft.com/office/drawing/2014/main" id="{F76FEBE1-C49C-67A1-93CA-FD87C1162C70}"/>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14.2026 5786</a:t>
            </a:r>
          </a:p>
        </p:txBody>
      </p:sp>
      <p:sp>
        <p:nvSpPr>
          <p:cNvPr id="6" name="Slide Number Placeholder 5">
            <a:extLst>
              <a:ext uri="{FF2B5EF4-FFF2-40B4-BE49-F238E27FC236}">
                <a16:creationId xmlns:a16="http://schemas.microsoft.com/office/drawing/2014/main" id="{648599D3-2385-A468-2561-3957371A6C1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42741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A8E1-1729-C97E-C227-E595F9984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73263-846E-6DF8-291A-112E5E96A5DF}"/>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52207518-5CDC-BAA2-473C-99CF4D4F568E}"/>
              </a:ext>
            </a:extLst>
          </p:cNvPr>
          <p:cNvSpPr>
            <a:spLocks noGrp="1"/>
          </p:cNvSpPr>
          <p:nvPr>
            <p:ph type="body" idx="1"/>
          </p:nvPr>
        </p:nvSpPr>
        <p:spPr>
          <a:xfrm>
            <a:off x="381000" y="4191000"/>
            <a:ext cx="6172200" cy="4572000"/>
          </a:xfrm>
        </p:spPr>
        <p:txBody>
          <a:bodyPr/>
          <a:lstStyle/>
          <a:p>
            <a:r>
              <a:rPr lang="en-US" dirty="0"/>
              <a:t>George Whitten   resurrection of the nation</a:t>
            </a:r>
          </a:p>
        </p:txBody>
      </p:sp>
      <p:sp>
        <p:nvSpPr>
          <p:cNvPr id="4" name="Header Placeholder 3">
            <a:extLst>
              <a:ext uri="{FF2B5EF4-FFF2-40B4-BE49-F238E27FC236}">
                <a16:creationId xmlns:a16="http://schemas.microsoft.com/office/drawing/2014/main" id="{88221FB0-A87C-792D-B509-8F5BB6E2580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G-d Intervenes in History Is 64.1</a:t>
            </a:r>
          </a:p>
        </p:txBody>
      </p:sp>
      <p:sp>
        <p:nvSpPr>
          <p:cNvPr id="5" name="Date Placeholder 4">
            <a:extLst>
              <a:ext uri="{FF2B5EF4-FFF2-40B4-BE49-F238E27FC236}">
                <a16:creationId xmlns:a16="http://schemas.microsoft.com/office/drawing/2014/main" id="{AD2D310B-C499-D71D-6569-B7BCF05CE828}"/>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14.2026 5786</a:t>
            </a:r>
          </a:p>
        </p:txBody>
      </p:sp>
      <p:sp>
        <p:nvSpPr>
          <p:cNvPr id="6" name="Slide Number Placeholder 5">
            <a:extLst>
              <a:ext uri="{FF2B5EF4-FFF2-40B4-BE49-F238E27FC236}">
                <a16:creationId xmlns:a16="http://schemas.microsoft.com/office/drawing/2014/main" id="{7B46F96A-9957-7E6F-2B3E-6E0D8726C64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30246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F9B0C-2AFB-A149-9896-97D54D390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59A78-D93C-F3FA-5667-82002C1D7337}"/>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E8FC5000-2647-DE64-DEAB-A0BD6532E643}"/>
              </a:ext>
            </a:extLst>
          </p:cNvPr>
          <p:cNvSpPr>
            <a:spLocks noGrp="1"/>
          </p:cNvSpPr>
          <p:nvPr>
            <p:ph type="body" idx="1"/>
          </p:nvPr>
        </p:nvSpPr>
        <p:spPr>
          <a:xfrm>
            <a:off x="381000" y="4191000"/>
            <a:ext cx="6172200" cy="4572000"/>
          </a:xfrm>
        </p:spPr>
        <p:txBody>
          <a:bodyPr/>
          <a:lstStyle/>
          <a:p>
            <a:r>
              <a:rPr lang="en-US" dirty="0"/>
              <a:t>George Whitten   resurrection of the nation</a:t>
            </a:r>
          </a:p>
        </p:txBody>
      </p:sp>
      <p:sp>
        <p:nvSpPr>
          <p:cNvPr id="4" name="Header Placeholder 3">
            <a:extLst>
              <a:ext uri="{FF2B5EF4-FFF2-40B4-BE49-F238E27FC236}">
                <a16:creationId xmlns:a16="http://schemas.microsoft.com/office/drawing/2014/main" id="{D3AD3814-284A-D499-511A-0A1E466ED72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G-d Intervenes in History Is 64.1</a:t>
            </a:r>
          </a:p>
        </p:txBody>
      </p:sp>
      <p:sp>
        <p:nvSpPr>
          <p:cNvPr id="5" name="Date Placeholder 4">
            <a:extLst>
              <a:ext uri="{FF2B5EF4-FFF2-40B4-BE49-F238E27FC236}">
                <a16:creationId xmlns:a16="http://schemas.microsoft.com/office/drawing/2014/main" id="{51D81D77-0D1A-21F9-630B-AA0E31473B55}"/>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14.2026 5786</a:t>
            </a:r>
          </a:p>
        </p:txBody>
      </p:sp>
      <p:sp>
        <p:nvSpPr>
          <p:cNvPr id="6" name="Slide Number Placeholder 5">
            <a:extLst>
              <a:ext uri="{FF2B5EF4-FFF2-40B4-BE49-F238E27FC236}">
                <a16:creationId xmlns:a16="http://schemas.microsoft.com/office/drawing/2014/main" id="{3E512E53-FDF4-117E-6066-46E5B9D927E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34855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A722-27E3-12ED-3B87-1D55E9774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00FE4-FC1C-5C36-2BB7-708F624F2960}"/>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54CA2093-0E4E-2481-7749-084AD5FD613E}"/>
              </a:ext>
            </a:extLst>
          </p:cNvPr>
          <p:cNvSpPr>
            <a:spLocks noGrp="1"/>
          </p:cNvSpPr>
          <p:nvPr>
            <p:ph type="body" idx="1"/>
          </p:nvPr>
        </p:nvSpPr>
        <p:spPr>
          <a:xfrm>
            <a:off x="381000" y="4191000"/>
            <a:ext cx="6172200" cy="4572000"/>
          </a:xfrm>
        </p:spPr>
        <p:txBody>
          <a:bodyPr/>
          <a:lstStyle/>
          <a:p>
            <a:r>
              <a:rPr lang="en-US" dirty="0"/>
              <a:t>George Whitten   resurrection of the nation</a:t>
            </a:r>
          </a:p>
        </p:txBody>
      </p:sp>
      <p:sp>
        <p:nvSpPr>
          <p:cNvPr id="4" name="Header Placeholder 3">
            <a:extLst>
              <a:ext uri="{FF2B5EF4-FFF2-40B4-BE49-F238E27FC236}">
                <a16:creationId xmlns:a16="http://schemas.microsoft.com/office/drawing/2014/main" id="{B1CA4F7D-0993-62AE-F308-CDE4A2E4781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G-d Intervenes in History Is 64.1</a:t>
            </a:r>
          </a:p>
        </p:txBody>
      </p:sp>
      <p:sp>
        <p:nvSpPr>
          <p:cNvPr id="5" name="Date Placeholder 4">
            <a:extLst>
              <a:ext uri="{FF2B5EF4-FFF2-40B4-BE49-F238E27FC236}">
                <a16:creationId xmlns:a16="http://schemas.microsoft.com/office/drawing/2014/main" id="{25A16210-B196-8A90-A968-0FD2C838490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14.2026 5786</a:t>
            </a:r>
          </a:p>
        </p:txBody>
      </p:sp>
      <p:sp>
        <p:nvSpPr>
          <p:cNvPr id="6" name="Slide Number Placeholder 5">
            <a:extLst>
              <a:ext uri="{FF2B5EF4-FFF2-40B4-BE49-F238E27FC236}">
                <a16:creationId xmlns:a16="http://schemas.microsoft.com/office/drawing/2014/main" id="{0603BB83-E0A9-6431-2BFB-A4003454A17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46388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CFCE-2D80-1575-19A1-CD342B3CCAA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9A3C50-674E-E993-7305-663BD444E48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4F0F54E-5EE7-9FFF-5686-6FACF5EEDD9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F997C41E-B29F-FA96-2A1F-87CAE6D7C2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F7F4B73-4500-7831-B439-4852EC5638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756A41-9B1F-82D0-428D-ADAA6B439686}"/>
              </a:ext>
            </a:extLst>
          </p:cNvPr>
          <p:cNvSpPr>
            <a:spLocks noGrp="1" noChangeArrowheads="1"/>
          </p:cNvSpPr>
          <p:nvPr>
            <p:ph type="body" idx="1"/>
          </p:nvPr>
        </p:nvSpPr>
        <p:spPr>
          <a:xfrm>
            <a:off x="152400" y="4114800"/>
            <a:ext cx="6553200" cy="4876800"/>
          </a:xfrm>
        </p:spPr>
        <p:txBody>
          <a:bodyPr/>
          <a:lstStyle/>
          <a:p>
            <a:pPr algn="l"/>
            <a:r>
              <a:rPr lang="en-US" altLang="en-US" dirty="0">
                <a:hlinkClick r:id="rId3"/>
              </a:rPr>
              <a:t>https://cdn.mos.cms.futurecdn.net/N24U8hNqSmy2C8MyFRQsKC-1200-80.jpg</a:t>
            </a:r>
            <a:endParaRPr lang="en-US" altLang="en-US" dirty="0"/>
          </a:p>
          <a:p>
            <a:pPr algn="l"/>
            <a:endParaRPr lang="en-US" altLang="en-US" dirty="0"/>
          </a:p>
          <a:p>
            <a:pPr algn="l"/>
            <a:r>
              <a:rPr lang="en-US" altLang="en-US" dirty="0"/>
              <a:t>Zoom in…</a:t>
            </a:r>
          </a:p>
        </p:txBody>
      </p:sp>
      <p:cxnSp>
        <p:nvCxnSpPr>
          <p:cNvPr id="3" name="Straight Connector 2">
            <a:extLst>
              <a:ext uri="{FF2B5EF4-FFF2-40B4-BE49-F238E27FC236}">
                <a16:creationId xmlns:a16="http://schemas.microsoft.com/office/drawing/2014/main" id="{4E17344C-DCA4-0B14-D646-B7B4ACD290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1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DE91D-928F-E113-CC7E-0834750316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1FF43B-1183-192C-3D5F-F1EAA54DA0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13BDF25C-582B-536C-791C-9325804D7A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FA4A3C5-B753-EE11-3EC5-75EF87FEE2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4D4DEB-CB14-9C71-2CCC-0201F81D36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6AE972-B717-745D-039A-8A65E73D189E}"/>
              </a:ext>
            </a:extLst>
          </p:cNvPr>
          <p:cNvSpPr>
            <a:spLocks noGrp="1" noChangeArrowheads="1"/>
          </p:cNvSpPr>
          <p:nvPr>
            <p:ph type="body" idx="1"/>
          </p:nvPr>
        </p:nvSpPr>
        <p:spPr>
          <a:xfrm>
            <a:off x="152400" y="4114800"/>
            <a:ext cx="6553200" cy="4876800"/>
          </a:xfrm>
        </p:spPr>
        <p:txBody>
          <a:bodyPr/>
          <a:lstStyle/>
          <a:p>
            <a:r>
              <a:rPr lang="en-US" altLang="en-US" sz="1100" dirty="0"/>
              <a:t>https://www.facebook.com/reel/643335811420484</a:t>
            </a:r>
          </a:p>
        </p:txBody>
      </p:sp>
      <p:cxnSp>
        <p:nvCxnSpPr>
          <p:cNvPr id="3" name="Straight Connector 2">
            <a:extLst>
              <a:ext uri="{FF2B5EF4-FFF2-40B4-BE49-F238E27FC236}">
                <a16:creationId xmlns:a16="http://schemas.microsoft.com/office/drawing/2014/main" id="{A4DDAF23-3202-2B75-3C9F-AD728F1E7A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3999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F589-9541-BBB4-1389-A538CF9D34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D1CCD1-4C41-85B2-6FBB-FC775FEDF3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7DA29592-DD29-B154-FD0E-3FE252BB53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ADD235CB-A805-FBAF-DC1B-557A2ACAB3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B172A5-A154-59F3-8D3E-013582D0CF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9B2F4E-4C31-0954-C8DC-D1D7C9D03CD0}"/>
              </a:ext>
            </a:extLst>
          </p:cNvPr>
          <p:cNvSpPr>
            <a:spLocks noGrp="1" noChangeArrowheads="1"/>
          </p:cNvSpPr>
          <p:nvPr>
            <p:ph type="body" idx="1"/>
          </p:nvPr>
        </p:nvSpPr>
        <p:spPr>
          <a:xfrm>
            <a:off x="152400" y="4114800"/>
            <a:ext cx="6553200" cy="4876800"/>
          </a:xfrm>
        </p:spPr>
        <p:txBody>
          <a:bodyPr/>
          <a:lstStyle/>
          <a:p>
            <a:pPr algn="l"/>
            <a:r>
              <a:rPr lang="en-US" altLang="en-US" dirty="0"/>
              <a:t>https://www.livescience.com/archaeology/2000-year-old-stone-receipt-discovered-in-jerusalem</a:t>
            </a:r>
          </a:p>
        </p:txBody>
      </p:sp>
      <p:cxnSp>
        <p:nvCxnSpPr>
          <p:cNvPr id="3" name="Straight Connector 2">
            <a:extLst>
              <a:ext uri="{FF2B5EF4-FFF2-40B4-BE49-F238E27FC236}">
                <a16:creationId xmlns:a16="http://schemas.microsoft.com/office/drawing/2014/main" id="{398FDD08-2496-ECEB-C175-E1CDD977DF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157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F801-B518-8676-FB70-5B59DDC887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612FA2-A396-9DAC-5233-8E10921B93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3AA66298-DC97-844F-758D-54D2CD82794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825E037D-339B-D278-3590-C08593A0DA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02B686-7C73-C377-945C-5D288543999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D09F1F-F0D7-3D40-496D-F7B7D2A059D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hlinkClick r:id="rId3"/>
              </a:rPr>
              <a:t>https://www.livescience.com/archaeology/2000-year-old-stone-receipt-discovered-in-jerusalem</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Road covered over, but excavated as a tunnel.  Was open air in Yeshua’s time.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Another tunnel to Siloam pool goes east, Hezekiah’s tunnel</a:t>
            </a:r>
          </a:p>
          <a:p>
            <a:pPr algn="l"/>
            <a:endParaRPr lang="en-US" altLang="en-US" dirty="0"/>
          </a:p>
        </p:txBody>
      </p:sp>
      <p:cxnSp>
        <p:nvCxnSpPr>
          <p:cNvPr id="3" name="Straight Connector 2">
            <a:extLst>
              <a:ext uri="{FF2B5EF4-FFF2-40B4-BE49-F238E27FC236}">
                <a16:creationId xmlns:a16="http://schemas.microsoft.com/office/drawing/2014/main" id="{F31DF281-CCA1-56EB-4264-78B041661D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783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EF99-0AC0-7A2B-6D7D-68D0C0C1B9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B87CB9-EC9E-72F0-9A9E-F06F70EC7B9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F542E0FD-9E8F-062B-D28F-421B9B779B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B8A3D651-0361-C3CB-45E5-2F53060CE0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86C855-30EE-5D5E-6B11-2214CB2A33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BDF11E-EE5A-A4DB-39A7-06E7B555B779}"/>
              </a:ext>
            </a:extLst>
          </p:cNvPr>
          <p:cNvSpPr>
            <a:spLocks noGrp="1" noChangeArrowheads="1"/>
          </p:cNvSpPr>
          <p:nvPr>
            <p:ph type="body" idx="1"/>
          </p:nvPr>
        </p:nvSpPr>
        <p:spPr>
          <a:xfrm>
            <a:off x="152400" y="4114800"/>
            <a:ext cx="6553200" cy="4876800"/>
          </a:xfrm>
        </p:spPr>
        <p:txBody>
          <a:bodyPr/>
          <a:lstStyle/>
          <a:p>
            <a:pPr algn="l"/>
            <a:r>
              <a:rPr lang="en-US" altLang="en-US" dirty="0">
                <a:hlinkClick r:id="rId3"/>
              </a:rPr>
              <a:t>https://youtu.be/K-ov-VCS6j4</a:t>
            </a:r>
            <a:endParaRPr lang="en-US" altLang="en-US" dirty="0"/>
          </a:p>
          <a:p>
            <a:pPr algn="l"/>
            <a:endParaRPr lang="en-US" altLang="en-US" dirty="0"/>
          </a:p>
          <a:p>
            <a:pPr algn="l"/>
            <a:r>
              <a:rPr lang="en-US" altLang="en-US" dirty="0"/>
              <a:t>We will go there.   Newly opened Pilgrim Road</a:t>
            </a:r>
          </a:p>
        </p:txBody>
      </p:sp>
      <p:cxnSp>
        <p:nvCxnSpPr>
          <p:cNvPr id="3" name="Straight Connector 2">
            <a:extLst>
              <a:ext uri="{FF2B5EF4-FFF2-40B4-BE49-F238E27FC236}">
                <a16:creationId xmlns:a16="http://schemas.microsoft.com/office/drawing/2014/main" id="{DEACE4E9-D070-9343-269B-DDCAB97F5A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657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FE86-96A9-CADF-A2FC-3650F0A9D4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3D8932-8CFD-491E-7E96-25368B4928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E8196A72-4B0D-532E-58EC-1ED45CC00A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73CE1836-30BF-68EC-31E9-B52508B7D6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3D2FB06-6709-9A5D-AD65-372A4BA7503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D07EB10-5415-D944-FA52-B666F1136101}"/>
              </a:ext>
            </a:extLst>
          </p:cNvPr>
          <p:cNvSpPr>
            <a:spLocks noGrp="1" noChangeArrowheads="1"/>
          </p:cNvSpPr>
          <p:nvPr>
            <p:ph type="body" idx="1"/>
          </p:nvPr>
        </p:nvSpPr>
        <p:spPr>
          <a:xfrm>
            <a:off x="152400" y="4114800"/>
            <a:ext cx="6553200" cy="4876800"/>
          </a:xfrm>
        </p:spPr>
        <p:txBody>
          <a:bodyPr/>
          <a:lstStyle/>
          <a:p>
            <a:pPr algn="l"/>
            <a:r>
              <a:rPr lang="en-US" altLang="en-US" dirty="0"/>
              <a:t>Faith in covenantal promises, and prayer</a:t>
            </a:r>
          </a:p>
        </p:txBody>
      </p:sp>
      <p:cxnSp>
        <p:nvCxnSpPr>
          <p:cNvPr id="3" name="Straight Connector 2">
            <a:extLst>
              <a:ext uri="{FF2B5EF4-FFF2-40B4-BE49-F238E27FC236}">
                <a16:creationId xmlns:a16="http://schemas.microsoft.com/office/drawing/2014/main" id="{EA3F21B0-87FA-49BB-72C7-AE12852874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690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0715-5C13-7A9B-32BC-62F214EC9C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8920B7-94F3-4C27-D76D-D5F0287914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F4FFE9FE-4160-F512-8200-44A43F4D9F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55FD9E86-AFB0-D53D-1153-42E5CC8A57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A0D5E7-124B-0EC7-098D-A7A25D941B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6D9752-AAC5-AC2F-BD8D-A7CC7D12CB3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2F0173B-E4F0-4981-19DF-A94D461FD8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247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569E-1DD0-D9A7-8AF2-A0809B9600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F90E23-AFBD-2C6D-F8B6-5E2A79ACF3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42C7AAA0-708E-9F4A-B416-DC1F5ECA17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F5E5D62A-5B00-AD5B-2E00-ABC256AD27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F921C0-4B93-4C93-C233-C6B680AC7C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73A578-18EA-C48A-0291-30FC07CECD4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9AF0076-00B5-E52D-C970-3BD60B80D4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96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ADA6-0B64-046A-B260-C47B1B5386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6F092E-1D32-1C1C-2E70-7AE0DA36BF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5D2FD335-6287-A0B2-8741-F57601C2FD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FC21C03-4342-1520-02F4-D5EB6A1126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FB3182-6EE9-7E0F-C70F-037F5A0578A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3057DE-B3DD-E9B9-F137-53C57E32355F}"/>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https://www.youtube.com/live/7n9vZRC2r5U</a:t>
            </a:r>
          </a:p>
          <a:p>
            <a:pPr algn="l"/>
            <a:r>
              <a:rPr lang="en-US" altLang="en-US" dirty="0"/>
              <a:t>What is it about your life you don’t like?   Surrender it to G-d!!</a:t>
            </a:r>
          </a:p>
        </p:txBody>
      </p:sp>
      <p:cxnSp>
        <p:nvCxnSpPr>
          <p:cNvPr id="3" name="Straight Connector 2">
            <a:extLst>
              <a:ext uri="{FF2B5EF4-FFF2-40B4-BE49-F238E27FC236}">
                <a16:creationId xmlns:a16="http://schemas.microsoft.com/office/drawing/2014/main" id="{BE163181-2E5D-9FAD-9656-C8ED61DC4F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6493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E3547-C120-580C-B677-81BCC7322E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71F40C-BFAD-0808-83F5-7223EFE6AD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F735C85-8C67-FD81-34F3-2E451EEEC2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65B6A468-EBE3-1A7C-282E-B6920753E2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E5B7AC-899E-7A86-4A1F-54DB801D0D5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015C61-7359-5050-3F10-6BD13F66ED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0DC350C-C5B7-1234-11A8-EBDCD6DE5AB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773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F7664-3067-F12B-B919-8682EB9B68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C7FC1C-8F18-D17B-996C-B3D58B6B5F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EF1209D0-5606-03E1-A361-D84A7B18B0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C8810A39-3826-10CF-F56A-90B00002F7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B6CA96-D4F1-159E-AAF5-FCFB1C7223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CC20CA8-A36D-E5B2-E909-37FD7545C76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81678C7-8A56-1F35-7700-9ADC41FC8B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584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Covenantal unity changes the world.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9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53A87-49DB-EC92-A47E-AC8112F87D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278882-2B6F-8404-3426-C21E1E4067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24E3C741-8F5A-54C2-6357-A321E57DA1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883227E1-E7D0-48CE-CB29-C37DBFEB503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4B527B-98D9-6D54-5C1A-356DED949E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083632-6BA8-B8BC-3D13-6CCD5079DB64}"/>
              </a:ext>
            </a:extLst>
          </p:cNvPr>
          <p:cNvSpPr>
            <a:spLocks noGrp="1" noChangeArrowheads="1"/>
          </p:cNvSpPr>
          <p:nvPr>
            <p:ph type="body" idx="1"/>
          </p:nvPr>
        </p:nvSpPr>
        <p:spPr>
          <a:xfrm>
            <a:off x="152400" y="4114800"/>
            <a:ext cx="6553200" cy="4876800"/>
          </a:xfrm>
        </p:spPr>
        <p:txBody>
          <a:bodyPr/>
          <a:lstStyle/>
          <a:p>
            <a:r>
              <a:rPr lang="en-US" altLang="en-US" sz="1100" dirty="0"/>
              <a:t>Cosycutome.com</a:t>
            </a:r>
          </a:p>
        </p:txBody>
      </p:sp>
      <p:cxnSp>
        <p:nvCxnSpPr>
          <p:cNvPr id="3" name="Straight Connector 2">
            <a:extLst>
              <a:ext uri="{FF2B5EF4-FFF2-40B4-BE49-F238E27FC236}">
                <a16:creationId xmlns:a16="http://schemas.microsoft.com/office/drawing/2014/main" id="{4F29E9AF-1A1E-40F4-590C-6F02256487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6797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7F8C0-FDD4-6EEB-1C96-05F8028452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3211AF-0D9E-3FCA-D57A-E93D9BF0B7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CEC2EEB6-610A-0E4F-B4D2-9B273C3C67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9377B764-AB73-70FD-C135-C9AD0BEFB38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4EBAC9C-9A13-2DE4-6BCF-DF0A782B67D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909A823-D331-5AC8-3C71-60733BD1E6F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9A251B6-49ED-4F83-43F9-DEC0607339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9231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0A091-CB92-65F0-1208-F47BBDD3FC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0DB791-1533-1A53-B1FE-E483544D093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77DCD1E-06C1-CBBD-5126-724BF8B63C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7EA5202B-09E1-D80A-7F07-9FA6086519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C3326E-AB8B-EFD1-4FFC-6B5842EB59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0CDF92-809E-0119-AD39-FD509048C0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72B74AF-1AE3-7477-7F89-048D287886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1220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6CF8-DA90-857F-224B-8B8859AA0F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D6F062-BD9D-E64C-1BF8-0B2FF61659E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77E7FCF8-84AB-8752-01D9-B4E6230508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A08E4F07-6E77-437E-1772-19393686E1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7D483D-15AA-B076-14B9-BFFB3D402D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D21ED3-9868-C472-DAE0-7A03B440FC0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8313F60-EA0E-5219-C918-84CB2EEA7A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340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0B4EA-4F64-5B4F-38B6-AA0DB60392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7B19CA-94FF-D529-936B-DA569CA0C9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EBF7681D-AEFD-90DD-22B7-065045150C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DA2F376E-B17F-B927-3EF9-30A806EDC3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C4745A-9E6D-64C7-2FA9-19D18C05E7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56EED4B-C0C9-788C-AA23-D10FAC7676D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254CCCA-7FB0-0D79-074C-B949A7504A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37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1691-9C13-04A7-CFC9-5383EF3AFB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5A6A9B-DB95-FC02-42E7-5757E8BF69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D7AB7D38-07C8-DB64-50AC-4E676A0A01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1A93D95A-4B9E-3E3F-66DC-0C713ABD64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0BE010-3711-DF50-A31A-17A5325E8E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CF48639-C6CF-6942-F5AF-FDCA225DD978}"/>
              </a:ext>
            </a:extLst>
          </p:cNvPr>
          <p:cNvSpPr>
            <a:spLocks noGrp="1" noChangeArrowheads="1"/>
          </p:cNvSpPr>
          <p:nvPr>
            <p:ph type="body" idx="1"/>
          </p:nvPr>
        </p:nvSpPr>
        <p:spPr>
          <a:xfrm>
            <a:off x="152400" y="4114800"/>
            <a:ext cx="6553200" cy="4876800"/>
          </a:xfrm>
        </p:spPr>
        <p:txBody>
          <a:bodyPr/>
          <a:lstStyle/>
          <a:p>
            <a:pPr algn="l"/>
            <a:r>
              <a:rPr lang="en-US" altLang="en-US" dirty="0"/>
              <a:t>Cosycutome.com</a:t>
            </a:r>
          </a:p>
          <a:p>
            <a:r>
              <a:rPr lang="en-US" altLang="en-US" dirty="0"/>
              <a:t>I’m NOT endorsing Star Wars mysticism.   Just a Dad joke. </a:t>
            </a:r>
          </a:p>
          <a:p>
            <a:r>
              <a:rPr lang="en-US" altLang="en-US" dirty="0"/>
              <a:t>From Ben Troyer tree trimmer</a:t>
            </a:r>
          </a:p>
          <a:p>
            <a:pPr algn="l"/>
            <a:r>
              <a:rPr lang="en-US" altLang="en-US" dirty="0"/>
              <a:t>But here, G-d changed the outcome of an event…</a:t>
            </a:r>
          </a:p>
        </p:txBody>
      </p:sp>
      <p:cxnSp>
        <p:nvCxnSpPr>
          <p:cNvPr id="3" name="Straight Connector 2">
            <a:extLst>
              <a:ext uri="{FF2B5EF4-FFF2-40B4-BE49-F238E27FC236}">
                <a16:creationId xmlns:a16="http://schemas.microsoft.com/office/drawing/2014/main" id="{44766F36-3F98-81F5-352F-CB322E5D206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71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5ACA-7523-33A2-AA0B-3FA0C16EBD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92EBFF-9EDE-BFD0-F009-D109FFE4E6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Intervenes in History Is 64.1</a:t>
            </a:r>
          </a:p>
        </p:txBody>
      </p:sp>
      <p:sp>
        <p:nvSpPr>
          <p:cNvPr id="5" name="Rectangle 3">
            <a:extLst>
              <a:ext uri="{FF2B5EF4-FFF2-40B4-BE49-F238E27FC236}">
                <a16:creationId xmlns:a16="http://schemas.microsoft.com/office/drawing/2014/main" id="{6EEBE1C3-376D-7DB2-37F6-2A4D37E911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14.2026 5786</a:t>
            </a:r>
          </a:p>
        </p:txBody>
      </p:sp>
      <p:sp>
        <p:nvSpPr>
          <p:cNvPr id="6" name="Rectangle 7">
            <a:extLst>
              <a:ext uri="{FF2B5EF4-FFF2-40B4-BE49-F238E27FC236}">
                <a16:creationId xmlns:a16="http://schemas.microsoft.com/office/drawing/2014/main" id="{78E38B43-D00B-B34B-B5B7-3D6B5AA2A2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D6FBBD-6E3C-A20E-D73F-F0420927723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D33794-0BEC-0B41-CD09-41B8CEEBD4F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08D2359-E068-15F8-4F88-523F3B9720A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33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76B5-B1D6-3C50-C196-D674F2CE42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EA05D8C-2E2D-8522-B670-71183A55B0F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65C65EF-7480-C11B-5F7D-D11A7AA4DA56}"/>
              </a:ext>
            </a:extLst>
          </p:cNvPr>
          <p:cNvPicPr>
            <a:picLocks noChangeAspect="1"/>
          </p:cNvPicPr>
          <p:nvPr/>
        </p:nvPicPr>
        <p:blipFill>
          <a:blip r:embed="rId3"/>
          <a:stretch>
            <a:fillRect/>
          </a:stretch>
        </p:blipFill>
        <p:spPr>
          <a:xfrm>
            <a:off x="2756647" y="0"/>
            <a:ext cx="3630706" cy="5143500"/>
          </a:xfrm>
          <a:prstGeom prst="rect">
            <a:avLst/>
          </a:prstGeom>
        </p:spPr>
      </p:pic>
    </p:spTree>
    <p:extLst>
      <p:ext uri="{BB962C8B-B14F-4D97-AF65-F5344CB8AC3E}">
        <p14:creationId xmlns:p14="http://schemas.microsoft.com/office/powerpoint/2010/main" val="203442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9FD2-4C11-FA73-2C4A-BA7B0A6485E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DCB17D5-4837-2ADC-7B26-15E92F90195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9F6D9A2-2656-D9DB-496E-C788DFC73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62B613AF-1CC3-6FFB-2ECB-E8B913889A5E}"/>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to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Illustration: Return of the Jews</a:t>
            </a:r>
          </a:p>
        </p:txBody>
      </p:sp>
    </p:spTree>
    <p:extLst>
      <p:ext uri="{BB962C8B-B14F-4D97-AF65-F5344CB8AC3E}">
        <p14:creationId xmlns:p14="http://schemas.microsoft.com/office/powerpoint/2010/main" val="182158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60C0-55B5-D16B-89BF-A1D0273ABA0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D62C08-9F7B-4C46-CCDA-C5A6CB522E8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Yeshayahu / Is 63.19.-64.3 [64.1-4]</a:t>
            </a:r>
            <a:r>
              <a:rPr lang="en-US" sz="4000" dirty="0">
                <a:solidFill>
                  <a:schemeClr val="tx1"/>
                </a:solidFill>
                <a:latin typeface="Arial Rounded MT Bold" panose="020F0704030504030204" pitchFamily="34" charset="0"/>
              </a:rPr>
              <a:t> We wish </a:t>
            </a:r>
            <a:r>
              <a:rPr lang="en-US" sz="4000" u="sng" dirty="0">
                <a:solidFill>
                  <a:srgbClr val="FFFF66"/>
                </a:solidFill>
                <a:latin typeface="Arial Rounded MT Bold" panose="020F0704030504030204" pitchFamily="34" charset="0"/>
              </a:rPr>
              <a:t>you would tear open heaven and come down</a:t>
            </a:r>
            <a:r>
              <a:rPr lang="en-US" sz="4000" dirty="0">
                <a:solidFill>
                  <a:schemeClr val="tx1"/>
                </a:solidFill>
                <a:latin typeface="Arial Rounded MT Bold" panose="020F0704030504030204" pitchFamily="34" charset="0"/>
              </a:rPr>
              <a:t>, so the mountains would shake at your presence!  It would be like fire kindling the brush, and the fire then makes the water boil. </a:t>
            </a:r>
            <a:r>
              <a:rPr lang="en-US" sz="4000" u="sng" dirty="0">
                <a:solidFill>
                  <a:srgbClr val="FFFF66"/>
                </a:solidFill>
                <a:latin typeface="Arial Rounded MT Bold" panose="020F0704030504030204" pitchFamily="34" charset="0"/>
              </a:rPr>
              <a:t>Then your enemies would know your name, the nations would tremble before you! </a:t>
            </a:r>
          </a:p>
        </p:txBody>
      </p:sp>
    </p:spTree>
    <p:extLst>
      <p:ext uri="{BB962C8B-B14F-4D97-AF65-F5344CB8AC3E}">
        <p14:creationId xmlns:p14="http://schemas.microsoft.com/office/powerpoint/2010/main" val="146280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5ED9A-3440-61B4-0B42-324D571107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9857FBA-9B57-A79D-F90D-74A64EB52FE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 Is 63.19.-64.3 [64.1-4]</a:t>
            </a:r>
            <a:r>
              <a:rPr lang="en-US" sz="4000" dirty="0">
                <a:solidFill>
                  <a:schemeClr val="tx1"/>
                </a:solidFill>
                <a:latin typeface="Arial Rounded MT Bold" panose="020F0704030504030204" pitchFamily="34" charset="0"/>
              </a:rPr>
              <a:t>  When you did </a:t>
            </a:r>
            <a:r>
              <a:rPr lang="en-US" sz="4000" u="sng" dirty="0">
                <a:solidFill>
                  <a:srgbClr val="FFFF66"/>
                </a:solidFill>
                <a:latin typeface="Arial Rounded MT Bold" panose="020F0704030504030204" pitchFamily="34" charset="0"/>
              </a:rPr>
              <a:t>tremendous things that we were not expecting, we wished that you would come down</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230858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543D5-FBA7-F82D-E743-239088FB16A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33B7F1-75EC-D976-5DD6-C1FE96D513C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 Is 63.19.-64.3 [64.1-4]</a:t>
            </a:r>
            <a:r>
              <a:rPr lang="en-US" sz="4000" dirty="0">
                <a:solidFill>
                  <a:schemeClr val="tx1"/>
                </a:solidFill>
                <a:latin typeface="Arial Rounded MT Bold" panose="020F0704030504030204" pitchFamily="34" charset="0"/>
              </a:rPr>
              <a:t> so that </a:t>
            </a:r>
            <a:r>
              <a:rPr lang="en-US" sz="4000" u="sng" dirty="0">
                <a:solidFill>
                  <a:srgbClr val="FFFF66"/>
                </a:solidFill>
                <a:latin typeface="Arial Rounded MT Bold" panose="020F0704030504030204" pitchFamily="34" charset="0"/>
              </a:rPr>
              <a:t>the mountains would shake at your presence!</a:t>
            </a:r>
            <a:r>
              <a:rPr lang="en-US" sz="4000" dirty="0">
                <a:solidFill>
                  <a:schemeClr val="tx1"/>
                </a:solidFill>
                <a:latin typeface="Arial Rounded MT Bold" panose="020F0704030504030204" pitchFamily="34" charset="0"/>
              </a:rPr>
              <a:t> No one has ever heard, no ear perceived, no eye seen, any God but you. </a:t>
            </a:r>
            <a:r>
              <a:rPr lang="en-US" sz="4000" u="sng" dirty="0">
                <a:solidFill>
                  <a:srgbClr val="FFFF66"/>
                </a:solidFill>
                <a:latin typeface="Arial Rounded MT Bold" panose="020F0704030504030204" pitchFamily="34" charset="0"/>
              </a:rPr>
              <a:t>You work for him who waits for you</a:t>
            </a:r>
            <a:r>
              <a:rPr lang="en-US" sz="4000" dirty="0">
                <a:solidFill>
                  <a:srgbClr val="FFFF66"/>
                </a:solidFill>
                <a:latin typeface="Arial Rounded MT Bold" panose="020F0704030504030204" pitchFamily="34" charset="0"/>
              </a:rPr>
              <a:t>.</a:t>
            </a:r>
          </a:p>
        </p:txBody>
      </p:sp>
    </p:spTree>
    <p:extLst>
      <p:ext uri="{BB962C8B-B14F-4D97-AF65-F5344CB8AC3E}">
        <p14:creationId xmlns:p14="http://schemas.microsoft.com/office/powerpoint/2010/main" val="3009064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B825-D569-E0BB-468E-5B916D708E8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A72173F-6183-5B1F-2A59-E47E666AE32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DCA818A-04C6-BF76-2FB8-E4B68E028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50F83C38-562C-D401-E0DA-3A04BF71FCB8}"/>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rgbClr val="FFFF99"/>
                </a:solidFill>
              </a:rPr>
              <a:t>Theological basis: to make us </a:t>
            </a:r>
          </a:p>
          <a:p>
            <a:pPr algn="l"/>
            <a:r>
              <a:rPr lang="en-US" dirty="0">
                <a:solidFill>
                  <a:srgbClr val="FFFF99"/>
                </a:solidFill>
              </a:rPr>
              <a:t>     holy through faith in covenantal</a:t>
            </a:r>
          </a:p>
          <a:p>
            <a:pPr algn="l"/>
            <a:r>
              <a:rPr lang="en-US" dirty="0">
                <a:solidFill>
                  <a:srgbClr val="FFFF99"/>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Illustration: Return of the Jews</a:t>
            </a:r>
          </a:p>
        </p:txBody>
      </p:sp>
    </p:spTree>
    <p:extLst>
      <p:ext uri="{BB962C8B-B14F-4D97-AF65-F5344CB8AC3E}">
        <p14:creationId xmlns:p14="http://schemas.microsoft.com/office/powerpoint/2010/main" val="296785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B4FE7-4B98-6704-9B94-C2DBB662A0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11C032-4C4D-CE6E-16A7-ECA4FC75C3D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From Britannica.com:</a:t>
            </a:r>
          </a:p>
          <a:p>
            <a:pPr algn="l"/>
            <a:r>
              <a:rPr lang="en-US" sz="4000" u="sng" dirty="0">
                <a:solidFill>
                  <a:schemeClr val="tx1"/>
                </a:solidFill>
                <a:latin typeface="Arial Rounded MT Bold" panose="020F0704030504030204" pitchFamily="34" charset="0"/>
              </a:rPr>
              <a:t>History</a:t>
            </a:r>
            <a:r>
              <a:rPr lang="en-US" sz="4000" dirty="0">
                <a:solidFill>
                  <a:schemeClr val="tx1"/>
                </a:solidFill>
                <a:latin typeface="Arial Rounded MT Bold" panose="020F0704030504030204" pitchFamily="34" charset="0"/>
              </a:rPr>
              <a:t> is the discipline that studies the chronological record of events, usually attempting, on the basis of a critical examination of source materials, </a:t>
            </a:r>
            <a:r>
              <a:rPr lang="en-US" sz="4000" u="sng" dirty="0">
                <a:solidFill>
                  <a:srgbClr val="FFFF66"/>
                </a:solidFill>
                <a:latin typeface="Arial Rounded MT Bold" panose="020F0704030504030204" pitchFamily="34" charset="0"/>
              </a:rPr>
              <a:t>to explain events.</a:t>
            </a:r>
          </a:p>
        </p:txBody>
      </p:sp>
    </p:spTree>
    <p:extLst>
      <p:ext uri="{BB962C8B-B14F-4D97-AF65-F5344CB8AC3E}">
        <p14:creationId xmlns:p14="http://schemas.microsoft.com/office/powerpoint/2010/main" val="318374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85EB-8A1E-B7F8-9B98-DD9B6E9F86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05D455E-747F-D9A6-2D14-9C9A03431C9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Eph.1.4-6</a:t>
            </a:r>
            <a:r>
              <a:rPr lang="en-US" sz="4000" dirty="0">
                <a:solidFill>
                  <a:schemeClr val="tx1"/>
                </a:solidFill>
                <a:latin typeface="Arial Rounded MT Bold" panose="020F0704030504030204" pitchFamily="34" charset="0"/>
              </a:rPr>
              <a:t> God and Father of our Lord Yeshua the Messiah…chose us in the Messiah </a:t>
            </a:r>
            <a:r>
              <a:rPr lang="en-US" sz="4000" u="sng" dirty="0">
                <a:solidFill>
                  <a:srgbClr val="FFFF66"/>
                </a:solidFill>
                <a:latin typeface="Arial Rounded MT Bold" panose="020F0704030504030204" pitchFamily="34" charset="0"/>
              </a:rPr>
              <a:t>before the foundation of the world, to be holy and blameless before Him in love. </a:t>
            </a:r>
          </a:p>
        </p:txBody>
      </p:sp>
    </p:spTree>
    <p:extLst>
      <p:ext uri="{BB962C8B-B14F-4D97-AF65-F5344CB8AC3E}">
        <p14:creationId xmlns:p14="http://schemas.microsoft.com/office/powerpoint/2010/main" val="2704186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5A2EF-578A-80E4-60E5-5DFF384375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85485C-1F3A-1100-B40B-FDAAE43EFC2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Eph.1.4-6</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He predestined us for adoption as sons through Messiah Yeshua</a:t>
            </a:r>
            <a:r>
              <a:rPr lang="en-US" sz="4000" dirty="0">
                <a:solidFill>
                  <a:schemeClr val="tx1"/>
                </a:solidFill>
                <a:latin typeface="Arial Rounded MT Bold" panose="020F0704030504030204" pitchFamily="34" charset="0"/>
              </a:rPr>
              <a:t>, in keeping with the good pleasure of His will— to the glorious praise of His grace, with which He favored us through the One He loves!</a:t>
            </a:r>
          </a:p>
        </p:txBody>
      </p:sp>
    </p:spTree>
    <p:extLst>
      <p:ext uri="{BB962C8B-B14F-4D97-AF65-F5344CB8AC3E}">
        <p14:creationId xmlns:p14="http://schemas.microsoft.com/office/powerpoint/2010/main" val="2253269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DB2D-8C77-9FB3-C261-67FD1E4791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96AA4A-BFA7-E59B-9043-CFD209B2C424}"/>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History = His story</a:t>
            </a:r>
          </a:p>
        </p:txBody>
      </p:sp>
    </p:spTree>
    <p:extLst>
      <p:ext uri="{BB962C8B-B14F-4D97-AF65-F5344CB8AC3E}">
        <p14:creationId xmlns:p14="http://schemas.microsoft.com/office/powerpoint/2010/main" val="31175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1318-1CD5-992F-0816-6C57877A5D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C3622BE-CEA4-19DB-45D8-7D1DBD65E04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9.14-18 </a:t>
            </a:r>
            <a:r>
              <a:rPr lang="en-US" sz="4000" dirty="0">
                <a:solidFill>
                  <a:schemeClr val="tx1"/>
                </a:solidFill>
                <a:latin typeface="Arial Rounded MT Bold" panose="020F0704030504030204" pitchFamily="34" charset="0"/>
              </a:rPr>
              <a:t> There is no injustice with God, is there? May it never be! For to Moshe He says, “I will have mercy on whom I have mercy,  and I will have compassion on whom I have compassion.” So, then it does not depend on the one who wills or the one who strives, </a:t>
            </a:r>
          </a:p>
        </p:txBody>
      </p:sp>
    </p:spTree>
    <p:extLst>
      <p:ext uri="{BB962C8B-B14F-4D97-AF65-F5344CB8AC3E}">
        <p14:creationId xmlns:p14="http://schemas.microsoft.com/office/powerpoint/2010/main" val="153562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44BC5-5B79-3B48-FE37-10828EEC2B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9661A7-8552-3978-F647-A7454B2F416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01703C1-2FD7-30A1-459C-E324ED3E99C3}"/>
              </a:ext>
            </a:extLst>
          </p:cNvPr>
          <p:cNvPicPr>
            <a:picLocks noChangeAspect="1"/>
          </p:cNvPicPr>
          <p:nvPr/>
        </p:nvPicPr>
        <p:blipFill>
          <a:blip r:embed="rId3"/>
          <a:stretch>
            <a:fillRect/>
          </a:stretch>
        </p:blipFill>
        <p:spPr>
          <a:xfrm>
            <a:off x="2595526" y="0"/>
            <a:ext cx="3952947" cy="5143500"/>
          </a:xfrm>
          <a:prstGeom prst="rect">
            <a:avLst/>
          </a:prstGeom>
        </p:spPr>
      </p:pic>
    </p:spTree>
    <p:extLst>
      <p:ext uri="{BB962C8B-B14F-4D97-AF65-F5344CB8AC3E}">
        <p14:creationId xmlns:p14="http://schemas.microsoft.com/office/powerpoint/2010/main" val="867144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B325-A269-6F2C-014E-C9B8B4992B4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890A175-7A80-8F7F-EE9D-50BAF6BA854C}"/>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Ro 9.14-18 </a:t>
            </a:r>
            <a:r>
              <a:rPr lang="en-US" sz="4000" dirty="0">
                <a:solidFill>
                  <a:schemeClr val="tx1"/>
                </a:solidFill>
                <a:latin typeface="Arial Rounded MT Bold" panose="020F0704030504030204" pitchFamily="34" charset="0"/>
              </a:rPr>
              <a:t> but on God who shows mercy. For the Scripture says to Pharaoh, “For this very purpose I raised you up—to demonstrate My power in you, so My name might be proclaimed in all the earth.”  So, then He has mercy on whom He wills, and He hardens whom He wills.</a:t>
            </a:r>
          </a:p>
        </p:txBody>
      </p:sp>
    </p:spTree>
    <p:extLst>
      <p:ext uri="{BB962C8B-B14F-4D97-AF65-F5344CB8AC3E}">
        <p14:creationId xmlns:p14="http://schemas.microsoft.com/office/powerpoint/2010/main" val="357929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54BE-A237-E1F0-0D9F-DF1970FD57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641DD4-E0D7-90B3-31A3-43283118E18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1.12-14 </a:t>
            </a:r>
            <a:r>
              <a:rPr lang="en-US" sz="4000" dirty="0">
                <a:solidFill>
                  <a:schemeClr val="tx1"/>
                </a:solidFill>
                <a:latin typeface="Arial Rounded MT Bold" panose="020F0704030504030204" pitchFamily="34" charset="0"/>
              </a:rPr>
              <a:t>To as many as did receive him, to those who put their trust in his person and power, he gave the right to become children of God, not because of bloodline, physical impulse, or human intention but because of God. </a:t>
            </a:r>
          </a:p>
        </p:txBody>
      </p:sp>
    </p:spTree>
    <p:extLst>
      <p:ext uri="{BB962C8B-B14F-4D97-AF65-F5344CB8AC3E}">
        <p14:creationId xmlns:p14="http://schemas.microsoft.com/office/powerpoint/2010/main" val="2646382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AAFF-F532-2D6D-0A4F-7FA84FA6C2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FDCF91-826C-7530-5AE7-C858C1126A97}"/>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Yn 1.12-14 </a:t>
            </a:r>
            <a:r>
              <a:rPr lang="en-US" sz="4000" dirty="0">
                <a:solidFill>
                  <a:schemeClr val="tx1"/>
                </a:solidFill>
                <a:latin typeface="Arial Rounded MT Bold" panose="020F0704030504030204" pitchFamily="34" charset="0"/>
              </a:rPr>
              <a:t>To as many as did receive him, to those who put their trust in his person and power, he gave the right to become children of God, not because of </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bloodline, [</a:t>
            </a:r>
            <a:r>
              <a:rPr lang="en-US" sz="4000" dirty="0" err="1">
                <a:solidFill>
                  <a:schemeClr val="tx1"/>
                </a:solidFill>
                <a:latin typeface="Arial Rounded MT Bold" panose="020F0704030504030204" pitchFamily="34" charset="0"/>
              </a:rPr>
              <a:t>Hebew</a:t>
            </a:r>
            <a:r>
              <a:rPr lang="en-US" sz="4000" dirty="0">
                <a:solidFill>
                  <a:schemeClr val="tx1"/>
                </a:solidFill>
                <a:latin typeface="Arial Rounded MT Bold" panose="020F0704030504030204" pitchFamily="34" charset="0"/>
              </a:rPr>
              <a:t> ancestry]</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physical impulse [will to obey]</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or human intention [other religions], </a:t>
            </a:r>
          </a:p>
          <a:p>
            <a:pPr algn="l"/>
            <a:r>
              <a:rPr lang="en-US" sz="4000" dirty="0">
                <a:solidFill>
                  <a:schemeClr val="tx1"/>
                </a:solidFill>
                <a:latin typeface="Arial Rounded MT Bold" panose="020F0704030504030204" pitchFamily="34" charset="0"/>
              </a:rPr>
              <a:t>but because of God. </a:t>
            </a:r>
          </a:p>
        </p:txBody>
      </p:sp>
    </p:spTree>
    <p:extLst>
      <p:ext uri="{BB962C8B-B14F-4D97-AF65-F5344CB8AC3E}">
        <p14:creationId xmlns:p14="http://schemas.microsoft.com/office/powerpoint/2010/main" val="19896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AFD18-0077-D612-C7FC-257CEB8B7CA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F96268-25AA-E06C-7909-BAA3D8A3F82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1.12-14  </a:t>
            </a:r>
            <a:r>
              <a:rPr lang="en-US" sz="4000" dirty="0">
                <a:solidFill>
                  <a:schemeClr val="tx1"/>
                </a:solidFill>
                <a:latin typeface="Arial Rounded MT Bold" panose="020F0704030504030204" pitchFamily="34" charset="0"/>
              </a:rPr>
              <a:t>The Word became a human being and lived with us, and we saw his Sh’khinah, the Sh’khinah of the Father’s only Son, full of grace and truth.</a:t>
            </a:r>
          </a:p>
        </p:txBody>
      </p:sp>
    </p:spTree>
    <p:extLst>
      <p:ext uri="{BB962C8B-B14F-4D97-AF65-F5344CB8AC3E}">
        <p14:creationId xmlns:p14="http://schemas.microsoft.com/office/powerpoint/2010/main" val="1907717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C2D2F-9595-943F-7086-50659247E9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8E45BB1-42E7-CBD6-4F0E-51D58883945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C9A98C3-2E77-8AA0-7ABF-532FC2560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923658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E364-9B91-9820-5A3A-73C1556209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8F28D08-6772-CB23-D68B-8F905041632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B21EA06-6D02-30FE-631D-B2DEAF14B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E23B420B-0681-D1B0-A41F-082D51EAC9A4}"/>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to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a:t>
            </a:r>
            <a:r>
              <a:rPr lang="en-US" u="sng" dirty="0">
                <a:solidFill>
                  <a:srgbClr val="FFFF99"/>
                </a:solidFill>
              </a:rPr>
              <a:t>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Illustration: Return of the Jews</a:t>
            </a:r>
          </a:p>
        </p:txBody>
      </p:sp>
    </p:spTree>
    <p:extLst>
      <p:ext uri="{BB962C8B-B14F-4D97-AF65-F5344CB8AC3E}">
        <p14:creationId xmlns:p14="http://schemas.microsoft.com/office/powerpoint/2010/main" val="141200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F2797-480D-4E45-422B-941259D103B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5D6F56F-20E6-8EE8-C0CF-0AD7FE6FE71C}"/>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The name Beersheba </a:t>
            </a:r>
            <a:r>
              <a:rPr lang="en-US" sz="4000" b="1" dirty="0">
                <a:solidFill>
                  <a:schemeClr val="tx1"/>
                </a:solidFill>
                <a:latin typeface="Arial Rounded MT Bold" panose="020F0704030504030204" pitchFamily="34" charset="0"/>
              </a:rPr>
              <a:t>(</a:t>
            </a:r>
            <a:r>
              <a:rPr lang="he-IL" sz="4800" b="1" dirty="0">
                <a:solidFill>
                  <a:schemeClr val="tx1"/>
                </a:solidFill>
                <a:latin typeface="David" panose="020E0502060401010101" pitchFamily="34" charset="-79"/>
                <a:cs typeface="David" panose="020E0502060401010101" pitchFamily="34" charset="-79"/>
              </a:rPr>
              <a:t>בְּאֵר</a:t>
            </a:r>
            <a:r>
              <a:rPr lang="he-IL" sz="4800" b="1" dirty="0">
                <a:solidFill>
                  <a:schemeClr val="tx1"/>
                </a:solidFill>
                <a:latin typeface="Arial Rounded MT Bold" panose="020F0704030504030204" pitchFamily="34" charset="0"/>
              </a:rPr>
              <a:t> </a:t>
            </a:r>
            <a:r>
              <a:rPr lang="he-IL" sz="4800" b="1" dirty="0">
                <a:solidFill>
                  <a:schemeClr val="tx1"/>
                </a:solidFill>
                <a:latin typeface="David" panose="020E0502060401010101" pitchFamily="34" charset="-79"/>
                <a:cs typeface="David" panose="020E0502060401010101" pitchFamily="34" charset="-79"/>
              </a:rPr>
              <a:t>שֶׁבַע</a:t>
            </a:r>
            <a:r>
              <a:rPr lang="en-US" sz="4000" b="1"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Be’er Sheva) carries deep meaning. The word </a:t>
            </a:r>
            <a:r>
              <a:rPr lang="en-US" sz="4000" dirty="0" err="1">
                <a:solidFill>
                  <a:schemeClr val="tx1"/>
                </a:solidFill>
                <a:latin typeface="Arial Rounded MT Bold" panose="020F0704030504030204" pitchFamily="34" charset="0"/>
              </a:rPr>
              <a:t>be’er</a:t>
            </a:r>
            <a:r>
              <a:rPr lang="en-US" sz="4000" dirty="0">
                <a:solidFill>
                  <a:schemeClr val="tx1"/>
                </a:solidFill>
                <a:latin typeface="Arial Rounded MT Bold" panose="020F0704030504030204" pitchFamily="34" charset="0"/>
              </a:rPr>
              <a:t> means “well,” and sheva means “seven,” but it is also closely connected to the Hebrew word for an oath or covenant. Beersheba is therefore known as the “Well of Seven” or the “Well of the Oath.” It is a place marked by covenant.</a:t>
            </a:r>
          </a:p>
        </p:txBody>
      </p:sp>
    </p:spTree>
    <p:extLst>
      <p:ext uri="{BB962C8B-B14F-4D97-AF65-F5344CB8AC3E}">
        <p14:creationId xmlns:p14="http://schemas.microsoft.com/office/powerpoint/2010/main" val="480483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4783-4F10-F99C-BD03-4DF866E4F14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D82CFA-1334-99AE-48F3-711398E9F6AB}"/>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In Genesis, Avraham had a serious dispute with Avimelech, the king of Gerar, over wells of water. In that region, wells were not a small matter. They were the difference between survival and loss. Tension had developed between them, and there was potential for ongoing conflict. </a:t>
            </a:r>
          </a:p>
        </p:txBody>
      </p:sp>
    </p:spTree>
    <p:extLst>
      <p:ext uri="{BB962C8B-B14F-4D97-AF65-F5344CB8AC3E}">
        <p14:creationId xmlns:p14="http://schemas.microsoft.com/office/powerpoint/2010/main" val="154265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1A29-7675-C326-34CB-F146F0BAD52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43554B3-2CDB-AC26-723B-DB4AFDFAA64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Yet instead of allowing hostility to define the relationship, they chose to resolve it </a:t>
            </a:r>
            <a:r>
              <a:rPr lang="en-US" sz="4000" u="sng" dirty="0">
                <a:solidFill>
                  <a:srgbClr val="FFFF99"/>
                </a:solidFill>
                <a:latin typeface="Arial Rounded MT Bold" panose="020F0704030504030204" pitchFamily="34" charset="0"/>
              </a:rPr>
              <a:t>through covenant</a:t>
            </a:r>
            <a:r>
              <a:rPr lang="en-US" sz="4000" dirty="0">
                <a:solidFill>
                  <a:schemeClr val="tx1"/>
                </a:solidFill>
                <a:latin typeface="Arial Rounded MT Bold" panose="020F0704030504030204" pitchFamily="34" charset="0"/>
              </a:rPr>
              <a:t>. Avraham set apart seven lambs as a witness to their oath, and peace was established between them.</a:t>
            </a:r>
          </a:p>
        </p:txBody>
      </p:sp>
    </p:spTree>
    <p:extLst>
      <p:ext uri="{BB962C8B-B14F-4D97-AF65-F5344CB8AC3E}">
        <p14:creationId xmlns:p14="http://schemas.microsoft.com/office/powerpoint/2010/main" val="3759887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082F8-79EE-F682-700D-58C6CA794E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36255D-3337-76CD-9AF9-BFB6C37AD01D}"/>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The sequence is important. First, covenant. Then, provision. The desert did not disappear. The climate did not change overnight. But after peace was made and covenant established, life-giving water came forth. Abraham chose trust over control. He chose reconciliation instead of escalation.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4914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5DAD-8875-F8E9-8073-535F111F88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E65D502-3F9A-4DA0-54F1-021C7F95B26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C2DF4BB-B30A-CE3D-D20B-083FDA8D84AA}"/>
              </a:ext>
            </a:extLst>
          </p:cNvPr>
          <p:cNvPicPr>
            <a:picLocks noChangeAspect="1"/>
          </p:cNvPicPr>
          <p:nvPr/>
        </p:nvPicPr>
        <p:blipFill>
          <a:blip r:embed="rId3"/>
          <a:stretch>
            <a:fillRect/>
          </a:stretch>
        </p:blipFill>
        <p:spPr>
          <a:xfrm>
            <a:off x="2690503" y="0"/>
            <a:ext cx="3762994" cy="5143500"/>
          </a:xfrm>
          <a:prstGeom prst="rect">
            <a:avLst/>
          </a:prstGeom>
        </p:spPr>
      </p:pic>
    </p:spTree>
    <p:extLst>
      <p:ext uri="{BB962C8B-B14F-4D97-AF65-F5344CB8AC3E}">
        <p14:creationId xmlns:p14="http://schemas.microsoft.com/office/powerpoint/2010/main" val="1117091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77A2E-8265-476B-84F4-A4D84DE98B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EB5685-528A-02DC-28CF-C3AE42D6A38C}"/>
              </a:ext>
            </a:extLst>
          </p:cNvPr>
          <p:cNvSpPr>
            <a:spLocks noGrp="1"/>
          </p:cNvSpPr>
          <p:nvPr>
            <p:ph type="subTitle" idx="1"/>
          </p:nvPr>
        </p:nvSpPr>
        <p:spPr>
          <a:xfrm>
            <a:off x="228600" y="209550"/>
            <a:ext cx="8610600" cy="4800600"/>
          </a:xfrm>
        </p:spPr>
        <p:txBody>
          <a:bodyPr anchor="t">
            <a:normAutofit/>
          </a:bodyPr>
          <a:lstStyle/>
          <a:p>
            <a:pPr algn="l"/>
            <a:r>
              <a:rPr lang="en-US" sz="3600" dirty="0">
                <a:solidFill>
                  <a:schemeClr val="tx1"/>
                </a:solidFill>
                <a:latin typeface="Arial Rounded MT Bold" panose="020F0704030504030204" pitchFamily="34" charset="0"/>
              </a:rPr>
              <a:t>He placed his future in God’s hands rather than securing it by force. And in that posture, God provided what was necessary for life. The ancient well in Beersheba is still there today, deep and steady. Generations have come and gone, kingdoms have risen and fallen, yet the well remains. </a:t>
            </a:r>
            <a:endParaRPr lang="en-US" sz="54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798576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C8483-6036-09C6-C9AF-179B9B7C59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437C5D0-86DB-171B-F7AD-9FFCD865D410}"/>
              </a:ext>
            </a:extLst>
          </p:cNvPr>
          <p:cNvSpPr>
            <a:spLocks noGrp="1"/>
          </p:cNvSpPr>
          <p:nvPr>
            <p:ph type="subTitle" idx="1"/>
          </p:nvPr>
        </p:nvSpPr>
        <p:spPr>
          <a:xfrm>
            <a:off x="228600" y="209550"/>
            <a:ext cx="8610600" cy="4800600"/>
          </a:xfrm>
        </p:spPr>
        <p:txBody>
          <a:bodyPr anchor="t">
            <a:normAutofit/>
          </a:bodyPr>
          <a:lstStyle/>
          <a:p>
            <a:pPr algn="l"/>
            <a:r>
              <a:rPr lang="en-US" sz="3600" dirty="0">
                <a:solidFill>
                  <a:schemeClr val="tx1"/>
                </a:solidFill>
                <a:latin typeface="Arial Rounded MT Bold" panose="020F0704030504030204" pitchFamily="34" charset="0"/>
              </a:rPr>
              <a:t>It is a simple but powerful picture of God’s enduring faithfulness. When He establishes something, it is not temporary.</a:t>
            </a:r>
          </a:p>
          <a:p>
            <a:pPr algn="l"/>
            <a:r>
              <a:rPr lang="en-US" sz="3600" dirty="0">
                <a:solidFill>
                  <a:schemeClr val="tx1"/>
                </a:solidFill>
                <a:latin typeface="Arial Rounded MT Bold" panose="020F0704030504030204" pitchFamily="34" charset="0"/>
              </a:rPr>
              <a:t>So, faith in covenant, based on G-d’s covenant, and prayer?</a:t>
            </a:r>
            <a:endParaRPr lang="en-US" sz="54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849383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26FC7-2A76-F8CA-F892-579ADFD92F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33AA751-51C2-9DBB-73C9-102C1806305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D192FD6-50AE-E1C7-A2CF-573DF48485CD}"/>
              </a:ext>
            </a:extLst>
          </p:cNvPr>
          <p:cNvPicPr>
            <a:picLocks noChangeAspect="1"/>
          </p:cNvPicPr>
          <p:nvPr/>
        </p:nvPicPr>
        <p:blipFill>
          <a:blip r:embed="rId3"/>
          <a:stretch>
            <a:fillRect/>
          </a:stretch>
        </p:blipFill>
        <p:spPr>
          <a:xfrm>
            <a:off x="0" y="482312"/>
            <a:ext cx="9144000" cy="4178876"/>
          </a:xfrm>
          <a:prstGeom prst="rect">
            <a:avLst/>
          </a:prstGeom>
        </p:spPr>
      </p:pic>
    </p:spTree>
    <p:extLst>
      <p:ext uri="{BB962C8B-B14F-4D97-AF65-F5344CB8AC3E}">
        <p14:creationId xmlns:p14="http://schemas.microsoft.com/office/powerpoint/2010/main" val="2945665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A9E5-3826-6F25-C609-9C83FBDEE91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B53BA4-570D-4F71-3357-944C45E7DD1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Chronicles 7:14-15 </a:t>
            </a:r>
            <a:r>
              <a:rPr lang="en-US" sz="4000" dirty="0">
                <a:solidFill>
                  <a:schemeClr val="tx1"/>
                </a:solidFill>
                <a:latin typeface="Arial Rounded MT Bold" panose="020F0704030504030204" pitchFamily="34" charset="0"/>
              </a:rPr>
              <a:t>If my people, which are called by my name, shall humble themselves, and pray, and seek my face, and turn from their wicked ways; then will I hear from heaven, and will forgive their sin, and will heal their land.</a:t>
            </a:r>
          </a:p>
        </p:txBody>
      </p:sp>
    </p:spTree>
    <p:extLst>
      <p:ext uri="{BB962C8B-B14F-4D97-AF65-F5344CB8AC3E}">
        <p14:creationId xmlns:p14="http://schemas.microsoft.com/office/powerpoint/2010/main" val="2157036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5E62-E71D-B1E3-DE46-C8539B35CC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D22978A-B1E7-0BFF-575B-FD4149E30F6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4075E7A-9C82-EC16-4980-AB936C0FD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77414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D1F9-ADC3-1E69-2495-D989C817BC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9D3EE1C-BFBF-D578-9B51-DD6F2472FDD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CA76931-20A8-A5D8-1048-5F8617745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04FC4BDA-A1AA-E768-7B0B-BE5963BEA312}"/>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to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a:t>
            </a:r>
            <a:r>
              <a:rPr lang="en-US" u="sng" dirty="0">
                <a:solidFill>
                  <a:srgbClr val="FFFF99"/>
                </a:solidFill>
              </a:rPr>
              <a:t>Illustration: Pharoah </a:t>
            </a:r>
          </a:p>
          <a:p>
            <a:pPr algn="l"/>
            <a:r>
              <a:rPr lang="en-US" dirty="0">
                <a:solidFill>
                  <a:schemeClr val="tx1"/>
                </a:solidFill>
              </a:rPr>
              <a:t>4. Illustration: Purim</a:t>
            </a:r>
          </a:p>
          <a:p>
            <a:pPr algn="l"/>
            <a:r>
              <a:rPr lang="en-US" dirty="0">
                <a:solidFill>
                  <a:schemeClr val="tx1"/>
                </a:solidFill>
              </a:rPr>
              <a:t>5. Illustration: Return of the Jews</a:t>
            </a:r>
          </a:p>
        </p:txBody>
      </p:sp>
    </p:spTree>
    <p:extLst>
      <p:ext uri="{BB962C8B-B14F-4D97-AF65-F5344CB8AC3E}">
        <p14:creationId xmlns:p14="http://schemas.microsoft.com/office/powerpoint/2010/main" val="1108002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B8EB0-DBB5-4A46-D540-78C6882C112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857A97-1631-17C5-D932-36E7A42411A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Shmot</a:t>
            </a:r>
            <a:r>
              <a:rPr lang="en-US" sz="4000" baseline="30000" dirty="0">
                <a:solidFill>
                  <a:schemeClr val="tx1"/>
                </a:solidFill>
                <a:latin typeface="Arial Rounded MT Bold" panose="020F0704030504030204" pitchFamily="34" charset="0"/>
              </a:rPr>
              <a:t>/Ex 2.23-25</a:t>
            </a:r>
            <a:r>
              <a:rPr lang="en-US" sz="4000" dirty="0">
                <a:solidFill>
                  <a:schemeClr val="tx1"/>
                </a:solidFill>
                <a:latin typeface="Arial Rounded MT Bold" panose="020F0704030504030204" pitchFamily="34" charset="0"/>
              </a:rPr>
              <a:t> Sometime during those many years the king of Egypt died, but </a:t>
            </a:r>
            <a:r>
              <a:rPr lang="en-US" sz="4000" u="sng" dirty="0">
                <a:solidFill>
                  <a:srgbClr val="FFFF99"/>
                </a:solidFill>
                <a:latin typeface="Arial Rounded MT Bold" panose="020F0704030504030204" pitchFamily="34" charset="0"/>
              </a:rPr>
              <a:t>the people of Isra’el still groaned under the yoke of slavery, and they cried out, and their cry for rescue from slavery came up to God. God heard their groaning, </a:t>
            </a:r>
          </a:p>
        </p:txBody>
      </p:sp>
    </p:spTree>
    <p:extLst>
      <p:ext uri="{BB962C8B-B14F-4D97-AF65-F5344CB8AC3E}">
        <p14:creationId xmlns:p14="http://schemas.microsoft.com/office/powerpoint/2010/main" val="2521091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C06C-2389-0B67-2EA1-AD8C699186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BB9BD7-FFE7-8B7A-06A3-6A38B0DC800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Shmot</a:t>
            </a:r>
            <a:r>
              <a:rPr lang="en-US" sz="4000" baseline="30000" dirty="0">
                <a:solidFill>
                  <a:schemeClr val="tx1"/>
                </a:solidFill>
                <a:latin typeface="Arial Rounded MT Bold" panose="020F0704030504030204" pitchFamily="34" charset="0"/>
              </a:rPr>
              <a:t>/Ex 2.23-25</a:t>
            </a:r>
            <a:r>
              <a:rPr lang="en-US" sz="4000" dirty="0">
                <a:solidFill>
                  <a:schemeClr val="tx1"/>
                </a:solidFill>
                <a:latin typeface="Arial Rounded MT Bold" panose="020F0704030504030204" pitchFamily="34" charset="0"/>
              </a:rPr>
              <a:t> and </a:t>
            </a:r>
            <a:r>
              <a:rPr lang="en-US" sz="4000" u="sng" dirty="0">
                <a:solidFill>
                  <a:srgbClr val="FFFF99"/>
                </a:solidFill>
                <a:latin typeface="Arial Rounded MT Bold" panose="020F0704030504030204" pitchFamily="34" charset="0"/>
              </a:rPr>
              <a:t>God remembered his covenant with Avraham, </a:t>
            </a:r>
            <a:r>
              <a:rPr lang="en-US" sz="4000" u="sng" dirty="0" err="1">
                <a:solidFill>
                  <a:srgbClr val="FFFF99"/>
                </a:solidFill>
                <a:latin typeface="Arial Rounded MT Bold" panose="020F0704030504030204" pitchFamily="34" charset="0"/>
              </a:rPr>
              <a:t>Yitz’chak</a:t>
            </a:r>
            <a:r>
              <a:rPr lang="en-US" sz="4000" u="sng" dirty="0">
                <a:solidFill>
                  <a:srgbClr val="FFFF99"/>
                </a:solidFill>
                <a:latin typeface="Arial Rounded MT Bold" panose="020F0704030504030204" pitchFamily="34" charset="0"/>
              </a:rPr>
              <a:t> and Ya‘akov</a:t>
            </a:r>
            <a:r>
              <a:rPr lang="en-US" sz="4000" dirty="0">
                <a:solidFill>
                  <a:schemeClr val="tx1"/>
                </a:solidFill>
                <a:latin typeface="Arial Rounded MT Bold" panose="020F0704030504030204" pitchFamily="34" charset="0"/>
              </a:rPr>
              <a:t>. God saw the people of Isra’el, and God acknowledged them.</a:t>
            </a:r>
          </a:p>
        </p:txBody>
      </p:sp>
    </p:spTree>
    <p:extLst>
      <p:ext uri="{BB962C8B-B14F-4D97-AF65-F5344CB8AC3E}">
        <p14:creationId xmlns:p14="http://schemas.microsoft.com/office/powerpoint/2010/main" val="1620334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F173-68E7-B0BB-640A-111F865F65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68CBA0-32BF-FE70-A7F1-1A875D1B9F4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9.14-18 </a:t>
            </a:r>
            <a:r>
              <a:rPr lang="en-US" sz="4000" dirty="0">
                <a:solidFill>
                  <a:schemeClr val="tx1"/>
                </a:solidFill>
                <a:latin typeface="Arial Rounded MT Bold" panose="020F0704030504030204" pitchFamily="34" charset="0"/>
              </a:rPr>
              <a:t> For the Scripture says to Pharaoh, “For this very purpose I raised you up—to demonstrate My power in you, so My name might be proclaimed in all the earth.”</a:t>
            </a:r>
          </a:p>
        </p:txBody>
      </p:sp>
    </p:spTree>
    <p:extLst>
      <p:ext uri="{BB962C8B-B14F-4D97-AF65-F5344CB8AC3E}">
        <p14:creationId xmlns:p14="http://schemas.microsoft.com/office/powerpoint/2010/main" val="2731465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DC4B-B2F3-73D1-27A2-B2154FDFED6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9C25AF-B33B-36F5-2D66-E1E007F6079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86B5C32-EEC0-5C06-D867-7EB9EC15C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84489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68927-F533-3FBF-80DE-4B94C90895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38433B6-2E32-DC23-963E-2E67D7102D3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7F36739-B397-A16C-5F6F-CC9BFCCEDB97}"/>
              </a:ext>
            </a:extLst>
          </p:cNvPr>
          <p:cNvPicPr>
            <a:picLocks noChangeAspect="1"/>
          </p:cNvPicPr>
          <p:nvPr/>
        </p:nvPicPr>
        <p:blipFill>
          <a:blip r:embed="rId3"/>
          <a:stretch>
            <a:fillRect/>
          </a:stretch>
        </p:blipFill>
        <p:spPr>
          <a:xfrm>
            <a:off x="2600324" y="0"/>
            <a:ext cx="3943351" cy="5143500"/>
          </a:xfrm>
          <a:prstGeom prst="rect">
            <a:avLst/>
          </a:prstGeom>
        </p:spPr>
      </p:pic>
    </p:spTree>
    <p:extLst>
      <p:ext uri="{BB962C8B-B14F-4D97-AF65-F5344CB8AC3E}">
        <p14:creationId xmlns:p14="http://schemas.microsoft.com/office/powerpoint/2010/main" val="419958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464AA-35E5-387A-F1F8-3D864C6E9A8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99AE9A-5774-4A01-D7F6-1B33119F099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3DF85BD-F17E-77CF-84E2-9D73D3878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92A7C6F3-F3BF-F901-7D0D-6C0ED8B016EB}"/>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a:t>
            </a:r>
            <a:r>
              <a:rPr lang="en-US" u="sng" dirty="0">
                <a:solidFill>
                  <a:srgbClr val="FFFF99"/>
                </a:solidFill>
              </a:rPr>
              <a:t>Illustration: Purim</a:t>
            </a:r>
          </a:p>
          <a:p>
            <a:pPr algn="l"/>
            <a:r>
              <a:rPr lang="en-US" dirty="0">
                <a:solidFill>
                  <a:schemeClr val="tx1"/>
                </a:solidFill>
              </a:rPr>
              <a:t>5. Illustration: Return of the Jews</a:t>
            </a:r>
          </a:p>
        </p:txBody>
      </p:sp>
    </p:spTree>
    <p:extLst>
      <p:ext uri="{BB962C8B-B14F-4D97-AF65-F5344CB8AC3E}">
        <p14:creationId xmlns:p14="http://schemas.microsoft.com/office/powerpoint/2010/main" val="1005819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E1A9-CA65-C391-6D82-3BE375E62D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161E0E-5454-E046-5F8A-AA65B82E9702}"/>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Ester summoned Hatakh, one of the king’s officials [</a:t>
            </a:r>
            <a:r>
              <a:rPr lang="he-IL" sz="4500" b="1" dirty="0">
                <a:solidFill>
                  <a:schemeClr val="tx1"/>
                </a:solidFill>
                <a:latin typeface="David" panose="020E0502060401010101" pitchFamily="34" charset="-79"/>
                <a:cs typeface="David" panose="020E0502060401010101" pitchFamily="34" charset="-79"/>
              </a:rPr>
              <a:t>סריס</a:t>
            </a:r>
            <a:r>
              <a:rPr lang="en-US" sz="45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rPr>
              <a:t>Saris eunuchs] attending her, and instructed him to go to Mordekhi and find out what this was all about and why. Hatakh went out to Mordekhi in the open space in front of the King’s Gate, and Mordekhi told him everything that had happened to him</a:t>
            </a:r>
          </a:p>
        </p:txBody>
      </p:sp>
    </p:spTree>
    <p:extLst>
      <p:ext uri="{BB962C8B-B14F-4D97-AF65-F5344CB8AC3E}">
        <p14:creationId xmlns:p14="http://schemas.microsoft.com/office/powerpoint/2010/main" val="3689679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CE2F-0EB6-F2A9-77A9-ED3D3C4A083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4BED60-7B4C-3294-0F2A-4837ED7E9D59}"/>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and exactly how much silver Haman had promised to put in the royal treasury for the destruction of the Jews. He also gave him a copy of the decree for their destruction issued in Shushan; so that he could show it to Ester, explain it to her, and then instruct her </a:t>
            </a:r>
            <a:r>
              <a:rPr lang="en-US" sz="4000" u="sng" dirty="0">
                <a:solidFill>
                  <a:srgbClr val="FFFF66"/>
                </a:solidFill>
                <a:latin typeface="Arial Rounded MT Bold" panose="020F0704030504030204" pitchFamily="34" charset="0"/>
              </a:rPr>
              <a:t>to approach the king</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60023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C55BD-A062-D9FC-B5E9-FD325A0345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C0A8E4-88D0-9B14-4DDC-05C533417BE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intercede with him and implore his favor </a:t>
            </a:r>
            <a:r>
              <a:rPr lang="en-US" sz="4000" dirty="0">
                <a:solidFill>
                  <a:schemeClr val="tx1"/>
                </a:solidFill>
                <a:latin typeface="Arial Rounded MT Bold" panose="020F0704030504030204" pitchFamily="34" charset="0"/>
              </a:rPr>
              <a:t>on behalf of her people. Hatakh returned and told Ester what Mordekhi had said. Then Ester spoke to Hatakh and gave him this message for Mordekhi: “All the king’s officials, as well as the people in the royal provinces, </a:t>
            </a:r>
          </a:p>
        </p:txBody>
      </p:sp>
    </p:spTree>
    <p:extLst>
      <p:ext uri="{BB962C8B-B14F-4D97-AF65-F5344CB8AC3E}">
        <p14:creationId xmlns:p14="http://schemas.microsoft.com/office/powerpoint/2010/main" val="829004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A37C2-2491-CCB2-331C-7A93053D074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75E58A-0960-E75E-8CF6-8AC04E06AA1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know that if anyone, man or woman, approaches the king in the inner courtyard without being summoned, there is just one law — he must be put to death — unless the king holds out the gold scepter for him to remain alive; and I haven’t been summoned to the king for the past thirty days.”</a:t>
            </a:r>
          </a:p>
        </p:txBody>
      </p:sp>
    </p:spTree>
    <p:extLst>
      <p:ext uri="{BB962C8B-B14F-4D97-AF65-F5344CB8AC3E}">
        <p14:creationId xmlns:p14="http://schemas.microsoft.com/office/powerpoint/2010/main" val="1322627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0E9-0644-7BD6-B0AD-D241C1A1C02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DBA81A8-BF05-EE92-80E0-060B5782061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Upon being told what Ester had said, Mordekhi asked them to give Ester this answer: “Don’t suppose that merely because you happen to be in the royal palace you will escape any more than the other Jews. For if you fail to speak up now, </a:t>
            </a:r>
          </a:p>
        </p:txBody>
      </p:sp>
    </p:spTree>
    <p:extLst>
      <p:ext uri="{BB962C8B-B14F-4D97-AF65-F5344CB8AC3E}">
        <p14:creationId xmlns:p14="http://schemas.microsoft.com/office/powerpoint/2010/main" val="3355744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6507-1256-EEA7-9AAF-E973FCC465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276D2A8-21D1-81FD-6452-C581151320F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Est 4.5-14</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relief and deliverance will come to the Jews from a different direction;</a:t>
            </a:r>
            <a:r>
              <a:rPr lang="en-US" sz="4000" dirty="0">
                <a:solidFill>
                  <a:schemeClr val="tx1"/>
                </a:solidFill>
                <a:latin typeface="Arial Rounded MT Bold" panose="020F0704030504030204" pitchFamily="34" charset="0"/>
              </a:rPr>
              <a:t> but you and your father’s family will perish. </a:t>
            </a:r>
            <a:r>
              <a:rPr lang="en-US" sz="4000" u="sng" dirty="0">
                <a:solidFill>
                  <a:srgbClr val="FFFF66"/>
                </a:solidFill>
                <a:latin typeface="Arial Rounded MT Bold" panose="020F0704030504030204" pitchFamily="34" charset="0"/>
              </a:rPr>
              <a:t>Who knows whether you didn’t come into your royal position precisely for such a time as this.”</a:t>
            </a:r>
          </a:p>
        </p:txBody>
      </p:sp>
    </p:spTree>
    <p:extLst>
      <p:ext uri="{BB962C8B-B14F-4D97-AF65-F5344CB8AC3E}">
        <p14:creationId xmlns:p14="http://schemas.microsoft.com/office/powerpoint/2010/main" val="433513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5D76-5A71-7A77-723E-A0DF0ED2C4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2E23BAF-1496-A729-1901-9D982DBE06E6}"/>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Est 4.15-17</a:t>
            </a:r>
            <a:r>
              <a:rPr lang="en-US" sz="4000" dirty="0">
                <a:solidFill>
                  <a:schemeClr val="tx1"/>
                </a:solidFill>
                <a:latin typeface="Arial Rounded MT Bold" panose="020F0704030504030204" pitchFamily="34" charset="0"/>
              </a:rPr>
              <a:t> Ester had them return this answer to Mordekhi:  “Go, assemble all the Jews to be found in Shushan, and </a:t>
            </a:r>
            <a:r>
              <a:rPr lang="en-US" sz="4000" u="sng" dirty="0">
                <a:solidFill>
                  <a:srgbClr val="FFFF99"/>
                </a:solidFill>
                <a:latin typeface="Arial Rounded MT Bold" panose="020F0704030504030204" pitchFamily="34" charset="0"/>
              </a:rPr>
              <a:t>have them fast for me, neither eating nor drinking for three days</a:t>
            </a:r>
            <a:r>
              <a:rPr lang="en-US" sz="4000" dirty="0">
                <a:solidFill>
                  <a:schemeClr val="tx1"/>
                </a:solidFill>
                <a:latin typeface="Arial Rounded MT Bold" panose="020F0704030504030204" pitchFamily="34" charset="0"/>
              </a:rPr>
              <a:t>,[prayer implied!?] night and day; also I and the girls attending me </a:t>
            </a:r>
            <a:r>
              <a:rPr lang="en-US" sz="4000" u="sng" dirty="0">
                <a:solidFill>
                  <a:srgbClr val="FFFF99"/>
                </a:solidFill>
                <a:latin typeface="Arial Rounded MT Bold" panose="020F0704030504030204" pitchFamily="34" charset="0"/>
              </a:rPr>
              <a:t>will fast the same way</a:t>
            </a:r>
            <a:r>
              <a:rPr lang="en-US" sz="4000" dirty="0">
                <a:solidFill>
                  <a:schemeClr val="tx1"/>
                </a:solidFill>
                <a:latin typeface="Arial Rounded MT Bold" panose="020F0704030504030204" pitchFamily="34" charset="0"/>
              </a:rPr>
              <a:t>. Then I will go in to the king, which is against the law; and if I perish, I perish.” </a:t>
            </a:r>
          </a:p>
        </p:txBody>
      </p:sp>
    </p:spTree>
    <p:extLst>
      <p:ext uri="{BB962C8B-B14F-4D97-AF65-F5344CB8AC3E}">
        <p14:creationId xmlns:p14="http://schemas.microsoft.com/office/powerpoint/2010/main" val="2200665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F0E20-D3E0-6518-E198-982A86D910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D5B43F-3323-F92D-7161-B9D1D2C542E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4AB75E9-AC3A-0098-8E29-626C6F8F805B}"/>
              </a:ext>
            </a:extLst>
          </p:cNvPr>
          <p:cNvPicPr>
            <a:picLocks noChangeAspect="1"/>
          </p:cNvPicPr>
          <p:nvPr/>
        </p:nvPicPr>
        <p:blipFill>
          <a:blip r:embed="rId3"/>
          <a:stretch>
            <a:fillRect/>
          </a:stretch>
        </p:blipFill>
        <p:spPr>
          <a:xfrm>
            <a:off x="990600" y="9873"/>
            <a:ext cx="7162799" cy="5123753"/>
          </a:xfrm>
          <a:prstGeom prst="rect">
            <a:avLst/>
          </a:prstGeom>
        </p:spPr>
      </p:pic>
    </p:spTree>
    <p:extLst>
      <p:ext uri="{BB962C8B-B14F-4D97-AF65-F5344CB8AC3E}">
        <p14:creationId xmlns:p14="http://schemas.microsoft.com/office/powerpoint/2010/main" val="267243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3B0CF-C5F3-61F4-D214-C0E457733A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738DF1-AEFB-DA61-1B8C-BD2BDCDCC19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305C0A9-AA31-5EAE-281C-4DE958530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620744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950F-EAC6-C4F8-B812-EDA12CD6931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C8FB704-2CFD-2BCF-AF4A-2F49A002412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FD94C68-D3BF-C9F8-52E0-92E05BC50B36}"/>
              </a:ext>
            </a:extLst>
          </p:cNvPr>
          <p:cNvPicPr>
            <a:picLocks noChangeAspect="1"/>
          </p:cNvPicPr>
          <p:nvPr/>
        </p:nvPicPr>
        <p:blipFill>
          <a:blip r:embed="rId3"/>
          <a:stretch>
            <a:fillRect/>
          </a:stretch>
        </p:blipFill>
        <p:spPr>
          <a:xfrm>
            <a:off x="2733472" y="0"/>
            <a:ext cx="3677055" cy="5143500"/>
          </a:xfrm>
          <a:prstGeom prst="rect">
            <a:avLst/>
          </a:prstGeom>
        </p:spPr>
      </p:pic>
    </p:spTree>
    <p:extLst>
      <p:ext uri="{BB962C8B-B14F-4D97-AF65-F5344CB8AC3E}">
        <p14:creationId xmlns:p14="http://schemas.microsoft.com/office/powerpoint/2010/main" val="849724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5277D-5C76-DF81-7375-752D755206B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5BD474-362D-A73D-064B-AE76C1168AF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9190E22-3CC8-1FF9-24CD-CD14029DB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B91D21EB-DB2F-3198-9208-BC9ED4397B4D}"/>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a:t>
            </a:r>
            <a:r>
              <a:rPr lang="en-US" u="sng" dirty="0">
                <a:solidFill>
                  <a:srgbClr val="FFFF66"/>
                </a:solidFill>
              </a:rPr>
              <a:t>Illustration: Return of the Jews</a:t>
            </a:r>
          </a:p>
        </p:txBody>
      </p:sp>
    </p:spTree>
    <p:extLst>
      <p:ext uri="{BB962C8B-B14F-4D97-AF65-F5344CB8AC3E}">
        <p14:creationId xmlns:p14="http://schemas.microsoft.com/office/powerpoint/2010/main" val="106400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91D77-2643-00F2-D23B-99678A70FA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CEA0E9-61B4-D1D6-4AA3-A4C0E9DAB135}"/>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Yeshayahu/Is 62.6-7</a:t>
            </a:r>
            <a:r>
              <a:rPr lang="en-US" sz="4000" dirty="0">
                <a:solidFill>
                  <a:schemeClr val="tx1"/>
                </a:solidFill>
                <a:latin typeface="Arial Rounded MT Bold" panose="020F0704030504030204" pitchFamily="34" charset="0"/>
              </a:rPr>
              <a:t>  I have posted watchmen on your walls, Yerushalayim; they will never fall silent, neither by day nor by night. You who call on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give yourselves no rest; and give him </a:t>
            </a:r>
            <a:r>
              <a:rPr lang="en-US" sz="4000" u="sng" dirty="0">
                <a:solidFill>
                  <a:schemeClr val="tx1"/>
                </a:solidFill>
                <a:latin typeface="Arial Rounded MT Bold" panose="020F0704030504030204" pitchFamily="34" charset="0"/>
              </a:rPr>
              <a:t>no rest till he restores Yerushalayim and makes it a praise on earth.</a:t>
            </a:r>
          </a:p>
        </p:txBody>
      </p:sp>
    </p:spTree>
    <p:extLst>
      <p:ext uri="{BB962C8B-B14F-4D97-AF65-F5344CB8AC3E}">
        <p14:creationId xmlns:p14="http://schemas.microsoft.com/office/powerpoint/2010/main" val="997933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6414E-8E7B-3425-AABB-9724590298F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F5F2C3-8A22-1BC4-62A9-E2D31E24EC9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 Is 11.11-12 </a:t>
            </a:r>
            <a:r>
              <a:rPr lang="en-US" sz="4000" dirty="0">
                <a:solidFill>
                  <a:schemeClr val="tx1"/>
                </a:solidFill>
                <a:latin typeface="Arial Rounded MT Bold" panose="020F0704030504030204" pitchFamily="34" charset="0"/>
              </a:rPr>
              <a:t>On that day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will raise his hand again, </a:t>
            </a:r>
            <a:r>
              <a:rPr lang="en-US" sz="4000" u="sng" dirty="0">
                <a:solidFill>
                  <a:srgbClr val="FFFF66"/>
                </a:solidFill>
                <a:latin typeface="Arial Rounded MT Bold" panose="020F0704030504030204" pitchFamily="34" charset="0"/>
              </a:rPr>
              <a:t>a second time, to reclaim the remnant </a:t>
            </a:r>
            <a:r>
              <a:rPr lang="en-US" sz="4000" dirty="0">
                <a:solidFill>
                  <a:schemeClr val="tx1"/>
                </a:solidFill>
                <a:latin typeface="Arial Rounded MT Bold" panose="020F0704030504030204" pitchFamily="34" charset="0"/>
              </a:rPr>
              <a:t>of his people who remain from Ashur, Egypt, Patros, Ethiopia, ‘Eilam, </a:t>
            </a:r>
            <a:r>
              <a:rPr lang="en-US" sz="4000" dirty="0" err="1">
                <a:solidFill>
                  <a:schemeClr val="tx1"/>
                </a:solidFill>
                <a:latin typeface="Arial Rounded MT Bold" panose="020F0704030504030204" pitchFamily="34" charset="0"/>
              </a:rPr>
              <a:t>Shin‘ar</a:t>
            </a:r>
            <a:r>
              <a:rPr lang="en-US" sz="4000" dirty="0">
                <a:solidFill>
                  <a:schemeClr val="tx1"/>
                </a:solidFill>
                <a:latin typeface="Arial Rounded MT Bold" panose="020F0704030504030204" pitchFamily="34" charset="0"/>
              </a:rPr>
              <a:t>, Hamat and the islands in the sea. </a:t>
            </a:r>
          </a:p>
        </p:txBody>
      </p:sp>
    </p:spTree>
    <p:extLst>
      <p:ext uri="{BB962C8B-B14F-4D97-AF65-F5344CB8AC3E}">
        <p14:creationId xmlns:p14="http://schemas.microsoft.com/office/powerpoint/2010/main" val="3029336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6C33-F15B-4E3F-923E-3394CA3DA6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0835276-5F07-517D-0AE0-0123E2CD43C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 Is 11.11-12   </a:t>
            </a:r>
            <a:r>
              <a:rPr lang="en-US" sz="4000" dirty="0">
                <a:solidFill>
                  <a:schemeClr val="tx1"/>
                </a:solidFill>
                <a:latin typeface="Arial Rounded MT Bold" panose="020F0704030504030204" pitchFamily="34" charset="0"/>
              </a:rPr>
              <a:t>He will hoist a banner for the Goyim, assemble the dispersed of Isra’el, and gather the scattered of Y’hudah from the four corners of the earth.</a:t>
            </a:r>
          </a:p>
        </p:txBody>
      </p:sp>
    </p:spTree>
    <p:extLst>
      <p:ext uri="{BB962C8B-B14F-4D97-AF65-F5344CB8AC3E}">
        <p14:creationId xmlns:p14="http://schemas.microsoft.com/office/powerpoint/2010/main" val="1711596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7649-68D4-30D2-5549-EEA7AE29C020}"/>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492D25D-911E-0812-B834-E00CE0F9DD78}"/>
              </a:ext>
            </a:extLst>
          </p:cNvPr>
          <p:cNvSpPr>
            <a:spLocks noGrp="1" noChangeAspect="1" noChangeArrowheads="1"/>
          </p:cNvSpPr>
          <p:nvPr>
            <p:ph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latin typeface="Arial Rounded MT Bold" panose="020F0704030504030204" pitchFamily="34" charset="0"/>
              </a:rPr>
              <a:t>Let me take you back to 1947: a Bedouin named Mohammed ed-dib discovers ancient scrolls in a cave near Qumran. After this initial find, even more scrolls are discovered and in November of 1947 some of the scrolls are sold to Professor Eliezer Sukenik, a professor of archaeology at Hebrew University.</a:t>
            </a:r>
          </a:p>
        </p:txBody>
      </p:sp>
    </p:spTree>
    <p:extLst>
      <p:ext uri="{BB962C8B-B14F-4D97-AF65-F5344CB8AC3E}">
        <p14:creationId xmlns:p14="http://schemas.microsoft.com/office/powerpoint/2010/main" val="76761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FA23-3BC9-52E2-02FB-531B643858D8}"/>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EC7CF143-4FB1-25ED-C6A0-B4BE3494BF86}"/>
              </a:ext>
            </a:extLst>
          </p:cNvPr>
          <p:cNvSpPr>
            <a:spLocks noGrp="1" noChangeAspect="1" noChangeArrowheads="1"/>
          </p:cNvSpPr>
          <p:nvPr>
            <p:ph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latin typeface="Arial Rounded MT Bold" panose="020F0704030504030204" pitchFamily="34" charset="0"/>
              </a:rPr>
              <a:t>The significance of the timing of these events should not be overlooked. Professor Sukenik writes in his journal: “While I was examining these precious documents in my study, the late news on the radio announced that the United Nations would be voting on the resolution that night—whether or not Israel would be allowed to become a nation…</a:t>
            </a:r>
          </a:p>
        </p:txBody>
      </p:sp>
    </p:spTree>
    <p:extLst>
      <p:ext uri="{BB962C8B-B14F-4D97-AF65-F5344CB8AC3E}">
        <p14:creationId xmlns:p14="http://schemas.microsoft.com/office/powerpoint/2010/main" val="1583690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0F4D-2CC8-9BCC-FD72-AAD0A9CC4084}"/>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1ACA83D8-3442-611F-EBAC-9459574A8E53}"/>
              </a:ext>
            </a:extLst>
          </p:cNvPr>
          <p:cNvSpPr>
            <a:spLocks noGrp="1" noChangeAspect="1" noChangeArrowheads="1"/>
          </p:cNvSpPr>
          <p:nvPr>
            <p:ph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latin typeface="Arial Rounded MT Bold" panose="020F0704030504030204" pitchFamily="34" charset="0"/>
              </a:rPr>
              <a:t>It was past midnight when the decision was announced while I was engrossed in a particularly absorbing passage in one of the scrolls, and my son rushed in with the shout that the vote on the Jewish State had passed. </a:t>
            </a:r>
          </a:p>
        </p:txBody>
      </p:sp>
    </p:spTree>
    <p:extLst>
      <p:ext uri="{BB962C8B-B14F-4D97-AF65-F5344CB8AC3E}">
        <p14:creationId xmlns:p14="http://schemas.microsoft.com/office/powerpoint/2010/main" val="410354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A283-5D72-3D7F-1E7F-C6B164A3EB66}"/>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AE2791DE-E159-DFE1-A013-23942E5263B9}"/>
              </a:ext>
            </a:extLst>
          </p:cNvPr>
          <p:cNvSpPr>
            <a:spLocks noGrp="1" noChangeAspect="1" noChangeArrowheads="1"/>
          </p:cNvSpPr>
          <p:nvPr>
            <p:ph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latin typeface="Arial Rounded MT Bold" panose="020F0704030504030204" pitchFamily="34" charset="0"/>
              </a:rPr>
              <a:t>The very day the first Dead Sea scrolls were being read, the UN General Assembly was casting votes to decide whether Israel would become a modern nation, and decided in its favor. </a:t>
            </a:r>
          </a:p>
        </p:txBody>
      </p:sp>
    </p:spTree>
    <p:extLst>
      <p:ext uri="{BB962C8B-B14F-4D97-AF65-F5344CB8AC3E}">
        <p14:creationId xmlns:p14="http://schemas.microsoft.com/office/powerpoint/2010/main" val="3261156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370E3-5B01-6C09-E0AD-D546CED9335C}"/>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D9D5EE5B-67F5-5F6E-4C43-C900F6B427C9}"/>
              </a:ext>
            </a:extLst>
          </p:cNvPr>
          <p:cNvSpPr>
            <a:spLocks noGrp="1" noChangeAspect="1" noChangeArrowheads="1"/>
          </p:cNvSpPr>
          <p:nvPr>
            <p:ph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latin typeface="Arial Rounded MT Bold" panose="020F0704030504030204" pitchFamily="34" charset="0"/>
              </a:rPr>
              <a:t>As God providentially unveiled the documentation of Israel's ancient history through the discovery of the scrolls, the very words of those scriptures were being fulfilled concerning the nation's future rebirth!</a:t>
            </a:r>
          </a:p>
        </p:txBody>
      </p:sp>
    </p:spTree>
    <p:extLst>
      <p:ext uri="{BB962C8B-B14F-4D97-AF65-F5344CB8AC3E}">
        <p14:creationId xmlns:p14="http://schemas.microsoft.com/office/powerpoint/2010/main" val="1253296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A0A10-9216-2359-E7B8-E539E84B621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2F3022-8618-63B5-6FA5-D75A8D67AE30}"/>
              </a:ext>
            </a:extLst>
          </p:cNvPr>
          <p:cNvSpPr>
            <a:spLocks noGrp="1"/>
          </p:cNvSpPr>
          <p:nvPr>
            <p:ph type="subTitle" idx="1"/>
          </p:nvPr>
        </p:nvSpPr>
        <p:spPr>
          <a:xfrm>
            <a:off x="228600" y="209550"/>
            <a:ext cx="4038600" cy="4800600"/>
          </a:xfrm>
        </p:spPr>
        <p:txBody>
          <a:bodyPr anchor="t">
            <a:normAutofit/>
          </a:bodyPr>
          <a:lstStyle/>
          <a:p>
            <a:pPr algn="l"/>
            <a:r>
              <a:rPr lang="en-US" sz="4000" dirty="0">
                <a:solidFill>
                  <a:schemeClr val="tx1"/>
                </a:solidFill>
                <a:latin typeface="Arial Rounded MT Bold" panose="020F0704030504030204" pitchFamily="34" charset="0"/>
              </a:rPr>
              <a:t>Pilgrim road from the Temple Mount to the mikveh pool of Siloam in the time of Yeshua</a:t>
            </a:r>
          </a:p>
        </p:txBody>
      </p:sp>
      <p:pic>
        <p:nvPicPr>
          <p:cNvPr id="4" name="Picture 3">
            <a:extLst>
              <a:ext uri="{FF2B5EF4-FFF2-40B4-BE49-F238E27FC236}">
                <a16:creationId xmlns:a16="http://schemas.microsoft.com/office/drawing/2014/main" id="{F10EBB34-8744-8DE1-F935-A83CD0C462B2}"/>
              </a:ext>
            </a:extLst>
          </p:cNvPr>
          <p:cNvPicPr>
            <a:picLocks noChangeAspect="1"/>
          </p:cNvPicPr>
          <p:nvPr/>
        </p:nvPicPr>
        <p:blipFill>
          <a:blip r:embed="rId3"/>
          <a:stretch>
            <a:fillRect/>
          </a:stretch>
        </p:blipFill>
        <p:spPr>
          <a:xfrm>
            <a:off x="4267200" y="1002"/>
            <a:ext cx="4846320" cy="5135653"/>
          </a:xfrm>
          <a:prstGeom prst="rect">
            <a:avLst/>
          </a:prstGeom>
        </p:spPr>
      </p:pic>
    </p:spTree>
    <p:extLst>
      <p:ext uri="{BB962C8B-B14F-4D97-AF65-F5344CB8AC3E}">
        <p14:creationId xmlns:p14="http://schemas.microsoft.com/office/powerpoint/2010/main" val="1836637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1711-50CF-F17C-6502-E431B47C775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D23C84-8FDD-1E40-A884-8B42692696D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0542C77-8853-C874-6D34-1151C28019AE}"/>
              </a:ext>
            </a:extLst>
          </p:cNvPr>
          <p:cNvPicPr>
            <a:picLocks noChangeAspect="1"/>
          </p:cNvPicPr>
          <p:nvPr/>
        </p:nvPicPr>
        <p:blipFill>
          <a:blip r:embed="rId3"/>
          <a:stretch>
            <a:fillRect/>
          </a:stretch>
        </p:blipFill>
        <p:spPr>
          <a:xfrm>
            <a:off x="2689243" y="0"/>
            <a:ext cx="3765513" cy="5143500"/>
          </a:xfrm>
          <a:prstGeom prst="rect">
            <a:avLst/>
          </a:prstGeom>
        </p:spPr>
      </p:pic>
    </p:spTree>
    <p:extLst>
      <p:ext uri="{BB962C8B-B14F-4D97-AF65-F5344CB8AC3E}">
        <p14:creationId xmlns:p14="http://schemas.microsoft.com/office/powerpoint/2010/main" val="2930783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2CDC-4986-0F04-BCF2-C4E7833F2D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C4A6AD9-7957-B573-D384-75DC14CE500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9088B95-82F9-9C99-3CBD-43BAAB887E8C}"/>
              </a:ext>
            </a:extLst>
          </p:cNvPr>
          <p:cNvPicPr>
            <a:picLocks noChangeAspect="1"/>
          </p:cNvPicPr>
          <p:nvPr/>
        </p:nvPicPr>
        <p:blipFill>
          <a:blip r:embed="rId3"/>
          <a:stretch>
            <a:fillRect/>
          </a:stretch>
        </p:blipFill>
        <p:spPr>
          <a:xfrm>
            <a:off x="946674" y="0"/>
            <a:ext cx="7250651" cy="5143500"/>
          </a:xfrm>
          <a:prstGeom prst="rect">
            <a:avLst/>
          </a:prstGeom>
        </p:spPr>
      </p:pic>
    </p:spTree>
    <p:extLst>
      <p:ext uri="{BB962C8B-B14F-4D97-AF65-F5344CB8AC3E}">
        <p14:creationId xmlns:p14="http://schemas.microsoft.com/office/powerpoint/2010/main" val="1231648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85E8-67AB-3217-5889-3EDDBFAB55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4740CAF-B31E-0C76-EADF-47AAC198F6D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77387C3-348E-B9C5-3B39-7FE5433CE6CF}"/>
              </a:ext>
            </a:extLst>
          </p:cNvPr>
          <p:cNvPicPr>
            <a:picLocks noChangeAspect="1"/>
          </p:cNvPicPr>
          <p:nvPr/>
        </p:nvPicPr>
        <p:blipFill>
          <a:blip r:embed="rId3"/>
          <a:stretch>
            <a:fillRect/>
          </a:stretch>
        </p:blipFill>
        <p:spPr>
          <a:xfrm>
            <a:off x="587043" y="0"/>
            <a:ext cx="7969914" cy="5143500"/>
          </a:xfrm>
          <a:prstGeom prst="rect">
            <a:avLst/>
          </a:prstGeom>
        </p:spPr>
      </p:pic>
    </p:spTree>
    <p:extLst>
      <p:ext uri="{BB962C8B-B14F-4D97-AF65-F5344CB8AC3E}">
        <p14:creationId xmlns:p14="http://schemas.microsoft.com/office/powerpoint/2010/main" val="4208802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D237-4DC0-3241-DF91-A141D05AE2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66DE1F-CC58-299A-01F0-FBE56A9511F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4E07238-D6EC-42D1-1140-E37B35F1B068}"/>
              </a:ext>
            </a:extLst>
          </p:cNvPr>
          <p:cNvPicPr>
            <a:picLocks noChangeAspect="1"/>
          </p:cNvPicPr>
          <p:nvPr/>
        </p:nvPicPr>
        <p:blipFill>
          <a:blip r:embed="rId3"/>
          <a:stretch>
            <a:fillRect/>
          </a:stretch>
        </p:blipFill>
        <p:spPr>
          <a:xfrm>
            <a:off x="1245358" y="0"/>
            <a:ext cx="6653284" cy="5143500"/>
          </a:xfrm>
          <a:prstGeom prst="rect">
            <a:avLst/>
          </a:prstGeom>
        </p:spPr>
      </p:pic>
    </p:spTree>
    <p:extLst>
      <p:ext uri="{BB962C8B-B14F-4D97-AF65-F5344CB8AC3E}">
        <p14:creationId xmlns:p14="http://schemas.microsoft.com/office/powerpoint/2010/main" val="3770245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D821-F61D-7A12-5BF6-4CA9C4A2AC5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B0EC13-A850-B7CF-4229-F0AAC3472A2B}"/>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How can YOU seek G-d </a:t>
            </a:r>
          </a:p>
          <a:p>
            <a:pPr algn="ctr"/>
            <a:r>
              <a:rPr lang="en-US" sz="4000" dirty="0">
                <a:solidFill>
                  <a:schemeClr val="tx1"/>
                </a:solidFill>
                <a:latin typeface="Arial Rounded MT Bold" panose="020F0704030504030204" pitchFamily="34" charset="0"/>
              </a:rPr>
              <a:t>to change your history?</a:t>
            </a:r>
          </a:p>
        </p:txBody>
      </p:sp>
    </p:spTree>
    <p:extLst>
      <p:ext uri="{BB962C8B-B14F-4D97-AF65-F5344CB8AC3E}">
        <p14:creationId xmlns:p14="http://schemas.microsoft.com/office/powerpoint/2010/main" val="4180427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F8CD-9774-ACF4-5329-B5B83BD1B2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BB6BCC-4C9D-280C-DFB5-0CAF1A5AA37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4C1A05F-DDA2-F1E8-C08D-36DA05F8B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761482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FF16-1E93-3F90-4047-E545E6005CC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2C628CB-AFFF-443F-D266-4DE0E4C4F62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91C2FAF-12BA-6FC7-3736-63DCCADD4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F7DCEEEC-4891-002B-7B86-CED13B07A295}"/>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a:t>
            </a:r>
            <a:r>
              <a:rPr lang="en-US" u="sng" dirty="0">
                <a:solidFill>
                  <a:srgbClr val="FFFF66"/>
                </a:solidFill>
              </a:rPr>
              <a:t>Illustration: Return of the Jews</a:t>
            </a:r>
          </a:p>
        </p:txBody>
      </p:sp>
    </p:spTree>
    <p:extLst>
      <p:ext uri="{BB962C8B-B14F-4D97-AF65-F5344CB8AC3E}">
        <p14:creationId xmlns:p14="http://schemas.microsoft.com/office/powerpoint/2010/main" val="3698853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EA4D-6046-8690-AB30-A5E5255CD0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EFEDF-6271-5F04-C587-C8FF8E3F361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EBAC302-9B39-7B94-5278-E983E0CB337D}"/>
              </a:ext>
            </a:extLst>
          </p:cNvPr>
          <p:cNvPicPr>
            <a:picLocks noChangeAspect="1"/>
          </p:cNvPicPr>
          <p:nvPr/>
        </p:nvPicPr>
        <p:blipFill>
          <a:blip r:embed="rId3"/>
          <a:stretch>
            <a:fillRect/>
          </a:stretch>
        </p:blipFill>
        <p:spPr>
          <a:xfrm>
            <a:off x="539496" y="0"/>
            <a:ext cx="8065008" cy="5143500"/>
          </a:xfrm>
          <a:prstGeom prst="rect">
            <a:avLst/>
          </a:prstGeom>
        </p:spPr>
      </p:pic>
    </p:spTree>
    <p:extLst>
      <p:ext uri="{BB962C8B-B14F-4D97-AF65-F5344CB8AC3E}">
        <p14:creationId xmlns:p14="http://schemas.microsoft.com/office/powerpoint/2010/main" val="823153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2E51E-BE79-DA9E-9142-3B5785540D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959745-5BCA-DCCE-8B65-9612F22FEF0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87FA7FD-C01F-C706-8F4A-9F489868E8C8}"/>
              </a:ext>
            </a:extLst>
          </p:cNvPr>
          <p:cNvPicPr>
            <a:picLocks noChangeAspect="1"/>
          </p:cNvPicPr>
          <p:nvPr/>
        </p:nvPicPr>
        <p:blipFill>
          <a:blip r:embed="rId3">
            <a:extLst>
              <a:ext uri="{28A0092B-C50C-407E-A947-70E740481C1C}">
                <a14:useLocalDpi xmlns:a14="http://schemas.microsoft.com/office/drawing/2010/main" val="0"/>
              </a:ext>
            </a:extLst>
          </a:blip>
          <a:srcRect b="44074"/>
          <a:stretch>
            <a:fillRect/>
          </a:stretch>
        </p:blipFill>
        <p:spPr>
          <a:xfrm>
            <a:off x="-13205" y="0"/>
            <a:ext cx="9157205" cy="2876550"/>
          </a:xfrm>
          <a:prstGeom prst="rect">
            <a:avLst/>
          </a:prstGeom>
        </p:spPr>
      </p:pic>
    </p:spTree>
    <p:extLst>
      <p:ext uri="{BB962C8B-B14F-4D97-AF65-F5344CB8AC3E}">
        <p14:creationId xmlns:p14="http://schemas.microsoft.com/office/powerpoint/2010/main" val="2944955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392E-AA1D-2441-7043-7E29CF17BE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3FCC08-7781-B56A-5513-A285BFEB433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C0F6B7D-D8D4-78A9-FEB5-A823E741E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 y="0"/>
            <a:ext cx="9157205" cy="5143500"/>
          </a:xfrm>
          <a:prstGeom prst="rect">
            <a:avLst/>
          </a:prstGeom>
        </p:spPr>
      </p:pic>
    </p:spTree>
    <p:extLst>
      <p:ext uri="{BB962C8B-B14F-4D97-AF65-F5344CB8AC3E}">
        <p14:creationId xmlns:p14="http://schemas.microsoft.com/office/powerpoint/2010/main" val="3172538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solidFill>
                  <a:schemeClr val="tx1"/>
                </a:solidFill>
                <a:latin typeface="Arial Rounded MT Bold" panose="020F0704030504030204" pitchFamily="34" charset="0"/>
              </a:rPr>
              <a:t>Yn 17.22-23</a:t>
            </a:r>
            <a:r>
              <a:rPr lang="en-US" sz="4000" dirty="0">
                <a:solidFill>
                  <a:schemeClr val="tx1"/>
                </a:solidFill>
                <a:latin typeface="Arial Rounded MT Bold" panose="020F0704030504030204" pitchFamily="34" charset="0"/>
              </a:rPr>
              <a:t> The glory which you have given to me, I have given to them; so </a:t>
            </a:r>
            <a:r>
              <a:rPr lang="en-US" sz="4000" u="sng" dirty="0">
                <a:solidFill>
                  <a:srgbClr val="FFFF00"/>
                </a:solidFill>
                <a:latin typeface="Arial Rounded MT Bold" panose="020F0704030504030204" pitchFamily="34" charset="0"/>
              </a:rPr>
              <a:t>that they may be one, just as we are one </a:t>
            </a:r>
            <a:r>
              <a:rPr lang="en-US" sz="4000" dirty="0">
                <a:solidFill>
                  <a:schemeClr val="tx1"/>
                </a:solidFill>
                <a:latin typeface="Arial Rounded MT Bold" panose="020F0704030504030204" pitchFamily="34" charset="0"/>
              </a:rPr>
              <a:t>— I united with them and you with me, so that they may be completely one, and </a:t>
            </a:r>
            <a:r>
              <a:rPr lang="en-US" sz="4000" u="sng" dirty="0">
                <a:solidFill>
                  <a:srgbClr val="FFFF00"/>
                </a:solidFill>
                <a:latin typeface="Arial Rounded MT Bold" panose="020F0704030504030204" pitchFamily="34" charset="0"/>
              </a:rPr>
              <a:t>the world thus realize that you sent me</a:t>
            </a:r>
            <a:r>
              <a:rPr lang="en-US" sz="4000" dirty="0">
                <a:solidFill>
                  <a:schemeClr val="tx1"/>
                </a:solidFill>
                <a:latin typeface="Arial Rounded MT Bold" panose="020F0704030504030204" pitchFamily="34" charset="0"/>
              </a:rPr>
              <a:t>, and that you have loved them just as you have loved me.</a:t>
            </a:r>
          </a:p>
        </p:txBody>
      </p:sp>
    </p:spTree>
    <p:extLst>
      <p:ext uri="{BB962C8B-B14F-4D97-AF65-F5344CB8AC3E}">
        <p14:creationId xmlns:p14="http://schemas.microsoft.com/office/powerpoint/2010/main" val="391038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8C18-3DCD-C882-31F8-6462BF309A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58E5BBD-A8C9-0381-8B2B-C14C44C02CC5}"/>
              </a:ext>
            </a:extLst>
          </p:cNvPr>
          <p:cNvSpPr>
            <a:spLocks noGrp="1"/>
          </p:cNvSpPr>
          <p:nvPr>
            <p:ph type="subTitle" idx="1"/>
          </p:nvPr>
        </p:nvSpPr>
        <p:spPr>
          <a:xfrm>
            <a:off x="290362" y="171450"/>
            <a:ext cx="480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Daniel 3.24-25 </a:t>
            </a:r>
            <a:r>
              <a:rPr lang="en-US" sz="4000" dirty="0">
                <a:solidFill>
                  <a:schemeClr val="tx1"/>
                </a:solidFill>
                <a:latin typeface="Arial Rounded MT Bold" panose="020F0704030504030204" pitchFamily="34" charset="0"/>
              </a:rPr>
              <a:t>Then King Nebuchadnezzar was astonished and leapt to his feet. He asked his ministers, “Didn’t we cast three men bound into the middle of the fire?”</a:t>
            </a:r>
            <a:endParaRPr lang="en-US" sz="4000" u="sng" dirty="0">
              <a:solidFill>
                <a:srgbClr val="FFFF66"/>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30ED16B-54A8-401C-5508-002FF602C729}"/>
              </a:ext>
            </a:extLst>
          </p:cNvPr>
          <p:cNvPicPr>
            <a:picLocks noChangeAspect="1"/>
          </p:cNvPicPr>
          <p:nvPr/>
        </p:nvPicPr>
        <p:blipFill>
          <a:blip r:embed="rId3">
            <a:extLst>
              <a:ext uri="{28A0092B-C50C-407E-A947-70E740481C1C}">
                <a14:useLocalDpi xmlns:a14="http://schemas.microsoft.com/office/drawing/2010/main" val="0"/>
              </a:ext>
            </a:extLst>
          </a:blip>
          <a:srcRect l="13504" t="2593" r="11583" b="18889"/>
          <a:stretch>
            <a:fillRect/>
          </a:stretch>
        </p:blipFill>
        <p:spPr>
          <a:xfrm>
            <a:off x="5105400" y="0"/>
            <a:ext cx="3816417" cy="5186412"/>
          </a:xfrm>
          <a:prstGeom prst="rect">
            <a:avLst/>
          </a:prstGeom>
        </p:spPr>
      </p:pic>
    </p:spTree>
    <p:extLst>
      <p:ext uri="{BB962C8B-B14F-4D97-AF65-F5344CB8AC3E}">
        <p14:creationId xmlns:p14="http://schemas.microsoft.com/office/powerpoint/2010/main" val="38660392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F0DD-D7DE-E775-4598-874C8636DBA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CE9EA23-D6B0-4C29-1804-D2E11010C135}"/>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How can YOU seek G-d </a:t>
            </a:r>
          </a:p>
          <a:p>
            <a:pPr algn="ctr"/>
            <a:r>
              <a:rPr lang="en-US" sz="4000" dirty="0">
                <a:solidFill>
                  <a:schemeClr val="tx1"/>
                </a:solidFill>
                <a:latin typeface="Arial Rounded MT Bold" panose="020F0704030504030204" pitchFamily="34" charset="0"/>
              </a:rPr>
              <a:t>to change your history?</a:t>
            </a:r>
          </a:p>
        </p:txBody>
      </p:sp>
    </p:spTree>
    <p:extLst>
      <p:ext uri="{BB962C8B-B14F-4D97-AF65-F5344CB8AC3E}">
        <p14:creationId xmlns:p14="http://schemas.microsoft.com/office/powerpoint/2010/main" val="4206941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9853-59B2-DFE8-0D96-D66C3F53670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ECB86E-404E-370E-9234-46FEB249003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0A8B72E-9436-63D7-E5D4-6AA690FC3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53684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1591-4CAC-3E90-BE6A-7115AC5325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92B5EE-3D30-8899-DDAA-9F13F0A4FA3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59B0253-ED3B-A32E-34F3-527F084E5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29D5CC54-B7FC-1D26-5985-0F775B32E6EA}"/>
              </a:ext>
            </a:extLst>
          </p:cNvPr>
          <p:cNvSpPr txBox="1"/>
          <p:nvPr/>
        </p:nvSpPr>
        <p:spPr>
          <a:xfrm>
            <a:off x="228600" y="209550"/>
            <a:ext cx="8597546" cy="5016758"/>
          </a:xfrm>
          <a:prstGeom prst="rect">
            <a:avLst/>
          </a:prstGeom>
          <a:noFill/>
        </p:spPr>
        <p:txBody>
          <a:bodyPr wrap="none" rtlCol="0">
            <a:spAutoFit/>
          </a:bodyPr>
          <a:lstStyle/>
          <a:p>
            <a:pPr algn="l"/>
            <a:r>
              <a:rPr lang="en-US" dirty="0">
                <a:solidFill>
                  <a:schemeClr val="tx1"/>
                </a:solidFill>
              </a:rPr>
              <a:t>G-d Intervenes in History</a:t>
            </a:r>
          </a:p>
          <a:p>
            <a:pPr marL="461963" indent="-461963" algn="l">
              <a:buFont typeface="+mj-lt"/>
              <a:buAutoNum type="arabicPeriod"/>
            </a:pPr>
            <a:r>
              <a:rPr lang="en-US" dirty="0">
                <a:solidFill>
                  <a:schemeClr val="tx1"/>
                </a:solidFill>
              </a:rPr>
              <a:t>Theological basis: make us </a:t>
            </a:r>
          </a:p>
          <a:p>
            <a:pPr algn="l"/>
            <a:r>
              <a:rPr lang="en-US" dirty="0">
                <a:solidFill>
                  <a:schemeClr val="tx1"/>
                </a:solidFill>
              </a:rPr>
              <a:t>     holy through faith in covenantal</a:t>
            </a:r>
          </a:p>
          <a:p>
            <a:pPr algn="l"/>
            <a:r>
              <a:rPr lang="en-US" dirty="0">
                <a:solidFill>
                  <a:schemeClr val="tx1"/>
                </a:solidFill>
              </a:rPr>
              <a:t>     promise, and prayer.</a:t>
            </a:r>
          </a:p>
          <a:p>
            <a:pPr algn="l"/>
            <a:r>
              <a:rPr lang="en-US" dirty="0">
                <a:solidFill>
                  <a:schemeClr val="tx1"/>
                </a:solidFill>
              </a:rPr>
              <a:t>2. Illustration: Avraham in Gerar</a:t>
            </a:r>
          </a:p>
          <a:p>
            <a:pPr algn="l"/>
            <a:r>
              <a:rPr lang="en-US" dirty="0">
                <a:solidFill>
                  <a:schemeClr val="tx1"/>
                </a:solidFill>
              </a:rPr>
              <a:t>3. Illustration: Pharoah </a:t>
            </a:r>
          </a:p>
          <a:p>
            <a:pPr algn="l"/>
            <a:r>
              <a:rPr lang="en-US" dirty="0">
                <a:solidFill>
                  <a:schemeClr val="tx1"/>
                </a:solidFill>
              </a:rPr>
              <a:t>4. Illustration: Purim</a:t>
            </a:r>
          </a:p>
          <a:p>
            <a:pPr algn="l"/>
            <a:r>
              <a:rPr lang="en-US" dirty="0">
                <a:solidFill>
                  <a:schemeClr val="tx1"/>
                </a:solidFill>
              </a:rPr>
              <a:t>5. </a:t>
            </a:r>
            <a:r>
              <a:rPr lang="en-US" u="sng" dirty="0">
                <a:solidFill>
                  <a:srgbClr val="FFFF66"/>
                </a:solidFill>
              </a:rPr>
              <a:t>Illustration: Return of the Jews</a:t>
            </a:r>
          </a:p>
        </p:txBody>
      </p:sp>
    </p:spTree>
    <p:extLst>
      <p:ext uri="{BB962C8B-B14F-4D97-AF65-F5344CB8AC3E}">
        <p14:creationId xmlns:p14="http://schemas.microsoft.com/office/powerpoint/2010/main" val="2097762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65C7-878F-ADA6-294E-FD58827CAE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C4E8F5F-E716-6AD3-3598-3A06F4CA0793}"/>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099645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A705-F736-AC86-350C-DB00AE5E75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F800B4-D348-79E4-AE2B-5940C7AD6A41}"/>
              </a:ext>
            </a:extLst>
          </p:cNvPr>
          <p:cNvSpPr>
            <a:spLocks noGrp="1"/>
          </p:cNvSpPr>
          <p:nvPr>
            <p:ph type="subTitle" idx="1"/>
          </p:nvPr>
        </p:nvSpPr>
        <p:spPr>
          <a:xfrm>
            <a:off x="290362" y="171450"/>
            <a:ext cx="4800600" cy="4800600"/>
          </a:xfrm>
        </p:spPr>
        <p:txBody>
          <a:bodyPr anchor="t">
            <a:normAutofit fontScale="85000" lnSpcReduction="20000"/>
          </a:bodyPr>
          <a:lstStyle/>
          <a:p>
            <a:pPr algn="l"/>
            <a:r>
              <a:rPr lang="en-US" sz="4000" baseline="30000" dirty="0">
                <a:solidFill>
                  <a:schemeClr val="tx1"/>
                </a:solidFill>
                <a:latin typeface="Arial Rounded MT Bold" panose="020F0704030504030204" pitchFamily="34" charset="0"/>
              </a:rPr>
              <a:t>Daniel 3.24-25 </a:t>
            </a:r>
            <a:r>
              <a:rPr lang="en-US" sz="4000" dirty="0">
                <a:solidFill>
                  <a:schemeClr val="tx1"/>
                </a:solidFill>
                <a:latin typeface="Arial Rounded MT Bold" panose="020F0704030504030204" pitchFamily="34" charset="0"/>
              </a:rPr>
              <a:t>They replied to the king, “Surely, O king.” But he answered saying, “Look! I see four men walking about unbound and unharmed in the middle of the fire, and </a:t>
            </a:r>
            <a:r>
              <a:rPr lang="en-US" sz="4000" u="sng" dirty="0">
                <a:solidFill>
                  <a:srgbClr val="FFFF66"/>
                </a:solidFill>
                <a:latin typeface="Arial Rounded MT Bold" panose="020F0704030504030204" pitchFamily="34" charset="0"/>
              </a:rPr>
              <a:t>the fourth has the appearance like a son of the gods!”</a:t>
            </a:r>
          </a:p>
        </p:txBody>
      </p:sp>
      <p:pic>
        <p:nvPicPr>
          <p:cNvPr id="5" name="Picture 4">
            <a:extLst>
              <a:ext uri="{FF2B5EF4-FFF2-40B4-BE49-F238E27FC236}">
                <a16:creationId xmlns:a16="http://schemas.microsoft.com/office/drawing/2014/main" id="{82885CC4-6A4C-FD0F-E82E-0E8180300556}"/>
              </a:ext>
            </a:extLst>
          </p:cNvPr>
          <p:cNvPicPr>
            <a:picLocks noChangeAspect="1"/>
          </p:cNvPicPr>
          <p:nvPr/>
        </p:nvPicPr>
        <p:blipFill>
          <a:blip r:embed="rId3"/>
          <a:stretch>
            <a:fillRect/>
          </a:stretch>
        </p:blipFill>
        <p:spPr>
          <a:xfrm>
            <a:off x="5066755" y="0"/>
            <a:ext cx="4077245" cy="4324350"/>
          </a:xfrm>
          <a:prstGeom prst="rect">
            <a:avLst/>
          </a:prstGeom>
        </p:spPr>
      </p:pic>
    </p:spTree>
    <p:extLst>
      <p:ext uri="{BB962C8B-B14F-4D97-AF65-F5344CB8AC3E}">
        <p14:creationId xmlns:p14="http://schemas.microsoft.com/office/powerpoint/2010/main" val="380356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ADB5-5860-78A9-2C58-F76257CB74B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D3E65E-4DF2-D422-8783-D355DBD6DDE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7C0A66E-3031-AA43-BD2C-D4C2FBC19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52954206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264068</TotalTime>
  <Words>3825</Words>
  <Application>Microsoft Office PowerPoint</Application>
  <PresentationFormat>On-screen Show (16:9)</PresentationFormat>
  <Paragraphs>436</Paragraphs>
  <Slides>73</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Arial Rounded MT Bold</vt:lpstr>
      <vt:lpstr>Corbel</vt:lpstr>
      <vt:lpstr>David</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5667</cp:revision>
  <dcterms:created xsi:type="dcterms:W3CDTF">2006-04-21T19:34:43Z</dcterms:created>
  <dcterms:modified xsi:type="dcterms:W3CDTF">2026-02-14T14:51:59Z</dcterms:modified>
</cp:coreProperties>
</file>