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9" r:id="rId1"/>
  </p:sldMasterIdLst>
  <p:notesMasterIdLst>
    <p:notesMasterId r:id="rId78"/>
  </p:notesMasterIdLst>
  <p:handoutMasterIdLst>
    <p:handoutMasterId r:id="rId79"/>
  </p:handoutMasterIdLst>
  <p:sldIdLst>
    <p:sldId id="67647" r:id="rId2"/>
    <p:sldId id="67669" r:id="rId3"/>
    <p:sldId id="67670" r:id="rId4"/>
    <p:sldId id="67662" r:id="rId5"/>
    <p:sldId id="67664" r:id="rId6"/>
    <p:sldId id="67665" r:id="rId7"/>
    <p:sldId id="67645" r:id="rId8"/>
    <p:sldId id="67668" r:id="rId9"/>
    <p:sldId id="67651" r:id="rId10"/>
    <p:sldId id="67717" r:id="rId11"/>
    <p:sldId id="67718" r:id="rId12"/>
    <p:sldId id="67653" r:id="rId13"/>
    <p:sldId id="67659" r:id="rId14"/>
    <p:sldId id="67673" r:id="rId15"/>
    <p:sldId id="67671" r:id="rId16"/>
    <p:sldId id="67674" r:id="rId17"/>
    <p:sldId id="67672" r:id="rId18"/>
    <p:sldId id="67676" r:id="rId19"/>
    <p:sldId id="67663" r:id="rId20"/>
    <p:sldId id="67675" r:id="rId21"/>
    <p:sldId id="67677" r:id="rId22"/>
    <p:sldId id="67682" r:id="rId23"/>
    <p:sldId id="67655" r:id="rId24"/>
    <p:sldId id="67678" r:id="rId25"/>
    <p:sldId id="67656" r:id="rId26"/>
    <p:sldId id="67679" r:id="rId27"/>
    <p:sldId id="67680" r:id="rId28"/>
    <p:sldId id="67681" r:id="rId29"/>
    <p:sldId id="67657" r:id="rId30"/>
    <p:sldId id="67683" r:id="rId31"/>
    <p:sldId id="67687" r:id="rId32"/>
    <p:sldId id="67716" r:id="rId33"/>
    <p:sldId id="67685" r:id="rId34"/>
    <p:sldId id="67686" r:id="rId35"/>
    <p:sldId id="67689" r:id="rId36"/>
    <p:sldId id="67719" r:id="rId37"/>
    <p:sldId id="67690" r:id="rId38"/>
    <p:sldId id="67691" r:id="rId39"/>
    <p:sldId id="67720" r:id="rId40"/>
    <p:sldId id="67633" r:id="rId41"/>
    <p:sldId id="67634" r:id="rId42"/>
    <p:sldId id="67693" r:id="rId43"/>
    <p:sldId id="67694" r:id="rId44"/>
    <p:sldId id="67697" r:id="rId45"/>
    <p:sldId id="67698" r:id="rId46"/>
    <p:sldId id="67658" r:id="rId47"/>
    <p:sldId id="67684" r:id="rId48"/>
    <p:sldId id="67695" r:id="rId49"/>
    <p:sldId id="67696" r:id="rId50"/>
    <p:sldId id="67721" r:id="rId51"/>
    <p:sldId id="67701" r:id="rId52"/>
    <p:sldId id="67702" r:id="rId53"/>
    <p:sldId id="67699" r:id="rId54"/>
    <p:sldId id="67704" r:id="rId55"/>
    <p:sldId id="67703" r:id="rId56"/>
    <p:sldId id="67627" r:id="rId57"/>
    <p:sldId id="67626" r:id="rId58"/>
    <p:sldId id="67650" r:id="rId59"/>
    <p:sldId id="67641" r:id="rId60"/>
    <p:sldId id="67700" r:id="rId61"/>
    <p:sldId id="67661" r:id="rId62"/>
    <p:sldId id="67667" r:id="rId63"/>
    <p:sldId id="67705" r:id="rId64"/>
    <p:sldId id="67706" r:id="rId65"/>
    <p:sldId id="67708" r:id="rId66"/>
    <p:sldId id="67709" r:id="rId67"/>
    <p:sldId id="67710" r:id="rId68"/>
    <p:sldId id="67707" r:id="rId69"/>
    <p:sldId id="67722" r:id="rId70"/>
    <p:sldId id="67713" r:id="rId71"/>
    <p:sldId id="67714" r:id="rId72"/>
    <p:sldId id="67660" r:id="rId73"/>
    <p:sldId id="67635" r:id="rId74"/>
    <p:sldId id="67711" r:id="rId75"/>
    <p:sldId id="67712" r:id="rId76"/>
    <p:sldId id="67723" r:id="rId77"/>
  </p:sldIdLst>
  <p:sldSz cx="9144000" cy="5143500" type="screen16x9"/>
  <p:notesSz cx="6858000" cy="9144000"/>
  <p:defaultTextStyle>
    <a:defPPr>
      <a:defRPr lang="en-US"/>
    </a:defPPr>
    <a:lvl1pPr algn="ctr" rtl="0" fontAlgn="base">
      <a:spcBef>
        <a:spcPct val="0"/>
      </a:spcBef>
      <a:spcAft>
        <a:spcPct val="0"/>
      </a:spcAft>
      <a:defRPr sz="4000" kern="1200">
        <a:solidFill>
          <a:schemeClr val="bg1"/>
        </a:solidFill>
        <a:latin typeface="Arial Rounded MT Bold" pitchFamily="34" charset="0"/>
        <a:ea typeface="+mn-ea"/>
        <a:cs typeface="Arial" charset="0"/>
      </a:defRPr>
    </a:lvl1pPr>
    <a:lvl2pPr marL="339061" algn="ctr" rtl="0" fontAlgn="base">
      <a:spcBef>
        <a:spcPct val="0"/>
      </a:spcBef>
      <a:spcAft>
        <a:spcPct val="0"/>
      </a:spcAft>
      <a:defRPr sz="4000" kern="1200">
        <a:solidFill>
          <a:schemeClr val="bg1"/>
        </a:solidFill>
        <a:latin typeface="Arial Rounded MT Bold" pitchFamily="34" charset="0"/>
        <a:ea typeface="+mn-ea"/>
        <a:cs typeface="Arial" charset="0"/>
      </a:defRPr>
    </a:lvl2pPr>
    <a:lvl3pPr marL="678271" algn="ctr" rtl="0" fontAlgn="base">
      <a:spcBef>
        <a:spcPct val="0"/>
      </a:spcBef>
      <a:spcAft>
        <a:spcPct val="0"/>
      </a:spcAft>
      <a:defRPr sz="4000" kern="1200">
        <a:solidFill>
          <a:schemeClr val="bg1"/>
        </a:solidFill>
        <a:latin typeface="Arial Rounded MT Bold" pitchFamily="34" charset="0"/>
        <a:ea typeface="+mn-ea"/>
        <a:cs typeface="Arial" charset="0"/>
      </a:defRPr>
    </a:lvl3pPr>
    <a:lvl4pPr marL="1017217" algn="ctr" rtl="0" fontAlgn="base">
      <a:spcBef>
        <a:spcPct val="0"/>
      </a:spcBef>
      <a:spcAft>
        <a:spcPct val="0"/>
      </a:spcAft>
      <a:defRPr sz="4000" kern="1200">
        <a:solidFill>
          <a:schemeClr val="bg1"/>
        </a:solidFill>
        <a:latin typeface="Arial Rounded MT Bold" pitchFamily="34" charset="0"/>
        <a:ea typeface="+mn-ea"/>
        <a:cs typeface="Arial" charset="0"/>
      </a:defRPr>
    </a:lvl4pPr>
    <a:lvl5pPr marL="1356390" algn="ctr" rtl="0" fontAlgn="base">
      <a:spcBef>
        <a:spcPct val="0"/>
      </a:spcBef>
      <a:spcAft>
        <a:spcPct val="0"/>
      </a:spcAft>
      <a:defRPr sz="4000" kern="1200">
        <a:solidFill>
          <a:schemeClr val="bg1"/>
        </a:solidFill>
        <a:latin typeface="Arial Rounded MT Bold" pitchFamily="34" charset="0"/>
        <a:ea typeface="+mn-ea"/>
        <a:cs typeface="Arial" charset="0"/>
      </a:defRPr>
    </a:lvl5pPr>
    <a:lvl6pPr marL="1695300" algn="l" defTabSz="678271" rtl="0" eaLnBrk="1" latinLnBrk="0" hangingPunct="1">
      <a:defRPr sz="4000" kern="1200">
        <a:solidFill>
          <a:schemeClr val="bg1"/>
        </a:solidFill>
        <a:latin typeface="Arial Rounded MT Bold" pitchFamily="34" charset="0"/>
        <a:ea typeface="+mn-ea"/>
        <a:cs typeface="Arial" charset="0"/>
      </a:defRPr>
    </a:lvl6pPr>
    <a:lvl7pPr marL="2034313" algn="l" defTabSz="678271" rtl="0" eaLnBrk="1" latinLnBrk="0" hangingPunct="1">
      <a:defRPr sz="4000" kern="1200">
        <a:solidFill>
          <a:schemeClr val="bg1"/>
        </a:solidFill>
        <a:latin typeface="Arial Rounded MT Bold" pitchFamily="34" charset="0"/>
        <a:ea typeface="+mn-ea"/>
        <a:cs typeface="Arial" charset="0"/>
      </a:defRPr>
    </a:lvl7pPr>
    <a:lvl8pPr marL="2373419" algn="l" defTabSz="678271" rtl="0" eaLnBrk="1" latinLnBrk="0" hangingPunct="1">
      <a:defRPr sz="4000" kern="1200">
        <a:solidFill>
          <a:schemeClr val="bg1"/>
        </a:solidFill>
        <a:latin typeface="Arial Rounded MT Bold" pitchFamily="34" charset="0"/>
        <a:ea typeface="+mn-ea"/>
        <a:cs typeface="Arial" charset="0"/>
      </a:defRPr>
    </a:lvl8pPr>
    <a:lvl9pPr marL="2712509" algn="l" defTabSz="678271" rtl="0" eaLnBrk="1" latinLnBrk="0" hangingPunct="1">
      <a:defRPr sz="4000" kern="1200">
        <a:solidFill>
          <a:schemeClr val="bg1"/>
        </a:solidFill>
        <a:latin typeface="Arial Rounded MT Bold" pitchFamily="34" charset="0"/>
        <a:ea typeface="+mn-ea"/>
        <a:cs typeface="Arial"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muel" initials="SW" lastIdx="2" clrIdx="0">
    <p:extLst>
      <p:ext uri="{19B8F6BF-5375-455C-9EA6-DF929625EA0E}">
        <p15:presenceInfo xmlns:p15="http://schemas.microsoft.com/office/powerpoint/2012/main" userId="Shmuel" providerId="None"/>
      </p:ext>
    </p:extLst>
  </p:cmAuthor>
  <p:cmAuthor id="2" name="Shmuel Wolkenfeld" initials="SW" lastIdx="1" clrIdx="1">
    <p:extLst>
      <p:ext uri="{19B8F6BF-5375-455C-9EA6-DF929625EA0E}">
        <p15:presenceInfo xmlns:p15="http://schemas.microsoft.com/office/powerpoint/2012/main" userId="59ac315834edd8d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FF00"/>
    <a:srgbClr val="FFFF66"/>
    <a:srgbClr val="333333"/>
    <a:srgbClr val="996633"/>
    <a:srgbClr val="9A6766"/>
    <a:srgbClr val="AA6E5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016" autoAdjust="0"/>
    <p:restoredTop sz="81343" autoAdjust="0"/>
  </p:normalViewPr>
  <p:slideViewPr>
    <p:cSldViewPr>
      <p:cViewPr varScale="1">
        <p:scale>
          <a:sx n="99" d="100"/>
          <a:sy n="99" d="100"/>
        </p:scale>
        <p:origin x="78" y="282"/>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16728"/>
    </p:cViewPr>
  </p:sorterViewPr>
  <p:notesViewPr>
    <p:cSldViewPr>
      <p:cViewPr varScale="1">
        <p:scale>
          <a:sx n="79" d="100"/>
          <a:sy n="79" d="100"/>
        </p:scale>
        <p:origin x="2022" y="12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How to Be Righteous Gal 3.16-21 </a:t>
            </a:r>
          </a:p>
        </p:txBody>
      </p:sp>
      <p:sp>
        <p:nvSpPr>
          <p:cNvPr id="296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Feb 7.2026 5786</a:t>
            </a:r>
          </a:p>
        </p:txBody>
      </p:sp>
      <p:sp>
        <p:nvSpPr>
          <p:cNvPr id="297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297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743E3E74-A71D-4F9E-A274-799584BDC6E6}" type="slidenum">
              <a:rPr lang="en-US" altLang="en-US"/>
              <a:pPr/>
              <a:t>‹#›</a:t>
            </a:fld>
            <a:endParaRPr lang="en-US" altLang="en-US"/>
          </a:p>
        </p:txBody>
      </p:sp>
    </p:spTree>
    <p:extLst>
      <p:ext uri="{BB962C8B-B14F-4D97-AF65-F5344CB8AC3E}">
        <p14:creationId xmlns:p14="http://schemas.microsoft.com/office/powerpoint/2010/main" val="20885928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How to Be Righteous Gal 3.16-21 </a:t>
            </a:r>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Feb 7.2026 5786</a:t>
            </a:r>
          </a:p>
        </p:txBody>
      </p:sp>
      <p:sp>
        <p:nvSpPr>
          <p:cNvPr id="512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00E9F95B-100C-4401-AFC8-043CE70D51A5}" type="slidenum">
              <a:rPr lang="en-US" altLang="en-US"/>
              <a:pPr/>
              <a:t>‹#›</a:t>
            </a:fld>
            <a:endParaRPr lang="en-US" altLang="en-US"/>
          </a:p>
        </p:txBody>
      </p:sp>
    </p:spTree>
    <p:extLst>
      <p:ext uri="{BB962C8B-B14F-4D97-AF65-F5344CB8AC3E}">
        <p14:creationId xmlns:p14="http://schemas.microsoft.com/office/powerpoint/2010/main" val="3266379074"/>
      </p:ext>
    </p:extLst>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2000" kern="1200">
        <a:solidFill>
          <a:schemeClr val="tx1"/>
        </a:solidFill>
        <a:latin typeface="Arial Rounded MT Bold" pitchFamily="34" charset="0"/>
        <a:ea typeface="+mn-ea"/>
        <a:cs typeface="Arial" charset="0"/>
      </a:defRPr>
    </a:lvl1pPr>
    <a:lvl2pPr marL="339061" algn="l" rtl="0" fontAlgn="base">
      <a:spcBef>
        <a:spcPct val="30000"/>
      </a:spcBef>
      <a:spcAft>
        <a:spcPct val="0"/>
      </a:spcAft>
      <a:defRPr sz="2000" kern="1200">
        <a:solidFill>
          <a:schemeClr val="tx1"/>
        </a:solidFill>
        <a:latin typeface="Arial Rounded MT Bold" pitchFamily="34" charset="0"/>
        <a:ea typeface="+mn-ea"/>
        <a:cs typeface="Arial" charset="0"/>
      </a:defRPr>
    </a:lvl2pPr>
    <a:lvl3pPr marL="678271" algn="l" rtl="0" fontAlgn="base">
      <a:spcBef>
        <a:spcPct val="30000"/>
      </a:spcBef>
      <a:spcAft>
        <a:spcPct val="0"/>
      </a:spcAft>
      <a:defRPr sz="1200" kern="1200">
        <a:solidFill>
          <a:schemeClr val="tx1"/>
        </a:solidFill>
        <a:latin typeface="Arial" charset="0"/>
        <a:ea typeface="+mn-ea"/>
        <a:cs typeface="Arial" charset="0"/>
      </a:defRPr>
    </a:lvl3pPr>
    <a:lvl4pPr marL="1017217" algn="l" rtl="0" fontAlgn="base">
      <a:spcBef>
        <a:spcPct val="30000"/>
      </a:spcBef>
      <a:spcAft>
        <a:spcPct val="0"/>
      </a:spcAft>
      <a:defRPr sz="1200" kern="1200">
        <a:solidFill>
          <a:schemeClr val="tx1"/>
        </a:solidFill>
        <a:latin typeface="Arial" charset="0"/>
        <a:ea typeface="+mn-ea"/>
        <a:cs typeface="Arial" charset="0"/>
      </a:defRPr>
    </a:lvl4pPr>
    <a:lvl5pPr marL="1356390" algn="l" rtl="0" fontAlgn="base">
      <a:spcBef>
        <a:spcPct val="30000"/>
      </a:spcBef>
      <a:spcAft>
        <a:spcPct val="0"/>
      </a:spcAft>
      <a:defRPr sz="1200" kern="1200">
        <a:solidFill>
          <a:schemeClr val="tx1"/>
        </a:solidFill>
        <a:latin typeface="Arial" charset="0"/>
        <a:ea typeface="+mn-ea"/>
        <a:cs typeface="Arial" charset="0"/>
      </a:defRPr>
    </a:lvl5pPr>
    <a:lvl6pPr marL="1695300" algn="l" defTabSz="678271" rtl="0" eaLnBrk="1" latinLnBrk="0" hangingPunct="1">
      <a:defRPr sz="1200" kern="1200">
        <a:solidFill>
          <a:schemeClr val="tx1"/>
        </a:solidFill>
        <a:latin typeface="+mn-lt"/>
        <a:ea typeface="+mn-ea"/>
        <a:cs typeface="+mn-cs"/>
      </a:defRPr>
    </a:lvl6pPr>
    <a:lvl7pPr marL="2034313" algn="l" defTabSz="678271" rtl="0" eaLnBrk="1" latinLnBrk="0" hangingPunct="1">
      <a:defRPr sz="1200" kern="1200">
        <a:solidFill>
          <a:schemeClr val="tx1"/>
        </a:solidFill>
        <a:latin typeface="+mn-lt"/>
        <a:ea typeface="+mn-ea"/>
        <a:cs typeface="+mn-cs"/>
      </a:defRPr>
    </a:lvl7pPr>
    <a:lvl8pPr marL="2373419" algn="l" defTabSz="678271" rtl="0" eaLnBrk="1" latinLnBrk="0" hangingPunct="1">
      <a:defRPr sz="1200" kern="1200">
        <a:solidFill>
          <a:schemeClr val="tx1"/>
        </a:solidFill>
        <a:latin typeface="+mn-lt"/>
        <a:ea typeface="+mn-ea"/>
        <a:cs typeface="+mn-cs"/>
      </a:defRPr>
    </a:lvl8pPr>
    <a:lvl9pPr marL="2712509" algn="l" defTabSz="67827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www.youtube.com/live/ObIjqpf55pA"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105EB-DA66-1ABF-2470-E2DF53F8FBA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C591A28-18A5-573B-BE0A-045848531C8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DB8B57A7-785E-A918-4A1E-F1B8F27C5F1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1670B981-BCA5-2FE6-6040-D3EF699134B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38ECD40-647E-F823-AC75-0D40AF9EA72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72F0F16-8D1D-0462-1106-A460DEDE7132}"/>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F6CC6D81-D810-38C5-B8A4-A9E8A732E58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30249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BFAAA9-E048-F744-C76D-43CBD8603C7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757B73B-FE0D-C40E-FCD3-54ADA140966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F2D0C9CA-3F56-FE64-049A-6AFB3143B39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7E7F71A9-2179-FF9E-972C-2414B96E68D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804001C-1279-3F6B-3426-67F4F947485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8E080CC-35DF-76CC-DE5E-F00B6CBEBBF3}"/>
              </a:ext>
            </a:extLst>
          </p:cNvPr>
          <p:cNvSpPr>
            <a:spLocks noGrp="1" noChangeArrowheads="1"/>
          </p:cNvSpPr>
          <p:nvPr>
            <p:ph type="body" idx="1"/>
          </p:nvPr>
        </p:nvSpPr>
        <p:spPr>
          <a:xfrm>
            <a:off x="152400" y="4114800"/>
            <a:ext cx="6553200" cy="4876800"/>
          </a:xfrm>
        </p:spPr>
        <p:txBody>
          <a:bodyPr/>
          <a:lstStyle/>
          <a:p>
            <a:pPr algn="l"/>
            <a:r>
              <a:rPr lang="en-US" altLang="en-US" dirty="0"/>
              <a:t>NOT Yeshua plus anything.   We are walking with the Jewish people BECAUSE of Yeshua.</a:t>
            </a:r>
          </a:p>
          <a:p>
            <a:pPr algn="l"/>
            <a:r>
              <a:rPr lang="en-US" altLang="en-US" dirty="0"/>
              <a:t>There is a bit of different level of joy in Messianic Jewish worship: Covenantal unity</a:t>
            </a:r>
          </a:p>
          <a:p>
            <a:pPr algn="l"/>
            <a:endParaRPr lang="en-US" altLang="en-US" dirty="0"/>
          </a:p>
        </p:txBody>
      </p:sp>
      <p:cxnSp>
        <p:nvCxnSpPr>
          <p:cNvPr id="3" name="Straight Connector 2">
            <a:extLst>
              <a:ext uri="{FF2B5EF4-FFF2-40B4-BE49-F238E27FC236}">
                <a16:creationId xmlns:a16="http://schemas.microsoft.com/office/drawing/2014/main" id="{8A31719D-D6D8-2D90-D8FA-539DA9F4821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31037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7A57E-5EAF-B6D7-4DCE-BCAA92B4140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0483EDE-B115-BBB1-041F-1513A6857C2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FB4425E7-BB57-FB75-BAA2-C6430B0BD55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7629A0C1-4D02-B768-FD1E-1150C2753C5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C2D6FF3-B65E-437A-6234-80D8BE6DE5B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7C18D4A-6061-F71D-BBA2-271E34A7178E}"/>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7D677A7B-888C-3CE1-2E37-DD3ED218628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41057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9470F-8334-42E0-C038-0E59A64D3D2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10E289A-5B8B-F194-AB63-F9850AC841B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C4EE58F1-F27E-ADF0-AA3E-2C9E71D5C01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8FB91004-B868-9755-C674-D46ECDECA2B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2371CBB-AB1C-5723-4EC7-896ABBE4DB6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1C46908-FAE2-3250-5902-B878BAE64BD8}"/>
              </a:ext>
            </a:extLst>
          </p:cNvPr>
          <p:cNvSpPr>
            <a:spLocks noGrp="1" noChangeArrowheads="1"/>
          </p:cNvSpPr>
          <p:nvPr>
            <p:ph type="body" idx="1"/>
          </p:nvPr>
        </p:nvSpPr>
        <p:spPr>
          <a:xfrm>
            <a:off x="152400" y="4114800"/>
            <a:ext cx="6553200" cy="4876800"/>
          </a:xfrm>
        </p:spPr>
        <p:txBody>
          <a:bodyPr/>
          <a:lstStyle/>
          <a:p>
            <a:pPr algn="l"/>
            <a:r>
              <a:rPr lang="en-US" sz="2000" b="0" i="0" kern="1200" dirty="0">
                <a:solidFill>
                  <a:schemeClr val="tx1"/>
                </a:solidFill>
                <a:effectLst/>
                <a:latin typeface="Arial Rounded MT Bold" pitchFamily="34" charset="0"/>
                <a:ea typeface="+mn-ea"/>
                <a:cs typeface="Arial" charset="0"/>
              </a:rPr>
              <a:t>Genesis 12:7; 13:15; 17:7; 24:7</a:t>
            </a:r>
            <a:endParaRPr lang="en-US" altLang="en-US" dirty="0"/>
          </a:p>
        </p:txBody>
      </p:sp>
      <p:cxnSp>
        <p:nvCxnSpPr>
          <p:cNvPr id="3" name="Straight Connector 2">
            <a:extLst>
              <a:ext uri="{FF2B5EF4-FFF2-40B4-BE49-F238E27FC236}">
                <a16:creationId xmlns:a16="http://schemas.microsoft.com/office/drawing/2014/main" id="{FF10572D-4B8C-8014-7411-323D8FB8FB8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7763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36D42-9BD8-27C1-9AC0-EA91F8CF3E1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F94EAEF-E23D-A971-2020-E87A55FBD35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689CC368-1527-E146-3577-ABE7580CCCF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EF59DADF-A322-334E-4EA3-00638A6A4C6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0C611C0-1D50-4CDE-C40B-4633F6EDFC2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ADE8F55-E8EF-5287-5C52-8D048F8EA04E}"/>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725FBE87-B841-6350-5DE4-DE0A2495281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21240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F61C9-FC3E-6B6E-1849-2FA5E08E050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8704C0C-25E8-F0F0-E4FF-89802AB0E21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5D263DC7-9C90-51D7-FA8A-B2EFE0E3450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88337F35-DAE7-A118-9345-AD7D99ACB4D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B4D050C-79B0-31B1-CE17-CD804EDD89B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D65A9AA-0C3C-56B4-1BA9-2B2C91C3B1B1}"/>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79E6605B-8446-50D9-C520-A0501113820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22650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C76B7-C81F-9B9B-6685-F6EE53B50DF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5C84562-8B8C-5999-6758-4C9FF9B1F25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254EED13-ABB6-76FF-3957-8B70438D083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6E59A30D-A009-FC6A-A5CA-65C9380AC32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C11619B-1366-597D-D147-DD61DA11E61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00B7247-31C6-07E5-87DF-F7255AC597E3}"/>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B23B3D0B-2DF7-A896-F326-7838C307ED3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05555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57973-DF2E-01FC-C835-8DEDBA224E4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F3DD0BA-EAB6-1103-0ACB-1DAEFE59F4D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5BBF7304-EE32-ABB3-5D7C-0424D388D8C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18F36D34-CE3D-6063-A050-6A65A960EEA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9E14CF7-A95F-E92B-3028-87F400DE034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D9D5C11-9A52-A4BD-B28E-3D787C533C59}"/>
              </a:ext>
            </a:extLst>
          </p:cNvPr>
          <p:cNvSpPr>
            <a:spLocks noGrp="1" noChangeArrowheads="1"/>
          </p:cNvSpPr>
          <p:nvPr>
            <p:ph type="body" idx="1"/>
          </p:nvPr>
        </p:nvSpPr>
        <p:spPr>
          <a:xfrm>
            <a:off x="152400" y="4114800"/>
            <a:ext cx="6553200" cy="4876800"/>
          </a:xfrm>
        </p:spPr>
        <p:txBody>
          <a:bodyPr/>
          <a:lstStyle/>
          <a:p>
            <a:pPr algn="l"/>
            <a:r>
              <a:rPr lang="en-US" altLang="en-US" dirty="0"/>
              <a:t>So, many possible </a:t>
            </a:r>
            <a:r>
              <a:rPr lang="en-US" altLang="en-US" dirty="0" err="1"/>
              <a:t>interp</a:t>
            </a:r>
            <a:r>
              <a:rPr lang="en-US" altLang="en-US" dirty="0"/>
              <a:t> of “your seed”   Only one primary, all others dependent.</a:t>
            </a:r>
          </a:p>
          <a:p>
            <a:pPr algn="l"/>
            <a:r>
              <a:rPr lang="en-US" altLang="en-US" dirty="0"/>
              <a:t>All about Yeshua</a:t>
            </a:r>
          </a:p>
        </p:txBody>
      </p:sp>
      <p:cxnSp>
        <p:nvCxnSpPr>
          <p:cNvPr id="3" name="Straight Connector 2">
            <a:extLst>
              <a:ext uri="{FF2B5EF4-FFF2-40B4-BE49-F238E27FC236}">
                <a16:creationId xmlns:a16="http://schemas.microsoft.com/office/drawing/2014/main" id="{F64A65E9-39B4-D09D-678E-59DEB751359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14343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36012-1806-E83A-C5B2-6F1A9E0D868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14C0730-E911-4B2E-603B-D8AF963B241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878A3CCB-AE08-72A5-4644-3F25763A37E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A3178CBD-0174-5E75-EFB5-D87F7DEB662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EFF1F68-5FA4-B7A0-3A39-30F2030F271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0EEB6A5-1CE3-6F8D-A392-9317C914D476}"/>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A8D18224-8E9F-42B9-F7C1-787A3EA56A3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71719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E5739-F9E3-A52E-3B81-A590385DFF1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0E44699-619F-1375-3D31-3025D54442A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8BF29B0C-D8E9-064B-E8D2-118775A0E5D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6EEE0D41-45E3-A33B-4FF2-FADFCED475E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063D2E6-3EE6-8C83-0AB1-DD56B1A1B89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145EE1C-3B96-D46B-1942-2877CE676EBD}"/>
              </a:ext>
            </a:extLst>
          </p:cNvPr>
          <p:cNvSpPr>
            <a:spLocks noGrp="1" noChangeArrowheads="1"/>
          </p:cNvSpPr>
          <p:nvPr>
            <p:ph type="body" idx="1"/>
          </p:nvPr>
        </p:nvSpPr>
        <p:spPr>
          <a:xfrm>
            <a:off x="152400" y="4114800"/>
            <a:ext cx="6553200" cy="4876800"/>
          </a:xfrm>
        </p:spPr>
        <p:txBody>
          <a:bodyPr/>
          <a:lstStyle/>
          <a:p>
            <a:pPr algn="l"/>
            <a:r>
              <a:rPr lang="en-US" altLang="en-US" dirty="0"/>
              <a:t>Quote about “your seed” to Avraham.</a:t>
            </a:r>
          </a:p>
        </p:txBody>
      </p:sp>
      <p:cxnSp>
        <p:nvCxnSpPr>
          <p:cNvPr id="3" name="Straight Connector 2">
            <a:extLst>
              <a:ext uri="{FF2B5EF4-FFF2-40B4-BE49-F238E27FC236}">
                <a16:creationId xmlns:a16="http://schemas.microsoft.com/office/drawing/2014/main" id="{DC277153-E51C-FE17-2D3D-52545EBCA2A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4549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94CF9-F885-70C8-E21A-902C0913817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9690FE7-E9A2-27EA-A306-060A197473A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200911E7-4B9B-1DA7-94BB-B0721718EBD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1A71ED41-36F5-E16A-F6C1-048B1DFF3D6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8EE64AD-F451-61F2-93F7-917B47D55C1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7C49059-153B-44BB-6210-190EA60E17A4}"/>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D963FCC7-75AB-B7AE-6EA8-2ADF25294F77}"/>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4224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8B4EA-DB3A-6951-7716-74985F52DFB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472AF6F-59A9-E1C2-2A63-84AB6DA8943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B16FBB70-9BE8-3D2D-13DB-EAC7EDCE676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A1D7C1F6-22E0-465E-1622-14F797DFE7E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5B54857-BFD0-2A9D-37AD-3834F07FAB5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7F91637-4140-4A88-5239-800498E5AFB2}"/>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DFFEBFCC-776E-763E-155E-E28B9ADC4C5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35411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DC4A42-3B64-63C1-2DDF-0C857BD1CA8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8E1A243-3D64-B640-93F0-B8F03DE7201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CCA2D487-3B53-5BEE-F0B9-AD37D03070F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2BDFFE27-91C0-5F42-29A5-58EEA53499C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E1C5ED9-95E4-B494-7032-7E79D759E1B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3F5DE3E-ED75-2107-DAFB-68CE3511F554}"/>
              </a:ext>
            </a:extLst>
          </p:cNvPr>
          <p:cNvSpPr>
            <a:spLocks noGrp="1" noChangeArrowheads="1"/>
          </p:cNvSpPr>
          <p:nvPr>
            <p:ph type="body" idx="1"/>
          </p:nvPr>
        </p:nvSpPr>
        <p:spPr>
          <a:xfrm>
            <a:off x="152400" y="4114800"/>
            <a:ext cx="6553200" cy="4876800"/>
          </a:xfrm>
        </p:spPr>
        <p:txBody>
          <a:bodyPr/>
          <a:lstStyle/>
          <a:p>
            <a:pPr algn="l"/>
            <a:r>
              <a:rPr lang="en-US" sz="2000" b="0" i="0" kern="1200" dirty="0">
                <a:solidFill>
                  <a:schemeClr val="tx1"/>
                </a:solidFill>
                <a:effectLst/>
                <a:latin typeface="Arial Rounded MT Bold" pitchFamily="34" charset="0"/>
                <a:ea typeface="+mn-ea"/>
                <a:cs typeface="Arial" charset="0"/>
              </a:rPr>
              <a:t>to use Jewish language from a couple of centuries later, contrasting </a:t>
            </a:r>
            <a:r>
              <a:rPr lang="en-US" sz="2000" b="0" i="0" kern="1200" dirty="0" err="1">
                <a:solidFill>
                  <a:schemeClr val="tx1"/>
                </a:solidFill>
                <a:effectLst/>
                <a:latin typeface="Arial Rounded MT Bold" pitchFamily="34" charset="0"/>
                <a:ea typeface="+mn-ea"/>
                <a:cs typeface="Arial" charset="0"/>
              </a:rPr>
              <a:t>halakhah</a:t>
            </a:r>
            <a:r>
              <a:rPr lang="en-US" sz="2000" b="0" i="0" kern="1200" dirty="0">
                <a:solidFill>
                  <a:schemeClr val="tx1"/>
                </a:solidFill>
                <a:effectLst/>
                <a:latin typeface="Arial Rounded MT Bold" pitchFamily="34" charset="0"/>
                <a:ea typeface="+mn-ea"/>
                <a:cs typeface="Arial" charset="0"/>
              </a:rPr>
              <a:t> (what to do, how to live) with </a:t>
            </a:r>
            <a:r>
              <a:rPr lang="en-US" sz="2000" b="0" i="0" kern="1200" dirty="0" err="1">
                <a:solidFill>
                  <a:schemeClr val="tx1"/>
                </a:solidFill>
                <a:effectLst/>
                <a:latin typeface="Arial Rounded MT Bold" pitchFamily="34" charset="0"/>
                <a:ea typeface="+mn-ea"/>
                <a:cs typeface="Arial" charset="0"/>
              </a:rPr>
              <a:t>aggadah</a:t>
            </a:r>
            <a:r>
              <a:rPr lang="en-US" sz="2000" b="0" i="0" kern="1200" dirty="0">
                <a:solidFill>
                  <a:schemeClr val="tx1"/>
                </a:solidFill>
                <a:effectLst/>
                <a:latin typeface="Arial Rounded MT Bold" pitchFamily="34" charset="0"/>
                <a:ea typeface="+mn-ea"/>
                <a:cs typeface="Arial" charset="0"/>
              </a:rPr>
              <a:t> (narrative).</a:t>
            </a:r>
            <a:endParaRPr lang="en-US" altLang="en-US" dirty="0"/>
          </a:p>
        </p:txBody>
      </p:sp>
      <p:cxnSp>
        <p:nvCxnSpPr>
          <p:cNvPr id="3" name="Straight Connector 2">
            <a:extLst>
              <a:ext uri="{FF2B5EF4-FFF2-40B4-BE49-F238E27FC236}">
                <a16:creationId xmlns:a16="http://schemas.microsoft.com/office/drawing/2014/main" id="{4E7C7696-2296-AFA3-E88F-51B7CD6B915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2589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12ED3-F00E-87DA-30A5-86833F62B82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30B3704-2E50-DCFF-98E0-CBD0EEE33C8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3F173C67-BC3C-421A-48C9-B3D936D34EA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E4418853-5694-C992-ADD7-331C7F8F58F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61E8AEE-F44B-EB0C-94C8-FDE216310AE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99EF378-C859-BE64-4AED-341AABE08AFF}"/>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A42B10AA-9A4C-DABB-60E6-DF84C5704CD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11740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6E87B-F7CE-57F4-F964-A5D33EF0376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52F4E78-E2F8-167D-D283-B5C96449FCF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F1E07FD6-E503-B340-2722-2B539AFE8DC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3EF6A74A-F3E8-277C-A544-C2A5BED1095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44D14A8-5153-6E88-1B7F-B0DD95F166B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CB27963-B463-3FCD-48F0-71D37D5682B1}"/>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BDF607B2-9501-BB0D-DF8B-0E8C1DE2E37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60896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A1A98-C992-3EE3-C6DD-B391439553E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B1E1FD1-B488-626B-FAD8-5AA2B61022C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36C4CE7F-31AA-753B-DA09-296EEA1E82C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17148423-C018-1C01-3042-5329F9FC53B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18E8E8F-460E-3CAC-EA9F-FF61834A971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B1C5AF1-8D12-06C7-2F0F-9D69DF2750A0}"/>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49029A8F-C56E-345B-7A9E-055347083DA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38128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D060C7-2974-45ED-A003-B098B1E7578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8075DD0-0606-31BF-8974-F8CBD84EDC8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69752CE1-04D8-34AA-9C80-D6BB834930C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B47A6CC5-D551-971F-6956-C8F8B5C5589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7602155-B771-7B90-5A92-F4495AA97D83}"/>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757DF9E-BFF2-477A-6509-2F918FCE5AF1}"/>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8DA80D9E-414C-C1AA-8F9D-4245B75EC94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1704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ABFD22-085A-98A2-CB64-775EA4AF3DD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5D9DE6A-90FB-F828-EDE5-DB53B524AF2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CDCF7770-C050-8253-AC8D-77EBECC204D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77B4C522-2055-74B8-0D20-4360DC962E3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6D3D03E-D4F4-1698-BDAB-E3005EF9A9B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5A1FC11-A68E-F776-A46E-A9A6EAB33D5B}"/>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C330C085-781E-BB8D-4764-5051F5791107}"/>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55148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90FD6-747B-6BA9-E2BF-525DCFF52E7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3D639D5-0158-8281-55B9-9E844A193F2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8704375C-8582-1448-60AB-8BFC84A7D95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A11F4072-0F39-26BC-F462-5527B977297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FB2AFBC-944D-1A15-CF3A-8C1A5096607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3E31926-8C8E-2366-4D9D-E7A180CC221D}"/>
              </a:ext>
            </a:extLst>
          </p:cNvPr>
          <p:cNvSpPr>
            <a:spLocks noGrp="1" noChangeArrowheads="1"/>
          </p:cNvSpPr>
          <p:nvPr>
            <p:ph type="body" idx="1"/>
          </p:nvPr>
        </p:nvSpPr>
        <p:spPr>
          <a:xfrm>
            <a:off x="152400" y="4114800"/>
            <a:ext cx="6553200" cy="4876800"/>
          </a:xfrm>
        </p:spPr>
        <p:txBody>
          <a:bodyPr/>
          <a:lstStyle/>
          <a:p>
            <a:pPr algn="l"/>
            <a:r>
              <a:rPr lang="en-US" altLang="en-US" dirty="0"/>
              <a:t>Jewish guilt</a:t>
            </a:r>
          </a:p>
          <a:p>
            <a:pPr algn="l"/>
            <a:endParaRPr lang="en-US" altLang="en-US" dirty="0"/>
          </a:p>
          <a:p>
            <a:pPr algn="l"/>
            <a:r>
              <a:rPr lang="en-US" altLang="en-US" dirty="0"/>
              <a:t>Also RC guilt.</a:t>
            </a:r>
          </a:p>
        </p:txBody>
      </p:sp>
      <p:cxnSp>
        <p:nvCxnSpPr>
          <p:cNvPr id="3" name="Straight Connector 2">
            <a:extLst>
              <a:ext uri="{FF2B5EF4-FFF2-40B4-BE49-F238E27FC236}">
                <a16:creationId xmlns:a16="http://schemas.microsoft.com/office/drawing/2014/main" id="{74CAD5C0-9109-5A79-3CB5-BD57C50B1AA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41242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35239-7D4E-BE37-CD02-5793CA52F0E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5BEC703-A73B-6997-409F-60889B84421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1F84C9AA-DBB5-3FCE-A189-F407309E526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ABDA21B2-8F7B-A97F-8BCA-D0B5BC37D5C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50830A7-A349-26AE-C3AF-249E6D09823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5EBA80B-C161-7F11-8885-21185BF73D32}"/>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BF941EB5-DD16-7710-5330-86A17CCD4FF7}"/>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07299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F7F3A-2F83-830D-D224-8DBDF075FF3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4A53D00-4A73-871A-5E6B-A9F722339E1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29960C59-3DE9-B164-9805-B7BB10D8BBA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7472EEBD-EB5E-0F3E-C5BF-37AFE123027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B99352E-0B25-0C50-B4FB-BA7CC796919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B01CBEC-63BA-9F26-B742-AE0091575A87}"/>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31420CF1-702D-165A-BE16-470E4FCF4F3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82477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70119-93A3-CB3F-1BE3-AE72DC4076B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8DDAE7F-9CB0-02A4-6766-C538A688EAE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834E1F3B-7DF0-A1E5-9136-57B661905DD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E3CB92D9-8ECB-404B-DE45-188AB9273FC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13E97AC-3938-450D-3F32-B91EE6D7C36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BCE7919-A505-EDC5-C671-B4B412AB9055}"/>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2149A8A7-31A8-75C4-4FCF-C952232ED187}"/>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1615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27AE7-A55D-8E94-64D3-58E3797F6A4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9DAAE27-D854-97E5-642C-1A4A46CE91D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2A1CE63A-A5D4-4193-12CA-7D83649CB9B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8F3EEC86-C0E9-5B42-2CE2-1CBED93652E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21331B7-063C-AF13-7BC6-A92FABB6730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0C5E693-60B7-0E00-336A-52DEB2DB87F2}"/>
              </a:ext>
            </a:extLst>
          </p:cNvPr>
          <p:cNvSpPr>
            <a:spLocks noGrp="1" noChangeArrowheads="1"/>
          </p:cNvSpPr>
          <p:nvPr>
            <p:ph type="body" idx="1"/>
          </p:nvPr>
        </p:nvSpPr>
        <p:spPr>
          <a:xfrm>
            <a:off x="152400" y="4114800"/>
            <a:ext cx="6553200" cy="4876800"/>
          </a:xfrm>
        </p:spPr>
        <p:txBody>
          <a:bodyPr/>
          <a:lstStyle/>
          <a:p>
            <a:pPr algn="l"/>
            <a:r>
              <a:rPr lang="en-US" altLang="en-US" dirty="0"/>
              <a:t>Facebook Dad jokes</a:t>
            </a:r>
          </a:p>
        </p:txBody>
      </p:sp>
      <p:cxnSp>
        <p:nvCxnSpPr>
          <p:cNvPr id="3" name="Straight Connector 2">
            <a:extLst>
              <a:ext uri="{FF2B5EF4-FFF2-40B4-BE49-F238E27FC236}">
                <a16:creationId xmlns:a16="http://schemas.microsoft.com/office/drawing/2014/main" id="{4B5C4190-1626-1937-E043-E7A98423D23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8977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A3D64-E75E-05AE-D471-A71AF3707C3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86F494F-4930-119D-B761-CCAA55932B7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AFA8D7FD-CBFB-60F9-E591-9664941B453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344F1F8F-D5D1-87CB-2F6F-81A07673D89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7A83986-B081-995A-3E8B-C9B44A57722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3999A29-ECAB-ADEF-29B0-F5C889FB2AE4}"/>
              </a:ext>
            </a:extLst>
          </p:cNvPr>
          <p:cNvSpPr>
            <a:spLocks noGrp="1" noChangeArrowheads="1"/>
          </p:cNvSpPr>
          <p:nvPr>
            <p:ph type="body" idx="1"/>
          </p:nvPr>
        </p:nvSpPr>
        <p:spPr>
          <a:xfrm>
            <a:off x="152400" y="4114800"/>
            <a:ext cx="6553200" cy="4876800"/>
          </a:xfrm>
        </p:spPr>
        <p:txBody>
          <a:bodyPr/>
          <a:lstStyle/>
          <a:p>
            <a:pPr algn="l"/>
            <a:r>
              <a:rPr lang="en-US" altLang="en-US" dirty="0"/>
              <a:t>Torah is still with us, drawing us to Messiah, living FOR Messiah, according to the mitzvot.</a:t>
            </a:r>
          </a:p>
        </p:txBody>
      </p:sp>
      <p:cxnSp>
        <p:nvCxnSpPr>
          <p:cNvPr id="3" name="Straight Connector 2">
            <a:extLst>
              <a:ext uri="{FF2B5EF4-FFF2-40B4-BE49-F238E27FC236}">
                <a16:creationId xmlns:a16="http://schemas.microsoft.com/office/drawing/2014/main" id="{A46B970C-8DC3-C8D0-B706-53A640A5621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15680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96BC7-1B3D-F052-9BFD-990DC03F5D3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B0FA9F3-ED8C-8F1D-D946-CCDEEDBF05C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257F1333-81A9-23B1-13E3-AFC9E13A5C6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70337C58-C668-F3FD-4E94-89F6A5F82EC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9FB3236-EFCA-7E76-7DE3-DFB7E3BBB063}"/>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247129F-2745-F288-849F-41EDFD365902}"/>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76BF3A37-F0F7-80AA-1AA9-6D95734B8327}"/>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25675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AA075-6FF5-3269-AACD-A2D5312C64A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9D1479A-0FFC-29FD-3C88-50F9057C9AB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C09B2331-37FD-73A6-C2A8-D86C7EF8076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B43BC083-3A87-48EA-D474-B029D16ABAD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DD4D288-BD48-F61B-097D-81FC889ACE6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D85637C-6DEA-3BF0-9A63-CC90A31B8117}"/>
              </a:ext>
            </a:extLst>
          </p:cNvPr>
          <p:cNvSpPr>
            <a:spLocks noGrp="1" noChangeArrowheads="1"/>
          </p:cNvSpPr>
          <p:nvPr>
            <p:ph type="body" idx="1"/>
          </p:nvPr>
        </p:nvSpPr>
        <p:spPr>
          <a:xfrm>
            <a:off x="152400" y="4114800"/>
            <a:ext cx="6553200" cy="4876800"/>
          </a:xfrm>
        </p:spPr>
        <p:txBody>
          <a:bodyPr/>
          <a:lstStyle/>
          <a:p>
            <a:pPr algn="l"/>
            <a:r>
              <a:rPr lang="en-US" altLang="en-US" dirty="0"/>
              <a:t>NOT Yeshua plus anything.   We are walking with the Jewish people BECAUSE of Yeshua.</a:t>
            </a:r>
          </a:p>
          <a:p>
            <a:pPr algn="l"/>
            <a:r>
              <a:rPr lang="en-US" altLang="en-US" dirty="0"/>
              <a:t>There is a bit of different joy in Messianic Jewish worship: Covenantal unity</a:t>
            </a:r>
          </a:p>
          <a:p>
            <a:pPr algn="l"/>
            <a:endParaRPr lang="en-US" altLang="en-US" dirty="0"/>
          </a:p>
        </p:txBody>
      </p:sp>
      <p:cxnSp>
        <p:nvCxnSpPr>
          <p:cNvPr id="3" name="Straight Connector 2">
            <a:extLst>
              <a:ext uri="{FF2B5EF4-FFF2-40B4-BE49-F238E27FC236}">
                <a16:creationId xmlns:a16="http://schemas.microsoft.com/office/drawing/2014/main" id="{BBB2676B-072C-8B47-BBDD-50B10F7E4A4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51272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02355-94CB-BFDC-FDBF-BC0E66042ED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72EA517-EBBC-26A7-8065-4FE56A93031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8DEC38D4-EB1D-30E6-15EF-280002AF5E3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68AA4588-A291-1E5C-0088-5B14E9474E2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DB1ABFC-2D63-0A03-82A9-66E9417B4C5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A242538-66A4-6B65-224A-9AA270D71B41}"/>
              </a:ext>
            </a:extLst>
          </p:cNvPr>
          <p:cNvSpPr>
            <a:spLocks noGrp="1" noChangeArrowheads="1"/>
          </p:cNvSpPr>
          <p:nvPr>
            <p:ph type="body" idx="1"/>
          </p:nvPr>
        </p:nvSpPr>
        <p:spPr>
          <a:xfrm>
            <a:off x="152400" y="4114800"/>
            <a:ext cx="6553200" cy="4876800"/>
          </a:xfrm>
        </p:spPr>
        <p:txBody>
          <a:bodyPr/>
          <a:lstStyle/>
          <a:p>
            <a:pPr algn="l"/>
            <a:r>
              <a:rPr lang="en-US" altLang="en-US" dirty="0"/>
              <a:t>It all gets sort of mystical</a:t>
            </a:r>
          </a:p>
        </p:txBody>
      </p:sp>
      <p:cxnSp>
        <p:nvCxnSpPr>
          <p:cNvPr id="3" name="Straight Connector 2">
            <a:extLst>
              <a:ext uri="{FF2B5EF4-FFF2-40B4-BE49-F238E27FC236}">
                <a16:creationId xmlns:a16="http://schemas.microsoft.com/office/drawing/2014/main" id="{C4EA889A-FEED-0BAF-76F1-6DABF95B1D1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19909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96EDA-7F4A-7F9F-4C47-E4DDEB880DA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8FD5B90-E584-160A-EFB9-A3F4A832B6D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8E0A85C0-28F2-775B-5D52-BFB08CBDAB2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A87E50EE-8BBE-97FE-B427-B3919CEBF97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C115B35-6ECB-CE70-649B-1C7F37605BE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9A866DE-C3F3-1C1E-6B45-E9032868BAA5}"/>
              </a:ext>
            </a:extLst>
          </p:cNvPr>
          <p:cNvSpPr>
            <a:spLocks noGrp="1" noChangeArrowheads="1"/>
          </p:cNvSpPr>
          <p:nvPr>
            <p:ph type="body" idx="1"/>
          </p:nvPr>
        </p:nvSpPr>
        <p:spPr>
          <a:xfrm>
            <a:off x="152400" y="4114800"/>
            <a:ext cx="6553200" cy="4876800"/>
          </a:xfrm>
        </p:spPr>
        <p:txBody>
          <a:bodyPr/>
          <a:lstStyle/>
          <a:p>
            <a:pPr algn="l"/>
            <a:r>
              <a:rPr lang="en-US" altLang="en-US" dirty="0"/>
              <a:t>Don’t go woke on me.  There is still male and female, so there is still a covenantal difference between Jews and Gentiles. Basically, referring to the Land of Israel promises.</a:t>
            </a:r>
          </a:p>
        </p:txBody>
      </p:sp>
      <p:cxnSp>
        <p:nvCxnSpPr>
          <p:cNvPr id="3" name="Straight Connector 2">
            <a:extLst>
              <a:ext uri="{FF2B5EF4-FFF2-40B4-BE49-F238E27FC236}">
                <a16:creationId xmlns:a16="http://schemas.microsoft.com/office/drawing/2014/main" id="{4F2E0145-C443-30F1-1661-FFB1C27C6F2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78483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382C9-C26D-0095-22B1-D2F5A48B322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F9DC6DD-E20B-2A38-936C-9D388E42974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19795C93-2853-9CF1-6086-90506DDF8ED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DB4A47EE-730D-2DAA-F228-DB54821020A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A7464B6-CCA0-B38B-7B2F-7AA44245633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557DC1C-D358-2739-711C-BE79A81977A5}"/>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3CA5073F-3198-3E8F-32BD-E7A2691D0C6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22090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CF4EA7-D11A-9296-F7FF-C3AFC7992FD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9F30DAC-D716-8E13-9B2A-D36D506A55F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C7AD1436-2C04-82CC-36F0-D7097198D5A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78191730-6DE8-5FE7-AFAC-CD2F9D9049B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3B7C49C-120D-4F7D-FD0A-C6C76D4FC78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7255578-A09F-1504-4C20-4A986024BAEC}"/>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C8A724D8-1FF1-4ABC-ABFE-C46599200E9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82580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814E5-7D65-B601-B50B-0A4AAB9AF10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75E159A-49BE-F3E6-E5CC-3B8E8994CC8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2930BB98-BE63-03E0-A19A-4F638CF5235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B4ED317A-23AA-1FB3-FE07-08AC8A6AC0E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19BED88-E3C9-EBBD-713D-89BCEB0DEE1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8E566D4-ADB3-3292-F484-64F94A443763}"/>
              </a:ext>
            </a:extLst>
          </p:cNvPr>
          <p:cNvSpPr>
            <a:spLocks noGrp="1" noChangeArrowheads="1"/>
          </p:cNvSpPr>
          <p:nvPr>
            <p:ph type="body" idx="1"/>
          </p:nvPr>
        </p:nvSpPr>
        <p:spPr>
          <a:xfrm>
            <a:off x="152400" y="4114800"/>
            <a:ext cx="6553200" cy="4876800"/>
          </a:xfrm>
        </p:spPr>
        <p:txBody>
          <a:bodyPr/>
          <a:lstStyle/>
          <a:p>
            <a:pPr algn="l"/>
            <a:r>
              <a:rPr lang="en-US" altLang="en-US" dirty="0"/>
              <a:t>Jewish joy </a:t>
            </a:r>
            <a:r>
              <a:rPr lang="en-US" altLang="en-US" dirty="0" err="1"/>
              <a:t>bc</a:t>
            </a:r>
            <a:r>
              <a:rPr lang="en-US" altLang="en-US" dirty="0"/>
              <a:t> redemption after unimaginable suffering!</a:t>
            </a:r>
          </a:p>
        </p:txBody>
      </p:sp>
      <p:cxnSp>
        <p:nvCxnSpPr>
          <p:cNvPr id="3" name="Straight Connector 2">
            <a:extLst>
              <a:ext uri="{FF2B5EF4-FFF2-40B4-BE49-F238E27FC236}">
                <a16:creationId xmlns:a16="http://schemas.microsoft.com/office/drawing/2014/main" id="{626CB0A1-698D-046E-849A-FB97C296AE5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02408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AF29C0-DF5C-8278-E9F4-7F1117B963F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CDD8608-29F6-5542-E698-194C0ECBEA7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E04185ED-B7E2-B39F-AB87-B619FF0605C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81CD81CA-8B71-1A19-38A7-F874930A01E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E4B59F9-D3E9-ADC7-DD8D-9E0C91090AB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9A2C79A-5379-3497-B252-E8898BFD2066}"/>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167DB0BF-93E4-DB92-6C22-1D0EDB5563B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53070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9C7DE-976F-4C92-9098-5E99B93E625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BA93169-33FC-C0B9-55CA-2BF2D43E59E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AF7780ED-7DAD-1CC9-9AA2-96D7D86E886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EAA7E530-F015-5D0F-992C-53493B7B6AE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306A45C-4D35-D39B-8A99-194D9DE592A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F29D823-EB12-5708-A165-690EBF66A78D}"/>
              </a:ext>
            </a:extLst>
          </p:cNvPr>
          <p:cNvSpPr>
            <a:spLocks noGrp="1" noChangeArrowheads="1"/>
          </p:cNvSpPr>
          <p:nvPr>
            <p:ph type="body" idx="1"/>
          </p:nvPr>
        </p:nvSpPr>
        <p:spPr>
          <a:xfrm>
            <a:off x="152400" y="4114800"/>
            <a:ext cx="6553200" cy="4876800"/>
          </a:xfrm>
        </p:spPr>
        <p:txBody>
          <a:bodyPr/>
          <a:lstStyle/>
          <a:p>
            <a:pPr algn="l"/>
            <a:r>
              <a:rPr lang="en-US" altLang="en-US" dirty="0"/>
              <a:t>NOT Yeshua plus anything.   We are walking with the Jewish people BECAUSE of Yeshua.</a:t>
            </a:r>
          </a:p>
          <a:p>
            <a:pPr algn="l"/>
            <a:endParaRPr lang="en-US" altLang="en-US" dirty="0"/>
          </a:p>
        </p:txBody>
      </p:sp>
      <p:cxnSp>
        <p:nvCxnSpPr>
          <p:cNvPr id="3" name="Straight Connector 2">
            <a:extLst>
              <a:ext uri="{FF2B5EF4-FFF2-40B4-BE49-F238E27FC236}">
                <a16:creationId xmlns:a16="http://schemas.microsoft.com/office/drawing/2014/main" id="{B3EB1CF7-2B68-0DC5-74D9-C1CA1BC27B1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73321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9D28B0-8E1B-0CB5-180F-A50F90614FF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4902DF2-8E37-BD3E-C664-6D4E46CB88A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C4C96ECF-E31A-2D2A-E42B-40DD3FED465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A2CC1919-1298-E4EA-2675-691EC0E960F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8C04FC5-E3F5-283F-3EDD-CB8EDE0DC52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2D4B190-25FB-14DB-CF1E-2E156E35AEA7}"/>
              </a:ext>
            </a:extLst>
          </p:cNvPr>
          <p:cNvSpPr>
            <a:spLocks noGrp="1" noChangeArrowheads="1"/>
          </p:cNvSpPr>
          <p:nvPr>
            <p:ph type="body" idx="1"/>
          </p:nvPr>
        </p:nvSpPr>
        <p:spPr>
          <a:xfrm>
            <a:off x="152400" y="4114800"/>
            <a:ext cx="6553200" cy="4876800"/>
          </a:xfrm>
        </p:spPr>
        <p:txBody>
          <a:bodyPr/>
          <a:lstStyle/>
          <a:p>
            <a:pPr algn="l"/>
            <a:r>
              <a:rPr lang="en-US" altLang="en-US" dirty="0"/>
              <a:t>I am a frustrated astronaut.</a:t>
            </a:r>
          </a:p>
        </p:txBody>
      </p:sp>
      <p:cxnSp>
        <p:nvCxnSpPr>
          <p:cNvPr id="3" name="Straight Connector 2">
            <a:extLst>
              <a:ext uri="{FF2B5EF4-FFF2-40B4-BE49-F238E27FC236}">
                <a16:creationId xmlns:a16="http://schemas.microsoft.com/office/drawing/2014/main" id="{1EF4236F-4615-3E82-3ADF-BB605E561ED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97661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F28EC-6A13-7C03-0177-CD2177F7A12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46212E6-1EC7-D138-D7BC-F9A7BB2C4FC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29D91438-F044-23D1-CA45-0FAC74356AC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7C3805D7-93C7-735B-788A-18C4FEF6018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18CDDDB-D28D-7E15-58F5-13BACE49754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63E0517-DB0E-416B-C4BC-D0DBB2494049}"/>
              </a:ext>
            </a:extLst>
          </p:cNvPr>
          <p:cNvSpPr>
            <a:spLocks noGrp="1" noChangeArrowheads="1"/>
          </p:cNvSpPr>
          <p:nvPr>
            <p:ph type="body" idx="1"/>
          </p:nvPr>
        </p:nvSpPr>
        <p:spPr>
          <a:xfrm>
            <a:off x="152400" y="4114800"/>
            <a:ext cx="6553200" cy="4876800"/>
          </a:xfrm>
        </p:spPr>
        <p:txBody>
          <a:bodyPr/>
          <a:lstStyle/>
          <a:p>
            <a:pPr algn="l"/>
            <a:r>
              <a:rPr lang="en-US" altLang="en-US" dirty="0"/>
              <a:t>https://en.wikipedia.org/wiki/Gene_Cernan</a:t>
            </a:r>
          </a:p>
        </p:txBody>
      </p:sp>
      <p:cxnSp>
        <p:nvCxnSpPr>
          <p:cNvPr id="3" name="Straight Connector 2">
            <a:extLst>
              <a:ext uri="{FF2B5EF4-FFF2-40B4-BE49-F238E27FC236}">
                <a16:creationId xmlns:a16="http://schemas.microsoft.com/office/drawing/2014/main" id="{0BAA9576-2D37-A93C-09E8-9B3D22DF4EA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33945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B564A-1663-A6F6-8D6F-298E611F4D2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DFF33D4-193F-18BB-3F9C-EC9D9067FB3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F90581B4-D4E4-3D83-DEE4-6684369EDAD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0D998BCE-CADD-84C8-E4C3-922447C4353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7357490-C812-AD49-9857-A2F1BB66812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B3A575D-3AB2-290B-8D75-67EF4779521F}"/>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1CEF8712-303D-18F7-07BA-DF712AA2443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17546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D4FEC0-C97E-D2B5-97F3-FA8ABD4DBBD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B8D2FF8-5DDB-199A-E0EE-478A6953F0D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2DDC3AC0-F329-77C4-4C49-6AEF0E381BF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AEE6A994-57CB-A5B9-AA23-672C73FD712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EAEE7AE-1436-8DFA-DDE0-4CC4B95B757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9330B51-280B-3AE9-7776-325DDD23C1D2}"/>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4D9C7F5C-59DB-A1F3-D335-F10A690D122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3130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92ED4-6F1D-C1C6-A57D-9237958443F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5EAE845-1388-A20F-461F-D633148A5DE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DD5EEB9C-CDF9-557D-98B5-AE45B35A7BD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B6D00369-B021-9D7B-05C4-44EB4501C4E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B7C14BF-94FF-49E3-CE64-A4DD819A63A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2CC26EA-F4A6-B544-6CCD-80ABDA97DA34}"/>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4E6C45B9-7587-EF13-37BB-919E40436EE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45455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2290A-19FF-5374-4FBD-3B9A5B60A5C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629CBE9-6B21-EC35-0EF8-53831CDC72C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5F184690-EE12-27B0-63D8-BAEE9893CE6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EDC1CAE3-C1FC-7839-5F3B-2D35EC189D4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DD76425-B43E-D9C3-9405-7E13B18325D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A90AF55-7BF0-0D88-3C3B-6EA9A0F3E3C0}"/>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FCAD972E-A753-A40E-DE56-093D2A72E52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29883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9DC0E9-5A12-C26B-1C79-7E42E669B06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0996534-5E61-1AF7-5C72-350192FAA31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43DFA2E3-4043-0637-8AC1-80EBE47C43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16831ACD-D547-DC45-5E89-3C7B8C70390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63D8209-AE2A-464D-4D38-31777B3BD9C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71EA084-1E2D-69ED-D2E4-761CA089CB4B}"/>
              </a:ext>
            </a:extLst>
          </p:cNvPr>
          <p:cNvSpPr>
            <a:spLocks noGrp="1" noChangeArrowheads="1"/>
          </p:cNvSpPr>
          <p:nvPr>
            <p:ph type="body" idx="1"/>
          </p:nvPr>
        </p:nvSpPr>
        <p:spPr>
          <a:xfrm>
            <a:off x="152400" y="4114800"/>
            <a:ext cx="6553200" cy="4876800"/>
          </a:xfrm>
        </p:spPr>
        <p:txBody>
          <a:bodyPr/>
          <a:lstStyle/>
          <a:p>
            <a:pPr algn="l"/>
            <a:r>
              <a:rPr lang="en-US" altLang="en-US" dirty="0"/>
              <a:t>Dawn and I do.  Then we give offerings.</a:t>
            </a:r>
          </a:p>
        </p:txBody>
      </p:sp>
      <p:cxnSp>
        <p:nvCxnSpPr>
          <p:cNvPr id="3" name="Straight Connector 2">
            <a:extLst>
              <a:ext uri="{FF2B5EF4-FFF2-40B4-BE49-F238E27FC236}">
                <a16:creationId xmlns:a16="http://schemas.microsoft.com/office/drawing/2014/main" id="{7004C516-06CD-856D-BEE9-1AEDA97B99D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65457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04631-ADF3-FC39-040D-CC720CAD6BE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13F2939-4BD8-19A5-BA55-02441E7EC1A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E8BD8693-0B37-FFBB-2599-7587E6DFE91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AFE50B0C-599A-30B6-CD66-DA60672E39B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55C4931-D225-E990-CF21-7AD24561FAE3}"/>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9DD5752-3B7C-0043-A459-BA53A959623E}"/>
              </a:ext>
            </a:extLst>
          </p:cNvPr>
          <p:cNvSpPr>
            <a:spLocks noGrp="1" noChangeArrowheads="1"/>
          </p:cNvSpPr>
          <p:nvPr>
            <p:ph type="body" idx="1"/>
          </p:nvPr>
        </p:nvSpPr>
        <p:spPr>
          <a:xfrm>
            <a:off x="152400" y="4114800"/>
            <a:ext cx="6553200" cy="4876800"/>
          </a:xfrm>
        </p:spPr>
        <p:txBody>
          <a:bodyPr/>
          <a:lstStyle/>
          <a:p>
            <a:pPr algn="l"/>
            <a:r>
              <a:rPr lang="en-US" altLang="en-US" dirty="0"/>
              <a:t>I’ve heard it said that you haven’t given anything when you tithe, it belongs to Adoni, just entrusted to you.  </a:t>
            </a:r>
          </a:p>
        </p:txBody>
      </p:sp>
      <p:cxnSp>
        <p:nvCxnSpPr>
          <p:cNvPr id="3" name="Straight Connector 2">
            <a:extLst>
              <a:ext uri="{FF2B5EF4-FFF2-40B4-BE49-F238E27FC236}">
                <a16:creationId xmlns:a16="http://schemas.microsoft.com/office/drawing/2014/main" id="{F181E3DD-46FA-9B84-5ACA-FC7D18F3174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30409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44F81-661A-D3C2-25C5-D1C8D47A32B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7E87EED-35A2-3DE0-4DD8-957F9A526BB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4D785698-152F-B3FD-48F0-61A323306B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18CB1E85-C5C8-7B5A-BFE6-B43C63A2240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5561B48-4A6A-F190-DE33-3350BA79CCF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8D234AF-E4E2-D272-46BE-73F5B73699DE}"/>
              </a:ext>
            </a:extLst>
          </p:cNvPr>
          <p:cNvSpPr>
            <a:spLocks noGrp="1" noChangeArrowheads="1"/>
          </p:cNvSpPr>
          <p:nvPr>
            <p:ph type="body" idx="1"/>
          </p:nvPr>
        </p:nvSpPr>
        <p:spPr>
          <a:xfrm>
            <a:off x="152400" y="4114800"/>
            <a:ext cx="6553200" cy="4876800"/>
          </a:xfrm>
        </p:spPr>
        <p:txBody>
          <a:bodyPr/>
          <a:lstStyle/>
          <a:p>
            <a:pPr algn="l"/>
            <a:r>
              <a:rPr lang="en-US" altLang="en-US" dirty="0"/>
              <a:t>So, without designation.</a:t>
            </a:r>
          </a:p>
          <a:p>
            <a:pPr algn="l"/>
            <a:r>
              <a:rPr lang="en-US" altLang="en-US" dirty="0"/>
              <a:t>What about the Messianic Scriptures?   Torah for Gentiles?</a:t>
            </a:r>
          </a:p>
        </p:txBody>
      </p:sp>
      <p:cxnSp>
        <p:nvCxnSpPr>
          <p:cNvPr id="3" name="Straight Connector 2">
            <a:extLst>
              <a:ext uri="{FF2B5EF4-FFF2-40B4-BE49-F238E27FC236}">
                <a16:creationId xmlns:a16="http://schemas.microsoft.com/office/drawing/2014/main" id="{27F47577-78FA-E7FE-8D23-98DB6105383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41183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CA1FBA-0C5A-7527-E9BA-61509054C3C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1D8167F-88BC-0AF8-94A0-E4FBA5430E2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2D0FE22D-3AEF-B733-1689-992DF2B5968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AA2C1E71-0E32-5186-4369-7C3B6B345E5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97CF715-3B45-DC7A-1D2B-F9EE65885FE3}"/>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B929689-E778-BC0D-E7A4-892A4E54A0FD}"/>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CE5094BA-C58C-81E9-68F1-4692C8F26E9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96506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BC032-9534-61BF-1B7B-8FA0854AAE5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615058B-D693-584F-346F-6B80E048D9A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C6BC88CE-C0BB-BA93-A085-F344D57DEF8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02425A81-4048-87F7-0CB4-BFCFE57F588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0D8E2E7-1128-379B-6B36-7140E74DCC73}"/>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0EF1A65-708C-EE98-D19E-D798C111185F}"/>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3FFD6B1D-B420-B133-F00C-2DEA9587069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7283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286D2-3E77-13B6-24FC-D516E8ED03F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1D7F4E1-7AD5-18C4-1286-26CADDCD754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494BD317-38D0-AD0B-D40F-A16C93E25D8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8C469C91-45D3-FC3B-6262-3D9910E6110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61DDD5A-FA2A-E18A-A64E-134AA382F84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9B79E73-E6AD-2365-1F09-DA976C4878C1}"/>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4DEA38A3-EB86-1F9A-CFE8-FB9F150D1F6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26747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03FA9-8832-B95A-A14F-639CBFFAD42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C55AFD1-EB13-0F30-0BE1-F690CACB777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518BCC73-ECCF-264B-AD31-7BB57B4FF5E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67915C02-863B-9A72-2F23-9CCBD067D9B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367B580-B59F-911F-5BF8-99685A2F853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C16F442-D9E4-716B-4C97-C42B30520236}"/>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27C394FA-B928-9C2E-E1C8-AA7CDC84081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45859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78D5F-A149-2EF2-6444-AA8FB354D73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05C91F9-8867-EDBC-B25D-24D87C0B7F8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C1472E15-9D61-BB86-4EED-025A22CF55E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BBFDC19E-E44E-8658-B180-88A5AB5FF25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6B89E3A-3113-39AD-F632-C7FDD7D917F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AB2827F-9F04-F24B-CC0D-668729C64C5D}"/>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72F9E1BF-04BF-BD0D-4C5B-3B5A135DD37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01481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ABB70-9109-8A3D-DDAA-85266CC1850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30C6FD8-B193-EC62-9C41-42AB1A9A5FA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FAA833B0-FA2F-6B71-E2C4-79F6AAC8E8D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A40D509E-859F-54D4-22D4-AEF3BDAF01B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5D5F592-132C-53E8-EB08-2CF4CF5B4F3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DDE1DCC-71A1-A5FF-9BE8-6863C69E5688}"/>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9128ACEE-0D51-11DA-1C1D-AC078694CCB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89786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792D6-390E-AFDB-92F7-0216128FD87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78B8CFF-9CCF-D092-1D65-E70870ACC7A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B11DF965-0EF6-149E-32A2-5584D7FA631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748C0978-F8B5-8177-21F3-6C6968C0E11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0E5FA64-4D2C-3BAA-15E6-484922A0D43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C418957-7166-C3C1-212E-6E7D7AC8D056}"/>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EAEC8EEB-9AE7-6104-8B57-DD8632ECF3C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12977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A2FC37-188C-B16F-AD08-49B57B8B5E7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6F90095-874F-321E-0A4D-DB03BED3A9A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6A476FC8-B975-3B07-D528-83EEB833C4E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3ACCD220-1308-7AC0-ED22-264C91BE83A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C8C790A-EF91-E74C-5F77-3EB9CDBCD8D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A1046A1-B1D5-E8DC-C1BC-0DACFE751540}"/>
              </a:ext>
            </a:extLst>
          </p:cNvPr>
          <p:cNvSpPr>
            <a:spLocks noGrp="1" noChangeArrowheads="1"/>
          </p:cNvSpPr>
          <p:nvPr>
            <p:ph type="body" idx="1"/>
          </p:nvPr>
        </p:nvSpPr>
        <p:spPr>
          <a:xfrm>
            <a:off x="152400" y="4114800"/>
            <a:ext cx="6553200" cy="4876800"/>
          </a:xfrm>
        </p:spPr>
        <p:txBody>
          <a:bodyPr/>
          <a:lstStyle/>
          <a:p>
            <a:pPr algn="l"/>
            <a:r>
              <a:rPr lang="en-US" altLang="en-US" dirty="0"/>
              <a:t>Portions of food, Mishloakh manot</a:t>
            </a:r>
          </a:p>
        </p:txBody>
      </p:sp>
      <p:cxnSp>
        <p:nvCxnSpPr>
          <p:cNvPr id="3" name="Straight Connector 2">
            <a:extLst>
              <a:ext uri="{FF2B5EF4-FFF2-40B4-BE49-F238E27FC236}">
                <a16:creationId xmlns:a16="http://schemas.microsoft.com/office/drawing/2014/main" id="{7815641D-8C93-A0A6-BF06-9F17D9A96E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67866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3B212-19BF-69D1-EE83-C44E0C8F2D1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2F49DD7-341E-0560-0A19-FF5A74ABBA9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A9B53DAA-9BE9-7301-3D55-7D86709F6CC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F153DDC7-9223-6DDC-F5EE-5623E4FFDD1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062EAA2-71B0-2E52-7B4F-1071DCACC88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24500BB-9DD6-E08A-A9FF-3A29356CBCFF}"/>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5414EAC3-86D0-3FEA-BA50-DEBC28732B8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39164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CE1F7-021F-7C3E-42B8-A355070AAFC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8A95C86-FD60-7D3F-C8EF-FF5C96085D8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A82403B6-412C-41B1-411F-6D561871FAB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1FD4E6BE-7F57-48C4-FB59-79D5F6B09A0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94CF65F-1D99-279E-ED10-9AB3722C556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3D6EF4A-02EA-0385-EE79-2FC51FB7DC7F}"/>
              </a:ext>
            </a:extLst>
          </p:cNvPr>
          <p:cNvSpPr>
            <a:spLocks noGrp="1" noChangeArrowheads="1"/>
          </p:cNvSpPr>
          <p:nvPr>
            <p:ph type="body" idx="1"/>
          </p:nvPr>
        </p:nvSpPr>
        <p:spPr>
          <a:xfrm>
            <a:off x="152400" y="4114800"/>
            <a:ext cx="6553200" cy="4876800"/>
          </a:xfrm>
        </p:spPr>
        <p:txBody>
          <a:bodyPr/>
          <a:lstStyle/>
          <a:p>
            <a:pPr algn="l"/>
            <a:r>
              <a:rPr lang="en-US" altLang="en-US" dirty="0"/>
              <a:t>https://victory-beyond-the-cup-community.mn.co/</a:t>
            </a:r>
          </a:p>
        </p:txBody>
      </p:sp>
      <p:cxnSp>
        <p:nvCxnSpPr>
          <p:cNvPr id="3" name="Straight Connector 2">
            <a:extLst>
              <a:ext uri="{FF2B5EF4-FFF2-40B4-BE49-F238E27FC236}">
                <a16:creationId xmlns:a16="http://schemas.microsoft.com/office/drawing/2014/main" id="{8162B1BD-B236-7907-9366-6D878BE2C9D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321718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B043D-DDC6-A944-1038-D77AB1D0274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96EBBD0-28C3-EFC0-6BB8-1164896E2D5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551CD4B4-4CB4-827A-B65C-08C5844664D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9902F9CD-C99D-DB8A-C23A-E5A1E9A265F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CCACCB5-77E5-9069-B956-4D05620D4DA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F2A3BAD-F732-8524-1527-7AE104D4185F}"/>
              </a:ext>
            </a:extLst>
          </p:cNvPr>
          <p:cNvSpPr>
            <a:spLocks noGrp="1" noChangeArrowheads="1"/>
          </p:cNvSpPr>
          <p:nvPr>
            <p:ph type="body" idx="1"/>
          </p:nvPr>
        </p:nvSpPr>
        <p:spPr>
          <a:xfrm>
            <a:off x="152400" y="4114800"/>
            <a:ext cx="6553200" cy="4876800"/>
          </a:xfrm>
        </p:spPr>
        <p:txBody>
          <a:bodyPr/>
          <a:lstStyle/>
          <a:p>
            <a:pPr algn="l"/>
            <a:r>
              <a:rPr lang="en-US" altLang="en-US" dirty="0"/>
              <a:t>At Arrowhead</a:t>
            </a:r>
          </a:p>
        </p:txBody>
      </p:sp>
      <p:cxnSp>
        <p:nvCxnSpPr>
          <p:cNvPr id="3" name="Straight Connector 2">
            <a:extLst>
              <a:ext uri="{FF2B5EF4-FFF2-40B4-BE49-F238E27FC236}">
                <a16:creationId xmlns:a16="http://schemas.microsoft.com/office/drawing/2014/main" id="{42F45C5D-A65E-7772-FBAF-227A9714C30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89761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08CAD-D419-6D87-C7D6-FA3E124B9D0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2EC9C92-0014-C0E2-64D4-FF854B91E8D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9E965833-5A64-03AC-EF33-655641E24BE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1771AD59-D175-1003-6A08-6E6AD58BA09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DD3314A-ED6F-895C-A960-15800E47C25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070DADB-50BD-01AB-0976-7D2031AF79DD}"/>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E9AFC5F3-3A4C-B37B-0B65-31E177F788D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99576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9D599B-0D64-BC7D-CAC5-709EACAF5EA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CC658E4-13CA-008A-AEF8-B7CF843DF40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21568A2D-7C3F-C343-1887-012EEBE304D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8FB94960-BF0B-9BB1-6065-02B08AB620B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C232AF7-D2A9-A7A6-E247-8CE2945B7C7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B1199D5-BDC4-4848-EEB2-5E1DE704A4E8}"/>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4CF4F79D-E36B-3D90-120B-11BCF31C314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9803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6CA8E-EFD2-20CB-9D08-90396B8DDA4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5B9C41B-A4F3-2AFF-9897-23316BF1703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965546CD-BFE4-4897-3342-AED59BB3BD3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09CEA328-4BB4-03A1-F459-B7FE017EA0D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E37DB4F-375A-3466-DA24-A2D956538B3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053F077-78D3-D700-F623-AAEE006C7FE9}"/>
              </a:ext>
            </a:extLst>
          </p:cNvPr>
          <p:cNvSpPr>
            <a:spLocks noGrp="1" noChangeArrowheads="1"/>
          </p:cNvSpPr>
          <p:nvPr>
            <p:ph type="body" idx="1"/>
          </p:nvPr>
        </p:nvSpPr>
        <p:spPr>
          <a:xfrm>
            <a:off x="152400" y="4114800"/>
            <a:ext cx="6553200" cy="4876800"/>
          </a:xfrm>
        </p:spPr>
        <p:txBody>
          <a:bodyPr/>
          <a:lstStyle/>
          <a:p>
            <a:pPr algn="l"/>
            <a:r>
              <a:rPr lang="en-US" altLang="en-US" dirty="0"/>
              <a:t>Ben Troyer</a:t>
            </a:r>
          </a:p>
        </p:txBody>
      </p:sp>
      <p:cxnSp>
        <p:nvCxnSpPr>
          <p:cNvPr id="3" name="Straight Connector 2">
            <a:extLst>
              <a:ext uri="{FF2B5EF4-FFF2-40B4-BE49-F238E27FC236}">
                <a16:creationId xmlns:a16="http://schemas.microsoft.com/office/drawing/2014/main" id="{3CE8AEBC-A725-1689-88C2-0BACE5A8040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35961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5B0A4-C985-CF4A-9B73-C765579111B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9EAA243-DC53-244F-8CFE-1D41FCB05D8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D3AC402D-DCFA-1F1D-4661-0B19833BF64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3A204228-60A9-BD50-D911-F3A60A8BA42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75A091F-E94C-852E-EC52-88A8AA1A267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2EB0E28-C537-7F14-1416-938C7629001D}"/>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388AE67E-8DF0-652D-D9C4-129738D7307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66369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4DEDA6-FF3F-520B-1711-99F7F156A3F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F11E878-23B7-5391-E0BE-DD4A6E6891D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C0C9A1EB-D3AC-DAD4-35FE-4E14A471B51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C5EC941C-B3C7-7F84-EB53-A157D8975DA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BFA7965-DE0A-B601-03F0-5504C1697BD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9BB67EC-36DA-0EBB-87F6-F6473003E4F8}"/>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D3455132-4C02-5148-0753-5BDEFABB51C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95589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1DD01-6183-4A09-E9CA-5DD061979E3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554EC32-D78D-2AA2-1CF2-21AE002BD6D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CDF29E76-B9DA-1A8C-C17E-956F156E203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794F0118-CDEE-9529-D058-C4B466BCC2C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82CBF9E-A81A-EDAE-BBB5-294E16D8578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0C8BB0A-26ED-4707-C949-41BB06847E7C}"/>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B8452C7A-3222-1661-70C0-4276B247917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766483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2F898-6763-A658-B377-83463556851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A450D14-AB22-0673-7674-3028B6F43C9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1EC69A42-253B-08F0-1A66-F40B7F3827C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3C2DD9F6-9F90-1E6C-79F8-9F286899B98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060D8AD-7117-2A5E-646F-ADE275FE659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367EFDF-387B-7721-E545-BA9651BF3BD1}"/>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5A5A796B-FB9B-7AFC-1217-1D43EE4D104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406843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8459F-FCCD-1751-5C62-987F08A8262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D0B2684-5444-CDF7-FC98-9954CB6F99F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38D02595-A737-70BF-3030-5F91A88DA4E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9DFB075A-7863-891D-8FE0-7069D4E44DF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190A8B5-B2A9-1A9F-4F81-E900B6B9416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C1CBD42-B3AE-5BAD-D8F9-48E1B73712AC}"/>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091FFC72-C61E-5B59-7A9C-409C854F654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661602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C7EEC-C7EC-9BF1-A999-B6515E49AA4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9CBC403-FBE3-9989-6954-C99B3298D93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BAE5358F-A1AD-31A3-9283-47BA218AB5F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CFB4CC09-EA7C-9630-2150-9264142D06B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3C81BA7-3F65-9F70-FA09-ECF73971052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90AD361-133C-B80F-51F9-629FB5B780B6}"/>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2EAE22E9-900B-A311-C2DB-08B39387138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640253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EB76C-588A-FB18-5073-7BA2753F1C8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CE00FF8-CDEF-C6B7-8167-298EA5DFEAC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9A198F6A-39DE-15B0-84FE-9C1110BBEC6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6BCEAF49-D45E-6FEE-C78C-BD8F07CF90C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5C69E53-AED0-2AD9-F071-703B279EDF9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66DC613-E3A8-FBCF-A115-E41A6998FF3C}"/>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E02E9754-B1A6-FD30-1516-CFB2004C918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177690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C21495-CE5E-8296-6EE2-DEDCBD1E678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427EBD9-CE20-AE93-F6FD-6F1212BA15B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E7F0E628-EEF6-94A8-3E52-F076D82C361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A7E58C9A-9B87-EFC6-5E8E-4CA8E8587A5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0A395AC-E60F-2785-DF95-30B17E4D271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33B99FD-7BFE-4DB1-0437-69E5E8F54D5E}"/>
              </a:ext>
            </a:extLst>
          </p:cNvPr>
          <p:cNvSpPr>
            <a:spLocks noGrp="1" noChangeArrowheads="1"/>
          </p:cNvSpPr>
          <p:nvPr>
            <p:ph type="body" idx="1"/>
          </p:nvPr>
        </p:nvSpPr>
        <p:spPr>
          <a:xfrm>
            <a:off x="152400" y="4114800"/>
            <a:ext cx="6553200" cy="4876800"/>
          </a:xfrm>
        </p:spPr>
        <p:txBody>
          <a:bodyPr/>
          <a:lstStyle/>
          <a:p>
            <a:pPr algn="l"/>
            <a:r>
              <a:rPr lang="en-US" altLang="en-US" dirty="0"/>
              <a:t>My guideline is that if you say anyone’s name, you are on dangerous ground.  Either positive or </a:t>
            </a:r>
            <a:r>
              <a:rPr lang="en-US" altLang="en-US" u="sng" dirty="0"/>
              <a:t>helpful</a:t>
            </a:r>
            <a:r>
              <a:rPr lang="en-US" altLang="en-US" dirty="0"/>
              <a:t>.  If negative, likely sinning.  Just talk </a:t>
            </a:r>
            <a:r>
              <a:rPr lang="en-US" altLang="en-US" u="sng" dirty="0"/>
              <a:t>to</a:t>
            </a:r>
            <a:r>
              <a:rPr lang="en-US" altLang="en-US" dirty="0"/>
              <a:t> people, not </a:t>
            </a:r>
            <a:r>
              <a:rPr lang="en-US" altLang="en-US" u="sng" dirty="0"/>
              <a:t>about</a:t>
            </a:r>
            <a:r>
              <a:rPr lang="en-US" altLang="en-US" dirty="0"/>
              <a:t> them.</a:t>
            </a:r>
          </a:p>
          <a:p>
            <a:pPr algn="l"/>
            <a:endParaRPr lang="en-US" alt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2000" dirty="0">
                <a:solidFill>
                  <a:schemeClr val="tx1"/>
                </a:solidFill>
                <a:latin typeface="Arial Rounded MT Bold" panose="020F0704030504030204" pitchFamily="34" charset="0"/>
                <a:hlinkClick r:id="rId3"/>
              </a:rPr>
              <a:t>https://www.youtube.com/live/ObIjqpf55pA</a:t>
            </a:r>
            <a:r>
              <a:rPr lang="en-US" sz="2000" dirty="0">
                <a:solidFill>
                  <a:schemeClr val="tx1"/>
                </a:solidFill>
                <a:latin typeface="Arial Rounded MT Bold" panose="020F0704030504030204" pitchFamily="34" charset="0"/>
              </a:rPr>
              <a:t>   Tale bearer</a:t>
            </a:r>
          </a:p>
          <a:p>
            <a:pPr algn="l"/>
            <a:endParaRPr lang="en-US" altLang="en-US" dirty="0"/>
          </a:p>
        </p:txBody>
      </p:sp>
      <p:cxnSp>
        <p:nvCxnSpPr>
          <p:cNvPr id="3" name="Straight Connector 2">
            <a:extLst>
              <a:ext uri="{FF2B5EF4-FFF2-40B4-BE49-F238E27FC236}">
                <a16:creationId xmlns:a16="http://schemas.microsoft.com/office/drawing/2014/main" id="{27FC43EB-B284-3AF8-C9A4-3B1C5037D5D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15306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3BF048-3A91-25E5-875E-FBED30663BA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BFE0965-4F75-FAE3-446A-E7CE90ACB7B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C9DC24FE-2942-00D6-79BE-3533EFF1C13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7CA24008-76CB-0413-86CB-F3812FCF6E9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81DC196-895E-1387-5909-ED2D9A8A230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20CFD6C-40AA-3F7D-0768-7DD50C6C2194}"/>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3EF5231C-27B7-BD28-69FE-9F5A0139FE8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055260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0B0AB8-CCCD-ACD0-5072-E72975EB581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7A9B0E9-D531-32FC-557E-6B72FDC8DE1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776CFCA4-15AA-5526-12ED-5906C70DD74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4E79D065-6CF6-013A-2FBE-AFD2C99DAF0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0E4EBD1-14F6-9DF1-EA9B-D55B1CB09AB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19EA108-00FF-078C-311D-6C741A4505D6}"/>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226FFC1F-4CA2-55DD-4CD1-FC9A382AC50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0877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8E1BF-477A-B857-6BAF-4D984408424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9856C51-F4F7-6E2B-55D1-0108E348D5F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99056950-D3C3-FC73-DCFA-A1A9395CF45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DDA41730-4358-105E-624C-0F477BC8A87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1B43135-47F4-2862-E6CE-2D87037FEE6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B291E56-5D6E-933A-58F3-FB0E38E43838}"/>
              </a:ext>
            </a:extLst>
          </p:cNvPr>
          <p:cNvSpPr>
            <a:spLocks noGrp="1" noChangeArrowheads="1"/>
          </p:cNvSpPr>
          <p:nvPr>
            <p:ph type="body" idx="1"/>
          </p:nvPr>
        </p:nvSpPr>
        <p:spPr>
          <a:xfrm>
            <a:off x="152400" y="4114800"/>
            <a:ext cx="6553200" cy="4876800"/>
          </a:xfrm>
        </p:spPr>
        <p:txBody>
          <a:bodyPr/>
          <a:lstStyle/>
          <a:p>
            <a:pPr algn="l"/>
            <a:r>
              <a:rPr lang="en-US" altLang="en-US" sz="1000" dirty="0"/>
              <a:t>https://cl.babylonbee.com/m/1/93403970/02-b26037-d610b7de962f4244801650ef24c71247/427/894/a8d3a6e4-ee61-4760-b7f7-7e2fa1aaf518</a:t>
            </a:r>
          </a:p>
        </p:txBody>
      </p:sp>
      <p:cxnSp>
        <p:nvCxnSpPr>
          <p:cNvPr id="3" name="Straight Connector 2">
            <a:extLst>
              <a:ext uri="{FF2B5EF4-FFF2-40B4-BE49-F238E27FC236}">
                <a16:creationId xmlns:a16="http://schemas.microsoft.com/office/drawing/2014/main" id="{533A18B7-F89C-E344-8286-D05FC5FA338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309725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51462-FCDB-1FE5-72EE-2061791BB77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B575BBC-733D-0BA0-7B0A-10AC18BAED7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AE1A5ABB-9660-5673-E4A6-0AB3253115B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367D319E-D820-FE45-022F-44024143C2E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15B250D-12A2-C065-0294-8FF2EB2416E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3239EF4-D091-BF50-57D5-52956F17C297}"/>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93ECB40B-CDA4-ABB7-4BCC-7810B002864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222873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633B3-2788-EBC0-E1AA-485165232B7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F07AD7C-FD19-CDB9-9255-8500C6C5CE3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41ABF1E6-C571-22C5-A6B1-56130FD4262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EDA56F98-B65C-8754-0898-88E269B7A5C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C635762-3882-15FA-8DA3-A3DBD831B13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38204A2-2A79-02EF-C624-EF1E4386D42B}"/>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9BBB16C7-F769-ADBD-072E-6D21899B85E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027184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22390-F2BE-EF9C-7506-15B6C9F1673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CD902DA-B0A0-7E35-E32F-BA6B4D68D10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C7FF7FE7-0019-5561-DEA0-3EE629F4E88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F0479060-981A-FE70-58BC-499DE20F0AB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000067B-3B38-95A5-8DDD-E64CD0159A2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220FE17-A9C0-76B7-C540-FCCAC659B310}"/>
              </a:ext>
            </a:extLst>
          </p:cNvPr>
          <p:cNvSpPr>
            <a:spLocks noGrp="1" noChangeArrowheads="1"/>
          </p:cNvSpPr>
          <p:nvPr>
            <p:ph type="body" idx="1"/>
          </p:nvPr>
        </p:nvSpPr>
        <p:spPr>
          <a:xfrm>
            <a:off x="152400" y="4114800"/>
            <a:ext cx="6553200" cy="4876800"/>
          </a:xfrm>
        </p:spPr>
        <p:txBody>
          <a:bodyPr/>
          <a:lstStyle/>
          <a:p>
            <a:pPr algn="l"/>
            <a:r>
              <a:rPr lang="en-US" altLang="en-US" dirty="0"/>
              <a:t>Our first erev Shabbat with Chaim Malespin</a:t>
            </a:r>
          </a:p>
        </p:txBody>
      </p:sp>
      <p:cxnSp>
        <p:nvCxnSpPr>
          <p:cNvPr id="3" name="Straight Connector 2">
            <a:extLst>
              <a:ext uri="{FF2B5EF4-FFF2-40B4-BE49-F238E27FC236}">
                <a16:creationId xmlns:a16="http://schemas.microsoft.com/office/drawing/2014/main" id="{7C7C5804-F6E9-BEDF-3EC8-B4F7443CAC5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629936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D40958-F346-6B74-3FCB-3E53F7E4901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99DAEB7-C678-151B-B5BB-C89BDB3379E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46D02379-8EE1-FF49-5267-0D93E19FB05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3A44B484-17A6-508D-9920-539C020CECA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C50E9AF-F156-8E65-CB24-ADFF9F005E2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4E7B091-ABD3-39CB-6AFC-3EE666B50B72}"/>
              </a:ext>
            </a:extLst>
          </p:cNvPr>
          <p:cNvSpPr>
            <a:spLocks noGrp="1" noChangeArrowheads="1"/>
          </p:cNvSpPr>
          <p:nvPr>
            <p:ph type="body" idx="1"/>
          </p:nvPr>
        </p:nvSpPr>
        <p:spPr>
          <a:xfrm>
            <a:off x="152400" y="4114800"/>
            <a:ext cx="6553200" cy="4876800"/>
          </a:xfrm>
        </p:spPr>
        <p:txBody>
          <a:bodyPr/>
          <a:lstStyle/>
          <a:p>
            <a:pPr algn="l"/>
            <a:r>
              <a:rPr lang="en-US" altLang="en-US" dirty="0"/>
              <a:t>https://aliyahreturncenter.com/about-us/</a:t>
            </a:r>
          </a:p>
        </p:txBody>
      </p:sp>
      <p:cxnSp>
        <p:nvCxnSpPr>
          <p:cNvPr id="3" name="Straight Connector 2">
            <a:extLst>
              <a:ext uri="{FF2B5EF4-FFF2-40B4-BE49-F238E27FC236}">
                <a16:creationId xmlns:a16="http://schemas.microsoft.com/office/drawing/2014/main" id="{7295928D-92FF-B44F-E401-1365D25AA68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361300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D63B0-4FBC-D526-F0A6-536572C0738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F75743E-D3F5-FAD6-7D9C-BF746A6227F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E4582005-DAF7-DBF8-E1F7-55A779DFE92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965E3301-43C6-F32A-90DA-E70153C4309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46DF6B6-6D61-1956-406C-F3D83AC656E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BE1303D-65A6-DBEF-FF86-1316F0B9B18D}"/>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6BD64525-4D47-3720-387E-6457CB02A45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39167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0EAE4-B432-39D0-B9C7-145CCA21BA5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641E96F-0FF8-C6F3-02BF-EBB2E5B4C9C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0DB8B093-93F9-5762-79C6-9D2CFDE44A0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F70A8653-FCC4-57BA-7664-6FAC534C0CC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D7D7B2D-5AAD-8C76-084C-5BF68381F63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394DBD6-226E-E2D0-92E7-6F1F4C079420}"/>
              </a:ext>
            </a:extLst>
          </p:cNvPr>
          <p:cNvSpPr>
            <a:spLocks noGrp="1" noChangeArrowheads="1"/>
          </p:cNvSpPr>
          <p:nvPr>
            <p:ph type="body" idx="1"/>
          </p:nvPr>
        </p:nvSpPr>
        <p:spPr>
          <a:xfrm>
            <a:off x="152400" y="4114800"/>
            <a:ext cx="6553200" cy="4876800"/>
          </a:xfrm>
        </p:spPr>
        <p:txBody>
          <a:bodyPr/>
          <a:lstStyle/>
          <a:p>
            <a:pPr algn="l"/>
            <a:r>
              <a:rPr lang="en-US" altLang="en-US" dirty="0"/>
              <a:t>NOT Yeshua plus anything.   We are walking with the Jewish people BECAUSE of Yeshua.</a:t>
            </a:r>
          </a:p>
          <a:p>
            <a:pPr algn="l"/>
            <a:r>
              <a:rPr lang="en-US" altLang="en-US" dirty="0"/>
              <a:t>There is a bit of different joy in Messianic Jewish worship: Covenantal unity</a:t>
            </a:r>
          </a:p>
          <a:p>
            <a:pPr algn="l"/>
            <a:endParaRPr lang="en-US" altLang="en-US" dirty="0"/>
          </a:p>
        </p:txBody>
      </p:sp>
      <p:cxnSp>
        <p:nvCxnSpPr>
          <p:cNvPr id="3" name="Straight Connector 2">
            <a:extLst>
              <a:ext uri="{FF2B5EF4-FFF2-40B4-BE49-F238E27FC236}">
                <a16:creationId xmlns:a16="http://schemas.microsoft.com/office/drawing/2014/main" id="{83D74B90-E60B-7146-F4BD-F288AD92D92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90431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62338A-5BEB-7E30-61E4-20BBBA0D737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88B6A1D-E892-D70A-7819-B89608D1AEE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142F2E7C-0E9B-1A16-209A-750C1FB2593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F8F313D8-865D-7D48-799A-5B0ABEBBF4A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74A8C7E-2897-E6C4-CFE8-6DEEA93FB5F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3A71DC9-AF93-AF60-F531-5E39A6A50901}"/>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E7E55A43-09F6-34BB-A0A0-D1EC7698BE1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6656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B1EE2-0941-2703-B2E9-76753793F0A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D934A25-7231-14BE-62A5-0890FC6C312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0323E282-8849-9343-378A-3F5F910D91A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550BD274-D493-247D-A922-8E333BC23E7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CA3D636-B4F7-E70A-98CF-28A40D5809F3}"/>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23D2082-FE6C-EE42-CEF8-74F59FA4DA6E}"/>
              </a:ext>
            </a:extLst>
          </p:cNvPr>
          <p:cNvSpPr>
            <a:spLocks noGrp="1" noChangeArrowheads="1"/>
          </p:cNvSpPr>
          <p:nvPr>
            <p:ph type="body" idx="1"/>
          </p:nvPr>
        </p:nvSpPr>
        <p:spPr>
          <a:xfrm>
            <a:off x="152400" y="4114800"/>
            <a:ext cx="6553200" cy="4876800"/>
          </a:xfrm>
        </p:spPr>
        <p:txBody>
          <a:bodyPr/>
          <a:lstStyle/>
          <a:p>
            <a:pPr algn="l"/>
            <a:r>
              <a:rPr lang="en-US" altLang="en-US" dirty="0"/>
              <a:t>Major crises on both sides</a:t>
            </a:r>
          </a:p>
          <a:p>
            <a:pPr algn="l"/>
            <a:r>
              <a:rPr lang="en-US" altLang="en-US" dirty="0"/>
              <a:t>Too </a:t>
            </a:r>
            <a:r>
              <a:rPr lang="en-US" altLang="en-US" dirty="0" err="1"/>
              <a:t>IHOPy</a:t>
            </a:r>
            <a:r>
              <a:rPr lang="en-US" altLang="en-US" dirty="0"/>
              <a:t> </a:t>
            </a:r>
            <a:r>
              <a:rPr lang="en-US" altLang="en-US" dirty="0">
                <a:sym typeface="Wingdings" panose="05000000000000000000" pitchFamily="2" charset="2"/>
              </a:rPr>
              <a:t></a:t>
            </a:r>
            <a:r>
              <a:rPr lang="en-US" altLang="en-US" dirty="0"/>
              <a:t> lost congregants   </a:t>
            </a:r>
          </a:p>
          <a:p>
            <a:pPr algn="l"/>
            <a:r>
              <a:rPr lang="en-US" altLang="en-US" dirty="0"/>
              <a:t>Too Jewish </a:t>
            </a:r>
            <a:r>
              <a:rPr lang="en-US" altLang="en-US" dirty="0">
                <a:sym typeface="Wingdings" panose="05000000000000000000" pitchFamily="2" charset="2"/>
              </a:rPr>
              <a:t></a:t>
            </a:r>
            <a:r>
              <a:rPr lang="en-US" altLang="en-US" dirty="0"/>
              <a:t> lost congregants</a:t>
            </a:r>
          </a:p>
          <a:p>
            <a:pPr algn="l"/>
            <a:endParaRPr lang="en-US" altLang="en-US" dirty="0"/>
          </a:p>
        </p:txBody>
      </p:sp>
      <p:cxnSp>
        <p:nvCxnSpPr>
          <p:cNvPr id="3" name="Straight Connector 2">
            <a:extLst>
              <a:ext uri="{FF2B5EF4-FFF2-40B4-BE49-F238E27FC236}">
                <a16:creationId xmlns:a16="http://schemas.microsoft.com/office/drawing/2014/main" id="{6D5C8159-33DC-02E0-8174-129440F45BD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5809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3CFB9C-110E-D1BE-34C7-6E7594FBF1B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1E94332-95D1-26AE-B99D-5B05F2751E9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A1CB99E4-13A0-2AE0-4884-D8CF5EA4F55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4751DBA3-F419-CE52-D576-078D53DF404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FB9442C-B380-CA4F-19B1-976E65F1657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F25B3BE-1596-ABF2-E603-69CDA63B0E52}"/>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D368ECC9-A759-B28C-64AF-C1B07BC32897}"/>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2689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3348021"/>
            <a:ext cx="6858000" cy="1231118"/>
          </a:xfrm>
        </p:spPr>
        <p:txBody>
          <a:bodyPr wrap="none" anchor="t">
            <a:normAutofit/>
          </a:bodyPr>
          <a:lstStyle>
            <a:lvl1pPr algn="r">
              <a:defRPr sz="7200" b="0" spc="-225">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1657349" y="2770782"/>
            <a:ext cx="6858000" cy="565519"/>
          </a:xfrm>
        </p:spPr>
        <p:txBody>
          <a:bodyPr anchor="b">
            <a:normAutofit/>
          </a:bodyPr>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p>
            <a:fld id="{B26EB06D-C9AC-4BAA-90E1-11627B68CA4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8782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275370"/>
            <a:ext cx="7886700" cy="614516"/>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29841" y="740569"/>
            <a:ext cx="7886700" cy="253480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3889887"/>
            <a:ext cx="7885509" cy="511854"/>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8598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2650758"/>
          </a:xfrm>
        </p:spPr>
        <p:txBody>
          <a:bodyPr anchor="ctr"/>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29841" y="3367049"/>
            <a:ext cx="7885509" cy="1126370"/>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3471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273844"/>
            <a:ext cx="6977064" cy="2244678"/>
          </a:xfrm>
        </p:spPr>
        <p:txBody>
          <a:bodyPr anchor="ctr"/>
          <a:lstStyle>
            <a:lvl1pPr>
              <a:defRPr sz="3300"/>
            </a:lvl1pPr>
          </a:lstStyle>
          <a:p>
            <a:r>
              <a:rPr lang="en-US"/>
              <a:t>Click to edit Master title style</a:t>
            </a:r>
            <a:endParaRPr lang="en-US" dirty="0"/>
          </a:p>
        </p:txBody>
      </p:sp>
      <p:sp>
        <p:nvSpPr>
          <p:cNvPr id="12" name="Text Placeholder 3"/>
          <p:cNvSpPr>
            <a:spLocks noGrp="1"/>
          </p:cNvSpPr>
          <p:nvPr>
            <p:ph type="body" sz="half" idx="13"/>
          </p:nvPr>
        </p:nvSpPr>
        <p:spPr>
          <a:xfrm>
            <a:off x="1290484" y="2524168"/>
            <a:ext cx="6564224" cy="411726"/>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628650" y="3376297"/>
            <a:ext cx="7884318" cy="1117122"/>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
        <p:nvSpPr>
          <p:cNvPr id="9" name="TextBox 8"/>
          <p:cNvSpPr txBox="1"/>
          <p:nvPr/>
        </p:nvSpPr>
        <p:spPr>
          <a:xfrm>
            <a:off x="833283" y="590118"/>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0" name="TextBox 9"/>
          <p:cNvSpPr txBox="1"/>
          <p:nvPr/>
        </p:nvSpPr>
        <p:spPr>
          <a:xfrm>
            <a:off x="7828359" y="2057400"/>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17600458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29841" y="1745226"/>
            <a:ext cx="7886700" cy="1883876"/>
          </a:xfrm>
        </p:spPr>
        <p:txBody>
          <a:bodyPr anchor="b">
            <a:normAutofit/>
          </a:bodyPr>
          <a:lstStyle>
            <a:lvl1pPr>
              <a:defRPr sz="4050"/>
            </a:lvl1pPr>
          </a:lstStyle>
          <a:p>
            <a:r>
              <a:rPr lang="en-US"/>
              <a:t>Click to edit Master title style</a:t>
            </a:r>
            <a:endParaRPr lang="en-US" dirty="0"/>
          </a:p>
        </p:txBody>
      </p:sp>
      <p:sp>
        <p:nvSpPr>
          <p:cNvPr id="4" name="Text Placeholder 3"/>
          <p:cNvSpPr>
            <a:spLocks noGrp="1"/>
          </p:cNvSpPr>
          <p:nvPr>
            <p:ph type="body" sz="half" idx="2"/>
          </p:nvPr>
        </p:nvSpPr>
        <p:spPr>
          <a:xfrm>
            <a:off x="629841" y="3637936"/>
            <a:ext cx="7885509" cy="855483"/>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744428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28650" y="273844"/>
            <a:ext cx="7886700" cy="994172"/>
          </a:xfrm>
        </p:spPr>
        <p:txBody>
          <a:bodyPr/>
          <a:lstStyle/>
          <a:p>
            <a:r>
              <a:rPr lang="en-US"/>
              <a:t>Click to edit Master title style</a:t>
            </a:r>
            <a:endParaRPr lang="en-US" dirty="0"/>
          </a:p>
        </p:txBody>
      </p:sp>
      <p:sp>
        <p:nvSpPr>
          <p:cNvPr id="7" name="Text Placeholder 2"/>
          <p:cNvSpPr>
            <a:spLocks noGrp="1"/>
          </p:cNvSpPr>
          <p:nvPr>
            <p:ph type="body" idx="1"/>
          </p:nvPr>
        </p:nvSpPr>
        <p:spPr>
          <a:xfrm>
            <a:off x="1002961" y="1414462"/>
            <a:ext cx="2210150" cy="432197"/>
          </a:xfrm>
        </p:spPr>
        <p:txBody>
          <a:bodyPr anchor="b">
            <a:noAutofit/>
          </a:bodyPr>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1017598" y="1928812"/>
            <a:ext cx="2195513"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3440996" y="1414462"/>
            <a:ext cx="2202181" cy="432197"/>
          </a:xfrm>
        </p:spPr>
        <p:txBody>
          <a:bodyPr vert="horz" lIns="91440" tIns="45720" rIns="91440" bIns="45720" rtlCol="0" anchor="b">
            <a:no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3433081" y="1928812"/>
            <a:ext cx="2210096"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5871777" y="1414462"/>
            <a:ext cx="2199085" cy="432197"/>
          </a:xfrm>
        </p:spPr>
        <p:txBody>
          <a:bodyPr vert="horz" lIns="91440" tIns="45720" rIns="91440" bIns="45720" rtlCol="0" anchor="b">
            <a:noAutofit/>
          </a:bodyPr>
          <a:lstStyle>
            <a:lvl1pPr>
              <a:buNone/>
              <a:defRPr lang="en-US" sz="1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5871777" y="1928812"/>
            <a:ext cx="2199085"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336455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28650" y="273844"/>
            <a:ext cx="7886700" cy="99417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99064" y="3223127"/>
            <a:ext cx="2205038" cy="432197"/>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999064" y="1692266"/>
            <a:ext cx="2205038"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999064" y="3655324"/>
            <a:ext cx="2205038"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3426748" y="3223127"/>
            <a:ext cx="2197894" cy="432197"/>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3426747" y="1692266"/>
            <a:ext cx="2197894"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3425733" y="3655323"/>
            <a:ext cx="2200805"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5853242" y="3223127"/>
            <a:ext cx="2199085" cy="432197"/>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5853241" y="1692266"/>
            <a:ext cx="2199085"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5853148" y="3655322"/>
            <a:ext cx="2201998"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365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6836C97D-7EB4-4470-B36A-8CE1DF35336C}"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346409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02A1C997-1C84-4E42-B804-9E6F0693A647}"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412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562809BE-4F75-4AE8-85BB-D151C4B7CC48}"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64618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640899" y="3348021"/>
            <a:ext cx="6858000" cy="1231118"/>
          </a:xfrm>
        </p:spPr>
        <p:txBody>
          <a:bodyPr wrap="none" anchor="t">
            <a:normAutofit/>
          </a:bodyPr>
          <a:lstStyle>
            <a:lvl1pPr algn="l">
              <a:defRPr sz="7200" b="0" spc="-225">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640899" y="2770256"/>
            <a:ext cx="6858000" cy="565519"/>
          </a:xfrm>
        </p:spPr>
        <p:txBody>
          <a:bodyPr anchor="b">
            <a:normAutofit/>
          </a:bodyPr>
          <a:lstStyle>
            <a:lvl1pPr marL="0" indent="0" algn="l">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87AE4B22-24C9-4BD8-A2D6-8E3898629F98}"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4545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40000" y="1369219"/>
            <a:ext cx="3768912"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39880" y="1369219"/>
            <a:ext cx="377547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B11E98B-EED2-4B67-A443-F4B6B35947A8}"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3669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40000" y="1260872"/>
            <a:ext cx="3768912" cy="617934"/>
          </a:xfrm>
        </p:spPr>
        <p:txBody>
          <a:bodyPr anchor="b"/>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40000" y="1878806"/>
            <a:ext cx="3768912"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39880" y="1260872"/>
            <a:ext cx="3776661" cy="617934"/>
          </a:xfrm>
        </p:spPr>
        <p:txBody>
          <a:bodyPr vert="horz" lIns="91440" tIns="45720" rIns="91440" bIns="45720" rtlCol="0" anchor="b">
            <a:norm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4739880" y="1878806"/>
            <a:ext cx="377666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p>
            <a:fld id="{65CDC162-1900-40CE-9BEB-10030CC81F0F}"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3435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p>
            <a:fld id="{E4CB589C-4D57-407B-91A2-640CFE24FC6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10203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p>
            <a:fld id="{46F5A7C8-905E-4755-8782-9AD9A4FE91F8}"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3523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0000" y="1543050"/>
            <a:ext cx="2739019" cy="2858691"/>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6C47A99C-07AA-42E0-A17B-9B37B53AD972}"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58025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40000" y="1543050"/>
            <a:ext cx="2739019" cy="2858691"/>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3DAB7C7D-F77A-452E-A8B2-BE455B7E510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7483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40000" y="1369219"/>
            <a:ext cx="767535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ltLang="en-US">
              <a:solidFill>
                <a:srgbClr val="000000"/>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ltLang="en-US">
              <a:solidFill>
                <a:srgbClr val="000000"/>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416257"/>
      </p:ext>
    </p:extLst>
  </p:cSld>
  <p:clrMap bg1="dk1" tx1="lt1" bg2="dk2" tx2="lt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 id="2147483853" r:id="rId14"/>
    <p:sldLayoutId id="2147483854" r:id="rId15"/>
    <p:sldLayoutId id="2147483855" r:id="rId16"/>
    <p:sldLayoutId id="2147483856" r:id="rId17"/>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left)">
                                      <p:cBhvr>
                                        <p:cTn id="15" dur="500"/>
                                        <p:tgtEl>
                                          <p:spTgt spid="3">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ipe(left)">
                                      <p:cBhvr>
                                        <p:cTn id="18" dur="500"/>
                                        <p:tgtEl>
                                          <p:spTgt spid="3">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wipe(left)">
                                      <p:cBhvr>
                                        <p:cTn id="21" dur="500"/>
                                        <p:tgtEl>
                                          <p:spTgt spid="3">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wipe(left)">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txStyles>
    <p:titleStyle>
      <a:lvl1pPr algn="l" defTabSz="685800" rtl="0" eaLnBrk="1" latinLnBrk="0" hangingPunct="1">
        <a:lnSpc>
          <a:spcPct val="90000"/>
        </a:lnSpc>
        <a:spcBef>
          <a:spcPct val="0"/>
        </a:spcBef>
        <a:buNone/>
        <a:defRPr sz="405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hyperlink" Target="https://orhaolam.com/index.php/israel-tour-2026" TargetMode="External"/><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7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3D3EC-5BF4-A78B-CA98-9E7DFD2B173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55F4293-F04F-C17F-0E97-3B6C82E1B697}"/>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64D0DC9F-A798-D1A1-3D5E-BBF1AA68FDCC}"/>
              </a:ext>
            </a:extLst>
          </p:cNvPr>
          <p:cNvPicPr>
            <a:picLocks noChangeAspect="1"/>
          </p:cNvPicPr>
          <p:nvPr/>
        </p:nvPicPr>
        <p:blipFill>
          <a:blip r:embed="rId3"/>
          <a:stretch>
            <a:fillRect/>
          </a:stretch>
        </p:blipFill>
        <p:spPr>
          <a:xfrm>
            <a:off x="2762401" y="0"/>
            <a:ext cx="3619198" cy="5143500"/>
          </a:xfrm>
          <a:prstGeom prst="rect">
            <a:avLst/>
          </a:prstGeom>
        </p:spPr>
      </p:pic>
    </p:spTree>
    <p:extLst>
      <p:ext uri="{BB962C8B-B14F-4D97-AF65-F5344CB8AC3E}">
        <p14:creationId xmlns:p14="http://schemas.microsoft.com/office/powerpoint/2010/main" val="27162880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1FBFA-8CB8-79D7-539B-F217CCAA0FC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EADDD3C-0CEF-D54D-E055-2D56179C8E9A}"/>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F18EFD67-07BB-7A30-4D46-263423DE3A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5143499"/>
          </a:xfrm>
          <a:prstGeom prst="rect">
            <a:avLst/>
          </a:prstGeom>
        </p:spPr>
      </p:pic>
      <p:sp>
        <p:nvSpPr>
          <p:cNvPr id="5" name="TextBox 4">
            <a:extLst>
              <a:ext uri="{FF2B5EF4-FFF2-40B4-BE49-F238E27FC236}">
                <a16:creationId xmlns:a16="http://schemas.microsoft.com/office/drawing/2014/main" id="{42CD01FE-0FE7-3025-9A9D-64A4A3412035}"/>
              </a:ext>
            </a:extLst>
          </p:cNvPr>
          <p:cNvSpPr txBox="1"/>
          <p:nvPr/>
        </p:nvSpPr>
        <p:spPr>
          <a:xfrm>
            <a:off x="228600" y="361950"/>
            <a:ext cx="8686800" cy="4401205"/>
          </a:xfrm>
          <a:prstGeom prst="rect">
            <a:avLst/>
          </a:prstGeom>
          <a:noFill/>
        </p:spPr>
        <p:txBody>
          <a:bodyPr wrap="square" rtlCol="0">
            <a:spAutoFit/>
          </a:bodyPr>
          <a:lstStyle/>
          <a:p>
            <a:pPr algn="l"/>
            <a:r>
              <a:rPr lang="en-US" dirty="0">
                <a:solidFill>
                  <a:schemeClr val="tx1"/>
                </a:solidFill>
              </a:rPr>
              <a:t>How to be righteous: Messianic + Judaism</a:t>
            </a:r>
          </a:p>
          <a:p>
            <a:pPr marL="461963" indent="-461963" algn="l">
              <a:buFont typeface="+mj-lt"/>
              <a:buAutoNum type="arabicPeriod"/>
            </a:pPr>
            <a:r>
              <a:rPr lang="en-US" dirty="0">
                <a:solidFill>
                  <a:schemeClr val="tx1"/>
                </a:solidFill>
              </a:rPr>
              <a:t>Galatians grid </a:t>
            </a:r>
          </a:p>
          <a:p>
            <a:pPr marL="461963" indent="-461963" algn="l">
              <a:buFont typeface="+mj-lt"/>
              <a:buAutoNum type="arabicPeriod"/>
            </a:pPr>
            <a:r>
              <a:rPr lang="en-US" dirty="0">
                <a:solidFill>
                  <a:schemeClr val="tx1"/>
                </a:solidFill>
              </a:rPr>
              <a:t>Yeshua’s Jewish Joy</a:t>
            </a:r>
          </a:p>
          <a:p>
            <a:pPr marL="461963" indent="-461963" algn="l">
              <a:buFont typeface="+mj-lt"/>
              <a:buAutoNum type="arabicPeriod"/>
            </a:pPr>
            <a:r>
              <a:rPr lang="en-US" dirty="0">
                <a:solidFill>
                  <a:schemeClr val="tx1"/>
                </a:solidFill>
              </a:rPr>
              <a:t>Cernan systematic</a:t>
            </a:r>
          </a:p>
          <a:p>
            <a:pPr marL="461963" indent="-461963" algn="l">
              <a:buFont typeface="+mj-lt"/>
              <a:buAutoNum type="arabicPeriod"/>
            </a:pPr>
            <a:r>
              <a:rPr lang="en-US" dirty="0">
                <a:solidFill>
                  <a:schemeClr val="tx1"/>
                </a:solidFill>
              </a:rPr>
              <a:t>Applications: tithing, outreach, </a:t>
            </a:r>
          </a:p>
          <a:p>
            <a:pPr lvl="1" algn="l"/>
            <a:r>
              <a:rPr lang="en-US" dirty="0">
                <a:solidFill>
                  <a:schemeClr val="tx1"/>
                </a:solidFill>
              </a:rPr>
              <a:t>talebearing, visit Israel</a:t>
            </a:r>
          </a:p>
        </p:txBody>
      </p:sp>
    </p:spTree>
    <p:extLst>
      <p:ext uri="{BB962C8B-B14F-4D97-AF65-F5344CB8AC3E}">
        <p14:creationId xmlns:p14="http://schemas.microsoft.com/office/powerpoint/2010/main" val="36768412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617F2-4DAE-C356-0CFB-BC61F848111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CF51247F-F6BB-5675-73DC-995D878DEF48}"/>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13C5AD4D-57C1-6BD4-C3ED-FCF15619CB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5143499"/>
          </a:xfrm>
          <a:prstGeom prst="rect">
            <a:avLst/>
          </a:prstGeom>
        </p:spPr>
      </p:pic>
      <p:sp>
        <p:nvSpPr>
          <p:cNvPr id="5" name="TextBox 4">
            <a:extLst>
              <a:ext uri="{FF2B5EF4-FFF2-40B4-BE49-F238E27FC236}">
                <a16:creationId xmlns:a16="http://schemas.microsoft.com/office/drawing/2014/main" id="{301A2568-C9D4-D390-A885-4E4E1322E166}"/>
              </a:ext>
            </a:extLst>
          </p:cNvPr>
          <p:cNvSpPr txBox="1"/>
          <p:nvPr/>
        </p:nvSpPr>
        <p:spPr>
          <a:xfrm>
            <a:off x="228600" y="361950"/>
            <a:ext cx="8686800" cy="4401205"/>
          </a:xfrm>
          <a:prstGeom prst="rect">
            <a:avLst/>
          </a:prstGeom>
          <a:noFill/>
        </p:spPr>
        <p:txBody>
          <a:bodyPr wrap="square" rtlCol="0">
            <a:spAutoFit/>
          </a:bodyPr>
          <a:lstStyle/>
          <a:p>
            <a:pPr algn="l"/>
            <a:r>
              <a:rPr lang="en-US" dirty="0">
                <a:solidFill>
                  <a:schemeClr val="tx1"/>
                </a:solidFill>
              </a:rPr>
              <a:t>How to be righteous: Messianic + Judaism</a:t>
            </a:r>
          </a:p>
          <a:p>
            <a:pPr marL="461963" indent="-461963" algn="l">
              <a:buFont typeface="+mj-lt"/>
              <a:buAutoNum type="arabicPeriod"/>
            </a:pPr>
            <a:r>
              <a:rPr lang="en-US" u="sng" dirty="0">
                <a:solidFill>
                  <a:srgbClr val="FFFF99"/>
                </a:solidFill>
              </a:rPr>
              <a:t>Galatians grid </a:t>
            </a:r>
          </a:p>
          <a:p>
            <a:pPr marL="461963" indent="-461963" algn="l">
              <a:buFont typeface="+mj-lt"/>
              <a:buAutoNum type="arabicPeriod"/>
            </a:pPr>
            <a:r>
              <a:rPr lang="en-US" dirty="0">
                <a:solidFill>
                  <a:schemeClr val="tx1"/>
                </a:solidFill>
              </a:rPr>
              <a:t>Yeshua’s Jewish Joy</a:t>
            </a:r>
          </a:p>
          <a:p>
            <a:pPr marL="461963" indent="-461963" algn="l">
              <a:buFont typeface="+mj-lt"/>
              <a:buAutoNum type="arabicPeriod"/>
            </a:pPr>
            <a:r>
              <a:rPr lang="en-US" dirty="0">
                <a:solidFill>
                  <a:schemeClr val="tx1"/>
                </a:solidFill>
              </a:rPr>
              <a:t>Cernan systematic</a:t>
            </a:r>
          </a:p>
          <a:p>
            <a:pPr marL="461963" indent="-461963" algn="l">
              <a:buFont typeface="+mj-lt"/>
              <a:buAutoNum type="arabicPeriod"/>
            </a:pPr>
            <a:r>
              <a:rPr lang="en-US" dirty="0">
                <a:solidFill>
                  <a:schemeClr val="tx1"/>
                </a:solidFill>
              </a:rPr>
              <a:t>Applications: tithing, outreach, </a:t>
            </a:r>
          </a:p>
          <a:p>
            <a:pPr lvl="1" algn="l"/>
            <a:r>
              <a:rPr lang="en-US" dirty="0">
                <a:solidFill>
                  <a:schemeClr val="tx1"/>
                </a:solidFill>
              </a:rPr>
              <a:t>talebearing, visit Israel</a:t>
            </a:r>
          </a:p>
        </p:txBody>
      </p:sp>
    </p:spTree>
    <p:extLst>
      <p:ext uri="{BB962C8B-B14F-4D97-AF65-F5344CB8AC3E}">
        <p14:creationId xmlns:p14="http://schemas.microsoft.com/office/powerpoint/2010/main" val="2290071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4594F-EFFC-EC0E-6282-A2A1AA79C3E6}"/>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F569C90-49E8-1FB3-72E9-CABFE72B0D5A}"/>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Gal 3.16-21  </a:t>
            </a:r>
            <a:r>
              <a:rPr lang="en-US" sz="4000" dirty="0">
                <a:solidFill>
                  <a:schemeClr val="tx1"/>
                </a:solidFill>
                <a:latin typeface="Arial Rounded MT Bold" panose="020F0704030504030204" pitchFamily="34" charset="0"/>
              </a:rPr>
              <a:t>Now the promises were made to Avraham and to his seed. It doesn’t say, “and to seeds,” as if to many; on the contrary, it speaks of one — “and to your seed” — and this “one” is the Messiah.  </a:t>
            </a:r>
          </a:p>
        </p:txBody>
      </p:sp>
    </p:spTree>
    <p:extLst>
      <p:ext uri="{BB962C8B-B14F-4D97-AF65-F5344CB8AC3E}">
        <p14:creationId xmlns:p14="http://schemas.microsoft.com/office/powerpoint/2010/main" val="1129235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FCFCC-725F-92B0-BC89-E48D65EC9D1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73202E2-8996-C22C-F33F-183233B1CAD0}"/>
              </a:ext>
            </a:extLst>
          </p:cNvPr>
          <p:cNvSpPr>
            <a:spLocks noGrp="1"/>
          </p:cNvSpPr>
          <p:nvPr>
            <p:ph type="subTitle" idx="1"/>
          </p:nvPr>
        </p:nvSpPr>
        <p:spPr>
          <a:xfrm>
            <a:off x="228600" y="209550"/>
            <a:ext cx="4291664" cy="4800600"/>
          </a:xfrm>
        </p:spPr>
        <p:txBody>
          <a:bodyPr anchor="t">
            <a:normAutofit lnSpcReduction="10000"/>
          </a:bodyPr>
          <a:lstStyle/>
          <a:p>
            <a:pPr algn="l"/>
            <a:r>
              <a:rPr lang="en-US" sz="4000" dirty="0">
                <a:solidFill>
                  <a:schemeClr val="tx1"/>
                </a:solidFill>
                <a:latin typeface="Arial Rounded MT Bold" panose="020F0704030504030204" pitchFamily="34" charset="0"/>
              </a:rPr>
              <a:t>Preposition </a:t>
            </a:r>
            <a:r>
              <a:rPr lang="he-IL" sz="4400" b="1" dirty="0">
                <a:solidFill>
                  <a:schemeClr val="tx1"/>
                </a:solidFill>
                <a:latin typeface="David" panose="020E0502060401010101" pitchFamily="34" charset="-79"/>
                <a:cs typeface="David" panose="020E0502060401010101" pitchFamily="34" charset="-79"/>
              </a:rPr>
              <a:t>ל</a:t>
            </a:r>
            <a:r>
              <a:rPr lang="en-US" sz="4000" dirty="0">
                <a:solidFill>
                  <a:schemeClr val="tx1"/>
                </a:solidFill>
                <a:latin typeface="Arial Rounded MT Bold" panose="020F0704030504030204" pitchFamily="34" charset="0"/>
              </a:rPr>
              <a:t> “to”</a:t>
            </a:r>
          </a:p>
          <a:p>
            <a:pPr algn="l"/>
            <a:r>
              <a:rPr lang="en-US" sz="4000" dirty="0">
                <a:solidFill>
                  <a:schemeClr val="tx1"/>
                </a:solidFill>
                <a:latin typeface="Arial Rounded MT Bold" panose="020F0704030504030204" pitchFamily="34" charset="0"/>
              </a:rPr>
              <a:t>Noun </a:t>
            </a:r>
            <a:r>
              <a:rPr lang="en-US" sz="4000" dirty="0" err="1">
                <a:solidFill>
                  <a:schemeClr val="tx1"/>
                </a:solidFill>
                <a:latin typeface="Arial Rounded MT Bold" panose="020F0704030504030204" pitchFamily="34" charset="0"/>
              </a:rPr>
              <a:t>Masc</a:t>
            </a:r>
            <a:r>
              <a:rPr lang="en-US" sz="4000" dirty="0">
                <a:solidFill>
                  <a:schemeClr val="tx1"/>
                </a:solidFill>
                <a:latin typeface="Arial Rounded MT Bold" panose="020F0704030504030204" pitchFamily="34" charset="0"/>
              </a:rPr>
              <a:t> sing</a:t>
            </a:r>
          </a:p>
          <a:p>
            <a:pPr marR="0" algn="l" rtl="0"/>
            <a:r>
              <a:rPr lang="he-IL" sz="4400" b="1" i="0" u="none" strike="noStrike" baseline="0" dirty="0">
                <a:solidFill>
                  <a:schemeClr val="tx1"/>
                </a:solidFill>
                <a:latin typeface="David" panose="020E0502060401010101" pitchFamily="34" charset="-79"/>
                <a:cs typeface="David" panose="020E0502060401010101" pitchFamily="34" charset="-79"/>
              </a:rPr>
              <a:t>זֶרעַ</a:t>
            </a:r>
          </a:p>
          <a:p>
            <a:pPr algn="l"/>
            <a:r>
              <a:rPr lang="en-US" sz="4000" dirty="0">
                <a:solidFill>
                  <a:schemeClr val="tx1"/>
                </a:solidFill>
                <a:latin typeface="Arial Rounded MT Bold" panose="020F0704030504030204" pitchFamily="34" charset="0"/>
              </a:rPr>
              <a:t>Possessive 2</a:t>
            </a:r>
            <a:r>
              <a:rPr lang="en-US" sz="4000" baseline="30000" dirty="0">
                <a:solidFill>
                  <a:schemeClr val="tx1"/>
                </a:solidFill>
                <a:latin typeface="Arial Rounded MT Bold" panose="020F0704030504030204" pitchFamily="34" charset="0"/>
              </a:rPr>
              <a:t>nd</a:t>
            </a:r>
            <a:r>
              <a:rPr lang="en-US" sz="4000" dirty="0">
                <a:solidFill>
                  <a:schemeClr val="tx1"/>
                </a:solidFill>
                <a:latin typeface="Arial Rounded MT Bold" panose="020F0704030504030204" pitchFamily="34" charset="0"/>
              </a:rPr>
              <a:t> person </a:t>
            </a:r>
            <a:r>
              <a:rPr lang="en-US" sz="4000" dirty="0" err="1">
                <a:solidFill>
                  <a:schemeClr val="tx1"/>
                </a:solidFill>
                <a:latin typeface="Arial Rounded MT Bold" panose="020F0704030504030204" pitchFamily="34" charset="0"/>
              </a:rPr>
              <a:t>ms</a:t>
            </a:r>
            <a:r>
              <a:rPr lang="en-US" sz="4000" dirty="0">
                <a:solidFill>
                  <a:schemeClr val="tx1"/>
                </a:solidFill>
                <a:latin typeface="Arial Rounded MT Bold" panose="020F0704030504030204" pitchFamily="34" charset="0"/>
              </a:rPr>
              <a:t> </a:t>
            </a:r>
            <a:r>
              <a:rPr lang="he-IL" sz="4800" b="1" dirty="0">
                <a:solidFill>
                  <a:schemeClr val="tx1"/>
                </a:solidFill>
                <a:latin typeface="David" panose="020E0502060401010101" pitchFamily="34" charset="-79"/>
                <a:cs typeface="David" panose="020E0502060401010101" pitchFamily="34" charset="-79"/>
              </a:rPr>
              <a:t>ך</a:t>
            </a:r>
            <a:r>
              <a:rPr lang="he-IL" sz="4800" b="1" dirty="0">
                <a:latin typeface="David" panose="020E0502060401010101" pitchFamily="34" charset="-79"/>
                <a:cs typeface="David" panose="020E0502060401010101" pitchFamily="34" charset="-79"/>
              </a:rPr>
              <a:t>ָ</a:t>
            </a:r>
            <a:endParaRPr lang="en-US" sz="4800" b="1" dirty="0">
              <a:latin typeface="David" panose="020E0502060401010101" pitchFamily="34" charset="-79"/>
              <a:cs typeface="David" panose="020E0502060401010101" pitchFamily="34" charset="-79"/>
            </a:endParaRPr>
          </a:p>
          <a:p>
            <a:pPr algn="l"/>
            <a:endParaRPr lang="en-US" sz="1600" b="1" dirty="0">
              <a:latin typeface="David" panose="020E0502060401010101" pitchFamily="34" charset="-79"/>
              <a:cs typeface="David" panose="020E0502060401010101" pitchFamily="34" charset="-79"/>
            </a:endParaRPr>
          </a:p>
          <a:p>
            <a:pPr algn="l"/>
            <a:r>
              <a:rPr lang="en-US" sz="4800" b="1" dirty="0">
                <a:solidFill>
                  <a:schemeClr val="tx1"/>
                </a:solidFill>
                <a:latin typeface="David" panose="020E0502060401010101" pitchFamily="34" charset="-79"/>
                <a:cs typeface="David" panose="020E0502060401010101" pitchFamily="34" charset="-79"/>
              </a:rPr>
              <a:t>         </a:t>
            </a:r>
            <a:r>
              <a:rPr lang="en-US" sz="4000" dirty="0">
                <a:solidFill>
                  <a:schemeClr val="tx1"/>
                </a:solidFill>
                <a:latin typeface="Arial Rounded MT Bold" panose="020F0704030504030204" pitchFamily="34" charset="0"/>
              </a:rPr>
              <a:t>Plural</a:t>
            </a:r>
            <a:r>
              <a:rPr lang="en-US" sz="4800" b="1" dirty="0">
                <a:solidFill>
                  <a:schemeClr val="tx1"/>
                </a:solidFill>
                <a:latin typeface="David" panose="020E0502060401010101" pitchFamily="34" charset="-79"/>
                <a:cs typeface="David" panose="020E0502060401010101" pitchFamily="34" charset="-79"/>
              </a:rPr>
              <a:t> </a:t>
            </a:r>
            <a:r>
              <a:rPr lang="he-IL" sz="4800" b="1" dirty="0">
                <a:solidFill>
                  <a:schemeClr val="tx1"/>
                </a:solidFill>
                <a:latin typeface="David" panose="020E0502060401010101" pitchFamily="34" charset="-79"/>
                <a:cs typeface="David" panose="020E0502060401010101" pitchFamily="34" charset="-79"/>
              </a:rPr>
              <a:t>זרָעֶיךָ</a:t>
            </a:r>
          </a:p>
          <a:p>
            <a:pPr algn="l"/>
            <a:endParaRPr lang="he-IL" b="1" dirty="0">
              <a:latin typeface="David" panose="020E0502060401010101" pitchFamily="34" charset="-79"/>
              <a:cs typeface="David" panose="020E0502060401010101" pitchFamily="34" charset="-79"/>
            </a:endParaRPr>
          </a:p>
          <a:p>
            <a:pPr algn="l"/>
            <a:endParaRPr lang="en-US" sz="4000" dirty="0">
              <a:solidFill>
                <a:schemeClr val="tx1"/>
              </a:solidFill>
              <a:latin typeface="Arial Rounded MT Bold" panose="020F0704030504030204" pitchFamily="34" charset="0"/>
            </a:endParaRPr>
          </a:p>
        </p:txBody>
      </p:sp>
      <p:pic>
        <p:nvPicPr>
          <p:cNvPr id="4" name="Picture 3">
            <a:extLst>
              <a:ext uri="{FF2B5EF4-FFF2-40B4-BE49-F238E27FC236}">
                <a16:creationId xmlns:a16="http://schemas.microsoft.com/office/drawing/2014/main" id="{6B6EE745-4242-0E2D-1967-F755A97803A2}"/>
              </a:ext>
            </a:extLst>
          </p:cNvPr>
          <p:cNvPicPr>
            <a:picLocks noChangeAspect="1"/>
          </p:cNvPicPr>
          <p:nvPr/>
        </p:nvPicPr>
        <p:blipFill>
          <a:blip r:embed="rId3"/>
          <a:stretch>
            <a:fillRect/>
          </a:stretch>
        </p:blipFill>
        <p:spPr>
          <a:xfrm>
            <a:off x="4520264" y="105477"/>
            <a:ext cx="4033943" cy="2866890"/>
          </a:xfrm>
          <a:prstGeom prst="rect">
            <a:avLst/>
          </a:prstGeom>
        </p:spPr>
      </p:pic>
      <p:cxnSp>
        <p:nvCxnSpPr>
          <p:cNvPr id="5" name="Straight Arrow Connector 4">
            <a:extLst>
              <a:ext uri="{FF2B5EF4-FFF2-40B4-BE49-F238E27FC236}">
                <a16:creationId xmlns:a16="http://schemas.microsoft.com/office/drawing/2014/main" id="{B1C933FC-7A45-F63A-0424-69569A9502CC}"/>
              </a:ext>
            </a:extLst>
          </p:cNvPr>
          <p:cNvCxnSpPr>
            <a:cxnSpLocks/>
          </p:cNvCxnSpPr>
          <p:nvPr/>
        </p:nvCxnSpPr>
        <p:spPr>
          <a:xfrm flipH="1">
            <a:off x="3505200" y="3257550"/>
            <a:ext cx="457200" cy="914400"/>
          </a:xfrm>
          <a:prstGeom prst="straightConnector1">
            <a:avLst/>
          </a:prstGeom>
          <a:ln w="508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77C4E5E7-1337-E384-29DB-EDDDDBB01476}"/>
              </a:ext>
            </a:extLst>
          </p:cNvPr>
          <p:cNvSpPr/>
          <p:nvPr/>
        </p:nvSpPr>
        <p:spPr>
          <a:xfrm>
            <a:off x="8229600" y="1809750"/>
            <a:ext cx="228600" cy="3048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6718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CA2616-446A-AE12-C802-0175B866480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DD1DA8BA-1E15-1C97-38A1-4AE0FE001E1C}"/>
              </a:ext>
            </a:extLst>
          </p:cNvPr>
          <p:cNvSpPr>
            <a:spLocks noGrp="1"/>
          </p:cNvSpPr>
          <p:nvPr>
            <p:ph type="subTitle" idx="1"/>
          </p:nvPr>
        </p:nvSpPr>
        <p:spPr>
          <a:xfrm>
            <a:off x="228600" y="209550"/>
            <a:ext cx="8610600" cy="4800600"/>
          </a:xfrm>
        </p:spPr>
        <p:txBody>
          <a:bodyPr anchor="t">
            <a:normAutofit lnSpcReduction="10000"/>
          </a:bodyPr>
          <a:lstStyle/>
          <a:p>
            <a:pPr algn="l"/>
            <a:r>
              <a:rPr lang="en-US" sz="4000" dirty="0">
                <a:solidFill>
                  <a:srgbClr val="FFFF99"/>
                </a:solidFill>
                <a:latin typeface="Arial Rounded MT Bold" panose="020F0704030504030204" pitchFamily="34" charset="0"/>
              </a:rPr>
              <a:t>David Stern’s </a:t>
            </a:r>
            <a:r>
              <a:rPr lang="en-US" sz="4000" dirty="0" err="1">
                <a:solidFill>
                  <a:srgbClr val="FFFF99"/>
                </a:solidFill>
                <a:latin typeface="Arial Rounded MT Bold" panose="020F0704030504030204" pitchFamily="34" charset="0"/>
              </a:rPr>
              <a:t>drash</a:t>
            </a:r>
            <a:r>
              <a:rPr lang="en-US" sz="4000" dirty="0">
                <a:solidFill>
                  <a:srgbClr val="FFFF99"/>
                </a:solidFill>
                <a:latin typeface="Arial Rounded MT Bold" panose="020F0704030504030204" pitchFamily="34" charset="0"/>
              </a:rPr>
              <a:t>:</a:t>
            </a:r>
          </a:p>
          <a:p>
            <a:pPr algn="l"/>
            <a:r>
              <a:rPr lang="en-US" sz="4000" dirty="0">
                <a:solidFill>
                  <a:srgbClr val="FFFF99"/>
                </a:solidFill>
                <a:latin typeface="Arial Rounded MT Bold" panose="020F0704030504030204" pitchFamily="34" charset="0"/>
              </a:rPr>
              <a:t>(1) Israel is God's son.</a:t>
            </a:r>
          </a:p>
          <a:p>
            <a:pPr algn="l"/>
            <a:r>
              <a:rPr lang="en-US" sz="4000" dirty="0">
                <a:solidFill>
                  <a:srgbClr val="FFFF99"/>
                </a:solidFill>
                <a:latin typeface="Arial Rounded MT Bold" panose="020F0704030504030204" pitchFamily="34" charset="0"/>
              </a:rPr>
              <a:t>(2) The Messiah is God's Son.</a:t>
            </a:r>
          </a:p>
          <a:p>
            <a:pPr algn="l"/>
            <a:r>
              <a:rPr lang="en-US" sz="4000" dirty="0">
                <a:solidFill>
                  <a:srgbClr val="FFFF99"/>
                </a:solidFill>
                <a:latin typeface="Arial Rounded MT Bold" panose="020F0704030504030204" pitchFamily="34" charset="0"/>
              </a:rPr>
              <a:t>(3) Israel is descended from Avraham, is Avraham's seed, the children of Avraham.</a:t>
            </a:r>
          </a:p>
          <a:p>
            <a:pPr algn="l"/>
            <a:r>
              <a:rPr lang="en-US" sz="4000" dirty="0">
                <a:solidFill>
                  <a:srgbClr val="FFFF99"/>
                </a:solidFill>
                <a:latin typeface="Arial Rounded MT Bold" panose="020F0704030504030204" pitchFamily="34" charset="0"/>
              </a:rPr>
              <a:t>(4) The true children of Avraham are those who trust.</a:t>
            </a:r>
          </a:p>
        </p:txBody>
      </p:sp>
    </p:spTree>
    <p:extLst>
      <p:ext uri="{BB962C8B-B14F-4D97-AF65-F5344CB8AC3E}">
        <p14:creationId xmlns:p14="http://schemas.microsoft.com/office/powerpoint/2010/main" val="15682106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F4D592-1A3A-F748-D977-A0A96C7EE84F}"/>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C2B0C51-75C4-7199-755A-54F07BF1F76A}"/>
              </a:ext>
            </a:extLst>
          </p:cNvPr>
          <p:cNvSpPr>
            <a:spLocks noGrp="1"/>
          </p:cNvSpPr>
          <p:nvPr>
            <p:ph type="subTitle" idx="1"/>
          </p:nvPr>
        </p:nvSpPr>
        <p:spPr>
          <a:xfrm>
            <a:off x="228600" y="209550"/>
            <a:ext cx="8610600" cy="4800600"/>
          </a:xfrm>
        </p:spPr>
        <p:txBody>
          <a:bodyPr anchor="t">
            <a:normAutofit fontScale="92500" lnSpcReduction="20000"/>
          </a:bodyPr>
          <a:lstStyle/>
          <a:p>
            <a:pPr algn="l"/>
            <a:r>
              <a:rPr lang="en-US" sz="4300" dirty="0">
                <a:solidFill>
                  <a:srgbClr val="FFFF99"/>
                </a:solidFill>
                <a:latin typeface="Arial Rounded MT Bold" panose="020F0704030504030204" pitchFamily="34" charset="0"/>
              </a:rPr>
              <a:t>(5) Those who trust in Yeshua are united with him by that trust — they are part of his Body, one with him, one, singular.</a:t>
            </a:r>
          </a:p>
          <a:p>
            <a:pPr algn="l"/>
            <a:r>
              <a:rPr lang="en-US" sz="4300" dirty="0">
                <a:solidFill>
                  <a:srgbClr val="FFFF99"/>
                </a:solidFill>
                <a:latin typeface="Arial Rounded MT Bold" panose="020F0704030504030204" pitchFamily="34" charset="0"/>
              </a:rPr>
              <a:t>(6) In the thinking of the Tanakh, a king represents his people to the point of being one with them; and the king of Israel is treated as representing Israel, standing for them, being one with them.</a:t>
            </a:r>
          </a:p>
        </p:txBody>
      </p:sp>
    </p:spTree>
    <p:extLst>
      <p:ext uri="{BB962C8B-B14F-4D97-AF65-F5344CB8AC3E}">
        <p14:creationId xmlns:p14="http://schemas.microsoft.com/office/powerpoint/2010/main" val="4325322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93837-C6E9-B7BD-3702-410EF5D564E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C437F050-174C-52D6-1021-364B01F7D71B}"/>
              </a:ext>
            </a:extLst>
          </p:cNvPr>
          <p:cNvSpPr>
            <a:spLocks noGrp="1"/>
          </p:cNvSpPr>
          <p:nvPr>
            <p:ph type="subTitle" idx="1"/>
          </p:nvPr>
        </p:nvSpPr>
        <p:spPr>
          <a:xfrm>
            <a:off x="228600" y="209550"/>
            <a:ext cx="8610600" cy="4800600"/>
          </a:xfrm>
        </p:spPr>
        <p:txBody>
          <a:bodyPr anchor="t">
            <a:normAutofit fontScale="92500" lnSpcReduction="10000"/>
          </a:bodyPr>
          <a:lstStyle/>
          <a:p>
            <a:pPr algn="l"/>
            <a:r>
              <a:rPr lang="en-US" sz="4000" dirty="0">
                <a:solidFill>
                  <a:srgbClr val="FFFF99"/>
                </a:solidFill>
                <a:latin typeface="Arial Rounded MT Bold" panose="020F0704030504030204" pitchFamily="34" charset="0"/>
              </a:rPr>
              <a:t>(7) The Messiah Yeshua is the King of Israel, the promised Son of David, one with Israel.</a:t>
            </a:r>
          </a:p>
          <a:p>
            <a:pPr algn="l"/>
            <a:r>
              <a:rPr lang="en-US" sz="4000" dirty="0">
                <a:solidFill>
                  <a:srgbClr val="FFFF99"/>
                </a:solidFill>
                <a:latin typeface="Arial Rounded MT Bold" panose="020F0704030504030204" pitchFamily="34" charset="0"/>
              </a:rPr>
              <a:t>(8) By trusting. Gentiles become identified with and in some sense a part of Israel.</a:t>
            </a:r>
          </a:p>
          <a:p>
            <a:pPr algn="l"/>
            <a:r>
              <a:rPr lang="en-US" sz="4000" dirty="0">
                <a:solidFill>
                  <a:srgbClr val="FFFF99"/>
                </a:solidFill>
                <a:latin typeface="Arial Rounded MT Bold" panose="020F0704030504030204" pitchFamily="34" charset="0"/>
              </a:rPr>
              <a:t>(9) All of God's promises reach their culmination and fulfillment in the Messiah, who is Avraham's "seed."</a:t>
            </a:r>
          </a:p>
        </p:txBody>
      </p:sp>
    </p:spTree>
    <p:extLst>
      <p:ext uri="{BB962C8B-B14F-4D97-AF65-F5344CB8AC3E}">
        <p14:creationId xmlns:p14="http://schemas.microsoft.com/office/powerpoint/2010/main" val="2494631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D7209-89AC-9F63-F608-30AA23A683E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F252097-C8A6-2642-85D9-34DC029896BE}"/>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Gal 3.16-21  </a:t>
            </a:r>
            <a:r>
              <a:rPr lang="en-US" sz="4000" dirty="0">
                <a:solidFill>
                  <a:schemeClr val="tx1"/>
                </a:solidFill>
                <a:latin typeface="Arial Rounded MT Bold" panose="020F0704030504030204" pitchFamily="34" charset="0"/>
              </a:rPr>
              <a:t>Here is what I am saying: the legal part of the Torah, which came into being 430 years later, </a:t>
            </a:r>
          </a:p>
        </p:txBody>
      </p:sp>
    </p:spTree>
    <p:extLst>
      <p:ext uri="{BB962C8B-B14F-4D97-AF65-F5344CB8AC3E}">
        <p14:creationId xmlns:p14="http://schemas.microsoft.com/office/powerpoint/2010/main" val="12901917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9BDB9-F89E-0DFA-34CD-B91619ADB94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C4DDFBE1-58B2-40CC-3F64-057E08122DCC}"/>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rgbClr val="FFFF99"/>
                </a:solidFill>
                <a:latin typeface="Arial Rounded MT Bold" panose="020F0704030504030204" pitchFamily="34" charset="0"/>
              </a:rPr>
              <a:t>The legal part of the Torah came into being in the days of Moshe, 430 years later than Avraham. </a:t>
            </a:r>
          </a:p>
          <a:p>
            <a:pPr algn="l"/>
            <a:endParaRPr lang="en-US" sz="4000" dirty="0">
              <a:solidFill>
                <a:srgbClr val="FFFF99"/>
              </a:solidFill>
              <a:latin typeface="Arial Rounded MT Bold" panose="020F0704030504030204" pitchFamily="34" charset="0"/>
            </a:endParaRPr>
          </a:p>
          <a:p>
            <a:pPr algn="l"/>
            <a:r>
              <a:rPr lang="en-US" sz="4000" dirty="0">
                <a:solidFill>
                  <a:srgbClr val="FFFF99"/>
                </a:solidFill>
                <a:latin typeface="Arial Rounded MT Bold" panose="020F0704030504030204" pitchFamily="34" charset="0"/>
              </a:rPr>
              <a:t>In Judaism, the word "Torah" usually means one of the following:</a:t>
            </a:r>
          </a:p>
        </p:txBody>
      </p:sp>
    </p:spTree>
    <p:extLst>
      <p:ext uri="{BB962C8B-B14F-4D97-AF65-F5344CB8AC3E}">
        <p14:creationId xmlns:p14="http://schemas.microsoft.com/office/powerpoint/2010/main" val="35175460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F48D7A-D157-7385-6F86-784D76B122B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D1EC0889-B5DE-DEDB-10FB-2FA6C6E34B5C}"/>
              </a:ext>
            </a:extLst>
          </p:cNvPr>
          <p:cNvSpPr>
            <a:spLocks noGrp="1"/>
          </p:cNvSpPr>
          <p:nvPr>
            <p:ph type="subTitle" idx="1"/>
          </p:nvPr>
        </p:nvSpPr>
        <p:spPr>
          <a:xfrm>
            <a:off x="228600" y="209550"/>
            <a:ext cx="8610600" cy="4800600"/>
          </a:xfrm>
        </p:spPr>
        <p:txBody>
          <a:bodyPr anchor="t">
            <a:normAutofit fontScale="77500" lnSpcReduction="20000"/>
          </a:bodyPr>
          <a:lstStyle/>
          <a:p>
            <a:pPr algn="l">
              <a:lnSpc>
                <a:spcPct val="110000"/>
              </a:lnSpc>
            </a:pPr>
            <a:r>
              <a:rPr lang="en-US" sz="5200" dirty="0">
                <a:solidFill>
                  <a:srgbClr val="FFFF99"/>
                </a:solidFill>
                <a:latin typeface="Arial Rounded MT Bold" panose="020F0704030504030204" pitchFamily="34" charset="0"/>
              </a:rPr>
              <a:t>(1) </a:t>
            </a:r>
            <a:r>
              <a:rPr lang="en-US" sz="4300" dirty="0">
                <a:solidFill>
                  <a:srgbClr val="FFFF99"/>
                </a:solidFill>
                <a:latin typeface="Arial Rounded MT Bold" panose="020F0704030504030204" pitchFamily="34" charset="0"/>
              </a:rPr>
              <a:t>the </a:t>
            </a:r>
            <a:r>
              <a:rPr lang="en-US" sz="4300" dirty="0" err="1">
                <a:solidFill>
                  <a:srgbClr val="FFFF99"/>
                </a:solidFill>
                <a:latin typeface="Arial Rounded MT Bold" panose="020F0704030504030204" pitchFamily="34" charset="0"/>
              </a:rPr>
              <a:t>Humash</a:t>
            </a:r>
            <a:r>
              <a:rPr lang="en-US" sz="4300" dirty="0">
                <a:solidFill>
                  <a:srgbClr val="FFFF99"/>
                </a:solidFill>
                <a:latin typeface="Arial Rounded MT Bold" panose="020F0704030504030204" pitchFamily="34" charset="0"/>
              </a:rPr>
              <a:t> (Pentateuch, Five Books of Moses),</a:t>
            </a:r>
          </a:p>
          <a:p>
            <a:pPr algn="l">
              <a:lnSpc>
                <a:spcPct val="110000"/>
              </a:lnSpc>
            </a:pPr>
            <a:r>
              <a:rPr lang="en-US" sz="4300" dirty="0">
                <a:solidFill>
                  <a:srgbClr val="FFFF99"/>
                </a:solidFill>
                <a:latin typeface="Arial Rounded MT Bold" panose="020F0704030504030204" pitchFamily="34" charset="0"/>
              </a:rPr>
              <a:t>(2) the Tanakh (the Hebrew Scriptures),</a:t>
            </a:r>
          </a:p>
          <a:p>
            <a:pPr algn="l">
              <a:lnSpc>
                <a:spcPct val="110000"/>
              </a:lnSpc>
            </a:pPr>
            <a:r>
              <a:rPr lang="en-US" sz="4300" dirty="0">
                <a:solidFill>
                  <a:srgbClr val="FFFF99"/>
                </a:solidFill>
                <a:latin typeface="Arial Rounded MT Bold" panose="020F0704030504030204" pitchFamily="34" charset="0"/>
              </a:rPr>
              <a:t>(3) the Tanakh (Written Law) together with the Oral Law, or</a:t>
            </a:r>
          </a:p>
          <a:p>
            <a:pPr algn="l">
              <a:lnSpc>
                <a:spcPct val="110000"/>
              </a:lnSpc>
            </a:pPr>
            <a:r>
              <a:rPr lang="en-US" sz="4300" dirty="0">
                <a:solidFill>
                  <a:srgbClr val="FFFF99"/>
                </a:solidFill>
                <a:latin typeface="Arial Rounded MT Bold" panose="020F0704030504030204" pitchFamily="34" charset="0"/>
              </a:rPr>
              <a:t>(4) all true religious teaching (see Mt 5:17N). In any of these senses the Torah includes the promises to Avraham.</a:t>
            </a:r>
          </a:p>
        </p:txBody>
      </p:sp>
    </p:spTree>
    <p:extLst>
      <p:ext uri="{BB962C8B-B14F-4D97-AF65-F5344CB8AC3E}">
        <p14:creationId xmlns:p14="http://schemas.microsoft.com/office/powerpoint/2010/main" val="13774622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4C975-6F40-BFCB-9571-FA15E1EE942E}"/>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B0D3F94-4A84-51FF-F3D3-16561C190D0C}"/>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9CA02CCF-EE65-86BA-B9BB-5D4668BADA17}"/>
              </a:ext>
            </a:extLst>
          </p:cNvPr>
          <p:cNvPicPr>
            <a:picLocks noChangeAspect="1"/>
          </p:cNvPicPr>
          <p:nvPr/>
        </p:nvPicPr>
        <p:blipFill>
          <a:blip r:embed="rId3"/>
          <a:stretch>
            <a:fillRect/>
          </a:stretch>
        </p:blipFill>
        <p:spPr>
          <a:xfrm>
            <a:off x="2618372" y="0"/>
            <a:ext cx="3907255" cy="5143500"/>
          </a:xfrm>
          <a:prstGeom prst="rect">
            <a:avLst/>
          </a:prstGeom>
        </p:spPr>
      </p:pic>
    </p:spTree>
    <p:extLst>
      <p:ext uri="{BB962C8B-B14F-4D97-AF65-F5344CB8AC3E}">
        <p14:creationId xmlns:p14="http://schemas.microsoft.com/office/powerpoint/2010/main" val="41022028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655B1-21C7-AE74-DAC1-D279EAD93D1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B197C7F4-CB37-9E51-51D8-7015E0261E6D}"/>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rgbClr val="FFFF99"/>
                </a:solidFill>
                <a:latin typeface="Arial Rounded MT Bold" panose="020F0704030504030204" pitchFamily="34" charset="0"/>
              </a:rPr>
              <a:t>But here "the Torah" means none of these.  Shaul means its specifically legal portions, from the elements which existed previously. He is contrasting the Torah's commandments with its promises.</a:t>
            </a:r>
          </a:p>
          <a:p>
            <a:pPr algn="l"/>
            <a:endParaRPr lang="en-US" sz="4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18543917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40DDB-19AE-137A-8C16-2792C01F594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FC60D5E-B318-F4DE-44AB-4F8D36E1650C}"/>
              </a:ext>
            </a:extLst>
          </p:cNvPr>
          <p:cNvSpPr>
            <a:spLocks noGrp="1"/>
          </p:cNvSpPr>
          <p:nvPr>
            <p:ph type="subTitle" idx="1"/>
          </p:nvPr>
        </p:nvSpPr>
        <p:spPr>
          <a:xfrm>
            <a:off x="228600" y="209550"/>
            <a:ext cx="8610600" cy="4800600"/>
          </a:xfrm>
        </p:spPr>
        <p:txBody>
          <a:bodyPr anchor="t">
            <a:normAutofit fontScale="92500"/>
          </a:bodyPr>
          <a:lstStyle/>
          <a:p>
            <a:pPr algn="l"/>
            <a:r>
              <a:rPr lang="en-US" sz="4000" dirty="0">
                <a:solidFill>
                  <a:srgbClr val="FFFF99"/>
                </a:solidFill>
                <a:latin typeface="Arial Rounded MT Bold" panose="020F0704030504030204" pitchFamily="34" charset="0"/>
              </a:rPr>
              <a:t>Therefore, even if the legal part of the Torah had required legalistic obedience without trust, it could not nullify an oath sworn or: "a covenant established"; earlier by God, so as to abolish the promise to Avraham, which says that Gentiles will be blessed through Avraham without having to become Jews. </a:t>
            </a:r>
          </a:p>
        </p:txBody>
      </p:sp>
    </p:spTree>
    <p:extLst>
      <p:ext uri="{BB962C8B-B14F-4D97-AF65-F5344CB8AC3E}">
        <p14:creationId xmlns:p14="http://schemas.microsoft.com/office/powerpoint/2010/main" val="15669765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3CE0C-248E-960B-A370-D9464E53DFC9}"/>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1B79FB0-BA06-9BF5-C87C-10F6C99657F9}"/>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Gal 3.16-21  </a:t>
            </a:r>
            <a:r>
              <a:rPr lang="en-US" sz="4000" dirty="0">
                <a:solidFill>
                  <a:schemeClr val="tx1"/>
                </a:solidFill>
                <a:latin typeface="Arial Rounded MT Bold" panose="020F0704030504030204" pitchFamily="34" charset="0"/>
              </a:rPr>
              <a:t>Here is what I am saying: the legal part of the Torah, which came into being 430 years later, </a:t>
            </a:r>
          </a:p>
        </p:txBody>
      </p:sp>
    </p:spTree>
    <p:extLst>
      <p:ext uri="{BB962C8B-B14F-4D97-AF65-F5344CB8AC3E}">
        <p14:creationId xmlns:p14="http://schemas.microsoft.com/office/powerpoint/2010/main" val="18527740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5DDB68-74B7-A717-E642-3B6020A65B2F}"/>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134DF8D-B01E-D196-4AEF-4BBF8441AD12}"/>
              </a:ext>
            </a:extLst>
          </p:cNvPr>
          <p:cNvSpPr>
            <a:spLocks noGrp="1"/>
          </p:cNvSpPr>
          <p:nvPr>
            <p:ph type="subTitle" idx="1"/>
          </p:nvPr>
        </p:nvSpPr>
        <p:spPr>
          <a:xfrm>
            <a:off x="228600" y="209550"/>
            <a:ext cx="8610600" cy="4800600"/>
          </a:xfrm>
        </p:spPr>
        <p:txBody>
          <a:bodyPr anchor="t">
            <a:normAutofit lnSpcReduction="10000"/>
          </a:bodyPr>
          <a:lstStyle/>
          <a:p>
            <a:pPr algn="l"/>
            <a:r>
              <a:rPr lang="en-US" sz="4000" baseline="30000" dirty="0">
                <a:solidFill>
                  <a:schemeClr val="tx1"/>
                </a:solidFill>
                <a:latin typeface="Arial Rounded MT Bold" panose="020F0704030504030204" pitchFamily="34" charset="0"/>
              </a:rPr>
              <a:t>Gal 3.16-21  </a:t>
            </a:r>
            <a:r>
              <a:rPr lang="en-US" sz="4000" dirty="0">
                <a:solidFill>
                  <a:schemeClr val="tx1"/>
                </a:solidFill>
                <a:latin typeface="Arial Rounded MT Bold" panose="020F0704030504030204" pitchFamily="34" charset="0"/>
              </a:rPr>
              <a:t>does not nullify an oath sworn by God, so as to abolish the promise. For if the inheritance comes from the legal part of the Torah, it no longer comes from a promise. But God gave it to Avraham through a promise. So then, why the legal part of the Torah? </a:t>
            </a:r>
          </a:p>
        </p:txBody>
      </p:sp>
    </p:spTree>
    <p:extLst>
      <p:ext uri="{BB962C8B-B14F-4D97-AF65-F5344CB8AC3E}">
        <p14:creationId xmlns:p14="http://schemas.microsoft.com/office/powerpoint/2010/main" val="31996498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9F8EF-5647-029D-7B78-4C9EC7C9A18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DB56CDE-2C4E-BBC9-92FA-776FEF0F4693}"/>
              </a:ext>
            </a:extLst>
          </p:cNvPr>
          <p:cNvSpPr>
            <a:spLocks noGrp="1"/>
          </p:cNvSpPr>
          <p:nvPr>
            <p:ph type="subTitle" idx="1"/>
          </p:nvPr>
        </p:nvSpPr>
        <p:spPr>
          <a:xfrm>
            <a:off x="228600" y="209550"/>
            <a:ext cx="8610600" cy="4800600"/>
          </a:xfrm>
        </p:spPr>
        <p:txBody>
          <a:bodyPr anchor="t">
            <a:normAutofit fontScale="92500"/>
          </a:bodyPr>
          <a:lstStyle/>
          <a:p>
            <a:pPr algn="l">
              <a:lnSpc>
                <a:spcPct val="100000"/>
              </a:lnSpc>
            </a:pPr>
            <a:r>
              <a:rPr lang="en-US" sz="4000" dirty="0">
                <a:solidFill>
                  <a:srgbClr val="FFFF99"/>
                </a:solidFill>
                <a:latin typeface="Arial Rounded MT Bold" panose="020F0704030504030204" pitchFamily="34" charset="0"/>
              </a:rPr>
              <a:t>If the inheritance comes by legalism, that is, by meeting the condition of legalistically following the Torah's prescriptions, then it no longer comes from an unconditional promise. The very promise referred to is set forth in the Torah itself, in the book of Genesis. ﻿</a:t>
            </a:r>
          </a:p>
        </p:txBody>
      </p:sp>
    </p:spTree>
    <p:extLst>
      <p:ext uri="{BB962C8B-B14F-4D97-AF65-F5344CB8AC3E}">
        <p14:creationId xmlns:p14="http://schemas.microsoft.com/office/powerpoint/2010/main" val="14160684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ECC0B-E270-DC50-2478-ACA4D71E27F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2B5701AD-9A5D-9864-04F9-AE67A71060EB}"/>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Gal 3.16-21  </a:t>
            </a:r>
            <a:r>
              <a:rPr lang="en-US" sz="4000" dirty="0">
                <a:solidFill>
                  <a:schemeClr val="tx1"/>
                </a:solidFill>
                <a:latin typeface="Arial Rounded MT Bold" panose="020F0704030504030204" pitchFamily="34" charset="0"/>
              </a:rPr>
              <a:t>It was added in order to create transgressions, until the coming of the seed about whom the promise had been made. Moreover, it was handed down through angels and a mediator. Now a mediator implies more than one, but God is one.  </a:t>
            </a:r>
          </a:p>
        </p:txBody>
      </p:sp>
    </p:spTree>
    <p:extLst>
      <p:ext uri="{BB962C8B-B14F-4D97-AF65-F5344CB8AC3E}">
        <p14:creationId xmlns:p14="http://schemas.microsoft.com/office/powerpoint/2010/main" val="41626762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D95C2-9323-7B9C-73DC-A36198EE079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15E164E-54EE-62B6-D8E9-CFCC81B126EF}"/>
              </a:ext>
            </a:extLst>
          </p:cNvPr>
          <p:cNvSpPr>
            <a:spLocks noGrp="1"/>
          </p:cNvSpPr>
          <p:nvPr>
            <p:ph type="subTitle" idx="1"/>
          </p:nvPr>
        </p:nvSpPr>
        <p:spPr>
          <a:xfrm>
            <a:off x="228600" y="209550"/>
            <a:ext cx="8610600" cy="4800600"/>
          </a:xfrm>
        </p:spPr>
        <p:txBody>
          <a:bodyPr anchor="t">
            <a:normAutofit fontScale="92500" lnSpcReduction="20000"/>
          </a:bodyPr>
          <a:lstStyle/>
          <a:p>
            <a:pPr algn="l">
              <a:lnSpc>
                <a:spcPct val="100000"/>
              </a:lnSpc>
            </a:pPr>
            <a:r>
              <a:rPr lang="en-US" sz="4000" dirty="0">
                <a:solidFill>
                  <a:srgbClr val="FFFF99"/>
                </a:solidFill>
                <a:latin typeface="Arial Rounded MT Bold" panose="020F0704030504030204" pitchFamily="34" charset="0"/>
              </a:rPr>
              <a:t>A key purpose of the commandments was to make Jewish people ever aware of their sin — not that Jews were more sinful than Gentiles, but that, like Gentiles, Jews too "fall short of earning God's praise" (Ro 3:23). The Torah "creates" transgressions by containing commandments which people break,</a:t>
            </a:r>
          </a:p>
        </p:txBody>
      </p:sp>
    </p:spTree>
    <p:extLst>
      <p:ext uri="{BB962C8B-B14F-4D97-AF65-F5344CB8AC3E}">
        <p14:creationId xmlns:p14="http://schemas.microsoft.com/office/powerpoint/2010/main" val="25472422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12DF9-6E74-837B-E6A0-A9945C14026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C623A51-2765-60C8-C82F-ADFD0B0F8825}"/>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rgbClr val="FFFF99"/>
                </a:solidFill>
                <a:latin typeface="Arial Rounded MT Bold" panose="020F0704030504030204" pitchFamily="34" charset="0"/>
              </a:rPr>
              <a:t>At least in some cases the guilt they feel causes them to despair of ever earning God's praise by their own works, so that they come to God in all humility to repent, seek his forgiveness, and trust him</a:t>
            </a:r>
          </a:p>
        </p:txBody>
      </p:sp>
    </p:spTree>
    <p:extLst>
      <p:ext uri="{BB962C8B-B14F-4D97-AF65-F5344CB8AC3E}">
        <p14:creationId xmlns:p14="http://schemas.microsoft.com/office/powerpoint/2010/main" val="30361457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3CA9C-7617-4BFD-717B-1AC475E6B3B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3ED1140-8A28-9ECE-1DD7-F9A4738C7EDF}"/>
              </a:ext>
            </a:extLst>
          </p:cNvPr>
          <p:cNvSpPr>
            <a:spLocks noGrp="1"/>
          </p:cNvSpPr>
          <p:nvPr>
            <p:ph type="subTitle" idx="1"/>
          </p:nvPr>
        </p:nvSpPr>
        <p:spPr>
          <a:xfrm>
            <a:off x="228600" y="209550"/>
            <a:ext cx="8610600" cy="4800600"/>
          </a:xfrm>
        </p:spPr>
        <p:txBody>
          <a:bodyPr anchor="t">
            <a:normAutofit fontScale="92500" lnSpcReduction="10000"/>
          </a:bodyPr>
          <a:lstStyle/>
          <a:p>
            <a:pPr algn="l">
              <a:lnSpc>
                <a:spcPct val="100000"/>
              </a:lnSpc>
            </a:pPr>
            <a:r>
              <a:rPr lang="en-US" sz="4000" dirty="0">
                <a:solidFill>
                  <a:srgbClr val="FFFF99"/>
                </a:solidFill>
                <a:latin typeface="Arial Rounded MT Bold" panose="020F0704030504030204" pitchFamily="34" charset="0"/>
              </a:rPr>
              <a:t>Until the coming of the "seed," Yeshua about whom the promise had been made. From the time of Moshe until the coming of Yeshua, the Torah had this "consciousness-raising" role. The Torah still exists, and for those who have not yet come to trust in Yeshua it still has this function.</a:t>
            </a:r>
          </a:p>
        </p:txBody>
      </p:sp>
    </p:spTree>
    <p:extLst>
      <p:ext uri="{BB962C8B-B14F-4D97-AF65-F5344CB8AC3E}">
        <p14:creationId xmlns:p14="http://schemas.microsoft.com/office/powerpoint/2010/main" val="20709115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BBEA6B-EE0D-15A8-68AF-4E62AB7297B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0767558-4376-3291-BABB-38FB1ADAC382}"/>
              </a:ext>
            </a:extLst>
          </p:cNvPr>
          <p:cNvSpPr>
            <a:spLocks noGrp="1"/>
          </p:cNvSpPr>
          <p:nvPr>
            <p:ph type="subTitle" idx="1"/>
          </p:nvPr>
        </p:nvSpPr>
        <p:spPr>
          <a:xfrm>
            <a:off x="228600" y="209550"/>
            <a:ext cx="8610600" cy="4800600"/>
          </a:xfrm>
        </p:spPr>
        <p:txBody>
          <a:bodyPr anchor="t">
            <a:normAutofit lnSpcReduction="10000"/>
          </a:bodyPr>
          <a:lstStyle/>
          <a:p>
            <a:pPr algn="l"/>
            <a:r>
              <a:rPr lang="en-US" sz="4000" baseline="30000" dirty="0">
                <a:solidFill>
                  <a:schemeClr val="tx1"/>
                </a:solidFill>
                <a:latin typeface="Arial Rounded MT Bold" panose="020F0704030504030204" pitchFamily="34" charset="0"/>
              </a:rPr>
              <a:t>Gal 3.16-21  </a:t>
            </a:r>
            <a:r>
              <a:rPr lang="en-US" sz="4000" dirty="0">
                <a:solidFill>
                  <a:schemeClr val="tx1"/>
                </a:solidFill>
                <a:latin typeface="Arial Rounded MT Bold" panose="020F0704030504030204" pitchFamily="34" charset="0"/>
              </a:rPr>
              <a:t>Does this mean that the legal part of the Torah stands in opposition to God’s promises? Heaven forbid! For if the legal part of the Torah which God gave had had in itself </a:t>
            </a:r>
            <a:r>
              <a:rPr lang="en-US" sz="4000" u="sng" dirty="0">
                <a:solidFill>
                  <a:srgbClr val="FFFF00"/>
                </a:solidFill>
                <a:latin typeface="Arial Rounded MT Bold" panose="020F0704030504030204" pitchFamily="34" charset="0"/>
              </a:rPr>
              <a:t>the power to give life, </a:t>
            </a:r>
            <a:r>
              <a:rPr lang="en-US" sz="4000" dirty="0">
                <a:solidFill>
                  <a:schemeClr val="tx1"/>
                </a:solidFill>
                <a:latin typeface="Arial Rounded MT Bold" panose="020F0704030504030204" pitchFamily="34" charset="0"/>
              </a:rPr>
              <a:t>then righteousness really would have come by legalistically following such a Torah. </a:t>
            </a:r>
          </a:p>
        </p:txBody>
      </p:sp>
    </p:spTree>
    <p:extLst>
      <p:ext uri="{BB962C8B-B14F-4D97-AF65-F5344CB8AC3E}">
        <p14:creationId xmlns:p14="http://schemas.microsoft.com/office/powerpoint/2010/main" val="39361620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4B45FB-E5BC-9871-5075-6B063F5E622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C94B551-61F2-3081-1F9C-E751A6414620}"/>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28798039-254F-1ABE-6AAF-2F683B75ED3E}"/>
              </a:ext>
            </a:extLst>
          </p:cNvPr>
          <p:cNvPicPr>
            <a:picLocks noChangeAspect="1"/>
          </p:cNvPicPr>
          <p:nvPr/>
        </p:nvPicPr>
        <p:blipFill>
          <a:blip r:embed="rId3"/>
          <a:stretch>
            <a:fillRect/>
          </a:stretch>
        </p:blipFill>
        <p:spPr>
          <a:xfrm>
            <a:off x="2490762" y="0"/>
            <a:ext cx="4162476" cy="5143500"/>
          </a:xfrm>
          <a:prstGeom prst="rect">
            <a:avLst/>
          </a:prstGeom>
        </p:spPr>
      </p:pic>
    </p:spTree>
    <p:extLst>
      <p:ext uri="{BB962C8B-B14F-4D97-AF65-F5344CB8AC3E}">
        <p14:creationId xmlns:p14="http://schemas.microsoft.com/office/powerpoint/2010/main" val="14103771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33DBD-8CB0-41CA-5276-C28F93A64B39}"/>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65F8CDB-9331-1EC3-266B-0238DACB9CF1}"/>
              </a:ext>
            </a:extLst>
          </p:cNvPr>
          <p:cNvSpPr>
            <a:spLocks noGrp="1"/>
          </p:cNvSpPr>
          <p:nvPr>
            <p:ph type="subTitle" idx="1"/>
          </p:nvPr>
        </p:nvSpPr>
        <p:spPr>
          <a:xfrm>
            <a:off x="228600" y="209550"/>
            <a:ext cx="8610600" cy="4800600"/>
          </a:xfrm>
        </p:spPr>
        <p:txBody>
          <a:bodyPr anchor="t">
            <a:normAutofit lnSpcReduction="10000"/>
          </a:bodyPr>
          <a:lstStyle/>
          <a:p>
            <a:pPr algn="l"/>
            <a:r>
              <a:rPr lang="en-US" sz="4000" baseline="30000" dirty="0">
                <a:solidFill>
                  <a:schemeClr val="tx1"/>
                </a:solidFill>
                <a:latin typeface="Arial Rounded MT Bold" panose="020F0704030504030204" pitchFamily="34" charset="0"/>
              </a:rPr>
              <a:t>Gal 3.22-29 </a:t>
            </a:r>
            <a:r>
              <a:rPr lang="en-US" sz="4000" dirty="0">
                <a:solidFill>
                  <a:schemeClr val="tx1"/>
                </a:solidFill>
                <a:latin typeface="Arial Rounded MT Bold" panose="020F0704030504030204" pitchFamily="34" charset="0"/>
              </a:rPr>
              <a:t>But the Scripture has locked up the whole world under sin, so that the </a:t>
            </a:r>
            <a:r>
              <a:rPr lang="en-US" sz="4000" u="sng" dirty="0">
                <a:solidFill>
                  <a:srgbClr val="FFFF99"/>
                </a:solidFill>
                <a:latin typeface="Arial Rounded MT Bold" panose="020F0704030504030204" pitchFamily="34" charset="0"/>
              </a:rPr>
              <a:t>promise based on trust in Messiah Yeshua might be given to those who trust</a:t>
            </a:r>
            <a:r>
              <a:rPr lang="en-US" sz="4000" dirty="0">
                <a:solidFill>
                  <a:schemeClr val="tx1"/>
                </a:solidFill>
                <a:latin typeface="Arial Rounded MT Bold" panose="020F0704030504030204" pitchFamily="34" charset="0"/>
              </a:rPr>
              <a:t>.   Now before faith came, we were being guarded under Torah—bound together until the coming faith would be revealed. </a:t>
            </a:r>
          </a:p>
        </p:txBody>
      </p:sp>
    </p:spTree>
    <p:extLst>
      <p:ext uri="{BB962C8B-B14F-4D97-AF65-F5344CB8AC3E}">
        <p14:creationId xmlns:p14="http://schemas.microsoft.com/office/powerpoint/2010/main" val="23099696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36BBE-B775-9D62-5BFD-8C723134C07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7DD0C49-E2A3-B652-6543-E366B76B25A8}"/>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28E5A8BD-2A6D-98EA-45DF-2D207CDC4A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Tree>
    <p:extLst>
      <p:ext uri="{BB962C8B-B14F-4D97-AF65-F5344CB8AC3E}">
        <p14:creationId xmlns:p14="http://schemas.microsoft.com/office/powerpoint/2010/main" val="24274129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46D92-773D-2347-7DFB-E7CF3E7B29C9}"/>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A8FD043-2765-7770-2847-471AE035F8E7}"/>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5950AA4A-EDC1-C063-7C34-75B9200BAB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5143499"/>
          </a:xfrm>
          <a:prstGeom prst="rect">
            <a:avLst/>
          </a:prstGeom>
        </p:spPr>
      </p:pic>
      <p:sp>
        <p:nvSpPr>
          <p:cNvPr id="5" name="TextBox 4">
            <a:extLst>
              <a:ext uri="{FF2B5EF4-FFF2-40B4-BE49-F238E27FC236}">
                <a16:creationId xmlns:a16="http://schemas.microsoft.com/office/drawing/2014/main" id="{2422B336-3A38-6310-80FA-24F6963FDB46}"/>
              </a:ext>
            </a:extLst>
          </p:cNvPr>
          <p:cNvSpPr txBox="1"/>
          <p:nvPr/>
        </p:nvSpPr>
        <p:spPr>
          <a:xfrm>
            <a:off x="228600" y="361950"/>
            <a:ext cx="8686800" cy="4401205"/>
          </a:xfrm>
          <a:prstGeom prst="rect">
            <a:avLst/>
          </a:prstGeom>
          <a:noFill/>
        </p:spPr>
        <p:txBody>
          <a:bodyPr wrap="square" rtlCol="0">
            <a:spAutoFit/>
          </a:bodyPr>
          <a:lstStyle/>
          <a:p>
            <a:pPr algn="l"/>
            <a:r>
              <a:rPr lang="en-US" dirty="0">
                <a:solidFill>
                  <a:schemeClr val="tx1"/>
                </a:solidFill>
              </a:rPr>
              <a:t>How to be righteous: Messianic + Judaism</a:t>
            </a:r>
          </a:p>
          <a:p>
            <a:pPr marL="461963" indent="-461963" algn="l">
              <a:buFont typeface="+mj-lt"/>
              <a:buAutoNum type="arabicPeriod"/>
            </a:pPr>
            <a:r>
              <a:rPr lang="en-US" dirty="0">
                <a:solidFill>
                  <a:schemeClr val="tx1"/>
                </a:solidFill>
              </a:rPr>
              <a:t>Galatians grid </a:t>
            </a:r>
          </a:p>
          <a:p>
            <a:pPr marL="461963" indent="-461963" algn="l">
              <a:buFont typeface="+mj-lt"/>
              <a:buAutoNum type="arabicPeriod"/>
            </a:pPr>
            <a:r>
              <a:rPr lang="en-US" u="sng" dirty="0">
                <a:solidFill>
                  <a:srgbClr val="FFFF99"/>
                </a:solidFill>
              </a:rPr>
              <a:t>Yeshua’s Jewish Joy</a:t>
            </a:r>
          </a:p>
          <a:p>
            <a:pPr marL="461963" indent="-461963" algn="l">
              <a:buFont typeface="+mj-lt"/>
              <a:buAutoNum type="arabicPeriod"/>
            </a:pPr>
            <a:r>
              <a:rPr lang="en-US" dirty="0">
                <a:solidFill>
                  <a:schemeClr val="tx1"/>
                </a:solidFill>
              </a:rPr>
              <a:t>Cernan systematic</a:t>
            </a:r>
          </a:p>
          <a:p>
            <a:pPr marL="461963" indent="-461963" algn="l">
              <a:buFont typeface="+mj-lt"/>
              <a:buAutoNum type="arabicPeriod"/>
            </a:pPr>
            <a:r>
              <a:rPr lang="en-US" dirty="0">
                <a:solidFill>
                  <a:schemeClr val="tx1"/>
                </a:solidFill>
              </a:rPr>
              <a:t>Applications: tithing, outreach, </a:t>
            </a:r>
          </a:p>
          <a:p>
            <a:pPr lvl="1" algn="l"/>
            <a:r>
              <a:rPr lang="en-US" dirty="0">
                <a:solidFill>
                  <a:schemeClr val="tx1"/>
                </a:solidFill>
              </a:rPr>
              <a:t>talebearing, visit Israel</a:t>
            </a:r>
          </a:p>
        </p:txBody>
      </p:sp>
    </p:spTree>
    <p:extLst>
      <p:ext uri="{BB962C8B-B14F-4D97-AF65-F5344CB8AC3E}">
        <p14:creationId xmlns:p14="http://schemas.microsoft.com/office/powerpoint/2010/main" val="15823172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C78A1-026A-CE47-6435-662BECF5A3B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25C0C9EB-6CC2-9144-4B5C-3D0AD67D176A}"/>
              </a:ext>
            </a:extLst>
          </p:cNvPr>
          <p:cNvSpPr>
            <a:spLocks noGrp="1"/>
          </p:cNvSpPr>
          <p:nvPr>
            <p:ph type="subTitle" idx="1"/>
          </p:nvPr>
        </p:nvSpPr>
        <p:spPr>
          <a:xfrm>
            <a:off x="228600" y="209550"/>
            <a:ext cx="8610600" cy="4800600"/>
          </a:xfrm>
        </p:spPr>
        <p:txBody>
          <a:bodyPr anchor="t">
            <a:normAutofit fontScale="92500" lnSpcReduction="10000"/>
          </a:bodyPr>
          <a:lstStyle/>
          <a:p>
            <a:pPr algn="l"/>
            <a:r>
              <a:rPr lang="en-US" sz="4000" baseline="30000" dirty="0">
                <a:solidFill>
                  <a:schemeClr val="tx1"/>
                </a:solidFill>
                <a:latin typeface="Arial Rounded MT Bold" panose="020F0704030504030204" pitchFamily="34" charset="0"/>
              </a:rPr>
              <a:t>Gal 3.22-29 </a:t>
            </a:r>
            <a:r>
              <a:rPr lang="en-US" sz="4000" dirty="0">
                <a:solidFill>
                  <a:schemeClr val="tx1"/>
                </a:solidFill>
                <a:latin typeface="Arial Rounded MT Bold" panose="020F0704030504030204" pitchFamily="34" charset="0"/>
              </a:rPr>
              <a:t>Therefore, the Torah became our guardian to lead us to Messiah, so that we might be </a:t>
            </a:r>
            <a:r>
              <a:rPr lang="en-US" sz="4000" u="sng" dirty="0">
                <a:solidFill>
                  <a:srgbClr val="FFFF00"/>
                </a:solidFill>
                <a:latin typeface="Arial Rounded MT Bold" panose="020F0704030504030204" pitchFamily="34" charset="0"/>
              </a:rPr>
              <a:t>made right based on trusting</a:t>
            </a:r>
            <a:r>
              <a:rPr lang="en-US" sz="4000" dirty="0">
                <a:solidFill>
                  <a:schemeClr val="tx1"/>
                </a:solidFill>
                <a:latin typeface="Arial Rounded MT Bold" panose="020F0704030504030204" pitchFamily="34" charset="0"/>
              </a:rPr>
              <a:t>. But now that faith has come, we are no longer under a guardian. For you are all sons of God through </a:t>
            </a:r>
            <a:r>
              <a:rPr lang="en-US" sz="4000" u="sng" dirty="0">
                <a:solidFill>
                  <a:srgbClr val="FFFF00"/>
                </a:solidFill>
                <a:latin typeface="Arial Rounded MT Bold" panose="020F0704030504030204" pitchFamily="34" charset="0"/>
              </a:rPr>
              <a:t>trusting in Messiah Yeshua</a:t>
            </a:r>
            <a:r>
              <a:rPr lang="en-US" sz="4000" dirty="0">
                <a:solidFill>
                  <a:schemeClr val="tx1"/>
                </a:solidFill>
                <a:latin typeface="Arial Rounded MT Bold" panose="020F0704030504030204" pitchFamily="34" charset="0"/>
              </a:rPr>
              <a:t>. For all of you who were immersed in Messiah have </a:t>
            </a:r>
            <a:r>
              <a:rPr lang="en-US" sz="4000" u="sng" dirty="0">
                <a:solidFill>
                  <a:srgbClr val="FFFF00"/>
                </a:solidFill>
                <a:latin typeface="Arial Rounded MT Bold" panose="020F0704030504030204" pitchFamily="34" charset="0"/>
              </a:rPr>
              <a:t>clothed yourselves with Messiah. </a:t>
            </a:r>
          </a:p>
        </p:txBody>
      </p:sp>
    </p:spTree>
    <p:extLst>
      <p:ext uri="{BB962C8B-B14F-4D97-AF65-F5344CB8AC3E}">
        <p14:creationId xmlns:p14="http://schemas.microsoft.com/office/powerpoint/2010/main" val="3279368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076B9-DA3D-8688-8594-8AEC5C44F11F}"/>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7E7AEA3-93C4-1ECE-3BBA-FE647BF85406}"/>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Gal 3.22-29 </a:t>
            </a:r>
            <a:r>
              <a:rPr lang="en-US" sz="4000" dirty="0">
                <a:solidFill>
                  <a:schemeClr val="tx1"/>
                </a:solidFill>
                <a:latin typeface="Arial Rounded MT Bold" panose="020F0704030504030204" pitchFamily="34" charset="0"/>
              </a:rPr>
              <a:t>There is neither Jew nor Greek, there is neither slave nor free, there is neither male nor female—for you are all one in Messiah Yeshua. And if you belong to Messiah, then you are Abraham’s seed—heirs according to the promise</a:t>
            </a:r>
          </a:p>
        </p:txBody>
      </p:sp>
    </p:spTree>
    <p:extLst>
      <p:ext uri="{BB962C8B-B14F-4D97-AF65-F5344CB8AC3E}">
        <p14:creationId xmlns:p14="http://schemas.microsoft.com/office/powerpoint/2010/main" val="5685972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13A2B-91AD-FF7E-8AC6-BE5C5EA77D2E}"/>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B5584BF-6DCD-1D0A-01F8-9ED23AF316E5}"/>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Yermiyahu 31.9-11</a:t>
            </a:r>
            <a:r>
              <a:rPr lang="en-US" sz="4000" dirty="0">
                <a:solidFill>
                  <a:schemeClr val="tx1"/>
                </a:solidFill>
                <a:latin typeface="Arial Rounded MT Bold" panose="020F0704030504030204" pitchFamily="34" charset="0"/>
              </a:rPr>
              <a:t>Hear the word of </a:t>
            </a:r>
            <a:r>
              <a:rPr lang="en-US" sz="4000" cap="small" dirty="0">
                <a:solidFill>
                  <a:schemeClr val="tx1"/>
                </a:solidFill>
                <a:latin typeface="Arial Rounded MT Bold" panose="020F0704030504030204" pitchFamily="34" charset="0"/>
              </a:rPr>
              <a:t>Adoni</a:t>
            </a:r>
            <a:r>
              <a:rPr lang="en-US" sz="4000" dirty="0">
                <a:solidFill>
                  <a:schemeClr val="tx1"/>
                </a:solidFill>
                <a:latin typeface="Arial Rounded MT Bold" panose="020F0704030504030204" pitchFamily="34" charset="0"/>
              </a:rPr>
              <a:t>, O nations, and declare it in the distant islands, and say: ‘He who scattered Israel will gather and watch over him, as a shepherd does his flock.’</a:t>
            </a:r>
          </a:p>
        </p:txBody>
      </p:sp>
    </p:spTree>
    <p:extLst>
      <p:ext uri="{BB962C8B-B14F-4D97-AF65-F5344CB8AC3E}">
        <p14:creationId xmlns:p14="http://schemas.microsoft.com/office/powerpoint/2010/main" val="42338602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FEFCBC-E19A-D24B-4C33-E4E6CE030F3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25B9748C-23BB-75CB-2992-C62927FBF6C8}"/>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Yermiyahu 31.9-11  </a:t>
            </a:r>
            <a:r>
              <a:rPr lang="en-US" sz="4000" dirty="0">
                <a:solidFill>
                  <a:schemeClr val="tx1"/>
                </a:solidFill>
                <a:latin typeface="Arial Rounded MT Bold" panose="020F0704030504030204" pitchFamily="34" charset="0"/>
              </a:rPr>
              <a:t>For </a:t>
            </a:r>
            <a:r>
              <a:rPr lang="en-US" sz="4000" cap="small" dirty="0">
                <a:solidFill>
                  <a:schemeClr val="tx1"/>
                </a:solidFill>
                <a:latin typeface="Arial Rounded MT Bold" panose="020F0704030504030204" pitchFamily="34" charset="0"/>
              </a:rPr>
              <a:t>Adoni</a:t>
            </a:r>
            <a:r>
              <a:rPr lang="en-US" sz="4000" dirty="0">
                <a:solidFill>
                  <a:schemeClr val="tx1"/>
                </a:solidFill>
                <a:latin typeface="Arial Rounded MT Bold" panose="020F0704030504030204" pitchFamily="34" charset="0"/>
              </a:rPr>
              <a:t> has ransomed Jacob. He redeemed him from the hand of one stronger than he. They will come and sing on Zion’s height, radiant over the bounty of </a:t>
            </a:r>
            <a:r>
              <a:rPr lang="en-US" sz="4000" cap="small" dirty="0">
                <a:solidFill>
                  <a:schemeClr val="tx1"/>
                </a:solidFill>
                <a:latin typeface="Arial Rounded MT Bold" panose="020F0704030504030204" pitchFamily="34" charset="0"/>
              </a:rPr>
              <a:t>Adoni</a:t>
            </a:r>
            <a:r>
              <a:rPr lang="en-US" sz="4000" dirty="0">
                <a:solidFill>
                  <a:schemeClr val="tx1"/>
                </a:solidFill>
                <a:latin typeface="Arial Rounded MT Bold" panose="020F0704030504030204" pitchFamily="34" charset="0"/>
              </a:rPr>
              <a:t>—</a:t>
            </a:r>
          </a:p>
        </p:txBody>
      </p:sp>
    </p:spTree>
    <p:extLst>
      <p:ext uri="{BB962C8B-B14F-4D97-AF65-F5344CB8AC3E}">
        <p14:creationId xmlns:p14="http://schemas.microsoft.com/office/powerpoint/2010/main" val="10884811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5E024-52AA-FDDC-223B-39A64DC50B1E}"/>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4C52AA3-2F13-B536-E9F5-E9B8057B8EA7}"/>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Then will the virgin </a:t>
            </a:r>
            <a:r>
              <a:rPr lang="en-US" sz="4000" u="sng" dirty="0">
                <a:solidFill>
                  <a:srgbClr val="FFFF99"/>
                </a:solidFill>
                <a:latin typeface="Arial Rounded MT Bold" panose="020F0704030504030204" pitchFamily="34" charset="0"/>
              </a:rPr>
              <a:t>rejoice</a:t>
            </a:r>
            <a:r>
              <a:rPr lang="en-US" sz="4000" dirty="0">
                <a:solidFill>
                  <a:schemeClr val="tx1"/>
                </a:solidFill>
                <a:latin typeface="Arial Rounded MT Bold" panose="020F0704030504030204" pitchFamily="34" charset="0"/>
              </a:rPr>
              <a:t> in the dance, both young men and old men </a:t>
            </a:r>
            <a:r>
              <a:rPr lang="en-US" sz="4000" u="sng" dirty="0">
                <a:solidFill>
                  <a:srgbClr val="FFFF00"/>
                </a:solidFill>
                <a:latin typeface="Arial Rounded MT Bold" panose="020F0704030504030204" pitchFamily="34" charset="0"/>
              </a:rPr>
              <a:t>together.</a:t>
            </a:r>
            <a:r>
              <a:rPr lang="en-US" sz="4000" dirty="0">
                <a:solidFill>
                  <a:schemeClr val="tx1"/>
                </a:solidFill>
                <a:latin typeface="Arial Rounded MT Bold" panose="020F0704030504030204" pitchFamily="34" charset="0"/>
              </a:rPr>
              <a:t> For I will turn their </a:t>
            </a:r>
            <a:r>
              <a:rPr lang="en-US" sz="4000" u="sng" dirty="0">
                <a:solidFill>
                  <a:srgbClr val="FFFF00"/>
                </a:solidFill>
                <a:latin typeface="Arial Rounded MT Bold" panose="020F0704030504030204" pitchFamily="34" charset="0"/>
              </a:rPr>
              <a:t>mourning into joy</a:t>
            </a:r>
            <a:r>
              <a:rPr lang="en-US" sz="4000" dirty="0">
                <a:solidFill>
                  <a:schemeClr val="tx1"/>
                </a:solidFill>
                <a:latin typeface="Arial Rounded MT Bold" panose="020F0704030504030204" pitchFamily="34" charset="0"/>
              </a:rPr>
              <a:t>, and I will comfort them, and make them </a:t>
            </a:r>
            <a:r>
              <a:rPr lang="en-US" sz="4000" u="sng" dirty="0">
                <a:solidFill>
                  <a:srgbClr val="FFFF00"/>
                </a:solidFill>
                <a:latin typeface="Arial Rounded MT Bold" panose="020F0704030504030204" pitchFamily="34" charset="0"/>
              </a:rPr>
              <a:t>rejoice out of their sorrow</a:t>
            </a:r>
            <a:r>
              <a:rPr lang="en-US" sz="4000" dirty="0">
                <a:solidFill>
                  <a:schemeClr val="tx1"/>
                </a:solidFill>
                <a:latin typeface="Arial Rounded MT Bold" panose="020F0704030504030204" pitchFamily="34" charset="0"/>
              </a:rPr>
              <a:t>.</a:t>
            </a:r>
          </a:p>
        </p:txBody>
      </p:sp>
    </p:spTree>
    <p:extLst>
      <p:ext uri="{BB962C8B-B14F-4D97-AF65-F5344CB8AC3E}">
        <p14:creationId xmlns:p14="http://schemas.microsoft.com/office/powerpoint/2010/main" val="32567173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E17CD-A864-176E-45C8-4685162CE03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9414E17-3B9B-3E9F-EC37-C4E63D533869}"/>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7725F3C8-00BF-28EA-EBC4-937A50A45F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Tree>
    <p:extLst>
      <p:ext uri="{BB962C8B-B14F-4D97-AF65-F5344CB8AC3E}">
        <p14:creationId xmlns:p14="http://schemas.microsoft.com/office/powerpoint/2010/main" val="32519748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881C4-B32E-5D2B-A3BD-3581C6A7D3F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C328D0EB-4ABD-5ABB-2D20-BDB672BA7A9D}"/>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DA99E207-A796-0459-3AAD-A3BF6B2143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5143499"/>
          </a:xfrm>
          <a:prstGeom prst="rect">
            <a:avLst/>
          </a:prstGeom>
        </p:spPr>
      </p:pic>
      <p:sp>
        <p:nvSpPr>
          <p:cNvPr id="5" name="TextBox 4">
            <a:extLst>
              <a:ext uri="{FF2B5EF4-FFF2-40B4-BE49-F238E27FC236}">
                <a16:creationId xmlns:a16="http://schemas.microsoft.com/office/drawing/2014/main" id="{24168259-EFE2-0173-4EC0-473C93FAA302}"/>
              </a:ext>
            </a:extLst>
          </p:cNvPr>
          <p:cNvSpPr txBox="1"/>
          <p:nvPr/>
        </p:nvSpPr>
        <p:spPr>
          <a:xfrm>
            <a:off x="228600" y="361950"/>
            <a:ext cx="8686800" cy="4401205"/>
          </a:xfrm>
          <a:prstGeom prst="rect">
            <a:avLst/>
          </a:prstGeom>
          <a:noFill/>
        </p:spPr>
        <p:txBody>
          <a:bodyPr wrap="square" rtlCol="0">
            <a:spAutoFit/>
          </a:bodyPr>
          <a:lstStyle/>
          <a:p>
            <a:pPr algn="l"/>
            <a:r>
              <a:rPr lang="en-US" dirty="0">
                <a:solidFill>
                  <a:schemeClr val="tx1"/>
                </a:solidFill>
              </a:rPr>
              <a:t>How to be righteous: Messianic + Judaism</a:t>
            </a:r>
          </a:p>
          <a:p>
            <a:pPr marL="461963" indent="-461963" algn="l">
              <a:buFont typeface="+mj-lt"/>
              <a:buAutoNum type="arabicPeriod"/>
            </a:pPr>
            <a:r>
              <a:rPr lang="en-US" dirty="0">
                <a:solidFill>
                  <a:schemeClr val="tx1"/>
                </a:solidFill>
              </a:rPr>
              <a:t>Galatians grid </a:t>
            </a:r>
          </a:p>
          <a:p>
            <a:pPr marL="461963" indent="-461963" algn="l">
              <a:buFont typeface="+mj-lt"/>
              <a:buAutoNum type="arabicPeriod"/>
            </a:pPr>
            <a:r>
              <a:rPr lang="en-US" dirty="0">
                <a:solidFill>
                  <a:schemeClr val="tx1"/>
                </a:solidFill>
              </a:rPr>
              <a:t>Yeshua’s Jewish Joy</a:t>
            </a:r>
          </a:p>
          <a:p>
            <a:pPr marL="461963" indent="-461963" algn="l">
              <a:buFont typeface="+mj-lt"/>
              <a:buAutoNum type="arabicPeriod"/>
            </a:pPr>
            <a:r>
              <a:rPr lang="en-US" u="sng" dirty="0">
                <a:solidFill>
                  <a:srgbClr val="FFFF99"/>
                </a:solidFill>
              </a:rPr>
              <a:t>Cernan systematic</a:t>
            </a:r>
          </a:p>
          <a:p>
            <a:pPr marL="461963" indent="-461963" algn="l">
              <a:buFont typeface="+mj-lt"/>
              <a:buAutoNum type="arabicPeriod"/>
            </a:pPr>
            <a:r>
              <a:rPr lang="en-US" dirty="0">
                <a:solidFill>
                  <a:schemeClr val="tx1"/>
                </a:solidFill>
              </a:rPr>
              <a:t>Applications: tithing, outreach, </a:t>
            </a:r>
          </a:p>
          <a:p>
            <a:pPr lvl="1" algn="l"/>
            <a:r>
              <a:rPr lang="en-US" dirty="0">
                <a:solidFill>
                  <a:schemeClr val="tx1"/>
                </a:solidFill>
              </a:rPr>
              <a:t>talebearing, visit Israel</a:t>
            </a:r>
          </a:p>
        </p:txBody>
      </p:sp>
    </p:spTree>
    <p:extLst>
      <p:ext uri="{BB962C8B-B14F-4D97-AF65-F5344CB8AC3E}">
        <p14:creationId xmlns:p14="http://schemas.microsoft.com/office/powerpoint/2010/main" val="281665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C8671-BC1A-D927-0B3D-0FB7F701FF44}"/>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D7159BAE-EABF-C91E-8110-5A0EA49EE0E0}"/>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5F6B3A1A-88BD-7D05-B7C4-9CE688A5DD46}"/>
              </a:ext>
            </a:extLst>
          </p:cNvPr>
          <p:cNvPicPr>
            <a:picLocks noChangeAspect="1"/>
          </p:cNvPicPr>
          <p:nvPr/>
        </p:nvPicPr>
        <p:blipFill>
          <a:blip r:embed="rId3">
            <a:extLst>
              <a:ext uri="{28A0092B-C50C-407E-A947-70E740481C1C}">
                <a14:useLocalDpi xmlns:a14="http://schemas.microsoft.com/office/drawing/2010/main" val="0"/>
              </a:ext>
            </a:extLst>
          </a:blip>
          <a:srcRect t="4074" r="52002" b="50000"/>
          <a:stretch>
            <a:fillRect/>
          </a:stretch>
        </p:blipFill>
        <p:spPr>
          <a:xfrm>
            <a:off x="2506959" y="0"/>
            <a:ext cx="3970041" cy="5133620"/>
          </a:xfrm>
          <a:prstGeom prst="rect">
            <a:avLst/>
          </a:prstGeom>
        </p:spPr>
      </p:pic>
    </p:spTree>
    <p:extLst>
      <p:ext uri="{BB962C8B-B14F-4D97-AF65-F5344CB8AC3E}">
        <p14:creationId xmlns:p14="http://schemas.microsoft.com/office/powerpoint/2010/main" val="34239912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9FD247-44FA-A80E-CB9D-C516077B707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DD9120BF-3A92-EFA9-6B2D-71827EB58BC4}"/>
              </a:ext>
            </a:extLst>
          </p:cNvPr>
          <p:cNvSpPr>
            <a:spLocks noGrp="1"/>
          </p:cNvSpPr>
          <p:nvPr>
            <p:ph type="subTitle" idx="1"/>
          </p:nvPr>
        </p:nvSpPr>
        <p:spPr>
          <a:xfrm>
            <a:off x="228600" y="209550"/>
            <a:ext cx="4800600" cy="4800600"/>
          </a:xfrm>
        </p:spPr>
        <p:txBody>
          <a:bodyPr anchor="t">
            <a:normAutofit lnSpcReduction="10000"/>
          </a:bodyPr>
          <a:lstStyle/>
          <a:p>
            <a:pPr algn="l"/>
            <a:r>
              <a:rPr lang="en-US" sz="4000" dirty="0">
                <a:solidFill>
                  <a:schemeClr val="tx1"/>
                </a:solidFill>
                <a:latin typeface="Arial Rounded MT Bold" panose="020F0704030504030204" pitchFamily="34" charset="0"/>
              </a:rPr>
              <a:t>Eugene Andrew Cernan 1934–2017) American astronaut, naval aviator, electrical engineer, aeronautical engineer, and fighter pilot.</a:t>
            </a:r>
          </a:p>
        </p:txBody>
      </p:sp>
      <p:pic>
        <p:nvPicPr>
          <p:cNvPr id="1026" name="Picture 2">
            <a:extLst>
              <a:ext uri="{FF2B5EF4-FFF2-40B4-BE49-F238E27FC236}">
                <a16:creationId xmlns:a16="http://schemas.microsoft.com/office/drawing/2014/main" id="{745421C0-B834-8DFF-374C-A84E5CB1B12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0"/>
            <a:ext cx="41148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92987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0CD499-A06B-04CC-DCEE-E917C5575C1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D6C80860-916C-0ACC-A3F2-E535996B29B0}"/>
              </a:ext>
            </a:extLst>
          </p:cNvPr>
          <p:cNvSpPr>
            <a:spLocks noGrp="1"/>
          </p:cNvSpPr>
          <p:nvPr>
            <p:ph type="subTitle" idx="1"/>
          </p:nvPr>
        </p:nvSpPr>
        <p:spPr>
          <a:xfrm>
            <a:off x="130175" y="209550"/>
            <a:ext cx="3914357" cy="4800600"/>
          </a:xfrm>
        </p:spPr>
        <p:txBody>
          <a:bodyPr anchor="t">
            <a:normAutofit/>
          </a:bodyPr>
          <a:lstStyle/>
          <a:p>
            <a:pPr algn="l"/>
            <a:r>
              <a:rPr lang="en-US" sz="4000">
                <a:solidFill>
                  <a:schemeClr val="tx1"/>
                </a:solidFill>
                <a:latin typeface="Arial Rounded MT Bold" panose="020F0704030504030204" pitchFamily="34" charset="0"/>
              </a:rPr>
              <a:t>Cernan aboard Gemini 9A</a:t>
            </a:r>
            <a:endParaRPr lang="en-US" sz="4000" dirty="0">
              <a:solidFill>
                <a:schemeClr val="tx1"/>
              </a:solidFill>
              <a:latin typeface="Arial Rounded MT Bold" panose="020F0704030504030204" pitchFamily="34" charset="0"/>
            </a:endParaRPr>
          </a:p>
        </p:txBody>
      </p:sp>
      <p:pic>
        <p:nvPicPr>
          <p:cNvPr id="2050" name="Picture 2">
            <a:extLst>
              <a:ext uri="{FF2B5EF4-FFF2-40B4-BE49-F238E27FC236}">
                <a16:creationId xmlns:a16="http://schemas.microsoft.com/office/drawing/2014/main" id="{0B4865A0-6A75-EDC5-7FF9-5A8809C85A5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44532" y="0"/>
            <a:ext cx="5135563"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29439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6B103-E736-8034-85B3-FB1C940FA086}"/>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B49C85F6-7EBB-048A-3A0D-7CB35E16730E}"/>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F031B5B6-D592-9F73-023E-8AF61B5961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Tree>
    <p:extLst>
      <p:ext uri="{BB962C8B-B14F-4D97-AF65-F5344CB8AC3E}">
        <p14:creationId xmlns:p14="http://schemas.microsoft.com/office/powerpoint/2010/main" val="21488643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F0FAF4-2AD4-E536-CC1D-F8367641B30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2909B36A-9BD3-DCBF-2C1C-16CFF58664E3}"/>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C99AC781-B68B-F6D4-07F6-F4DB1A41AF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5143499"/>
          </a:xfrm>
          <a:prstGeom prst="rect">
            <a:avLst/>
          </a:prstGeom>
        </p:spPr>
      </p:pic>
      <p:sp>
        <p:nvSpPr>
          <p:cNvPr id="5" name="TextBox 4">
            <a:extLst>
              <a:ext uri="{FF2B5EF4-FFF2-40B4-BE49-F238E27FC236}">
                <a16:creationId xmlns:a16="http://schemas.microsoft.com/office/drawing/2014/main" id="{D2F069C0-1B28-05BE-E855-8D7A5E5EFA3A}"/>
              </a:ext>
            </a:extLst>
          </p:cNvPr>
          <p:cNvSpPr txBox="1"/>
          <p:nvPr/>
        </p:nvSpPr>
        <p:spPr>
          <a:xfrm>
            <a:off x="228600" y="361950"/>
            <a:ext cx="8686800" cy="4401205"/>
          </a:xfrm>
          <a:prstGeom prst="rect">
            <a:avLst/>
          </a:prstGeom>
          <a:noFill/>
        </p:spPr>
        <p:txBody>
          <a:bodyPr wrap="square" rtlCol="0">
            <a:spAutoFit/>
          </a:bodyPr>
          <a:lstStyle/>
          <a:p>
            <a:pPr algn="l"/>
            <a:r>
              <a:rPr lang="en-US" dirty="0">
                <a:solidFill>
                  <a:schemeClr val="tx1"/>
                </a:solidFill>
              </a:rPr>
              <a:t>How to be righteous: Messianic + Judaism</a:t>
            </a:r>
          </a:p>
          <a:p>
            <a:pPr marL="461963" indent="-461963" algn="l">
              <a:buFont typeface="+mj-lt"/>
              <a:buAutoNum type="arabicPeriod"/>
            </a:pPr>
            <a:r>
              <a:rPr lang="en-US" dirty="0">
                <a:solidFill>
                  <a:schemeClr val="tx1"/>
                </a:solidFill>
              </a:rPr>
              <a:t>Galatians grid </a:t>
            </a:r>
          </a:p>
          <a:p>
            <a:pPr marL="461963" indent="-461963" algn="l">
              <a:buFont typeface="+mj-lt"/>
              <a:buAutoNum type="arabicPeriod"/>
            </a:pPr>
            <a:r>
              <a:rPr lang="en-US" dirty="0">
                <a:solidFill>
                  <a:schemeClr val="tx1"/>
                </a:solidFill>
              </a:rPr>
              <a:t>Yeshua’s Jewish Joy</a:t>
            </a:r>
          </a:p>
          <a:p>
            <a:pPr marL="461963" indent="-461963" algn="l">
              <a:buFont typeface="+mj-lt"/>
              <a:buAutoNum type="arabicPeriod"/>
            </a:pPr>
            <a:r>
              <a:rPr lang="en-US" dirty="0">
                <a:solidFill>
                  <a:schemeClr val="tx1"/>
                </a:solidFill>
              </a:rPr>
              <a:t>Cernan systematic</a:t>
            </a:r>
          </a:p>
          <a:p>
            <a:pPr marL="461963" indent="-461963" algn="l">
              <a:buFont typeface="+mj-lt"/>
              <a:buAutoNum type="arabicPeriod"/>
            </a:pPr>
            <a:r>
              <a:rPr lang="en-US" dirty="0">
                <a:solidFill>
                  <a:schemeClr val="tx1"/>
                </a:solidFill>
              </a:rPr>
              <a:t>Applications: </a:t>
            </a:r>
            <a:r>
              <a:rPr lang="en-US" u="sng" dirty="0">
                <a:solidFill>
                  <a:srgbClr val="FFFF99"/>
                </a:solidFill>
              </a:rPr>
              <a:t>tithing</a:t>
            </a:r>
            <a:r>
              <a:rPr lang="en-US" dirty="0">
                <a:solidFill>
                  <a:schemeClr val="tx1"/>
                </a:solidFill>
              </a:rPr>
              <a:t>, outreach, </a:t>
            </a:r>
          </a:p>
          <a:p>
            <a:pPr lvl="1" algn="l"/>
            <a:r>
              <a:rPr lang="en-US" dirty="0">
                <a:solidFill>
                  <a:schemeClr val="tx1"/>
                </a:solidFill>
              </a:rPr>
              <a:t>talebearing</a:t>
            </a:r>
          </a:p>
        </p:txBody>
      </p:sp>
    </p:spTree>
    <p:extLst>
      <p:ext uri="{BB962C8B-B14F-4D97-AF65-F5344CB8AC3E}">
        <p14:creationId xmlns:p14="http://schemas.microsoft.com/office/powerpoint/2010/main" val="13326640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7D89F-8F59-FB78-2A51-5B4BD0C2A60B}"/>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DD4F2ABF-400C-96D5-9926-979C195D749C}"/>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My understanding of tithing was not made clear enough previously.  I just assumed it was.   So if you entered into membership of Or HaOlam with a varying concept, consider yourself “grandfathered.”  But this is what I think the scripture means.</a:t>
            </a:r>
          </a:p>
        </p:txBody>
      </p:sp>
    </p:spTree>
    <p:extLst>
      <p:ext uri="{BB962C8B-B14F-4D97-AF65-F5344CB8AC3E}">
        <p14:creationId xmlns:p14="http://schemas.microsoft.com/office/powerpoint/2010/main" val="4125695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2D7E1-9845-BC93-B629-B2BCF66A923E}"/>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4C60995-CC1F-C1E0-B7CF-784B4F007997}"/>
              </a:ext>
            </a:extLst>
          </p:cNvPr>
          <p:cNvSpPr>
            <a:spLocks noGrp="1"/>
          </p:cNvSpPr>
          <p:nvPr>
            <p:ph type="subTitle" idx="1"/>
          </p:nvPr>
        </p:nvSpPr>
        <p:spPr>
          <a:xfrm>
            <a:off x="228600" y="209550"/>
            <a:ext cx="8610600" cy="4800600"/>
          </a:xfrm>
        </p:spPr>
        <p:txBody>
          <a:bodyPr anchor="t">
            <a:normAutofit fontScale="92500"/>
          </a:bodyPr>
          <a:lstStyle/>
          <a:p>
            <a:pPr algn="l"/>
            <a:r>
              <a:rPr lang="en-US" sz="4000" dirty="0">
                <a:solidFill>
                  <a:schemeClr val="tx1"/>
                </a:solidFill>
                <a:latin typeface="Arial Rounded MT Bold" panose="020F0704030504030204" pitchFamily="34" charset="0"/>
              </a:rPr>
              <a:t>Regardless of what financial distress or pressure one is in, the first 10%, 1/10, one out of 10 dollars you get in your paycheck or other income increase, you give to the local congregation without designation. That makes the tithe both the </a:t>
            </a:r>
            <a:r>
              <a:rPr lang="en-US" sz="4000" u="sng" dirty="0">
                <a:solidFill>
                  <a:srgbClr val="FFFF99"/>
                </a:solidFill>
                <a:latin typeface="Arial Rounded MT Bold" panose="020F0704030504030204" pitchFamily="34" charset="0"/>
              </a:rPr>
              <a:t>first fruit</a:t>
            </a:r>
            <a:r>
              <a:rPr lang="en-US" sz="4000" dirty="0">
                <a:solidFill>
                  <a:schemeClr val="tx1"/>
                </a:solidFill>
                <a:latin typeface="Arial Rounded MT Bold" panose="020F0704030504030204" pitchFamily="34" charset="0"/>
              </a:rPr>
              <a:t> and given to the </a:t>
            </a:r>
            <a:r>
              <a:rPr lang="en-US" sz="4000" u="sng" dirty="0">
                <a:solidFill>
                  <a:srgbClr val="FFFF99"/>
                </a:solidFill>
                <a:latin typeface="Arial Rounded MT Bold" panose="020F0704030504030204" pitchFamily="34" charset="0"/>
              </a:rPr>
              <a:t>storehouse</a:t>
            </a:r>
            <a:r>
              <a:rPr lang="en-US" sz="4000" dirty="0">
                <a:solidFill>
                  <a:schemeClr val="tx1"/>
                </a:solidFill>
                <a:latin typeface="Arial Rounded MT Bold" panose="020F0704030504030204" pitchFamily="34" charset="0"/>
              </a:rPr>
              <a:t>.</a:t>
            </a:r>
          </a:p>
          <a:p>
            <a:pPr algn="l"/>
            <a:r>
              <a:rPr lang="en-US" sz="4000" dirty="0">
                <a:solidFill>
                  <a:schemeClr val="tx1"/>
                </a:solidFill>
                <a:latin typeface="Arial Rounded MT Bold" panose="020F0704030504030204" pitchFamily="34" charset="0"/>
              </a:rPr>
              <a:t>That’s what I do with every dollar.</a:t>
            </a:r>
          </a:p>
          <a:p>
            <a:pPr algn="l"/>
            <a:endParaRPr lang="en-US" sz="4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34345281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4F441-F26B-AD5E-1FE3-1E09203940C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B9F6AE03-B68D-20ED-03DC-536D2D4F9506}"/>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Vayikra/Lev 27.30-31 </a:t>
            </a:r>
            <a:r>
              <a:rPr lang="en-US" sz="4000" dirty="0">
                <a:solidFill>
                  <a:schemeClr val="tx1"/>
                </a:solidFill>
                <a:latin typeface="Arial Rounded MT Bold" panose="020F0704030504030204" pitchFamily="34" charset="0"/>
              </a:rPr>
              <a:t>“‘All the tenth given from the land, whether from planted seed or fruit from trees, belongs to </a:t>
            </a:r>
            <a:r>
              <a:rPr lang="en-US" sz="4000" cap="small" dirty="0">
                <a:solidFill>
                  <a:schemeClr val="tx1"/>
                </a:solidFill>
                <a:latin typeface="Arial Rounded MT Bold" panose="020F0704030504030204" pitchFamily="34" charset="0"/>
              </a:rPr>
              <a:t>Adoni</a:t>
            </a:r>
            <a:r>
              <a:rPr lang="en-US" sz="4000" dirty="0">
                <a:solidFill>
                  <a:schemeClr val="tx1"/>
                </a:solidFill>
                <a:latin typeface="Arial Rounded MT Bold" panose="020F0704030504030204" pitchFamily="34" charset="0"/>
              </a:rPr>
              <a:t>; it is holy to </a:t>
            </a:r>
            <a:r>
              <a:rPr lang="en-US" sz="4000" cap="small" dirty="0">
                <a:solidFill>
                  <a:schemeClr val="tx1"/>
                </a:solidFill>
                <a:latin typeface="Arial Rounded MT Bold" panose="020F0704030504030204" pitchFamily="34" charset="0"/>
              </a:rPr>
              <a:t>Adoni</a:t>
            </a:r>
            <a:r>
              <a:rPr lang="en-US" sz="4000" dirty="0">
                <a:solidFill>
                  <a:schemeClr val="tx1"/>
                </a:solidFill>
                <a:latin typeface="Arial Rounded MT Bold" panose="020F0704030504030204" pitchFamily="34" charset="0"/>
              </a:rPr>
              <a:t>. If someone wants to redeem any of his tenth, he must add to it one-fifth.</a:t>
            </a:r>
          </a:p>
        </p:txBody>
      </p:sp>
    </p:spTree>
    <p:extLst>
      <p:ext uri="{BB962C8B-B14F-4D97-AF65-F5344CB8AC3E}">
        <p14:creationId xmlns:p14="http://schemas.microsoft.com/office/powerpoint/2010/main" val="21651273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07F75C-C3B0-0717-F544-CCAC207B90DF}"/>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634213C-FF1B-8D1B-C1E5-A5365C6B8C5E}"/>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Malakhi 3.10 </a:t>
            </a:r>
            <a:r>
              <a:rPr lang="en-US" sz="4000" dirty="0">
                <a:solidFill>
                  <a:schemeClr val="tx1"/>
                </a:solidFill>
                <a:latin typeface="Arial Rounded MT Bold" panose="020F0704030504030204" pitchFamily="34" charset="0"/>
              </a:rPr>
              <a:t>Bring the whole tenth into the </a:t>
            </a:r>
            <a:r>
              <a:rPr lang="en-US" sz="4000" u="sng" dirty="0">
                <a:solidFill>
                  <a:srgbClr val="FFFF00"/>
                </a:solidFill>
                <a:latin typeface="Arial Rounded MT Bold" panose="020F0704030504030204" pitchFamily="34" charset="0"/>
              </a:rPr>
              <a:t>storehouse</a:t>
            </a:r>
            <a:r>
              <a:rPr lang="en-US" sz="4000" dirty="0">
                <a:solidFill>
                  <a:schemeClr val="tx1"/>
                </a:solidFill>
                <a:latin typeface="Arial Rounded MT Bold" panose="020F0704030504030204" pitchFamily="34" charset="0"/>
              </a:rPr>
              <a:t>, so that there will be food in my house, and put me to the test,” says </a:t>
            </a:r>
            <a:r>
              <a:rPr lang="en-US" sz="4000" cap="small" dirty="0">
                <a:solidFill>
                  <a:schemeClr val="tx1"/>
                </a:solidFill>
                <a:latin typeface="Arial Rounded MT Bold" panose="020F0704030504030204" pitchFamily="34" charset="0"/>
              </a:rPr>
              <a:t>Adoni</a:t>
            </a:r>
            <a:r>
              <a:rPr lang="en-US" sz="4000" dirty="0">
                <a:solidFill>
                  <a:schemeClr val="tx1"/>
                </a:solidFill>
                <a:latin typeface="Arial Rounded MT Bold" panose="020F0704030504030204" pitchFamily="34" charset="0"/>
              </a:rPr>
              <a:t>-</a:t>
            </a:r>
            <a:r>
              <a:rPr lang="en-US" sz="4000" dirty="0" err="1">
                <a:solidFill>
                  <a:schemeClr val="tx1"/>
                </a:solidFill>
                <a:latin typeface="Arial Rounded MT Bold" panose="020F0704030504030204" pitchFamily="34" charset="0"/>
              </a:rPr>
              <a:t>Tzva’ot</a:t>
            </a:r>
            <a:r>
              <a:rPr lang="en-US" sz="4000" dirty="0">
                <a:solidFill>
                  <a:schemeClr val="tx1"/>
                </a:solidFill>
                <a:latin typeface="Arial Rounded MT Bold" panose="020F0704030504030204" pitchFamily="34" charset="0"/>
              </a:rPr>
              <a:t>. “See if I won’t open for you the floodgates of heaven and pour out for you a blessing far beyond your needs.</a:t>
            </a:r>
          </a:p>
        </p:txBody>
      </p:sp>
    </p:spTree>
    <p:extLst>
      <p:ext uri="{BB962C8B-B14F-4D97-AF65-F5344CB8AC3E}">
        <p14:creationId xmlns:p14="http://schemas.microsoft.com/office/powerpoint/2010/main" val="41302468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467C5-D896-1961-0220-7CE666B3899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C3A28B98-F141-E688-64EF-209748E6B7EA}"/>
              </a:ext>
            </a:extLst>
          </p:cNvPr>
          <p:cNvSpPr>
            <a:spLocks noGrp="1"/>
          </p:cNvSpPr>
          <p:nvPr>
            <p:ph type="subTitle" idx="1"/>
          </p:nvPr>
        </p:nvSpPr>
        <p:spPr>
          <a:xfrm>
            <a:off x="228600" y="209550"/>
            <a:ext cx="8610600" cy="4800600"/>
          </a:xfrm>
        </p:spPr>
        <p:txBody>
          <a:bodyPr anchor="t">
            <a:normAutofit lnSpcReduction="10000"/>
          </a:bodyPr>
          <a:lstStyle/>
          <a:p>
            <a:pPr algn="l"/>
            <a:r>
              <a:rPr lang="en-US" sz="4000" baseline="30000" dirty="0">
                <a:solidFill>
                  <a:schemeClr val="tx1"/>
                </a:solidFill>
                <a:latin typeface="Arial Rounded MT Bold" panose="020F0704030504030204" pitchFamily="34" charset="0"/>
              </a:rPr>
              <a:t>1 Cor 9.13-14</a:t>
            </a:r>
            <a:r>
              <a:rPr lang="en-US" sz="4000" dirty="0">
                <a:solidFill>
                  <a:schemeClr val="tx1"/>
                </a:solidFill>
                <a:latin typeface="Arial Rounded MT Bold" panose="020F0704030504030204" pitchFamily="34" charset="0"/>
              </a:rPr>
              <a:t> Don’t you know that those who work in the Temple get their food from the Temple, and those who serve at the altar get a share of the sacrifices offered there? </a:t>
            </a:r>
            <a:r>
              <a:rPr lang="en-US" sz="4000" u="sng" dirty="0">
                <a:solidFill>
                  <a:srgbClr val="FFFF99"/>
                </a:solidFill>
                <a:latin typeface="Arial Rounded MT Bold" panose="020F0704030504030204" pitchFamily="34" charset="0"/>
              </a:rPr>
              <a:t>So also,</a:t>
            </a:r>
            <a:r>
              <a:rPr lang="en-US" sz="4000" dirty="0">
                <a:solidFill>
                  <a:schemeClr val="tx1"/>
                </a:solidFill>
                <a:latin typeface="Arial Rounded MT Bold" panose="020F0704030504030204" pitchFamily="34" charset="0"/>
              </a:rPr>
              <a:t> the Lord directed that those who proclaim the Good News should get their living from the Good News.</a:t>
            </a:r>
          </a:p>
        </p:txBody>
      </p:sp>
    </p:spTree>
    <p:extLst>
      <p:ext uri="{BB962C8B-B14F-4D97-AF65-F5344CB8AC3E}">
        <p14:creationId xmlns:p14="http://schemas.microsoft.com/office/powerpoint/2010/main" val="21308289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FCFE4A-53A0-1083-3D4E-D8F1BBB5F94E}"/>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899B872-DB24-9370-EE50-6EF42E464C90}"/>
              </a:ext>
            </a:extLst>
          </p:cNvPr>
          <p:cNvSpPr>
            <a:spLocks noGrp="1"/>
          </p:cNvSpPr>
          <p:nvPr>
            <p:ph type="subTitle" idx="1"/>
          </p:nvPr>
        </p:nvSpPr>
        <p:spPr>
          <a:xfrm>
            <a:off x="228600" y="209550"/>
            <a:ext cx="4827205" cy="4800600"/>
          </a:xfrm>
        </p:spPr>
        <p:txBody>
          <a:bodyPr anchor="t">
            <a:normAutofit fontScale="92500" lnSpcReduction="10000"/>
          </a:bodyPr>
          <a:lstStyle/>
          <a:p>
            <a:pPr algn="l"/>
            <a:r>
              <a:rPr lang="en-US" sz="4000" dirty="0" err="1">
                <a:solidFill>
                  <a:schemeClr val="tx1"/>
                </a:solidFill>
                <a:latin typeface="Arial Rounded MT Bold" panose="020F0704030504030204" pitchFamily="34" charset="0"/>
              </a:rPr>
              <a:t>hoútō</a:t>
            </a:r>
            <a:r>
              <a:rPr lang="en-US" sz="4000" dirty="0">
                <a:solidFill>
                  <a:schemeClr val="tx1"/>
                </a:solidFill>
                <a:latin typeface="Arial Rounded MT Bold" panose="020F0704030504030204" pitchFamily="34" charset="0"/>
              </a:rPr>
              <a:t> – like this . . .; in this manner, in this way (fashion), in accordance with this description (i.e. corresponding to what follows); in keeping with; along this line, in the manner spoken.</a:t>
            </a:r>
          </a:p>
        </p:txBody>
      </p:sp>
      <p:pic>
        <p:nvPicPr>
          <p:cNvPr id="4" name="Picture 3">
            <a:extLst>
              <a:ext uri="{FF2B5EF4-FFF2-40B4-BE49-F238E27FC236}">
                <a16:creationId xmlns:a16="http://schemas.microsoft.com/office/drawing/2014/main" id="{5834B480-2DFE-2C17-9BEB-AF1AEE86CE50}"/>
              </a:ext>
            </a:extLst>
          </p:cNvPr>
          <p:cNvPicPr>
            <a:picLocks noChangeAspect="1"/>
          </p:cNvPicPr>
          <p:nvPr/>
        </p:nvPicPr>
        <p:blipFill>
          <a:blip r:embed="rId3"/>
          <a:stretch>
            <a:fillRect/>
          </a:stretch>
        </p:blipFill>
        <p:spPr>
          <a:xfrm>
            <a:off x="5055805" y="153602"/>
            <a:ext cx="3877241" cy="2722947"/>
          </a:xfrm>
          <a:prstGeom prst="rect">
            <a:avLst/>
          </a:prstGeom>
        </p:spPr>
      </p:pic>
    </p:spTree>
    <p:extLst>
      <p:ext uri="{BB962C8B-B14F-4D97-AF65-F5344CB8AC3E}">
        <p14:creationId xmlns:p14="http://schemas.microsoft.com/office/powerpoint/2010/main" val="34825598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C5119-ED96-1608-0069-046CC36CAFB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CB409E1A-AF9C-415D-C709-EE996DA4AA69}"/>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0916AD15-1D46-9CCC-D41D-45FF2FF94028}"/>
              </a:ext>
            </a:extLst>
          </p:cNvPr>
          <p:cNvPicPr>
            <a:picLocks noChangeAspect="1"/>
          </p:cNvPicPr>
          <p:nvPr/>
        </p:nvPicPr>
        <p:blipFill>
          <a:blip r:embed="rId3">
            <a:extLst>
              <a:ext uri="{28A0092B-C50C-407E-A947-70E740481C1C}">
                <a14:useLocalDpi xmlns:a14="http://schemas.microsoft.com/office/drawing/2010/main" val="0"/>
              </a:ext>
            </a:extLst>
          </a:blip>
          <a:srcRect l="52002" b="50000"/>
          <a:stretch>
            <a:fillRect/>
          </a:stretch>
        </p:blipFill>
        <p:spPr>
          <a:xfrm>
            <a:off x="2819400" y="-1"/>
            <a:ext cx="3655586" cy="5146335"/>
          </a:xfrm>
          <a:prstGeom prst="rect">
            <a:avLst/>
          </a:prstGeom>
        </p:spPr>
      </p:pic>
    </p:spTree>
    <p:extLst>
      <p:ext uri="{BB962C8B-B14F-4D97-AF65-F5344CB8AC3E}">
        <p14:creationId xmlns:p14="http://schemas.microsoft.com/office/powerpoint/2010/main" val="33348736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A25BA-2CD0-90D7-C190-4AA7EAD97D2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D49A14E-A990-F7FB-A5D1-76B63C34B56E}"/>
              </a:ext>
            </a:extLst>
          </p:cNvPr>
          <p:cNvSpPr>
            <a:spLocks noGrp="1"/>
          </p:cNvSpPr>
          <p:nvPr>
            <p:ph type="subTitle" idx="1"/>
          </p:nvPr>
        </p:nvSpPr>
        <p:spPr>
          <a:xfrm>
            <a:off x="228600" y="209550"/>
            <a:ext cx="8610600" cy="4800600"/>
          </a:xfrm>
        </p:spPr>
        <p:txBody>
          <a:bodyPr anchor="t">
            <a:normAutofit lnSpcReduction="10000"/>
          </a:bodyPr>
          <a:lstStyle/>
          <a:p>
            <a:pPr algn="l"/>
            <a:r>
              <a:rPr lang="en-US" sz="4000" baseline="30000" dirty="0">
                <a:solidFill>
                  <a:schemeClr val="tx1"/>
                </a:solidFill>
                <a:latin typeface="Arial Rounded MT Bold" panose="020F0704030504030204" pitchFamily="34" charset="0"/>
              </a:rPr>
              <a:t>1 Cor 9.13-14</a:t>
            </a:r>
            <a:r>
              <a:rPr lang="en-US" sz="4000" dirty="0">
                <a:solidFill>
                  <a:schemeClr val="tx1"/>
                </a:solidFill>
                <a:latin typeface="Arial Rounded MT Bold" panose="020F0704030504030204" pitchFamily="34" charset="0"/>
              </a:rPr>
              <a:t> Don’t you know that those who work in the Temple get their food from the Temple, and those who serve at the altar get a share of the sacrifices offered there? </a:t>
            </a:r>
            <a:r>
              <a:rPr lang="en-US" sz="4000" u="sng" dirty="0">
                <a:solidFill>
                  <a:srgbClr val="FFFF99"/>
                </a:solidFill>
                <a:latin typeface="Arial Rounded MT Bold" panose="020F0704030504030204" pitchFamily="34" charset="0"/>
              </a:rPr>
              <a:t>So also,</a:t>
            </a:r>
            <a:r>
              <a:rPr lang="en-US" sz="4000" dirty="0">
                <a:solidFill>
                  <a:schemeClr val="tx1"/>
                </a:solidFill>
                <a:latin typeface="Arial Rounded MT Bold" panose="020F0704030504030204" pitchFamily="34" charset="0"/>
              </a:rPr>
              <a:t> the Lord directed that those who proclaim the Good News should get their living from the Good News.</a:t>
            </a:r>
          </a:p>
        </p:txBody>
      </p:sp>
    </p:spTree>
    <p:extLst>
      <p:ext uri="{BB962C8B-B14F-4D97-AF65-F5344CB8AC3E}">
        <p14:creationId xmlns:p14="http://schemas.microsoft.com/office/powerpoint/2010/main" val="10950953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2844E-2F45-48C0-34D6-836361C78A86}"/>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251962BF-781D-01A6-59CE-7BE2103DEBED}"/>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D77C41B3-FB24-7971-38B8-D21B718EA9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Tree>
    <p:extLst>
      <p:ext uri="{BB962C8B-B14F-4D97-AF65-F5344CB8AC3E}">
        <p14:creationId xmlns:p14="http://schemas.microsoft.com/office/powerpoint/2010/main" val="7716085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0601D-F20A-C2AE-06F2-724C10A0023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B8BA355-F5D0-28F5-31F0-1C3F12287065}"/>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9A21896A-CB38-3E3E-2028-0F70E95BA9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5143499"/>
          </a:xfrm>
          <a:prstGeom prst="rect">
            <a:avLst/>
          </a:prstGeom>
        </p:spPr>
      </p:pic>
      <p:sp>
        <p:nvSpPr>
          <p:cNvPr id="5" name="TextBox 4">
            <a:extLst>
              <a:ext uri="{FF2B5EF4-FFF2-40B4-BE49-F238E27FC236}">
                <a16:creationId xmlns:a16="http://schemas.microsoft.com/office/drawing/2014/main" id="{5E9AE297-4339-9FA6-E969-FBA275B06D47}"/>
              </a:ext>
            </a:extLst>
          </p:cNvPr>
          <p:cNvSpPr txBox="1"/>
          <p:nvPr/>
        </p:nvSpPr>
        <p:spPr>
          <a:xfrm>
            <a:off x="228600" y="361950"/>
            <a:ext cx="8686800" cy="4401205"/>
          </a:xfrm>
          <a:prstGeom prst="rect">
            <a:avLst/>
          </a:prstGeom>
          <a:noFill/>
        </p:spPr>
        <p:txBody>
          <a:bodyPr wrap="square" rtlCol="0">
            <a:spAutoFit/>
          </a:bodyPr>
          <a:lstStyle/>
          <a:p>
            <a:pPr algn="l"/>
            <a:r>
              <a:rPr lang="en-US" dirty="0">
                <a:solidFill>
                  <a:schemeClr val="tx1"/>
                </a:solidFill>
              </a:rPr>
              <a:t>How to be righteous: Messianic + Judaism</a:t>
            </a:r>
          </a:p>
          <a:p>
            <a:pPr marL="461963" indent="-461963" algn="l">
              <a:buFont typeface="+mj-lt"/>
              <a:buAutoNum type="arabicPeriod"/>
            </a:pPr>
            <a:r>
              <a:rPr lang="en-US" dirty="0">
                <a:solidFill>
                  <a:schemeClr val="tx1"/>
                </a:solidFill>
              </a:rPr>
              <a:t>Galatians grid </a:t>
            </a:r>
          </a:p>
          <a:p>
            <a:pPr marL="461963" indent="-461963" algn="l">
              <a:buFont typeface="+mj-lt"/>
              <a:buAutoNum type="arabicPeriod"/>
            </a:pPr>
            <a:r>
              <a:rPr lang="en-US" dirty="0">
                <a:solidFill>
                  <a:schemeClr val="tx1"/>
                </a:solidFill>
              </a:rPr>
              <a:t>Yeshua’s Jewish Joy</a:t>
            </a:r>
          </a:p>
          <a:p>
            <a:pPr marL="461963" indent="-461963" algn="l">
              <a:buFont typeface="+mj-lt"/>
              <a:buAutoNum type="arabicPeriod"/>
            </a:pPr>
            <a:r>
              <a:rPr lang="en-US" dirty="0">
                <a:solidFill>
                  <a:schemeClr val="tx1"/>
                </a:solidFill>
              </a:rPr>
              <a:t>Cernan systematic</a:t>
            </a:r>
          </a:p>
          <a:p>
            <a:pPr marL="461963" indent="-461963" algn="l">
              <a:buFont typeface="+mj-lt"/>
              <a:buAutoNum type="arabicPeriod"/>
            </a:pPr>
            <a:r>
              <a:rPr lang="en-US" dirty="0">
                <a:solidFill>
                  <a:schemeClr val="tx1"/>
                </a:solidFill>
              </a:rPr>
              <a:t>Applications: tithing, </a:t>
            </a:r>
            <a:r>
              <a:rPr lang="en-US" u="sng" dirty="0">
                <a:solidFill>
                  <a:schemeClr val="tx1"/>
                </a:solidFill>
              </a:rPr>
              <a:t>outreach</a:t>
            </a:r>
            <a:r>
              <a:rPr lang="en-US" dirty="0">
                <a:solidFill>
                  <a:schemeClr val="tx1"/>
                </a:solidFill>
              </a:rPr>
              <a:t>, </a:t>
            </a:r>
          </a:p>
          <a:p>
            <a:pPr lvl="1" algn="l"/>
            <a:r>
              <a:rPr lang="en-US" dirty="0">
                <a:solidFill>
                  <a:schemeClr val="tx1"/>
                </a:solidFill>
              </a:rPr>
              <a:t>Talebearing, visit Israel</a:t>
            </a:r>
          </a:p>
        </p:txBody>
      </p:sp>
    </p:spTree>
    <p:extLst>
      <p:ext uri="{BB962C8B-B14F-4D97-AF65-F5344CB8AC3E}">
        <p14:creationId xmlns:p14="http://schemas.microsoft.com/office/powerpoint/2010/main" val="10614937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AD7D0-3A7E-654C-E121-DF7B7036262B}"/>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FC96E80-8575-2F9D-8A23-868E3101E04E}"/>
              </a:ext>
            </a:extLst>
          </p:cNvPr>
          <p:cNvSpPr>
            <a:spLocks noGrp="1"/>
          </p:cNvSpPr>
          <p:nvPr>
            <p:ph type="subTitle" idx="1"/>
          </p:nvPr>
        </p:nvSpPr>
        <p:spPr>
          <a:xfrm>
            <a:off x="228600" y="209550"/>
            <a:ext cx="8610600" cy="4800600"/>
          </a:xfrm>
        </p:spPr>
        <p:txBody>
          <a:bodyPr anchor="t">
            <a:normAutofit lnSpcReduction="10000"/>
          </a:bodyPr>
          <a:lstStyle/>
          <a:p>
            <a:pPr algn="l"/>
            <a:r>
              <a:rPr lang="en-US" sz="4000" baseline="30000" dirty="0">
                <a:solidFill>
                  <a:schemeClr val="tx1"/>
                </a:solidFill>
                <a:latin typeface="Arial Rounded MT Bold" panose="020F0704030504030204" pitchFamily="34" charset="0"/>
              </a:rPr>
              <a:t>Ester 9.20-22 </a:t>
            </a:r>
            <a:r>
              <a:rPr lang="en-US" sz="4000" dirty="0">
                <a:solidFill>
                  <a:schemeClr val="tx1"/>
                </a:solidFill>
                <a:latin typeface="Arial Rounded MT Bold" panose="020F0704030504030204" pitchFamily="34" charset="0"/>
              </a:rPr>
              <a:t>Mordekhi recorded these events and sent letters to all the Jews in all the provinces of King Achashverosh, both near and far,  instructing them to observe the fourteenth day of the month of Adar and the fifteenth day, every year, [to commemorate] the days</a:t>
            </a:r>
          </a:p>
        </p:txBody>
      </p:sp>
    </p:spTree>
    <p:extLst>
      <p:ext uri="{BB962C8B-B14F-4D97-AF65-F5344CB8AC3E}">
        <p14:creationId xmlns:p14="http://schemas.microsoft.com/office/powerpoint/2010/main" val="9666653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F533A9-CB16-5709-B079-DAE092D30B7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BD7D4F1-DCEB-9E86-9BA7-C3793E9A9DA1}"/>
              </a:ext>
            </a:extLst>
          </p:cNvPr>
          <p:cNvSpPr>
            <a:spLocks noGrp="1"/>
          </p:cNvSpPr>
          <p:nvPr>
            <p:ph type="subTitle" idx="1"/>
          </p:nvPr>
        </p:nvSpPr>
        <p:spPr>
          <a:xfrm>
            <a:off x="228600" y="209550"/>
            <a:ext cx="8610600" cy="4800600"/>
          </a:xfrm>
        </p:spPr>
        <p:txBody>
          <a:bodyPr anchor="t">
            <a:normAutofit lnSpcReduction="10000"/>
          </a:bodyPr>
          <a:lstStyle/>
          <a:p>
            <a:pPr algn="l"/>
            <a:r>
              <a:rPr lang="en-US" sz="4000" baseline="30000" dirty="0">
                <a:solidFill>
                  <a:schemeClr val="tx1"/>
                </a:solidFill>
                <a:latin typeface="Arial Rounded MT Bold" panose="020F0704030504030204" pitchFamily="34" charset="0"/>
              </a:rPr>
              <a:t>Ester 9.20-22 </a:t>
            </a:r>
            <a:r>
              <a:rPr lang="en-US" sz="4000" dirty="0">
                <a:solidFill>
                  <a:schemeClr val="tx1"/>
                </a:solidFill>
                <a:latin typeface="Arial Rounded MT Bold" panose="020F0704030504030204" pitchFamily="34" charset="0"/>
              </a:rPr>
              <a:t>on which the Jews obtained rest from their enemies and the month which for them was turned from sorrow into gladness and from mourning into a holiday; they were to make them days of </a:t>
            </a:r>
            <a:r>
              <a:rPr lang="en-US" sz="4000" u="sng" dirty="0">
                <a:solidFill>
                  <a:srgbClr val="FFFF99"/>
                </a:solidFill>
                <a:latin typeface="Arial Rounded MT Bold" panose="020F0704030504030204" pitchFamily="34" charset="0"/>
              </a:rPr>
              <a:t>celebrating and rejoicing, sending portions [of food] to each other and giving gifts to the poor.</a:t>
            </a:r>
          </a:p>
        </p:txBody>
      </p:sp>
    </p:spTree>
    <p:extLst>
      <p:ext uri="{BB962C8B-B14F-4D97-AF65-F5344CB8AC3E}">
        <p14:creationId xmlns:p14="http://schemas.microsoft.com/office/powerpoint/2010/main" val="29834388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575A9-3032-D8D9-BF76-5EFE57B2D80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2A6DEAC7-18C7-E30A-451B-D82F6EA10594}"/>
              </a:ext>
            </a:extLst>
          </p:cNvPr>
          <p:cNvSpPr>
            <a:spLocks noGrp="1"/>
          </p:cNvSpPr>
          <p:nvPr>
            <p:ph type="subTitle" idx="1"/>
          </p:nvPr>
        </p:nvSpPr>
        <p:spPr>
          <a:xfrm>
            <a:off x="228600" y="209550"/>
            <a:ext cx="1729708" cy="4800600"/>
          </a:xfrm>
        </p:spPr>
        <p:txBody>
          <a:bodyPr anchor="t">
            <a:normAutofit/>
          </a:bodyPr>
          <a:lstStyle/>
          <a:p>
            <a:pPr algn="l"/>
            <a:r>
              <a:rPr lang="en-US" sz="4000" dirty="0">
                <a:solidFill>
                  <a:schemeClr val="tx1"/>
                </a:solidFill>
                <a:latin typeface="Arial Rounded MT Bold" panose="020F0704030504030204" pitchFamily="34" charset="0"/>
              </a:rPr>
              <a:t>Mish-</a:t>
            </a:r>
            <a:r>
              <a:rPr lang="en-US" sz="4000" dirty="0" err="1">
                <a:solidFill>
                  <a:schemeClr val="tx1"/>
                </a:solidFill>
                <a:latin typeface="Arial Rounded MT Bold" panose="020F0704030504030204" pitchFamily="34" charset="0"/>
              </a:rPr>
              <a:t>loakh</a:t>
            </a:r>
            <a:r>
              <a:rPr lang="en-US" sz="4000" dirty="0">
                <a:solidFill>
                  <a:schemeClr val="tx1"/>
                </a:solidFill>
                <a:latin typeface="Arial Rounded MT Bold" panose="020F0704030504030204" pitchFamily="34" charset="0"/>
              </a:rPr>
              <a:t> Manot</a:t>
            </a:r>
          </a:p>
          <a:p>
            <a:pPr algn="l"/>
            <a:r>
              <a:rPr lang="en-US" sz="4000" dirty="0">
                <a:solidFill>
                  <a:schemeClr val="tx1"/>
                </a:solidFill>
                <a:latin typeface="Arial Rounded MT Bold" panose="020F0704030504030204" pitchFamily="34" charset="0"/>
              </a:rPr>
              <a:t>Feb 28, 2026</a:t>
            </a:r>
          </a:p>
          <a:p>
            <a:pPr algn="l"/>
            <a:endParaRPr lang="en-US" sz="4000" dirty="0">
              <a:solidFill>
                <a:schemeClr val="tx1"/>
              </a:solidFill>
              <a:latin typeface="Arial Rounded MT Bold" panose="020F0704030504030204" pitchFamily="34" charset="0"/>
            </a:endParaRPr>
          </a:p>
        </p:txBody>
      </p:sp>
      <p:pic>
        <p:nvPicPr>
          <p:cNvPr id="4" name="Picture 3">
            <a:extLst>
              <a:ext uri="{FF2B5EF4-FFF2-40B4-BE49-F238E27FC236}">
                <a16:creationId xmlns:a16="http://schemas.microsoft.com/office/drawing/2014/main" id="{E8F3E5DC-0CFC-D2B9-D5B4-009FD16FB7F6}"/>
              </a:ext>
            </a:extLst>
          </p:cNvPr>
          <p:cNvPicPr>
            <a:picLocks noChangeAspect="1"/>
          </p:cNvPicPr>
          <p:nvPr/>
        </p:nvPicPr>
        <p:blipFill>
          <a:blip r:embed="rId3"/>
          <a:stretch>
            <a:fillRect/>
          </a:stretch>
        </p:blipFill>
        <p:spPr>
          <a:xfrm>
            <a:off x="1958308" y="9024"/>
            <a:ext cx="7163233" cy="5143500"/>
          </a:xfrm>
          <a:prstGeom prst="rect">
            <a:avLst/>
          </a:prstGeom>
        </p:spPr>
      </p:pic>
    </p:spTree>
    <p:extLst>
      <p:ext uri="{BB962C8B-B14F-4D97-AF65-F5344CB8AC3E}">
        <p14:creationId xmlns:p14="http://schemas.microsoft.com/office/powerpoint/2010/main" val="31509538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0E1AFB-2299-B31B-948D-87614BA74AE6}"/>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D184AE6A-661C-78EA-F11C-FD9DCCF7CBC1}"/>
              </a:ext>
            </a:extLst>
          </p:cNvPr>
          <p:cNvSpPr>
            <a:spLocks noGrp="1"/>
          </p:cNvSpPr>
          <p:nvPr>
            <p:ph type="subTitle" idx="1"/>
          </p:nvPr>
        </p:nvSpPr>
        <p:spPr>
          <a:xfrm>
            <a:off x="228600" y="209550"/>
            <a:ext cx="8610600" cy="4800600"/>
          </a:xfrm>
        </p:spPr>
        <p:txBody>
          <a:bodyPr anchor="t">
            <a:normAutofit/>
          </a:bodyPr>
          <a:lstStyle/>
          <a:p>
            <a:pPr algn="l"/>
            <a:endParaRPr lang="en-US" sz="4000" dirty="0">
              <a:solidFill>
                <a:schemeClr val="tx1"/>
              </a:solidFill>
              <a:latin typeface="Arial Rounded MT Bold" panose="020F0704030504030204" pitchFamily="34" charset="0"/>
            </a:endParaRPr>
          </a:p>
        </p:txBody>
      </p:sp>
      <p:pic>
        <p:nvPicPr>
          <p:cNvPr id="4" name="Picture 3">
            <a:extLst>
              <a:ext uri="{FF2B5EF4-FFF2-40B4-BE49-F238E27FC236}">
                <a16:creationId xmlns:a16="http://schemas.microsoft.com/office/drawing/2014/main" id="{08F30BA0-31DD-C85D-C336-653947506296}"/>
              </a:ext>
            </a:extLst>
          </p:cNvPr>
          <p:cNvPicPr>
            <a:picLocks noChangeAspect="1"/>
          </p:cNvPicPr>
          <p:nvPr/>
        </p:nvPicPr>
        <p:blipFill>
          <a:blip r:embed="rId3"/>
          <a:stretch>
            <a:fillRect/>
          </a:stretch>
        </p:blipFill>
        <p:spPr>
          <a:xfrm>
            <a:off x="0" y="76705"/>
            <a:ext cx="9144000" cy="4990089"/>
          </a:xfrm>
          <a:prstGeom prst="rect">
            <a:avLst/>
          </a:prstGeom>
        </p:spPr>
      </p:pic>
    </p:spTree>
    <p:extLst>
      <p:ext uri="{BB962C8B-B14F-4D97-AF65-F5344CB8AC3E}">
        <p14:creationId xmlns:p14="http://schemas.microsoft.com/office/powerpoint/2010/main" val="4770656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2C8407-2935-BFC2-B7E6-3C9C5D1E536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5B4875E-A096-4462-A3B8-CF91AA17FAA2}"/>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CED08A0D-C9D7-3CDC-DB29-199CFEA679CB}"/>
              </a:ext>
            </a:extLst>
          </p:cNvPr>
          <p:cNvPicPr>
            <a:picLocks noChangeAspect="1"/>
          </p:cNvPicPr>
          <p:nvPr/>
        </p:nvPicPr>
        <p:blipFill>
          <a:blip r:embed="rId3"/>
          <a:stretch>
            <a:fillRect/>
          </a:stretch>
        </p:blipFill>
        <p:spPr>
          <a:xfrm>
            <a:off x="-54687" y="538668"/>
            <a:ext cx="9198687" cy="4090481"/>
          </a:xfrm>
          <a:prstGeom prst="rect">
            <a:avLst/>
          </a:prstGeom>
        </p:spPr>
      </p:pic>
    </p:spTree>
    <p:extLst>
      <p:ext uri="{BB962C8B-B14F-4D97-AF65-F5344CB8AC3E}">
        <p14:creationId xmlns:p14="http://schemas.microsoft.com/office/powerpoint/2010/main" val="17304489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CE6CE-36EF-EAC9-FB8E-10D95A07FD46}"/>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EDCC543-6D09-BCDD-39E7-3451B9CABD76}"/>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FE6C44B4-15FC-07E8-D04E-EAB33EDF2F2E}"/>
              </a:ext>
            </a:extLst>
          </p:cNvPr>
          <p:cNvPicPr>
            <a:picLocks noChangeAspect="1"/>
          </p:cNvPicPr>
          <p:nvPr/>
        </p:nvPicPr>
        <p:blipFill>
          <a:blip r:embed="rId3"/>
          <a:stretch>
            <a:fillRect/>
          </a:stretch>
        </p:blipFill>
        <p:spPr>
          <a:xfrm>
            <a:off x="-80318" y="355620"/>
            <a:ext cx="9224318" cy="3626027"/>
          </a:xfrm>
          <a:prstGeom prst="rect">
            <a:avLst/>
          </a:prstGeom>
        </p:spPr>
      </p:pic>
    </p:spTree>
    <p:extLst>
      <p:ext uri="{BB962C8B-B14F-4D97-AF65-F5344CB8AC3E}">
        <p14:creationId xmlns:p14="http://schemas.microsoft.com/office/powerpoint/2010/main" val="18650697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5455AC-25EB-AC56-E2D5-F6D78050204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7691394-AEC0-826C-88F3-791A822781C4}"/>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71FCE242-3F05-D20D-FDC0-CA2D26FF85EA}"/>
              </a:ext>
            </a:extLst>
          </p:cNvPr>
          <p:cNvPicPr>
            <a:picLocks noChangeAspect="1"/>
          </p:cNvPicPr>
          <p:nvPr/>
        </p:nvPicPr>
        <p:blipFill>
          <a:blip r:embed="rId3"/>
          <a:stretch>
            <a:fillRect/>
          </a:stretch>
        </p:blipFill>
        <p:spPr>
          <a:xfrm>
            <a:off x="2666734" y="85378"/>
            <a:ext cx="3810532" cy="4972744"/>
          </a:xfrm>
          <a:prstGeom prst="rect">
            <a:avLst/>
          </a:prstGeom>
        </p:spPr>
      </p:pic>
    </p:spTree>
    <p:extLst>
      <p:ext uri="{BB962C8B-B14F-4D97-AF65-F5344CB8AC3E}">
        <p14:creationId xmlns:p14="http://schemas.microsoft.com/office/powerpoint/2010/main" val="18014029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BD47E-E2B6-EE85-E2C5-E83693D0E39E}"/>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F4777D6-2421-6C4E-0995-97C50D579D1C}"/>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415C1FAA-C309-1CBD-D384-4060F8B5CE35}"/>
              </a:ext>
            </a:extLst>
          </p:cNvPr>
          <p:cNvPicPr>
            <a:picLocks noChangeAspect="1"/>
          </p:cNvPicPr>
          <p:nvPr/>
        </p:nvPicPr>
        <p:blipFill>
          <a:blip r:embed="rId3">
            <a:extLst>
              <a:ext uri="{28A0092B-C50C-407E-A947-70E740481C1C}">
                <a14:useLocalDpi xmlns:a14="http://schemas.microsoft.com/office/drawing/2010/main" val="0"/>
              </a:ext>
            </a:extLst>
          </a:blip>
          <a:srcRect l="25974" t="52963" r="19968" b="1749"/>
          <a:stretch>
            <a:fillRect/>
          </a:stretch>
        </p:blipFill>
        <p:spPr>
          <a:xfrm>
            <a:off x="2133600" y="0"/>
            <a:ext cx="4525482" cy="5123745"/>
          </a:xfrm>
          <a:prstGeom prst="rect">
            <a:avLst/>
          </a:prstGeom>
        </p:spPr>
      </p:pic>
    </p:spTree>
    <p:extLst>
      <p:ext uri="{BB962C8B-B14F-4D97-AF65-F5344CB8AC3E}">
        <p14:creationId xmlns:p14="http://schemas.microsoft.com/office/powerpoint/2010/main" val="15183730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5E141B-BBDA-04B9-DC71-514D42A3BA3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FAB7E79A-6160-3FEE-7246-9E494CF684C7}"/>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JCC Maccabi 2026</a:t>
            </a:r>
          </a:p>
          <a:p>
            <a:pPr algn="l"/>
            <a:r>
              <a:rPr lang="en-US" sz="4000" dirty="0">
                <a:solidFill>
                  <a:schemeClr val="tx1"/>
                </a:solidFill>
                <a:latin typeface="Arial Rounded MT Bold" panose="020F0704030504030204" pitchFamily="34" charset="0"/>
              </a:rPr>
              <a:t>JCC Maccabi 2026 Is Going to Kansas City and Toronto!</a:t>
            </a:r>
          </a:p>
        </p:txBody>
      </p:sp>
    </p:spTree>
    <p:extLst>
      <p:ext uri="{BB962C8B-B14F-4D97-AF65-F5344CB8AC3E}">
        <p14:creationId xmlns:p14="http://schemas.microsoft.com/office/powerpoint/2010/main" val="5524802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90F57-3A14-EE06-8F2B-5BDC0560195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C46756F-3BEC-B55A-AE4B-C81E978C73AA}"/>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9126C992-7C9C-4EEC-04E3-6571A645D2EE}"/>
              </a:ext>
            </a:extLst>
          </p:cNvPr>
          <p:cNvPicPr>
            <a:picLocks noChangeAspect="1"/>
          </p:cNvPicPr>
          <p:nvPr/>
        </p:nvPicPr>
        <p:blipFill>
          <a:blip r:embed="rId3"/>
          <a:stretch>
            <a:fillRect/>
          </a:stretch>
        </p:blipFill>
        <p:spPr>
          <a:xfrm>
            <a:off x="1521937" y="0"/>
            <a:ext cx="6100125" cy="5143500"/>
          </a:xfrm>
          <a:prstGeom prst="rect">
            <a:avLst/>
          </a:prstGeom>
        </p:spPr>
      </p:pic>
    </p:spTree>
    <p:extLst>
      <p:ext uri="{BB962C8B-B14F-4D97-AF65-F5344CB8AC3E}">
        <p14:creationId xmlns:p14="http://schemas.microsoft.com/office/powerpoint/2010/main" val="40855654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8C0A6B-D316-4A60-2E27-B73AA5AF4C9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D2140CF0-B752-5F84-1524-93CB76C66C7F}"/>
              </a:ext>
            </a:extLst>
          </p:cNvPr>
          <p:cNvSpPr>
            <a:spLocks noGrp="1"/>
          </p:cNvSpPr>
          <p:nvPr>
            <p:ph type="subTitle" idx="1"/>
          </p:nvPr>
        </p:nvSpPr>
        <p:spPr>
          <a:xfrm>
            <a:off x="228600" y="209550"/>
            <a:ext cx="8610600" cy="4800600"/>
          </a:xfrm>
        </p:spPr>
        <p:txBody>
          <a:bodyPr anchor="t">
            <a:normAutofit/>
          </a:bodyPr>
          <a:lstStyle/>
          <a:p>
            <a:pPr algn="l">
              <a:tabLst>
                <a:tab pos="1087438" algn="l"/>
              </a:tabLst>
            </a:pPr>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30EAE38F-1463-1357-5958-3FA6746AFFD3}"/>
              </a:ext>
            </a:extLst>
          </p:cNvPr>
          <p:cNvPicPr>
            <a:picLocks noChangeAspect="1"/>
          </p:cNvPicPr>
          <p:nvPr/>
        </p:nvPicPr>
        <p:blipFill>
          <a:blip r:embed="rId3"/>
          <a:stretch>
            <a:fillRect/>
          </a:stretch>
        </p:blipFill>
        <p:spPr>
          <a:xfrm>
            <a:off x="0" y="777426"/>
            <a:ext cx="9144000" cy="3588648"/>
          </a:xfrm>
          <a:prstGeom prst="rect">
            <a:avLst/>
          </a:prstGeom>
        </p:spPr>
      </p:pic>
    </p:spTree>
    <p:extLst>
      <p:ext uri="{BB962C8B-B14F-4D97-AF65-F5344CB8AC3E}">
        <p14:creationId xmlns:p14="http://schemas.microsoft.com/office/powerpoint/2010/main" val="28896433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08D3B-1D4B-53E0-A0A6-EE5C5BA3BE6E}"/>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6A90FB1-F3A9-05F2-7D19-1519AEFFA685}"/>
              </a:ext>
            </a:extLst>
          </p:cNvPr>
          <p:cNvSpPr>
            <a:spLocks noGrp="1"/>
          </p:cNvSpPr>
          <p:nvPr>
            <p:ph type="subTitle" idx="1"/>
          </p:nvPr>
        </p:nvSpPr>
        <p:spPr>
          <a:xfrm>
            <a:off x="228600" y="209550"/>
            <a:ext cx="8610600" cy="4800600"/>
          </a:xfrm>
        </p:spPr>
        <p:txBody>
          <a:bodyPr anchor="t">
            <a:normAutofit/>
          </a:bodyPr>
          <a:lstStyle/>
          <a:p>
            <a:pPr algn="l"/>
            <a:endParaRPr lang="en-US" sz="4000" dirty="0">
              <a:solidFill>
                <a:schemeClr val="tx1"/>
              </a:solidFill>
              <a:latin typeface="Arial Rounded MT Bold" panose="020F0704030504030204" pitchFamily="34" charset="0"/>
            </a:endParaRPr>
          </a:p>
        </p:txBody>
      </p:sp>
      <p:pic>
        <p:nvPicPr>
          <p:cNvPr id="4" name="Picture 3">
            <a:extLst>
              <a:ext uri="{FF2B5EF4-FFF2-40B4-BE49-F238E27FC236}">
                <a16:creationId xmlns:a16="http://schemas.microsoft.com/office/drawing/2014/main" id="{A8332088-0E5A-BEB6-87A4-8A22117D22D9}"/>
              </a:ext>
            </a:extLst>
          </p:cNvPr>
          <p:cNvPicPr>
            <a:picLocks noChangeAspect="1"/>
          </p:cNvPicPr>
          <p:nvPr/>
        </p:nvPicPr>
        <p:blipFill>
          <a:blip r:embed="rId3"/>
          <a:stretch>
            <a:fillRect/>
          </a:stretch>
        </p:blipFill>
        <p:spPr>
          <a:xfrm>
            <a:off x="47548" y="0"/>
            <a:ext cx="9048904" cy="5143500"/>
          </a:xfrm>
          <a:prstGeom prst="rect">
            <a:avLst/>
          </a:prstGeom>
        </p:spPr>
      </p:pic>
    </p:spTree>
    <p:extLst>
      <p:ext uri="{BB962C8B-B14F-4D97-AF65-F5344CB8AC3E}">
        <p14:creationId xmlns:p14="http://schemas.microsoft.com/office/powerpoint/2010/main" val="31415964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C2921-7ADA-1541-BFB2-5C5BFD20DB14}"/>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B5F2AB3-9A04-2336-3CA5-DDBBBD352B08}"/>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https://jcckcmaccabi.org/</a:t>
            </a:r>
          </a:p>
        </p:txBody>
      </p:sp>
    </p:spTree>
    <p:extLst>
      <p:ext uri="{BB962C8B-B14F-4D97-AF65-F5344CB8AC3E}">
        <p14:creationId xmlns:p14="http://schemas.microsoft.com/office/powerpoint/2010/main" val="34401348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708C3-8234-7EEF-FD00-4ECAA445701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B9460B7-4D0C-E5D3-51D2-B734CE37F57C}"/>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71F61886-C145-A10B-1450-0EBEB85D4B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Tree>
    <p:extLst>
      <p:ext uri="{BB962C8B-B14F-4D97-AF65-F5344CB8AC3E}">
        <p14:creationId xmlns:p14="http://schemas.microsoft.com/office/powerpoint/2010/main" val="24315863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F4FBA0-A775-D286-B362-A10D56DB06A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FAFB1FFA-C6A3-9775-66F6-601BCEEADA47}"/>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EA76C741-BED1-FF7F-C33D-96868DF482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5143499"/>
          </a:xfrm>
          <a:prstGeom prst="rect">
            <a:avLst/>
          </a:prstGeom>
        </p:spPr>
      </p:pic>
      <p:sp>
        <p:nvSpPr>
          <p:cNvPr id="5" name="TextBox 4">
            <a:extLst>
              <a:ext uri="{FF2B5EF4-FFF2-40B4-BE49-F238E27FC236}">
                <a16:creationId xmlns:a16="http://schemas.microsoft.com/office/drawing/2014/main" id="{B1525ACF-4EBB-BB37-1AAC-C9CE4853A232}"/>
              </a:ext>
            </a:extLst>
          </p:cNvPr>
          <p:cNvSpPr txBox="1"/>
          <p:nvPr/>
        </p:nvSpPr>
        <p:spPr>
          <a:xfrm>
            <a:off x="228600" y="361950"/>
            <a:ext cx="8686800" cy="4401205"/>
          </a:xfrm>
          <a:prstGeom prst="rect">
            <a:avLst/>
          </a:prstGeom>
          <a:noFill/>
        </p:spPr>
        <p:txBody>
          <a:bodyPr wrap="square" rtlCol="0">
            <a:spAutoFit/>
          </a:bodyPr>
          <a:lstStyle/>
          <a:p>
            <a:pPr algn="l"/>
            <a:r>
              <a:rPr lang="en-US" dirty="0">
                <a:solidFill>
                  <a:schemeClr val="tx1"/>
                </a:solidFill>
              </a:rPr>
              <a:t>How to be righteous: Messianic + Judaism</a:t>
            </a:r>
          </a:p>
          <a:p>
            <a:pPr marL="461963" indent="-461963" algn="l">
              <a:buFont typeface="+mj-lt"/>
              <a:buAutoNum type="arabicPeriod"/>
            </a:pPr>
            <a:r>
              <a:rPr lang="en-US" dirty="0">
                <a:solidFill>
                  <a:schemeClr val="tx1"/>
                </a:solidFill>
              </a:rPr>
              <a:t>Galatians grid </a:t>
            </a:r>
          </a:p>
          <a:p>
            <a:pPr marL="461963" indent="-461963" algn="l">
              <a:buFont typeface="+mj-lt"/>
              <a:buAutoNum type="arabicPeriod"/>
            </a:pPr>
            <a:r>
              <a:rPr lang="en-US" dirty="0">
                <a:solidFill>
                  <a:schemeClr val="tx1"/>
                </a:solidFill>
              </a:rPr>
              <a:t>Yeshua’s Jewish Joy</a:t>
            </a:r>
          </a:p>
          <a:p>
            <a:pPr marL="461963" indent="-461963" algn="l">
              <a:buFont typeface="+mj-lt"/>
              <a:buAutoNum type="arabicPeriod"/>
            </a:pPr>
            <a:r>
              <a:rPr lang="en-US" dirty="0">
                <a:solidFill>
                  <a:schemeClr val="tx1"/>
                </a:solidFill>
              </a:rPr>
              <a:t>Cernan systematic</a:t>
            </a:r>
          </a:p>
          <a:p>
            <a:pPr marL="461963" indent="-461963" algn="l">
              <a:buFont typeface="+mj-lt"/>
              <a:buAutoNum type="arabicPeriod"/>
            </a:pPr>
            <a:r>
              <a:rPr lang="en-US" dirty="0">
                <a:solidFill>
                  <a:schemeClr val="tx1"/>
                </a:solidFill>
              </a:rPr>
              <a:t>Applications: tithing, outreach, </a:t>
            </a:r>
          </a:p>
          <a:p>
            <a:pPr lvl="1" algn="l"/>
            <a:r>
              <a:rPr lang="en-US" u="sng" dirty="0">
                <a:solidFill>
                  <a:srgbClr val="FFFF99"/>
                </a:solidFill>
              </a:rPr>
              <a:t>Talebearing</a:t>
            </a:r>
            <a:r>
              <a:rPr lang="en-US" dirty="0">
                <a:solidFill>
                  <a:schemeClr val="tx1"/>
                </a:solidFill>
              </a:rPr>
              <a:t>, visit Israel</a:t>
            </a:r>
          </a:p>
        </p:txBody>
      </p:sp>
    </p:spTree>
    <p:extLst>
      <p:ext uri="{BB962C8B-B14F-4D97-AF65-F5344CB8AC3E}">
        <p14:creationId xmlns:p14="http://schemas.microsoft.com/office/powerpoint/2010/main" val="11109781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F4044-C3D2-87C2-907D-365F51367864}"/>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094231E-82D6-2EFD-1B19-96606F8B0611}"/>
              </a:ext>
            </a:extLst>
          </p:cNvPr>
          <p:cNvSpPr>
            <a:spLocks noGrp="1"/>
          </p:cNvSpPr>
          <p:nvPr>
            <p:ph type="subTitle" idx="1"/>
          </p:nvPr>
        </p:nvSpPr>
        <p:spPr>
          <a:xfrm>
            <a:off x="228600" y="209550"/>
            <a:ext cx="8610600" cy="4800600"/>
          </a:xfrm>
        </p:spPr>
        <p:txBody>
          <a:bodyPr anchor="t">
            <a:normAutofit fontScale="92500"/>
          </a:bodyPr>
          <a:lstStyle/>
          <a:p>
            <a:pPr algn="l"/>
            <a:r>
              <a:rPr lang="en-US" sz="4000" baseline="30000" dirty="0">
                <a:solidFill>
                  <a:schemeClr val="tx1"/>
                </a:solidFill>
                <a:latin typeface="Arial Rounded MT Bold" panose="020F0704030504030204" pitchFamily="34" charset="0"/>
              </a:rPr>
              <a:t>Mishlei Prov 26.17-28 </a:t>
            </a:r>
            <a:r>
              <a:rPr lang="en-US" sz="4000" dirty="0">
                <a:solidFill>
                  <a:schemeClr val="tx1"/>
                </a:solidFill>
                <a:latin typeface="Arial Rounded MT Bold" panose="020F0704030504030204" pitchFamily="34" charset="0"/>
              </a:rPr>
              <a:t>Like someone who grabs a dog by the ears is a passer-by who mixes in a fight not his own.</a:t>
            </a:r>
          </a:p>
          <a:p>
            <a:pPr algn="l"/>
            <a:r>
              <a:rPr lang="en-US" sz="4000" dirty="0">
                <a:solidFill>
                  <a:schemeClr val="tx1"/>
                </a:solidFill>
                <a:latin typeface="Arial Rounded MT Bold" panose="020F0704030504030204" pitchFamily="34" charset="0"/>
              </a:rPr>
              <a:t>If there’s no wood, the fire goes out; if nobody gossips, contention stops.</a:t>
            </a:r>
          </a:p>
          <a:p>
            <a:pPr algn="l"/>
            <a:r>
              <a:rPr lang="en-US" sz="4000" dirty="0">
                <a:solidFill>
                  <a:schemeClr val="tx1"/>
                </a:solidFill>
                <a:latin typeface="Arial Rounded MT Bold" panose="020F0704030504030204" pitchFamily="34" charset="0"/>
              </a:rPr>
              <a:t>As coals are to embers and wood to fire is a quarrelsome person to kindling strife.</a:t>
            </a:r>
          </a:p>
          <a:p>
            <a:pPr algn="l"/>
            <a:endParaRPr lang="en-US" sz="4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18247997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A26FF-16E8-6A86-ACE7-D43C49D4C9C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9CCC91D-2678-D8FB-21C8-CAA7B99D99C1}"/>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A slanderer’s words are tasty morsels;  they slide right down into the belly. Like silver slag overlaid on a clay pot are lips that burn [with friendship] over a hating heart. A lying tongue hates its victims, and a flattering mouth causes ruin.</a:t>
            </a:r>
          </a:p>
        </p:txBody>
      </p:sp>
    </p:spTree>
    <p:extLst>
      <p:ext uri="{BB962C8B-B14F-4D97-AF65-F5344CB8AC3E}">
        <p14:creationId xmlns:p14="http://schemas.microsoft.com/office/powerpoint/2010/main" val="26052588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D2A29-2055-85AA-A1EE-8B64DCE7E92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01FFC0A-415F-DBF9-65D7-E116A29F37F9}"/>
              </a:ext>
            </a:extLst>
          </p:cNvPr>
          <p:cNvSpPr>
            <a:spLocks noGrp="1"/>
          </p:cNvSpPr>
          <p:nvPr>
            <p:ph type="subTitle" idx="1"/>
          </p:nvPr>
        </p:nvSpPr>
        <p:spPr>
          <a:xfrm>
            <a:off x="228600" y="209550"/>
            <a:ext cx="8610600" cy="4800600"/>
          </a:xfrm>
        </p:spPr>
        <p:txBody>
          <a:bodyPr anchor="t">
            <a:normAutofit fontScale="92500" lnSpcReduction="10000"/>
          </a:bodyPr>
          <a:lstStyle/>
          <a:p>
            <a:pPr algn="l"/>
            <a:r>
              <a:rPr lang="en-US" sz="4000" dirty="0">
                <a:solidFill>
                  <a:schemeClr val="tx1"/>
                </a:solidFill>
                <a:latin typeface="Arial Rounded MT Bold" panose="020F0704030504030204" pitchFamily="34" charset="0"/>
              </a:rPr>
              <a:t>He may speak pleasantly, but don’t trust him; for seven abominations are in his heart. His hatred may be concealed by deceit, but his wickedness will be revealed in the assembly. Whoever digs a pit will fall into it, and a stone will come back on the one who starts it rolling. A lying tongue hates its victims, and a flattering mouth causes ruin.</a:t>
            </a:r>
          </a:p>
        </p:txBody>
      </p:sp>
    </p:spTree>
    <p:extLst>
      <p:ext uri="{BB962C8B-B14F-4D97-AF65-F5344CB8AC3E}">
        <p14:creationId xmlns:p14="http://schemas.microsoft.com/office/powerpoint/2010/main" val="3897859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D5DDF2-18D1-9B48-E837-DBA0AF7FEB5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4738C79-7B28-8EF3-3DF7-F6D23B313DD3}"/>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The Babylon Bee:</a:t>
            </a:r>
          </a:p>
          <a:p>
            <a:pPr algn="l"/>
            <a:r>
              <a:rPr lang="en-US" sz="4000" dirty="0">
                <a:solidFill>
                  <a:schemeClr val="tx1"/>
                </a:solidFill>
                <a:latin typeface="Arial Rounded MT Bold" panose="020F0704030504030204" pitchFamily="34" charset="0"/>
              </a:rPr>
              <a:t>“Make them laugh, and while their mouths are open, pour truth in.” — Harold Clurman</a:t>
            </a:r>
          </a:p>
        </p:txBody>
      </p:sp>
    </p:spTree>
    <p:extLst>
      <p:ext uri="{BB962C8B-B14F-4D97-AF65-F5344CB8AC3E}">
        <p14:creationId xmlns:p14="http://schemas.microsoft.com/office/powerpoint/2010/main" val="4687870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6B913-5365-2372-6177-25509FFCA0B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1BCD405-CB17-F3AF-212E-9862AFAD1288}"/>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19567070-A718-3B13-BC3D-B5F1EA1357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Tree>
    <p:extLst>
      <p:ext uri="{BB962C8B-B14F-4D97-AF65-F5344CB8AC3E}">
        <p14:creationId xmlns:p14="http://schemas.microsoft.com/office/powerpoint/2010/main" val="1266529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76C3A-B88D-886A-B116-934619321ED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40861BF-ECD1-C771-9920-92E9B460F6ED}"/>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9409ABB7-3517-EA20-F0F3-456AE16117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5143499"/>
          </a:xfrm>
          <a:prstGeom prst="rect">
            <a:avLst/>
          </a:prstGeom>
        </p:spPr>
      </p:pic>
      <p:sp>
        <p:nvSpPr>
          <p:cNvPr id="5" name="TextBox 4">
            <a:extLst>
              <a:ext uri="{FF2B5EF4-FFF2-40B4-BE49-F238E27FC236}">
                <a16:creationId xmlns:a16="http://schemas.microsoft.com/office/drawing/2014/main" id="{65348F5E-6269-572C-E9BA-223299A8D1DB}"/>
              </a:ext>
            </a:extLst>
          </p:cNvPr>
          <p:cNvSpPr txBox="1"/>
          <p:nvPr/>
        </p:nvSpPr>
        <p:spPr>
          <a:xfrm>
            <a:off x="228600" y="361950"/>
            <a:ext cx="8686800" cy="4401205"/>
          </a:xfrm>
          <a:prstGeom prst="rect">
            <a:avLst/>
          </a:prstGeom>
          <a:noFill/>
        </p:spPr>
        <p:txBody>
          <a:bodyPr wrap="square" rtlCol="0">
            <a:spAutoFit/>
          </a:bodyPr>
          <a:lstStyle/>
          <a:p>
            <a:pPr algn="l"/>
            <a:r>
              <a:rPr lang="en-US" dirty="0">
                <a:solidFill>
                  <a:schemeClr val="tx1"/>
                </a:solidFill>
              </a:rPr>
              <a:t>How to be righteous: Messianic + Judaism</a:t>
            </a:r>
          </a:p>
          <a:p>
            <a:pPr marL="461963" indent="-461963" algn="l">
              <a:buFont typeface="+mj-lt"/>
              <a:buAutoNum type="arabicPeriod"/>
            </a:pPr>
            <a:r>
              <a:rPr lang="en-US" dirty="0">
                <a:solidFill>
                  <a:schemeClr val="tx1"/>
                </a:solidFill>
              </a:rPr>
              <a:t>Galatians grid </a:t>
            </a:r>
          </a:p>
          <a:p>
            <a:pPr marL="461963" indent="-461963" algn="l">
              <a:buFont typeface="+mj-lt"/>
              <a:buAutoNum type="arabicPeriod"/>
            </a:pPr>
            <a:r>
              <a:rPr lang="en-US" dirty="0">
                <a:solidFill>
                  <a:schemeClr val="tx1"/>
                </a:solidFill>
              </a:rPr>
              <a:t>Yeshua’s Jewish Joy</a:t>
            </a:r>
          </a:p>
          <a:p>
            <a:pPr marL="461963" indent="-461963" algn="l">
              <a:buFont typeface="+mj-lt"/>
              <a:buAutoNum type="arabicPeriod"/>
            </a:pPr>
            <a:r>
              <a:rPr lang="en-US" dirty="0">
                <a:solidFill>
                  <a:schemeClr val="tx1"/>
                </a:solidFill>
              </a:rPr>
              <a:t>Cernan systematic</a:t>
            </a:r>
          </a:p>
          <a:p>
            <a:pPr marL="461963" indent="-461963" algn="l">
              <a:buFont typeface="+mj-lt"/>
              <a:buAutoNum type="arabicPeriod"/>
            </a:pPr>
            <a:r>
              <a:rPr lang="en-US" dirty="0">
                <a:solidFill>
                  <a:schemeClr val="tx1"/>
                </a:solidFill>
              </a:rPr>
              <a:t>Applications: tithing, outreach, </a:t>
            </a:r>
          </a:p>
          <a:p>
            <a:pPr lvl="1" algn="l"/>
            <a:r>
              <a:rPr lang="en-US" dirty="0">
                <a:solidFill>
                  <a:schemeClr val="tx1"/>
                </a:solidFill>
              </a:rPr>
              <a:t>Talebearing, </a:t>
            </a:r>
            <a:r>
              <a:rPr lang="en-US" u="sng" dirty="0">
                <a:solidFill>
                  <a:srgbClr val="FFFF99"/>
                </a:solidFill>
              </a:rPr>
              <a:t>visit Israel</a:t>
            </a:r>
          </a:p>
        </p:txBody>
      </p:sp>
    </p:spTree>
    <p:extLst>
      <p:ext uri="{BB962C8B-B14F-4D97-AF65-F5344CB8AC3E}">
        <p14:creationId xmlns:p14="http://schemas.microsoft.com/office/powerpoint/2010/main" val="1491368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D6D89-0692-95FD-2BDD-EEB98140C2AE}"/>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29AD7B7-D60A-D4A5-2937-13F7805E91AA}"/>
              </a:ext>
            </a:extLst>
          </p:cNvPr>
          <p:cNvSpPr>
            <a:spLocks noGrp="1"/>
          </p:cNvSpPr>
          <p:nvPr>
            <p:ph type="subTitle" idx="1"/>
          </p:nvPr>
        </p:nvSpPr>
        <p:spPr>
          <a:xfrm>
            <a:off x="381000" y="242637"/>
            <a:ext cx="3962400" cy="4800600"/>
          </a:xfrm>
        </p:spPr>
        <p:txBody>
          <a:bodyPr anchor="t">
            <a:normAutofit/>
          </a:bodyPr>
          <a:lstStyle/>
          <a:p>
            <a:pPr algn="l"/>
            <a:r>
              <a:rPr lang="en-US" sz="4000" dirty="0">
                <a:solidFill>
                  <a:schemeClr val="tx1"/>
                </a:solidFill>
                <a:latin typeface="Arial Rounded MT Bold" panose="020F0704030504030204" pitchFamily="34" charset="0"/>
                <a:hlinkClick r:id="rId3"/>
              </a:rPr>
              <a:t>https://orhaolam.com/</a:t>
            </a:r>
          </a:p>
          <a:p>
            <a:pPr algn="l"/>
            <a:r>
              <a:rPr lang="en-US" sz="4000" dirty="0" err="1">
                <a:solidFill>
                  <a:schemeClr val="tx1"/>
                </a:solidFill>
                <a:latin typeface="Arial Rounded MT Bold" panose="020F0704030504030204" pitchFamily="34" charset="0"/>
                <a:hlinkClick r:id="rId3"/>
              </a:rPr>
              <a:t>index.php</a:t>
            </a:r>
            <a:r>
              <a:rPr lang="en-US" sz="4000" dirty="0">
                <a:solidFill>
                  <a:schemeClr val="tx1"/>
                </a:solidFill>
                <a:latin typeface="Arial Rounded MT Bold" panose="020F0704030504030204" pitchFamily="34" charset="0"/>
                <a:hlinkClick r:id="rId3"/>
              </a:rPr>
              <a:t>/israel-tour-2026</a:t>
            </a:r>
            <a:endParaRPr lang="en-US" sz="4000" dirty="0">
              <a:solidFill>
                <a:schemeClr val="tx1"/>
              </a:solidFill>
              <a:latin typeface="Arial Rounded MT Bold" panose="020F0704030504030204" pitchFamily="34" charset="0"/>
            </a:endParaRPr>
          </a:p>
          <a:p>
            <a:pPr algn="l"/>
            <a:endParaRPr lang="en-US" sz="4000" dirty="0">
              <a:solidFill>
                <a:schemeClr val="tx1"/>
              </a:solidFill>
              <a:latin typeface="Arial Rounded MT Bold" panose="020F0704030504030204" pitchFamily="34" charset="0"/>
            </a:endParaRPr>
          </a:p>
        </p:txBody>
      </p:sp>
      <p:pic>
        <p:nvPicPr>
          <p:cNvPr id="4" name="Picture 3">
            <a:extLst>
              <a:ext uri="{FF2B5EF4-FFF2-40B4-BE49-F238E27FC236}">
                <a16:creationId xmlns:a16="http://schemas.microsoft.com/office/drawing/2014/main" id="{494ADE09-DF61-EF18-4359-B3C4467742BC}"/>
              </a:ext>
            </a:extLst>
          </p:cNvPr>
          <p:cNvPicPr>
            <a:picLocks noChangeAspect="1"/>
          </p:cNvPicPr>
          <p:nvPr/>
        </p:nvPicPr>
        <p:blipFill>
          <a:blip r:embed="rId4"/>
          <a:stretch>
            <a:fillRect/>
          </a:stretch>
        </p:blipFill>
        <p:spPr>
          <a:xfrm>
            <a:off x="4463677" y="0"/>
            <a:ext cx="4680324" cy="5043237"/>
          </a:xfrm>
          <a:prstGeom prst="rect">
            <a:avLst/>
          </a:prstGeom>
        </p:spPr>
      </p:pic>
    </p:spTree>
    <p:extLst>
      <p:ext uri="{BB962C8B-B14F-4D97-AF65-F5344CB8AC3E}">
        <p14:creationId xmlns:p14="http://schemas.microsoft.com/office/powerpoint/2010/main" val="9497264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E5E522-18D8-9D75-4B0B-70029EC08BE4}"/>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D5EDC35-066F-B646-1D15-EAA223BA6098}"/>
              </a:ext>
            </a:extLst>
          </p:cNvPr>
          <p:cNvSpPr>
            <a:spLocks noGrp="1"/>
          </p:cNvSpPr>
          <p:nvPr>
            <p:ph type="subTitle" idx="1"/>
          </p:nvPr>
        </p:nvSpPr>
        <p:spPr>
          <a:xfrm>
            <a:off x="228600" y="209550"/>
            <a:ext cx="8610600" cy="4800600"/>
          </a:xfrm>
        </p:spPr>
        <p:txBody>
          <a:bodyPr anchor="t">
            <a:normAutofit/>
          </a:bodyPr>
          <a:lstStyle/>
          <a:p>
            <a:pPr algn="l"/>
            <a:endParaRPr lang="en-US" sz="4000" dirty="0">
              <a:solidFill>
                <a:schemeClr val="tx1"/>
              </a:solidFill>
              <a:latin typeface="Arial Rounded MT Bold" panose="020F0704030504030204" pitchFamily="34" charset="0"/>
            </a:endParaRPr>
          </a:p>
        </p:txBody>
      </p:sp>
      <p:pic>
        <p:nvPicPr>
          <p:cNvPr id="4" name="Picture 3">
            <a:extLst>
              <a:ext uri="{FF2B5EF4-FFF2-40B4-BE49-F238E27FC236}">
                <a16:creationId xmlns:a16="http://schemas.microsoft.com/office/drawing/2014/main" id="{EF954C9D-6480-A491-6ECA-2A68614179D1}"/>
              </a:ext>
            </a:extLst>
          </p:cNvPr>
          <p:cNvPicPr>
            <a:picLocks noChangeAspect="1"/>
          </p:cNvPicPr>
          <p:nvPr/>
        </p:nvPicPr>
        <p:blipFill>
          <a:blip r:embed="rId3"/>
          <a:stretch>
            <a:fillRect/>
          </a:stretch>
        </p:blipFill>
        <p:spPr>
          <a:xfrm>
            <a:off x="11033" y="0"/>
            <a:ext cx="9121934" cy="5143500"/>
          </a:xfrm>
          <a:prstGeom prst="rect">
            <a:avLst/>
          </a:prstGeom>
        </p:spPr>
      </p:pic>
    </p:spTree>
    <p:extLst>
      <p:ext uri="{BB962C8B-B14F-4D97-AF65-F5344CB8AC3E}">
        <p14:creationId xmlns:p14="http://schemas.microsoft.com/office/powerpoint/2010/main" val="18639266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94FF4-1BDF-1164-2358-EC2DC8BDF10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DA8E1377-D93C-26BB-731E-FCB5B72FB7EB}"/>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2F46D8F6-762E-FDEB-47F4-B38E04FD7A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Tree>
    <p:extLst>
      <p:ext uri="{BB962C8B-B14F-4D97-AF65-F5344CB8AC3E}">
        <p14:creationId xmlns:p14="http://schemas.microsoft.com/office/powerpoint/2010/main" val="18757545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8D08B9-581D-6C12-248E-59B7848A632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95F6538-1130-1B23-C1C7-33B55DBC7672}"/>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E54D24C8-4489-7CC4-C38D-7E9C759DC3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5143499"/>
          </a:xfrm>
          <a:prstGeom prst="rect">
            <a:avLst/>
          </a:prstGeom>
        </p:spPr>
      </p:pic>
      <p:sp>
        <p:nvSpPr>
          <p:cNvPr id="5" name="TextBox 4">
            <a:extLst>
              <a:ext uri="{FF2B5EF4-FFF2-40B4-BE49-F238E27FC236}">
                <a16:creationId xmlns:a16="http://schemas.microsoft.com/office/drawing/2014/main" id="{141DC63D-E40F-AE07-FA1C-5AF5270C4D9B}"/>
              </a:ext>
            </a:extLst>
          </p:cNvPr>
          <p:cNvSpPr txBox="1"/>
          <p:nvPr/>
        </p:nvSpPr>
        <p:spPr>
          <a:xfrm>
            <a:off x="228600" y="361950"/>
            <a:ext cx="8686800" cy="4401205"/>
          </a:xfrm>
          <a:prstGeom prst="rect">
            <a:avLst/>
          </a:prstGeom>
          <a:noFill/>
        </p:spPr>
        <p:txBody>
          <a:bodyPr wrap="square" rtlCol="0">
            <a:spAutoFit/>
          </a:bodyPr>
          <a:lstStyle/>
          <a:p>
            <a:pPr algn="l"/>
            <a:r>
              <a:rPr lang="en-US" dirty="0">
                <a:solidFill>
                  <a:schemeClr val="tx1"/>
                </a:solidFill>
              </a:rPr>
              <a:t>How to be righteous: Messianic + Judaism</a:t>
            </a:r>
          </a:p>
          <a:p>
            <a:pPr marL="461963" indent="-461963" algn="l">
              <a:buFont typeface="+mj-lt"/>
              <a:buAutoNum type="arabicPeriod"/>
            </a:pPr>
            <a:r>
              <a:rPr lang="en-US" dirty="0">
                <a:solidFill>
                  <a:schemeClr val="tx1"/>
                </a:solidFill>
              </a:rPr>
              <a:t>Galatians grid </a:t>
            </a:r>
          </a:p>
          <a:p>
            <a:pPr marL="461963" indent="-461963" algn="l">
              <a:buFont typeface="+mj-lt"/>
              <a:buAutoNum type="arabicPeriod"/>
            </a:pPr>
            <a:r>
              <a:rPr lang="en-US" dirty="0">
                <a:solidFill>
                  <a:schemeClr val="tx1"/>
                </a:solidFill>
              </a:rPr>
              <a:t>Yeshua’s Jewish Joy</a:t>
            </a:r>
          </a:p>
          <a:p>
            <a:pPr marL="461963" indent="-461963" algn="l">
              <a:buFont typeface="+mj-lt"/>
              <a:buAutoNum type="arabicPeriod"/>
            </a:pPr>
            <a:r>
              <a:rPr lang="en-US" dirty="0">
                <a:solidFill>
                  <a:schemeClr val="tx1"/>
                </a:solidFill>
              </a:rPr>
              <a:t>Cernan systematic</a:t>
            </a:r>
          </a:p>
          <a:p>
            <a:pPr marL="461963" indent="-461963" algn="l">
              <a:buFont typeface="+mj-lt"/>
              <a:buAutoNum type="arabicPeriod"/>
            </a:pPr>
            <a:r>
              <a:rPr lang="en-US" dirty="0">
                <a:solidFill>
                  <a:schemeClr val="tx1"/>
                </a:solidFill>
              </a:rPr>
              <a:t>Applications: tithing, outreach, </a:t>
            </a:r>
          </a:p>
          <a:p>
            <a:pPr lvl="1" algn="l"/>
            <a:r>
              <a:rPr lang="en-US" dirty="0">
                <a:solidFill>
                  <a:schemeClr val="tx1"/>
                </a:solidFill>
              </a:rPr>
              <a:t>Talebearing, visit Israel</a:t>
            </a:r>
          </a:p>
        </p:txBody>
      </p:sp>
    </p:spTree>
    <p:extLst>
      <p:ext uri="{BB962C8B-B14F-4D97-AF65-F5344CB8AC3E}">
        <p14:creationId xmlns:p14="http://schemas.microsoft.com/office/powerpoint/2010/main" val="223944103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CF8EF-2792-9183-C244-781909D67E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DB9C66D-BA6D-F16E-5022-BA93A4303B99}"/>
              </a:ext>
            </a:extLst>
          </p:cNvPr>
          <p:cNvSpPr>
            <a:spLocks noGrp="1"/>
          </p:cNvSpPr>
          <p:nvPr>
            <p:ph type="subTitle" idx="1"/>
          </p:nvPr>
        </p:nvSpPr>
        <p:spPr>
          <a:xfrm>
            <a:off x="228600" y="209550"/>
            <a:ext cx="8610600" cy="4800600"/>
          </a:xfrm>
        </p:spPr>
        <p:txBody>
          <a:bodyPr anchor="t">
            <a:normAutofit/>
          </a:bodyPr>
          <a:lstStyle/>
          <a:p>
            <a:pPr algn="l"/>
            <a:endParaRPr lang="en-US" sz="4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4363980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99E3C-7B0F-CE4D-63B5-93E9F3EF633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E2B3D1D-0B4D-B54D-DFF6-5132D717100B}"/>
              </a:ext>
            </a:extLst>
          </p:cNvPr>
          <p:cNvSpPr>
            <a:spLocks noGrp="1"/>
          </p:cNvSpPr>
          <p:nvPr>
            <p:ph type="subTitle" idx="1"/>
          </p:nvPr>
        </p:nvSpPr>
        <p:spPr>
          <a:xfrm>
            <a:off x="228600" y="209550"/>
            <a:ext cx="8610600" cy="4800600"/>
          </a:xfrm>
        </p:spPr>
        <p:txBody>
          <a:bodyPr anchor="t">
            <a:normAutofit fontScale="92500" lnSpcReduction="10000"/>
          </a:bodyPr>
          <a:lstStyle/>
          <a:p>
            <a:pPr algn="l"/>
            <a:r>
              <a:rPr lang="en-US" sz="4000" dirty="0">
                <a:solidFill>
                  <a:schemeClr val="tx1"/>
                </a:solidFill>
                <a:latin typeface="Arial Rounded MT Bold" panose="020F0704030504030204" pitchFamily="34" charset="0"/>
              </a:rPr>
              <a:t>Messianic Judaism =</a:t>
            </a:r>
          </a:p>
          <a:p>
            <a:pPr algn="l"/>
            <a:r>
              <a:rPr lang="en-US" sz="4000" dirty="0">
                <a:solidFill>
                  <a:schemeClr val="tx1"/>
                </a:solidFill>
                <a:latin typeface="Arial Rounded MT Bold" panose="020F0704030504030204" pitchFamily="34" charset="0"/>
              </a:rPr>
              <a:t>The Presence of </a:t>
            </a:r>
            <a:r>
              <a:rPr lang="en-US" sz="4000" u="sng" dirty="0">
                <a:solidFill>
                  <a:srgbClr val="FFFF00"/>
                </a:solidFill>
                <a:latin typeface="Arial Rounded MT Bold" panose="020F0704030504030204" pitchFamily="34" charset="0"/>
              </a:rPr>
              <a:t>Messiah</a:t>
            </a:r>
            <a:r>
              <a:rPr lang="en-US" sz="4000" dirty="0">
                <a:solidFill>
                  <a:schemeClr val="tx1"/>
                </a:solidFill>
                <a:latin typeface="Arial Rounded MT Bold" panose="020F0704030504030204" pitchFamily="34" charset="0"/>
              </a:rPr>
              <a:t> +</a:t>
            </a:r>
          </a:p>
          <a:p>
            <a:pPr algn="l"/>
            <a:r>
              <a:rPr lang="en-US" sz="4000" dirty="0">
                <a:solidFill>
                  <a:schemeClr val="tx1"/>
                </a:solidFill>
                <a:latin typeface="Arial Rounded MT Bold" panose="020F0704030504030204" pitchFamily="34" charset="0"/>
              </a:rPr>
              <a:t>The Covenantal </a:t>
            </a:r>
            <a:r>
              <a:rPr lang="en-US" sz="4000" u="sng" dirty="0">
                <a:solidFill>
                  <a:srgbClr val="FFFF00"/>
                </a:solidFill>
                <a:latin typeface="Arial Rounded MT Bold" panose="020F0704030504030204" pitchFamily="34" charset="0"/>
              </a:rPr>
              <a:t>Jewish</a:t>
            </a:r>
            <a:r>
              <a:rPr lang="en-US" sz="4000" dirty="0">
                <a:solidFill>
                  <a:schemeClr val="tx1"/>
                </a:solidFill>
                <a:latin typeface="Arial Rounded MT Bold" panose="020F0704030504030204" pitchFamily="34" charset="0"/>
              </a:rPr>
              <a:t> Context</a:t>
            </a:r>
          </a:p>
          <a:p>
            <a:pPr algn="l"/>
            <a:endParaRPr lang="en-US" sz="1900" dirty="0">
              <a:solidFill>
                <a:schemeClr val="tx1"/>
              </a:solidFill>
              <a:latin typeface="Arial Rounded MT Bold" panose="020F0704030504030204" pitchFamily="34" charset="0"/>
            </a:endParaRPr>
          </a:p>
          <a:p>
            <a:pPr algn="l"/>
            <a:r>
              <a:rPr lang="en-US" sz="4000" dirty="0">
                <a:solidFill>
                  <a:schemeClr val="tx1"/>
                </a:solidFill>
                <a:latin typeface="Arial Rounded MT Bold" panose="020F0704030504030204" pitchFamily="34" charset="0"/>
              </a:rPr>
              <a:t>So, Or HaOlam has steered down a narrow path that has deep and dangerous ditches on either side - one titled </a:t>
            </a:r>
            <a:r>
              <a:rPr lang="en-US" sz="4000" u="sng" dirty="0">
                <a:solidFill>
                  <a:srgbClr val="FFFF00"/>
                </a:solidFill>
                <a:latin typeface="Arial Rounded MT Bold" panose="020F0704030504030204" pitchFamily="34" charset="0"/>
              </a:rPr>
              <a:t>Crazy Charismatic Chaos </a:t>
            </a:r>
            <a:r>
              <a:rPr lang="en-US" sz="4000" dirty="0">
                <a:solidFill>
                  <a:schemeClr val="tx1"/>
                </a:solidFill>
                <a:latin typeface="Arial Rounded MT Bold" panose="020F0704030504030204" pitchFamily="34" charset="0"/>
              </a:rPr>
              <a:t>and the other </a:t>
            </a:r>
            <a:r>
              <a:rPr lang="en-US" sz="4000" u="sng" dirty="0">
                <a:solidFill>
                  <a:srgbClr val="FFFF00"/>
                </a:solidFill>
                <a:latin typeface="Arial Rounded MT Bold" panose="020F0704030504030204" pitchFamily="34" charset="0"/>
              </a:rPr>
              <a:t>Rigid Rabbinical Righteousness</a:t>
            </a:r>
            <a:r>
              <a:rPr lang="en-US" sz="4000" dirty="0">
                <a:solidFill>
                  <a:schemeClr val="tx1"/>
                </a:solidFill>
                <a:latin typeface="Arial Rounded MT Bold" panose="020F0704030504030204" pitchFamily="34" charset="0"/>
              </a:rPr>
              <a:t>. </a:t>
            </a:r>
          </a:p>
        </p:txBody>
      </p:sp>
    </p:spTree>
    <p:extLst>
      <p:ext uri="{BB962C8B-B14F-4D97-AF65-F5344CB8AC3E}">
        <p14:creationId xmlns:p14="http://schemas.microsoft.com/office/powerpoint/2010/main" val="27286398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ABE3F-5F72-4D3E-6A64-9AF6AC3B8F16}"/>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F77E196-7F30-29A8-D91F-58B7B4B2B4E3}"/>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73F7D4F5-2078-FDAF-885F-7AE02D65E4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Tree>
    <p:extLst>
      <p:ext uri="{BB962C8B-B14F-4D97-AF65-F5344CB8AC3E}">
        <p14:creationId xmlns:p14="http://schemas.microsoft.com/office/powerpoint/2010/main" val="1766773320"/>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264442</TotalTime>
  <Words>3399</Words>
  <Application>Microsoft Office PowerPoint</Application>
  <PresentationFormat>On-screen Show (16:9)</PresentationFormat>
  <Paragraphs>421</Paragraphs>
  <Slides>76</Slides>
  <Notes>76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76</vt:i4>
      </vt:variant>
    </vt:vector>
  </HeadingPairs>
  <TitlesOfParts>
    <vt:vector size="82" baseType="lpstr">
      <vt:lpstr>Arial</vt:lpstr>
      <vt:lpstr>Arial Rounded MT Bold</vt:lpstr>
      <vt:lpstr>Corbel</vt:lpstr>
      <vt:lpstr>David</vt:lpstr>
      <vt:lpstr>Wingdings</vt:lpstr>
      <vt:lpstr>Depth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 HaOlam Messianic Congregation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Shmuel Wolkenfeld</dc:creator>
  <cp:lastModifiedBy>Shmuel שמואל Wolkenfeld</cp:lastModifiedBy>
  <cp:revision>5661</cp:revision>
  <dcterms:created xsi:type="dcterms:W3CDTF">2006-04-21T19:34:43Z</dcterms:created>
  <dcterms:modified xsi:type="dcterms:W3CDTF">2026-02-07T14:54:07Z</dcterms:modified>
</cp:coreProperties>
</file>