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 id="2147483869" r:id="rId3"/>
  </p:sldMasterIdLst>
  <p:notesMasterIdLst>
    <p:notesMasterId r:id="rId105"/>
  </p:notesMasterIdLst>
  <p:handoutMasterIdLst>
    <p:handoutMasterId r:id="rId106"/>
  </p:handoutMasterIdLst>
  <p:sldIdLst>
    <p:sldId id="67775" r:id="rId4"/>
    <p:sldId id="67776" r:id="rId5"/>
    <p:sldId id="67777" r:id="rId6"/>
    <p:sldId id="67778" r:id="rId7"/>
    <p:sldId id="67756" r:id="rId8"/>
    <p:sldId id="67824" r:id="rId9"/>
    <p:sldId id="67806" r:id="rId10"/>
    <p:sldId id="67807" r:id="rId11"/>
    <p:sldId id="65999" r:id="rId12"/>
    <p:sldId id="66014" r:id="rId13"/>
    <p:sldId id="65998" r:id="rId14"/>
    <p:sldId id="66013" r:id="rId15"/>
    <p:sldId id="3104" r:id="rId16"/>
    <p:sldId id="66050" r:id="rId17"/>
    <p:sldId id="3105" r:id="rId18"/>
    <p:sldId id="3121" r:id="rId19"/>
    <p:sldId id="65074" r:id="rId20"/>
    <p:sldId id="65050" r:id="rId21"/>
    <p:sldId id="3107" r:id="rId22"/>
    <p:sldId id="67767" r:id="rId23"/>
    <p:sldId id="67768" r:id="rId24"/>
    <p:sldId id="67769" r:id="rId25"/>
    <p:sldId id="67766" r:id="rId26"/>
    <p:sldId id="64071" r:id="rId27"/>
    <p:sldId id="64072" r:id="rId28"/>
    <p:sldId id="67770" r:id="rId29"/>
    <p:sldId id="65078" r:id="rId30"/>
    <p:sldId id="67761" r:id="rId31"/>
    <p:sldId id="67779" r:id="rId32"/>
    <p:sldId id="67805" r:id="rId33"/>
    <p:sldId id="67818" r:id="rId34"/>
    <p:sldId id="67819" r:id="rId35"/>
    <p:sldId id="67782" r:id="rId36"/>
    <p:sldId id="67730" r:id="rId37"/>
    <p:sldId id="67731" r:id="rId38"/>
    <p:sldId id="67749" r:id="rId39"/>
    <p:sldId id="67752" r:id="rId40"/>
    <p:sldId id="67750" r:id="rId41"/>
    <p:sldId id="67753" r:id="rId42"/>
    <p:sldId id="67757" r:id="rId43"/>
    <p:sldId id="67754" r:id="rId44"/>
    <p:sldId id="67758" r:id="rId45"/>
    <p:sldId id="67755" r:id="rId46"/>
    <p:sldId id="67759" r:id="rId47"/>
    <p:sldId id="67791" r:id="rId48"/>
    <p:sldId id="67792" r:id="rId49"/>
    <p:sldId id="67762" r:id="rId50"/>
    <p:sldId id="67760" r:id="rId51"/>
    <p:sldId id="67763" r:id="rId52"/>
    <p:sldId id="67764" r:id="rId53"/>
    <p:sldId id="67825" r:id="rId54"/>
    <p:sldId id="67787" r:id="rId55"/>
    <p:sldId id="67809" r:id="rId56"/>
    <p:sldId id="67820" r:id="rId57"/>
    <p:sldId id="67812" r:id="rId58"/>
    <p:sldId id="67721" r:id="rId59"/>
    <p:sldId id="67786" r:id="rId60"/>
    <p:sldId id="67790" r:id="rId61"/>
    <p:sldId id="67796" r:id="rId62"/>
    <p:sldId id="67797" r:id="rId63"/>
    <p:sldId id="67814" r:id="rId64"/>
    <p:sldId id="67686" r:id="rId65"/>
    <p:sldId id="67736" r:id="rId66"/>
    <p:sldId id="67737" r:id="rId67"/>
    <p:sldId id="67738" r:id="rId68"/>
    <p:sldId id="67739" r:id="rId69"/>
    <p:sldId id="67740" r:id="rId70"/>
    <p:sldId id="67741" r:id="rId71"/>
    <p:sldId id="67742" r:id="rId72"/>
    <p:sldId id="67743" r:id="rId73"/>
    <p:sldId id="67687" r:id="rId74"/>
    <p:sldId id="67748" r:id="rId75"/>
    <p:sldId id="67744" r:id="rId76"/>
    <p:sldId id="67745" r:id="rId77"/>
    <p:sldId id="67746" r:id="rId78"/>
    <p:sldId id="67815" r:id="rId79"/>
    <p:sldId id="67724" r:id="rId80"/>
    <p:sldId id="67726" r:id="rId81"/>
    <p:sldId id="67727" r:id="rId82"/>
    <p:sldId id="67725" r:id="rId83"/>
    <p:sldId id="67734" r:id="rId84"/>
    <p:sldId id="67826" r:id="rId85"/>
    <p:sldId id="67816" r:id="rId86"/>
    <p:sldId id="67783" r:id="rId87"/>
    <p:sldId id="67784" r:id="rId88"/>
    <p:sldId id="67785" r:id="rId89"/>
    <p:sldId id="67821" r:id="rId90"/>
    <p:sldId id="67793" r:id="rId91"/>
    <p:sldId id="67794" r:id="rId92"/>
    <p:sldId id="67729" r:id="rId93"/>
    <p:sldId id="67732" r:id="rId94"/>
    <p:sldId id="67735" r:id="rId95"/>
    <p:sldId id="67822" r:id="rId96"/>
    <p:sldId id="67733" r:id="rId97"/>
    <p:sldId id="67722" r:id="rId98"/>
    <p:sldId id="67802" r:id="rId99"/>
    <p:sldId id="67697" r:id="rId100"/>
    <p:sldId id="67803" r:id="rId101"/>
    <p:sldId id="67823" r:id="rId102"/>
    <p:sldId id="67723" r:id="rId103"/>
    <p:sldId id="67771" r:id="rId10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7704"/>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ommentAuthors" Target="commentAuthor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ain.knesset.gov.il/EN/About/Pages/Mimouna5783.asp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BEA7-DB03-3482-0FF3-15EE69D25B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5ABEA7-A7A1-9B17-6F17-EC800D4004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C8352D7-18F9-A53E-8D76-60553FCE91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2C7592AD-F93C-9AF6-2054-4589DD33FC2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CFE6C31-D483-188C-0E25-3D5E56A3032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2AFAC20-F712-6485-445B-683B9230DB6C}"/>
              </a:ext>
            </a:extLst>
          </p:cNvPr>
          <p:cNvSpPr>
            <a:spLocks noGrp="1" noChangeArrowheads="1"/>
          </p:cNvSpPr>
          <p:nvPr>
            <p:ph type="body" idx="1"/>
          </p:nvPr>
        </p:nvSpPr>
        <p:spPr>
          <a:xfrm>
            <a:off x="152400" y="4114800"/>
            <a:ext cx="6553200" cy="4876800"/>
          </a:xfrm>
        </p:spPr>
        <p:txBody>
          <a:bodyPr/>
          <a:lstStyle/>
          <a:p>
            <a:pPr algn="l"/>
            <a:r>
              <a:rPr lang="en-US" altLang="en-US" sz="1050" dirty="0"/>
              <a:t>https://unitedwithisrael.org/israel-8th-happiest-country-for-second-year-despite-war/</a:t>
            </a:r>
          </a:p>
        </p:txBody>
      </p:sp>
      <p:cxnSp>
        <p:nvCxnSpPr>
          <p:cNvPr id="3" name="Straight Connector 2">
            <a:extLst>
              <a:ext uri="{FF2B5EF4-FFF2-40B4-BE49-F238E27FC236}">
                <a16:creationId xmlns:a16="http://schemas.microsoft.com/office/drawing/2014/main" id="{B998B356-D7F0-A8B0-3C5C-B0E0654EDE2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44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4.17-24 Leaven and the Old Nature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20,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Serious consequence.</a:t>
            </a:r>
          </a:p>
          <a:p>
            <a:r>
              <a:rPr lang="en-US" altLang="en-US" dirty="0"/>
              <a:t>Land based commandment.   However, Jews everywhere practice it, from Brooklyn to Bangladesh.   Non Jews as well.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5543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A271-77E0-D60F-BB77-54771F62177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28AF8E-50A8-A5B1-8C86-113F4AFCE0E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03B5177-71C1-0112-CA8C-9D2722F020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25E6EAB-5B1A-5427-6A45-9D13E38B00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56B32F-50BA-C08D-4D31-1C8D11E5AB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691FBE-88D2-86C1-26A5-2AF1F21D59F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0C48AAD-D75B-93DE-5D76-CC8960DF6B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2854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E825-2633-A7AF-CFF9-3959FEA021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26BFDE-8716-600B-0126-D8BA3A12594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8FDE706-B0E8-82F1-9755-630B34CE4F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7DF2862-2703-9AB6-1018-0FDFE25776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A756F1-C102-2A83-045E-0F51DE90C2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C77FAF-E81B-6526-91B6-0F274CCE478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75F6A6D-41E6-9C31-27D9-58D3D6D0CA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70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4.17-24 Leaven and the Old Nature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20,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Serious consequences.   Various interpretations.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9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4.17-24 Leaven and the Old Nature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20,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1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Passover 2023 Freedom and Fruitfulness</a:t>
            </a:r>
            <a:endParaRPr kumimoji="0" lang="en-US" altLang="en-US"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https://en.wikipedia.org/wiki/Chametz</a:t>
            </a:r>
          </a:p>
          <a:p>
            <a:r>
              <a:rPr lang="en-US" altLang="en-US" dirty="0"/>
              <a:t>Definitions of Hebrew a bit fluid.  </a:t>
            </a:r>
          </a:p>
        </p:txBody>
      </p:sp>
    </p:spTree>
    <p:extLst>
      <p:ext uri="{BB962C8B-B14F-4D97-AF65-F5344CB8AC3E}">
        <p14:creationId xmlns:p14="http://schemas.microsoft.com/office/powerpoint/2010/main" val="3061165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4.17-24 Leaven and the Old Nature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20,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894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Passover 2023 Freedom and Fruitfulness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https://en.wikipedia.org/wiki/Chametz</a:t>
            </a:r>
          </a:p>
          <a:p>
            <a:pPr algn="r" rtl="1"/>
            <a:r>
              <a:rPr lang="he-IL" sz="2400" b="1" dirty="0">
                <a:latin typeface="David" panose="020E0502060401010101" pitchFamily="34" charset="-79"/>
                <a:cs typeface="David" panose="020E0502060401010101" pitchFamily="34" charset="-79"/>
              </a:rPr>
              <a:t>שִׁבֹּלֶת</a:t>
            </a:r>
            <a:r>
              <a:rPr lang="he-IL" sz="2000" b="0" i="0" dirty="0">
                <a:solidFill>
                  <a:srgbClr val="333333"/>
                </a:solidFill>
                <a:effectLst/>
                <a:latin typeface="Assistant" pitchFamily="2" charset="-79"/>
                <a:cs typeface="Assistant" pitchFamily="2" charset="-79"/>
              </a:rPr>
              <a:t> </a:t>
            </a:r>
            <a:r>
              <a:rPr lang="en-US" dirty="0">
                <a:cs typeface="David" panose="020E0502060401010101" pitchFamily="34" charset="-79"/>
              </a:rPr>
              <a:t>ear (of corn), stalk (of grain)=</a:t>
            </a:r>
          </a:p>
          <a:p>
            <a:pPr algn="r"/>
            <a:r>
              <a:rPr kumimoji="0" lang="en-US" sz="2000" b="0" i="0" u="none" strike="noStrike" kern="1200" cap="none" spc="0" normalizeH="0" baseline="0" noProof="0" dirty="0">
                <a:ln>
                  <a:noFill/>
                </a:ln>
                <a:solidFill>
                  <a:srgbClr val="000000"/>
                </a:solidFill>
                <a:effectLst/>
                <a:uLnTx/>
                <a:uFillTx/>
                <a:latin typeface="Arial Rounded MT Bold" pitchFamily="34" charset="0"/>
                <a:ea typeface="+mn-ea"/>
                <a:cs typeface="David" panose="020E0502060401010101" pitchFamily="34" charset="-79"/>
              </a:rPr>
              <a:t> fox</a:t>
            </a:r>
            <a:r>
              <a:rPr kumimoji="0" lang="en-US" sz="2400" b="1" i="0" u="none" strike="noStrike" kern="1200" cap="none" spc="0" normalizeH="0" baseline="0" noProof="0" dirty="0">
                <a:ln>
                  <a:noFill/>
                </a:ln>
                <a:solidFill>
                  <a:srgbClr val="000000"/>
                </a:solidFill>
                <a:effectLst/>
                <a:uLnTx/>
                <a:uFillTx/>
                <a:latin typeface="David" panose="020E0502060401010101" pitchFamily="34" charset="-79"/>
                <a:ea typeface="+mn-ea"/>
                <a:cs typeface="David" panose="020E0502060401010101" pitchFamily="34" charset="-79"/>
              </a:rPr>
              <a:t> = </a:t>
            </a:r>
            <a:r>
              <a:rPr lang="he-IL" sz="2400" b="1" dirty="0">
                <a:solidFill>
                  <a:srgbClr val="000000"/>
                </a:solidFill>
                <a:latin typeface="David" panose="020E0502060401010101" pitchFamily="34" charset="-79"/>
                <a:cs typeface="David" panose="020E0502060401010101" pitchFamily="34" charset="-79"/>
              </a:rPr>
              <a:t>שׁוּעָל</a:t>
            </a:r>
            <a:endParaRPr lang="en-US" altLang="en-US" sz="2400" dirty="0">
              <a:cs typeface="David" panose="020E0502060401010101" pitchFamily="34" charset="-79"/>
            </a:endParaRPr>
          </a:p>
        </p:txBody>
      </p:sp>
    </p:spTree>
    <p:extLst>
      <p:ext uri="{BB962C8B-B14F-4D97-AF65-F5344CB8AC3E}">
        <p14:creationId xmlns:p14="http://schemas.microsoft.com/office/powerpoint/2010/main" val="4026732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Passover 2023 Freedom and Fruitfulness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https://en.wikipedia.org/wiki/Chametz</a:t>
            </a:r>
          </a:p>
          <a:p>
            <a:r>
              <a:rPr lang="en-US" altLang="en-US" dirty="0"/>
              <a:t>Wine IS fermented, but not of the 5 grains.</a:t>
            </a:r>
          </a:p>
          <a:p>
            <a:r>
              <a:rPr lang="en-US" altLang="en-US" dirty="0"/>
              <a:t>Kefir similar</a:t>
            </a:r>
            <a:endParaRPr lang="en-US" altLang="en-US" sz="1050" dirty="0"/>
          </a:p>
        </p:txBody>
      </p:sp>
    </p:spTree>
    <p:extLst>
      <p:ext uri="{BB962C8B-B14F-4D97-AF65-F5344CB8AC3E}">
        <p14:creationId xmlns:p14="http://schemas.microsoft.com/office/powerpoint/2010/main" val="1819238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Passover 2023 Freedom and Fruitfulness</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1,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16599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Passover 2023 Freedom and Fruitfulness</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1,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100" dirty="0"/>
              <a:t>https://youtu.be/M-TjGJ9bgKQ</a:t>
            </a:r>
          </a:p>
          <a:p>
            <a:r>
              <a:rPr lang="en-US" altLang="en-US" dirty="0"/>
              <a:t>Rice is a key one.  It looks fermented, but just water.   </a:t>
            </a:r>
          </a:p>
          <a:p>
            <a:r>
              <a:rPr lang="en-US" altLang="en-US" dirty="0"/>
              <a:t>Or HaOlam follows the Biblical and Sephardic interpretation.  Rice is OK.  Horchata is OK.</a:t>
            </a:r>
          </a:p>
        </p:txBody>
      </p:sp>
    </p:spTree>
    <p:extLst>
      <p:ext uri="{BB962C8B-B14F-4D97-AF65-F5344CB8AC3E}">
        <p14:creationId xmlns:p14="http://schemas.microsoft.com/office/powerpoint/2010/main" val="896581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Passover 2023 Freedom and Fruitfulness</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1, 2023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Of course, the best is to eat it all before Passover</a:t>
            </a:r>
            <a:r>
              <a:rPr lang="he-IL" altLang="en-US" dirty="0"/>
              <a:t>!</a:t>
            </a:r>
            <a:endParaRPr lang="en-US" altLang="en-US" dirty="0"/>
          </a:p>
        </p:txBody>
      </p:sp>
    </p:spTree>
    <p:extLst>
      <p:ext uri="{BB962C8B-B14F-4D97-AF65-F5344CB8AC3E}">
        <p14:creationId xmlns:p14="http://schemas.microsoft.com/office/powerpoint/2010/main" val="93089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2F36-7713-53CE-33C7-ABE0DFF186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6F7D2B-937F-7CF4-B24A-712D844524B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B9858D7-650C-3C2B-7F8C-4BC390E036F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C52791E-A4F0-8742-0DCB-28F5EA9ECDD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73366B-70D6-28A9-5088-F3213D04DD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11C9A96-DC30-5254-4FD3-662708C21829}"/>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https://unitedwithisrael.org/israel-8th-happiest-country-for-second-year-despite-war/</a:t>
            </a:r>
          </a:p>
          <a:p>
            <a:pPr algn="l"/>
            <a:endParaRPr lang="en-US" altLang="en-US" dirty="0"/>
          </a:p>
        </p:txBody>
      </p:sp>
      <p:cxnSp>
        <p:nvCxnSpPr>
          <p:cNvPr id="3" name="Straight Connector 2">
            <a:extLst>
              <a:ext uri="{FF2B5EF4-FFF2-40B4-BE49-F238E27FC236}">
                <a16:creationId xmlns:a16="http://schemas.microsoft.com/office/drawing/2014/main" id="{687005E7-8B91-E6F8-E9D7-8521E09957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226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81A75-D766-B6FE-A3A6-C394C13157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54135A-C2A5-0C57-BCFB-5CFFB736C5A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6A41021-B35D-ED04-32E6-48F0588BAB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D299F3A-3CB5-B209-B711-E3236F8A6B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0F8912-0F75-FEB2-3BFD-CEC6E52561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7B5B55-3473-4AF3-75C8-A4969F76E3A5}"/>
              </a:ext>
            </a:extLst>
          </p:cNvPr>
          <p:cNvSpPr>
            <a:spLocks noGrp="1" noChangeArrowheads="1"/>
          </p:cNvSpPr>
          <p:nvPr>
            <p:ph type="body" idx="1"/>
          </p:nvPr>
        </p:nvSpPr>
        <p:spPr>
          <a:xfrm>
            <a:off x="152400" y="4114800"/>
            <a:ext cx="6553200" cy="4876800"/>
          </a:xfrm>
        </p:spPr>
        <p:txBody>
          <a:bodyPr/>
          <a:lstStyle/>
          <a:p>
            <a:pPr algn="l"/>
            <a:r>
              <a:rPr lang="en-US" altLang="en-US" dirty="0"/>
              <a:t>https://i.pinimg.com/736x/f0/f9/43/f0f9431fb1624df18215a92f3cb2153d.jpg</a:t>
            </a:r>
          </a:p>
        </p:txBody>
      </p:sp>
      <p:cxnSp>
        <p:nvCxnSpPr>
          <p:cNvPr id="3" name="Straight Connector 2">
            <a:extLst>
              <a:ext uri="{FF2B5EF4-FFF2-40B4-BE49-F238E27FC236}">
                <a16:creationId xmlns:a16="http://schemas.microsoft.com/office/drawing/2014/main" id="{E93DCE0D-ED1B-2F82-E6DA-E3C6EC180D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35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3C16-CEF0-83A4-F4CF-58554234BC5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C860E4E-0F47-8778-82B5-D7B15AE393E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7488C81-3472-4B3E-858A-E96695DC3C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8CA465B-E464-1528-455D-22A0D4497C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F989F8-C575-B51B-023E-D522FCFA377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8A43A9B-70E9-0AF2-C6B1-952476425E2B}"/>
              </a:ext>
            </a:extLst>
          </p:cNvPr>
          <p:cNvSpPr>
            <a:spLocks noGrp="1" noChangeArrowheads="1"/>
          </p:cNvSpPr>
          <p:nvPr>
            <p:ph type="body" idx="1"/>
          </p:nvPr>
        </p:nvSpPr>
        <p:spPr>
          <a:xfrm>
            <a:off x="152400" y="4114800"/>
            <a:ext cx="6553200" cy="4876800"/>
          </a:xfrm>
        </p:spPr>
        <p:txBody>
          <a:bodyPr/>
          <a:lstStyle/>
          <a:p>
            <a:pPr algn="l"/>
            <a:r>
              <a:rPr lang="en-US" altLang="en-US" dirty="0"/>
              <a:t>https://www.lbi.org/media/images/Passover_LExamen_du_levain.height-515.jpg</a:t>
            </a:r>
          </a:p>
        </p:txBody>
      </p:sp>
      <p:cxnSp>
        <p:nvCxnSpPr>
          <p:cNvPr id="3" name="Straight Connector 2">
            <a:extLst>
              <a:ext uri="{FF2B5EF4-FFF2-40B4-BE49-F238E27FC236}">
                <a16:creationId xmlns:a16="http://schemas.microsoft.com/office/drawing/2014/main" id="{F5B42BA4-366C-C3EB-BA92-0DC48128BE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471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5861-A0E1-6B04-BD5F-A18A45DE23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5ECCFB-6790-9869-76BF-87E8EA0A46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D774249-071A-1C02-B347-5498942932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9AFF22D-D963-82FC-79AA-031C195D81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2CA35B-775B-DC49-B41D-CE7764FF436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DC673E-10B9-ACCD-80D3-22DBF15FCFD9}"/>
              </a:ext>
            </a:extLst>
          </p:cNvPr>
          <p:cNvSpPr>
            <a:spLocks noGrp="1" noChangeArrowheads="1"/>
          </p:cNvSpPr>
          <p:nvPr>
            <p:ph type="body" idx="1"/>
          </p:nvPr>
        </p:nvSpPr>
        <p:spPr>
          <a:xfrm>
            <a:off x="152400" y="4114800"/>
            <a:ext cx="6553200" cy="4876800"/>
          </a:xfrm>
        </p:spPr>
        <p:txBody>
          <a:bodyPr/>
          <a:lstStyle/>
          <a:p>
            <a:pPr algn="l"/>
            <a:r>
              <a:rPr lang="en-US" altLang="en-US" dirty="0"/>
              <a:t>https://mybethany.com/wp-content/uploads/2020/04/Leaven.jpg</a:t>
            </a:r>
          </a:p>
        </p:txBody>
      </p:sp>
      <p:cxnSp>
        <p:nvCxnSpPr>
          <p:cNvPr id="3" name="Straight Connector 2">
            <a:extLst>
              <a:ext uri="{FF2B5EF4-FFF2-40B4-BE49-F238E27FC236}">
                <a16:creationId xmlns:a16="http://schemas.microsoft.com/office/drawing/2014/main" id="{2EF8F969-D4C0-4548-959D-DF8BFE9177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334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7118-458D-5A65-2088-01277C79A838}"/>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C916F505-4458-5486-CD3B-7496E6EAFE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Passover 2023 Freedom and Fruitfulness</a:t>
            </a:r>
          </a:p>
        </p:txBody>
      </p:sp>
      <p:sp>
        <p:nvSpPr>
          <p:cNvPr id="3" name="Rectangle 3">
            <a:extLst>
              <a:ext uri="{FF2B5EF4-FFF2-40B4-BE49-F238E27FC236}">
                <a16:creationId xmlns:a16="http://schemas.microsoft.com/office/drawing/2014/main" id="{D7C2D9C8-D34C-B704-A534-279D7772BA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1, 2023 5783</a:t>
            </a:r>
          </a:p>
        </p:txBody>
      </p:sp>
      <p:sp>
        <p:nvSpPr>
          <p:cNvPr id="4" name="Rectangle 7">
            <a:extLst>
              <a:ext uri="{FF2B5EF4-FFF2-40B4-BE49-F238E27FC236}">
                <a16:creationId xmlns:a16="http://schemas.microsoft.com/office/drawing/2014/main" id="{7737F8B4-AC62-3986-828E-145723B36E3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E6F57F8D-1E03-20D1-30DF-4AC63821BA4B}"/>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9C3510A4-B0D4-D69A-BC65-FE71520FE3D3}"/>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968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Evening photos.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Passover 2023 Freedom and Fruitfulness</a:t>
            </a:r>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 2023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43191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a:xfrm>
            <a:off x="24166" y="0"/>
            <a:ext cx="2971800"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Passover 2023 Freedom and Fruitfulness</a:t>
            </a:r>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 2023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97891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541C7-BD39-74A5-D182-4173C80F64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87A8361-EF35-E079-9EF5-AE1FB55C6D5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DFBC11E-FD30-7A22-65D1-F1E5CE4265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5D730ED-2706-CB3B-8E32-F7205C70076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76A86E-D073-8F92-6DD4-0B1D6D963FA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BF08388-FCEA-40BA-2BE8-E4C309DF7D8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3CBF2B5-E7EE-95E1-157B-872244D869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430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Passover 2023 Freedom and Fruitfulness</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April 1,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https://www.myjewishlearning.com/article/maimouna-a-post-passover-celebration/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 wondered about </a:t>
            </a:r>
            <a:r>
              <a:rPr lang="en-US" altLang="en-US" dirty="0" err="1"/>
              <a:t>Memunah</a:t>
            </a:r>
            <a:r>
              <a:rPr lang="en-US" altLang="en-US" dirty="0"/>
              <a:t>: Sephardic Jews have bread fest on the night of the 7</a:t>
            </a:r>
            <a:r>
              <a:rPr lang="en-US" altLang="en-US" baseline="30000" dirty="0"/>
              <a:t>th</a:t>
            </a:r>
            <a:r>
              <a:rPr lang="en-US" altLang="en-US" dirty="0"/>
              <a:t> day.  Ashkenaz still on matzah.  How do they get the yeast so quickly?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 they always had it.</a:t>
            </a:r>
          </a:p>
          <a:p>
            <a:r>
              <a:rPr lang="en-US" b="0" i="0" dirty="0">
                <a:solidFill>
                  <a:srgbClr val="1A3472"/>
                </a:solidFill>
                <a:effectLst/>
              </a:rPr>
              <a:t>Speaker of the Knesset MK Amir Ohana invited the public to a festive </a:t>
            </a:r>
            <a:r>
              <a:rPr lang="en-US" sz="2000" b="0" i="0" kern="1200" dirty="0">
                <a:solidFill>
                  <a:srgbClr val="1A3472"/>
                </a:solidFill>
                <a:effectLst/>
              </a:rPr>
              <a:t>Mimouna event at the Knesset</a:t>
            </a:r>
            <a:br>
              <a:rPr lang="en-US" dirty="0"/>
            </a:br>
            <a:r>
              <a:rPr lang="en-US" b="0" i="0" dirty="0">
                <a:solidFill>
                  <a:srgbClr val="324045"/>
                </a:solidFill>
                <a:effectLst/>
              </a:rPr>
              <a:t> on Wednesday night, April 12, 2023, after the Passover holiday ends, to celebrate the Mimouna here for the first time.</a:t>
            </a:r>
          </a:p>
          <a:p>
            <a:r>
              <a:rPr lang="en-US" altLang="en-US" sz="1050" dirty="0">
                <a:hlinkClick r:id="rId3"/>
              </a:rPr>
              <a:t>https://main.knesset.gov.il/EN/About/Pages/Mimouna5783.aspx</a:t>
            </a:r>
            <a:endParaRPr lang="en-US" altLang="en-US" sz="1050" dirty="0"/>
          </a:p>
          <a:p>
            <a:endParaRPr lang="en-US" altLang="en-US" sz="1050" dirty="0"/>
          </a:p>
          <a:p>
            <a:r>
              <a:rPr lang="en-US" altLang="en-US" dirty="0"/>
              <a:t>European, Ashkenaz Jews have extra day and extra food prohibitions.</a:t>
            </a:r>
          </a:p>
        </p:txBody>
      </p:sp>
    </p:spTree>
    <p:extLst>
      <p:ext uri="{BB962C8B-B14F-4D97-AF65-F5344CB8AC3E}">
        <p14:creationId xmlns:p14="http://schemas.microsoft.com/office/powerpoint/2010/main" val="1085583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1AC63-768F-7931-61F9-3859999A61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580182-561E-4315-D5DA-14172E4951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FD5A478-8F43-32A7-B08B-EF72E56EE9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94664C6-54CA-19A0-1FC5-7A1561DF22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12E50F-BCEB-F6D0-4300-23481EFBFE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5B865D-1D77-5F74-A32A-7EA062F63E69}"/>
              </a:ext>
            </a:extLst>
          </p:cNvPr>
          <p:cNvSpPr>
            <a:spLocks noGrp="1" noChangeArrowheads="1"/>
          </p:cNvSpPr>
          <p:nvPr>
            <p:ph type="body" idx="1"/>
          </p:nvPr>
        </p:nvSpPr>
        <p:spPr>
          <a:xfrm>
            <a:off x="152400" y="4114800"/>
            <a:ext cx="6553200" cy="4876800"/>
          </a:xfrm>
        </p:spPr>
        <p:txBody>
          <a:bodyPr/>
          <a:lstStyle/>
          <a:p>
            <a:pPr algn="l"/>
            <a:r>
              <a:rPr lang="en-US" altLang="en-US" dirty="0"/>
              <a:t>Physical and spiritual, inspection, housecleaning…</a:t>
            </a:r>
          </a:p>
        </p:txBody>
      </p:sp>
      <p:cxnSp>
        <p:nvCxnSpPr>
          <p:cNvPr id="3" name="Straight Connector 2">
            <a:extLst>
              <a:ext uri="{FF2B5EF4-FFF2-40B4-BE49-F238E27FC236}">
                <a16:creationId xmlns:a16="http://schemas.microsoft.com/office/drawing/2014/main" id="{3CABDF76-2CEA-4876-CA38-934CCDB1B43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632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EF4C4-B2C0-9469-5B2C-96ED2291AB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906861-00A1-A14C-8D13-E9D73096DD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4958FE3-1E8C-1FC3-50DF-45CD588DF6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BE5317F-BC49-CCB3-4DDC-F63D63A010B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BE606E5-18A0-192A-C7EB-67B59F5600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73C063-C497-06DA-6621-10E3F827798A}"/>
              </a:ext>
            </a:extLst>
          </p:cNvPr>
          <p:cNvSpPr>
            <a:spLocks noGrp="1" noChangeArrowheads="1"/>
          </p:cNvSpPr>
          <p:nvPr>
            <p:ph type="body" idx="1"/>
          </p:nvPr>
        </p:nvSpPr>
        <p:spPr>
          <a:xfrm>
            <a:off x="152400" y="4114800"/>
            <a:ext cx="6553200" cy="4876800"/>
          </a:xfrm>
        </p:spPr>
        <p:txBody>
          <a:bodyPr/>
          <a:lstStyle/>
          <a:p>
            <a:pPr algn="l"/>
            <a:r>
              <a:rPr lang="en-US" altLang="en-US" dirty="0"/>
              <a:t>And </a:t>
            </a:r>
            <a:r>
              <a:rPr lang="en-US" altLang="en-US" dirty="0" err="1"/>
              <a:t>khamets</a:t>
            </a:r>
            <a:r>
              <a:rPr lang="en-US" altLang="en-US" dirty="0"/>
              <a:t> in my soul.</a:t>
            </a:r>
          </a:p>
        </p:txBody>
      </p:sp>
      <p:cxnSp>
        <p:nvCxnSpPr>
          <p:cNvPr id="3" name="Straight Connector 2">
            <a:extLst>
              <a:ext uri="{FF2B5EF4-FFF2-40B4-BE49-F238E27FC236}">
                <a16:creationId xmlns:a16="http://schemas.microsoft.com/office/drawing/2014/main" id="{8935B83D-1E4F-6A38-7D69-880AC6C14D7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33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E033C-9738-9B60-952C-42D09DE288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BCAF99-4CEF-10C1-279F-A6B01E2DBD8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6E88AFC-7AE1-AE08-6ABD-206EA8E859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4CF0F55-90E8-64EE-0406-789D9979C6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D54EE3-0A10-52E3-9E7E-C9BB72D1F4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2FA365-24FC-1F79-9530-D2AE1DCAA5BC}"/>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https://unitedwithisrael.org/israel-8th-happiest-country-for-second-year-despite-war/</a:t>
            </a:r>
          </a:p>
          <a:p>
            <a:pPr algn="l"/>
            <a:endParaRPr lang="en-US" altLang="en-US" dirty="0"/>
          </a:p>
        </p:txBody>
      </p:sp>
      <p:cxnSp>
        <p:nvCxnSpPr>
          <p:cNvPr id="3" name="Straight Connector 2">
            <a:extLst>
              <a:ext uri="{FF2B5EF4-FFF2-40B4-BE49-F238E27FC236}">
                <a16:creationId xmlns:a16="http://schemas.microsoft.com/office/drawing/2014/main" id="{312933A0-3710-1F1A-0D31-2863B8C19B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99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65E1F-FB17-9655-DA96-9E2F0D0D297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2836348-E4F3-3590-5CD6-D07071E0085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9872E3B-06E4-A224-A773-2A3F994ECC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0B547A6-EBD8-C448-D7D8-2AE51C5F02E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06E9ADE-8C89-E86F-EE20-9A072538D3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5D5A4B-FC9C-1C22-A8B6-13F3B33EF8C8}"/>
              </a:ext>
            </a:extLst>
          </p:cNvPr>
          <p:cNvSpPr>
            <a:spLocks noGrp="1" noChangeArrowheads="1"/>
          </p:cNvSpPr>
          <p:nvPr>
            <p:ph type="body" idx="1"/>
          </p:nvPr>
        </p:nvSpPr>
        <p:spPr>
          <a:xfrm>
            <a:off x="152400" y="4114800"/>
            <a:ext cx="6553200" cy="4876800"/>
          </a:xfrm>
        </p:spPr>
        <p:txBody>
          <a:bodyPr/>
          <a:lstStyle/>
          <a:p>
            <a:pPr algn="l"/>
            <a:r>
              <a:rPr lang="en-US" altLang="en-US" dirty="0"/>
              <a:t>Get rid of </a:t>
            </a:r>
            <a:r>
              <a:rPr lang="en-US" altLang="en-US" dirty="0" err="1"/>
              <a:t>khamets</a:t>
            </a:r>
            <a:endParaRPr lang="en-US" altLang="en-US" dirty="0"/>
          </a:p>
        </p:txBody>
      </p:sp>
      <p:cxnSp>
        <p:nvCxnSpPr>
          <p:cNvPr id="3" name="Straight Connector 2">
            <a:extLst>
              <a:ext uri="{FF2B5EF4-FFF2-40B4-BE49-F238E27FC236}">
                <a16:creationId xmlns:a16="http://schemas.microsoft.com/office/drawing/2014/main" id="{5A84FAD8-736B-E3F7-37C8-5C24B60D0C5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784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CB8D5-394D-8B2E-AF76-F17B11A9AD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439E4A-7767-3413-C9E5-E378CB51C4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8B39F71-B6D6-B6B9-2C50-D9026F1F5C2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4366A0C-640A-58A5-D34D-B5F6F50C91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0E6BBCC-F02B-74D0-A670-B0B52D0489C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A31B735-9845-DD1D-25A5-EB717038D64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9BF21AD-ED16-7F94-630A-F46F4AA5EA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011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126D9-4225-4A0B-3E7B-91102DB242F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83EFAB-B5BF-BA51-7BA2-B35D6CBE3B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A448C50-F38E-C0EA-8726-8BB4089542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FF3A72A-2B10-B6CD-E717-822381E021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8786D6-A9CD-3E41-234C-99330FB8EAF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525811-9FE1-23E6-F7B3-32AC8B49390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57AC3D4-AE8C-7EE3-066C-5EFD08A0BC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461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D5128-D58E-3002-6F4F-BF28BD0053B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743628-BCA4-0BDC-94E5-A55A67E3C6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2F1319A-5E09-0095-1B7A-CE9F605EE7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0B43C1C-781A-8C84-63F1-5B4ABA190DA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9E1EF9B-941A-63E3-FED7-0585A85C2A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A67D062-E909-B8CF-8A2F-5B119DE93904}"/>
              </a:ext>
            </a:extLst>
          </p:cNvPr>
          <p:cNvSpPr>
            <a:spLocks noGrp="1" noChangeArrowheads="1"/>
          </p:cNvSpPr>
          <p:nvPr>
            <p:ph type="body" idx="1"/>
          </p:nvPr>
        </p:nvSpPr>
        <p:spPr>
          <a:xfrm>
            <a:off x="152400" y="4114800"/>
            <a:ext cx="6553200" cy="4876800"/>
          </a:xfrm>
        </p:spPr>
        <p:txBody>
          <a:bodyPr/>
          <a:lstStyle/>
          <a:p>
            <a:r>
              <a:rPr lang="en-US" altLang="en-US" dirty="0"/>
              <a:t>.</a:t>
            </a:r>
          </a:p>
        </p:txBody>
      </p:sp>
      <p:cxnSp>
        <p:nvCxnSpPr>
          <p:cNvPr id="3" name="Straight Connector 2">
            <a:extLst>
              <a:ext uri="{FF2B5EF4-FFF2-40B4-BE49-F238E27FC236}">
                <a16:creationId xmlns:a16="http://schemas.microsoft.com/office/drawing/2014/main" id="{D107614E-FE95-A385-52BB-A3DD0BD3B6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476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9D987-933E-AB03-D5BD-8698FCB597E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65F01B-791C-A1A7-2567-695B37B3B9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E9F3901-0F89-E64F-8BAA-5FBC298B67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1D09D6E0-EA0D-6298-4C9E-27648A6D43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281AD4-4FCB-F59F-F1D0-38F2A7835F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47A9681-ED0B-875D-4E6F-EB65DC401A3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005B0D6-218E-53E2-20F7-B3030912E9B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090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3B0D-6DE0-F558-D244-CFA18941A9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0E2DEF-A44C-B5D5-4CD9-D09D10B86F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7870EEE-D054-CE83-5726-DFC564595F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5BAADE8-50F6-4857-030E-3D302E20E56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D1F017-1DF3-135E-2472-35ECAAB0220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909A32-C77B-4335-3637-6D4D67F25A8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B2CCC85-E167-E348-3A1F-7CD4FCF2E6E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292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7482-7434-A362-258C-72208F6DFE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EF09CE-4712-E77C-CB97-A3B3BA14CBF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CD0EDC0-730A-1963-7D6A-2182DFFCB7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47C4198-1B93-BD9B-051F-73ABF269FAC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F84F064-0FA5-22B8-B308-5CF3259FB7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122C23-E9D5-4D2A-88DB-289F655EAAAE}"/>
              </a:ext>
            </a:extLst>
          </p:cNvPr>
          <p:cNvSpPr>
            <a:spLocks noGrp="1" noChangeArrowheads="1"/>
          </p:cNvSpPr>
          <p:nvPr>
            <p:ph type="body" idx="1"/>
          </p:nvPr>
        </p:nvSpPr>
        <p:spPr>
          <a:xfrm>
            <a:off x="152400" y="4114800"/>
            <a:ext cx="6553200" cy="4876800"/>
          </a:xfrm>
        </p:spPr>
        <p:txBody>
          <a:bodyPr/>
          <a:lstStyle/>
          <a:p>
            <a:pPr algn="l"/>
            <a:r>
              <a:rPr lang="en-US" altLang="en-US" dirty="0"/>
              <a:t>Various degrees of eternal punishment.</a:t>
            </a:r>
          </a:p>
        </p:txBody>
      </p:sp>
      <p:cxnSp>
        <p:nvCxnSpPr>
          <p:cNvPr id="3" name="Straight Connector 2">
            <a:extLst>
              <a:ext uri="{FF2B5EF4-FFF2-40B4-BE49-F238E27FC236}">
                <a16:creationId xmlns:a16="http://schemas.microsoft.com/office/drawing/2014/main" id="{C4E2EF60-CC88-1E3B-C394-414C5D6844D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289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E4362-90B2-5053-61A4-B44832B411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8F6B4D-B7CD-E4D2-4F8E-5C2EB60A5B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BF562D6-30E9-AE29-B8CA-442323F0E1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72B069F-1257-B86E-337C-F0D5273A13B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12BAB4-FE3C-45C8-8F20-CB2A6C6E503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2443BDF-BC1B-B39C-495E-A45CE8B21971}"/>
              </a:ext>
            </a:extLst>
          </p:cNvPr>
          <p:cNvSpPr>
            <a:spLocks noGrp="1" noChangeArrowheads="1"/>
          </p:cNvSpPr>
          <p:nvPr>
            <p:ph type="body" idx="1"/>
          </p:nvPr>
        </p:nvSpPr>
        <p:spPr>
          <a:xfrm>
            <a:off x="152400" y="4114800"/>
            <a:ext cx="6553200" cy="4876800"/>
          </a:xfrm>
        </p:spPr>
        <p:txBody>
          <a:bodyPr/>
          <a:lstStyle/>
          <a:p>
            <a:pPr algn="l"/>
            <a:r>
              <a:rPr lang="en-US" altLang="en-US" dirty="0"/>
              <a:t>Given, is the key.</a:t>
            </a:r>
          </a:p>
        </p:txBody>
      </p:sp>
      <p:cxnSp>
        <p:nvCxnSpPr>
          <p:cNvPr id="3" name="Straight Connector 2">
            <a:extLst>
              <a:ext uri="{FF2B5EF4-FFF2-40B4-BE49-F238E27FC236}">
                <a16:creationId xmlns:a16="http://schemas.microsoft.com/office/drawing/2014/main" id="{A8EAC615-4C01-8E97-769F-1FF063D896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294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9354F-31EE-1332-004E-4C60D82B71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F59A11C-1D53-3249-4208-F1108D6C02E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EC62C79-66AC-7346-CB72-E4F94AA1D4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AD2AAB3-CC23-3843-1642-27246496CC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1DEA18-1F1F-5A2C-1E39-2207D4DA564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CA8F46-0BC7-FED6-67CC-DD79063753A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FB21246-B1F2-F776-C1E1-3CD9E536E2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258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0CED-157C-98C6-F4FA-9D11248F945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819ECA-ECCF-80AF-B26D-4EF0E8777B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08C7F57-DA73-BB56-52AC-C843B8D02CF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2C1ED265-F0FC-AE3F-4CC4-41A00D42C38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34331F-5CFD-3540-19C8-9DA55F8C30E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233C65-AF2A-AE73-F5D4-B16A0190BCB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CB8974F-4B4F-71A5-330D-57C3A7CAAB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8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EE498-6660-7C7C-D12F-09189AE352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59BDE6-42A0-70EE-3420-A07C616A02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B4A6A3F-269C-0261-3C55-15DBE80F38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5F9C025-3925-9D5F-2605-393D21AE3C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258069-3E96-6C0B-82DE-792BBE22EBD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17869B-CA0C-B04B-4CF9-7A2754C1409F}"/>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100" dirty="0"/>
              <a:t>https://unitedwithisrael.org/israel-8th-happiest-country-for-second-year-despite-war/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SW comment:  This considering the VERY high reports of national PTSD.   </a:t>
            </a:r>
            <a:endParaRPr lang="he-IL"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Warfare and joy in the covenantal calling, destiny, purpose of Israel, Jewish JOY available for all nations grafted in, is the source.  Am Yisrael Khi</a:t>
            </a:r>
            <a:r>
              <a:rPr lang="en-US" altLang="en-US" sz="2400" b="1" dirty="0">
                <a:latin typeface="David" panose="020E0502060401010101" pitchFamily="34" charset="-79"/>
                <a:cs typeface="David" panose="020E0502060401010101" pitchFamily="34" charset="-79"/>
              </a:rPr>
              <a:t>.   </a:t>
            </a:r>
            <a:r>
              <a:rPr lang="he-IL" altLang="en-US" sz="2400" b="1" dirty="0">
                <a:latin typeface="David" panose="020E0502060401010101" pitchFamily="34" charset="-79"/>
                <a:cs typeface="David" panose="020E0502060401010101" pitchFamily="34" charset="-79"/>
              </a:rPr>
              <a:t>עם ישראל חי</a:t>
            </a:r>
            <a:endParaRPr lang="en-US" altLang="en-US" sz="2400" b="1" dirty="0">
              <a:latin typeface="David" panose="020E0502060401010101" pitchFamily="34" charset="-79"/>
              <a:cs typeface="David" panose="020E0502060401010101" pitchFamily="34" charset="-79"/>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Go there with us in November!!</a:t>
            </a:r>
          </a:p>
          <a:p>
            <a:pPr algn="l"/>
            <a:endParaRPr lang="en-US" altLang="en-US" dirty="0"/>
          </a:p>
        </p:txBody>
      </p:sp>
      <p:cxnSp>
        <p:nvCxnSpPr>
          <p:cNvPr id="3" name="Straight Connector 2">
            <a:extLst>
              <a:ext uri="{FF2B5EF4-FFF2-40B4-BE49-F238E27FC236}">
                <a16:creationId xmlns:a16="http://schemas.microsoft.com/office/drawing/2014/main" id="{BE14D84D-4121-C186-E809-919235A6EA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881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EF84-3843-98C7-2B26-172B63A5E7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F84151-3159-3442-9810-5B401ECD9D7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D1AD02D-40C3-7BF8-6BC1-295DB6FEBC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AED2599-3444-1B9F-D286-4F6B1F5B4F1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597EC70-9587-BEC1-1CF1-2D0603F50D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BA38EA8-E401-358F-28CA-0A1316CFA6C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03DCDF-9EFB-1D49-80BC-9BADD21090C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441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82E6C-A96F-0F0B-92A3-1546F830366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6843BF-18B5-7BAD-F529-36507E5995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0452BF2-4ABD-A5ED-10F6-F8BD9B067B1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8AE88B8-73E5-8C93-4C15-9E3CBC3477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8A83A7F-1FA6-A6C2-82AA-54281444D0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C31230-3F94-34B3-3747-5A13BE988ED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2079F3D-89D6-CF2B-2A67-0346F83B4A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953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AD7A5-F70E-18CC-071F-00C121C2F21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A6C3DD-F54A-5219-B909-8AB1F9996D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293EFEA-193B-67D1-217F-7290DF61B6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0711213-D6D2-A0DD-9171-AD484512F7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9795318-F409-7C76-6B7C-E78D2FA6AE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6FEA9A-1CD2-28BF-C587-45994D64721A}"/>
              </a:ext>
            </a:extLst>
          </p:cNvPr>
          <p:cNvSpPr>
            <a:spLocks noGrp="1" noChangeArrowheads="1"/>
          </p:cNvSpPr>
          <p:nvPr>
            <p:ph type="body" idx="1"/>
          </p:nvPr>
        </p:nvSpPr>
        <p:spPr>
          <a:xfrm>
            <a:off x="152400" y="4114800"/>
            <a:ext cx="6553200" cy="4876800"/>
          </a:xfrm>
        </p:spPr>
        <p:txBody>
          <a:bodyPr/>
          <a:lstStyle/>
          <a:p>
            <a:pPr algn="l"/>
            <a:r>
              <a:rPr lang="en-US" altLang="en-US" dirty="0"/>
              <a:t>So, apparently, saved people can “lose their reward”</a:t>
            </a:r>
          </a:p>
        </p:txBody>
      </p:sp>
      <p:cxnSp>
        <p:nvCxnSpPr>
          <p:cNvPr id="3" name="Straight Connector 2">
            <a:extLst>
              <a:ext uri="{FF2B5EF4-FFF2-40B4-BE49-F238E27FC236}">
                <a16:creationId xmlns:a16="http://schemas.microsoft.com/office/drawing/2014/main" id="{EDB9BB91-F62E-9C96-0783-D30ADBC8FCD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196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3736-7714-388F-211A-77E30409B0C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E2E628-2FD8-5323-6341-FE0F85F96D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A1472BD-95D8-C009-0E58-296D2A63E55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FFDC073-9150-A09B-3D3C-5A276D52B9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133DBDA-42F4-4E96-7506-B5928C0755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BEEB66E-A80B-EA6D-F006-B2F6417F166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F479C5-F149-BF7E-6253-7AE7324C12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954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9853-0682-06C5-2510-FED462EA8D8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602A21-8104-BE19-5F2D-2356376C71E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D0BD59A-CEC2-F04B-7EDC-8743D9B20E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740D5D0-CAB4-6845-7B90-F937288E5C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69195A-018C-BD7A-B741-257B7033361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2D3FB74-BBF7-BE00-C04D-3C9CAA4DFF6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449A997-82EA-21F4-1747-78B797FFD9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439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888D1-3702-A2F0-CAAC-D91FB109B7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F15EB2-E8F1-C9E7-FEBE-6588784944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AAD0174-43F3-F9FD-9060-0D2DBF77658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A3BB212-3491-7203-8AF8-29423BB68E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C35E0B-4E20-11C8-4EA1-07715E5890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F8C0FBA-C4E6-A5E6-E93F-FC1AADC715A9}"/>
              </a:ext>
            </a:extLst>
          </p:cNvPr>
          <p:cNvSpPr>
            <a:spLocks noGrp="1" noChangeArrowheads="1"/>
          </p:cNvSpPr>
          <p:nvPr>
            <p:ph type="body" idx="1"/>
          </p:nvPr>
        </p:nvSpPr>
        <p:spPr>
          <a:xfrm>
            <a:off x="152400" y="4114800"/>
            <a:ext cx="6553200" cy="4876800"/>
          </a:xfrm>
        </p:spPr>
        <p:txBody>
          <a:bodyPr/>
          <a:lstStyle/>
          <a:p>
            <a:pPr algn="l"/>
            <a:r>
              <a:rPr lang="en-US" altLang="en-US" dirty="0"/>
              <a:t>I am not aware…Ruakh search.</a:t>
            </a:r>
          </a:p>
        </p:txBody>
      </p:sp>
      <p:cxnSp>
        <p:nvCxnSpPr>
          <p:cNvPr id="3" name="Straight Connector 2">
            <a:extLst>
              <a:ext uri="{FF2B5EF4-FFF2-40B4-BE49-F238E27FC236}">
                <a16:creationId xmlns:a16="http://schemas.microsoft.com/office/drawing/2014/main" id="{55BEB627-26ED-E0FF-5A7D-FED701F617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487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4D7BF-F9FB-9F92-8563-6B2F128211C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62E4DA-DE9B-6B6D-DC26-E450040395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EF28882-FFA5-35CA-8DCA-79737E27DE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6C4F66D-BB5C-C2AD-AD2A-E3817E3698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E13977-8EEC-4A63-A695-5CBDAEFD41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F82354-19DE-70F2-0A7C-1027A625C96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C1BBC07-4F63-3BDD-8731-750B32A595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740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EA799-11F2-106C-54A1-E2A93FA76A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2389DC-C303-5C7D-0849-326EC5CB99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4583A62-329D-0A55-FD3E-84CD8AC480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D0D7A6F-3569-D664-54EE-2F75D76CC6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E1DD24E-342C-B788-DA8B-9D0A723F47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EFE918A-70E4-7F48-1E4A-8FD4F99A5EB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6729E8F-600F-D557-1207-6F631D40272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2707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5339D-CECF-3553-2AA0-4CB721BE40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529EDE1-F402-2158-326D-8CB878ABE3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04AC9EE-41BB-2C05-92E6-4CEC35277CD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F17D5B8-DCFD-D849-0083-F1B3C5558F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D7E4AE-EF78-5D34-A1F5-D7C5920F5F2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FDB037-F021-7B2F-55F5-BF60EAA84BB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666912B-516B-60FD-4CC0-D7BB082EE4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014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D32B-7818-3924-BB9D-0F1D16185D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AA4121-B3F1-9494-0FB5-DA8756A628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C6D4E8C-EF15-6BC4-6DF6-E0941CD1B2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CD05CEA-2AA5-E6A8-5E2A-5DDEC2507D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79E76E-0F58-BBFD-7CBB-BE32A7FC2C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F26808-C1D3-3673-23BB-0D172913781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D6A3017-A8C0-3000-285A-260B6C7D27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81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1B6BC-2B1D-343A-E4B6-0EFC28468B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F2C24C1-E519-B4B2-57BA-907B238179D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754108D-35D8-CCC3-FF74-DC053ACF06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27271A7C-2E11-D584-821D-0E07C2EB1E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EE4208A-E18E-1CC4-1D12-90522AF982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7B0A17A-D5DC-54BC-C1A3-598BE905F57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01B4022-06DF-9672-27E5-FE54531D56F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39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1486-CB6C-D34C-91B9-F953A620772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AF7A29A-9E0A-B881-0FC4-DD5249C0534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A59FF18-5B50-2A95-9503-C040CFD01B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D58FCA7-255E-8462-EFFD-B280704E21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FDC071-AC30-B2F7-0DCF-F0D5E5C822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CF6D6DE-30E9-4B62-89A8-C49FAD0CB3DB}"/>
              </a:ext>
            </a:extLst>
          </p:cNvPr>
          <p:cNvSpPr>
            <a:spLocks noGrp="1" noChangeArrowheads="1"/>
          </p:cNvSpPr>
          <p:nvPr>
            <p:ph type="body" idx="1"/>
          </p:nvPr>
        </p:nvSpPr>
        <p:spPr>
          <a:xfrm>
            <a:off x="152400" y="4114800"/>
            <a:ext cx="6553200" cy="4876800"/>
          </a:xfrm>
        </p:spPr>
        <p:txBody>
          <a:bodyPr/>
          <a:lstStyle/>
          <a:p>
            <a:pPr algn="l"/>
            <a:r>
              <a:rPr lang="en-US" altLang="en-US" dirty="0"/>
              <a:t>Giving account of our sins, inventory, seems dreadful, HOWEVER</a:t>
            </a:r>
          </a:p>
        </p:txBody>
      </p:sp>
      <p:cxnSp>
        <p:nvCxnSpPr>
          <p:cNvPr id="3" name="Straight Connector 2">
            <a:extLst>
              <a:ext uri="{FF2B5EF4-FFF2-40B4-BE49-F238E27FC236}">
                <a16:creationId xmlns:a16="http://schemas.microsoft.com/office/drawing/2014/main" id="{BF8BABCA-F30E-2A67-A1CD-1C1C817E5CF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415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46C9F-B49D-B9AC-BF62-D246BD649B4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102640-AF28-CE97-EE50-DADA0BC5D5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B7D19C0-A43B-E850-72E7-87C36120A93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7BF1DE3-3962-A203-5753-D54DA3D53F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B9A2AB5-F156-54F3-AB44-0E336B2B4B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273B67-1615-4751-A33B-A0DACA6B89C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F23CF6D-207E-99AA-2943-C19336B303B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328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CF595-5ABD-8BE3-685C-85B036702A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A91697-A920-CD1C-4C66-A81A8575C50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46CC457-1FFA-E672-D977-66BC67F17B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D5D4502-FD51-F9CA-3003-52FA274F3A6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9574523-2081-9383-D6F1-BFB56FED20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A78B36-3674-27BB-BD3F-E82384B4DEE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5F87399-1EBC-963C-F580-A45A84CCFC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434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BE02-78E3-ED46-8A78-566A6598E9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754BE94-1ACE-7E1E-6E24-B2369D02C0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0675A74-5705-E649-725F-5618C4EADAA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7BE106E-C8BE-3234-9718-779F6AA4B23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4885BA2-D226-23A9-0FD2-DB6E3A2BDF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285DD8-5EFF-7511-02DA-464DFEF4B87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B49491A-8224-1D3A-7492-A057F4C583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367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A33-F959-BC0A-F256-DE6CF6D8272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36254A-8247-47EB-68D9-144DB2455C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F359C85-1271-FE96-D0AA-3F7668BDA87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4B8E677-05E8-DDC5-D4B8-C3C691B265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4D17F36-3F6A-338A-2143-653614CD59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28D71A-FE79-68B9-20FB-FBBCCCF0A5A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4800251-EC2B-5A5E-F786-40FBBA33D4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206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1ABF0-9639-5D0A-2092-36A4967A74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229BD0-CABE-F2B2-1A12-80C42726AF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6B2B7D2-96B7-6F9C-BD70-32CB1EE303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9F530A6-60CD-4079-5202-B04621B0B0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B1130AF-0730-FFFA-0DF3-5A6EA5D615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0EFF3B-9105-5C10-873E-AF0AB1B73CC8}"/>
              </a:ext>
            </a:extLst>
          </p:cNvPr>
          <p:cNvSpPr>
            <a:spLocks noGrp="1" noChangeArrowheads="1"/>
          </p:cNvSpPr>
          <p:nvPr>
            <p:ph type="body" idx="1"/>
          </p:nvPr>
        </p:nvSpPr>
        <p:spPr>
          <a:xfrm>
            <a:off x="152400" y="4114800"/>
            <a:ext cx="6553200" cy="4876800"/>
          </a:xfrm>
        </p:spPr>
        <p:txBody>
          <a:bodyPr/>
          <a:lstStyle/>
          <a:p>
            <a:r>
              <a:rPr lang="en-US" baseline="30000" dirty="0"/>
              <a:t>2 Cor 8.18-20 </a:t>
            </a:r>
            <a:r>
              <a:rPr lang="en-US" dirty="0"/>
              <a:t>We are sending along with him the brother whose fame in connection with the Good News has spread throughout all of Messiah’s communities. Not only that, but he has also been appointed by the communities as our travel companion with this </a:t>
            </a:r>
            <a:r>
              <a:rPr lang="en-US" u="sng" dirty="0"/>
              <a:t>gracious</a:t>
            </a:r>
            <a:r>
              <a:rPr lang="en-US" dirty="0"/>
              <a:t> gift, which is administered by us for the glory of the Lord Himself and to show our eagerness to help. We are taking this precaution, so that no one will blame us in regard to the way we administer this </a:t>
            </a:r>
            <a:r>
              <a:rPr lang="en-US" u="sng" dirty="0"/>
              <a:t>generous</a:t>
            </a:r>
            <a:r>
              <a:rPr lang="en-US" dirty="0"/>
              <a:t> gift. </a:t>
            </a:r>
          </a:p>
          <a:p>
            <a:r>
              <a:rPr lang="en-US" altLang="en-US" dirty="0"/>
              <a:t>To Jerusalem, and double checking.</a:t>
            </a:r>
          </a:p>
        </p:txBody>
      </p:sp>
      <p:cxnSp>
        <p:nvCxnSpPr>
          <p:cNvPr id="3" name="Straight Connector 2">
            <a:extLst>
              <a:ext uri="{FF2B5EF4-FFF2-40B4-BE49-F238E27FC236}">
                <a16:creationId xmlns:a16="http://schemas.microsoft.com/office/drawing/2014/main" id="{2453AE91-1974-E5E9-4F21-FDFA1E9F7D2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782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605D-A30B-578C-BCFF-683B7EBDBEC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8B2C9A-D1C9-FD10-3705-67483C33CBE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A2665BF-345B-A252-9B17-ED2167C94A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1BBAFA0-D883-0F56-3493-673C51CBFB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682E149-DB93-B392-EAEE-5C4BDDD7CE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4C1485F-9221-619E-0578-D2F0D3CCACC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F556F5-3348-E55E-3CC5-2F1939F90D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085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43309-10A9-FDBE-5547-D02FE86090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86967C-5CE9-8B73-1D5F-249E593E04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E0EA7A1-97E2-7B72-CD06-BDD627AE8A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C4430B8-245F-54B3-F44C-14E6BF15ECB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F33114-33E5-D34B-7374-011F9C80B16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4B25B38-3E81-0104-174C-5C220B16527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125C695-496E-EC10-068A-EB18F3E1A6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594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B7D28-64DB-3509-9ECD-44E3C2A960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8C4DB46-068B-522C-AE95-664A3B226D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7A8E74E-15C6-D4AE-0047-1D2341A094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A5DC22D-BD53-AEAF-2539-AD1BB8A9BF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C4FCED1-7526-DC54-9B31-10488772355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4E067E-4E9C-BE58-3657-7AFF3C3F817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0CEDC63-7668-6190-8F18-28D15F7087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839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E04E6-BBE1-4303-7208-42BFFECC445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363625-E4FB-ADF4-6E91-1414A9F237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F227A92-9BEB-0409-8FD0-DF33F4F5EA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B09FECE-D558-D13C-888E-741898BB7F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7349FE-2213-F831-0902-489CD2F806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400E66-8631-D66A-ABB4-7102D6ABFD8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Police background check on all $ handlers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Two people count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Check writer is NOT check signer,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two signatures on checks,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detailed reports available on requests.</a:t>
            </a:r>
          </a:p>
          <a:p>
            <a:pPr algn="l"/>
            <a:endParaRPr lang="en-US" altLang="en-US" dirty="0"/>
          </a:p>
        </p:txBody>
      </p:sp>
      <p:cxnSp>
        <p:nvCxnSpPr>
          <p:cNvPr id="3" name="Straight Connector 2">
            <a:extLst>
              <a:ext uri="{FF2B5EF4-FFF2-40B4-BE49-F238E27FC236}">
                <a16:creationId xmlns:a16="http://schemas.microsoft.com/office/drawing/2014/main" id="{C65422CE-C644-5154-0D30-3AFDC2513C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29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2CD4-1BCB-1ED4-28ED-50DDE5BE0B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7E74CA-D7D6-109B-CC9E-301B477DC9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D973BD7-CB03-0CE4-D02B-EB64BE013E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E26668D-572E-7462-BB2C-7078BBD302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6BAD783-18D2-78B0-2690-5C55035157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750D0BF-19A3-4A3D-40D9-6CF832DAA96C}"/>
              </a:ext>
            </a:extLst>
          </p:cNvPr>
          <p:cNvSpPr>
            <a:spLocks noGrp="1" noChangeArrowheads="1"/>
          </p:cNvSpPr>
          <p:nvPr>
            <p:ph type="body" idx="1"/>
          </p:nvPr>
        </p:nvSpPr>
        <p:spPr>
          <a:xfrm>
            <a:off x="152400" y="4114800"/>
            <a:ext cx="6553200" cy="4876800"/>
          </a:xfrm>
        </p:spPr>
        <p:txBody>
          <a:bodyPr/>
          <a:lstStyle/>
          <a:p>
            <a:pPr algn="l"/>
            <a:r>
              <a:rPr lang="en-US" altLang="en-US" dirty="0"/>
              <a:t>She and husband Kobi Israeli been in our home for a Shabbat dinner when invited by our son.</a:t>
            </a:r>
          </a:p>
        </p:txBody>
      </p:sp>
      <p:cxnSp>
        <p:nvCxnSpPr>
          <p:cNvPr id="3" name="Straight Connector 2">
            <a:extLst>
              <a:ext uri="{FF2B5EF4-FFF2-40B4-BE49-F238E27FC236}">
                <a16:creationId xmlns:a16="http://schemas.microsoft.com/office/drawing/2014/main" id="{B07BDFE4-D097-77E9-CE64-8E35304EC7E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248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43BC-0DC0-EC9B-7DCE-6CB7D9ED83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8B756FC-F65C-A350-EA87-94FE1DD577A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F608B76-6461-3606-E5F9-F9C1289989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B094D81-EA55-A25E-82BC-E453FA88908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EDC735-96FF-F649-DF70-DA2ED2C0F9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FE810B3-4240-65BD-CB76-F7755E1932E1}"/>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3B8F87D-B678-9D75-8F77-46A2329F667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579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2C7BC-5C07-9460-C26C-B5B056EEC6B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0E4C24-84CF-A370-B1AA-E4556C29E6A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257D6E2-328A-A028-9A6A-718B6771894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034F49C-A374-E57A-0F54-FB7508CFF40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CD7A3A-C68F-C737-4D1E-49162EE4D89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BE710B-F698-EA9A-35D2-5C92C7DA8466}"/>
              </a:ext>
            </a:extLst>
          </p:cNvPr>
          <p:cNvSpPr>
            <a:spLocks noGrp="1" noChangeArrowheads="1"/>
          </p:cNvSpPr>
          <p:nvPr>
            <p:ph type="body" idx="1"/>
          </p:nvPr>
        </p:nvSpPr>
        <p:spPr>
          <a:xfrm>
            <a:off x="152400" y="4114800"/>
            <a:ext cx="6553200" cy="4876800"/>
          </a:xfrm>
        </p:spPr>
        <p:txBody>
          <a:bodyPr/>
          <a:lstStyle/>
          <a:p>
            <a:pPr algn="l"/>
            <a:r>
              <a:rPr lang="en-US" altLang="en-US" dirty="0"/>
              <a:t>This is parallel to our own membership renewal.   Reinforced a practice that I had neglected, gotten some resistance, but just did.  I really treasure your responses, and plan to respond to your great comments.  </a:t>
            </a:r>
          </a:p>
        </p:txBody>
      </p:sp>
      <p:cxnSp>
        <p:nvCxnSpPr>
          <p:cNvPr id="3" name="Straight Connector 2">
            <a:extLst>
              <a:ext uri="{FF2B5EF4-FFF2-40B4-BE49-F238E27FC236}">
                <a16:creationId xmlns:a16="http://schemas.microsoft.com/office/drawing/2014/main" id="{0134609E-21C6-58BC-67E2-DDA273FE1F5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66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662F-56B0-58E3-2564-8E54C381B7C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4692FF-B1DF-8788-CA87-B6958818EA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09C26618-6543-251A-B424-1FE93FDA13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BA3C0F9-D1B1-607B-C726-21A45E29BB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E2E7AFE-BDEB-A6A8-86EE-C766D59E94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48A1EB-3F3E-016D-F0A3-91B61E6CCBAD}"/>
              </a:ext>
            </a:extLst>
          </p:cNvPr>
          <p:cNvSpPr>
            <a:spLocks noGrp="1" noChangeArrowheads="1"/>
          </p:cNvSpPr>
          <p:nvPr>
            <p:ph type="body" idx="1"/>
          </p:nvPr>
        </p:nvSpPr>
        <p:spPr>
          <a:xfrm>
            <a:off x="152400" y="4114800"/>
            <a:ext cx="6553200" cy="4876800"/>
          </a:xfrm>
        </p:spPr>
        <p:txBody>
          <a:bodyPr/>
          <a:lstStyle/>
          <a:p>
            <a:pPr algn="l"/>
            <a:r>
              <a:rPr lang="en-US" altLang="en-US" dirty="0"/>
              <a:t>I have to fill this out yearly, as do all here and around the country and the world who are IAMCS members.  Our renewal is parallel to this.</a:t>
            </a:r>
          </a:p>
          <a:p>
            <a:pPr algn="l"/>
            <a:r>
              <a:rPr lang="en-US" altLang="en-US" dirty="0"/>
              <a:t>In addition, Jeremy and I have an accountability form as leaders about our synagogue practice of Shabbat, holidays, liturgy</a:t>
            </a:r>
          </a:p>
        </p:txBody>
      </p:sp>
      <p:cxnSp>
        <p:nvCxnSpPr>
          <p:cNvPr id="3" name="Straight Connector 2">
            <a:extLst>
              <a:ext uri="{FF2B5EF4-FFF2-40B4-BE49-F238E27FC236}">
                <a16:creationId xmlns:a16="http://schemas.microsoft.com/office/drawing/2014/main" id="{90396578-00EE-A0DB-E36D-E861738D54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470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F32E9-F2C0-18C2-BE7D-62AB99C6CB3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388FC1-5B8F-6400-A93F-3FF75C3411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CA50B82-1EEB-B870-4095-34513FF8080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66961D4-C2B0-6A64-54D3-6302B55BCD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0A5C71-ADB5-4650-0EE3-0DFA3FA54B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94CB3C-7219-6868-4117-573F2E978BD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2812C1B-AAA9-3795-900B-E70BF262004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040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FCE6-3F11-DA31-1CC4-776CF8D79FB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432997B-B659-F053-5ED9-9E76B2A08B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72A7E7E-2BD7-8E02-21C7-7F2FA017227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3FE6D32-15D0-0A18-D7AC-65F2BEEC8F4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05AB55-130C-F4FC-8516-9ACF6BE7316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5AF390-BF3C-1CE4-7FAE-B34A53C6B54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87225E9-E6D6-458F-9D72-C915535363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967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B91BA-899F-1098-CF3C-C1ABB1654A2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CAA20E-4D11-F779-B8FF-4F03710930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A43AC32-AEFC-35B2-1184-ABDED33CC4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62A997EB-85B9-BED7-D2C9-26ED01BFD7C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6DC3B8-6974-0CFA-A921-824427C4D5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095B70-744D-16FC-F59A-BFCC7944374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DFBD5BB-454A-14FD-BD35-02AE9FC11E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1620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B037B-9A21-1CD3-DE2F-49D2B2FF08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0FB072-E92F-5A25-EED0-FC499A75F29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2E53B896-6FE1-ACAF-2C54-8CFB1712CD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9FE4F29-AD43-638B-BB8B-883F3DF1F7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7C42D8-BE74-AE73-B936-F93C61BE51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2B794B0-E31F-A1FB-B441-D3B5994726E1}"/>
              </a:ext>
            </a:extLst>
          </p:cNvPr>
          <p:cNvSpPr>
            <a:spLocks noGrp="1" noChangeArrowheads="1"/>
          </p:cNvSpPr>
          <p:nvPr>
            <p:ph type="body" idx="1"/>
          </p:nvPr>
        </p:nvSpPr>
        <p:spPr>
          <a:xfrm>
            <a:off x="152400" y="4114800"/>
            <a:ext cx="6553200" cy="4876800"/>
          </a:xfrm>
        </p:spPr>
        <p:txBody>
          <a:bodyPr/>
          <a:lstStyle/>
          <a:p>
            <a:pPr algn="l"/>
            <a:r>
              <a:rPr lang="en-US" altLang="en-US" dirty="0"/>
              <a:t>It DOESN’T say yes or no about speaking in tongues, glossolalia, unknown languages.</a:t>
            </a:r>
          </a:p>
          <a:p>
            <a:pPr algn="l"/>
            <a:r>
              <a:rPr lang="en-US" altLang="en-US" dirty="0"/>
              <a:t>Many think that doing so is a heavenly prayer language, many think that is false and an expression of Satan.  “enables us to live a G-</a:t>
            </a:r>
            <a:r>
              <a:rPr lang="en-US" altLang="en-US" dirty="0" err="1"/>
              <a:t>dly</a:t>
            </a:r>
            <a:r>
              <a:rPr lang="en-US" altLang="en-US" dirty="0"/>
              <a:t> life”  key</a:t>
            </a:r>
          </a:p>
        </p:txBody>
      </p:sp>
      <p:cxnSp>
        <p:nvCxnSpPr>
          <p:cNvPr id="3" name="Straight Connector 2">
            <a:extLst>
              <a:ext uri="{FF2B5EF4-FFF2-40B4-BE49-F238E27FC236}">
                <a16:creationId xmlns:a16="http://schemas.microsoft.com/office/drawing/2014/main" id="{AD9BC044-E75D-1059-5FEF-E7DA5EAE32A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6558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0064-0013-D9E1-5FB2-CE6B91A89C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6F0C31-0D3A-94AB-E008-3CB34C6308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39509A6-2CE8-DFC2-8ABE-445CCC128A2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B1CCCEC-9CA2-8E59-B233-7DD485BCD1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5694C5-E737-E6C5-5A0F-0F700C141F6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436E49-DA3A-E92D-7850-C6C592F0ED1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663F9ED-8469-DB6D-3F6E-8F53721B065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607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F623-E87B-608F-1678-7071825CAC9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E29D0B-D58C-ECDD-3356-10F934A8E2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B7467D0-A549-5B6A-5CFE-AFDC09924E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9CDFC97-2A22-32B9-A8FF-2E320C8A83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F6AB47-A61E-059C-AAAB-94B7346C70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3D51ED8-C221-A639-0F13-09A07E413E1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FC2ED13-D591-B662-C511-05B290611C2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514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0B687-B821-2DD7-8EC9-26CFCA744C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3DED640-5D96-90C1-D89E-E1C39DDDD69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F3CAF15-D674-9F7E-DBA2-607C9B4366B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8979D71-BB25-A117-7E41-1E5513778A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5418316-B971-9CCD-E615-0A6583227AA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F1D024-1580-A7B6-8644-619B94A452B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1BE2F17-704F-9123-4223-409A8A3268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47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2A8A-991E-A3CA-409D-6A01F6D3C0D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F2B280-518A-1536-6450-4911CA47C4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251E6AF-BAD3-2516-9D69-0A0631EA575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589AA0F8-32B4-963D-29A0-B0D3C22B48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8518C3-91F1-8534-DF15-1D63C363CE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AED047-CEFA-5748-E5FB-E5E8053A1D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7B90DB-6B36-946D-FA43-BADA1B9DEC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185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6CC8E-AC4D-AB41-D031-14D2F0F1AE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B7C9EC-8EE7-C74A-3F3C-43DDC078E4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F4EC519-B723-913F-224C-04BB910A92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11CCD2F-822F-4F4C-3540-DDC716EBDA7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0F6C34-0DDA-E2F8-3C29-E5496CFA3E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B29685B-3159-2A1D-0487-FD2E2FFAFB6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B960A4C-FAC3-BD26-01CF-2B93C8653ED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8788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75D2-9DC3-9AC2-7FBB-5B511D0AF5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622ADE-07D3-C306-F3F2-3B23E6FD03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7EDD741-8C0E-29DF-7197-F3FDD0E274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7E54821C-4F5D-2D1D-9B7D-FD4E501778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D202BA5-7886-B80E-1307-0DB6E81904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816BFBD-A7B2-220A-1D39-8BC264FC8D9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409F529-87CD-9DBE-03AB-D920C15EF6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717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2D31-CE62-A828-BFDE-C127DAFA62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5574A3-AF19-61A3-65B0-305AFAF2AC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426AF89B-CBC6-ECE0-24D5-B95D8707DC5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2F42369-5CBE-E80E-66B1-4674EB25C24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EFA068-F858-5B12-B8C6-3E4CB3FA975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FC69BE-943C-1801-CA52-2C2B438B659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5045BE8-AA0B-B21F-A504-84A2CA144D8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7295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C05ED-B77F-B389-7BBF-9C01D62B0E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9694292-FA46-9A4F-8DE1-353267A893E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B46C668-9746-3B75-A832-350EE169494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44EBA79-2285-97FB-C94F-746C165A0F3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EF081E5-EB2A-A354-CCAE-E48BEA6B40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452F2B-D4B1-F3FE-A683-B223128FCC8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5EAB03-3C3B-F3E1-169C-16AEF4A4B2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7069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35601-7917-DAD3-4702-5C59A5CD3C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94D74B-5941-350D-F746-35A0D25224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EC69CA9B-D07E-51EA-D096-923DA1FC2B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2D88CF20-7531-550B-FD63-717F95B143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99D040B-561A-EA3C-A4AC-1B1429DD781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81D652E-CF14-AADA-B42E-F768F82F9986}"/>
              </a:ext>
            </a:extLst>
          </p:cNvPr>
          <p:cNvSpPr>
            <a:spLocks noGrp="1" noChangeArrowheads="1"/>
          </p:cNvSpPr>
          <p:nvPr>
            <p:ph type="body" idx="1"/>
          </p:nvPr>
        </p:nvSpPr>
        <p:spPr>
          <a:xfrm>
            <a:off x="152400" y="4114800"/>
            <a:ext cx="6553200" cy="4876800"/>
          </a:xfrm>
        </p:spPr>
        <p:txBody>
          <a:bodyPr/>
          <a:lstStyle/>
          <a:p>
            <a:pPr algn="l"/>
            <a:r>
              <a:rPr lang="en-US" altLang="en-US" dirty="0"/>
              <a:t>No specific statement on the Rapture, pre-Trib, mid-Trib, post Trib</a:t>
            </a:r>
          </a:p>
        </p:txBody>
      </p:sp>
      <p:cxnSp>
        <p:nvCxnSpPr>
          <p:cNvPr id="3" name="Straight Connector 2">
            <a:extLst>
              <a:ext uri="{FF2B5EF4-FFF2-40B4-BE49-F238E27FC236}">
                <a16:creationId xmlns:a16="http://schemas.microsoft.com/office/drawing/2014/main" id="{EB0ED834-59BB-B555-994F-8938B3DB1A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938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D83C2-7F50-F2F7-1D03-BC1917DF147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20D813-1D75-FA86-3BE2-A6B57ED692D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BBD9C1D-6964-7960-5B25-1340A69342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AADF213-D756-9BB4-B219-41F6020468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3A7F54-40D4-1FCD-3023-BB0EDB3174A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C2B17DE-F8E8-E5A8-F792-7F2A958AAA9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198C8B3-3532-B932-7045-E98C6957D58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358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35139-55EA-B583-C5B4-18BCC7245BC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F797432-716C-D4C7-29F5-8E07F085360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5DC32B2F-E628-086D-476B-46098B33EE4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826D831-7756-7D8D-D288-40F3271026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F3C38BF-E820-C0D5-375E-931B417A20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982E7A3-D047-E4DE-8481-4B8497657441}"/>
              </a:ext>
            </a:extLst>
          </p:cNvPr>
          <p:cNvSpPr>
            <a:spLocks noGrp="1" noChangeArrowheads="1"/>
          </p:cNvSpPr>
          <p:nvPr>
            <p:ph type="body" idx="1"/>
          </p:nvPr>
        </p:nvSpPr>
        <p:spPr>
          <a:xfrm>
            <a:off x="152400" y="4114800"/>
            <a:ext cx="6553200" cy="4876800"/>
          </a:xfrm>
        </p:spPr>
        <p:txBody>
          <a:bodyPr/>
          <a:lstStyle/>
          <a:p>
            <a:pPr algn="l"/>
            <a:r>
              <a:rPr lang="en-US" altLang="en-US" dirty="0"/>
              <a:t>I have an ordination renewal questionnaire even more detailed about my practices.  PLUS</a:t>
            </a:r>
          </a:p>
        </p:txBody>
      </p:sp>
      <p:cxnSp>
        <p:nvCxnSpPr>
          <p:cNvPr id="3" name="Straight Connector 2">
            <a:extLst>
              <a:ext uri="{FF2B5EF4-FFF2-40B4-BE49-F238E27FC236}">
                <a16:creationId xmlns:a16="http://schemas.microsoft.com/office/drawing/2014/main" id="{91AA1F4F-C905-D9A7-29C4-22F917C1CB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0450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04FA7-451C-B582-6054-99E0937219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7ACB91-03BE-BD57-EBB9-5A6BFEC3A7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91D98AD-7CF5-A832-96F7-971EB539F8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A57AC040-A767-B5F3-3D7D-04D144D780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2F6EE82-0C9F-27E5-736F-DA693962CB4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EEA3773-23E7-5427-0B36-19CD8AE2EA2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7FF468E-F8A0-52D8-ABFF-69D53F6495A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8434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B89D8-3D9B-188E-D79E-FD80FECDF67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A571E22-8DA0-A309-9F6E-963BC4EAC5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2890EDC-81F9-56E2-F6A8-C5B1DAFF34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9BED2328-6E8A-F252-5BBD-98AD1454E8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A343545-08A7-9113-C617-2D8A68B457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D90C81-762C-B22A-21D8-5A63E7342BA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E563B56-5255-2017-5D94-5A2D54E7F3E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048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09A61-8264-54D3-A759-175AF76F425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EAAB46-1CA4-8F27-18DF-D38D050A153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8A04FC0C-E67F-C3C9-353F-BB6170E01CD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22E4CA7-B0E2-AC46-A7CD-FABAFAA6C2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7293F5-08EB-57DE-7C24-427296640F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4A00C9-4621-87C0-0BDC-D355C7C267B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68EDEA4-968A-8213-D7E0-DC18AF033DC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88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5391-2F40-FF1A-5116-9E047CD885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CFD6E31-1611-288B-3FB5-C33701958FC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02BDD14-9687-3CE6-ED51-F332ACA177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EA8F686-ABD6-4B86-227F-0608563135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F4B459-8332-9A60-61D4-39AFB1604D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C99419-D69B-141E-6C5A-D27D693CFF7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4184637-1B86-6DEF-B9A6-D8C6EC90B4C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706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7127-9B7A-3F0A-24C8-3C6CA76CF1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499F124-4732-4EEE-74C1-FC04659447B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4F8FA75-D256-81C0-A31F-F7A6D8172B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B540962-FF48-EC11-FB73-176AA97468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AFF3E9-FDAE-9B87-F2BA-9A3DAB0A0B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D29527-C341-F677-4D61-622C066785B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C43FDCD-2D81-5B45-83A0-3D9F1C1D160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0948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7A3CA-6AD4-28F6-E49B-E54824AF27A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B7BA286-0F6F-6645-E0FC-64CFCD970C0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AC06C08-65B4-C500-4612-34AD9CAC1B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F79DDCDE-372A-52E9-8587-7146DF450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0BBF5A-DAD8-78DD-C85E-933D194A88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25C9C4-94A6-8547-B2BE-A3E632E26E9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D4567F1-E149-641D-69F7-F5914F6F9B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0218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BFB8-A037-1D64-A88A-A79F43E7324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239C39-7221-BD4D-9CEF-83D9D78659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EB021C9-2FDA-A7C5-F66E-CEB3DAB3EE1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AE8D183-1D3E-C64A-DF7C-2B604A5C6E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B165F72-17D1-C4E4-2699-DA9C75462E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81F502-1EE6-C324-9A29-DC281790A5F6}"/>
              </a:ext>
            </a:extLst>
          </p:cNvPr>
          <p:cNvSpPr>
            <a:spLocks noGrp="1" noChangeArrowheads="1"/>
          </p:cNvSpPr>
          <p:nvPr>
            <p:ph type="body" idx="1"/>
          </p:nvPr>
        </p:nvSpPr>
        <p:spPr>
          <a:xfrm>
            <a:off x="152400" y="4114800"/>
            <a:ext cx="6553200" cy="4876800"/>
          </a:xfrm>
        </p:spPr>
        <p:txBody>
          <a:bodyPr/>
          <a:lstStyle/>
          <a:p>
            <a:pPr algn="l"/>
            <a:r>
              <a:rPr lang="en-US" altLang="en-US" dirty="0"/>
              <a:t>Someone asked me, how do we access these guys. We’ve never made it accessible, and we wanted to do so without giving their private information.</a:t>
            </a:r>
          </a:p>
        </p:txBody>
      </p:sp>
      <p:cxnSp>
        <p:nvCxnSpPr>
          <p:cNvPr id="3" name="Straight Connector 2">
            <a:extLst>
              <a:ext uri="{FF2B5EF4-FFF2-40B4-BE49-F238E27FC236}">
                <a16:creationId xmlns:a16="http://schemas.microsoft.com/office/drawing/2014/main" id="{8D17D038-A60A-499C-A489-8FED3C1239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0359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8558-5080-EE08-B809-EFCE0C3DE3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E0C981D-F0B8-E035-1779-B1E142B9A15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D52A2382-9FC5-7ACB-B588-930B5F3C8B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E54AFB2-93EF-2010-3CA5-8EC19945AB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BC3DF4-AFD4-40F1-93D6-F46FB38692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1372B51-BCF6-61F9-1E89-03CE823C85BA}"/>
              </a:ext>
            </a:extLst>
          </p:cNvPr>
          <p:cNvSpPr>
            <a:spLocks noGrp="1" noChangeArrowheads="1"/>
          </p:cNvSpPr>
          <p:nvPr>
            <p:ph type="body" idx="1"/>
          </p:nvPr>
        </p:nvSpPr>
        <p:spPr>
          <a:xfrm>
            <a:off x="152400" y="4114800"/>
            <a:ext cx="6553200" cy="4876800"/>
          </a:xfrm>
        </p:spPr>
        <p:txBody>
          <a:bodyPr/>
          <a:lstStyle/>
          <a:p>
            <a:pPr algn="l"/>
            <a:r>
              <a:rPr lang="en-US" altLang="en-US" dirty="0"/>
              <a:t>I have an ordination renewal questionnaire even more detailed about my practices.  PLUS</a:t>
            </a:r>
          </a:p>
        </p:txBody>
      </p:sp>
      <p:cxnSp>
        <p:nvCxnSpPr>
          <p:cNvPr id="3" name="Straight Connector 2">
            <a:extLst>
              <a:ext uri="{FF2B5EF4-FFF2-40B4-BE49-F238E27FC236}">
                <a16:creationId xmlns:a16="http://schemas.microsoft.com/office/drawing/2014/main" id="{9C2C09BB-F0A1-6740-7947-C2537E98145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659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C165-14A0-ACA1-E783-3D6D6CE1D89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696D54E-0C82-3BB4-0EF8-A36C4E4C5D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AC9CB5C8-09A3-7835-E5BF-FBC897AD83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385739C7-B25A-4F8B-30F4-19CB6E0FD5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44DC5A-017D-BC7F-438F-77A029234FD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CD91F94-4E3C-7252-1E54-EB9B6A300F63}"/>
              </a:ext>
            </a:extLst>
          </p:cNvPr>
          <p:cNvSpPr>
            <a:spLocks noGrp="1" noChangeArrowheads="1"/>
          </p:cNvSpPr>
          <p:nvPr>
            <p:ph type="body" idx="1"/>
          </p:nvPr>
        </p:nvSpPr>
        <p:spPr>
          <a:xfrm>
            <a:off x="152400" y="4114800"/>
            <a:ext cx="6553200" cy="4876800"/>
          </a:xfrm>
        </p:spPr>
        <p:txBody>
          <a:bodyPr/>
          <a:lstStyle/>
          <a:p>
            <a:pPr algn="l"/>
            <a:r>
              <a:rPr lang="en-US" altLang="en-US" dirty="0"/>
              <a:t>“Yes dear.” He didn’t challenge her.  What if Adam intervened?</a:t>
            </a:r>
          </a:p>
        </p:txBody>
      </p:sp>
      <p:cxnSp>
        <p:nvCxnSpPr>
          <p:cNvPr id="3" name="Straight Connector 2">
            <a:extLst>
              <a:ext uri="{FF2B5EF4-FFF2-40B4-BE49-F238E27FC236}">
                <a16:creationId xmlns:a16="http://schemas.microsoft.com/office/drawing/2014/main" id="{69108839-4644-C256-6DAB-D594383E66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98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3D5E7-499D-8EF8-1424-D77C73F1405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0624E9-1164-A1DC-7C1D-E4805C17D4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8CE0DFB-40DE-984D-C918-A7C34A0D24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3E27932-CB66-1866-BEF0-457B2F52A7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50F2E8-A794-4AD7-B9F1-645EF66BB1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D204394-A841-1A4E-3B6A-E32B1BB683D3}"/>
              </a:ext>
            </a:extLst>
          </p:cNvPr>
          <p:cNvSpPr>
            <a:spLocks noGrp="1" noChangeArrowheads="1"/>
          </p:cNvSpPr>
          <p:nvPr>
            <p:ph type="body" idx="1"/>
          </p:nvPr>
        </p:nvSpPr>
        <p:spPr>
          <a:xfrm>
            <a:off x="152400" y="4114800"/>
            <a:ext cx="6553200" cy="4876800"/>
          </a:xfrm>
        </p:spPr>
        <p:txBody>
          <a:bodyPr/>
          <a:lstStyle/>
          <a:p>
            <a:pPr algn="l"/>
            <a:r>
              <a:rPr lang="en-US" altLang="en-US" dirty="0"/>
              <a:t>Held Adam first in responsibility.   Accountability for his wife.   Mutual?</a:t>
            </a:r>
          </a:p>
        </p:txBody>
      </p:sp>
      <p:cxnSp>
        <p:nvCxnSpPr>
          <p:cNvPr id="3" name="Straight Connector 2">
            <a:extLst>
              <a:ext uri="{FF2B5EF4-FFF2-40B4-BE49-F238E27FC236}">
                <a16:creationId xmlns:a16="http://schemas.microsoft.com/office/drawing/2014/main" id="{C0CB2FBB-DC92-3E6B-F17C-40D7E383BDF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3017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FB2CB-FE4C-D228-E4FD-ED5D87CA72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DE0408-75C5-A254-930D-95BC117665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AA8E74E-6F1A-B297-17D1-7F0B78CC6B4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8DF8885-5B4C-02F7-AEBC-F3FD0B4FB4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D6DEF7C-5098-7C8C-98A4-92F2B48EADA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B956BE-4335-8991-3366-8D1B7CDAD862}"/>
              </a:ext>
            </a:extLst>
          </p:cNvPr>
          <p:cNvSpPr>
            <a:spLocks noGrp="1" noChangeArrowheads="1"/>
          </p:cNvSpPr>
          <p:nvPr>
            <p:ph type="body" idx="1"/>
          </p:nvPr>
        </p:nvSpPr>
        <p:spPr>
          <a:xfrm>
            <a:off x="152400" y="4114800"/>
            <a:ext cx="6553200" cy="4876800"/>
          </a:xfrm>
        </p:spPr>
        <p:txBody>
          <a:bodyPr/>
          <a:lstStyle/>
          <a:p>
            <a:pPr algn="l"/>
            <a:r>
              <a:rPr lang="en-US" altLang="en-US" dirty="0"/>
              <a:t>Take the leadership: family prayer, attending services, home worship</a:t>
            </a:r>
          </a:p>
        </p:txBody>
      </p:sp>
      <p:cxnSp>
        <p:nvCxnSpPr>
          <p:cNvPr id="3" name="Straight Connector 2">
            <a:extLst>
              <a:ext uri="{FF2B5EF4-FFF2-40B4-BE49-F238E27FC236}">
                <a16:creationId xmlns:a16="http://schemas.microsoft.com/office/drawing/2014/main" id="{59C4567C-829A-E34B-8D4C-1A816CF028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4942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0E6D-8D03-E658-C933-57C205356D6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964C5C3-91E5-FEEC-4423-44BB330CBDC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2A802AB-58C2-8997-FCE5-3B3C2B3BE9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40CD9521-4ADD-D4F5-0273-4BAE6E83CE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1926022-643E-33DC-1FC9-F0B3116C592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7B1EDB6-C317-23F2-E252-2CB9718CEC02}"/>
              </a:ext>
            </a:extLst>
          </p:cNvPr>
          <p:cNvSpPr>
            <a:spLocks noGrp="1" noChangeArrowheads="1"/>
          </p:cNvSpPr>
          <p:nvPr>
            <p:ph type="body" idx="1"/>
          </p:nvPr>
        </p:nvSpPr>
        <p:spPr>
          <a:xfrm>
            <a:off x="152400" y="4114800"/>
            <a:ext cx="6553200" cy="4876800"/>
          </a:xfrm>
        </p:spPr>
        <p:txBody>
          <a:bodyPr/>
          <a:lstStyle/>
          <a:p>
            <a:pPr algn="l"/>
            <a:r>
              <a:rPr lang="en-US" altLang="en-US" dirty="0"/>
              <a:t>I have an ordination renewal questionnaire even more detailed about my practices.  PLUS</a:t>
            </a:r>
          </a:p>
        </p:txBody>
      </p:sp>
      <p:cxnSp>
        <p:nvCxnSpPr>
          <p:cNvPr id="3" name="Straight Connector 2">
            <a:extLst>
              <a:ext uri="{FF2B5EF4-FFF2-40B4-BE49-F238E27FC236}">
                <a16:creationId xmlns:a16="http://schemas.microsoft.com/office/drawing/2014/main" id="{D0408D0D-1F6C-4F46-9A34-7CB36354B3F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0851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58980-946A-84E1-D3B9-5A32A6D790E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1C01E5-3BB9-A143-178A-B6CFEBA3C7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113C6930-332D-41D9-6C59-122F89A6B19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00A53CC-52E3-2C3B-784C-28049DB491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1DFDC5D-FD28-4B9A-2B40-C946C40E35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24ED044-453B-828C-5E71-6536CFCBA40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49E52C4-4A96-FD1C-5524-019C121B147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5687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362BE-200D-5B18-ACE5-B9A4ADC6D8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25B0790-0591-4EA0-AD69-9F0B197002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7773300-7449-64DA-613E-EFBBCF5BC3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114B150-D0E4-F872-D6AF-D7901CE61A3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1BF2B3-8F09-EEF3-8A5B-FC9B273DF40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EEEAE39-AC36-5BDD-3727-D49DABD3B40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8B9D64B-DEDF-D54A-6B39-4A1B65A3D5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382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4.17-24 Leaven and the Old Nature </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20,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err="1"/>
              <a:t>Khametz</a:t>
            </a:r>
            <a:r>
              <a:rPr lang="en-US" altLang="en-US" dirty="0"/>
              <a:t> avoidance is just temporary, but it represents something VERY deadly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0105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839BC-89EB-D892-4224-5FF7BFE966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0973D75-09DF-E45C-0749-B4B1CB8C672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6D1ED4A-2F9B-88D0-A133-0451A1D3DA1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EF364B6-A585-752F-DA52-BD798FEFC1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30A53B4-1F2C-0B47-A0C7-BCC9175145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662A94-07CA-A919-8035-6F8259C103BA}"/>
              </a:ext>
            </a:extLst>
          </p:cNvPr>
          <p:cNvSpPr>
            <a:spLocks noGrp="1" noChangeArrowheads="1"/>
          </p:cNvSpPr>
          <p:nvPr>
            <p:ph type="body" idx="1"/>
          </p:nvPr>
        </p:nvSpPr>
        <p:spPr>
          <a:xfrm>
            <a:off x="152400" y="4114800"/>
            <a:ext cx="6553200" cy="4876800"/>
          </a:xfrm>
        </p:spPr>
        <p:txBody>
          <a:bodyPr/>
          <a:lstStyle/>
          <a:p>
            <a:pPr algn="l"/>
            <a:r>
              <a:rPr lang="en-US" altLang="en-US" dirty="0"/>
              <a:t>https://www.wesleysheritage.org.uk/os/wp-content/uploads/2020/04/LNE_WCMM_LDWMM_1993_1619-Wesley-by-Westley.jpg</a:t>
            </a:r>
          </a:p>
        </p:txBody>
      </p:sp>
      <p:cxnSp>
        <p:nvCxnSpPr>
          <p:cNvPr id="3" name="Straight Connector 2">
            <a:extLst>
              <a:ext uri="{FF2B5EF4-FFF2-40B4-BE49-F238E27FC236}">
                <a16:creationId xmlns:a16="http://schemas.microsoft.com/office/drawing/2014/main" id="{D69630D1-8AA2-07CC-C5CD-03E836F0DF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8336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49DA-0F9E-C782-5BF5-5DDDEC572B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5B2993-ECED-1CFB-F1F2-2C117296D01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6AB9C4A2-C3B5-2CA3-FFD0-DFB99E2C03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B1D4846F-0564-31A7-0903-ABC9A2627E8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A8C3D55-16CF-C2D1-86B9-CF515E4E525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A28910-DC3F-1CA2-544F-F0E5CFDFF25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960810A-7832-6E4C-F8A8-F6EB169F83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1233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6015-3BEC-B2AA-D66C-73557E5FDF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FD2136D-391D-5A8C-C685-47A64A34A8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945CA9BA-675D-3501-A7AE-DF6383DDC5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D794B60-9C6B-AE85-23C7-9F46500146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9D0E6D-5708-6B48-366C-02C072766A8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8F139CF-DB0F-A5D6-9252-F6734C29EA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1659A89-7FDD-05A4-A907-2D3C8395997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8100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E36-E71B-95E1-C1F8-071E15C4FE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643537-53FB-6A8E-3286-45694DA51D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B19E323C-F245-232F-F07B-D4049A12D1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CB782DBA-5E37-6AC3-2E51-6BA7C92D1D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47F248-3141-66BA-D3D2-80B3E20DA8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B3F62AE-80B6-6DFC-65E3-0D59E7402EA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2E1BED7-C533-442C-48FE-B2B1A2A3A04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3271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D6E6-C2CC-A5B2-E5B6-E93D131B06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A6E0B7D-7307-BCF6-BA47-C17B0A16F2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7B521B47-B9D0-A096-FF29-425D980A22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D2D69135-FDD2-B514-2BDD-EA58135739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2F0823-FF35-F0AD-4988-D1B0C9474A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EC2ADA-F893-F67A-61E4-21CBD93D9C6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5505738-4B2F-BBA6-5DC8-4FEF634F41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1015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D8F9F-BA7C-12D6-0AF2-F77AD3C18F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D9EB532-C573-2A47-541E-ECBCC7E55F3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F54A4874-DA05-39F3-34D8-101172F6242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E5E936E5-A996-D51D-1F32-1B422ACA7C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3CF1FA7-6C95-AEA5-0639-7A2A9F6419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79C608-1F20-6DF8-5FAC-32484E9A217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3A85422-78B1-3F9C-F7E0-D685EA34ED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5870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BCCF2-4AF0-B69E-96E3-4FA4EAFAE02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BDA4DD-C1C7-806A-A919-3418CBFE5C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C8C18D7B-B9EE-344E-4385-F57D64E91D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0801E807-C283-4149-D797-2E1720F59A3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DF7556-A2A2-989B-90AF-8CD9C1598F3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B53432-736A-FAB3-F263-DCA2A831548A}"/>
              </a:ext>
            </a:extLst>
          </p:cNvPr>
          <p:cNvSpPr>
            <a:spLocks noGrp="1" noChangeArrowheads="1"/>
          </p:cNvSpPr>
          <p:nvPr>
            <p:ph type="body" idx="1"/>
          </p:nvPr>
        </p:nvSpPr>
        <p:spPr>
          <a:xfrm>
            <a:off x="152400" y="4114800"/>
            <a:ext cx="6553200" cy="4876800"/>
          </a:xfrm>
        </p:spPr>
        <p:txBody>
          <a:bodyPr/>
          <a:lstStyle/>
          <a:p>
            <a:pPr algn="l"/>
            <a:r>
              <a:rPr lang="en-US" altLang="en-US" dirty="0"/>
              <a:t>This verse is both about performance AND intimacy.  Knowing G-d in Messiah Yeshua.</a:t>
            </a:r>
          </a:p>
        </p:txBody>
      </p:sp>
      <p:cxnSp>
        <p:nvCxnSpPr>
          <p:cNvPr id="3" name="Straight Connector 2">
            <a:extLst>
              <a:ext uri="{FF2B5EF4-FFF2-40B4-BE49-F238E27FC236}">
                <a16:creationId xmlns:a16="http://schemas.microsoft.com/office/drawing/2014/main" id="{67AF7BE1-A12A-2B15-5D2E-72788289A64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2028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41A3-D111-DB00-C464-8BB35E8B31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4F0F6F-4622-187A-04B3-C0AC9D3EA6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EEEF5668-8B64-952D-239A-89A54EDB27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9FB4040B-C5B8-8020-A30B-4C3A1752575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CFC2C1-ABA4-ABB0-08D7-D4340178A7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5067EFF-6B30-6C63-EE1B-A21C90D61535}"/>
              </a:ext>
            </a:extLst>
          </p:cNvPr>
          <p:cNvSpPr>
            <a:spLocks noGrp="1" noChangeArrowheads="1"/>
          </p:cNvSpPr>
          <p:nvPr>
            <p:ph type="body" idx="1"/>
          </p:nvPr>
        </p:nvSpPr>
        <p:spPr>
          <a:xfrm>
            <a:off x="152400" y="4114800"/>
            <a:ext cx="6553200" cy="4876800"/>
          </a:xfrm>
        </p:spPr>
        <p:txBody>
          <a:bodyPr/>
          <a:lstStyle/>
          <a:p>
            <a:pPr algn="l"/>
            <a:r>
              <a:rPr lang="en-US" altLang="en-US" dirty="0"/>
              <a:t>His basic purpose!</a:t>
            </a:r>
          </a:p>
        </p:txBody>
      </p:sp>
      <p:cxnSp>
        <p:nvCxnSpPr>
          <p:cNvPr id="3" name="Straight Connector 2">
            <a:extLst>
              <a:ext uri="{FF2B5EF4-FFF2-40B4-BE49-F238E27FC236}">
                <a16:creationId xmlns:a16="http://schemas.microsoft.com/office/drawing/2014/main" id="{EB1AE775-D07E-3ECC-899B-3EDF42606A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2325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E8AE0-C2C5-FDF9-1CC0-80FB576BE1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A2EB5A-C6D1-DF5A-6E30-0279A6319D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The fullness of all that God is. Col 2.9</a:t>
            </a:r>
          </a:p>
        </p:txBody>
      </p:sp>
      <p:sp>
        <p:nvSpPr>
          <p:cNvPr id="5" name="Rectangle 3">
            <a:extLst>
              <a:ext uri="{FF2B5EF4-FFF2-40B4-BE49-F238E27FC236}">
                <a16:creationId xmlns:a16="http://schemas.microsoft.com/office/drawing/2014/main" id="{C8ED3B47-EBCE-C81B-7285-0092C6A816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7,2026 5786</a:t>
            </a:r>
          </a:p>
        </p:txBody>
      </p:sp>
      <p:sp>
        <p:nvSpPr>
          <p:cNvPr id="6" name="Rectangle 7">
            <a:extLst>
              <a:ext uri="{FF2B5EF4-FFF2-40B4-BE49-F238E27FC236}">
                <a16:creationId xmlns:a16="http://schemas.microsoft.com/office/drawing/2014/main" id="{FA990FBD-0C3C-A763-B802-DEC0770499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2EF61F-9862-45DE-8F15-E0C78443A6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27AE29-C208-957C-1A5C-FC988BA8630F}"/>
              </a:ext>
            </a:extLst>
          </p:cNvPr>
          <p:cNvSpPr>
            <a:spLocks noGrp="1" noChangeArrowheads="1"/>
          </p:cNvSpPr>
          <p:nvPr>
            <p:ph type="body" idx="1"/>
          </p:nvPr>
        </p:nvSpPr>
        <p:spPr>
          <a:xfrm>
            <a:off x="152400" y="4114800"/>
            <a:ext cx="6553200" cy="4876800"/>
          </a:xfrm>
        </p:spPr>
        <p:txBody>
          <a:bodyPr/>
          <a:lstStyle/>
          <a:p>
            <a:pPr algn="l"/>
            <a:r>
              <a:rPr lang="en-US" altLang="en-US" dirty="0"/>
              <a:t>In your spirit, close your eyes, or not, and talk to Him!!</a:t>
            </a:r>
          </a:p>
        </p:txBody>
      </p:sp>
      <p:cxnSp>
        <p:nvCxnSpPr>
          <p:cNvPr id="3" name="Straight Connector 2">
            <a:extLst>
              <a:ext uri="{FF2B5EF4-FFF2-40B4-BE49-F238E27FC236}">
                <a16:creationId xmlns:a16="http://schemas.microsoft.com/office/drawing/2014/main" id="{44684F4F-A1FC-21B3-AF4C-A86801F36A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6155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4092-B1E6-6CF1-F927-733F3B5850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FA1F79E-628D-64B3-22CF-0C0E6FDB61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How to Be Righteous Gal 3.16-21 </a:t>
            </a:r>
          </a:p>
        </p:txBody>
      </p:sp>
      <p:sp>
        <p:nvSpPr>
          <p:cNvPr id="5" name="Rectangle 3">
            <a:extLst>
              <a:ext uri="{FF2B5EF4-FFF2-40B4-BE49-F238E27FC236}">
                <a16:creationId xmlns:a16="http://schemas.microsoft.com/office/drawing/2014/main" id="{34918016-AD4B-CAA5-EE73-E7D8CE5F8E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Feb 7.2026 5786</a:t>
            </a:r>
          </a:p>
        </p:txBody>
      </p:sp>
      <p:sp>
        <p:nvSpPr>
          <p:cNvPr id="6" name="Rectangle 7">
            <a:extLst>
              <a:ext uri="{FF2B5EF4-FFF2-40B4-BE49-F238E27FC236}">
                <a16:creationId xmlns:a16="http://schemas.microsoft.com/office/drawing/2014/main" id="{8E974C87-593F-5314-CDB5-5D677173B2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A0937E-F40D-C149-AC19-26E2499F304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897A45C-6213-A1F4-C365-F05759142DE2}"/>
              </a:ext>
            </a:extLst>
          </p:cNvPr>
          <p:cNvSpPr>
            <a:spLocks noGrp="1" noChangeArrowheads="1"/>
          </p:cNvSpPr>
          <p:nvPr>
            <p:ph type="body" idx="1"/>
          </p:nvPr>
        </p:nvSpPr>
        <p:spPr>
          <a:xfrm>
            <a:off x="152400" y="4114800"/>
            <a:ext cx="6553200" cy="4876800"/>
          </a:xfrm>
        </p:spPr>
        <p:txBody>
          <a:bodyPr/>
          <a:lstStyle/>
          <a:p>
            <a:pPr algn="l"/>
            <a:r>
              <a:rPr lang="en-US" altLang="en-US" dirty="0"/>
              <a:t>I have an ordination renewal questionnaire even more detailed about my practices.  PLUS</a:t>
            </a:r>
          </a:p>
        </p:txBody>
      </p:sp>
      <p:cxnSp>
        <p:nvCxnSpPr>
          <p:cNvPr id="3" name="Straight Connector 2">
            <a:extLst>
              <a:ext uri="{FF2B5EF4-FFF2-40B4-BE49-F238E27FC236}">
                <a16:creationId xmlns:a16="http://schemas.microsoft.com/office/drawing/2014/main" id="{DD935564-8F17-0F33-41BC-5AA8BB24A38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44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920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79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086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957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4883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680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340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9910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3426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947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31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015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591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42064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9789419"/>
      </p:ext>
    </p:extLst>
  </p:cSld>
  <p:clrMap bg1="lt1" tx1="dk1" bg2="lt2" tx2="dk2" accent1="accent1" accent2="accent2" accent3="accent3" accent4="accent4" accent5="accent5" accent6="accent6" hlink="hlink" folHlink="folHlink"/>
  <p:sldLayoutIdLst>
    <p:sldLayoutId id="2147483870" r:id="rId1"/>
    <p:sldLayoutId id="2147483871" r:id="rId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35A97-A365-788B-7189-4B7494B492F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D61E81-F0A8-0574-B25A-3948DB8E4A3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1026" name="Picture 2" descr="Jerusalem flag march">
            <a:extLst>
              <a:ext uri="{FF2B5EF4-FFF2-40B4-BE49-F238E27FC236}">
                <a16:creationId xmlns:a16="http://schemas.microsoft.com/office/drawing/2014/main" id="{EDDE3EA4-52B4-53C4-6C66-74FDCD2D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69"/>
            <a:ext cx="9220200" cy="5101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4795C7-AB74-0CAF-02ED-2D9ABCAAC688}"/>
              </a:ext>
            </a:extLst>
          </p:cNvPr>
          <p:cNvSpPr txBox="1"/>
          <p:nvPr/>
        </p:nvSpPr>
        <p:spPr>
          <a:xfrm>
            <a:off x="762000" y="137873"/>
            <a:ext cx="7939418" cy="1323439"/>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Israel 8th Happiest Country for </a:t>
            </a:r>
          </a:p>
          <a:p>
            <a:r>
              <a:rPr lang="en-US" dirty="0">
                <a:effectLst>
                  <a:outerShdw blurRad="38100" dist="38100" dir="2700000" algn="tl">
                    <a:srgbClr val="000000">
                      <a:alpha val="43137"/>
                    </a:srgbClr>
                  </a:outerShdw>
                </a:effectLst>
              </a:rPr>
              <a:t>Second Year, Despite War</a:t>
            </a:r>
          </a:p>
        </p:txBody>
      </p:sp>
    </p:spTree>
    <p:extLst>
      <p:ext uri="{BB962C8B-B14F-4D97-AF65-F5344CB8AC3E}">
        <p14:creationId xmlns:p14="http://schemas.microsoft.com/office/powerpoint/2010/main" val="1924184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Shmot</a:t>
            </a:r>
            <a:r>
              <a:rPr lang="en-US" sz="4000" baseline="30000" dirty="0"/>
              <a:t> Ex 12. 18-20  </a:t>
            </a:r>
            <a:r>
              <a:rPr lang="en-US" sz="4000" dirty="0"/>
              <a:t>for whoever eats hametz, </a:t>
            </a:r>
            <a:r>
              <a:rPr lang="en-US" sz="4000" u="sng" dirty="0">
                <a:solidFill>
                  <a:srgbClr val="FFFF00"/>
                </a:solidFill>
              </a:rPr>
              <a:t>that soul will be cut off from the congregation of Israel</a:t>
            </a:r>
            <a:r>
              <a:rPr lang="en-US" sz="4000" dirty="0"/>
              <a:t>, whether he is an </a:t>
            </a:r>
            <a:r>
              <a:rPr lang="en-US" sz="4000" u="sng" dirty="0">
                <a:solidFill>
                  <a:srgbClr val="FFFF00"/>
                </a:solidFill>
              </a:rPr>
              <a:t>outsider</a:t>
            </a:r>
            <a:r>
              <a:rPr lang="en-US" sz="4000" dirty="0"/>
              <a:t> or one who is </a:t>
            </a:r>
            <a:r>
              <a:rPr lang="en-US" sz="4000" u="sng" dirty="0">
                <a:solidFill>
                  <a:srgbClr val="FFFF00"/>
                </a:solidFill>
              </a:rPr>
              <a:t>born</a:t>
            </a:r>
            <a:r>
              <a:rPr lang="en-US" sz="4000" dirty="0"/>
              <a:t> in the land. You are to eat no hametz; in all your houses you are to eat </a:t>
            </a:r>
            <a:r>
              <a:rPr lang="en-US" sz="4000" dirty="0" err="1"/>
              <a:t>matzot</a:t>
            </a:r>
            <a:r>
              <a:rPr lang="en-US" sz="4000" dirty="0"/>
              <a:t>.”</a:t>
            </a:r>
          </a:p>
        </p:txBody>
      </p:sp>
    </p:spTree>
    <p:extLst>
      <p:ext uri="{BB962C8B-B14F-4D97-AF65-F5344CB8AC3E}">
        <p14:creationId xmlns:p14="http://schemas.microsoft.com/office/powerpoint/2010/main" val="29856227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506A2-9F48-8654-BB4D-B63C783DDD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2B1853F-0366-E29F-4AC2-D75B072188E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Cor 8 21</a:t>
            </a:r>
            <a:r>
              <a:rPr lang="en-US" sz="4000" dirty="0">
                <a:solidFill>
                  <a:schemeClr val="tx1"/>
                </a:solidFill>
                <a:latin typeface="Arial Rounded MT Bold" panose="020F0704030504030204" pitchFamily="34" charset="0"/>
              </a:rPr>
              <a:t> For we take pains to do what is right not only in the sight of God but also in the sight of other people.</a:t>
            </a:r>
          </a:p>
        </p:txBody>
      </p:sp>
    </p:spTree>
    <p:extLst>
      <p:ext uri="{BB962C8B-B14F-4D97-AF65-F5344CB8AC3E}">
        <p14:creationId xmlns:p14="http://schemas.microsoft.com/office/powerpoint/2010/main" val="1950657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DC35-2629-C71C-E3A8-E36D6CC809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662628D-D182-BEE5-798D-066857A35880}"/>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39301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Shmot</a:t>
            </a:r>
            <a:r>
              <a:rPr lang="en-US" sz="4000" baseline="30000" dirty="0"/>
              <a:t> Ex 12.15 </a:t>
            </a:r>
            <a:r>
              <a:rPr lang="en-US" sz="4000" dirty="0"/>
              <a:t>For seven days you are to eat </a:t>
            </a:r>
            <a:r>
              <a:rPr lang="en-US" sz="4000" dirty="0" err="1"/>
              <a:t>matzot</a:t>
            </a:r>
            <a:r>
              <a:rPr lang="en-US" sz="4000" dirty="0"/>
              <a:t>, but on the first day you must remove hametz from your houses, for whoever eats hametz from the first day until the seventh day, that soul will be </a:t>
            </a:r>
            <a:r>
              <a:rPr lang="en-US" sz="4000" u="sng" dirty="0">
                <a:solidFill>
                  <a:srgbClr val="FFFF00"/>
                </a:solidFill>
              </a:rPr>
              <a:t>cut off from Israel.</a:t>
            </a:r>
          </a:p>
        </p:txBody>
      </p:sp>
    </p:spTree>
    <p:extLst>
      <p:ext uri="{BB962C8B-B14F-4D97-AF65-F5344CB8AC3E}">
        <p14:creationId xmlns:p14="http://schemas.microsoft.com/office/powerpoint/2010/main" val="413066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endParaRPr lang="en-US" sz="4000" dirty="0"/>
          </a:p>
          <a:p>
            <a:endParaRPr lang="en-US" sz="4000" dirty="0"/>
          </a:p>
          <a:p>
            <a:r>
              <a:rPr lang="en-US" sz="4000" dirty="0"/>
              <a:t>What is all this, in plain English?</a:t>
            </a:r>
          </a:p>
        </p:txBody>
      </p:sp>
    </p:spTree>
    <p:extLst>
      <p:ext uri="{BB962C8B-B14F-4D97-AF65-F5344CB8AC3E}">
        <p14:creationId xmlns:p14="http://schemas.microsoft.com/office/powerpoint/2010/main" val="44903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lnSpcReduction="10000"/>
          </a:bodyPr>
          <a:lstStyle/>
          <a:p>
            <a:pPr rtl="1"/>
            <a:r>
              <a:rPr lang="he-IL" sz="4800" b="1" dirty="0">
                <a:solidFill>
                  <a:srgbClr val="FFFF99"/>
                </a:solidFill>
                <a:latin typeface="David" panose="020E0502060401010101" pitchFamily="34" charset="-79"/>
                <a:cs typeface="David" panose="020E0502060401010101" pitchFamily="34" charset="-79"/>
              </a:rPr>
              <a:t>שְׂאֹר</a:t>
            </a:r>
            <a:r>
              <a:rPr lang="en-US" sz="4800" b="1" dirty="0">
                <a:solidFill>
                  <a:srgbClr val="FFFF99"/>
                </a:solidFill>
                <a:latin typeface="David" panose="020E0502060401010101" pitchFamily="34" charset="-79"/>
                <a:cs typeface="David" panose="020E0502060401010101" pitchFamily="34" charset="-79"/>
              </a:rPr>
              <a:t> </a:t>
            </a:r>
            <a:r>
              <a:rPr lang="he-IL" sz="4800" b="1" dirty="0">
                <a:solidFill>
                  <a:srgbClr val="FFFF99"/>
                </a:solidFill>
                <a:latin typeface="David" panose="020E0502060401010101" pitchFamily="34" charset="-79"/>
                <a:cs typeface="David" panose="020E0502060401010101" pitchFamily="34" charset="-79"/>
              </a:rPr>
              <a:t> </a:t>
            </a:r>
            <a:r>
              <a:rPr lang="en-US" dirty="0">
                <a:solidFill>
                  <a:srgbClr val="FFFF99"/>
                </a:solidFill>
              </a:rPr>
              <a:t>leavening agents     </a:t>
            </a:r>
            <a:r>
              <a:rPr lang="en-US" i="1" dirty="0" err="1">
                <a:solidFill>
                  <a:srgbClr val="FFFF99"/>
                </a:solidFill>
              </a:rPr>
              <a:t>s’or</a:t>
            </a:r>
            <a:r>
              <a:rPr lang="he-IL" dirty="0">
                <a:solidFill>
                  <a:srgbClr val="FFFF99"/>
                </a:solidFill>
              </a:rPr>
              <a:t>  </a:t>
            </a:r>
            <a:endParaRPr lang="en-US" sz="4800" b="1" dirty="0">
              <a:solidFill>
                <a:srgbClr val="FFFF99"/>
              </a:solidFill>
              <a:latin typeface="David" panose="020E0502060401010101" pitchFamily="34" charset="-79"/>
              <a:cs typeface="David" panose="020E0502060401010101" pitchFamily="34" charset="-79"/>
            </a:endParaRPr>
          </a:p>
          <a:p>
            <a:pPr rtl="1"/>
            <a:r>
              <a:rPr lang="he-IL" sz="4800" b="1" dirty="0">
                <a:solidFill>
                  <a:srgbClr val="FFFF99"/>
                </a:solidFill>
                <a:latin typeface="David" panose="020E0502060401010101" pitchFamily="34" charset="-79"/>
                <a:cs typeface="David" panose="020E0502060401010101" pitchFamily="34" charset="-79"/>
              </a:rPr>
              <a:t>חָמֵץ</a:t>
            </a:r>
            <a:r>
              <a:rPr lang="en-US" sz="4800" b="1" dirty="0">
                <a:solidFill>
                  <a:srgbClr val="FFFF99"/>
                </a:solidFill>
                <a:latin typeface="David" panose="020E0502060401010101" pitchFamily="34" charset="-79"/>
                <a:cs typeface="David" panose="020E0502060401010101" pitchFamily="34" charset="-79"/>
              </a:rPr>
              <a:t> </a:t>
            </a:r>
            <a:r>
              <a:rPr lang="he-IL" sz="4800" b="1" dirty="0">
                <a:solidFill>
                  <a:srgbClr val="FFFF99"/>
                </a:solidFill>
                <a:latin typeface="David" panose="020E0502060401010101" pitchFamily="34" charset="-79"/>
                <a:cs typeface="David" panose="020E0502060401010101" pitchFamily="34" charset="-79"/>
              </a:rPr>
              <a:t> </a:t>
            </a:r>
            <a:r>
              <a:rPr lang="en-US" dirty="0">
                <a:solidFill>
                  <a:srgbClr val="FFFF99"/>
                </a:solidFill>
              </a:rPr>
              <a:t>leavened food  </a:t>
            </a:r>
            <a:r>
              <a:rPr lang="en-US" i="1" dirty="0" err="1">
                <a:solidFill>
                  <a:srgbClr val="FFFF99"/>
                </a:solidFill>
              </a:rPr>
              <a:t>khametz</a:t>
            </a:r>
            <a:endParaRPr lang="en-US" i="1" dirty="0">
              <a:solidFill>
                <a:srgbClr val="FFFF99"/>
              </a:solidFill>
            </a:endParaRPr>
          </a:p>
          <a:p>
            <a:pPr algn="l" rtl="1"/>
            <a:r>
              <a:rPr lang="en-US" i="1" dirty="0" err="1"/>
              <a:t>Khametz</a:t>
            </a:r>
            <a:r>
              <a:rPr lang="en-US" dirty="0"/>
              <a:t> is a product that is both made from </a:t>
            </a:r>
            <a:r>
              <a:rPr lang="en-US" dirty="0">
                <a:solidFill>
                  <a:srgbClr val="FFFF99"/>
                </a:solidFill>
              </a:rPr>
              <a:t>one of five types of grain </a:t>
            </a:r>
            <a:r>
              <a:rPr lang="en-US" u="sng" dirty="0"/>
              <a:t>and</a:t>
            </a:r>
            <a:r>
              <a:rPr lang="en-US" dirty="0"/>
              <a:t> has been combined with water and left to stand raw for longer than eighteen minutes and </a:t>
            </a:r>
            <a:r>
              <a:rPr lang="en-US" dirty="0">
                <a:solidFill>
                  <a:srgbClr val="FFFF99"/>
                </a:solidFill>
              </a:rPr>
              <a:t>becomes leavened</a:t>
            </a:r>
            <a:r>
              <a:rPr lang="en-US" dirty="0"/>
              <a:t>.</a:t>
            </a:r>
            <a:endParaRPr lang="en-US" sz="4800" b="1" i="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31633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Note:  Hebrew is subject to various schemes of transliteration</a:t>
            </a:r>
          </a:p>
          <a:p>
            <a:pPr algn="l"/>
            <a:r>
              <a:rPr lang="he-IL" sz="4800" b="1" dirty="0">
                <a:solidFill>
                  <a:srgbClr val="FFFF00"/>
                </a:solidFill>
                <a:latin typeface="David" panose="020E0502060401010101" pitchFamily="34" charset="-79"/>
                <a:cs typeface="David" panose="020E0502060401010101" pitchFamily="34" charset="-79"/>
              </a:rPr>
              <a:t>חָמֵץ</a:t>
            </a:r>
            <a:r>
              <a:rPr lang="en-US" sz="4800" b="1" dirty="0">
                <a:solidFill>
                  <a:srgbClr val="FFFF00"/>
                </a:solidFill>
                <a:latin typeface="David" panose="020E0502060401010101" pitchFamily="34" charset="-79"/>
                <a:cs typeface="David" panose="020E0502060401010101" pitchFamily="34" charset="-79"/>
              </a:rPr>
              <a:t> </a:t>
            </a:r>
            <a:r>
              <a:rPr lang="he-IL" sz="4800" b="1" dirty="0">
                <a:solidFill>
                  <a:srgbClr val="FFFF00"/>
                </a:solidFill>
                <a:latin typeface="David" panose="020E0502060401010101" pitchFamily="34" charset="-79"/>
                <a:cs typeface="David" panose="020E0502060401010101" pitchFamily="34" charset="-79"/>
              </a:rPr>
              <a:t> </a:t>
            </a:r>
            <a:r>
              <a:rPr lang="en-US" dirty="0"/>
              <a:t>leavened food  </a:t>
            </a:r>
            <a:r>
              <a:rPr lang="en-US" dirty="0" err="1"/>
              <a:t>khametz</a:t>
            </a:r>
            <a:endParaRPr lang="en-US" dirty="0"/>
          </a:p>
          <a:p>
            <a:pPr algn="l"/>
            <a:r>
              <a:rPr lang="en-US" dirty="0"/>
              <a:t>Could be hametz, chametz, </a:t>
            </a:r>
            <a:r>
              <a:rPr lang="en-US" dirty="0" err="1"/>
              <a:t>hamets</a:t>
            </a:r>
            <a:r>
              <a:rPr lang="en-US" dirty="0"/>
              <a:t>, </a:t>
            </a:r>
            <a:r>
              <a:rPr lang="en-US" dirty="0" err="1"/>
              <a:t>chamets</a:t>
            </a:r>
            <a:r>
              <a:rPr lang="en-US" dirty="0"/>
              <a:t>, </a:t>
            </a:r>
            <a:r>
              <a:rPr lang="en-US" b="1" i="1" dirty="0" err="1">
                <a:cs typeface="David" panose="020E0502060401010101" pitchFamily="34" charset="-79"/>
              </a:rPr>
              <a:t>Ḥ</a:t>
            </a:r>
            <a:r>
              <a:rPr lang="en-US" i="1" dirty="0" err="1">
                <a:cs typeface="David" panose="020E0502060401010101" pitchFamily="34" charset="-79"/>
              </a:rPr>
              <a:t>ametz</a:t>
            </a:r>
            <a:r>
              <a:rPr lang="en-US" b="1" i="1" dirty="0">
                <a:cs typeface="David" panose="020E0502060401010101" pitchFamily="34" charset="-79"/>
              </a:rPr>
              <a:t>, </a:t>
            </a:r>
            <a:r>
              <a:rPr lang="en-US" dirty="0"/>
              <a:t>etc.  </a:t>
            </a:r>
          </a:p>
          <a:p>
            <a:pPr algn="l"/>
            <a:endParaRPr lang="en-US" sz="4000" dirty="0"/>
          </a:p>
        </p:txBody>
      </p:sp>
    </p:spTree>
    <p:extLst>
      <p:ext uri="{BB962C8B-B14F-4D97-AF65-F5344CB8AC3E}">
        <p14:creationId xmlns:p14="http://schemas.microsoft.com/office/powerpoint/2010/main" val="586121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rtl="1"/>
            <a:r>
              <a:rPr lang="en-US" u="sng" dirty="0">
                <a:cs typeface="David" panose="020E0502060401010101" pitchFamily="34" charset="-79"/>
              </a:rPr>
              <a:t>The five grains of Biblical Israel</a:t>
            </a:r>
          </a:p>
          <a:p>
            <a:pPr algn="r" rtl="1"/>
            <a:r>
              <a:rPr lang="he-IL" b="1" dirty="0" err="1">
                <a:latin typeface="David" panose="020E0502060401010101" pitchFamily="34" charset="-79"/>
                <a:cs typeface="David" panose="020E0502060401010101" pitchFamily="34" charset="-79"/>
              </a:rPr>
              <a:t>חִטָּה</a:t>
            </a:r>
            <a:r>
              <a:rPr lang="he-IL" b="1" dirty="0">
                <a:latin typeface="David" panose="020E0502060401010101" pitchFamily="34" charset="-79"/>
                <a:cs typeface="David" panose="020E0502060401010101" pitchFamily="34" charset="-79"/>
              </a:rPr>
              <a:t> </a:t>
            </a:r>
            <a:r>
              <a:rPr lang="en-US" i="1" dirty="0">
                <a:cs typeface="David" panose="020E0502060401010101" pitchFamily="34" charset="-79"/>
              </a:rPr>
              <a:t> </a:t>
            </a:r>
            <a:r>
              <a:rPr lang="en-US" dirty="0">
                <a:cs typeface="David" panose="020E0502060401010101" pitchFamily="34" charset="-79"/>
              </a:rPr>
              <a:t>Wheat                </a:t>
            </a:r>
            <a:r>
              <a:rPr lang="en-US" b="1" i="1" dirty="0" err="1">
                <a:cs typeface="David" panose="020E0502060401010101" pitchFamily="34" charset="-79"/>
              </a:rPr>
              <a:t>Ḥ</a:t>
            </a:r>
            <a:r>
              <a:rPr lang="en-US" i="1" dirty="0" err="1">
                <a:cs typeface="David" panose="020E0502060401010101" pitchFamily="34" charset="-79"/>
              </a:rPr>
              <a:t>itt</a:t>
            </a:r>
            <a:r>
              <a:rPr lang="en-US" i="1" u="sng" dirty="0" err="1">
                <a:cs typeface="David" panose="020E0502060401010101" pitchFamily="34" charset="-79"/>
              </a:rPr>
              <a:t>ah</a:t>
            </a:r>
            <a:r>
              <a:rPr lang="en-US" b="1" dirty="0">
                <a:latin typeface="David" panose="020E0502060401010101" pitchFamily="34" charset="-79"/>
                <a:cs typeface="David" panose="020E0502060401010101" pitchFamily="34" charset="-79"/>
              </a:rPr>
              <a:t>                 </a:t>
            </a:r>
            <a:endParaRPr lang="en-US" dirty="0">
              <a:latin typeface="David" panose="020E0502060401010101" pitchFamily="34" charset="-79"/>
              <a:cs typeface="David" panose="020E0502060401010101" pitchFamily="34" charset="-79"/>
            </a:endParaRPr>
          </a:p>
          <a:p>
            <a:pPr algn="r" rtl="1"/>
            <a:r>
              <a:rPr lang="he-IL" b="1" dirty="0">
                <a:latin typeface="David" panose="020E0502060401010101" pitchFamily="34" charset="-79"/>
                <a:cs typeface="David" panose="020E0502060401010101" pitchFamily="34" charset="-79"/>
              </a:rPr>
              <a:t>כֻּסְמִין </a:t>
            </a:r>
            <a:r>
              <a:rPr lang="en-US" dirty="0">
                <a:cs typeface="David" panose="020E0502060401010101" pitchFamily="34" charset="-79"/>
              </a:rPr>
              <a:t>Spelt            </a:t>
            </a:r>
            <a:r>
              <a:rPr lang="en-US" i="1" dirty="0">
                <a:cs typeface="David" panose="020E0502060401010101" pitchFamily="34" charset="-79"/>
              </a:rPr>
              <a:t>      </a:t>
            </a:r>
            <a:r>
              <a:rPr lang="en-US" i="1" dirty="0" err="1">
                <a:cs typeface="David" panose="020E0502060401010101" pitchFamily="34" charset="-79"/>
              </a:rPr>
              <a:t>Kus</a:t>
            </a:r>
            <a:r>
              <a:rPr lang="en-US" i="1" u="sng" dirty="0" err="1">
                <a:cs typeface="David" panose="020E0502060401010101" pitchFamily="34" charset="-79"/>
              </a:rPr>
              <a:t>min</a:t>
            </a:r>
            <a:r>
              <a:rPr lang="en-US" b="1" dirty="0">
                <a:latin typeface="David" panose="020E0502060401010101" pitchFamily="34" charset="-79"/>
                <a:cs typeface="David" panose="020E0502060401010101" pitchFamily="34" charset="-79"/>
              </a:rPr>
              <a:t>           </a:t>
            </a:r>
          </a:p>
          <a:p>
            <a:pPr algn="r" rtl="1"/>
            <a:r>
              <a:rPr lang="he-IL" b="1" dirty="0">
                <a:latin typeface="David" panose="020E0502060401010101" pitchFamily="34" charset="-79"/>
                <a:cs typeface="David" panose="020E0502060401010101" pitchFamily="34" charset="-79"/>
              </a:rPr>
              <a:t>שְׂעוֹרָה</a:t>
            </a:r>
            <a:r>
              <a:rPr lang="en-US" b="1" dirty="0">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 </a:t>
            </a:r>
            <a:r>
              <a:rPr lang="en-US" dirty="0">
                <a:cs typeface="David" panose="020E0502060401010101" pitchFamily="34" charset="-79"/>
              </a:rPr>
              <a:t>barley</a:t>
            </a:r>
            <a:r>
              <a:rPr lang="en-US" i="1" dirty="0">
                <a:cs typeface="David" panose="020E0502060401010101" pitchFamily="34" charset="-79"/>
              </a:rPr>
              <a:t>              </a:t>
            </a:r>
            <a:r>
              <a:rPr lang="en-US" i="1" dirty="0" err="1">
                <a:cs typeface="David" panose="020E0502060401010101" pitchFamily="34" charset="-79"/>
              </a:rPr>
              <a:t>Se’o</a:t>
            </a:r>
            <a:r>
              <a:rPr lang="en-US" i="1" u="sng" dirty="0" err="1">
                <a:cs typeface="David" panose="020E0502060401010101" pitchFamily="34" charset="-79"/>
              </a:rPr>
              <a:t>rah</a:t>
            </a:r>
            <a:r>
              <a:rPr lang="en-US" b="1" dirty="0">
                <a:latin typeface="David" panose="020E0502060401010101" pitchFamily="34" charset="-79"/>
                <a:cs typeface="David" panose="020E0502060401010101" pitchFamily="34" charset="-79"/>
              </a:rPr>
              <a:t>         </a:t>
            </a:r>
          </a:p>
          <a:p>
            <a:pPr algn="r" rtl="1"/>
            <a:r>
              <a:rPr lang="he-IL" b="1" dirty="0">
                <a:latin typeface="David" panose="020E0502060401010101" pitchFamily="34" charset="-79"/>
                <a:cs typeface="David" panose="020E0502060401010101" pitchFamily="34" charset="-79"/>
              </a:rPr>
              <a:t>שִׁבֹּלֶת שׁוּעָל </a:t>
            </a:r>
            <a:r>
              <a:rPr lang="en-US" dirty="0">
                <a:cs typeface="David" panose="020E0502060401010101" pitchFamily="34" charset="-79"/>
              </a:rPr>
              <a:t>oats </a:t>
            </a:r>
            <a:r>
              <a:rPr lang="en-US" i="1" dirty="0">
                <a:cs typeface="David" panose="020E0502060401010101" pitchFamily="34" charset="-79"/>
              </a:rPr>
              <a:t>   </a:t>
            </a:r>
            <a:r>
              <a:rPr lang="en-US" i="1" dirty="0" err="1">
                <a:cs typeface="David" panose="020E0502060401010101" pitchFamily="34" charset="-79"/>
              </a:rPr>
              <a:t>Shib</a:t>
            </a:r>
            <a:r>
              <a:rPr lang="en-US" i="1" u="sng" dirty="0" err="1">
                <a:cs typeface="David" panose="020E0502060401010101" pitchFamily="34" charset="-79"/>
              </a:rPr>
              <a:t>bo</a:t>
            </a:r>
            <a:r>
              <a:rPr lang="en-US" i="1" dirty="0" err="1">
                <a:cs typeface="David" panose="020E0502060401010101" pitchFamily="34" charset="-79"/>
              </a:rPr>
              <a:t>let</a:t>
            </a:r>
            <a:r>
              <a:rPr lang="en-US" i="1" dirty="0">
                <a:cs typeface="David" panose="020E0502060401010101" pitchFamily="34" charset="-79"/>
              </a:rPr>
              <a:t> </a:t>
            </a:r>
            <a:r>
              <a:rPr lang="en-US" i="1" dirty="0" err="1">
                <a:cs typeface="David" panose="020E0502060401010101" pitchFamily="34" charset="-79"/>
              </a:rPr>
              <a:t>shu</a:t>
            </a:r>
            <a:r>
              <a:rPr lang="en-US" i="1" u="sng" dirty="0" err="1">
                <a:cs typeface="David" panose="020E0502060401010101" pitchFamily="34" charset="-79"/>
              </a:rPr>
              <a:t>al</a:t>
            </a:r>
            <a:r>
              <a:rPr lang="en-US" b="1" u="sng" dirty="0">
                <a:latin typeface="David" panose="020E0502060401010101" pitchFamily="34" charset="-79"/>
                <a:cs typeface="David" panose="020E0502060401010101" pitchFamily="34" charset="-79"/>
              </a:rPr>
              <a:t> </a:t>
            </a:r>
            <a:r>
              <a:rPr lang="en-US" b="1" dirty="0">
                <a:latin typeface="David" panose="020E0502060401010101" pitchFamily="34" charset="-79"/>
                <a:cs typeface="David" panose="020E0502060401010101" pitchFamily="34" charset="-79"/>
              </a:rPr>
              <a:t> </a:t>
            </a:r>
          </a:p>
          <a:p>
            <a:pPr algn="r" rtl="1"/>
            <a:r>
              <a:rPr lang="he-IL" b="1" dirty="0">
                <a:latin typeface="David" panose="020E0502060401010101" pitchFamily="34" charset="-79"/>
                <a:cs typeface="David" panose="020E0502060401010101" pitchFamily="34" charset="-79"/>
              </a:rPr>
              <a:t>שִׁיפוֹן </a:t>
            </a:r>
            <a:r>
              <a:rPr lang="en-US" dirty="0">
                <a:latin typeface="Arial Rounded MT Bold" panose="020F0704030504030204" pitchFamily="34" charset="0"/>
                <a:cs typeface="David" panose="020E0502060401010101" pitchFamily="34" charset="-79"/>
              </a:rPr>
              <a:t>rye </a:t>
            </a:r>
            <a:r>
              <a:rPr lang="en-US" i="1" dirty="0">
                <a:latin typeface="Arial Rounded MT Bold" panose="020F0704030504030204" pitchFamily="34" charset="0"/>
                <a:cs typeface="David" panose="020E0502060401010101" pitchFamily="34" charset="-79"/>
              </a:rPr>
              <a:t>               </a:t>
            </a:r>
            <a:r>
              <a:rPr lang="en-US" i="1" dirty="0" err="1">
                <a:latin typeface="Arial Rounded MT Bold" panose="020F0704030504030204" pitchFamily="34" charset="0"/>
                <a:cs typeface="David" panose="020E0502060401010101" pitchFamily="34" charset="-79"/>
              </a:rPr>
              <a:t>shee</a:t>
            </a:r>
            <a:r>
              <a:rPr lang="en-US" i="1" u="sng" dirty="0" err="1">
                <a:latin typeface="Arial Rounded MT Bold" panose="020F0704030504030204" pitchFamily="34" charset="0"/>
                <a:cs typeface="David" panose="020E0502060401010101" pitchFamily="34" charset="-79"/>
              </a:rPr>
              <a:t>fon</a:t>
            </a:r>
            <a:r>
              <a:rPr lang="en-US" i="1" dirty="0">
                <a:latin typeface="Arial Rounded MT Bold" panose="020F0704030504030204" pitchFamily="34" charset="0"/>
                <a:cs typeface="David" panose="020E0502060401010101" pitchFamily="34" charset="-79"/>
              </a:rPr>
              <a:t>               </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6085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Leavening agents, such as yeast or baking soda, are not themselves </a:t>
            </a:r>
            <a:r>
              <a:rPr lang="en-US" dirty="0" err="1"/>
              <a:t>khametz</a:t>
            </a:r>
            <a:r>
              <a:rPr lang="en-US" dirty="0"/>
              <a:t>. Rather, </a:t>
            </a:r>
            <a:r>
              <a:rPr lang="en-US" dirty="0">
                <a:solidFill>
                  <a:srgbClr val="FFFF99"/>
                </a:solidFill>
              </a:rPr>
              <a:t>it is these five </a:t>
            </a:r>
            <a:r>
              <a:rPr lang="en-US" u="sng" dirty="0">
                <a:solidFill>
                  <a:srgbClr val="FFFF99"/>
                </a:solidFill>
              </a:rPr>
              <a:t>fermented</a:t>
            </a:r>
            <a:r>
              <a:rPr lang="en-US" dirty="0">
                <a:solidFill>
                  <a:srgbClr val="FFFF99"/>
                </a:solidFill>
              </a:rPr>
              <a:t> grains. </a:t>
            </a:r>
            <a:r>
              <a:rPr lang="en-US" dirty="0"/>
              <a:t>Thus yeast may be used in making </a:t>
            </a:r>
            <a:r>
              <a:rPr lang="en-US" dirty="0">
                <a:solidFill>
                  <a:srgbClr val="FFFF99"/>
                </a:solidFill>
              </a:rPr>
              <a:t>wine, and kefir.</a:t>
            </a:r>
            <a:endParaRPr lang="en-US" dirty="0"/>
          </a:p>
        </p:txBody>
      </p:sp>
    </p:spTree>
    <p:extLst>
      <p:ext uri="{BB962C8B-B14F-4D97-AF65-F5344CB8AC3E}">
        <p14:creationId xmlns:p14="http://schemas.microsoft.com/office/powerpoint/2010/main" val="153247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Jews from Europe, Ashkenazi Jews, have an additional restriction to the Biblical prohibitions of not eating anything that </a:t>
            </a:r>
            <a:r>
              <a:rPr lang="en-US" altLang="en-US" sz="4000" u="sng" dirty="0"/>
              <a:t>looks</a:t>
            </a:r>
            <a:r>
              <a:rPr lang="en-US" altLang="en-US" sz="4000" dirty="0"/>
              <a:t> leavened, even if it doesn’t rise.  </a:t>
            </a:r>
            <a:r>
              <a:rPr lang="en-US" altLang="en-US" sz="4000" dirty="0" err="1"/>
              <a:t>Kitniyot</a:t>
            </a:r>
            <a:r>
              <a:rPr lang="en-US" altLang="en-US" sz="4000" dirty="0"/>
              <a:t>…</a:t>
            </a:r>
          </a:p>
        </p:txBody>
      </p:sp>
    </p:spTree>
    <p:extLst>
      <p:ext uri="{BB962C8B-B14F-4D97-AF65-F5344CB8AC3E}">
        <p14:creationId xmlns:p14="http://schemas.microsoft.com/office/powerpoint/2010/main" val="2245579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79DA62A-7B18-13A3-EA74-DCB4CA0429F2}"/>
              </a:ext>
            </a:extLst>
          </p:cNvPr>
          <p:cNvPicPr>
            <a:picLocks noChangeAspect="1"/>
          </p:cNvPicPr>
          <p:nvPr/>
        </p:nvPicPr>
        <p:blipFill>
          <a:blip r:embed="rId3"/>
          <a:stretch>
            <a:fillRect/>
          </a:stretch>
        </p:blipFill>
        <p:spPr>
          <a:xfrm>
            <a:off x="344365" y="0"/>
            <a:ext cx="8455269" cy="5143500"/>
          </a:xfrm>
          <a:prstGeom prst="rect">
            <a:avLst/>
          </a:prstGeom>
        </p:spPr>
      </p:pic>
    </p:spTree>
    <p:extLst>
      <p:ext uri="{BB962C8B-B14F-4D97-AF65-F5344CB8AC3E}">
        <p14:creationId xmlns:p14="http://schemas.microsoft.com/office/powerpoint/2010/main" val="136301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10" y="0"/>
            <a:ext cx="8381999" cy="5143500"/>
          </a:xfrm>
        </p:spPr>
        <p:txBody>
          <a:bodyPr>
            <a:normAutofit/>
          </a:bodyPr>
          <a:lstStyle/>
          <a:p>
            <a:pPr algn="l"/>
            <a:r>
              <a:rPr lang="en-US" dirty="0"/>
              <a:t>So it’s a practice in observant Jewish homes to do a THOROUGH Spring cleaning!  Get ALL the </a:t>
            </a:r>
            <a:r>
              <a:rPr lang="en-US" dirty="0" err="1"/>
              <a:t>khametz</a:t>
            </a:r>
            <a:r>
              <a:rPr lang="en-US" dirty="0"/>
              <a:t> out of every corner.  </a:t>
            </a:r>
          </a:p>
          <a:p>
            <a:pPr algn="l"/>
            <a:r>
              <a:rPr lang="en-US" dirty="0"/>
              <a:t>Burn the crumbs…bonfire.</a:t>
            </a:r>
          </a:p>
          <a:p>
            <a:pPr algn="l"/>
            <a:r>
              <a:rPr lang="en-US" dirty="0"/>
              <a:t>And then a prayer of covering.</a:t>
            </a:r>
          </a:p>
        </p:txBody>
      </p:sp>
    </p:spTree>
    <p:extLst>
      <p:ext uri="{BB962C8B-B14F-4D97-AF65-F5344CB8AC3E}">
        <p14:creationId xmlns:p14="http://schemas.microsoft.com/office/powerpoint/2010/main" val="297982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EF964-4121-B84F-EB00-9409B4073AC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523DE36-9FEE-5815-B7E6-52FA4C0A576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For the second consecutive year, Israel placed eighth in the 2026 World Happiness Report, even as society continues to grapple with prolonged war.</a:t>
            </a:r>
          </a:p>
          <a:p>
            <a:pPr algn="l"/>
            <a:r>
              <a:rPr lang="en-US" sz="4000" dirty="0">
                <a:solidFill>
                  <a:schemeClr val="tx1"/>
                </a:solidFill>
                <a:latin typeface="Arial Rounded MT Bold" panose="020F0704030504030204" pitchFamily="34" charset="0"/>
              </a:rPr>
              <a:t>“These figures suggest that even under the strain of prolonged war, the deeper sources of Israeli resilience — </a:t>
            </a:r>
          </a:p>
        </p:txBody>
      </p:sp>
    </p:spTree>
    <p:extLst>
      <p:ext uri="{BB962C8B-B14F-4D97-AF65-F5344CB8AC3E}">
        <p14:creationId xmlns:p14="http://schemas.microsoft.com/office/powerpoint/2010/main" val="322685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3526B-32FB-0C21-BED6-EB25ED34031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C0E23EE-38A3-7E50-4F05-2F383CE1ACD5}"/>
              </a:ext>
            </a:extLst>
          </p:cNvPr>
          <p:cNvSpPr>
            <a:spLocks noGrp="1"/>
          </p:cNvSpPr>
          <p:nvPr>
            <p:ph type="subTitle" idx="1"/>
          </p:nvPr>
        </p:nvSpPr>
        <p:spPr>
          <a:xfrm>
            <a:off x="228600" y="209550"/>
            <a:ext cx="4616450" cy="4800600"/>
          </a:xfrm>
        </p:spPr>
        <p:txBody>
          <a:bodyPr anchor="t">
            <a:normAutofit/>
          </a:bodyPr>
          <a:lstStyle/>
          <a:p>
            <a:pPr algn="l"/>
            <a:r>
              <a:rPr lang="en-US" sz="4000" dirty="0">
                <a:latin typeface="Arial Rounded MT Bold" panose="020F0704030504030204" pitchFamily="34" charset="0"/>
              </a:rPr>
              <a:t>Medieval Jewish family searching for leaven</a:t>
            </a:r>
          </a:p>
        </p:txBody>
      </p:sp>
      <p:pic>
        <p:nvPicPr>
          <p:cNvPr id="2050" name="Picture 2">
            <a:extLst>
              <a:ext uri="{FF2B5EF4-FFF2-40B4-BE49-F238E27FC236}">
                <a16:creationId xmlns:a16="http://schemas.microsoft.com/office/drawing/2014/main" id="{20760BF0-0653-3697-FC77-B6482942D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050" y="0"/>
            <a:ext cx="40703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E4A9B-18B7-4AB3-9D5F-B2635F15B3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FFF8A9-14DC-4F7B-9063-F59392B8EC7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3074" name="Picture 2">
            <a:extLst>
              <a:ext uri="{FF2B5EF4-FFF2-40B4-BE49-F238E27FC236}">
                <a16:creationId xmlns:a16="http://schemas.microsoft.com/office/drawing/2014/main" id="{A08C82F5-4999-F6C8-4CA1-F69B1A530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9" b="8841"/>
          <a:stretch>
            <a:fillRect/>
          </a:stretch>
        </p:blipFill>
        <p:spPr bwMode="auto">
          <a:xfrm>
            <a:off x="775534" y="-1"/>
            <a:ext cx="7149266"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4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65EC4-A2A6-BFCB-B1B5-1B5582DD68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8D98BBE-2C44-C15D-853C-694E39106DAD}"/>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098" name="Picture 2">
            <a:extLst>
              <a:ext uri="{FF2B5EF4-FFF2-40B4-BE49-F238E27FC236}">
                <a16:creationId xmlns:a16="http://schemas.microsoft.com/office/drawing/2014/main" id="{9B27582F-9AC1-314B-71B0-6B30036F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0"/>
            <a:ext cx="85550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64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8D3-6679-047E-8990-C19AC1FD22B0}"/>
            </a:ext>
          </a:extLst>
        </p:cNvPr>
        <p:cNvGrpSpPr/>
        <p:nvPr/>
      </p:nvGrpSpPr>
      <p:grpSpPr>
        <a:xfrm>
          <a:off x="0" y="0"/>
          <a:ext cx="0" cy="0"/>
          <a:chOff x="0" y="0"/>
          <a:chExt cx="0" cy="0"/>
        </a:xfrm>
      </p:grpSpPr>
      <p:sp>
        <p:nvSpPr>
          <p:cNvPr id="7182338" name="Rectangle 2">
            <a:extLst>
              <a:ext uri="{FF2B5EF4-FFF2-40B4-BE49-F238E27FC236}">
                <a16:creationId xmlns:a16="http://schemas.microsoft.com/office/drawing/2014/main" id="{4040E7A9-E7CF-AE36-BA90-1B0C48C26DD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dirty="0"/>
              <a:t>To prepare for Passover, we will have a </a:t>
            </a:r>
            <a:r>
              <a:rPr lang="en-US" sz="4000" dirty="0" err="1"/>
              <a:t>khamets</a:t>
            </a:r>
            <a:r>
              <a:rPr lang="en-US" sz="4000" dirty="0"/>
              <a:t> burning at noon, Wednesday, here at the shul firepit. You are invited to bring and burn any excess leavened bread and crackers, etc. I recommend that you eat all </a:t>
            </a:r>
            <a:r>
              <a:rPr lang="en-US" sz="4000" dirty="0" err="1"/>
              <a:t>khamets</a:t>
            </a:r>
            <a:r>
              <a:rPr lang="en-US" sz="4000" dirty="0"/>
              <a:t> before Passover, but the next best option is to burn it. </a:t>
            </a:r>
            <a:endParaRPr lang="en-US" altLang="en-US" sz="4000" dirty="0"/>
          </a:p>
        </p:txBody>
      </p:sp>
    </p:spTree>
    <p:extLst>
      <p:ext uri="{BB962C8B-B14F-4D97-AF65-F5344CB8AC3E}">
        <p14:creationId xmlns:p14="http://schemas.microsoft.com/office/powerpoint/2010/main" val="2030269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0342AACC-B840-4BA0-A113-5ECB0F08F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858000" cy="5143500"/>
          </a:xfrm>
          <a:prstGeom prst="rect">
            <a:avLst/>
          </a:prstGeom>
        </p:spPr>
      </p:pic>
      <p:sp>
        <p:nvSpPr>
          <p:cNvPr id="2" name="TextBox 1">
            <a:extLst>
              <a:ext uri="{FF2B5EF4-FFF2-40B4-BE49-F238E27FC236}">
                <a16:creationId xmlns:a16="http://schemas.microsoft.com/office/drawing/2014/main" id="{527F2371-00DB-B8D2-7765-1479C6B03348}"/>
              </a:ext>
            </a:extLst>
          </p:cNvPr>
          <p:cNvSpPr txBox="1"/>
          <p:nvPr/>
        </p:nvSpPr>
        <p:spPr>
          <a:xfrm>
            <a:off x="689464" y="438150"/>
            <a:ext cx="7973273" cy="707886"/>
          </a:xfrm>
          <a:prstGeom prst="rect">
            <a:avLst/>
          </a:prstGeom>
          <a:noFill/>
        </p:spPr>
        <p:txBody>
          <a:bodyPr wrap="none" rtlCol="0">
            <a:spAutoFit/>
          </a:bodyPr>
          <a:lstStyle/>
          <a:p>
            <a:pPr lvl="0" algn="l">
              <a:defRPr/>
            </a:pPr>
            <a:r>
              <a:rPr lang="en-US" dirty="0"/>
              <a:t>Wednesday, April 1, 2026, noon</a:t>
            </a: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2834165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E8B69CA-F9DC-4164-813F-4DD0C7700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034696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70861-E782-4625-5455-9B5EF842C3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AD4FF2-D7AB-5B0A-4994-14C5B112F91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122" name="Picture 2">
            <a:extLst>
              <a:ext uri="{FF2B5EF4-FFF2-40B4-BE49-F238E27FC236}">
                <a16:creationId xmlns:a16="http://schemas.microsoft.com/office/drawing/2014/main" id="{66E6EEDA-397E-44CB-C3CE-E45B9466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4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Jews from Europe, Ashkenazi Jews, have an </a:t>
            </a:r>
            <a:r>
              <a:rPr lang="en-US" altLang="en-US" sz="4000" u="sng" dirty="0"/>
              <a:t>additional day</a:t>
            </a:r>
            <a:r>
              <a:rPr lang="en-US" altLang="en-US" sz="4000" dirty="0"/>
              <a:t> of unleavened bread…8 days.  </a:t>
            </a:r>
          </a:p>
          <a:p>
            <a:pPr algn="l">
              <a:lnSpc>
                <a:spcPct val="90000"/>
              </a:lnSpc>
            </a:pPr>
            <a:r>
              <a:rPr lang="en-US" altLang="en-US" sz="4000" dirty="0"/>
              <a:t>Sephardic Jews, from Spain, Portugal, North Africa, have 7 days unleavened, then a bread fest on the eve of the 8</a:t>
            </a:r>
            <a:r>
              <a:rPr lang="en-US" altLang="en-US" sz="4000" baseline="30000" dirty="0"/>
              <a:t>th</a:t>
            </a:r>
            <a:r>
              <a:rPr lang="en-US" altLang="en-US" sz="4000" dirty="0"/>
              <a:t> day.  </a:t>
            </a:r>
          </a:p>
        </p:txBody>
      </p:sp>
    </p:spTree>
    <p:extLst>
      <p:ext uri="{BB962C8B-B14F-4D97-AF65-F5344CB8AC3E}">
        <p14:creationId xmlns:p14="http://schemas.microsoft.com/office/powerpoint/2010/main" val="2721892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97B6-DE90-52F9-0348-9B3CAA2D25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0A13317-887F-D0AE-7E42-82FC213CC362}"/>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1 Cor 5.7-8</a:t>
            </a:r>
            <a:r>
              <a:rPr lang="en-US" sz="4000" dirty="0">
                <a:solidFill>
                  <a:schemeClr val="tx1"/>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Get rid of the old hametz</a:t>
            </a:r>
            <a:r>
              <a:rPr lang="en-US" sz="4000" dirty="0">
                <a:solidFill>
                  <a:schemeClr val="tx1"/>
                </a:solidFill>
                <a:latin typeface="Arial Rounded MT Bold" panose="020F0704030504030204" pitchFamily="34" charset="0"/>
              </a:rPr>
              <a:t>, so that you can be a new batch of dough, because in reality you are unleavened. For our Pesakh lamb, the Messiah, has been sacrificed.  So let us celebrate the Seder </a:t>
            </a:r>
            <a:r>
              <a:rPr lang="en-US" sz="4000" u="sng" dirty="0">
                <a:solidFill>
                  <a:srgbClr val="FFFF66"/>
                </a:solidFill>
                <a:latin typeface="Arial Rounded MT Bold" panose="020F0704030504030204" pitchFamily="34" charset="0"/>
              </a:rPr>
              <a:t>not with leftover hametz</a:t>
            </a:r>
            <a:r>
              <a:rPr lang="en-US" sz="4000" dirty="0">
                <a:solidFill>
                  <a:schemeClr val="tx1"/>
                </a:solidFill>
                <a:latin typeface="Arial Rounded MT Bold" panose="020F0704030504030204" pitchFamily="34" charset="0"/>
              </a:rPr>
              <a:t>, the hametz of wickedness and evil, but with the matzah of purity and truth.</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53132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5C75E-7FEC-D0EC-8323-839679AFFC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033F18-F508-69EA-9776-4BC71C7BAFE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 / Ps 139.23-24 </a:t>
            </a:r>
            <a:r>
              <a:rPr lang="en-US" sz="4000" dirty="0">
                <a:solidFill>
                  <a:schemeClr val="tx1"/>
                </a:solidFill>
                <a:latin typeface="Arial Rounded MT Bold" panose="020F0704030504030204" pitchFamily="34" charset="0"/>
              </a:rPr>
              <a:t> Search me, O God, and know my heart.</a:t>
            </a:r>
          </a:p>
          <a:p>
            <a:pPr algn="l"/>
            <a:r>
              <a:rPr lang="en-US" sz="4000" dirty="0">
                <a:solidFill>
                  <a:schemeClr val="tx1"/>
                </a:solidFill>
                <a:latin typeface="Arial Rounded MT Bold" panose="020F0704030504030204" pitchFamily="34" charset="0"/>
              </a:rPr>
              <a:t>Examine me, and know my anxious thoughts, and see if there be any offensive way within me,</a:t>
            </a:r>
          </a:p>
          <a:p>
            <a:pPr algn="l"/>
            <a:r>
              <a:rPr lang="en-US" sz="4000" dirty="0">
                <a:solidFill>
                  <a:schemeClr val="tx1"/>
                </a:solidFill>
                <a:latin typeface="Arial Rounded MT Bold" panose="020F0704030504030204" pitchFamily="34" charset="0"/>
              </a:rPr>
              <a:t>and lead me in the way everlasting.</a:t>
            </a:r>
          </a:p>
        </p:txBody>
      </p:sp>
    </p:spTree>
    <p:extLst>
      <p:ext uri="{BB962C8B-B14F-4D97-AF65-F5344CB8AC3E}">
        <p14:creationId xmlns:p14="http://schemas.microsoft.com/office/powerpoint/2010/main" val="28689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3D14-A97F-3FE2-C26E-1DA4AE25B7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53C65A-85E7-5E3D-82FB-479AEE4FDEC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family ties, community, faith, a sense of belonging, and strong social bonds — are helping large parts of society remain well above the global average,” said Anat Panti, a researcher in happiness policy at Bar-Ilan University. </a:t>
            </a:r>
          </a:p>
        </p:txBody>
      </p:sp>
    </p:spTree>
    <p:extLst>
      <p:ext uri="{BB962C8B-B14F-4D97-AF65-F5344CB8AC3E}">
        <p14:creationId xmlns:p14="http://schemas.microsoft.com/office/powerpoint/2010/main" val="1264443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FF92-561F-A2F7-0AEA-C5E5F16C9D5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B57B3CF-D6BB-D0C1-EC44-A219F01D8169}"/>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CE3C038-6EDD-DAAA-2944-2761F1A36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2137647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393D1-2FBC-7D9A-710F-642D6DC98F0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590C51A-9B78-7D68-687A-175F28478F0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FC0561A-01E0-8177-0E86-EE931074A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55671D75-D48A-2745-8B26-077CD092BA3E}"/>
              </a:ext>
            </a:extLst>
          </p:cNvPr>
          <p:cNvSpPr txBox="1"/>
          <p:nvPr/>
        </p:nvSpPr>
        <p:spPr>
          <a:xfrm>
            <a:off x="304800" y="235208"/>
            <a:ext cx="8534400" cy="5632311"/>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p>
          <a:p>
            <a:pPr algn="l"/>
            <a:endParaRPr lang="en-US" dirty="0"/>
          </a:p>
        </p:txBody>
      </p:sp>
    </p:spTree>
    <p:extLst>
      <p:ext uri="{BB962C8B-B14F-4D97-AF65-F5344CB8AC3E}">
        <p14:creationId xmlns:p14="http://schemas.microsoft.com/office/powerpoint/2010/main" val="2138919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BAAE-4B99-CF4F-1720-A494B2B6613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F9555CC-4171-EF78-E7C0-9835D64615E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A8B07C8-95AA-1B88-8C14-F22E04A2E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AFBFD9F6-96AC-9847-2BEC-74997B1669BB}"/>
              </a:ext>
            </a:extLst>
          </p:cNvPr>
          <p:cNvSpPr txBox="1"/>
          <p:nvPr/>
        </p:nvSpPr>
        <p:spPr>
          <a:xfrm>
            <a:off x="304800" y="235208"/>
            <a:ext cx="8534400" cy="5632311"/>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p>
          <a:p>
            <a:pPr algn="l"/>
            <a:endParaRPr lang="en-US" dirty="0"/>
          </a:p>
        </p:txBody>
      </p:sp>
    </p:spTree>
    <p:extLst>
      <p:ext uri="{BB962C8B-B14F-4D97-AF65-F5344CB8AC3E}">
        <p14:creationId xmlns:p14="http://schemas.microsoft.com/office/powerpoint/2010/main" val="3091073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A1BA-F9B6-010B-9446-AF1D7AEB2F4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901335-DF10-B144-9E74-E3FF64207D2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Cor 8 21</a:t>
            </a:r>
            <a:r>
              <a:rPr lang="en-US" sz="4000" dirty="0">
                <a:solidFill>
                  <a:schemeClr val="tx1"/>
                </a:solidFill>
                <a:latin typeface="Arial Rounded MT Bold" panose="020F0704030504030204" pitchFamily="34" charset="0"/>
              </a:rPr>
              <a:t> For we take pains to do what is right not only </a:t>
            </a:r>
            <a:r>
              <a:rPr lang="en-US" sz="4000" u="sng" dirty="0">
                <a:solidFill>
                  <a:srgbClr val="FFFF66"/>
                </a:solidFill>
                <a:latin typeface="Arial Rounded MT Bold" panose="020F0704030504030204" pitchFamily="34" charset="0"/>
              </a:rPr>
              <a:t>in the sight of God</a:t>
            </a:r>
            <a:r>
              <a:rPr lang="en-US" sz="4000" dirty="0">
                <a:solidFill>
                  <a:schemeClr val="tx1"/>
                </a:solidFill>
                <a:latin typeface="Arial Rounded MT Bold" panose="020F0704030504030204" pitchFamily="34" charset="0"/>
              </a:rPr>
              <a:t> but also in the sight of other people.</a:t>
            </a:r>
          </a:p>
        </p:txBody>
      </p:sp>
    </p:spTree>
    <p:extLst>
      <p:ext uri="{BB962C8B-B14F-4D97-AF65-F5344CB8AC3E}">
        <p14:creationId xmlns:p14="http://schemas.microsoft.com/office/powerpoint/2010/main" val="1716836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B24C-5C3C-4344-AA8B-E8C4E54DC6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7D993D-0464-406E-1150-22AB5B9FF3A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12.36-37</a:t>
            </a:r>
            <a:r>
              <a:rPr lang="en-US" sz="4000" dirty="0">
                <a:solidFill>
                  <a:schemeClr val="tx1"/>
                </a:solidFill>
                <a:latin typeface="Arial Rounded MT Bold" panose="020F0704030504030204" pitchFamily="34" charset="0"/>
              </a:rPr>
              <a:t> I tell you this: on the Day of Judgment people will have to </a:t>
            </a:r>
            <a:r>
              <a:rPr lang="en-US" sz="4000" u="sng" dirty="0">
                <a:solidFill>
                  <a:srgbClr val="FFFF66"/>
                </a:solidFill>
                <a:latin typeface="Arial Rounded MT Bold" panose="020F0704030504030204" pitchFamily="34" charset="0"/>
              </a:rPr>
              <a:t>give account</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for every careless word they have spoken; for by your own words you will be acquitted, and by your own words you will be condemned.”</a:t>
            </a:r>
          </a:p>
        </p:txBody>
      </p:sp>
    </p:spTree>
    <p:extLst>
      <p:ext uri="{BB962C8B-B14F-4D97-AF65-F5344CB8AC3E}">
        <p14:creationId xmlns:p14="http://schemas.microsoft.com/office/powerpoint/2010/main" val="1860569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9000C-1E1E-B14B-C417-44F8FBD7B97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246042C-C333-DC10-7228-9213056ACB6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What?  I thought we are saved by faith?!</a:t>
            </a:r>
          </a:p>
          <a:p>
            <a:pPr algn="l"/>
            <a:r>
              <a:rPr lang="en-US" sz="4000" baseline="30000" dirty="0">
                <a:solidFill>
                  <a:schemeClr val="tx1"/>
                </a:solidFill>
                <a:latin typeface="Arial Rounded MT Bold" panose="020F0704030504030204" pitchFamily="34" charset="0"/>
              </a:rPr>
              <a:t>Mtt 12.33 </a:t>
            </a:r>
            <a:r>
              <a:rPr lang="en-US" sz="4000" dirty="0">
                <a:solidFill>
                  <a:schemeClr val="tx1"/>
                </a:solidFill>
                <a:latin typeface="Arial Rounded MT Bold" panose="020F0704030504030204" pitchFamily="34" charset="0"/>
              </a:rPr>
              <a:t> “If you make a tree good, its fruit will be good; and if you make a tree bad, its fruit will be bad; for a tree is known by its fruit. </a:t>
            </a:r>
          </a:p>
        </p:txBody>
      </p:sp>
    </p:spTree>
    <p:extLst>
      <p:ext uri="{BB962C8B-B14F-4D97-AF65-F5344CB8AC3E}">
        <p14:creationId xmlns:p14="http://schemas.microsoft.com/office/powerpoint/2010/main" val="1136956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DAB67-23D3-0620-CD34-B57946209E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CBDED5-5EFB-3B04-EF57-F3B84BBCF584}"/>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Lk 12.47-48</a:t>
            </a:r>
            <a:r>
              <a:rPr lang="en-US" sz="4000" dirty="0">
                <a:solidFill>
                  <a:schemeClr val="tx1"/>
                </a:solidFill>
                <a:latin typeface="Arial Rounded MT Bold" panose="020F0704030504030204" pitchFamily="34" charset="0"/>
              </a:rPr>
              <a:t> Now the servant who knew what his master wanted but didn’t prepare or act according to his will, will be whipped with </a:t>
            </a:r>
            <a:r>
              <a:rPr lang="en-US" sz="4000" u="sng" dirty="0">
                <a:solidFill>
                  <a:srgbClr val="FFFF66"/>
                </a:solidFill>
                <a:latin typeface="Arial Rounded MT Bold" panose="020F0704030504030204" pitchFamily="34" charset="0"/>
              </a:rPr>
              <a:t>many lashes</a:t>
            </a:r>
            <a:r>
              <a:rPr lang="en-US" sz="4000" dirty="0">
                <a:solidFill>
                  <a:schemeClr val="tx1"/>
                </a:solidFill>
                <a:latin typeface="Arial Rounded MT Bold" panose="020F0704030504030204" pitchFamily="34" charset="0"/>
              </a:rPr>
              <a:t>;  however, the one who did what deserves a beating, but didn’t know, will receive </a:t>
            </a:r>
            <a:r>
              <a:rPr lang="en-US" sz="4000" u="sng" dirty="0">
                <a:solidFill>
                  <a:srgbClr val="FFFF66"/>
                </a:solidFill>
                <a:latin typeface="Arial Rounded MT Bold" panose="020F0704030504030204" pitchFamily="34" charset="0"/>
              </a:rPr>
              <a:t>few lashes</a:t>
            </a:r>
            <a:r>
              <a:rPr lang="en-US" sz="4000" dirty="0">
                <a:solidFill>
                  <a:schemeClr val="tx1"/>
                </a:solidFill>
                <a:latin typeface="Arial Rounded MT Bold" panose="020F0704030504030204" pitchFamily="34" charset="0"/>
              </a:rPr>
              <a:t>. </a:t>
            </a:r>
          </a:p>
        </p:txBody>
      </p:sp>
    </p:spTree>
    <p:extLst>
      <p:ext uri="{BB962C8B-B14F-4D97-AF65-F5344CB8AC3E}">
        <p14:creationId xmlns:p14="http://schemas.microsoft.com/office/powerpoint/2010/main" val="868206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1D553-B993-D262-8F5D-8BA300A084B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F23C01-0A4C-F6EB-C0BA-CBDB5100062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Lk 12.47-48</a:t>
            </a:r>
            <a:r>
              <a:rPr lang="en-US" sz="4000" dirty="0">
                <a:solidFill>
                  <a:schemeClr val="tx1"/>
                </a:solidFill>
                <a:latin typeface="Arial Rounded MT Bold" panose="020F0704030504030204" pitchFamily="34" charset="0"/>
              </a:rPr>
              <a:t> From him who has been given much, much will be demanded — from someone to whom people entrust much, they ask still more.</a:t>
            </a:r>
          </a:p>
        </p:txBody>
      </p:sp>
    </p:spTree>
    <p:extLst>
      <p:ext uri="{BB962C8B-B14F-4D97-AF65-F5344CB8AC3E}">
        <p14:creationId xmlns:p14="http://schemas.microsoft.com/office/powerpoint/2010/main" val="3754353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D7B4D-9E13-AEAD-1AA1-D386ED45747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5970E9-BAEC-9FDE-1868-6187C0B57B9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Ro 14.11-12</a:t>
            </a:r>
            <a:r>
              <a:rPr lang="en-US" sz="4000" dirty="0">
                <a:solidFill>
                  <a:schemeClr val="tx1"/>
                </a:solidFill>
                <a:latin typeface="Arial Rounded MT Bold" panose="020F0704030504030204" pitchFamily="34" charset="0"/>
              </a:rPr>
              <a:t> it is written in the Tanakh, “As I live, says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every knee will bend before me, and every tongue will publicly acknowledge God.” </a:t>
            </a:r>
            <a:r>
              <a:rPr lang="en-US" sz="4000" baseline="30000" dirty="0">
                <a:solidFill>
                  <a:schemeClr val="tx1"/>
                </a:solidFill>
                <a:latin typeface="Arial Rounded MT Bold" panose="020F0704030504030204" pitchFamily="34" charset="0"/>
              </a:rPr>
              <a:t>Yeshayahu 45.23</a:t>
            </a:r>
            <a:r>
              <a:rPr lang="en-US" sz="4000" dirty="0">
                <a:solidFill>
                  <a:schemeClr val="tx1"/>
                </a:solidFill>
                <a:latin typeface="Arial Rounded MT Bold" panose="020F0704030504030204" pitchFamily="34" charset="0"/>
              </a:rPr>
              <a:t> So then, every one of us will have to </a:t>
            </a:r>
            <a:r>
              <a:rPr lang="en-US" sz="4000" u="sng" dirty="0">
                <a:solidFill>
                  <a:srgbClr val="FFFF66"/>
                </a:solidFill>
                <a:latin typeface="Arial Rounded MT Bold" panose="020F0704030504030204" pitchFamily="34" charset="0"/>
              </a:rPr>
              <a:t>give an account</a:t>
            </a:r>
            <a:r>
              <a:rPr lang="en-US" sz="4000" dirty="0">
                <a:solidFill>
                  <a:schemeClr val="tx1"/>
                </a:solidFill>
                <a:latin typeface="Arial Rounded MT Bold" panose="020F0704030504030204" pitchFamily="34" charset="0"/>
              </a:rPr>
              <a:t> of himself to God.</a:t>
            </a:r>
          </a:p>
        </p:txBody>
      </p:sp>
    </p:spTree>
    <p:extLst>
      <p:ext uri="{BB962C8B-B14F-4D97-AF65-F5344CB8AC3E}">
        <p14:creationId xmlns:p14="http://schemas.microsoft.com/office/powerpoint/2010/main" val="144370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2F54-C3EA-7D69-D8F5-8DD3AD6F8D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9342E49-13E5-3235-2CF2-3182C478C4C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Kefa / Peter 4.3-4</a:t>
            </a:r>
            <a:r>
              <a:rPr lang="en-US" sz="4000" dirty="0">
                <a:solidFill>
                  <a:schemeClr val="tx1"/>
                </a:solidFill>
                <a:latin typeface="Arial Rounded MT Bold" panose="020F0704030504030204" pitchFamily="34" charset="0"/>
              </a:rPr>
              <a:t> For the time that has passed was sufficient for you to carry out the desire of the pagans—living in indecency, lusts, drunken binges, orgies, wild parties, and lawless idolatries. </a:t>
            </a:r>
          </a:p>
        </p:txBody>
      </p:sp>
    </p:spTree>
    <p:extLst>
      <p:ext uri="{BB962C8B-B14F-4D97-AF65-F5344CB8AC3E}">
        <p14:creationId xmlns:p14="http://schemas.microsoft.com/office/powerpoint/2010/main" val="2792295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895A-1AAD-8216-9FDB-ED97967A1B0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391954E-9D23-CD07-209E-F52594D9093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Those </a:t>
            </a:r>
            <a:r>
              <a:rPr lang="en-US" sz="4000" u="sng" dirty="0">
                <a:solidFill>
                  <a:srgbClr val="FFFF66"/>
                </a:solidFill>
                <a:latin typeface="Arial Rounded MT Bold" panose="020F0704030504030204" pitchFamily="34" charset="0"/>
              </a:rPr>
              <a:t>under the age of 25 rank as the happiest age group </a:t>
            </a:r>
            <a:r>
              <a:rPr lang="en-US" sz="4000" dirty="0">
                <a:solidFill>
                  <a:schemeClr val="tx1"/>
                </a:solidFill>
                <a:latin typeface="Arial Rounded MT Bold" panose="020F0704030504030204" pitchFamily="34" charset="0"/>
              </a:rPr>
              <a:t>within the country and place third worldwide in their category.</a:t>
            </a:r>
          </a:p>
        </p:txBody>
      </p:sp>
    </p:spTree>
    <p:extLst>
      <p:ext uri="{BB962C8B-B14F-4D97-AF65-F5344CB8AC3E}">
        <p14:creationId xmlns:p14="http://schemas.microsoft.com/office/powerpoint/2010/main" val="126074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06FB0-D1CE-FF07-54CB-C0FEB3ED701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7803C1-695C-FCF7-6462-454B13FA854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Kefa / Peter 4.3-5</a:t>
            </a:r>
            <a:r>
              <a:rPr lang="en-US" sz="4000" dirty="0">
                <a:solidFill>
                  <a:schemeClr val="tx1"/>
                </a:solidFill>
                <a:latin typeface="Arial Rounded MT Bold" panose="020F0704030504030204" pitchFamily="34" charset="0"/>
              </a:rPr>
              <a:t> They are surprised that you do not run with them into the same riot of recklessness, and they vilify you. But they will have to </a:t>
            </a:r>
            <a:r>
              <a:rPr lang="en-US" sz="4000" u="sng" dirty="0">
                <a:solidFill>
                  <a:srgbClr val="FFFF66"/>
                </a:solidFill>
                <a:latin typeface="Arial Rounded MT Bold" panose="020F0704030504030204" pitchFamily="34" charset="0"/>
              </a:rPr>
              <a:t>give an account</a:t>
            </a:r>
            <a:r>
              <a:rPr lang="en-US" sz="4000" dirty="0">
                <a:solidFill>
                  <a:schemeClr val="tx1"/>
                </a:solidFill>
                <a:latin typeface="Arial Rounded MT Bold" panose="020F0704030504030204" pitchFamily="34" charset="0"/>
              </a:rPr>
              <a:t> to the One who stands ready to judge the living and the dead. </a:t>
            </a:r>
          </a:p>
        </p:txBody>
      </p:sp>
    </p:spTree>
    <p:extLst>
      <p:ext uri="{BB962C8B-B14F-4D97-AF65-F5344CB8AC3E}">
        <p14:creationId xmlns:p14="http://schemas.microsoft.com/office/powerpoint/2010/main" val="148185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B62FD-E8C5-ACE8-E444-10ABCA11BC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9BCF47B-4561-D61B-FC43-ABC4B32F61F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1Cor 3.13-15</a:t>
            </a:r>
            <a:r>
              <a:rPr lang="en-US" sz="4000" dirty="0">
                <a:solidFill>
                  <a:schemeClr val="tx1"/>
                </a:solidFill>
                <a:latin typeface="Arial Rounded MT Bold" panose="020F0704030504030204" pitchFamily="34" charset="0"/>
              </a:rPr>
              <a:t> But each one’s work will be shown for what it is; the Day will disclose it, because it will be revealed by fire — the fire will test the quality of each one’s work. If the work someone has built on the foundation survives, </a:t>
            </a:r>
          </a:p>
        </p:txBody>
      </p:sp>
    </p:spTree>
    <p:extLst>
      <p:ext uri="{BB962C8B-B14F-4D97-AF65-F5344CB8AC3E}">
        <p14:creationId xmlns:p14="http://schemas.microsoft.com/office/powerpoint/2010/main" val="291117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EFB72-9FE8-0B8A-AF5A-3192866D50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C6248A4-7CCF-4B4D-F072-DE6528246A3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1Cor 3.13-15</a:t>
            </a:r>
            <a:r>
              <a:rPr lang="en-US" sz="4000" dirty="0">
                <a:solidFill>
                  <a:schemeClr val="tx1"/>
                </a:solidFill>
                <a:latin typeface="Arial Rounded MT Bold" panose="020F0704030504030204" pitchFamily="34" charset="0"/>
              </a:rPr>
              <a:t> he will receive a reward; if it is burned up, he will have to bear the loss: </a:t>
            </a:r>
            <a:r>
              <a:rPr lang="en-US" sz="4000" u="sng" dirty="0">
                <a:solidFill>
                  <a:srgbClr val="FFFF66"/>
                </a:solidFill>
                <a:latin typeface="Arial Rounded MT Bold" panose="020F0704030504030204" pitchFamily="34" charset="0"/>
              </a:rPr>
              <a:t>he will still escape with his life, but it will be like escaping through a fire</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1582270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0033E-6AC8-4FB5-6F31-CF549BCF41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263D69-A8B9-D4D3-9A9A-501767BBA6A5}"/>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Rev 22.12-15</a:t>
            </a:r>
            <a:r>
              <a:rPr lang="en-US" sz="4000" dirty="0">
                <a:solidFill>
                  <a:schemeClr val="tx1"/>
                </a:solidFill>
                <a:latin typeface="Arial Rounded MT Bold" panose="020F0704030504030204" pitchFamily="34" charset="0"/>
              </a:rPr>
              <a:t> “Pay attention!” [says Yeshua,] “I am coming soon, and </a:t>
            </a:r>
            <a:r>
              <a:rPr lang="en-US" sz="4000" u="sng" dirty="0">
                <a:solidFill>
                  <a:srgbClr val="FFFF66"/>
                </a:solidFill>
                <a:latin typeface="Arial Rounded MT Bold" panose="020F0704030504030204" pitchFamily="34" charset="0"/>
              </a:rPr>
              <a:t>my rewards are with me </a:t>
            </a:r>
            <a:r>
              <a:rPr lang="en-US" sz="4000" dirty="0">
                <a:solidFill>
                  <a:schemeClr val="tx1"/>
                </a:solidFill>
                <a:latin typeface="Arial Rounded MT Bold" panose="020F0704030504030204" pitchFamily="34" charset="0"/>
              </a:rPr>
              <a:t>to give to each person according to what he has done. I am the ‘A’ and the ‘Z,’ the First and the Last, the Beginning and the End.” </a:t>
            </a:r>
          </a:p>
          <a:p>
            <a:pPr algn="l"/>
            <a:r>
              <a:rPr lang="en-US" sz="4000" dirty="0">
                <a:solidFill>
                  <a:schemeClr val="tx1"/>
                </a:solidFill>
                <a:latin typeface="Arial Rounded MT Bold" panose="020F0704030504030204" pitchFamily="34" charset="0"/>
              </a:rPr>
              <a:t>How blessed are those who wash their robes,</a:t>
            </a:r>
          </a:p>
        </p:txBody>
      </p:sp>
    </p:spTree>
    <p:extLst>
      <p:ext uri="{BB962C8B-B14F-4D97-AF65-F5344CB8AC3E}">
        <p14:creationId xmlns:p14="http://schemas.microsoft.com/office/powerpoint/2010/main" val="2838843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B3FCC-3AC8-CEE9-702D-D651F5A7353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D0CC65D-5827-5FA5-118B-31C160ABCB49}"/>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Rev 22.12-15</a:t>
            </a:r>
            <a:r>
              <a:rPr lang="en-US" sz="4000" dirty="0">
                <a:solidFill>
                  <a:schemeClr val="tx1"/>
                </a:solidFill>
                <a:latin typeface="Arial Rounded MT Bold" panose="020F0704030504030204" pitchFamily="34" charset="0"/>
              </a:rPr>
              <a:t> so that they have the right to eat from the Tree of Life and go through the gates into the city! Outside are the homosexuals, those involved with the occult and with drugs, the sexually immoral, murderers, idol-worshippers, and everyone who loves and practices falsehood. </a:t>
            </a:r>
          </a:p>
        </p:txBody>
      </p:sp>
    </p:spTree>
    <p:extLst>
      <p:ext uri="{BB962C8B-B14F-4D97-AF65-F5344CB8AC3E}">
        <p14:creationId xmlns:p14="http://schemas.microsoft.com/office/powerpoint/2010/main" val="4248774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2F63E-43D0-749D-6E42-70B52635C8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F7EEEDE-3476-8BCB-4EE6-9440F8C32CD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Cor 4.4-5</a:t>
            </a:r>
            <a:r>
              <a:rPr lang="en-US" sz="4000" dirty="0">
                <a:solidFill>
                  <a:schemeClr val="tx1"/>
                </a:solidFill>
                <a:latin typeface="Arial Rounded MT Bold" panose="020F0704030504030204" pitchFamily="34" charset="0"/>
              </a:rPr>
              <a:t> I am not aware of anything against me, but this does not make me innocent. The one who is evaluating me is the Lord. So don’t pronounce judgment prematurely, before the Lord comes; </a:t>
            </a:r>
          </a:p>
        </p:txBody>
      </p:sp>
    </p:spTree>
    <p:extLst>
      <p:ext uri="{BB962C8B-B14F-4D97-AF65-F5344CB8AC3E}">
        <p14:creationId xmlns:p14="http://schemas.microsoft.com/office/powerpoint/2010/main" val="1651666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24EA-586E-0378-D231-9613F60BE2D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6E1ED6C-4659-FAAB-3AB6-5C18A603581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1 Cor 4.4-5</a:t>
            </a:r>
            <a:r>
              <a:rPr lang="en-US" sz="4000" dirty="0">
                <a:solidFill>
                  <a:schemeClr val="tx1"/>
                </a:solidFill>
                <a:latin typeface="Arial Rounded MT Bold" panose="020F0704030504030204" pitchFamily="34" charset="0"/>
              </a:rPr>
              <a:t> for he will bring to light what is now hidden in darkness; he will expose the motives of people’s hearts; and then each will receive from God whatever praise he deserves.</a:t>
            </a:r>
          </a:p>
        </p:txBody>
      </p:sp>
    </p:spTree>
    <p:extLst>
      <p:ext uri="{BB962C8B-B14F-4D97-AF65-F5344CB8AC3E}">
        <p14:creationId xmlns:p14="http://schemas.microsoft.com/office/powerpoint/2010/main" val="581522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E300-D63C-192B-5EFB-FA59417059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327BC86-3E79-01C1-014A-CBA76471D53C}"/>
              </a:ext>
            </a:extLst>
          </p:cNvPr>
          <p:cNvSpPr>
            <a:spLocks noGrp="1"/>
          </p:cNvSpPr>
          <p:nvPr>
            <p:ph type="subTitle" idx="1"/>
          </p:nvPr>
        </p:nvSpPr>
        <p:spPr>
          <a:xfrm>
            <a:off x="228600" y="209550"/>
            <a:ext cx="480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My family business</a:t>
            </a:r>
          </a:p>
          <a:p>
            <a:pPr algn="l"/>
            <a:r>
              <a:rPr lang="en-US" sz="4000" dirty="0">
                <a:solidFill>
                  <a:schemeClr val="tx1"/>
                </a:solidFill>
                <a:latin typeface="Arial Rounded MT Bold" panose="020F0704030504030204" pitchFamily="34" charset="0"/>
              </a:rPr>
              <a:t>116 W. 29</a:t>
            </a:r>
            <a:r>
              <a:rPr lang="en-US" sz="4000" baseline="30000" dirty="0">
                <a:solidFill>
                  <a:schemeClr val="tx1"/>
                </a:solidFill>
                <a:latin typeface="Arial Rounded MT Bold" panose="020F0704030504030204" pitchFamily="34" charset="0"/>
              </a:rPr>
              <a:t>th</a:t>
            </a:r>
            <a:r>
              <a:rPr lang="en-US" sz="4000" dirty="0">
                <a:solidFill>
                  <a:schemeClr val="tx1"/>
                </a:solidFill>
                <a:latin typeface="Arial Rounded MT Bold" panose="020F0704030504030204" pitchFamily="34" charset="0"/>
              </a:rPr>
              <a:t> St., </a:t>
            </a:r>
          </a:p>
          <a:p>
            <a:pPr algn="l"/>
            <a:r>
              <a:rPr lang="en-US" sz="4000" dirty="0">
                <a:solidFill>
                  <a:schemeClr val="tx1"/>
                </a:solidFill>
                <a:latin typeface="Arial Rounded MT Bold" panose="020F0704030504030204" pitchFamily="34" charset="0"/>
              </a:rPr>
              <a:t>New York, NY</a:t>
            </a:r>
          </a:p>
        </p:txBody>
      </p:sp>
      <p:pic>
        <p:nvPicPr>
          <p:cNvPr id="4" name="Picture 3">
            <a:extLst>
              <a:ext uri="{FF2B5EF4-FFF2-40B4-BE49-F238E27FC236}">
                <a16:creationId xmlns:a16="http://schemas.microsoft.com/office/drawing/2014/main" id="{C3FF3C0C-5125-5DBD-2F02-ED48D57E4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871" y="0"/>
            <a:ext cx="3998129" cy="5143500"/>
          </a:xfrm>
          <a:prstGeom prst="rect">
            <a:avLst/>
          </a:prstGeom>
        </p:spPr>
      </p:pic>
    </p:spTree>
    <p:extLst>
      <p:ext uri="{BB962C8B-B14F-4D97-AF65-F5344CB8AC3E}">
        <p14:creationId xmlns:p14="http://schemas.microsoft.com/office/powerpoint/2010/main" val="1505863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1701-5721-EB51-7FDC-FBB0B540158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3BF9B8-87DC-DA0C-E7FA-313A03C3A62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E166BB3-1DF4-E0EF-9DA7-15DE08A4DE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1154" y="0"/>
            <a:ext cx="3961691" cy="5143500"/>
          </a:xfrm>
          <a:prstGeom prst="rect">
            <a:avLst/>
          </a:prstGeom>
        </p:spPr>
      </p:pic>
    </p:spTree>
    <p:extLst>
      <p:ext uri="{BB962C8B-B14F-4D97-AF65-F5344CB8AC3E}">
        <p14:creationId xmlns:p14="http://schemas.microsoft.com/office/powerpoint/2010/main" val="2552018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30495-7A1F-5872-5669-173B7CB41B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56084E-7CAF-799B-B2AB-759F7BC3131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5E6D945-E1BE-982B-593A-3E722539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431" y="0"/>
            <a:ext cx="3661138" cy="5143500"/>
          </a:xfrm>
          <a:prstGeom prst="rect">
            <a:avLst/>
          </a:prstGeom>
        </p:spPr>
      </p:pic>
    </p:spTree>
    <p:extLst>
      <p:ext uri="{BB962C8B-B14F-4D97-AF65-F5344CB8AC3E}">
        <p14:creationId xmlns:p14="http://schemas.microsoft.com/office/powerpoint/2010/main" val="121482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D8A6D-C21E-BE08-0483-95BBCA19BCB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D728FE-CC8E-9714-8AAC-719A2D0DBD0B}"/>
              </a:ext>
            </a:extLst>
          </p:cNvPr>
          <p:cNvSpPr>
            <a:spLocks noGrp="1"/>
          </p:cNvSpPr>
          <p:nvPr>
            <p:ph type="subTitle" idx="1"/>
          </p:nvPr>
        </p:nvSpPr>
        <p:spPr>
          <a:xfrm>
            <a:off x="228600" y="209550"/>
            <a:ext cx="4840839" cy="4800600"/>
          </a:xfrm>
        </p:spPr>
        <p:txBody>
          <a:bodyPr anchor="t">
            <a:normAutofit/>
          </a:bodyPr>
          <a:lstStyle/>
          <a:p>
            <a:pPr algn="l"/>
            <a:r>
              <a:rPr lang="en-US" sz="4000" dirty="0" err="1">
                <a:solidFill>
                  <a:schemeClr val="tx1"/>
                </a:solidFill>
                <a:latin typeface="Arial Rounded MT Bold" panose="020F0704030504030204" pitchFamily="34" charset="0"/>
              </a:rPr>
              <a:t>Kippat</a:t>
            </a:r>
            <a:r>
              <a:rPr lang="en-US" sz="4000" dirty="0">
                <a:solidFill>
                  <a:schemeClr val="tx1"/>
                </a:solidFill>
                <a:latin typeface="Arial Rounded MT Bold" panose="020F0704030504030204" pitchFamily="34" charset="0"/>
              </a:rPr>
              <a:t> </a:t>
            </a:r>
            <a:r>
              <a:rPr lang="en-US" sz="4000" dirty="0" err="1">
                <a:solidFill>
                  <a:schemeClr val="tx1"/>
                </a:solidFill>
                <a:latin typeface="Arial Rounded MT Bold" panose="020F0704030504030204" pitchFamily="34" charset="0"/>
              </a:rPr>
              <a:t>Barzel</a:t>
            </a:r>
            <a:endParaRPr lang="en-US" sz="4000" dirty="0">
              <a:solidFill>
                <a:schemeClr val="tx1"/>
              </a:solidFill>
              <a:latin typeface="Arial Rounded MT Bold" panose="020F0704030504030204" pitchFamily="34" charset="0"/>
            </a:endParaRPr>
          </a:p>
          <a:p>
            <a:r>
              <a:rPr lang="he-IL" sz="4000" b="1" dirty="0">
                <a:solidFill>
                  <a:schemeClr val="tx1"/>
                </a:solidFill>
                <a:latin typeface="David" panose="020E0502060401010101" pitchFamily="34" charset="-79"/>
                <a:cs typeface="David" panose="020E0502060401010101" pitchFamily="34" charset="-79"/>
              </a:rPr>
              <a:t>כפת ברזל</a:t>
            </a:r>
            <a:endParaRPr lang="en-US" sz="4000" b="1" dirty="0">
              <a:solidFill>
                <a:schemeClr val="tx1"/>
              </a:solidFill>
              <a:latin typeface="David" panose="020E0502060401010101" pitchFamily="34" charset="-79"/>
              <a:cs typeface="David" panose="020E0502060401010101" pitchFamily="34" charset="-79"/>
            </a:endParaRPr>
          </a:p>
          <a:p>
            <a:pPr algn="l"/>
            <a:r>
              <a:rPr lang="en-US" sz="4000" dirty="0">
                <a:solidFill>
                  <a:schemeClr val="tx1"/>
                </a:solidFill>
                <a:latin typeface="Arial Rounded MT Bold" panose="020F0704030504030204" pitchFamily="34" charset="0"/>
              </a:rPr>
              <a:t>Iron Dome Interception</a:t>
            </a:r>
          </a:p>
        </p:txBody>
      </p:sp>
      <p:pic>
        <p:nvPicPr>
          <p:cNvPr id="4" name="Picture 3">
            <a:extLst>
              <a:ext uri="{FF2B5EF4-FFF2-40B4-BE49-F238E27FC236}">
                <a16:creationId xmlns:a16="http://schemas.microsoft.com/office/drawing/2014/main" id="{31877951-B205-3CA4-30ED-B86D4F97608A}"/>
              </a:ext>
            </a:extLst>
          </p:cNvPr>
          <p:cNvPicPr>
            <a:picLocks noChangeAspect="1"/>
          </p:cNvPicPr>
          <p:nvPr/>
        </p:nvPicPr>
        <p:blipFill>
          <a:blip r:embed="rId3"/>
          <a:stretch>
            <a:fillRect/>
          </a:stretch>
        </p:blipFill>
        <p:spPr>
          <a:xfrm>
            <a:off x="5069439" y="5013"/>
            <a:ext cx="4051300" cy="5143500"/>
          </a:xfrm>
          <a:prstGeom prst="rect">
            <a:avLst/>
          </a:prstGeom>
        </p:spPr>
      </p:pic>
    </p:spTree>
    <p:extLst>
      <p:ext uri="{BB962C8B-B14F-4D97-AF65-F5344CB8AC3E}">
        <p14:creationId xmlns:p14="http://schemas.microsoft.com/office/powerpoint/2010/main" val="3229175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AC3A-7ED4-B990-4A27-1E9F11943DE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DF99A8-3AF3-E054-FFD8-82A642A5607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~Dec 27 everything STOPPED for inventory.  Physically count every tool, every file, every buff, brush, bottle of flux, solder spool…</a:t>
            </a:r>
          </a:p>
        </p:txBody>
      </p:sp>
    </p:spTree>
    <p:extLst>
      <p:ext uri="{BB962C8B-B14F-4D97-AF65-F5344CB8AC3E}">
        <p14:creationId xmlns:p14="http://schemas.microsoft.com/office/powerpoint/2010/main" val="3549720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24B4-B89C-16D5-B2CC-4890699709F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4F1ABF-1738-7AEB-99C0-5CE97A3146A5}"/>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However, despite </a:t>
            </a:r>
          </a:p>
          <a:p>
            <a:pPr algn="ctr"/>
            <a:r>
              <a:rPr lang="en-US" sz="4000" dirty="0">
                <a:solidFill>
                  <a:schemeClr val="tx1"/>
                </a:solidFill>
                <a:latin typeface="Arial Rounded MT Bold" panose="020F0704030504030204" pitchFamily="34" charset="0"/>
              </a:rPr>
              <a:t>the great count of sins…</a:t>
            </a:r>
          </a:p>
        </p:txBody>
      </p:sp>
    </p:spTree>
    <p:extLst>
      <p:ext uri="{BB962C8B-B14F-4D97-AF65-F5344CB8AC3E}">
        <p14:creationId xmlns:p14="http://schemas.microsoft.com/office/powerpoint/2010/main" val="302040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83686-3848-A98D-8501-AF7FC366C51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F98B89-224E-16DA-3936-74029FA691E5}"/>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Ro 5.20-21</a:t>
            </a:r>
            <a:r>
              <a:rPr lang="en-US" sz="4000" dirty="0">
                <a:solidFill>
                  <a:schemeClr val="tx1"/>
                </a:solidFill>
                <a:latin typeface="Arial Rounded MT Bold" panose="020F0704030504030204" pitchFamily="34" charset="0"/>
              </a:rPr>
              <a:t> Where sin proliferated, grace proliferated even more.  All this happened so that just as sin ruled by means of death, so also grace might rule through causing people to be considered righteous, so that they might have eternal life, through Yeshua the Messiah, our Lord.</a:t>
            </a:r>
          </a:p>
        </p:txBody>
      </p:sp>
    </p:spTree>
    <p:extLst>
      <p:ext uri="{BB962C8B-B14F-4D97-AF65-F5344CB8AC3E}">
        <p14:creationId xmlns:p14="http://schemas.microsoft.com/office/powerpoint/2010/main" val="1162546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81F37-2FB3-4C0E-4B05-D4AC1CFB2A4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C162C4-77D9-190B-8A4A-2A08D561C39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3EFBD14-D629-3776-B276-54F8E5BC1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4103924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75278-810C-7BC7-CEFB-C366CD5540F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E125498-E7A6-4C03-5081-00FA5692A802}"/>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1CFBDC6-5F54-373F-51FF-B89062470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5E0558EE-EDFF-B462-2F24-A67B1349BFC4}"/>
              </a:ext>
            </a:extLst>
          </p:cNvPr>
          <p:cNvSpPr txBox="1"/>
          <p:nvPr/>
        </p:nvSpPr>
        <p:spPr>
          <a:xfrm>
            <a:off x="304800" y="235208"/>
            <a:ext cx="8534400" cy="5632311"/>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u="sng" dirty="0">
                <a:solidFill>
                  <a:srgbClr val="FFFF66"/>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p>
          <a:p>
            <a:pPr algn="l"/>
            <a:endParaRPr lang="en-US" dirty="0"/>
          </a:p>
        </p:txBody>
      </p:sp>
    </p:spTree>
    <p:extLst>
      <p:ext uri="{BB962C8B-B14F-4D97-AF65-F5344CB8AC3E}">
        <p14:creationId xmlns:p14="http://schemas.microsoft.com/office/powerpoint/2010/main" val="2539224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4DFD3-3236-C975-7973-B01179B1CF8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76EBDB7-D208-7812-36E7-8F74C59B6B0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Cor 8 21</a:t>
            </a:r>
            <a:r>
              <a:rPr lang="en-US" sz="4000" dirty="0">
                <a:solidFill>
                  <a:schemeClr val="tx1"/>
                </a:solidFill>
                <a:latin typeface="Arial Rounded MT Bold" panose="020F0704030504030204" pitchFamily="34" charset="0"/>
              </a:rPr>
              <a:t> For we take pains to do what is right not only in the sight of God but also in the sight of other people.</a:t>
            </a:r>
          </a:p>
        </p:txBody>
      </p:sp>
    </p:spTree>
    <p:extLst>
      <p:ext uri="{BB962C8B-B14F-4D97-AF65-F5344CB8AC3E}">
        <p14:creationId xmlns:p14="http://schemas.microsoft.com/office/powerpoint/2010/main" val="498919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70829-B7FB-5800-E66C-866DF646F88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654D310-DE60-1B78-7FF7-97C0A6D2AF35}"/>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Mishlei/Prov 3.3-4</a:t>
            </a:r>
            <a:r>
              <a:rPr lang="en-US" sz="4000" dirty="0">
                <a:solidFill>
                  <a:schemeClr val="tx1"/>
                </a:solidFill>
                <a:latin typeface="Arial Rounded MT Bold" panose="020F0704030504030204" pitchFamily="34" charset="0"/>
              </a:rPr>
              <a:t> Do not let grace and truth leave you — bind them around your neck; write them on the tablet of your heart. Then you will win favor and esteem</a:t>
            </a:r>
          </a:p>
          <a:p>
            <a:pPr algn="l"/>
            <a:r>
              <a:rPr lang="en-US" sz="4000" u="sng" dirty="0">
                <a:solidFill>
                  <a:srgbClr val="FFFF66"/>
                </a:solidFill>
                <a:latin typeface="Arial Rounded MT Bold" panose="020F0704030504030204" pitchFamily="34" charset="0"/>
              </a:rPr>
              <a:t>in the sight of God and of people.</a:t>
            </a:r>
          </a:p>
        </p:txBody>
      </p:sp>
    </p:spTree>
    <p:extLst>
      <p:ext uri="{BB962C8B-B14F-4D97-AF65-F5344CB8AC3E}">
        <p14:creationId xmlns:p14="http://schemas.microsoft.com/office/powerpoint/2010/main" val="1384646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7CF5-FE07-6F6B-23C3-1EB0827C22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4F667C4-B5E3-C687-8298-09FB3B9524B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79642AF3-7EDE-2448-820F-E0E4AECAFC66}"/>
              </a:ext>
            </a:extLst>
          </p:cNvPr>
          <p:cNvPicPr>
            <a:picLocks noChangeAspect="1"/>
          </p:cNvPicPr>
          <p:nvPr/>
        </p:nvPicPr>
        <p:blipFill>
          <a:blip r:embed="rId3"/>
          <a:stretch>
            <a:fillRect/>
          </a:stretch>
        </p:blipFill>
        <p:spPr>
          <a:xfrm>
            <a:off x="688593" y="0"/>
            <a:ext cx="7766814" cy="5143500"/>
          </a:xfrm>
          <a:prstGeom prst="rect">
            <a:avLst/>
          </a:prstGeom>
        </p:spPr>
      </p:pic>
    </p:spTree>
    <p:extLst>
      <p:ext uri="{BB962C8B-B14F-4D97-AF65-F5344CB8AC3E}">
        <p14:creationId xmlns:p14="http://schemas.microsoft.com/office/powerpoint/2010/main" val="3380480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DC782-5425-3DEB-B577-E0EBB9F1FE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16343A-36C7-0A04-A50B-A364CED577A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80F3FC2-7CD9-8869-16F3-8F2C12352A17}"/>
              </a:ext>
            </a:extLst>
          </p:cNvPr>
          <p:cNvPicPr>
            <a:picLocks noChangeAspect="1"/>
          </p:cNvPicPr>
          <p:nvPr/>
        </p:nvPicPr>
        <p:blipFill>
          <a:blip r:embed="rId3"/>
          <a:stretch>
            <a:fillRect/>
          </a:stretch>
        </p:blipFill>
        <p:spPr>
          <a:xfrm>
            <a:off x="579422" y="0"/>
            <a:ext cx="7985156" cy="5143500"/>
          </a:xfrm>
          <a:prstGeom prst="rect">
            <a:avLst/>
          </a:prstGeom>
        </p:spPr>
      </p:pic>
    </p:spTree>
    <p:extLst>
      <p:ext uri="{BB962C8B-B14F-4D97-AF65-F5344CB8AC3E}">
        <p14:creationId xmlns:p14="http://schemas.microsoft.com/office/powerpoint/2010/main" val="3303061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329E-81CC-503B-2D15-BC87600A4B6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71F9B68-F70A-6410-97DA-9915EE4F144C}"/>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Or HaOlam has strict </a:t>
            </a:r>
          </a:p>
          <a:p>
            <a:pPr algn="ctr"/>
            <a:r>
              <a:rPr lang="en-US" sz="4000" dirty="0">
                <a:solidFill>
                  <a:schemeClr val="tx1"/>
                </a:solidFill>
                <a:latin typeface="Arial Rounded MT Bold" panose="020F0704030504030204" pitchFamily="34" charset="0"/>
              </a:rPr>
              <a:t>finance handling procedures </a:t>
            </a:r>
          </a:p>
          <a:p>
            <a:pPr algn="ctr"/>
            <a:r>
              <a:rPr lang="en-US" sz="4000" dirty="0">
                <a:solidFill>
                  <a:schemeClr val="tx1"/>
                </a:solidFill>
                <a:latin typeface="Arial Rounded MT Bold" panose="020F0704030504030204" pitchFamily="34" charset="0"/>
              </a:rPr>
              <a:t>set up by an accounting firm.  </a:t>
            </a:r>
          </a:p>
        </p:txBody>
      </p:sp>
    </p:spTree>
    <p:extLst>
      <p:ext uri="{BB962C8B-B14F-4D97-AF65-F5344CB8AC3E}">
        <p14:creationId xmlns:p14="http://schemas.microsoft.com/office/powerpoint/2010/main" val="94287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D331-5D30-5D37-251E-10B7EC9D4D0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BEA5292-7B31-D2D8-CFA0-DA55BBCDCEE0}"/>
              </a:ext>
            </a:extLst>
          </p:cNvPr>
          <p:cNvSpPr>
            <a:spLocks noGrp="1"/>
          </p:cNvSpPr>
          <p:nvPr>
            <p:ph type="subTitle" idx="1"/>
          </p:nvPr>
        </p:nvSpPr>
        <p:spPr>
          <a:xfrm>
            <a:off x="228600" y="209550"/>
            <a:ext cx="4838797" cy="4800600"/>
          </a:xfrm>
        </p:spPr>
        <p:txBody>
          <a:bodyPr anchor="t">
            <a:normAutofit/>
          </a:bodyPr>
          <a:lstStyle/>
          <a:p>
            <a:pPr algn="l"/>
            <a:r>
              <a:rPr lang="en-US" sz="4000" dirty="0">
                <a:solidFill>
                  <a:schemeClr val="tx1"/>
                </a:solidFill>
                <a:latin typeface="Arial Rounded MT Bold" panose="020F0704030504030204" pitchFamily="34" charset="0"/>
              </a:rPr>
              <a:t>Shani Ferguson,</a:t>
            </a:r>
          </a:p>
          <a:p>
            <a:pPr algn="l"/>
            <a:r>
              <a:rPr lang="en-US" sz="4000" dirty="0">
                <a:solidFill>
                  <a:schemeClr val="tx1"/>
                </a:solidFill>
                <a:latin typeface="Arial Rounded MT Bold" panose="020F0704030504030204" pitchFamily="34" charset="0"/>
              </a:rPr>
              <a:t>Daughter of Ari and Shira </a:t>
            </a:r>
            <a:r>
              <a:rPr lang="en-US" sz="4000" dirty="0" err="1">
                <a:solidFill>
                  <a:schemeClr val="tx1"/>
                </a:solidFill>
                <a:latin typeface="Arial Rounded MT Bold" panose="020F0704030504030204" pitchFamily="34" charset="0"/>
              </a:rPr>
              <a:t>Sorko</a:t>
            </a:r>
            <a:r>
              <a:rPr lang="en-US" sz="4000" dirty="0">
                <a:solidFill>
                  <a:schemeClr val="tx1"/>
                </a:solidFill>
                <a:latin typeface="Arial Rounded MT Bold" panose="020F0704030504030204" pitchFamily="34" charset="0"/>
              </a:rPr>
              <a:t>-Ram of Maoz Ministries,</a:t>
            </a:r>
          </a:p>
          <a:p>
            <a:pPr algn="l"/>
            <a:r>
              <a:rPr lang="en-US" sz="4000" dirty="0">
                <a:solidFill>
                  <a:schemeClr val="tx1"/>
                </a:solidFill>
                <a:latin typeface="Arial Rounded MT Bold" panose="020F0704030504030204" pitchFamily="34" charset="0"/>
              </a:rPr>
              <a:t>Recording artist</a:t>
            </a:r>
          </a:p>
        </p:txBody>
      </p:sp>
      <p:pic>
        <p:nvPicPr>
          <p:cNvPr id="4" name="Picture 3">
            <a:extLst>
              <a:ext uri="{FF2B5EF4-FFF2-40B4-BE49-F238E27FC236}">
                <a16:creationId xmlns:a16="http://schemas.microsoft.com/office/drawing/2014/main" id="{638C075C-F161-725A-55E6-387FA85E1DA1}"/>
              </a:ext>
            </a:extLst>
          </p:cNvPr>
          <p:cNvPicPr>
            <a:picLocks noChangeAspect="1"/>
          </p:cNvPicPr>
          <p:nvPr/>
        </p:nvPicPr>
        <p:blipFill>
          <a:blip r:embed="rId3"/>
          <a:stretch>
            <a:fillRect/>
          </a:stretch>
        </p:blipFill>
        <p:spPr>
          <a:xfrm>
            <a:off x="5067397" y="0"/>
            <a:ext cx="4076603" cy="5143500"/>
          </a:xfrm>
          <a:prstGeom prst="rect">
            <a:avLst/>
          </a:prstGeom>
        </p:spPr>
      </p:pic>
    </p:spTree>
    <p:extLst>
      <p:ext uri="{BB962C8B-B14F-4D97-AF65-F5344CB8AC3E}">
        <p14:creationId xmlns:p14="http://schemas.microsoft.com/office/powerpoint/2010/main" val="3543769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0725-70F6-9014-DEC6-11AD7143129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B9BE10F-09BA-7590-CBCD-3A5DC384A8E6}"/>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2 Cor 8 21</a:t>
            </a:r>
            <a:r>
              <a:rPr lang="en-US" sz="4000" dirty="0">
                <a:solidFill>
                  <a:schemeClr val="tx1"/>
                </a:solidFill>
                <a:latin typeface="Arial Rounded MT Bold" panose="020F0704030504030204" pitchFamily="34" charset="0"/>
              </a:rPr>
              <a:t> For we take pains to do what is right not only in the sight of God but </a:t>
            </a:r>
            <a:r>
              <a:rPr lang="en-US" sz="4000" u="sng" dirty="0">
                <a:solidFill>
                  <a:srgbClr val="FFFF66"/>
                </a:solidFill>
                <a:latin typeface="Arial Rounded MT Bold" panose="020F0704030504030204" pitchFamily="34" charset="0"/>
              </a:rPr>
              <a:t>also in the sight of other people</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724697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B68C7-0D4E-AF65-86DF-50572344B23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483A565-7092-AD02-76BC-D8F92CAB58C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DE59954-FC1E-A3A1-AA4F-A3333A426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3EB8C338-AAD0-EC02-DCAB-2345FCB4F57C}"/>
              </a:ext>
            </a:extLst>
          </p:cNvPr>
          <p:cNvSpPr txBox="1"/>
          <p:nvPr/>
        </p:nvSpPr>
        <p:spPr>
          <a:xfrm>
            <a:off x="304800" y="235208"/>
            <a:ext cx="8534400" cy="5632311"/>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u="sng" dirty="0">
                <a:solidFill>
                  <a:srgbClr val="FFFF66"/>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p>
          <a:p>
            <a:pPr algn="l"/>
            <a:endParaRPr lang="en-US" dirty="0"/>
          </a:p>
        </p:txBody>
      </p:sp>
    </p:spTree>
    <p:extLst>
      <p:ext uri="{BB962C8B-B14F-4D97-AF65-F5344CB8AC3E}">
        <p14:creationId xmlns:p14="http://schemas.microsoft.com/office/powerpoint/2010/main" val="2751992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212D-AD06-7661-ABDB-B7A7B10CB0F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67EF50-B47D-8155-2142-2CB94625F6C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C70B543F-D085-1AA5-95A2-6C4BBB7D3405}"/>
              </a:ext>
            </a:extLst>
          </p:cNvPr>
          <p:cNvPicPr>
            <a:picLocks noChangeAspect="1"/>
          </p:cNvPicPr>
          <p:nvPr/>
        </p:nvPicPr>
        <p:blipFill>
          <a:blip r:embed="rId3"/>
          <a:stretch>
            <a:fillRect/>
          </a:stretch>
        </p:blipFill>
        <p:spPr>
          <a:xfrm>
            <a:off x="0" y="-40284"/>
            <a:ext cx="9144000" cy="5170762"/>
          </a:xfrm>
          <a:prstGeom prst="rect">
            <a:avLst/>
          </a:prstGeom>
        </p:spPr>
      </p:pic>
    </p:spTree>
    <p:extLst>
      <p:ext uri="{BB962C8B-B14F-4D97-AF65-F5344CB8AC3E}">
        <p14:creationId xmlns:p14="http://schemas.microsoft.com/office/powerpoint/2010/main" val="2449368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594B-FDDA-CD65-96E0-5BB1D7A341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D73200B-AFD9-FAAB-DB54-D264E10D77E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4DF113F-6354-4179-4A1C-55D6E883E572}"/>
              </a:ext>
            </a:extLst>
          </p:cNvPr>
          <p:cNvPicPr>
            <a:picLocks noChangeAspect="1"/>
          </p:cNvPicPr>
          <p:nvPr/>
        </p:nvPicPr>
        <p:blipFill>
          <a:blip r:embed="rId3"/>
          <a:stretch>
            <a:fillRect/>
          </a:stretch>
        </p:blipFill>
        <p:spPr>
          <a:xfrm>
            <a:off x="0" y="322675"/>
            <a:ext cx="9143999" cy="4498149"/>
          </a:xfrm>
          <a:prstGeom prst="rect">
            <a:avLst/>
          </a:prstGeom>
        </p:spPr>
      </p:pic>
    </p:spTree>
    <p:extLst>
      <p:ext uri="{BB962C8B-B14F-4D97-AF65-F5344CB8AC3E}">
        <p14:creationId xmlns:p14="http://schemas.microsoft.com/office/powerpoint/2010/main" val="14325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2ABBB-0BCE-F2A1-01A5-FBE649628A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D803B6-19A3-ABD9-D5C7-C3C479DBBA7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5957612-4CDF-1CFC-2008-CCDE3B847D97}"/>
              </a:ext>
            </a:extLst>
          </p:cNvPr>
          <p:cNvPicPr>
            <a:picLocks noChangeAspect="1"/>
          </p:cNvPicPr>
          <p:nvPr/>
        </p:nvPicPr>
        <p:blipFill>
          <a:blip r:embed="rId3"/>
          <a:stretch>
            <a:fillRect/>
          </a:stretch>
        </p:blipFill>
        <p:spPr>
          <a:xfrm>
            <a:off x="12081" y="1200150"/>
            <a:ext cx="9201732" cy="2152759"/>
          </a:xfrm>
          <a:prstGeom prst="rect">
            <a:avLst/>
          </a:prstGeom>
        </p:spPr>
      </p:pic>
    </p:spTree>
    <p:extLst>
      <p:ext uri="{BB962C8B-B14F-4D97-AF65-F5344CB8AC3E}">
        <p14:creationId xmlns:p14="http://schemas.microsoft.com/office/powerpoint/2010/main" val="2853135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041B-27D5-3A60-2098-B8D9F0EB26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13F63D6-D8F4-FF25-451E-BFCBE8446C4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2A3450E-9302-D81E-AEF4-D988FCF8CA43}"/>
              </a:ext>
            </a:extLst>
          </p:cNvPr>
          <p:cNvPicPr>
            <a:picLocks noChangeAspect="1"/>
          </p:cNvPicPr>
          <p:nvPr/>
        </p:nvPicPr>
        <p:blipFill>
          <a:blip r:embed="rId3"/>
          <a:stretch>
            <a:fillRect/>
          </a:stretch>
        </p:blipFill>
        <p:spPr>
          <a:xfrm>
            <a:off x="0" y="654672"/>
            <a:ext cx="9143999" cy="3834156"/>
          </a:xfrm>
          <a:prstGeom prst="rect">
            <a:avLst/>
          </a:prstGeom>
        </p:spPr>
      </p:pic>
    </p:spTree>
    <p:extLst>
      <p:ext uri="{BB962C8B-B14F-4D97-AF65-F5344CB8AC3E}">
        <p14:creationId xmlns:p14="http://schemas.microsoft.com/office/powerpoint/2010/main" val="1343273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47F44-5BD4-C7AE-C3F8-7A5C349011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C5ED4F-DC5F-6341-0E1D-3806285D44E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F65711D4-459E-8D15-963A-A18675ED55B3}"/>
              </a:ext>
            </a:extLst>
          </p:cNvPr>
          <p:cNvPicPr>
            <a:picLocks noChangeAspect="1"/>
          </p:cNvPicPr>
          <p:nvPr/>
        </p:nvPicPr>
        <p:blipFill>
          <a:blip r:embed="rId3"/>
          <a:stretch>
            <a:fillRect/>
          </a:stretch>
        </p:blipFill>
        <p:spPr>
          <a:xfrm>
            <a:off x="381000" y="10584"/>
            <a:ext cx="8458200" cy="5168900"/>
          </a:xfrm>
          <a:prstGeom prst="rect">
            <a:avLst/>
          </a:prstGeom>
        </p:spPr>
      </p:pic>
    </p:spTree>
    <p:extLst>
      <p:ext uri="{BB962C8B-B14F-4D97-AF65-F5344CB8AC3E}">
        <p14:creationId xmlns:p14="http://schemas.microsoft.com/office/powerpoint/2010/main" val="2397301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25E7A-F4C4-DF97-0C25-E2A0BE6F54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2C79382-5B22-437E-2BF5-9276CCDC062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7397D45-E4FF-3863-DF43-D29D51F34490}"/>
              </a:ext>
            </a:extLst>
          </p:cNvPr>
          <p:cNvPicPr>
            <a:picLocks noChangeAspect="1"/>
          </p:cNvPicPr>
          <p:nvPr/>
        </p:nvPicPr>
        <p:blipFill>
          <a:blip r:embed="rId3"/>
          <a:stretch>
            <a:fillRect/>
          </a:stretch>
        </p:blipFill>
        <p:spPr>
          <a:xfrm>
            <a:off x="0" y="406754"/>
            <a:ext cx="9144000" cy="4329991"/>
          </a:xfrm>
          <a:prstGeom prst="rect">
            <a:avLst/>
          </a:prstGeom>
        </p:spPr>
      </p:pic>
    </p:spTree>
    <p:extLst>
      <p:ext uri="{BB962C8B-B14F-4D97-AF65-F5344CB8AC3E}">
        <p14:creationId xmlns:p14="http://schemas.microsoft.com/office/powerpoint/2010/main" val="1873156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F7AC4-190C-821A-02B8-D6B10484C71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EF39AF1-2A7F-2071-2EF5-636AF927F1E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B956390-E623-73AE-31AA-42B9FA2A59F9}"/>
              </a:ext>
            </a:extLst>
          </p:cNvPr>
          <p:cNvPicPr>
            <a:picLocks noChangeAspect="1"/>
          </p:cNvPicPr>
          <p:nvPr/>
        </p:nvPicPr>
        <p:blipFill>
          <a:blip r:embed="rId3"/>
          <a:stretch>
            <a:fillRect/>
          </a:stretch>
        </p:blipFill>
        <p:spPr>
          <a:xfrm>
            <a:off x="76199" y="941703"/>
            <a:ext cx="9067801" cy="2601732"/>
          </a:xfrm>
          <a:prstGeom prst="rect">
            <a:avLst/>
          </a:prstGeom>
        </p:spPr>
      </p:pic>
    </p:spTree>
    <p:extLst>
      <p:ext uri="{BB962C8B-B14F-4D97-AF65-F5344CB8AC3E}">
        <p14:creationId xmlns:p14="http://schemas.microsoft.com/office/powerpoint/2010/main" val="2345193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41BD-9F5A-5A8B-FABD-8EE1AF05009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3A82BE7-1B7A-B017-723E-A0741E4B71E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1A982C8-33BB-3FEA-389C-7885094F52E4}"/>
              </a:ext>
            </a:extLst>
          </p:cNvPr>
          <p:cNvPicPr>
            <a:picLocks noChangeAspect="1"/>
          </p:cNvPicPr>
          <p:nvPr/>
        </p:nvPicPr>
        <p:blipFill>
          <a:blip r:embed="rId3"/>
          <a:stretch>
            <a:fillRect/>
          </a:stretch>
        </p:blipFill>
        <p:spPr>
          <a:xfrm>
            <a:off x="0" y="474473"/>
            <a:ext cx="9144000" cy="3330937"/>
          </a:xfrm>
          <a:prstGeom prst="rect">
            <a:avLst/>
          </a:prstGeom>
        </p:spPr>
      </p:pic>
    </p:spTree>
    <p:extLst>
      <p:ext uri="{BB962C8B-B14F-4D97-AF65-F5344CB8AC3E}">
        <p14:creationId xmlns:p14="http://schemas.microsoft.com/office/powerpoint/2010/main" val="4266359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2F0B6-E858-A618-5CB8-AA061A2B9C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F238E7-6489-24DE-9508-C746C227001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050" name="Picture 2" descr="Israel Tour 2026">
            <a:extLst>
              <a:ext uri="{FF2B5EF4-FFF2-40B4-BE49-F238E27FC236}">
                <a16:creationId xmlns:a16="http://schemas.microsoft.com/office/drawing/2014/main" id="{08176BB1-14DC-8E16-929F-94FFD8249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0"/>
            <a:ext cx="47799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755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9578-433C-0CAE-64F5-30B21604BE9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D1A36FF-B096-6A48-4E3E-D0483603105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A754896-4482-0396-B126-CB71535B6F18}"/>
              </a:ext>
            </a:extLst>
          </p:cNvPr>
          <p:cNvPicPr>
            <a:picLocks noChangeAspect="1"/>
          </p:cNvPicPr>
          <p:nvPr/>
        </p:nvPicPr>
        <p:blipFill>
          <a:blip r:embed="rId3"/>
          <a:stretch>
            <a:fillRect/>
          </a:stretch>
        </p:blipFill>
        <p:spPr>
          <a:xfrm>
            <a:off x="-1" y="819150"/>
            <a:ext cx="9322505" cy="2748101"/>
          </a:xfrm>
          <a:prstGeom prst="rect">
            <a:avLst/>
          </a:prstGeom>
        </p:spPr>
      </p:pic>
    </p:spTree>
    <p:extLst>
      <p:ext uri="{BB962C8B-B14F-4D97-AF65-F5344CB8AC3E}">
        <p14:creationId xmlns:p14="http://schemas.microsoft.com/office/powerpoint/2010/main" val="1421564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5203-6176-5E00-2E18-E0C4338DA5E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8AC1621-D90F-8CB6-D2A9-F1C4D7B1EC2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1D234DE-273C-A4DF-2699-5EBECD243110}"/>
              </a:ext>
            </a:extLst>
          </p:cNvPr>
          <p:cNvPicPr>
            <a:picLocks noChangeAspect="1"/>
          </p:cNvPicPr>
          <p:nvPr/>
        </p:nvPicPr>
        <p:blipFill>
          <a:blip r:embed="rId3"/>
          <a:stretch>
            <a:fillRect/>
          </a:stretch>
        </p:blipFill>
        <p:spPr>
          <a:xfrm>
            <a:off x="0" y="722762"/>
            <a:ext cx="9144000" cy="2963568"/>
          </a:xfrm>
          <a:prstGeom prst="rect">
            <a:avLst/>
          </a:prstGeom>
        </p:spPr>
      </p:pic>
    </p:spTree>
    <p:extLst>
      <p:ext uri="{BB962C8B-B14F-4D97-AF65-F5344CB8AC3E}">
        <p14:creationId xmlns:p14="http://schemas.microsoft.com/office/powerpoint/2010/main" val="1743109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265F8-EAFA-AC2F-1554-21F4FA1A9A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9115C42-DB4E-EAD3-D707-F4965940A89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C2C5C68-454E-F734-AF5F-F0492DF53ADA}"/>
              </a:ext>
            </a:extLst>
          </p:cNvPr>
          <p:cNvPicPr>
            <a:picLocks noChangeAspect="1"/>
          </p:cNvPicPr>
          <p:nvPr/>
        </p:nvPicPr>
        <p:blipFill>
          <a:blip r:embed="rId3"/>
          <a:stretch>
            <a:fillRect/>
          </a:stretch>
        </p:blipFill>
        <p:spPr>
          <a:xfrm>
            <a:off x="0" y="514350"/>
            <a:ext cx="9214120" cy="2647950"/>
          </a:xfrm>
          <a:prstGeom prst="rect">
            <a:avLst/>
          </a:prstGeom>
        </p:spPr>
      </p:pic>
      <p:sp>
        <p:nvSpPr>
          <p:cNvPr id="2" name="Rectangle: Rounded Corners 1">
            <a:extLst>
              <a:ext uri="{FF2B5EF4-FFF2-40B4-BE49-F238E27FC236}">
                <a16:creationId xmlns:a16="http://schemas.microsoft.com/office/drawing/2014/main" id="{71C17C5B-4532-1EB2-9AF6-DFF7FBAAE5DA}"/>
              </a:ext>
            </a:extLst>
          </p:cNvPr>
          <p:cNvSpPr/>
          <p:nvPr/>
        </p:nvSpPr>
        <p:spPr>
          <a:xfrm>
            <a:off x="1752600" y="2419350"/>
            <a:ext cx="2895600" cy="381000"/>
          </a:xfrm>
          <a:prstGeom prst="round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714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CC619-389F-CAF9-6CFB-9AFDD35D2C5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1BAC65F-4191-5267-81A0-BEAC43C31BE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Rev 20.15, 10 </a:t>
            </a:r>
            <a:r>
              <a:rPr lang="en-US" sz="4000" dirty="0">
                <a:solidFill>
                  <a:schemeClr val="tx1"/>
                </a:solidFill>
                <a:latin typeface="Arial Rounded MT Bold" panose="020F0704030504030204" pitchFamily="34" charset="0"/>
              </a:rPr>
              <a:t>Anyone whose name was not found written in the Book of Life was hurled into the lake of fire…and they will be tormented day and night forever and ever.</a:t>
            </a:r>
          </a:p>
        </p:txBody>
      </p:sp>
    </p:spTree>
    <p:extLst>
      <p:ext uri="{BB962C8B-B14F-4D97-AF65-F5344CB8AC3E}">
        <p14:creationId xmlns:p14="http://schemas.microsoft.com/office/powerpoint/2010/main" val="809069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1B8D6-7242-9DC6-1FC5-C1EAB65781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E982367-4C18-7A70-ACC4-6CC316B5A93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4149912-2007-F096-065F-FBD5093CF3FE}"/>
              </a:ext>
            </a:extLst>
          </p:cNvPr>
          <p:cNvPicPr>
            <a:picLocks noChangeAspect="1"/>
          </p:cNvPicPr>
          <p:nvPr/>
        </p:nvPicPr>
        <p:blipFill>
          <a:blip r:embed="rId3"/>
          <a:stretch>
            <a:fillRect/>
          </a:stretch>
        </p:blipFill>
        <p:spPr>
          <a:xfrm>
            <a:off x="487680" y="-10227"/>
            <a:ext cx="8328259" cy="5148379"/>
          </a:xfrm>
          <a:prstGeom prst="rect">
            <a:avLst/>
          </a:prstGeom>
        </p:spPr>
      </p:pic>
    </p:spTree>
    <p:extLst>
      <p:ext uri="{BB962C8B-B14F-4D97-AF65-F5344CB8AC3E}">
        <p14:creationId xmlns:p14="http://schemas.microsoft.com/office/powerpoint/2010/main" val="69041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0E0B-3D95-A1D4-B6A5-9E6466A0C2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7DAF23-0710-91E0-5822-E2AA3BAEAD0B}"/>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88A2A9B9-57AA-932A-19B8-08BE705E1282}"/>
              </a:ext>
            </a:extLst>
          </p:cNvPr>
          <p:cNvPicPr>
            <a:picLocks noChangeAspect="1"/>
          </p:cNvPicPr>
          <p:nvPr/>
        </p:nvPicPr>
        <p:blipFill>
          <a:blip r:embed="rId3"/>
          <a:stretch>
            <a:fillRect/>
          </a:stretch>
        </p:blipFill>
        <p:spPr>
          <a:xfrm>
            <a:off x="0" y="341624"/>
            <a:ext cx="9144000" cy="3425743"/>
          </a:xfrm>
          <a:prstGeom prst="rect">
            <a:avLst/>
          </a:prstGeom>
        </p:spPr>
      </p:pic>
    </p:spTree>
    <p:extLst>
      <p:ext uri="{BB962C8B-B14F-4D97-AF65-F5344CB8AC3E}">
        <p14:creationId xmlns:p14="http://schemas.microsoft.com/office/powerpoint/2010/main" val="15044661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16199-1712-2495-4820-FFBFBF75626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CFDE661-9C84-79DD-58A1-26737542ADC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083EDFEC-C38E-0A7F-E4D1-9DEB237E7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40353E9F-54D5-256D-D238-E1FD54999517}"/>
              </a:ext>
            </a:extLst>
          </p:cNvPr>
          <p:cNvSpPr txBox="1"/>
          <p:nvPr/>
        </p:nvSpPr>
        <p:spPr>
          <a:xfrm>
            <a:off x="304800" y="235208"/>
            <a:ext cx="8534400" cy="5632311"/>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u="sng" dirty="0">
                <a:solidFill>
                  <a:srgbClr val="FFFF66"/>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p>
          <a:p>
            <a:pPr algn="l"/>
            <a:endParaRPr lang="en-US" dirty="0"/>
          </a:p>
        </p:txBody>
      </p:sp>
    </p:spTree>
    <p:extLst>
      <p:ext uri="{BB962C8B-B14F-4D97-AF65-F5344CB8AC3E}">
        <p14:creationId xmlns:p14="http://schemas.microsoft.com/office/powerpoint/2010/main" val="1842465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CE2C2-FE90-DA63-A111-164DF1CBF4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8CDAAE-CF12-AC2A-E238-7197FD8E6605}"/>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Leadership is subject to accountability.  If there is an issue with me or Jeremy, come to us according to Mt 18.</a:t>
            </a:r>
          </a:p>
          <a:p>
            <a:pPr algn="ctr"/>
            <a:r>
              <a:rPr lang="en-US" sz="4000" dirty="0">
                <a:solidFill>
                  <a:schemeClr val="tx1"/>
                </a:solidFill>
                <a:latin typeface="Arial Rounded MT Bold" panose="020F0704030504030204" pitchFamily="34" charset="0"/>
              </a:rPr>
              <a:t>If you do not get a good hearing…</a:t>
            </a:r>
          </a:p>
        </p:txBody>
      </p:sp>
    </p:spTree>
    <p:extLst>
      <p:ext uri="{BB962C8B-B14F-4D97-AF65-F5344CB8AC3E}">
        <p14:creationId xmlns:p14="http://schemas.microsoft.com/office/powerpoint/2010/main" val="36173276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B5CE-BE64-6B5F-5D99-4E0183D5B96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FB9FD4-DD98-FE55-13D1-3EC0FFDAD1FB}"/>
              </a:ext>
            </a:extLst>
          </p:cNvPr>
          <p:cNvSpPr>
            <a:spLocks noGrp="1"/>
          </p:cNvSpPr>
          <p:nvPr>
            <p:ph type="subTitle" idx="1"/>
          </p:nvPr>
        </p:nvSpPr>
        <p:spPr>
          <a:xfrm>
            <a:off x="228600" y="209550"/>
            <a:ext cx="8610600" cy="4800600"/>
          </a:xfrm>
        </p:spPr>
        <p:txBody>
          <a:bodyPr anchor="t">
            <a:normAutofit/>
          </a:bodyPr>
          <a:lstStyle/>
          <a:p>
            <a:pPr algn="ctr"/>
            <a:r>
              <a:rPr lang="en-US" sz="4000" dirty="0">
                <a:solidFill>
                  <a:schemeClr val="tx1"/>
                </a:solidFill>
                <a:latin typeface="Arial Rounded MT Bold" panose="020F0704030504030204" pitchFamily="34" charset="0"/>
              </a:rPr>
              <a:t>The Corporate Directors</a:t>
            </a:r>
          </a:p>
        </p:txBody>
      </p:sp>
      <p:pic>
        <p:nvPicPr>
          <p:cNvPr id="4" name="Picture 3">
            <a:extLst>
              <a:ext uri="{FF2B5EF4-FFF2-40B4-BE49-F238E27FC236}">
                <a16:creationId xmlns:a16="http://schemas.microsoft.com/office/drawing/2014/main" id="{72F4B439-B5C2-A3DD-2E78-AB891080505F}"/>
              </a:ext>
            </a:extLst>
          </p:cNvPr>
          <p:cNvPicPr>
            <a:picLocks noChangeAspect="1"/>
          </p:cNvPicPr>
          <p:nvPr/>
        </p:nvPicPr>
        <p:blipFill>
          <a:blip r:embed="rId3" cstate="print">
            <a:extLst>
              <a:ext uri="{28A0092B-C50C-407E-A947-70E740481C1C}">
                <a14:useLocalDpi xmlns:a14="http://schemas.microsoft.com/office/drawing/2010/main" val="0"/>
              </a:ext>
            </a:extLst>
          </a:blip>
          <a:srcRect l="6666" t="23333" r="76667" b="32223"/>
          <a:stretch>
            <a:fillRect/>
          </a:stretch>
        </p:blipFill>
        <p:spPr>
          <a:xfrm>
            <a:off x="381000" y="826369"/>
            <a:ext cx="2057400" cy="4114800"/>
          </a:xfrm>
          <a:prstGeom prst="rect">
            <a:avLst/>
          </a:prstGeom>
        </p:spPr>
      </p:pic>
      <p:pic>
        <p:nvPicPr>
          <p:cNvPr id="5" name="Picture 4">
            <a:extLst>
              <a:ext uri="{FF2B5EF4-FFF2-40B4-BE49-F238E27FC236}">
                <a16:creationId xmlns:a16="http://schemas.microsoft.com/office/drawing/2014/main" id="{A02EB350-22DE-C94F-4699-301933D4BCCD}"/>
              </a:ext>
            </a:extLst>
          </p:cNvPr>
          <p:cNvPicPr>
            <a:picLocks noChangeAspect="1"/>
          </p:cNvPicPr>
          <p:nvPr/>
        </p:nvPicPr>
        <p:blipFill>
          <a:blip r:embed="rId4" cstate="print">
            <a:extLst>
              <a:ext uri="{28A0092B-C50C-407E-A947-70E740481C1C}">
                <a14:useLocalDpi xmlns:a14="http://schemas.microsoft.com/office/drawing/2010/main" val="0"/>
              </a:ext>
            </a:extLst>
          </a:blip>
          <a:srcRect l="74444" t="18889" r="7778" b="36667"/>
          <a:stretch>
            <a:fillRect/>
          </a:stretch>
        </p:blipFill>
        <p:spPr>
          <a:xfrm>
            <a:off x="3200400" y="820554"/>
            <a:ext cx="2286000" cy="4286250"/>
          </a:xfrm>
          <a:prstGeom prst="rect">
            <a:avLst/>
          </a:prstGeom>
        </p:spPr>
      </p:pic>
      <p:pic>
        <p:nvPicPr>
          <p:cNvPr id="6" name="Picture 5">
            <a:extLst>
              <a:ext uri="{FF2B5EF4-FFF2-40B4-BE49-F238E27FC236}">
                <a16:creationId xmlns:a16="http://schemas.microsoft.com/office/drawing/2014/main" id="{16D09108-782B-DA6D-F615-5895C84A5E44}"/>
              </a:ext>
            </a:extLst>
          </p:cNvPr>
          <p:cNvPicPr>
            <a:picLocks noChangeAspect="1"/>
          </p:cNvPicPr>
          <p:nvPr/>
        </p:nvPicPr>
        <p:blipFill>
          <a:blip r:embed="rId5" cstate="print">
            <a:extLst>
              <a:ext uri="{28A0092B-C50C-407E-A947-70E740481C1C}">
                <a14:useLocalDpi xmlns:a14="http://schemas.microsoft.com/office/drawing/2010/main" val="0"/>
              </a:ext>
            </a:extLst>
          </a:blip>
          <a:srcRect l="44444" t="14445" r="28889" b="21851"/>
          <a:stretch>
            <a:fillRect/>
          </a:stretch>
        </p:blipFill>
        <p:spPr>
          <a:xfrm>
            <a:off x="6553200" y="877102"/>
            <a:ext cx="2286000" cy="4095750"/>
          </a:xfrm>
          <a:prstGeom prst="rect">
            <a:avLst/>
          </a:prstGeom>
        </p:spPr>
      </p:pic>
    </p:spTree>
    <p:extLst>
      <p:ext uri="{BB962C8B-B14F-4D97-AF65-F5344CB8AC3E}">
        <p14:creationId xmlns:p14="http://schemas.microsoft.com/office/powerpoint/2010/main" val="1416608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D9C8-B73D-A9E8-9F60-8076A4F1B69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60D386E-B808-5080-CC2F-40DB6EF95D80}"/>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Board of</a:t>
            </a:r>
            <a:r>
              <a:rPr lang="he-IL" sz="4800" b="1" dirty="0">
                <a:solidFill>
                  <a:schemeClr val="tx1"/>
                </a:solidFill>
                <a:latin typeface="David" panose="020E0502060401010101" pitchFamily="34" charset="-79"/>
                <a:cs typeface="David" panose="020E0502060401010101" pitchFamily="34" charset="-79"/>
              </a:rPr>
              <a:t>מְנַהלים</a:t>
            </a:r>
            <a:r>
              <a:rPr lang="he-IL" sz="4000" dirty="0">
                <a:solidFill>
                  <a:schemeClr val="tx1"/>
                </a:solidFill>
                <a:latin typeface="Arial Rounded MT Bold" panose="020F0704030504030204" pitchFamily="34" charset="0"/>
              </a:rPr>
              <a:t> </a:t>
            </a:r>
            <a:endParaRPr lang="en-US" sz="4000" dirty="0">
              <a:solidFill>
                <a:schemeClr val="tx1"/>
              </a:solidFill>
              <a:latin typeface="Arial Rounded MT Bold" panose="020F0704030504030204" pitchFamily="34" charset="0"/>
            </a:endParaRPr>
          </a:p>
          <a:p>
            <a:pPr algn="ctr"/>
            <a:r>
              <a:rPr lang="en-US" sz="4000" dirty="0" err="1">
                <a:solidFill>
                  <a:schemeClr val="tx1"/>
                </a:solidFill>
                <a:latin typeface="Arial Rounded MT Bold" panose="020F0704030504030204" pitchFamily="34" charset="0"/>
              </a:rPr>
              <a:t>M’nahaleem</a:t>
            </a:r>
            <a:r>
              <a:rPr lang="en-US" sz="4000" dirty="0">
                <a:solidFill>
                  <a:schemeClr val="tx1"/>
                </a:solidFill>
                <a:latin typeface="Arial Rounded MT Bold" panose="020F0704030504030204" pitchFamily="34" charset="0"/>
              </a:rPr>
              <a:t> / Directors</a:t>
            </a:r>
          </a:p>
        </p:txBody>
      </p:sp>
    </p:spTree>
    <p:extLst>
      <p:ext uri="{BB962C8B-B14F-4D97-AF65-F5344CB8AC3E}">
        <p14:creationId xmlns:p14="http://schemas.microsoft.com/office/powerpoint/2010/main" val="23380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D3E85-7F85-3F2F-2893-EBECDA5DA9B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77BD99-BE13-C41E-646F-C140F9DAEDEE}"/>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Pesakh Particulars</a:t>
            </a:r>
          </a:p>
        </p:txBody>
      </p:sp>
    </p:spTree>
    <p:extLst>
      <p:ext uri="{BB962C8B-B14F-4D97-AF65-F5344CB8AC3E}">
        <p14:creationId xmlns:p14="http://schemas.microsoft.com/office/powerpoint/2010/main" val="18299228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06FBA-D2C5-35C0-2106-6640E92128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9AA90E-CEA0-A913-9B8D-5C261B8A9D90}"/>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From the Or HaOlam </a:t>
            </a:r>
            <a:r>
              <a:rPr lang="en-US" sz="4000" dirty="0" err="1">
                <a:solidFill>
                  <a:schemeClr val="tx1"/>
                </a:solidFill>
                <a:latin typeface="Arial Rounded MT Bold" panose="020F0704030504030204" pitchFamily="34" charset="0"/>
              </a:rPr>
              <a:t>ByLays</a:t>
            </a:r>
            <a:r>
              <a:rPr lang="en-US" sz="4000" dirty="0">
                <a:solidFill>
                  <a:schemeClr val="tx1"/>
                </a:solidFill>
                <a:latin typeface="Arial Rounded MT Bold" panose="020F0704030504030204" pitchFamily="34" charset="0"/>
              </a:rPr>
              <a:t>:  </a:t>
            </a:r>
          </a:p>
          <a:p>
            <a:pPr algn="l"/>
            <a:r>
              <a:rPr lang="en-US" sz="4000" dirty="0">
                <a:solidFill>
                  <a:schemeClr val="tx1"/>
                </a:solidFill>
                <a:latin typeface="Arial Rounded MT Bold" panose="020F0704030504030204" pitchFamily="34" charset="0"/>
              </a:rPr>
              <a:t>The </a:t>
            </a:r>
            <a:r>
              <a:rPr lang="en-US" sz="4000" dirty="0" err="1">
                <a:solidFill>
                  <a:schemeClr val="tx1"/>
                </a:solidFill>
                <a:latin typeface="Arial Rounded MT Bold" panose="020F0704030504030204" pitchFamily="34" charset="0"/>
              </a:rPr>
              <a:t>M’nahaleem</a:t>
            </a:r>
            <a:r>
              <a:rPr lang="en-US" sz="4000" dirty="0">
                <a:solidFill>
                  <a:schemeClr val="tx1"/>
                </a:solidFill>
                <a:latin typeface="Arial Rounded MT Bold" panose="020F0704030504030204" pitchFamily="34" charset="0"/>
              </a:rPr>
              <a:t>/Directors shall have authority, by unanimous vote [excluding the Rabbi’s and his wife’s vote], to remove the Rabbi from office, or mandate a short term of leave, or administer discipline or correction, in the event of moral turpitude, fraud, </a:t>
            </a:r>
          </a:p>
        </p:txBody>
      </p:sp>
    </p:spTree>
    <p:extLst>
      <p:ext uri="{BB962C8B-B14F-4D97-AF65-F5344CB8AC3E}">
        <p14:creationId xmlns:p14="http://schemas.microsoft.com/office/powerpoint/2010/main" val="2725661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E078B-6704-8C22-AE7E-4576E0AC4B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C072DFE-74E7-1E66-79C7-A28BC99D1D0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apostasy (as defined by the Covenant), misconduct, </a:t>
            </a:r>
            <a:r>
              <a:rPr lang="en-US" sz="4000" baseline="30000" dirty="0">
                <a:solidFill>
                  <a:schemeClr val="tx1"/>
                </a:solidFill>
                <a:latin typeface="Arial Rounded MT Bold" panose="020F0704030504030204" pitchFamily="34" charset="0"/>
              </a:rPr>
              <a:t>[1 Cor. 5.11–13, 1 Tim. 5.1, 19]</a:t>
            </a:r>
            <a:r>
              <a:rPr lang="en-US" sz="4000" dirty="0">
                <a:solidFill>
                  <a:schemeClr val="tx1"/>
                </a:solidFill>
                <a:latin typeface="Arial Rounded MT Bold" panose="020F0704030504030204" pitchFamily="34" charset="0"/>
              </a:rPr>
              <a:t>, physical or mental disability.  Any of the </a:t>
            </a:r>
            <a:r>
              <a:rPr lang="en-US" sz="4000" dirty="0" err="1">
                <a:solidFill>
                  <a:schemeClr val="tx1"/>
                </a:solidFill>
                <a:latin typeface="Arial Rounded MT Bold" panose="020F0704030504030204" pitchFamily="34" charset="0"/>
              </a:rPr>
              <a:t>M’nahaleem</a:t>
            </a:r>
            <a:r>
              <a:rPr lang="en-US" sz="4000" dirty="0">
                <a:solidFill>
                  <a:schemeClr val="tx1"/>
                </a:solidFill>
                <a:latin typeface="Arial Rounded MT Bold" panose="020F0704030504030204" pitchFamily="34" charset="0"/>
              </a:rPr>
              <a:t> / Directors may call a meeting of the Directors for a judicial review of the Rabbi, and such review can continue with consent of the majority.</a:t>
            </a:r>
          </a:p>
        </p:txBody>
      </p:sp>
    </p:spTree>
    <p:extLst>
      <p:ext uri="{BB962C8B-B14F-4D97-AF65-F5344CB8AC3E}">
        <p14:creationId xmlns:p14="http://schemas.microsoft.com/office/powerpoint/2010/main" val="42903566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3DD8-5197-0EE9-0C1D-A2BC94602BB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21ED98-9BA6-1F8C-4296-EF7DAF86ACB5}"/>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To communicate with </a:t>
            </a:r>
          </a:p>
          <a:p>
            <a:pPr algn="ctr"/>
            <a:r>
              <a:rPr lang="en-US" sz="4000" dirty="0">
                <a:solidFill>
                  <a:schemeClr val="tx1"/>
                </a:solidFill>
                <a:latin typeface="Arial Rounded MT Bold" panose="020F0704030504030204" pitchFamily="34" charset="0"/>
              </a:rPr>
              <a:t>any of the Directors, </a:t>
            </a:r>
          </a:p>
          <a:p>
            <a:pPr algn="ctr"/>
            <a:r>
              <a:rPr lang="en-US" sz="4000" dirty="0">
                <a:solidFill>
                  <a:schemeClr val="tx1"/>
                </a:solidFill>
                <a:latin typeface="Arial Rounded MT Bold" panose="020F0704030504030204" pitchFamily="34" charset="0"/>
              </a:rPr>
              <a:t>please email Admin@OrHaOlam.com</a:t>
            </a:r>
          </a:p>
        </p:txBody>
      </p:sp>
    </p:spTree>
    <p:extLst>
      <p:ext uri="{BB962C8B-B14F-4D97-AF65-F5344CB8AC3E}">
        <p14:creationId xmlns:p14="http://schemas.microsoft.com/office/powerpoint/2010/main" val="35469136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FD37-DC03-C570-55AD-2131077326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AD6FF8A-E922-670C-CB05-7FB4E418185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640BBED-14AD-56DD-CD50-498DDF7CF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74815639-890D-7C86-0D7D-569E3C31997D}"/>
              </a:ext>
            </a:extLst>
          </p:cNvPr>
          <p:cNvSpPr txBox="1"/>
          <p:nvPr/>
        </p:nvSpPr>
        <p:spPr>
          <a:xfrm>
            <a:off x="304800" y="235208"/>
            <a:ext cx="8534400" cy="5016758"/>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u="sng" dirty="0">
                <a:solidFill>
                  <a:srgbClr val="FFFF66"/>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endParaRPr lang="en-US" dirty="0"/>
          </a:p>
        </p:txBody>
      </p:sp>
    </p:spTree>
    <p:extLst>
      <p:ext uri="{BB962C8B-B14F-4D97-AF65-F5344CB8AC3E}">
        <p14:creationId xmlns:p14="http://schemas.microsoft.com/office/powerpoint/2010/main" val="13394133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D8C18-3CB4-D11D-BB77-B13F0FBF200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B73BEA-D677-D66A-528F-C53C1FB1432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Ber/Gen 3.6 </a:t>
            </a:r>
            <a:r>
              <a:rPr lang="en-US" sz="4000" dirty="0">
                <a:solidFill>
                  <a:schemeClr val="tx1"/>
                </a:solidFill>
                <a:latin typeface="Arial Rounded MT Bold" panose="020F0704030504030204" pitchFamily="34" charset="0"/>
              </a:rPr>
              <a:t>Now the woman saw that the tree was good for food, and that it was a thing of lust for the eyes, and that the tree was desirable for imparting wisdom. So, she took of its fruit and she ate. </a:t>
            </a:r>
            <a:r>
              <a:rPr lang="en-US" sz="4000" u="sng" dirty="0">
                <a:solidFill>
                  <a:srgbClr val="FFFF66"/>
                </a:solidFill>
                <a:latin typeface="Arial Rounded MT Bold" panose="020F0704030504030204" pitchFamily="34" charset="0"/>
              </a:rPr>
              <a:t>She also gave to her husband who was with her and he ate</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744956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2BF4-C028-C081-DD1A-DB5DF8D3DD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1BFF37-9075-4928-4DAF-6B764A9FB54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Ber/Gen 3.9</a:t>
            </a:r>
            <a:r>
              <a:rPr lang="en-US" sz="4000" dirty="0">
                <a:solidFill>
                  <a:schemeClr val="tx1"/>
                </a:solidFill>
                <a:latin typeface="Arial Rounded MT Bold" panose="020F0704030504030204" pitchFamily="34" charset="0"/>
              </a:rPr>
              <a:t> Then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Elohim called to the man and He said to him, “Where are </a:t>
            </a:r>
            <a:r>
              <a:rPr lang="en-US" sz="4000" u="sng" dirty="0">
                <a:solidFill>
                  <a:srgbClr val="FFFF66"/>
                </a:solidFill>
                <a:latin typeface="Arial Rounded MT Bold" panose="020F0704030504030204" pitchFamily="34" charset="0"/>
              </a:rPr>
              <a:t>you</a:t>
            </a:r>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278453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4A81F-073F-EB07-80B1-06C2D92E620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F65D29-4D2F-0EE8-0AE3-FD3751656074}"/>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err="1">
                <a:solidFill>
                  <a:schemeClr val="tx1"/>
                </a:solidFill>
                <a:latin typeface="Arial Rounded MT Bold" panose="020F0704030504030204" pitchFamily="34" charset="0"/>
              </a:rPr>
              <a:t>Bmidbar</a:t>
            </a:r>
            <a:r>
              <a:rPr lang="en-US" sz="4000" baseline="30000" dirty="0">
                <a:solidFill>
                  <a:schemeClr val="tx1"/>
                </a:solidFill>
                <a:latin typeface="Arial Rounded MT Bold" panose="020F0704030504030204" pitchFamily="34" charset="0"/>
              </a:rPr>
              <a:t>/Nu 30.4, 8-9</a:t>
            </a:r>
            <a:r>
              <a:rPr lang="en-US" sz="4000" dirty="0">
                <a:solidFill>
                  <a:schemeClr val="tx1"/>
                </a:solidFill>
                <a:latin typeface="Arial Rounded MT Bold" panose="020F0704030504030204" pitchFamily="34" charset="0"/>
              </a:rPr>
              <a:t> “When a woman makes a vow to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and her husband hears but </a:t>
            </a:r>
            <a:r>
              <a:rPr lang="en-US" sz="4000" u="sng" dirty="0">
                <a:solidFill>
                  <a:srgbClr val="FFFF66"/>
                </a:solidFill>
                <a:latin typeface="Arial Rounded MT Bold" panose="020F0704030504030204" pitchFamily="34" charset="0"/>
              </a:rPr>
              <a:t>holds his peace </a:t>
            </a:r>
            <a:r>
              <a:rPr lang="en-US" sz="4000" dirty="0">
                <a:solidFill>
                  <a:schemeClr val="tx1"/>
                </a:solidFill>
                <a:latin typeface="Arial Rounded MT Bold" panose="020F0704030504030204" pitchFamily="34" charset="0"/>
              </a:rPr>
              <a:t>with her on the day he learns of it, then her vows and obligations she has bound herself to will stand. But if her husband </a:t>
            </a:r>
            <a:r>
              <a:rPr lang="en-US" sz="4000" u="sng" dirty="0">
                <a:solidFill>
                  <a:srgbClr val="FFFF66"/>
                </a:solidFill>
                <a:latin typeface="Arial Rounded MT Bold" panose="020F0704030504030204" pitchFamily="34" charset="0"/>
              </a:rPr>
              <a:t>expresses</a:t>
            </a:r>
            <a:r>
              <a:rPr lang="en-US" sz="4000" dirty="0">
                <a:solidFill>
                  <a:schemeClr val="tx1"/>
                </a:solidFill>
                <a:latin typeface="Arial Rounded MT Bold" panose="020F0704030504030204" pitchFamily="34" charset="0"/>
              </a:rPr>
              <a:t> his disapproval on the day he hears it, he will void the vow.  </a:t>
            </a:r>
          </a:p>
        </p:txBody>
      </p:sp>
    </p:spTree>
    <p:extLst>
      <p:ext uri="{BB962C8B-B14F-4D97-AF65-F5344CB8AC3E}">
        <p14:creationId xmlns:p14="http://schemas.microsoft.com/office/powerpoint/2010/main" val="28534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63203-C384-F670-B889-948FBF709E6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69DF178-9EFB-7B3A-566F-8130FDD9797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BCE8A260-5622-6C62-235A-7A044E910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69EFB98E-7686-5F17-6375-940B91BE290A}"/>
              </a:ext>
            </a:extLst>
          </p:cNvPr>
          <p:cNvSpPr txBox="1"/>
          <p:nvPr/>
        </p:nvSpPr>
        <p:spPr>
          <a:xfrm>
            <a:off x="304800" y="207344"/>
            <a:ext cx="8229600" cy="5016758"/>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u="sng" dirty="0">
                <a:solidFill>
                  <a:srgbClr val="FFFF66"/>
                </a:solidFill>
                <a:effectLst>
                  <a:outerShdw blurRad="38100" dist="38100" dir="2700000" algn="tl">
                    <a:srgbClr val="000000">
                      <a:alpha val="43137"/>
                    </a:srgbClr>
                  </a:outerShdw>
                </a:effectLst>
              </a:rPr>
              <a:t>Community Practices</a:t>
            </a:r>
          </a:p>
        </p:txBody>
      </p:sp>
    </p:spTree>
    <p:extLst>
      <p:ext uri="{BB962C8B-B14F-4D97-AF65-F5344CB8AC3E}">
        <p14:creationId xmlns:p14="http://schemas.microsoft.com/office/powerpoint/2010/main" val="2004189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ACB83-5870-13BF-3E9F-94EABBD60C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3C6B782-1791-B54B-92DA-FFE46A49B24E}"/>
              </a:ext>
            </a:extLst>
          </p:cNvPr>
          <p:cNvSpPr>
            <a:spLocks noGrp="1"/>
          </p:cNvSpPr>
          <p:nvPr>
            <p:ph type="subTitle" idx="1"/>
          </p:nvPr>
        </p:nvSpPr>
        <p:spPr>
          <a:xfrm>
            <a:off x="228600" y="209550"/>
            <a:ext cx="8610600" cy="4800600"/>
          </a:xfrm>
        </p:spPr>
        <p:txBody>
          <a:bodyPr anchor="t">
            <a:normAutofit fontScale="92500"/>
          </a:bodyPr>
          <a:lstStyle/>
          <a:p>
            <a:pPr marL="509588" indent="-509588" algn="l">
              <a:buFont typeface="+mj-lt"/>
              <a:buAutoNum type="arabicPeriod"/>
            </a:pPr>
            <a:r>
              <a:rPr lang="en-US" sz="4000" dirty="0">
                <a:solidFill>
                  <a:schemeClr val="tx1"/>
                </a:solidFill>
                <a:latin typeface="Arial Rounded MT Bold" panose="020F0704030504030204" pitchFamily="34" charset="0"/>
              </a:rPr>
              <a:t>Don’t struggle with pornography alone: accountability partner</a:t>
            </a:r>
          </a:p>
          <a:p>
            <a:pPr marL="509588" indent="-509588" algn="l">
              <a:buFont typeface="+mj-lt"/>
              <a:buAutoNum type="arabicPeriod"/>
            </a:pPr>
            <a:r>
              <a:rPr lang="en-US" sz="4000" dirty="0">
                <a:solidFill>
                  <a:schemeClr val="tx1"/>
                </a:solidFill>
                <a:latin typeface="Arial Rounded MT Bold" panose="020F0704030504030204" pitchFamily="34" charset="0"/>
              </a:rPr>
              <a:t>Never be alone with the opposite gender. </a:t>
            </a:r>
          </a:p>
          <a:p>
            <a:pPr marL="568325" indent="-58738" algn="l">
              <a:buFont typeface="Arial" panose="020B0604020202020204" pitchFamily="34" charset="0"/>
              <a:buChar char="•"/>
            </a:pPr>
            <a:r>
              <a:rPr lang="en-US" sz="4000" dirty="0">
                <a:solidFill>
                  <a:schemeClr val="tx1"/>
                </a:solidFill>
                <a:latin typeface="Arial Rounded MT Bold" panose="020F0704030504030204" pitchFamily="34" charset="0"/>
              </a:rPr>
              <a:t>Even for prayer</a:t>
            </a:r>
          </a:p>
          <a:p>
            <a:pPr marL="568325" indent="-58738" algn="l">
              <a:buFont typeface="Arial" panose="020B0604020202020204" pitchFamily="34" charset="0"/>
              <a:buChar char="•"/>
            </a:pPr>
            <a:r>
              <a:rPr lang="en-US" sz="4000" dirty="0">
                <a:solidFill>
                  <a:schemeClr val="tx1"/>
                </a:solidFill>
                <a:latin typeface="Arial Rounded MT Bold" panose="020F0704030504030204" pitchFamily="34" charset="0"/>
              </a:rPr>
              <a:t>Cc all emails and texts</a:t>
            </a:r>
          </a:p>
          <a:p>
            <a:pPr marL="461963" indent="-461963" algn="l">
              <a:buFont typeface="+mj-lt"/>
              <a:buAutoNum type="arabicPeriod" startAt="2"/>
            </a:pPr>
            <a:r>
              <a:rPr lang="en-US" sz="4000" dirty="0">
                <a:solidFill>
                  <a:schemeClr val="tx1"/>
                </a:solidFill>
                <a:latin typeface="Arial Rounded MT Bold" panose="020F0704030504030204" pitchFamily="34" charset="0"/>
              </a:rPr>
              <a:t>Have SOMEONE available in contingency</a:t>
            </a:r>
          </a:p>
          <a:p>
            <a:pPr marL="568325" indent="-58738" algn="l">
              <a:buFont typeface="Arial" panose="020B0604020202020204" pitchFamily="34" charset="0"/>
              <a:buChar char="•"/>
            </a:pP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356278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75794-4E1F-7E55-1F6A-91B275B5FA8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144732D-5FBD-1C5A-D068-C92959FCEE1A}"/>
              </a:ext>
            </a:extLst>
          </p:cNvPr>
          <p:cNvSpPr>
            <a:spLocks noGrp="1"/>
          </p:cNvSpPr>
          <p:nvPr>
            <p:ph type="subTitle" idx="1"/>
          </p:nvPr>
        </p:nvSpPr>
        <p:spPr>
          <a:xfrm>
            <a:off x="228600" y="209550"/>
            <a:ext cx="5061283"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Messianic Judaism </a:t>
            </a:r>
          </a:p>
          <a:p>
            <a:pPr algn="l"/>
            <a:r>
              <a:rPr lang="en-US" sz="4000" dirty="0" err="1">
                <a:solidFill>
                  <a:schemeClr val="tx1"/>
                </a:solidFill>
                <a:latin typeface="Arial Rounded MT Bold" panose="020F0704030504030204" pitchFamily="34" charset="0"/>
              </a:rPr>
              <a:t>Talmidut</a:t>
            </a:r>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Discipleship </a:t>
            </a:r>
          </a:p>
          <a:p>
            <a:pPr algn="l"/>
            <a:r>
              <a:rPr lang="en-US" sz="4000" dirty="0">
                <a:solidFill>
                  <a:schemeClr val="tx1"/>
                </a:solidFill>
                <a:latin typeface="Arial Rounded MT Bold" panose="020F0704030504030204" pitchFamily="34" charset="0"/>
              </a:rPr>
              <a:t>Class</a:t>
            </a:r>
          </a:p>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DC4FA24C-B6D8-A537-D8B1-1ED7B629F010}"/>
              </a:ext>
            </a:extLst>
          </p:cNvPr>
          <p:cNvPicPr>
            <a:picLocks noChangeAspect="1"/>
          </p:cNvPicPr>
          <p:nvPr/>
        </p:nvPicPr>
        <p:blipFill>
          <a:blip r:embed="rId3" cstate="print">
            <a:extLst>
              <a:ext uri="{28A0092B-C50C-407E-A947-70E740481C1C}">
                <a14:useLocalDpi xmlns:a14="http://schemas.microsoft.com/office/drawing/2010/main" val="0"/>
              </a:ext>
            </a:extLst>
          </a:blip>
          <a:srcRect l="4075" t="4568" r="5555" b="6543"/>
          <a:stretch>
            <a:fillRect/>
          </a:stretch>
        </p:blipFill>
        <p:spPr>
          <a:xfrm rot="5400000">
            <a:off x="4639643" y="626109"/>
            <a:ext cx="4958081" cy="3657601"/>
          </a:xfrm>
          <a:prstGeom prst="rect">
            <a:avLst/>
          </a:prstGeom>
        </p:spPr>
      </p:pic>
    </p:spTree>
    <p:extLst>
      <p:ext uri="{BB962C8B-B14F-4D97-AF65-F5344CB8AC3E}">
        <p14:creationId xmlns:p14="http://schemas.microsoft.com/office/powerpoint/2010/main" val="27252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err="1"/>
              <a:t>Shmot</a:t>
            </a:r>
            <a:r>
              <a:rPr lang="en-US" sz="4000" baseline="30000" dirty="0"/>
              <a:t> Ex 12. 18-20 </a:t>
            </a:r>
            <a:r>
              <a:rPr lang="en-US" sz="4000" dirty="0"/>
              <a:t>During the first month in the evening of the fourteenth day of the month, you are to eat </a:t>
            </a:r>
            <a:r>
              <a:rPr lang="en-US" sz="4000" dirty="0" err="1"/>
              <a:t>matzot</a:t>
            </a:r>
            <a:r>
              <a:rPr lang="en-US" sz="4000" dirty="0"/>
              <a:t>, [April 1, 2026] until the evening of the twenty-first day of the month [April 8, 2026]. For seven days </a:t>
            </a:r>
            <a:r>
              <a:rPr lang="en-US" sz="4000" u="sng" dirty="0">
                <a:solidFill>
                  <a:srgbClr val="FFFF00"/>
                </a:solidFill>
              </a:rPr>
              <a:t>no hametz is to be found in your houses</a:t>
            </a:r>
            <a:r>
              <a:rPr lang="en-US" sz="4000" dirty="0"/>
              <a:t>, </a:t>
            </a:r>
          </a:p>
        </p:txBody>
      </p:sp>
    </p:spTree>
    <p:extLst>
      <p:ext uri="{BB962C8B-B14F-4D97-AF65-F5344CB8AC3E}">
        <p14:creationId xmlns:p14="http://schemas.microsoft.com/office/powerpoint/2010/main" val="32772312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25F02-D925-1241-8066-77155934A87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AA48DA0-1B44-EA40-100F-814C590383B8}"/>
              </a:ext>
            </a:extLst>
          </p:cNvPr>
          <p:cNvSpPr>
            <a:spLocks noGrp="1"/>
          </p:cNvSpPr>
          <p:nvPr>
            <p:ph type="subTitle" idx="1"/>
          </p:nvPr>
        </p:nvSpPr>
        <p:spPr>
          <a:xfrm>
            <a:off x="228600" y="209550"/>
            <a:ext cx="4724400" cy="4800600"/>
          </a:xfrm>
        </p:spPr>
        <p:txBody>
          <a:bodyPr anchor="t">
            <a:normAutofit/>
          </a:bodyPr>
          <a:lstStyle/>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John Wesley (1703-1791)</a:t>
            </a:r>
          </a:p>
        </p:txBody>
      </p:sp>
      <p:pic>
        <p:nvPicPr>
          <p:cNvPr id="4" name="Picture 3">
            <a:extLst>
              <a:ext uri="{FF2B5EF4-FFF2-40B4-BE49-F238E27FC236}">
                <a16:creationId xmlns:a16="http://schemas.microsoft.com/office/drawing/2014/main" id="{71D495C0-9199-E1E5-7CA5-D444DE81C0CE}"/>
              </a:ext>
            </a:extLst>
          </p:cNvPr>
          <p:cNvPicPr>
            <a:picLocks noChangeAspect="1"/>
          </p:cNvPicPr>
          <p:nvPr/>
        </p:nvPicPr>
        <p:blipFill>
          <a:blip r:embed="rId3"/>
          <a:stretch>
            <a:fillRect/>
          </a:stretch>
        </p:blipFill>
        <p:spPr>
          <a:xfrm>
            <a:off x="4733636" y="7419"/>
            <a:ext cx="4410364" cy="5143500"/>
          </a:xfrm>
          <a:prstGeom prst="rect">
            <a:avLst/>
          </a:prstGeom>
        </p:spPr>
      </p:pic>
    </p:spTree>
    <p:extLst>
      <p:ext uri="{BB962C8B-B14F-4D97-AF65-F5344CB8AC3E}">
        <p14:creationId xmlns:p14="http://schemas.microsoft.com/office/powerpoint/2010/main" val="25358433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4FB06-F83B-B392-64E9-30DD5F5F661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F1999F1-FFE3-CD2C-A5F5-AACBFA278A3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Each week Methodists would meet together in groups of three to five people of the same gender (known as bands), and ask each person the following four questions:</a:t>
            </a:r>
          </a:p>
        </p:txBody>
      </p:sp>
    </p:spTree>
    <p:extLst>
      <p:ext uri="{BB962C8B-B14F-4D97-AF65-F5344CB8AC3E}">
        <p14:creationId xmlns:p14="http://schemas.microsoft.com/office/powerpoint/2010/main" val="824966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01CC3-6D7D-8A64-3BE9-48B9DCC977B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FAE44B-2572-43F0-3533-5716DA44718D}"/>
              </a:ext>
            </a:extLst>
          </p:cNvPr>
          <p:cNvSpPr>
            <a:spLocks noGrp="1"/>
          </p:cNvSpPr>
          <p:nvPr>
            <p:ph type="subTitle" idx="1"/>
          </p:nvPr>
        </p:nvSpPr>
        <p:spPr>
          <a:xfrm>
            <a:off x="228600" y="209550"/>
            <a:ext cx="8610600" cy="4800600"/>
          </a:xfrm>
        </p:spPr>
        <p:txBody>
          <a:bodyPr anchor="t">
            <a:normAutofit lnSpcReduction="10000"/>
          </a:bodyPr>
          <a:lstStyle/>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What known sins have you committed since our last meeting?</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What temptations have you met with?</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How were you delivered?</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What have you thought, said, or done, of which you doubt whether it be sin or not?</a:t>
            </a:r>
          </a:p>
        </p:txBody>
      </p:sp>
    </p:spTree>
    <p:extLst>
      <p:ext uri="{BB962C8B-B14F-4D97-AF65-F5344CB8AC3E}">
        <p14:creationId xmlns:p14="http://schemas.microsoft.com/office/powerpoint/2010/main" val="3061116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320C-07A8-1BC4-11B0-C9E7F54853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FD0D014-2579-5234-9BD6-E75DC13F6DE8}"/>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They also had a series of questions asked regularly at the weekly class meetings (essentially bible study groups of 12 people meeting together). Some of these included:</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941527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79D9-5702-1DCE-E073-D1F53C8824E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2F733D0-606D-10C2-D80A-ABF4BD93A056}"/>
              </a:ext>
            </a:extLst>
          </p:cNvPr>
          <p:cNvSpPr>
            <a:spLocks noGrp="1"/>
          </p:cNvSpPr>
          <p:nvPr>
            <p:ph type="subTitle" idx="1"/>
          </p:nvPr>
        </p:nvSpPr>
        <p:spPr>
          <a:xfrm>
            <a:off x="228600" y="209550"/>
            <a:ext cx="8610600" cy="4800600"/>
          </a:xfrm>
        </p:spPr>
        <p:txBody>
          <a:bodyPr anchor="t">
            <a:normAutofit fontScale="92500" lnSpcReduction="10000"/>
          </a:bodyPr>
          <a:lstStyle/>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Am I self-conscious, self-pitying or self-justifying? </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Did the Bible live in me today?</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Am I enjoying prayer?</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Do I pray about the money I spend? </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Am I a slave to dress, friends, work or habits?</a:t>
            </a:r>
          </a:p>
          <a:p>
            <a:pPr marL="173038" indent="-173038" algn="l">
              <a:buFont typeface="Arial" panose="020B0604020202020204" pitchFamily="34" charset="0"/>
              <a:buChar char="•"/>
            </a:pPr>
            <a:r>
              <a:rPr lang="en-US" sz="4000" dirty="0">
                <a:solidFill>
                  <a:schemeClr val="tx1"/>
                </a:solidFill>
                <a:latin typeface="Arial Rounded MT Bold" panose="020F0704030504030204" pitchFamily="34" charset="0"/>
              </a:rPr>
              <a:t>Do I get to bed on time and get up on time?</a:t>
            </a:r>
          </a:p>
        </p:txBody>
      </p:sp>
    </p:spTree>
    <p:extLst>
      <p:ext uri="{BB962C8B-B14F-4D97-AF65-F5344CB8AC3E}">
        <p14:creationId xmlns:p14="http://schemas.microsoft.com/office/powerpoint/2010/main" val="20399678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91F32-9D80-06EE-82FF-321816753F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C108052-57AB-0E57-DA14-BA86B625E7F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7.21-23 </a:t>
            </a:r>
            <a:r>
              <a:rPr lang="en-US" sz="4000" dirty="0">
                <a:solidFill>
                  <a:schemeClr val="tx1"/>
                </a:solidFill>
                <a:latin typeface="Arial Rounded MT Bold" panose="020F0704030504030204" pitchFamily="34" charset="0"/>
              </a:rPr>
              <a:t>“Not everyone who says to me, ‘Lord, Lord!’ will enter the Kingdom of Heaven, only those who do what my Father in heaven wants. On that Day, many will say to me, ‘Lord, Lord! Didn’t we prophesy in your name? </a:t>
            </a:r>
          </a:p>
        </p:txBody>
      </p:sp>
    </p:spTree>
    <p:extLst>
      <p:ext uri="{BB962C8B-B14F-4D97-AF65-F5344CB8AC3E}">
        <p14:creationId xmlns:p14="http://schemas.microsoft.com/office/powerpoint/2010/main" val="33820810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F18B5-A138-549E-0D7D-65CDE197E2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DAFD4F3-632F-BBDB-0B21-7F3D2E356D2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7.21-23  </a:t>
            </a:r>
            <a:r>
              <a:rPr lang="en-US" sz="4000" dirty="0">
                <a:solidFill>
                  <a:schemeClr val="tx1"/>
                </a:solidFill>
                <a:latin typeface="Arial Rounded MT Bold" panose="020F0704030504030204" pitchFamily="34" charset="0"/>
              </a:rPr>
              <a:t>Didn’t we expel demons in your name? Didn’t we perform many miracles in your name?’  Then I will tell them to their faces, ‘</a:t>
            </a:r>
            <a:r>
              <a:rPr lang="en-US" sz="4000" u="sng" dirty="0">
                <a:solidFill>
                  <a:srgbClr val="FFFF66"/>
                </a:solidFill>
                <a:latin typeface="Arial Rounded MT Bold" panose="020F0704030504030204" pitchFamily="34" charset="0"/>
              </a:rPr>
              <a:t>I never knew you! </a:t>
            </a:r>
            <a:r>
              <a:rPr lang="en-US" sz="4000" dirty="0">
                <a:solidFill>
                  <a:schemeClr val="tx1"/>
                </a:solidFill>
                <a:latin typeface="Arial Rounded MT Bold" panose="020F0704030504030204" pitchFamily="34" charset="0"/>
              </a:rPr>
              <a:t>Get away from me, you workers of lawlessness!’</a:t>
            </a:r>
          </a:p>
        </p:txBody>
      </p:sp>
    </p:spTree>
    <p:extLst>
      <p:ext uri="{BB962C8B-B14F-4D97-AF65-F5344CB8AC3E}">
        <p14:creationId xmlns:p14="http://schemas.microsoft.com/office/powerpoint/2010/main" val="3368430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2690-C856-4FCF-7AA0-34A29DBDEC5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DC7B7B-D170-E704-F609-C809C74ECA0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17.1-3 </a:t>
            </a:r>
            <a:r>
              <a:rPr lang="en-US" sz="4000" dirty="0">
                <a:solidFill>
                  <a:schemeClr val="tx1"/>
                </a:solidFill>
                <a:latin typeface="Arial Rounded MT Bold" panose="020F0704030504030204" pitchFamily="34" charset="0"/>
              </a:rPr>
              <a:t>After Yeshua had said these things, he looked up toward heaven and said, “Father, the time has come. Glorify your Son, so that the Son may glorify you —  just as you gave him authority over all mankind, </a:t>
            </a:r>
          </a:p>
        </p:txBody>
      </p:sp>
    </p:spTree>
    <p:extLst>
      <p:ext uri="{BB962C8B-B14F-4D97-AF65-F5344CB8AC3E}">
        <p14:creationId xmlns:p14="http://schemas.microsoft.com/office/powerpoint/2010/main" val="33964004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C7F33-D658-E4CD-F52B-A3DA57F460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1108C31-0AA2-724E-1FB7-202372E1A9C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Yn 17.1-3 </a:t>
            </a:r>
            <a:r>
              <a:rPr lang="en-US" sz="4000" dirty="0">
                <a:solidFill>
                  <a:schemeClr val="tx1"/>
                </a:solidFill>
                <a:latin typeface="Arial Rounded MT Bold" panose="020F0704030504030204" pitchFamily="34" charset="0"/>
              </a:rPr>
              <a:t>so that he might give eternal life to all those whom you have given him. And </a:t>
            </a:r>
            <a:r>
              <a:rPr lang="en-US" sz="4000" u="sng" dirty="0">
                <a:solidFill>
                  <a:srgbClr val="FFFF66"/>
                </a:solidFill>
                <a:latin typeface="Arial Rounded MT Bold" panose="020F0704030504030204" pitchFamily="34" charset="0"/>
              </a:rPr>
              <a:t>eternal life is this: to know you, the one true God, and him whom you sent, Yeshua the Messiah</a:t>
            </a:r>
            <a:r>
              <a:rPr lang="en-US" sz="4000" dirty="0">
                <a:solidFill>
                  <a:srgbClr val="FFFF66"/>
                </a:solidFill>
                <a:latin typeface="Arial Rounded MT Bold" panose="020F0704030504030204" pitchFamily="34" charset="0"/>
              </a:rPr>
              <a:t>.</a:t>
            </a:r>
          </a:p>
        </p:txBody>
      </p:sp>
    </p:spTree>
    <p:extLst>
      <p:ext uri="{BB962C8B-B14F-4D97-AF65-F5344CB8AC3E}">
        <p14:creationId xmlns:p14="http://schemas.microsoft.com/office/powerpoint/2010/main" val="19420690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54BFD-7A62-8786-7992-3A32204CB64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43B211A-53A4-84B8-2C7A-90ED6B39AA0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2268DE0-519F-54A4-9D16-551CDFA4E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extBox 1">
            <a:extLst>
              <a:ext uri="{FF2B5EF4-FFF2-40B4-BE49-F238E27FC236}">
                <a16:creationId xmlns:a16="http://schemas.microsoft.com/office/drawing/2014/main" id="{D5028536-9CC1-0388-4E43-9385FD67070A}"/>
              </a:ext>
            </a:extLst>
          </p:cNvPr>
          <p:cNvSpPr txBox="1"/>
          <p:nvPr/>
        </p:nvSpPr>
        <p:spPr>
          <a:xfrm>
            <a:off x="304800" y="235208"/>
            <a:ext cx="8534400" cy="5632311"/>
          </a:xfrm>
          <a:prstGeom prst="rect">
            <a:avLst/>
          </a:prstGeom>
          <a:noFill/>
        </p:spPr>
        <p:txBody>
          <a:bodyPr wrap="square" rtlCol="0">
            <a:spAutoFit/>
          </a:bodyPr>
          <a:lstStyle/>
          <a:p>
            <a:pPr algn="l"/>
            <a:r>
              <a:rPr lang="en-US" u="sng" dirty="0">
                <a:solidFill>
                  <a:srgbClr val="FFFF66"/>
                </a:solidFill>
                <a:effectLst>
                  <a:outerShdw blurRad="38100" dist="38100" dir="2700000" algn="tl">
                    <a:srgbClr val="000000">
                      <a:alpha val="43137"/>
                    </a:srgbClr>
                  </a:outerShdw>
                </a:effectLst>
              </a:rPr>
              <a:t>Accountability 2 Cor. 8.21</a:t>
            </a:r>
          </a:p>
          <a:p>
            <a:pPr marL="404813" indent="-404813" algn="l">
              <a:buFont typeface="+mj-lt"/>
              <a:buAutoNum type="arabicPeriod"/>
            </a:pPr>
            <a:r>
              <a:rPr lang="en-US" dirty="0">
                <a:solidFill>
                  <a:schemeClr val="tx1"/>
                </a:solidFill>
                <a:effectLst>
                  <a:outerShdw blurRad="38100" dist="38100" dir="2700000" algn="tl">
                    <a:srgbClr val="000000">
                      <a:alpha val="43137"/>
                    </a:srgbClr>
                  </a:outerShdw>
                </a:effectLst>
              </a:rPr>
              <a:t>Accountability to G-d</a:t>
            </a:r>
          </a:p>
          <a:p>
            <a:pPr marL="404813" indent="-404813" algn="l">
              <a:buFont typeface="+mj-lt"/>
              <a:buAutoNum type="arabicPeriod"/>
            </a:pPr>
            <a:r>
              <a:rPr lang="en-US" u="sng" dirty="0">
                <a:solidFill>
                  <a:srgbClr val="FFFF66"/>
                </a:solidFill>
                <a:effectLst>
                  <a:outerShdw blurRad="38100" dist="38100" dir="2700000" algn="tl">
                    <a:srgbClr val="000000">
                      <a:alpha val="43137"/>
                    </a:srgbClr>
                  </a:outerShdw>
                </a:effectLst>
              </a:rPr>
              <a:t>Accountability to People</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Or HaOlam Finances</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IAMCS membership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Rabbinic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Marriage leadership</a:t>
            </a:r>
          </a:p>
          <a:p>
            <a:pPr marL="571500" indent="-109538" algn="l">
              <a:buFont typeface="Arial" panose="020B0604020202020204" pitchFamily="34" charset="0"/>
              <a:buChar char="•"/>
            </a:pPr>
            <a:r>
              <a:rPr lang="en-US" dirty="0">
                <a:solidFill>
                  <a:schemeClr val="tx1"/>
                </a:solidFill>
                <a:effectLst>
                  <a:outerShdw blurRad="38100" dist="38100" dir="2700000" algn="tl">
                    <a:srgbClr val="000000">
                      <a:alpha val="43137"/>
                    </a:srgbClr>
                  </a:outerShdw>
                </a:effectLst>
              </a:rPr>
              <a:t>Community Practices</a:t>
            </a:r>
          </a:p>
          <a:p>
            <a:pPr algn="l"/>
            <a:endParaRPr lang="en-US" dirty="0"/>
          </a:p>
        </p:txBody>
      </p:sp>
    </p:spTree>
    <p:extLst>
      <p:ext uri="{BB962C8B-B14F-4D97-AF65-F5344CB8AC3E}">
        <p14:creationId xmlns:p14="http://schemas.microsoft.com/office/powerpoint/2010/main" val="235465581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266853</TotalTime>
  <Words>4609</Words>
  <Application>Microsoft Office PowerPoint</Application>
  <PresentationFormat>On-screen Show (16:9)</PresentationFormat>
  <Paragraphs>596</Paragraphs>
  <Slides>101</Slides>
  <Notes>101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101</vt:i4>
      </vt:variant>
    </vt:vector>
  </HeadingPairs>
  <TitlesOfParts>
    <vt:vector size="109" baseType="lpstr">
      <vt:lpstr>Arial</vt:lpstr>
      <vt:lpstr>Arial Rounded MT Bold</vt:lpstr>
      <vt:lpstr>Assistant</vt:lpstr>
      <vt:lpstr>Corbel</vt:lpstr>
      <vt:lpstr>David</vt:lpstr>
      <vt:lpstr>Depth</vt:lpstr>
      <vt:lpstr>1_Default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5701</cp:revision>
  <dcterms:created xsi:type="dcterms:W3CDTF">2006-04-21T19:34:43Z</dcterms:created>
  <dcterms:modified xsi:type="dcterms:W3CDTF">2026-03-21T13:50:51Z</dcterms:modified>
</cp:coreProperties>
</file>