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 id="2147483857" r:id="rId2"/>
  </p:sldMasterIdLst>
  <p:notesMasterIdLst>
    <p:notesMasterId r:id="rId83"/>
  </p:notesMasterIdLst>
  <p:handoutMasterIdLst>
    <p:handoutMasterId r:id="rId84"/>
  </p:handoutMasterIdLst>
  <p:sldIdLst>
    <p:sldId id="67731" r:id="rId3"/>
    <p:sldId id="67684" r:id="rId4"/>
    <p:sldId id="67688" r:id="rId5"/>
    <p:sldId id="67685" r:id="rId6"/>
    <p:sldId id="67719" r:id="rId7"/>
    <p:sldId id="67738" r:id="rId8"/>
    <p:sldId id="67689" r:id="rId9"/>
    <p:sldId id="67687" r:id="rId10"/>
    <p:sldId id="67708" r:id="rId11"/>
    <p:sldId id="67749" r:id="rId12"/>
    <p:sldId id="67692" r:id="rId13"/>
    <p:sldId id="67693" r:id="rId14"/>
    <p:sldId id="67699" r:id="rId15"/>
    <p:sldId id="67695" r:id="rId16"/>
    <p:sldId id="67696" r:id="rId17"/>
    <p:sldId id="67700" r:id="rId18"/>
    <p:sldId id="67697" r:id="rId19"/>
    <p:sldId id="67732" r:id="rId20"/>
    <p:sldId id="67698" r:id="rId21"/>
    <p:sldId id="67701" r:id="rId22"/>
    <p:sldId id="67704" r:id="rId23"/>
    <p:sldId id="67705" r:id="rId24"/>
    <p:sldId id="67706" r:id="rId25"/>
    <p:sldId id="776" r:id="rId26"/>
    <p:sldId id="67739" r:id="rId27"/>
    <p:sldId id="67740" r:id="rId28"/>
    <p:sldId id="67711" r:id="rId29"/>
    <p:sldId id="67712" r:id="rId30"/>
    <p:sldId id="61158" r:id="rId31"/>
    <p:sldId id="308" r:id="rId32"/>
    <p:sldId id="61115" r:id="rId33"/>
    <p:sldId id="294" r:id="rId34"/>
    <p:sldId id="61139" r:id="rId35"/>
    <p:sldId id="61141" r:id="rId36"/>
    <p:sldId id="300" r:id="rId37"/>
    <p:sldId id="67707" r:id="rId38"/>
    <p:sldId id="301" r:id="rId39"/>
    <p:sldId id="61120" r:id="rId40"/>
    <p:sldId id="302" r:id="rId41"/>
    <p:sldId id="61121" r:id="rId42"/>
    <p:sldId id="309" r:id="rId43"/>
    <p:sldId id="314" r:id="rId44"/>
    <p:sldId id="61116" r:id="rId45"/>
    <p:sldId id="61154" r:id="rId46"/>
    <p:sldId id="61126" r:id="rId47"/>
    <p:sldId id="67741" r:id="rId48"/>
    <p:sldId id="67742" r:id="rId49"/>
    <p:sldId id="61155" r:id="rId50"/>
    <p:sldId id="61127" r:id="rId51"/>
    <p:sldId id="61117" r:id="rId52"/>
    <p:sldId id="61118" r:id="rId53"/>
    <p:sldId id="61148" r:id="rId54"/>
    <p:sldId id="67745" r:id="rId55"/>
    <p:sldId id="61151" r:id="rId56"/>
    <p:sldId id="61130" r:id="rId57"/>
    <p:sldId id="61133" r:id="rId58"/>
    <p:sldId id="61132" r:id="rId59"/>
    <p:sldId id="67733" r:id="rId60"/>
    <p:sldId id="67734" r:id="rId61"/>
    <p:sldId id="61134" r:id="rId62"/>
    <p:sldId id="61135" r:id="rId63"/>
    <p:sldId id="61146" r:id="rId64"/>
    <p:sldId id="61140" r:id="rId65"/>
    <p:sldId id="61131" r:id="rId66"/>
    <p:sldId id="61110" r:id="rId67"/>
    <p:sldId id="61128" r:id="rId68"/>
    <p:sldId id="61152" r:id="rId69"/>
    <p:sldId id="67743" r:id="rId70"/>
    <p:sldId id="67744" r:id="rId71"/>
    <p:sldId id="67710" r:id="rId72"/>
    <p:sldId id="67713" r:id="rId73"/>
    <p:sldId id="67714" r:id="rId74"/>
    <p:sldId id="67715" r:id="rId75"/>
    <p:sldId id="67748" r:id="rId76"/>
    <p:sldId id="67716" r:id="rId77"/>
    <p:sldId id="67717" r:id="rId78"/>
    <p:sldId id="67718" r:id="rId79"/>
    <p:sldId id="67746" r:id="rId80"/>
    <p:sldId id="67747" r:id="rId81"/>
    <p:sldId id="67635" r:id="rId82"/>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333333"/>
    <a:srgbClr val="FFFF00"/>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81343" autoAdjust="0"/>
  </p:normalViewPr>
  <p:slideViewPr>
    <p:cSldViewPr>
      <p:cViewPr varScale="1">
        <p:scale>
          <a:sx n="99" d="100"/>
          <a:sy n="99" d="100"/>
        </p:scale>
        <p:origin x="78" y="28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2216"/>
    </p:cViewPr>
  </p:sorterViewPr>
  <p:notesViewPr>
    <p:cSldViewPr>
      <p:cViewPr varScale="1">
        <p:scale>
          <a:sx n="79" d="100"/>
          <a:sy n="79" d="100"/>
        </p:scale>
        <p:origin x="2022" y="12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The fullness of all that God is. Col 2.9</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Mar 7,2026 5786</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The fullness of all that God is. Col 2.9</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Mar 7,2026 5786</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vimeo.com/1154049529"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20B1C-4B15-E595-5528-D3BB807A4F0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41824A8-6FC8-3176-16D3-DB41E942F10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FB3230C9-98F9-F7D3-36F4-F92D878F468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4B296E04-F05C-D436-2DB9-30E17403454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80725C3-0837-0D88-28F5-BD57D3F2C2E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7A435E1-5D9A-2757-6821-A82D7B72A84D}"/>
              </a:ext>
            </a:extLst>
          </p:cNvPr>
          <p:cNvSpPr>
            <a:spLocks noGrp="1" noChangeArrowheads="1"/>
          </p:cNvSpPr>
          <p:nvPr>
            <p:ph type="body" idx="1"/>
          </p:nvPr>
        </p:nvSpPr>
        <p:spPr>
          <a:xfrm>
            <a:off x="152400" y="4114800"/>
            <a:ext cx="6553200" cy="4876800"/>
          </a:xfrm>
        </p:spPr>
        <p:txBody>
          <a:bodyPr/>
          <a:lstStyle/>
          <a:p>
            <a:pPr algn="l"/>
            <a:r>
              <a:rPr lang="en-US" altLang="en-US" dirty="0"/>
              <a:t>Great blessing and success</a:t>
            </a:r>
          </a:p>
        </p:txBody>
      </p:sp>
      <p:cxnSp>
        <p:nvCxnSpPr>
          <p:cNvPr id="3" name="Straight Connector 2">
            <a:extLst>
              <a:ext uri="{FF2B5EF4-FFF2-40B4-BE49-F238E27FC236}">
                <a16:creationId xmlns:a16="http://schemas.microsoft.com/office/drawing/2014/main" id="{F37A02FC-A9C8-A4F8-A86A-EA538D95693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186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B3966-4684-10DB-8EDD-39C5F3E36E1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CBA958D-96BB-2F8D-CBB4-4ED59AF23EB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31B4C2C7-3936-5BA3-DC97-8CA82618C81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0AB77CCF-E7B9-178D-EE06-308028FB49C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53E508D-296F-D106-A72F-F031BAEA4AA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7911113-2B49-4242-6519-918B0748016F}"/>
              </a:ext>
            </a:extLst>
          </p:cNvPr>
          <p:cNvSpPr>
            <a:spLocks noGrp="1" noChangeArrowheads="1"/>
          </p:cNvSpPr>
          <p:nvPr>
            <p:ph type="body" idx="1"/>
          </p:nvPr>
        </p:nvSpPr>
        <p:spPr>
          <a:xfrm>
            <a:off x="152400" y="4114800"/>
            <a:ext cx="6553200" cy="4876800"/>
          </a:xfrm>
        </p:spPr>
        <p:txBody>
          <a:bodyPr/>
          <a:lstStyle/>
          <a:p>
            <a:pPr algn="l"/>
            <a:r>
              <a:rPr lang="en-US" altLang="en-US" dirty="0"/>
              <a:t>It’s all about Messiah. </a:t>
            </a:r>
          </a:p>
          <a:p>
            <a:pPr algn="l"/>
            <a:r>
              <a:rPr lang="en-US" altLang="en-US" dirty="0"/>
              <a:t> </a:t>
            </a:r>
          </a:p>
        </p:txBody>
      </p:sp>
      <p:cxnSp>
        <p:nvCxnSpPr>
          <p:cNvPr id="3" name="Straight Connector 2">
            <a:extLst>
              <a:ext uri="{FF2B5EF4-FFF2-40B4-BE49-F238E27FC236}">
                <a16:creationId xmlns:a16="http://schemas.microsoft.com/office/drawing/2014/main" id="{D460979F-CF36-8CC6-8C17-6D9BBEB03B0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094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5E36C-70A1-1FE6-1EA3-DD40477A8A7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6A82927-16EB-6966-C5F7-F1F40898AA5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5A4608E1-ED75-81C4-49ED-0F3F7942041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4B3551E8-E64B-973A-81CB-2F26581EBD9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42BF8FA-6F42-0B57-40E4-532C294A25B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65BC617-31C2-5800-2637-9FFC13D94C2A}"/>
              </a:ext>
            </a:extLst>
          </p:cNvPr>
          <p:cNvSpPr>
            <a:spLocks noGrp="1" noChangeArrowheads="1"/>
          </p:cNvSpPr>
          <p:nvPr>
            <p:ph type="body" idx="1"/>
          </p:nvPr>
        </p:nvSpPr>
        <p:spPr>
          <a:xfrm>
            <a:off x="152400" y="4114800"/>
            <a:ext cx="6553200" cy="4876800"/>
          </a:xfrm>
        </p:spPr>
        <p:txBody>
          <a:bodyPr/>
          <a:lstStyle/>
          <a:p>
            <a:pPr algn="l"/>
            <a:r>
              <a:rPr lang="en-US" altLang="en-US" dirty="0"/>
              <a:t>This is what I am consumed with, when I work out at the gym, visit family, consider the world.</a:t>
            </a:r>
          </a:p>
        </p:txBody>
      </p:sp>
      <p:cxnSp>
        <p:nvCxnSpPr>
          <p:cNvPr id="3" name="Straight Connector 2">
            <a:extLst>
              <a:ext uri="{FF2B5EF4-FFF2-40B4-BE49-F238E27FC236}">
                <a16:creationId xmlns:a16="http://schemas.microsoft.com/office/drawing/2014/main" id="{152751F0-883C-6E9A-A2DF-1A0D347AC91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40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7CBEC-9CE2-458C-9490-6D13D332311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B0F9CBB-2F9D-6D7C-EDF5-00EE09B14A4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5216E8A8-E797-2132-67E4-500A9125522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D15B1C6A-FEB5-E1C8-40AB-5E4349FC4AF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A9CDC0D-8D95-E6DC-BFF5-6EFD60F99A4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0DD96D9-2F60-92DC-3B04-AF3E92260A0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9C7EC24-D48E-554A-3A8E-447E0B1353C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554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F503E-702D-2467-1A55-48AB399368B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43CC23A-3B04-7421-3CE3-8597CB75D8F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8739877E-9F10-CFF1-A202-D135FC36364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889E7E2D-7294-6923-F59E-5E8147A5E8A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C324ED6-60D8-FD03-2D5C-C1FBD85B482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8717E4C-0C98-F725-C051-6F4544D05316}"/>
              </a:ext>
            </a:extLst>
          </p:cNvPr>
          <p:cNvSpPr>
            <a:spLocks noGrp="1" noChangeArrowheads="1"/>
          </p:cNvSpPr>
          <p:nvPr>
            <p:ph type="body" idx="1"/>
          </p:nvPr>
        </p:nvSpPr>
        <p:spPr>
          <a:xfrm>
            <a:off x="152400" y="4114800"/>
            <a:ext cx="6553200" cy="4876800"/>
          </a:xfrm>
        </p:spPr>
        <p:txBody>
          <a:bodyPr/>
          <a:lstStyle/>
          <a:p>
            <a:pPr algn="l"/>
            <a:r>
              <a:rPr lang="en-US" altLang="en-US" dirty="0"/>
              <a:t>And those grafted in</a:t>
            </a:r>
          </a:p>
        </p:txBody>
      </p:sp>
      <p:cxnSp>
        <p:nvCxnSpPr>
          <p:cNvPr id="3" name="Straight Connector 2">
            <a:extLst>
              <a:ext uri="{FF2B5EF4-FFF2-40B4-BE49-F238E27FC236}">
                <a16:creationId xmlns:a16="http://schemas.microsoft.com/office/drawing/2014/main" id="{C012756B-FBBD-53EE-1446-116B1C32FF9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272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80B4E-97A9-32ED-EA28-CB9B6F9199F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6CE47CA-7E18-1C83-34BF-80FF69D8977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1F040CAA-5389-A76D-5C47-560ADAC6F5E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8154335B-025C-D9F3-6E3B-4457688C08B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877A0BE-7BF5-5271-8C3E-2517386BDE2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2012E8B-3A4A-7211-5B93-B4E8FE497F9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F95CA4A-E4F1-3BA4-188A-014C9536B12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904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25C8A-4C4C-7791-7547-493A03F9827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68A709A-6C19-7E1C-7D0E-5BEA0735FDC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05E405C1-EFDB-AAC5-56AA-E25BDA8584D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6A831B58-E51F-1D06-36C0-F903AA47240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5CF457B-65D7-DA5C-0EC3-B2E38417AB8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A2E5CFE-DC59-9BA9-4C39-F026D719ACD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35FF58A-C968-E6BB-C6F1-4F3375989A0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8472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460FD-6DE0-FEA2-231D-63D923CD75D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57CB742-9B7C-F14E-BC0F-65CBE07A121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348C8FB0-F00E-D958-C696-4704BC621D3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7B8D5824-BBF9-BE5A-EFE0-28999C21885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1209274-E86A-CD9D-CEC8-BBDDC1DA456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181CFE6-3EED-1ECA-C8C9-51DC52832C4A}"/>
              </a:ext>
            </a:extLst>
          </p:cNvPr>
          <p:cNvSpPr>
            <a:spLocks noGrp="1" noChangeArrowheads="1"/>
          </p:cNvSpPr>
          <p:nvPr>
            <p:ph type="body" idx="1"/>
          </p:nvPr>
        </p:nvSpPr>
        <p:spPr>
          <a:xfrm>
            <a:off x="152400" y="4114800"/>
            <a:ext cx="6553200" cy="4876800"/>
          </a:xfrm>
        </p:spPr>
        <p:txBody>
          <a:bodyPr/>
          <a:lstStyle/>
          <a:p>
            <a:pPr algn="l"/>
            <a:r>
              <a:rPr lang="en-US" altLang="en-US" dirty="0"/>
              <a:t>How some groups get “Yeshua only” from this is amazing.  Yeshua just heard from a separate Person, “This is my Son.”</a:t>
            </a:r>
          </a:p>
        </p:txBody>
      </p:sp>
      <p:cxnSp>
        <p:nvCxnSpPr>
          <p:cNvPr id="3" name="Straight Connector 2">
            <a:extLst>
              <a:ext uri="{FF2B5EF4-FFF2-40B4-BE49-F238E27FC236}">
                <a16:creationId xmlns:a16="http://schemas.microsoft.com/office/drawing/2014/main" id="{686F8076-E251-EF1A-EC5D-DF8E8E1CCD5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148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341A3-D111-DB00-C464-8BB35E8B318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04F0F6F-4622-187A-04B3-C0AC9D3EA6F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EEEF5668-8B64-952D-239A-89A54EDB27A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9FB4040B-C5B8-8020-A30B-4C3A1752575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1CFC2C1-ABA4-ABB0-08D7-D4340178A78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5067EFF-6B30-6C63-EE1B-A21C90D61535}"/>
              </a:ext>
            </a:extLst>
          </p:cNvPr>
          <p:cNvSpPr>
            <a:spLocks noGrp="1" noChangeArrowheads="1"/>
          </p:cNvSpPr>
          <p:nvPr>
            <p:ph type="body" idx="1"/>
          </p:nvPr>
        </p:nvSpPr>
        <p:spPr>
          <a:xfrm>
            <a:off x="152400" y="4114800"/>
            <a:ext cx="6553200" cy="4876800"/>
          </a:xfrm>
        </p:spPr>
        <p:txBody>
          <a:bodyPr/>
          <a:lstStyle/>
          <a:p>
            <a:pPr algn="l"/>
            <a:r>
              <a:rPr lang="en-US" altLang="en-US" dirty="0"/>
              <a:t>His basic purpose!</a:t>
            </a:r>
          </a:p>
        </p:txBody>
      </p:sp>
      <p:cxnSp>
        <p:nvCxnSpPr>
          <p:cNvPr id="3" name="Straight Connector 2">
            <a:extLst>
              <a:ext uri="{FF2B5EF4-FFF2-40B4-BE49-F238E27FC236}">
                <a16:creationId xmlns:a16="http://schemas.microsoft.com/office/drawing/2014/main" id="{EB1AE775-D07E-3ECC-899B-3EDF42606A6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232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E8AE0-C2C5-FDF9-1CC0-80FB576BE18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AA2EB5A-C6D1-DF5A-6E30-0279A6319D9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C8ED3B47-EBCE-C81B-7285-0092C6A8168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FA990FBD-0C3C-A763-B802-DEC07704991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C2EF61F-9862-45DE-8F15-E0C78443A63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027AE29-C208-957C-1A5C-FC988BA8630F}"/>
              </a:ext>
            </a:extLst>
          </p:cNvPr>
          <p:cNvSpPr>
            <a:spLocks noGrp="1" noChangeArrowheads="1"/>
          </p:cNvSpPr>
          <p:nvPr>
            <p:ph type="body" idx="1"/>
          </p:nvPr>
        </p:nvSpPr>
        <p:spPr>
          <a:xfrm>
            <a:off x="152400" y="4114800"/>
            <a:ext cx="6553200" cy="4876800"/>
          </a:xfrm>
        </p:spPr>
        <p:txBody>
          <a:bodyPr/>
          <a:lstStyle/>
          <a:p>
            <a:pPr algn="l"/>
            <a:r>
              <a:rPr lang="en-US" altLang="en-US" dirty="0"/>
              <a:t>In your spirit, close your eyes, or not, and talk to Him!!</a:t>
            </a:r>
          </a:p>
        </p:txBody>
      </p:sp>
      <p:cxnSp>
        <p:nvCxnSpPr>
          <p:cNvPr id="3" name="Straight Connector 2">
            <a:extLst>
              <a:ext uri="{FF2B5EF4-FFF2-40B4-BE49-F238E27FC236}">
                <a16:creationId xmlns:a16="http://schemas.microsoft.com/office/drawing/2014/main" id="{44684F4F-A1FC-21B3-AF4C-A86801F36AF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615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0BD5F-7099-F0E6-3076-3F81ED81AB0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449B934-D879-1560-C8BB-8BEBFE0EB96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4BA2D341-FC8B-714C-6886-780B624A1BC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A8FC7BB4-A63B-EE90-4ACF-EFF9098CA78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0EF816-7B8E-F8D5-8068-F4232B1C1BD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D8C59C8-152B-E2C7-0661-56D0FBC4E66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AC27914-33C6-5FCC-35CB-51A6A4A2D80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2320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9AF19-6399-F153-552D-3E2C63BB839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74ECF13-EB7C-CD4D-873E-BA7ADD7642F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642B2CB7-3C7C-1B6F-691F-B124EBACD7D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4FC2108A-A9D4-BD17-D7B3-5827B878D11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774F0A7-91BF-21B4-5C80-BE03F3C70BB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A5D64FD-CD14-8479-A907-DCE3B1E835F6}"/>
              </a:ext>
            </a:extLst>
          </p:cNvPr>
          <p:cNvSpPr>
            <a:spLocks noGrp="1" noChangeArrowheads="1"/>
          </p:cNvSpPr>
          <p:nvPr>
            <p:ph type="body" idx="1"/>
          </p:nvPr>
        </p:nvSpPr>
        <p:spPr>
          <a:xfrm>
            <a:off x="152400" y="4114800"/>
            <a:ext cx="6553200" cy="4876800"/>
          </a:xfrm>
        </p:spPr>
        <p:txBody>
          <a:bodyPr/>
          <a:lstStyle/>
          <a:p>
            <a:pPr algn="l"/>
            <a:r>
              <a:rPr lang="en-US" altLang="en-US" dirty="0"/>
              <a:t>3 mishloakh manot bags.   Please stand if you helped pack or distribute.  Especially Amy.</a:t>
            </a:r>
          </a:p>
        </p:txBody>
      </p:sp>
      <p:cxnSp>
        <p:nvCxnSpPr>
          <p:cNvPr id="3" name="Straight Connector 2">
            <a:extLst>
              <a:ext uri="{FF2B5EF4-FFF2-40B4-BE49-F238E27FC236}">
                <a16:creationId xmlns:a16="http://schemas.microsoft.com/office/drawing/2014/main" id="{4FC9FA5F-2B7C-A167-CD98-828B9F69AEA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7809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0C4EC-EADE-8E62-F287-5B40295F284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92535A8-0499-7562-DC99-3FFACFE2BA1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9DC271A6-7622-3647-10AD-E17EB4C6DD6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BFA3B21B-DEFD-6FA9-0568-9751F9B49E1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5D6E1A1-6B5C-EE0F-8DD8-249D7B8EBD9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D3417FC-5516-5DAA-08E5-F48CA8F878D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ED9F76C-F42C-4969-8A25-AAF71AE8704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455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467B6-BB3F-C931-8C1C-94EE8931DBD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6EA8C51-85A7-C44B-842E-871A40607F0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FFCE6004-EEC7-5677-061C-2449C9845F6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5EBCCBD1-656C-370C-18B9-F3F639E6EAB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1B5D87E-C8FF-2038-0E4A-2E2E76B5D4C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82BEA03-046B-F261-23B4-FE1978CA0B43}"/>
              </a:ext>
            </a:extLst>
          </p:cNvPr>
          <p:cNvSpPr>
            <a:spLocks noGrp="1" noChangeArrowheads="1"/>
          </p:cNvSpPr>
          <p:nvPr>
            <p:ph type="body" idx="1"/>
          </p:nvPr>
        </p:nvSpPr>
        <p:spPr>
          <a:xfrm>
            <a:off x="152400" y="4114800"/>
            <a:ext cx="6553200" cy="4876800"/>
          </a:xfrm>
        </p:spPr>
        <p:txBody>
          <a:bodyPr/>
          <a:lstStyle/>
          <a:p>
            <a:pPr algn="l"/>
            <a:r>
              <a:rPr lang="en-US" altLang="en-US" dirty="0"/>
              <a:t>Raleigh Washington, of Promise Keepers fame, who we have hosted at Or HaOlam at least twice, says “these and those”  Jews and Gentiles.</a:t>
            </a:r>
          </a:p>
        </p:txBody>
      </p:sp>
      <p:cxnSp>
        <p:nvCxnSpPr>
          <p:cNvPr id="3" name="Straight Connector 2">
            <a:extLst>
              <a:ext uri="{FF2B5EF4-FFF2-40B4-BE49-F238E27FC236}">
                <a16:creationId xmlns:a16="http://schemas.microsoft.com/office/drawing/2014/main" id="{8A9DF556-08BE-9F5C-F387-E94F30CFED4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523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5B215-1409-B26F-E682-DCFEF08B009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A39DD6E-5B05-22B6-4357-9AE0478BED3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C80CA3DD-CE6C-4C76-61D7-6546F00864D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0821C116-31C3-78F8-F9C9-D37DDCD3034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74BA37B-FD87-1B0C-6067-2DFD03A1B93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3FBCCF3-5182-56BF-0318-CD916C17E954}"/>
              </a:ext>
            </a:extLst>
          </p:cNvPr>
          <p:cNvSpPr>
            <a:spLocks noGrp="1" noChangeArrowheads="1"/>
          </p:cNvSpPr>
          <p:nvPr>
            <p:ph type="body" idx="1"/>
          </p:nvPr>
        </p:nvSpPr>
        <p:spPr>
          <a:xfrm>
            <a:off x="152400" y="4114800"/>
            <a:ext cx="6553200" cy="4876800"/>
          </a:xfrm>
        </p:spPr>
        <p:txBody>
          <a:bodyPr/>
          <a:lstStyle/>
          <a:p>
            <a:pPr algn="l"/>
            <a:r>
              <a:rPr lang="en-US" altLang="en-US" dirty="0"/>
              <a:t>How has he given His glory to us??</a:t>
            </a:r>
          </a:p>
        </p:txBody>
      </p:sp>
      <p:cxnSp>
        <p:nvCxnSpPr>
          <p:cNvPr id="3" name="Straight Connector 2">
            <a:extLst>
              <a:ext uri="{FF2B5EF4-FFF2-40B4-BE49-F238E27FC236}">
                <a16:creationId xmlns:a16="http://schemas.microsoft.com/office/drawing/2014/main" id="{6393473F-7F7F-1C45-D7EF-21F1E8A0364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76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02121-9BC4-C344-5A59-1436CC42CDF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E9630F0-28BE-0533-31CC-4211092C639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A5428309-6BB5-0233-8420-4273B4F476F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82B82221-5E0D-FC0C-2F92-0B02B116886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D228FC4-1968-46DB-B81E-474B5A8AC4F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85550A4-FD7D-89D3-5CDE-4935669EA4C0}"/>
              </a:ext>
            </a:extLst>
          </p:cNvPr>
          <p:cNvSpPr>
            <a:spLocks noGrp="1" noChangeArrowheads="1"/>
          </p:cNvSpPr>
          <p:nvPr>
            <p:ph type="body" idx="1"/>
          </p:nvPr>
        </p:nvSpPr>
        <p:spPr>
          <a:xfrm>
            <a:off x="152400" y="4114800"/>
            <a:ext cx="6553200" cy="4876800"/>
          </a:xfrm>
        </p:spPr>
        <p:txBody>
          <a:bodyPr/>
          <a:lstStyle/>
          <a:p>
            <a:pPr algn="l"/>
            <a:r>
              <a:rPr lang="en-US" altLang="en-US" dirty="0"/>
              <a:t>Where He is, apparently in the spirit.</a:t>
            </a:r>
          </a:p>
        </p:txBody>
      </p:sp>
      <p:cxnSp>
        <p:nvCxnSpPr>
          <p:cNvPr id="3" name="Straight Connector 2">
            <a:extLst>
              <a:ext uri="{FF2B5EF4-FFF2-40B4-BE49-F238E27FC236}">
                <a16:creationId xmlns:a16="http://schemas.microsoft.com/office/drawing/2014/main" id="{46CE86F6-5AC6-9091-FBB5-E182957DA26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179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hdr" sz="quarter"/>
          </p:nvPr>
        </p:nvSpPr>
        <p:spPr>
          <a:ln/>
        </p:spPr>
        <p:txBody>
          <a:bodyPr/>
          <a:lstStyle/>
          <a:p>
            <a:r>
              <a:rPr lang="en-US" altLang="en-US"/>
              <a:t>The fullness of all that God is. Col 2.9</a:t>
            </a:r>
          </a:p>
        </p:txBody>
      </p:sp>
      <p:sp>
        <p:nvSpPr>
          <p:cNvPr id="6" name="Rectangle 3"/>
          <p:cNvSpPr>
            <a:spLocks noGrp="1" noChangeArrowheads="1"/>
          </p:cNvSpPr>
          <p:nvPr>
            <p:ph type="dt" idx="1"/>
          </p:nvPr>
        </p:nvSpPr>
        <p:spPr>
          <a:ln/>
        </p:spPr>
        <p:txBody>
          <a:bodyPr/>
          <a:lstStyle/>
          <a:p>
            <a:r>
              <a:rPr lang="en-US" altLang="en-US"/>
              <a:t>Mar 7,2026 5786</a:t>
            </a:r>
          </a:p>
        </p:txBody>
      </p:sp>
      <p:sp>
        <p:nvSpPr>
          <p:cNvPr id="7" name="Rectangle 7"/>
          <p:cNvSpPr>
            <a:spLocks noGrp="1" noChangeArrowheads="1"/>
          </p:cNvSpPr>
          <p:nvPr>
            <p:ph type="sldNum" sz="quarter" idx="5"/>
          </p:nvPr>
        </p:nvSpPr>
        <p:spPr>
          <a:ln/>
        </p:spPr>
        <p:txBody>
          <a:bodyPr/>
          <a:lstStyle/>
          <a:p>
            <a:fld id="{E657E25F-B3CC-4CF5-BBE4-B1C268AE2D8B}" type="slidenum">
              <a:rPr lang="en-US" altLang="en-US"/>
              <a:pPr/>
              <a:t>24</a:t>
            </a:fld>
            <a:endParaRPr lang="en-US" altLang="en-US"/>
          </a:p>
        </p:txBody>
      </p:sp>
      <p:sp>
        <p:nvSpPr>
          <p:cNvPr id="4451330" name="Rectangle 2"/>
          <p:cNvSpPr>
            <a:spLocks noGrp="1" noRot="1" noChangeAspect="1" noChangeArrowheads="1" noTextEdit="1"/>
          </p:cNvSpPr>
          <p:nvPr>
            <p:ph type="sldImg"/>
          </p:nvPr>
        </p:nvSpPr>
        <p:spPr>
          <a:xfrm>
            <a:off x="68263" y="304800"/>
            <a:ext cx="6772275"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a:t>Golden glow up in the laminated rafters.  “Cloud of liquid love.” April 13, 1969 I experienced New Birth. Many young people similarly seeking.  Yeshua Revolution.</a:t>
            </a:r>
          </a:p>
          <a:p>
            <a:r>
              <a:rPr lang="en-US" altLang="en-US" dirty="0"/>
              <a:t>Went home few weeks later.  “Mom, Dad, I’ve found the answer to life’s problems.  It’s not in drugs, or revolution, but in the love of Jesus Christ.”</a:t>
            </a:r>
          </a:p>
          <a:p>
            <a:r>
              <a:rPr lang="en-US" altLang="en-US" dirty="0"/>
              <a:t>Sent me to psychiatrist.</a:t>
            </a:r>
          </a:p>
          <a:p>
            <a:r>
              <a:rPr lang="en-US" altLang="en-US" dirty="0"/>
              <a:t>“You’re worse than Hitler.  He destroyed our bodies.  You are destroying our souls.”</a:t>
            </a:r>
          </a:p>
          <a:p>
            <a:endParaRPr lang="en-US" altLang="en-US" sz="700" dirty="0">
              <a:solidFill>
                <a:srgbClr val="C00000"/>
              </a:solidFill>
            </a:endParaRPr>
          </a:p>
          <a:p>
            <a:r>
              <a:rPr lang="en-US" altLang="en-US" dirty="0">
                <a:solidFill>
                  <a:srgbClr val="C00000"/>
                </a:solidFill>
              </a:rPr>
              <a:t>But, what about Jewishness?  “Put on altar”</a:t>
            </a:r>
            <a:r>
              <a:rPr lang="en-US" altLang="en-US" dirty="0"/>
              <a:t> I’ll figure out the Jewish piece later.  Need to get the salvation piece.  Later, I learned…</a:t>
            </a:r>
          </a:p>
        </p:txBody>
      </p:sp>
    </p:spTree>
    <p:extLst>
      <p:ext uri="{BB962C8B-B14F-4D97-AF65-F5344CB8AC3E}">
        <p14:creationId xmlns:p14="http://schemas.microsoft.com/office/powerpoint/2010/main" val="1993310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7F092-028F-49C0-769D-898F0C3CDFF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9F7D5A0-2A82-311E-F715-496FAD0FFF8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9B781617-609F-53F6-52B5-429C1C4F32F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300023F0-E719-44F9-58A8-3193C497242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3227CAC-28FD-3F09-CD0E-667395E8975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19FEC8D-0E1D-DED5-D2CE-E050EC79754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76550FF-A7E5-DF33-9B4C-09D2A953D54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5782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9FC8B-69AF-C363-A2E4-3024D753542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485E889-C583-8437-A539-F0716761F32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75A8FBBB-4896-507D-3A10-0A2EE822537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29196473-2BC6-B581-D9F6-248816AF041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2296AAA-7771-7529-3078-09BE265E833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868B979-E508-9358-53F4-EF6D9F81E77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9D2A5ED-4957-5BB4-2FAE-0BD6316FC70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038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28728-BA47-FC33-3891-20C9ED9AC66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AB4A726-ED54-8AD0-E54F-7FA63D229D1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036657E3-8E87-8C72-0CF2-7ADB584B6D8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9B06B6F0-CBBC-E147-A5CE-74D12A40325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2F2D553-98D1-4C4B-B67A-EC24DDF3697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9C28FA8-EFD4-8C72-21E6-65E8134524D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C3BD145-5FED-56C4-217C-0E173974686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922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BB04A-3316-379D-426D-FA09EDF4DE3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3C22B1F-407F-356B-0F54-E43A89B6E8C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92CA2CEE-DC2E-FC6D-FD81-853F8B3426F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A37ACE97-58EF-1D75-E4B3-B062D2CD3DF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A26FFC5-414E-E9EC-DA6F-163C00D8117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A94F154-BB5E-7BB3-7E59-BD41E579A396}"/>
              </a:ext>
            </a:extLst>
          </p:cNvPr>
          <p:cNvSpPr>
            <a:spLocks noGrp="1" noChangeArrowheads="1"/>
          </p:cNvSpPr>
          <p:nvPr>
            <p:ph type="body" idx="1"/>
          </p:nvPr>
        </p:nvSpPr>
        <p:spPr>
          <a:xfrm>
            <a:off x="152400" y="4114800"/>
            <a:ext cx="6553200" cy="4876800"/>
          </a:xfrm>
        </p:spPr>
        <p:txBody>
          <a:bodyPr/>
          <a:lstStyle/>
          <a:p>
            <a:pPr algn="l"/>
            <a:r>
              <a:rPr lang="en-US" altLang="en-US" dirty="0"/>
              <a:t>Arabic in Hebrew letters.</a:t>
            </a:r>
          </a:p>
          <a:p>
            <a:pPr algn="l"/>
            <a:r>
              <a:rPr lang="en-US" altLang="en-US" dirty="0"/>
              <a:t>~Yiddish is German in Hebrew letters.</a:t>
            </a:r>
          </a:p>
          <a:p>
            <a:pPr algn="l"/>
            <a:r>
              <a:rPr lang="en-US" altLang="en-US" dirty="0"/>
              <a:t>~Judeo Farsi: Persian in Hebrew letters.</a:t>
            </a:r>
          </a:p>
        </p:txBody>
      </p:sp>
      <p:cxnSp>
        <p:nvCxnSpPr>
          <p:cNvPr id="3" name="Straight Connector 2">
            <a:extLst>
              <a:ext uri="{FF2B5EF4-FFF2-40B4-BE49-F238E27FC236}">
                <a16:creationId xmlns:a16="http://schemas.microsoft.com/office/drawing/2014/main" id="{40C9FDAF-8D3A-0A29-B9F2-00050291DF5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696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0675" y="4267201"/>
            <a:ext cx="6156325" cy="4418012"/>
          </a:xfrm>
        </p:spPr>
        <p:txBody>
          <a:bodyPr/>
          <a:lstStyle/>
          <a:p>
            <a:pPr>
              <a:buFont typeface="Arial" panose="020B0604020202020204" pitchFamily="34" charset="0"/>
              <a:buChar char="•"/>
            </a:pPr>
            <a:r>
              <a:rPr lang="en-US" dirty="0"/>
              <a:t>Owner of the universe</a:t>
            </a:r>
          </a:p>
          <a:p>
            <a:pPr>
              <a:buFont typeface="Arial" panose="020B0604020202020204" pitchFamily="34" charset="0"/>
              <a:buChar char="•"/>
            </a:pPr>
            <a:r>
              <a:rPr lang="en-US" dirty="0"/>
              <a:t>Designer Logos, </a:t>
            </a:r>
            <a:r>
              <a:rPr lang="en-US" dirty="0" err="1"/>
              <a:t>Davar</a:t>
            </a:r>
            <a:r>
              <a:rPr lang="en-US" dirty="0"/>
              <a:t>, equations.  </a:t>
            </a:r>
          </a:p>
          <a:p>
            <a:pPr>
              <a:buFont typeface="Arial" panose="020B0604020202020204" pitchFamily="34" charset="0"/>
              <a:buChar char="•"/>
            </a:pPr>
            <a:r>
              <a:rPr lang="en-US" dirty="0"/>
              <a:t>Better than Moshe</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The fullness of all that God is. Col 2.9</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Mar 7,2026 5786</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479714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580C1-545A-6566-693B-5FB76ED555B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F79C37D-FC4A-67E9-A494-71DEECF4C32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74C2F9EC-5D81-FFE4-974B-DF503A9288B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582AC77F-A90A-88E5-1374-DC745FA0DF1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37E0662-5B61-6AB8-ABAF-EB47B5D9DD1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49C49DB-7DF4-AEF5-20A6-8D90365884B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4D1C0C0-A6DA-1B78-A2E4-BF7FA92E32F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743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The fullness of all that God is. Col 2.9</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Mar 7,2026 5786</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943376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Solar flares ARE the sun, same thermonuclear reaction happening.  The texture you see on the sun’s surface are the edges of magnetic loops.  Some break out in flares.  </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The fullness of all that God is. Col 2.9</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Mar 7,2026 5786</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399596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Magnetic field and magnetic lines projecting out.  </a:t>
            </a:r>
          </a:p>
          <a:p>
            <a:r>
              <a:rPr lang="en-US" b="1" dirty="0"/>
              <a:t>Jewish objection: a man can’t make himself G-d.   Not the incarnation at all.  G-d extending out.</a:t>
            </a:r>
          </a:p>
          <a:p>
            <a:r>
              <a:rPr lang="en-US" b="1" dirty="0"/>
              <a:t>Effulgence.</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The fullness of all that God is. Col 2.9</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Mar 7,2026 5786</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41691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bunch of us went to see the corona in the full eclipse of Aug. 2017.  Prayed for clouds to dissipated, but only when blew shofars cleared up.  Then torrential rain.  Saw it.  </a:t>
            </a:r>
          </a:p>
          <a:p>
            <a:endParaRPr lang="en-US" b="1" dirty="0"/>
          </a:p>
          <a:p>
            <a:r>
              <a:rPr lang="en-US" b="1" dirty="0"/>
              <a:t>Talking about seeing something MUCH more glorious.</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The fullness of all that God is. Col 2.9</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Mar 7,2026 5786</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211055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0675" y="4191001"/>
            <a:ext cx="6232525" cy="4494212"/>
          </a:xfrm>
        </p:spPr>
        <p:txBody>
          <a:bodyPr/>
          <a:lstStyle/>
          <a:p>
            <a:r>
              <a:rPr lang="en-US" dirty="0"/>
              <a:t>Solar flare consumes all</a:t>
            </a:r>
          </a:p>
          <a:p>
            <a:r>
              <a:rPr lang="en-US" dirty="0"/>
              <a:t>This effulgence</a:t>
            </a:r>
          </a:p>
          <a:p>
            <a:pPr marL="109538" indent="-109538">
              <a:buFont typeface="Arial" panose="020B0604020202020204" pitchFamily="34" charset="0"/>
              <a:buChar char="•"/>
            </a:pPr>
            <a:r>
              <a:rPr lang="en-US" dirty="0"/>
              <a:t>Enlightens all</a:t>
            </a:r>
          </a:p>
          <a:p>
            <a:pPr marL="109538" indent="-109538">
              <a:buFont typeface="Arial" panose="020B0604020202020204" pitchFamily="34" charset="0"/>
              <a:buChar char="•"/>
            </a:pPr>
            <a:r>
              <a:rPr lang="en-US" dirty="0"/>
              <a:t>Convicts all of sinfulness</a:t>
            </a:r>
          </a:p>
          <a:p>
            <a:pPr marL="109538" indent="-109538">
              <a:buFont typeface="Arial" panose="020B0604020202020204" pitchFamily="34" charset="0"/>
              <a:buChar char="•"/>
            </a:pPr>
            <a:r>
              <a:rPr lang="en-US" dirty="0"/>
              <a:t>Redeems all </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The fullness of all that God is. Col 2.9</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Mar 7,2026 5786</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058839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4B74E-A39C-CA54-C51D-1B7076A9AC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FA341-1669-6E68-C957-4B9D03D32B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605C3-7D06-DF2D-948A-9C8503489439}"/>
              </a:ext>
            </a:extLst>
          </p:cNvPr>
          <p:cNvSpPr>
            <a:spLocks noGrp="1"/>
          </p:cNvSpPr>
          <p:nvPr>
            <p:ph type="body" idx="1"/>
          </p:nvPr>
        </p:nvSpPr>
        <p:spPr>
          <a:xfrm>
            <a:off x="320675" y="4191001"/>
            <a:ext cx="6232525" cy="4494212"/>
          </a:xfrm>
        </p:spPr>
        <p:txBody>
          <a:bodyPr/>
          <a:lstStyle/>
          <a:p>
            <a:r>
              <a:rPr lang="en-US" dirty="0"/>
              <a:t>Solar flare consumes all</a:t>
            </a:r>
          </a:p>
          <a:p>
            <a:r>
              <a:rPr lang="en-US" dirty="0"/>
              <a:t>This effulgence</a:t>
            </a:r>
          </a:p>
          <a:p>
            <a:pPr marL="109538" indent="-109538">
              <a:buFont typeface="Arial" panose="020B0604020202020204" pitchFamily="34" charset="0"/>
              <a:buChar char="•"/>
            </a:pPr>
            <a:r>
              <a:rPr lang="en-US" dirty="0"/>
              <a:t>Enlightens all</a:t>
            </a:r>
          </a:p>
          <a:p>
            <a:pPr marL="109538" indent="-109538">
              <a:buFont typeface="Arial" panose="020B0604020202020204" pitchFamily="34" charset="0"/>
              <a:buChar char="•"/>
            </a:pPr>
            <a:r>
              <a:rPr lang="en-US" dirty="0"/>
              <a:t>Convicts all of sinfulness</a:t>
            </a:r>
          </a:p>
          <a:p>
            <a:pPr marL="109538" indent="-109538">
              <a:buFont typeface="Arial" panose="020B0604020202020204" pitchFamily="34" charset="0"/>
              <a:buChar char="•"/>
            </a:pPr>
            <a:r>
              <a:rPr lang="en-US" dirty="0"/>
              <a:t>Redeems all </a:t>
            </a:r>
          </a:p>
          <a:p>
            <a:endParaRPr lang="en-US" dirty="0"/>
          </a:p>
        </p:txBody>
      </p:sp>
      <p:sp>
        <p:nvSpPr>
          <p:cNvPr id="4" name="Header Placeholder 3">
            <a:extLst>
              <a:ext uri="{FF2B5EF4-FFF2-40B4-BE49-F238E27FC236}">
                <a16:creationId xmlns:a16="http://schemas.microsoft.com/office/drawing/2014/main" id="{FDCC5EE4-57C7-5315-0045-5E192102A909}"/>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The fullness of all that God is. Col 2.9</a:t>
            </a:r>
          </a:p>
        </p:txBody>
      </p:sp>
      <p:sp>
        <p:nvSpPr>
          <p:cNvPr id="5" name="Date Placeholder 4">
            <a:extLst>
              <a:ext uri="{FF2B5EF4-FFF2-40B4-BE49-F238E27FC236}">
                <a16:creationId xmlns:a16="http://schemas.microsoft.com/office/drawing/2014/main" id="{5040C88F-6D17-98D3-5766-A6F669BA2D5C}"/>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Mar 7,2026 5786</a:t>
            </a:r>
          </a:p>
        </p:txBody>
      </p:sp>
      <p:sp>
        <p:nvSpPr>
          <p:cNvPr id="6" name="Slide Number Placeholder 5">
            <a:extLst>
              <a:ext uri="{FF2B5EF4-FFF2-40B4-BE49-F238E27FC236}">
                <a16:creationId xmlns:a16="http://schemas.microsoft.com/office/drawing/2014/main" id="{B518B177-862F-E8CE-E659-72BE7074E98B}"/>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620768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The fullness of all that God is. Col 2.9</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Mar 7,2026 5786</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619369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The fullness of all that God is. Col 2.9</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Mar 7,2026 5786</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86186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0675" y="4191001"/>
            <a:ext cx="6156325" cy="4494212"/>
          </a:xfrm>
        </p:spPr>
        <p:txBody>
          <a:bodyPr/>
          <a:lstStyle/>
          <a:p>
            <a:pPr algn="l">
              <a:lnSpc>
                <a:spcPct val="80000"/>
              </a:lnSpc>
              <a:spcBef>
                <a:spcPct val="0"/>
              </a:spcBef>
            </a:pPr>
            <a:endParaRPr lang="en-US" altLang="en-US" dirty="0">
              <a:latin typeface="Arial Rounded MT Bold" panose="020F0704030504030204" pitchFamily="34" charset="0"/>
              <a:cs typeface="Vilna" pitchFamily="2" charset="-79"/>
            </a:endParaRPr>
          </a:p>
          <a:p>
            <a:pPr algn="l">
              <a:lnSpc>
                <a:spcPct val="80000"/>
              </a:lnSpc>
              <a:spcBef>
                <a:spcPct val="0"/>
              </a:spcBef>
            </a:pPr>
            <a:endParaRPr lang="en-US" altLang="en-US" dirty="0">
              <a:cs typeface="Vilna" pitchFamily="2" charset="-79"/>
            </a:endParaRPr>
          </a:p>
          <a:p>
            <a:pPr algn="l">
              <a:lnSpc>
                <a:spcPct val="80000"/>
              </a:lnSpc>
              <a:spcBef>
                <a:spcPct val="0"/>
              </a:spcBef>
            </a:pPr>
            <a:r>
              <a:rPr lang="en-US" altLang="en-US" dirty="0">
                <a:latin typeface="Arial Rounded MT Bold" panose="020F0704030504030204" pitchFamily="34" charset="0"/>
                <a:cs typeface="Vilna" pitchFamily="2" charset="-79"/>
              </a:rPr>
              <a:t>(see </a:t>
            </a:r>
            <a:r>
              <a:rPr lang="en-US" altLang="en-US" dirty="0" err="1">
                <a:latin typeface="Arial Rounded MT Bold" panose="020F0704030504030204" pitchFamily="34" charset="0"/>
                <a:cs typeface="Vilna" pitchFamily="2" charset="-79"/>
              </a:rPr>
              <a:t>Saadiah’s</a:t>
            </a:r>
            <a:r>
              <a:rPr lang="en-US" altLang="en-US" dirty="0">
                <a:latin typeface="Arial Rounded MT Bold" panose="020F0704030504030204" pitchFamily="34" charset="0"/>
                <a:cs typeface="Vilna" pitchFamily="2" charset="-79"/>
              </a:rPr>
              <a:t> interpretation of Ezekiel 1:26, 1 Kings 22:19, and Daniel 7:9 in Book of Beliefs and Opinions 2:10).”</a:t>
            </a:r>
          </a:p>
          <a:p>
            <a:pPr algn="l">
              <a:lnSpc>
                <a:spcPct val="80000"/>
              </a:lnSpc>
              <a:spcBef>
                <a:spcPct val="0"/>
              </a:spcBef>
            </a:pPr>
            <a:endParaRPr lang="en-US" altLang="en-US" sz="1200" dirty="0">
              <a:latin typeface="Arial Rounded MT Bold" panose="020F0704030504030204" pitchFamily="34" charset="0"/>
              <a:cs typeface="Vilna" pitchFamily="2" charset="-79"/>
            </a:endParaRPr>
          </a:p>
          <a:p>
            <a:pPr algn="l">
              <a:lnSpc>
                <a:spcPct val="80000"/>
              </a:lnSpc>
              <a:spcBef>
                <a:spcPct val="0"/>
              </a:spcBef>
            </a:pPr>
            <a:r>
              <a:rPr lang="en-US" altLang="en-US" dirty="0">
                <a:latin typeface="Arial Rounded MT Bold" panose="020F0704030504030204" pitchFamily="34" charset="0"/>
                <a:cs typeface="Vilna" pitchFamily="2" charset="-79"/>
              </a:rPr>
              <a:t>The Jewish New Testament Commentary, (Clarksville, MD: Jewish New Testament Publications) 1996.</a:t>
            </a:r>
            <a:endParaRPr lang="en-US" altLang="en-US" sz="1400" dirty="0">
              <a:latin typeface="Arial Rounded MT Bold" panose="020F0704030504030204" pitchFamily="34" charset="0"/>
              <a:cs typeface="Vilna" pitchFamily="2" charset="-79"/>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The fullness of all that God is. Col 2.9</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Mar 7,2026 5786</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5114157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The fullness of all that God is. Col 2.9</a:t>
            </a:r>
          </a:p>
        </p:txBody>
      </p:sp>
      <p:sp>
        <p:nvSpPr>
          <p:cNvPr id="5" name="Date Placeholder 4"/>
          <p:cNvSpPr>
            <a:spLocks noGrp="1"/>
          </p:cNvSpPr>
          <p:nvPr>
            <p:ph type="dt" idx="1"/>
          </p:nvPr>
        </p:nvSpPr>
        <p:spPr/>
        <p:txBody>
          <a:bodyPr/>
          <a:lstStyle/>
          <a:p>
            <a:r>
              <a:rPr lang="en-US" altLang="en-US"/>
              <a:t>Mar 7,2026 5786</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42</a:t>
            </a:fld>
            <a:endParaRPr lang="en-US" altLang="en-US"/>
          </a:p>
        </p:txBody>
      </p:sp>
    </p:spTree>
    <p:extLst>
      <p:ext uri="{BB962C8B-B14F-4D97-AF65-F5344CB8AC3E}">
        <p14:creationId xmlns:p14="http://schemas.microsoft.com/office/powerpoint/2010/main" val="1772706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A7D05-FD4F-20E7-947E-C916409F6F3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49EF70B-6FEA-143A-5401-EBD8AAA5780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0E4AA0D4-3A42-D0CC-F3E5-7AFE836D73D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D4E99D0F-D845-0D3E-1B82-55083A65D0E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EC3DD3C-8B1C-6BE8-E99D-E5546909FDA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021B075-4987-EDBB-0440-01032D7A16AE}"/>
              </a:ext>
            </a:extLst>
          </p:cNvPr>
          <p:cNvSpPr>
            <a:spLocks noGrp="1" noChangeArrowheads="1"/>
          </p:cNvSpPr>
          <p:nvPr>
            <p:ph type="body" idx="1"/>
          </p:nvPr>
        </p:nvSpPr>
        <p:spPr>
          <a:xfrm>
            <a:off x="152400" y="4114800"/>
            <a:ext cx="6553200" cy="4876800"/>
          </a:xfrm>
        </p:spPr>
        <p:txBody>
          <a:bodyPr/>
          <a:lstStyle/>
          <a:p>
            <a:pPr algn="l"/>
            <a:r>
              <a:rPr lang="en-US" altLang="en-US" dirty="0"/>
              <a:t>Marcos, Sadie, Ben, Genesis, Addi, ??, </a:t>
            </a:r>
            <a:r>
              <a:rPr lang="en-US" altLang="en-US" dirty="0" err="1"/>
              <a:t>Y’hoshua</a:t>
            </a:r>
            <a:endParaRPr lang="en-US" altLang="en-US" dirty="0"/>
          </a:p>
          <a:p>
            <a:pPr algn="l"/>
            <a:r>
              <a:rPr lang="en-US" altLang="en-US" dirty="0"/>
              <a:t>If you helped set up or worked on Purim, please stand.  Especially Angela.</a:t>
            </a:r>
          </a:p>
        </p:txBody>
      </p:sp>
      <p:cxnSp>
        <p:nvCxnSpPr>
          <p:cNvPr id="3" name="Straight Connector 2">
            <a:extLst>
              <a:ext uri="{FF2B5EF4-FFF2-40B4-BE49-F238E27FC236}">
                <a16:creationId xmlns:a16="http://schemas.microsoft.com/office/drawing/2014/main" id="{9906283C-8AD3-759A-8C2B-A1E9B19B98A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7993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The fullness of all that God is. Col 2.9</a:t>
            </a:r>
          </a:p>
        </p:txBody>
      </p:sp>
      <p:sp>
        <p:nvSpPr>
          <p:cNvPr id="5" name="Date Placeholder 4"/>
          <p:cNvSpPr>
            <a:spLocks noGrp="1"/>
          </p:cNvSpPr>
          <p:nvPr>
            <p:ph type="dt" idx="1"/>
          </p:nvPr>
        </p:nvSpPr>
        <p:spPr/>
        <p:txBody>
          <a:bodyPr/>
          <a:lstStyle/>
          <a:p>
            <a:r>
              <a:rPr lang="en-US" altLang="en-US"/>
              <a:t>Mar 7,2026 5786</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43</a:t>
            </a:fld>
            <a:endParaRPr lang="en-US" altLang="en-US"/>
          </a:p>
        </p:txBody>
      </p:sp>
    </p:spTree>
    <p:extLst>
      <p:ext uri="{BB962C8B-B14F-4D97-AF65-F5344CB8AC3E}">
        <p14:creationId xmlns:p14="http://schemas.microsoft.com/office/powerpoint/2010/main" val="42888845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The fullness of all that God is. Col 2.9</a:t>
            </a:r>
          </a:p>
        </p:txBody>
      </p:sp>
      <p:sp>
        <p:nvSpPr>
          <p:cNvPr id="5" name="Date Placeholder 4"/>
          <p:cNvSpPr>
            <a:spLocks noGrp="1"/>
          </p:cNvSpPr>
          <p:nvPr>
            <p:ph type="dt" idx="1"/>
          </p:nvPr>
        </p:nvSpPr>
        <p:spPr/>
        <p:txBody>
          <a:bodyPr/>
          <a:lstStyle/>
          <a:p>
            <a:r>
              <a:rPr lang="en-US" altLang="en-US"/>
              <a:t>Mar 7,2026 5786</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44</a:t>
            </a:fld>
            <a:endParaRPr lang="en-US" altLang="en-US"/>
          </a:p>
        </p:txBody>
      </p:sp>
    </p:spTree>
    <p:extLst>
      <p:ext uri="{BB962C8B-B14F-4D97-AF65-F5344CB8AC3E}">
        <p14:creationId xmlns:p14="http://schemas.microsoft.com/office/powerpoint/2010/main" val="32718429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The fullness of all that God is. Col 2.9</a:t>
            </a:r>
          </a:p>
        </p:txBody>
      </p:sp>
      <p:sp>
        <p:nvSpPr>
          <p:cNvPr id="5" name="Date Placeholder 4"/>
          <p:cNvSpPr>
            <a:spLocks noGrp="1"/>
          </p:cNvSpPr>
          <p:nvPr>
            <p:ph type="dt" idx="1"/>
          </p:nvPr>
        </p:nvSpPr>
        <p:spPr/>
        <p:txBody>
          <a:bodyPr/>
          <a:lstStyle/>
          <a:p>
            <a:r>
              <a:rPr lang="en-US" altLang="en-US"/>
              <a:t>Mar 7,2026 5786</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45</a:t>
            </a:fld>
            <a:endParaRPr lang="en-US" altLang="en-US"/>
          </a:p>
        </p:txBody>
      </p:sp>
    </p:spTree>
    <p:extLst>
      <p:ext uri="{BB962C8B-B14F-4D97-AF65-F5344CB8AC3E}">
        <p14:creationId xmlns:p14="http://schemas.microsoft.com/office/powerpoint/2010/main" val="32523701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2261A-3513-AA8B-1C8F-E2F87987A8E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78C54F5-DF56-3CB6-18B1-CE3439C8A38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0D8FF0EC-4438-D4D8-01D9-86CB5A29F69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98E01F8C-188C-9C77-45FA-4147321A866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CB970D8-F6DF-C372-72F8-7D5D2F9AAB9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1B85FD3-B732-D2F7-11B8-5CDA30515B5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0836B79-17AE-B3B8-6772-27E704175E4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9843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CD736-5AD6-953B-9F19-D23FA86BDD7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9AA162D-2E6F-8305-2148-8C01609E774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4B792023-EA8F-8B92-3481-CC0EE7E855A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AC7AEE4B-3A6F-6F0F-BDF2-36C7EA935B4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B473EDC-2C4E-6E2F-3741-B07004504CE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C2DD2E8-0313-A690-E4BA-A3825803E1B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960CFE7-0C51-20C2-9C6D-B8F35B14D86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4770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to this message</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The fullness of all that God is. Col 2.9</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Mar 7,2026 5786</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2783183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The fullness of all that God is. Col 2.9</a:t>
            </a:r>
          </a:p>
        </p:txBody>
      </p:sp>
      <p:sp>
        <p:nvSpPr>
          <p:cNvPr id="5" name="Date Placeholder 4"/>
          <p:cNvSpPr>
            <a:spLocks noGrp="1"/>
          </p:cNvSpPr>
          <p:nvPr>
            <p:ph type="dt" idx="1"/>
          </p:nvPr>
        </p:nvSpPr>
        <p:spPr/>
        <p:txBody>
          <a:bodyPr/>
          <a:lstStyle/>
          <a:p>
            <a:r>
              <a:rPr lang="en-US" altLang="en-US"/>
              <a:t>Mar 7,2026 5786</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49</a:t>
            </a:fld>
            <a:endParaRPr lang="en-US" altLang="en-US"/>
          </a:p>
        </p:txBody>
      </p:sp>
    </p:spTree>
    <p:extLst>
      <p:ext uri="{BB962C8B-B14F-4D97-AF65-F5344CB8AC3E}">
        <p14:creationId xmlns:p14="http://schemas.microsoft.com/office/powerpoint/2010/main" val="41260172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key to communicating Messiah to the next generation.</a:t>
            </a:r>
          </a:p>
          <a:p>
            <a:r>
              <a:rPr lang="en-US" dirty="0"/>
              <a:t>What do our children see in us, and our community?</a:t>
            </a:r>
          </a:p>
        </p:txBody>
      </p:sp>
      <p:sp>
        <p:nvSpPr>
          <p:cNvPr id="4" name="Header Placeholder 3"/>
          <p:cNvSpPr>
            <a:spLocks noGrp="1"/>
          </p:cNvSpPr>
          <p:nvPr>
            <p:ph type="hdr" sz="quarter"/>
          </p:nvPr>
        </p:nvSpPr>
        <p:spPr/>
        <p:txBody>
          <a:bodyPr/>
          <a:lstStyle/>
          <a:p>
            <a:r>
              <a:rPr lang="en-US" altLang="en-US"/>
              <a:t>The fullness of all that God is. Col 2.9</a:t>
            </a:r>
          </a:p>
        </p:txBody>
      </p:sp>
      <p:sp>
        <p:nvSpPr>
          <p:cNvPr id="5" name="Date Placeholder 4"/>
          <p:cNvSpPr>
            <a:spLocks noGrp="1"/>
          </p:cNvSpPr>
          <p:nvPr>
            <p:ph type="dt" idx="1"/>
          </p:nvPr>
        </p:nvSpPr>
        <p:spPr/>
        <p:txBody>
          <a:bodyPr/>
          <a:lstStyle/>
          <a:p>
            <a:r>
              <a:rPr lang="en-US" altLang="en-US"/>
              <a:t>Mar 7,2026 5786</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50</a:t>
            </a:fld>
            <a:endParaRPr lang="en-US" altLang="en-US"/>
          </a:p>
        </p:txBody>
      </p:sp>
    </p:spTree>
    <p:extLst>
      <p:ext uri="{BB962C8B-B14F-4D97-AF65-F5344CB8AC3E}">
        <p14:creationId xmlns:p14="http://schemas.microsoft.com/office/powerpoint/2010/main" val="31147103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The fullness of all that God is. Col 2.9</a:t>
            </a:r>
          </a:p>
        </p:txBody>
      </p:sp>
      <p:sp>
        <p:nvSpPr>
          <p:cNvPr id="5" name="Date Placeholder 4"/>
          <p:cNvSpPr>
            <a:spLocks noGrp="1"/>
          </p:cNvSpPr>
          <p:nvPr>
            <p:ph type="dt" idx="1"/>
          </p:nvPr>
        </p:nvSpPr>
        <p:spPr/>
        <p:txBody>
          <a:bodyPr/>
          <a:lstStyle/>
          <a:p>
            <a:r>
              <a:rPr lang="en-US" altLang="en-US"/>
              <a:t>Mar 7,2026 5786</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51</a:t>
            </a:fld>
            <a:endParaRPr lang="en-US" altLang="en-US"/>
          </a:p>
        </p:txBody>
      </p:sp>
    </p:spTree>
    <p:extLst>
      <p:ext uri="{BB962C8B-B14F-4D97-AF65-F5344CB8AC3E}">
        <p14:creationId xmlns:p14="http://schemas.microsoft.com/office/powerpoint/2010/main" val="14545380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310444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0836B-5D84-1B4D-E480-99F6E554ECC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D1038CF-4A14-9D43-C6CD-94449403891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F3E16A7D-54A7-FD5B-3002-B391AA166CD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EDAFE2DC-4511-8939-1B67-EBA21A6399D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CCC51D5-F128-A05C-049C-3682F41D8E3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352CFEF-C9BB-90C0-A44A-D306CE8BF53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8557C32-9053-53D0-B20B-A8399895A36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5420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6F0CC-9EA8-0135-FC70-0210ED133D3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65FAC9D-22F9-122F-FEFA-350B642837B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57F70995-8DA6-B951-CAEC-FC57C267B3F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268D451A-EA2A-5026-47C7-E2D564A6C7E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7909485-7702-0DA1-7001-05FE459899E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F7A58D0-1CFB-BAB0-07AC-01B4042BCA68}"/>
              </a:ext>
            </a:extLst>
          </p:cNvPr>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5454623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5319475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Affirmation from G-d, not people.  Me “needy guy”.  Some marriages are two vacuum cleaners.</a:t>
            </a:r>
          </a:p>
        </p:txBody>
      </p:sp>
      <p:sp>
        <p:nvSpPr>
          <p:cNvPr id="4" name="Header Placeholder 3"/>
          <p:cNvSpPr>
            <a:spLocks noGrp="1"/>
          </p:cNvSpPr>
          <p:nvPr>
            <p:ph type="hdr" sz="quarter"/>
          </p:nvPr>
        </p:nvSpPr>
        <p:spPr/>
        <p:txBody>
          <a:bodyPr/>
          <a:lstStyle/>
          <a:p>
            <a:r>
              <a:rPr lang="en-US" altLang="en-US"/>
              <a:t>The fullness of all that God is. Col 2.9</a:t>
            </a:r>
          </a:p>
        </p:txBody>
      </p:sp>
      <p:sp>
        <p:nvSpPr>
          <p:cNvPr id="5" name="Date Placeholder 4"/>
          <p:cNvSpPr>
            <a:spLocks noGrp="1"/>
          </p:cNvSpPr>
          <p:nvPr>
            <p:ph type="dt" idx="1"/>
          </p:nvPr>
        </p:nvSpPr>
        <p:spPr/>
        <p:txBody>
          <a:bodyPr/>
          <a:lstStyle/>
          <a:p>
            <a:r>
              <a:rPr lang="en-US" altLang="en-US"/>
              <a:t>Mar 7,2026 5786</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55</a:t>
            </a:fld>
            <a:endParaRPr lang="en-US" altLang="en-US"/>
          </a:p>
        </p:txBody>
      </p:sp>
    </p:spTree>
    <p:extLst>
      <p:ext uri="{BB962C8B-B14F-4D97-AF65-F5344CB8AC3E}">
        <p14:creationId xmlns:p14="http://schemas.microsoft.com/office/powerpoint/2010/main" val="12772108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114800"/>
            <a:ext cx="6049962" cy="4570413"/>
          </a:xfrm>
        </p:spPr>
        <p:txBody>
          <a:bodyPr>
            <a:normAutofit fontScale="92500" lnSpcReduction="20000"/>
          </a:bodyPr>
          <a:lstStyle/>
          <a:p>
            <a:r>
              <a:rPr lang="en-US" dirty="0"/>
              <a:t>Formula for overcoming sleeplessness:</a:t>
            </a:r>
          </a:p>
          <a:p>
            <a:r>
              <a:rPr lang="en-US" dirty="0"/>
              <a:t>Memorizing as bedtime is a powerful tool.  You just take three of four words and recite them till they are embedded in memory.  Then add the next three or four the next night.  Cumulatively, you'll have a passage in a week!  </a:t>
            </a:r>
          </a:p>
          <a:p>
            <a:r>
              <a:rPr lang="en-US" dirty="0"/>
              <a:t>That has three effects:</a:t>
            </a:r>
          </a:p>
          <a:p>
            <a:pPr marL="109538" lvl="0" indent="-109538">
              <a:buFont typeface="Arial" panose="020B0604020202020204" pitchFamily="34" charset="0"/>
              <a:buChar char="•"/>
            </a:pPr>
            <a:r>
              <a:rPr lang="en-US" dirty="0"/>
              <a:t>it's tiring mental labor that makes you sleepy, </a:t>
            </a:r>
          </a:p>
          <a:p>
            <a:pPr marL="109538" lvl="0" indent="-109538">
              <a:buFont typeface="Arial" panose="020B0604020202020204" pitchFamily="34" charset="0"/>
              <a:buChar char="•"/>
            </a:pPr>
            <a:r>
              <a:rPr lang="en-US" dirty="0"/>
              <a:t>it's the Word of G-d, so as your focus on it, you have insights that give shalom, </a:t>
            </a:r>
          </a:p>
          <a:p>
            <a:pPr marL="109538" lvl="0" indent="-109538">
              <a:buFont typeface="Arial" panose="020B0604020202020204" pitchFamily="34" charset="0"/>
              <a:buChar char="•"/>
            </a:pPr>
            <a:r>
              <a:rPr lang="en-US" dirty="0"/>
              <a:t>if there is any demonic influence that is affecting you, the demon sees that he's driving you to the Word, and will go away.  </a:t>
            </a:r>
          </a:p>
          <a:p>
            <a:pPr lvl="0"/>
            <a:r>
              <a:rPr lang="en-US" dirty="0"/>
              <a:t>Psalm 3 and psalm 4 both discuss sleeping, and are GREAT for this.  </a:t>
            </a:r>
          </a:p>
          <a:p>
            <a:r>
              <a:rPr lang="en-US" dirty="0"/>
              <a:t> </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The fullness of all that God is. Col 2.9</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Mar 7,2026 5786</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286026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The fullness of all that God is. Col 2.9</a:t>
            </a:r>
          </a:p>
        </p:txBody>
      </p:sp>
      <p:sp>
        <p:nvSpPr>
          <p:cNvPr id="5" name="Date Placeholder 4"/>
          <p:cNvSpPr>
            <a:spLocks noGrp="1"/>
          </p:cNvSpPr>
          <p:nvPr>
            <p:ph type="dt" idx="1"/>
          </p:nvPr>
        </p:nvSpPr>
        <p:spPr/>
        <p:txBody>
          <a:bodyPr/>
          <a:lstStyle/>
          <a:p>
            <a:r>
              <a:rPr lang="en-US" altLang="en-US"/>
              <a:t>Mar 7,2026 5786</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57</a:t>
            </a:fld>
            <a:endParaRPr lang="en-US" altLang="en-US"/>
          </a:p>
        </p:txBody>
      </p:sp>
    </p:spTree>
    <p:extLst>
      <p:ext uri="{BB962C8B-B14F-4D97-AF65-F5344CB8AC3E}">
        <p14:creationId xmlns:p14="http://schemas.microsoft.com/office/powerpoint/2010/main" val="12856215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The fullness of all that God is. Col 2.9</a:t>
            </a:r>
          </a:p>
        </p:txBody>
      </p:sp>
      <p:sp>
        <p:nvSpPr>
          <p:cNvPr id="5" name="Date Placeholder 4"/>
          <p:cNvSpPr>
            <a:spLocks noGrp="1"/>
          </p:cNvSpPr>
          <p:nvPr>
            <p:ph type="dt" idx="1"/>
          </p:nvPr>
        </p:nvSpPr>
        <p:spPr/>
        <p:txBody>
          <a:bodyPr/>
          <a:lstStyle/>
          <a:p>
            <a:r>
              <a:rPr lang="en-US" altLang="en-US"/>
              <a:t>Mar 7,2026 5786</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58</a:t>
            </a:fld>
            <a:endParaRPr lang="en-US" altLang="en-US"/>
          </a:p>
        </p:txBody>
      </p:sp>
    </p:spTree>
    <p:extLst>
      <p:ext uri="{BB962C8B-B14F-4D97-AF65-F5344CB8AC3E}">
        <p14:creationId xmlns:p14="http://schemas.microsoft.com/office/powerpoint/2010/main" val="16556823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someone you are at odds with.  How will you relate to that person if Messiah was in the room with you!</a:t>
            </a:r>
          </a:p>
        </p:txBody>
      </p:sp>
      <p:sp>
        <p:nvSpPr>
          <p:cNvPr id="4" name="Header Placeholder 3"/>
          <p:cNvSpPr>
            <a:spLocks noGrp="1"/>
          </p:cNvSpPr>
          <p:nvPr>
            <p:ph type="hdr" sz="quarter"/>
          </p:nvPr>
        </p:nvSpPr>
        <p:spPr/>
        <p:txBody>
          <a:bodyPr/>
          <a:lstStyle/>
          <a:p>
            <a:r>
              <a:rPr lang="en-US" altLang="en-US"/>
              <a:t>The fullness of all that God is. Col 2.9</a:t>
            </a:r>
          </a:p>
        </p:txBody>
      </p:sp>
      <p:sp>
        <p:nvSpPr>
          <p:cNvPr id="5" name="Date Placeholder 4"/>
          <p:cNvSpPr>
            <a:spLocks noGrp="1"/>
          </p:cNvSpPr>
          <p:nvPr>
            <p:ph type="dt" idx="1"/>
          </p:nvPr>
        </p:nvSpPr>
        <p:spPr/>
        <p:txBody>
          <a:bodyPr/>
          <a:lstStyle/>
          <a:p>
            <a:r>
              <a:rPr lang="en-US" altLang="en-US"/>
              <a:t>Mar 7,2026 5786</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59</a:t>
            </a:fld>
            <a:endParaRPr lang="en-US" altLang="en-US"/>
          </a:p>
        </p:txBody>
      </p:sp>
    </p:spTree>
    <p:extLst>
      <p:ext uri="{BB962C8B-B14F-4D97-AF65-F5344CB8AC3E}">
        <p14:creationId xmlns:p14="http://schemas.microsoft.com/office/powerpoint/2010/main" val="26025818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0675" y="4343400"/>
            <a:ext cx="6156325" cy="4419600"/>
          </a:xfrm>
        </p:spPr>
        <p:txBody>
          <a:bodyPr/>
          <a:lstStyle/>
          <a:p>
            <a:endParaRPr lang="en-US" dirty="0"/>
          </a:p>
        </p:txBody>
      </p:sp>
      <p:sp>
        <p:nvSpPr>
          <p:cNvPr id="4" name="Header Placeholder 3"/>
          <p:cNvSpPr>
            <a:spLocks noGrp="1"/>
          </p:cNvSpPr>
          <p:nvPr>
            <p:ph type="hdr" sz="quarter"/>
          </p:nvPr>
        </p:nvSpPr>
        <p:spPr/>
        <p:txBody>
          <a:bodyPr/>
          <a:lstStyle/>
          <a:p>
            <a:r>
              <a:rPr lang="en-US" altLang="en-US"/>
              <a:t>The fullness of all that God is. Col 2.9</a:t>
            </a:r>
          </a:p>
        </p:txBody>
      </p:sp>
      <p:sp>
        <p:nvSpPr>
          <p:cNvPr id="5" name="Date Placeholder 4"/>
          <p:cNvSpPr>
            <a:spLocks noGrp="1"/>
          </p:cNvSpPr>
          <p:nvPr>
            <p:ph type="dt" idx="1"/>
          </p:nvPr>
        </p:nvSpPr>
        <p:spPr/>
        <p:txBody>
          <a:bodyPr/>
          <a:lstStyle/>
          <a:p>
            <a:r>
              <a:rPr lang="en-US" altLang="en-US"/>
              <a:t>Mar 7,2026 5786</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60</a:t>
            </a:fld>
            <a:endParaRPr lang="en-US" altLang="en-US"/>
          </a:p>
        </p:txBody>
      </p:sp>
    </p:spTree>
    <p:extLst>
      <p:ext uri="{BB962C8B-B14F-4D97-AF65-F5344CB8AC3E}">
        <p14:creationId xmlns:p14="http://schemas.microsoft.com/office/powerpoint/2010/main" val="16932583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great revival of the 1700’s, John Wesley founder of Methodism [name of derision], urged that Messiah’s followers would love the children of the world with all their sensuality, and love the children of G-d with all their weaknesses.  </a:t>
            </a:r>
          </a:p>
        </p:txBody>
      </p:sp>
      <p:sp>
        <p:nvSpPr>
          <p:cNvPr id="4" name="Header Placeholder 3"/>
          <p:cNvSpPr>
            <a:spLocks noGrp="1"/>
          </p:cNvSpPr>
          <p:nvPr>
            <p:ph type="hdr" sz="quarter"/>
          </p:nvPr>
        </p:nvSpPr>
        <p:spPr/>
        <p:txBody>
          <a:bodyPr/>
          <a:lstStyle/>
          <a:p>
            <a:r>
              <a:rPr lang="en-US" altLang="en-US"/>
              <a:t>The fullness of all that God is. Col 2.9</a:t>
            </a:r>
          </a:p>
        </p:txBody>
      </p:sp>
      <p:sp>
        <p:nvSpPr>
          <p:cNvPr id="5" name="Date Placeholder 4"/>
          <p:cNvSpPr>
            <a:spLocks noGrp="1"/>
          </p:cNvSpPr>
          <p:nvPr>
            <p:ph type="dt" idx="1"/>
          </p:nvPr>
        </p:nvSpPr>
        <p:spPr/>
        <p:txBody>
          <a:bodyPr/>
          <a:lstStyle/>
          <a:p>
            <a:r>
              <a:rPr lang="en-US" altLang="en-US"/>
              <a:t>Mar 7,2026 5786</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61</a:t>
            </a:fld>
            <a:endParaRPr lang="en-US" altLang="en-US"/>
          </a:p>
        </p:txBody>
      </p:sp>
    </p:spTree>
    <p:extLst>
      <p:ext uri="{BB962C8B-B14F-4D97-AF65-F5344CB8AC3E}">
        <p14:creationId xmlns:p14="http://schemas.microsoft.com/office/powerpoint/2010/main" val="7527964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The fullness of all that God is. Col 2.9</a:t>
            </a:r>
          </a:p>
        </p:txBody>
      </p:sp>
      <p:sp>
        <p:nvSpPr>
          <p:cNvPr id="5" name="Date Placeholder 4"/>
          <p:cNvSpPr>
            <a:spLocks noGrp="1"/>
          </p:cNvSpPr>
          <p:nvPr>
            <p:ph type="dt" idx="1"/>
          </p:nvPr>
        </p:nvSpPr>
        <p:spPr/>
        <p:txBody>
          <a:bodyPr/>
          <a:lstStyle/>
          <a:p>
            <a:r>
              <a:rPr lang="en-US" altLang="en-US"/>
              <a:t>Mar 7,2026 5786</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62</a:t>
            </a:fld>
            <a:endParaRPr lang="en-US" altLang="en-US"/>
          </a:p>
        </p:txBody>
      </p:sp>
    </p:spTree>
    <p:extLst>
      <p:ext uri="{BB962C8B-B14F-4D97-AF65-F5344CB8AC3E}">
        <p14:creationId xmlns:p14="http://schemas.microsoft.com/office/powerpoint/2010/main" val="653546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4A7C-57A5-7558-F7AC-460F27F2C2B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2A6A6C2-A343-7F57-6774-6AE23FB8B58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B9683BF7-4DB5-F150-3236-CE1451BE893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1E374F99-D9A1-B3D0-AC25-70933B4B6A1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329BB5A-B108-351A-B24D-8B456E478A9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6E9BDF5-DC23-6C0E-BD92-76F7AC9169C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E4A906F-6F6E-EF92-FFD6-6D43FDADFE3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3070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The fullness of all that God is. Col 2.9</a:t>
            </a:r>
          </a:p>
        </p:txBody>
      </p:sp>
      <p:sp>
        <p:nvSpPr>
          <p:cNvPr id="5" name="Date Placeholder 4"/>
          <p:cNvSpPr>
            <a:spLocks noGrp="1"/>
          </p:cNvSpPr>
          <p:nvPr>
            <p:ph type="dt" idx="1"/>
          </p:nvPr>
        </p:nvSpPr>
        <p:spPr/>
        <p:txBody>
          <a:bodyPr/>
          <a:lstStyle/>
          <a:p>
            <a:r>
              <a:rPr lang="en-US" altLang="en-US"/>
              <a:t>Mar 7,2026 5786</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63</a:t>
            </a:fld>
            <a:endParaRPr lang="en-US" altLang="en-US"/>
          </a:p>
        </p:txBody>
      </p:sp>
    </p:spTree>
    <p:extLst>
      <p:ext uri="{BB962C8B-B14F-4D97-AF65-F5344CB8AC3E}">
        <p14:creationId xmlns:p14="http://schemas.microsoft.com/office/powerpoint/2010/main" val="720969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Knowing the terror of Adoni, we persuade men.</a:t>
            </a:r>
          </a:p>
        </p:txBody>
      </p:sp>
      <p:sp>
        <p:nvSpPr>
          <p:cNvPr id="4" name="Header Placeholder 3"/>
          <p:cNvSpPr>
            <a:spLocks noGrp="1"/>
          </p:cNvSpPr>
          <p:nvPr>
            <p:ph type="hdr" sz="quarter"/>
          </p:nvPr>
        </p:nvSpPr>
        <p:spPr/>
        <p:txBody>
          <a:bodyPr/>
          <a:lstStyle/>
          <a:p>
            <a:r>
              <a:rPr lang="en-US" altLang="en-US"/>
              <a:t>The fullness of all that God is. Col 2.9</a:t>
            </a:r>
          </a:p>
        </p:txBody>
      </p:sp>
      <p:sp>
        <p:nvSpPr>
          <p:cNvPr id="5" name="Date Placeholder 4"/>
          <p:cNvSpPr>
            <a:spLocks noGrp="1"/>
          </p:cNvSpPr>
          <p:nvPr>
            <p:ph type="dt" idx="1"/>
          </p:nvPr>
        </p:nvSpPr>
        <p:spPr/>
        <p:txBody>
          <a:bodyPr/>
          <a:lstStyle/>
          <a:p>
            <a:r>
              <a:rPr lang="en-US" altLang="en-US"/>
              <a:t>Mar 7,2026 5786</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64</a:t>
            </a:fld>
            <a:endParaRPr lang="en-US" altLang="en-US"/>
          </a:p>
        </p:txBody>
      </p:sp>
    </p:spTree>
    <p:extLst>
      <p:ext uri="{BB962C8B-B14F-4D97-AF65-F5344CB8AC3E}">
        <p14:creationId xmlns:p14="http://schemas.microsoft.com/office/powerpoint/2010/main" val="37774073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7563712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 will mention purity of speech, especially from the bima, the pulpit.  Words like c-r-a-p, gosh, golly, sissy swearing are really not appropriate.</a:t>
            </a:r>
          </a:p>
        </p:txBody>
      </p:sp>
      <p:sp>
        <p:nvSpPr>
          <p:cNvPr id="4" name="Header Placeholder 3"/>
          <p:cNvSpPr>
            <a:spLocks noGrp="1"/>
          </p:cNvSpPr>
          <p:nvPr>
            <p:ph type="hdr" sz="quarter"/>
          </p:nvPr>
        </p:nvSpPr>
        <p:spPr/>
        <p:txBody>
          <a:bodyPr/>
          <a:lstStyle/>
          <a:p>
            <a:r>
              <a:rPr lang="en-US" altLang="en-US"/>
              <a:t>The fullness of all that God is. Col 2.9</a:t>
            </a:r>
          </a:p>
        </p:txBody>
      </p:sp>
      <p:sp>
        <p:nvSpPr>
          <p:cNvPr id="5" name="Date Placeholder 4"/>
          <p:cNvSpPr>
            <a:spLocks noGrp="1"/>
          </p:cNvSpPr>
          <p:nvPr>
            <p:ph type="dt" idx="1"/>
          </p:nvPr>
        </p:nvSpPr>
        <p:spPr/>
        <p:txBody>
          <a:bodyPr/>
          <a:lstStyle/>
          <a:p>
            <a:r>
              <a:rPr lang="en-US" altLang="en-US"/>
              <a:t>Mar 7,2026 5786</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66</a:t>
            </a:fld>
            <a:endParaRPr lang="en-US" altLang="en-US"/>
          </a:p>
        </p:txBody>
      </p:sp>
    </p:spTree>
    <p:extLst>
      <p:ext uri="{BB962C8B-B14F-4D97-AF65-F5344CB8AC3E}">
        <p14:creationId xmlns:p14="http://schemas.microsoft.com/office/powerpoint/2010/main" val="42720021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678969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59DDE-7D42-DCB4-0023-55B2D7D2857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5116A6E-5ADF-C347-09C0-BCC77C12830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F890D4BF-8E65-C796-67F7-85C76C8B80E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2D383F05-8134-5F81-0749-55DA8F21EC0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7BA1091-70CE-018B-4458-6C63BD9032D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9D57AA9-2AC1-9CC0-B0CC-411197AD10F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7E6322C-6059-C198-FB67-F94D4D16CB8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2813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0C854-1AD3-95A2-89A9-CD30CB7B131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7CBA77F-13AF-0BCC-3AD5-65249CB7B58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41697886-A8E8-72F2-2A8D-BEDD558DA57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021331D9-319A-7931-6D73-629FB1F5DF1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B7DD918-4021-7959-60B7-DBEC8818D9B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9AECBDC-394F-84E2-6B43-C98308D37CD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FDE62C7-5EBC-2B46-06A4-6367D6E4A63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48727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22E15-C210-2555-A7FC-6132F921FE0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FBC20B7-A67A-70FB-FEAD-6A4E4D70E2D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99E6EEE8-2EB9-456C-23D5-1F290922E92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C3CE228E-3F56-2BE8-96EC-010AFD58DD5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7136DE3-1140-AA74-B43B-EAAFB563C32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7AB3C97-0750-6A29-E4E9-EEA273129AAD}"/>
              </a:ext>
            </a:extLst>
          </p:cNvPr>
          <p:cNvSpPr>
            <a:spLocks noGrp="1" noChangeArrowheads="1"/>
          </p:cNvSpPr>
          <p:nvPr>
            <p:ph type="body" idx="1"/>
          </p:nvPr>
        </p:nvSpPr>
        <p:spPr>
          <a:xfrm>
            <a:off x="152400" y="4114800"/>
            <a:ext cx="6553200" cy="4876800"/>
          </a:xfrm>
        </p:spPr>
        <p:txBody>
          <a:bodyPr/>
          <a:lstStyle/>
          <a:p>
            <a:pPr algn="l"/>
            <a:r>
              <a:rPr lang="en-US" altLang="en-US" dirty="0">
                <a:hlinkClick r:id="rId3"/>
              </a:rPr>
              <a:t>https://vimeo.com/1154049529</a:t>
            </a:r>
            <a:endParaRPr lang="en-US" altLang="en-US" dirty="0"/>
          </a:p>
          <a:p>
            <a:pPr algn="l"/>
            <a:endParaRPr lang="en-US" altLang="en-US" dirty="0"/>
          </a:p>
          <a:p>
            <a:pPr algn="l"/>
            <a:r>
              <a:rPr lang="en-US" altLang="en-US" dirty="0"/>
              <a:t>Why?  Unseen, but perceived GLORY</a:t>
            </a:r>
          </a:p>
        </p:txBody>
      </p:sp>
      <p:cxnSp>
        <p:nvCxnSpPr>
          <p:cNvPr id="3" name="Straight Connector 2">
            <a:extLst>
              <a:ext uri="{FF2B5EF4-FFF2-40B4-BE49-F238E27FC236}">
                <a16:creationId xmlns:a16="http://schemas.microsoft.com/office/drawing/2014/main" id="{3E378F9D-9A61-FCF2-B5FE-C3F966E2BA9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53029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4A305-AD57-EEA5-67F4-280079284C2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7DBAED0-81F2-C8B4-F61A-D0E19D7183B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AECB1B78-B3A2-BAC9-6E17-A883D4311B5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1966A188-DA1C-0146-7321-7296208743E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A0C3C4A-E4EC-0FE3-2E24-4574784D5ED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1FE979E-26BC-5946-12D7-BF6E331E465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4A9D373-91DA-E4B9-2179-3DF687E6D09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9132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5DCEB-D2DA-2818-E59D-5EE718463EB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7A0ADCF-B7CC-5509-AB10-4BF332FE13E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921354BD-ED92-DD06-FD4A-13141E0D2CF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54EEA1A7-1A54-55DD-3272-FD774585A21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02B8C8A-A5D2-A47E-C146-F676C97A854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D3AE412-4386-4B56-B006-1E12B9F2E52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E1F1D13-A614-47F9-1BC1-3C6AD8B5B56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6457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FE405-D5DC-029B-A40D-5342645B7E2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A07EE7A-0266-1D60-9003-10B646CB6B4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833510E1-356C-3A53-7202-A4F52470D3A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5AB0C21F-314A-ACAF-3CC9-9C927E0C2F9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24A6CCD-3A78-9DBF-DC5C-6C0A8EE6425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8EB81E7-0B56-EF7F-81C4-E367AB7E1EF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FA531A2-E337-C75E-421F-C36E9C9F3F7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773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4D2BA-F7C9-4204-E61B-3052F4899E9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56C6093-D611-70B4-FE1E-D8EAF30DD59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50FC74E0-B9C2-300F-878B-8AD14150EB9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E2D5D7F2-7F11-1575-3EAB-EE48042EC28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BB7F2BD-EAD6-54DA-C148-41F59C0210C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5945FA3-48D1-4EE4-9B5D-69B9F95A41B2}"/>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0" i="0" kern="1200" dirty="0">
                <a:solidFill>
                  <a:schemeClr val="tx1"/>
                </a:solidFill>
                <a:effectLst/>
                <a:latin typeface="Arial Rounded MT Bold" pitchFamily="34" charset="0"/>
                <a:ea typeface="+mn-ea"/>
                <a:cs typeface="Arial" charset="0"/>
              </a:rPr>
              <a:t>Mar 10 </a:t>
            </a:r>
            <a:r>
              <a:rPr lang="en-US" sz="2000" b="1" i="0" kern="1200" dirty="0">
                <a:solidFill>
                  <a:schemeClr val="tx1"/>
                </a:solidFill>
                <a:effectLst/>
                <a:latin typeface="Arial Rounded MT Bold" pitchFamily="34" charset="0"/>
                <a:ea typeface="+mn-ea"/>
                <a:cs typeface="Arial" charset="0"/>
              </a:rPr>
              <a:t>So many churches represented on this day!!</a:t>
            </a:r>
            <a:br>
              <a:rPr lang="en-US" sz="2000" b="0" i="0" kern="1200" dirty="0">
                <a:solidFill>
                  <a:schemeClr val="tx1"/>
                </a:solidFill>
                <a:effectLst/>
                <a:latin typeface="Arial Rounded MT Bold" pitchFamily="34" charset="0"/>
                <a:ea typeface="+mn-ea"/>
                <a:cs typeface="Arial" charset="0"/>
              </a:rPr>
            </a:br>
            <a:r>
              <a:rPr lang="en-US" sz="2000" b="0" i="0" kern="1200" dirty="0">
                <a:solidFill>
                  <a:schemeClr val="tx1"/>
                </a:solidFill>
                <a:effectLst/>
                <a:latin typeface="Arial Rounded MT Bold" pitchFamily="34" charset="0"/>
                <a:ea typeface="+mn-ea"/>
                <a:cs typeface="Arial" charset="0"/>
              </a:rPr>
              <a:t>Left to right: </a:t>
            </a:r>
            <a:r>
              <a:rPr lang="en-US" sz="2000" b="1" i="0" kern="1200" dirty="0">
                <a:solidFill>
                  <a:schemeClr val="tx1"/>
                </a:solidFill>
                <a:effectLst/>
                <a:latin typeface="Arial Rounded MT Bold" pitchFamily="34" charset="0"/>
                <a:ea typeface="+mn-ea"/>
                <a:cs typeface="Arial" charset="0"/>
              </a:rPr>
              <a:t>Rob Stickney - Holy Spirit Catholic Church.   Ron/Cathy Anielak - St Robert Bellarmine Catholic.  Allen McLain -  Kingdom Living Messianic Congregation.   Judy Newkirk - St. Robert Bellarmine, Linda Linder - St. Robert Bellarmine, Terri Bryant - St. Robert Bellarmine. </a:t>
            </a:r>
            <a:br>
              <a:rPr lang="en-US" sz="2000" b="1" i="0" kern="1200" dirty="0">
                <a:solidFill>
                  <a:schemeClr val="tx1"/>
                </a:solidFill>
                <a:effectLst/>
                <a:latin typeface="Arial Rounded MT Bold" pitchFamily="34" charset="0"/>
                <a:ea typeface="+mn-ea"/>
                <a:cs typeface="Arial" charset="0"/>
              </a:rPr>
            </a:br>
            <a:r>
              <a:rPr lang="en-US" sz="2000" b="1" i="0" kern="1200" dirty="0">
                <a:solidFill>
                  <a:schemeClr val="tx1"/>
                </a:solidFill>
                <a:effectLst/>
                <a:latin typeface="Arial Rounded MT Bold" pitchFamily="34" charset="0"/>
                <a:ea typeface="+mn-ea"/>
                <a:cs typeface="Arial" charset="0"/>
              </a:rPr>
              <a:t>Annie Bang - St. John La Lande, Donna Harris - St. John La Lande</a:t>
            </a:r>
            <a:endParaRPr lang="en-US" sz="2000" b="0" i="0" kern="1200" dirty="0">
              <a:solidFill>
                <a:schemeClr val="tx1"/>
              </a:solidFill>
              <a:effectLst/>
              <a:latin typeface="Arial Rounded MT Bold" pitchFamily="34" charset="0"/>
              <a:ea typeface="+mn-ea"/>
              <a:cs typeface="Arial" charset="0"/>
            </a:endParaRPr>
          </a:p>
          <a:p>
            <a:pPr algn="l"/>
            <a:endParaRPr lang="en-US" altLang="en-US" dirty="0"/>
          </a:p>
        </p:txBody>
      </p:sp>
      <p:cxnSp>
        <p:nvCxnSpPr>
          <p:cNvPr id="3" name="Straight Connector 2">
            <a:extLst>
              <a:ext uri="{FF2B5EF4-FFF2-40B4-BE49-F238E27FC236}">
                <a16:creationId xmlns:a16="http://schemas.microsoft.com/office/drawing/2014/main" id="{06FB7E08-C2EA-DE63-95AD-1933486CF34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8741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0E0D5-9416-581B-3438-48392C9579E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04ECF94-EB6B-74FF-773A-095118CC788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2D6D00BE-5A3E-0D7F-22CB-7357CADDF8B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7665CC30-F2C5-C5DA-DB39-2D0496A4F58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BA7AA8B-CB56-C01F-3B9A-BB2BA663581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271E7F3-8431-27C2-3D05-FCBE40B0F70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B32720F-AB4A-1A5B-C5D1-7FC67D16FEE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0320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A4053-53DE-C9E5-8A8B-33F8CE933E9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5BC8A78-56A5-A45D-E3A8-DF36B2934CF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DA8B0B3D-02BF-1714-BA8B-E336B399ABA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F02BF233-CF9C-C933-3704-7D05E7B7A9B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6F07B45-481C-B52D-E66E-735886CF302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D392B82-E897-60B8-2177-ABD6AEFC949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FDE98A0-C111-5177-3C4E-46F5D9DB150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5716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3BEEA-5965-DD63-F68D-6C8BF7C257A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7682386-02C5-FA9B-1F06-E633C9A7BE5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606E09B4-065F-34D3-3F44-B9BC0D34C9B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433A6567-7F36-5B5C-BE4A-49E2AA5ADEF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6748824-08DC-6872-084C-0BAE8784FE7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B3BCBB0-F816-8CCB-3518-D446EF859628}"/>
              </a:ext>
            </a:extLst>
          </p:cNvPr>
          <p:cNvSpPr>
            <a:spLocks noGrp="1" noChangeArrowheads="1"/>
          </p:cNvSpPr>
          <p:nvPr>
            <p:ph type="body" idx="1"/>
          </p:nvPr>
        </p:nvSpPr>
        <p:spPr>
          <a:xfrm>
            <a:off x="152400" y="4114800"/>
            <a:ext cx="6553200" cy="4876800"/>
          </a:xfrm>
        </p:spPr>
        <p:txBody>
          <a:bodyPr/>
          <a:lstStyle/>
          <a:p>
            <a:pPr algn="l"/>
            <a:r>
              <a:rPr lang="en-US" altLang="en-US" dirty="0"/>
              <a:t>https://vfinews.com/news/us-evacuates-embassy-staff-from-lebanon-as-iran-tensions-intensify-hamas-refuses-to-disarm/qasr-al-yahud-baptismal-site-reopens-after-nis-25-million-facelift?utm_source=VFI+News+-+English&amp;utm_campaign=f96c05737a-EMAIL_CAMPAIGN_2026_02_27_06_10&amp;utm_medium=email&amp;utm_term=0_c414809724-f96c05737a-148559991&amp;mc_cid=f96c05737a&amp;mc_eid=UNIQID</a:t>
            </a:r>
          </a:p>
        </p:txBody>
      </p:sp>
      <p:cxnSp>
        <p:nvCxnSpPr>
          <p:cNvPr id="3" name="Straight Connector 2">
            <a:extLst>
              <a:ext uri="{FF2B5EF4-FFF2-40B4-BE49-F238E27FC236}">
                <a16:creationId xmlns:a16="http://schemas.microsoft.com/office/drawing/2014/main" id="{6505476D-E1AA-8676-52DB-464600EF52E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56489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F7508-AAEC-7BA5-33DB-1AA9BBD6ECF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5602B74-6C5D-A5F3-93F5-AE317B1D4E8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6EC36600-5186-A2E5-D042-6E315411BA1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90DEB19B-6656-A1A5-8622-4923E12881A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19F390D-EB77-1BFC-C147-9D8DB6AD19E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EFA357E-B6BC-086E-46CF-7C426C1B1CA7}"/>
              </a:ext>
            </a:extLst>
          </p:cNvPr>
          <p:cNvSpPr>
            <a:spLocks noGrp="1" noChangeArrowheads="1"/>
          </p:cNvSpPr>
          <p:nvPr>
            <p:ph type="body" idx="1"/>
          </p:nvPr>
        </p:nvSpPr>
        <p:spPr>
          <a:xfrm>
            <a:off x="152400" y="4114800"/>
            <a:ext cx="6553200" cy="4876800"/>
          </a:xfrm>
        </p:spPr>
        <p:txBody>
          <a:bodyPr/>
          <a:lstStyle/>
          <a:p>
            <a:pPr algn="l"/>
            <a:r>
              <a:rPr lang="en-US" altLang="en-US" dirty="0"/>
              <a:t>We have hosted his mom, Carolyn Hyde, for a concert in our old building.  We ALL ate in their home on a tour about 10 years ago.   </a:t>
            </a:r>
          </a:p>
          <a:p>
            <a:pPr algn="l"/>
            <a:r>
              <a:rPr lang="en-US" altLang="en-US" dirty="0"/>
              <a:t>https://youtu.be/hZAPuOThXpw</a:t>
            </a:r>
          </a:p>
          <a:p>
            <a:pPr algn="l"/>
            <a:endParaRPr lang="en-US" altLang="en-US" dirty="0"/>
          </a:p>
          <a:p>
            <a:pPr algn="l"/>
            <a:r>
              <a:rPr lang="en-US" altLang="en-US" dirty="0"/>
              <a:t>https://youtu.be/oIbGl5GwNvw</a:t>
            </a:r>
          </a:p>
        </p:txBody>
      </p:sp>
      <p:cxnSp>
        <p:nvCxnSpPr>
          <p:cNvPr id="3" name="Straight Connector 2">
            <a:extLst>
              <a:ext uri="{FF2B5EF4-FFF2-40B4-BE49-F238E27FC236}">
                <a16:creationId xmlns:a16="http://schemas.microsoft.com/office/drawing/2014/main" id="{CE2A2C39-3E55-FA29-D6C3-6C8AA683C6F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6244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60BA4-D2D2-5ADB-A424-FA3D739FA5A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16496AB-B14E-CD13-54DB-6C81E2F7895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1F627829-AA53-5D66-5420-BA9B5BFD20D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195071B3-6CC5-755F-0D5A-0F98C025CEB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8F68D80-DE0B-B197-91D5-72AF281D2AB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91B345B-E2FA-54FC-06F9-20449684F83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272F769-5F1F-87D5-5BD9-17F8AFBCC56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5031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2F57E-0B20-4148-CE6C-DFB08383C36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F45B1DB-CA3D-88F4-0B31-141BE032B6E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857F0D54-7518-9BDE-5E80-78253A320C6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3CFEBBB9-5581-EA79-0083-CBBF480DCAD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E390A91-0FAD-4FFE-F366-52CA633DEAD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14BA614-EB5F-464C-EF0D-C842F8206A1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C314550-B72C-ADB4-1932-85B6EE365B3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37937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40958-F346-6B74-3FCB-3E53F7E4901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99DAEB7-C678-151B-B5BB-C89BDB3379E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46D02379-8EE1-FF49-5267-0D93E19FB05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3A44B484-17A6-508D-9920-539C020CECA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C50E9AF-F156-8E65-CB24-ADFF9F005E2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4E7B091-ABD3-39CB-6AFC-3EE666B50B7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295928D-92FF-B44F-E401-1365D25AA68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1287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84081-F1C3-6625-695A-1604BD3EB3C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8787E70-02B7-2C0C-F226-697864F208F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81ED1492-6E8A-4D6F-7770-A9F6BFF8D91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4A102BD6-3EF3-4986-1BF7-CA154ACD2FB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FD3509B-6ED4-2E69-20CB-00307945D1C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DB3CDD3-11D0-2DB0-1A1B-2142B6D7C517}"/>
              </a:ext>
            </a:extLst>
          </p:cNvPr>
          <p:cNvSpPr>
            <a:spLocks noGrp="1" noChangeArrowheads="1"/>
          </p:cNvSpPr>
          <p:nvPr>
            <p:ph type="body" idx="1"/>
          </p:nvPr>
        </p:nvSpPr>
        <p:spPr>
          <a:xfrm>
            <a:off x="152400" y="4114800"/>
            <a:ext cx="6553200" cy="4876800"/>
          </a:xfrm>
        </p:spPr>
        <p:txBody>
          <a:bodyPr/>
          <a:lstStyle/>
          <a:p>
            <a:pPr algn="l"/>
            <a:r>
              <a:rPr lang="en-US" altLang="en-US" dirty="0"/>
              <a:t>So many ways to get sidetracked.</a:t>
            </a:r>
          </a:p>
        </p:txBody>
      </p:sp>
      <p:cxnSp>
        <p:nvCxnSpPr>
          <p:cNvPr id="3" name="Straight Connector 2">
            <a:extLst>
              <a:ext uri="{FF2B5EF4-FFF2-40B4-BE49-F238E27FC236}">
                <a16:creationId xmlns:a16="http://schemas.microsoft.com/office/drawing/2014/main" id="{D37C54C0-6C6D-D1C0-449B-E2BCA10B332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5722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6BBE5-F16C-CD5F-48CF-C44B9C0E213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6B894B3-C627-30EC-E1B6-0C0C0A2A2A9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36B49D2B-F763-A7E8-6DFA-57C8FB97936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E1429DC1-4234-5E0A-D791-3DF3B91E5E0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E721FED-8516-BF41-63F7-99008889BC7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7E1369A-3D36-268C-6CDC-D0E4D0AA7775}"/>
              </a:ext>
            </a:extLst>
          </p:cNvPr>
          <p:cNvSpPr>
            <a:spLocks noGrp="1" noChangeArrowheads="1"/>
          </p:cNvSpPr>
          <p:nvPr>
            <p:ph type="body" idx="1"/>
          </p:nvPr>
        </p:nvSpPr>
        <p:spPr>
          <a:xfrm>
            <a:off x="152400" y="4114800"/>
            <a:ext cx="6553200" cy="4876800"/>
          </a:xfrm>
        </p:spPr>
        <p:txBody>
          <a:bodyPr/>
          <a:lstStyle/>
          <a:p>
            <a:pPr algn="l"/>
            <a:r>
              <a:rPr lang="en-US" altLang="en-US" dirty="0"/>
              <a:t>It’s all about Messiah. </a:t>
            </a:r>
          </a:p>
          <a:p>
            <a:pPr algn="l"/>
            <a:r>
              <a:rPr lang="en-US" altLang="en-US" dirty="0"/>
              <a:t>Even the ancient rabbis wrote…</a:t>
            </a:r>
          </a:p>
          <a:p>
            <a:pPr algn="l"/>
            <a:r>
              <a:rPr lang="en-US" altLang="en-US" dirty="0"/>
              <a:t> </a:t>
            </a:r>
          </a:p>
        </p:txBody>
      </p:sp>
      <p:cxnSp>
        <p:nvCxnSpPr>
          <p:cNvPr id="3" name="Straight Connector 2">
            <a:extLst>
              <a:ext uri="{FF2B5EF4-FFF2-40B4-BE49-F238E27FC236}">
                <a16:creationId xmlns:a16="http://schemas.microsoft.com/office/drawing/2014/main" id="{D47413A2-9E23-5E3F-F832-A75820B745E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66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3348021"/>
            <a:ext cx="6858000" cy="1231118"/>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2770782"/>
            <a:ext cx="6858000" cy="565519"/>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B26EB06D-C9AC-4BAA-90E1-11627B68CA4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878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275370"/>
            <a:ext cx="7886700" cy="61451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740569"/>
            <a:ext cx="7886700" cy="253480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3889887"/>
            <a:ext cx="7885509" cy="511854"/>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8598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2650758"/>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3367049"/>
            <a:ext cx="7885509" cy="112637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3471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273844"/>
            <a:ext cx="6977064" cy="2244678"/>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524168"/>
            <a:ext cx="656422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3376297"/>
            <a:ext cx="7884318" cy="1117122"/>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
        <p:nvSpPr>
          <p:cNvPr id="9" name="TextBox 8"/>
          <p:cNvSpPr txBox="1"/>
          <p:nvPr/>
        </p:nvSpPr>
        <p:spPr>
          <a:xfrm>
            <a:off x="833283"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760045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1745226"/>
            <a:ext cx="7886700" cy="1883876"/>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3637936"/>
            <a:ext cx="7885509" cy="855483"/>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442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414462"/>
            <a:ext cx="2210150" cy="432197"/>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1928812"/>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414462"/>
            <a:ext cx="2202181" cy="432197"/>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1928812"/>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414462"/>
            <a:ext cx="2199085" cy="432197"/>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1928812"/>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3645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3223127"/>
            <a:ext cx="2205038"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1692266"/>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3655324"/>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3223127"/>
            <a:ext cx="2197894"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1692266"/>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3655323"/>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3223127"/>
            <a:ext cx="2199085"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1692266"/>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3655322"/>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36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836C97D-7EB4-4470-B36A-8CE1DF35336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640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02A1C997-1C84-4E42-B804-9E6F0693A64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412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52"/>
            <a:ext cx="7772400" cy="1102519"/>
          </a:xfrm>
        </p:spPr>
        <p:txBody>
          <a:bodyPr/>
          <a:lstStyle/>
          <a:p>
            <a:r>
              <a:rPr lang="en-US"/>
              <a:t>Click to edit Master title style</a:t>
            </a:r>
          </a:p>
        </p:txBody>
      </p:sp>
      <p:sp>
        <p:nvSpPr>
          <p:cNvPr id="3" name="Subtitle 2"/>
          <p:cNvSpPr>
            <a:spLocks noGrp="1"/>
          </p:cNvSpPr>
          <p:nvPr>
            <p:ph type="subTitle" idx="1"/>
          </p:nvPr>
        </p:nvSpPr>
        <p:spPr>
          <a:xfrm>
            <a:off x="1374812" y="2914650"/>
            <a:ext cx="6400801" cy="1314450"/>
          </a:xfrm>
        </p:spPr>
        <p:txBody>
          <a:bodyPr/>
          <a:lstStyle>
            <a:lvl1pPr marL="0" indent="0" algn="ctr">
              <a:buNone/>
              <a:defRPr/>
            </a:lvl1pPr>
            <a:lvl2pPr marL="339061" indent="0" algn="ctr">
              <a:buNone/>
              <a:defRPr/>
            </a:lvl2pPr>
            <a:lvl3pPr marL="678271" indent="0" algn="ctr">
              <a:buNone/>
              <a:defRPr/>
            </a:lvl3pPr>
            <a:lvl4pPr marL="1017217" indent="0" algn="ctr">
              <a:buNone/>
              <a:defRPr/>
            </a:lvl4pPr>
            <a:lvl5pPr marL="1356390" indent="0" algn="ctr">
              <a:buNone/>
              <a:defRPr/>
            </a:lvl5pPr>
            <a:lvl6pPr marL="1695300" indent="0" algn="ctr">
              <a:buNone/>
              <a:defRPr/>
            </a:lvl6pPr>
            <a:lvl7pPr marL="2034313" indent="0" algn="ctr">
              <a:buNone/>
              <a:defRPr/>
            </a:lvl7pPr>
            <a:lvl8pPr marL="2373419" indent="0" algn="ctr">
              <a:buNone/>
              <a:defRPr/>
            </a:lvl8pPr>
            <a:lvl9pPr marL="2712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3970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3051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562809BE-4F75-4AE8-85BB-D151C4B7CC4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4618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91"/>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00"/>
            </a:lvl1pPr>
            <a:lvl2pPr marL="339061" indent="0">
              <a:buNone/>
              <a:defRPr sz="1800"/>
            </a:lvl2pPr>
            <a:lvl3pPr marL="678271" indent="0">
              <a:buNone/>
              <a:defRPr sz="1600"/>
            </a:lvl3pPr>
            <a:lvl4pPr marL="1017217" indent="0">
              <a:buNone/>
              <a:defRPr sz="1400"/>
            </a:lvl4pPr>
            <a:lvl5pPr marL="1356390" indent="0">
              <a:buNone/>
              <a:defRPr sz="1400"/>
            </a:lvl5pPr>
            <a:lvl6pPr marL="1695300" indent="0">
              <a:buNone/>
              <a:defRPr sz="1400"/>
            </a:lvl6pPr>
            <a:lvl7pPr marL="2034313" indent="0">
              <a:buNone/>
              <a:defRPr sz="1400"/>
            </a:lvl7pPr>
            <a:lvl8pPr marL="2373419" indent="0">
              <a:buNone/>
              <a:defRPr sz="1400"/>
            </a:lvl8pPr>
            <a:lvl9pPr marL="2712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5783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8942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48" y="1151335"/>
            <a:ext cx="4041775"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814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1399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4845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0680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580" y="20871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3" y="1076343"/>
            <a:ext cx="3008313" cy="351829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63514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2"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302" y="459581"/>
            <a:ext cx="5486400" cy="3086100"/>
          </a:xfrm>
        </p:spPr>
        <p:txBody>
          <a:bodyPr/>
          <a:lstStyle>
            <a:lvl1pPr marL="0" indent="0">
              <a:buNone/>
              <a:defRPr sz="3200"/>
            </a:lvl1pPr>
            <a:lvl2pPr marL="339061" indent="0">
              <a:buNone/>
              <a:defRPr sz="2800"/>
            </a:lvl2pPr>
            <a:lvl3pPr marL="678271" indent="0">
              <a:buNone/>
              <a:defRPr sz="2400"/>
            </a:lvl3pPr>
            <a:lvl4pPr marL="1017217" indent="0">
              <a:buNone/>
              <a:defRPr sz="2000"/>
            </a:lvl4pPr>
            <a:lvl5pPr marL="1356390" indent="0">
              <a:buNone/>
              <a:defRPr sz="2000"/>
            </a:lvl5pPr>
            <a:lvl6pPr marL="1695300" indent="0">
              <a:buNone/>
              <a:defRPr sz="2000"/>
            </a:lvl6pPr>
            <a:lvl7pPr marL="2034313" indent="0">
              <a:buNone/>
              <a:defRPr sz="2000"/>
            </a:lvl7pPr>
            <a:lvl8pPr marL="2373419" indent="0">
              <a:buNone/>
              <a:defRPr sz="2000"/>
            </a:lvl8pPr>
            <a:lvl9pPr marL="2712509" indent="0">
              <a:buNone/>
              <a:defRPr sz="2000"/>
            </a:lvl9pPr>
          </a:lstStyle>
          <a:p>
            <a:endParaRPr lang="en-US"/>
          </a:p>
        </p:txBody>
      </p:sp>
      <p:sp>
        <p:nvSpPr>
          <p:cNvPr id="4" name="Text Placeholder 3"/>
          <p:cNvSpPr>
            <a:spLocks noGrp="1"/>
          </p:cNvSpPr>
          <p:nvPr>
            <p:ph type="body" sz="half" idx="2"/>
          </p:nvPr>
        </p:nvSpPr>
        <p:spPr>
          <a:xfrm>
            <a:off x="1792302" y="4029420"/>
            <a:ext cx="5486400" cy="60364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9669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36512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6668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3348021"/>
            <a:ext cx="6858000" cy="1231118"/>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2770256"/>
            <a:ext cx="6858000" cy="565519"/>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87AE4B22-24C9-4BD8-A2D6-8E3898629F9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4545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369219"/>
            <a:ext cx="376891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369219"/>
            <a:ext cx="377547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11E98B-EED2-4B67-A443-F4B6B35947A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669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260872"/>
            <a:ext cx="3768912" cy="617934"/>
          </a:xfrm>
        </p:spPr>
        <p:txBody>
          <a:bodyPr anchor="b"/>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1878806"/>
            <a:ext cx="3768912"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260872"/>
            <a:ext cx="3776661" cy="617934"/>
          </a:xfrm>
        </p:spPr>
        <p:txBody>
          <a:bodyPr vert="horz" lIns="91440" tIns="45720" rIns="91440" bIns="45720" rtlCol="0" anchor="b">
            <a:norm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1878806"/>
            <a:ext cx="377666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65CDC162-1900-40CE-9BEB-10030CC81F0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3435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E4CB589C-4D57-407B-91A2-640CFE24FC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0203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6F5A7C8-905E-4755-8782-9AD9A4FE91F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3523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6C47A99C-07AA-42E0-A17B-9B37B53AD97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802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3DAB7C7D-F77A-452E-A8B2-BE455B7E510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483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369219"/>
            <a:ext cx="767535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16257"/>
      </p:ext>
    </p:extLst>
  </p:cSld>
  <p:clrMap bg1="dk1" tx1="lt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6362199"/>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p:titleStyle>
    <p:bodyStyle>
      <a:lvl1pPr marL="254229" indent="-254229" algn="l" rtl="0" fontAlgn="base">
        <a:spcBef>
          <a:spcPct val="20000"/>
        </a:spcBef>
        <a:spcAft>
          <a:spcPct val="0"/>
        </a:spcAft>
        <a:buChar char="•"/>
        <a:defRPr sz="4000">
          <a:solidFill>
            <a:schemeClr val="bg1"/>
          </a:solidFill>
          <a:latin typeface="+mn-lt"/>
          <a:ea typeface="+mn-ea"/>
          <a:cs typeface="+mn-cs"/>
        </a:defRPr>
      </a:lvl1pPr>
      <a:lvl2pPr marL="551136" indent="-211893" algn="l" rtl="0" fontAlgn="base">
        <a:spcBef>
          <a:spcPct val="20000"/>
        </a:spcBef>
        <a:spcAft>
          <a:spcPct val="0"/>
        </a:spcAft>
        <a:buChar char="–"/>
        <a:defRPr sz="4000">
          <a:solidFill>
            <a:schemeClr val="bg1"/>
          </a:solidFill>
          <a:latin typeface="+mn-lt"/>
        </a:defRPr>
      </a:lvl2pPr>
      <a:lvl3pPr marL="847639" indent="-169563" algn="l" rtl="0" fontAlgn="base">
        <a:spcBef>
          <a:spcPct val="20000"/>
        </a:spcBef>
        <a:spcAft>
          <a:spcPct val="0"/>
        </a:spcAft>
        <a:buChar char="•"/>
        <a:defRPr sz="2400">
          <a:solidFill>
            <a:schemeClr val="tx1"/>
          </a:solidFill>
          <a:latin typeface="+mj-lt"/>
          <a:cs typeface="+mj-cs"/>
        </a:defRPr>
      </a:lvl3pPr>
      <a:lvl4pPr marL="1186788" indent="-169563" algn="l" rtl="0" fontAlgn="base">
        <a:spcBef>
          <a:spcPct val="20000"/>
        </a:spcBef>
        <a:spcAft>
          <a:spcPct val="0"/>
        </a:spcAft>
        <a:buChar char="–"/>
        <a:defRPr sz="2000">
          <a:solidFill>
            <a:schemeClr val="tx1"/>
          </a:solidFill>
          <a:latin typeface="+mj-lt"/>
          <a:cs typeface="+mj-cs"/>
        </a:defRPr>
      </a:lvl4pPr>
      <a:lvl5pPr marL="1525913" indent="-169563" algn="l" rtl="0" fontAlgn="base">
        <a:spcBef>
          <a:spcPct val="20000"/>
        </a:spcBef>
        <a:spcAft>
          <a:spcPct val="0"/>
        </a:spcAft>
        <a:buChar char="»"/>
        <a:defRPr sz="2000">
          <a:solidFill>
            <a:schemeClr val="tx1"/>
          </a:solidFill>
          <a:latin typeface="+mj-lt"/>
          <a:cs typeface="+mj-cs"/>
        </a:defRPr>
      </a:lvl5pPr>
      <a:lvl6pPr marL="1864758" indent="-169563" algn="l" rtl="0" fontAlgn="base">
        <a:spcBef>
          <a:spcPct val="20000"/>
        </a:spcBef>
        <a:spcAft>
          <a:spcPct val="0"/>
        </a:spcAft>
        <a:buChar char="»"/>
        <a:defRPr sz="2000">
          <a:solidFill>
            <a:schemeClr val="tx1"/>
          </a:solidFill>
          <a:latin typeface="+mj-lt"/>
          <a:cs typeface="+mj-cs"/>
        </a:defRPr>
      </a:lvl6pPr>
      <a:lvl7pPr marL="2203930" indent="-169563" algn="l" rtl="0" fontAlgn="base">
        <a:spcBef>
          <a:spcPct val="20000"/>
        </a:spcBef>
        <a:spcAft>
          <a:spcPct val="0"/>
        </a:spcAft>
        <a:buChar char="»"/>
        <a:defRPr sz="2000">
          <a:solidFill>
            <a:schemeClr val="tx1"/>
          </a:solidFill>
          <a:latin typeface="+mj-lt"/>
          <a:cs typeface="+mj-cs"/>
        </a:defRPr>
      </a:lvl7pPr>
      <a:lvl8pPr marL="2542973" indent="-169563" algn="l" rtl="0" fontAlgn="base">
        <a:spcBef>
          <a:spcPct val="20000"/>
        </a:spcBef>
        <a:spcAft>
          <a:spcPct val="0"/>
        </a:spcAft>
        <a:buChar char="»"/>
        <a:defRPr sz="2000">
          <a:solidFill>
            <a:schemeClr val="tx1"/>
          </a:solidFill>
          <a:latin typeface="+mj-lt"/>
          <a:cs typeface="+mj-cs"/>
        </a:defRPr>
      </a:lvl8pPr>
      <a:lvl9pPr marL="2882131" indent="-169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8271" rtl="0" eaLnBrk="1" latinLnBrk="0" hangingPunct="1">
        <a:defRPr sz="1800" kern="1200">
          <a:solidFill>
            <a:schemeClr val="tx1"/>
          </a:solidFill>
          <a:latin typeface="+mn-lt"/>
          <a:ea typeface="+mn-ea"/>
          <a:cs typeface="+mn-cs"/>
        </a:defRPr>
      </a:lvl1pPr>
      <a:lvl2pPr marL="339061" algn="l" defTabSz="678271" rtl="0" eaLnBrk="1" latinLnBrk="0" hangingPunct="1">
        <a:defRPr sz="1800" kern="1200">
          <a:solidFill>
            <a:schemeClr val="tx1"/>
          </a:solidFill>
          <a:latin typeface="+mn-lt"/>
          <a:ea typeface="+mn-ea"/>
          <a:cs typeface="+mn-cs"/>
        </a:defRPr>
      </a:lvl2pPr>
      <a:lvl3pPr marL="678271" algn="l" defTabSz="678271" rtl="0" eaLnBrk="1" latinLnBrk="0" hangingPunct="1">
        <a:defRPr sz="1800" kern="1200">
          <a:solidFill>
            <a:schemeClr val="tx1"/>
          </a:solidFill>
          <a:latin typeface="+mn-lt"/>
          <a:ea typeface="+mn-ea"/>
          <a:cs typeface="+mn-cs"/>
        </a:defRPr>
      </a:lvl3pPr>
      <a:lvl4pPr marL="1017217" algn="l" defTabSz="678271" rtl="0" eaLnBrk="1" latinLnBrk="0" hangingPunct="1">
        <a:defRPr sz="1800" kern="1200">
          <a:solidFill>
            <a:schemeClr val="tx1"/>
          </a:solidFill>
          <a:latin typeface="+mn-lt"/>
          <a:ea typeface="+mn-ea"/>
          <a:cs typeface="+mn-cs"/>
        </a:defRPr>
      </a:lvl4pPr>
      <a:lvl5pPr marL="1356390" algn="l" defTabSz="678271" rtl="0" eaLnBrk="1" latinLnBrk="0" hangingPunct="1">
        <a:defRPr sz="1800" kern="1200">
          <a:solidFill>
            <a:schemeClr val="tx1"/>
          </a:solidFill>
          <a:latin typeface="+mn-lt"/>
          <a:ea typeface="+mn-ea"/>
          <a:cs typeface="+mn-cs"/>
        </a:defRPr>
      </a:lvl5pPr>
      <a:lvl6pPr marL="1695300" algn="l" defTabSz="678271" rtl="0" eaLnBrk="1" latinLnBrk="0" hangingPunct="1">
        <a:defRPr sz="1800" kern="1200">
          <a:solidFill>
            <a:schemeClr val="tx1"/>
          </a:solidFill>
          <a:latin typeface="+mn-lt"/>
          <a:ea typeface="+mn-ea"/>
          <a:cs typeface="+mn-cs"/>
        </a:defRPr>
      </a:lvl6pPr>
      <a:lvl7pPr marL="2034313" algn="l" defTabSz="678271" rtl="0" eaLnBrk="1" latinLnBrk="0" hangingPunct="1">
        <a:defRPr sz="1800" kern="1200">
          <a:solidFill>
            <a:schemeClr val="tx1"/>
          </a:solidFill>
          <a:latin typeface="+mn-lt"/>
          <a:ea typeface="+mn-ea"/>
          <a:cs typeface="+mn-cs"/>
        </a:defRPr>
      </a:lvl7pPr>
      <a:lvl8pPr marL="2373419" algn="l" defTabSz="678271" rtl="0" eaLnBrk="1" latinLnBrk="0" hangingPunct="1">
        <a:defRPr sz="1800" kern="1200">
          <a:solidFill>
            <a:schemeClr val="tx1"/>
          </a:solidFill>
          <a:latin typeface="+mn-lt"/>
          <a:ea typeface="+mn-ea"/>
          <a:cs typeface="+mn-cs"/>
        </a:defRPr>
      </a:lvl8pPr>
      <a:lvl9pPr marL="2712509" algn="l" defTabSz="67827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06E59-A882-06BA-0729-D48DC6D91FD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0DBFBC0-57BE-0342-7E15-9CC52839A8C4}"/>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3E973254-0046-7DBC-C152-04D515F2B7E5}"/>
              </a:ext>
            </a:extLst>
          </p:cNvPr>
          <p:cNvPicPr>
            <a:picLocks noChangeAspect="1"/>
          </p:cNvPicPr>
          <p:nvPr/>
        </p:nvPicPr>
        <p:blipFill>
          <a:blip r:embed="rId3"/>
          <a:stretch>
            <a:fillRect/>
          </a:stretch>
        </p:blipFill>
        <p:spPr>
          <a:xfrm>
            <a:off x="54875" y="0"/>
            <a:ext cx="9018739" cy="5143500"/>
          </a:xfrm>
          <a:prstGeom prst="rect">
            <a:avLst/>
          </a:prstGeom>
        </p:spPr>
      </p:pic>
      <p:sp>
        <p:nvSpPr>
          <p:cNvPr id="5" name="TextBox 4">
            <a:extLst>
              <a:ext uri="{FF2B5EF4-FFF2-40B4-BE49-F238E27FC236}">
                <a16:creationId xmlns:a16="http://schemas.microsoft.com/office/drawing/2014/main" id="{0714F3B8-FDF9-487A-F4A5-C98F23F7FD07}"/>
              </a:ext>
            </a:extLst>
          </p:cNvPr>
          <p:cNvSpPr txBox="1"/>
          <p:nvPr/>
        </p:nvSpPr>
        <p:spPr>
          <a:xfrm>
            <a:off x="974434" y="209550"/>
            <a:ext cx="4483920"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Mishloakh Manot </a:t>
            </a:r>
          </a:p>
        </p:txBody>
      </p:sp>
    </p:spTree>
    <p:extLst>
      <p:ext uri="{BB962C8B-B14F-4D97-AF65-F5344CB8AC3E}">
        <p14:creationId xmlns:p14="http://schemas.microsoft.com/office/powerpoint/2010/main" val="1409304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09D41-0455-CE8E-DCAC-8A145C0BD4A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B4C65BA-BEF0-B819-2FFA-88F4EACF3F20}"/>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Alfred </a:t>
            </a:r>
            <a:r>
              <a:rPr lang="en-US" sz="4000" dirty="0" err="1">
                <a:solidFill>
                  <a:schemeClr val="tx1"/>
                </a:solidFill>
                <a:latin typeface="Arial Rounded MT Bold" panose="020F0704030504030204" pitchFamily="34" charset="0"/>
              </a:rPr>
              <a:t>Edersheim</a:t>
            </a:r>
            <a:r>
              <a:rPr lang="en-US" sz="4000" dirty="0">
                <a:solidFill>
                  <a:schemeClr val="tx1"/>
                </a:solidFill>
                <a:latin typeface="Arial Rounded MT Bold" panose="020F0704030504030204" pitchFamily="34" charset="0"/>
              </a:rPr>
              <a:t>, </a:t>
            </a:r>
            <a:r>
              <a:rPr lang="en-US" sz="4000" i="1" dirty="0">
                <a:solidFill>
                  <a:schemeClr val="tx1"/>
                </a:solidFill>
                <a:latin typeface="Arial Rounded MT Bold" panose="020F0704030504030204" pitchFamily="34" charset="0"/>
              </a:rPr>
              <a:t>Life and Times of Jesus the Messiah</a:t>
            </a:r>
          </a:p>
        </p:txBody>
      </p:sp>
      <p:pic>
        <p:nvPicPr>
          <p:cNvPr id="4" name="Picture 3">
            <a:extLst>
              <a:ext uri="{FF2B5EF4-FFF2-40B4-BE49-F238E27FC236}">
                <a16:creationId xmlns:a16="http://schemas.microsoft.com/office/drawing/2014/main" id="{1F68881D-E4E0-2F82-5F3F-2BC08D0C7D2D}"/>
              </a:ext>
            </a:extLst>
          </p:cNvPr>
          <p:cNvPicPr>
            <a:picLocks noChangeAspect="1"/>
          </p:cNvPicPr>
          <p:nvPr/>
        </p:nvPicPr>
        <p:blipFill>
          <a:blip r:embed="rId3" cstate="print">
            <a:extLst>
              <a:ext uri="{28A0092B-C50C-407E-A947-70E740481C1C}">
                <a14:useLocalDpi xmlns:a14="http://schemas.microsoft.com/office/drawing/2010/main" val="0"/>
              </a:ext>
            </a:extLst>
          </a:blip>
          <a:srcRect l="11481" t="40123" r="10000" b="30247"/>
          <a:stretch>
            <a:fillRect/>
          </a:stretch>
        </p:blipFill>
        <p:spPr>
          <a:xfrm>
            <a:off x="83819" y="1428750"/>
            <a:ext cx="8976361" cy="2997679"/>
          </a:xfrm>
          <a:prstGeom prst="rect">
            <a:avLst/>
          </a:prstGeom>
        </p:spPr>
      </p:pic>
    </p:spTree>
    <p:extLst>
      <p:ext uri="{BB962C8B-B14F-4D97-AF65-F5344CB8AC3E}">
        <p14:creationId xmlns:p14="http://schemas.microsoft.com/office/powerpoint/2010/main" val="9920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85292-636D-1039-CA7C-766FD0CEDE9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52ECFE4-6F99-9849-0704-6C4AC9AF4602}"/>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Phil 2.10-11</a:t>
            </a:r>
            <a:r>
              <a:rPr lang="en-US" sz="4000" dirty="0">
                <a:solidFill>
                  <a:schemeClr val="tx1"/>
                </a:solidFill>
                <a:latin typeface="Arial Rounded MT Bold" panose="020F0704030504030204" pitchFamily="34" charset="0"/>
              </a:rPr>
              <a:t> </a:t>
            </a:r>
            <a:r>
              <a:rPr lang="en-US" sz="4000" u="sng" dirty="0">
                <a:solidFill>
                  <a:srgbClr val="FFFF66"/>
                </a:solidFill>
                <a:latin typeface="Arial Rounded MT Bold" panose="020F0704030504030204" pitchFamily="34" charset="0"/>
              </a:rPr>
              <a:t>At the name of Yeshua every knee should bow</a:t>
            </a:r>
            <a:r>
              <a:rPr lang="en-US" sz="4000" dirty="0">
                <a:solidFill>
                  <a:schemeClr val="tx1"/>
                </a:solidFill>
                <a:latin typeface="Arial Rounded MT Bold" panose="020F0704030504030204" pitchFamily="34" charset="0"/>
              </a:rPr>
              <a:t>, in heaven and on the earth and under the earth, and every tongue profess that Yeshua the Messiah is Lord— to the glory of God the Father.</a:t>
            </a:r>
          </a:p>
        </p:txBody>
      </p:sp>
    </p:spTree>
    <p:extLst>
      <p:ext uri="{BB962C8B-B14F-4D97-AF65-F5344CB8AC3E}">
        <p14:creationId xmlns:p14="http://schemas.microsoft.com/office/powerpoint/2010/main" val="2230867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F962C-6682-BBF9-791E-593A0512313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3D17CD8-513C-2FDE-7353-28F25DCAB900}"/>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Yeshayahu/Is 45.21b- 25 </a:t>
            </a:r>
            <a:r>
              <a:rPr lang="en-US" sz="4000" dirty="0">
                <a:solidFill>
                  <a:schemeClr val="tx1"/>
                </a:solidFill>
                <a:latin typeface="Arial Rounded MT Bold" panose="020F0704030504030204" pitchFamily="34" charset="0"/>
              </a:rPr>
              <a:t>There is no other God besides me, a just God and a Savior; there is none besides me. Look to me, and be saved, all the ends of the earth! For I am God; there is no other.  In the name of myself I have sworn, from my mouth has rightly gone out, a word that will not return — </a:t>
            </a:r>
          </a:p>
        </p:txBody>
      </p:sp>
    </p:spTree>
    <p:extLst>
      <p:ext uri="{BB962C8B-B14F-4D97-AF65-F5344CB8AC3E}">
        <p14:creationId xmlns:p14="http://schemas.microsoft.com/office/powerpoint/2010/main" val="3987443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5987E-DABE-CA00-2C23-F4F0FFFA27D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9D42EFB-599E-E8EF-AE4D-0A503696B1F1}"/>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Yeshayahu/Is 45.21b- 25 </a:t>
            </a:r>
            <a:r>
              <a:rPr lang="en-US" sz="4000" dirty="0">
                <a:solidFill>
                  <a:schemeClr val="tx1"/>
                </a:solidFill>
                <a:latin typeface="Arial Rounded MT Bold" panose="020F0704030504030204" pitchFamily="34" charset="0"/>
              </a:rPr>
              <a:t>that to </a:t>
            </a:r>
            <a:r>
              <a:rPr lang="en-US" sz="4000" u="sng" dirty="0">
                <a:solidFill>
                  <a:srgbClr val="FFFF66"/>
                </a:solidFill>
                <a:latin typeface="Arial Rounded MT Bold" panose="020F0704030504030204" pitchFamily="34" charset="0"/>
              </a:rPr>
              <a:t>me every knee will bow and every tongue </a:t>
            </a:r>
            <a:r>
              <a:rPr lang="en-US" sz="4000" dirty="0">
                <a:solidFill>
                  <a:schemeClr val="tx1"/>
                </a:solidFill>
                <a:latin typeface="Arial Rounded MT Bold" panose="020F0704030504030204" pitchFamily="34" charset="0"/>
              </a:rPr>
              <a:t>will swear about me that only in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are justice and strength.” All who rage against him will come to him ashamed, but all the descendants of Isra’el will find justice and glory in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1432655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0CE75-8CC2-11E9-189A-14A82417360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C0FA8EC-F43E-8E72-71A5-68B587582DD0}"/>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Mtt 17.1-2</a:t>
            </a:r>
            <a:r>
              <a:rPr lang="en-US" sz="4000" dirty="0">
                <a:solidFill>
                  <a:schemeClr val="tx1"/>
                </a:solidFill>
                <a:latin typeface="Arial Rounded MT Bold" panose="020F0704030504030204" pitchFamily="34" charset="0"/>
              </a:rPr>
              <a:t> Six days later, Yeshua took Kefa, Ya‘akov and his brother Yochanan and led them up a high mountain privately.  As they watched, he began to change form — his face shone like the sun, and his clothing became as white as light. </a:t>
            </a:r>
          </a:p>
        </p:txBody>
      </p:sp>
    </p:spTree>
    <p:extLst>
      <p:ext uri="{BB962C8B-B14F-4D97-AF65-F5344CB8AC3E}">
        <p14:creationId xmlns:p14="http://schemas.microsoft.com/office/powerpoint/2010/main" val="1764098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1AAF7-0C63-F346-6400-5E7AF0C5C57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64D00A9-4C38-BAA6-42A3-73A34052F809}"/>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Mtt 17.5-8</a:t>
            </a:r>
            <a:r>
              <a:rPr lang="en-US" sz="4000" dirty="0">
                <a:solidFill>
                  <a:schemeClr val="tx1"/>
                </a:solidFill>
                <a:latin typeface="Arial Rounded MT Bold" panose="020F0704030504030204" pitchFamily="34" charset="0"/>
              </a:rPr>
              <a:t> While he was still speaking, a bright cloud enveloped them; and a voice from the cloud said, </a:t>
            </a:r>
            <a:r>
              <a:rPr lang="en-US" sz="4000" u="sng" dirty="0">
                <a:solidFill>
                  <a:srgbClr val="FFFF66"/>
                </a:solidFill>
                <a:latin typeface="Arial Rounded MT Bold" panose="020F0704030504030204" pitchFamily="34" charset="0"/>
              </a:rPr>
              <a:t>“This is my Son, whom I love, with whom I am well pleased. Listen to him</a:t>
            </a:r>
            <a:r>
              <a:rPr lang="en-US" sz="4000" dirty="0">
                <a:solidFill>
                  <a:srgbClr val="FFFF66"/>
                </a:solidFill>
                <a:latin typeface="Arial Rounded MT Bold" panose="020F0704030504030204" pitchFamily="34" charset="0"/>
              </a:rPr>
              <a:t>!” </a:t>
            </a:r>
            <a:r>
              <a:rPr lang="en-US" sz="4000" dirty="0">
                <a:solidFill>
                  <a:schemeClr val="tx1"/>
                </a:solidFill>
                <a:latin typeface="Arial Rounded MT Bold" panose="020F0704030504030204" pitchFamily="34" charset="0"/>
              </a:rPr>
              <a:t>When the talmidim heard this, they were so frightened that they fell face down on the ground. </a:t>
            </a:r>
          </a:p>
        </p:txBody>
      </p:sp>
    </p:spTree>
    <p:extLst>
      <p:ext uri="{BB962C8B-B14F-4D97-AF65-F5344CB8AC3E}">
        <p14:creationId xmlns:p14="http://schemas.microsoft.com/office/powerpoint/2010/main" val="4184149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A8839-A5E9-A778-7413-238A716767D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F507821-159E-468D-469C-76CAE6D72C45}"/>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Mtt 17.5-8</a:t>
            </a:r>
            <a:r>
              <a:rPr lang="en-US" sz="4000" dirty="0">
                <a:solidFill>
                  <a:schemeClr val="tx1"/>
                </a:solidFill>
                <a:latin typeface="Arial Rounded MT Bold" panose="020F0704030504030204" pitchFamily="34" charset="0"/>
              </a:rPr>
              <a:t> But Yeshua came and touched them. “Get up!” he said, “Don’t be afraid.” So they opened their eyes, looked up and saw only Yeshua by himself.</a:t>
            </a:r>
          </a:p>
        </p:txBody>
      </p:sp>
    </p:spTree>
    <p:extLst>
      <p:ext uri="{BB962C8B-B14F-4D97-AF65-F5344CB8AC3E}">
        <p14:creationId xmlns:p14="http://schemas.microsoft.com/office/powerpoint/2010/main" val="1137664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A2690-C856-4FCF-7AA0-34A29DBDEC5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ADC7B7B-D170-E704-F609-C809C74ECA03}"/>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Yn 17.1-3 </a:t>
            </a:r>
            <a:r>
              <a:rPr lang="en-US" sz="4000" dirty="0">
                <a:solidFill>
                  <a:schemeClr val="tx1"/>
                </a:solidFill>
                <a:latin typeface="Arial Rounded MT Bold" panose="020F0704030504030204" pitchFamily="34" charset="0"/>
              </a:rPr>
              <a:t>After Yeshua had said these things, he looked up toward heaven and said, “Father, the time has come. Glorify your Son, so that the Son may glorify you —  just as you gave him authority over all mankind, </a:t>
            </a:r>
          </a:p>
        </p:txBody>
      </p:sp>
    </p:spTree>
    <p:extLst>
      <p:ext uri="{BB962C8B-B14F-4D97-AF65-F5344CB8AC3E}">
        <p14:creationId xmlns:p14="http://schemas.microsoft.com/office/powerpoint/2010/main" val="3396400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C7F33-D658-E4CD-F52B-A3DA57F460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1108C31-0AA2-724E-1FB7-202372E1A9CF}"/>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Yn 17.1-3 </a:t>
            </a:r>
            <a:r>
              <a:rPr lang="en-US" sz="4000" dirty="0">
                <a:solidFill>
                  <a:schemeClr val="tx1"/>
                </a:solidFill>
                <a:latin typeface="Arial Rounded MT Bold" panose="020F0704030504030204" pitchFamily="34" charset="0"/>
              </a:rPr>
              <a:t>so that he might give eternal life to all those whom you have given him. And </a:t>
            </a:r>
            <a:r>
              <a:rPr lang="en-US" sz="4000" u="sng" dirty="0">
                <a:solidFill>
                  <a:srgbClr val="FFFF66"/>
                </a:solidFill>
                <a:latin typeface="Arial Rounded MT Bold" panose="020F0704030504030204" pitchFamily="34" charset="0"/>
              </a:rPr>
              <a:t>eternal life is this: to know you, the one true God, and him whom you sent, Yeshua the Messiah</a:t>
            </a:r>
            <a:r>
              <a:rPr lang="en-US" sz="4000" dirty="0">
                <a:solidFill>
                  <a:srgbClr val="FFFF66"/>
                </a:solidFill>
                <a:latin typeface="Arial Rounded MT Bold" panose="020F0704030504030204" pitchFamily="34" charset="0"/>
              </a:rPr>
              <a:t>.</a:t>
            </a:r>
          </a:p>
        </p:txBody>
      </p:sp>
    </p:spTree>
    <p:extLst>
      <p:ext uri="{BB962C8B-B14F-4D97-AF65-F5344CB8AC3E}">
        <p14:creationId xmlns:p14="http://schemas.microsoft.com/office/powerpoint/2010/main" val="1942069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4FE51-7E6B-BBDD-B2F9-056C6E698F3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D7DDE0E-CB52-74D5-1FEE-97F2DE3C3780}"/>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Yn 17.13 </a:t>
            </a:r>
            <a:r>
              <a:rPr lang="en-US" sz="4000" dirty="0">
                <a:solidFill>
                  <a:schemeClr val="tx1"/>
                </a:solidFill>
                <a:latin typeface="Arial Rounded MT Bold" panose="020F0704030504030204" pitchFamily="34" charset="0"/>
              </a:rPr>
              <a:t>Now, I am coming to you; and I say these things while I am still in the world so that they may have my joy made complete in themselves.</a:t>
            </a:r>
          </a:p>
        </p:txBody>
      </p:sp>
    </p:spTree>
    <p:extLst>
      <p:ext uri="{BB962C8B-B14F-4D97-AF65-F5344CB8AC3E}">
        <p14:creationId xmlns:p14="http://schemas.microsoft.com/office/powerpoint/2010/main" val="483020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A8886-60A6-D439-CEC4-B9A4F88C155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78D9F01-A0D3-2583-C9CD-F2D3627C543D}"/>
              </a:ext>
            </a:extLst>
          </p:cNvPr>
          <p:cNvSpPr>
            <a:spLocks noGrp="1"/>
          </p:cNvSpPr>
          <p:nvPr>
            <p:ph type="subTitle" idx="1"/>
          </p:nvPr>
        </p:nvSpPr>
        <p:spPr>
          <a:xfrm>
            <a:off x="228600" y="209550"/>
            <a:ext cx="3733800" cy="4800600"/>
          </a:xfrm>
        </p:spPr>
        <p:txBody>
          <a:bodyPr anchor="t">
            <a:normAutofit/>
          </a:bodyPr>
          <a:lstStyle/>
          <a:p>
            <a:pPr algn="l"/>
            <a:r>
              <a:rPr lang="en-US" sz="4000" dirty="0">
                <a:solidFill>
                  <a:schemeClr val="tx1"/>
                </a:solidFill>
                <a:latin typeface="Arial Rounded MT Bold" panose="020F0704030504030204" pitchFamily="34" charset="0"/>
              </a:rPr>
              <a:t>Our Mishloakh Manot Ingathering/</a:t>
            </a:r>
          </a:p>
          <a:p>
            <a:pPr algn="l"/>
            <a:r>
              <a:rPr lang="en-US" sz="4000" dirty="0">
                <a:solidFill>
                  <a:schemeClr val="tx1"/>
                </a:solidFill>
                <a:latin typeface="Arial Rounded MT Bold" panose="020F0704030504030204" pitchFamily="34" charset="0"/>
              </a:rPr>
              <a:t>Outreach and a neighborhood girl and pet turtle</a:t>
            </a:r>
          </a:p>
        </p:txBody>
      </p:sp>
      <p:pic>
        <p:nvPicPr>
          <p:cNvPr id="4" name="Picture 3">
            <a:extLst>
              <a:ext uri="{FF2B5EF4-FFF2-40B4-BE49-F238E27FC236}">
                <a16:creationId xmlns:a16="http://schemas.microsoft.com/office/drawing/2014/main" id="{791394A3-B005-1E51-0E06-5E288CFB2B66}"/>
              </a:ext>
            </a:extLst>
          </p:cNvPr>
          <p:cNvPicPr>
            <a:picLocks noChangeAspect="1"/>
          </p:cNvPicPr>
          <p:nvPr/>
        </p:nvPicPr>
        <p:blipFill>
          <a:blip r:embed="rId3" cstate="print">
            <a:extLst>
              <a:ext uri="{28A0092B-C50C-407E-A947-70E740481C1C}">
                <a14:useLocalDpi xmlns:a14="http://schemas.microsoft.com/office/drawing/2010/main" val="0"/>
              </a:ext>
            </a:extLst>
          </a:blip>
          <a:srcRect l="12222" r="13333"/>
          <a:stretch>
            <a:fillRect/>
          </a:stretch>
        </p:blipFill>
        <p:spPr>
          <a:xfrm rot="10800000">
            <a:off x="4038600" y="-13435"/>
            <a:ext cx="5105400" cy="5143500"/>
          </a:xfrm>
          <a:prstGeom prst="rect">
            <a:avLst/>
          </a:prstGeom>
        </p:spPr>
      </p:pic>
    </p:spTree>
    <p:extLst>
      <p:ext uri="{BB962C8B-B14F-4D97-AF65-F5344CB8AC3E}">
        <p14:creationId xmlns:p14="http://schemas.microsoft.com/office/powerpoint/2010/main" val="19533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77A91-E307-9B36-7690-98EFB5B13D7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5B95DDA-4C15-0A98-F542-F33F78593673}"/>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Yn 17.16-24 </a:t>
            </a:r>
            <a:r>
              <a:rPr lang="en-US" sz="4000" dirty="0">
                <a:solidFill>
                  <a:schemeClr val="tx1"/>
                </a:solidFill>
                <a:latin typeface="Arial Rounded MT Bold" panose="020F0704030504030204" pitchFamily="34" charset="0"/>
              </a:rPr>
              <a:t>They do not belong to the world, just as I do not belong to the world.  Set them apart for holiness by means of the truth — your word is truth.  Just as you sent me into the world, I have sent them into the world. On their behalf I am setting myself apart for holiness, </a:t>
            </a:r>
          </a:p>
        </p:txBody>
      </p:sp>
    </p:spTree>
    <p:extLst>
      <p:ext uri="{BB962C8B-B14F-4D97-AF65-F5344CB8AC3E}">
        <p14:creationId xmlns:p14="http://schemas.microsoft.com/office/powerpoint/2010/main" val="513367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CA617-43D7-F243-3F1E-067615A1F29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6BEEC92-4549-DFD4-B6F0-F891FB204D28}"/>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baseline="30000" dirty="0">
                <a:solidFill>
                  <a:schemeClr val="tx1"/>
                </a:solidFill>
                <a:latin typeface="Arial Rounded MT Bold" panose="020F0704030504030204" pitchFamily="34" charset="0"/>
              </a:rPr>
              <a:t>Yn 17.16-24 </a:t>
            </a:r>
            <a:r>
              <a:rPr lang="en-US" sz="4000" dirty="0">
                <a:solidFill>
                  <a:schemeClr val="tx1"/>
                </a:solidFill>
                <a:latin typeface="Arial Rounded MT Bold" panose="020F0704030504030204" pitchFamily="34" charset="0"/>
              </a:rPr>
              <a:t>so that they too may be set apart for holiness by means of the truth.  “I pray not only for </a:t>
            </a:r>
            <a:r>
              <a:rPr lang="en-US" sz="4000" u="sng" dirty="0">
                <a:solidFill>
                  <a:srgbClr val="FFFF66"/>
                </a:solidFill>
                <a:latin typeface="Arial Rounded MT Bold" panose="020F0704030504030204" pitchFamily="34" charset="0"/>
              </a:rPr>
              <a:t>these</a:t>
            </a:r>
            <a:r>
              <a:rPr lang="en-US" sz="4000" dirty="0">
                <a:solidFill>
                  <a:schemeClr val="tx1"/>
                </a:solidFill>
                <a:latin typeface="Arial Rounded MT Bold" panose="020F0704030504030204" pitchFamily="34" charset="0"/>
              </a:rPr>
              <a:t>, but also for </a:t>
            </a:r>
            <a:r>
              <a:rPr lang="en-US" sz="4000" u="sng" dirty="0">
                <a:solidFill>
                  <a:srgbClr val="FFFF66"/>
                </a:solidFill>
                <a:latin typeface="Arial Rounded MT Bold" panose="020F0704030504030204" pitchFamily="34" charset="0"/>
              </a:rPr>
              <a:t>those</a:t>
            </a:r>
            <a:r>
              <a:rPr lang="en-US" sz="4000" dirty="0">
                <a:solidFill>
                  <a:schemeClr val="tx1"/>
                </a:solidFill>
                <a:latin typeface="Arial Rounded MT Bold" panose="020F0704030504030204" pitchFamily="34" charset="0"/>
              </a:rPr>
              <a:t> who will trust in me because of their word,  that they may all be one. Just as you, Father, are united with me and I with you, I pray that they may be united with us, so that the world may believe that you sent me. </a:t>
            </a:r>
          </a:p>
        </p:txBody>
      </p:sp>
    </p:spTree>
    <p:extLst>
      <p:ext uri="{BB962C8B-B14F-4D97-AF65-F5344CB8AC3E}">
        <p14:creationId xmlns:p14="http://schemas.microsoft.com/office/powerpoint/2010/main" val="2637317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59342-6377-DA4D-C437-07678612D19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469491A-C90D-B197-CE04-8EC3A43D75E3}"/>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Yn 17.16-24 </a:t>
            </a:r>
            <a:r>
              <a:rPr lang="en-US" sz="4000" u="sng" dirty="0">
                <a:solidFill>
                  <a:srgbClr val="FFFF66"/>
                </a:solidFill>
                <a:latin typeface="Arial Rounded MT Bold" panose="020F0704030504030204" pitchFamily="34" charset="0"/>
              </a:rPr>
              <a:t>The glory which you have given to me, I have given to them; so that they may be one</a:t>
            </a:r>
            <a:r>
              <a:rPr lang="en-US" sz="4000" dirty="0">
                <a:solidFill>
                  <a:schemeClr val="tx1"/>
                </a:solidFill>
                <a:latin typeface="Arial Rounded MT Bold" panose="020F0704030504030204" pitchFamily="34" charset="0"/>
              </a:rPr>
              <a:t>, just as we are one — I united with them and you with me, so that they may be completely one, and the world thus realize that you sent me, and that you have loved them just as you have loved me.</a:t>
            </a:r>
          </a:p>
        </p:txBody>
      </p:sp>
    </p:spTree>
    <p:extLst>
      <p:ext uri="{BB962C8B-B14F-4D97-AF65-F5344CB8AC3E}">
        <p14:creationId xmlns:p14="http://schemas.microsoft.com/office/powerpoint/2010/main" val="4039218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25FD8-B2BE-A035-D17E-1D9EA6AE162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071391A-246A-D4FB-70CD-9DB4422E8D13}"/>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Yn 17.16-24   </a:t>
            </a:r>
            <a:r>
              <a:rPr lang="en-US" sz="4000" dirty="0">
                <a:solidFill>
                  <a:schemeClr val="tx1"/>
                </a:solidFill>
                <a:latin typeface="Arial Rounded MT Bold" panose="020F0704030504030204" pitchFamily="34" charset="0"/>
              </a:rPr>
              <a:t>“</a:t>
            </a:r>
            <a:r>
              <a:rPr lang="en-US" sz="4000" u="sng" dirty="0">
                <a:solidFill>
                  <a:srgbClr val="FFFF66"/>
                </a:solidFill>
                <a:latin typeface="Arial Rounded MT Bold" panose="020F0704030504030204" pitchFamily="34" charset="0"/>
              </a:rPr>
              <a:t>Father, I want those you have given me to be with me where I am; so that they may see my glory</a:t>
            </a:r>
            <a:r>
              <a:rPr lang="en-US" sz="4000" dirty="0">
                <a:solidFill>
                  <a:schemeClr val="tx1"/>
                </a:solidFill>
                <a:latin typeface="Arial Rounded MT Bold" panose="020F0704030504030204" pitchFamily="34" charset="0"/>
              </a:rPr>
              <a:t>, which you have given me because you loved me before the creation of the world.</a:t>
            </a:r>
          </a:p>
        </p:txBody>
      </p:sp>
    </p:spTree>
    <p:extLst>
      <p:ext uri="{BB962C8B-B14F-4D97-AF65-F5344CB8AC3E}">
        <p14:creationId xmlns:p14="http://schemas.microsoft.com/office/powerpoint/2010/main" val="1954978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0306" name="Picture 2"/>
          <p:cNvPicPr>
            <a:picLocks noGrp="1" noChangeAspect="1" noChangeArrowheads="1"/>
          </p:cNvPicPr>
          <p:nvPr>
            <p:ph type="subTitle" idx="1"/>
          </p:nvPr>
        </p:nvPicPr>
        <p:blipFill>
          <a:blip r:embed="rId3" cstate="print">
            <a:extLst>
              <a:ext uri="{28A0092B-C50C-407E-A947-70E740481C1C}">
                <a14:useLocalDpi xmlns:a14="http://schemas.microsoft.com/office/drawing/2010/main" val="0"/>
              </a:ext>
            </a:extLst>
          </a:blip>
          <a:srcRect l="9149" t="74446" r="65016" b="3375"/>
          <a:stretch>
            <a:fillRect/>
          </a:stretch>
        </p:blipFill>
        <p:spPr>
          <a:xfrm>
            <a:off x="1200152" y="7456"/>
            <a:ext cx="6477001" cy="5143499"/>
          </a:xfrm>
          <a:noFill/>
        </p:spPr>
      </p:pic>
      <p:cxnSp>
        <p:nvCxnSpPr>
          <p:cNvPr id="3" name="Straight Arrow Connector 2"/>
          <p:cNvCxnSpPr/>
          <p:nvPr/>
        </p:nvCxnSpPr>
        <p:spPr bwMode="auto">
          <a:xfrm>
            <a:off x="4857750" y="1200150"/>
            <a:ext cx="628650" cy="1828800"/>
          </a:xfrm>
          <a:prstGeom prst="straightConnector1">
            <a:avLst/>
          </a:prstGeom>
          <a:solidFill>
            <a:schemeClr val="accent1"/>
          </a:solidFill>
          <a:ln w="28575" cap="flat" cmpd="sng" algn="ctr">
            <a:solidFill>
              <a:srgbClr val="00B0F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extBox 4"/>
          <p:cNvSpPr txBox="1"/>
          <p:nvPr/>
        </p:nvSpPr>
        <p:spPr>
          <a:xfrm>
            <a:off x="1828800" y="3943350"/>
            <a:ext cx="4661341" cy="1015663"/>
          </a:xfrm>
          <a:prstGeom prst="rect">
            <a:avLst/>
          </a:prstGeom>
          <a:noFill/>
        </p:spPr>
        <p:txBody>
          <a:bodyPr wrap="none" rtlCol="0">
            <a:spAutoFit/>
          </a:bodyPr>
          <a:lstStyle/>
          <a:p>
            <a:r>
              <a:rPr lang="en-US" sz="3000" dirty="0">
                <a:effectLst>
                  <a:outerShdw blurRad="38100" dist="38100" dir="2700000" algn="tl">
                    <a:srgbClr val="000000">
                      <a:alpha val="43137"/>
                    </a:srgbClr>
                  </a:outerShdw>
                </a:effectLst>
              </a:rPr>
              <a:t>Pilgrim Holiness Church</a:t>
            </a:r>
          </a:p>
          <a:p>
            <a:r>
              <a:rPr lang="en-US" sz="3000" dirty="0">
                <a:effectLst>
                  <a:outerShdw blurRad="38100" dist="38100" dir="2700000" algn="tl">
                    <a:srgbClr val="000000">
                      <a:alpha val="43137"/>
                    </a:srgbClr>
                  </a:outerShdw>
                </a:effectLst>
              </a:rPr>
              <a:t>Schenectady, NY</a:t>
            </a:r>
          </a:p>
        </p:txBody>
      </p:sp>
    </p:spTree>
    <p:extLst>
      <p:ext uri="{BB962C8B-B14F-4D97-AF65-F5344CB8AC3E}">
        <p14:creationId xmlns:p14="http://schemas.microsoft.com/office/powerpoint/2010/main" val="1887787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26E34-BCE8-9D69-8C11-F5C6208DC45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D82C606-6FBF-0FCB-A7B8-CBB23AE16915}"/>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D9DBD751-1AC3-089C-C7E4-92E813506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3027855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38C66-BC3A-1F93-CE80-3A9B24FBF40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F75E0C6-9098-07BF-C33C-33E86DE40E6F}"/>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B30BA4B2-9386-26A6-6639-DEBF060353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413B1F70-F64A-1B48-AEB3-75C4F532B85F}"/>
              </a:ext>
            </a:extLst>
          </p:cNvPr>
          <p:cNvSpPr txBox="1"/>
          <p:nvPr/>
        </p:nvSpPr>
        <p:spPr>
          <a:xfrm>
            <a:off x="198120" y="133350"/>
            <a:ext cx="8761373" cy="4401205"/>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The Fullness of all that G-d is</a:t>
            </a:r>
          </a:p>
          <a:p>
            <a:pPr marL="509588" indent="-509588" algn="l">
              <a:buFont typeface="+mj-lt"/>
              <a:buAutoNum type="arabicPeriod"/>
            </a:pPr>
            <a:r>
              <a:rPr lang="en-US" dirty="0">
                <a:solidFill>
                  <a:schemeClr val="tx1"/>
                </a:solidFill>
                <a:effectLst>
                  <a:outerShdw blurRad="38100" dist="38100" dir="2700000" algn="tl">
                    <a:srgbClr val="000000">
                      <a:alpha val="43137"/>
                    </a:srgbClr>
                  </a:outerShdw>
                </a:effectLst>
              </a:rPr>
              <a:t>Timeless Revelation of His Glory</a:t>
            </a:r>
          </a:p>
          <a:p>
            <a:pPr marL="509588" indent="-509588" algn="l">
              <a:buFont typeface="+mj-lt"/>
              <a:buAutoNum type="arabicPeriod"/>
            </a:pPr>
            <a:r>
              <a:rPr lang="en-US" u="sng" dirty="0">
                <a:solidFill>
                  <a:srgbClr val="FFFF66"/>
                </a:solidFill>
                <a:effectLst>
                  <a:outerShdw blurRad="38100" dist="38100" dir="2700000" algn="tl">
                    <a:srgbClr val="000000">
                      <a:alpha val="43137"/>
                    </a:srgbClr>
                  </a:outerShdw>
                </a:effectLst>
              </a:rPr>
              <a:t>Medieval Revelation of His Glory</a:t>
            </a:r>
          </a:p>
          <a:p>
            <a:pPr marL="509588" indent="-509588" algn="l">
              <a:buFont typeface="+mj-lt"/>
              <a:buAutoNum type="arabicPeriod"/>
            </a:pPr>
            <a:r>
              <a:rPr lang="en-US" dirty="0">
                <a:solidFill>
                  <a:schemeClr val="tx1"/>
                </a:solidFill>
                <a:effectLst>
                  <a:outerShdw blurRad="38100" dist="38100" dir="2700000" algn="tl">
                    <a:srgbClr val="000000">
                      <a:alpha val="43137"/>
                    </a:srgbClr>
                  </a:outerShdw>
                </a:effectLst>
              </a:rPr>
              <a:t>Application of Revelation of </a:t>
            </a:r>
          </a:p>
          <a:p>
            <a:pPr algn="l"/>
            <a:r>
              <a:rPr lang="en-US" dirty="0">
                <a:solidFill>
                  <a:schemeClr val="tx1"/>
                </a:solidFill>
                <a:effectLst>
                  <a:outerShdw blurRad="38100" dist="38100" dir="2700000" algn="tl">
                    <a:srgbClr val="000000">
                      <a:alpha val="43137"/>
                    </a:srgbClr>
                  </a:outerShdw>
                </a:effectLst>
              </a:rPr>
              <a:t>    His Glory</a:t>
            </a:r>
          </a:p>
          <a:p>
            <a:pPr algn="l"/>
            <a:r>
              <a:rPr lang="en-US" dirty="0">
                <a:solidFill>
                  <a:schemeClr val="tx1"/>
                </a:solidFill>
                <a:effectLst>
                  <a:outerShdw blurRad="38100" dist="38100" dir="2700000" algn="tl">
                    <a:srgbClr val="000000">
                      <a:alpha val="43137"/>
                    </a:srgbClr>
                  </a:outerShdw>
                </a:effectLst>
              </a:rPr>
              <a:t>4. Outworking of the Revelation of </a:t>
            </a:r>
          </a:p>
          <a:p>
            <a:pPr algn="l"/>
            <a:r>
              <a:rPr lang="en-US" dirty="0">
                <a:solidFill>
                  <a:schemeClr val="tx1"/>
                </a:solidFill>
                <a:effectLst>
                  <a:outerShdw blurRad="38100" dist="38100" dir="2700000" algn="tl">
                    <a:srgbClr val="000000">
                      <a:alpha val="43137"/>
                    </a:srgbClr>
                  </a:outerShdw>
                </a:effectLst>
              </a:rPr>
              <a:t>     His Glory</a:t>
            </a:r>
          </a:p>
        </p:txBody>
      </p:sp>
    </p:spTree>
    <p:extLst>
      <p:ext uri="{BB962C8B-B14F-4D97-AF65-F5344CB8AC3E}">
        <p14:creationId xmlns:p14="http://schemas.microsoft.com/office/powerpoint/2010/main" val="1792435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B87DD-6F6B-D00A-9254-1332DA78907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D60750C-CE1E-959C-AA03-4C026C6F7D44}"/>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3B538497-D8DD-17A7-658F-D5D971470D1F}"/>
              </a:ext>
            </a:extLst>
          </p:cNvPr>
          <p:cNvPicPr>
            <a:picLocks noChangeAspect="1"/>
          </p:cNvPicPr>
          <p:nvPr/>
        </p:nvPicPr>
        <p:blipFill>
          <a:blip r:embed="rId3"/>
          <a:stretch>
            <a:fillRect/>
          </a:stretch>
        </p:blipFill>
        <p:spPr>
          <a:xfrm>
            <a:off x="18448" y="-29003"/>
            <a:ext cx="9067800" cy="5201505"/>
          </a:xfrm>
          <a:prstGeom prst="rect">
            <a:avLst/>
          </a:prstGeom>
        </p:spPr>
      </p:pic>
      <p:sp>
        <p:nvSpPr>
          <p:cNvPr id="5" name="TextBox 4">
            <a:extLst>
              <a:ext uri="{FF2B5EF4-FFF2-40B4-BE49-F238E27FC236}">
                <a16:creationId xmlns:a16="http://schemas.microsoft.com/office/drawing/2014/main" id="{C49171A4-AC4A-DDEF-8F04-DA5F7EE2AE25}"/>
              </a:ext>
            </a:extLst>
          </p:cNvPr>
          <p:cNvSpPr txBox="1"/>
          <p:nvPr/>
        </p:nvSpPr>
        <p:spPr>
          <a:xfrm>
            <a:off x="57752" y="2343150"/>
            <a:ext cx="3913251" cy="707886"/>
          </a:xfrm>
          <a:prstGeom prst="rect">
            <a:avLst/>
          </a:prstGeom>
          <a:noFill/>
        </p:spPr>
        <p:txBody>
          <a:bodyPr wrap="none" rtlCol="0">
            <a:spAutoFit/>
          </a:bodyPr>
          <a:lstStyle/>
          <a:p>
            <a:pPr algn="l"/>
            <a:r>
              <a:rPr lang="en-US" dirty="0">
                <a:solidFill>
                  <a:schemeClr val="tx1"/>
                </a:solidFill>
              </a:rPr>
              <a:t>892-942, Egypt</a:t>
            </a:r>
          </a:p>
        </p:txBody>
      </p:sp>
    </p:spTree>
    <p:extLst>
      <p:ext uri="{BB962C8B-B14F-4D97-AF65-F5344CB8AC3E}">
        <p14:creationId xmlns:p14="http://schemas.microsoft.com/office/powerpoint/2010/main" val="944911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F4B3D-E2D0-1ECE-7D88-E949EF5666E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458C2AD-08AB-83A7-0638-6047C87565F2}"/>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Saadia is the first important rabbinic figure to write extensively in Judeo-Arabic.</a:t>
            </a:r>
          </a:p>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D167CC39-5E8F-AB69-3AF7-C754D4C55D06}"/>
              </a:ext>
            </a:extLst>
          </p:cNvPr>
          <p:cNvPicPr>
            <a:picLocks noChangeAspect="1"/>
          </p:cNvPicPr>
          <p:nvPr/>
        </p:nvPicPr>
        <p:blipFill>
          <a:blip r:embed="rId3"/>
          <a:stretch>
            <a:fillRect/>
          </a:stretch>
        </p:blipFill>
        <p:spPr>
          <a:xfrm>
            <a:off x="142274" y="1890617"/>
            <a:ext cx="8843490" cy="2586133"/>
          </a:xfrm>
          <a:prstGeom prst="rect">
            <a:avLst/>
          </a:prstGeom>
        </p:spPr>
      </p:pic>
    </p:spTree>
    <p:extLst>
      <p:ext uri="{BB962C8B-B14F-4D97-AF65-F5344CB8AC3E}">
        <p14:creationId xmlns:p14="http://schemas.microsoft.com/office/powerpoint/2010/main" val="2965070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CD36CE2E-2DD7-4A7D-8A23-232608C62F6A}"/>
              </a:ext>
            </a:extLst>
          </p:cNvPr>
          <p:cNvSpPr>
            <a:spLocks noGrp="1" noChangeArrowheads="1"/>
          </p:cNvSpPr>
          <p:nvPr>
            <p:ph type="subTitle" idx="1"/>
          </p:nvPr>
        </p:nvSpPr>
        <p:spPr>
          <a:xfrm>
            <a:off x="533400" y="285750"/>
            <a:ext cx="8153400" cy="4857750"/>
          </a:xfrm>
        </p:spPr>
        <p:txBody>
          <a:bodyPr/>
          <a:lstStyle/>
          <a:p>
            <a:pPr marL="0" lvl="1" algn="l">
              <a:spcBef>
                <a:spcPct val="0"/>
              </a:spcBef>
            </a:pPr>
            <a:r>
              <a:rPr lang="en-US" sz="4400" baseline="30000" dirty="0" err="1"/>
              <a:t>Mes</a:t>
            </a:r>
            <a:r>
              <a:rPr lang="en-US" sz="4400" baseline="30000" dirty="0"/>
              <a:t>. Jews/Heb. 1.1-3</a:t>
            </a:r>
            <a:r>
              <a:rPr lang="en-US" sz="4400" dirty="0"/>
              <a:t> </a:t>
            </a:r>
            <a:r>
              <a:rPr lang="en-US" altLang="en-US" dirty="0">
                <a:solidFill>
                  <a:srgbClr val="FFFFFF"/>
                </a:solidFill>
                <a:latin typeface="Arial Rounded MT Bold" panose="020F0704030504030204" pitchFamily="34" charset="0"/>
                <a:ea typeface="+mn-ea"/>
                <a:cs typeface="Vilna" pitchFamily="2" charset="-79"/>
              </a:rPr>
              <a:t>The Son is the radiance of God's glory and the exact representation of his being,</a:t>
            </a:r>
            <a:endParaRPr lang="en-US" altLang="en-US" sz="3000" dirty="0">
              <a:latin typeface="Arial Rounded MT Bold" panose="020F0704030504030204" pitchFamily="34" charset="0"/>
              <a:cs typeface="Vilna" pitchFamily="2" charset="-79"/>
            </a:endParaRPr>
          </a:p>
        </p:txBody>
      </p:sp>
    </p:spTree>
    <p:extLst>
      <p:ext uri="{BB962C8B-B14F-4D97-AF65-F5344CB8AC3E}">
        <p14:creationId xmlns:p14="http://schemas.microsoft.com/office/powerpoint/2010/main" val="2091623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9D75C-F4C4-066B-057B-E482972B120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7632A06-053D-EE07-FD6D-AE5F9B898E71}"/>
              </a:ext>
            </a:extLst>
          </p:cNvPr>
          <p:cNvSpPr>
            <a:spLocks noGrp="1"/>
          </p:cNvSpPr>
          <p:nvPr>
            <p:ph type="subTitle" idx="1"/>
          </p:nvPr>
        </p:nvSpPr>
        <p:spPr>
          <a:xfrm>
            <a:off x="228600" y="209550"/>
            <a:ext cx="2514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1E2D190E-DA39-F9B8-9719-E504781D6A3B}"/>
              </a:ext>
            </a:extLst>
          </p:cNvPr>
          <p:cNvPicPr>
            <a:picLocks noChangeAspect="1"/>
          </p:cNvPicPr>
          <p:nvPr/>
        </p:nvPicPr>
        <p:blipFill>
          <a:blip r:embed="rId3">
            <a:extLst>
              <a:ext uri="{28A0092B-C50C-407E-A947-70E740481C1C}">
                <a14:useLocalDpi xmlns:a14="http://schemas.microsoft.com/office/drawing/2010/main" val="0"/>
              </a:ext>
            </a:extLst>
          </a:blip>
          <a:srcRect l="37900" t="35217" r="38254" b="43082"/>
          <a:stretch>
            <a:fillRect/>
          </a:stretch>
        </p:blipFill>
        <p:spPr>
          <a:xfrm rot="10800000">
            <a:off x="990600" y="-37197"/>
            <a:ext cx="7590318" cy="5180695"/>
          </a:xfrm>
          <a:prstGeom prst="rect">
            <a:avLst/>
          </a:prstGeom>
        </p:spPr>
      </p:pic>
    </p:spTree>
    <p:extLst>
      <p:ext uri="{BB962C8B-B14F-4D97-AF65-F5344CB8AC3E}">
        <p14:creationId xmlns:p14="http://schemas.microsoft.com/office/powerpoint/2010/main" val="1895430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B17D5505-BB3C-478D-8C53-C81BA4322BAA}"/>
              </a:ext>
            </a:extLst>
          </p:cNvPr>
          <p:cNvSpPr>
            <a:spLocks noGrp="1" noChangeArrowheads="1"/>
          </p:cNvSpPr>
          <p:nvPr>
            <p:ph type="subTitle" idx="1"/>
          </p:nvPr>
        </p:nvSpPr>
        <p:spPr>
          <a:xfrm>
            <a:off x="304800" y="285750"/>
            <a:ext cx="8305800" cy="4857750"/>
          </a:xfrm>
        </p:spPr>
        <p:txBody>
          <a:bodyPr/>
          <a:lstStyle/>
          <a:p>
            <a:pPr algn="l">
              <a:spcBef>
                <a:spcPct val="0"/>
              </a:spcBef>
            </a:pPr>
            <a:r>
              <a:rPr lang="en-US" baseline="30000" dirty="0" err="1"/>
              <a:t>Mes</a:t>
            </a:r>
            <a:r>
              <a:rPr lang="en-US" baseline="30000" dirty="0"/>
              <a:t>. Jews/Heb. 1.1-3 </a:t>
            </a:r>
            <a:r>
              <a:rPr lang="en-US" altLang="en-US" dirty="0">
                <a:latin typeface="Arial Rounded MT Bold" panose="020F0704030504030204" pitchFamily="34" charset="0"/>
                <a:cs typeface="Vilna" pitchFamily="2" charset="-79"/>
              </a:rPr>
              <a:t>being the </a:t>
            </a:r>
            <a:r>
              <a:rPr lang="en-US" altLang="en-US" u="sng" dirty="0">
                <a:solidFill>
                  <a:srgbClr val="FFFF66"/>
                </a:solidFill>
                <a:latin typeface="Arial Rounded MT Bold" panose="020F0704030504030204" pitchFamily="34" charset="0"/>
                <a:cs typeface="Vilna" pitchFamily="2" charset="-79"/>
              </a:rPr>
              <a:t>effulgence of his glory</a:t>
            </a:r>
            <a:r>
              <a:rPr lang="en-US" altLang="en-US" dirty="0">
                <a:latin typeface="Arial Rounded MT Bold" panose="020F0704030504030204" pitchFamily="34" charset="0"/>
                <a:cs typeface="Vilna" pitchFamily="2" charset="-79"/>
              </a:rPr>
              <a:t>, and the very image of his substance, </a:t>
            </a:r>
            <a:r>
              <a:rPr lang="en-US" altLang="en-US" baseline="30000" dirty="0">
                <a:latin typeface="Arial Rounded MT Bold" panose="020F0704030504030204" pitchFamily="34" charset="0"/>
                <a:cs typeface="Vilna" pitchFamily="2" charset="-79"/>
              </a:rPr>
              <a:t>ASV</a:t>
            </a:r>
          </a:p>
          <a:p>
            <a:pPr algn="l">
              <a:spcBef>
                <a:spcPct val="0"/>
              </a:spcBef>
            </a:pPr>
            <a:endParaRPr lang="en-US" altLang="en-US" sz="3300" baseline="30000" dirty="0">
              <a:latin typeface="Arial Rounded MT Bold" panose="020F0704030504030204" pitchFamily="34" charset="0"/>
              <a:cs typeface="Vilna" pitchFamily="2" charset="-79"/>
            </a:endParaRPr>
          </a:p>
          <a:p>
            <a:pPr algn="l">
              <a:spcBef>
                <a:spcPct val="0"/>
              </a:spcBef>
            </a:pPr>
            <a:r>
              <a:rPr lang="en-US" altLang="en-US" sz="3300" dirty="0">
                <a:latin typeface="Arial Rounded MT Bold" panose="020F0704030504030204" pitchFamily="34" charset="0"/>
                <a:cs typeface="Vilna" pitchFamily="2" charset="-79"/>
              </a:rPr>
              <a:t>Solar flares</a:t>
            </a:r>
          </a:p>
        </p:txBody>
      </p:sp>
    </p:spTree>
    <p:extLst>
      <p:ext uri="{BB962C8B-B14F-4D97-AF65-F5344CB8AC3E}">
        <p14:creationId xmlns:p14="http://schemas.microsoft.com/office/powerpoint/2010/main" val="518827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7E4B616-5375-4B60-BD98-22062918D9EF}"/>
              </a:ext>
            </a:extLst>
          </p:cNvPr>
          <p:cNvSpPr>
            <a:spLocks noGrp="1"/>
          </p:cNvSpPr>
          <p:nvPr>
            <p:ph type="subTitle" idx="1"/>
          </p:nvPr>
        </p:nvSpPr>
        <p:spPr>
          <a:xfrm>
            <a:off x="381000" y="361950"/>
            <a:ext cx="8382000" cy="4648200"/>
          </a:xfrm>
        </p:spPr>
        <p:txBody>
          <a:bodyPr/>
          <a:lstStyle/>
          <a:p>
            <a:pPr algn="l"/>
            <a:r>
              <a:rPr lang="en-US" dirty="0"/>
              <a:t> </a:t>
            </a:r>
          </a:p>
        </p:txBody>
      </p:sp>
      <p:pic>
        <p:nvPicPr>
          <p:cNvPr id="1026" name="Picture 2" descr="Image result for solar flare&quot;">
            <a:extLst>
              <a:ext uri="{FF2B5EF4-FFF2-40B4-BE49-F238E27FC236}">
                <a16:creationId xmlns:a16="http://schemas.microsoft.com/office/drawing/2014/main" id="{8E5DC8BF-0C0B-4918-A5D8-8B2CE6F31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1" y="104775"/>
            <a:ext cx="7239000"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509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9459694-2660-4110-B8BE-FE99ECAED0AC}"/>
              </a:ext>
            </a:extLst>
          </p:cNvPr>
          <p:cNvSpPr>
            <a:spLocks noGrp="1"/>
          </p:cNvSpPr>
          <p:nvPr>
            <p:ph type="subTitle" idx="1"/>
          </p:nvPr>
        </p:nvSpPr>
        <p:spPr>
          <a:xfrm>
            <a:off x="643221" y="1067891"/>
            <a:ext cx="7857557" cy="4075609"/>
          </a:xfrm>
        </p:spPr>
        <p:txBody>
          <a:bodyPr/>
          <a:lstStyle/>
          <a:p>
            <a:pPr algn="l"/>
            <a:endParaRPr lang="en-US" dirty="0"/>
          </a:p>
        </p:txBody>
      </p:sp>
      <p:pic>
        <p:nvPicPr>
          <p:cNvPr id="12290" name="Picture 2" descr="Image result for solar flare&quot;">
            <a:extLst>
              <a:ext uri="{FF2B5EF4-FFF2-40B4-BE49-F238E27FC236}">
                <a16:creationId xmlns:a16="http://schemas.microsoft.com/office/drawing/2014/main" id="{D7810078-656E-4B69-88E5-E4287A7BD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10605"/>
            <a:ext cx="8229600" cy="462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116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9459694-2660-4110-B8BE-FE99ECAED0AC}"/>
              </a:ext>
            </a:extLst>
          </p:cNvPr>
          <p:cNvSpPr>
            <a:spLocks noGrp="1"/>
          </p:cNvSpPr>
          <p:nvPr>
            <p:ph type="subTitle" idx="1"/>
          </p:nvPr>
        </p:nvSpPr>
        <p:spPr>
          <a:xfrm>
            <a:off x="381000" y="361950"/>
            <a:ext cx="8382000" cy="4781550"/>
          </a:xfrm>
        </p:spPr>
        <p:txBody>
          <a:bodyPr/>
          <a:lstStyle/>
          <a:p>
            <a:pPr algn="l"/>
            <a:endParaRPr lang="en-US" dirty="0"/>
          </a:p>
        </p:txBody>
      </p:sp>
      <p:pic>
        <p:nvPicPr>
          <p:cNvPr id="4" name="Picture 3">
            <a:extLst>
              <a:ext uri="{FF2B5EF4-FFF2-40B4-BE49-F238E27FC236}">
                <a16:creationId xmlns:a16="http://schemas.microsoft.com/office/drawing/2014/main" id="{25BB0986-BDDD-402B-BB58-5154891AB8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564" y="102692"/>
            <a:ext cx="8778875" cy="4938117"/>
          </a:xfrm>
          <a:prstGeom prst="rect">
            <a:avLst/>
          </a:prstGeom>
        </p:spPr>
      </p:pic>
      <p:sp>
        <p:nvSpPr>
          <p:cNvPr id="5" name="TextBox 4">
            <a:extLst>
              <a:ext uri="{FF2B5EF4-FFF2-40B4-BE49-F238E27FC236}">
                <a16:creationId xmlns:a16="http://schemas.microsoft.com/office/drawing/2014/main" id="{789C4515-26F4-4792-8420-A5C09D15B3C3}"/>
              </a:ext>
            </a:extLst>
          </p:cNvPr>
          <p:cNvSpPr txBox="1"/>
          <p:nvPr/>
        </p:nvSpPr>
        <p:spPr>
          <a:xfrm>
            <a:off x="627532" y="361950"/>
            <a:ext cx="3568285" cy="707886"/>
          </a:xfrm>
          <a:prstGeom prst="rect">
            <a:avLst/>
          </a:prstGeom>
          <a:noFill/>
        </p:spPr>
        <p:txBody>
          <a:bodyPr wrap="none" rtlCol="0">
            <a:spAutoFit/>
          </a:bodyPr>
          <a:lstStyle/>
          <a:p>
            <a:pPr algn="l"/>
            <a:r>
              <a:rPr lang="en-US" dirty="0">
                <a:solidFill>
                  <a:srgbClr val="FFFFFF"/>
                </a:solidFill>
                <a:effectLst>
                  <a:outerShdw blurRad="38100" dist="38100" dir="2700000" algn="tl">
                    <a:srgbClr val="000000">
                      <a:alpha val="43137"/>
                    </a:srgbClr>
                  </a:outerShdw>
                </a:effectLst>
              </a:rPr>
              <a:t>Aug. 21, 2017</a:t>
            </a:r>
          </a:p>
        </p:txBody>
      </p:sp>
    </p:spTree>
    <p:extLst>
      <p:ext uri="{BB962C8B-B14F-4D97-AF65-F5344CB8AC3E}">
        <p14:creationId xmlns:p14="http://schemas.microsoft.com/office/powerpoint/2010/main" val="14500893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9459694-2660-4110-B8BE-FE99ECAED0AC}"/>
              </a:ext>
            </a:extLst>
          </p:cNvPr>
          <p:cNvSpPr>
            <a:spLocks noGrp="1"/>
          </p:cNvSpPr>
          <p:nvPr>
            <p:ph type="subTitle" idx="1"/>
          </p:nvPr>
        </p:nvSpPr>
        <p:spPr>
          <a:xfrm>
            <a:off x="381000" y="361950"/>
            <a:ext cx="8382000" cy="4781550"/>
          </a:xfrm>
        </p:spPr>
        <p:txBody>
          <a:bodyPr/>
          <a:lstStyle/>
          <a:p>
            <a:pPr algn="l"/>
            <a:r>
              <a:rPr lang="en-US" dirty="0"/>
              <a:t> </a:t>
            </a:r>
          </a:p>
        </p:txBody>
      </p:sp>
      <p:pic>
        <p:nvPicPr>
          <p:cNvPr id="30722" name="Picture 2" descr="Image result for solar eclipse 2017&quot;">
            <a:extLst>
              <a:ext uri="{FF2B5EF4-FFF2-40B4-BE49-F238E27FC236}">
                <a16:creationId xmlns:a16="http://schemas.microsoft.com/office/drawing/2014/main" id="{08FFE20C-1078-40EF-963E-1C06B5543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487" y="391322"/>
            <a:ext cx="7141251" cy="4752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168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04D3A1CF-EDB3-4608-B5A6-86E4ACC9E730}"/>
              </a:ext>
            </a:extLst>
          </p:cNvPr>
          <p:cNvSpPr>
            <a:spLocks noGrp="1" noChangeArrowheads="1"/>
          </p:cNvSpPr>
          <p:nvPr>
            <p:ph type="subTitle" idx="1"/>
          </p:nvPr>
        </p:nvSpPr>
        <p:spPr>
          <a:xfrm>
            <a:off x="381000" y="209550"/>
            <a:ext cx="8686800" cy="4495800"/>
          </a:xfrm>
        </p:spPr>
        <p:txBody>
          <a:bodyPr>
            <a:normAutofit/>
          </a:bodyPr>
          <a:lstStyle/>
          <a:p>
            <a:pPr algn="l">
              <a:spcBef>
                <a:spcPct val="0"/>
              </a:spcBef>
            </a:pPr>
            <a:r>
              <a:rPr lang="en-US" altLang="en-US" dirty="0">
                <a:latin typeface="Arial Rounded MT Bold" panose="020F0704030504030204" pitchFamily="34" charset="0"/>
                <a:cs typeface="Vilna" pitchFamily="2" charset="-79"/>
              </a:rPr>
              <a:t>David Stern: This Son is the radiance of, literally, “the glory,” best rendered Jewishly as the </a:t>
            </a:r>
            <a:r>
              <a:rPr lang="en-US" altLang="en-US" dirty="0" err="1">
                <a:latin typeface="Arial Rounded MT Bold" panose="020F0704030504030204" pitchFamily="34" charset="0"/>
                <a:cs typeface="Vilna" pitchFamily="2" charset="-79"/>
              </a:rPr>
              <a:t>Sh’khinah</a:t>
            </a:r>
            <a:r>
              <a:rPr lang="en-US" altLang="en-US" dirty="0">
                <a:latin typeface="Arial Rounded MT Bold" panose="020F0704030504030204" pitchFamily="34" charset="0"/>
                <a:cs typeface="Vilna" pitchFamily="2" charset="-79"/>
              </a:rPr>
              <a:t>, which the Encyclopedia Judaica </a:t>
            </a:r>
            <a:r>
              <a:rPr lang="en-US" altLang="en-US" sz="3200" baseline="30000" dirty="0">
                <a:latin typeface="Arial Rounded MT Bold" panose="020F0704030504030204" pitchFamily="34" charset="0"/>
                <a:cs typeface="Vilna" pitchFamily="2" charset="-79"/>
              </a:rPr>
              <a:t>(Volume 14, pp. 1349–1351)</a:t>
            </a:r>
            <a:r>
              <a:rPr lang="en-US" altLang="en-US" baseline="30000" dirty="0">
                <a:latin typeface="Arial Rounded MT Bold" panose="020F0704030504030204" pitchFamily="34" charset="0"/>
                <a:cs typeface="Vilna" pitchFamily="2" charset="-79"/>
              </a:rPr>
              <a:t>  </a:t>
            </a:r>
            <a:r>
              <a:rPr lang="en-US" altLang="en-US" dirty="0">
                <a:latin typeface="Arial Rounded MT Bold" panose="020F0704030504030204" pitchFamily="34" charset="0"/>
                <a:cs typeface="Vilna" pitchFamily="2" charset="-79"/>
              </a:rPr>
              <a:t>defines as</a:t>
            </a:r>
          </a:p>
        </p:txBody>
      </p:sp>
    </p:spTree>
    <p:extLst>
      <p:ext uri="{BB962C8B-B14F-4D97-AF65-F5344CB8AC3E}">
        <p14:creationId xmlns:p14="http://schemas.microsoft.com/office/powerpoint/2010/main" val="923415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C2F7B-D0EB-300D-5CA7-8976CFC30BA3}"/>
            </a:ext>
          </a:extLst>
        </p:cNvPr>
        <p:cNvGrpSpPr/>
        <p:nvPr/>
      </p:nvGrpSpPr>
      <p:grpSpPr>
        <a:xfrm>
          <a:off x="0" y="0"/>
          <a:ext cx="0" cy="0"/>
          <a:chOff x="0" y="0"/>
          <a:chExt cx="0" cy="0"/>
        </a:xfrm>
      </p:grpSpPr>
      <p:sp>
        <p:nvSpPr>
          <p:cNvPr id="111618" name="Rectangle 2">
            <a:extLst>
              <a:ext uri="{FF2B5EF4-FFF2-40B4-BE49-F238E27FC236}">
                <a16:creationId xmlns:a16="http://schemas.microsoft.com/office/drawing/2014/main" id="{4F3BA974-179F-5840-2E54-34897F96C2F3}"/>
              </a:ext>
            </a:extLst>
          </p:cNvPr>
          <p:cNvSpPr>
            <a:spLocks noGrp="1" noChangeArrowheads="1"/>
          </p:cNvSpPr>
          <p:nvPr>
            <p:ph type="subTitle" idx="1"/>
          </p:nvPr>
        </p:nvSpPr>
        <p:spPr>
          <a:xfrm>
            <a:off x="381000" y="209550"/>
            <a:ext cx="8686800" cy="4495800"/>
          </a:xfrm>
        </p:spPr>
        <p:txBody>
          <a:bodyPr>
            <a:normAutofit/>
          </a:bodyPr>
          <a:lstStyle/>
          <a:p>
            <a:pPr algn="l">
              <a:spcBef>
                <a:spcPct val="0"/>
              </a:spcBef>
            </a:pPr>
            <a:r>
              <a:rPr lang="en-US" altLang="en-US" dirty="0">
                <a:latin typeface="Arial Rounded MT Bold" panose="020F0704030504030204" pitchFamily="34" charset="0"/>
                <a:cs typeface="Vilna" pitchFamily="2" charset="-79"/>
              </a:rPr>
              <a:t>“the Divine Presence, the numinous immanence of God in the world, … a revelation of the holy in the midst of the profane ….”</a:t>
            </a:r>
          </a:p>
        </p:txBody>
      </p:sp>
    </p:spTree>
    <p:extLst>
      <p:ext uri="{BB962C8B-B14F-4D97-AF65-F5344CB8AC3E}">
        <p14:creationId xmlns:p14="http://schemas.microsoft.com/office/powerpoint/2010/main" val="3794022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6C317485-ED24-4B5E-8377-D34521FF3373}"/>
              </a:ext>
            </a:extLst>
          </p:cNvPr>
          <p:cNvSpPr>
            <a:spLocks noGrp="1" noChangeArrowheads="1"/>
          </p:cNvSpPr>
          <p:nvPr>
            <p:ph type="subTitle" idx="1"/>
          </p:nvPr>
        </p:nvSpPr>
        <p:spPr>
          <a:xfrm>
            <a:off x="381000" y="209550"/>
            <a:ext cx="8458200" cy="4724400"/>
          </a:xfrm>
        </p:spPr>
        <p:txBody>
          <a:bodyPr/>
          <a:lstStyle/>
          <a:p>
            <a:pPr algn="l">
              <a:lnSpc>
                <a:spcPct val="90000"/>
              </a:lnSpc>
              <a:spcBef>
                <a:spcPct val="0"/>
              </a:spcBef>
            </a:pPr>
            <a:r>
              <a:rPr lang="en-US" altLang="en-US" sz="4400" baseline="30000" dirty="0">
                <a:latin typeface="Arial Rounded MT Bold" panose="020F0704030504030204" pitchFamily="34" charset="0"/>
                <a:cs typeface="Vilna" pitchFamily="2" charset="-79"/>
              </a:rPr>
              <a:t>Encyclopedia Judaica </a:t>
            </a:r>
            <a:r>
              <a:rPr lang="en-US" altLang="en-US" dirty="0">
                <a:latin typeface="Arial Rounded MT Bold" panose="020F0704030504030204" pitchFamily="34" charset="0"/>
                <a:cs typeface="Vilna" pitchFamily="2" charset="-79"/>
              </a:rPr>
              <a:t>“One of the more prominent images associated with the Shekhinah is that of light. Thus, on the verse, ‘ … the earth did shine with His glory’ </a:t>
            </a:r>
            <a:r>
              <a:rPr lang="en-US" altLang="en-US" sz="2000" dirty="0">
                <a:latin typeface="Arial Rounded MT Bold" panose="020F0704030504030204" pitchFamily="34" charset="0"/>
                <a:cs typeface="Vilna" pitchFamily="2" charset="-79"/>
              </a:rPr>
              <a:t>(Ezekiel 43:2),</a:t>
            </a:r>
            <a:r>
              <a:rPr lang="en-US" altLang="en-US" dirty="0">
                <a:latin typeface="Arial Rounded MT Bold" panose="020F0704030504030204" pitchFamily="34" charset="0"/>
                <a:cs typeface="Vilna" pitchFamily="2" charset="-79"/>
              </a:rPr>
              <a:t> the rabbis remark, ‘This is the face of the Shekhinah’ </a:t>
            </a:r>
            <a:r>
              <a:rPr lang="en-US" altLang="en-US" sz="2000" dirty="0">
                <a:latin typeface="Arial Rounded MT Bold" panose="020F0704030504030204" pitchFamily="34" charset="0"/>
                <a:cs typeface="Vilna" pitchFamily="2" charset="-79"/>
              </a:rPr>
              <a:t>(Avot </a:t>
            </a:r>
            <a:r>
              <a:rPr lang="en-US" altLang="en-US" sz="2000" dirty="0" err="1">
                <a:latin typeface="Arial Rounded MT Bold" panose="020F0704030504030204" pitchFamily="34" charset="0"/>
                <a:cs typeface="Vilna" pitchFamily="2" charset="-79"/>
              </a:rPr>
              <a:t>diRabbi</a:t>
            </a:r>
            <a:r>
              <a:rPr lang="en-US" altLang="en-US" sz="2000" dirty="0">
                <a:latin typeface="Arial Rounded MT Bold" panose="020F0704030504030204" pitchFamily="34" charset="0"/>
                <a:cs typeface="Vilna" pitchFamily="2" charset="-79"/>
              </a:rPr>
              <a:t> Natan [18b–19a]; see also </a:t>
            </a:r>
            <a:r>
              <a:rPr lang="en-US" altLang="en-US" sz="2000" dirty="0" err="1">
                <a:latin typeface="Arial Rounded MT Bold" panose="020F0704030504030204" pitchFamily="34" charset="0"/>
                <a:cs typeface="Vilna" pitchFamily="2" charset="-79"/>
              </a:rPr>
              <a:t>Chullin</a:t>
            </a:r>
            <a:r>
              <a:rPr lang="en-US" altLang="en-US" sz="2000" dirty="0">
                <a:latin typeface="Arial Rounded MT Bold" panose="020F0704030504030204" pitchFamily="34" charset="0"/>
                <a:cs typeface="Vilna" pitchFamily="2" charset="-79"/>
              </a:rPr>
              <a:t> 59b–60a).</a:t>
            </a:r>
            <a:r>
              <a:rPr lang="en-US" altLang="en-US" dirty="0">
                <a:latin typeface="Arial Rounded MT Bold" panose="020F0704030504030204" pitchFamily="34" charset="0"/>
                <a:cs typeface="Vilna" pitchFamily="2" charset="-79"/>
              </a:rPr>
              <a:t> </a:t>
            </a:r>
            <a:endParaRPr lang="en-US" altLang="en-US" sz="2000" dirty="0">
              <a:latin typeface="Arial Rounded MT Bold" panose="020F0704030504030204" pitchFamily="34" charset="0"/>
              <a:cs typeface="Vilna" pitchFamily="2" charset="-79"/>
            </a:endParaRPr>
          </a:p>
        </p:txBody>
      </p:sp>
    </p:spTree>
    <p:extLst>
      <p:ext uri="{BB962C8B-B14F-4D97-AF65-F5344CB8AC3E}">
        <p14:creationId xmlns:p14="http://schemas.microsoft.com/office/powerpoint/2010/main" val="4097986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6C317485-ED24-4B5E-8377-D34521FF3373}"/>
              </a:ext>
            </a:extLst>
          </p:cNvPr>
          <p:cNvSpPr>
            <a:spLocks noGrp="1" noChangeArrowheads="1"/>
          </p:cNvSpPr>
          <p:nvPr>
            <p:ph type="subTitle" idx="1"/>
          </p:nvPr>
        </p:nvSpPr>
        <p:spPr>
          <a:xfrm>
            <a:off x="533400" y="285750"/>
            <a:ext cx="8229600" cy="4648200"/>
          </a:xfrm>
        </p:spPr>
        <p:txBody>
          <a:bodyPr/>
          <a:lstStyle/>
          <a:p>
            <a:pPr algn="l">
              <a:lnSpc>
                <a:spcPct val="90000"/>
              </a:lnSpc>
              <a:spcBef>
                <a:spcPct val="0"/>
              </a:spcBef>
            </a:pPr>
            <a:r>
              <a:rPr lang="en-US" altLang="en-US" baseline="30000" dirty="0">
                <a:latin typeface="Arial Rounded MT Bold" panose="020F0704030504030204" pitchFamily="34" charset="0"/>
                <a:cs typeface="Vilna" pitchFamily="2" charset="-79"/>
              </a:rPr>
              <a:t>Encyclopedia Judaica </a:t>
            </a:r>
            <a:r>
              <a:rPr lang="en-US" altLang="en-US" dirty="0">
                <a:latin typeface="Arial Rounded MT Bold" panose="020F0704030504030204" pitchFamily="34" charset="0"/>
                <a:cs typeface="Vilna" pitchFamily="2" charset="-79"/>
              </a:rPr>
              <a:t>Both the angels in heaven and the righteous in </a:t>
            </a:r>
            <a:r>
              <a:rPr lang="en-US" altLang="en-US" dirty="0" err="1">
                <a:latin typeface="Arial Rounded MT Bold" panose="020F0704030504030204" pitchFamily="34" charset="0"/>
                <a:cs typeface="Vilna" pitchFamily="2" charset="-79"/>
              </a:rPr>
              <a:t>olam</a:t>
            </a:r>
            <a:r>
              <a:rPr lang="en-US" altLang="en-US" dirty="0">
                <a:latin typeface="Arial Rounded MT Bold" panose="020F0704030504030204" pitchFamily="34" charset="0"/>
                <a:cs typeface="Vilna" pitchFamily="2" charset="-79"/>
              </a:rPr>
              <a:t> ha-</a:t>
            </a:r>
            <a:r>
              <a:rPr lang="en-US" altLang="en-US" dirty="0" err="1">
                <a:latin typeface="Arial Rounded MT Bold" panose="020F0704030504030204" pitchFamily="34" charset="0"/>
                <a:cs typeface="Vilna" pitchFamily="2" charset="-79"/>
              </a:rPr>
              <a:t>ba</a:t>
            </a:r>
            <a:r>
              <a:rPr lang="en-US" altLang="en-US" dirty="0">
                <a:latin typeface="Arial Rounded MT Bold" panose="020F0704030504030204" pitchFamily="34" charset="0"/>
                <a:cs typeface="Vilna" pitchFamily="2" charset="-79"/>
              </a:rPr>
              <a:t> (‘the world to come’) are sustained by the radiance of the </a:t>
            </a:r>
            <a:r>
              <a:rPr lang="en-US" altLang="en-US" dirty="0" err="1">
                <a:latin typeface="Arial Rounded MT Bold" panose="020F0704030504030204" pitchFamily="34" charset="0"/>
                <a:cs typeface="Vilna" pitchFamily="2" charset="-79"/>
              </a:rPr>
              <a:t>Shekhinah</a:t>
            </a:r>
            <a:r>
              <a:rPr lang="en-US" altLang="en-US" dirty="0">
                <a:latin typeface="Arial Rounded MT Bold" panose="020F0704030504030204" pitchFamily="34" charset="0"/>
                <a:cs typeface="Vilna" pitchFamily="2" charset="-79"/>
              </a:rPr>
              <a:t> </a:t>
            </a:r>
            <a:r>
              <a:rPr lang="en-US" altLang="en-US" sz="2000" dirty="0">
                <a:latin typeface="Arial Rounded MT Bold" panose="020F0704030504030204" pitchFamily="34" charset="0"/>
                <a:cs typeface="Vilna" pitchFamily="2" charset="-79"/>
              </a:rPr>
              <a:t>(Exodus Rabbah 32:4, </a:t>
            </a:r>
            <a:r>
              <a:rPr lang="en-US" altLang="en-US" sz="2000" dirty="0" err="1">
                <a:latin typeface="Arial Rounded MT Bold" panose="020F0704030504030204" pitchFamily="34" charset="0"/>
                <a:cs typeface="Vilna" pitchFamily="2" charset="-79"/>
              </a:rPr>
              <a:t>B’rakhot</a:t>
            </a:r>
            <a:r>
              <a:rPr lang="en-US" altLang="en-US" sz="2000" dirty="0">
                <a:latin typeface="Arial Rounded MT Bold" panose="020F0704030504030204" pitchFamily="34" charset="0"/>
                <a:cs typeface="Vilna" pitchFamily="2" charset="-79"/>
              </a:rPr>
              <a:t> 17a; cf. Exodus 34:29–35) …. </a:t>
            </a:r>
          </a:p>
        </p:txBody>
      </p:sp>
    </p:spTree>
    <p:extLst>
      <p:ext uri="{BB962C8B-B14F-4D97-AF65-F5344CB8AC3E}">
        <p14:creationId xmlns:p14="http://schemas.microsoft.com/office/powerpoint/2010/main" val="3953880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A395447B-02F6-4850-A36E-7AA5496C0DB6}"/>
              </a:ext>
            </a:extLst>
          </p:cNvPr>
          <p:cNvSpPr>
            <a:spLocks noGrp="1" noChangeArrowheads="1"/>
          </p:cNvSpPr>
          <p:nvPr>
            <p:ph type="subTitle" idx="1"/>
          </p:nvPr>
        </p:nvSpPr>
        <p:spPr>
          <a:xfrm>
            <a:off x="533400" y="285750"/>
            <a:ext cx="8153400" cy="4572000"/>
          </a:xfrm>
        </p:spPr>
        <p:txBody>
          <a:bodyPr/>
          <a:lstStyle/>
          <a:p>
            <a:pPr algn="l">
              <a:spcBef>
                <a:spcPct val="0"/>
              </a:spcBef>
            </a:pPr>
            <a:r>
              <a:rPr lang="en-US" altLang="en-US" dirty="0">
                <a:latin typeface="Arial Rounded MT Bold" panose="020F0704030504030204" pitchFamily="34" charset="0"/>
                <a:cs typeface="Vilna" pitchFamily="2" charset="-79"/>
              </a:rPr>
              <a:t>“According to Saadiah Gaon [882–942 </a:t>
            </a:r>
            <a:r>
              <a:rPr lang="en-US" altLang="en-US" dirty="0" err="1">
                <a:latin typeface="Arial Rounded MT Bold" panose="020F0704030504030204" pitchFamily="34" charset="0"/>
                <a:cs typeface="Vilna" pitchFamily="2" charset="-79"/>
              </a:rPr>
              <a:t>c.e.</a:t>
            </a:r>
            <a:r>
              <a:rPr lang="en-US" altLang="en-US" dirty="0">
                <a:latin typeface="Arial Rounded MT Bold" panose="020F0704030504030204" pitchFamily="34" charset="0"/>
                <a:cs typeface="Vilna" pitchFamily="2" charset="-79"/>
              </a:rPr>
              <a:t>], the Shekhinah is identical with </a:t>
            </a:r>
            <a:r>
              <a:rPr lang="en-US" altLang="en-US" dirty="0" err="1">
                <a:latin typeface="Arial Rounded MT Bold" panose="020F0704030504030204" pitchFamily="34" charset="0"/>
                <a:cs typeface="Vilna" pitchFamily="2" charset="-79"/>
              </a:rPr>
              <a:t>kevod</a:t>
            </a:r>
            <a:r>
              <a:rPr lang="en-US" altLang="en-US" dirty="0">
                <a:latin typeface="Arial Rounded MT Bold" panose="020F0704030504030204" pitchFamily="34" charset="0"/>
                <a:cs typeface="Vilna" pitchFamily="2" charset="-79"/>
              </a:rPr>
              <a:t> </a:t>
            </a:r>
            <a:r>
              <a:rPr lang="en-US" altLang="en-US" cap="small" dirty="0">
                <a:latin typeface="Arial Rounded MT Bold" panose="020F0704030504030204" pitchFamily="34" charset="0"/>
                <a:cs typeface="Vilna" pitchFamily="2" charset="-79"/>
              </a:rPr>
              <a:t>Adoni</a:t>
            </a:r>
          </a:p>
          <a:p>
            <a:pPr algn="l">
              <a:spcBef>
                <a:spcPct val="0"/>
              </a:spcBef>
            </a:pPr>
            <a:r>
              <a:rPr lang="en-US" altLang="en-US" dirty="0">
                <a:latin typeface="Arial Rounded MT Bold" panose="020F0704030504030204" pitchFamily="34" charset="0"/>
                <a:cs typeface="Vilna" pitchFamily="2" charset="-79"/>
              </a:rPr>
              <a:t> </a:t>
            </a:r>
            <a:r>
              <a:rPr lang="he-IL" altLang="en-US" sz="4400" b="1" dirty="0">
                <a:latin typeface="David" panose="020E0502060401010101" pitchFamily="34" charset="-79"/>
                <a:cs typeface="David" panose="020E0502060401010101" pitchFamily="34" charset="-79"/>
              </a:rPr>
              <a:t>כבוד יי</a:t>
            </a:r>
            <a:r>
              <a:rPr lang="en-US" altLang="en-US" sz="4400" b="1" dirty="0">
                <a:latin typeface="David" panose="020E0502060401010101" pitchFamily="34" charset="-79"/>
                <a:cs typeface="David" panose="020E0502060401010101" pitchFamily="34" charset="-79"/>
              </a:rPr>
              <a:t> </a:t>
            </a:r>
            <a:r>
              <a:rPr lang="en-US" altLang="en-US" dirty="0">
                <a:latin typeface="Arial Rounded MT Bold" panose="020F0704030504030204" pitchFamily="34" charset="0"/>
                <a:cs typeface="Vilna" pitchFamily="2" charset="-79"/>
              </a:rPr>
              <a:t>(‘the glory of God’), which served as an intermediary between God and man during the prophetic experience. </a:t>
            </a:r>
          </a:p>
        </p:txBody>
      </p:sp>
    </p:spTree>
    <p:extLst>
      <p:ext uri="{BB962C8B-B14F-4D97-AF65-F5344CB8AC3E}">
        <p14:creationId xmlns:p14="http://schemas.microsoft.com/office/powerpoint/2010/main" val="2395840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AE8B1-209B-B303-0763-E3FF754C4E9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125D45B-79DC-EE36-279B-BA43BEA0AFB3}"/>
              </a:ext>
            </a:extLst>
          </p:cNvPr>
          <p:cNvSpPr>
            <a:spLocks noGrp="1"/>
          </p:cNvSpPr>
          <p:nvPr>
            <p:ph type="subTitle" idx="1"/>
          </p:nvPr>
        </p:nvSpPr>
        <p:spPr>
          <a:xfrm>
            <a:off x="228600" y="209550"/>
            <a:ext cx="2133600" cy="4800600"/>
          </a:xfrm>
        </p:spPr>
        <p:txBody>
          <a:bodyPr anchor="t">
            <a:normAutofit/>
          </a:bodyPr>
          <a:lstStyle/>
          <a:p>
            <a:pPr algn="l"/>
            <a:r>
              <a:rPr lang="en-US" sz="4000" dirty="0">
                <a:solidFill>
                  <a:schemeClr val="tx1"/>
                </a:solidFill>
                <a:latin typeface="Arial Rounded MT Bold" panose="020F0704030504030204" pitchFamily="34" charset="0"/>
              </a:rPr>
              <a:t>Purim </a:t>
            </a:r>
            <a:r>
              <a:rPr lang="en-US" sz="3600" dirty="0">
                <a:solidFill>
                  <a:schemeClr val="tx1"/>
                </a:solidFill>
                <a:latin typeface="Arial Rounded MT Bold" panose="020F0704030504030204" pitchFamily="34" charset="0"/>
              </a:rPr>
              <a:t>costume</a:t>
            </a:r>
            <a:r>
              <a:rPr lang="en-US" sz="4000" dirty="0">
                <a:solidFill>
                  <a:schemeClr val="tx1"/>
                </a:solidFill>
                <a:latin typeface="Arial Rounded MT Bold" panose="020F0704030504030204" pitchFamily="34" charset="0"/>
              </a:rPr>
              <a:t> </a:t>
            </a:r>
            <a:r>
              <a:rPr lang="en-US" sz="3600" dirty="0">
                <a:solidFill>
                  <a:schemeClr val="tx1"/>
                </a:solidFill>
                <a:latin typeface="Arial Rounded MT Bold" panose="020F0704030504030204" pitchFamily="34" charset="0"/>
              </a:rPr>
              <a:t>winners</a:t>
            </a:r>
            <a:endParaRPr lang="en-US" sz="4000" dirty="0">
              <a:solidFill>
                <a:schemeClr val="tx1"/>
              </a:solidFill>
              <a:latin typeface="Arial Rounded MT Bold" panose="020F0704030504030204" pitchFamily="34" charset="0"/>
            </a:endParaRPr>
          </a:p>
        </p:txBody>
      </p:sp>
      <p:pic>
        <p:nvPicPr>
          <p:cNvPr id="6" name="Picture 5">
            <a:extLst>
              <a:ext uri="{FF2B5EF4-FFF2-40B4-BE49-F238E27FC236}">
                <a16:creationId xmlns:a16="http://schemas.microsoft.com/office/drawing/2014/main" id="{384B39E8-99E2-C99F-C54A-1F634BF2E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0"/>
            <a:ext cx="6858000" cy="5143500"/>
          </a:xfrm>
          <a:prstGeom prst="rect">
            <a:avLst/>
          </a:prstGeom>
        </p:spPr>
      </p:pic>
    </p:spTree>
    <p:extLst>
      <p:ext uri="{BB962C8B-B14F-4D97-AF65-F5344CB8AC3E}">
        <p14:creationId xmlns:p14="http://schemas.microsoft.com/office/powerpoint/2010/main" val="1116510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A395447B-02F6-4850-A36E-7AA5496C0DB6}"/>
              </a:ext>
            </a:extLst>
          </p:cNvPr>
          <p:cNvSpPr>
            <a:spLocks noGrp="1" noChangeArrowheads="1"/>
          </p:cNvSpPr>
          <p:nvPr>
            <p:ph type="subTitle" idx="1"/>
          </p:nvPr>
        </p:nvSpPr>
        <p:spPr>
          <a:xfrm>
            <a:off x="533400" y="285750"/>
            <a:ext cx="8153400" cy="4419600"/>
          </a:xfrm>
        </p:spPr>
        <p:txBody>
          <a:bodyPr>
            <a:normAutofit fontScale="92500"/>
          </a:bodyPr>
          <a:lstStyle/>
          <a:p>
            <a:pPr algn="l">
              <a:spcBef>
                <a:spcPct val="0"/>
              </a:spcBef>
            </a:pPr>
            <a:r>
              <a:rPr lang="en-US" altLang="en-US" dirty="0">
                <a:latin typeface="Arial Rounded MT Bold" panose="020F0704030504030204" pitchFamily="34" charset="0"/>
                <a:cs typeface="Vilna" pitchFamily="2" charset="-79"/>
              </a:rPr>
              <a:t>Saadia suggests that the ‘glory of God’ is the biblical term, and </a:t>
            </a:r>
            <a:r>
              <a:rPr lang="en-US" altLang="en-US" dirty="0" err="1">
                <a:latin typeface="Arial Rounded MT Bold" panose="020F0704030504030204" pitchFamily="34" charset="0"/>
                <a:cs typeface="Vilna" pitchFamily="2" charset="-79"/>
              </a:rPr>
              <a:t>Shekhinah</a:t>
            </a:r>
            <a:r>
              <a:rPr lang="en-US" altLang="en-US" dirty="0">
                <a:latin typeface="Arial Rounded MT Bold" panose="020F0704030504030204" pitchFamily="34" charset="0"/>
                <a:cs typeface="Vilna" pitchFamily="2" charset="-79"/>
              </a:rPr>
              <a:t> the </a:t>
            </a:r>
            <a:r>
              <a:rPr lang="en-US" altLang="en-US" dirty="0" err="1">
                <a:latin typeface="Arial Rounded MT Bold" panose="020F0704030504030204" pitchFamily="34" charset="0"/>
                <a:cs typeface="Vilna" pitchFamily="2" charset="-79"/>
              </a:rPr>
              <a:t>talmudic</a:t>
            </a:r>
            <a:r>
              <a:rPr lang="en-US" altLang="en-US" dirty="0">
                <a:latin typeface="Arial Rounded MT Bold" panose="020F0704030504030204" pitchFamily="34" charset="0"/>
                <a:cs typeface="Vilna" pitchFamily="2" charset="-79"/>
              </a:rPr>
              <a:t> term for the created splendor of light which acts as an intermediary between God and man, and which </a:t>
            </a:r>
            <a:r>
              <a:rPr lang="en-US" altLang="en-US" dirty="0">
                <a:solidFill>
                  <a:srgbClr val="FFFF99"/>
                </a:solidFill>
                <a:latin typeface="Arial Rounded MT Bold" panose="020F0704030504030204" pitchFamily="34" charset="0"/>
                <a:cs typeface="Vilna" pitchFamily="2" charset="-79"/>
              </a:rPr>
              <a:t>sometimes takes on human form</a:t>
            </a:r>
            <a:r>
              <a:rPr lang="en-US" altLang="en-US" dirty="0">
                <a:latin typeface="Arial Rounded MT Bold" panose="020F0704030504030204" pitchFamily="34" charset="0"/>
                <a:cs typeface="Vilna" pitchFamily="2" charset="-79"/>
              </a:rPr>
              <a:t>. </a:t>
            </a:r>
          </a:p>
        </p:txBody>
      </p:sp>
    </p:spTree>
    <p:extLst>
      <p:ext uri="{BB962C8B-B14F-4D97-AF65-F5344CB8AC3E}">
        <p14:creationId xmlns:p14="http://schemas.microsoft.com/office/powerpoint/2010/main" val="3151144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73E75D3A-4360-4E76-B2D3-31CEA7068216}"/>
              </a:ext>
            </a:extLst>
          </p:cNvPr>
          <p:cNvSpPr>
            <a:spLocks noGrp="1" noChangeArrowheads="1"/>
          </p:cNvSpPr>
          <p:nvPr>
            <p:ph type="subTitle" idx="1"/>
          </p:nvPr>
        </p:nvSpPr>
        <p:spPr>
          <a:xfrm>
            <a:off x="457200" y="361950"/>
            <a:ext cx="8229600" cy="4781550"/>
          </a:xfrm>
        </p:spPr>
        <p:txBody>
          <a:bodyPr/>
          <a:lstStyle/>
          <a:p>
            <a:pPr algn="l">
              <a:spcBef>
                <a:spcPct val="0"/>
              </a:spcBef>
            </a:pPr>
            <a:r>
              <a:rPr lang="en-US" altLang="en-US" dirty="0">
                <a:latin typeface="Arial Rounded MT Bold" panose="020F0704030504030204" pitchFamily="34" charset="0"/>
                <a:cs typeface="Vilna" pitchFamily="2" charset="-79"/>
              </a:rPr>
              <a:t>Thus when Moses asked to see the glory of God, he was shown the Shekhinah, and when the prophets in their visions saw God in human likeness, what they actually saw was…the Shekhinah.</a:t>
            </a:r>
          </a:p>
          <a:p>
            <a:pPr algn="l">
              <a:lnSpc>
                <a:spcPct val="80000"/>
              </a:lnSpc>
              <a:spcBef>
                <a:spcPct val="0"/>
              </a:spcBef>
            </a:pPr>
            <a:r>
              <a:rPr lang="en-US" altLang="en-US" sz="3600" dirty="0">
                <a:latin typeface="Arial Rounded MT Bold" panose="020F0704030504030204" pitchFamily="34" charset="0"/>
                <a:cs typeface="Vilna" pitchFamily="2" charset="-79"/>
              </a:rPr>
              <a:t> </a:t>
            </a:r>
          </a:p>
        </p:txBody>
      </p:sp>
    </p:spTree>
    <p:extLst>
      <p:ext uri="{BB962C8B-B14F-4D97-AF65-F5344CB8AC3E}">
        <p14:creationId xmlns:p14="http://schemas.microsoft.com/office/powerpoint/2010/main" val="29299581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34D21BFD-A308-47DC-9C9D-FF115FF41BCC}"/>
              </a:ext>
            </a:extLst>
          </p:cNvPr>
          <p:cNvSpPr>
            <a:spLocks noGrp="1" noChangeArrowheads="1"/>
          </p:cNvSpPr>
          <p:nvPr>
            <p:ph type="subTitle" idx="1"/>
          </p:nvPr>
        </p:nvSpPr>
        <p:spPr>
          <a:xfrm>
            <a:off x="457200" y="361950"/>
            <a:ext cx="8153400" cy="4781550"/>
          </a:xfrm>
        </p:spPr>
        <p:txBody>
          <a:bodyPr/>
          <a:lstStyle/>
          <a:p>
            <a:pPr algn="l">
              <a:lnSpc>
                <a:spcPct val="90000"/>
              </a:lnSpc>
              <a:spcBef>
                <a:spcPct val="0"/>
              </a:spcBef>
            </a:pPr>
            <a:r>
              <a:rPr lang="en-US" altLang="en-US" dirty="0">
                <a:latin typeface="Arial Rounded MT Bold" panose="020F0704030504030204" pitchFamily="34" charset="0"/>
                <a:cs typeface="Vilna" pitchFamily="2" charset="-79"/>
              </a:rPr>
              <a:t>Moshe prayed:  Show me your glory.  </a:t>
            </a:r>
          </a:p>
          <a:p>
            <a:pPr algn="l">
              <a:lnSpc>
                <a:spcPct val="90000"/>
              </a:lnSpc>
              <a:spcBef>
                <a:spcPct val="0"/>
              </a:spcBef>
            </a:pPr>
            <a:r>
              <a:rPr lang="en-US" altLang="en-US" i="1" dirty="0" err="1">
                <a:latin typeface="Arial Rounded MT Bold" panose="020F0704030504030204" pitchFamily="34" charset="0"/>
                <a:cs typeface="Vilna" pitchFamily="2" charset="-79"/>
              </a:rPr>
              <a:t>Hareni</a:t>
            </a:r>
            <a:r>
              <a:rPr lang="en-US" altLang="en-US" i="1" dirty="0">
                <a:latin typeface="Arial Rounded MT Bold" panose="020F0704030504030204" pitchFamily="34" charset="0"/>
                <a:cs typeface="Vilna" pitchFamily="2" charset="-79"/>
              </a:rPr>
              <a:t> et </a:t>
            </a:r>
            <a:r>
              <a:rPr lang="en-US" altLang="en-US" i="1" dirty="0" err="1">
                <a:latin typeface="Arial Rounded MT Bold" panose="020F0704030504030204" pitchFamily="34" charset="0"/>
                <a:cs typeface="Vilna" pitchFamily="2" charset="-79"/>
              </a:rPr>
              <a:t>kvodekha</a:t>
            </a:r>
            <a:endParaRPr lang="en-US" altLang="en-US" i="1" dirty="0">
              <a:latin typeface="Arial Rounded MT Bold" panose="020F0704030504030204" pitchFamily="34" charset="0"/>
              <a:cs typeface="Vilna" pitchFamily="2" charset="-79"/>
            </a:endParaRPr>
          </a:p>
          <a:p>
            <a:pPr algn="r" rtl="1">
              <a:lnSpc>
                <a:spcPct val="90000"/>
              </a:lnSpc>
              <a:spcBef>
                <a:spcPct val="0"/>
              </a:spcBef>
            </a:pPr>
            <a:r>
              <a:rPr lang="en-US" altLang="en-US" dirty="0">
                <a:latin typeface="Arial Rounded MT Bold" panose="020F0704030504030204" pitchFamily="34" charset="0"/>
                <a:cs typeface="Vilna" pitchFamily="2" charset="-79"/>
              </a:rPr>
              <a:t> </a:t>
            </a:r>
            <a:r>
              <a:rPr lang="he-IL" altLang="en-US" sz="5400" b="1" dirty="0">
                <a:latin typeface="Arial Rounded MT Bold" panose="020F0704030504030204" pitchFamily="34" charset="0"/>
                <a:cs typeface="Vilna" pitchFamily="2" charset="-79"/>
              </a:rPr>
              <a:t>הַרְאֵנִי נָא</a:t>
            </a:r>
            <a:r>
              <a:rPr lang="ar-SA" altLang="en-US" sz="5400" b="1" dirty="0">
                <a:latin typeface="Arial Rounded MT Bold" panose="020F0704030504030204" pitchFamily="34" charset="0"/>
              </a:rPr>
              <a:t> </a:t>
            </a:r>
            <a:r>
              <a:rPr lang="he-IL" altLang="en-US" sz="5400" b="1" dirty="0">
                <a:latin typeface="Arial Rounded MT Bold" panose="020F0704030504030204" pitchFamily="34" charset="0"/>
                <a:cs typeface="Vilna" pitchFamily="2" charset="-79"/>
              </a:rPr>
              <a:t>אֶת</a:t>
            </a:r>
            <a:r>
              <a:rPr lang="ar-SA" altLang="en-US" sz="5400" b="1" dirty="0">
                <a:latin typeface="Arial Rounded MT Bold" panose="020F0704030504030204" pitchFamily="34" charset="0"/>
              </a:rPr>
              <a:t>-</a:t>
            </a:r>
            <a:r>
              <a:rPr lang="he-IL" altLang="en-US" sz="5400" b="1" dirty="0">
                <a:latin typeface="Arial Rounded MT Bold" panose="020F0704030504030204" pitchFamily="34" charset="0"/>
                <a:cs typeface="Vilna" pitchFamily="2" charset="-79"/>
              </a:rPr>
              <a:t>כְּבֹדֶךָ</a:t>
            </a:r>
            <a:r>
              <a:rPr lang="en-US" altLang="en-US" sz="5400" b="1" dirty="0">
                <a:latin typeface="Arial Rounded MT Bold" panose="020F0704030504030204" pitchFamily="34" charset="0"/>
                <a:cs typeface="Vilna" pitchFamily="2" charset="-79"/>
              </a:rPr>
              <a:t>.</a:t>
            </a:r>
            <a:endParaRPr lang="en-US" altLang="en-US" sz="4800" b="1" dirty="0">
              <a:latin typeface="Arial Rounded MT Bold" panose="020F0704030504030204" pitchFamily="34" charset="0"/>
              <a:cs typeface="Vilna" pitchFamily="2" charset="-79"/>
            </a:endParaRPr>
          </a:p>
        </p:txBody>
      </p:sp>
    </p:spTree>
    <p:extLst>
      <p:ext uri="{BB962C8B-B14F-4D97-AF65-F5344CB8AC3E}">
        <p14:creationId xmlns:p14="http://schemas.microsoft.com/office/powerpoint/2010/main" val="49082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9459694-2660-4110-B8BE-FE99ECAED0AC}"/>
              </a:ext>
            </a:extLst>
          </p:cNvPr>
          <p:cNvSpPr>
            <a:spLocks noGrp="1"/>
          </p:cNvSpPr>
          <p:nvPr>
            <p:ph type="subTitle" idx="1"/>
          </p:nvPr>
        </p:nvSpPr>
        <p:spPr>
          <a:xfrm>
            <a:off x="381000" y="361950"/>
            <a:ext cx="8382000" cy="4781550"/>
          </a:xfrm>
        </p:spPr>
        <p:txBody>
          <a:bodyPr>
            <a:normAutofit lnSpcReduction="10000"/>
          </a:bodyPr>
          <a:lstStyle/>
          <a:p>
            <a:pPr algn="l"/>
            <a:r>
              <a:rPr lang="en-US" baseline="30000" dirty="0"/>
              <a:t>Col 1.15-17 </a:t>
            </a:r>
            <a:r>
              <a:rPr lang="en-US" dirty="0"/>
              <a:t>He is the visible image of the invisible God. He is supreme over all creation, because in connection with him were created all things — in heaven and on earth, visible and invisible, whether thrones, lordships, rulers or authorities — </a:t>
            </a:r>
          </a:p>
        </p:txBody>
      </p:sp>
    </p:spTree>
    <p:extLst>
      <p:ext uri="{BB962C8B-B14F-4D97-AF65-F5344CB8AC3E}">
        <p14:creationId xmlns:p14="http://schemas.microsoft.com/office/powerpoint/2010/main" val="647530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9459694-2660-4110-B8BE-FE99ECAED0AC}"/>
              </a:ext>
            </a:extLst>
          </p:cNvPr>
          <p:cNvSpPr>
            <a:spLocks noGrp="1"/>
          </p:cNvSpPr>
          <p:nvPr>
            <p:ph type="subTitle" idx="1"/>
          </p:nvPr>
        </p:nvSpPr>
        <p:spPr>
          <a:xfrm>
            <a:off x="381000" y="361950"/>
            <a:ext cx="8382000" cy="4781550"/>
          </a:xfrm>
        </p:spPr>
        <p:txBody>
          <a:bodyPr/>
          <a:lstStyle/>
          <a:p>
            <a:pPr algn="l"/>
            <a:r>
              <a:rPr lang="en-US" dirty="0"/>
              <a:t>Perceiving His face is the basis of the </a:t>
            </a:r>
            <a:r>
              <a:rPr lang="en-US" dirty="0" err="1"/>
              <a:t>Aharonic</a:t>
            </a:r>
            <a:r>
              <a:rPr lang="en-US" dirty="0"/>
              <a:t> blessing:</a:t>
            </a:r>
          </a:p>
        </p:txBody>
      </p:sp>
    </p:spTree>
    <p:extLst>
      <p:ext uri="{BB962C8B-B14F-4D97-AF65-F5344CB8AC3E}">
        <p14:creationId xmlns:p14="http://schemas.microsoft.com/office/powerpoint/2010/main" val="21367934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9459694-2660-4110-B8BE-FE99ECAED0AC}"/>
              </a:ext>
            </a:extLst>
          </p:cNvPr>
          <p:cNvSpPr>
            <a:spLocks noGrp="1"/>
          </p:cNvSpPr>
          <p:nvPr>
            <p:ph type="subTitle" idx="1"/>
          </p:nvPr>
        </p:nvSpPr>
        <p:spPr>
          <a:xfrm>
            <a:off x="381000" y="361950"/>
            <a:ext cx="8382000" cy="4781550"/>
          </a:xfrm>
        </p:spPr>
        <p:txBody>
          <a:bodyPr>
            <a:normAutofit lnSpcReduction="10000"/>
          </a:bodyPr>
          <a:lstStyle/>
          <a:p>
            <a:pPr algn="r" rtl="1"/>
            <a:r>
              <a:rPr lang="he-IL" dirty="0"/>
              <a:t> </a:t>
            </a:r>
            <a:r>
              <a:rPr lang="he-IL" b="1" dirty="0">
                <a:latin typeface="David" panose="020E0502060401010101" pitchFamily="34" charset="-79"/>
                <a:cs typeface="David" panose="020E0502060401010101" pitchFamily="34" charset="-79"/>
              </a:rPr>
              <a:t>יָאֵר יְיָ פָּנָיו אֵלֶיךָ וִיחֻנֶּךָּ.  יִשָּׂא יְיָ פָּנָיו אֵלֶיךָ וְיָשֵׂם לְךָ שָׁלוֹם.</a:t>
            </a:r>
            <a:endParaRPr lang="en-US" b="1" dirty="0">
              <a:latin typeface="David" panose="020E0502060401010101" pitchFamily="34" charset="-79"/>
              <a:cs typeface="David" panose="020E0502060401010101" pitchFamily="34" charset="-79"/>
            </a:endParaRPr>
          </a:p>
          <a:p>
            <a:pPr algn="l"/>
            <a:r>
              <a:rPr lang="en-US" baseline="30000" dirty="0" err="1"/>
              <a:t>Bamidbar</a:t>
            </a:r>
            <a:r>
              <a:rPr lang="en-US" baseline="30000" dirty="0"/>
              <a:t>/Nu 6.24-26 </a:t>
            </a:r>
            <a:r>
              <a:rPr lang="en-US" cap="small" dirty="0"/>
              <a:t>Adoni</a:t>
            </a:r>
            <a:r>
              <a:rPr lang="en-US" dirty="0"/>
              <a:t> bless you and keep you! </a:t>
            </a:r>
            <a:r>
              <a:rPr lang="en-US" cap="small" dirty="0"/>
              <a:t>Adoni </a:t>
            </a:r>
            <a:r>
              <a:rPr lang="en-US" dirty="0"/>
              <a:t>make </a:t>
            </a:r>
            <a:r>
              <a:rPr lang="en-US" dirty="0">
                <a:solidFill>
                  <a:srgbClr val="FFFF99"/>
                </a:solidFill>
              </a:rPr>
              <a:t>His face to shine</a:t>
            </a:r>
            <a:r>
              <a:rPr lang="en-US" dirty="0"/>
              <a:t> on you and be gracious to you!</a:t>
            </a:r>
            <a:r>
              <a:rPr lang="en-US" baseline="30000" dirty="0"/>
              <a:t> </a:t>
            </a:r>
            <a:r>
              <a:rPr lang="en-US" cap="small" dirty="0"/>
              <a:t>Adoni </a:t>
            </a:r>
            <a:r>
              <a:rPr lang="en-US" dirty="0">
                <a:solidFill>
                  <a:srgbClr val="FFFF99"/>
                </a:solidFill>
              </a:rPr>
              <a:t>turn His face toward you</a:t>
            </a:r>
            <a:r>
              <a:rPr lang="en-US" dirty="0"/>
              <a:t> and grant you shalom!’</a:t>
            </a:r>
            <a:endParaRPr lang="en-US"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40599168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BFDCA-CB88-13FD-2DA5-9CC3C9E8142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8DF06A4-F869-A247-AA6F-2116E314A3D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FF173F01-8D70-90B0-A2EB-6C483D03B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21846864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2B305-B1BB-A48F-1C47-58B1CA232AA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2AC4CE8-354A-60FE-2192-7D57515B639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5D6F0A11-3EBB-0D76-AF3D-9A36404B6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219FEAF4-8BB4-4D89-5A04-8C7C04C44780}"/>
              </a:ext>
            </a:extLst>
          </p:cNvPr>
          <p:cNvSpPr txBox="1"/>
          <p:nvPr/>
        </p:nvSpPr>
        <p:spPr>
          <a:xfrm>
            <a:off x="198120" y="133350"/>
            <a:ext cx="8761373" cy="4401205"/>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The Fullness of all that G-d is</a:t>
            </a:r>
          </a:p>
          <a:p>
            <a:pPr marL="509588" indent="-509588" algn="l">
              <a:buFont typeface="+mj-lt"/>
              <a:buAutoNum type="arabicPeriod"/>
            </a:pPr>
            <a:r>
              <a:rPr lang="en-US" dirty="0">
                <a:effectLst>
                  <a:outerShdw blurRad="38100" dist="38100" dir="2700000" algn="tl">
                    <a:srgbClr val="000000">
                      <a:alpha val="43137"/>
                    </a:srgbClr>
                  </a:outerShdw>
                </a:effectLst>
              </a:rPr>
              <a:t>Timeless Revelation of His Glory</a:t>
            </a:r>
          </a:p>
          <a:p>
            <a:pPr marL="509588" indent="-509588" algn="l">
              <a:buFont typeface="+mj-lt"/>
              <a:buAutoNum type="arabicPeriod"/>
            </a:pPr>
            <a:r>
              <a:rPr lang="en-US" dirty="0">
                <a:effectLst>
                  <a:outerShdw blurRad="38100" dist="38100" dir="2700000" algn="tl">
                    <a:srgbClr val="000000">
                      <a:alpha val="43137"/>
                    </a:srgbClr>
                  </a:outerShdw>
                </a:effectLst>
              </a:rPr>
              <a:t>Medieval Revelation of His Glory</a:t>
            </a:r>
          </a:p>
          <a:p>
            <a:pPr marL="509588" indent="-509588" algn="l">
              <a:buFont typeface="+mj-lt"/>
              <a:buAutoNum type="arabicPeriod"/>
            </a:pPr>
            <a:r>
              <a:rPr lang="en-US" u="sng" dirty="0">
                <a:solidFill>
                  <a:srgbClr val="FFFF66"/>
                </a:solidFill>
                <a:effectLst>
                  <a:outerShdw blurRad="38100" dist="38100" dir="2700000" algn="tl">
                    <a:srgbClr val="000000">
                      <a:alpha val="43137"/>
                    </a:srgbClr>
                  </a:outerShdw>
                </a:effectLst>
              </a:rPr>
              <a:t>Application of Revelation of </a:t>
            </a:r>
          </a:p>
          <a:p>
            <a:pPr algn="l"/>
            <a:r>
              <a:rPr lang="en-US" dirty="0">
                <a:solidFill>
                  <a:srgbClr val="FFFF66"/>
                </a:solidFill>
                <a:effectLst>
                  <a:outerShdw blurRad="38100" dist="38100" dir="2700000" algn="tl">
                    <a:srgbClr val="000000">
                      <a:alpha val="43137"/>
                    </a:srgbClr>
                  </a:outerShdw>
                </a:effectLst>
              </a:rPr>
              <a:t>    </a:t>
            </a:r>
            <a:r>
              <a:rPr lang="en-US" u="sng" dirty="0">
                <a:solidFill>
                  <a:srgbClr val="FFFF66"/>
                </a:solidFill>
                <a:effectLst>
                  <a:outerShdw blurRad="38100" dist="38100" dir="2700000" algn="tl">
                    <a:srgbClr val="000000">
                      <a:alpha val="43137"/>
                    </a:srgbClr>
                  </a:outerShdw>
                </a:effectLst>
              </a:rPr>
              <a:t>His Glory</a:t>
            </a:r>
          </a:p>
          <a:p>
            <a:pPr algn="l"/>
            <a:r>
              <a:rPr lang="en-US" dirty="0">
                <a:effectLst>
                  <a:outerShdw blurRad="38100" dist="38100" dir="2700000" algn="tl">
                    <a:srgbClr val="000000">
                      <a:alpha val="43137"/>
                    </a:srgbClr>
                  </a:outerShdw>
                </a:effectLst>
              </a:rPr>
              <a:t>4. Outworking of the Revelation of </a:t>
            </a:r>
          </a:p>
          <a:p>
            <a:pPr algn="l"/>
            <a:r>
              <a:rPr lang="en-US" dirty="0">
                <a:effectLst>
                  <a:outerShdw blurRad="38100" dist="38100" dir="2700000" algn="tl">
                    <a:srgbClr val="000000">
                      <a:alpha val="43137"/>
                    </a:srgbClr>
                  </a:outerShdw>
                </a:effectLst>
              </a:rPr>
              <a:t>     His Glory</a:t>
            </a:r>
          </a:p>
        </p:txBody>
      </p:sp>
    </p:spTree>
    <p:extLst>
      <p:ext uri="{BB962C8B-B14F-4D97-AF65-F5344CB8AC3E}">
        <p14:creationId xmlns:p14="http://schemas.microsoft.com/office/powerpoint/2010/main" val="3035503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9459694-2660-4110-B8BE-FE99ECAED0AC}"/>
              </a:ext>
            </a:extLst>
          </p:cNvPr>
          <p:cNvSpPr>
            <a:spLocks noGrp="1"/>
          </p:cNvSpPr>
          <p:nvPr>
            <p:ph type="subTitle" idx="1"/>
          </p:nvPr>
        </p:nvSpPr>
        <p:spPr>
          <a:xfrm>
            <a:off x="381000" y="361950"/>
            <a:ext cx="8382000" cy="4781550"/>
          </a:xfrm>
        </p:spPr>
        <p:txBody>
          <a:bodyPr/>
          <a:lstStyle/>
          <a:p>
            <a:pPr algn="l"/>
            <a:r>
              <a:rPr lang="en-US" dirty="0"/>
              <a:t>A pillar of a believer’s life is how he / she perceives the welcoming face of Messiah.</a:t>
            </a:r>
          </a:p>
        </p:txBody>
      </p:sp>
    </p:spTree>
    <p:extLst>
      <p:ext uri="{BB962C8B-B14F-4D97-AF65-F5344CB8AC3E}">
        <p14:creationId xmlns:p14="http://schemas.microsoft.com/office/powerpoint/2010/main" val="32923745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9459694-2660-4110-B8BE-FE99ECAED0AC}"/>
              </a:ext>
            </a:extLst>
          </p:cNvPr>
          <p:cNvSpPr>
            <a:spLocks noGrp="1"/>
          </p:cNvSpPr>
          <p:nvPr>
            <p:ph type="subTitle" idx="1"/>
          </p:nvPr>
        </p:nvSpPr>
        <p:spPr>
          <a:xfrm>
            <a:off x="381000" y="361950"/>
            <a:ext cx="8382000" cy="4781550"/>
          </a:xfrm>
        </p:spPr>
        <p:txBody>
          <a:bodyPr/>
          <a:lstStyle/>
          <a:p>
            <a:pPr algn="l"/>
            <a:r>
              <a:rPr lang="en-US" baseline="30000" dirty="0" err="1"/>
              <a:t>T’hillim</a:t>
            </a:r>
            <a:r>
              <a:rPr lang="en-US" baseline="30000" dirty="0"/>
              <a:t> / Ps 27.4 </a:t>
            </a:r>
            <a:r>
              <a:rPr lang="en-US" dirty="0"/>
              <a:t>One thing have I asked of </a:t>
            </a:r>
            <a:r>
              <a:rPr lang="en-US" cap="small" dirty="0"/>
              <a:t>Adoni</a:t>
            </a:r>
            <a:r>
              <a:rPr lang="en-US" dirty="0"/>
              <a:t>, that will I seek: to dwell in the House of</a:t>
            </a:r>
            <a:r>
              <a:rPr lang="en-US" cap="small" dirty="0"/>
              <a:t> Adoni </a:t>
            </a:r>
            <a:r>
              <a:rPr lang="en-US" dirty="0"/>
              <a:t>all the days of my life, to behold the beauty of </a:t>
            </a:r>
            <a:r>
              <a:rPr lang="en-US" cap="small" dirty="0"/>
              <a:t>Adoni</a:t>
            </a:r>
            <a:r>
              <a:rPr lang="en-US" dirty="0"/>
              <a:t>, and to meditate in His Temple.</a:t>
            </a:r>
          </a:p>
        </p:txBody>
      </p:sp>
    </p:spTree>
    <p:extLst>
      <p:ext uri="{BB962C8B-B14F-4D97-AF65-F5344CB8AC3E}">
        <p14:creationId xmlns:p14="http://schemas.microsoft.com/office/powerpoint/2010/main" val="2307498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6A417-6EBC-3270-A37F-2E352FA2C00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D554693-2D61-35E2-B6BE-5FCAAE455253}"/>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C359581E-53A4-98BE-DBF0-6227C08D2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6294050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9459694-2660-4110-B8BE-FE99ECAED0AC}"/>
              </a:ext>
            </a:extLst>
          </p:cNvPr>
          <p:cNvSpPr>
            <a:spLocks noGrp="1"/>
          </p:cNvSpPr>
          <p:nvPr>
            <p:ph type="subTitle" idx="1"/>
          </p:nvPr>
        </p:nvSpPr>
        <p:spPr>
          <a:xfrm>
            <a:off x="381000" y="361950"/>
            <a:ext cx="8382000" cy="4781550"/>
          </a:xfrm>
        </p:spPr>
        <p:txBody>
          <a:bodyPr>
            <a:normAutofit lnSpcReduction="10000"/>
          </a:bodyPr>
          <a:lstStyle/>
          <a:p>
            <a:pPr algn="l"/>
            <a:r>
              <a:rPr lang="en-US" baseline="30000" dirty="0" err="1"/>
              <a:t>T’hillim</a:t>
            </a:r>
            <a:r>
              <a:rPr lang="en-US" baseline="30000" dirty="0"/>
              <a:t> / Ps 90.16-17 </a:t>
            </a:r>
            <a:r>
              <a:rPr lang="en-US" dirty="0"/>
              <a:t>Let Your work appear to Your servants, and </a:t>
            </a:r>
            <a:r>
              <a:rPr lang="en-US" u="sng" dirty="0">
                <a:solidFill>
                  <a:srgbClr val="FFFF66"/>
                </a:solidFill>
              </a:rPr>
              <a:t>Your splendor </a:t>
            </a:r>
            <a:r>
              <a:rPr lang="he-IL" sz="4400" b="1" u="sng" dirty="0">
                <a:solidFill>
                  <a:srgbClr val="FFFF66"/>
                </a:solidFill>
                <a:latin typeface="David" panose="020E0502060401010101" pitchFamily="34" charset="-79"/>
                <a:cs typeface="David" panose="020E0502060401010101" pitchFamily="34" charset="-79"/>
              </a:rPr>
              <a:t>הֲדָרְךָ</a:t>
            </a:r>
            <a:r>
              <a:rPr lang="en-US" u="sng" dirty="0">
                <a:solidFill>
                  <a:srgbClr val="FFFF66"/>
                </a:solidFill>
              </a:rPr>
              <a:t> </a:t>
            </a:r>
            <a:r>
              <a:rPr lang="en-US" i="1" u="sng" dirty="0" err="1">
                <a:solidFill>
                  <a:srgbClr val="FFFF66"/>
                </a:solidFill>
              </a:rPr>
              <a:t>hadarkha</a:t>
            </a:r>
            <a:r>
              <a:rPr lang="en-US" i="1" u="sng" dirty="0">
                <a:solidFill>
                  <a:srgbClr val="FFFF66"/>
                </a:solidFill>
              </a:rPr>
              <a:t> </a:t>
            </a:r>
            <a:r>
              <a:rPr lang="en-US" u="sng" dirty="0">
                <a:solidFill>
                  <a:srgbClr val="FFFF66"/>
                </a:solidFill>
              </a:rPr>
              <a:t>[glory, splendor, majesty] on their children</a:t>
            </a:r>
            <a:r>
              <a:rPr lang="en-US" dirty="0">
                <a:solidFill>
                  <a:srgbClr val="FFFF66"/>
                </a:solidFill>
              </a:rPr>
              <a:t>. </a:t>
            </a:r>
            <a:r>
              <a:rPr lang="en-US" dirty="0"/>
              <a:t>Let the </a:t>
            </a:r>
            <a:r>
              <a:rPr lang="he-IL" sz="4400" b="1" dirty="0">
                <a:latin typeface="David" panose="020E0502060401010101" pitchFamily="34" charset="-79"/>
                <a:cs typeface="David" panose="020E0502060401010101" pitchFamily="34" charset="-79"/>
              </a:rPr>
              <a:t>נֹעַם</a:t>
            </a:r>
            <a:r>
              <a:rPr lang="en-US" b="1" dirty="0">
                <a:latin typeface="David" panose="020E0502060401010101" pitchFamily="34" charset="-79"/>
                <a:cs typeface="David" panose="020E0502060401010101" pitchFamily="34" charset="-79"/>
              </a:rPr>
              <a:t> </a:t>
            </a:r>
            <a:r>
              <a:rPr lang="en-US" i="1" dirty="0" err="1"/>
              <a:t>noam</a:t>
            </a:r>
            <a:r>
              <a:rPr lang="en-US" i="1" dirty="0"/>
              <a:t> </a:t>
            </a:r>
            <a:r>
              <a:rPr lang="en-US" dirty="0"/>
              <a:t> beauty</a:t>
            </a:r>
            <a:r>
              <a:rPr lang="he-IL" dirty="0"/>
              <a:t>  </a:t>
            </a:r>
            <a:r>
              <a:rPr lang="en-US" dirty="0"/>
              <a:t>[</a:t>
            </a:r>
            <a:r>
              <a:rPr lang="en-US" dirty="0" err="1"/>
              <a:t>loveliness,kindness</a:t>
            </a:r>
            <a:r>
              <a:rPr lang="en-US" dirty="0"/>
              <a:t>, pleasantness, charm] of </a:t>
            </a:r>
            <a:r>
              <a:rPr lang="en-US" cap="small" dirty="0"/>
              <a:t>Adoni</a:t>
            </a:r>
            <a:r>
              <a:rPr lang="en-US" dirty="0"/>
              <a:t> our G-d be upon us. </a:t>
            </a:r>
          </a:p>
        </p:txBody>
      </p:sp>
    </p:spTree>
    <p:extLst>
      <p:ext uri="{BB962C8B-B14F-4D97-AF65-F5344CB8AC3E}">
        <p14:creationId xmlns:p14="http://schemas.microsoft.com/office/powerpoint/2010/main" val="14432627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9459694-2660-4110-B8BE-FE99ECAED0AC}"/>
              </a:ext>
            </a:extLst>
          </p:cNvPr>
          <p:cNvSpPr>
            <a:spLocks noGrp="1"/>
          </p:cNvSpPr>
          <p:nvPr>
            <p:ph type="subTitle" idx="1"/>
          </p:nvPr>
        </p:nvSpPr>
        <p:spPr>
          <a:xfrm>
            <a:off x="381000" y="361950"/>
            <a:ext cx="8382000" cy="4781550"/>
          </a:xfrm>
        </p:spPr>
        <p:txBody>
          <a:bodyPr/>
          <a:lstStyle/>
          <a:p>
            <a:pPr algn="l"/>
            <a:r>
              <a:rPr lang="en-US" baseline="30000" dirty="0"/>
              <a:t>2 Cor 4.6</a:t>
            </a:r>
            <a:r>
              <a:rPr lang="en-US" dirty="0"/>
              <a:t> For it is the God who once said, “Let light shine out of darkness,” who has made his light shine in our hearts, </a:t>
            </a:r>
            <a:r>
              <a:rPr lang="en-US" dirty="0">
                <a:solidFill>
                  <a:srgbClr val="FFFF99"/>
                </a:solidFill>
              </a:rPr>
              <a:t>the light of the knowledge of God’s glory shining in the face of the Messiah Yeshua.</a:t>
            </a:r>
          </a:p>
        </p:txBody>
      </p:sp>
    </p:spTree>
    <p:extLst>
      <p:ext uri="{BB962C8B-B14F-4D97-AF65-F5344CB8AC3E}">
        <p14:creationId xmlns:p14="http://schemas.microsoft.com/office/powerpoint/2010/main" val="9296637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10" y="361950"/>
            <a:ext cx="8381999" cy="4781550"/>
          </a:xfrm>
        </p:spPr>
        <p:txBody>
          <a:bodyPr>
            <a:normAutofit/>
          </a:bodyPr>
          <a:lstStyle/>
          <a:p>
            <a:pPr algn="l"/>
            <a:r>
              <a:rPr lang="en-US" dirty="0"/>
              <a:t>Seeing His face is the foundation of good.  </a:t>
            </a:r>
          </a:p>
        </p:txBody>
      </p:sp>
    </p:spTree>
    <p:extLst>
      <p:ext uri="{BB962C8B-B14F-4D97-AF65-F5344CB8AC3E}">
        <p14:creationId xmlns:p14="http://schemas.microsoft.com/office/powerpoint/2010/main" val="2831995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1C42C-7D8F-E92A-7DC1-412050B8A16D}"/>
            </a:ext>
          </a:extLst>
        </p:cNvPr>
        <p:cNvGrpSpPr/>
        <p:nvPr/>
      </p:nvGrpSpPr>
      <p:grpSpPr>
        <a:xfrm>
          <a:off x="0" y="0"/>
          <a:ext cx="0" cy="0"/>
          <a:chOff x="0" y="0"/>
          <a:chExt cx="0" cy="0"/>
        </a:xfrm>
      </p:grpSpPr>
      <p:sp>
        <p:nvSpPr>
          <p:cNvPr id="4" name="Subtitle 3">
            <a:extLst>
              <a:ext uri="{FF2B5EF4-FFF2-40B4-BE49-F238E27FC236}">
                <a16:creationId xmlns:a16="http://schemas.microsoft.com/office/drawing/2014/main" id="{E79D12B9-A9F3-DD9D-21BB-119FA292F6E4}"/>
              </a:ext>
            </a:extLst>
          </p:cNvPr>
          <p:cNvSpPr>
            <a:spLocks noGrp="1"/>
          </p:cNvSpPr>
          <p:nvPr>
            <p:ph type="subTitle" idx="1"/>
          </p:nvPr>
        </p:nvSpPr>
        <p:spPr>
          <a:xfrm>
            <a:off x="381010" y="361950"/>
            <a:ext cx="8381999" cy="4781550"/>
          </a:xfrm>
        </p:spPr>
        <p:txBody>
          <a:bodyPr>
            <a:normAutofit/>
          </a:bodyPr>
          <a:lstStyle/>
          <a:p>
            <a:pPr algn="l"/>
            <a:r>
              <a:rPr lang="en-US" baseline="30000" dirty="0"/>
              <a:t>2 Cor 3.18</a:t>
            </a:r>
            <a:r>
              <a:rPr lang="en-US" b="1" baseline="30000" dirty="0"/>
              <a:t> </a:t>
            </a:r>
            <a:r>
              <a:rPr lang="en-US" dirty="0"/>
              <a:t>So all of us, with faces unveiled, see as in a mirror the glory of the Lord; and we are </a:t>
            </a:r>
            <a:r>
              <a:rPr lang="en-US" u="sng" dirty="0">
                <a:solidFill>
                  <a:srgbClr val="FFFF66"/>
                </a:solidFill>
              </a:rPr>
              <a:t>being changed into his very image</a:t>
            </a:r>
            <a:r>
              <a:rPr lang="en-US" dirty="0"/>
              <a:t>, from one degree of glory to the next, by </a:t>
            </a:r>
            <a:r>
              <a:rPr lang="en-US" cap="small" dirty="0"/>
              <a:t>Adoni</a:t>
            </a:r>
            <a:r>
              <a:rPr lang="en-US" dirty="0"/>
              <a:t> the Spirit.</a:t>
            </a:r>
          </a:p>
        </p:txBody>
      </p:sp>
    </p:spTree>
    <p:extLst>
      <p:ext uri="{BB962C8B-B14F-4D97-AF65-F5344CB8AC3E}">
        <p14:creationId xmlns:p14="http://schemas.microsoft.com/office/powerpoint/2010/main" val="3601556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10" y="361950"/>
            <a:ext cx="8381999" cy="4781550"/>
          </a:xfrm>
        </p:spPr>
        <p:txBody>
          <a:bodyPr>
            <a:normAutofit fontScale="92500"/>
          </a:bodyPr>
          <a:lstStyle/>
          <a:p>
            <a:pPr algn="l"/>
            <a:r>
              <a:rPr lang="en-US" baseline="30000" dirty="0"/>
              <a:t>Phil 3.7-8</a:t>
            </a:r>
            <a:r>
              <a:rPr lang="en-US" dirty="0"/>
              <a:t> The things that used to be advantages for me, I have, because of the Messiah, come to consider a disadvantage. </a:t>
            </a:r>
            <a:r>
              <a:rPr lang="en-US" b="1" baseline="30000" dirty="0"/>
              <a:t> </a:t>
            </a:r>
            <a:r>
              <a:rPr lang="en-US" dirty="0"/>
              <a:t>Not only that, but I consider everything a disadvantage in comparison with the supreme value of knowing the Messiah Yeshua as my Lord.</a:t>
            </a:r>
          </a:p>
        </p:txBody>
      </p:sp>
    </p:spTree>
    <p:extLst>
      <p:ext uri="{BB962C8B-B14F-4D97-AF65-F5344CB8AC3E}">
        <p14:creationId xmlns:p14="http://schemas.microsoft.com/office/powerpoint/2010/main" val="26092883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9459694-2660-4110-B8BE-FE99ECAED0AC}"/>
              </a:ext>
            </a:extLst>
          </p:cNvPr>
          <p:cNvSpPr>
            <a:spLocks noGrp="1"/>
          </p:cNvSpPr>
          <p:nvPr>
            <p:ph type="subTitle" idx="1"/>
          </p:nvPr>
        </p:nvSpPr>
        <p:spPr>
          <a:xfrm>
            <a:off x="381000" y="361950"/>
            <a:ext cx="8382000" cy="4781550"/>
          </a:xfrm>
        </p:spPr>
        <p:txBody>
          <a:bodyPr/>
          <a:lstStyle/>
          <a:p>
            <a:pPr algn="l"/>
            <a:r>
              <a:rPr lang="en-US" dirty="0"/>
              <a:t>His Face is the source of joy.</a:t>
            </a:r>
          </a:p>
        </p:txBody>
      </p:sp>
    </p:spTree>
    <p:extLst>
      <p:ext uri="{BB962C8B-B14F-4D97-AF65-F5344CB8AC3E}">
        <p14:creationId xmlns:p14="http://schemas.microsoft.com/office/powerpoint/2010/main" val="23887916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9459694-2660-4110-B8BE-FE99ECAED0AC}"/>
              </a:ext>
            </a:extLst>
          </p:cNvPr>
          <p:cNvSpPr>
            <a:spLocks noGrp="1"/>
          </p:cNvSpPr>
          <p:nvPr>
            <p:ph type="subTitle" idx="1"/>
          </p:nvPr>
        </p:nvSpPr>
        <p:spPr>
          <a:xfrm>
            <a:off x="381000" y="361950"/>
            <a:ext cx="8382000" cy="4781550"/>
          </a:xfrm>
        </p:spPr>
        <p:txBody>
          <a:bodyPr>
            <a:normAutofit lnSpcReduction="10000"/>
          </a:bodyPr>
          <a:lstStyle/>
          <a:p>
            <a:pPr algn="l"/>
            <a:r>
              <a:rPr lang="en-US" b="1" baseline="30000" dirty="0" err="1"/>
              <a:t>T’hillim</a:t>
            </a:r>
            <a:r>
              <a:rPr lang="en-US" b="1" baseline="30000" dirty="0"/>
              <a:t>/Ps 4.7-9 </a:t>
            </a:r>
            <a:r>
              <a:rPr lang="en-US" dirty="0"/>
              <a:t>Many ask, “Who can show us some good?” </a:t>
            </a:r>
            <a:r>
              <a:rPr lang="en-US" cap="small" dirty="0"/>
              <a:t>Adoni</a:t>
            </a:r>
            <a:r>
              <a:rPr lang="en-US" dirty="0"/>
              <a:t>, </a:t>
            </a:r>
            <a:r>
              <a:rPr lang="en-US" dirty="0">
                <a:solidFill>
                  <a:srgbClr val="FFFF99"/>
                </a:solidFill>
              </a:rPr>
              <a:t>lift the light of your face over us!</a:t>
            </a:r>
            <a:br>
              <a:rPr lang="en-US" dirty="0"/>
            </a:br>
            <a:r>
              <a:rPr lang="en-US" dirty="0"/>
              <a:t>You have filled my heart with more joy than all their grain and new wine. </a:t>
            </a:r>
            <a:r>
              <a:rPr lang="en-US" b="1" baseline="30000" dirty="0"/>
              <a:t> </a:t>
            </a:r>
            <a:r>
              <a:rPr lang="en-US" dirty="0"/>
              <a:t>I will lie down and sleep in peace; for, </a:t>
            </a:r>
            <a:r>
              <a:rPr lang="en-US" cap="small" dirty="0"/>
              <a:t>Adoni</a:t>
            </a:r>
            <a:r>
              <a:rPr lang="en-US" dirty="0"/>
              <a:t>, you alone make me live securely.</a:t>
            </a:r>
          </a:p>
        </p:txBody>
      </p:sp>
    </p:spTree>
    <p:extLst>
      <p:ext uri="{BB962C8B-B14F-4D97-AF65-F5344CB8AC3E}">
        <p14:creationId xmlns:p14="http://schemas.microsoft.com/office/powerpoint/2010/main" val="12003205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9459694-2660-4110-B8BE-FE99ECAED0AC}"/>
              </a:ext>
            </a:extLst>
          </p:cNvPr>
          <p:cNvSpPr>
            <a:spLocks noGrp="1"/>
          </p:cNvSpPr>
          <p:nvPr>
            <p:ph type="subTitle" idx="1"/>
          </p:nvPr>
        </p:nvSpPr>
        <p:spPr>
          <a:xfrm>
            <a:off x="381000" y="361950"/>
            <a:ext cx="8382000" cy="4781550"/>
          </a:xfrm>
        </p:spPr>
        <p:txBody>
          <a:bodyPr/>
          <a:lstStyle/>
          <a:p>
            <a:pPr algn="l"/>
            <a:r>
              <a:rPr lang="en-US" dirty="0"/>
              <a:t>“Without having seen him, you love him. Without seeing him now, but trusting in him, you continue to be full of joy that is glorious beyond words</a:t>
            </a:r>
          </a:p>
        </p:txBody>
      </p:sp>
    </p:spTree>
    <p:extLst>
      <p:ext uri="{BB962C8B-B14F-4D97-AF65-F5344CB8AC3E}">
        <p14:creationId xmlns:p14="http://schemas.microsoft.com/office/powerpoint/2010/main" val="3033347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9459694-2660-4110-B8BE-FE99ECAED0AC}"/>
              </a:ext>
            </a:extLst>
          </p:cNvPr>
          <p:cNvSpPr>
            <a:spLocks noGrp="1"/>
          </p:cNvSpPr>
          <p:nvPr>
            <p:ph type="subTitle" idx="1"/>
          </p:nvPr>
        </p:nvSpPr>
        <p:spPr>
          <a:xfrm>
            <a:off x="381000" y="361950"/>
            <a:ext cx="8382000" cy="4781550"/>
          </a:xfrm>
        </p:spPr>
        <p:txBody>
          <a:bodyPr/>
          <a:lstStyle/>
          <a:p>
            <a:pPr algn="l"/>
            <a:r>
              <a:rPr lang="en-US" dirty="0"/>
              <a:t>Seeing His Face is the source motivation to conflict resolution. </a:t>
            </a:r>
          </a:p>
        </p:txBody>
      </p:sp>
    </p:spTree>
    <p:extLst>
      <p:ext uri="{BB962C8B-B14F-4D97-AF65-F5344CB8AC3E}">
        <p14:creationId xmlns:p14="http://schemas.microsoft.com/office/powerpoint/2010/main" val="14793224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9459694-2660-4110-B8BE-FE99ECAED0AC}"/>
              </a:ext>
            </a:extLst>
          </p:cNvPr>
          <p:cNvSpPr>
            <a:spLocks noGrp="1"/>
          </p:cNvSpPr>
          <p:nvPr>
            <p:ph type="subTitle" idx="1"/>
          </p:nvPr>
        </p:nvSpPr>
        <p:spPr>
          <a:xfrm>
            <a:off x="381000" y="361950"/>
            <a:ext cx="8382000" cy="4781550"/>
          </a:xfrm>
        </p:spPr>
        <p:txBody>
          <a:bodyPr>
            <a:normAutofit/>
          </a:bodyPr>
          <a:lstStyle/>
          <a:p>
            <a:pPr algn="l"/>
            <a:r>
              <a:rPr lang="en-US" baseline="30000" dirty="0" err="1"/>
              <a:t>Yn</a:t>
            </a:r>
            <a:r>
              <a:rPr lang="en-US" baseline="30000" dirty="0"/>
              <a:t> 17.3, 22-24 </a:t>
            </a:r>
            <a:r>
              <a:rPr lang="en-US" dirty="0"/>
              <a:t> Eternal life is this: </a:t>
            </a:r>
            <a:r>
              <a:rPr lang="en-US" dirty="0">
                <a:solidFill>
                  <a:srgbClr val="FFFF99"/>
                </a:solidFill>
              </a:rPr>
              <a:t>to know you</a:t>
            </a:r>
            <a:r>
              <a:rPr lang="en-US" dirty="0"/>
              <a:t>, the one true God, and him whom you sent, Yeshua the Messiah… </a:t>
            </a:r>
            <a:r>
              <a:rPr lang="en-US" dirty="0">
                <a:solidFill>
                  <a:srgbClr val="FFFF99"/>
                </a:solidFill>
              </a:rPr>
              <a:t>The glory which you have given to me, I have given to them;</a:t>
            </a:r>
            <a:r>
              <a:rPr lang="en-US" dirty="0"/>
              <a:t> so that they may be one, just as we are one — </a:t>
            </a:r>
            <a:r>
              <a:rPr lang="en-US" b="1" baseline="30000" dirty="0"/>
              <a:t> </a:t>
            </a:r>
            <a:endParaRPr lang="en-US" dirty="0"/>
          </a:p>
        </p:txBody>
      </p:sp>
    </p:spTree>
    <p:extLst>
      <p:ext uri="{BB962C8B-B14F-4D97-AF65-F5344CB8AC3E}">
        <p14:creationId xmlns:p14="http://schemas.microsoft.com/office/powerpoint/2010/main" val="660185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421F0-1767-3E55-6D27-A5C99EB911E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3F963DD-56DD-999C-0CA1-879681A2C22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5C89C82D-FA03-D0B0-ED15-6261342FF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A64D54BB-A284-30CA-67B3-29FA22E3A851}"/>
              </a:ext>
            </a:extLst>
          </p:cNvPr>
          <p:cNvSpPr txBox="1"/>
          <p:nvPr/>
        </p:nvSpPr>
        <p:spPr>
          <a:xfrm>
            <a:off x="198120" y="133350"/>
            <a:ext cx="8761373" cy="4401205"/>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The Fullness of all that G-d is</a:t>
            </a:r>
          </a:p>
          <a:p>
            <a:pPr marL="509588" indent="-509588" algn="l">
              <a:buFont typeface="+mj-lt"/>
              <a:buAutoNum type="arabicPeriod"/>
            </a:pPr>
            <a:r>
              <a:rPr lang="en-US" dirty="0">
                <a:solidFill>
                  <a:schemeClr val="tx1"/>
                </a:solidFill>
                <a:effectLst>
                  <a:outerShdw blurRad="38100" dist="38100" dir="2700000" algn="tl">
                    <a:srgbClr val="000000">
                      <a:alpha val="43137"/>
                    </a:srgbClr>
                  </a:outerShdw>
                </a:effectLst>
              </a:rPr>
              <a:t>Timeless Revelation of His Glory</a:t>
            </a:r>
          </a:p>
          <a:p>
            <a:pPr marL="509588" indent="-509588" algn="l">
              <a:buFont typeface="+mj-lt"/>
              <a:buAutoNum type="arabicPeriod"/>
            </a:pPr>
            <a:r>
              <a:rPr lang="en-US" dirty="0">
                <a:solidFill>
                  <a:schemeClr val="tx1"/>
                </a:solidFill>
                <a:effectLst>
                  <a:outerShdw blurRad="38100" dist="38100" dir="2700000" algn="tl">
                    <a:srgbClr val="000000">
                      <a:alpha val="43137"/>
                    </a:srgbClr>
                  </a:outerShdw>
                </a:effectLst>
              </a:rPr>
              <a:t>Medieval Revelation of His Glory</a:t>
            </a:r>
          </a:p>
          <a:p>
            <a:pPr marL="509588" indent="-509588" algn="l">
              <a:buFont typeface="+mj-lt"/>
              <a:buAutoNum type="arabicPeriod"/>
            </a:pPr>
            <a:r>
              <a:rPr lang="en-US" dirty="0">
                <a:solidFill>
                  <a:schemeClr val="tx1"/>
                </a:solidFill>
                <a:effectLst>
                  <a:outerShdw blurRad="38100" dist="38100" dir="2700000" algn="tl">
                    <a:srgbClr val="000000">
                      <a:alpha val="43137"/>
                    </a:srgbClr>
                  </a:outerShdw>
                </a:effectLst>
              </a:rPr>
              <a:t>Application of Revelation of </a:t>
            </a:r>
          </a:p>
          <a:p>
            <a:pPr algn="l"/>
            <a:r>
              <a:rPr lang="en-US" dirty="0">
                <a:solidFill>
                  <a:schemeClr val="tx1"/>
                </a:solidFill>
                <a:effectLst>
                  <a:outerShdw blurRad="38100" dist="38100" dir="2700000" algn="tl">
                    <a:srgbClr val="000000">
                      <a:alpha val="43137"/>
                    </a:srgbClr>
                  </a:outerShdw>
                </a:effectLst>
              </a:rPr>
              <a:t>    His Glory</a:t>
            </a:r>
          </a:p>
          <a:p>
            <a:pPr algn="l"/>
            <a:r>
              <a:rPr lang="en-US" dirty="0">
                <a:solidFill>
                  <a:schemeClr val="tx1"/>
                </a:solidFill>
                <a:effectLst>
                  <a:outerShdw blurRad="38100" dist="38100" dir="2700000" algn="tl">
                    <a:srgbClr val="000000">
                      <a:alpha val="43137"/>
                    </a:srgbClr>
                  </a:outerShdw>
                </a:effectLst>
              </a:rPr>
              <a:t>4. Outworking of the Revelation of </a:t>
            </a:r>
          </a:p>
          <a:p>
            <a:pPr algn="l"/>
            <a:r>
              <a:rPr lang="en-US" dirty="0">
                <a:solidFill>
                  <a:schemeClr val="tx1"/>
                </a:solidFill>
                <a:effectLst>
                  <a:outerShdw blurRad="38100" dist="38100" dir="2700000" algn="tl">
                    <a:srgbClr val="000000">
                      <a:alpha val="43137"/>
                    </a:srgbClr>
                  </a:outerShdw>
                </a:effectLst>
              </a:rPr>
              <a:t>     His Glory</a:t>
            </a:r>
          </a:p>
        </p:txBody>
      </p:sp>
    </p:spTree>
    <p:extLst>
      <p:ext uri="{BB962C8B-B14F-4D97-AF65-F5344CB8AC3E}">
        <p14:creationId xmlns:p14="http://schemas.microsoft.com/office/powerpoint/2010/main" val="15515043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9459694-2660-4110-B8BE-FE99ECAED0AC}"/>
              </a:ext>
            </a:extLst>
          </p:cNvPr>
          <p:cNvSpPr>
            <a:spLocks noGrp="1"/>
          </p:cNvSpPr>
          <p:nvPr>
            <p:ph type="subTitle" idx="1"/>
          </p:nvPr>
        </p:nvSpPr>
        <p:spPr>
          <a:xfrm>
            <a:off x="381000" y="361950"/>
            <a:ext cx="8382000" cy="4781550"/>
          </a:xfrm>
        </p:spPr>
        <p:txBody>
          <a:bodyPr>
            <a:normAutofit lnSpcReduction="10000"/>
          </a:bodyPr>
          <a:lstStyle/>
          <a:p>
            <a:pPr algn="l"/>
            <a:r>
              <a:rPr lang="en-US" baseline="30000" dirty="0" err="1"/>
              <a:t>Yn</a:t>
            </a:r>
            <a:r>
              <a:rPr lang="en-US" baseline="30000" dirty="0"/>
              <a:t> 17.3, 22-24 </a:t>
            </a:r>
            <a:r>
              <a:rPr lang="en-US" dirty="0"/>
              <a:t> </a:t>
            </a:r>
            <a:r>
              <a:rPr lang="en-US" b="1" baseline="30000" dirty="0"/>
              <a:t> </a:t>
            </a:r>
            <a:r>
              <a:rPr lang="en-US" dirty="0"/>
              <a:t>I united with them and you with me, </a:t>
            </a:r>
            <a:r>
              <a:rPr lang="en-US" dirty="0">
                <a:solidFill>
                  <a:srgbClr val="FFFF99"/>
                </a:solidFill>
              </a:rPr>
              <a:t>so that they may be completely one</a:t>
            </a:r>
            <a:r>
              <a:rPr lang="en-US" dirty="0"/>
              <a:t>, </a:t>
            </a:r>
            <a:r>
              <a:rPr lang="en-US" dirty="0">
                <a:solidFill>
                  <a:srgbClr val="FFFF99"/>
                </a:solidFill>
              </a:rPr>
              <a:t>and the world thus realize that you sent me</a:t>
            </a:r>
            <a:r>
              <a:rPr lang="en-US" dirty="0"/>
              <a:t>, and that you have loved them just as you have loved me.</a:t>
            </a:r>
            <a:r>
              <a:rPr lang="en-US" b="1" baseline="30000" dirty="0"/>
              <a:t> </a:t>
            </a:r>
            <a:r>
              <a:rPr lang="en-US" dirty="0"/>
              <a:t>“Father, I want those you have given me to be with me where I am; </a:t>
            </a:r>
          </a:p>
        </p:txBody>
      </p:sp>
    </p:spTree>
    <p:extLst>
      <p:ext uri="{BB962C8B-B14F-4D97-AF65-F5344CB8AC3E}">
        <p14:creationId xmlns:p14="http://schemas.microsoft.com/office/powerpoint/2010/main" val="36518029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9459694-2660-4110-B8BE-FE99ECAED0AC}"/>
              </a:ext>
            </a:extLst>
          </p:cNvPr>
          <p:cNvSpPr>
            <a:spLocks noGrp="1"/>
          </p:cNvSpPr>
          <p:nvPr>
            <p:ph type="subTitle" idx="1"/>
          </p:nvPr>
        </p:nvSpPr>
        <p:spPr>
          <a:xfrm>
            <a:off x="381000" y="361950"/>
            <a:ext cx="8382000" cy="4781550"/>
          </a:xfrm>
        </p:spPr>
        <p:txBody>
          <a:bodyPr>
            <a:normAutofit/>
          </a:bodyPr>
          <a:lstStyle/>
          <a:p>
            <a:pPr algn="l"/>
            <a:r>
              <a:rPr lang="en-US" baseline="30000" dirty="0" err="1"/>
              <a:t>Yn</a:t>
            </a:r>
            <a:r>
              <a:rPr lang="en-US" baseline="30000" dirty="0"/>
              <a:t> 17.3, 22-24 </a:t>
            </a:r>
            <a:r>
              <a:rPr lang="en-US" dirty="0"/>
              <a:t> </a:t>
            </a:r>
            <a:r>
              <a:rPr lang="en-US" b="1" baseline="30000" dirty="0"/>
              <a:t> </a:t>
            </a:r>
            <a:r>
              <a:rPr lang="en-US" dirty="0"/>
              <a:t>so that </a:t>
            </a:r>
            <a:r>
              <a:rPr lang="en-US" dirty="0">
                <a:solidFill>
                  <a:srgbClr val="FFFF99"/>
                </a:solidFill>
              </a:rPr>
              <a:t>they may see my glory</a:t>
            </a:r>
            <a:r>
              <a:rPr lang="en-US" dirty="0"/>
              <a:t>, which you have given me because you loved me before the creation of the world. </a:t>
            </a:r>
          </a:p>
          <a:p>
            <a:pPr algn="l"/>
            <a:endParaRPr lang="en-US" dirty="0"/>
          </a:p>
        </p:txBody>
      </p:sp>
    </p:spTree>
    <p:extLst>
      <p:ext uri="{BB962C8B-B14F-4D97-AF65-F5344CB8AC3E}">
        <p14:creationId xmlns:p14="http://schemas.microsoft.com/office/powerpoint/2010/main" val="24175729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9459694-2660-4110-B8BE-FE99ECAED0AC}"/>
              </a:ext>
            </a:extLst>
          </p:cNvPr>
          <p:cNvSpPr>
            <a:spLocks noGrp="1"/>
          </p:cNvSpPr>
          <p:nvPr>
            <p:ph type="subTitle" idx="1"/>
          </p:nvPr>
        </p:nvSpPr>
        <p:spPr>
          <a:xfrm>
            <a:off x="381000" y="361950"/>
            <a:ext cx="8382000" cy="4781550"/>
          </a:xfrm>
        </p:spPr>
        <p:txBody>
          <a:bodyPr/>
          <a:lstStyle/>
          <a:p>
            <a:pPr algn="l"/>
            <a:r>
              <a:rPr lang="en-US" dirty="0"/>
              <a:t>His Face is the source motivation to GO, to reach out.</a:t>
            </a:r>
          </a:p>
        </p:txBody>
      </p:sp>
    </p:spTree>
    <p:extLst>
      <p:ext uri="{BB962C8B-B14F-4D97-AF65-F5344CB8AC3E}">
        <p14:creationId xmlns:p14="http://schemas.microsoft.com/office/powerpoint/2010/main" val="16544570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9459694-2660-4110-B8BE-FE99ECAED0AC}"/>
              </a:ext>
            </a:extLst>
          </p:cNvPr>
          <p:cNvSpPr>
            <a:spLocks noGrp="1"/>
          </p:cNvSpPr>
          <p:nvPr>
            <p:ph type="subTitle" idx="1"/>
          </p:nvPr>
        </p:nvSpPr>
        <p:spPr>
          <a:xfrm>
            <a:off x="381000" y="361950"/>
            <a:ext cx="8382000" cy="4781550"/>
          </a:xfrm>
        </p:spPr>
        <p:txBody>
          <a:bodyPr/>
          <a:lstStyle/>
          <a:p>
            <a:pPr algn="l"/>
            <a:r>
              <a:rPr lang="en-US" baseline="30000" dirty="0" err="1"/>
              <a:t>Yesh</a:t>
            </a:r>
            <a:r>
              <a:rPr lang="en-US" baseline="30000" dirty="0"/>
              <a:t>/Is 6  </a:t>
            </a:r>
            <a:r>
              <a:rPr lang="en-US" dirty="0"/>
              <a:t>In the year of King ‘</a:t>
            </a:r>
            <a:r>
              <a:rPr lang="en-US" dirty="0" err="1"/>
              <a:t>Uziyahu’s</a:t>
            </a:r>
            <a:r>
              <a:rPr lang="en-US" dirty="0"/>
              <a:t> death I saw </a:t>
            </a:r>
            <a:r>
              <a:rPr lang="en-US" cap="small" dirty="0"/>
              <a:t>Adoni</a:t>
            </a:r>
            <a:r>
              <a:rPr lang="en-US" dirty="0"/>
              <a:t> sitting on a high, lofty throne! … Seraphs [cried] “Holy, holy, holy, is </a:t>
            </a:r>
            <a:r>
              <a:rPr lang="en-US" cap="small" dirty="0"/>
              <a:t>Adoni</a:t>
            </a:r>
            <a:r>
              <a:rPr lang="en-US" dirty="0"/>
              <a:t>-</a:t>
            </a:r>
            <a:r>
              <a:rPr lang="en-US" dirty="0" err="1"/>
              <a:t>Tzva’ot</a:t>
            </a:r>
            <a:r>
              <a:rPr lang="en-US" dirty="0"/>
              <a:t>!  The whole earth is full of His glory…So I said, “</a:t>
            </a:r>
            <a:r>
              <a:rPr lang="en-US" i="1" dirty="0" err="1"/>
              <a:t>Hineni</a:t>
            </a:r>
            <a:r>
              <a:rPr lang="en-US" dirty="0"/>
              <a:t>. Send me.”</a:t>
            </a:r>
          </a:p>
        </p:txBody>
      </p:sp>
    </p:spTree>
    <p:extLst>
      <p:ext uri="{BB962C8B-B14F-4D97-AF65-F5344CB8AC3E}">
        <p14:creationId xmlns:p14="http://schemas.microsoft.com/office/powerpoint/2010/main" val="33644476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9459694-2660-4110-B8BE-FE99ECAED0AC}"/>
              </a:ext>
            </a:extLst>
          </p:cNvPr>
          <p:cNvSpPr>
            <a:spLocks noGrp="1"/>
          </p:cNvSpPr>
          <p:nvPr>
            <p:ph type="subTitle" idx="1"/>
          </p:nvPr>
        </p:nvSpPr>
        <p:spPr>
          <a:xfrm>
            <a:off x="381000" y="361950"/>
            <a:ext cx="8382000" cy="4781550"/>
          </a:xfrm>
        </p:spPr>
        <p:txBody>
          <a:bodyPr>
            <a:normAutofit fontScale="92500"/>
          </a:bodyPr>
          <a:lstStyle/>
          <a:p>
            <a:pPr algn="l"/>
            <a:r>
              <a:rPr lang="en-US" baseline="30000" dirty="0"/>
              <a:t>Rev. 20.11</a:t>
            </a:r>
            <a:r>
              <a:rPr lang="en-US" dirty="0"/>
              <a:t> Then I saw a great white throne and the one who is seated on it. </a:t>
            </a:r>
            <a:r>
              <a:rPr lang="en-US" dirty="0">
                <a:solidFill>
                  <a:srgbClr val="FFFF99"/>
                </a:solidFill>
              </a:rPr>
              <a:t>Before his face both earth and heaven fled away</a:t>
            </a:r>
            <a:r>
              <a:rPr lang="en-US" dirty="0"/>
              <a:t>, and no place was found for them…Anyone whose name was not found written in the Book of Life was hurled into the lake of fire.</a:t>
            </a:r>
            <a:endParaRPr lang="en-US" baseline="30000" dirty="0"/>
          </a:p>
        </p:txBody>
      </p:sp>
    </p:spTree>
    <p:extLst>
      <p:ext uri="{BB962C8B-B14F-4D97-AF65-F5344CB8AC3E}">
        <p14:creationId xmlns:p14="http://schemas.microsoft.com/office/powerpoint/2010/main" val="11882907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10" y="361950"/>
            <a:ext cx="8381999" cy="4781550"/>
          </a:xfrm>
        </p:spPr>
        <p:txBody>
          <a:bodyPr>
            <a:normAutofit/>
          </a:bodyPr>
          <a:lstStyle/>
          <a:p>
            <a:pPr algn="l"/>
            <a:r>
              <a:rPr lang="en-US" dirty="0"/>
              <a:t> Seeing His face is the motivation to purity.</a:t>
            </a:r>
          </a:p>
        </p:txBody>
      </p:sp>
    </p:spTree>
    <p:extLst>
      <p:ext uri="{BB962C8B-B14F-4D97-AF65-F5344CB8AC3E}">
        <p14:creationId xmlns:p14="http://schemas.microsoft.com/office/powerpoint/2010/main" val="142051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9459694-2660-4110-B8BE-FE99ECAED0AC}"/>
              </a:ext>
            </a:extLst>
          </p:cNvPr>
          <p:cNvSpPr>
            <a:spLocks noGrp="1"/>
          </p:cNvSpPr>
          <p:nvPr>
            <p:ph type="subTitle" idx="1"/>
          </p:nvPr>
        </p:nvSpPr>
        <p:spPr>
          <a:xfrm>
            <a:off x="381000" y="361950"/>
            <a:ext cx="8382000" cy="4781550"/>
          </a:xfrm>
        </p:spPr>
        <p:txBody>
          <a:bodyPr/>
          <a:lstStyle/>
          <a:p>
            <a:pPr algn="l"/>
            <a:r>
              <a:rPr lang="en-US" baseline="30000" dirty="0"/>
              <a:t>1 </a:t>
            </a:r>
            <a:r>
              <a:rPr lang="en-US" baseline="30000" dirty="0" err="1"/>
              <a:t>Yn</a:t>
            </a:r>
            <a:r>
              <a:rPr lang="en-US" baseline="30000" dirty="0"/>
              <a:t> 3.2-3 </a:t>
            </a:r>
            <a:r>
              <a:rPr lang="en-US" dirty="0"/>
              <a:t>We shall be like Him, because </a:t>
            </a:r>
            <a:r>
              <a:rPr lang="en-US" dirty="0">
                <a:solidFill>
                  <a:srgbClr val="FFFF99"/>
                </a:solidFill>
              </a:rPr>
              <a:t>we will see Him just as He is</a:t>
            </a:r>
            <a:r>
              <a:rPr lang="en-US" dirty="0"/>
              <a:t>. Everyone who has this hope in Him purifies himself, just as He is pure.</a:t>
            </a:r>
          </a:p>
          <a:p>
            <a:pPr algn="l"/>
            <a:r>
              <a:rPr lang="en-US" baseline="30000" dirty="0" err="1"/>
              <a:t>Mtt</a:t>
            </a:r>
            <a:r>
              <a:rPr lang="en-US" baseline="30000" dirty="0"/>
              <a:t> 5.8 </a:t>
            </a:r>
            <a:r>
              <a:rPr lang="en-US" dirty="0"/>
              <a:t>“How blessed are the pure in heart! for </a:t>
            </a:r>
            <a:r>
              <a:rPr lang="en-US" dirty="0">
                <a:solidFill>
                  <a:srgbClr val="FFFF99"/>
                </a:solidFill>
              </a:rPr>
              <a:t>they will see God</a:t>
            </a:r>
            <a:r>
              <a:rPr lang="en-US" dirty="0"/>
              <a:t>.</a:t>
            </a:r>
          </a:p>
        </p:txBody>
      </p:sp>
    </p:spTree>
    <p:extLst>
      <p:ext uri="{BB962C8B-B14F-4D97-AF65-F5344CB8AC3E}">
        <p14:creationId xmlns:p14="http://schemas.microsoft.com/office/powerpoint/2010/main" val="4181205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10" y="361950"/>
            <a:ext cx="8381999" cy="4781550"/>
          </a:xfrm>
        </p:spPr>
        <p:txBody>
          <a:bodyPr>
            <a:normAutofit/>
          </a:bodyPr>
          <a:lstStyle/>
          <a:p>
            <a:pPr algn="l"/>
            <a:r>
              <a:rPr lang="en-US" dirty="0"/>
              <a:t>Look within you’ll be depressed.</a:t>
            </a:r>
          </a:p>
          <a:p>
            <a:pPr algn="l"/>
            <a:r>
              <a:rPr lang="en-US" dirty="0"/>
              <a:t>Look around you’ll be distressed.</a:t>
            </a:r>
          </a:p>
          <a:p>
            <a:pPr algn="l"/>
            <a:r>
              <a:rPr lang="en-US" dirty="0"/>
              <a:t>Look to Yeshua and you’ll be at rest, and blessed!</a:t>
            </a:r>
          </a:p>
        </p:txBody>
      </p:sp>
    </p:spTree>
    <p:extLst>
      <p:ext uri="{BB962C8B-B14F-4D97-AF65-F5344CB8AC3E}">
        <p14:creationId xmlns:p14="http://schemas.microsoft.com/office/powerpoint/2010/main" val="20449125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70DC0-E5AE-A73A-5370-292215BCA92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EDB1133-FD21-0396-2348-B08B15438BAF}"/>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DD834793-530A-3A09-3409-5D396D9DB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25117557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D461E-3731-47F8-AA2E-F030F1F1BE1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F62B590-BB14-1473-BCD4-1C65DB22158F}"/>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4AEBF595-1C53-013E-E821-36F3517DE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24B80CD2-EFBD-B502-C6E4-8BA72024840B}"/>
              </a:ext>
            </a:extLst>
          </p:cNvPr>
          <p:cNvSpPr txBox="1"/>
          <p:nvPr/>
        </p:nvSpPr>
        <p:spPr>
          <a:xfrm>
            <a:off x="198120" y="133350"/>
            <a:ext cx="8761373" cy="563231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The Fullness of all that G-d is</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Timeless Revelation of His Glory</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Medieval Revelation of His Glory</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Application of Revelation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    His Glory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4. </a:t>
            </a:r>
            <a:r>
              <a:rPr kumimoji="0" lang="en-US" sz="4000" b="0" i="0" u="sng"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rial Rounded MT Bold" pitchFamily="34" charset="0"/>
                <a:ea typeface="+mn-ea"/>
                <a:cs typeface="Arial" charset="0"/>
              </a:rPr>
              <a:t>Outworking of the Revelation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rial Rounded MT Bold" pitchFamily="34" charset="0"/>
                <a:ea typeface="+mn-ea"/>
                <a:cs typeface="Arial" charset="0"/>
              </a:rPr>
              <a:t>     </a:t>
            </a:r>
            <a:r>
              <a:rPr kumimoji="0" lang="en-US" sz="4000" b="0" i="0" u="sng"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rial Rounded MT Bold" pitchFamily="34" charset="0"/>
                <a:ea typeface="+mn-ea"/>
                <a:cs typeface="Arial" charset="0"/>
              </a:rPr>
              <a:t>His Glory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endParaRP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endPar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3053803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14B0A-3DE4-44E8-5BB9-9E75C9A0E92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14AEA88-75D9-2461-C152-310B8323CF49}"/>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03532AC5-9355-7A5F-352A-CAA2D5B03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B88C4A3C-0E40-16A3-C16F-6345E3603FA7}"/>
              </a:ext>
            </a:extLst>
          </p:cNvPr>
          <p:cNvSpPr txBox="1"/>
          <p:nvPr/>
        </p:nvSpPr>
        <p:spPr>
          <a:xfrm>
            <a:off x="198120" y="133350"/>
            <a:ext cx="8761373" cy="4401205"/>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The Fullness of all that G-d is</a:t>
            </a:r>
          </a:p>
          <a:p>
            <a:pPr marL="509588" indent="-509588" algn="l">
              <a:buFont typeface="+mj-lt"/>
              <a:buAutoNum type="arabicPeriod"/>
            </a:pPr>
            <a:r>
              <a:rPr lang="en-US" u="sng" dirty="0">
                <a:solidFill>
                  <a:srgbClr val="FFFF66"/>
                </a:solidFill>
                <a:effectLst>
                  <a:outerShdw blurRad="38100" dist="38100" dir="2700000" algn="tl">
                    <a:srgbClr val="000000">
                      <a:alpha val="43137"/>
                    </a:srgbClr>
                  </a:outerShdw>
                </a:effectLst>
              </a:rPr>
              <a:t>Timeless Revelation of His Glory</a:t>
            </a:r>
          </a:p>
          <a:p>
            <a:pPr marL="509588" indent="-509588" algn="l">
              <a:buFont typeface="+mj-lt"/>
              <a:buAutoNum type="arabicPeriod"/>
            </a:pPr>
            <a:r>
              <a:rPr lang="en-US" dirty="0">
                <a:solidFill>
                  <a:schemeClr val="tx1"/>
                </a:solidFill>
                <a:effectLst>
                  <a:outerShdw blurRad="38100" dist="38100" dir="2700000" algn="tl">
                    <a:srgbClr val="000000">
                      <a:alpha val="43137"/>
                    </a:srgbClr>
                  </a:outerShdw>
                </a:effectLst>
              </a:rPr>
              <a:t>Medieval Revelation of His Glory</a:t>
            </a:r>
          </a:p>
          <a:p>
            <a:pPr marL="509588" indent="-509588" algn="l">
              <a:buFont typeface="+mj-lt"/>
              <a:buAutoNum type="arabicPeriod"/>
            </a:pPr>
            <a:r>
              <a:rPr lang="en-US" dirty="0">
                <a:solidFill>
                  <a:schemeClr val="tx1"/>
                </a:solidFill>
                <a:effectLst>
                  <a:outerShdw blurRad="38100" dist="38100" dir="2700000" algn="tl">
                    <a:srgbClr val="000000">
                      <a:alpha val="43137"/>
                    </a:srgbClr>
                  </a:outerShdw>
                </a:effectLst>
              </a:rPr>
              <a:t>Application of Revelation of </a:t>
            </a:r>
          </a:p>
          <a:p>
            <a:pPr algn="l"/>
            <a:r>
              <a:rPr lang="en-US" dirty="0">
                <a:solidFill>
                  <a:schemeClr val="tx1"/>
                </a:solidFill>
                <a:effectLst>
                  <a:outerShdw blurRad="38100" dist="38100" dir="2700000" algn="tl">
                    <a:srgbClr val="000000">
                      <a:alpha val="43137"/>
                    </a:srgbClr>
                  </a:outerShdw>
                </a:effectLst>
              </a:rPr>
              <a:t>    His Glory</a:t>
            </a:r>
          </a:p>
          <a:p>
            <a:pPr algn="l"/>
            <a:r>
              <a:rPr lang="en-US" dirty="0">
                <a:solidFill>
                  <a:schemeClr val="tx1"/>
                </a:solidFill>
                <a:effectLst>
                  <a:outerShdw blurRad="38100" dist="38100" dir="2700000" algn="tl">
                    <a:srgbClr val="000000">
                      <a:alpha val="43137"/>
                    </a:srgbClr>
                  </a:outerShdw>
                </a:effectLst>
              </a:rPr>
              <a:t>4. Outworking of the Revelation of </a:t>
            </a:r>
          </a:p>
          <a:p>
            <a:pPr algn="l"/>
            <a:r>
              <a:rPr lang="en-US" dirty="0">
                <a:solidFill>
                  <a:schemeClr val="tx1"/>
                </a:solidFill>
                <a:effectLst>
                  <a:outerShdw blurRad="38100" dist="38100" dir="2700000" algn="tl">
                    <a:srgbClr val="000000">
                      <a:alpha val="43137"/>
                    </a:srgbClr>
                  </a:outerShdw>
                </a:effectLst>
              </a:rPr>
              <a:t>     His Glory</a:t>
            </a:r>
          </a:p>
        </p:txBody>
      </p:sp>
    </p:spTree>
    <p:extLst>
      <p:ext uri="{BB962C8B-B14F-4D97-AF65-F5344CB8AC3E}">
        <p14:creationId xmlns:p14="http://schemas.microsoft.com/office/powerpoint/2010/main" val="23120156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C39BE-961E-76F2-AAC1-72419F7DC73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23285D6-C1AB-2FC0-8B51-F3B490A1EE39}"/>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AB563723-8375-D55F-C3E8-3E29D954C221}"/>
              </a:ext>
            </a:extLst>
          </p:cNvPr>
          <p:cNvPicPr>
            <a:picLocks noChangeAspect="1"/>
          </p:cNvPicPr>
          <p:nvPr/>
        </p:nvPicPr>
        <p:blipFill>
          <a:blip r:embed="rId3"/>
          <a:stretch>
            <a:fillRect/>
          </a:stretch>
        </p:blipFill>
        <p:spPr>
          <a:xfrm>
            <a:off x="-2773" y="21446"/>
            <a:ext cx="9231987" cy="3998104"/>
          </a:xfrm>
          <a:prstGeom prst="rect">
            <a:avLst/>
          </a:prstGeom>
        </p:spPr>
      </p:pic>
    </p:spTree>
    <p:extLst>
      <p:ext uri="{BB962C8B-B14F-4D97-AF65-F5344CB8AC3E}">
        <p14:creationId xmlns:p14="http://schemas.microsoft.com/office/powerpoint/2010/main" val="25958693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D5499-94A9-44ED-D243-4E024F53A92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1678583-90DD-32EC-7564-CF1F5211899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56602F0A-56C7-B50B-F699-FAEBA2261763}"/>
              </a:ext>
            </a:extLst>
          </p:cNvPr>
          <p:cNvPicPr>
            <a:picLocks noChangeAspect="1"/>
          </p:cNvPicPr>
          <p:nvPr/>
        </p:nvPicPr>
        <p:blipFill>
          <a:blip r:embed="rId3"/>
          <a:stretch>
            <a:fillRect/>
          </a:stretch>
        </p:blipFill>
        <p:spPr>
          <a:xfrm>
            <a:off x="3802673" y="-33488"/>
            <a:ext cx="5341327" cy="5143500"/>
          </a:xfrm>
          <a:prstGeom prst="rect">
            <a:avLst/>
          </a:prstGeom>
        </p:spPr>
      </p:pic>
      <p:sp>
        <p:nvSpPr>
          <p:cNvPr id="5" name="TextBox 4">
            <a:extLst>
              <a:ext uri="{FF2B5EF4-FFF2-40B4-BE49-F238E27FC236}">
                <a16:creationId xmlns:a16="http://schemas.microsoft.com/office/drawing/2014/main" id="{4ED721DE-C285-08F2-CDC8-9BFACB071E89}"/>
              </a:ext>
            </a:extLst>
          </p:cNvPr>
          <p:cNvSpPr txBox="1"/>
          <p:nvPr/>
        </p:nvSpPr>
        <p:spPr>
          <a:xfrm>
            <a:off x="0" y="100063"/>
            <a:ext cx="3451009" cy="2554545"/>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Tuesday, </a:t>
            </a:r>
          </a:p>
          <a:p>
            <a:pPr algn="l"/>
            <a:r>
              <a:rPr lang="en-US" dirty="0">
                <a:solidFill>
                  <a:schemeClr val="tx1"/>
                </a:solidFill>
                <a:effectLst>
                  <a:outerShdw blurRad="38100" dist="38100" dir="2700000" algn="tl">
                    <a:srgbClr val="000000">
                      <a:alpha val="43137"/>
                    </a:srgbClr>
                  </a:outerShdw>
                </a:effectLst>
              </a:rPr>
              <a:t>Mar 10</a:t>
            </a:r>
          </a:p>
          <a:p>
            <a:pPr algn="l"/>
            <a:r>
              <a:rPr lang="en-US" dirty="0">
                <a:solidFill>
                  <a:schemeClr val="tx1"/>
                </a:solidFill>
                <a:effectLst>
                  <a:outerShdw blurRad="38100" dist="38100" dir="2700000" algn="tl">
                    <a:srgbClr val="000000">
                      <a:alpha val="43137"/>
                    </a:srgbClr>
                  </a:outerShdw>
                </a:effectLst>
              </a:rPr>
              <a:t>Roe Ave &amp; </a:t>
            </a:r>
          </a:p>
          <a:p>
            <a:pPr algn="l"/>
            <a:r>
              <a:rPr lang="en-US" dirty="0">
                <a:solidFill>
                  <a:schemeClr val="tx1"/>
                </a:solidFill>
                <a:effectLst>
                  <a:outerShdw blurRad="38100" dist="38100" dir="2700000" algn="tl">
                    <a:srgbClr val="000000">
                      <a:alpha val="43137"/>
                    </a:srgbClr>
                  </a:outerShdw>
                </a:effectLst>
              </a:rPr>
              <a:t>College Blvd.</a:t>
            </a:r>
          </a:p>
        </p:txBody>
      </p:sp>
    </p:spTree>
    <p:extLst>
      <p:ext uri="{BB962C8B-B14F-4D97-AF65-F5344CB8AC3E}">
        <p14:creationId xmlns:p14="http://schemas.microsoft.com/office/powerpoint/2010/main" val="8470155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474F4-DE9B-FEF2-87AD-018F311F5C1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9F8805B-23EC-B948-E7AC-4F8EA789216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sp>
        <p:nvSpPr>
          <p:cNvPr id="5" name="TextBox 4">
            <a:extLst>
              <a:ext uri="{FF2B5EF4-FFF2-40B4-BE49-F238E27FC236}">
                <a16:creationId xmlns:a16="http://schemas.microsoft.com/office/drawing/2014/main" id="{1A818BA4-4698-2456-84E8-CEC068E20AE4}"/>
              </a:ext>
            </a:extLst>
          </p:cNvPr>
          <p:cNvSpPr txBox="1"/>
          <p:nvPr/>
        </p:nvSpPr>
        <p:spPr>
          <a:xfrm>
            <a:off x="4114800" y="84221"/>
            <a:ext cx="4211089"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Tuesday, Mar 10</a:t>
            </a:r>
          </a:p>
        </p:txBody>
      </p:sp>
      <p:pic>
        <p:nvPicPr>
          <p:cNvPr id="7" name="Picture 6">
            <a:extLst>
              <a:ext uri="{FF2B5EF4-FFF2-40B4-BE49-F238E27FC236}">
                <a16:creationId xmlns:a16="http://schemas.microsoft.com/office/drawing/2014/main" id="{EC0CC266-9792-ECF9-E544-E55E6CC7A004}"/>
              </a:ext>
            </a:extLst>
          </p:cNvPr>
          <p:cNvPicPr>
            <a:picLocks noChangeAspect="1"/>
          </p:cNvPicPr>
          <p:nvPr/>
        </p:nvPicPr>
        <p:blipFill>
          <a:blip r:embed="rId3"/>
          <a:stretch>
            <a:fillRect/>
          </a:stretch>
        </p:blipFill>
        <p:spPr>
          <a:xfrm>
            <a:off x="-1" y="84221"/>
            <a:ext cx="9194803" cy="4947721"/>
          </a:xfrm>
          <a:prstGeom prst="rect">
            <a:avLst/>
          </a:prstGeom>
        </p:spPr>
      </p:pic>
    </p:spTree>
    <p:extLst>
      <p:ext uri="{BB962C8B-B14F-4D97-AF65-F5344CB8AC3E}">
        <p14:creationId xmlns:p14="http://schemas.microsoft.com/office/powerpoint/2010/main" val="35968538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B14F5-9A73-48FB-C57B-9CFA13BBA83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CB60CF1-5014-8E85-FAEC-B06522918B6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3A604AD-018D-E5F1-08E5-C8443A610A87}"/>
              </a:ext>
            </a:extLst>
          </p:cNvPr>
          <p:cNvPicPr>
            <a:picLocks noChangeAspect="1"/>
          </p:cNvPicPr>
          <p:nvPr/>
        </p:nvPicPr>
        <p:blipFill>
          <a:blip r:embed="rId3"/>
          <a:stretch>
            <a:fillRect/>
          </a:stretch>
        </p:blipFill>
        <p:spPr>
          <a:xfrm>
            <a:off x="-93417" y="0"/>
            <a:ext cx="9330836" cy="5143500"/>
          </a:xfrm>
          <a:prstGeom prst="rect">
            <a:avLst/>
          </a:prstGeom>
        </p:spPr>
      </p:pic>
      <p:sp>
        <p:nvSpPr>
          <p:cNvPr id="5" name="TextBox 4">
            <a:extLst>
              <a:ext uri="{FF2B5EF4-FFF2-40B4-BE49-F238E27FC236}">
                <a16:creationId xmlns:a16="http://schemas.microsoft.com/office/drawing/2014/main" id="{6B7ED279-DB29-25A3-9108-1A8E0E1455DF}"/>
              </a:ext>
            </a:extLst>
          </p:cNvPr>
          <p:cNvSpPr txBox="1"/>
          <p:nvPr/>
        </p:nvSpPr>
        <p:spPr>
          <a:xfrm>
            <a:off x="1203034" y="361950"/>
            <a:ext cx="4211089"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Tuesday, Mar 10</a:t>
            </a:r>
          </a:p>
        </p:txBody>
      </p:sp>
    </p:spTree>
    <p:extLst>
      <p:ext uri="{BB962C8B-B14F-4D97-AF65-F5344CB8AC3E}">
        <p14:creationId xmlns:p14="http://schemas.microsoft.com/office/powerpoint/2010/main" val="20516408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3C822-FAA6-5278-8034-2946E2EFCD5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CF921AD-963C-43D8-39AC-245816EE0C11}"/>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Israel is the place of His glory.</a:t>
            </a:r>
          </a:p>
        </p:txBody>
      </p:sp>
    </p:spTree>
    <p:extLst>
      <p:ext uri="{BB962C8B-B14F-4D97-AF65-F5344CB8AC3E}">
        <p14:creationId xmlns:p14="http://schemas.microsoft.com/office/powerpoint/2010/main" val="870818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865AD-5E9E-ACF3-2763-5AA2BEC3D1C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98BFFAE-8F14-C543-5341-3ED4ABFAD80B}"/>
              </a:ext>
            </a:extLst>
          </p:cNvPr>
          <p:cNvSpPr>
            <a:spLocks noGrp="1"/>
          </p:cNvSpPr>
          <p:nvPr>
            <p:ph type="subTitle" idx="1"/>
          </p:nvPr>
        </p:nvSpPr>
        <p:spPr>
          <a:xfrm>
            <a:off x="228600" y="209550"/>
            <a:ext cx="6020484" cy="4800600"/>
          </a:xfrm>
        </p:spPr>
        <p:txBody>
          <a:bodyPr anchor="t">
            <a:normAutofit lnSpcReduction="10000"/>
          </a:bodyPr>
          <a:lstStyle/>
          <a:p>
            <a:pPr algn="l"/>
            <a:r>
              <a:rPr lang="en-US" sz="3200" dirty="0">
                <a:latin typeface="Arial Rounded MT Bold" panose="020F0704030504030204" pitchFamily="34" charset="0"/>
              </a:rPr>
              <a:t>November 15 - Covenant and Renewal in the Jordan Valley</a:t>
            </a:r>
          </a:p>
          <a:p>
            <a:pPr algn="l"/>
            <a:endParaRPr lang="en-US" sz="1600" dirty="0">
              <a:latin typeface="Arial Rounded MT Bold" panose="020F0704030504030204" pitchFamily="34" charset="0"/>
            </a:endParaRPr>
          </a:p>
          <a:p>
            <a:pPr algn="l"/>
            <a:r>
              <a:rPr lang="en-US" sz="3600" dirty="0">
                <a:latin typeface="Arial Rounded MT Bold" panose="020F0704030504030204" pitchFamily="34" charset="0"/>
              </a:rPr>
              <a:t>Today, we get an early start! After breakfast, visit Beit </a:t>
            </a:r>
            <a:r>
              <a:rPr lang="en-US" sz="3600" dirty="0" err="1">
                <a:latin typeface="Arial Rounded MT Bold" panose="020F0704030504030204" pitchFamily="34" charset="0"/>
              </a:rPr>
              <a:t>She'an</a:t>
            </a:r>
            <a:r>
              <a:rPr lang="en-US" sz="3600" dirty="0">
                <a:latin typeface="Arial Rounded MT Bold" panose="020F0704030504030204" pitchFamily="34" charset="0"/>
              </a:rPr>
              <a:t>, a major Roman city.  Continue to Qasr al-</a:t>
            </a:r>
            <a:r>
              <a:rPr lang="en-US" sz="3600" dirty="0" err="1">
                <a:latin typeface="Arial Rounded MT Bold" panose="020F0704030504030204" pitchFamily="34" charset="0"/>
              </a:rPr>
              <a:t>Yahud</a:t>
            </a:r>
            <a:r>
              <a:rPr lang="en-US" sz="3600" dirty="0">
                <a:latin typeface="Arial Rounded MT Bold" panose="020F0704030504030204" pitchFamily="34" charset="0"/>
              </a:rPr>
              <a:t>, the traditional site of Yeshua's immersion by John</a:t>
            </a:r>
          </a:p>
        </p:txBody>
      </p:sp>
      <p:pic>
        <p:nvPicPr>
          <p:cNvPr id="6" name="Picture 5">
            <a:extLst>
              <a:ext uri="{FF2B5EF4-FFF2-40B4-BE49-F238E27FC236}">
                <a16:creationId xmlns:a16="http://schemas.microsoft.com/office/drawing/2014/main" id="{745C8CBD-A082-D7C1-1639-B357B7D37651}"/>
              </a:ext>
            </a:extLst>
          </p:cNvPr>
          <p:cNvPicPr>
            <a:picLocks noChangeAspect="1"/>
          </p:cNvPicPr>
          <p:nvPr/>
        </p:nvPicPr>
        <p:blipFill>
          <a:blip r:embed="rId3"/>
          <a:stretch>
            <a:fillRect/>
          </a:stretch>
        </p:blipFill>
        <p:spPr>
          <a:xfrm>
            <a:off x="6249084" y="0"/>
            <a:ext cx="2884489" cy="5143500"/>
          </a:xfrm>
          <a:prstGeom prst="rect">
            <a:avLst/>
          </a:prstGeom>
        </p:spPr>
      </p:pic>
      <p:sp>
        <p:nvSpPr>
          <p:cNvPr id="7" name="Rectangle: Rounded Corners 6">
            <a:extLst>
              <a:ext uri="{FF2B5EF4-FFF2-40B4-BE49-F238E27FC236}">
                <a16:creationId xmlns:a16="http://schemas.microsoft.com/office/drawing/2014/main" id="{69C8F097-66FC-1282-F2E1-C06117CB17DC}"/>
              </a:ext>
            </a:extLst>
          </p:cNvPr>
          <p:cNvSpPr/>
          <p:nvPr/>
        </p:nvSpPr>
        <p:spPr>
          <a:xfrm>
            <a:off x="7010400" y="3028950"/>
            <a:ext cx="914400" cy="228600"/>
          </a:xfrm>
          <a:prstGeom prst="roundRect">
            <a:avLst/>
          </a:prstGeom>
          <a:noFill/>
          <a:ln w="444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58787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06296-16A1-A9D5-14D7-F1F205DFEB7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BDD0303-1D94-B589-22DE-5B31264DA52A}"/>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1026" name="Picture 2" descr="Qasr al-Yahud baptismal site on the Jordan River">
            <a:extLst>
              <a:ext uri="{FF2B5EF4-FFF2-40B4-BE49-F238E27FC236}">
                <a16:creationId xmlns:a16="http://schemas.microsoft.com/office/drawing/2014/main" id="{58DC981D-A664-7067-39DA-D35801268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50752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722F80-7CD6-5E6F-453E-2085B1E7C19B}"/>
              </a:ext>
            </a:extLst>
          </p:cNvPr>
          <p:cNvSpPr txBox="1"/>
          <p:nvPr/>
        </p:nvSpPr>
        <p:spPr>
          <a:xfrm>
            <a:off x="-3208" y="-95250"/>
            <a:ext cx="6435864" cy="1938992"/>
          </a:xfrm>
          <a:prstGeom prst="rect">
            <a:avLst/>
          </a:prstGeom>
          <a:noFill/>
        </p:spPr>
        <p:txBody>
          <a:bodyPr wrap="none" rtlCol="0">
            <a:spAutoFit/>
          </a:bodyPr>
          <a:lstStyle/>
          <a:p>
            <a:pPr algn="l">
              <a:tabLst>
                <a:tab pos="4976813" algn="l"/>
              </a:tabLst>
            </a:pPr>
            <a:r>
              <a:rPr lang="en-US" altLang="en-US" dirty="0">
                <a:solidFill>
                  <a:srgbClr val="FFFF66"/>
                </a:solidFill>
                <a:effectLst>
                  <a:outerShdw blurRad="38100" dist="38100" dir="2700000" algn="tl">
                    <a:srgbClr val="000000">
                      <a:alpha val="43137"/>
                    </a:srgbClr>
                  </a:outerShdw>
                </a:effectLst>
              </a:rPr>
              <a:t>Qasr-al-</a:t>
            </a:r>
            <a:r>
              <a:rPr lang="en-US" altLang="en-US" dirty="0" err="1">
                <a:solidFill>
                  <a:srgbClr val="FFFF66"/>
                </a:solidFill>
                <a:effectLst>
                  <a:outerShdw blurRad="38100" dist="38100" dir="2700000" algn="tl">
                    <a:srgbClr val="000000">
                      <a:alpha val="43137"/>
                    </a:srgbClr>
                  </a:outerShdw>
                </a:effectLst>
              </a:rPr>
              <a:t>Yahud</a:t>
            </a:r>
            <a:r>
              <a:rPr lang="en-US" altLang="en-US" dirty="0">
                <a:solidFill>
                  <a:srgbClr val="FFFF66"/>
                </a:solidFill>
                <a:effectLst>
                  <a:outerShdw blurRad="38100" dist="38100" dir="2700000" algn="tl">
                    <a:srgbClr val="000000">
                      <a:alpha val="43137"/>
                    </a:srgbClr>
                  </a:outerShdw>
                </a:effectLst>
              </a:rPr>
              <a:t> immersion</a:t>
            </a:r>
          </a:p>
          <a:p>
            <a:pPr algn="l">
              <a:tabLst>
                <a:tab pos="4976813" algn="l"/>
              </a:tabLst>
            </a:pPr>
            <a:r>
              <a:rPr lang="en-US" altLang="en-US" dirty="0">
                <a:solidFill>
                  <a:srgbClr val="FFFF66"/>
                </a:solidFill>
                <a:effectLst>
                  <a:outerShdw blurRad="38100" dist="38100" dir="2700000" algn="tl">
                    <a:srgbClr val="000000">
                      <a:alpha val="43137"/>
                    </a:srgbClr>
                  </a:outerShdw>
                </a:effectLst>
              </a:rPr>
              <a:t> site reopens after </a:t>
            </a:r>
          </a:p>
          <a:p>
            <a:pPr algn="l">
              <a:tabLst>
                <a:tab pos="4976813" algn="l"/>
              </a:tabLst>
            </a:pPr>
            <a:r>
              <a:rPr lang="en-US" altLang="en-US" dirty="0">
                <a:solidFill>
                  <a:srgbClr val="FFFF66"/>
                </a:solidFill>
                <a:effectLst>
                  <a:outerShdw blurRad="38100" dist="38100" dir="2700000" algn="tl">
                    <a:srgbClr val="000000">
                      <a:alpha val="43137"/>
                    </a:srgbClr>
                  </a:outerShdw>
                </a:effectLst>
              </a:rPr>
              <a:t>nis 25 million facelift</a:t>
            </a:r>
            <a:endParaRPr lang="en-US" dirty="0">
              <a:solidFill>
                <a:srgbClr val="FFFF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65227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AE4E1-4037-EFC9-B839-589DD802368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10DDC7C-2D0A-D5BE-97FE-9C346C1F3818}"/>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45496A78-54C1-EBA9-952C-EE20C3F55A52}"/>
              </a:ext>
            </a:extLst>
          </p:cNvPr>
          <p:cNvPicPr>
            <a:picLocks noChangeAspect="1"/>
          </p:cNvPicPr>
          <p:nvPr/>
        </p:nvPicPr>
        <p:blipFill>
          <a:blip r:embed="rId3"/>
          <a:stretch>
            <a:fillRect/>
          </a:stretch>
        </p:blipFill>
        <p:spPr>
          <a:xfrm>
            <a:off x="0" y="100290"/>
            <a:ext cx="9144000" cy="4942920"/>
          </a:xfrm>
          <a:prstGeom prst="rect">
            <a:avLst/>
          </a:prstGeom>
        </p:spPr>
      </p:pic>
    </p:spTree>
    <p:extLst>
      <p:ext uri="{BB962C8B-B14F-4D97-AF65-F5344CB8AC3E}">
        <p14:creationId xmlns:p14="http://schemas.microsoft.com/office/powerpoint/2010/main" val="23839134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41365-A3DF-BA15-74E3-FA8F45E573E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1B7ED49-8165-F91B-FE92-7B739C4C562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DAAC420D-8EA7-AE3A-5CBB-7BE3ECF57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18063573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4743E-98DC-3180-3D35-72F38E55D39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E355205-BFF7-BE8D-C9ED-032E01197FD5}"/>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04E81235-A5F0-5481-663F-FF5BD6CFA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FE354E5A-7DCE-C5BD-23C7-D39087E1DF0B}"/>
              </a:ext>
            </a:extLst>
          </p:cNvPr>
          <p:cNvSpPr txBox="1"/>
          <p:nvPr/>
        </p:nvSpPr>
        <p:spPr>
          <a:xfrm>
            <a:off x="198120" y="133350"/>
            <a:ext cx="8761373" cy="440120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The Fullness of all that G-d is</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Timeless Revelation of His Glory</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Medieval Revelation of His Glory</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Application of Revelation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    His Glory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4. </a:t>
            </a:r>
            <a:r>
              <a:rPr lang="en-US" dirty="0">
                <a:solidFill>
                  <a:prstClr val="white"/>
                </a:solidFill>
                <a:effectLst>
                  <a:outerShdw blurRad="38100" dist="38100" dir="2700000" algn="tl">
                    <a:srgbClr val="000000">
                      <a:alpha val="43137"/>
                    </a:srgbClr>
                  </a:outerShdw>
                </a:effectLst>
              </a:rPr>
              <a:t>Outworking of the Revelation of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prstClr val="white"/>
                </a:solidFill>
                <a:effectLst>
                  <a:outerShdw blurRad="38100" dist="38100" dir="2700000" algn="tl">
                    <a:srgbClr val="000000">
                      <a:alpha val="43137"/>
                    </a:srgbClr>
                  </a:outerShdw>
                </a:effectLst>
              </a:rPr>
              <a:t>     His Glory</a:t>
            </a:r>
            <a:endPar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2944008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8D4C6-CF97-E1B6-BB87-7349B2E6FDD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F31C52F-7534-5C40-2C37-5AB1690BAE90}"/>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Col. 2.8-10</a:t>
            </a:r>
            <a:r>
              <a:rPr lang="en-US" sz="4000" dirty="0">
                <a:solidFill>
                  <a:schemeClr val="tx1"/>
                </a:solidFill>
                <a:latin typeface="Arial Rounded MT Bold" panose="020F0704030504030204" pitchFamily="34" charset="0"/>
              </a:rPr>
              <a:t> Watch out, so that no one will take you captive by means of philosophy and empty deceit, following human tradition which accords with the elemental spirits of the world but does not accord with the Messiah. </a:t>
            </a:r>
          </a:p>
        </p:txBody>
      </p:sp>
    </p:spTree>
    <p:extLst>
      <p:ext uri="{BB962C8B-B14F-4D97-AF65-F5344CB8AC3E}">
        <p14:creationId xmlns:p14="http://schemas.microsoft.com/office/powerpoint/2010/main" val="36986674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5E522-18D8-9D75-4B0B-70029EC08BE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D5EDC35-066F-B646-1D15-EAA223BA6098}"/>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40915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6CF4E-AB89-456C-0DBF-78F67416B0E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11C3A57-50BD-228A-8792-17A65A1004B0}"/>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Col. 2.8-10</a:t>
            </a:r>
            <a:r>
              <a:rPr lang="en-US" sz="4000" dirty="0">
                <a:solidFill>
                  <a:schemeClr val="tx1"/>
                </a:solidFill>
                <a:latin typeface="Arial Rounded MT Bold" panose="020F0704030504030204" pitchFamily="34" charset="0"/>
              </a:rPr>
              <a:t> </a:t>
            </a:r>
            <a:r>
              <a:rPr lang="en-US" sz="4000" u="sng" dirty="0">
                <a:solidFill>
                  <a:srgbClr val="FFFF66"/>
                </a:solidFill>
                <a:latin typeface="Arial Rounded MT Bold" panose="020F0704030504030204" pitchFamily="34" charset="0"/>
              </a:rPr>
              <a:t>For in him, bodily, lives the fullness of all that God is</a:t>
            </a:r>
            <a:r>
              <a:rPr lang="en-US" sz="4000" dirty="0">
                <a:solidFill>
                  <a:srgbClr val="FFFF66"/>
                </a:solidFill>
                <a:latin typeface="Arial Rounded MT Bold" panose="020F0704030504030204" pitchFamily="34" charset="0"/>
              </a:rPr>
              <a:t>. </a:t>
            </a:r>
            <a:r>
              <a:rPr lang="en-US" sz="4000" dirty="0">
                <a:solidFill>
                  <a:schemeClr val="tx1"/>
                </a:solidFill>
                <a:latin typeface="Arial Rounded MT Bold" panose="020F0704030504030204" pitchFamily="34" charset="0"/>
              </a:rPr>
              <a:t>And it is in union with him that </a:t>
            </a:r>
            <a:r>
              <a:rPr lang="en-US" sz="4000" u="sng" dirty="0">
                <a:solidFill>
                  <a:srgbClr val="FFFF66"/>
                </a:solidFill>
                <a:latin typeface="Arial Rounded MT Bold" panose="020F0704030504030204" pitchFamily="34" charset="0"/>
              </a:rPr>
              <a:t>you have been made full</a:t>
            </a:r>
            <a:r>
              <a:rPr lang="en-US" sz="4000" dirty="0">
                <a:solidFill>
                  <a:schemeClr val="tx1"/>
                </a:solidFill>
                <a:latin typeface="Arial Rounded MT Bold" panose="020F0704030504030204" pitchFamily="34" charset="0"/>
              </a:rPr>
              <a:t> — he is the head of every rule and authority.</a:t>
            </a:r>
          </a:p>
        </p:txBody>
      </p:sp>
    </p:spTree>
    <p:extLst>
      <p:ext uri="{BB962C8B-B14F-4D97-AF65-F5344CB8AC3E}">
        <p14:creationId xmlns:p14="http://schemas.microsoft.com/office/powerpoint/2010/main" val="601407901"/>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265487</TotalTime>
  <Words>4452</Words>
  <Application>Microsoft Office PowerPoint</Application>
  <PresentationFormat>On-screen Show (16:9)</PresentationFormat>
  <Paragraphs>451</Paragraphs>
  <Slides>80</Slides>
  <Notes>77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80</vt:i4>
      </vt:variant>
    </vt:vector>
  </HeadingPairs>
  <TitlesOfParts>
    <vt:vector size="87" baseType="lpstr">
      <vt:lpstr>Arial</vt:lpstr>
      <vt:lpstr>Arial Rounded MT Bold</vt:lpstr>
      <vt:lpstr>Corbel</vt:lpstr>
      <vt:lpstr>David</vt:lpstr>
      <vt:lpstr>Vilna</vt:lpstr>
      <vt:lpstr>Depth</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5687</cp:revision>
  <dcterms:created xsi:type="dcterms:W3CDTF">2006-04-21T19:34:43Z</dcterms:created>
  <dcterms:modified xsi:type="dcterms:W3CDTF">2026-03-07T14:57:07Z</dcterms:modified>
</cp:coreProperties>
</file>