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80"/>
  </p:notesMasterIdLst>
  <p:handoutMasterIdLst>
    <p:handoutMasterId r:id="rId81"/>
  </p:handoutMasterIdLst>
  <p:sldIdLst>
    <p:sldId id="67789" r:id="rId2"/>
    <p:sldId id="67747" r:id="rId3"/>
    <p:sldId id="67755" r:id="rId4"/>
    <p:sldId id="67756" r:id="rId5"/>
    <p:sldId id="67757" r:id="rId6"/>
    <p:sldId id="67790" r:id="rId7"/>
    <p:sldId id="67750" r:id="rId8"/>
    <p:sldId id="67753" r:id="rId9"/>
    <p:sldId id="67751" r:id="rId10"/>
    <p:sldId id="67817" r:id="rId11"/>
    <p:sldId id="67778" r:id="rId12"/>
    <p:sldId id="67771" r:id="rId13"/>
    <p:sldId id="67770" r:id="rId14"/>
    <p:sldId id="67779" r:id="rId15"/>
    <p:sldId id="67773" r:id="rId16"/>
    <p:sldId id="67772" r:id="rId17"/>
    <p:sldId id="67775" r:id="rId18"/>
    <p:sldId id="67776" r:id="rId19"/>
    <p:sldId id="67774" r:id="rId20"/>
    <p:sldId id="67795" r:id="rId21"/>
    <p:sldId id="67786" r:id="rId22"/>
    <p:sldId id="67782" r:id="rId23"/>
    <p:sldId id="67758" r:id="rId24"/>
    <p:sldId id="67822" r:id="rId25"/>
    <p:sldId id="67791" r:id="rId26"/>
    <p:sldId id="67793" r:id="rId27"/>
    <p:sldId id="67785" r:id="rId28"/>
    <p:sldId id="67823" r:id="rId29"/>
    <p:sldId id="67824" r:id="rId30"/>
    <p:sldId id="67825" r:id="rId31"/>
    <p:sldId id="67826" r:id="rId32"/>
    <p:sldId id="67780" r:id="rId33"/>
    <p:sldId id="67830" r:id="rId34"/>
    <p:sldId id="67800" r:id="rId35"/>
    <p:sldId id="67797" r:id="rId36"/>
    <p:sldId id="67784" r:id="rId37"/>
    <p:sldId id="67777" r:id="rId38"/>
    <p:sldId id="67794" r:id="rId39"/>
    <p:sldId id="67792" r:id="rId40"/>
    <p:sldId id="67796" r:id="rId41"/>
    <p:sldId id="67818" r:id="rId42"/>
    <p:sldId id="67798" r:id="rId43"/>
    <p:sldId id="67788" r:id="rId44"/>
    <p:sldId id="67787" r:id="rId45"/>
    <p:sldId id="67801" r:id="rId46"/>
    <p:sldId id="67803" r:id="rId47"/>
    <p:sldId id="67802" r:id="rId48"/>
    <p:sldId id="67831" r:id="rId49"/>
    <p:sldId id="67819" r:id="rId50"/>
    <p:sldId id="67807" r:id="rId51"/>
    <p:sldId id="67804" r:id="rId52"/>
    <p:sldId id="67781" r:id="rId53"/>
    <p:sldId id="67805" r:id="rId54"/>
    <p:sldId id="67811" r:id="rId55"/>
    <p:sldId id="67808" r:id="rId56"/>
    <p:sldId id="67812" r:id="rId57"/>
    <p:sldId id="67820" r:id="rId58"/>
    <p:sldId id="67814" r:id="rId59"/>
    <p:sldId id="67809" r:id="rId60"/>
    <p:sldId id="67838" r:id="rId61"/>
    <p:sldId id="67839" r:id="rId62"/>
    <p:sldId id="67783" r:id="rId63"/>
    <p:sldId id="67832" r:id="rId64"/>
    <p:sldId id="67833" r:id="rId65"/>
    <p:sldId id="67835" r:id="rId66"/>
    <p:sldId id="67821" r:id="rId67"/>
    <p:sldId id="67816" r:id="rId68"/>
    <p:sldId id="67752" r:id="rId69"/>
    <p:sldId id="67810" r:id="rId70"/>
    <p:sldId id="67759" r:id="rId71"/>
    <p:sldId id="67840" r:id="rId72"/>
    <p:sldId id="67841" r:id="rId73"/>
    <p:sldId id="67842" r:id="rId74"/>
    <p:sldId id="67836" r:id="rId75"/>
    <p:sldId id="67843" r:id="rId76"/>
    <p:sldId id="67828" r:id="rId77"/>
    <p:sldId id="67829" r:id="rId78"/>
    <p:sldId id="67760" r:id="rId7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4472"/>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We are quite aware of Satan's schemes!  2 Cor 2.11</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25,2026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We are quite aware of Satan's schemes!  2 Cor 2.11</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25,2026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B360-9E10-A89C-D715-CD8D4ADFDE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F2C42FA-3773-4050-AF9A-9BA24F819D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FBED73E-215B-EB36-C514-AD1639E6CA2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5BCF80FF-579F-937E-55B4-EBC9DFD446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AE6304-D50F-22FE-9912-ADC14C57E2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72DDF7-4753-965A-185F-F58702931676}"/>
              </a:ext>
            </a:extLst>
          </p:cNvPr>
          <p:cNvSpPr>
            <a:spLocks noGrp="1" noChangeArrowheads="1"/>
          </p:cNvSpPr>
          <p:nvPr>
            <p:ph type="body" idx="1"/>
          </p:nvPr>
        </p:nvSpPr>
        <p:spPr>
          <a:xfrm>
            <a:off x="152400" y="4114800"/>
            <a:ext cx="6553200" cy="4876800"/>
          </a:xfrm>
        </p:spPr>
        <p:txBody>
          <a:bodyPr/>
          <a:lstStyle/>
          <a:p>
            <a:pPr algn="l"/>
            <a:r>
              <a:rPr lang="en-US" altLang="en-US" dirty="0"/>
              <a:t>https://www.facebook.com/reel/1271933457868378</a:t>
            </a:r>
          </a:p>
          <a:p>
            <a:pPr algn="l"/>
            <a:r>
              <a:rPr lang="en-US" altLang="en-US" dirty="0"/>
              <a:t>4 minutes</a:t>
            </a:r>
          </a:p>
        </p:txBody>
      </p:sp>
      <p:cxnSp>
        <p:nvCxnSpPr>
          <p:cNvPr id="3" name="Straight Connector 2">
            <a:extLst>
              <a:ext uri="{FF2B5EF4-FFF2-40B4-BE49-F238E27FC236}">
                <a16:creationId xmlns:a16="http://schemas.microsoft.com/office/drawing/2014/main" id="{D4D23BDA-D981-83BE-9662-5C41D0880F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47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22696-245D-5E65-4075-46FB92A0F7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FDB74C-4698-DBCC-BEEC-C7F600A7BD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845106D9-70FB-90BF-76EA-2658C508AD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5D0C4175-9D0E-BFC5-14CA-EFBFF979951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8611E8-E56E-6981-3F1D-29705FFE616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99C568-89BB-66CF-FD15-C8319075C5F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97F533-0087-1B5D-C3F6-4AA4CD53CB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912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0F553-1C54-DE73-254E-3E52215CC3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DF8AB5-0BF4-A22F-43C2-F7C8F82749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55E7EF05-D1EC-5EC9-BBBC-9E25036DE0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E6650A3A-0613-8D3D-526A-B305AA1B07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E81274-9753-8098-7938-5D0E37B127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4A7B30-F93A-13E2-BBFB-53CD2F6BFA70}"/>
              </a:ext>
            </a:extLst>
          </p:cNvPr>
          <p:cNvSpPr>
            <a:spLocks noGrp="1" noChangeArrowheads="1"/>
          </p:cNvSpPr>
          <p:nvPr>
            <p:ph type="body" idx="1"/>
          </p:nvPr>
        </p:nvSpPr>
        <p:spPr>
          <a:xfrm>
            <a:off x="152400" y="4114800"/>
            <a:ext cx="6553200" cy="4876800"/>
          </a:xfrm>
        </p:spPr>
        <p:txBody>
          <a:bodyPr/>
          <a:lstStyle/>
          <a:p>
            <a:pPr algn="l"/>
            <a:r>
              <a:rPr lang="en-US" altLang="en-US" dirty="0"/>
              <a:t>US Psychiatrist,  Goering, US prosecutor, Am 				Jewish translator</a:t>
            </a:r>
          </a:p>
          <a:p>
            <a:pPr algn="l"/>
            <a:r>
              <a:rPr lang="en-US" altLang="en-US" dirty="0"/>
              <a:t>About the trial of the second in command to Hitler, Reichsmarschall Herman Goering.</a:t>
            </a:r>
          </a:p>
        </p:txBody>
      </p:sp>
      <p:cxnSp>
        <p:nvCxnSpPr>
          <p:cNvPr id="3" name="Straight Connector 2">
            <a:extLst>
              <a:ext uri="{FF2B5EF4-FFF2-40B4-BE49-F238E27FC236}">
                <a16:creationId xmlns:a16="http://schemas.microsoft.com/office/drawing/2014/main" id="{4B92E7B1-2D56-EB70-EF5B-640A2CB2365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54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44A40-AA1A-9D92-07D0-CC04F635C6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72FBA9-3E20-09B3-37EA-0ED0C856CF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89737762-44A0-9538-A31E-9D08E04D201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48855C3-074D-5208-6C42-A1A423390E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24127B4-E39D-7228-7CFB-08C77506A9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69A0687-457D-29F9-E779-AA1D9B2D1A69}"/>
              </a:ext>
            </a:extLst>
          </p:cNvPr>
          <p:cNvSpPr>
            <a:spLocks noGrp="1" noChangeArrowheads="1"/>
          </p:cNvSpPr>
          <p:nvPr>
            <p:ph type="body" idx="1"/>
          </p:nvPr>
        </p:nvSpPr>
        <p:spPr>
          <a:xfrm>
            <a:off x="152400" y="4114800"/>
            <a:ext cx="6553200" cy="4876800"/>
          </a:xfrm>
        </p:spPr>
        <p:txBody>
          <a:bodyPr/>
          <a:lstStyle/>
          <a:p>
            <a:pPr algn="l"/>
            <a:r>
              <a:rPr lang="en-US" altLang="en-US" dirty="0"/>
              <a:t>The plot is essentially about  the prosecutor preparing the case to condemn Goering, and with him Nazism, before the eyes of the world.</a:t>
            </a:r>
          </a:p>
        </p:txBody>
      </p:sp>
      <p:cxnSp>
        <p:nvCxnSpPr>
          <p:cNvPr id="3" name="Straight Connector 2">
            <a:extLst>
              <a:ext uri="{FF2B5EF4-FFF2-40B4-BE49-F238E27FC236}">
                <a16:creationId xmlns:a16="http://schemas.microsoft.com/office/drawing/2014/main" id="{C1931060-39F5-19FB-1662-10F037E616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20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C343E-7C94-4DA3-033B-B39D96AE97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16E5FE-B274-E9F3-6AD8-426A289179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F433786-6C3A-A22A-4BFF-A11E3288E1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95216D29-9B55-CDCE-B3B9-2610D95C0B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F4CF42-D32C-517C-C139-D87AE8F105A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631483-2DDA-17DD-D2EE-FF082F634861}"/>
              </a:ext>
            </a:extLst>
          </p:cNvPr>
          <p:cNvSpPr>
            <a:spLocks noGrp="1" noChangeArrowheads="1"/>
          </p:cNvSpPr>
          <p:nvPr>
            <p:ph type="body" idx="1"/>
          </p:nvPr>
        </p:nvSpPr>
        <p:spPr>
          <a:xfrm>
            <a:off x="152400" y="4114800"/>
            <a:ext cx="6553200" cy="4876800"/>
          </a:xfrm>
        </p:spPr>
        <p:txBody>
          <a:bodyPr/>
          <a:lstStyle/>
          <a:p>
            <a:r>
              <a:rPr lang="en-US" altLang="en-US" dirty="0"/>
              <a:t>https://youtu.be/y7OHVWu_Zlw?si=2-fN1MIxgfLJXQjx</a:t>
            </a:r>
          </a:p>
          <a:p>
            <a:endParaRPr lang="en-US" altLang="en-US" dirty="0"/>
          </a:p>
          <a:p>
            <a:r>
              <a:rPr lang="en-US" altLang="en-US" dirty="0"/>
              <a:t>The clip ends before the last line of the prosecutor….</a:t>
            </a:r>
          </a:p>
          <a:p>
            <a:r>
              <a:rPr lang="en-US" altLang="en-US" dirty="0"/>
              <a:t>In all this, would you have opposed Hitler?</a:t>
            </a:r>
          </a:p>
          <a:p>
            <a:r>
              <a:rPr lang="en-US" altLang="en-US" dirty="0"/>
              <a:t>I would not have opposed Hitler.   Heil Hitler.   That was the condemning line.</a:t>
            </a:r>
          </a:p>
          <a:p>
            <a:r>
              <a:rPr lang="en-US" altLang="en-US" dirty="0"/>
              <a:t>The goal was condemnation.  He was sentenced to be hanged, but took a cyanide capsule suicide.</a:t>
            </a:r>
          </a:p>
          <a:p>
            <a:pPr algn="l"/>
            <a:endParaRPr lang="en-US" altLang="en-US" dirty="0"/>
          </a:p>
        </p:txBody>
      </p:sp>
      <p:cxnSp>
        <p:nvCxnSpPr>
          <p:cNvPr id="3" name="Straight Connector 2">
            <a:extLst>
              <a:ext uri="{FF2B5EF4-FFF2-40B4-BE49-F238E27FC236}">
                <a16:creationId xmlns:a16="http://schemas.microsoft.com/office/drawing/2014/main" id="{D1C67515-3180-4328-FE19-52F8BF5E10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054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1A69-AFCF-6F0A-E4F1-133079B35D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3FC1CD-FF1F-BB9C-9261-D604245796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DAF09A6F-8804-5E58-4C24-67F8E5B5F4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49EAF032-4DC0-AD80-2A20-E86BCB7A1E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F8F0F4-14DD-E600-8730-E1AF03A014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F8F896-F2DB-1CAD-C505-170A304A0E54}"/>
              </a:ext>
            </a:extLst>
          </p:cNvPr>
          <p:cNvSpPr>
            <a:spLocks noGrp="1" noChangeArrowheads="1"/>
          </p:cNvSpPr>
          <p:nvPr>
            <p:ph type="body" idx="1"/>
          </p:nvPr>
        </p:nvSpPr>
        <p:spPr>
          <a:xfrm>
            <a:off x="152400" y="4114800"/>
            <a:ext cx="6553200" cy="4876800"/>
          </a:xfrm>
        </p:spPr>
        <p:txBody>
          <a:bodyPr/>
          <a:lstStyle/>
          <a:p>
            <a:pPr algn="l"/>
            <a:r>
              <a:rPr lang="en-US" altLang="en-US" dirty="0"/>
              <a:t>Sometimes this spirit gets carried over into more simple relational issues.</a:t>
            </a:r>
          </a:p>
          <a:p>
            <a:pPr algn="l"/>
            <a:r>
              <a:rPr lang="en-US" altLang="en-US" dirty="0"/>
              <a:t>Connection between the trial of Goering and our treatment of each other: not condemnation, restoration.</a:t>
            </a:r>
          </a:p>
        </p:txBody>
      </p:sp>
      <p:cxnSp>
        <p:nvCxnSpPr>
          <p:cNvPr id="3" name="Straight Connector 2">
            <a:extLst>
              <a:ext uri="{FF2B5EF4-FFF2-40B4-BE49-F238E27FC236}">
                <a16:creationId xmlns:a16="http://schemas.microsoft.com/office/drawing/2014/main" id="{1C6B6537-AE08-56F9-7039-4F33D3E854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823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7EE4-56D2-3D6E-526C-1DD8222088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AB13E3-37AD-8C10-9D68-FE00234269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A1F3980A-9E3C-4457-E143-BB54CE2CD4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2EB3A66B-591F-4A55-DFF7-6B80C5F8E4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2B93DF-FEBF-3922-07AE-AA75DCF350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AAF4745-1FDB-8F65-41BF-149DC5BCB6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CE2D195-D4AD-0B03-5AD1-0A05F89CCF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199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560D4-D8F3-C741-4F34-5998F57523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9F33C6-CFD1-7151-792C-0ACF60DFFAE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162B073A-8001-4278-EDC7-2C1492FBE9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2CE98F2-93DD-DBCB-1A6C-FF88DD81EC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4AFED28-CC3A-6E8A-D0F0-6C9A79819C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A083A2-1E34-0B67-416E-889B4A4B78C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BB28989-9B58-A55B-EFBF-9F282220FD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763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BE71D-3927-D29F-EBBC-EB2CD60066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76E056-A452-9868-762D-E87355CB38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39B2DC44-17D5-AB4B-01B8-5D018F955E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D2C5C92C-C9FE-679E-C91F-49551A35C1C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FAACBD-F715-9C6B-30A1-2293D05722D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E3AEE6-AFC7-2EF1-6420-E659F56DC07C}"/>
              </a:ext>
            </a:extLst>
          </p:cNvPr>
          <p:cNvSpPr>
            <a:spLocks noGrp="1" noChangeArrowheads="1"/>
          </p:cNvSpPr>
          <p:nvPr>
            <p:ph type="body" idx="1"/>
          </p:nvPr>
        </p:nvSpPr>
        <p:spPr>
          <a:xfrm>
            <a:off x="152400" y="4114800"/>
            <a:ext cx="6553200" cy="4876800"/>
          </a:xfrm>
        </p:spPr>
        <p:txBody>
          <a:bodyPr/>
          <a:lstStyle/>
          <a:p>
            <a:pPr algn="l"/>
            <a:r>
              <a:rPr lang="en-US" altLang="en-US" dirty="0"/>
              <a:t>Time to pray!</a:t>
            </a:r>
          </a:p>
          <a:p>
            <a:pPr algn="l"/>
            <a:r>
              <a:rPr lang="en-US" altLang="en-US" dirty="0"/>
              <a:t>The most complete description of Satan’s schemes and identities is Rev 12.9-10</a:t>
            </a:r>
          </a:p>
        </p:txBody>
      </p:sp>
      <p:cxnSp>
        <p:nvCxnSpPr>
          <p:cNvPr id="3" name="Straight Connector 2">
            <a:extLst>
              <a:ext uri="{FF2B5EF4-FFF2-40B4-BE49-F238E27FC236}">
                <a16:creationId xmlns:a16="http://schemas.microsoft.com/office/drawing/2014/main" id="{EFD8202C-7B5C-AF9D-2F38-F013844DAB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853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0FD18-EEC8-C050-598E-A766513F2E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7024A6-3EFC-5361-9B34-2CDD4C8CE2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F37C91C-DF5D-4FE1-87BF-3978899ECF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A331BFF-16E9-3454-9F08-9468715121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23C2CB-00A8-5D84-B4CE-154ECDC59E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BFF585-D57A-7422-26AD-33BDA04FA972}"/>
              </a:ext>
            </a:extLst>
          </p:cNvPr>
          <p:cNvSpPr>
            <a:spLocks noGrp="1" noChangeArrowheads="1"/>
          </p:cNvSpPr>
          <p:nvPr>
            <p:ph type="body" idx="1"/>
          </p:nvPr>
        </p:nvSpPr>
        <p:spPr>
          <a:xfrm>
            <a:off x="152400" y="4114800"/>
            <a:ext cx="6553200" cy="4876800"/>
          </a:xfrm>
        </p:spPr>
        <p:txBody>
          <a:bodyPr/>
          <a:lstStyle/>
          <a:p>
            <a:pPr algn="l"/>
            <a:r>
              <a:rPr lang="en-US" altLang="en-US" dirty="0"/>
              <a:t>Here is the built in message outline.   But we’ll consider in reverse order.  </a:t>
            </a:r>
            <a:r>
              <a:rPr lang="en-US" altLang="en-US" dirty="0" err="1"/>
              <a:t>Bc</a:t>
            </a:r>
            <a:r>
              <a:rPr lang="en-US" altLang="en-US" dirty="0"/>
              <a:t> most intensive and extensive activity is accuser.</a:t>
            </a:r>
          </a:p>
        </p:txBody>
      </p:sp>
      <p:cxnSp>
        <p:nvCxnSpPr>
          <p:cNvPr id="3" name="Straight Connector 2">
            <a:extLst>
              <a:ext uri="{FF2B5EF4-FFF2-40B4-BE49-F238E27FC236}">
                <a16:creationId xmlns:a16="http://schemas.microsoft.com/office/drawing/2014/main" id="{F4F41D59-939E-B1CA-F54A-1E4B6F934C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169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A9E6A-BB1B-B5CF-3B0A-7B537160E4C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98FE72-1BB2-06F5-14FE-7C63E3FC87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D5C9B10-2B11-FBDC-4AD0-66B6D72E83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AF435BE-6309-BF90-2E12-582985927C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6FF822-7731-FFC8-6A5A-E3BB62EC80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0E01D57-26FA-BA10-141C-CA9E6881DB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5253CB6-FBFA-A01D-DAC3-CC758E0BB8B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00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E8E9-CADD-1D4C-6A32-CE9942BB43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01BF6C-165D-CA57-BA63-537D868364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747CFB4-9537-09E5-D701-894479EC7C6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A45BCE4-946C-F5FC-92B2-C1FDEC288D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BD84EF-57D0-D38E-6FF7-12C685108A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888512D-8E67-1254-A814-F61AD9562EE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7FDF163-4C29-010E-B2EC-54EF8A7564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54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B8708-F3F1-8F69-BB6A-B3C3D9326E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DEF8EB-6F38-C48B-CA12-0CE4E501A2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27DF52A2-6F9F-B7AC-F45D-9156444113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3D440E8-EBC2-65CD-E39B-C85AFF6031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5D29F1-420C-5248-30C1-DBD993F89B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F0FA99-6EDC-7095-A3E5-4DE2EFFC996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74E3DEE-2E0A-1636-3272-5AACE84BB1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927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7017-28A5-FBA4-C7DF-C684DCE0D2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B57CED2-9A76-299A-6C7A-37A7FF1498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26001E05-A5F6-AE7C-9A4B-4A29949804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ABFC1A0-6AAC-037F-F224-D3D10D96DE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854E36-5DD0-6B31-8B45-2B69537D5D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99B57B-700A-E5AD-C396-8603F9FE0B06}"/>
              </a:ext>
            </a:extLst>
          </p:cNvPr>
          <p:cNvSpPr>
            <a:spLocks noGrp="1" noChangeArrowheads="1"/>
          </p:cNvSpPr>
          <p:nvPr>
            <p:ph type="body" idx="1"/>
          </p:nvPr>
        </p:nvSpPr>
        <p:spPr>
          <a:xfrm>
            <a:off x="152400" y="4114800"/>
            <a:ext cx="6553200" cy="4876800"/>
          </a:xfrm>
        </p:spPr>
        <p:txBody>
          <a:bodyPr/>
          <a:lstStyle/>
          <a:p>
            <a:pPr algn="l"/>
            <a:r>
              <a:rPr lang="en-US" altLang="en-US" dirty="0"/>
              <a:t>https://biblehub.com/greek/2725.htm</a:t>
            </a:r>
          </a:p>
        </p:txBody>
      </p:sp>
      <p:cxnSp>
        <p:nvCxnSpPr>
          <p:cNvPr id="3" name="Straight Connector 2">
            <a:extLst>
              <a:ext uri="{FF2B5EF4-FFF2-40B4-BE49-F238E27FC236}">
                <a16:creationId xmlns:a16="http://schemas.microsoft.com/office/drawing/2014/main" id="{FA5EFE70-9A56-60D9-D8A7-C838EEE7627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495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536C-04FE-6F8F-F69D-7974F023ACC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225D37-C512-4361-83C3-C5A7D4104A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Radiant Righteousness, and Accusations Isaiah 62.1-4</a:t>
            </a:r>
          </a:p>
        </p:txBody>
      </p:sp>
      <p:sp>
        <p:nvSpPr>
          <p:cNvPr id="5" name="Rectangle 3">
            <a:extLst>
              <a:ext uri="{FF2B5EF4-FFF2-40B4-BE49-F238E27FC236}">
                <a16:creationId xmlns:a16="http://schemas.microsoft.com/office/drawing/2014/main" id="{A69C2C0D-A6B2-2BAC-72D1-D736985634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Mar 14. 2026 5786</a:t>
            </a:r>
          </a:p>
        </p:txBody>
      </p:sp>
      <p:sp>
        <p:nvSpPr>
          <p:cNvPr id="6" name="Rectangle 7">
            <a:extLst>
              <a:ext uri="{FF2B5EF4-FFF2-40B4-BE49-F238E27FC236}">
                <a16:creationId xmlns:a16="http://schemas.microsoft.com/office/drawing/2014/main" id="{D9197022-7A20-A302-2AD4-B0A310BEC9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E7C0A4-994C-E82E-6F37-9A04D355969B}"/>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AF45D201-9161-2BA2-E41A-D60249DD5C4D}"/>
              </a:ext>
            </a:extLst>
          </p:cNvPr>
          <p:cNvSpPr>
            <a:spLocks noGrp="1" noChangeArrowheads="1"/>
          </p:cNvSpPr>
          <p:nvPr>
            <p:ph type="body" idx="1"/>
          </p:nvPr>
        </p:nvSpPr>
        <p:spPr>
          <a:xfrm>
            <a:off x="152400" y="4114800"/>
            <a:ext cx="6553200" cy="4876800"/>
          </a:xfrm>
        </p:spPr>
        <p:txBody>
          <a:bodyPr/>
          <a:lstStyle/>
          <a:p>
            <a:pPr algn="l"/>
            <a:r>
              <a:rPr lang="en-US" altLang="en-US" dirty="0"/>
              <a:t>Before G-d.   No hesitation to continue in immediate presence.   G-d knows “the rest of the story.”</a:t>
            </a:r>
          </a:p>
          <a:p>
            <a:pPr algn="l"/>
            <a:r>
              <a:rPr lang="en-US" altLang="en-US" dirty="0"/>
              <a:t>Never stops.   </a:t>
            </a:r>
          </a:p>
          <a:p>
            <a:pPr algn="l"/>
            <a:r>
              <a:rPr lang="en-US" altLang="en-US" dirty="0"/>
              <a:t>This is what we are dealing with.  Maybe dealing out?</a:t>
            </a:r>
          </a:p>
          <a:p>
            <a:pPr algn="l"/>
            <a:r>
              <a:rPr lang="en-US" altLang="en-US" dirty="0"/>
              <a:t>When we consider people, </a:t>
            </a:r>
          </a:p>
          <a:p>
            <a:pPr algn="l"/>
            <a:r>
              <a:rPr lang="en-US" altLang="en-US" dirty="0"/>
              <a:t>are we looking for what is wrong, </a:t>
            </a:r>
          </a:p>
          <a:p>
            <a:pPr algn="l"/>
            <a:r>
              <a:rPr lang="en-US" altLang="en-US" dirty="0"/>
              <a:t>or how we can bless them?  </a:t>
            </a:r>
          </a:p>
          <a:p>
            <a:pPr algn="l"/>
            <a:r>
              <a:rPr lang="en-US" altLang="en-US" dirty="0"/>
              <a:t>Or are we fearful of being accused of something/</a:t>
            </a:r>
          </a:p>
        </p:txBody>
      </p:sp>
      <p:cxnSp>
        <p:nvCxnSpPr>
          <p:cNvPr id="3" name="Straight Connector 2">
            <a:extLst>
              <a:ext uri="{FF2B5EF4-FFF2-40B4-BE49-F238E27FC236}">
                <a16:creationId xmlns:a16="http://schemas.microsoft.com/office/drawing/2014/main" id="{9BB17760-FC6F-DD18-903D-1EA6E349E1D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69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DB897-3622-F17D-83BC-FEFAAEABBD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7C80B1-816D-3458-BACF-B66FCF3529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94FB855-218B-F063-395B-AF8CFC855C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CB90740-64C1-67AA-C26F-0B968595BB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53676F-E456-3140-A3D4-38450BE2DD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A4A7E9-05BD-AF18-42CF-54F82B148CCF}"/>
              </a:ext>
            </a:extLst>
          </p:cNvPr>
          <p:cNvSpPr>
            <a:spLocks noGrp="1" noChangeArrowheads="1"/>
          </p:cNvSpPr>
          <p:nvPr>
            <p:ph type="body" idx="1"/>
          </p:nvPr>
        </p:nvSpPr>
        <p:spPr>
          <a:xfrm>
            <a:off x="152400" y="4114800"/>
            <a:ext cx="6553200" cy="4876800"/>
          </a:xfrm>
        </p:spPr>
        <p:txBody>
          <a:bodyPr/>
          <a:lstStyle/>
          <a:p>
            <a:pPr algn="l"/>
            <a:r>
              <a:rPr lang="en-US" altLang="en-US" dirty="0"/>
              <a:t>Looking to hurt, bring down, diminish</a:t>
            </a:r>
          </a:p>
          <a:p>
            <a:pPr algn="l"/>
            <a:r>
              <a:rPr lang="en-US" altLang="en-US" dirty="0"/>
              <a:t>Defending myself!!</a:t>
            </a:r>
          </a:p>
          <a:p>
            <a:pPr algn="l"/>
            <a:r>
              <a:rPr lang="en-US" altLang="en-US" dirty="0"/>
              <a:t>With Goering, they were looking to destroy him to be sentenced to death by hanging, to rid the world of a vile corrupt individual and influence.  </a:t>
            </a:r>
          </a:p>
          <a:p>
            <a:pPr algn="l"/>
            <a:r>
              <a:rPr lang="en-US" altLang="en-US" dirty="0"/>
              <a:t>Satan’s scheme here is </a:t>
            </a:r>
          </a:p>
          <a:p>
            <a:pPr marL="231775" indent="-231775" algn="l">
              <a:buFont typeface="+mj-lt"/>
              <a:buAutoNum type="arabicPeriod"/>
            </a:pPr>
            <a:r>
              <a:rPr lang="en-US" altLang="en-US" dirty="0"/>
              <a:t>that we can be accusers and hurtful, OR </a:t>
            </a:r>
          </a:p>
          <a:p>
            <a:pPr marL="231775" indent="-231775" algn="l">
              <a:buFont typeface="+mj-lt"/>
              <a:buAutoNum type="arabicPeriod"/>
            </a:pPr>
            <a:r>
              <a:rPr lang="en-US" altLang="en-US" dirty="0"/>
              <a:t>we can be accused viciously, and hurt.</a:t>
            </a:r>
          </a:p>
        </p:txBody>
      </p:sp>
      <p:cxnSp>
        <p:nvCxnSpPr>
          <p:cNvPr id="3" name="Straight Connector 2">
            <a:extLst>
              <a:ext uri="{FF2B5EF4-FFF2-40B4-BE49-F238E27FC236}">
                <a16:creationId xmlns:a16="http://schemas.microsoft.com/office/drawing/2014/main" id="{1E9B1EA0-83F7-AB37-8128-5FCBCD33EAF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92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1F791-24DC-F204-B98E-A333F017A5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D3FA97-2282-9C66-9400-C9A347E1FDD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Radiant Righteousness, and Accusations Isaiah 62.1-4</a:t>
            </a:r>
          </a:p>
        </p:txBody>
      </p:sp>
      <p:sp>
        <p:nvSpPr>
          <p:cNvPr id="5" name="Rectangle 3">
            <a:extLst>
              <a:ext uri="{FF2B5EF4-FFF2-40B4-BE49-F238E27FC236}">
                <a16:creationId xmlns:a16="http://schemas.microsoft.com/office/drawing/2014/main" id="{4F86296F-514F-57C0-9591-3E6125655AB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rPr>
              <a:t>Mar 14. 2026 5786</a:t>
            </a:r>
          </a:p>
        </p:txBody>
      </p:sp>
      <p:sp>
        <p:nvSpPr>
          <p:cNvPr id="6" name="Rectangle 7">
            <a:extLst>
              <a:ext uri="{FF2B5EF4-FFF2-40B4-BE49-F238E27FC236}">
                <a16:creationId xmlns:a16="http://schemas.microsoft.com/office/drawing/2014/main" id="{F061F76B-7581-6412-E529-4920AC432A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B6267B-67EC-F7D2-64CD-C09C8EBC9B36}"/>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6B808FBE-FF43-B12B-83D2-A81EBF47DCFF}"/>
              </a:ext>
            </a:extLst>
          </p:cNvPr>
          <p:cNvSpPr>
            <a:spLocks noGrp="1" noChangeArrowheads="1"/>
          </p:cNvSpPr>
          <p:nvPr>
            <p:ph type="body" idx="1"/>
          </p:nvPr>
        </p:nvSpPr>
        <p:spPr>
          <a:xfrm>
            <a:off x="152400" y="4114800"/>
            <a:ext cx="6553200" cy="4876800"/>
          </a:xfrm>
        </p:spPr>
        <p:txBody>
          <a:bodyPr/>
          <a:lstStyle/>
          <a:p>
            <a:pPr algn="l"/>
            <a:r>
              <a:rPr lang="en-US" altLang="en-US" dirty="0"/>
              <a:t>Continual, unrelenting</a:t>
            </a:r>
          </a:p>
        </p:txBody>
      </p:sp>
      <p:cxnSp>
        <p:nvCxnSpPr>
          <p:cNvPr id="3" name="Straight Connector 2">
            <a:extLst>
              <a:ext uri="{FF2B5EF4-FFF2-40B4-BE49-F238E27FC236}">
                <a16:creationId xmlns:a16="http://schemas.microsoft.com/office/drawing/2014/main" id="{779C7270-3DBB-55C8-558A-F980503D545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849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17417-68FB-5D21-6F2B-1396AB15B1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F05084-6EE8-4931-BB6F-87A4BADC3F1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DCE87259-3F9D-7359-CE24-0579BDBFF1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6E0FFF87-9DDC-D845-4BC8-8634120261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013413-5889-7260-CC44-BBFA33C3B1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09B03D-234B-A770-04F4-F856900FD3ED}"/>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https://ok.ru/video/89277860418?fromTime=5207</a:t>
            </a:r>
            <a:endParaRPr lang="en-US" altLang="en-US" dirty="0"/>
          </a:p>
        </p:txBody>
      </p:sp>
      <p:cxnSp>
        <p:nvCxnSpPr>
          <p:cNvPr id="3" name="Straight Connector 2">
            <a:extLst>
              <a:ext uri="{FF2B5EF4-FFF2-40B4-BE49-F238E27FC236}">
                <a16:creationId xmlns:a16="http://schemas.microsoft.com/office/drawing/2014/main" id="{F37A1E5E-3128-1F32-BDF6-AD30FA02A1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295A-828E-4AD4-65B4-93CE6B064F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6FC177-98CD-1FE5-3446-2D6FE299E30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3737C9F-0049-4AF6-9D95-91A5971C08E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674E006F-904A-7284-35D1-D807546D1A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FE8641-6AC0-5837-11A8-73CD46B2FBF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B964952-FD23-284A-CDCD-B7B2C0D1795B}"/>
              </a:ext>
            </a:extLst>
          </p:cNvPr>
          <p:cNvSpPr>
            <a:spLocks noGrp="1" noChangeArrowheads="1"/>
          </p:cNvSpPr>
          <p:nvPr>
            <p:ph type="body" idx="1"/>
          </p:nvPr>
        </p:nvSpPr>
        <p:spPr>
          <a:xfrm>
            <a:off x="152400" y="4114800"/>
            <a:ext cx="6553200" cy="4876800"/>
          </a:xfrm>
        </p:spPr>
        <p:txBody>
          <a:bodyPr/>
          <a:lstStyle/>
          <a:p>
            <a:pPr algn="l"/>
            <a:r>
              <a:rPr lang="en-US" altLang="en-US" dirty="0"/>
              <a:t>In the movie, in a similar scene, the brief removal of the helmet is met with a deadly hail of machine gun bullets.</a:t>
            </a:r>
          </a:p>
        </p:txBody>
      </p:sp>
      <p:cxnSp>
        <p:nvCxnSpPr>
          <p:cNvPr id="3" name="Straight Connector 2">
            <a:extLst>
              <a:ext uri="{FF2B5EF4-FFF2-40B4-BE49-F238E27FC236}">
                <a16:creationId xmlns:a16="http://schemas.microsoft.com/office/drawing/2014/main" id="{C8104E16-682E-77F6-5237-A196A0D43B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36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4EDC-EB33-CC59-14A8-F651D5AAFF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E9F4C6B-4F76-EED8-CA89-D443164B34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55B8B158-464B-1982-A90C-A02300704B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77F4DC8-42E7-4001-FAAF-2E82F9FC325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C8D8FC-5AF7-C608-ECAD-652CFEBC9C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050791-3A2F-0570-0CD0-BE78EDAC19B4}"/>
              </a:ext>
            </a:extLst>
          </p:cNvPr>
          <p:cNvSpPr>
            <a:spLocks noGrp="1" noChangeArrowheads="1"/>
          </p:cNvSpPr>
          <p:nvPr>
            <p:ph type="body" idx="1"/>
          </p:nvPr>
        </p:nvSpPr>
        <p:spPr>
          <a:xfrm>
            <a:off x="152400" y="4114800"/>
            <a:ext cx="6553200" cy="4876800"/>
          </a:xfrm>
        </p:spPr>
        <p:txBody>
          <a:bodyPr/>
          <a:lstStyle/>
          <a:p>
            <a:pPr algn="l"/>
            <a:r>
              <a:rPr lang="en-US" altLang="en-US" dirty="0"/>
              <a:t>Faith and thanksgiving and praise.   </a:t>
            </a:r>
          </a:p>
        </p:txBody>
      </p:sp>
      <p:cxnSp>
        <p:nvCxnSpPr>
          <p:cNvPr id="3" name="Straight Connector 2">
            <a:extLst>
              <a:ext uri="{FF2B5EF4-FFF2-40B4-BE49-F238E27FC236}">
                <a16:creationId xmlns:a16="http://schemas.microsoft.com/office/drawing/2014/main" id="{911480A9-DBEF-ED69-18D4-E7935C82D8E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39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06C6-D8F8-BBC1-C41A-E493024AD6D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F91656-05CE-8104-FFA9-8BCC736A9E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BC15968-B3F8-DDEA-FC4D-C1E6106596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B16DEC25-16C7-0468-DA97-B26B55B64C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6B3CE2-B5F4-5EE8-3519-1496FA763A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5238B2-04A5-DED2-570D-3E9F1B8684C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4BFDBB-FE65-5583-6B3A-E87DAE085F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202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C0E33-5878-F648-EAB0-D2C3415921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497178-7925-2554-41AB-63CB5335AD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AAEFDE7D-0EC6-A691-5921-14B71B07FC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4850D6F-04E2-63CF-0462-08D0B5EF84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3793B30-15DD-511E-A275-CFE969F6B9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497EBC-D4BA-43A8-E70D-3C52A0163CC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630F7C8-4157-426D-85E4-9FC132ACB47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27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C2B25-6FBD-E20C-7402-A412E8B8FB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914183-DF6C-0A0E-0DDD-9667262677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90EC4A3-B244-2B20-2785-53E8A78906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F7AA60C8-892F-AD2B-2400-A99F48C553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230E96-5FC3-6BE9-3CAB-23D28AF193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4503648-2B94-FE71-AF72-7AD3D3F79E5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5EAE1B7-335E-A872-28A8-2CDAC66CF3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623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7351-1FF1-4B83-E33A-0B2BDC1030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B9016D-11E1-C623-BAF5-A3225AC1C7C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9E1E433-2262-1764-C020-5E7D06FAC64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D1A756AA-C76D-3D86-6645-5ACCA4A225A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167EC6-451D-ADED-CA2E-D70C419514E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1A1560-632A-6CA2-40A1-57664BF6C6C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AFE084F-0A34-B56D-CFDB-3443DA636B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25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39753-417C-3BEF-32A0-BEE2FE4B76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159675-B436-42B9-19B4-DC1343E17F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B0C82379-B356-BC0E-8F55-497115D442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D4D73D24-CDF5-1815-40D0-CB543C8FF9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144A06-7B4A-AA01-41A2-B94FD34CBD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9E232F-363D-E92C-2FE8-78232F03D96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8038820-CFD2-A089-8EAF-8D9336A17C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774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EECA8-E0EA-07F8-EE3B-5D4ACA2AEE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B044CD-42C9-B1EB-3DD7-E0C791E3CCB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3F6E9643-A362-0C12-1641-1E25939546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E2D9821-5F83-8A23-62BF-1F078CC36F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0E4939-6B1A-A126-3DBB-D7DD9398601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29BF7E6-0204-5740-3068-4ED363537FCC}"/>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Satan’s scheme here is that we can be accusers and hurtful, OR we can be accused viciously, and hurt.</a:t>
            </a:r>
          </a:p>
          <a:p>
            <a:pPr algn="l"/>
            <a:endParaRPr lang="en-US" altLang="en-US" dirty="0"/>
          </a:p>
        </p:txBody>
      </p:sp>
      <p:cxnSp>
        <p:nvCxnSpPr>
          <p:cNvPr id="3" name="Straight Connector 2">
            <a:extLst>
              <a:ext uri="{FF2B5EF4-FFF2-40B4-BE49-F238E27FC236}">
                <a16:creationId xmlns:a16="http://schemas.microsoft.com/office/drawing/2014/main" id="{11AF1527-864A-00A1-12A0-9665C7CFCF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60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72090-9FEA-A65F-DEDF-A465CC0A85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242A7F-6CBE-8659-A056-EBE156DB34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Radiant Righteousness, and Accusations Isaiah 62.1-4</a:t>
            </a:r>
          </a:p>
        </p:txBody>
      </p:sp>
      <p:sp>
        <p:nvSpPr>
          <p:cNvPr id="5" name="Rectangle 3">
            <a:extLst>
              <a:ext uri="{FF2B5EF4-FFF2-40B4-BE49-F238E27FC236}">
                <a16:creationId xmlns:a16="http://schemas.microsoft.com/office/drawing/2014/main" id="{E60DD88D-838B-82CD-5B63-8D3F5DF2551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Mar 14. 2026 5786</a:t>
            </a:r>
          </a:p>
        </p:txBody>
      </p:sp>
      <p:sp>
        <p:nvSpPr>
          <p:cNvPr id="6" name="Rectangle 7">
            <a:extLst>
              <a:ext uri="{FF2B5EF4-FFF2-40B4-BE49-F238E27FC236}">
                <a16:creationId xmlns:a16="http://schemas.microsoft.com/office/drawing/2014/main" id="{F06692C4-1D3F-4AA8-03DC-28FB1228C4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1A3F63-8757-4A35-9375-8D743BEB082A}"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9906" name="Rectangle 2">
            <a:extLst>
              <a:ext uri="{FF2B5EF4-FFF2-40B4-BE49-F238E27FC236}">
                <a16:creationId xmlns:a16="http://schemas.microsoft.com/office/drawing/2014/main" id="{5B9078CC-8045-DDF1-D64E-9208E0EDF698}"/>
              </a:ext>
            </a:extLst>
          </p:cNvPr>
          <p:cNvSpPr>
            <a:spLocks noGrp="1" noRot="1" noChangeAspect="1" noChangeArrowheads="1" noTextEdit="1"/>
          </p:cNvSpPr>
          <p:nvPr>
            <p:ph type="sldImg"/>
          </p:nvPr>
        </p:nvSpPr>
        <p:spPr>
          <a:xfrm>
            <a:off x="225425" y="381000"/>
            <a:ext cx="6635750" cy="3733800"/>
          </a:xfrm>
          <a:ln/>
        </p:spPr>
        <p:txBody>
          <a:bodyPr/>
          <a:lstStyle/>
          <a:p>
            <a:endParaRPr lang="en-US"/>
          </a:p>
        </p:txBody>
      </p:sp>
      <p:sp>
        <p:nvSpPr>
          <p:cNvPr id="1659907" name="Rectangle 3">
            <a:extLst>
              <a:ext uri="{FF2B5EF4-FFF2-40B4-BE49-F238E27FC236}">
                <a16:creationId xmlns:a16="http://schemas.microsoft.com/office/drawing/2014/main" id="{6C7A5F5B-B13B-F5AC-0B67-41A68779A845}"/>
              </a:ext>
            </a:extLst>
          </p:cNvPr>
          <p:cNvSpPr>
            <a:spLocks noGrp="1" noChangeArrowheads="1"/>
          </p:cNvSpPr>
          <p:nvPr>
            <p:ph type="body" idx="1"/>
          </p:nvPr>
        </p:nvSpPr>
        <p:spPr>
          <a:xfrm>
            <a:off x="3048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Rounded MT Bold" pitchFamily="34" charset="0"/>
              <a:cs typeface="Arial" pitchFamily="34" charset="0"/>
            </a:endParaRPr>
          </a:p>
        </p:txBody>
      </p:sp>
    </p:spTree>
    <p:extLst>
      <p:ext uri="{BB962C8B-B14F-4D97-AF65-F5344CB8AC3E}">
        <p14:creationId xmlns:p14="http://schemas.microsoft.com/office/powerpoint/2010/main" val="3847369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EE9A8-F3D5-B7EE-7B9C-2F30081256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8C1950-7672-D021-2D96-0E9A9921F0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18E875A-2361-4657-A887-8E17ADF017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ED8FFCEB-A43E-9BD4-834E-FFF747A48D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FAAB8DC-5C00-DEC6-CC80-ECBF3FF992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9D6B58-47F1-0CEC-662E-F86B5BCD7F0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531C3EF-4F99-E31B-C87E-185E5F90D8C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82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9327-ED0D-1204-EB00-2C1854E9F3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28D5AA-81A5-AECA-C6A8-915B239D25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D345042D-2DB0-2B5D-3CC1-2FEA33AC5E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20B2AA21-0D9D-E467-E825-12406421BF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895874-2D42-3094-A069-DBDC480BA3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F3FEC2-3835-A7C1-3001-6DE266165F9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332018A-B5D1-4F73-384C-866C8759DA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39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CB01-F0B3-0AD1-D5A2-75F487F7B1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82F442-927B-2B3E-CE2E-0629561264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C6F23E8-4037-8AAC-855A-8DE2C59143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FA3EF38-026A-6FDB-5167-4B0D78D996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483D12-7A70-54A5-F460-9E107937BA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495819-3682-8A38-0047-4E867C3414F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8281DC9-09CA-4686-6367-334B03F4F3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640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1304-A5EF-C0F9-7848-FF5D321D4D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2CDA55-5EF0-4555-2D03-40F254A8FC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CF7D9C82-C576-731A-6DE2-0B85FC92A2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37DF78AD-4FB7-E73C-82D1-9219D399DA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6D2EAB-681E-A2BE-60B1-F623FC72E2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04CE76-DC65-3918-0F4B-4CB3A338503D}"/>
              </a:ext>
            </a:extLst>
          </p:cNvPr>
          <p:cNvSpPr>
            <a:spLocks noGrp="1" noChangeArrowheads="1"/>
          </p:cNvSpPr>
          <p:nvPr>
            <p:ph type="body" idx="1"/>
          </p:nvPr>
        </p:nvSpPr>
        <p:spPr>
          <a:xfrm>
            <a:off x="152400" y="4114800"/>
            <a:ext cx="6553200" cy="4876800"/>
          </a:xfrm>
        </p:spPr>
        <p:txBody>
          <a:bodyPr/>
          <a:lstStyle/>
          <a:p>
            <a:pPr algn="l"/>
            <a:r>
              <a:rPr lang="en-US" altLang="en-US" dirty="0"/>
              <a:t>From Rabbi Joe Bell   https://forzionsake.org/  Bristol, VA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If you like my teaching at Rav Joe Abelow on Facebook, you may share it. It encompasses what I have said, its 28 minutes long and also includes the 3 lies I mentioned:</a:t>
            </a:r>
          </a:p>
          <a:p>
            <a:pPr algn="l"/>
            <a:endParaRPr lang="en-US" altLang="en-US" dirty="0"/>
          </a:p>
        </p:txBody>
      </p:sp>
      <p:cxnSp>
        <p:nvCxnSpPr>
          <p:cNvPr id="3" name="Straight Connector 2">
            <a:extLst>
              <a:ext uri="{FF2B5EF4-FFF2-40B4-BE49-F238E27FC236}">
                <a16:creationId xmlns:a16="http://schemas.microsoft.com/office/drawing/2014/main" id="{1315948C-5A72-72FB-7C65-0419ECBBCE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61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68CFC-F7CC-2CD9-A795-D0E43C6C48F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5BCA2D-E85F-D0AA-3247-E336E6DD29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1686AFE7-3816-FC3B-8BEE-D516602A3D0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0D5A9F8-F416-7533-C253-F48B46BA96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4970AB-15A0-3CAE-7D5B-AF456CA4E6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8AB1AA-5D0F-16F3-2171-C939B34B9125}"/>
              </a:ext>
            </a:extLst>
          </p:cNvPr>
          <p:cNvSpPr>
            <a:spLocks noGrp="1" noChangeArrowheads="1"/>
          </p:cNvSpPr>
          <p:nvPr>
            <p:ph type="body" idx="1"/>
          </p:nvPr>
        </p:nvSpPr>
        <p:spPr>
          <a:xfrm>
            <a:off x="152400" y="4114800"/>
            <a:ext cx="6553200" cy="4876800"/>
          </a:xfrm>
        </p:spPr>
        <p:txBody>
          <a:bodyPr/>
          <a:lstStyle/>
          <a:p>
            <a:pPr algn="l"/>
            <a:r>
              <a:rPr lang="en-US" altLang="en-US" dirty="0"/>
              <a:t>I’ll be speaking in a few minutes about his book.</a:t>
            </a:r>
          </a:p>
        </p:txBody>
      </p:sp>
      <p:cxnSp>
        <p:nvCxnSpPr>
          <p:cNvPr id="3" name="Straight Connector 2">
            <a:extLst>
              <a:ext uri="{FF2B5EF4-FFF2-40B4-BE49-F238E27FC236}">
                <a16:creationId xmlns:a16="http://schemas.microsoft.com/office/drawing/2014/main" id="{17F6E39D-F0F4-3F04-30B3-2104B2FBB69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805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C754-38C7-1C0B-D7F2-FD73D8400D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4C95CF-E178-A63D-5C41-3E51BBFCD9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D0AD631-3692-9B9C-E19C-740E8FA5A66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1F4EF61B-4F5E-ECEB-D4DD-0B48BC0567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B0F8FB-751E-2D69-F61D-3E65802CFE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2C37FCF-9761-5DA3-CAE2-C421BA55E8CD}"/>
              </a:ext>
            </a:extLst>
          </p:cNvPr>
          <p:cNvSpPr>
            <a:spLocks noGrp="1" noChangeArrowheads="1"/>
          </p:cNvSpPr>
          <p:nvPr>
            <p:ph type="body" idx="1"/>
          </p:nvPr>
        </p:nvSpPr>
        <p:spPr>
          <a:xfrm>
            <a:off x="152400" y="4114800"/>
            <a:ext cx="6553200" cy="4876800"/>
          </a:xfrm>
        </p:spPr>
        <p:txBody>
          <a:bodyPr/>
          <a:lstStyle/>
          <a:p>
            <a:pPr algn="l"/>
            <a:r>
              <a:rPr lang="en-US" altLang="en-US" dirty="0"/>
              <a:t>Story of a guy with friends on the subway reading the Al Jazeera </a:t>
            </a:r>
            <a:r>
              <a:rPr lang="en-US" altLang="en-US" dirty="0" err="1"/>
              <a:t>Newsp</a:t>
            </a:r>
            <a:endParaRPr lang="en-US" altLang="en-US" dirty="0"/>
          </a:p>
          <a:p>
            <a:pPr algn="l"/>
            <a:r>
              <a:rPr lang="en-US" altLang="en-US" dirty="0"/>
              <a:t>Why?  </a:t>
            </a:r>
          </a:p>
          <a:p>
            <a:pPr algn="l"/>
            <a:r>
              <a:rPr lang="en-US" altLang="en-US" dirty="0"/>
              <a:t>NYT Palest genocide, Jews bomb hospitals, </a:t>
            </a:r>
          </a:p>
          <a:p>
            <a:pPr algn="l"/>
            <a:r>
              <a:rPr lang="en-US" altLang="en-US" dirty="0"/>
              <a:t>Al Jazeera Jews own the banks, own the media, all rich   Much more cheerful news</a:t>
            </a:r>
          </a:p>
        </p:txBody>
      </p:sp>
      <p:cxnSp>
        <p:nvCxnSpPr>
          <p:cNvPr id="3" name="Straight Connector 2">
            <a:extLst>
              <a:ext uri="{FF2B5EF4-FFF2-40B4-BE49-F238E27FC236}">
                <a16:creationId xmlns:a16="http://schemas.microsoft.com/office/drawing/2014/main" id="{B9BC8FB8-1A11-95E6-B164-B7E5B70620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6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A82A-0435-85B0-E78E-47C41349CF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FC7285-3165-BA49-74ED-032E503811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E7227C16-B602-8882-55B5-F5ECD3A691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5B5B29E-E0C8-45D6-D80A-4DA04ABFFD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AB2861-1C5E-B847-26D4-089DFBB4A5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7330948-9DE3-6DA5-DEFC-C76B5B94E7E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1EB981-C879-31C2-94B3-82C88D8FC4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15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2A758-F19F-58BE-5487-9CCBD1694A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A36567-0E7C-01A3-9477-B0054B33B67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BD7D2BF3-7F23-E038-34F6-BC2A3D75E4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626D40A3-FC3B-5F88-A84C-44371BBBF9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4674C-57EE-2B8D-C127-6481CDC722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03584B-B476-F119-B012-79E9D634C702}"/>
              </a:ext>
            </a:extLst>
          </p:cNvPr>
          <p:cNvSpPr>
            <a:spLocks noGrp="1" noChangeArrowheads="1"/>
          </p:cNvSpPr>
          <p:nvPr>
            <p:ph type="body" idx="1"/>
          </p:nvPr>
        </p:nvSpPr>
        <p:spPr>
          <a:xfrm>
            <a:off x="152400" y="4114800"/>
            <a:ext cx="6553200" cy="4876800"/>
          </a:xfrm>
        </p:spPr>
        <p:txBody>
          <a:bodyPr/>
          <a:lstStyle/>
          <a:p>
            <a:pPr algn="l"/>
            <a:r>
              <a:rPr lang="en-US" altLang="en-US" dirty="0"/>
              <a:t>Jim Appel</a:t>
            </a:r>
          </a:p>
        </p:txBody>
      </p:sp>
      <p:cxnSp>
        <p:nvCxnSpPr>
          <p:cNvPr id="3" name="Straight Connector 2">
            <a:extLst>
              <a:ext uri="{FF2B5EF4-FFF2-40B4-BE49-F238E27FC236}">
                <a16:creationId xmlns:a16="http://schemas.microsoft.com/office/drawing/2014/main" id="{D4B7BE6F-FFBC-5517-0FFC-CD186DB96A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126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A971-16E2-AA7D-434C-08C0BA8403B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388ED2-D690-7939-B860-958C3CF13F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5BE9296-73E0-8047-A82B-047A573BDF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F03AB569-A3C5-BDB4-C95E-83B4F6D74F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372F6C-DDE6-DBA0-F83D-BB84900817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5ABCBE-4877-6EDB-D1CD-672D007912B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0C639BB-C3B1-CF0C-4F85-5785234425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519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64B7-CCBE-D2F4-DBC5-61D266A0BA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ACEE1E-1B25-B0B5-0D91-CE75CC2438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8A25346-361F-49DB-FA17-80785B93A2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094741A-1429-856F-9AA0-47B493E5F8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4DC46B-DD12-91B9-D06D-417190C302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BAF60D-3E35-48AD-E2BF-8E06F2D0C81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C6FCC63-B374-35E7-353C-D01C4B25B3A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041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6B17-EA5B-B36B-B7C5-78AEA1D22B6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3828D4-3BBD-1723-9BDC-BD062351CF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FF0F220-E308-17E8-85D4-53987CFE5B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384AAD4F-8816-D7F0-DEB5-46B468886C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32EA0C2-C94A-5457-81B4-BB68B09D8E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A71B62-F9E9-6173-7CF6-E4340F3801C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E437F48-070C-04F1-9056-2C24C7B70A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7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EE9A8-F3D5-B7EE-7B9C-2F30081256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8C1950-7672-D021-2D96-0E9A9921F0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18E875A-2361-4657-A887-8E17ADF017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ED8FFCEB-A43E-9BD4-834E-FFF747A48D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FAAB8DC-5C00-DEC6-CC80-ECBF3FF992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9D6B58-47F1-0CEC-662E-F86B5BCD7F03}"/>
              </a:ext>
            </a:extLst>
          </p:cNvPr>
          <p:cNvSpPr>
            <a:spLocks noGrp="1" noChangeArrowheads="1"/>
          </p:cNvSpPr>
          <p:nvPr>
            <p:ph type="body" idx="1"/>
          </p:nvPr>
        </p:nvSpPr>
        <p:spPr>
          <a:xfrm>
            <a:off x="152400" y="4114800"/>
            <a:ext cx="6553200" cy="4876800"/>
          </a:xfrm>
        </p:spPr>
        <p:txBody>
          <a:bodyPr/>
          <a:lstStyle/>
          <a:p>
            <a:pPr algn="l"/>
            <a:r>
              <a:rPr lang="en-US" altLang="en-US" sz="1000" dirty="0"/>
              <a:t>https://search.yahoo.com/yhs/search?p=how%20many%20seniors%20fall%20to%20scams&amp;hspart=fc&amp;hsimp=yhs-5918_1&amp;type=fc_A2EFA035EF5_s69_g_e_d111225_n141297_c999&amp;param1=7&amp;param2=eJwtj81qwzAQhF9FxwRkZVeS7Sg6WSR9gNJTFx1cR3WEf7EdXPr0RaHMZWC%2BgZk23sn69ysC5LpUxP1I1qNGaUriPoWIKGVO3DdkvTGGuI8zWa9KgUZIAIGIxH0bJrL%2BuRL3z5qsH6bf2Pf1KRfADnsc79O%2BsnFjCAIs2%2BNYaMt%2BCn1k9Tz3YQ9fXdxOuSqFKtihe2xDz1kfu8Da0HTTkTWPZRrCCXUpIImt9Xe9xP9KmrW%2B3qQBa1he%2FnauVFU5yDRonSG%2BYVahw8y5a3F26qacgcQ3CZYgiwx0JvMPwIuECyoBaD7%2FABfBU1k%3D</a:t>
            </a:r>
          </a:p>
        </p:txBody>
      </p:sp>
      <p:cxnSp>
        <p:nvCxnSpPr>
          <p:cNvPr id="3" name="Straight Connector 2">
            <a:extLst>
              <a:ext uri="{FF2B5EF4-FFF2-40B4-BE49-F238E27FC236}">
                <a16:creationId xmlns:a16="http://schemas.microsoft.com/office/drawing/2014/main" id="{2531C3EF-4F99-E31B-C87E-185E5F90D8C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82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31A5-6DD2-5585-C3D7-C49C941889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FAE09F-C92F-AACA-6AC4-B66E753DF8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8AD3EA23-C375-06AF-3F59-96E829E194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60C269B7-A4C4-8CD2-5AD3-FFF8880287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10EEB4-6739-4AC4-C093-B2B5B27256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94740F-BC2D-26A6-0070-EBA02F8B8775}"/>
              </a:ext>
            </a:extLst>
          </p:cNvPr>
          <p:cNvSpPr>
            <a:spLocks noGrp="1" noChangeArrowheads="1"/>
          </p:cNvSpPr>
          <p:nvPr>
            <p:ph type="body" idx="1"/>
          </p:nvPr>
        </p:nvSpPr>
        <p:spPr>
          <a:xfrm>
            <a:off x="152400" y="4114800"/>
            <a:ext cx="6553200" cy="4876800"/>
          </a:xfrm>
        </p:spPr>
        <p:txBody>
          <a:bodyPr/>
          <a:lstStyle/>
          <a:p>
            <a:pPr algn="l"/>
            <a:r>
              <a:rPr lang="en-US" altLang="en-US" sz="1000" dirty="0"/>
              <a:t>https://search.yahoo.com/yhs/search?p=how%20many%20seniors%20fall%20to%20scams&amp;hspart=fc&amp;hsimp=yhs-5918_1&amp;type=fc_A2EFA035EF5_s69_g_e_d111225_n141297_c999&amp;param1=7&amp;param2=eJwtj81qwzAQhF9FxwRkZVeS7Sg6WSR9gNJTFx1cR3WEf7EdXPr0RaHMZWC%2BgZk23sn69ysC5LpUxP1I1qNGaUriPoWIKGVO3DdkvTGGuI8zWa9KgUZIAIGIxH0bJrL%2BuRL3z5qsH6bf2Pf1KRfADnsc79O%2BsnFjCAIs2%2BNYaMt%2BCn1k9Tz3YQ9fXdxOuSqFKtihe2xDz1kfu8Da0HTTkTWPZRrCCXUpIImt9Xe9xP9KmrW%2B3qQBa1he%2FnauVFU5yDRonSG%2BYVahw8y5a3F26qacgcQ3CZYgiwx0JvMPwIuECyoBaD7%2FABfBU1k%3D</a:t>
            </a:r>
            <a:br>
              <a:rPr lang="en-US" altLang="en-US" sz="1000" dirty="0"/>
            </a:br>
            <a:r>
              <a:rPr lang="en-US" altLang="en-US" sz="1000" dirty="0"/>
              <a:t>https://www.forbes.com/sites/steveweisman/2025/12/16/ftc-report-seniors-lost-billions-to-scams-key-insights-and-prevention-tips/</a:t>
            </a:r>
          </a:p>
        </p:txBody>
      </p:sp>
      <p:cxnSp>
        <p:nvCxnSpPr>
          <p:cNvPr id="3" name="Straight Connector 2">
            <a:extLst>
              <a:ext uri="{FF2B5EF4-FFF2-40B4-BE49-F238E27FC236}">
                <a16:creationId xmlns:a16="http://schemas.microsoft.com/office/drawing/2014/main" id="{721FCD9C-3E68-F2A6-23CA-4328B165F0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666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7E11-1330-ACC5-FB72-3EB28B9504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BBDD50-4C65-BD29-4D70-A61DCD428F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43B7F46-7D0B-B4BE-C875-C369D12AB9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A59001D-C039-ECE6-6D9A-03E7E991287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0B2F5D2-C60C-38E8-9DBF-FC6D18D847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EE8844-0F13-1496-9E6A-301F2A4DA41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EA4E3DB-B7FB-9475-B9F0-E1FF932A3C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820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5C14-9179-7FC4-2591-9EF6CE155F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13FE9FC-B75E-EEA5-A02E-330D84630C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3C810FD0-69C1-4EEE-9D4B-7F8AEBAB0C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36F9BA08-8A04-D54A-007F-9736A089A87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B834CC-C2AB-25FF-9FF8-0C233FA649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1255683-05F2-B242-0093-BE270880AD3C}"/>
              </a:ext>
            </a:extLst>
          </p:cNvPr>
          <p:cNvSpPr>
            <a:spLocks noGrp="1" noChangeArrowheads="1"/>
          </p:cNvSpPr>
          <p:nvPr>
            <p:ph type="body" idx="1"/>
          </p:nvPr>
        </p:nvSpPr>
        <p:spPr>
          <a:xfrm>
            <a:off x="152400" y="4114800"/>
            <a:ext cx="6553200" cy="4876800"/>
          </a:xfrm>
        </p:spPr>
        <p:txBody>
          <a:bodyPr/>
          <a:lstStyle/>
          <a:p>
            <a:pPr algn="l"/>
            <a:r>
              <a:rPr lang="en-US" altLang="en-US" dirty="0"/>
              <a:t>Check US out.  Statement of faith on our website.   Soon starting discipleship class.</a:t>
            </a:r>
          </a:p>
        </p:txBody>
      </p:sp>
      <p:cxnSp>
        <p:nvCxnSpPr>
          <p:cNvPr id="3" name="Straight Connector 2">
            <a:extLst>
              <a:ext uri="{FF2B5EF4-FFF2-40B4-BE49-F238E27FC236}">
                <a16:creationId xmlns:a16="http://schemas.microsoft.com/office/drawing/2014/main" id="{D375454A-2082-D710-E77E-A8E0F4B7F7B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90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9895-B1B0-7228-CD0C-ACB6599DDDC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248F0C7-1DC0-3FBC-9894-F7B1281CE5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AD0720E-36CE-94C4-CB0B-B14DFEF818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0526A41-9D6E-0C44-40A3-F7D9F66090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59223E-002F-A6B3-71C9-85E96E23C6B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178DD6-0D23-F55A-FC5F-87AB0B67FB97}"/>
              </a:ext>
            </a:extLst>
          </p:cNvPr>
          <p:cNvSpPr>
            <a:spLocks noGrp="1" noChangeArrowheads="1"/>
          </p:cNvSpPr>
          <p:nvPr>
            <p:ph type="body" idx="1"/>
          </p:nvPr>
        </p:nvSpPr>
        <p:spPr>
          <a:xfrm>
            <a:off x="152400" y="4114800"/>
            <a:ext cx="6553200" cy="4876800"/>
          </a:xfrm>
        </p:spPr>
        <p:txBody>
          <a:bodyPr/>
          <a:lstStyle/>
          <a:p>
            <a:r>
              <a:rPr lang="en-US" sz="2000" b="1" i="0" kern="1200" dirty="0">
                <a:solidFill>
                  <a:schemeClr val="tx1"/>
                </a:solidFill>
                <a:effectLst/>
                <a:latin typeface="Arial Rounded MT Bold" pitchFamily="34" charset="0"/>
                <a:ea typeface="+mn-ea"/>
                <a:cs typeface="Arial" charset="0"/>
              </a:rPr>
              <a:t>It is written by</a:t>
            </a:r>
            <a:r>
              <a:rPr lang="en-US" sz="2000" b="0" i="0" kern="1200" dirty="0">
                <a:solidFill>
                  <a:schemeClr val="tx1"/>
                </a:solidFill>
                <a:effectLst/>
                <a:latin typeface="Arial Rounded MT Bold" pitchFamily="34" charset="0"/>
                <a:ea typeface="+mn-ea"/>
                <a:cs typeface="Arial" charset="0"/>
              </a:rPr>
              <a:t> Rabbi Jim Appel who has been teaching this course in ongoing Tuesday night sessions for more than two decades.</a:t>
            </a:r>
          </a:p>
          <a:p>
            <a:r>
              <a:rPr lang="en-US" sz="2000" b="0" i="0" kern="1200" dirty="0">
                <a:solidFill>
                  <a:schemeClr val="tx1"/>
                </a:solidFill>
                <a:effectLst/>
                <a:latin typeface="Arial Rounded MT Bold" pitchFamily="34" charset="0"/>
                <a:ea typeface="+mn-ea"/>
                <a:cs typeface="Arial" charset="0"/>
              </a:rPr>
              <a:t>There are many astounding revelations and "Aha!" moments for the students. Your attitude toward your Savior and His Word will never be the same after studying this course! After all, He was born and lived as a Jew and all His disciples and apostles were Jewish.</a:t>
            </a:r>
          </a:p>
          <a:p>
            <a:pPr algn="l"/>
            <a:endParaRPr lang="en-US" altLang="en-US" dirty="0"/>
          </a:p>
        </p:txBody>
      </p:sp>
      <p:cxnSp>
        <p:nvCxnSpPr>
          <p:cNvPr id="3" name="Straight Connector 2">
            <a:extLst>
              <a:ext uri="{FF2B5EF4-FFF2-40B4-BE49-F238E27FC236}">
                <a16:creationId xmlns:a16="http://schemas.microsoft.com/office/drawing/2014/main" id="{6F2E1028-F8C2-C9D5-DE39-FA5795E7B2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281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046D-D603-6A26-4773-22C53BCE6C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DBFDCC-E9CD-356D-48BF-3EBAA4895F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3C97A62-79F6-7B36-8DEB-20CB8D302E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BECF05C3-CD9A-FE45-CD94-D52E4002BB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621F72-C4AB-27E4-5914-35D8CDD273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84EA52-13C1-6466-93C5-25B1FD762DD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1FF202-FA47-5455-2DCB-F8E8E1AE81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84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99A6-4CDF-AE85-8ACC-D331A0869C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558158-026B-37BA-411C-DC4DD32D6C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CE39E72A-B2FB-1DA4-5C6A-8E2C642E91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5DDC402-1740-3C97-F2A8-D06C00CDA50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05314C-1A33-B8EC-0E56-7B2A46A389A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979BCA-7B0F-A796-FA28-5EAA8026476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AAAD870-3FFB-0B69-25AF-CFCC7D37A5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323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2EC1-3A22-BAE7-EB0B-AE754F71B0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5379D9-381B-4E34-40C8-BED267733C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2B1145B-3D45-8BB4-7120-CED82076FE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3D741DE-F299-941B-091E-52A9FDC49B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E9D832-37F2-26D4-4D42-5D49F88C0E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E79662-B67E-14DB-E592-5805EC8F465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B8E42E-17EA-8ACA-C4F0-94F219C5CD6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28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C2BF-40BC-56D4-4812-13CBBC8CA26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909A1A-084B-C5FA-1C4A-32BF84926A0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80A590F6-D846-99B3-DC43-E42DABB3621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57E28A82-4C2E-BC3D-72DD-B6123866B9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A2A4149-D38C-AD8A-5484-16949827E92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7477E7-B437-12DC-470C-7D32C6385E4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3C01662-CEF9-A859-1350-C298DACA3A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609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29AF-7DF6-06B5-5DF0-497F36655D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BD8452B-8C43-00E8-63D5-4897AD3CCEE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84016B98-E129-4663-F11E-78AEBBAD3F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2A6CF4D1-8EDB-B1FE-13CF-3C8E92AA22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A009D6-4718-BD26-610A-1BB6EF0F51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2377EB-4357-7272-0763-BE85BAA1251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A13826-D087-9274-DE56-229260465C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820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FB8F-E107-720F-D610-505FC41C74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DB8C21-2428-3CCB-26E2-D1DE7331B1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F01B992-2ED4-9C56-026A-6C9A94B6DD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1B30C6A-CE8C-6C9B-E47A-15045CB45B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24D3E4-65E1-1AB8-71C7-87E95B8672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1475BC-18ED-3C6B-48DB-CFD8A2CA8AD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DC2947E-04C4-96D9-F9A3-D61F91AAAF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803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6E3B-5FF5-C5E3-01B4-3E9F92421F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9B10B9-BE05-4CD6-D30F-2C9E451804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BC4BBFE2-A6FF-C137-629D-4C70B0EB571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3965DDFA-C422-0B76-C8AC-AF5DDFED4C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F311D0-78A8-6CE5-AC50-BDF0841778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AE4A5D-C684-6F9A-1A1D-F568503E8359}"/>
              </a:ext>
            </a:extLst>
          </p:cNvPr>
          <p:cNvSpPr>
            <a:spLocks noGrp="1" noChangeArrowheads="1"/>
          </p:cNvSpPr>
          <p:nvPr>
            <p:ph type="body" idx="1"/>
          </p:nvPr>
        </p:nvSpPr>
        <p:spPr>
          <a:xfrm>
            <a:off x="152400" y="4114800"/>
            <a:ext cx="6553200" cy="4876800"/>
          </a:xfrm>
        </p:spPr>
        <p:txBody>
          <a:bodyPr/>
          <a:lstStyle/>
          <a:p>
            <a:pPr algn="l"/>
            <a:r>
              <a:rPr lang="en-US" altLang="en-US" dirty="0"/>
              <a:t>Equal with G-d.  Not above G-d.</a:t>
            </a:r>
          </a:p>
        </p:txBody>
      </p:sp>
      <p:cxnSp>
        <p:nvCxnSpPr>
          <p:cNvPr id="3" name="Straight Connector 2">
            <a:extLst>
              <a:ext uri="{FF2B5EF4-FFF2-40B4-BE49-F238E27FC236}">
                <a16:creationId xmlns:a16="http://schemas.microsoft.com/office/drawing/2014/main" id="{58A99ADD-B1B2-9E4A-5BFD-3EC43724BE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85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8BEC1-4E65-8375-D2AF-4CFFD3684E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23F51B-7487-6244-DEA5-FAA40056B6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E5BA3376-6D27-5920-3357-CBF69BEBA22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F2EB11E-763C-DC38-FBCA-4E6DFE9270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FC65622-E81B-FA58-90F8-A5A0EA7990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9CFCF3-A361-5758-6631-CA01B972D24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B570E65-55E0-FB5F-EF1D-E2D582058B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54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A27C-9E1A-FA37-DBBE-AF2CAD715E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47D521-1E05-F119-B50D-C6CCED2FFF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BC8BA92-F9C5-1C70-73CA-3D6298DA33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6A3C732E-1997-5231-BCA3-42FB7A21010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399AA16-2936-B3DC-A420-A41D2A03AE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78EBE2-C3DA-BF75-D2B9-2BE3845E9239}"/>
              </a:ext>
            </a:extLst>
          </p:cNvPr>
          <p:cNvSpPr>
            <a:spLocks noGrp="1" noChangeArrowheads="1"/>
          </p:cNvSpPr>
          <p:nvPr>
            <p:ph type="body" idx="1"/>
          </p:nvPr>
        </p:nvSpPr>
        <p:spPr>
          <a:xfrm>
            <a:off x="152400" y="4114800"/>
            <a:ext cx="6553200" cy="4876800"/>
          </a:xfrm>
        </p:spPr>
        <p:txBody>
          <a:bodyPr/>
          <a:lstStyle/>
          <a:p>
            <a:pPr algn="l"/>
            <a:r>
              <a:rPr lang="en-US" altLang="en-US" dirty="0"/>
              <a:t>One of the mysteries of the universe is the origin of evil.  TW </a:t>
            </a:r>
            <a:r>
              <a:rPr lang="en-US" altLang="en-US" dirty="0" err="1"/>
              <a:t>Commodol</a:t>
            </a:r>
            <a:r>
              <a:rPr lang="en-US" altLang="en-US" dirty="0"/>
              <a:t>, 1969, G-d’s Bible School.</a:t>
            </a:r>
          </a:p>
        </p:txBody>
      </p:sp>
      <p:cxnSp>
        <p:nvCxnSpPr>
          <p:cNvPr id="3" name="Straight Connector 2">
            <a:extLst>
              <a:ext uri="{FF2B5EF4-FFF2-40B4-BE49-F238E27FC236}">
                <a16:creationId xmlns:a16="http://schemas.microsoft.com/office/drawing/2014/main" id="{A83C0491-6595-38BF-8A39-C422CD7CBD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995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70132-87BA-A1DA-15C5-7C381D6420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4C0CEA-28A7-1C51-7C96-1286E8155F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BBBF958A-E87D-4047-1277-7D159833FC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4171325-767A-CF60-477A-56B140B008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F87EC1-7C9A-DC1B-539F-25F1DFCE96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B5B741-CBBA-0324-3B36-774DE382A29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5BFD98-8158-40DA-1036-9510F14823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809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69F91-D37E-3333-8813-536B6CAF5C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BF3728-8735-24E3-6F1D-827F361777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8DA1D2E-60D8-8353-2F14-2AEAEC4853F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2BA66FA-21B0-EC6F-DED2-9F089CA729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4B7A7C-A616-5539-3E93-8C19EB0BECB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D6B1A1-6BE3-C123-6002-CE936AD6F9B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BA8DC09-8AA0-C7CE-21EA-8D38224822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167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A42F-2BF5-5FDF-207C-5FD7A105FC3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759F3F-91A9-A581-87E5-0C851B3D82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2D4D9FB-040D-7243-96DF-CCB97BC746C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3CD2A7D-CB64-BBFE-0DCD-1714C7F04F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12932E-6A71-A961-D542-8A7B7D3F45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E0900E8-2EA3-846F-06BD-7929C73596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1CB6A69-23C1-3861-03FF-87CA0776C7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72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E17EA-E3B7-5D21-A663-8B55F0959F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8DE9D4-2EE6-5934-49CE-29FCDE14403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565A0374-A7EC-112D-1FE6-D324310200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74174A7-B98C-B8D5-E151-485318635A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AC9DAC-4294-7448-412A-9AA9532B5F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83F663-ED4D-C87D-1AB0-ABEF9D6A595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4E1D590-BFCC-A0DD-FA8F-1D324AD3F2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6093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AA463-F4D8-B00D-4759-72BD465D8A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8D98C6-04F0-A605-C7B7-12C65FD2B3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29A0895C-01C6-EB94-BF97-67AA8B4D79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253C06CE-B1DD-4681-62C9-4D4584A39D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D66806-460F-0A43-E09C-CF7D021C7A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C8A2CC-414A-C03C-335A-8A7F2BB5B8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51DD0C4-1DFC-A031-CDC3-CC63C88FEA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222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F0ACA-AF72-64EF-6285-216DCEFA1F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FE0364-C11B-CEF9-858E-A7E64A52EC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F593E1D0-F640-C96C-8FF8-50088EAB4C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B9D73DC-2C0A-9AF8-18B7-DC77D7A07E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9432F4-E296-5A5B-2547-B6DDB298FA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F64813-31DA-A5C4-AB55-11FDCEA6AF7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2D2C104-5F40-0862-94E7-10E830E06C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451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F096E-C230-D642-72B0-32C9A2E718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D54B71-ECC9-6824-158A-1F79618569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122F264-B3CD-2B2F-5A1A-BABD8242C7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CF1663C7-7D27-1979-8548-18C8947C3C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49812E-1409-C582-E1CF-D1BE33FB828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32A2A7-D643-283F-92D7-0A292E0A0C8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8F18DD7-E60A-A384-3E8E-495FC62ED5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098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4D25-A559-04A4-8631-4AE3BA445AA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B981E2-F2DF-AD11-8BDA-C38668B592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D452426-8D7C-10F1-F5E4-0CD0EA114B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0FFF825-CF59-DF27-1B9C-B2093D212E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DB42BE-1059-BC98-7C37-59ACD5B858C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E0917D-C628-FE2E-F072-FFB396942DB1}"/>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https://en.wikipedia.org/wiki/Leviathan</a:t>
            </a:r>
          </a:p>
        </p:txBody>
      </p:sp>
      <p:cxnSp>
        <p:nvCxnSpPr>
          <p:cNvPr id="3" name="Straight Connector 2">
            <a:extLst>
              <a:ext uri="{FF2B5EF4-FFF2-40B4-BE49-F238E27FC236}">
                <a16:creationId xmlns:a16="http://schemas.microsoft.com/office/drawing/2014/main" id="{98596A26-6C07-D770-DC26-1439E25369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344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EFD5-CE67-394F-32C9-A2440664C1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C3A8BA-3822-1EE2-BC56-285D3DD4F3B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C648D533-6E21-23FD-1C13-2822B0134A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7993F71D-6F29-846B-EC9B-B0DA8B907A8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0D8C27-DFB6-DA47-61FD-A92362CA20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1D9203-C23E-A1C3-B760-E158AEE6674B}"/>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https://en.wikipedia.org/wiki/Leviathan</a:t>
            </a:r>
          </a:p>
        </p:txBody>
      </p:sp>
      <p:cxnSp>
        <p:nvCxnSpPr>
          <p:cNvPr id="3" name="Straight Connector 2">
            <a:extLst>
              <a:ext uri="{FF2B5EF4-FFF2-40B4-BE49-F238E27FC236}">
                <a16:creationId xmlns:a16="http://schemas.microsoft.com/office/drawing/2014/main" id="{5CBD7436-41A0-FD48-1212-151B22A3B6D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16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F1FAA-A319-8CF3-2B8C-C5453612D1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6D1C6A3-CE71-B651-B9C1-1BACE62624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E6797B7-65B9-A60F-A745-CC1A729A78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12051BB-17B0-671B-D3C8-298426AA0E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04B6D6-0594-10AD-5BD6-668201AA0E7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AD1149-4E2E-2C77-41D2-39DBDF0577A6}"/>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https://en.wikipedia.org/wiki/Leviathan</a:t>
            </a:r>
          </a:p>
        </p:txBody>
      </p:sp>
      <p:cxnSp>
        <p:nvCxnSpPr>
          <p:cNvPr id="3" name="Straight Connector 2">
            <a:extLst>
              <a:ext uri="{FF2B5EF4-FFF2-40B4-BE49-F238E27FC236}">
                <a16:creationId xmlns:a16="http://schemas.microsoft.com/office/drawing/2014/main" id="{D5267505-5B40-C6F1-BB72-3CBAD011DC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314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2EB6-44AF-FB5A-D705-AE22F6BFB4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60E892-BC31-D4A6-1333-BFFF01FD7D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3ED80036-9EB4-04E9-6F3F-6A260F5449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DF4309C0-7D78-89C9-9518-E8CA78081A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6AAA00-D31F-8976-B347-C98C9D1A15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396720-0663-1A81-B650-60CA9E5CFE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1DA15C3-CAB7-E802-64CE-FE1E9556CE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771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E5BB-ACAF-66D8-A2F6-126D72B364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8B1516-E804-6B7B-1385-A8DD75AC5B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1C582658-3505-C571-E32F-88E9E153D4F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ACAD24A-B315-A6F0-48F3-1DFE548A56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2037B5F-5D21-F896-0F49-A304C0EACF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2FBB27-F034-3DC9-2235-FFD533E8E78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1B94549-F89C-6872-4FA8-E3F7B8198F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187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1F5F-56D8-D926-458A-D1066B4BCA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82358F-1005-C7F8-3B09-8D83EEC9B3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007C95BB-D92F-48DC-71B4-36990C30B5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72AED30-6576-61D7-66D2-F6580A0CF5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3DFB30-1348-AC09-5369-8D15CE3E3C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66EB40-43B4-7FB1-F447-0202DE3FB64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2CAC2F0-9F83-23EB-C6FD-E02EF46D615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0249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E193-3349-D252-50A3-9B943DF5B2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AD98F7-BA41-817C-8871-2DA3E0F4D3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2D6B0767-CF69-2B01-5F2F-84C8460949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F45F43D4-B655-332A-8FBA-D06F093C76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1FD090-ED45-D438-848C-A1AF965A4A8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7765B7-C942-A775-6724-792290D7D9D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7003EDB-4670-243A-1E69-DDAABC8C25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86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A8B4-F76D-61AD-C310-EF7A45EAD1A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5F96A0-9080-4647-E770-1B41CAE159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A0A2D77B-ACA2-E123-828C-E98A00D8FA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034CD24F-2FB0-25F6-9CA4-33D600C713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EE724B-30A7-F4CF-6F60-6F5E2AAC809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814DE7-F377-BF7D-97F7-75B3199CDBEF}"/>
              </a:ext>
            </a:extLst>
          </p:cNvPr>
          <p:cNvSpPr>
            <a:spLocks noGrp="1" noChangeArrowheads="1"/>
          </p:cNvSpPr>
          <p:nvPr>
            <p:ph type="body" idx="1"/>
          </p:nvPr>
        </p:nvSpPr>
        <p:spPr>
          <a:xfrm>
            <a:off x="152400" y="4114800"/>
            <a:ext cx="6553200" cy="4876800"/>
          </a:xfrm>
        </p:spPr>
        <p:txBody>
          <a:bodyPr/>
          <a:lstStyle/>
          <a:p>
            <a:pPr algn="l"/>
            <a:r>
              <a:rPr lang="en-US" altLang="en-US" dirty="0"/>
              <a:t>Ben Troyer</a:t>
            </a:r>
          </a:p>
        </p:txBody>
      </p:sp>
      <p:cxnSp>
        <p:nvCxnSpPr>
          <p:cNvPr id="3" name="Straight Connector 2">
            <a:extLst>
              <a:ext uri="{FF2B5EF4-FFF2-40B4-BE49-F238E27FC236}">
                <a16:creationId xmlns:a16="http://schemas.microsoft.com/office/drawing/2014/main" id="{FB43BB0C-F5F3-0EBD-923B-7FA8FD3AD17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851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EB7C-21E4-DEE6-415C-95B762282C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6401E0-6B16-A87B-20E7-415FD6569B3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4AB77A1-5762-C991-EA7C-34D6700401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1A0F7693-AC86-72A6-05D4-8E866949C1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CB80D9-7509-EDD7-7B8E-193CDDD089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81362B-6C69-FFD7-593D-F89DAE307F6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BDCC142-ACAC-478A-F3EE-E034D7F909E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585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491-EFA7-5EF0-DD03-B9E465015A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B633DF2-D21F-F5DB-562A-443E8AC58D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9E404D38-FCE0-FD35-326E-61168C71E0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D5F2463E-FCF4-2AE6-4678-31E3360793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9B0481-4489-7FF9-C4F3-CBB574B781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15B455-775F-622C-CD01-568B5D19B7E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A968BA9-908F-530E-1D01-BCB100365D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7690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026D5-D47B-FEF6-742B-9A8270D8A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ECC4B87-5DA3-D94C-0D01-ED29542D91F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4936932E-8A95-9546-3F23-D42B0D5536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F215E898-4D68-58A9-BC3C-592DC1C1FC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6C09B9-AB2F-1F95-D018-D935EA603D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F902ABF-E4D0-B399-CDB1-1D7E788B565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7A8E198-B118-C400-6AB7-AD57D67FC0D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502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B270B-B3BE-EAF5-3FFD-977BA36566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1FE9A8B-90B5-63F0-0CDB-C1A72E4015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4E59FC4-3615-BD69-DBDD-70A2A09278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52C12549-01F9-E9D9-5F51-2CF10FD0AA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FB268B-2F5F-0790-CC6C-1E7DCD65446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4F2C494-DE4B-75F3-0C31-545F9ABCFED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5FA20B9-9B7E-3857-341B-C4C9310690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2712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3208C-C581-25E2-35E5-8037280B8F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F0185E-223D-04A3-5B0C-EEF8A5F50E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6A1F480-FA5A-9583-DBFE-BB6C408B71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85C2E3A0-703F-DBAB-32EB-02A076AF5D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4EF0F0-A014-F152-7085-FDA048C839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1C5910-261D-DD89-5533-2E00973AABA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74E9927-37E4-3AC5-7E1E-E32401202E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279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35693-014C-B9AB-4967-94BD14A175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240BFE-397C-0EB0-1B5C-AB600D3EC5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9F9AB50-3463-306D-A573-AA4DAE6928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384FECBC-BF94-53AC-C50A-18178427AC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3E6204-C038-1BA4-EC94-D45F4C872E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C256AB-63C5-7DB7-1E2B-7E0AD61AB7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B754858-CFA9-7F9C-FC12-711B87F77E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829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27F3-BDD7-CD3D-68DE-0D20913677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8658BC-E724-6D79-2DCE-BCA3D24441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Passover Love Song Song of Songs 2.8-11</a:t>
            </a:r>
          </a:p>
        </p:txBody>
      </p:sp>
      <p:sp>
        <p:nvSpPr>
          <p:cNvPr id="5" name="Rectangle 3">
            <a:extLst>
              <a:ext uri="{FF2B5EF4-FFF2-40B4-BE49-F238E27FC236}">
                <a16:creationId xmlns:a16="http://schemas.microsoft.com/office/drawing/2014/main" id="{FC6F25A7-1C49-BC16-1E76-827E74F801E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4, 2026  5786</a:t>
            </a:r>
          </a:p>
        </p:txBody>
      </p:sp>
      <p:sp>
        <p:nvSpPr>
          <p:cNvPr id="6" name="Rectangle 7">
            <a:extLst>
              <a:ext uri="{FF2B5EF4-FFF2-40B4-BE49-F238E27FC236}">
                <a16:creationId xmlns:a16="http://schemas.microsoft.com/office/drawing/2014/main" id="{966A064D-7DF6-9B3F-387D-354B1AD7CF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BD13F-2E08-08C8-DD42-DD7CAE9DF7A0}"/>
              </a:ext>
            </a:extLst>
          </p:cNvPr>
          <p:cNvSpPr>
            <a:spLocks noGrp="1" noRot="1" noChangeAspect="1" noChangeArrowheads="1" noTextEdit="1"/>
          </p:cNvSpPr>
          <p:nvPr>
            <p:ph type="sldImg"/>
          </p:nvPr>
        </p:nvSpPr>
        <p:spPr>
          <a:xfrm>
            <a:off x="381000" y="685800"/>
            <a:ext cx="6096000" cy="3429000"/>
          </a:xfrm>
          <a:ln/>
        </p:spPr>
        <p:txBody>
          <a:bodyPr/>
          <a:lstStyle/>
          <a:p>
            <a:endParaRPr lang="en-US"/>
          </a:p>
        </p:txBody>
      </p:sp>
      <p:sp>
        <p:nvSpPr>
          <p:cNvPr id="840707" name="Rectangle 3">
            <a:extLst>
              <a:ext uri="{FF2B5EF4-FFF2-40B4-BE49-F238E27FC236}">
                <a16:creationId xmlns:a16="http://schemas.microsoft.com/office/drawing/2014/main" id="{6E7BECE6-0822-E935-5FB7-313AD6E7E94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E7B0D9-83FF-07F4-E667-B17AFC3E08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0442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2A8A-991E-A3CA-409D-6A01F6D3C0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F2B280-518A-1536-6450-4911CA47C4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Passover Love Song Song of Songs 2.8-11</a:t>
            </a:r>
          </a:p>
        </p:txBody>
      </p:sp>
      <p:sp>
        <p:nvSpPr>
          <p:cNvPr id="5" name="Rectangle 3">
            <a:extLst>
              <a:ext uri="{FF2B5EF4-FFF2-40B4-BE49-F238E27FC236}">
                <a16:creationId xmlns:a16="http://schemas.microsoft.com/office/drawing/2014/main" id="{8251E6AF-BAD3-2516-9D69-0A0631EA57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4, 2026  5786</a:t>
            </a:r>
          </a:p>
        </p:txBody>
      </p:sp>
      <p:sp>
        <p:nvSpPr>
          <p:cNvPr id="6" name="Rectangle 7">
            <a:extLst>
              <a:ext uri="{FF2B5EF4-FFF2-40B4-BE49-F238E27FC236}">
                <a16:creationId xmlns:a16="http://schemas.microsoft.com/office/drawing/2014/main" id="{589AA0F8-32B4-963D-29A0-B0D3C22B48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8518C3-91F1-8534-DF15-1D63C363CE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AED047-CEFA-5748-E5FB-E5E8053A1D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7B90DB-6B36-946D-FA43-BADA1B9DEC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0235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8AC3-6FED-B21E-A50C-D92EB766DF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489EED-F7C0-3AB7-59AB-CDAF7FF218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3D06E0A-D623-AF37-5563-6C851D12D1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FEDBD977-E3F4-027E-9ADF-EAB5316093F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EAFCAA-C9F6-5052-AE38-794C4079C7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2F131B-46E8-583A-5F5C-6A3EC50F3D3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E247A45-D373-B769-EFB6-6F81A31E5C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70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0333-421C-FCC5-7538-5F61EA057C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4841E8-0E99-F9DD-4CFD-224AE86325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78894183-8796-9C9E-A165-D52176811D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1872D3EB-CCC0-3833-4F2D-5FD6B35BE3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37968C-1E21-9516-AC49-9486463E127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4F35E4-A35B-563D-D2C7-EAF99DF89928}"/>
              </a:ext>
            </a:extLst>
          </p:cNvPr>
          <p:cNvSpPr>
            <a:spLocks noGrp="1" noChangeArrowheads="1"/>
          </p:cNvSpPr>
          <p:nvPr>
            <p:ph type="body" idx="1"/>
          </p:nvPr>
        </p:nvSpPr>
        <p:spPr>
          <a:xfrm>
            <a:off x="152400" y="4114800"/>
            <a:ext cx="6553200" cy="4876800"/>
          </a:xfrm>
        </p:spPr>
        <p:txBody>
          <a:bodyPr/>
          <a:lstStyle/>
          <a:p>
            <a:pPr algn="l"/>
            <a:r>
              <a:rPr lang="en-US" altLang="en-US" dirty="0"/>
              <a:t>Ben Troyer</a:t>
            </a:r>
          </a:p>
        </p:txBody>
      </p:sp>
      <p:cxnSp>
        <p:nvCxnSpPr>
          <p:cNvPr id="3" name="Straight Connector 2">
            <a:extLst>
              <a:ext uri="{FF2B5EF4-FFF2-40B4-BE49-F238E27FC236}">
                <a16:creationId xmlns:a16="http://schemas.microsoft.com/office/drawing/2014/main" id="{A179EE37-F4E2-C5C1-8F77-3E9D025EC6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42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6AC5-ABC2-3312-BEAC-9075B7633F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D98CC4-2F86-71CF-823B-39C81F6A2E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We are quite aware of Satan's schemes!  2 Cor 2.11</a:t>
            </a:r>
          </a:p>
        </p:txBody>
      </p:sp>
      <p:sp>
        <p:nvSpPr>
          <p:cNvPr id="5" name="Rectangle 3">
            <a:extLst>
              <a:ext uri="{FF2B5EF4-FFF2-40B4-BE49-F238E27FC236}">
                <a16:creationId xmlns:a16="http://schemas.microsoft.com/office/drawing/2014/main" id="{6D42FD1E-DC36-64E7-49C1-4B633DB961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25,2026 5786</a:t>
            </a:r>
          </a:p>
        </p:txBody>
      </p:sp>
      <p:sp>
        <p:nvSpPr>
          <p:cNvPr id="6" name="Rectangle 7">
            <a:extLst>
              <a:ext uri="{FF2B5EF4-FFF2-40B4-BE49-F238E27FC236}">
                <a16:creationId xmlns:a16="http://schemas.microsoft.com/office/drawing/2014/main" id="{ABAA859E-D865-E208-CBE2-D5F2C8D91A5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98D569-FBF4-D6D2-02BC-27586047D7C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E3906F-7ADB-17B6-A1D9-C1706F39021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9CD0817-9ED4-CC4E-F7C2-73FF9E1E7C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70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y7OHVWu_Zlw?feature=oembed" TargetMode="Externa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DCD9E-D2E9-860F-CC6F-C9FEFFC4296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FD6EEA6-2F08-5B7A-4FC6-2FE4C4DA136A}"/>
              </a:ext>
            </a:extLst>
          </p:cNvPr>
          <p:cNvSpPr>
            <a:spLocks noGrp="1"/>
          </p:cNvSpPr>
          <p:nvPr>
            <p:ph type="subTitle" idx="1"/>
          </p:nvPr>
        </p:nvSpPr>
        <p:spPr>
          <a:xfrm>
            <a:off x="228600" y="209550"/>
            <a:ext cx="4301289"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Hananya Naftali on Israel’s 78</a:t>
            </a:r>
            <a:r>
              <a:rPr lang="en-US" sz="4000" baseline="30000" dirty="0">
                <a:solidFill>
                  <a:schemeClr val="tx1"/>
                </a:solidFill>
                <a:latin typeface="Arial Rounded MT Bold" panose="020F0704030504030204" pitchFamily="34" charset="0"/>
              </a:rPr>
              <a:t>th</a:t>
            </a:r>
            <a:r>
              <a:rPr lang="en-US" sz="4000" dirty="0">
                <a:solidFill>
                  <a:schemeClr val="tx1"/>
                </a:solidFill>
                <a:latin typeface="Arial Rounded MT Bold" panose="020F0704030504030204" pitchFamily="34" charset="0"/>
              </a:rPr>
              <a:t> Birthday</a:t>
            </a:r>
          </a:p>
        </p:txBody>
      </p:sp>
      <p:pic>
        <p:nvPicPr>
          <p:cNvPr id="4" name="Picture 3">
            <a:extLst>
              <a:ext uri="{FF2B5EF4-FFF2-40B4-BE49-F238E27FC236}">
                <a16:creationId xmlns:a16="http://schemas.microsoft.com/office/drawing/2014/main" id="{FCDC40B3-3B55-0850-D624-896286CE1B0D}"/>
              </a:ext>
            </a:extLst>
          </p:cNvPr>
          <p:cNvPicPr>
            <a:picLocks noChangeAspect="1"/>
          </p:cNvPicPr>
          <p:nvPr/>
        </p:nvPicPr>
        <p:blipFill>
          <a:blip r:embed="rId3"/>
          <a:stretch>
            <a:fillRect/>
          </a:stretch>
        </p:blipFill>
        <p:spPr>
          <a:xfrm>
            <a:off x="4529889" y="0"/>
            <a:ext cx="4624572" cy="5143500"/>
          </a:xfrm>
          <a:prstGeom prst="rect">
            <a:avLst/>
          </a:prstGeom>
        </p:spPr>
      </p:pic>
    </p:spTree>
    <p:extLst>
      <p:ext uri="{BB962C8B-B14F-4D97-AF65-F5344CB8AC3E}">
        <p14:creationId xmlns:p14="http://schemas.microsoft.com/office/powerpoint/2010/main" val="41299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290B-C150-EEF2-EF5A-AA06210F6D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808FB0-BA5E-549A-9E14-E59820FB2F88}"/>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  </a:t>
            </a:r>
          </a:p>
          <a:p>
            <a:pPr algn="ctr"/>
            <a:r>
              <a:rPr lang="en-US" sz="4000" dirty="0">
                <a:solidFill>
                  <a:schemeClr val="tx1"/>
                </a:solidFill>
                <a:latin typeface="Arial Rounded MT Bold" panose="020F0704030504030204" pitchFamily="34" charset="0"/>
              </a:rPr>
              <a:t>In contrast to Israel’s victory;</a:t>
            </a:r>
          </a:p>
          <a:p>
            <a:pPr algn="ctr"/>
            <a:r>
              <a:rPr lang="en-US" sz="4000" dirty="0">
                <a:solidFill>
                  <a:schemeClr val="tx1"/>
                </a:solidFill>
                <a:latin typeface="Arial Rounded MT Bold" panose="020F0704030504030204" pitchFamily="34" charset="0"/>
              </a:rPr>
              <a:t>the lowest point </a:t>
            </a:r>
          </a:p>
          <a:p>
            <a:pPr algn="ctr"/>
            <a:r>
              <a:rPr lang="en-US" sz="4000" dirty="0">
                <a:solidFill>
                  <a:schemeClr val="tx1"/>
                </a:solidFill>
                <a:latin typeface="Arial Rounded MT Bold" panose="020F0704030504030204" pitchFamily="34" charset="0"/>
              </a:rPr>
              <a:t>in her history.</a:t>
            </a:r>
          </a:p>
        </p:txBody>
      </p:sp>
    </p:spTree>
    <p:extLst>
      <p:ext uri="{BB962C8B-B14F-4D97-AF65-F5344CB8AC3E}">
        <p14:creationId xmlns:p14="http://schemas.microsoft.com/office/powerpoint/2010/main" val="2344622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7750-1655-905D-F9FD-9F58A2BFF5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9C23E5-6C89-A94B-500D-5CB847D335A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3B44204-5B87-76A2-6E5E-F14AC2B28598}"/>
              </a:ext>
            </a:extLst>
          </p:cNvPr>
          <p:cNvPicPr>
            <a:picLocks noChangeAspect="1"/>
          </p:cNvPicPr>
          <p:nvPr/>
        </p:nvPicPr>
        <p:blipFill>
          <a:blip r:embed="rId3">
            <a:extLst>
              <a:ext uri="{28A0092B-C50C-407E-A947-70E740481C1C}">
                <a14:useLocalDpi xmlns:a14="http://schemas.microsoft.com/office/drawing/2010/main" val="0"/>
              </a:ext>
            </a:extLst>
          </a:blip>
          <a:srcRect l="6118" t="15926" r="7744" b="38148"/>
          <a:stretch>
            <a:fillRect/>
          </a:stretch>
        </p:blipFill>
        <p:spPr>
          <a:xfrm>
            <a:off x="152400" y="-26598"/>
            <a:ext cx="8839200" cy="5170098"/>
          </a:xfrm>
          <a:prstGeom prst="rect">
            <a:avLst/>
          </a:prstGeom>
        </p:spPr>
      </p:pic>
    </p:spTree>
    <p:extLst>
      <p:ext uri="{BB962C8B-B14F-4D97-AF65-F5344CB8AC3E}">
        <p14:creationId xmlns:p14="http://schemas.microsoft.com/office/powerpoint/2010/main" val="37206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A46CC-A856-7DB0-2AAC-F0E30DC803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D68C6DB-B8A3-96D6-BE01-B9C7CF3A4DC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7CF11F8-9DE0-118D-E296-3A971EDDE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62" y="0"/>
            <a:ext cx="4688476" cy="5143500"/>
          </a:xfrm>
          <a:prstGeom prst="rect">
            <a:avLst/>
          </a:prstGeom>
        </p:spPr>
      </p:pic>
    </p:spTree>
    <p:extLst>
      <p:ext uri="{BB962C8B-B14F-4D97-AF65-F5344CB8AC3E}">
        <p14:creationId xmlns:p14="http://schemas.microsoft.com/office/powerpoint/2010/main" val="176277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B4A4-D3C1-AE27-D4FF-BE2CCBFF38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81DFB02-8128-B2CB-972D-F84C4C5F3A6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 name="Online Media 1" title="🎬 Nuremberg (2025) Movie Explained: The Psychological Duel Between Rami Malek &amp; Russell Crowe 🧠⚖️">
            <a:hlinkClick r:id="" action="ppaction://media"/>
            <a:extLst>
              <a:ext uri="{FF2B5EF4-FFF2-40B4-BE49-F238E27FC236}">
                <a16:creationId xmlns:a16="http://schemas.microsoft.com/office/drawing/2014/main" id="{C8E34EC9-8C3A-ED35-CF88-E2CA0EBF7D0D}"/>
              </a:ext>
            </a:extLst>
          </p:cNvPr>
          <p:cNvPicPr>
            <a:picLocks noRot="1" noChangeAspect="1"/>
          </p:cNvPicPr>
          <p:nvPr>
            <a:videoFile r:link="rId1"/>
          </p:nvPr>
        </p:nvPicPr>
        <p:blipFill>
          <a:blip r:embed="rId4"/>
          <a:stretch>
            <a:fillRect/>
          </a:stretch>
        </p:blipFill>
        <p:spPr>
          <a:xfrm>
            <a:off x="15875" y="0"/>
            <a:ext cx="9110663" cy="5143500"/>
          </a:xfrm>
          <a:prstGeom prst="rect">
            <a:avLst/>
          </a:prstGeom>
        </p:spPr>
      </p:pic>
    </p:spTree>
    <p:extLst>
      <p:ext uri="{BB962C8B-B14F-4D97-AF65-F5344CB8AC3E}">
        <p14:creationId xmlns:p14="http://schemas.microsoft.com/office/powerpoint/2010/main" val="34170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F147E-BD4A-FF23-C809-282C8A7DB4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894CAF-7680-3DA4-CC93-B73BD4A30866}"/>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This was a trial to convict a monstrous criminal.</a:t>
            </a:r>
          </a:p>
        </p:txBody>
      </p:sp>
    </p:spTree>
    <p:extLst>
      <p:ext uri="{BB962C8B-B14F-4D97-AF65-F5344CB8AC3E}">
        <p14:creationId xmlns:p14="http://schemas.microsoft.com/office/powerpoint/2010/main" val="215046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239E-4ED4-5F95-B1AB-64FD0EBEE6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397A5C-074A-ADDD-62CC-587AE09C048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Kohelet / Eccles 3.1</a:t>
            </a:r>
            <a:r>
              <a:rPr lang="en-US" sz="4000" dirty="0">
                <a:solidFill>
                  <a:schemeClr val="tx1"/>
                </a:solidFill>
                <a:latin typeface="Arial Rounded MT Bold" panose="020F0704030504030204" pitchFamily="34" charset="0"/>
              </a:rPr>
              <a:t> For everything there is a season and a time for every activity under heaven</a:t>
            </a:r>
          </a:p>
          <a:p>
            <a:pPr algn="l"/>
            <a:r>
              <a:rPr lang="en-US" sz="4000" baseline="30000" dirty="0">
                <a:solidFill>
                  <a:schemeClr val="tx1"/>
                </a:solidFill>
                <a:latin typeface="Arial Rounded MT Bold" panose="020F0704030504030204" pitchFamily="34" charset="0"/>
              </a:rPr>
              <a:t>3b</a:t>
            </a:r>
            <a:r>
              <a:rPr lang="en-US" sz="4000" dirty="0">
                <a:solidFill>
                  <a:schemeClr val="tx1"/>
                </a:solidFill>
                <a:latin typeface="Arial Rounded MT Bold" panose="020F0704030504030204" pitchFamily="34" charset="0"/>
              </a:rPr>
              <a:t> a time to tear down and a time to build up;</a:t>
            </a:r>
          </a:p>
          <a:p>
            <a:pPr algn="l"/>
            <a:r>
              <a:rPr lang="en-US" sz="4000" baseline="30000" dirty="0">
                <a:solidFill>
                  <a:schemeClr val="tx1"/>
                </a:solidFill>
                <a:latin typeface="Arial Rounded MT Bold" panose="020F0704030504030204" pitchFamily="34" charset="0"/>
              </a:rPr>
              <a:t>7a</a:t>
            </a:r>
            <a:r>
              <a:rPr lang="en-US" sz="4000" dirty="0">
                <a:solidFill>
                  <a:schemeClr val="tx1"/>
                </a:solidFill>
                <a:latin typeface="Arial Rounded MT Bold" panose="020F0704030504030204" pitchFamily="34" charset="0"/>
              </a:rPr>
              <a:t> a time to tear apart and a time to mend.</a:t>
            </a:r>
          </a:p>
        </p:txBody>
      </p:sp>
    </p:spTree>
    <p:extLst>
      <p:ext uri="{BB962C8B-B14F-4D97-AF65-F5344CB8AC3E}">
        <p14:creationId xmlns:p14="http://schemas.microsoft.com/office/powerpoint/2010/main" val="156207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4515-8FCB-FBF3-5134-22328D91372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DCCC17-402F-8EB1-1526-2326F3AAABB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9024EE9-171C-2622-E06B-3B1DC5F0A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66A3A364-32CF-A359-D5C2-107DE0BD0ECC}"/>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347170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15E1-8BE5-0737-3D2D-BEAECBEC3C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C84822-E73C-D28B-8782-84238129106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2.11  </a:t>
            </a:r>
            <a:r>
              <a:rPr lang="en-US" sz="4000" dirty="0">
                <a:solidFill>
                  <a:schemeClr val="tx1"/>
                </a:solidFill>
                <a:latin typeface="Arial Rounded MT Bold" panose="020F0704030504030204" pitchFamily="34" charset="0"/>
              </a:rPr>
              <a:t>We will not be taken advantage of by Satan the Adversary — for we are quite aware of his schemes!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09675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8FD1E-2F05-0501-2606-55DF1B7B7F7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6F80F78-B63F-8129-4BC6-5355BAD3CA2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Rev 12.9-10 </a:t>
            </a:r>
            <a:r>
              <a:rPr lang="en-US" sz="4000" dirty="0">
                <a:solidFill>
                  <a:schemeClr val="tx1"/>
                </a:solidFill>
                <a:latin typeface="Arial Rounded MT Bold" panose="020F0704030504030204" pitchFamily="34" charset="0"/>
              </a:rPr>
              <a:t>The great </a:t>
            </a:r>
            <a:r>
              <a:rPr lang="en-US" sz="4000" u="sng" dirty="0">
                <a:solidFill>
                  <a:srgbClr val="FFFF66"/>
                </a:solidFill>
                <a:latin typeface="Arial Rounded MT Bold" panose="020F0704030504030204" pitchFamily="34" charset="0"/>
              </a:rPr>
              <a:t>dragon</a:t>
            </a:r>
            <a:r>
              <a:rPr lang="en-US" sz="4000" dirty="0">
                <a:solidFill>
                  <a:schemeClr val="tx1"/>
                </a:solidFill>
                <a:latin typeface="Arial Rounded MT Bold" panose="020F0704030504030204" pitchFamily="34" charset="0"/>
              </a:rPr>
              <a:t> was thrown out, that ancient serpent, also known as the </a:t>
            </a:r>
            <a:r>
              <a:rPr lang="en-US" sz="4000" u="sng" dirty="0">
                <a:solidFill>
                  <a:srgbClr val="FFFF66"/>
                </a:solidFill>
                <a:latin typeface="Arial Rounded MT Bold" panose="020F0704030504030204" pitchFamily="34" charset="0"/>
              </a:rPr>
              <a:t>Devil</a:t>
            </a:r>
            <a:r>
              <a:rPr lang="en-US" sz="4000" dirty="0">
                <a:solidFill>
                  <a:schemeClr val="tx1"/>
                </a:solidFill>
                <a:latin typeface="Arial Rounded MT Bold" panose="020F0704030504030204" pitchFamily="34" charset="0"/>
              </a:rPr>
              <a:t> and </a:t>
            </a:r>
            <a:r>
              <a:rPr lang="en-US" sz="4000" u="sng" dirty="0">
                <a:solidFill>
                  <a:srgbClr val="FFFF66"/>
                </a:solidFill>
                <a:latin typeface="Arial Rounded MT Bold" panose="020F0704030504030204" pitchFamily="34" charset="0"/>
              </a:rPr>
              <a:t>Satan</a:t>
            </a:r>
            <a:r>
              <a:rPr lang="en-US" sz="4000" dirty="0">
                <a:solidFill>
                  <a:schemeClr val="tx1"/>
                </a:solidFill>
                <a:latin typeface="Arial Rounded MT Bold" panose="020F0704030504030204" pitchFamily="34" charset="0"/>
              </a:rPr>
              <a:t> [the </a:t>
            </a:r>
            <a:r>
              <a:rPr lang="en-US" sz="4000" u="sng" dirty="0">
                <a:solidFill>
                  <a:srgbClr val="FFFF66"/>
                </a:solidFill>
                <a:latin typeface="Arial Rounded MT Bold" panose="020F0704030504030204" pitchFamily="34" charset="0"/>
              </a:rPr>
              <a:t>Adversary</a:t>
            </a:r>
            <a:r>
              <a:rPr lang="en-US" sz="4000" dirty="0">
                <a:solidFill>
                  <a:schemeClr val="tx1"/>
                </a:solidFill>
                <a:latin typeface="Arial Rounded MT Bold" panose="020F0704030504030204" pitchFamily="34" charset="0"/>
              </a:rPr>
              <a:t>], the </a:t>
            </a:r>
            <a:r>
              <a:rPr lang="en-US" sz="4000" u="sng" dirty="0">
                <a:solidFill>
                  <a:srgbClr val="FFFF66"/>
                </a:solidFill>
                <a:latin typeface="Arial Rounded MT Bold" panose="020F0704030504030204" pitchFamily="34" charset="0"/>
              </a:rPr>
              <a:t>deceiver</a:t>
            </a:r>
            <a:r>
              <a:rPr lang="en-US" sz="4000" dirty="0">
                <a:solidFill>
                  <a:schemeClr val="tx1"/>
                </a:solidFill>
                <a:latin typeface="Arial Rounded MT Bold" panose="020F0704030504030204" pitchFamily="34" charset="0"/>
              </a:rPr>
              <a:t> of the whole world…the </a:t>
            </a:r>
            <a:r>
              <a:rPr lang="en-US" sz="4000" u="sng" dirty="0">
                <a:solidFill>
                  <a:srgbClr val="FFFF66"/>
                </a:solidFill>
                <a:latin typeface="Arial Rounded MT Bold" panose="020F0704030504030204" pitchFamily="34" charset="0"/>
              </a:rPr>
              <a:t>Accuser</a:t>
            </a:r>
            <a:r>
              <a:rPr lang="en-US" sz="4000" dirty="0">
                <a:solidFill>
                  <a:schemeClr val="tx1"/>
                </a:solidFill>
                <a:latin typeface="Arial Rounded MT Bold" panose="020F0704030504030204" pitchFamily="34" charset="0"/>
              </a:rPr>
              <a:t> of our brothers, who </a:t>
            </a:r>
            <a:r>
              <a:rPr lang="en-US" sz="4000" u="sng" dirty="0">
                <a:solidFill>
                  <a:srgbClr val="FFFF66"/>
                </a:solidFill>
                <a:latin typeface="Arial Rounded MT Bold" panose="020F0704030504030204" pitchFamily="34" charset="0"/>
              </a:rPr>
              <a:t>accuses them day and night</a:t>
            </a:r>
            <a:r>
              <a:rPr lang="en-US" sz="4000" dirty="0">
                <a:solidFill>
                  <a:schemeClr val="tx1"/>
                </a:solidFill>
                <a:latin typeface="Arial Rounded MT Bold" panose="020F0704030504030204" pitchFamily="34" charset="0"/>
              </a:rPr>
              <a:t> before God, has been thrown out!</a:t>
            </a:r>
          </a:p>
        </p:txBody>
      </p:sp>
    </p:spTree>
    <p:extLst>
      <p:ext uri="{BB962C8B-B14F-4D97-AF65-F5344CB8AC3E}">
        <p14:creationId xmlns:p14="http://schemas.microsoft.com/office/powerpoint/2010/main" val="53423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12A01-E93A-FCA3-15DC-2E2CB4175A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25EFB0-F10D-26BE-BD22-BAC4864B1D1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71E97A1-EB79-3C88-8497-C1113A745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F2E07847-D637-05AC-7F36-CA17D5B6051D}"/>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dirty="0">
                <a:solidFill>
                  <a:schemeClr val="tx1"/>
                </a:solidFill>
              </a:rPr>
              <a:t>Dragon / Serpent</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39429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6881-9E7B-0621-B048-B269BE015C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0E64C2-5A6B-EB23-4FE1-C24057DEA0F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A4AD2E0-4A94-6F01-BC0E-0E9ACC3B0522}"/>
              </a:ext>
            </a:extLst>
          </p:cNvPr>
          <p:cNvPicPr>
            <a:picLocks noChangeAspect="1"/>
          </p:cNvPicPr>
          <p:nvPr/>
        </p:nvPicPr>
        <p:blipFill>
          <a:blip r:embed="rId3"/>
          <a:srcRect l="51110" b="50000"/>
          <a:stretch>
            <a:fillRect/>
          </a:stretch>
        </p:blipFill>
        <p:spPr>
          <a:xfrm>
            <a:off x="1295400" y="-1"/>
            <a:ext cx="6709587" cy="5140445"/>
          </a:xfrm>
          <a:prstGeom prst="rect">
            <a:avLst/>
          </a:prstGeom>
        </p:spPr>
      </p:pic>
    </p:spTree>
    <p:extLst>
      <p:ext uri="{BB962C8B-B14F-4D97-AF65-F5344CB8AC3E}">
        <p14:creationId xmlns:p14="http://schemas.microsoft.com/office/powerpoint/2010/main" val="3275914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016B1-F6E8-51E0-E065-3E4C9863E0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E8AB1CB-23D0-8C13-60E6-923D45381EB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E48E5C4-B030-2C64-1DA5-5B9549310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AEFCBB45-9BF1-4749-7196-978E5B6AB7FD}"/>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u="sng" dirty="0">
                <a:solidFill>
                  <a:srgbClr val="FFFF66"/>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dirty="0">
                <a:solidFill>
                  <a:schemeClr val="tx1"/>
                </a:solidFill>
              </a:rPr>
              <a:t>Dragon / Serpent </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2141552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0A93-E1A0-B40A-0EFF-31259D4B41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D4EDC3-8EC8-74BD-E464-2F66BA6C3B60}"/>
              </a:ext>
            </a:extLst>
          </p:cNvPr>
          <p:cNvSpPr>
            <a:spLocks noGrp="1"/>
          </p:cNvSpPr>
          <p:nvPr>
            <p:ph type="subTitle" idx="1"/>
          </p:nvPr>
        </p:nvSpPr>
        <p:spPr>
          <a:xfrm>
            <a:off x="266700" y="171450"/>
            <a:ext cx="8610600" cy="4800600"/>
          </a:xfrm>
        </p:spPr>
        <p:txBody>
          <a:bodyPr anchor="t">
            <a:normAutofit/>
          </a:bodyPr>
          <a:lstStyle/>
          <a:p>
            <a:pPr algn="l"/>
            <a:r>
              <a:rPr lang="el-GR" sz="4000" dirty="0">
                <a:solidFill>
                  <a:schemeClr val="tx1"/>
                </a:solidFill>
                <a:latin typeface="Arial Rounded MT Bold" panose="020F0704030504030204" pitchFamily="34" charset="0"/>
              </a:rPr>
              <a:t>Κατήγορος</a:t>
            </a:r>
            <a:endParaRPr lang="en-US" sz="4000" dirty="0">
              <a:solidFill>
                <a:schemeClr val="tx1"/>
              </a:solidFill>
              <a:latin typeface="Arial Rounded MT Bold" panose="020F0704030504030204" pitchFamily="34" charset="0"/>
            </a:endParaRPr>
          </a:p>
          <a:p>
            <a:pPr algn="l"/>
            <a:r>
              <a:rPr lang="en-US" sz="4000" dirty="0" err="1">
                <a:solidFill>
                  <a:schemeClr val="tx1"/>
                </a:solidFill>
                <a:latin typeface="Arial Rounded MT Bold" panose="020F0704030504030204" pitchFamily="34" charset="0"/>
              </a:rPr>
              <a:t>kategoros</a:t>
            </a:r>
            <a:r>
              <a:rPr lang="en-US" sz="4000" dirty="0">
                <a:solidFill>
                  <a:schemeClr val="tx1"/>
                </a:solidFill>
                <a:latin typeface="Arial Rounded MT Bold" panose="020F0704030504030204" pitchFamily="34" charset="0"/>
              </a:rPr>
              <a:t>: Accuser</a:t>
            </a:r>
          </a:p>
          <a:p>
            <a:pPr algn="l"/>
            <a:r>
              <a:rPr lang="en-US" sz="4000" dirty="0">
                <a:solidFill>
                  <a:schemeClr val="tx1"/>
                </a:solidFill>
                <a:latin typeface="Arial Rounded MT Bold" panose="020F0704030504030204" pitchFamily="34" charset="0"/>
              </a:rPr>
              <a:t>From </a:t>
            </a:r>
            <a:r>
              <a:rPr lang="en-US" sz="4000" i="1" dirty="0">
                <a:solidFill>
                  <a:schemeClr val="tx1"/>
                </a:solidFill>
                <a:latin typeface="Arial Rounded MT Bold" panose="020F0704030504030204" pitchFamily="34" charset="0"/>
              </a:rPr>
              <a:t>kata</a:t>
            </a:r>
            <a:r>
              <a:rPr lang="en-US" sz="4000" dirty="0">
                <a:solidFill>
                  <a:schemeClr val="tx1"/>
                </a:solidFill>
                <a:latin typeface="Arial Rounded MT Bold" panose="020F0704030504030204" pitchFamily="34" charset="0"/>
              </a:rPr>
              <a:t> and </a:t>
            </a:r>
            <a:r>
              <a:rPr lang="en-US" sz="4000" i="1" dirty="0">
                <a:solidFill>
                  <a:schemeClr val="tx1"/>
                </a:solidFill>
                <a:latin typeface="Arial Rounded MT Bold" panose="020F0704030504030204" pitchFamily="34" charset="0"/>
              </a:rPr>
              <a:t>agora</a:t>
            </a:r>
            <a:r>
              <a:rPr lang="en-US" sz="4000" dirty="0">
                <a:solidFill>
                  <a:schemeClr val="tx1"/>
                </a:solidFill>
                <a:latin typeface="Arial Rounded MT Bold" panose="020F0704030504030204" pitchFamily="34" charset="0"/>
              </a:rPr>
              <a:t>; against one in the assembly</a:t>
            </a:r>
          </a:p>
          <a:p>
            <a:pPr algn="l"/>
            <a:r>
              <a:rPr lang="en-US" sz="4000" dirty="0">
                <a:solidFill>
                  <a:schemeClr val="tx1"/>
                </a:solidFill>
                <a:latin typeface="Arial Rounded MT Bold" panose="020F0704030504030204" pitchFamily="34" charset="0"/>
              </a:rPr>
              <a:t>In the Greco-Roman court system a public plaintiff initiated formal charges</a:t>
            </a:r>
          </a:p>
        </p:txBody>
      </p:sp>
    </p:spTree>
    <p:extLst>
      <p:ext uri="{BB962C8B-B14F-4D97-AF65-F5344CB8AC3E}">
        <p14:creationId xmlns:p14="http://schemas.microsoft.com/office/powerpoint/2010/main" val="3797488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BEC4-92E2-7DED-686B-3D064D1A6E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EA2B3E-F7C5-589A-0038-1EBA0A51A05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Rev 12.10</a:t>
            </a:r>
            <a:r>
              <a:rPr lang="en-US" sz="4000" dirty="0">
                <a:solidFill>
                  <a:schemeClr val="tx1"/>
                </a:solidFill>
                <a:latin typeface="Arial Rounded MT Bold" panose="020F0704030504030204" pitchFamily="34" charset="0"/>
              </a:rPr>
              <a:t> The accuser of our brothers and sisters—the one who </a:t>
            </a:r>
            <a:r>
              <a:rPr lang="en-US" sz="4000" u="sng" dirty="0">
                <a:solidFill>
                  <a:srgbClr val="FFFF66"/>
                </a:solidFill>
                <a:latin typeface="Arial Rounded MT Bold" panose="020F0704030504030204" pitchFamily="34" charset="0"/>
              </a:rPr>
              <a:t>accuses them before our God day and night</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20433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EFBD0-F5DB-9E23-96CC-E07540637E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79E408-8A73-702C-8F02-3BFEBACA1F6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Stinging, ringing, relentless, tormenting voice: you did wrong, you ARE wrong, you will be hated for your sin, for your mistake, you will be despised and rejected from your community, there is no mercy or grace, only shame.</a:t>
            </a:r>
          </a:p>
          <a:p>
            <a:pPr algn="l"/>
            <a:r>
              <a:rPr lang="en-US" sz="4000" dirty="0">
                <a:solidFill>
                  <a:schemeClr val="tx1"/>
                </a:solidFill>
                <a:latin typeface="Arial Rounded MT Bold" panose="020F0704030504030204" pitchFamily="34" charset="0"/>
              </a:rPr>
              <a:t>Not a voice of redemption.</a:t>
            </a:r>
          </a:p>
        </p:txBody>
      </p:sp>
    </p:spTree>
    <p:extLst>
      <p:ext uri="{BB962C8B-B14F-4D97-AF65-F5344CB8AC3E}">
        <p14:creationId xmlns:p14="http://schemas.microsoft.com/office/powerpoint/2010/main" val="145387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54DC-21B7-8676-05DD-AA6326E3D2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94110A0-23AD-B622-04E5-1D8EE9C6937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Rev 12.10</a:t>
            </a:r>
            <a:r>
              <a:rPr lang="en-US" sz="4000" dirty="0">
                <a:solidFill>
                  <a:schemeClr val="tx1"/>
                </a:solidFill>
                <a:latin typeface="Arial Rounded MT Bold" panose="020F0704030504030204" pitchFamily="34" charset="0"/>
              </a:rPr>
              <a:t> The accuser of our brothers and sisters—the one who </a:t>
            </a:r>
            <a:r>
              <a:rPr lang="en-US" sz="4000" u="sng" dirty="0">
                <a:solidFill>
                  <a:srgbClr val="FFFF66"/>
                </a:solidFill>
                <a:latin typeface="Arial Rounded MT Bold" panose="020F0704030504030204" pitchFamily="34" charset="0"/>
              </a:rPr>
              <a:t>accuses them before our God day and night</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14762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1B95-EF0D-2A2B-A5E1-FE01A1AC31D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9981AF-BD86-7569-A95B-FC2E33F7224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CF5939E-723D-D599-635C-7F3DC0536820}"/>
              </a:ext>
            </a:extLst>
          </p:cNvPr>
          <p:cNvPicPr>
            <a:picLocks noChangeAspect="1"/>
          </p:cNvPicPr>
          <p:nvPr/>
        </p:nvPicPr>
        <p:blipFill>
          <a:blip r:embed="rId3"/>
          <a:stretch>
            <a:fillRect/>
          </a:stretch>
        </p:blipFill>
        <p:spPr>
          <a:xfrm>
            <a:off x="732614" y="0"/>
            <a:ext cx="7678771" cy="5143500"/>
          </a:xfrm>
          <a:prstGeom prst="rect">
            <a:avLst/>
          </a:prstGeom>
        </p:spPr>
      </p:pic>
      <p:sp>
        <p:nvSpPr>
          <p:cNvPr id="5" name="TextBox 4">
            <a:extLst>
              <a:ext uri="{FF2B5EF4-FFF2-40B4-BE49-F238E27FC236}">
                <a16:creationId xmlns:a16="http://schemas.microsoft.com/office/drawing/2014/main" id="{8658BC84-6AAE-5FE1-4CA9-05BDED619B77}"/>
              </a:ext>
            </a:extLst>
          </p:cNvPr>
          <p:cNvSpPr txBox="1"/>
          <p:nvPr/>
        </p:nvSpPr>
        <p:spPr>
          <a:xfrm>
            <a:off x="522170" y="4324350"/>
            <a:ext cx="6318140" cy="707886"/>
          </a:xfrm>
          <a:prstGeom prst="rect">
            <a:avLst/>
          </a:prstGeom>
          <a:noFill/>
        </p:spPr>
        <p:txBody>
          <a:bodyPr wrap="none" rtlCol="0">
            <a:spAutoFit/>
          </a:bodyPr>
          <a:lstStyle/>
          <a:p>
            <a:pPr algn="l"/>
            <a:r>
              <a:rPr lang="en-US" dirty="0">
                <a:solidFill>
                  <a:schemeClr val="tx1"/>
                </a:solidFill>
              </a:rPr>
              <a:t>From “The Longest Day” </a:t>
            </a:r>
          </a:p>
        </p:txBody>
      </p:sp>
    </p:spTree>
    <p:extLst>
      <p:ext uri="{BB962C8B-B14F-4D97-AF65-F5344CB8AC3E}">
        <p14:creationId xmlns:p14="http://schemas.microsoft.com/office/powerpoint/2010/main" val="138541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4663F-9DFC-E347-A271-2B22C73FF9B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278CF1-EA73-5453-1BD7-06273D49E1B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FCF186D-AE8C-BEDA-8CAC-3CF6CA976448}"/>
              </a:ext>
            </a:extLst>
          </p:cNvPr>
          <p:cNvPicPr>
            <a:picLocks noChangeAspect="1"/>
          </p:cNvPicPr>
          <p:nvPr/>
        </p:nvPicPr>
        <p:blipFill>
          <a:blip r:embed="rId3"/>
          <a:stretch>
            <a:fillRect/>
          </a:stretch>
        </p:blipFill>
        <p:spPr>
          <a:xfrm>
            <a:off x="843423" y="0"/>
            <a:ext cx="7457153" cy="5143500"/>
          </a:xfrm>
          <a:prstGeom prst="rect">
            <a:avLst/>
          </a:prstGeom>
        </p:spPr>
      </p:pic>
    </p:spTree>
    <p:extLst>
      <p:ext uri="{BB962C8B-B14F-4D97-AF65-F5344CB8AC3E}">
        <p14:creationId xmlns:p14="http://schemas.microsoft.com/office/powerpoint/2010/main" val="362503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F7C8-1CC3-FD25-1452-4AD29F01DC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520DB9-1BE3-996A-EC9C-7BEACB395AC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 6.16  </a:t>
            </a:r>
            <a:r>
              <a:rPr lang="en-US" sz="4000" dirty="0">
                <a:solidFill>
                  <a:schemeClr val="tx1"/>
                </a:solidFill>
                <a:latin typeface="Arial Rounded MT Bold" panose="020F0704030504030204" pitchFamily="34" charset="0"/>
              </a:rPr>
              <a:t>Above all, take up the shield of faith with which you will be able to extinguish all the </a:t>
            </a:r>
            <a:r>
              <a:rPr lang="en-US" sz="4000" u="sng" dirty="0">
                <a:solidFill>
                  <a:srgbClr val="FFFF66"/>
                </a:solidFill>
                <a:latin typeface="Arial Rounded MT Bold" panose="020F0704030504030204" pitchFamily="34" charset="0"/>
              </a:rPr>
              <a:t>flaming arrows of the evil one</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354670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3F020-9B17-289A-75B4-D6A09F4FE34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F30956-25D6-C49E-1EEF-A5FE200ACFA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u="sng" dirty="0">
                <a:solidFill>
                  <a:srgbClr val="FFFF66"/>
                </a:solidFill>
                <a:latin typeface="Arial Rounded MT Bold" panose="020F0704030504030204" pitchFamily="34" charset="0"/>
              </a:rPr>
              <a:t>Characteristics of an Accusing Spirit</a:t>
            </a:r>
            <a:r>
              <a:rPr lang="en-US" sz="4000" dirty="0">
                <a:solidFill>
                  <a:schemeClr val="tx1"/>
                </a:solidFill>
                <a:latin typeface="Arial Rounded MT Bold" panose="020F0704030504030204" pitchFamily="34" charset="0"/>
              </a:rPr>
              <a:t> [are we facing it, or projecting it?]</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Suspicion</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Analyzing other’s motives</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Continued bitterness</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Becoming bitter when exposed to another’s failures.</a:t>
            </a:r>
          </a:p>
          <a:p>
            <a:pPr marL="173038" indent="-173038" algn="l">
              <a:buFont typeface="Arial" panose="020B0604020202020204" pitchFamily="34" charset="0"/>
              <a:buChar char="•"/>
            </a:pP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4612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9F820-A0B2-D379-5703-983444EC88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DA6BC6A-FF92-D192-3C41-8E198CA80BA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u="sng" dirty="0">
                <a:solidFill>
                  <a:srgbClr val="FFFF66"/>
                </a:solidFill>
                <a:latin typeface="Arial Rounded MT Bold" panose="020F0704030504030204" pitchFamily="34" charset="0"/>
              </a:rPr>
              <a:t>Characteristics of an Accusing Spirit</a:t>
            </a:r>
            <a:r>
              <a:rPr lang="en-US" sz="4000" dirty="0">
                <a:solidFill>
                  <a:schemeClr val="tx1"/>
                </a:solidFill>
                <a:latin typeface="Arial Rounded MT Bold" panose="020F0704030504030204" pitchFamily="34" charset="0"/>
              </a:rPr>
              <a:t> [are we facing it, or projecting it.</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Mistrust—everyone will hurt you.</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Believing the worst.  </a:t>
            </a:r>
            <a:r>
              <a:rPr lang="en-US" sz="4000" dirty="0" err="1">
                <a:solidFill>
                  <a:schemeClr val="tx1"/>
                </a:solidFill>
                <a:latin typeface="Arial Rounded MT Bold" panose="020F0704030504030204" pitchFamily="34" charset="0"/>
              </a:rPr>
              <a:t>Gevaltism</a:t>
            </a:r>
            <a:r>
              <a:rPr lang="en-US" sz="4000" dirty="0">
                <a:solidFill>
                  <a:schemeClr val="tx1"/>
                </a:solidFill>
                <a:latin typeface="Arial Rounded MT Bold" panose="020F0704030504030204" pitchFamily="34" charset="0"/>
              </a:rPr>
              <a:t>.</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Offending or creating an offense</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Being easily offended without much cause.</a:t>
            </a:r>
          </a:p>
        </p:txBody>
      </p:sp>
    </p:spTree>
    <p:extLst>
      <p:ext uri="{BB962C8B-B14F-4D97-AF65-F5344CB8AC3E}">
        <p14:creationId xmlns:p14="http://schemas.microsoft.com/office/powerpoint/2010/main" val="233381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BA901-CF18-EE7D-C360-A4AA41D234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6E5C75-5DD7-FF47-579F-9D3F2328DAB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8CE1062-F670-9261-761B-BD6DC62C73EF}"/>
              </a:ext>
            </a:extLst>
          </p:cNvPr>
          <p:cNvPicPr>
            <a:picLocks noChangeAspect="1"/>
          </p:cNvPicPr>
          <p:nvPr/>
        </p:nvPicPr>
        <p:blipFill>
          <a:blip r:embed="rId3"/>
          <a:srcRect r="50000" b="51481"/>
          <a:stretch>
            <a:fillRect/>
          </a:stretch>
        </p:blipFill>
        <p:spPr>
          <a:xfrm>
            <a:off x="1139013" y="0"/>
            <a:ext cx="7075624" cy="5143500"/>
          </a:xfrm>
          <a:prstGeom prst="rect">
            <a:avLst/>
          </a:prstGeom>
        </p:spPr>
      </p:pic>
    </p:spTree>
    <p:extLst>
      <p:ext uri="{BB962C8B-B14F-4D97-AF65-F5344CB8AC3E}">
        <p14:creationId xmlns:p14="http://schemas.microsoft.com/office/powerpoint/2010/main" val="1682860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A93B9-0215-F3DE-09E8-AB3E012D1CD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B2FCE0-F2D0-245A-35DC-06E1DB43AB2F}"/>
              </a:ext>
            </a:extLst>
          </p:cNvPr>
          <p:cNvSpPr>
            <a:spLocks noGrp="1"/>
          </p:cNvSpPr>
          <p:nvPr>
            <p:ph type="subTitle" idx="1"/>
          </p:nvPr>
        </p:nvSpPr>
        <p:spPr>
          <a:xfrm>
            <a:off x="228600" y="209550"/>
            <a:ext cx="8610600" cy="4800600"/>
          </a:xfrm>
        </p:spPr>
        <p:txBody>
          <a:bodyPr anchor="t">
            <a:normAutofit fontScale="92500"/>
          </a:bodyPr>
          <a:lstStyle/>
          <a:p>
            <a:pPr algn="l"/>
            <a:r>
              <a:rPr lang="en-US" sz="4000" u="sng" dirty="0">
                <a:solidFill>
                  <a:srgbClr val="FFFF66"/>
                </a:solidFill>
                <a:latin typeface="Arial Rounded MT Bold" panose="020F0704030504030204" pitchFamily="34" charset="0"/>
              </a:rPr>
              <a:t>Characteristics of an Accusing Spirit</a:t>
            </a:r>
            <a:r>
              <a:rPr lang="en-US" sz="4000" dirty="0">
                <a:solidFill>
                  <a:schemeClr val="tx1"/>
                </a:solidFill>
                <a:latin typeface="Arial Rounded MT Bold" panose="020F0704030504030204" pitchFamily="34" charset="0"/>
              </a:rPr>
              <a:t> [are we facing it, or projecting it.</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Quickly judging others</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Building a case to turn people against each other</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Refusing fellowship even after repentance</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Focusing on the evil excluding good.</a:t>
            </a:r>
          </a:p>
        </p:txBody>
      </p:sp>
    </p:spTree>
    <p:extLst>
      <p:ext uri="{BB962C8B-B14F-4D97-AF65-F5344CB8AC3E}">
        <p14:creationId xmlns:p14="http://schemas.microsoft.com/office/powerpoint/2010/main" val="74397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80DF1-5256-356C-9581-3459B7A808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285B53-3466-F0CC-9103-006523103D9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24.10</a:t>
            </a:r>
            <a:r>
              <a:rPr lang="en-US" sz="4000" dirty="0">
                <a:solidFill>
                  <a:schemeClr val="tx1"/>
                </a:solidFill>
                <a:latin typeface="Arial Rounded MT Bold" panose="020F0704030504030204" pitchFamily="34" charset="0"/>
              </a:rPr>
              <a:t> At that time many will be trapped into </a:t>
            </a:r>
            <a:r>
              <a:rPr lang="en-US" sz="4000" u="sng" dirty="0">
                <a:solidFill>
                  <a:srgbClr val="FFFF66"/>
                </a:solidFill>
                <a:latin typeface="Arial Rounded MT Bold" panose="020F0704030504030204" pitchFamily="34" charset="0"/>
              </a:rPr>
              <a:t>betraying and hating each other</a:t>
            </a:r>
            <a:r>
              <a:rPr lang="en-US" sz="4000" dirty="0">
                <a:solidFill>
                  <a:schemeClr val="tx1"/>
                </a:solidFill>
                <a:latin typeface="Arial Rounded MT Bold" panose="020F0704030504030204" pitchFamily="34" charset="0"/>
              </a:rPr>
              <a:t>…and many people’s love will grow cold because of increased distance from scripture.</a:t>
            </a:r>
          </a:p>
        </p:txBody>
      </p:sp>
    </p:spTree>
    <p:extLst>
      <p:ext uri="{BB962C8B-B14F-4D97-AF65-F5344CB8AC3E}">
        <p14:creationId xmlns:p14="http://schemas.microsoft.com/office/powerpoint/2010/main" val="190375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FB5F3-67B0-F589-8A64-14B0FD2685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7C7762-F256-6BC3-9891-F23A7AA284E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Gal 5.14-15</a:t>
            </a:r>
            <a:r>
              <a:rPr lang="en-US" sz="4000" dirty="0">
                <a:solidFill>
                  <a:schemeClr val="tx1"/>
                </a:solidFill>
                <a:latin typeface="Arial Rounded MT Bold" panose="020F0704030504030204" pitchFamily="34" charset="0"/>
              </a:rPr>
              <a:t> For the whole Torah can be summed up in a single saying: “Love your neighbor as yourself.”</a:t>
            </a:r>
          </a:p>
          <a:p>
            <a:pPr rtl="1"/>
            <a:r>
              <a:rPr lang="he-IL" sz="4800" b="1" dirty="0">
                <a:solidFill>
                  <a:schemeClr val="tx1"/>
                </a:solidFill>
                <a:latin typeface="David" panose="020E0502060401010101" pitchFamily="34" charset="-79"/>
                <a:cs typeface="David" panose="020E0502060401010101" pitchFamily="34" charset="-79"/>
              </a:rPr>
              <a:t>וְאָהַבְתָּ לְרֵעֲךָ כָּמוֹךָ</a:t>
            </a:r>
            <a:r>
              <a:rPr lang="en-US" sz="4800" b="1" dirty="0">
                <a:solidFill>
                  <a:schemeClr val="tx1"/>
                </a:solidFill>
                <a:latin typeface="David" panose="020E0502060401010101" pitchFamily="34" charset="-79"/>
                <a:cs typeface="David" panose="020E0502060401010101" pitchFamily="34" charset="-79"/>
              </a:rPr>
              <a:t>  </a:t>
            </a:r>
            <a:endParaRPr lang="he-IL" sz="4800" dirty="0">
              <a:solidFill>
                <a:schemeClr val="tx1"/>
              </a:solidFill>
              <a:latin typeface="David" panose="020E0502060401010101" pitchFamily="34" charset="-79"/>
              <a:cs typeface="David" panose="020E0502060401010101" pitchFamily="34" charset="-79"/>
            </a:endParaRPr>
          </a:p>
          <a:p>
            <a:pPr algn="l"/>
            <a:r>
              <a:rPr lang="he-IL" dirty="0"/>
              <a:t> </a:t>
            </a:r>
            <a:r>
              <a:rPr lang="en-US" sz="4000" i="1" dirty="0" err="1">
                <a:solidFill>
                  <a:schemeClr val="tx1"/>
                </a:solidFill>
                <a:latin typeface="Arial Rounded MT Bold" panose="020F0704030504030204" pitchFamily="34" charset="0"/>
              </a:rPr>
              <a:t>ve’ahavta</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l’re’acha</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kamocha</a:t>
            </a:r>
            <a:r>
              <a:rPr lang="en-US" sz="4000" i="1" dirty="0">
                <a:solidFill>
                  <a:schemeClr val="tx1"/>
                </a:solidFill>
                <a:latin typeface="Arial Rounded MT Bold" panose="020F0704030504030204" pitchFamily="34" charset="0"/>
              </a:rPr>
              <a:t>,</a:t>
            </a:r>
          </a:p>
          <a:p>
            <a:pPr algn="l"/>
            <a:r>
              <a:rPr lang="en-US" sz="4000" dirty="0">
                <a:solidFill>
                  <a:schemeClr val="tx1"/>
                </a:solidFill>
                <a:latin typeface="Arial Rounded MT Bold" panose="020F0704030504030204" pitchFamily="34" charset="0"/>
              </a:rPr>
              <a:t> But if you </a:t>
            </a:r>
            <a:r>
              <a:rPr lang="en-US" sz="4000" u="sng" dirty="0">
                <a:solidFill>
                  <a:srgbClr val="FFFF66"/>
                </a:solidFill>
                <a:latin typeface="Arial Rounded MT Bold" panose="020F0704030504030204" pitchFamily="34" charset="0"/>
              </a:rPr>
              <a:t>bite and devour </a:t>
            </a:r>
            <a:r>
              <a:rPr lang="en-US" sz="4000" dirty="0">
                <a:solidFill>
                  <a:schemeClr val="tx1"/>
                </a:solidFill>
                <a:latin typeface="Arial Rounded MT Bold" panose="020F0704030504030204" pitchFamily="34" charset="0"/>
              </a:rPr>
              <a:t>one another, watch out that you are not destroyed by one another.</a:t>
            </a:r>
          </a:p>
        </p:txBody>
      </p:sp>
    </p:spTree>
    <p:extLst>
      <p:ext uri="{BB962C8B-B14F-4D97-AF65-F5344CB8AC3E}">
        <p14:creationId xmlns:p14="http://schemas.microsoft.com/office/powerpoint/2010/main" val="290431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3E29-F91B-AB4F-AC9D-111A5ADC08FE}"/>
            </a:ext>
          </a:extLst>
        </p:cNvPr>
        <p:cNvGrpSpPr/>
        <p:nvPr/>
      </p:nvGrpSpPr>
      <p:grpSpPr>
        <a:xfrm>
          <a:off x="0" y="0"/>
          <a:ext cx="0" cy="0"/>
          <a:chOff x="0" y="0"/>
          <a:chExt cx="0" cy="0"/>
        </a:xfrm>
      </p:grpSpPr>
      <p:sp>
        <p:nvSpPr>
          <p:cNvPr id="1658882" name="Rectangle 2">
            <a:extLst>
              <a:ext uri="{FF2B5EF4-FFF2-40B4-BE49-F238E27FC236}">
                <a16:creationId xmlns:a16="http://schemas.microsoft.com/office/drawing/2014/main" id="{FD54E6BB-357B-2C37-4C30-27D60AA56B04}"/>
              </a:ext>
            </a:extLst>
          </p:cNvPr>
          <p:cNvSpPr>
            <a:spLocks noGrp="1" noChangeArrowheads="1"/>
          </p:cNvSpPr>
          <p:nvPr>
            <p:ph type="body" idx="1"/>
          </p:nvPr>
        </p:nvSpPr>
        <p:spPr>
          <a:xfrm>
            <a:off x="304800" y="285750"/>
            <a:ext cx="8656651" cy="4343400"/>
          </a:xfrm>
        </p:spPr>
        <p:txBody>
          <a:bodyPr/>
          <a:lstStyle/>
          <a:p>
            <a:pPr>
              <a:buFontTx/>
              <a:buNone/>
            </a:pPr>
            <a:r>
              <a:rPr lang="en-US" altLang="en-US" baseline="30000" dirty="0"/>
              <a:t>	</a:t>
            </a:r>
            <a:r>
              <a:rPr lang="en-US" altLang="en-US" sz="4000" dirty="0">
                <a:solidFill>
                  <a:schemeClr val="tx1"/>
                </a:solidFill>
                <a:latin typeface="Arial Rounded MT Bold" panose="020F0704030504030204" pitchFamily="34" charset="0"/>
              </a:rPr>
              <a:t>Accusations are usually half truths because we all always could do better.  </a:t>
            </a:r>
          </a:p>
          <a:p>
            <a:pPr>
              <a:buFontTx/>
              <a:buNone/>
            </a:pPr>
            <a:r>
              <a:rPr lang="en-US" altLang="en-US" dirty="0"/>
              <a:t>	</a:t>
            </a:r>
          </a:p>
        </p:txBody>
      </p:sp>
    </p:spTree>
    <p:extLst>
      <p:ext uri="{BB962C8B-B14F-4D97-AF65-F5344CB8AC3E}">
        <p14:creationId xmlns:p14="http://schemas.microsoft.com/office/powerpoint/2010/main" val="60718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D0CE-C15C-2D9B-B539-50ADFD83B3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D9C6BF-B09F-7CC0-343E-98D6D8AE2574}"/>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  </a:t>
            </a:r>
          </a:p>
          <a:p>
            <a:pPr algn="ctr"/>
            <a:r>
              <a:rPr lang="en-US" sz="4000" dirty="0">
                <a:solidFill>
                  <a:schemeClr val="tx1"/>
                </a:solidFill>
                <a:latin typeface="Arial Rounded MT Bold" panose="020F0704030504030204" pitchFamily="34" charset="0"/>
              </a:rPr>
              <a:t>Primarily personal accusations, </a:t>
            </a:r>
          </a:p>
          <a:p>
            <a:pPr algn="ctr"/>
            <a:r>
              <a:rPr lang="en-US" sz="4000" dirty="0">
                <a:solidFill>
                  <a:schemeClr val="tx1"/>
                </a:solidFill>
                <a:latin typeface="Arial Rounded MT Bold" panose="020F0704030504030204" pitchFamily="34" charset="0"/>
              </a:rPr>
              <a:t>Also, national, ethnic, racial</a:t>
            </a:r>
          </a:p>
          <a:p>
            <a:pPr algn="ctr"/>
            <a:r>
              <a:rPr lang="en-US" sz="4000" dirty="0">
                <a:solidFill>
                  <a:schemeClr val="tx1"/>
                </a:solidFill>
                <a:latin typeface="Arial Rounded MT Bold" panose="020F0704030504030204" pitchFamily="34" charset="0"/>
              </a:rPr>
              <a:t>accusations</a:t>
            </a:r>
          </a:p>
          <a:p>
            <a:pPr algn="ctr"/>
            <a:endParaRPr lang="en-US" sz="18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We’ll focus on accusations against Jews</a:t>
            </a:r>
          </a:p>
        </p:txBody>
      </p:sp>
    </p:spTree>
    <p:extLst>
      <p:ext uri="{BB962C8B-B14F-4D97-AF65-F5344CB8AC3E}">
        <p14:creationId xmlns:p14="http://schemas.microsoft.com/office/powerpoint/2010/main" val="242390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EB1F1-47C8-44BD-4303-9ECF699CB94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C6FD572-A3D9-9690-1505-9F1B49FA6F96}"/>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Some accusations the Jewish people in Israel and in the Diaspora frequently face:</a:t>
            </a:r>
          </a:p>
        </p:txBody>
      </p:sp>
    </p:spTree>
    <p:extLst>
      <p:ext uri="{BB962C8B-B14F-4D97-AF65-F5344CB8AC3E}">
        <p14:creationId xmlns:p14="http://schemas.microsoft.com/office/powerpoint/2010/main" val="96698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14621-0E8C-02DB-F073-5F182D8F35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4655BC-5FEF-74CB-CA18-8912ADE017DB}"/>
              </a:ext>
            </a:extLst>
          </p:cNvPr>
          <p:cNvSpPr>
            <a:spLocks noGrp="1"/>
          </p:cNvSpPr>
          <p:nvPr>
            <p:ph type="subTitle" idx="1"/>
          </p:nvPr>
        </p:nvSpPr>
        <p:spPr>
          <a:xfrm>
            <a:off x="228600" y="209550"/>
            <a:ext cx="3371076" cy="4800600"/>
          </a:xfrm>
        </p:spPr>
        <p:txBody>
          <a:bodyPr anchor="t">
            <a:normAutofit/>
          </a:bodyPr>
          <a:lstStyle/>
          <a:p>
            <a:pPr algn="l"/>
            <a:r>
              <a:rPr lang="sv-SE" sz="4000" dirty="0">
                <a:solidFill>
                  <a:schemeClr val="tx1"/>
                </a:solidFill>
                <a:latin typeface="Arial Rounded MT Bold" panose="020F0704030504030204" pitchFamily="34" charset="0"/>
              </a:rPr>
              <a:t>Rabbi Joe Bell   </a:t>
            </a:r>
            <a:r>
              <a:rPr lang="sv-SE" sz="2000" dirty="0">
                <a:solidFill>
                  <a:schemeClr val="tx1"/>
                </a:solidFill>
                <a:latin typeface="Arial Rounded MT Bold" panose="020F0704030504030204" pitchFamily="34" charset="0"/>
              </a:rPr>
              <a:t>https://forzionsake.org/  </a:t>
            </a:r>
            <a:r>
              <a:rPr lang="sv-SE" sz="4000" dirty="0">
                <a:solidFill>
                  <a:schemeClr val="tx1"/>
                </a:solidFill>
                <a:latin typeface="Arial Rounded MT Bold" panose="020F0704030504030204" pitchFamily="34" charset="0"/>
              </a:rPr>
              <a:t>Bristol, VA	</a:t>
            </a:r>
          </a:p>
          <a:p>
            <a:pPr algn="l"/>
            <a:r>
              <a:rPr lang="sv-SE" sz="4000" dirty="0">
                <a:solidFill>
                  <a:schemeClr val="tx1"/>
                </a:solidFill>
                <a:latin typeface="Arial Rounded MT Bold" panose="020F0704030504030204" pitchFamily="34" charset="0"/>
              </a:rPr>
              <a:t>Compilation:</a:t>
            </a:r>
          </a:p>
        </p:txBody>
      </p:sp>
      <p:pic>
        <p:nvPicPr>
          <p:cNvPr id="4" name="Picture 3">
            <a:extLst>
              <a:ext uri="{FF2B5EF4-FFF2-40B4-BE49-F238E27FC236}">
                <a16:creationId xmlns:a16="http://schemas.microsoft.com/office/drawing/2014/main" id="{388855E9-36A2-25D8-CA10-34A06B21CB97}"/>
              </a:ext>
            </a:extLst>
          </p:cNvPr>
          <p:cNvPicPr>
            <a:picLocks noChangeAspect="1"/>
          </p:cNvPicPr>
          <p:nvPr/>
        </p:nvPicPr>
        <p:blipFill>
          <a:blip r:embed="rId3"/>
          <a:stretch>
            <a:fillRect/>
          </a:stretch>
        </p:blipFill>
        <p:spPr>
          <a:xfrm>
            <a:off x="3599676" y="13836"/>
            <a:ext cx="5544324" cy="4477375"/>
          </a:xfrm>
          <a:prstGeom prst="rect">
            <a:avLst/>
          </a:prstGeom>
        </p:spPr>
      </p:pic>
    </p:spTree>
    <p:extLst>
      <p:ext uri="{BB962C8B-B14F-4D97-AF65-F5344CB8AC3E}">
        <p14:creationId xmlns:p14="http://schemas.microsoft.com/office/powerpoint/2010/main" val="444752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E8B05-C4E0-C463-54C3-F4A591A529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289D51F-B040-3151-B82F-244BFBB7D4C9}"/>
              </a:ext>
            </a:extLst>
          </p:cNvPr>
          <p:cNvSpPr>
            <a:spLocks noGrp="1"/>
          </p:cNvSpPr>
          <p:nvPr>
            <p:ph type="subTitle" idx="1"/>
          </p:nvPr>
        </p:nvSpPr>
        <p:spPr>
          <a:xfrm>
            <a:off x="228600" y="209550"/>
            <a:ext cx="8610600" cy="4800600"/>
          </a:xfrm>
        </p:spPr>
        <p:txBody>
          <a:bodyPr anchor="t">
            <a:normAutofit/>
          </a:bodyPr>
          <a:lstStyle/>
          <a:p>
            <a:pPr marL="509588" indent="-509588" algn="l">
              <a:buFont typeface="+mj-lt"/>
              <a:buAutoNum type="arabicPeriod"/>
            </a:pPr>
            <a:r>
              <a:rPr lang="en-US" sz="4000" dirty="0">
                <a:solidFill>
                  <a:schemeClr val="tx1"/>
                </a:solidFill>
                <a:latin typeface="Arial Rounded MT Bold" panose="020F0704030504030204" pitchFamily="34" charset="0"/>
              </a:rPr>
              <a:t>Bibi is the reason Trump went to war with Iran. Trump is his puppet. </a:t>
            </a:r>
          </a:p>
          <a:p>
            <a:pPr marL="509588" indent="-509588" algn="l">
              <a:buFont typeface="+mj-lt"/>
              <a:buAutoNum type="arabicPeriod"/>
            </a:pPr>
            <a:r>
              <a:rPr lang="en-US" sz="4000" dirty="0">
                <a:solidFill>
                  <a:schemeClr val="tx1"/>
                </a:solidFill>
                <a:latin typeface="Arial Rounded MT Bold" panose="020F0704030504030204" pitchFamily="34" charset="0"/>
              </a:rPr>
              <a:t>The Israel of our world is not the Israel of the Bible</a:t>
            </a:r>
          </a:p>
          <a:p>
            <a:pPr marL="509588" indent="-509588" algn="l">
              <a:buFont typeface="+mj-lt"/>
              <a:buAutoNum type="arabicPeriod"/>
            </a:pPr>
            <a:r>
              <a:rPr lang="en-US" sz="4000" dirty="0">
                <a:solidFill>
                  <a:schemeClr val="tx1"/>
                </a:solidFill>
                <a:latin typeface="Arial Rounded MT Bold" panose="020F0704030504030204" pitchFamily="34" charset="0"/>
              </a:rPr>
              <a:t>Israel has no greater significance than any other country. </a:t>
            </a:r>
          </a:p>
        </p:txBody>
      </p:sp>
    </p:spTree>
    <p:extLst>
      <p:ext uri="{BB962C8B-B14F-4D97-AF65-F5344CB8AC3E}">
        <p14:creationId xmlns:p14="http://schemas.microsoft.com/office/powerpoint/2010/main" val="537789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AEF29-27F1-7DE8-3B55-128DD32A6F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777B889-FEE7-8694-DBD5-676A99A23255}"/>
              </a:ext>
            </a:extLst>
          </p:cNvPr>
          <p:cNvSpPr>
            <a:spLocks noGrp="1"/>
          </p:cNvSpPr>
          <p:nvPr>
            <p:ph type="subTitle" idx="1"/>
          </p:nvPr>
        </p:nvSpPr>
        <p:spPr>
          <a:xfrm>
            <a:off x="228600" y="209550"/>
            <a:ext cx="4724400" cy="4800600"/>
          </a:xfrm>
        </p:spPr>
        <p:txBody>
          <a:bodyPr anchor="t">
            <a:normAutofit/>
          </a:bodyPr>
          <a:lstStyle/>
          <a:p>
            <a:pPr algn="l"/>
            <a:r>
              <a:rPr lang="en-US" sz="4000" dirty="0">
                <a:solidFill>
                  <a:schemeClr val="tx1"/>
                </a:solidFill>
                <a:latin typeface="Arial Rounded MT Bold" panose="020F0704030504030204" pitchFamily="34" charset="0"/>
              </a:rPr>
              <a:t>Rabbi Jim Appel</a:t>
            </a:r>
          </a:p>
          <a:p>
            <a:pPr algn="l"/>
            <a:r>
              <a:rPr lang="en-US" cap="all" dirty="0"/>
              <a:t> </a:t>
            </a:r>
            <a:r>
              <a:rPr lang="en-US" sz="4000" dirty="0">
                <a:solidFill>
                  <a:schemeClr val="tx1"/>
                </a:solidFill>
                <a:latin typeface="Arial Rounded MT Bold" panose="020F0704030504030204" pitchFamily="34" charset="0"/>
              </a:rPr>
              <a:t>Messianic Synagogue</a:t>
            </a:r>
          </a:p>
          <a:p>
            <a:pPr algn="l"/>
            <a:r>
              <a:rPr lang="en-US" sz="4000" dirty="0">
                <a:solidFill>
                  <a:schemeClr val="tx1"/>
                </a:solidFill>
                <a:latin typeface="Arial Rounded MT Bold" panose="020F0704030504030204" pitchFamily="34" charset="0"/>
              </a:rPr>
              <a:t> </a:t>
            </a:r>
            <a:r>
              <a:rPr lang="he-IL" sz="4400" b="1" cap="all" dirty="0">
                <a:solidFill>
                  <a:schemeClr val="tx1"/>
                </a:solidFill>
                <a:latin typeface="David" panose="020E0502060401010101" pitchFamily="34" charset="-79"/>
                <a:cs typeface="David" panose="020E0502060401010101" pitchFamily="34" charset="-79"/>
              </a:rPr>
              <a:t>שמע ישראל</a:t>
            </a:r>
          </a:p>
          <a:p>
            <a:pPr algn="l"/>
            <a:r>
              <a:rPr lang="en-US" sz="4000" dirty="0">
                <a:solidFill>
                  <a:schemeClr val="tx1"/>
                </a:solidFill>
                <a:latin typeface="Arial Rounded MT Bold" panose="020F0704030504030204" pitchFamily="34" charset="0"/>
              </a:rPr>
              <a:t>Shema Yisrael</a:t>
            </a:r>
          </a:p>
          <a:p>
            <a:pPr algn="l"/>
            <a:r>
              <a:rPr lang="en-US" sz="4000" dirty="0">
                <a:solidFill>
                  <a:schemeClr val="tx1"/>
                </a:solidFill>
                <a:latin typeface="Arial Rounded MT Bold" panose="020F0704030504030204" pitchFamily="34" charset="0"/>
              </a:rPr>
              <a:t>Rochester NY</a:t>
            </a: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84EEDBCD-5031-0585-8689-29D584558A9E}"/>
              </a:ext>
            </a:extLst>
          </p:cNvPr>
          <p:cNvPicPr>
            <a:picLocks noChangeAspect="1"/>
          </p:cNvPicPr>
          <p:nvPr/>
        </p:nvPicPr>
        <p:blipFill>
          <a:blip r:embed="rId3"/>
          <a:stretch>
            <a:fillRect/>
          </a:stretch>
        </p:blipFill>
        <p:spPr>
          <a:xfrm>
            <a:off x="4953000" y="1002"/>
            <a:ext cx="4191000" cy="5133013"/>
          </a:xfrm>
          <a:prstGeom prst="rect">
            <a:avLst/>
          </a:prstGeom>
        </p:spPr>
      </p:pic>
    </p:spTree>
    <p:extLst>
      <p:ext uri="{BB962C8B-B14F-4D97-AF65-F5344CB8AC3E}">
        <p14:creationId xmlns:p14="http://schemas.microsoft.com/office/powerpoint/2010/main" val="2904374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AC430-4F32-7593-1897-BD45330B671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0DC38D-79B8-C576-189D-EF849F41D90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Other tropes:</a:t>
            </a:r>
          </a:p>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Jews control the world through a secret society - </a:t>
            </a:r>
            <a:r>
              <a:rPr lang="en-US" sz="4000" i="1" dirty="0">
                <a:solidFill>
                  <a:schemeClr val="tx1"/>
                </a:solidFill>
                <a:latin typeface="Arial Rounded MT Bold" panose="020F0704030504030204" pitchFamily="34" charset="0"/>
              </a:rPr>
              <a:t>The Protocol of the Elders of Zion</a:t>
            </a:r>
          </a:p>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Jews were behind 9/11</a:t>
            </a:r>
          </a:p>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Jews were behind COVID</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09422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A41E5-C730-633D-2752-A398D1B748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1147094-7EAD-6D53-C4ED-77A40DF215E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EE162E5-F499-4CB0-627C-85FE63C0189E}"/>
              </a:ext>
            </a:extLst>
          </p:cNvPr>
          <p:cNvPicPr>
            <a:picLocks noChangeAspect="1"/>
          </p:cNvPicPr>
          <p:nvPr/>
        </p:nvPicPr>
        <p:blipFill>
          <a:blip r:embed="rId3"/>
          <a:srcRect t="51481" r="51110"/>
          <a:stretch>
            <a:fillRect/>
          </a:stretch>
        </p:blipFill>
        <p:spPr>
          <a:xfrm>
            <a:off x="1139012" y="-14583"/>
            <a:ext cx="6938187" cy="5158083"/>
          </a:xfrm>
          <a:prstGeom prst="rect">
            <a:avLst/>
          </a:prstGeom>
        </p:spPr>
      </p:pic>
    </p:spTree>
    <p:extLst>
      <p:ext uri="{BB962C8B-B14F-4D97-AF65-F5344CB8AC3E}">
        <p14:creationId xmlns:p14="http://schemas.microsoft.com/office/powerpoint/2010/main" val="1091867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C87E8-B8EF-7DFE-A611-59AF4915488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23692AD-6B59-3178-0F37-DE49A0A8B69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Other tropes:</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Israel is a colonial power oppressing the native Palestinians</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Palestinians live in poverty because Israel oppresses them</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The Holocaust never happened, it's just a ploy by Jews to gain sympathy</a:t>
            </a:r>
          </a:p>
        </p:txBody>
      </p:sp>
    </p:spTree>
    <p:extLst>
      <p:ext uri="{BB962C8B-B14F-4D97-AF65-F5344CB8AC3E}">
        <p14:creationId xmlns:p14="http://schemas.microsoft.com/office/powerpoint/2010/main" val="3485142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80ED-7C47-38DF-9F9F-DE9749BABB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E71376-4980-9145-9230-AEBC4F634C8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60E41AD-3693-9D0D-E733-402ED535E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142E0F8E-2F65-7263-C274-299FE6315735}"/>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4090608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5C78-39A7-B643-AD25-9FF003250A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3FA1533-3191-4708-1410-4DF9DF37BA5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376CA2D-0174-DA13-7692-6E4BF067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8AB5EE40-B301-9B5C-4109-59BD948F97FE}"/>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u="sng" dirty="0">
                <a:solidFill>
                  <a:srgbClr val="FFFF66"/>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dirty="0">
                <a:solidFill>
                  <a:schemeClr val="tx1"/>
                </a:solidFill>
              </a:rPr>
              <a:t>Dragon / Serpent</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671685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5EF8-2417-296C-A581-0ED0E8E7DB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3439BA-04E8-9773-3A76-8D0AB5EDB786}"/>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err="1">
                <a:solidFill>
                  <a:schemeClr val="tx1"/>
                </a:solidFill>
                <a:latin typeface="Arial Rounded MT Bold" panose="020F0704030504030204" pitchFamily="34" charset="0"/>
              </a:rPr>
              <a:t>planaó</a:t>
            </a:r>
            <a:r>
              <a:rPr lang="en-US" sz="4000" dirty="0">
                <a:solidFill>
                  <a:schemeClr val="tx1"/>
                </a:solidFill>
                <a:latin typeface="Arial Rounded MT Bold" panose="020F0704030504030204" pitchFamily="34" charset="0"/>
              </a:rPr>
              <a:t>: </a:t>
            </a:r>
            <a:r>
              <a:rPr lang="en-US" sz="4000" b="1" dirty="0">
                <a:solidFill>
                  <a:schemeClr val="tx1"/>
                </a:solidFill>
              </a:rPr>
              <a:t>πλα</a:t>
            </a:r>
            <a:r>
              <a:rPr lang="en-US" sz="4000" b="1" dirty="0" err="1">
                <a:solidFill>
                  <a:schemeClr val="tx1"/>
                </a:solidFill>
              </a:rPr>
              <a:t>νάω</a:t>
            </a:r>
            <a:endParaRPr lang="en-US" sz="4000" b="1" dirty="0">
              <a:solidFill>
                <a:schemeClr val="tx1"/>
              </a:solidFill>
            </a:endParaRPr>
          </a:p>
          <a:p>
            <a:pPr algn="l"/>
            <a:r>
              <a:rPr lang="en-US" sz="4000" dirty="0">
                <a:solidFill>
                  <a:schemeClr val="tx1"/>
                </a:solidFill>
                <a:latin typeface="Arial Rounded MT Bold" panose="020F0704030504030204" pitchFamily="34" charset="0"/>
              </a:rPr>
              <a:t>To lead astray, to deceive, to cause to wander</a:t>
            </a:r>
          </a:p>
          <a:p>
            <a:pPr algn="l"/>
            <a:r>
              <a:rPr lang="en-US" sz="4000" dirty="0">
                <a:solidFill>
                  <a:schemeClr val="tx1"/>
                </a:solidFill>
                <a:latin typeface="Arial Rounded MT Bold" panose="020F0704030504030204" pitchFamily="34" charset="0"/>
              </a:rPr>
              <a:t>1. (properly) to cause to stray from the straight path (i.e. to roam, wander)</a:t>
            </a:r>
          </a:p>
          <a:p>
            <a:pPr algn="l"/>
            <a:r>
              <a:rPr lang="en-US" sz="4000" dirty="0">
                <a:solidFill>
                  <a:schemeClr val="tx1"/>
                </a:solidFill>
                <a:latin typeface="Arial Rounded MT Bold" panose="020F0704030504030204" pitchFamily="34" charset="0"/>
              </a:rPr>
              <a:t>2. (figuratively) to lead astray from safety, truth, or moral uprightness</a:t>
            </a:r>
          </a:p>
          <a:p>
            <a:pPr algn="l"/>
            <a:r>
              <a:rPr lang="en-US" sz="4000" dirty="0">
                <a:solidFill>
                  <a:schemeClr val="tx1"/>
                </a:solidFill>
                <a:latin typeface="Arial Rounded MT Bold" panose="020F0704030504030204" pitchFamily="34" charset="0"/>
              </a:rPr>
              <a:t>3. (by implication) to deceive, mislead</a:t>
            </a:r>
          </a:p>
        </p:txBody>
      </p:sp>
    </p:spTree>
    <p:extLst>
      <p:ext uri="{BB962C8B-B14F-4D97-AF65-F5344CB8AC3E}">
        <p14:creationId xmlns:p14="http://schemas.microsoft.com/office/powerpoint/2010/main" val="2866345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D0CE-C15C-2D9B-B539-50ADFD83B3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D9C6BF-B09F-7CC0-343E-98D6D8AE2574}"/>
              </a:ext>
            </a:extLst>
          </p:cNvPr>
          <p:cNvSpPr>
            <a:spLocks noGrp="1"/>
          </p:cNvSpPr>
          <p:nvPr>
            <p:ph type="subTitle" idx="1"/>
          </p:nvPr>
        </p:nvSpPr>
        <p:spPr>
          <a:xfrm>
            <a:off x="228600" y="209550"/>
            <a:ext cx="8610600" cy="4800600"/>
          </a:xfrm>
        </p:spPr>
        <p:txBody>
          <a:bodyPr anchor="t">
            <a:normAutofit fontScale="92500" lnSpcReduction="100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Approximately 1 in 10 seniors fall victim to scams each year.</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Financial losses for seniors due to scams can exceed $3 billion annually.</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The scam that affected seniors the most by far was investment scams, then romance scams, tech support scams, and lottery scams. </a:t>
            </a:r>
          </a:p>
        </p:txBody>
      </p:sp>
    </p:spTree>
    <p:extLst>
      <p:ext uri="{BB962C8B-B14F-4D97-AF65-F5344CB8AC3E}">
        <p14:creationId xmlns:p14="http://schemas.microsoft.com/office/powerpoint/2010/main" val="3269420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F3F5-9B0F-1510-D23D-E71128526E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08EEF0-AD5C-0DB3-CD97-67C66373A18B}"/>
              </a:ext>
            </a:extLst>
          </p:cNvPr>
          <p:cNvSpPr>
            <a:spLocks noGrp="1"/>
          </p:cNvSpPr>
          <p:nvPr>
            <p:ph type="subTitle" idx="1"/>
          </p:nvPr>
        </p:nvSpPr>
        <p:spPr>
          <a:xfrm>
            <a:off x="228600" y="209550"/>
            <a:ext cx="8610600" cy="4800600"/>
          </a:xfrm>
        </p:spPr>
        <p:txBody>
          <a:bodyPr anchor="t">
            <a:normAutofit lnSpcReduction="10000"/>
          </a:bodyPr>
          <a:lstStyle/>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Seniors are often targeted due to isolation and lack of familiarity with technology.</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Awareness and education can significantly reduce the risk of scams among seniors.</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Support networks and community programs can help protect vulnerable individuals.</a:t>
            </a:r>
          </a:p>
        </p:txBody>
      </p:sp>
    </p:spTree>
    <p:extLst>
      <p:ext uri="{BB962C8B-B14F-4D97-AF65-F5344CB8AC3E}">
        <p14:creationId xmlns:p14="http://schemas.microsoft.com/office/powerpoint/2010/main" val="3500006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EC93-D336-9185-073D-881CB2107A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F9AB628-3B3F-2106-9B99-7C4CE815ED92}"/>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Spiritual scams</a:t>
            </a:r>
          </a:p>
        </p:txBody>
      </p:sp>
    </p:spTree>
    <p:extLst>
      <p:ext uri="{BB962C8B-B14F-4D97-AF65-F5344CB8AC3E}">
        <p14:creationId xmlns:p14="http://schemas.microsoft.com/office/powerpoint/2010/main" val="75266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45554-85E6-5B4C-1307-D16BDBF89A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617094-67EA-6E81-09AD-9C4CA06361BB}"/>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Mtt 24.3-5 </a:t>
            </a:r>
            <a:r>
              <a:rPr lang="en-US" sz="4000" dirty="0">
                <a:solidFill>
                  <a:schemeClr val="tx1"/>
                </a:solidFill>
                <a:latin typeface="Arial Rounded MT Bold" panose="020F0704030504030204" pitchFamily="34" charset="0"/>
              </a:rPr>
              <a:t>As He was sitting on the Mount of Olives, the disciples came to Him privately, saying, “Tell us, when will these things happen? What will be the sign of Your coming and of the end of the age?”  Yeshua answered them, “</a:t>
            </a:r>
            <a:r>
              <a:rPr lang="en-US" sz="4000" u="sng" dirty="0">
                <a:solidFill>
                  <a:srgbClr val="FFFF66"/>
                </a:solidFill>
                <a:latin typeface="Arial Rounded MT Bold" panose="020F0704030504030204" pitchFamily="34" charset="0"/>
              </a:rPr>
              <a:t>Be careful that no one leads you astray</a:t>
            </a:r>
            <a:r>
              <a:rPr lang="en-US" sz="4000" dirty="0">
                <a:solidFill>
                  <a:schemeClr val="tx1"/>
                </a:solidFill>
                <a:latin typeface="Arial Rounded MT Bold" panose="020F0704030504030204" pitchFamily="34" charset="0"/>
              </a:rPr>
              <a:t>! For many will come in My name, saying, ‘I am the Messiah,’ and will lead many astray.</a:t>
            </a:r>
          </a:p>
        </p:txBody>
      </p:sp>
    </p:spTree>
    <p:extLst>
      <p:ext uri="{BB962C8B-B14F-4D97-AF65-F5344CB8AC3E}">
        <p14:creationId xmlns:p14="http://schemas.microsoft.com/office/powerpoint/2010/main" val="3067950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E495-C185-363A-2BA0-64F6E8A81D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FA6717-FCC1-BE9F-97CA-7B33DCB0A525}"/>
              </a:ext>
            </a:extLst>
          </p:cNvPr>
          <p:cNvSpPr>
            <a:spLocks noGrp="1"/>
          </p:cNvSpPr>
          <p:nvPr>
            <p:ph type="subTitle" idx="1"/>
          </p:nvPr>
        </p:nvSpPr>
        <p:spPr>
          <a:xfrm>
            <a:off x="228599" y="209550"/>
            <a:ext cx="4899735" cy="4800600"/>
          </a:xfrm>
        </p:spPr>
        <p:txBody>
          <a:bodyPr anchor="t">
            <a:normAutofit/>
          </a:bodyPr>
          <a:lstStyle/>
          <a:p>
            <a:pPr algn="l"/>
            <a:r>
              <a:rPr lang="en-US" sz="4000" dirty="0">
                <a:solidFill>
                  <a:schemeClr val="tx1"/>
                </a:solidFill>
                <a:latin typeface="Arial Rounded MT Bold" panose="020F0704030504030204" pitchFamily="34" charset="0"/>
              </a:rPr>
              <a:t>Renewed </a:t>
            </a:r>
            <a:r>
              <a:rPr lang="en-US" sz="4000" dirty="0" err="1">
                <a:solidFill>
                  <a:schemeClr val="tx1"/>
                </a:solidFill>
                <a:latin typeface="Arial Rounded MT Bold" panose="020F0704030504030204" pitchFamily="34" charset="0"/>
              </a:rPr>
              <a:t>talimdut</a:t>
            </a:r>
            <a:r>
              <a:rPr lang="en-US" sz="4000" dirty="0">
                <a:solidFill>
                  <a:schemeClr val="tx1"/>
                </a:solidFill>
                <a:latin typeface="Arial Rounded MT Bold" panose="020F0704030504030204" pitchFamily="34" charset="0"/>
              </a:rPr>
              <a:t> / discipleship class</a:t>
            </a:r>
          </a:p>
          <a:p>
            <a:pPr algn="l"/>
            <a:endParaRPr lang="en-US" sz="4000" dirty="0">
              <a:solidFill>
                <a:schemeClr val="tx1"/>
              </a:solidFill>
              <a:latin typeface="Arial Rounded MT Bold" panose="020F0704030504030204" pitchFamily="34" charset="0"/>
            </a:endParaRPr>
          </a:p>
          <a:p>
            <a:pPr algn="l"/>
            <a:r>
              <a:rPr lang="en-US" sz="4000" u="sng" dirty="0">
                <a:solidFill>
                  <a:schemeClr val="tx1"/>
                </a:solidFill>
                <a:latin typeface="Arial Rounded MT Bold" panose="020F0704030504030204" pitchFamily="34" charset="0"/>
              </a:rPr>
              <a:t>Tuesdays</a:t>
            </a:r>
            <a:r>
              <a:rPr lang="en-US" sz="4000" dirty="0">
                <a:solidFill>
                  <a:schemeClr val="tx1"/>
                </a:solidFill>
                <a:latin typeface="Arial Rounded MT Bold" panose="020F0704030504030204" pitchFamily="34" charset="0"/>
              </a:rPr>
              <a:t> </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6:30-7:30 class</a:t>
            </a:r>
          </a:p>
          <a:p>
            <a:pPr marL="231775" indent="-231775" algn="l">
              <a:buFont typeface="Arial" panose="020B0604020202020204" pitchFamily="34" charset="0"/>
              <a:buChar char="•"/>
            </a:pPr>
            <a:r>
              <a:rPr lang="en-US" sz="3800" dirty="0">
                <a:solidFill>
                  <a:schemeClr val="tx1"/>
                </a:solidFill>
                <a:latin typeface="Arial Rounded MT Bold" panose="020F0704030504030204" pitchFamily="34" charset="0"/>
              </a:rPr>
              <a:t>7:30 -8:30 Teerosh</a:t>
            </a:r>
          </a:p>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Live and Zoom</a:t>
            </a:r>
          </a:p>
        </p:txBody>
      </p:sp>
      <p:pic>
        <p:nvPicPr>
          <p:cNvPr id="4" name="Picture 3">
            <a:extLst>
              <a:ext uri="{FF2B5EF4-FFF2-40B4-BE49-F238E27FC236}">
                <a16:creationId xmlns:a16="http://schemas.microsoft.com/office/drawing/2014/main" id="{CEE586D1-DC91-8A96-584B-CFF221C9B7B8}"/>
              </a:ext>
            </a:extLst>
          </p:cNvPr>
          <p:cNvPicPr>
            <a:picLocks noChangeAspect="1"/>
          </p:cNvPicPr>
          <p:nvPr/>
        </p:nvPicPr>
        <p:blipFill>
          <a:blip r:embed="rId3"/>
          <a:stretch>
            <a:fillRect/>
          </a:stretch>
        </p:blipFill>
        <p:spPr>
          <a:xfrm>
            <a:off x="5128335" y="0"/>
            <a:ext cx="4015665" cy="5143500"/>
          </a:xfrm>
          <a:prstGeom prst="rect">
            <a:avLst/>
          </a:prstGeom>
        </p:spPr>
      </p:pic>
    </p:spTree>
    <p:extLst>
      <p:ext uri="{BB962C8B-B14F-4D97-AF65-F5344CB8AC3E}">
        <p14:creationId xmlns:p14="http://schemas.microsoft.com/office/powerpoint/2010/main" val="2247455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3014-5E45-A7D1-1134-074B5585AD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5D59EE-E9DB-B328-F8FD-7D5D2D9E439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EA44D63-1A0E-8236-67F0-20FB8618E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A0D4743A-E8EF-BC72-1F4A-62976EBA2DF0}"/>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368051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1C68-3193-4DC7-90E1-3A07B6B9C1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D860D19-22DB-C729-4341-08A7F814586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DAB61AE-61DC-6270-8EA8-E59D4FA6F3EB}"/>
              </a:ext>
            </a:extLst>
          </p:cNvPr>
          <p:cNvPicPr>
            <a:picLocks noChangeAspect="1"/>
          </p:cNvPicPr>
          <p:nvPr/>
        </p:nvPicPr>
        <p:blipFill>
          <a:blip r:embed="rId3"/>
          <a:srcRect l="51110" t="51481"/>
          <a:stretch>
            <a:fillRect/>
          </a:stretch>
        </p:blipFill>
        <p:spPr>
          <a:xfrm>
            <a:off x="1086419" y="0"/>
            <a:ext cx="6918568" cy="5143500"/>
          </a:xfrm>
          <a:prstGeom prst="rect">
            <a:avLst/>
          </a:prstGeom>
        </p:spPr>
      </p:pic>
    </p:spTree>
    <p:extLst>
      <p:ext uri="{BB962C8B-B14F-4D97-AF65-F5344CB8AC3E}">
        <p14:creationId xmlns:p14="http://schemas.microsoft.com/office/powerpoint/2010/main" val="2595552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1C24E-50DC-B48B-D2DB-8E7A5BD5DE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8A58C65-9D21-862F-D239-67D663CABDC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A8FE443-4935-BE11-3686-E865B3543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21DE9FEE-185B-B5D9-82AA-2E0223D8E247}"/>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u="sng" dirty="0">
                <a:solidFill>
                  <a:srgbClr val="FFFF66"/>
                </a:solidFill>
              </a:rPr>
              <a:t>Adversary / Opposer</a:t>
            </a:r>
            <a:r>
              <a:rPr lang="en-US" dirty="0">
                <a:solidFill>
                  <a:schemeClr val="tx1"/>
                </a:solidFill>
              </a:rPr>
              <a:t> / </a:t>
            </a:r>
            <a:r>
              <a:rPr lang="en-US" u="sng" dirty="0">
                <a:solidFill>
                  <a:srgbClr val="FFFF66"/>
                </a:solidFill>
              </a:rPr>
              <a:t>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dirty="0">
                <a:solidFill>
                  <a:schemeClr val="tx1"/>
                </a:solidFill>
              </a:rPr>
              <a:t>Dragon / Serpent</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3027401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EE39-BE24-09C9-2228-1D92214411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48AFDA-5E7C-C62A-D3C8-37BD65A11DAB}"/>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Satan  Σατα</a:t>
            </a:r>
            <a:r>
              <a:rPr lang="en-US" sz="4000" dirty="0" err="1">
                <a:solidFill>
                  <a:schemeClr val="tx1"/>
                </a:solidFill>
                <a:latin typeface="Arial Rounded MT Bold" panose="020F0704030504030204" pitchFamily="34" charset="0"/>
              </a:rPr>
              <a:t>νᾶς</a:t>
            </a:r>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Satanas, designates a personal, supernatural adversary who opposes God, His purposes, and His people. The New Testament depicts Satan as a real being with intellect, will, emotion, and self-awareness, never as a mere impersonal force. His activity is consistently hostile, deceptive, and destructive.</a:t>
            </a:r>
          </a:p>
        </p:txBody>
      </p:sp>
    </p:spTree>
    <p:extLst>
      <p:ext uri="{BB962C8B-B14F-4D97-AF65-F5344CB8AC3E}">
        <p14:creationId xmlns:p14="http://schemas.microsoft.com/office/powerpoint/2010/main" val="2001742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F376-3F46-35C4-DDDA-F077E7C120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7D3797B-19F4-61A1-8249-5DAB334AE214}"/>
              </a:ext>
            </a:extLst>
          </p:cNvPr>
          <p:cNvSpPr>
            <a:spLocks noGrp="1"/>
          </p:cNvSpPr>
          <p:nvPr>
            <p:ph type="subTitle" idx="1"/>
          </p:nvPr>
        </p:nvSpPr>
        <p:spPr>
          <a:xfrm>
            <a:off x="228600" y="209550"/>
            <a:ext cx="8610600" cy="4800600"/>
          </a:xfrm>
        </p:spPr>
        <p:txBody>
          <a:bodyPr anchor="t">
            <a:normAutofit/>
          </a:bodyPr>
          <a:lstStyle/>
          <a:p>
            <a:pPr algn="r" rtl="1"/>
            <a:r>
              <a:rPr lang="he-IL" sz="4800" b="1" dirty="0">
                <a:solidFill>
                  <a:schemeClr val="tx1"/>
                </a:solidFill>
                <a:latin typeface="David" panose="020E0502060401010101" pitchFamily="34" charset="-79"/>
                <a:cs typeface="David" panose="020E0502060401010101" pitchFamily="34" charset="-79"/>
              </a:rPr>
              <a:t>שָׂטָן</a:t>
            </a:r>
            <a:endParaRPr lang="en-US" sz="4400" b="1" dirty="0">
              <a:solidFill>
                <a:schemeClr val="tx1"/>
              </a:solidFill>
              <a:latin typeface="David" panose="020E0502060401010101" pitchFamily="34" charset="-79"/>
              <a:cs typeface="David" panose="020E0502060401010101" pitchFamily="34" charset="-79"/>
            </a:endParaRPr>
          </a:p>
          <a:p>
            <a:pPr algn="l"/>
            <a:r>
              <a:rPr lang="en-US" sz="4000" dirty="0">
                <a:solidFill>
                  <a:schemeClr val="tx1"/>
                </a:solidFill>
                <a:latin typeface="Arial Rounded MT Bold" panose="020F0704030504030204" pitchFamily="34" charset="0"/>
              </a:rPr>
              <a:t>Arch-enemy, adversary, foe, the Evil one, angel of death, evil inclination; hinderer, disturber, accuser, prosecutor</a:t>
            </a:r>
          </a:p>
          <a:p>
            <a:pPr algn="l"/>
            <a:r>
              <a:rPr lang="en-US" sz="4000" dirty="0">
                <a:solidFill>
                  <a:schemeClr val="tx1"/>
                </a:solidFill>
                <a:latin typeface="Arial Rounded MT Bold" panose="020F0704030504030204" pitchFamily="34" charset="0"/>
              </a:rPr>
              <a:t>DON’T feel sorry for him.  </a:t>
            </a:r>
          </a:p>
        </p:txBody>
      </p:sp>
    </p:spTree>
    <p:extLst>
      <p:ext uri="{BB962C8B-B14F-4D97-AF65-F5344CB8AC3E}">
        <p14:creationId xmlns:p14="http://schemas.microsoft.com/office/powerpoint/2010/main" val="89015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688D-43E1-B133-6FC4-F0AD9749B8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705E0B-6D9B-097D-3CC0-28CB524D901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Is 14. 12-15 </a:t>
            </a:r>
            <a:r>
              <a:rPr lang="en-US" sz="4000" dirty="0">
                <a:solidFill>
                  <a:schemeClr val="tx1"/>
                </a:solidFill>
                <a:latin typeface="Arial Rounded MT Bold" panose="020F0704030504030204" pitchFamily="34" charset="0"/>
              </a:rPr>
              <a:t>How you have fallen from heaven, O bright star, son of the dawn! How you are cut down to the earth, you who made the nations prostrate! You said in your heart: “I will ascend to heaven, I will exalt my throne above the stars of God.</a:t>
            </a:r>
          </a:p>
        </p:txBody>
      </p:sp>
    </p:spTree>
    <p:extLst>
      <p:ext uri="{BB962C8B-B14F-4D97-AF65-F5344CB8AC3E}">
        <p14:creationId xmlns:p14="http://schemas.microsoft.com/office/powerpoint/2010/main" val="1545316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B80B-765C-C828-C86B-8CA22C1E81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4E9428-12E7-C651-30B4-A9F6E24AD18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Yeshayahu Is 14. 12-15 </a:t>
            </a:r>
            <a:r>
              <a:rPr lang="en-US" sz="4000" dirty="0">
                <a:solidFill>
                  <a:schemeClr val="tx1"/>
                </a:solidFill>
                <a:latin typeface="Arial Rounded MT Bold" panose="020F0704030504030204" pitchFamily="34" charset="0"/>
              </a:rPr>
              <a:t>I will sit upon the mount of meeting, in the uttermost parts of the north. I will ascend above the high places of the clouds— </a:t>
            </a:r>
            <a:r>
              <a:rPr lang="en-US" sz="4000" u="sng" dirty="0">
                <a:solidFill>
                  <a:srgbClr val="FFFF66"/>
                </a:solidFill>
                <a:latin typeface="Arial Rounded MT Bold" panose="020F0704030504030204" pitchFamily="34" charset="0"/>
              </a:rPr>
              <a:t>I will make myself like Elyon</a:t>
            </a:r>
            <a:r>
              <a:rPr lang="en-US" sz="4000" dirty="0">
                <a:solidFill>
                  <a:schemeClr val="tx1"/>
                </a:solidFill>
                <a:latin typeface="Arial Rounded MT Bold" panose="020F0704030504030204" pitchFamily="34" charset="0"/>
              </a:rPr>
              <a:t>.” Yet you will be brought down to Sheol, to the lowest parts of the Pit.</a:t>
            </a:r>
          </a:p>
        </p:txBody>
      </p:sp>
    </p:spTree>
    <p:extLst>
      <p:ext uri="{BB962C8B-B14F-4D97-AF65-F5344CB8AC3E}">
        <p14:creationId xmlns:p14="http://schemas.microsoft.com/office/powerpoint/2010/main" val="2053746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9493B-2BF9-817F-DE19-1EF3C8B80D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809A68D-08AA-C367-B668-0B45ADD9F70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Yekhezkek</a:t>
            </a:r>
            <a:r>
              <a:rPr lang="en-US" sz="4000" baseline="30000" dirty="0">
                <a:solidFill>
                  <a:schemeClr val="tx1"/>
                </a:solidFill>
                <a:latin typeface="Arial Rounded MT Bold" panose="020F0704030504030204" pitchFamily="34" charset="0"/>
              </a:rPr>
              <a:t>/ </a:t>
            </a:r>
            <a:r>
              <a:rPr lang="en-US" sz="4000" baseline="30000" dirty="0" err="1">
                <a:solidFill>
                  <a:schemeClr val="tx1"/>
                </a:solidFill>
                <a:latin typeface="Arial Rounded MT Bold" panose="020F0704030504030204" pitchFamily="34" charset="0"/>
              </a:rPr>
              <a:t>Ezek</a:t>
            </a:r>
            <a:r>
              <a:rPr lang="en-US" sz="4000" baseline="30000" dirty="0">
                <a:solidFill>
                  <a:schemeClr val="tx1"/>
                </a:solidFill>
                <a:latin typeface="Arial Rounded MT Bold" panose="020F0704030504030204" pitchFamily="34" charset="0"/>
              </a:rPr>
              <a:t> 28.14-17 </a:t>
            </a:r>
            <a:r>
              <a:rPr lang="en-US" sz="4000" dirty="0">
                <a:solidFill>
                  <a:schemeClr val="tx1"/>
                </a:solidFill>
                <a:latin typeface="Arial Rounded MT Bold" panose="020F0704030504030204" pitchFamily="34" charset="0"/>
              </a:rPr>
              <a:t>You were an anointed guardian </a:t>
            </a:r>
            <a:r>
              <a:rPr lang="en-US" sz="4000" dirty="0" err="1">
                <a:solidFill>
                  <a:schemeClr val="tx1"/>
                </a:solidFill>
                <a:latin typeface="Arial Rounded MT Bold" panose="020F0704030504030204" pitchFamily="34" charset="0"/>
              </a:rPr>
              <a:t>cheruv</a:t>
            </a:r>
            <a:r>
              <a:rPr lang="en-US" sz="4000" dirty="0">
                <a:solidFill>
                  <a:schemeClr val="tx1"/>
                </a:solidFill>
                <a:latin typeface="Arial Rounded MT Bold" panose="020F0704030504030204" pitchFamily="34" charset="0"/>
              </a:rPr>
              <a:t>. I placed you on the holy mountain of God. You walked among stones of fire. </a:t>
            </a:r>
            <a:r>
              <a:rPr lang="en-US" sz="4000" u="sng" dirty="0">
                <a:solidFill>
                  <a:srgbClr val="FFFF66"/>
                </a:solidFill>
                <a:latin typeface="Arial Rounded MT Bold" panose="020F0704030504030204" pitchFamily="34" charset="0"/>
              </a:rPr>
              <a:t>You were perfect in your ways </a:t>
            </a:r>
            <a:r>
              <a:rPr lang="en-US" sz="4000" dirty="0">
                <a:solidFill>
                  <a:schemeClr val="tx1"/>
                </a:solidFill>
                <a:latin typeface="Arial Rounded MT Bold" panose="020F0704030504030204" pitchFamily="34" charset="0"/>
              </a:rPr>
              <a:t>from the day that you were created, </a:t>
            </a:r>
            <a:r>
              <a:rPr lang="en-US" sz="4000" u="sng" dirty="0">
                <a:solidFill>
                  <a:srgbClr val="FFFF66"/>
                </a:solidFill>
                <a:latin typeface="Arial Rounded MT Bold" panose="020F0704030504030204" pitchFamily="34" charset="0"/>
              </a:rPr>
              <a:t>until  unrighteousness was found in you</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816707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B9C28-468E-58F5-B4F5-FC951693A4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C71DD0-CCAF-DAC2-EA9F-9E57E9AE930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err="1">
                <a:solidFill>
                  <a:schemeClr val="tx1"/>
                </a:solidFill>
                <a:latin typeface="Arial Rounded MT Bold" panose="020F0704030504030204" pitchFamily="34" charset="0"/>
              </a:rPr>
              <a:t>Yekhezkek</a:t>
            </a:r>
            <a:r>
              <a:rPr lang="en-US" sz="4000" baseline="30000" dirty="0">
                <a:solidFill>
                  <a:schemeClr val="tx1"/>
                </a:solidFill>
                <a:latin typeface="Arial Rounded MT Bold" panose="020F0704030504030204" pitchFamily="34" charset="0"/>
              </a:rPr>
              <a:t>/ </a:t>
            </a:r>
            <a:r>
              <a:rPr lang="en-US" sz="4000" baseline="30000" dirty="0" err="1">
                <a:solidFill>
                  <a:schemeClr val="tx1"/>
                </a:solidFill>
                <a:latin typeface="Arial Rounded MT Bold" panose="020F0704030504030204" pitchFamily="34" charset="0"/>
              </a:rPr>
              <a:t>Ezek</a:t>
            </a:r>
            <a:r>
              <a:rPr lang="en-US" sz="4000" baseline="30000" dirty="0">
                <a:solidFill>
                  <a:schemeClr val="tx1"/>
                </a:solidFill>
                <a:latin typeface="Arial Rounded MT Bold" panose="020F0704030504030204" pitchFamily="34" charset="0"/>
              </a:rPr>
              <a:t> 28.14-17   </a:t>
            </a:r>
            <a:r>
              <a:rPr lang="en-US" sz="4000" dirty="0">
                <a:solidFill>
                  <a:schemeClr val="tx1"/>
                </a:solidFill>
                <a:latin typeface="Arial Rounded MT Bold" panose="020F0704030504030204" pitchFamily="34" charset="0"/>
              </a:rPr>
              <a:t>I made you vanish, guardian </a:t>
            </a:r>
            <a:r>
              <a:rPr lang="en-US" sz="4000" dirty="0" err="1">
                <a:solidFill>
                  <a:schemeClr val="tx1"/>
                </a:solidFill>
                <a:latin typeface="Arial Rounded MT Bold" panose="020F0704030504030204" pitchFamily="34" charset="0"/>
              </a:rPr>
              <a:t>cheruv</a:t>
            </a:r>
            <a:r>
              <a:rPr lang="en-US" sz="4000" dirty="0">
                <a:solidFill>
                  <a:schemeClr val="tx1"/>
                </a:solidFill>
                <a:latin typeface="Arial Rounded MT Bold" panose="020F0704030504030204" pitchFamily="34" charset="0"/>
              </a:rPr>
              <a:t>, from among the stones of fire. Y</a:t>
            </a:r>
            <a:r>
              <a:rPr lang="en-US" sz="4000" u="sng" dirty="0">
                <a:solidFill>
                  <a:srgbClr val="FFFF66"/>
                </a:solidFill>
                <a:latin typeface="Arial Rounded MT Bold" panose="020F0704030504030204" pitchFamily="34" charset="0"/>
              </a:rPr>
              <a:t>our heart was exalted because of your beauty</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You corrupted your wisdom because of your splendor</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808856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5BE19-67E7-3AE2-F1E5-513DC841584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04575D-1F2C-3508-57E9-FBA942D5F64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14ED5CF-FECE-5107-169B-ADB539524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CF9FE94C-D291-936C-063C-3D7EC7942236}"/>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4215966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3039-1F00-DB91-19F1-AF55DEEE388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EAF43E-3158-6519-DEA0-6B5AB7AC25F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3A69110-CB60-328E-6704-9FED5969E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35246BB2-2A0F-7977-D36D-F0D6D2B5D687}"/>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u="sng" dirty="0">
                <a:solidFill>
                  <a:srgbClr val="FFFF66"/>
                </a:solidFill>
              </a:rPr>
              <a:t>Devil</a:t>
            </a:r>
          </a:p>
          <a:p>
            <a:pPr marL="461963" indent="-461963" algn="l">
              <a:buFont typeface="+mj-lt"/>
              <a:buAutoNum type="arabicPeriod"/>
            </a:pPr>
            <a:r>
              <a:rPr lang="en-US" dirty="0">
                <a:solidFill>
                  <a:schemeClr val="tx1"/>
                </a:solidFill>
              </a:rPr>
              <a:t>Dragon / Serpent</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788271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D7C9-21C2-D52C-FA82-70879B953E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363FB2-9529-0CBF-0D74-65A9D685264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diabolos: Devil, accuser, slanderer</a:t>
            </a:r>
          </a:p>
          <a:p>
            <a:pPr algn="l"/>
            <a:r>
              <a:rPr lang="el-GR" sz="4000" dirty="0">
                <a:solidFill>
                  <a:schemeClr val="tx1"/>
                </a:solidFill>
                <a:latin typeface="Arial Rounded MT Bold" panose="020F0704030504030204" pitchFamily="34" charset="0"/>
              </a:rPr>
              <a:t>διάβολος</a:t>
            </a:r>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to slander, accuse, defame unjustly criticizing to hurt (malign) and condemn to sever a relationship.</a:t>
            </a:r>
          </a:p>
        </p:txBody>
      </p:sp>
    </p:spTree>
    <p:extLst>
      <p:ext uri="{BB962C8B-B14F-4D97-AF65-F5344CB8AC3E}">
        <p14:creationId xmlns:p14="http://schemas.microsoft.com/office/powerpoint/2010/main" val="142922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F3A39-2D15-0F3F-C786-35B920303DA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8C00AC-FA96-34F1-D41D-C2BBBFF48CA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3167476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B6AB-681E-261C-738D-F99356854B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FA54E8F-A9DE-0534-2098-4BDC97B443A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381D66D-4FAF-CAB5-CEA3-70EBF6709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55651D44-8161-7634-E67B-9DE9279CA155}"/>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1712343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41B6E-EF68-A17D-A817-0CC62E58040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BA0DE0-0ED2-1DB8-A72D-D0DF862D4FD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5144E6B-9907-DC19-AADC-B9559F8B8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C13408D3-79DE-6B12-CF2D-6DF756ADFB27}"/>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u="sng" dirty="0">
                <a:solidFill>
                  <a:srgbClr val="FFFF66"/>
                </a:solidFill>
              </a:rPr>
              <a:t>Dragon / Serpent</a:t>
            </a:r>
          </a:p>
          <a:p>
            <a:pPr marL="461963" indent="-461963" algn="l">
              <a:buFont typeface="+mj-lt"/>
              <a:buAutoNum type="arabicPeriod"/>
            </a:pPr>
            <a:r>
              <a:rPr lang="en-US" dirty="0">
                <a:solidFill>
                  <a:schemeClr val="tx1"/>
                </a:solidFill>
              </a:rPr>
              <a:t>The solution: Affirmation</a:t>
            </a:r>
          </a:p>
        </p:txBody>
      </p:sp>
    </p:spTree>
    <p:extLst>
      <p:ext uri="{BB962C8B-B14F-4D97-AF65-F5344CB8AC3E}">
        <p14:creationId xmlns:p14="http://schemas.microsoft.com/office/powerpoint/2010/main" val="1157773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2ACF8-CF71-6336-2E62-F7F3196CE8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261465C-FBA7-FE7D-B246-2E256B30803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ancient Greeks classified a "dragon" as a type of serpent. </a:t>
            </a:r>
            <a:r>
              <a:rPr lang="en-US" sz="4000" dirty="0" err="1">
                <a:solidFill>
                  <a:schemeClr val="tx1"/>
                </a:solidFill>
                <a:latin typeface="Arial Rounded MT Bold" panose="020F0704030504030204" pitchFamily="34" charset="0"/>
              </a:rPr>
              <a:t>drákōn</a:t>
            </a:r>
            <a:r>
              <a:rPr lang="en-US" sz="4000" dirty="0">
                <a:solidFill>
                  <a:schemeClr val="tx1"/>
                </a:solidFill>
                <a:latin typeface="Arial Rounded MT Bold" panose="020F0704030504030204" pitchFamily="34" charset="0"/>
              </a:rPr>
              <a:t> ("a dragon") was believed to have incredible insight, able to spot prey in any hiding place.</a:t>
            </a:r>
          </a:p>
        </p:txBody>
      </p:sp>
    </p:spTree>
    <p:extLst>
      <p:ext uri="{BB962C8B-B14F-4D97-AF65-F5344CB8AC3E}">
        <p14:creationId xmlns:p14="http://schemas.microsoft.com/office/powerpoint/2010/main" val="2613136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7E62-3BB6-E182-FF4F-A71159B7E7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280DDF-16D6-2D00-D09D-850B53F131A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itchFamily="34" charset="0"/>
                <a:cs typeface="Arial" charset="0"/>
              </a:rPr>
              <a:t>Leviathan</a:t>
            </a:r>
            <a:r>
              <a:rPr lang="he-IL" sz="4400" b="1" dirty="0">
                <a:solidFill>
                  <a:schemeClr val="tx1"/>
                </a:solidFill>
                <a:latin typeface="David" panose="020E0502060401010101" pitchFamily="34" charset="-79"/>
                <a:cs typeface="David" panose="020E0502060401010101" pitchFamily="34" charset="-79"/>
              </a:rPr>
              <a:t>לִוְיָתָן</a:t>
            </a:r>
            <a:r>
              <a:rPr lang="he-IL" sz="4000" dirty="0">
                <a:solidFill>
                  <a:schemeClr val="tx1"/>
                </a:solidFill>
                <a:latin typeface="Arial Rounded MT Bold" pitchFamily="34" charset="0"/>
                <a:cs typeface="Arial" charset="0"/>
              </a:rPr>
              <a:t> </a:t>
            </a:r>
            <a:r>
              <a:rPr lang="el-GR" sz="4000" dirty="0">
                <a:solidFill>
                  <a:schemeClr val="tx1"/>
                </a:solidFill>
                <a:latin typeface="Arial Rounded MT Bold" pitchFamily="34" charset="0"/>
                <a:cs typeface="Arial" charset="0"/>
              </a:rPr>
              <a:t> </a:t>
            </a:r>
            <a:r>
              <a:rPr lang="en-US" sz="4000" dirty="0">
                <a:solidFill>
                  <a:schemeClr val="tx1"/>
                </a:solidFill>
                <a:latin typeface="Arial Rounded MT Bold" pitchFamily="34" charset="0"/>
                <a:cs typeface="Arial" charset="0"/>
              </a:rPr>
              <a:t>is a giant sea serpent noted in theology. </a:t>
            </a:r>
          </a:p>
          <a:p>
            <a:pPr algn="l"/>
            <a:r>
              <a:rPr lang="en-US" sz="4000" dirty="0">
                <a:solidFill>
                  <a:schemeClr val="tx1"/>
                </a:solidFill>
                <a:latin typeface="Arial Rounded MT Bold" pitchFamily="34" charset="0"/>
                <a:cs typeface="Arial" charset="0"/>
              </a:rPr>
              <a:t>A metaphor for a powerful enemy, notably Babylon. It is referred to in Psalms, the Book of Job, the Book of Isaiah, and the Book of Enoch.</a:t>
            </a:r>
            <a:endParaRPr lang="en-US" altLang="en-US" sz="4000" dirty="0"/>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419049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512B-1FCC-9CFF-0A9A-36CDD8A2DF1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1E3CCB-BF41-7902-304F-2D12AE5A8A6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Included in God's lengthy description of his indomitable creation is Leviathan's fire-breathing ability, his impenetrable scales, and his overall indomitability in Job 41. </a:t>
            </a:r>
          </a:p>
        </p:txBody>
      </p:sp>
    </p:spTree>
    <p:extLst>
      <p:ext uri="{BB962C8B-B14F-4D97-AF65-F5344CB8AC3E}">
        <p14:creationId xmlns:p14="http://schemas.microsoft.com/office/powerpoint/2010/main" val="3414271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B18F-9586-0CA8-99A3-0835BBD8894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17A028-954D-51F8-8BD5-5765FCC937A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In Psalm 104, God is praised for having made all things, including Leviathan, and in Isaiah 27:1, he is called the "tortuous serpent" who will be killed at the end of time.</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There is a liturgical prayer and praise about </a:t>
            </a:r>
            <a:r>
              <a:rPr lang="en-US" sz="4000" dirty="0" err="1">
                <a:solidFill>
                  <a:schemeClr val="tx1"/>
                </a:solidFill>
                <a:latin typeface="Arial Rounded MT Bold" panose="020F0704030504030204" pitchFamily="34" charset="0"/>
              </a:rPr>
              <a:t>Levyatan</a:t>
            </a:r>
            <a:r>
              <a:rPr lang="en-US" sz="4000" dirty="0">
                <a:solidFill>
                  <a:schemeClr val="tx1"/>
                </a:solidFill>
                <a:latin typeface="Arial Rounded MT Bold" panose="020F0704030504030204" pitchFamily="34" charset="0"/>
              </a:rPr>
              <a:t> when the Sukkah is dismantled.</a:t>
            </a:r>
          </a:p>
        </p:txBody>
      </p:sp>
    </p:spTree>
    <p:extLst>
      <p:ext uri="{BB962C8B-B14F-4D97-AF65-F5344CB8AC3E}">
        <p14:creationId xmlns:p14="http://schemas.microsoft.com/office/powerpoint/2010/main" val="248970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8E656-688D-3339-0BAF-BDA9A49DBC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C171D2-A6B1-016D-7137-6103247710A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6E358CA-D5C5-B488-17D4-426C94C6C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 y="-17446"/>
            <a:ext cx="9144000" cy="5143500"/>
          </a:xfrm>
          <a:prstGeom prst="rect">
            <a:avLst/>
          </a:prstGeom>
        </p:spPr>
      </p:pic>
      <p:sp>
        <p:nvSpPr>
          <p:cNvPr id="5" name="TextBox 4">
            <a:extLst>
              <a:ext uri="{FF2B5EF4-FFF2-40B4-BE49-F238E27FC236}">
                <a16:creationId xmlns:a16="http://schemas.microsoft.com/office/drawing/2014/main" id="{166DF0AC-83D6-5F29-E8CF-213555D0FE14}"/>
              </a:ext>
            </a:extLst>
          </p:cNvPr>
          <p:cNvSpPr txBox="1"/>
          <p:nvPr/>
        </p:nvSpPr>
        <p:spPr>
          <a:xfrm>
            <a:off x="4399570" y="1123950"/>
            <a:ext cx="4714752" cy="707886"/>
          </a:xfrm>
          <a:prstGeom prst="rect">
            <a:avLst/>
          </a:prstGeom>
          <a:noFill/>
        </p:spPr>
        <p:txBody>
          <a:bodyPr wrap="none" rtlCol="0">
            <a:spAutoFit/>
          </a:bodyPr>
          <a:lstStyle/>
          <a:p>
            <a:pPr algn="l"/>
            <a:r>
              <a:rPr lang="en-US" dirty="0">
                <a:solidFill>
                  <a:schemeClr val="tx1"/>
                </a:solidFill>
                <a:latin typeface="Aharoni" panose="02010803020104030203" pitchFamily="2" charset="-79"/>
                <a:cs typeface="Aharoni" panose="02010803020104030203" pitchFamily="2" charset="-79"/>
              </a:rPr>
              <a:t>SATAN’S SCHEMES</a:t>
            </a:r>
          </a:p>
        </p:txBody>
      </p:sp>
    </p:spTree>
    <p:extLst>
      <p:ext uri="{BB962C8B-B14F-4D97-AF65-F5344CB8AC3E}">
        <p14:creationId xmlns:p14="http://schemas.microsoft.com/office/powerpoint/2010/main" val="466613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73BF-A548-2F76-537C-E9780D7173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4E35BB-2DF0-4A8D-A09F-036433E9C3F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88256FD-351C-904A-0EC4-0B4D4219A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153F4E1D-6719-698F-5B14-F10F6EE7E703}"/>
              </a:ext>
            </a:extLst>
          </p:cNvPr>
          <p:cNvSpPr txBox="1"/>
          <p:nvPr/>
        </p:nvSpPr>
        <p:spPr>
          <a:xfrm>
            <a:off x="422862" y="285750"/>
            <a:ext cx="7596760" cy="4401205"/>
          </a:xfrm>
          <a:prstGeom prst="rect">
            <a:avLst/>
          </a:prstGeom>
          <a:noFill/>
        </p:spPr>
        <p:txBody>
          <a:bodyPr wrap="none" rtlCol="0">
            <a:spAutoFit/>
          </a:bodyPr>
          <a:lstStyle/>
          <a:p>
            <a:pPr algn="l"/>
            <a:r>
              <a:rPr lang="en-US" u="sng" dirty="0">
                <a:solidFill>
                  <a:srgbClr val="FFFF66"/>
                </a:solidFill>
              </a:rPr>
              <a:t>Satan’s schemes</a:t>
            </a:r>
            <a:endParaRPr lang="en-US" dirty="0">
              <a:solidFill>
                <a:schemeClr val="tx1"/>
              </a:solidFill>
            </a:endParaRPr>
          </a:p>
          <a:p>
            <a:pPr marL="461963" indent="-461963" algn="l">
              <a:buFont typeface="+mj-lt"/>
              <a:buAutoNum type="arabicPeriod"/>
            </a:pPr>
            <a:r>
              <a:rPr lang="en-US" dirty="0">
                <a:solidFill>
                  <a:schemeClr val="tx1"/>
                </a:solidFill>
              </a:rPr>
              <a:t>Accuser</a:t>
            </a:r>
          </a:p>
          <a:p>
            <a:pPr marL="461963" indent="-461963" algn="l">
              <a:buFont typeface="+mj-lt"/>
              <a:buAutoNum type="arabicPeriod"/>
            </a:pPr>
            <a:r>
              <a:rPr lang="en-US" dirty="0">
                <a:solidFill>
                  <a:schemeClr val="tx1"/>
                </a:solidFill>
              </a:rPr>
              <a:t>Deceiver</a:t>
            </a:r>
          </a:p>
          <a:p>
            <a:pPr marL="461963" indent="-461963" algn="l">
              <a:buFont typeface="+mj-lt"/>
              <a:buAutoNum type="arabicPeriod"/>
            </a:pPr>
            <a:r>
              <a:rPr lang="en-US" dirty="0">
                <a:solidFill>
                  <a:schemeClr val="tx1"/>
                </a:solidFill>
              </a:rPr>
              <a:t>Adversary / Opposer / Satan</a:t>
            </a:r>
          </a:p>
          <a:p>
            <a:pPr marL="461963" indent="-461963" algn="l">
              <a:buFont typeface="+mj-lt"/>
              <a:buAutoNum type="arabicPeriod"/>
            </a:pPr>
            <a:r>
              <a:rPr lang="en-US" dirty="0">
                <a:solidFill>
                  <a:schemeClr val="tx1"/>
                </a:solidFill>
              </a:rPr>
              <a:t>Devil</a:t>
            </a:r>
          </a:p>
          <a:p>
            <a:pPr marL="461963" indent="-461963" algn="l">
              <a:buFont typeface="+mj-lt"/>
              <a:buAutoNum type="arabicPeriod"/>
            </a:pPr>
            <a:r>
              <a:rPr lang="en-US" dirty="0">
                <a:solidFill>
                  <a:schemeClr val="tx1"/>
                </a:solidFill>
              </a:rPr>
              <a:t>Dragon / Serpent</a:t>
            </a:r>
          </a:p>
          <a:p>
            <a:pPr marL="461963" indent="-461963" algn="l">
              <a:buFont typeface="+mj-lt"/>
              <a:buAutoNum type="arabicPeriod"/>
            </a:pPr>
            <a:r>
              <a:rPr lang="en-US" u="sng" dirty="0">
                <a:solidFill>
                  <a:srgbClr val="FFFF66"/>
                </a:solidFill>
              </a:rPr>
              <a:t>The solution: Affirmation</a:t>
            </a:r>
          </a:p>
        </p:txBody>
      </p:sp>
    </p:spTree>
    <p:extLst>
      <p:ext uri="{BB962C8B-B14F-4D97-AF65-F5344CB8AC3E}">
        <p14:creationId xmlns:p14="http://schemas.microsoft.com/office/powerpoint/2010/main" val="2198242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1266-F73B-2CAA-E411-58A782A815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B38C22-95BD-E9BD-FAC7-5E2BFCC04BA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B2BB52E-245F-1A19-9221-257D6BCC3821}"/>
              </a:ext>
            </a:extLst>
          </p:cNvPr>
          <p:cNvPicPr>
            <a:picLocks noChangeAspect="1"/>
          </p:cNvPicPr>
          <p:nvPr/>
        </p:nvPicPr>
        <p:blipFill>
          <a:blip r:embed="rId3"/>
          <a:stretch>
            <a:fillRect/>
          </a:stretch>
        </p:blipFill>
        <p:spPr>
          <a:xfrm>
            <a:off x="-66454" y="0"/>
            <a:ext cx="9210453" cy="5106655"/>
          </a:xfrm>
          <a:prstGeom prst="rect">
            <a:avLst/>
          </a:prstGeom>
        </p:spPr>
      </p:pic>
      <p:sp>
        <p:nvSpPr>
          <p:cNvPr id="2" name="TextBox 1">
            <a:extLst>
              <a:ext uri="{FF2B5EF4-FFF2-40B4-BE49-F238E27FC236}">
                <a16:creationId xmlns:a16="http://schemas.microsoft.com/office/drawing/2014/main" id="{3E2BE3D8-29D7-067A-3C1B-D9800F772058}"/>
              </a:ext>
            </a:extLst>
          </p:cNvPr>
          <p:cNvSpPr txBox="1"/>
          <p:nvPr/>
        </p:nvSpPr>
        <p:spPr>
          <a:xfrm>
            <a:off x="3352800" y="2038350"/>
            <a:ext cx="1716239" cy="646331"/>
          </a:xfrm>
          <a:prstGeom prst="rect">
            <a:avLst/>
          </a:prstGeom>
          <a:noFill/>
        </p:spPr>
        <p:txBody>
          <a:bodyPr wrap="none" rtlCol="0">
            <a:spAutoFit/>
          </a:bodyPr>
          <a:lstStyle/>
          <a:p>
            <a:pPr algn="l"/>
            <a:r>
              <a:rPr lang="en-US" sz="3600" dirty="0">
                <a:solidFill>
                  <a:schemeClr val="tx1"/>
                </a:solidFill>
                <a:latin typeface="Arial Black" panose="020B0A04020102020204" pitchFamily="34" charset="0"/>
              </a:rPr>
              <a:t>Nov. 7</a:t>
            </a:r>
          </a:p>
        </p:txBody>
      </p:sp>
    </p:spTree>
    <p:extLst>
      <p:ext uri="{BB962C8B-B14F-4D97-AF65-F5344CB8AC3E}">
        <p14:creationId xmlns:p14="http://schemas.microsoft.com/office/powerpoint/2010/main" val="2932037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9B06-1E2D-056B-9176-965F1D7A1B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64BCF8-6832-CE45-88C5-706882CEE39A}"/>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Laura Terry report</a:t>
            </a:r>
          </a:p>
        </p:txBody>
      </p:sp>
    </p:spTree>
    <p:extLst>
      <p:ext uri="{BB962C8B-B14F-4D97-AF65-F5344CB8AC3E}">
        <p14:creationId xmlns:p14="http://schemas.microsoft.com/office/powerpoint/2010/main" val="376747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5810A-F01D-C184-7654-6AD1BBC535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D96782-799C-9F7C-EA44-CD6EFBDD4437}"/>
              </a:ext>
            </a:extLst>
          </p:cNvPr>
          <p:cNvSpPr>
            <a:spLocks noGrp="1"/>
          </p:cNvSpPr>
          <p:nvPr>
            <p:ph type="subTitle" idx="1"/>
          </p:nvPr>
        </p:nvSpPr>
        <p:spPr>
          <a:xfrm>
            <a:off x="228600" y="209550"/>
            <a:ext cx="46482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Healthy eating</a:t>
            </a:r>
          </a:p>
        </p:txBody>
      </p:sp>
      <p:pic>
        <p:nvPicPr>
          <p:cNvPr id="4" name="Picture 3">
            <a:extLst>
              <a:ext uri="{FF2B5EF4-FFF2-40B4-BE49-F238E27FC236}">
                <a16:creationId xmlns:a16="http://schemas.microsoft.com/office/drawing/2014/main" id="{1B7FDC8B-27F6-7C89-3DD9-21EFCC79D5E9}"/>
              </a:ext>
            </a:extLst>
          </p:cNvPr>
          <p:cNvPicPr>
            <a:picLocks noChangeAspect="1"/>
          </p:cNvPicPr>
          <p:nvPr/>
        </p:nvPicPr>
        <p:blipFill>
          <a:blip r:embed="rId3">
            <a:extLst>
              <a:ext uri="{28A0092B-C50C-407E-A947-70E740481C1C}">
                <a14:useLocalDpi xmlns:a14="http://schemas.microsoft.com/office/drawing/2010/main" val="0"/>
              </a:ext>
            </a:extLst>
          </a:blip>
          <a:srcRect l="20873" t="29259" r="9223" b="7037"/>
          <a:stretch>
            <a:fillRect/>
          </a:stretch>
        </p:blipFill>
        <p:spPr>
          <a:xfrm>
            <a:off x="4876800" y="0"/>
            <a:ext cx="4267200" cy="5096934"/>
          </a:xfrm>
          <a:prstGeom prst="rect">
            <a:avLst/>
          </a:prstGeom>
        </p:spPr>
      </p:pic>
      <p:sp>
        <p:nvSpPr>
          <p:cNvPr id="6" name="Rectangle: Rounded Corners 5">
            <a:extLst>
              <a:ext uri="{FF2B5EF4-FFF2-40B4-BE49-F238E27FC236}">
                <a16:creationId xmlns:a16="http://schemas.microsoft.com/office/drawing/2014/main" id="{E3169B28-056E-D80A-A044-E900DBA92FC0}"/>
              </a:ext>
            </a:extLst>
          </p:cNvPr>
          <p:cNvSpPr/>
          <p:nvPr/>
        </p:nvSpPr>
        <p:spPr>
          <a:xfrm rot="21143206">
            <a:off x="6019800" y="3333750"/>
            <a:ext cx="1524000" cy="609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724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00CB2-5CB4-74E4-914A-1375C9C3E3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A97EA96-30EC-22A4-9285-9ED0E0D2372A}"/>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16B8801-2142-FC67-0E2F-6287BCD55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1001825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58D51-807B-D266-5F8F-2C433B7983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39E736E-3D38-5A50-9CFB-14380BDEE983}"/>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9F472A47-92BC-59B2-8A16-889E7D217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316" y="0"/>
            <a:ext cx="4613367" cy="5143500"/>
          </a:xfrm>
          <a:prstGeom prst="rect">
            <a:avLst/>
          </a:prstGeom>
        </p:spPr>
      </p:pic>
    </p:spTree>
    <p:extLst>
      <p:ext uri="{BB962C8B-B14F-4D97-AF65-F5344CB8AC3E}">
        <p14:creationId xmlns:p14="http://schemas.microsoft.com/office/powerpoint/2010/main" val="1253089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42A9-FCF1-07F0-B612-B1A877F2F66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558FF6-A967-A1E8-A0DE-5AB17ECE7344}"/>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8" name="Picture 7">
            <a:extLst>
              <a:ext uri="{FF2B5EF4-FFF2-40B4-BE49-F238E27FC236}">
                <a16:creationId xmlns:a16="http://schemas.microsoft.com/office/drawing/2014/main" id="{097B1DC6-4101-4BF0-C6BA-B855CF3B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335024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6B784-75DF-5D68-A736-303F8FB0CBB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2EE609-19DB-F4A5-F7C7-AFC77C87546A}"/>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5ED582E-4BCD-75AC-FA66-EADCDD8CD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49" y="642937"/>
            <a:ext cx="5143500" cy="3857625"/>
          </a:xfrm>
          <a:prstGeom prst="rect">
            <a:avLst/>
          </a:prstGeom>
        </p:spPr>
      </p:pic>
    </p:spTree>
    <p:extLst>
      <p:ext uri="{BB962C8B-B14F-4D97-AF65-F5344CB8AC3E}">
        <p14:creationId xmlns:p14="http://schemas.microsoft.com/office/powerpoint/2010/main" val="214152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E5F0-FF7E-3728-A923-133F4D90806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B5A678-2E83-CCB9-DF9A-103CF20CC28A}"/>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C4CADA45-85F9-B93B-FE1E-CE9343767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0249" y="642937"/>
            <a:ext cx="5143500" cy="3857625"/>
          </a:xfrm>
          <a:prstGeom prst="rect">
            <a:avLst/>
          </a:prstGeom>
        </p:spPr>
      </p:pic>
    </p:spTree>
    <p:extLst>
      <p:ext uri="{BB962C8B-B14F-4D97-AF65-F5344CB8AC3E}">
        <p14:creationId xmlns:p14="http://schemas.microsoft.com/office/powerpoint/2010/main" val="21745386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F8CC-3683-65EF-3561-8099A3F5284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8D805D-F908-4D71-FDB2-64207EF75133}"/>
              </a:ext>
            </a:extLst>
          </p:cNvPr>
          <p:cNvSpPr>
            <a:spLocks noGrp="1"/>
          </p:cNvSpPr>
          <p:nvPr>
            <p:ph type="subTitle" idx="1"/>
          </p:nvPr>
        </p:nvSpPr>
        <p:spPr>
          <a:xfrm>
            <a:off x="228600" y="209550"/>
            <a:ext cx="8610600" cy="4800600"/>
          </a:xfrm>
        </p:spPr>
        <p:txBody>
          <a:bodyPr anchor="t">
            <a:normAutofit/>
          </a:bodyPr>
          <a:lstStyle/>
          <a:p>
            <a:pPr algn="l"/>
            <a:r>
              <a:rPr lang="en-US" dirty="0"/>
              <a:t> </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00FED5A1-2F06-A784-7771-51B5758C3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2811191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CA7D-E703-848A-B466-627E199AE7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C26CA2-41D8-2B13-C504-DDD5F97086F7}"/>
              </a:ext>
            </a:extLst>
          </p:cNvPr>
          <p:cNvSpPr>
            <a:spLocks noGrp="1"/>
          </p:cNvSpPr>
          <p:nvPr>
            <p:ph type="subTitle" idx="1"/>
          </p:nvPr>
        </p:nvSpPr>
        <p:spPr>
          <a:xfrm>
            <a:off x="228600" y="209550"/>
            <a:ext cx="3459993" cy="4800600"/>
          </a:xfrm>
        </p:spPr>
        <p:txBody>
          <a:bodyPr anchor="t">
            <a:normAutofit/>
          </a:bodyPr>
          <a:lstStyle/>
          <a:p>
            <a:pPr algn="l"/>
            <a:r>
              <a:rPr lang="en-US" sz="4000" dirty="0">
                <a:solidFill>
                  <a:schemeClr val="tx1"/>
                </a:solidFill>
                <a:latin typeface="Arial Rounded MT Bold" panose="020F0704030504030204" pitchFamily="34" charset="0"/>
              </a:rPr>
              <a:t>World Cup Schedule</a:t>
            </a:r>
          </a:p>
          <a:p>
            <a:pPr algn="l"/>
            <a:r>
              <a:rPr lang="en-US" sz="4000" dirty="0">
                <a:solidFill>
                  <a:schemeClr val="tx1"/>
                </a:solidFill>
                <a:latin typeface="Arial Rounded MT Bold" panose="020F0704030504030204" pitchFamily="34" charset="0"/>
              </a:rPr>
              <a:t>~700,000 visitors to KC!</a:t>
            </a:r>
          </a:p>
        </p:txBody>
      </p:sp>
      <p:sp>
        <p:nvSpPr>
          <p:cNvPr id="5" name="TextBox 4">
            <a:extLst>
              <a:ext uri="{FF2B5EF4-FFF2-40B4-BE49-F238E27FC236}">
                <a16:creationId xmlns:a16="http://schemas.microsoft.com/office/drawing/2014/main" id="{AE9ED825-D2B1-A433-76D7-F22A8DB05904}"/>
              </a:ext>
            </a:extLst>
          </p:cNvPr>
          <p:cNvSpPr txBox="1"/>
          <p:nvPr/>
        </p:nvSpPr>
        <p:spPr>
          <a:xfrm>
            <a:off x="745834" y="209550"/>
            <a:ext cx="184731" cy="707886"/>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04FBDD6B-6674-C965-29E5-DDD6F7F2CE08}"/>
              </a:ext>
            </a:extLst>
          </p:cNvPr>
          <p:cNvPicPr>
            <a:picLocks noChangeAspect="1"/>
          </p:cNvPicPr>
          <p:nvPr/>
        </p:nvPicPr>
        <p:blipFill>
          <a:blip r:embed="rId3"/>
          <a:stretch>
            <a:fillRect/>
          </a:stretch>
        </p:blipFill>
        <p:spPr>
          <a:xfrm>
            <a:off x="3688593" y="0"/>
            <a:ext cx="5421719" cy="5143500"/>
          </a:xfrm>
          <a:prstGeom prst="rect">
            <a:avLst/>
          </a:prstGeom>
        </p:spPr>
      </p:pic>
    </p:spTree>
    <p:extLst>
      <p:ext uri="{BB962C8B-B14F-4D97-AF65-F5344CB8AC3E}">
        <p14:creationId xmlns:p14="http://schemas.microsoft.com/office/powerpoint/2010/main" val="1331850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2F0B6-E858-A618-5CB8-AA061A2B9C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F238E7-6489-24DE-9508-C746C22700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050" name="Picture 2" descr="Israel Tour 2026">
            <a:extLst>
              <a:ext uri="{FF2B5EF4-FFF2-40B4-BE49-F238E27FC236}">
                <a16:creationId xmlns:a16="http://schemas.microsoft.com/office/drawing/2014/main" id="{08176BB1-14DC-8E16-929F-94FFD824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4779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03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6C26-44FC-A64A-5C9F-8BE7C44B66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D7447B-CB82-9DDE-331F-218D6D3E8191}"/>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24533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2407-B7FC-451C-F19B-4EB0868265F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0565EE-D03F-3CE8-E429-45D613F584F0}"/>
              </a:ext>
            </a:extLst>
          </p:cNvPr>
          <p:cNvSpPr>
            <a:spLocks noGrp="1"/>
          </p:cNvSpPr>
          <p:nvPr>
            <p:ph type="subTitle" idx="1"/>
          </p:nvPr>
        </p:nvSpPr>
        <p:spPr>
          <a:xfrm>
            <a:off x="228600" y="209550"/>
            <a:ext cx="46482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Healthy eating</a:t>
            </a:r>
          </a:p>
        </p:txBody>
      </p:sp>
      <p:pic>
        <p:nvPicPr>
          <p:cNvPr id="4" name="Picture 3">
            <a:extLst>
              <a:ext uri="{FF2B5EF4-FFF2-40B4-BE49-F238E27FC236}">
                <a16:creationId xmlns:a16="http://schemas.microsoft.com/office/drawing/2014/main" id="{597E409C-2348-146E-55DB-84500D20EAFF}"/>
              </a:ext>
            </a:extLst>
          </p:cNvPr>
          <p:cNvPicPr>
            <a:picLocks noChangeAspect="1"/>
          </p:cNvPicPr>
          <p:nvPr/>
        </p:nvPicPr>
        <p:blipFill>
          <a:blip r:embed="rId3">
            <a:extLst>
              <a:ext uri="{28A0092B-C50C-407E-A947-70E740481C1C}">
                <a14:useLocalDpi xmlns:a14="http://schemas.microsoft.com/office/drawing/2010/main" val="0"/>
              </a:ext>
            </a:extLst>
          </a:blip>
          <a:srcRect l="20873" t="29259" r="9223" b="7037"/>
          <a:stretch>
            <a:fillRect/>
          </a:stretch>
        </p:blipFill>
        <p:spPr>
          <a:xfrm>
            <a:off x="4876800" y="0"/>
            <a:ext cx="4267200" cy="5096934"/>
          </a:xfrm>
          <a:prstGeom prst="rect">
            <a:avLst/>
          </a:prstGeom>
        </p:spPr>
      </p:pic>
    </p:spTree>
    <p:extLst>
      <p:ext uri="{BB962C8B-B14F-4D97-AF65-F5344CB8AC3E}">
        <p14:creationId xmlns:p14="http://schemas.microsoft.com/office/powerpoint/2010/main" val="66891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37D1-79F7-3032-E9E9-3C7BBF17A5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1AEF53-57B4-1B80-67ED-0631BAB9F6E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25567D6-4016-DA14-44EE-9DC6485C1B2B}"/>
              </a:ext>
            </a:extLst>
          </p:cNvPr>
          <p:cNvPicPr>
            <a:picLocks noChangeAspect="1"/>
          </p:cNvPicPr>
          <p:nvPr/>
        </p:nvPicPr>
        <p:blipFill>
          <a:blip r:embed="rId3"/>
          <a:stretch>
            <a:fillRect/>
          </a:stretch>
        </p:blipFill>
        <p:spPr>
          <a:xfrm>
            <a:off x="1988507" y="1428750"/>
            <a:ext cx="4564693" cy="2019531"/>
          </a:xfrm>
          <a:prstGeom prst="rect">
            <a:avLst/>
          </a:prstGeom>
        </p:spPr>
      </p:pic>
    </p:spTree>
    <p:extLst>
      <p:ext uri="{BB962C8B-B14F-4D97-AF65-F5344CB8AC3E}">
        <p14:creationId xmlns:p14="http://schemas.microsoft.com/office/powerpoint/2010/main" val="413367701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269265</TotalTime>
  <Words>3588</Words>
  <Application>Microsoft Office PowerPoint</Application>
  <PresentationFormat>On-screen Show (16:9)</PresentationFormat>
  <Paragraphs>495</Paragraphs>
  <Slides>78</Slides>
  <Notes>78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Aharoni</vt:lpstr>
      <vt:lpstr>Arial</vt:lpstr>
      <vt:lpstr>Arial Black</vt:lpstr>
      <vt:lpstr>Arial Rounded MT Bold</vt:lpstr>
      <vt:lpstr>Corbel</vt:lpstr>
      <vt:lpstr>David</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5715</cp:revision>
  <dcterms:created xsi:type="dcterms:W3CDTF">2006-04-21T19:34:43Z</dcterms:created>
  <dcterms:modified xsi:type="dcterms:W3CDTF">2026-04-25T13:53:38Z</dcterms:modified>
</cp:coreProperties>
</file>