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9" r:id="rId1"/>
    <p:sldMasterId id="2147483857" r:id="rId2"/>
  </p:sldMasterIdLst>
  <p:notesMasterIdLst>
    <p:notesMasterId r:id="rId101"/>
  </p:notesMasterIdLst>
  <p:handoutMasterIdLst>
    <p:handoutMasterId r:id="rId102"/>
  </p:handoutMasterIdLst>
  <p:sldIdLst>
    <p:sldId id="67763" r:id="rId3"/>
    <p:sldId id="67768" r:id="rId4"/>
    <p:sldId id="67769" r:id="rId5"/>
    <p:sldId id="67764" r:id="rId6"/>
    <p:sldId id="67770" r:id="rId7"/>
    <p:sldId id="67767" r:id="rId8"/>
    <p:sldId id="67771" r:id="rId9"/>
    <p:sldId id="65078" r:id="rId10"/>
    <p:sldId id="67765" r:id="rId11"/>
    <p:sldId id="67766" r:id="rId12"/>
    <p:sldId id="67778" r:id="rId13"/>
    <p:sldId id="67779" r:id="rId14"/>
    <p:sldId id="67772" r:id="rId15"/>
    <p:sldId id="67776" r:id="rId16"/>
    <p:sldId id="67773" r:id="rId17"/>
    <p:sldId id="63382" r:id="rId18"/>
    <p:sldId id="63371" r:id="rId19"/>
    <p:sldId id="63374" r:id="rId20"/>
    <p:sldId id="63421" r:id="rId21"/>
    <p:sldId id="63362" r:id="rId22"/>
    <p:sldId id="63365" r:id="rId23"/>
    <p:sldId id="63366" r:id="rId24"/>
    <p:sldId id="63368" r:id="rId25"/>
    <p:sldId id="63373" r:id="rId26"/>
    <p:sldId id="67797" r:id="rId27"/>
    <p:sldId id="67798" r:id="rId28"/>
    <p:sldId id="67783" r:id="rId29"/>
    <p:sldId id="67729" r:id="rId30"/>
    <p:sldId id="67801" r:id="rId31"/>
    <p:sldId id="67800" r:id="rId32"/>
    <p:sldId id="67852" r:id="rId33"/>
    <p:sldId id="67748" r:id="rId34"/>
    <p:sldId id="67795" r:id="rId35"/>
    <p:sldId id="731" r:id="rId36"/>
    <p:sldId id="732" r:id="rId37"/>
    <p:sldId id="730" r:id="rId38"/>
    <p:sldId id="65083" r:id="rId39"/>
    <p:sldId id="65082" r:id="rId40"/>
    <p:sldId id="65105" r:id="rId41"/>
    <p:sldId id="65108" r:id="rId42"/>
    <p:sldId id="65111" r:id="rId43"/>
    <p:sldId id="65087" r:id="rId44"/>
    <p:sldId id="67774" r:id="rId45"/>
    <p:sldId id="67777" r:id="rId46"/>
    <p:sldId id="67794" r:id="rId47"/>
    <p:sldId id="65117" r:id="rId48"/>
    <p:sldId id="67791" r:id="rId49"/>
    <p:sldId id="67784" r:id="rId50"/>
    <p:sldId id="67785" r:id="rId51"/>
    <p:sldId id="67804" r:id="rId52"/>
    <p:sldId id="67805" r:id="rId53"/>
    <p:sldId id="67802" r:id="rId54"/>
    <p:sldId id="67803" r:id="rId55"/>
    <p:sldId id="67787" r:id="rId56"/>
    <p:sldId id="67796" r:id="rId57"/>
    <p:sldId id="67749" r:id="rId58"/>
    <p:sldId id="67780" r:id="rId59"/>
    <p:sldId id="67806" r:id="rId60"/>
    <p:sldId id="67807" r:id="rId61"/>
    <p:sldId id="67832" r:id="rId62"/>
    <p:sldId id="67831" r:id="rId63"/>
    <p:sldId id="67841" r:id="rId64"/>
    <p:sldId id="67833" r:id="rId65"/>
    <p:sldId id="67834" r:id="rId66"/>
    <p:sldId id="67782" r:id="rId67"/>
    <p:sldId id="67781" r:id="rId68"/>
    <p:sldId id="67790" r:id="rId69"/>
    <p:sldId id="67788" r:id="rId70"/>
    <p:sldId id="67789" r:id="rId71"/>
    <p:sldId id="67839" r:id="rId72"/>
    <p:sldId id="67840" r:id="rId73"/>
    <p:sldId id="67835" r:id="rId74"/>
    <p:sldId id="67854" r:id="rId75"/>
    <p:sldId id="67808" r:id="rId76"/>
    <p:sldId id="67786" r:id="rId77"/>
    <p:sldId id="67842" r:id="rId78"/>
    <p:sldId id="67838" r:id="rId79"/>
    <p:sldId id="67843" r:id="rId80"/>
    <p:sldId id="67799" r:id="rId81"/>
    <p:sldId id="67844" r:id="rId82"/>
    <p:sldId id="67845" r:id="rId83"/>
    <p:sldId id="67846" r:id="rId84"/>
    <p:sldId id="65156" r:id="rId85"/>
    <p:sldId id="65154" r:id="rId86"/>
    <p:sldId id="67847" r:id="rId87"/>
    <p:sldId id="67775" r:id="rId88"/>
    <p:sldId id="67848" r:id="rId89"/>
    <p:sldId id="67761" r:id="rId90"/>
    <p:sldId id="65093" r:id="rId91"/>
    <p:sldId id="65131" r:id="rId92"/>
    <p:sldId id="65040" r:id="rId93"/>
    <p:sldId id="65132" r:id="rId94"/>
    <p:sldId id="67836" r:id="rId95"/>
    <p:sldId id="67837" r:id="rId96"/>
    <p:sldId id="67849" r:id="rId97"/>
    <p:sldId id="67850" r:id="rId98"/>
    <p:sldId id="67851" r:id="rId99"/>
    <p:sldId id="67853" r:id="rId100"/>
  </p:sldIdLst>
  <p:sldSz cx="9144000" cy="5143500" type="screen16x9"/>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39061"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678271"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017217"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356390"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695300" algn="l" defTabSz="678271" rtl="0" eaLnBrk="1" latinLnBrk="0" hangingPunct="1">
      <a:defRPr sz="4000" kern="1200">
        <a:solidFill>
          <a:schemeClr val="bg1"/>
        </a:solidFill>
        <a:latin typeface="Arial Rounded MT Bold" pitchFamily="34" charset="0"/>
        <a:ea typeface="+mn-ea"/>
        <a:cs typeface="Arial" charset="0"/>
      </a:defRPr>
    </a:lvl6pPr>
    <a:lvl7pPr marL="2034313" algn="l" defTabSz="678271" rtl="0" eaLnBrk="1" latinLnBrk="0" hangingPunct="1">
      <a:defRPr sz="4000" kern="1200">
        <a:solidFill>
          <a:schemeClr val="bg1"/>
        </a:solidFill>
        <a:latin typeface="Arial Rounded MT Bold" pitchFamily="34" charset="0"/>
        <a:ea typeface="+mn-ea"/>
        <a:cs typeface="Arial" charset="0"/>
      </a:defRPr>
    </a:lvl7pPr>
    <a:lvl8pPr marL="2373419" algn="l" defTabSz="678271" rtl="0" eaLnBrk="1" latinLnBrk="0" hangingPunct="1">
      <a:defRPr sz="4000" kern="1200">
        <a:solidFill>
          <a:schemeClr val="bg1"/>
        </a:solidFill>
        <a:latin typeface="Arial Rounded MT Bold" pitchFamily="34" charset="0"/>
        <a:ea typeface="+mn-ea"/>
        <a:cs typeface="Arial" charset="0"/>
      </a:defRPr>
    </a:lvl8pPr>
    <a:lvl9pPr marL="2712509" algn="l" defTabSz="678271"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muel" initials="SW" lastIdx="2" clrIdx="0">
    <p:extLst>
      <p:ext uri="{19B8F6BF-5375-455C-9EA6-DF929625EA0E}">
        <p15:presenceInfo xmlns:p15="http://schemas.microsoft.com/office/powerpoint/2012/main" userId="Shmuel" providerId="None"/>
      </p:ext>
    </p:extLst>
  </p:cmAuthor>
  <p:cmAuthor id="2" name="Shmuel Wolkenfeld" initials="SW" lastIdx="1" clrIdx="1">
    <p:extLst>
      <p:ext uri="{19B8F6BF-5375-455C-9EA6-DF929625EA0E}">
        <p15:presenceInfo xmlns:p15="http://schemas.microsoft.com/office/powerpoint/2012/main" userId="59ac315834edd8d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FF0000"/>
    <a:srgbClr val="FFFF00"/>
    <a:srgbClr val="333333"/>
    <a:srgbClr val="996633"/>
    <a:srgbClr val="9A6766"/>
    <a:srgbClr val="FFFF99"/>
    <a:srgbClr val="AA6E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20016" autoAdjust="0"/>
    <p:restoredTop sz="81343" autoAdjust="0"/>
  </p:normalViewPr>
  <p:slideViewPr>
    <p:cSldViewPr>
      <p:cViewPr varScale="1">
        <p:scale>
          <a:sx n="99" d="100"/>
          <a:sy n="99" d="100"/>
        </p:scale>
        <p:origin x="78" y="282"/>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4320"/>
    </p:cViewPr>
  </p:sorterViewPr>
  <p:notesViewPr>
    <p:cSldViewPr>
      <p:cViewPr varScale="1">
        <p:scale>
          <a:sx n="79" d="100"/>
          <a:sy n="79" d="100"/>
        </p:scale>
        <p:origin x="2022" y="12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07" Type="http://schemas.openxmlformats.org/officeDocument/2006/relationships/tableStyles" Target="tableStyles.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handoutMaster" Target="handoutMasters/handoutMaster1.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commentAuthors" Target="commentAuthor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Shavuot 2026 Pentacostal = Shavuotnik</a:t>
            </a:r>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May 21, 2026 5786</a:t>
            </a:r>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Shavuot 2026 Pentacostal = Shavuotnik</a:t>
            </a:r>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May 21, 2026 5786</a:t>
            </a:r>
          </a:p>
        </p:txBody>
      </p:sp>
      <p:sp>
        <p:nvSpPr>
          <p:cNvPr id="512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39061"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678271" algn="l" rtl="0" fontAlgn="base">
      <a:spcBef>
        <a:spcPct val="30000"/>
      </a:spcBef>
      <a:spcAft>
        <a:spcPct val="0"/>
      </a:spcAft>
      <a:defRPr sz="1200" kern="1200">
        <a:solidFill>
          <a:schemeClr val="tx1"/>
        </a:solidFill>
        <a:latin typeface="Arial" charset="0"/>
        <a:ea typeface="+mn-ea"/>
        <a:cs typeface="Arial" charset="0"/>
      </a:defRPr>
    </a:lvl3pPr>
    <a:lvl4pPr marL="1017217" algn="l" rtl="0" fontAlgn="base">
      <a:spcBef>
        <a:spcPct val="30000"/>
      </a:spcBef>
      <a:spcAft>
        <a:spcPct val="0"/>
      </a:spcAft>
      <a:defRPr sz="1200" kern="1200">
        <a:solidFill>
          <a:schemeClr val="tx1"/>
        </a:solidFill>
        <a:latin typeface="Arial" charset="0"/>
        <a:ea typeface="+mn-ea"/>
        <a:cs typeface="Arial" charset="0"/>
      </a:defRPr>
    </a:lvl4pPr>
    <a:lvl5pPr marL="1356390" algn="l" rtl="0" fontAlgn="base">
      <a:spcBef>
        <a:spcPct val="30000"/>
      </a:spcBef>
      <a:spcAft>
        <a:spcPct val="0"/>
      </a:spcAft>
      <a:defRPr sz="1200" kern="1200">
        <a:solidFill>
          <a:schemeClr val="tx1"/>
        </a:solidFill>
        <a:latin typeface="Arial" charset="0"/>
        <a:ea typeface="+mn-ea"/>
        <a:cs typeface="Arial" charset="0"/>
      </a:defRPr>
    </a:lvl5pPr>
    <a:lvl6pPr marL="1695300" algn="l" defTabSz="678271" rtl="0" eaLnBrk="1" latinLnBrk="0" hangingPunct="1">
      <a:defRPr sz="1200" kern="1200">
        <a:solidFill>
          <a:schemeClr val="tx1"/>
        </a:solidFill>
        <a:latin typeface="+mn-lt"/>
        <a:ea typeface="+mn-ea"/>
        <a:cs typeface="+mn-cs"/>
      </a:defRPr>
    </a:lvl6pPr>
    <a:lvl7pPr marL="2034313" algn="l" defTabSz="678271" rtl="0" eaLnBrk="1" latinLnBrk="0" hangingPunct="1">
      <a:defRPr sz="1200" kern="1200">
        <a:solidFill>
          <a:schemeClr val="tx1"/>
        </a:solidFill>
        <a:latin typeface="+mn-lt"/>
        <a:ea typeface="+mn-ea"/>
        <a:cs typeface="+mn-cs"/>
      </a:defRPr>
    </a:lvl7pPr>
    <a:lvl8pPr marL="2373419" algn="l" defTabSz="678271" rtl="0" eaLnBrk="1" latinLnBrk="0" hangingPunct="1">
      <a:defRPr sz="1200" kern="1200">
        <a:solidFill>
          <a:schemeClr val="tx1"/>
        </a:solidFill>
        <a:latin typeface="+mn-lt"/>
        <a:ea typeface="+mn-ea"/>
        <a:cs typeface="+mn-cs"/>
      </a:defRPr>
    </a:lvl8pPr>
    <a:lvl9pPr marL="2712509" algn="l" defTabSz="67827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topics/abaye" TargetMode="External"/><Relationship Id="rId2" Type="http://schemas.openxmlformats.org/officeDocument/2006/relationships/slide" Target="../slides/slide22.xml"/><Relationship Id="rId1" Type="http://schemas.openxmlformats.org/officeDocument/2006/relationships/notesMaster" Target="../notesMasters/notesMaster1.xml"/><Relationship Id="rId5" Type="http://schemas.openxmlformats.org/officeDocument/2006/relationships/hyperlink" Target="https://www.sefaria.org.il/Sukkah.45b.6?lang=bi&amp;with=all&amp;lang2=en" TargetMode="External"/><Relationship Id="rId4" Type="http://schemas.openxmlformats.org/officeDocument/2006/relationships/hyperlink" Target="/Isaiah.30.18"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hyperlink" Target="http://www.biblestudytools.com/commentaries/gills-exposition-of-the-bible/leviticus-23-17.html#w" TargetMode="External"/><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E0E6E9-B165-3DF4-0388-09F93591D580}"/>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9390BAAA-66C9-4B72-2B30-32C89569FA99}"/>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effectLst/>
                <a:uLnTx/>
                <a:uFillTx/>
                <a:latin typeface="Arial" charset="0"/>
                <a:ea typeface="+mn-ea"/>
                <a:cs typeface="Arial" charset="0"/>
              </a:rPr>
              <a:t>Shavuot 2026 </a:t>
            </a:r>
            <a:r>
              <a:rPr kumimoji="0" lang="en-US" altLang="en-US" sz="1200" b="0" i="0" u="none" strike="noStrike" kern="1200" cap="none" spc="0" normalizeH="0" baseline="0" noProof="0" dirty="0" err="1">
                <a:ln>
                  <a:noFill/>
                </a:ln>
                <a:effectLst/>
                <a:uLnTx/>
                <a:uFillTx/>
                <a:latin typeface="Arial" charset="0"/>
                <a:ea typeface="+mn-ea"/>
                <a:cs typeface="Arial" charset="0"/>
              </a:rPr>
              <a:t>Pentacostal</a:t>
            </a:r>
            <a:r>
              <a:rPr kumimoji="0" lang="en-US" altLang="en-US" sz="1200" b="0" i="0" u="none" strike="noStrike" kern="1200" cap="none" spc="0" normalizeH="0" baseline="0" noProof="0" dirty="0">
                <a:ln>
                  <a:noFill/>
                </a:ln>
                <a:effectLst/>
                <a:uLnTx/>
                <a:uFillTx/>
                <a:latin typeface="Arial" charset="0"/>
                <a:ea typeface="+mn-ea"/>
                <a:cs typeface="Arial" charset="0"/>
              </a:rPr>
              <a:t> = </a:t>
            </a:r>
            <a:r>
              <a:rPr kumimoji="0" lang="en-US" altLang="en-US" sz="1200" b="0" i="0" u="none" strike="noStrike" kern="1200" cap="none" spc="0" normalizeH="0" baseline="0" noProof="0" dirty="0" err="1">
                <a:ln>
                  <a:noFill/>
                </a:ln>
                <a:effectLst/>
                <a:uLnTx/>
                <a:uFillTx/>
                <a:latin typeface="Arial" charset="0"/>
                <a:ea typeface="+mn-ea"/>
                <a:cs typeface="Arial" charset="0"/>
              </a:rPr>
              <a:t>Shavuotnik</a:t>
            </a:r>
            <a:endParaRPr kumimoji="0" lang="en-US" altLang="en-US" sz="1200" b="0" i="0" u="none" strike="noStrike" kern="1200" cap="none" spc="0" normalizeH="0" baseline="0" noProof="0" dirty="0">
              <a:ln>
                <a:noFill/>
              </a:ln>
              <a:effectLst/>
              <a:uLnTx/>
              <a:uFillTx/>
              <a:latin typeface="Arial" charset="0"/>
              <a:ea typeface="+mn-ea"/>
              <a:cs typeface="Arial" charset="0"/>
            </a:endParaRPr>
          </a:p>
        </p:txBody>
      </p:sp>
      <p:sp>
        <p:nvSpPr>
          <p:cNvPr id="5" name="Rectangle 3">
            <a:extLst>
              <a:ext uri="{FF2B5EF4-FFF2-40B4-BE49-F238E27FC236}">
                <a16:creationId xmlns:a16="http://schemas.microsoft.com/office/drawing/2014/main" id="{04A56369-3DA0-4A57-7E94-878FA5C273AA}"/>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effectLst/>
                <a:uLnTx/>
                <a:uFillTx/>
                <a:latin typeface="Arial" charset="0"/>
                <a:ea typeface="+mn-ea"/>
                <a:cs typeface="Arial" charset="0"/>
              </a:rPr>
              <a:t>May 21, 2026 5786</a:t>
            </a:r>
          </a:p>
        </p:txBody>
      </p:sp>
      <p:sp>
        <p:nvSpPr>
          <p:cNvPr id="6" name="Rectangle 7">
            <a:extLst>
              <a:ext uri="{FF2B5EF4-FFF2-40B4-BE49-F238E27FC236}">
                <a16:creationId xmlns:a16="http://schemas.microsoft.com/office/drawing/2014/main" id="{4DF64144-8F06-76F7-5E73-D52E9F0A8FBE}"/>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688B3671-2EF0-DDAB-E47B-11F7C9BCFE23}"/>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32D2DCB5-3208-EA88-4197-C0D3F38B4908}"/>
              </a:ext>
            </a:extLst>
          </p:cNvPr>
          <p:cNvSpPr>
            <a:spLocks noGrp="1" noChangeArrowheads="1"/>
          </p:cNvSpPr>
          <p:nvPr>
            <p:ph type="body" idx="1"/>
          </p:nvPr>
        </p:nvSpPr>
        <p:spPr>
          <a:xfrm>
            <a:off x="152400" y="4114800"/>
            <a:ext cx="6553200" cy="4876800"/>
          </a:xfrm>
        </p:spPr>
        <p:txBody>
          <a:bodyPr/>
          <a:lstStyle/>
          <a:p>
            <a:pPr algn="l"/>
            <a:r>
              <a:rPr lang="en-US" altLang="en-US" dirty="0"/>
              <a:t>https://anglo-list.com/shavuot-jokes/</a:t>
            </a:r>
          </a:p>
        </p:txBody>
      </p:sp>
      <p:cxnSp>
        <p:nvCxnSpPr>
          <p:cNvPr id="3" name="Straight Connector 2">
            <a:extLst>
              <a:ext uri="{FF2B5EF4-FFF2-40B4-BE49-F238E27FC236}">
                <a16:creationId xmlns:a16="http://schemas.microsoft.com/office/drawing/2014/main" id="{96563A48-B6AE-E318-F4DA-C7148A167400}"/>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7908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FD72D6-CCE3-A50A-AC52-B1A5B8FAF136}"/>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E3CD449D-A784-F5FD-355F-F68A24FC2F06}"/>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Shavuot 2026 Pentacostal = Shavuotnik</a:t>
            </a:r>
          </a:p>
        </p:txBody>
      </p:sp>
      <p:sp>
        <p:nvSpPr>
          <p:cNvPr id="5" name="Rectangle 3">
            <a:extLst>
              <a:ext uri="{FF2B5EF4-FFF2-40B4-BE49-F238E27FC236}">
                <a16:creationId xmlns:a16="http://schemas.microsoft.com/office/drawing/2014/main" id="{94986574-A8CB-404C-6972-01665BE4229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May 21, 2026 5786</a:t>
            </a:r>
          </a:p>
        </p:txBody>
      </p:sp>
      <p:sp>
        <p:nvSpPr>
          <p:cNvPr id="6" name="Rectangle 7">
            <a:extLst>
              <a:ext uri="{FF2B5EF4-FFF2-40B4-BE49-F238E27FC236}">
                <a16:creationId xmlns:a16="http://schemas.microsoft.com/office/drawing/2014/main" id="{CE662602-1BD2-82FA-5B70-EAD732B4B289}"/>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D40B7577-F3D8-838F-EEF1-4E52BC0B78BB}"/>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6F9A392A-D78C-EC5E-1C0F-C5BCE6F381C7}"/>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F30F8B41-FD07-136C-C692-8D3DE5AC2336}"/>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2924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F3DCAA-25CD-0AA5-8217-242353FFAC76}"/>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BC143A89-19B9-0C0A-80DC-E70048C400D8}"/>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Shavuot 2026 Pentacostal = Shavuotnik</a:t>
            </a:r>
          </a:p>
        </p:txBody>
      </p:sp>
      <p:sp>
        <p:nvSpPr>
          <p:cNvPr id="5" name="Rectangle 3">
            <a:extLst>
              <a:ext uri="{FF2B5EF4-FFF2-40B4-BE49-F238E27FC236}">
                <a16:creationId xmlns:a16="http://schemas.microsoft.com/office/drawing/2014/main" id="{5FA8F757-F9CE-AA3E-5E5E-9E619593DD6F}"/>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May 21, 2026 5786</a:t>
            </a:r>
          </a:p>
        </p:txBody>
      </p:sp>
      <p:sp>
        <p:nvSpPr>
          <p:cNvPr id="6" name="Rectangle 7">
            <a:extLst>
              <a:ext uri="{FF2B5EF4-FFF2-40B4-BE49-F238E27FC236}">
                <a16:creationId xmlns:a16="http://schemas.microsoft.com/office/drawing/2014/main" id="{B40430B1-45F1-BA93-09C1-6E30E951DD8F}"/>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FA3B6CE4-1A5A-0C92-6703-B98FB5227AA7}"/>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BC8ED935-CD4D-857B-AF83-0B4938C09E9F}"/>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FFC02426-5729-55A8-BEF0-EC785D5C3CA0}"/>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74105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067742-EF1E-D9A9-EB44-DEFE079E296B}"/>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2A655F39-ACC8-2DB8-593E-C7CA476AEEDF}"/>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Shavuot 2026 Pentacostal = Shavuotnik</a:t>
            </a:r>
          </a:p>
        </p:txBody>
      </p:sp>
      <p:sp>
        <p:nvSpPr>
          <p:cNvPr id="5" name="Rectangle 3">
            <a:extLst>
              <a:ext uri="{FF2B5EF4-FFF2-40B4-BE49-F238E27FC236}">
                <a16:creationId xmlns:a16="http://schemas.microsoft.com/office/drawing/2014/main" id="{81A8BE21-D00A-9E9A-BFE2-98D0CEEFD5ED}"/>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May 21, 2026 5786</a:t>
            </a:r>
          </a:p>
        </p:txBody>
      </p:sp>
      <p:sp>
        <p:nvSpPr>
          <p:cNvPr id="6" name="Rectangle 7">
            <a:extLst>
              <a:ext uri="{FF2B5EF4-FFF2-40B4-BE49-F238E27FC236}">
                <a16:creationId xmlns:a16="http://schemas.microsoft.com/office/drawing/2014/main" id="{CEFDFA60-4F50-C142-F9A5-9407605FE8E2}"/>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B302B4DF-E797-F86E-19E1-0FFDA8B33127}"/>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3C071C5F-E62B-D3E4-CCE1-B7955FF757AB}"/>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28CEEFFB-8B3E-8D3F-7520-082C72D13E5D}"/>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7754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052D41-DEF6-FC86-1E27-AAF9BA63CB39}"/>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767572C-F7AB-2C88-54B2-34533B357979}"/>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Shavuot 2026 Pentacostal = Shavuotnik</a:t>
            </a:r>
          </a:p>
        </p:txBody>
      </p:sp>
      <p:sp>
        <p:nvSpPr>
          <p:cNvPr id="5" name="Rectangle 3">
            <a:extLst>
              <a:ext uri="{FF2B5EF4-FFF2-40B4-BE49-F238E27FC236}">
                <a16:creationId xmlns:a16="http://schemas.microsoft.com/office/drawing/2014/main" id="{3F4EEFC0-DD7A-E5D7-A994-C1956E85C0C9}"/>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May 21, 2026 5786</a:t>
            </a:r>
          </a:p>
        </p:txBody>
      </p:sp>
      <p:sp>
        <p:nvSpPr>
          <p:cNvPr id="6" name="Rectangle 7">
            <a:extLst>
              <a:ext uri="{FF2B5EF4-FFF2-40B4-BE49-F238E27FC236}">
                <a16:creationId xmlns:a16="http://schemas.microsoft.com/office/drawing/2014/main" id="{2BDE41DD-6490-B35A-0EE6-9470E92BE61C}"/>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0CEEDFDD-44C1-1483-8D37-A52F36FF5222}"/>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A72BD355-ECB0-90BB-38FE-7503FAF0FF63}"/>
              </a:ext>
            </a:extLst>
          </p:cNvPr>
          <p:cNvSpPr>
            <a:spLocks noGrp="1" noChangeArrowheads="1"/>
          </p:cNvSpPr>
          <p:nvPr>
            <p:ph type="body" idx="1"/>
          </p:nvPr>
        </p:nvSpPr>
        <p:spPr>
          <a:xfrm>
            <a:off x="152400" y="4114800"/>
            <a:ext cx="6553200" cy="4876800"/>
          </a:xfrm>
        </p:spPr>
        <p:txBody>
          <a:bodyPr/>
          <a:lstStyle/>
          <a:p>
            <a:pPr algn="l"/>
            <a:r>
              <a:rPr lang="en-US" altLang="en-US" dirty="0"/>
              <a:t>https://unitedwithisrael.org/shavuot-the-holiday-with-5-names/</a:t>
            </a:r>
          </a:p>
        </p:txBody>
      </p:sp>
      <p:cxnSp>
        <p:nvCxnSpPr>
          <p:cNvPr id="3" name="Straight Connector 2">
            <a:extLst>
              <a:ext uri="{FF2B5EF4-FFF2-40B4-BE49-F238E27FC236}">
                <a16:creationId xmlns:a16="http://schemas.microsoft.com/office/drawing/2014/main" id="{88A9F7B5-5D56-16E8-7CAA-945DC925C9C1}"/>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38351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CB2268-EBBD-0333-D0BC-2099F928AFCE}"/>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1607B2CF-2EB8-02C6-F4E6-3A57529DCAFF}"/>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Shavuot 2026 Pentacostal = Shavuotnik</a:t>
            </a:r>
          </a:p>
        </p:txBody>
      </p:sp>
      <p:sp>
        <p:nvSpPr>
          <p:cNvPr id="5" name="Rectangle 3">
            <a:extLst>
              <a:ext uri="{FF2B5EF4-FFF2-40B4-BE49-F238E27FC236}">
                <a16:creationId xmlns:a16="http://schemas.microsoft.com/office/drawing/2014/main" id="{B3D22D4F-E172-5B5B-5638-7F820FA77FCA}"/>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May 21, 2026 5786</a:t>
            </a:r>
          </a:p>
        </p:txBody>
      </p:sp>
      <p:sp>
        <p:nvSpPr>
          <p:cNvPr id="6" name="Rectangle 7">
            <a:extLst>
              <a:ext uri="{FF2B5EF4-FFF2-40B4-BE49-F238E27FC236}">
                <a16:creationId xmlns:a16="http://schemas.microsoft.com/office/drawing/2014/main" id="{70F000AA-0784-DC79-FB68-26F969EBFE9E}"/>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5DE6EA40-88C4-43EB-6191-8D31E4C4FEAA}"/>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1109DD58-7A94-F2FE-EA34-02C2CD87B19A}"/>
              </a:ext>
            </a:extLst>
          </p:cNvPr>
          <p:cNvSpPr>
            <a:spLocks noGrp="1" noChangeArrowheads="1"/>
          </p:cNvSpPr>
          <p:nvPr>
            <p:ph type="body" idx="1"/>
          </p:nvPr>
        </p:nvSpPr>
        <p:spPr>
          <a:xfrm>
            <a:off x="152400" y="4114800"/>
            <a:ext cx="6553200" cy="4876800"/>
          </a:xfrm>
        </p:spPr>
        <p:txBody>
          <a:bodyPr/>
          <a:lstStyle/>
          <a:p>
            <a:pPr algn="l"/>
            <a:r>
              <a:rPr lang="en-US" altLang="en-US" dirty="0"/>
              <a:t>https://unitedwithisrael.org/shavuot-the-holiday-with-5-names/</a:t>
            </a:r>
          </a:p>
          <a:p>
            <a:pPr algn="l"/>
            <a:r>
              <a:rPr lang="en-US" sz="2000" b="0" i="0" kern="1200" dirty="0">
                <a:solidFill>
                  <a:schemeClr val="tx1"/>
                </a:solidFill>
                <a:effectLst/>
                <a:latin typeface="Arial Rounded MT Bold" pitchFamily="34" charset="0"/>
                <a:ea typeface="+mn-ea"/>
                <a:cs typeface="Arial" charset="0"/>
              </a:rPr>
              <a:t>Shavuot is called the conclusion of Passover.</a:t>
            </a:r>
            <a:endParaRPr lang="en-US" altLang="en-US" dirty="0"/>
          </a:p>
        </p:txBody>
      </p:sp>
      <p:cxnSp>
        <p:nvCxnSpPr>
          <p:cNvPr id="3" name="Straight Connector 2">
            <a:extLst>
              <a:ext uri="{FF2B5EF4-FFF2-40B4-BE49-F238E27FC236}">
                <a16:creationId xmlns:a16="http://schemas.microsoft.com/office/drawing/2014/main" id="{7DD6580B-4B0F-2CF7-20AB-1B1D60BF92D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84038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8E1FCE-7127-41D7-1BB7-ED80957A5710}"/>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4B5543FF-2266-9B01-4EFF-D0FDA80D5D1B}"/>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Shavuot 2026 Pentacostal = Shavuotnik</a:t>
            </a:r>
          </a:p>
        </p:txBody>
      </p:sp>
      <p:sp>
        <p:nvSpPr>
          <p:cNvPr id="5" name="Rectangle 3">
            <a:extLst>
              <a:ext uri="{FF2B5EF4-FFF2-40B4-BE49-F238E27FC236}">
                <a16:creationId xmlns:a16="http://schemas.microsoft.com/office/drawing/2014/main" id="{35690760-8A71-D534-464F-5DA03B9118D2}"/>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May 21, 2026 5786</a:t>
            </a:r>
          </a:p>
        </p:txBody>
      </p:sp>
      <p:sp>
        <p:nvSpPr>
          <p:cNvPr id="6" name="Rectangle 7">
            <a:extLst>
              <a:ext uri="{FF2B5EF4-FFF2-40B4-BE49-F238E27FC236}">
                <a16:creationId xmlns:a16="http://schemas.microsoft.com/office/drawing/2014/main" id="{18412DF8-2E42-7B3F-A49B-ECB7F806A968}"/>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4E72EFBD-B0AA-2E50-789F-78B16FF175E0}"/>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18812F96-DD11-E740-E656-CCBFF8B7A267}"/>
              </a:ext>
            </a:extLst>
          </p:cNvPr>
          <p:cNvSpPr>
            <a:spLocks noGrp="1" noChangeArrowheads="1"/>
          </p:cNvSpPr>
          <p:nvPr>
            <p:ph type="body" idx="1"/>
          </p:nvPr>
        </p:nvSpPr>
        <p:spPr>
          <a:xfrm>
            <a:off x="152400" y="4114800"/>
            <a:ext cx="6553200" cy="4876800"/>
          </a:xfrm>
        </p:spPr>
        <p:txBody>
          <a:bodyPr/>
          <a:lstStyle/>
          <a:p>
            <a:pPr algn="l"/>
            <a:r>
              <a:rPr lang="en-US" altLang="en-US" dirty="0"/>
              <a:t>https://unitedwithisrael.org/shavuot-the-holiday-with-5-names/</a:t>
            </a:r>
            <a:endParaRPr lang="he-IL" altLang="en-US" dirty="0"/>
          </a:p>
          <a:p>
            <a:pPr algn="l"/>
            <a:r>
              <a:rPr lang="en-US" altLang="en-US" dirty="0"/>
              <a:t>Talmud represents the term of those who most practice it.  “Stop” </a:t>
            </a:r>
            <a:r>
              <a:rPr lang="en-US" altLang="en-US" dirty="0" err="1"/>
              <a:t>bc</a:t>
            </a:r>
            <a:r>
              <a:rPr lang="en-US" altLang="en-US" dirty="0"/>
              <a:t> no dramatic symbol: Pesakh unleavened bread and lamb, YK fast, Sukkot lulav++, Hanukkah menorah, just bread here.  So, a little mysterious.</a:t>
            </a:r>
          </a:p>
          <a:p>
            <a:pPr algn="l"/>
            <a:r>
              <a:rPr lang="en-US" altLang="en-US" dirty="0"/>
              <a:t>Not “day” but “time” </a:t>
            </a:r>
            <a:r>
              <a:rPr lang="en-US" altLang="en-US" dirty="0" err="1"/>
              <a:t>bc</a:t>
            </a:r>
            <a:r>
              <a:rPr lang="en-US" altLang="en-US" dirty="0"/>
              <a:t> continuously given.</a:t>
            </a:r>
          </a:p>
        </p:txBody>
      </p:sp>
      <p:cxnSp>
        <p:nvCxnSpPr>
          <p:cNvPr id="3" name="Straight Connector 2">
            <a:extLst>
              <a:ext uri="{FF2B5EF4-FFF2-40B4-BE49-F238E27FC236}">
                <a16:creationId xmlns:a16="http://schemas.microsoft.com/office/drawing/2014/main" id="{6A1049ED-7DE1-A5F5-DCEB-289C7AF401B2}"/>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24018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Shavuot 2026 Pentacostal = Shavuotnik</a:t>
            </a:r>
          </a:p>
        </p:txBody>
      </p:sp>
      <p:sp>
        <p:nvSpPr>
          <p:cNvPr id="5" name="Date Placeholder 4"/>
          <p:cNvSpPr>
            <a:spLocks noGrp="1"/>
          </p:cNvSpPr>
          <p:nvPr>
            <p:ph type="dt" idx="1"/>
          </p:nvPr>
        </p:nvSpPr>
        <p:spPr/>
        <p:txBody>
          <a:bodyPr/>
          <a:lstStyle/>
          <a:p>
            <a:r>
              <a:rPr lang="en-US" altLang="en-US"/>
              <a:t>May 21, 2026 5786</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16</a:t>
            </a:fld>
            <a:endParaRPr lang="en-US" altLang="en-US"/>
          </a:p>
        </p:txBody>
      </p:sp>
    </p:spTree>
    <p:extLst>
      <p:ext uri="{BB962C8B-B14F-4D97-AF65-F5344CB8AC3E}">
        <p14:creationId xmlns:p14="http://schemas.microsoft.com/office/powerpoint/2010/main" val="22059007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So, we are sort of “Pentecostal”    But it’s a very Christian term. Variant…</a:t>
            </a:r>
          </a:p>
        </p:txBody>
      </p:sp>
      <p:sp>
        <p:nvSpPr>
          <p:cNvPr id="4" name="Header Placeholder 3"/>
          <p:cNvSpPr>
            <a:spLocks noGrp="1"/>
          </p:cNvSpPr>
          <p:nvPr>
            <p:ph type="hdr" sz="quarter"/>
          </p:nvPr>
        </p:nvSpPr>
        <p:spPr/>
        <p:txBody>
          <a:bodyPr/>
          <a:lstStyle/>
          <a:p>
            <a:r>
              <a:rPr lang="en-US" altLang="en-US"/>
              <a:t>Shavuot 2026 Pentacostal = Shavuotnik</a:t>
            </a:r>
          </a:p>
        </p:txBody>
      </p:sp>
      <p:sp>
        <p:nvSpPr>
          <p:cNvPr id="5" name="Date Placeholder 4"/>
          <p:cNvSpPr>
            <a:spLocks noGrp="1"/>
          </p:cNvSpPr>
          <p:nvPr>
            <p:ph type="dt" idx="1"/>
          </p:nvPr>
        </p:nvSpPr>
        <p:spPr/>
        <p:txBody>
          <a:bodyPr/>
          <a:lstStyle/>
          <a:p>
            <a:r>
              <a:rPr lang="en-US" altLang="en-US"/>
              <a:t>May 21, 2026 5786</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17</a:t>
            </a:fld>
            <a:endParaRPr lang="en-US" altLang="en-US"/>
          </a:p>
        </p:txBody>
      </p:sp>
    </p:spTree>
    <p:extLst>
      <p:ext uri="{BB962C8B-B14F-4D97-AF65-F5344CB8AC3E}">
        <p14:creationId xmlns:p14="http://schemas.microsoft.com/office/powerpoint/2010/main" val="34634960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So, we are sort of “Pentecostal”  </a:t>
            </a:r>
          </a:p>
        </p:txBody>
      </p:sp>
      <p:sp>
        <p:nvSpPr>
          <p:cNvPr id="4" name="Header Placeholder 3"/>
          <p:cNvSpPr>
            <a:spLocks noGrp="1"/>
          </p:cNvSpPr>
          <p:nvPr>
            <p:ph type="hdr" sz="quarter"/>
          </p:nvPr>
        </p:nvSpPr>
        <p:spPr/>
        <p:txBody>
          <a:bodyPr/>
          <a:lstStyle/>
          <a:p>
            <a:r>
              <a:rPr lang="en-US" altLang="en-US"/>
              <a:t>Shavuot 2026 Pentacostal = Shavuotnik</a:t>
            </a:r>
          </a:p>
        </p:txBody>
      </p:sp>
      <p:sp>
        <p:nvSpPr>
          <p:cNvPr id="5" name="Date Placeholder 4"/>
          <p:cNvSpPr>
            <a:spLocks noGrp="1"/>
          </p:cNvSpPr>
          <p:nvPr>
            <p:ph type="dt" idx="1"/>
          </p:nvPr>
        </p:nvSpPr>
        <p:spPr/>
        <p:txBody>
          <a:bodyPr/>
          <a:lstStyle/>
          <a:p>
            <a:r>
              <a:rPr lang="en-US" altLang="en-US"/>
              <a:t>May 21, 2026 5786</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18</a:t>
            </a:fld>
            <a:endParaRPr lang="en-US" altLang="en-US"/>
          </a:p>
        </p:txBody>
      </p:sp>
    </p:spTree>
    <p:extLst>
      <p:ext uri="{BB962C8B-B14F-4D97-AF65-F5344CB8AC3E}">
        <p14:creationId xmlns:p14="http://schemas.microsoft.com/office/powerpoint/2010/main" val="37745336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So, we are “</a:t>
            </a:r>
            <a:r>
              <a:rPr lang="en-US" dirty="0" err="1"/>
              <a:t>Shavuotniks</a:t>
            </a:r>
            <a:r>
              <a:rPr lang="en-US" dirty="0"/>
              <a:t>”  </a:t>
            </a:r>
          </a:p>
          <a:p>
            <a:r>
              <a:rPr lang="en-US" dirty="0"/>
              <a:t>If someone asks what is Or </a:t>
            </a:r>
            <a:r>
              <a:rPr lang="en-US" dirty="0" err="1"/>
              <a:t>HaOlam’s</a:t>
            </a:r>
            <a:r>
              <a:rPr lang="en-US" dirty="0"/>
              <a:t> theology, tell them we are </a:t>
            </a:r>
            <a:r>
              <a:rPr lang="en-US" dirty="0" err="1"/>
              <a:t>Shavuotniks</a:t>
            </a:r>
            <a:r>
              <a:rPr lang="en-US" dirty="0"/>
              <a:t>.</a:t>
            </a:r>
          </a:p>
        </p:txBody>
      </p:sp>
      <p:sp>
        <p:nvSpPr>
          <p:cNvPr id="4" name="Header Placeholder 3"/>
          <p:cNvSpPr>
            <a:spLocks noGrp="1"/>
          </p:cNvSpPr>
          <p:nvPr>
            <p:ph type="hdr" sz="quarter"/>
          </p:nvPr>
        </p:nvSpPr>
        <p:spPr/>
        <p:txBody>
          <a:bodyPr/>
          <a:lstStyle/>
          <a:p>
            <a:r>
              <a:rPr lang="en-US" altLang="en-US"/>
              <a:t>Shavuot 2026 Pentacostal = Shavuotnik</a:t>
            </a:r>
          </a:p>
        </p:txBody>
      </p:sp>
      <p:sp>
        <p:nvSpPr>
          <p:cNvPr id="5" name="Date Placeholder 4"/>
          <p:cNvSpPr>
            <a:spLocks noGrp="1"/>
          </p:cNvSpPr>
          <p:nvPr>
            <p:ph type="dt" idx="1"/>
          </p:nvPr>
        </p:nvSpPr>
        <p:spPr/>
        <p:txBody>
          <a:bodyPr/>
          <a:lstStyle/>
          <a:p>
            <a:r>
              <a:rPr lang="en-US" altLang="en-US"/>
              <a:t>May 21, 2026 5786</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19</a:t>
            </a:fld>
            <a:endParaRPr lang="en-US" altLang="en-US"/>
          </a:p>
        </p:txBody>
      </p:sp>
    </p:spTree>
    <p:extLst>
      <p:ext uri="{BB962C8B-B14F-4D97-AF65-F5344CB8AC3E}">
        <p14:creationId xmlns:p14="http://schemas.microsoft.com/office/powerpoint/2010/main" val="5109405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416D69-2A3E-6D38-F15A-7ACDAE8305ED}"/>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E910981D-433C-D153-79FE-2203D4FBEF8B}"/>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Shavuot 2026 Pentacostal = Shavuotnik</a:t>
            </a:r>
          </a:p>
        </p:txBody>
      </p:sp>
      <p:sp>
        <p:nvSpPr>
          <p:cNvPr id="5" name="Rectangle 3">
            <a:extLst>
              <a:ext uri="{FF2B5EF4-FFF2-40B4-BE49-F238E27FC236}">
                <a16:creationId xmlns:a16="http://schemas.microsoft.com/office/drawing/2014/main" id="{E59724E0-1972-EE71-2C01-2B36D2071B30}"/>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May 21, 2026 5786</a:t>
            </a:r>
          </a:p>
        </p:txBody>
      </p:sp>
      <p:sp>
        <p:nvSpPr>
          <p:cNvPr id="6" name="Rectangle 7">
            <a:extLst>
              <a:ext uri="{FF2B5EF4-FFF2-40B4-BE49-F238E27FC236}">
                <a16:creationId xmlns:a16="http://schemas.microsoft.com/office/drawing/2014/main" id="{F20B324A-7AFC-970B-780E-1922F5C722A4}"/>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3EB3E1B5-5541-70CC-B527-B0856ABB215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DC37FCE2-F242-7F45-B227-72C676A6DDA9}"/>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AA89282E-5B76-A37E-5C33-92057B5B50B1}"/>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88488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https://en.wikipedia.org/wiki/-nik</a:t>
            </a:r>
          </a:p>
        </p:txBody>
      </p:sp>
      <p:sp>
        <p:nvSpPr>
          <p:cNvPr id="4" name="Header Placeholder 3"/>
          <p:cNvSpPr>
            <a:spLocks noGrp="1"/>
          </p:cNvSpPr>
          <p:nvPr>
            <p:ph type="hdr" sz="quarter"/>
          </p:nvPr>
        </p:nvSpPr>
        <p:spPr/>
        <p:txBody>
          <a:bodyPr/>
          <a:lstStyle/>
          <a:p>
            <a:r>
              <a:rPr lang="en-US" altLang="en-US"/>
              <a:t>Shavuot 2026 Pentacostal = Shavuotnik</a:t>
            </a:r>
          </a:p>
        </p:txBody>
      </p:sp>
      <p:sp>
        <p:nvSpPr>
          <p:cNvPr id="5" name="Date Placeholder 4"/>
          <p:cNvSpPr>
            <a:spLocks noGrp="1"/>
          </p:cNvSpPr>
          <p:nvPr>
            <p:ph type="dt" idx="1"/>
          </p:nvPr>
        </p:nvSpPr>
        <p:spPr/>
        <p:txBody>
          <a:bodyPr/>
          <a:lstStyle/>
          <a:p>
            <a:r>
              <a:rPr lang="en-US" altLang="en-US"/>
              <a:t>May 21, 2026 5786</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20</a:t>
            </a:fld>
            <a:endParaRPr lang="en-US" altLang="en-US"/>
          </a:p>
        </p:txBody>
      </p:sp>
    </p:spTree>
    <p:extLst>
      <p:ext uri="{BB962C8B-B14F-4D97-AF65-F5344CB8AC3E}">
        <p14:creationId xmlns:p14="http://schemas.microsoft.com/office/powerpoint/2010/main" val="42588599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https://en.wikipedia.org/wiki/-nik</a:t>
            </a:r>
          </a:p>
          <a:p>
            <a:r>
              <a:rPr lang="en-US" dirty="0"/>
              <a:t>Plural </a:t>
            </a:r>
            <a:r>
              <a:rPr lang="en-US" dirty="0" err="1"/>
              <a:t>neatnikim</a:t>
            </a:r>
            <a:r>
              <a:rPr lang="en-US" dirty="0"/>
              <a:t> accent on the last syllable</a:t>
            </a:r>
          </a:p>
        </p:txBody>
      </p:sp>
      <p:sp>
        <p:nvSpPr>
          <p:cNvPr id="4" name="Header Placeholder 3"/>
          <p:cNvSpPr>
            <a:spLocks noGrp="1"/>
          </p:cNvSpPr>
          <p:nvPr>
            <p:ph type="hdr" sz="quarter"/>
          </p:nvPr>
        </p:nvSpPr>
        <p:spPr/>
        <p:txBody>
          <a:bodyPr/>
          <a:lstStyle/>
          <a:p>
            <a:r>
              <a:rPr lang="en-US" altLang="en-US"/>
              <a:t>Shavuot 2026 Pentacostal = Shavuotnik</a:t>
            </a:r>
          </a:p>
        </p:txBody>
      </p:sp>
      <p:sp>
        <p:nvSpPr>
          <p:cNvPr id="5" name="Date Placeholder 4"/>
          <p:cNvSpPr>
            <a:spLocks noGrp="1"/>
          </p:cNvSpPr>
          <p:nvPr>
            <p:ph type="dt" idx="1"/>
          </p:nvPr>
        </p:nvSpPr>
        <p:spPr/>
        <p:txBody>
          <a:bodyPr/>
          <a:lstStyle/>
          <a:p>
            <a:r>
              <a:rPr lang="en-US" altLang="en-US"/>
              <a:t>May 21, 2026 5786</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21</a:t>
            </a:fld>
            <a:endParaRPr lang="en-US" altLang="en-US"/>
          </a:p>
        </p:txBody>
      </p:sp>
    </p:spTree>
    <p:extLst>
      <p:ext uri="{BB962C8B-B14F-4D97-AF65-F5344CB8AC3E}">
        <p14:creationId xmlns:p14="http://schemas.microsoft.com/office/powerpoint/2010/main" val="13686685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hlinkClick r:id="rId3" action="ppaction://hlinkfile">
                  <a:extLst>
                    <a:ext uri="{A12FA001-AC4F-418D-AE19-62706E023703}">
                      <ahyp:hlinkClr xmlns:ahyp="http://schemas.microsoft.com/office/drawing/2018/hyperlinkcolor" val="tx"/>
                    </a:ext>
                  </a:extLst>
                </a:hlinkClick>
              </a:rPr>
              <a:t>R </a:t>
            </a:r>
            <a:r>
              <a:rPr lang="en-US" dirty="0" err="1">
                <a:hlinkClick r:id="rId3" action="ppaction://hlinkfile">
                  <a:extLst>
                    <a:ext uri="{A12FA001-AC4F-418D-AE19-62706E023703}">
                      <ahyp:hlinkClr xmlns:ahyp="http://schemas.microsoft.com/office/drawing/2018/hyperlinkcolor" val="tx"/>
                    </a:ext>
                  </a:extLst>
                </a:hlinkClick>
              </a:rPr>
              <a:t>Abaye</a:t>
            </a:r>
            <a:r>
              <a:rPr lang="en-US" dirty="0"/>
              <a:t> says: The world has no fewer than thirty-six righteous people in each generation who greet the Divine Presence every day, as it is stated: “Happy are all they that wait for Him [lo]” (</a:t>
            </a:r>
            <a:r>
              <a:rPr lang="en-US" dirty="0">
                <a:hlinkClick r:id="rId4" action="ppaction://hlinkfile">
                  <a:extLst>
                    <a:ext uri="{A12FA001-AC4F-418D-AE19-62706E023703}">
                      <ahyp:hlinkClr xmlns:ahyp="http://schemas.microsoft.com/office/drawing/2018/hyperlinkcolor" val="tx"/>
                    </a:ext>
                  </a:extLst>
                </a:hlinkClick>
              </a:rPr>
              <a:t>Isaiah 30:18</a:t>
            </a:r>
            <a:r>
              <a:rPr lang="en-US" dirty="0"/>
              <a:t>)? The numerological value of lo, spelled lamed vav, is thirty-six, alluding to the fact that there are at least thirty-six full-fledged righteous individuals in each generation.  </a:t>
            </a:r>
            <a:r>
              <a:rPr lang="en-US" dirty="0">
                <a:hlinkClick r:id="rId5">
                  <a:extLst>
                    <a:ext uri="{A12FA001-AC4F-418D-AE19-62706E023703}">
                      <ahyp:hlinkClr xmlns:ahyp="http://schemas.microsoft.com/office/drawing/2018/hyperlinkcolor" val="tx"/>
                    </a:ext>
                  </a:extLst>
                </a:hlinkClick>
              </a:rPr>
              <a:t>Sukkah 45b</a:t>
            </a:r>
            <a:endParaRPr lang="en-US" dirty="0"/>
          </a:p>
        </p:txBody>
      </p:sp>
      <p:sp>
        <p:nvSpPr>
          <p:cNvPr id="4" name="Header Placeholder 3"/>
          <p:cNvSpPr>
            <a:spLocks noGrp="1"/>
          </p:cNvSpPr>
          <p:nvPr>
            <p:ph type="hdr" sz="quarter"/>
          </p:nvPr>
        </p:nvSpPr>
        <p:spPr/>
        <p:txBody>
          <a:bodyPr/>
          <a:lstStyle/>
          <a:p>
            <a:r>
              <a:rPr lang="en-US" altLang="en-US"/>
              <a:t>Shavuot 2026 Pentacostal = Shavuotnik</a:t>
            </a:r>
          </a:p>
        </p:txBody>
      </p:sp>
      <p:sp>
        <p:nvSpPr>
          <p:cNvPr id="5" name="Date Placeholder 4"/>
          <p:cNvSpPr>
            <a:spLocks noGrp="1"/>
          </p:cNvSpPr>
          <p:nvPr>
            <p:ph type="dt" idx="1"/>
          </p:nvPr>
        </p:nvSpPr>
        <p:spPr/>
        <p:txBody>
          <a:bodyPr/>
          <a:lstStyle/>
          <a:p>
            <a:r>
              <a:rPr lang="en-US" altLang="en-US"/>
              <a:t>May 21, 2026 5786</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22</a:t>
            </a:fld>
            <a:endParaRPr lang="en-US" altLang="en-US"/>
          </a:p>
        </p:txBody>
      </p:sp>
    </p:spTree>
    <p:extLst>
      <p:ext uri="{BB962C8B-B14F-4D97-AF65-F5344CB8AC3E}">
        <p14:creationId xmlns:p14="http://schemas.microsoft.com/office/powerpoint/2010/main" val="42277510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Shavuot 2026 Pentacostal = Shavuotnik</a:t>
            </a:r>
          </a:p>
        </p:txBody>
      </p:sp>
      <p:sp>
        <p:nvSpPr>
          <p:cNvPr id="5" name="Date Placeholder 4"/>
          <p:cNvSpPr>
            <a:spLocks noGrp="1"/>
          </p:cNvSpPr>
          <p:nvPr>
            <p:ph type="dt" idx="1"/>
          </p:nvPr>
        </p:nvSpPr>
        <p:spPr/>
        <p:txBody>
          <a:bodyPr/>
          <a:lstStyle/>
          <a:p>
            <a:r>
              <a:rPr lang="en-US" altLang="en-US"/>
              <a:t>May 21, 2026 5786</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23</a:t>
            </a:fld>
            <a:endParaRPr lang="en-US" altLang="en-US"/>
          </a:p>
        </p:txBody>
      </p:sp>
    </p:spTree>
    <p:extLst>
      <p:ext uri="{BB962C8B-B14F-4D97-AF65-F5344CB8AC3E}">
        <p14:creationId xmlns:p14="http://schemas.microsoft.com/office/powerpoint/2010/main" val="1458780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And connected to Jewish covenantal identity!</a:t>
            </a:r>
          </a:p>
          <a:p>
            <a:endParaRPr lang="en-US" dirty="0"/>
          </a:p>
        </p:txBody>
      </p:sp>
      <p:sp>
        <p:nvSpPr>
          <p:cNvPr id="4" name="Header Placeholder 3"/>
          <p:cNvSpPr>
            <a:spLocks noGrp="1"/>
          </p:cNvSpPr>
          <p:nvPr>
            <p:ph type="hdr" sz="quarter"/>
          </p:nvPr>
        </p:nvSpPr>
        <p:spPr/>
        <p:txBody>
          <a:bodyPr/>
          <a:lstStyle/>
          <a:p>
            <a:r>
              <a:rPr lang="en-US" altLang="en-US"/>
              <a:t>Shavuot 2026 Pentacostal = Shavuotnik</a:t>
            </a:r>
          </a:p>
        </p:txBody>
      </p:sp>
      <p:sp>
        <p:nvSpPr>
          <p:cNvPr id="5" name="Date Placeholder 4"/>
          <p:cNvSpPr>
            <a:spLocks noGrp="1"/>
          </p:cNvSpPr>
          <p:nvPr>
            <p:ph type="dt" idx="1"/>
          </p:nvPr>
        </p:nvSpPr>
        <p:spPr/>
        <p:txBody>
          <a:bodyPr/>
          <a:lstStyle/>
          <a:p>
            <a:r>
              <a:rPr lang="en-US" altLang="en-US"/>
              <a:t>May 21, 2026 5786</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24</a:t>
            </a:fld>
            <a:endParaRPr lang="en-US" altLang="en-US"/>
          </a:p>
        </p:txBody>
      </p:sp>
    </p:spTree>
    <p:extLst>
      <p:ext uri="{BB962C8B-B14F-4D97-AF65-F5344CB8AC3E}">
        <p14:creationId xmlns:p14="http://schemas.microsoft.com/office/powerpoint/2010/main" val="17709817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27157D-DCC0-042F-AAE6-AE04FA588A7B}"/>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A2F86979-1D2C-91C4-3AD7-77275601B1E2}"/>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Shavuot 2026 Pentacostal = Shavuotnik</a:t>
            </a:r>
          </a:p>
        </p:txBody>
      </p:sp>
      <p:sp>
        <p:nvSpPr>
          <p:cNvPr id="5" name="Rectangle 3">
            <a:extLst>
              <a:ext uri="{FF2B5EF4-FFF2-40B4-BE49-F238E27FC236}">
                <a16:creationId xmlns:a16="http://schemas.microsoft.com/office/drawing/2014/main" id="{78B6F1E5-3A78-22A6-DA55-F8960691B34A}"/>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May 21, 2026 5786</a:t>
            </a:r>
          </a:p>
        </p:txBody>
      </p:sp>
      <p:sp>
        <p:nvSpPr>
          <p:cNvPr id="6" name="Rectangle 7">
            <a:extLst>
              <a:ext uri="{FF2B5EF4-FFF2-40B4-BE49-F238E27FC236}">
                <a16:creationId xmlns:a16="http://schemas.microsoft.com/office/drawing/2014/main" id="{D44FD9FE-C720-47BE-5B87-2806A0A88FD1}"/>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4D644A48-82B0-BA53-EA02-9FC3899A2B83}"/>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2F0DF47F-A721-1D5F-EACF-66E2144EC549}"/>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5AB14290-FAFA-1549-2D2B-A9389651858D}"/>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06748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ED6082-60C5-CD31-3C2C-4548EC4D8CCF}"/>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5695BA01-E3DB-7BA6-E962-E76421A60CEF}"/>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Shavuot 2026 Pentacostal = Shavuotnik</a:t>
            </a:r>
          </a:p>
        </p:txBody>
      </p:sp>
      <p:sp>
        <p:nvSpPr>
          <p:cNvPr id="5" name="Rectangle 3">
            <a:extLst>
              <a:ext uri="{FF2B5EF4-FFF2-40B4-BE49-F238E27FC236}">
                <a16:creationId xmlns:a16="http://schemas.microsoft.com/office/drawing/2014/main" id="{45F0F188-E170-3CEE-9F67-74905C483EDB}"/>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May 21, 2026 5786</a:t>
            </a:r>
          </a:p>
        </p:txBody>
      </p:sp>
      <p:sp>
        <p:nvSpPr>
          <p:cNvPr id="6" name="Rectangle 7">
            <a:extLst>
              <a:ext uri="{FF2B5EF4-FFF2-40B4-BE49-F238E27FC236}">
                <a16:creationId xmlns:a16="http://schemas.microsoft.com/office/drawing/2014/main" id="{E1DC40DB-0B67-4A83-2AC5-7C126057562C}"/>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4FABE709-6937-18D2-709B-214CF7AE4A07}"/>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6BF4275E-DDE4-93AE-E6F9-1E134EA13B71}"/>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F714DA18-4689-39CA-753F-12B085DE0C39}"/>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23766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ACC7A1-8B38-741D-F32F-08937F32A42C}"/>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B0AB11D5-271D-2853-60A3-EA57EF579E68}"/>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Shavuot 2026 Pentacostal = Shavuotnik</a:t>
            </a:r>
          </a:p>
        </p:txBody>
      </p:sp>
      <p:sp>
        <p:nvSpPr>
          <p:cNvPr id="5" name="Rectangle 3">
            <a:extLst>
              <a:ext uri="{FF2B5EF4-FFF2-40B4-BE49-F238E27FC236}">
                <a16:creationId xmlns:a16="http://schemas.microsoft.com/office/drawing/2014/main" id="{664DC147-CE7B-58DB-933D-50295678A178}"/>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May 21, 2026 5786</a:t>
            </a:r>
          </a:p>
        </p:txBody>
      </p:sp>
      <p:sp>
        <p:nvSpPr>
          <p:cNvPr id="6" name="Rectangle 7">
            <a:extLst>
              <a:ext uri="{FF2B5EF4-FFF2-40B4-BE49-F238E27FC236}">
                <a16:creationId xmlns:a16="http://schemas.microsoft.com/office/drawing/2014/main" id="{E336707E-40A6-AA04-E43C-A0B378372E05}"/>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B5C3C7BF-8666-475B-0B4D-67AC327DE46F}"/>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30F1071E-071A-CE5D-1926-0236EEA8F805}"/>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30CD7210-8C72-FE63-8C75-F6D3E9F8D4B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02255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2BBE29-62E2-B86A-49FD-24CD8680A405}"/>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07F138AD-42BA-B09E-62CE-F5BB23B26FA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Shavuot 2026 Pentacostal = Shavuotnik</a:t>
            </a:r>
          </a:p>
        </p:txBody>
      </p:sp>
      <p:sp>
        <p:nvSpPr>
          <p:cNvPr id="5" name="Rectangle 3">
            <a:extLst>
              <a:ext uri="{FF2B5EF4-FFF2-40B4-BE49-F238E27FC236}">
                <a16:creationId xmlns:a16="http://schemas.microsoft.com/office/drawing/2014/main" id="{82B69503-A5BE-37EE-487F-8820E3903E9A}"/>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May 21, 2026 5786</a:t>
            </a:r>
          </a:p>
        </p:txBody>
      </p:sp>
      <p:sp>
        <p:nvSpPr>
          <p:cNvPr id="6" name="Rectangle 7">
            <a:extLst>
              <a:ext uri="{FF2B5EF4-FFF2-40B4-BE49-F238E27FC236}">
                <a16:creationId xmlns:a16="http://schemas.microsoft.com/office/drawing/2014/main" id="{CCC5B2B9-A6CB-CAB9-200B-BD4322D07265}"/>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BDDFA989-DFFD-BFEE-5F3D-2C8267537A3A}"/>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001100A7-6063-952C-B6F5-3ED5C1E980E4}"/>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518E6C55-C1A8-6F11-E118-736AA21D358C}"/>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77458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40CE07-A106-5885-A95A-941418CDC643}"/>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C322C6BD-FB09-5C7F-DF75-5B535BD3BB80}"/>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effectLst/>
                <a:uLnTx/>
                <a:uFillTx/>
                <a:latin typeface="Arial" charset="0"/>
                <a:ea typeface="+mn-ea"/>
                <a:cs typeface="Arial" charset="0"/>
              </a:rPr>
              <a:t>Shavuot 2026 </a:t>
            </a:r>
            <a:r>
              <a:rPr kumimoji="0" lang="en-US" altLang="en-US" sz="1200" b="0" i="0" u="none" strike="noStrike" kern="1200" cap="none" spc="0" normalizeH="0" baseline="0" noProof="0" dirty="0" err="1">
                <a:ln>
                  <a:noFill/>
                </a:ln>
                <a:effectLst/>
                <a:uLnTx/>
                <a:uFillTx/>
                <a:latin typeface="Arial" charset="0"/>
                <a:ea typeface="+mn-ea"/>
                <a:cs typeface="Arial" charset="0"/>
              </a:rPr>
              <a:t>Pentacostal</a:t>
            </a:r>
            <a:r>
              <a:rPr kumimoji="0" lang="en-US" altLang="en-US" sz="1200" b="0" i="0" u="none" strike="noStrike" kern="1200" cap="none" spc="0" normalizeH="0" baseline="0" noProof="0" dirty="0">
                <a:ln>
                  <a:noFill/>
                </a:ln>
                <a:effectLst/>
                <a:uLnTx/>
                <a:uFillTx/>
                <a:latin typeface="Arial" charset="0"/>
                <a:ea typeface="+mn-ea"/>
                <a:cs typeface="Arial" charset="0"/>
              </a:rPr>
              <a:t> = </a:t>
            </a:r>
            <a:r>
              <a:rPr kumimoji="0" lang="en-US" altLang="en-US" sz="1200" b="0" i="0" u="none" strike="noStrike" kern="1200" cap="none" spc="0" normalizeH="0" baseline="0" noProof="0" dirty="0" err="1">
                <a:ln>
                  <a:noFill/>
                </a:ln>
                <a:effectLst/>
                <a:uLnTx/>
                <a:uFillTx/>
                <a:latin typeface="Arial" charset="0"/>
                <a:ea typeface="+mn-ea"/>
                <a:cs typeface="Arial" charset="0"/>
              </a:rPr>
              <a:t>Shavuotnik</a:t>
            </a:r>
            <a:endParaRPr kumimoji="0" lang="en-US" altLang="en-US" sz="1200" b="0" i="0" u="none" strike="noStrike" kern="1200" cap="none" spc="0" normalizeH="0" baseline="0" noProof="0" dirty="0">
              <a:ln>
                <a:noFill/>
              </a:ln>
              <a:effectLst/>
              <a:uLnTx/>
              <a:uFillTx/>
              <a:latin typeface="Arial" charset="0"/>
              <a:ea typeface="+mn-ea"/>
              <a:cs typeface="Arial" charset="0"/>
            </a:endParaRPr>
          </a:p>
        </p:txBody>
      </p:sp>
      <p:sp>
        <p:nvSpPr>
          <p:cNvPr id="5" name="Rectangle 3">
            <a:extLst>
              <a:ext uri="{FF2B5EF4-FFF2-40B4-BE49-F238E27FC236}">
                <a16:creationId xmlns:a16="http://schemas.microsoft.com/office/drawing/2014/main" id="{9D5B52DF-D051-5745-3821-97489B1141D4}"/>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effectLst/>
                <a:uLnTx/>
                <a:uFillTx/>
                <a:latin typeface="Arial" charset="0"/>
                <a:ea typeface="+mn-ea"/>
                <a:cs typeface="Arial" charset="0"/>
              </a:rPr>
              <a:t>May 21, 2026 5786</a:t>
            </a:r>
          </a:p>
        </p:txBody>
      </p:sp>
      <p:sp>
        <p:nvSpPr>
          <p:cNvPr id="6" name="Rectangle 7">
            <a:extLst>
              <a:ext uri="{FF2B5EF4-FFF2-40B4-BE49-F238E27FC236}">
                <a16:creationId xmlns:a16="http://schemas.microsoft.com/office/drawing/2014/main" id="{7808BE19-8789-D35F-CA29-8F8801AE98E5}"/>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666B6EE7-067B-0062-CCFC-09FAA591E817}"/>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44BB1CCA-732D-F5C5-5623-4DB9C291E72E}"/>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33A74B9D-A03F-C4F2-6E73-E4CB72F7DAE0}"/>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3764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4FF016-962D-5E37-82D3-1EC69FEF3393}"/>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9D8954BB-F868-AB5F-E934-DF99B3C2C0BD}"/>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Shavuot 2026 Pentacostal = Shavuotnik</a:t>
            </a:r>
          </a:p>
        </p:txBody>
      </p:sp>
      <p:sp>
        <p:nvSpPr>
          <p:cNvPr id="5" name="Rectangle 3">
            <a:extLst>
              <a:ext uri="{FF2B5EF4-FFF2-40B4-BE49-F238E27FC236}">
                <a16:creationId xmlns:a16="http://schemas.microsoft.com/office/drawing/2014/main" id="{BF075987-0DBD-EECE-D74A-DECD4CCDE30D}"/>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May 21, 2026 5786</a:t>
            </a:r>
          </a:p>
        </p:txBody>
      </p:sp>
      <p:sp>
        <p:nvSpPr>
          <p:cNvPr id="6" name="Rectangle 7">
            <a:extLst>
              <a:ext uri="{FF2B5EF4-FFF2-40B4-BE49-F238E27FC236}">
                <a16:creationId xmlns:a16="http://schemas.microsoft.com/office/drawing/2014/main" id="{53E1D058-F832-C095-944F-0F336CB62A4B}"/>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9318176D-7004-7A2D-E80D-F4653B29214A}"/>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5A80EB4F-CA07-289F-B3B6-CD2E978082EE}"/>
              </a:ext>
            </a:extLst>
          </p:cNvPr>
          <p:cNvSpPr>
            <a:spLocks noGrp="1" noChangeArrowheads="1"/>
          </p:cNvSpPr>
          <p:nvPr>
            <p:ph type="body" idx="1"/>
          </p:nvPr>
        </p:nvSpPr>
        <p:spPr>
          <a:xfrm>
            <a:off x="152400" y="4114800"/>
            <a:ext cx="6553200" cy="4876800"/>
          </a:xfrm>
        </p:spPr>
        <p:txBody>
          <a:bodyPr/>
          <a:lstStyle/>
          <a:p>
            <a:pPr algn="l"/>
            <a:r>
              <a:rPr lang="en-US" altLang="en-US" dirty="0"/>
              <a:t>https://anglo-list.com/shavuot-jokes/</a:t>
            </a:r>
          </a:p>
        </p:txBody>
      </p:sp>
      <p:cxnSp>
        <p:nvCxnSpPr>
          <p:cNvPr id="3" name="Straight Connector 2">
            <a:extLst>
              <a:ext uri="{FF2B5EF4-FFF2-40B4-BE49-F238E27FC236}">
                <a16:creationId xmlns:a16="http://schemas.microsoft.com/office/drawing/2014/main" id="{DE946736-AC45-F1C2-A3EA-5114E247605C}"/>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95330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B15B59-85C2-D0A5-256B-85B19C42B3CD}"/>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692006A0-0A42-6108-C473-E85F115320D7}"/>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Shavuot 2026 Pentacostal = Shavuotnik</a:t>
            </a:r>
          </a:p>
        </p:txBody>
      </p:sp>
      <p:sp>
        <p:nvSpPr>
          <p:cNvPr id="5" name="Rectangle 3">
            <a:extLst>
              <a:ext uri="{FF2B5EF4-FFF2-40B4-BE49-F238E27FC236}">
                <a16:creationId xmlns:a16="http://schemas.microsoft.com/office/drawing/2014/main" id="{6C34B6C1-4CD1-61F3-A5D6-2A2E8D188C10}"/>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May 21, 2026 5786</a:t>
            </a:r>
          </a:p>
        </p:txBody>
      </p:sp>
      <p:sp>
        <p:nvSpPr>
          <p:cNvPr id="6" name="Rectangle 7">
            <a:extLst>
              <a:ext uri="{FF2B5EF4-FFF2-40B4-BE49-F238E27FC236}">
                <a16:creationId xmlns:a16="http://schemas.microsoft.com/office/drawing/2014/main" id="{F23D390D-2568-F5DB-54ED-70CAB4E229D3}"/>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F7126D2F-403E-1523-3991-2C4F1A943705}"/>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89D9578-44AC-0758-88C7-5832CBA194C9}"/>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52B265B2-D93A-7519-D401-1277126EB967}"/>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62104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C07348-EE94-2FDC-7006-72401A14ACE9}"/>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251C732-7103-3546-79B0-7815A36F284E}"/>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Shavuot 2026 Pentacostal = Shavuotnik</a:t>
            </a:r>
          </a:p>
        </p:txBody>
      </p:sp>
      <p:sp>
        <p:nvSpPr>
          <p:cNvPr id="5" name="Rectangle 3">
            <a:extLst>
              <a:ext uri="{FF2B5EF4-FFF2-40B4-BE49-F238E27FC236}">
                <a16:creationId xmlns:a16="http://schemas.microsoft.com/office/drawing/2014/main" id="{E81ED876-BF54-5B16-22E3-EADD467EF87B}"/>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May 21, 2026 5786</a:t>
            </a:r>
          </a:p>
        </p:txBody>
      </p:sp>
      <p:sp>
        <p:nvSpPr>
          <p:cNvPr id="6" name="Rectangle 7">
            <a:extLst>
              <a:ext uri="{FF2B5EF4-FFF2-40B4-BE49-F238E27FC236}">
                <a16:creationId xmlns:a16="http://schemas.microsoft.com/office/drawing/2014/main" id="{D550E478-EBB4-E7CF-5797-1834BF512FBB}"/>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FAA1EBBA-06BA-CF82-CB2F-9FF33D4C5D66}"/>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94A756C6-0803-E251-E54C-941C394E51C5}"/>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EF2241E1-1007-A51D-5108-7DF469349C84}"/>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71697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50C5C8-AAFF-8382-6CF1-A8B159C9D094}"/>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3E68BBAF-3980-C137-7C82-D04D183B24E0}"/>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Shavuot 2026 Pentacostal = Shavuotnik</a:t>
            </a:r>
          </a:p>
        </p:txBody>
      </p:sp>
      <p:sp>
        <p:nvSpPr>
          <p:cNvPr id="5" name="Rectangle 3">
            <a:extLst>
              <a:ext uri="{FF2B5EF4-FFF2-40B4-BE49-F238E27FC236}">
                <a16:creationId xmlns:a16="http://schemas.microsoft.com/office/drawing/2014/main" id="{FACCDA96-7650-40E2-6E32-9425504D62F7}"/>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May 21, 2026 5786</a:t>
            </a:r>
          </a:p>
        </p:txBody>
      </p:sp>
      <p:sp>
        <p:nvSpPr>
          <p:cNvPr id="6" name="Rectangle 7">
            <a:extLst>
              <a:ext uri="{FF2B5EF4-FFF2-40B4-BE49-F238E27FC236}">
                <a16:creationId xmlns:a16="http://schemas.microsoft.com/office/drawing/2014/main" id="{B244364C-B492-33E0-79B1-DF359C67E117}"/>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2AA6C7AA-F0D7-13FE-79EF-CD82D1F7E0C5}"/>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7DA5CAE6-4461-C2F0-BC96-60AC20A62CED}"/>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2BE7B8B8-DA13-D161-FD6F-165F2B7ACC1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63014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43D772-4DF0-CD6C-E79E-A73D0E7FF26B}"/>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5DBC6395-2397-B8E1-5CCE-BC59144E9721}"/>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Shavuot 2026 Pentacostal = Shavuotnik</a:t>
            </a:r>
          </a:p>
        </p:txBody>
      </p:sp>
      <p:sp>
        <p:nvSpPr>
          <p:cNvPr id="5" name="Rectangle 3">
            <a:extLst>
              <a:ext uri="{FF2B5EF4-FFF2-40B4-BE49-F238E27FC236}">
                <a16:creationId xmlns:a16="http://schemas.microsoft.com/office/drawing/2014/main" id="{572F961B-6626-EDEC-4ECA-45CCD951AA82}"/>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May 21, 2026 5786</a:t>
            </a:r>
          </a:p>
        </p:txBody>
      </p:sp>
      <p:sp>
        <p:nvSpPr>
          <p:cNvPr id="6" name="Rectangle 7">
            <a:extLst>
              <a:ext uri="{FF2B5EF4-FFF2-40B4-BE49-F238E27FC236}">
                <a16:creationId xmlns:a16="http://schemas.microsoft.com/office/drawing/2014/main" id="{FEAAE2A8-9D09-DEE8-F7C1-4B93654283F3}"/>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92923F23-DB81-8F59-24C9-F623AB3C6AE7}"/>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099427DB-0AE7-11D3-DB90-2CC673B15179}"/>
              </a:ext>
            </a:extLst>
          </p:cNvPr>
          <p:cNvSpPr>
            <a:spLocks noGrp="1" noChangeArrowheads="1"/>
          </p:cNvSpPr>
          <p:nvPr>
            <p:ph type="body" idx="1"/>
          </p:nvPr>
        </p:nvSpPr>
        <p:spPr>
          <a:xfrm>
            <a:off x="152400" y="4114800"/>
            <a:ext cx="6553200" cy="4876800"/>
          </a:xfrm>
        </p:spPr>
        <p:txBody>
          <a:bodyPr/>
          <a:lstStyle/>
          <a:p>
            <a:pPr algn="l"/>
            <a:r>
              <a:rPr lang="en-US" altLang="en-US" dirty="0"/>
              <a:t>Singular of </a:t>
            </a:r>
            <a:r>
              <a:rPr lang="en-US" altLang="en-US" dirty="0" err="1"/>
              <a:t>esronim</a:t>
            </a:r>
            <a:endParaRPr lang="en-US" altLang="en-US" dirty="0"/>
          </a:p>
        </p:txBody>
      </p:sp>
      <p:cxnSp>
        <p:nvCxnSpPr>
          <p:cNvPr id="3" name="Straight Connector 2">
            <a:extLst>
              <a:ext uri="{FF2B5EF4-FFF2-40B4-BE49-F238E27FC236}">
                <a16:creationId xmlns:a16="http://schemas.microsoft.com/office/drawing/2014/main" id="{90808A72-1167-D636-63EA-FB080A364E67}"/>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68109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5D98A098-942E-642A-3B6F-C97412C6FC85}"/>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Shavuot 2026 Pentacostal = Shavuotnik</a:t>
            </a:r>
          </a:p>
        </p:txBody>
      </p:sp>
      <p:sp>
        <p:nvSpPr>
          <p:cNvPr id="3" name="Rectangle 3">
            <a:extLst>
              <a:ext uri="{FF2B5EF4-FFF2-40B4-BE49-F238E27FC236}">
                <a16:creationId xmlns:a16="http://schemas.microsoft.com/office/drawing/2014/main" id="{93B1B4E7-5565-1FCD-EA39-146780951C0C}"/>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May 21, 2026 5786</a:t>
            </a:r>
          </a:p>
        </p:txBody>
      </p:sp>
      <p:sp>
        <p:nvSpPr>
          <p:cNvPr id="4" name="Rectangle 7">
            <a:extLst>
              <a:ext uri="{FF2B5EF4-FFF2-40B4-BE49-F238E27FC236}">
                <a16:creationId xmlns:a16="http://schemas.microsoft.com/office/drawing/2014/main" id="{A00A0518-FCD8-5D9D-9B94-78A2974E6C0B}"/>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C184688-2324-4F39-BB1D-C2C4E0C54A81}"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673218" name="Rectangle 2">
            <a:extLst>
              <a:ext uri="{FF2B5EF4-FFF2-40B4-BE49-F238E27FC236}">
                <a16:creationId xmlns:a16="http://schemas.microsoft.com/office/drawing/2014/main" id="{E8140EEB-BFB6-56F4-216E-C5648C6AE6FB}"/>
              </a:ext>
            </a:extLst>
          </p:cNvPr>
          <p:cNvSpPr>
            <a:spLocks noGrp="1" noRot="1" noChangeAspect="1" noChangeArrowheads="1" noTextEdit="1"/>
          </p:cNvSpPr>
          <p:nvPr>
            <p:ph type="sldImg"/>
          </p:nvPr>
        </p:nvSpPr>
        <p:spPr>
          <a:ln/>
        </p:spPr>
      </p:sp>
      <p:sp>
        <p:nvSpPr>
          <p:cNvPr id="1673219" name="Rectangle 3">
            <a:extLst>
              <a:ext uri="{FF2B5EF4-FFF2-40B4-BE49-F238E27FC236}">
                <a16:creationId xmlns:a16="http://schemas.microsoft.com/office/drawing/2014/main" id="{8A71BDDB-B3CA-2071-3FFE-F373274E3480}"/>
              </a:ext>
            </a:extLst>
          </p:cNvPr>
          <p:cNvSpPr>
            <a:spLocks noGrp="1" noChangeArrowheads="1"/>
          </p:cNvSpPr>
          <p:nvPr>
            <p:ph type="body" idx="1"/>
          </p:nvPr>
        </p:nvSpPr>
        <p:spPr>
          <a:xfrm>
            <a:off x="152400" y="4114800"/>
            <a:ext cx="6553200" cy="4876800"/>
          </a:xfrm>
        </p:spPr>
        <p:txBody>
          <a:bodyPr/>
          <a:lstStyle/>
          <a:p>
            <a:r>
              <a:rPr lang="en-US" altLang="en-US" dirty="0"/>
              <a:t>Each loaf 3 cups.  6 cups here.  </a:t>
            </a:r>
          </a:p>
          <a:p>
            <a:r>
              <a:rPr lang="en-US" altLang="en-US" dirty="0"/>
              <a:t>My wife’s hallah is the BEST in the galaxy.  Like John Stewart’s chicken salad is the best in the galaxy.</a:t>
            </a:r>
          </a:p>
        </p:txBody>
      </p:sp>
    </p:spTree>
    <p:extLst>
      <p:ext uri="{BB962C8B-B14F-4D97-AF65-F5344CB8AC3E}">
        <p14:creationId xmlns:p14="http://schemas.microsoft.com/office/powerpoint/2010/main" val="20702915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39D7803-B347-AC44-4031-F666BA8214B1}"/>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Shavuot 2026 Pentacostal = Shavuotnik</a:t>
            </a:r>
          </a:p>
        </p:txBody>
      </p:sp>
      <p:sp>
        <p:nvSpPr>
          <p:cNvPr id="3" name="Rectangle 3">
            <a:extLst>
              <a:ext uri="{FF2B5EF4-FFF2-40B4-BE49-F238E27FC236}">
                <a16:creationId xmlns:a16="http://schemas.microsoft.com/office/drawing/2014/main" id="{2135CB6F-44F2-F398-F55C-B46D9B68770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May 21, 2026 5786</a:t>
            </a:r>
          </a:p>
        </p:txBody>
      </p:sp>
      <p:sp>
        <p:nvSpPr>
          <p:cNvPr id="4" name="Rectangle 7">
            <a:extLst>
              <a:ext uri="{FF2B5EF4-FFF2-40B4-BE49-F238E27FC236}">
                <a16:creationId xmlns:a16="http://schemas.microsoft.com/office/drawing/2014/main" id="{FE908246-F8F7-8E51-CF6C-C09FA6542E05}"/>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38EC871-8B50-4F47-8F19-00B90BA2A1DA}"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675266" name="Rectangle 2">
            <a:extLst>
              <a:ext uri="{FF2B5EF4-FFF2-40B4-BE49-F238E27FC236}">
                <a16:creationId xmlns:a16="http://schemas.microsoft.com/office/drawing/2014/main" id="{90B8E166-13AC-0C38-10B0-9FC2B24B2DD8}"/>
              </a:ext>
            </a:extLst>
          </p:cNvPr>
          <p:cNvSpPr>
            <a:spLocks noGrp="1" noRot="1" noChangeAspect="1" noChangeArrowheads="1" noTextEdit="1"/>
          </p:cNvSpPr>
          <p:nvPr>
            <p:ph type="sldImg"/>
          </p:nvPr>
        </p:nvSpPr>
        <p:spPr>
          <a:ln/>
        </p:spPr>
      </p:sp>
      <p:sp>
        <p:nvSpPr>
          <p:cNvPr id="1675267" name="Rectangle 3">
            <a:extLst>
              <a:ext uri="{FF2B5EF4-FFF2-40B4-BE49-F238E27FC236}">
                <a16:creationId xmlns:a16="http://schemas.microsoft.com/office/drawing/2014/main" id="{7A790CFD-485F-EB9E-3FD1-DA90C40863BC}"/>
              </a:ext>
            </a:extLst>
          </p:cNvPr>
          <p:cNvSpPr>
            <a:spLocks noGrp="1" noChangeArrowheads="1"/>
          </p:cNvSpPr>
          <p:nvPr>
            <p:ph type="body" idx="1"/>
          </p:nvPr>
        </p:nvSpPr>
        <p:spPr>
          <a:xfrm>
            <a:off x="152400" y="4114800"/>
            <a:ext cx="6553200" cy="4876800"/>
          </a:xfrm>
        </p:spPr>
        <p:txBody>
          <a:bodyPr/>
          <a:lstStyle/>
          <a:p>
            <a:r>
              <a:rPr lang="en-US" altLang="en-US" dirty="0"/>
              <a:t>Concept:</a:t>
            </a:r>
          </a:p>
          <a:p>
            <a:r>
              <a:rPr lang="en-US" altLang="en-US" dirty="0"/>
              <a:t>Shavuot is about a BIG loaf</a:t>
            </a:r>
          </a:p>
          <a:p>
            <a:r>
              <a:rPr lang="en-US" altLang="en-US" dirty="0"/>
              <a:t>Leavened loaf</a:t>
            </a:r>
          </a:p>
          <a:p>
            <a:r>
              <a:rPr lang="en-US" altLang="en-US" dirty="0"/>
              <a:t>First Bikkurim just after </a:t>
            </a:r>
            <a:r>
              <a:rPr lang="en-US" altLang="en-US" dirty="0" err="1"/>
              <a:t>Pesakh</a:t>
            </a:r>
            <a:r>
              <a:rPr lang="en-US" altLang="en-US" dirty="0"/>
              <a:t> is Messiah.</a:t>
            </a:r>
          </a:p>
          <a:p>
            <a:r>
              <a:rPr lang="en-US" altLang="en-US" dirty="0"/>
              <a:t>Shavuot is the leavened.  Us.  Not so perfect in and of ourselves, BUT, we are the fruit.</a:t>
            </a:r>
          </a:p>
          <a:p>
            <a:r>
              <a:rPr lang="en-US" altLang="en-US" dirty="0"/>
              <a:t>Or HaOlam.  He is the Light, we bear the light, transmit the Light.  People deal with us, see the light.  Imperfect?  </a:t>
            </a:r>
          </a:p>
        </p:txBody>
      </p:sp>
    </p:spTree>
    <p:extLst>
      <p:ext uri="{BB962C8B-B14F-4D97-AF65-F5344CB8AC3E}">
        <p14:creationId xmlns:p14="http://schemas.microsoft.com/office/powerpoint/2010/main" val="22844563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EEFB2E0-CBCD-723C-66EB-513AE4D76A6B}"/>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Shavuot 2026 Pentacostal = Shavuotnik</a:t>
            </a:r>
          </a:p>
        </p:txBody>
      </p:sp>
      <p:sp>
        <p:nvSpPr>
          <p:cNvPr id="3" name="Rectangle 3">
            <a:extLst>
              <a:ext uri="{FF2B5EF4-FFF2-40B4-BE49-F238E27FC236}">
                <a16:creationId xmlns:a16="http://schemas.microsoft.com/office/drawing/2014/main" id="{D0199368-78CC-5304-BD26-A81213790B9B}"/>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May 21, 2026 5786</a:t>
            </a:r>
          </a:p>
        </p:txBody>
      </p:sp>
      <p:sp>
        <p:nvSpPr>
          <p:cNvPr id="4" name="Rectangle 7">
            <a:extLst>
              <a:ext uri="{FF2B5EF4-FFF2-40B4-BE49-F238E27FC236}">
                <a16:creationId xmlns:a16="http://schemas.microsoft.com/office/drawing/2014/main" id="{C1C27490-2A49-48A0-2EE3-A53FDF887066}"/>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379C1D2-9C43-4862-A727-BDB3A27F5C2B}"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671170" name="Rectangle 2">
            <a:extLst>
              <a:ext uri="{FF2B5EF4-FFF2-40B4-BE49-F238E27FC236}">
                <a16:creationId xmlns:a16="http://schemas.microsoft.com/office/drawing/2014/main" id="{C28CA3F8-F108-E840-2D71-A2AC60EE03BE}"/>
              </a:ext>
            </a:extLst>
          </p:cNvPr>
          <p:cNvSpPr>
            <a:spLocks noGrp="1" noRot="1" noChangeAspect="1" noChangeArrowheads="1" noTextEdit="1"/>
          </p:cNvSpPr>
          <p:nvPr>
            <p:ph type="sldImg"/>
          </p:nvPr>
        </p:nvSpPr>
        <p:spPr>
          <a:ln/>
        </p:spPr>
      </p:sp>
      <p:sp>
        <p:nvSpPr>
          <p:cNvPr id="1671171" name="Rectangle 3">
            <a:extLst>
              <a:ext uri="{FF2B5EF4-FFF2-40B4-BE49-F238E27FC236}">
                <a16:creationId xmlns:a16="http://schemas.microsoft.com/office/drawing/2014/main" id="{92F7EA7F-9778-2A17-AB7A-4E2590979EC5}"/>
              </a:ext>
            </a:extLst>
          </p:cNvPr>
          <p:cNvSpPr>
            <a:spLocks noGrp="1" noChangeArrowheads="1"/>
          </p:cNvSpPr>
          <p:nvPr>
            <p:ph type="body" idx="1"/>
          </p:nvPr>
        </p:nvSpPr>
        <p:spPr>
          <a:xfrm>
            <a:off x="152400" y="4114800"/>
            <a:ext cx="6553200" cy="4876800"/>
          </a:xfrm>
        </p:spPr>
        <p:txBody>
          <a:bodyPr/>
          <a:lstStyle/>
          <a:p>
            <a:r>
              <a:rPr lang="en-US" altLang="en-US" dirty="0"/>
              <a:t>Absurdly large loaf</a:t>
            </a:r>
          </a:p>
          <a:p>
            <a:r>
              <a:rPr lang="en-US" altLang="en-US" dirty="0"/>
              <a:t>Twice normal wave loaf</a:t>
            </a:r>
          </a:p>
          <a:p>
            <a:r>
              <a:rPr lang="en-US" altLang="en-US" dirty="0"/>
              <a:t>Gallon flour = 16 cup loaf</a:t>
            </a:r>
          </a:p>
        </p:txBody>
      </p:sp>
    </p:spTree>
    <p:extLst>
      <p:ext uri="{BB962C8B-B14F-4D97-AF65-F5344CB8AC3E}">
        <p14:creationId xmlns:p14="http://schemas.microsoft.com/office/powerpoint/2010/main" val="17830584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Shavuot 2026 Pentacostal = Shavuotnik</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21, 2026 5786</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50" dirty="0"/>
              <a:t>https://www.israel365news.com/298508/jewish-priests-perform-pentecost-temple-service-fulfillment-biblical-prophecy-jerusalem/</a:t>
            </a:r>
          </a:p>
          <a:p>
            <a:r>
              <a:rPr lang="en-US" b="0" i="0" dirty="0">
                <a:solidFill>
                  <a:srgbClr val="062135"/>
                </a:solidFill>
                <a:effectLst/>
              </a:rPr>
              <a:t>Taken from the first wheat of the season to ripen, they were large, rectangular in shape with four mini towers at each corner of the loaf.</a:t>
            </a:r>
            <a:endParaRPr lang="en-US" altLang="en-US" dirty="0"/>
          </a:p>
        </p:txBody>
      </p:sp>
    </p:spTree>
    <p:extLst>
      <p:ext uri="{BB962C8B-B14F-4D97-AF65-F5344CB8AC3E}">
        <p14:creationId xmlns:p14="http://schemas.microsoft.com/office/powerpoint/2010/main" val="82958647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Shavuot 2026 Pentacostal = Shavuotnik</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21, 2026 5786</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50" dirty="0"/>
              <a:t>https://i.pinimg.com/originals/e1/81/c8/e181c854bd8c3a6228de8c4aaec81d9f.jpg</a:t>
            </a:r>
          </a:p>
          <a:p>
            <a:r>
              <a:rPr lang="en-US" altLang="en-US" sz="1050" dirty="0"/>
              <a:t>https://www.israel365news.com/298508/jewish-priests-perform-pentecost-temple-service-fulfillment-biblical-prophecy-jerusalem/</a:t>
            </a:r>
          </a:p>
        </p:txBody>
      </p:sp>
    </p:spTree>
    <p:extLst>
      <p:ext uri="{BB962C8B-B14F-4D97-AF65-F5344CB8AC3E}">
        <p14:creationId xmlns:p14="http://schemas.microsoft.com/office/powerpoint/2010/main" val="186675740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Shavuot 2026 Pentacostal = Shavuotnik</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21, 2026 5786</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https://www.sefaria.org/Menachot.89b.3?lang=bi&amp;with=all&amp;lang2=en</a:t>
            </a:r>
          </a:p>
        </p:txBody>
      </p:sp>
    </p:spTree>
    <p:extLst>
      <p:ext uri="{BB962C8B-B14F-4D97-AF65-F5344CB8AC3E}">
        <p14:creationId xmlns:p14="http://schemas.microsoft.com/office/powerpoint/2010/main" val="21955927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AD2C4C-6670-7EDF-BE7B-1E9E4FFD3375}"/>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E1A640A-70C0-386F-4C8E-3887C529C1FD}"/>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Shavuot 2026 Pentacostal = Shavuotnik</a:t>
            </a:r>
          </a:p>
        </p:txBody>
      </p:sp>
      <p:sp>
        <p:nvSpPr>
          <p:cNvPr id="5" name="Rectangle 3">
            <a:extLst>
              <a:ext uri="{FF2B5EF4-FFF2-40B4-BE49-F238E27FC236}">
                <a16:creationId xmlns:a16="http://schemas.microsoft.com/office/drawing/2014/main" id="{76ED5412-3704-2DA2-0BD8-DA21C0475BB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May 21, 2026 5786</a:t>
            </a:r>
          </a:p>
        </p:txBody>
      </p:sp>
      <p:sp>
        <p:nvSpPr>
          <p:cNvPr id="6" name="Rectangle 7">
            <a:extLst>
              <a:ext uri="{FF2B5EF4-FFF2-40B4-BE49-F238E27FC236}">
                <a16:creationId xmlns:a16="http://schemas.microsoft.com/office/drawing/2014/main" id="{8C266F0B-F667-734E-5954-840D7ACF721F}"/>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A231B5DC-1172-C1B7-4E4E-CEE68FBD1579}"/>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29DE54D5-4179-7150-D72A-8BD5BEF87919}"/>
              </a:ext>
            </a:extLst>
          </p:cNvPr>
          <p:cNvSpPr>
            <a:spLocks noGrp="1" noChangeArrowheads="1"/>
          </p:cNvSpPr>
          <p:nvPr>
            <p:ph type="body" idx="1"/>
          </p:nvPr>
        </p:nvSpPr>
        <p:spPr>
          <a:xfrm>
            <a:off x="152400" y="4114800"/>
            <a:ext cx="6553200" cy="4876800"/>
          </a:xfrm>
        </p:spPr>
        <p:txBody>
          <a:bodyPr/>
          <a:lstStyle/>
          <a:p>
            <a:pPr algn="l"/>
            <a:r>
              <a:rPr lang="en-US" altLang="en-US" dirty="0"/>
              <a:t>https://anglo-list.com/shavuot-jokes/</a:t>
            </a:r>
          </a:p>
        </p:txBody>
      </p:sp>
      <p:cxnSp>
        <p:nvCxnSpPr>
          <p:cNvPr id="3" name="Straight Connector 2">
            <a:extLst>
              <a:ext uri="{FF2B5EF4-FFF2-40B4-BE49-F238E27FC236}">
                <a16:creationId xmlns:a16="http://schemas.microsoft.com/office/drawing/2014/main" id="{AE82BB74-442E-5FE2-CD9A-BE3542D626F9}"/>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81197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Shavuot 2026 Pentacostal = Shavuotnik</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21, 2026 5786</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Quantity repeated in Bamidbar/ Numbers</a:t>
            </a:r>
          </a:p>
        </p:txBody>
      </p:sp>
    </p:spTree>
    <p:extLst>
      <p:ext uri="{BB962C8B-B14F-4D97-AF65-F5344CB8AC3E}">
        <p14:creationId xmlns:p14="http://schemas.microsoft.com/office/powerpoint/2010/main" val="302789611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Shavuot 2026 Pentacostal = Shavuotnik</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21, 2026 5786</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10314185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Shavuot 2026 Pentacostal = Shavuotnik</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21, 2026 5786</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49737982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20326E-A56C-20CA-3803-6CBBB6971BDB}"/>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5BD2C1B1-E523-04E0-7736-4156D4E4614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Shavuot 2026 Pentacostal = Shavuotnik</a:t>
            </a:r>
          </a:p>
        </p:txBody>
      </p:sp>
      <p:sp>
        <p:nvSpPr>
          <p:cNvPr id="5" name="Rectangle 3">
            <a:extLst>
              <a:ext uri="{FF2B5EF4-FFF2-40B4-BE49-F238E27FC236}">
                <a16:creationId xmlns:a16="http://schemas.microsoft.com/office/drawing/2014/main" id="{39FAA9E3-5C4B-9C14-0C53-8B6BD188A262}"/>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May 21, 2026 5786</a:t>
            </a:r>
          </a:p>
        </p:txBody>
      </p:sp>
      <p:sp>
        <p:nvSpPr>
          <p:cNvPr id="6" name="Rectangle 7">
            <a:extLst>
              <a:ext uri="{FF2B5EF4-FFF2-40B4-BE49-F238E27FC236}">
                <a16:creationId xmlns:a16="http://schemas.microsoft.com/office/drawing/2014/main" id="{249B4EE6-1176-B784-A567-4CFA2F1CB673}"/>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CBB151B-2DDD-30F2-D766-C1C9C6B4D892}"/>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F6B2E950-FE71-9D4A-00E9-867774F4AB33}"/>
              </a:ext>
            </a:extLst>
          </p:cNvPr>
          <p:cNvSpPr>
            <a:spLocks noGrp="1" noChangeArrowheads="1"/>
          </p:cNvSpPr>
          <p:nvPr>
            <p:ph type="body" idx="1"/>
          </p:nvPr>
        </p:nvSpPr>
        <p:spPr>
          <a:xfrm>
            <a:off x="152400" y="4114800"/>
            <a:ext cx="6553200" cy="4876800"/>
          </a:xfrm>
        </p:spPr>
        <p:txBody>
          <a:bodyPr/>
          <a:lstStyle/>
          <a:p>
            <a:pPr algn="l"/>
            <a:r>
              <a:rPr lang="en-US" altLang="en-US" dirty="0"/>
              <a:t>Again, repeated in Bamidbar/ Nu Shavuot as wheat grain celebration</a:t>
            </a:r>
          </a:p>
        </p:txBody>
      </p:sp>
      <p:cxnSp>
        <p:nvCxnSpPr>
          <p:cNvPr id="3" name="Straight Connector 2">
            <a:extLst>
              <a:ext uri="{FF2B5EF4-FFF2-40B4-BE49-F238E27FC236}">
                <a16:creationId xmlns:a16="http://schemas.microsoft.com/office/drawing/2014/main" id="{C16F2409-1E74-C988-D5D6-749E2B516977}"/>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368330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74BF31-7290-9130-C710-182F395F8592}"/>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0A20E448-AE16-FF35-E198-AEC46BBAF252}"/>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Shavuot 2026 Pentacostal = Shavuotnik</a:t>
            </a:r>
          </a:p>
        </p:txBody>
      </p:sp>
      <p:sp>
        <p:nvSpPr>
          <p:cNvPr id="5" name="Rectangle 3">
            <a:extLst>
              <a:ext uri="{FF2B5EF4-FFF2-40B4-BE49-F238E27FC236}">
                <a16:creationId xmlns:a16="http://schemas.microsoft.com/office/drawing/2014/main" id="{A89876AD-74A1-B358-72FF-27DB2296D98D}"/>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May 21, 2026 5786</a:t>
            </a:r>
          </a:p>
        </p:txBody>
      </p:sp>
      <p:sp>
        <p:nvSpPr>
          <p:cNvPr id="6" name="Rectangle 7">
            <a:extLst>
              <a:ext uri="{FF2B5EF4-FFF2-40B4-BE49-F238E27FC236}">
                <a16:creationId xmlns:a16="http://schemas.microsoft.com/office/drawing/2014/main" id="{582CA7AA-80C3-1FED-A5D9-83A16CF33031}"/>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D88020E0-BF85-4A04-038E-0E5AB507D58F}"/>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FCA853AB-AB1B-1587-E19E-333D9787E1C3}"/>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7838E3CB-8A54-5C40-75C2-7F44E8765341}"/>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136728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D55BDA-7D9B-6DE5-AB40-5B945256809A}"/>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7FE618D2-5B34-B7FC-52CD-1AB273935A3E}"/>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Shavuot 2026 Pentacostal = Shavuotnik</a:t>
            </a:r>
          </a:p>
        </p:txBody>
      </p:sp>
      <p:sp>
        <p:nvSpPr>
          <p:cNvPr id="5" name="Rectangle 3">
            <a:extLst>
              <a:ext uri="{FF2B5EF4-FFF2-40B4-BE49-F238E27FC236}">
                <a16:creationId xmlns:a16="http://schemas.microsoft.com/office/drawing/2014/main" id="{D4620C9A-7441-FAD1-ACFD-5261E94711AA}"/>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May 21, 2026 5786</a:t>
            </a:r>
          </a:p>
        </p:txBody>
      </p:sp>
      <p:sp>
        <p:nvSpPr>
          <p:cNvPr id="6" name="Rectangle 7">
            <a:extLst>
              <a:ext uri="{FF2B5EF4-FFF2-40B4-BE49-F238E27FC236}">
                <a16:creationId xmlns:a16="http://schemas.microsoft.com/office/drawing/2014/main" id="{AAB9AADB-ED51-E9C1-21E7-BAF1300BE23C}"/>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2E6280A2-96BB-6089-1A12-037994CC191D}"/>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C7A45A61-A7DC-6D7D-D778-78FC687B95A0}"/>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D8BE6515-B702-72CF-B4C6-5F5D026EC5F2}"/>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45102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Shavuot 2026 Pentacostal = Shavuotnik</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21, 2026 5786</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I think I have a Ruakh download on the size of the loaves.</a:t>
            </a:r>
          </a:p>
          <a:p>
            <a:r>
              <a:rPr lang="en-US" altLang="en-US" dirty="0">
                <a:cs typeface="Vilna" pitchFamily="2" charset="-79"/>
              </a:rPr>
              <a:t>Two tenths deal?  = one gallon</a:t>
            </a:r>
          </a:p>
          <a:p>
            <a:r>
              <a:rPr lang="en-US" altLang="en-US" dirty="0">
                <a:cs typeface="Vilna" pitchFamily="2" charset="-79"/>
              </a:rPr>
              <a:t>waving-two loaves made with one gallon of fine flour, baked with leaven -as firstfruits for ADONI</a:t>
            </a:r>
            <a:r>
              <a:rPr lang="en-US" altLang="en-US" sz="1600" dirty="0">
                <a:cs typeface="Vilna" pitchFamily="2" charset="-79"/>
              </a:rPr>
              <a:t>.  </a:t>
            </a:r>
          </a:p>
          <a:p>
            <a:r>
              <a:rPr lang="en-US" altLang="en-US" dirty="0">
                <a:cs typeface="Vilna" pitchFamily="2" charset="-79"/>
              </a:rPr>
              <a:t>Dawn’s hallah 3 cups</a:t>
            </a:r>
            <a:r>
              <a:rPr lang="en-US" altLang="en-US" dirty="0">
                <a:solidFill>
                  <a:schemeClr val="bg1"/>
                </a:solidFill>
                <a:cs typeface="Vilna" pitchFamily="2" charset="-79"/>
              </a:rPr>
              <a:t>.</a:t>
            </a:r>
            <a:r>
              <a:rPr lang="en-US" altLang="en-US" sz="1600" dirty="0">
                <a:solidFill>
                  <a:schemeClr val="bg1"/>
                </a:solidFill>
                <a:cs typeface="Vilna" pitchFamily="2" charset="-79"/>
              </a:rPr>
              <a:t>  Gallon is 16 cups.  5x</a:t>
            </a:r>
          </a:p>
          <a:p>
            <a:r>
              <a:rPr lang="en-US" altLang="en-US" dirty="0"/>
              <a:t>each loaf or cake, according to Maimonides </a:t>
            </a:r>
            <a:r>
              <a:rPr lang="en-US" altLang="en-US" dirty="0">
                <a:hlinkClick r:id="rId3"/>
              </a:rPr>
              <a:t>F23</a:t>
            </a:r>
            <a:r>
              <a:rPr lang="en-US" altLang="en-US" dirty="0"/>
              <a:t>, was seven hands' breadths long [21”] four hands' breadths broad [12”], and four fingers high: </a:t>
            </a:r>
            <a:r>
              <a:rPr lang="fi-FI" altLang="en-US" dirty="0"/>
              <a:t>Hilchot Tamidin c. 8. sect. 10.</a:t>
            </a:r>
            <a:endParaRPr lang="en-US" altLang="en-US" dirty="0"/>
          </a:p>
          <a:p>
            <a:r>
              <a:rPr lang="en-US" altLang="en-US" dirty="0"/>
              <a:t>28” long 16” wide x 4”</a:t>
            </a:r>
          </a:p>
          <a:p>
            <a:endParaRPr lang="en-US" altLang="en-US" dirty="0"/>
          </a:p>
        </p:txBody>
      </p:sp>
    </p:spTree>
    <p:extLst>
      <p:ext uri="{BB962C8B-B14F-4D97-AF65-F5344CB8AC3E}">
        <p14:creationId xmlns:p14="http://schemas.microsoft.com/office/powerpoint/2010/main" val="92732399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A6AF24-4CE6-46AC-1F9C-0A2F468F80AC}"/>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11E11982-A82A-67CB-904F-A22992A334AD}"/>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Shavuot 2026 Pentacostal = Shavuotnik</a:t>
            </a:r>
          </a:p>
        </p:txBody>
      </p:sp>
      <p:sp>
        <p:nvSpPr>
          <p:cNvPr id="5" name="Rectangle 3">
            <a:extLst>
              <a:ext uri="{FF2B5EF4-FFF2-40B4-BE49-F238E27FC236}">
                <a16:creationId xmlns:a16="http://schemas.microsoft.com/office/drawing/2014/main" id="{44A874B0-AC9F-D77B-5CDC-D5D092AFC1A0}"/>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May 21, 2026 5786</a:t>
            </a:r>
          </a:p>
        </p:txBody>
      </p:sp>
      <p:sp>
        <p:nvSpPr>
          <p:cNvPr id="6" name="Rectangle 7">
            <a:extLst>
              <a:ext uri="{FF2B5EF4-FFF2-40B4-BE49-F238E27FC236}">
                <a16:creationId xmlns:a16="http://schemas.microsoft.com/office/drawing/2014/main" id="{CEE6E8DA-96FE-72D3-34D0-5BFEB0D1A657}"/>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2B9EDBD-1FF8-FACF-AFA8-54C132B4B32C}"/>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0DBC5009-C4AF-CAFA-27D2-79AAF50F4BEB}"/>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90A92648-215C-1204-BAF3-DD00FF191B4F}"/>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694139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270569-C656-341F-8FC0-CB6A6AF0DA52}"/>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6FB6B656-CD90-9CD0-FB43-475F9E8D824F}"/>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Shavuot 2026 Pentacostal = Shavuotnik</a:t>
            </a:r>
          </a:p>
        </p:txBody>
      </p:sp>
      <p:sp>
        <p:nvSpPr>
          <p:cNvPr id="5" name="Rectangle 3">
            <a:extLst>
              <a:ext uri="{FF2B5EF4-FFF2-40B4-BE49-F238E27FC236}">
                <a16:creationId xmlns:a16="http://schemas.microsoft.com/office/drawing/2014/main" id="{0ED7F594-4DF8-9BDD-FF04-EF32E57A715F}"/>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May 21, 2026 5786</a:t>
            </a:r>
          </a:p>
        </p:txBody>
      </p:sp>
      <p:sp>
        <p:nvSpPr>
          <p:cNvPr id="6" name="Rectangle 7">
            <a:extLst>
              <a:ext uri="{FF2B5EF4-FFF2-40B4-BE49-F238E27FC236}">
                <a16:creationId xmlns:a16="http://schemas.microsoft.com/office/drawing/2014/main" id="{5B1DF96C-87A5-1F2C-FFD7-6148AE20562B}"/>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82AD3950-4DE9-500C-0BB4-F290515B5835}"/>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68A612F0-6FC2-6F5C-0917-456526C41788}"/>
              </a:ext>
            </a:extLst>
          </p:cNvPr>
          <p:cNvSpPr>
            <a:spLocks noGrp="1" noChangeArrowheads="1"/>
          </p:cNvSpPr>
          <p:nvPr>
            <p:ph type="body" idx="1"/>
          </p:nvPr>
        </p:nvSpPr>
        <p:spPr>
          <a:xfrm>
            <a:off x="152400" y="4114800"/>
            <a:ext cx="6553200" cy="4876800"/>
          </a:xfrm>
        </p:spPr>
        <p:txBody>
          <a:bodyPr/>
          <a:lstStyle/>
          <a:p>
            <a:pPr algn="l"/>
            <a:r>
              <a:rPr lang="en-US" altLang="en-US" dirty="0"/>
              <a:t>Even if outside of Israel, Shavuot is a holy day.  No work.  In this case Friday.  Extended in the diaspora for no Biblical command, but calendar uncertainty, to two days in the Diaspora.</a:t>
            </a:r>
          </a:p>
        </p:txBody>
      </p:sp>
      <p:cxnSp>
        <p:nvCxnSpPr>
          <p:cNvPr id="3" name="Straight Connector 2">
            <a:extLst>
              <a:ext uri="{FF2B5EF4-FFF2-40B4-BE49-F238E27FC236}">
                <a16:creationId xmlns:a16="http://schemas.microsoft.com/office/drawing/2014/main" id="{65A09004-285D-1B9B-0E32-489CC61DBA26}"/>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380174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6F1960-DD50-8A2F-526F-A3FF838718D7}"/>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9F22F228-7C58-22E0-EDC1-3BB0B33A5A3F}"/>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Shavuot 2026 Pentacostal = Shavuotnik</a:t>
            </a:r>
          </a:p>
        </p:txBody>
      </p:sp>
      <p:sp>
        <p:nvSpPr>
          <p:cNvPr id="5" name="Rectangle 3">
            <a:extLst>
              <a:ext uri="{FF2B5EF4-FFF2-40B4-BE49-F238E27FC236}">
                <a16:creationId xmlns:a16="http://schemas.microsoft.com/office/drawing/2014/main" id="{02689D0C-2736-8F31-C5FF-9B5754E11AD0}"/>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May 21, 2026 5786</a:t>
            </a:r>
          </a:p>
        </p:txBody>
      </p:sp>
      <p:sp>
        <p:nvSpPr>
          <p:cNvPr id="6" name="Rectangle 7">
            <a:extLst>
              <a:ext uri="{FF2B5EF4-FFF2-40B4-BE49-F238E27FC236}">
                <a16:creationId xmlns:a16="http://schemas.microsoft.com/office/drawing/2014/main" id="{F2C0BC12-2857-E13E-9816-1F8020D12641}"/>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471B0CEC-6B2F-1993-FF67-74F8E25E89AE}"/>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AC3D55AD-1412-31FF-B135-A7D7EA67C71E}"/>
              </a:ext>
            </a:extLst>
          </p:cNvPr>
          <p:cNvSpPr>
            <a:spLocks noGrp="1" noChangeArrowheads="1"/>
          </p:cNvSpPr>
          <p:nvPr>
            <p:ph type="body" idx="1"/>
          </p:nvPr>
        </p:nvSpPr>
        <p:spPr>
          <a:xfrm>
            <a:off x="152400" y="4114800"/>
            <a:ext cx="6553200" cy="4876800"/>
          </a:xfrm>
        </p:spPr>
        <p:txBody>
          <a:bodyPr/>
          <a:lstStyle/>
          <a:p>
            <a:pPr algn="l"/>
            <a:r>
              <a:rPr lang="en-US" altLang="en-US" dirty="0"/>
              <a:t>In the section about Shavuot grain is the command about gleaning.   Hence the book of Ruth at this time.  We read in it’s entirety Thursday at the close of the evening.</a:t>
            </a:r>
          </a:p>
        </p:txBody>
      </p:sp>
      <p:cxnSp>
        <p:nvCxnSpPr>
          <p:cNvPr id="3" name="Straight Connector 2">
            <a:extLst>
              <a:ext uri="{FF2B5EF4-FFF2-40B4-BE49-F238E27FC236}">
                <a16:creationId xmlns:a16="http://schemas.microsoft.com/office/drawing/2014/main" id="{5193BFCD-3ABC-9394-2463-B5B18EB6A620}"/>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52445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6C148E-FBE4-6EDF-175E-BC203133F36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C6A5BDE5-0699-5A9B-9E83-C8760AD8FFBC}"/>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Shavuot 2026 Pentacostal = Shavuotnik</a:t>
            </a:r>
          </a:p>
        </p:txBody>
      </p:sp>
      <p:sp>
        <p:nvSpPr>
          <p:cNvPr id="5" name="Rectangle 3">
            <a:extLst>
              <a:ext uri="{FF2B5EF4-FFF2-40B4-BE49-F238E27FC236}">
                <a16:creationId xmlns:a16="http://schemas.microsoft.com/office/drawing/2014/main" id="{2ACD4A9F-5CED-BFBA-EA9C-CC00393D1E50}"/>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May 21, 2026 5786</a:t>
            </a:r>
          </a:p>
        </p:txBody>
      </p:sp>
      <p:sp>
        <p:nvSpPr>
          <p:cNvPr id="6" name="Rectangle 7">
            <a:extLst>
              <a:ext uri="{FF2B5EF4-FFF2-40B4-BE49-F238E27FC236}">
                <a16:creationId xmlns:a16="http://schemas.microsoft.com/office/drawing/2014/main" id="{A9705A60-986D-3A8E-8705-7CEAF7766ED4}"/>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B52DC251-5A84-C689-39FA-C95BCFD0766F}"/>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39A54E0C-C417-1050-0653-5E5DEBD9E36D}"/>
              </a:ext>
            </a:extLst>
          </p:cNvPr>
          <p:cNvSpPr>
            <a:spLocks noGrp="1" noChangeArrowheads="1"/>
          </p:cNvSpPr>
          <p:nvPr>
            <p:ph type="body" idx="1"/>
          </p:nvPr>
        </p:nvSpPr>
        <p:spPr>
          <a:xfrm>
            <a:off x="152400" y="4114800"/>
            <a:ext cx="6553200" cy="4876800"/>
          </a:xfrm>
        </p:spPr>
        <p:txBody>
          <a:bodyPr/>
          <a:lstStyle/>
          <a:p>
            <a:pPr algn="l"/>
            <a:r>
              <a:rPr lang="en-US" altLang="en-US" dirty="0"/>
              <a:t>https://anglo-list.com/shavuot-jokes/</a:t>
            </a:r>
          </a:p>
        </p:txBody>
      </p:sp>
      <p:cxnSp>
        <p:nvCxnSpPr>
          <p:cNvPr id="3" name="Straight Connector 2">
            <a:extLst>
              <a:ext uri="{FF2B5EF4-FFF2-40B4-BE49-F238E27FC236}">
                <a16:creationId xmlns:a16="http://schemas.microsoft.com/office/drawing/2014/main" id="{1C937EB3-CF81-4141-68A9-30ACB472E997}"/>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649769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8C4221-A0DE-DD5B-D8BB-956A50C8BE94}"/>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2D3C3070-B7AB-DA80-2DCB-913805131617}"/>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Shavuot 2026 Pentacostal = Shavuotnik</a:t>
            </a:r>
          </a:p>
        </p:txBody>
      </p:sp>
      <p:sp>
        <p:nvSpPr>
          <p:cNvPr id="5" name="Rectangle 3">
            <a:extLst>
              <a:ext uri="{FF2B5EF4-FFF2-40B4-BE49-F238E27FC236}">
                <a16:creationId xmlns:a16="http://schemas.microsoft.com/office/drawing/2014/main" id="{89A8EA94-4C9C-CD54-D851-CC9FC56F0E87}"/>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May 21, 2026 5786</a:t>
            </a:r>
          </a:p>
        </p:txBody>
      </p:sp>
      <p:sp>
        <p:nvSpPr>
          <p:cNvPr id="6" name="Rectangle 7">
            <a:extLst>
              <a:ext uri="{FF2B5EF4-FFF2-40B4-BE49-F238E27FC236}">
                <a16:creationId xmlns:a16="http://schemas.microsoft.com/office/drawing/2014/main" id="{39208F94-E0CE-8040-053D-7F5BBA1A4F39}"/>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E9CA48E5-D51A-6A7F-CF8B-A7DC93F2910C}"/>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C27516E9-C8B2-8BE4-6671-086AEFED2208}"/>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F6A9E383-EC0E-A7F4-438C-D575795D855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363943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73EB97-0782-D00B-5423-C4A094B04269}"/>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3068C192-F9FE-042A-EDA5-307649F6B40C}"/>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Shavuot 2026 Pentacostal = Shavuotnik</a:t>
            </a:r>
          </a:p>
        </p:txBody>
      </p:sp>
      <p:sp>
        <p:nvSpPr>
          <p:cNvPr id="5" name="Rectangle 3">
            <a:extLst>
              <a:ext uri="{FF2B5EF4-FFF2-40B4-BE49-F238E27FC236}">
                <a16:creationId xmlns:a16="http://schemas.microsoft.com/office/drawing/2014/main" id="{F1B1D9B7-8F54-939D-0BF0-1551E6692246}"/>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May 21, 2026 5786</a:t>
            </a:r>
          </a:p>
        </p:txBody>
      </p:sp>
      <p:sp>
        <p:nvSpPr>
          <p:cNvPr id="6" name="Rectangle 7">
            <a:extLst>
              <a:ext uri="{FF2B5EF4-FFF2-40B4-BE49-F238E27FC236}">
                <a16:creationId xmlns:a16="http://schemas.microsoft.com/office/drawing/2014/main" id="{227AC6A8-8037-DA09-5C8B-1331F87C962F}"/>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164A0317-25AF-2347-511B-830BA959477E}"/>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E2FBE015-B098-1CA9-5C98-CE8B5CC57742}"/>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F1F3E8E2-0CA0-6EC6-8DFE-3C1D90576F06}"/>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373360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D41557-D058-B97C-3F84-1220D5069515}"/>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0135C46E-DB69-7929-D45B-6E275F22870F}"/>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Shavuot 2026 Pentacostal = Shavuotnik</a:t>
            </a:r>
          </a:p>
        </p:txBody>
      </p:sp>
      <p:sp>
        <p:nvSpPr>
          <p:cNvPr id="5" name="Rectangle 3">
            <a:extLst>
              <a:ext uri="{FF2B5EF4-FFF2-40B4-BE49-F238E27FC236}">
                <a16:creationId xmlns:a16="http://schemas.microsoft.com/office/drawing/2014/main" id="{2094ACCE-6458-1D4F-A51A-1ED7044848B9}"/>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May 21, 2026 5786</a:t>
            </a:r>
          </a:p>
        </p:txBody>
      </p:sp>
      <p:sp>
        <p:nvSpPr>
          <p:cNvPr id="6" name="Rectangle 7">
            <a:extLst>
              <a:ext uri="{FF2B5EF4-FFF2-40B4-BE49-F238E27FC236}">
                <a16:creationId xmlns:a16="http://schemas.microsoft.com/office/drawing/2014/main" id="{76BFC661-AA99-019A-F9A2-7E3B42601B1C}"/>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7A1EB4DD-DFBB-869D-3AA7-E5526FC5F286}"/>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6C792707-8889-95EB-70CA-67CB84D1F687}"/>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7C942815-C1B6-492B-0206-DED8741924FF}"/>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540583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238383-6D49-9980-C0EB-F93C584A28D8}"/>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64849B6C-30D9-2547-1056-014A45A8CB8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Shavuot 2026 Pentacostal = Shavuotnik</a:t>
            </a:r>
          </a:p>
        </p:txBody>
      </p:sp>
      <p:sp>
        <p:nvSpPr>
          <p:cNvPr id="5" name="Rectangle 3">
            <a:extLst>
              <a:ext uri="{FF2B5EF4-FFF2-40B4-BE49-F238E27FC236}">
                <a16:creationId xmlns:a16="http://schemas.microsoft.com/office/drawing/2014/main" id="{AC8550AB-17D6-7793-FB0F-0E182BC48302}"/>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May 21, 2026 5786</a:t>
            </a:r>
          </a:p>
        </p:txBody>
      </p:sp>
      <p:sp>
        <p:nvSpPr>
          <p:cNvPr id="6" name="Rectangle 7">
            <a:extLst>
              <a:ext uri="{FF2B5EF4-FFF2-40B4-BE49-F238E27FC236}">
                <a16:creationId xmlns:a16="http://schemas.microsoft.com/office/drawing/2014/main" id="{E1124BB6-207F-9F65-E614-EE630924C098}"/>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9EB8CDB5-A518-C88F-9A29-3B2A486ED625}"/>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5A64B68A-C369-A231-BD32-CD2D2FDB7640}"/>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DAA4BAE7-F150-4F87-9212-4B1208934010}"/>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063212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3E5866-30E1-47B0-E459-A2804C1ADD05}"/>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328EC676-49C9-2F9E-5A72-013A11A89B0C}"/>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Shavuot 2026 Pentacostal = Shavuotnik</a:t>
            </a:r>
          </a:p>
        </p:txBody>
      </p:sp>
      <p:sp>
        <p:nvSpPr>
          <p:cNvPr id="5" name="Rectangle 3">
            <a:extLst>
              <a:ext uri="{FF2B5EF4-FFF2-40B4-BE49-F238E27FC236}">
                <a16:creationId xmlns:a16="http://schemas.microsoft.com/office/drawing/2014/main" id="{92B818DA-9FCD-6735-D0AA-AC3E5C6B9655}"/>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May 21, 2026 5786</a:t>
            </a:r>
          </a:p>
        </p:txBody>
      </p:sp>
      <p:sp>
        <p:nvSpPr>
          <p:cNvPr id="6" name="Rectangle 7">
            <a:extLst>
              <a:ext uri="{FF2B5EF4-FFF2-40B4-BE49-F238E27FC236}">
                <a16:creationId xmlns:a16="http://schemas.microsoft.com/office/drawing/2014/main" id="{9AEBD1F5-43BE-D9D5-CE3E-47E8E35A1167}"/>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781E4DE4-B5D7-A262-1A7F-B08AABC35526}"/>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52065403-CC2C-C255-7999-06E109950012}"/>
              </a:ext>
            </a:extLst>
          </p:cNvPr>
          <p:cNvSpPr>
            <a:spLocks noGrp="1" noChangeArrowheads="1"/>
          </p:cNvSpPr>
          <p:nvPr>
            <p:ph type="body" idx="1"/>
          </p:nvPr>
        </p:nvSpPr>
        <p:spPr>
          <a:xfrm>
            <a:off x="152400" y="4114800"/>
            <a:ext cx="6553200" cy="4876800"/>
          </a:xfrm>
        </p:spPr>
        <p:txBody>
          <a:bodyPr/>
          <a:lstStyle/>
          <a:p>
            <a:pPr algn="l"/>
            <a:r>
              <a:rPr lang="en-US" altLang="en-US" dirty="0"/>
              <a:t>https://en.wikipedia.org/wiki/Shavuot</a:t>
            </a:r>
          </a:p>
        </p:txBody>
      </p:sp>
      <p:cxnSp>
        <p:nvCxnSpPr>
          <p:cNvPr id="3" name="Straight Connector 2">
            <a:extLst>
              <a:ext uri="{FF2B5EF4-FFF2-40B4-BE49-F238E27FC236}">
                <a16:creationId xmlns:a16="http://schemas.microsoft.com/office/drawing/2014/main" id="{57C7E0B5-725A-3BC2-51A6-D48D4CAE286F}"/>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279424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A06677-9E86-6357-616D-414B49DEC617}"/>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C27D4176-2224-F31D-E9E2-0507FDA4473B}"/>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Shavuot 2026 Pentacostal = Shavuotnik</a:t>
            </a:r>
          </a:p>
        </p:txBody>
      </p:sp>
      <p:sp>
        <p:nvSpPr>
          <p:cNvPr id="5" name="Rectangle 3">
            <a:extLst>
              <a:ext uri="{FF2B5EF4-FFF2-40B4-BE49-F238E27FC236}">
                <a16:creationId xmlns:a16="http://schemas.microsoft.com/office/drawing/2014/main" id="{3E6761BE-FFAC-CE35-9C7E-23B7E7B8D09B}"/>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May 21, 2026 5786</a:t>
            </a:r>
          </a:p>
        </p:txBody>
      </p:sp>
      <p:sp>
        <p:nvSpPr>
          <p:cNvPr id="6" name="Rectangle 7">
            <a:extLst>
              <a:ext uri="{FF2B5EF4-FFF2-40B4-BE49-F238E27FC236}">
                <a16:creationId xmlns:a16="http://schemas.microsoft.com/office/drawing/2014/main" id="{22206EAA-972C-0C9B-3E88-A0E0997DB95B}"/>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9B8E23CD-FEF0-9BAE-8A1B-CD7613FBF252}"/>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FC0C0059-99B2-6688-CA76-5F39DD3B6968}"/>
              </a:ext>
            </a:extLst>
          </p:cNvPr>
          <p:cNvSpPr>
            <a:spLocks noGrp="1" noChangeArrowheads="1"/>
          </p:cNvSpPr>
          <p:nvPr>
            <p:ph type="body" idx="1"/>
          </p:nvPr>
        </p:nvSpPr>
        <p:spPr>
          <a:xfrm>
            <a:off x="152400" y="4114800"/>
            <a:ext cx="6553200" cy="4876800"/>
          </a:xfrm>
        </p:spPr>
        <p:txBody>
          <a:bodyPr/>
          <a:lstStyle/>
          <a:p>
            <a:pPr algn="l"/>
            <a:r>
              <a:rPr lang="en-US" altLang="en-US" dirty="0"/>
              <a:t>https://en.wikipedia.org/wiki/Shavuot</a:t>
            </a:r>
          </a:p>
        </p:txBody>
      </p:sp>
      <p:cxnSp>
        <p:nvCxnSpPr>
          <p:cNvPr id="3" name="Straight Connector 2">
            <a:extLst>
              <a:ext uri="{FF2B5EF4-FFF2-40B4-BE49-F238E27FC236}">
                <a16:creationId xmlns:a16="http://schemas.microsoft.com/office/drawing/2014/main" id="{8CFA5198-DFB9-DECE-06D5-A33920FAF57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953409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08A41D-6E16-00EA-7C36-B181754B06D5}"/>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AE7D8702-99AF-55B2-DC71-5B5EBA3175D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Shavuot 2026 Pentacostal = Shavuotnik</a:t>
            </a:r>
          </a:p>
        </p:txBody>
      </p:sp>
      <p:sp>
        <p:nvSpPr>
          <p:cNvPr id="5" name="Rectangle 3">
            <a:extLst>
              <a:ext uri="{FF2B5EF4-FFF2-40B4-BE49-F238E27FC236}">
                <a16:creationId xmlns:a16="http://schemas.microsoft.com/office/drawing/2014/main" id="{85BB0881-6362-676B-81A9-458F1D1AFBB8}"/>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May 21, 2026 5786</a:t>
            </a:r>
          </a:p>
        </p:txBody>
      </p:sp>
      <p:sp>
        <p:nvSpPr>
          <p:cNvPr id="6" name="Rectangle 7">
            <a:extLst>
              <a:ext uri="{FF2B5EF4-FFF2-40B4-BE49-F238E27FC236}">
                <a16:creationId xmlns:a16="http://schemas.microsoft.com/office/drawing/2014/main" id="{30DF9862-C674-63F9-FF1A-C2B7C1971061}"/>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EA34177-B596-E194-82C7-FD8954755024}"/>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3937CB7-E909-B9E1-A1FC-F54ED069B3C6}"/>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05CC55B2-23C9-C8EC-6FD6-DDE0C232CE6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369771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94E795-531A-8C1C-D709-B569182D4B9D}"/>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6390890C-F1AB-AD03-D044-C55978A73740}"/>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Shavuot 2026 Pentacostal = Shavuotnik</a:t>
            </a:r>
          </a:p>
        </p:txBody>
      </p:sp>
      <p:sp>
        <p:nvSpPr>
          <p:cNvPr id="5" name="Rectangle 3">
            <a:extLst>
              <a:ext uri="{FF2B5EF4-FFF2-40B4-BE49-F238E27FC236}">
                <a16:creationId xmlns:a16="http://schemas.microsoft.com/office/drawing/2014/main" id="{94C57552-11D4-B961-D583-7CA5E2985AE6}"/>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May 21, 2026 5786</a:t>
            </a:r>
          </a:p>
        </p:txBody>
      </p:sp>
      <p:sp>
        <p:nvSpPr>
          <p:cNvPr id="6" name="Rectangle 7">
            <a:extLst>
              <a:ext uri="{FF2B5EF4-FFF2-40B4-BE49-F238E27FC236}">
                <a16:creationId xmlns:a16="http://schemas.microsoft.com/office/drawing/2014/main" id="{3C2FA672-BB6B-93A2-5F25-12D1ADB2948B}"/>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297D83AA-D9BD-38F6-1134-08E79700C7CB}"/>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10D3DDD9-F203-C8E9-4C98-D06CFE5CD121}"/>
              </a:ext>
            </a:extLst>
          </p:cNvPr>
          <p:cNvSpPr>
            <a:spLocks noGrp="1" noChangeArrowheads="1"/>
          </p:cNvSpPr>
          <p:nvPr>
            <p:ph type="body" idx="1"/>
          </p:nvPr>
        </p:nvSpPr>
        <p:spPr>
          <a:xfrm>
            <a:off x="152400" y="4114800"/>
            <a:ext cx="6553200" cy="4876800"/>
          </a:xfrm>
        </p:spPr>
        <p:txBody>
          <a:bodyPr/>
          <a:lstStyle/>
          <a:p>
            <a:pPr algn="l"/>
            <a:r>
              <a:rPr lang="en-US" altLang="en-US" dirty="0"/>
              <a:t>There is a whole Jewish culture of separating dairy and meat.  It is an expansion of scripture.  We don’t practice it except on Shavuot, to celebrate the giving of the word.  </a:t>
            </a:r>
          </a:p>
          <a:p>
            <a:pPr algn="l"/>
            <a:r>
              <a:rPr lang="en-US" altLang="en-US" dirty="0"/>
              <a:t>And on Pesakh, to focus on the lamb and the Lamb.  Lamb is meat.</a:t>
            </a:r>
          </a:p>
        </p:txBody>
      </p:sp>
      <p:cxnSp>
        <p:nvCxnSpPr>
          <p:cNvPr id="3" name="Straight Connector 2">
            <a:extLst>
              <a:ext uri="{FF2B5EF4-FFF2-40B4-BE49-F238E27FC236}">
                <a16:creationId xmlns:a16="http://schemas.microsoft.com/office/drawing/2014/main" id="{8BE898C5-0B54-05E1-619D-6D3DA4609ACE}"/>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428574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46AFB4-7C90-9393-E2E5-130B4C8733E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74DA64F-3992-F399-29ED-A327A9930538}"/>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Shavuot 2026 Pentacostal = Shavuotnik</a:t>
            </a:r>
          </a:p>
        </p:txBody>
      </p:sp>
      <p:sp>
        <p:nvSpPr>
          <p:cNvPr id="5" name="Rectangle 3">
            <a:extLst>
              <a:ext uri="{FF2B5EF4-FFF2-40B4-BE49-F238E27FC236}">
                <a16:creationId xmlns:a16="http://schemas.microsoft.com/office/drawing/2014/main" id="{D810381D-176D-02EE-8694-93E41E1AE3D4}"/>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May 21, 2026 5786</a:t>
            </a:r>
          </a:p>
        </p:txBody>
      </p:sp>
      <p:sp>
        <p:nvSpPr>
          <p:cNvPr id="6" name="Rectangle 7">
            <a:extLst>
              <a:ext uri="{FF2B5EF4-FFF2-40B4-BE49-F238E27FC236}">
                <a16:creationId xmlns:a16="http://schemas.microsoft.com/office/drawing/2014/main" id="{D964FE4E-4FC8-3969-3257-DE0CC2730126}"/>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AD8EDEA5-DE30-B1A3-E588-C5DD6E9116EC}"/>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4368EDED-C313-FA5D-2E06-0FB356C3B405}"/>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1822B85D-3B9F-0478-A8EE-6BB59B54B65B}"/>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904599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15A267-D1DB-6CDC-75FC-3A4455BD045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D948A21A-B3C6-C988-E9C4-B927042A9D29}"/>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Shavuot 2026 Pentacostal = Shavuotnik</a:t>
            </a:r>
          </a:p>
        </p:txBody>
      </p:sp>
      <p:sp>
        <p:nvSpPr>
          <p:cNvPr id="5" name="Rectangle 3">
            <a:extLst>
              <a:ext uri="{FF2B5EF4-FFF2-40B4-BE49-F238E27FC236}">
                <a16:creationId xmlns:a16="http://schemas.microsoft.com/office/drawing/2014/main" id="{4A3D1B42-18D8-1E57-212B-6583D6D99930}"/>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May 21, 2026 5786</a:t>
            </a:r>
          </a:p>
        </p:txBody>
      </p:sp>
      <p:sp>
        <p:nvSpPr>
          <p:cNvPr id="6" name="Rectangle 7">
            <a:extLst>
              <a:ext uri="{FF2B5EF4-FFF2-40B4-BE49-F238E27FC236}">
                <a16:creationId xmlns:a16="http://schemas.microsoft.com/office/drawing/2014/main" id="{CBCC1D87-2296-D613-DC89-FDFB7B27B2A6}"/>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AF44F515-E9D0-A2E8-3605-E93BB6338973}"/>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5231F49A-F18E-00F7-2654-970882E7F0A7}"/>
              </a:ext>
            </a:extLst>
          </p:cNvPr>
          <p:cNvSpPr>
            <a:spLocks noGrp="1" noChangeArrowheads="1"/>
          </p:cNvSpPr>
          <p:nvPr>
            <p:ph type="body" idx="1"/>
          </p:nvPr>
        </p:nvSpPr>
        <p:spPr>
          <a:xfrm>
            <a:off x="152400" y="4114800"/>
            <a:ext cx="6553200" cy="4876800"/>
          </a:xfrm>
        </p:spPr>
        <p:txBody>
          <a:bodyPr/>
          <a:lstStyle/>
          <a:p>
            <a:pPr algn="l"/>
            <a:r>
              <a:rPr lang="en-US" altLang="en-US" dirty="0"/>
              <a:t>Some stay for Torah study, some have Torah clubs.</a:t>
            </a:r>
          </a:p>
        </p:txBody>
      </p:sp>
      <p:cxnSp>
        <p:nvCxnSpPr>
          <p:cNvPr id="3" name="Straight Connector 2">
            <a:extLst>
              <a:ext uri="{FF2B5EF4-FFF2-40B4-BE49-F238E27FC236}">
                <a16:creationId xmlns:a16="http://schemas.microsoft.com/office/drawing/2014/main" id="{BE7B87D7-A4DC-07A2-E582-2B4B3754F389}"/>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07254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350F7C-F6B5-914D-2C9D-92E62F995353}"/>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A2D5FE9-610C-7D11-6D5F-C9CD243717DE}"/>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Shavuot 2026 Pentacostal = Shavuotnik</a:t>
            </a:r>
          </a:p>
        </p:txBody>
      </p:sp>
      <p:sp>
        <p:nvSpPr>
          <p:cNvPr id="5" name="Rectangle 3">
            <a:extLst>
              <a:ext uri="{FF2B5EF4-FFF2-40B4-BE49-F238E27FC236}">
                <a16:creationId xmlns:a16="http://schemas.microsoft.com/office/drawing/2014/main" id="{DF06C4A4-CFC8-4562-992E-990E808DC992}"/>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May 21, 2026 5786</a:t>
            </a:r>
          </a:p>
        </p:txBody>
      </p:sp>
      <p:sp>
        <p:nvSpPr>
          <p:cNvPr id="6" name="Rectangle 7">
            <a:extLst>
              <a:ext uri="{FF2B5EF4-FFF2-40B4-BE49-F238E27FC236}">
                <a16:creationId xmlns:a16="http://schemas.microsoft.com/office/drawing/2014/main" id="{47515B17-AFD1-5A92-D91B-16652004A309}"/>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927A19ED-8CC0-BEEF-1D83-6EDCA0A57320}"/>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F337294D-07A3-7E1C-122A-21BF5D294073}"/>
              </a:ext>
            </a:extLst>
          </p:cNvPr>
          <p:cNvSpPr>
            <a:spLocks noGrp="1" noChangeArrowheads="1"/>
          </p:cNvSpPr>
          <p:nvPr>
            <p:ph type="body" idx="1"/>
          </p:nvPr>
        </p:nvSpPr>
        <p:spPr>
          <a:xfrm>
            <a:off x="152400" y="4114800"/>
            <a:ext cx="6553200" cy="4876800"/>
          </a:xfrm>
        </p:spPr>
        <p:txBody>
          <a:bodyPr/>
          <a:lstStyle/>
          <a:p>
            <a:pPr algn="l"/>
            <a:r>
              <a:rPr lang="en-US" altLang="en-US" dirty="0"/>
              <a:t>https://anglo-list.com/shavuot-jokes/</a:t>
            </a:r>
          </a:p>
        </p:txBody>
      </p:sp>
      <p:cxnSp>
        <p:nvCxnSpPr>
          <p:cNvPr id="3" name="Straight Connector 2">
            <a:extLst>
              <a:ext uri="{FF2B5EF4-FFF2-40B4-BE49-F238E27FC236}">
                <a16:creationId xmlns:a16="http://schemas.microsoft.com/office/drawing/2014/main" id="{7332039F-825D-B302-ED67-7A2A227EF9FD}"/>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63779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868CFC-F7CC-2CD9-A795-D0E43C6C48F3}"/>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E75BCA2D-E85F-D0AA-3247-E336E6DD297D}"/>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Shavuot 2026 Pentacostal = Shavuotnik</a:t>
            </a:r>
          </a:p>
        </p:txBody>
      </p:sp>
      <p:sp>
        <p:nvSpPr>
          <p:cNvPr id="5" name="Rectangle 3">
            <a:extLst>
              <a:ext uri="{FF2B5EF4-FFF2-40B4-BE49-F238E27FC236}">
                <a16:creationId xmlns:a16="http://schemas.microsoft.com/office/drawing/2014/main" id="{1686AFE7-3816-FC3B-8BEE-D516602A3D0D}"/>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May 21, 2026 5786</a:t>
            </a:r>
          </a:p>
        </p:txBody>
      </p:sp>
      <p:sp>
        <p:nvSpPr>
          <p:cNvPr id="6" name="Rectangle 7">
            <a:extLst>
              <a:ext uri="{FF2B5EF4-FFF2-40B4-BE49-F238E27FC236}">
                <a16:creationId xmlns:a16="http://schemas.microsoft.com/office/drawing/2014/main" id="{80D5A9F8-F416-7533-C253-F48B46BA96C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6B4970AB-15A0-3CAE-7D5B-AF456CA4E616}"/>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638AB1AA-5D0F-16F3-2171-C939B34B9125}"/>
              </a:ext>
            </a:extLst>
          </p:cNvPr>
          <p:cNvSpPr>
            <a:spLocks noGrp="1" noChangeArrowheads="1"/>
          </p:cNvSpPr>
          <p:nvPr>
            <p:ph type="body" idx="1"/>
          </p:nvPr>
        </p:nvSpPr>
        <p:spPr>
          <a:xfrm>
            <a:off x="152400" y="4114800"/>
            <a:ext cx="6553200" cy="4876800"/>
          </a:xfrm>
        </p:spPr>
        <p:txBody>
          <a:bodyPr/>
          <a:lstStyle/>
          <a:p>
            <a:pPr algn="l"/>
            <a:r>
              <a:rPr lang="en-US" altLang="en-US" dirty="0"/>
              <a:t>Movie buddy at Rabbi’s Conf.  Brooklyn Polytech HS.</a:t>
            </a:r>
          </a:p>
          <a:p>
            <a:pPr algn="l"/>
            <a:r>
              <a:rPr lang="en-US" altLang="en-US" dirty="0"/>
              <a:t>I’m urging all of us to take this class, to commit Tuesday nights, forever.  Newcomers, old timers, staff.</a:t>
            </a:r>
          </a:p>
        </p:txBody>
      </p:sp>
      <p:cxnSp>
        <p:nvCxnSpPr>
          <p:cNvPr id="3" name="Straight Connector 2">
            <a:extLst>
              <a:ext uri="{FF2B5EF4-FFF2-40B4-BE49-F238E27FC236}">
                <a16:creationId xmlns:a16="http://schemas.microsoft.com/office/drawing/2014/main" id="{17F6E39D-F0F4-3F04-30B3-2104B2FBB695}"/>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480582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F39895-B1B0-7228-CD0C-ACB6599DDDC9}"/>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A248F0C7-1DC0-3FBC-9894-F7B1281CE5A9}"/>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Shavuot 2026 Pentacostal = Shavuotnik</a:t>
            </a:r>
          </a:p>
        </p:txBody>
      </p:sp>
      <p:sp>
        <p:nvSpPr>
          <p:cNvPr id="5" name="Rectangle 3">
            <a:extLst>
              <a:ext uri="{FF2B5EF4-FFF2-40B4-BE49-F238E27FC236}">
                <a16:creationId xmlns:a16="http://schemas.microsoft.com/office/drawing/2014/main" id="{4AD0720E-36CE-94C4-CB0B-B14DFEF818C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May 21, 2026 5786</a:t>
            </a:r>
          </a:p>
        </p:txBody>
      </p:sp>
      <p:sp>
        <p:nvSpPr>
          <p:cNvPr id="6" name="Rectangle 7">
            <a:extLst>
              <a:ext uri="{FF2B5EF4-FFF2-40B4-BE49-F238E27FC236}">
                <a16:creationId xmlns:a16="http://schemas.microsoft.com/office/drawing/2014/main" id="{A0526A41-9D6E-0C44-40A3-F7D9F6609074}"/>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759223E-002F-A6B3-71C9-85E96E23C6B4}"/>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C7178DD6-0D23-F55A-FC5F-87AB0B67FB97}"/>
              </a:ext>
            </a:extLst>
          </p:cNvPr>
          <p:cNvSpPr>
            <a:spLocks noGrp="1" noChangeArrowheads="1"/>
          </p:cNvSpPr>
          <p:nvPr>
            <p:ph type="body" idx="1"/>
          </p:nvPr>
        </p:nvSpPr>
        <p:spPr>
          <a:xfrm>
            <a:off x="152400" y="4114800"/>
            <a:ext cx="6553200" cy="4876800"/>
          </a:xfrm>
        </p:spPr>
        <p:txBody>
          <a:bodyPr/>
          <a:lstStyle/>
          <a:p>
            <a:r>
              <a:rPr lang="en-US" sz="2000" b="1" i="0" kern="1200" dirty="0">
                <a:solidFill>
                  <a:schemeClr val="tx1"/>
                </a:solidFill>
                <a:effectLst/>
                <a:latin typeface="Arial Rounded MT Bold" pitchFamily="34" charset="0"/>
                <a:ea typeface="+mn-ea"/>
                <a:cs typeface="Arial" charset="0"/>
              </a:rPr>
              <a:t>It is written by</a:t>
            </a:r>
            <a:r>
              <a:rPr lang="en-US" sz="2000" b="0" i="0" kern="1200" dirty="0">
                <a:solidFill>
                  <a:schemeClr val="tx1"/>
                </a:solidFill>
                <a:effectLst/>
                <a:latin typeface="Arial Rounded MT Bold" pitchFamily="34" charset="0"/>
                <a:ea typeface="+mn-ea"/>
                <a:cs typeface="Arial" charset="0"/>
              </a:rPr>
              <a:t> Rabbi Jim Appel who has been teaching this course in ongoing Tuesday night sessions for more than two decades.</a:t>
            </a:r>
          </a:p>
          <a:p>
            <a:r>
              <a:rPr lang="en-US" sz="2000" b="0" i="0" kern="1200" dirty="0">
                <a:solidFill>
                  <a:schemeClr val="tx1"/>
                </a:solidFill>
                <a:effectLst/>
                <a:latin typeface="Arial Rounded MT Bold" pitchFamily="34" charset="0"/>
                <a:ea typeface="+mn-ea"/>
                <a:cs typeface="Arial" charset="0"/>
              </a:rPr>
              <a:t>There are many astounding revelations and "Aha!" moments for the students. Your attitude toward your Savior and His Word will never be the same after studying this course! After all, He was born and lived as a Jew and all His disciples and apostles were Jewish.</a:t>
            </a:r>
          </a:p>
          <a:p>
            <a:pPr algn="l"/>
            <a:endParaRPr lang="en-US" altLang="en-US" dirty="0"/>
          </a:p>
        </p:txBody>
      </p:sp>
      <p:cxnSp>
        <p:nvCxnSpPr>
          <p:cNvPr id="3" name="Straight Connector 2">
            <a:extLst>
              <a:ext uri="{FF2B5EF4-FFF2-40B4-BE49-F238E27FC236}">
                <a16:creationId xmlns:a16="http://schemas.microsoft.com/office/drawing/2014/main" id="{6F2E1028-F8C2-C9D5-DE39-FA5795E7B2AD}"/>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228123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B02A13-888F-7AD6-7532-72BFADF7537B}"/>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A5F76800-8CE2-E58D-09D1-4D0376F4260D}"/>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Shavuot 2026 Pentacostal = Shavuotnik</a:t>
            </a:r>
          </a:p>
        </p:txBody>
      </p:sp>
      <p:sp>
        <p:nvSpPr>
          <p:cNvPr id="5" name="Rectangle 3">
            <a:extLst>
              <a:ext uri="{FF2B5EF4-FFF2-40B4-BE49-F238E27FC236}">
                <a16:creationId xmlns:a16="http://schemas.microsoft.com/office/drawing/2014/main" id="{7270ED28-7E70-E83A-C3CB-7E6712D78B65}"/>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May 21, 2026 5786</a:t>
            </a:r>
          </a:p>
        </p:txBody>
      </p:sp>
      <p:sp>
        <p:nvSpPr>
          <p:cNvPr id="6" name="Rectangle 7">
            <a:extLst>
              <a:ext uri="{FF2B5EF4-FFF2-40B4-BE49-F238E27FC236}">
                <a16:creationId xmlns:a16="http://schemas.microsoft.com/office/drawing/2014/main" id="{088121A0-6E30-99F2-BF42-017DADAE3B07}"/>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58740CD-7D83-528D-4968-EA5D4B9A86A1}"/>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E80D8EBF-F591-C2D1-4EBA-131121A58668}"/>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66CFAC51-77F5-2EAF-D043-EE4AE65276E6}"/>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553128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D8AFA0-3A04-BE6E-03AA-3A08027E20BC}"/>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68919F4-B681-4294-925D-B3BBF48B02E5}"/>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Shavuot 2026 Pentacostal = Shavuotnik</a:t>
            </a:r>
          </a:p>
        </p:txBody>
      </p:sp>
      <p:sp>
        <p:nvSpPr>
          <p:cNvPr id="5" name="Rectangle 3">
            <a:extLst>
              <a:ext uri="{FF2B5EF4-FFF2-40B4-BE49-F238E27FC236}">
                <a16:creationId xmlns:a16="http://schemas.microsoft.com/office/drawing/2014/main" id="{02B6BAE6-9A83-5EBE-2783-C93234ED431D}"/>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May 21, 2026 5786</a:t>
            </a:r>
          </a:p>
        </p:txBody>
      </p:sp>
      <p:sp>
        <p:nvSpPr>
          <p:cNvPr id="6" name="Rectangle 7">
            <a:extLst>
              <a:ext uri="{FF2B5EF4-FFF2-40B4-BE49-F238E27FC236}">
                <a16:creationId xmlns:a16="http://schemas.microsoft.com/office/drawing/2014/main" id="{07302247-7A66-1F04-E22D-B0409F9AA2A4}"/>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9E81F958-481D-77FA-70B2-349957ABE651}"/>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2E725743-7DD2-2714-8E64-29D00BC7F0B7}"/>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CCB42694-57AC-1807-D045-C1746EE6FB4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676943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0A4B26-E5F5-60F5-0206-F690265813E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DF03B297-9989-35CF-BF64-117F680AE90B}"/>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Shavuot 2026 Pentacostal = Shavuotnik</a:t>
            </a:r>
          </a:p>
        </p:txBody>
      </p:sp>
      <p:sp>
        <p:nvSpPr>
          <p:cNvPr id="5" name="Rectangle 3">
            <a:extLst>
              <a:ext uri="{FF2B5EF4-FFF2-40B4-BE49-F238E27FC236}">
                <a16:creationId xmlns:a16="http://schemas.microsoft.com/office/drawing/2014/main" id="{B65F0299-6A3A-0F3F-93B6-D9948A21E368}"/>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May 21, 2026 5786</a:t>
            </a:r>
          </a:p>
        </p:txBody>
      </p:sp>
      <p:sp>
        <p:nvSpPr>
          <p:cNvPr id="6" name="Rectangle 7">
            <a:extLst>
              <a:ext uri="{FF2B5EF4-FFF2-40B4-BE49-F238E27FC236}">
                <a16:creationId xmlns:a16="http://schemas.microsoft.com/office/drawing/2014/main" id="{C0076BB5-C967-D9F7-284A-68B0C0880DB4}"/>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A7A33DA0-F8FC-5817-E88E-0643C11C9069}"/>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A954C14E-495E-B1D4-71A5-78850DF345F0}"/>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88106DD0-122A-002E-E836-85684317A53F}"/>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279079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442EB3-BD73-6B98-AC33-B6FB62BD11C9}"/>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5D98A586-9D70-5A73-2A39-D31E5624110B}"/>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Shavuot 2026 Pentacostal = Shavuotnik</a:t>
            </a:r>
          </a:p>
        </p:txBody>
      </p:sp>
      <p:sp>
        <p:nvSpPr>
          <p:cNvPr id="5" name="Rectangle 3">
            <a:extLst>
              <a:ext uri="{FF2B5EF4-FFF2-40B4-BE49-F238E27FC236}">
                <a16:creationId xmlns:a16="http://schemas.microsoft.com/office/drawing/2014/main" id="{5735FA99-16BF-0C2D-4617-70D414581E57}"/>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May 21, 2026 5786</a:t>
            </a:r>
          </a:p>
        </p:txBody>
      </p:sp>
      <p:sp>
        <p:nvSpPr>
          <p:cNvPr id="6" name="Rectangle 7">
            <a:extLst>
              <a:ext uri="{FF2B5EF4-FFF2-40B4-BE49-F238E27FC236}">
                <a16:creationId xmlns:a16="http://schemas.microsoft.com/office/drawing/2014/main" id="{B7283740-2EE3-2BFA-9724-D0AA44CECB1F}"/>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45683B65-7B15-AFD8-F2EE-0E7A576CEEA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690579E3-5905-3684-8EBC-CED52168498A}"/>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19582D88-C7F5-053D-AFC2-C0B99F2F354F}"/>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396726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87DBE2-3D9C-D896-F95E-4198D53D4EDC}"/>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53D1606C-AA91-655C-B2DE-AB67016D33C0}"/>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Shavuot 2026 Pentacostal = Shavuotnik</a:t>
            </a:r>
          </a:p>
        </p:txBody>
      </p:sp>
      <p:sp>
        <p:nvSpPr>
          <p:cNvPr id="5" name="Rectangle 3">
            <a:extLst>
              <a:ext uri="{FF2B5EF4-FFF2-40B4-BE49-F238E27FC236}">
                <a16:creationId xmlns:a16="http://schemas.microsoft.com/office/drawing/2014/main" id="{F3CCAB22-9322-FCD9-8C29-867A74DFEE4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May 21, 2026 5786</a:t>
            </a:r>
          </a:p>
        </p:txBody>
      </p:sp>
      <p:sp>
        <p:nvSpPr>
          <p:cNvPr id="6" name="Rectangle 7">
            <a:extLst>
              <a:ext uri="{FF2B5EF4-FFF2-40B4-BE49-F238E27FC236}">
                <a16:creationId xmlns:a16="http://schemas.microsoft.com/office/drawing/2014/main" id="{9A585D8F-475D-46F1-FF26-146936EC47E3}"/>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A3F2DDC0-BEB0-58B2-A0F7-65716552E7BF}"/>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C00D8101-C062-E6EF-DFB0-311F35C9B3F7}"/>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D41E12D1-3FE9-F1DB-C919-4C090FAD0B08}"/>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752784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BDC30B-75CE-E8F0-B1B9-CA75929AEAEA}"/>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CC71A93D-4AD4-DA4B-BC84-B36E1ED3FCCB}"/>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Shavuot 2026 Pentacostal = Shavuotnik</a:t>
            </a:r>
          </a:p>
        </p:txBody>
      </p:sp>
      <p:sp>
        <p:nvSpPr>
          <p:cNvPr id="5" name="Rectangle 3">
            <a:extLst>
              <a:ext uri="{FF2B5EF4-FFF2-40B4-BE49-F238E27FC236}">
                <a16:creationId xmlns:a16="http://schemas.microsoft.com/office/drawing/2014/main" id="{73B684FD-2853-8CE8-AF3D-0173113BC289}"/>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May 21, 2026 5786</a:t>
            </a:r>
          </a:p>
        </p:txBody>
      </p:sp>
      <p:sp>
        <p:nvSpPr>
          <p:cNvPr id="6" name="Rectangle 7">
            <a:extLst>
              <a:ext uri="{FF2B5EF4-FFF2-40B4-BE49-F238E27FC236}">
                <a16:creationId xmlns:a16="http://schemas.microsoft.com/office/drawing/2014/main" id="{8B562D77-6A2E-F9C9-548C-A7C1509060D6}"/>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85B19FD1-7D5B-C07C-DED6-AC81981CB8FA}"/>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061255C5-948D-CB61-65BD-B08FDCFB0EC6}"/>
              </a:ext>
            </a:extLst>
          </p:cNvPr>
          <p:cNvSpPr>
            <a:spLocks noGrp="1" noChangeArrowheads="1"/>
          </p:cNvSpPr>
          <p:nvPr>
            <p:ph type="body" idx="1"/>
          </p:nvPr>
        </p:nvSpPr>
        <p:spPr>
          <a:xfrm>
            <a:off x="152400" y="4114800"/>
            <a:ext cx="6553200" cy="4876800"/>
          </a:xfrm>
        </p:spPr>
        <p:txBody>
          <a:bodyPr/>
          <a:lstStyle/>
          <a:p>
            <a:pPr algn="l"/>
            <a:r>
              <a:rPr lang="en-US" altLang="en-US" dirty="0"/>
              <a:t>His Presence.  That is what it is all about.  I love apologetics and logic and argument, but THIS is the reality!!</a:t>
            </a:r>
          </a:p>
        </p:txBody>
      </p:sp>
      <p:cxnSp>
        <p:nvCxnSpPr>
          <p:cNvPr id="3" name="Straight Connector 2">
            <a:extLst>
              <a:ext uri="{FF2B5EF4-FFF2-40B4-BE49-F238E27FC236}">
                <a16:creationId xmlns:a16="http://schemas.microsoft.com/office/drawing/2014/main" id="{B5C21074-64C6-4D30-9C8C-1B9434C0773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947735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89B143-2839-2FA0-BEEC-7926D06604C4}"/>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DAEE37A-7119-1075-A6F0-491991A0F84E}"/>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Shavuot 2026 Pentacostal = Shavuotnik</a:t>
            </a:r>
          </a:p>
        </p:txBody>
      </p:sp>
      <p:sp>
        <p:nvSpPr>
          <p:cNvPr id="5" name="Rectangle 3">
            <a:extLst>
              <a:ext uri="{FF2B5EF4-FFF2-40B4-BE49-F238E27FC236}">
                <a16:creationId xmlns:a16="http://schemas.microsoft.com/office/drawing/2014/main" id="{C81CD59B-45D5-9676-DCCD-6209775A0622}"/>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May 21, 2026 5786</a:t>
            </a:r>
          </a:p>
        </p:txBody>
      </p:sp>
      <p:sp>
        <p:nvSpPr>
          <p:cNvPr id="6" name="Rectangle 7">
            <a:extLst>
              <a:ext uri="{FF2B5EF4-FFF2-40B4-BE49-F238E27FC236}">
                <a16:creationId xmlns:a16="http://schemas.microsoft.com/office/drawing/2014/main" id="{2FA47E42-E6E8-5203-06BD-C3E78088ACC1}"/>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72F7F65C-065C-EA93-15C9-CD668D9F495C}"/>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A835D463-5D52-6DC9-3B42-2B9C2D655309}"/>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1D97847B-F78E-E17F-0EB7-E6B300597D3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674585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C0FB25-1478-D4EE-E703-1E31864D0982}"/>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05A7792E-1AFE-B362-5A05-A937A512ECAC}"/>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Shavuot 2026 Pentacostal = Shavuotnik</a:t>
            </a:r>
          </a:p>
        </p:txBody>
      </p:sp>
      <p:sp>
        <p:nvSpPr>
          <p:cNvPr id="5" name="Rectangle 3">
            <a:extLst>
              <a:ext uri="{FF2B5EF4-FFF2-40B4-BE49-F238E27FC236}">
                <a16:creationId xmlns:a16="http://schemas.microsoft.com/office/drawing/2014/main" id="{8FB6571D-3AE8-BF5D-D8D2-ACC6AB7BBAEE}"/>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May 21, 2026 5786</a:t>
            </a:r>
          </a:p>
        </p:txBody>
      </p:sp>
      <p:sp>
        <p:nvSpPr>
          <p:cNvPr id="6" name="Rectangle 7">
            <a:extLst>
              <a:ext uri="{FF2B5EF4-FFF2-40B4-BE49-F238E27FC236}">
                <a16:creationId xmlns:a16="http://schemas.microsoft.com/office/drawing/2014/main" id="{170113C0-2B30-84E0-97FC-271C0DE2F55B}"/>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2D7CDC58-0A14-9AE2-6334-F3BBD8D93FE9}"/>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99CD4A9-BE79-B194-5F2E-3259C9A2FA04}"/>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F07F8B76-EF25-5D8D-9BEA-185DDB4D0C7B}"/>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2305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AB3100-EEC8-C7F2-2000-F94AB595D268}"/>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40056BEE-BF2D-C65A-24DF-B834848C7995}"/>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Shavuot 2026 Pentacostal = Shavuotnik</a:t>
            </a:r>
          </a:p>
        </p:txBody>
      </p:sp>
      <p:sp>
        <p:nvSpPr>
          <p:cNvPr id="5" name="Rectangle 3">
            <a:extLst>
              <a:ext uri="{FF2B5EF4-FFF2-40B4-BE49-F238E27FC236}">
                <a16:creationId xmlns:a16="http://schemas.microsoft.com/office/drawing/2014/main" id="{633A0259-5C36-838E-B8E9-A35AF7B3834D}"/>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May 21, 2026 5786</a:t>
            </a:r>
          </a:p>
        </p:txBody>
      </p:sp>
      <p:sp>
        <p:nvSpPr>
          <p:cNvPr id="6" name="Rectangle 7">
            <a:extLst>
              <a:ext uri="{FF2B5EF4-FFF2-40B4-BE49-F238E27FC236}">
                <a16:creationId xmlns:a16="http://schemas.microsoft.com/office/drawing/2014/main" id="{9137A3AB-A386-6D8E-B047-6FAEEF5178CA}"/>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11A19F1C-4E1B-D654-05F4-0F7C8D23EF6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61091C28-5B84-5CD7-EBC9-75CC697772A3}"/>
              </a:ext>
            </a:extLst>
          </p:cNvPr>
          <p:cNvSpPr>
            <a:spLocks noGrp="1" noChangeArrowheads="1"/>
          </p:cNvSpPr>
          <p:nvPr>
            <p:ph type="body" idx="1"/>
          </p:nvPr>
        </p:nvSpPr>
        <p:spPr>
          <a:xfrm>
            <a:off x="152400" y="4114800"/>
            <a:ext cx="6553200" cy="4876800"/>
          </a:xfrm>
        </p:spPr>
        <p:txBody>
          <a:bodyPr/>
          <a:lstStyle/>
          <a:p>
            <a:pPr algn="l"/>
            <a:r>
              <a:rPr lang="en-US" altLang="en-US" dirty="0"/>
              <a:t>https://anglo-list.com/shavuot-jokes/</a:t>
            </a:r>
          </a:p>
        </p:txBody>
      </p:sp>
      <p:cxnSp>
        <p:nvCxnSpPr>
          <p:cNvPr id="3" name="Straight Connector 2">
            <a:extLst>
              <a:ext uri="{FF2B5EF4-FFF2-40B4-BE49-F238E27FC236}">
                <a16:creationId xmlns:a16="http://schemas.microsoft.com/office/drawing/2014/main" id="{2CC33DF6-9684-3233-3314-9220EFB96B32}"/>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844155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E5CEB0-61F8-1FC3-C133-6E977D8A9F02}"/>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6858D958-FD9B-DF2E-4D91-B03577843AA1}"/>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Shavuot 2026 Pentacostal = Shavuotnik</a:t>
            </a:r>
          </a:p>
        </p:txBody>
      </p:sp>
      <p:sp>
        <p:nvSpPr>
          <p:cNvPr id="5" name="Rectangle 3">
            <a:extLst>
              <a:ext uri="{FF2B5EF4-FFF2-40B4-BE49-F238E27FC236}">
                <a16:creationId xmlns:a16="http://schemas.microsoft.com/office/drawing/2014/main" id="{F8A69B9B-1AF7-13B9-DAED-B0DA5BDAB017}"/>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May 21, 2026 5786</a:t>
            </a:r>
          </a:p>
        </p:txBody>
      </p:sp>
      <p:sp>
        <p:nvSpPr>
          <p:cNvPr id="6" name="Rectangle 7">
            <a:extLst>
              <a:ext uri="{FF2B5EF4-FFF2-40B4-BE49-F238E27FC236}">
                <a16:creationId xmlns:a16="http://schemas.microsoft.com/office/drawing/2014/main" id="{B7C87496-2BDB-6FBC-E030-C7D789F6D4F5}"/>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ADBF04-0623-0181-02ED-A8BA91FEE695}"/>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AF3AFC7F-437F-C514-0C22-9AEF830A4575}"/>
              </a:ext>
            </a:extLst>
          </p:cNvPr>
          <p:cNvSpPr>
            <a:spLocks noGrp="1" noChangeArrowheads="1"/>
          </p:cNvSpPr>
          <p:nvPr>
            <p:ph type="body" idx="1"/>
          </p:nvPr>
        </p:nvSpPr>
        <p:spPr>
          <a:xfrm>
            <a:off x="152400" y="4114800"/>
            <a:ext cx="6553200" cy="4876800"/>
          </a:xfrm>
        </p:spPr>
        <p:txBody>
          <a:bodyPr/>
          <a:lstStyle/>
          <a:p>
            <a:pPr algn="l"/>
            <a:r>
              <a:rPr lang="en-US" altLang="en-US" dirty="0"/>
              <a:t>Analogous to Har Sinai, Mt Sinai</a:t>
            </a:r>
          </a:p>
        </p:txBody>
      </p:sp>
      <p:cxnSp>
        <p:nvCxnSpPr>
          <p:cNvPr id="3" name="Straight Connector 2">
            <a:extLst>
              <a:ext uri="{FF2B5EF4-FFF2-40B4-BE49-F238E27FC236}">
                <a16:creationId xmlns:a16="http://schemas.microsoft.com/office/drawing/2014/main" id="{CCC4D019-B7F2-5C8F-D9F6-AB0E5A51A3B4}"/>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057936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FF6E4B-79BE-8462-3577-82D5B7452BFA}"/>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9754DC98-66D0-4656-E395-80692D4E7081}"/>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Shavuot 2026 Pentacostal = Shavuotnik</a:t>
            </a:r>
          </a:p>
        </p:txBody>
      </p:sp>
      <p:sp>
        <p:nvSpPr>
          <p:cNvPr id="5" name="Rectangle 3">
            <a:extLst>
              <a:ext uri="{FF2B5EF4-FFF2-40B4-BE49-F238E27FC236}">
                <a16:creationId xmlns:a16="http://schemas.microsoft.com/office/drawing/2014/main" id="{4B75574C-28E4-3FED-E9E6-A8F07E9B0C20}"/>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May 21, 2026 5786</a:t>
            </a:r>
          </a:p>
        </p:txBody>
      </p:sp>
      <p:sp>
        <p:nvSpPr>
          <p:cNvPr id="6" name="Rectangle 7">
            <a:extLst>
              <a:ext uri="{FF2B5EF4-FFF2-40B4-BE49-F238E27FC236}">
                <a16:creationId xmlns:a16="http://schemas.microsoft.com/office/drawing/2014/main" id="{0C5D6D7F-B237-327B-0C66-96E039C97812}"/>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04055270-E6E9-0CD7-BD7E-5E25BC444954}"/>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F52D8752-0ADB-C749-17DD-84E5C8B1176E}"/>
              </a:ext>
            </a:extLst>
          </p:cNvPr>
          <p:cNvSpPr>
            <a:spLocks noGrp="1" noChangeArrowheads="1"/>
          </p:cNvSpPr>
          <p:nvPr>
            <p:ph type="body" idx="1"/>
          </p:nvPr>
        </p:nvSpPr>
        <p:spPr>
          <a:xfrm>
            <a:off x="152400" y="4114800"/>
            <a:ext cx="6553200" cy="4876800"/>
          </a:xfrm>
        </p:spPr>
        <p:txBody>
          <a:bodyPr/>
          <a:lstStyle/>
          <a:p>
            <a:pPr algn="l"/>
            <a:r>
              <a:rPr lang="en-US" altLang="en-US" dirty="0"/>
              <a:t>Are we FILLED with Yeshua’s presence.</a:t>
            </a:r>
          </a:p>
        </p:txBody>
      </p:sp>
      <p:cxnSp>
        <p:nvCxnSpPr>
          <p:cNvPr id="3" name="Straight Connector 2">
            <a:extLst>
              <a:ext uri="{FF2B5EF4-FFF2-40B4-BE49-F238E27FC236}">
                <a16:creationId xmlns:a16="http://schemas.microsoft.com/office/drawing/2014/main" id="{6D28D0FF-19AC-42BE-C260-D68D0AEE6BF1}"/>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350959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1227BF-F3A7-1E80-924D-0DD3FD893642}"/>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5A60886F-C960-4347-6EC0-E3B86E9FF18F}"/>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Shavuot 2026 Pentacostal = Shavuotnik</a:t>
            </a:r>
          </a:p>
        </p:txBody>
      </p:sp>
      <p:sp>
        <p:nvSpPr>
          <p:cNvPr id="5" name="Rectangle 3">
            <a:extLst>
              <a:ext uri="{FF2B5EF4-FFF2-40B4-BE49-F238E27FC236}">
                <a16:creationId xmlns:a16="http://schemas.microsoft.com/office/drawing/2014/main" id="{B9EA2D15-0954-E5A1-81ED-BD5D891A472A}"/>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May 21, 2026 5786</a:t>
            </a:r>
          </a:p>
        </p:txBody>
      </p:sp>
      <p:sp>
        <p:nvSpPr>
          <p:cNvPr id="6" name="Rectangle 7">
            <a:extLst>
              <a:ext uri="{FF2B5EF4-FFF2-40B4-BE49-F238E27FC236}">
                <a16:creationId xmlns:a16="http://schemas.microsoft.com/office/drawing/2014/main" id="{0DB3CCCD-993B-BB31-98CB-8ABB0FEAF24E}"/>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786D0AE7-C1BC-B4D9-BD50-E1F304DE0971}"/>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52EA0B89-4FB2-F5D3-22AF-A95C769FC088}"/>
              </a:ext>
            </a:extLst>
          </p:cNvPr>
          <p:cNvSpPr>
            <a:spLocks noGrp="1" noChangeArrowheads="1"/>
          </p:cNvSpPr>
          <p:nvPr>
            <p:ph type="body" idx="1"/>
          </p:nvPr>
        </p:nvSpPr>
        <p:spPr>
          <a:xfrm>
            <a:off x="152400" y="4114800"/>
            <a:ext cx="6553200" cy="4876800"/>
          </a:xfrm>
        </p:spPr>
        <p:txBody>
          <a:bodyPr/>
          <a:lstStyle/>
          <a:p>
            <a:pPr algn="l"/>
            <a:r>
              <a:rPr lang="en-US" altLang="en-US" dirty="0"/>
              <a:t>All three!</a:t>
            </a:r>
          </a:p>
        </p:txBody>
      </p:sp>
      <p:cxnSp>
        <p:nvCxnSpPr>
          <p:cNvPr id="3" name="Straight Connector 2">
            <a:extLst>
              <a:ext uri="{FF2B5EF4-FFF2-40B4-BE49-F238E27FC236}">
                <a16:creationId xmlns:a16="http://schemas.microsoft.com/office/drawing/2014/main" id="{E116EF51-D2A2-16D5-B0AB-CB2749262CFE}"/>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052654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D3E61F-7625-DB3F-B219-2F13ADD2F80A}"/>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C0CEBBCD-37A6-07A8-0934-D5DB7E025BF7}"/>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Shavuot 2026 Pentacostal = Shavuotnik</a:t>
            </a:r>
          </a:p>
        </p:txBody>
      </p:sp>
      <p:sp>
        <p:nvSpPr>
          <p:cNvPr id="5" name="Rectangle 3">
            <a:extLst>
              <a:ext uri="{FF2B5EF4-FFF2-40B4-BE49-F238E27FC236}">
                <a16:creationId xmlns:a16="http://schemas.microsoft.com/office/drawing/2014/main" id="{0B6B7977-821D-D45F-8454-D07FF304E226}"/>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May 21, 2026 5786</a:t>
            </a:r>
          </a:p>
        </p:txBody>
      </p:sp>
      <p:sp>
        <p:nvSpPr>
          <p:cNvPr id="6" name="Rectangle 7">
            <a:extLst>
              <a:ext uri="{FF2B5EF4-FFF2-40B4-BE49-F238E27FC236}">
                <a16:creationId xmlns:a16="http://schemas.microsoft.com/office/drawing/2014/main" id="{05520A37-EC89-902A-A1C9-30724D7203B3}"/>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66BE7F01-154E-B2FD-EDA8-3F0BE11A801E}"/>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1E62DB65-9A79-6909-AEB1-CC8356D93CC8}"/>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A8C3E668-BE24-7E00-ABD8-A894A3DCB3C5}"/>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335309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DCBF27-EF1D-E9D7-6CCB-3703D332C32D}"/>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DE2FF4C4-DEF1-7127-89F4-416840CA8E1C}"/>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Shavuot 2026 Pentacostal = Shavuotnik</a:t>
            </a:r>
          </a:p>
        </p:txBody>
      </p:sp>
      <p:sp>
        <p:nvSpPr>
          <p:cNvPr id="5" name="Rectangle 3">
            <a:extLst>
              <a:ext uri="{FF2B5EF4-FFF2-40B4-BE49-F238E27FC236}">
                <a16:creationId xmlns:a16="http://schemas.microsoft.com/office/drawing/2014/main" id="{A3786F89-90F6-96A7-C414-4C578743F317}"/>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May 21, 2026 5786</a:t>
            </a:r>
          </a:p>
        </p:txBody>
      </p:sp>
      <p:sp>
        <p:nvSpPr>
          <p:cNvPr id="6" name="Rectangle 7">
            <a:extLst>
              <a:ext uri="{FF2B5EF4-FFF2-40B4-BE49-F238E27FC236}">
                <a16:creationId xmlns:a16="http://schemas.microsoft.com/office/drawing/2014/main" id="{08EE7CC4-1AF1-2FA3-385A-411397555633}"/>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E4EAB047-7524-C6F2-460F-A69D7EF5CCF7}"/>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CFD649D6-25F0-6E2C-0661-52BD6906E1FD}"/>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E065C7A9-FEB8-511B-AF64-999EAC6C3100}"/>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08303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0A39DA-BC10-4C49-25D2-D1530D385763}"/>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1C000CDB-131D-8E0C-5FD6-439A50B86F52}"/>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Shavuot 2026 Pentacostal = Shavuotnik</a:t>
            </a:r>
          </a:p>
        </p:txBody>
      </p:sp>
      <p:sp>
        <p:nvSpPr>
          <p:cNvPr id="5" name="Rectangle 3">
            <a:extLst>
              <a:ext uri="{FF2B5EF4-FFF2-40B4-BE49-F238E27FC236}">
                <a16:creationId xmlns:a16="http://schemas.microsoft.com/office/drawing/2014/main" id="{AD14C6D8-02E7-DC62-6C83-A0FCFF484B06}"/>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May 21, 2026 5786</a:t>
            </a:r>
          </a:p>
        </p:txBody>
      </p:sp>
      <p:sp>
        <p:nvSpPr>
          <p:cNvPr id="6" name="Rectangle 7">
            <a:extLst>
              <a:ext uri="{FF2B5EF4-FFF2-40B4-BE49-F238E27FC236}">
                <a16:creationId xmlns:a16="http://schemas.microsoft.com/office/drawing/2014/main" id="{C8F88873-9B56-DE14-B28C-0A38DDF96C7F}"/>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44B329E5-B129-0C51-0736-E216892F98BC}"/>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3F9EC7F6-3790-4129-23A2-62E3FCE649F9}"/>
              </a:ext>
            </a:extLst>
          </p:cNvPr>
          <p:cNvSpPr>
            <a:spLocks noGrp="1" noChangeArrowheads="1"/>
          </p:cNvSpPr>
          <p:nvPr>
            <p:ph type="body" idx="1"/>
          </p:nvPr>
        </p:nvSpPr>
        <p:spPr>
          <a:xfrm>
            <a:off x="152400" y="4114800"/>
            <a:ext cx="6553200" cy="4876800"/>
          </a:xfrm>
        </p:spPr>
        <p:txBody>
          <a:bodyPr/>
          <a:lstStyle/>
          <a:p>
            <a:pPr algn="l"/>
            <a:r>
              <a:rPr lang="en-US" sz="2000" dirty="0">
                <a:solidFill>
                  <a:schemeClr val="tx1"/>
                </a:solidFill>
                <a:latin typeface="Arial Rounded MT Bold" panose="020F0704030504030204" pitchFamily="34" charset="0"/>
              </a:rPr>
              <a:t>Jonathan Rosenblum (May 31, 2006). "Celebrating </a:t>
            </a:r>
            <a:r>
              <a:rPr lang="en-US" sz="2000" dirty="0" err="1">
                <a:solidFill>
                  <a:schemeClr val="tx1"/>
                </a:solidFill>
                <a:latin typeface="Arial Rounded MT Bold" panose="020F0704030504030204" pitchFamily="34" charset="0"/>
              </a:rPr>
              <a:t>Shavuos</a:t>
            </a:r>
            <a:r>
              <a:rPr lang="en-US" sz="2000" dirty="0">
                <a:solidFill>
                  <a:schemeClr val="tx1"/>
                </a:solidFill>
                <a:latin typeface="Arial Rounded MT Bold" panose="020F0704030504030204" pitchFamily="34" charset="0"/>
              </a:rPr>
              <a:t> Alone". </a:t>
            </a:r>
            <a:r>
              <a:rPr lang="en-US" sz="2000" dirty="0" err="1">
                <a:solidFill>
                  <a:schemeClr val="tx1"/>
                </a:solidFill>
                <a:latin typeface="Arial Rounded MT Bold" panose="020F0704030504030204" pitchFamily="34" charset="0"/>
              </a:rPr>
              <a:t>Mishpacha</a:t>
            </a:r>
            <a:r>
              <a:rPr lang="en-US" sz="2000" dirty="0">
                <a:solidFill>
                  <a:schemeClr val="tx1"/>
                </a:solidFill>
                <a:latin typeface="Arial Rounded MT Bold" panose="020F0704030504030204" pitchFamily="34" charset="0"/>
              </a:rPr>
              <a:t>. Retrieved June 4, 2020. </a:t>
            </a:r>
          </a:p>
          <a:p>
            <a:pPr algn="l"/>
            <a:r>
              <a:rPr lang="en-US" altLang="en-US" dirty="0"/>
              <a:t>https://en.wikipedia.org/wiki/Shavuot#cite_note-11</a:t>
            </a:r>
          </a:p>
        </p:txBody>
      </p:sp>
      <p:cxnSp>
        <p:nvCxnSpPr>
          <p:cNvPr id="3" name="Straight Connector 2">
            <a:extLst>
              <a:ext uri="{FF2B5EF4-FFF2-40B4-BE49-F238E27FC236}">
                <a16:creationId xmlns:a16="http://schemas.microsoft.com/office/drawing/2014/main" id="{A650C48E-ED34-E4F9-ECD1-76C5AA0B05B7}"/>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316098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15B84E-689F-747C-D1A2-B804DCDD904C}"/>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7695748A-FBE8-E3C4-8920-7F7EE9679755}"/>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Shavuot 2026 Pentacostal = Shavuotnik</a:t>
            </a:r>
          </a:p>
        </p:txBody>
      </p:sp>
      <p:sp>
        <p:nvSpPr>
          <p:cNvPr id="5" name="Rectangle 3">
            <a:extLst>
              <a:ext uri="{FF2B5EF4-FFF2-40B4-BE49-F238E27FC236}">
                <a16:creationId xmlns:a16="http://schemas.microsoft.com/office/drawing/2014/main" id="{3B9A555E-F281-0B7F-B0BE-C856412C6DAE}"/>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May 21, 2026 5786</a:t>
            </a:r>
          </a:p>
        </p:txBody>
      </p:sp>
      <p:sp>
        <p:nvSpPr>
          <p:cNvPr id="6" name="Rectangle 7">
            <a:extLst>
              <a:ext uri="{FF2B5EF4-FFF2-40B4-BE49-F238E27FC236}">
                <a16:creationId xmlns:a16="http://schemas.microsoft.com/office/drawing/2014/main" id="{F2DD1571-CEBC-4F0E-835E-ED997C760D34}"/>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F4268051-C948-7EDB-4A9E-5209747DE1E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CEFDF0E9-16A1-D946-1319-55D59B4BADAD}"/>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C09508E1-CEBE-E3F2-3D28-B69C118E0A57}"/>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865161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18B685-D3DE-EC2B-4BC1-5E7F6D8301CD}"/>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AB6A376B-FCAF-82E1-6231-17DA8340F33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Shavuot 2026 Pentacostal = Shavuotnik</a:t>
            </a:r>
          </a:p>
        </p:txBody>
      </p:sp>
      <p:sp>
        <p:nvSpPr>
          <p:cNvPr id="5" name="Rectangle 3">
            <a:extLst>
              <a:ext uri="{FF2B5EF4-FFF2-40B4-BE49-F238E27FC236}">
                <a16:creationId xmlns:a16="http://schemas.microsoft.com/office/drawing/2014/main" id="{FB203DF3-757B-AA1A-99FA-A3545F7E4717}"/>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May 21, 2026 5786</a:t>
            </a:r>
          </a:p>
        </p:txBody>
      </p:sp>
      <p:sp>
        <p:nvSpPr>
          <p:cNvPr id="6" name="Rectangle 7">
            <a:extLst>
              <a:ext uri="{FF2B5EF4-FFF2-40B4-BE49-F238E27FC236}">
                <a16:creationId xmlns:a16="http://schemas.microsoft.com/office/drawing/2014/main" id="{E7785902-0A23-1BF6-8425-9F79AECFC2E1}"/>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F34B2E00-5329-34B2-897A-2029897EDEB4}"/>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F6C9D2B5-D28A-E197-B7C0-7A7AE5ABF686}"/>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2B608A17-B8FB-C5DB-E389-C51313394ED9}"/>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096195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58EEDF-5D49-7D16-5217-A3BA65FC54F9}"/>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6B39053F-FA1D-57F9-F636-7120C3676FA6}"/>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Shavuot 2026 Pentacostal = Shavuotnik</a:t>
            </a:r>
          </a:p>
        </p:txBody>
      </p:sp>
      <p:sp>
        <p:nvSpPr>
          <p:cNvPr id="5" name="Rectangle 3">
            <a:extLst>
              <a:ext uri="{FF2B5EF4-FFF2-40B4-BE49-F238E27FC236}">
                <a16:creationId xmlns:a16="http://schemas.microsoft.com/office/drawing/2014/main" id="{A27E0C07-D12D-752C-5A7F-18B36FC8C3AD}"/>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May 21, 2026 5786</a:t>
            </a:r>
          </a:p>
        </p:txBody>
      </p:sp>
      <p:sp>
        <p:nvSpPr>
          <p:cNvPr id="6" name="Rectangle 7">
            <a:extLst>
              <a:ext uri="{FF2B5EF4-FFF2-40B4-BE49-F238E27FC236}">
                <a16:creationId xmlns:a16="http://schemas.microsoft.com/office/drawing/2014/main" id="{0845C559-10AF-4364-8758-F61FDB57712E}"/>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6F16CF23-F013-7C39-5AD4-1C907AE320AC}"/>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24EC6E52-3294-E98F-C80F-E881A35077C8}"/>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2FA75C9E-264C-DA3A-AF11-C3D39B047EAB}"/>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290804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25F3CA-C073-89BF-D0B8-FF8F0AB8AF3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001DDB3F-2D4D-7C4B-90BC-3EB9BAE9B446}"/>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Shavuot 2026 Pentacostal = Shavuotnik</a:t>
            </a:r>
          </a:p>
        </p:txBody>
      </p:sp>
      <p:sp>
        <p:nvSpPr>
          <p:cNvPr id="5" name="Rectangle 3">
            <a:extLst>
              <a:ext uri="{FF2B5EF4-FFF2-40B4-BE49-F238E27FC236}">
                <a16:creationId xmlns:a16="http://schemas.microsoft.com/office/drawing/2014/main" id="{64E88C44-6EFA-0DF9-2EBD-9979A3C5DF00}"/>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May 21, 2026 5786</a:t>
            </a:r>
          </a:p>
        </p:txBody>
      </p:sp>
      <p:sp>
        <p:nvSpPr>
          <p:cNvPr id="6" name="Rectangle 7">
            <a:extLst>
              <a:ext uri="{FF2B5EF4-FFF2-40B4-BE49-F238E27FC236}">
                <a16:creationId xmlns:a16="http://schemas.microsoft.com/office/drawing/2014/main" id="{BA9D7E3C-C494-D5EB-397F-057CF861DC28}"/>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6CB9F5BF-4523-D96D-310E-8F53C7BC49DB}"/>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1924CCCE-315C-A9C0-2757-8136EBF6A7DF}"/>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BD3D905C-9BE5-79F5-3A63-36EADB25E1C0}"/>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40628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Shavuot 2026 Pentacostal = Shavuotnik</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21, 2026 5786</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59999084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CE3567-4636-C449-B683-EA13323668F8}"/>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1702C6E9-D948-EAE0-1DF8-36FA16E6A2D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Shavuot 2026 Pentacostal = Shavuotnik</a:t>
            </a:r>
          </a:p>
        </p:txBody>
      </p:sp>
      <p:sp>
        <p:nvSpPr>
          <p:cNvPr id="5" name="Rectangle 3">
            <a:extLst>
              <a:ext uri="{FF2B5EF4-FFF2-40B4-BE49-F238E27FC236}">
                <a16:creationId xmlns:a16="http://schemas.microsoft.com/office/drawing/2014/main" id="{C212E232-B0D1-81ED-4C5D-7567A6DFF6AD}"/>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May 21, 2026 5786</a:t>
            </a:r>
          </a:p>
        </p:txBody>
      </p:sp>
      <p:sp>
        <p:nvSpPr>
          <p:cNvPr id="6" name="Rectangle 7">
            <a:extLst>
              <a:ext uri="{FF2B5EF4-FFF2-40B4-BE49-F238E27FC236}">
                <a16:creationId xmlns:a16="http://schemas.microsoft.com/office/drawing/2014/main" id="{F7EF13E2-EB6D-2AE5-5B01-8CB3E834AAE6}"/>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9E76FC39-0BA7-57C9-5243-5022B9C468EF}"/>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4DD3C1B9-A6D2-CFD5-0116-FBBA9B99D0AF}"/>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7221EFCA-CF36-5B9B-9B3E-6B64992A873E}"/>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316579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AADE5E-15E1-72D7-B315-B1B6B79D2359}"/>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2F450D84-5F49-0C0B-4890-7FA2A595397C}"/>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Shavuot 2026 Pentacostal = Shavuotnik</a:t>
            </a:r>
          </a:p>
        </p:txBody>
      </p:sp>
      <p:sp>
        <p:nvSpPr>
          <p:cNvPr id="5" name="Rectangle 3">
            <a:extLst>
              <a:ext uri="{FF2B5EF4-FFF2-40B4-BE49-F238E27FC236}">
                <a16:creationId xmlns:a16="http://schemas.microsoft.com/office/drawing/2014/main" id="{AAB7919E-E5E4-450A-B8CC-5743D0226F9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May 21, 2026 5786</a:t>
            </a:r>
          </a:p>
        </p:txBody>
      </p:sp>
      <p:sp>
        <p:nvSpPr>
          <p:cNvPr id="6" name="Rectangle 7">
            <a:extLst>
              <a:ext uri="{FF2B5EF4-FFF2-40B4-BE49-F238E27FC236}">
                <a16:creationId xmlns:a16="http://schemas.microsoft.com/office/drawing/2014/main" id="{240B0533-1229-4BA5-6849-4A34C29F17EC}"/>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0D491EF7-7083-943A-0810-EC545BDD8ED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4DABC2C9-F21E-8CDE-BAF3-7B328403DAE7}"/>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D975EDF1-9DF2-1DF6-3074-4F220915EA4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084169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7497EF-4FF4-8044-2A68-BCF13F859B63}"/>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8CF71078-2DB2-D5AD-B0FA-E6E210A1DFEF}"/>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Shavuot 2026 Pentacostal = Shavuotnik</a:t>
            </a:r>
          </a:p>
        </p:txBody>
      </p:sp>
      <p:sp>
        <p:nvSpPr>
          <p:cNvPr id="5" name="Rectangle 3">
            <a:extLst>
              <a:ext uri="{FF2B5EF4-FFF2-40B4-BE49-F238E27FC236}">
                <a16:creationId xmlns:a16="http://schemas.microsoft.com/office/drawing/2014/main" id="{117EAC70-EE84-A976-D1DC-B503D2F18F25}"/>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May 21, 2026 5786</a:t>
            </a:r>
          </a:p>
        </p:txBody>
      </p:sp>
      <p:sp>
        <p:nvSpPr>
          <p:cNvPr id="6" name="Rectangle 7">
            <a:extLst>
              <a:ext uri="{FF2B5EF4-FFF2-40B4-BE49-F238E27FC236}">
                <a16:creationId xmlns:a16="http://schemas.microsoft.com/office/drawing/2014/main" id="{DAD59D5D-E922-8B97-F16D-5E1A0E676AD4}"/>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3E04B224-71AC-E6F1-1565-F677705E8C24}"/>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211562DB-537C-B201-E9B6-F5532226417A}"/>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689F4086-2FA7-E0AB-B5DE-7BDF480FF711}"/>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297576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Shavuot 2026 Pentacostal = Shavuotnik</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21, 2026 5786</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50" dirty="0"/>
              <a:t>https://i.pinimg.com/736x/45/91/79/4591798a2b39a5d7a0cf65005bc7dbd2.jpg</a:t>
            </a:r>
          </a:p>
        </p:txBody>
      </p:sp>
    </p:spTree>
    <p:extLst>
      <p:ext uri="{BB962C8B-B14F-4D97-AF65-F5344CB8AC3E}">
        <p14:creationId xmlns:p14="http://schemas.microsoft.com/office/powerpoint/2010/main" val="63999768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Shavuot 2026 Pentacostal = Shavuotnik</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21, 2026 5786</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“As you wish”</a:t>
            </a:r>
          </a:p>
        </p:txBody>
      </p:sp>
    </p:spTree>
    <p:extLst>
      <p:ext uri="{BB962C8B-B14F-4D97-AF65-F5344CB8AC3E}">
        <p14:creationId xmlns:p14="http://schemas.microsoft.com/office/powerpoint/2010/main" val="304074570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2200F-759F-451D-6C97-821077D3EA94}"/>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01E2A9E8-23B0-C37B-5E97-99B8122E2A00}"/>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Shavuot 2026 Pentacostal = Shavuotnik</a:t>
            </a:r>
          </a:p>
        </p:txBody>
      </p:sp>
      <p:sp>
        <p:nvSpPr>
          <p:cNvPr id="5" name="Rectangle 3">
            <a:extLst>
              <a:ext uri="{FF2B5EF4-FFF2-40B4-BE49-F238E27FC236}">
                <a16:creationId xmlns:a16="http://schemas.microsoft.com/office/drawing/2014/main" id="{4338E334-6DB8-93EC-0A73-8BFA64B8F9FE}"/>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May 21, 2026 5786</a:t>
            </a:r>
          </a:p>
        </p:txBody>
      </p:sp>
      <p:sp>
        <p:nvSpPr>
          <p:cNvPr id="6" name="Rectangle 7">
            <a:extLst>
              <a:ext uri="{FF2B5EF4-FFF2-40B4-BE49-F238E27FC236}">
                <a16:creationId xmlns:a16="http://schemas.microsoft.com/office/drawing/2014/main" id="{4A11078E-2BAE-F935-A906-F338CA122D89}"/>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317778C0-2E6C-4ACE-626D-886EA28F59A4}"/>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77BBEDD2-79D9-4D87-3456-8752345C3751}"/>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0BE6349E-CBA2-79CF-1610-AA171DA9F97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045390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00A66E-9AF7-F64F-6927-5CBC9ABDFB5B}"/>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624C80CA-07D1-4164-0F73-01705E10D1E6}"/>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Shavuot 2026 Pentacostal = Shavuotnik</a:t>
            </a:r>
            <a:endParaRPr kumimoji="0" lang="en-US" alt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5" name="Rectangle 3">
            <a:extLst>
              <a:ext uri="{FF2B5EF4-FFF2-40B4-BE49-F238E27FC236}">
                <a16:creationId xmlns:a16="http://schemas.microsoft.com/office/drawing/2014/main" id="{FBA765E7-A1CD-7302-1038-2C6FBC581885}"/>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May 21, 2026 5786</a:t>
            </a:r>
          </a:p>
        </p:txBody>
      </p:sp>
      <p:sp>
        <p:nvSpPr>
          <p:cNvPr id="6" name="Rectangle 7">
            <a:extLst>
              <a:ext uri="{FF2B5EF4-FFF2-40B4-BE49-F238E27FC236}">
                <a16:creationId xmlns:a16="http://schemas.microsoft.com/office/drawing/2014/main" id="{1BD40BA0-916F-D025-F1FB-9B6D2D59EBB2}"/>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4F1092FE-1BB7-14D2-C2AC-E0DB8836914B}"/>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0EE3D7AB-7300-0C60-0965-97D190E1AD21}"/>
              </a:ext>
            </a:extLst>
          </p:cNvPr>
          <p:cNvSpPr>
            <a:spLocks noGrp="1" noChangeArrowheads="1"/>
          </p:cNvSpPr>
          <p:nvPr>
            <p:ph type="body" idx="1"/>
          </p:nvPr>
        </p:nvSpPr>
        <p:spPr>
          <a:xfrm>
            <a:off x="152400" y="4114800"/>
            <a:ext cx="6553200" cy="4876800"/>
          </a:xfrm>
        </p:spPr>
        <p:txBody>
          <a:bodyPr/>
          <a:lstStyle/>
          <a:p>
            <a:pPr algn="l"/>
            <a:r>
              <a:rPr lang="en-US" altLang="en-US" sz="1100" dirty="0"/>
              <a:t>https://www.jns.org/news/u-s-news/dems-distance-themselves-from-</a:t>
            </a:r>
            <a:r>
              <a:rPr lang="en-US" altLang="en-US" sz="1100" dirty="0">
                <a:solidFill>
                  <a:srgbClr val="FF0000"/>
                </a:solidFill>
              </a:rPr>
              <a:t>texas-candidate-calling-for-zionists-to-be-imprisoned-</a:t>
            </a:r>
            <a:r>
              <a:rPr lang="en-US" altLang="en-US" sz="1100" dirty="0"/>
              <a:t>castrated?utm_campaign=Daily%20Syndicate%20Emails&amp;utm_medium=email&amp;_hsenc=p2ANqtz--d_wfrIgu_ElL90n3Jpa4UFvkHXR7Yjl4LkKzQFX-3l-lQ1Hv6iA8_Gu_aEjqr8Wh5PSUJ86FMeCdkqUyix71W2bZXcA&amp;_hsmi=136346184&amp;utm_content=136346184&amp;utm_source=hs_email</a:t>
            </a:r>
          </a:p>
        </p:txBody>
      </p:sp>
      <p:cxnSp>
        <p:nvCxnSpPr>
          <p:cNvPr id="3" name="Straight Connector 2">
            <a:extLst>
              <a:ext uri="{FF2B5EF4-FFF2-40B4-BE49-F238E27FC236}">
                <a16:creationId xmlns:a16="http://schemas.microsoft.com/office/drawing/2014/main" id="{0B04FD40-D7E0-30B9-FB54-181E2E8E3CEE}"/>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904672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60AEC1-ECC3-98B0-C380-6901D1F89A0F}"/>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630BE5D2-0999-45C8-4D18-40A7C9B1D037}"/>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Shavuot 2026 Pentacostal = Shavuotnik</a:t>
            </a:r>
            <a:endParaRPr kumimoji="0" lang="en-US" alt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5" name="Rectangle 3">
            <a:extLst>
              <a:ext uri="{FF2B5EF4-FFF2-40B4-BE49-F238E27FC236}">
                <a16:creationId xmlns:a16="http://schemas.microsoft.com/office/drawing/2014/main" id="{2D60F93E-F6A9-F5AD-2C5E-37375D6691F8}"/>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May 21, 2026 5786</a:t>
            </a:r>
          </a:p>
        </p:txBody>
      </p:sp>
      <p:sp>
        <p:nvSpPr>
          <p:cNvPr id="6" name="Rectangle 7">
            <a:extLst>
              <a:ext uri="{FF2B5EF4-FFF2-40B4-BE49-F238E27FC236}">
                <a16:creationId xmlns:a16="http://schemas.microsoft.com/office/drawing/2014/main" id="{DAA73F7D-EACB-9D92-A216-E81B5FB32CC8}"/>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35A6A5A7-57A4-7A9F-2AEE-5C111A12372E}"/>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A19EB647-4670-ABBC-9F9B-14CA2FA8971A}"/>
              </a:ext>
            </a:extLst>
          </p:cNvPr>
          <p:cNvSpPr>
            <a:spLocks noGrp="1" noChangeArrowheads="1"/>
          </p:cNvSpPr>
          <p:nvPr>
            <p:ph type="body" idx="1"/>
          </p:nvPr>
        </p:nvSpPr>
        <p:spPr>
          <a:xfrm>
            <a:off x="152400" y="4114800"/>
            <a:ext cx="6553200" cy="4876800"/>
          </a:xfrm>
        </p:spPr>
        <p:txBody>
          <a:bodyPr/>
          <a:lstStyle/>
          <a:p>
            <a:pPr algn="l"/>
            <a:r>
              <a:rPr lang="en-US" altLang="en-US" sz="1100" dirty="0"/>
              <a:t>https://www.jns.org/news/u-s-news/dems-distance-themselves-from-</a:t>
            </a:r>
            <a:r>
              <a:rPr lang="en-US" altLang="en-US" sz="1100" dirty="0">
                <a:solidFill>
                  <a:srgbClr val="FF0000"/>
                </a:solidFill>
              </a:rPr>
              <a:t>texas-candidate-calling-for-zionists-to-be-imprisoned-</a:t>
            </a:r>
            <a:r>
              <a:rPr lang="en-US" altLang="en-US" sz="1100" dirty="0"/>
              <a:t>castrated?utm_campaign=Daily%20Syndicate%20Emails&amp;utm_medium=email&amp;_hsenc=p2ANqtz--d_wfrIgu_ElL90n3Jpa4UFvkHXR7Yjl4LkKzQFX-3l-lQ1Hv6iA8_Gu_aEjqr8Wh5PSUJ86FMeCdkqUyix71W2bZXcA&amp;_hsmi=136346184&amp;utm_content=136346184&amp;utm_source=hs_email</a:t>
            </a:r>
          </a:p>
          <a:p>
            <a:pPr algn="l"/>
            <a:r>
              <a:rPr lang="en-US" altLang="en-US" dirty="0"/>
              <a:t>How can someone talk like this.  Rebuked by many, thankfully.</a:t>
            </a:r>
            <a:endParaRPr lang="en-US" altLang="en-US" sz="1100" dirty="0"/>
          </a:p>
        </p:txBody>
      </p:sp>
      <p:cxnSp>
        <p:nvCxnSpPr>
          <p:cNvPr id="3" name="Straight Connector 2">
            <a:extLst>
              <a:ext uri="{FF2B5EF4-FFF2-40B4-BE49-F238E27FC236}">
                <a16:creationId xmlns:a16="http://schemas.microsoft.com/office/drawing/2014/main" id="{5FE2BC75-D106-99E7-EB42-DC99B146E106}"/>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399413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F93EB3-5EA9-9FD3-A8E3-C046A063A71C}"/>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22B9E58B-3616-CB19-A71E-DEA0F1AE992B}"/>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Shavuot 2026 Pentacostal = Shavuotnik</a:t>
            </a:r>
          </a:p>
        </p:txBody>
      </p:sp>
      <p:sp>
        <p:nvSpPr>
          <p:cNvPr id="5" name="Rectangle 3">
            <a:extLst>
              <a:ext uri="{FF2B5EF4-FFF2-40B4-BE49-F238E27FC236}">
                <a16:creationId xmlns:a16="http://schemas.microsoft.com/office/drawing/2014/main" id="{AB54BAA7-88AC-61F2-FB63-A7C12458BD30}"/>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May 21, 2026 5786</a:t>
            </a:r>
          </a:p>
        </p:txBody>
      </p:sp>
      <p:sp>
        <p:nvSpPr>
          <p:cNvPr id="6" name="Rectangle 7">
            <a:extLst>
              <a:ext uri="{FF2B5EF4-FFF2-40B4-BE49-F238E27FC236}">
                <a16:creationId xmlns:a16="http://schemas.microsoft.com/office/drawing/2014/main" id="{36FC7037-849F-9F1D-A491-F020964637AA}"/>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AF1A113D-FD76-581C-79F6-4C020F0DA114}"/>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135317A9-4664-7210-EF9F-A694ED1620BD}"/>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2000" dirty="0">
                <a:solidFill>
                  <a:schemeClr val="tx1"/>
                </a:solidFill>
                <a:latin typeface="Arial Rounded MT Bold" panose="020F0704030504030204" pitchFamily="34" charset="0"/>
              </a:rPr>
              <a:t>https://www.kcjc.com/current-news/top-stories/</a:t>
            </a:r>
            <a:r>
              <a:rPr lang="en-US" sz="2000" dirty="0">
                <a:solidFill>
                  <a:srgbClr val="FF0000"/>
                </a:solidFill>
                <a:latin typeface="Arial Rounded MT Bold" panose="020F0704030504030204" pitchFamily="34" charset="0"/>
              </a:rPr>
              <a:t>10846-milgrim-legacy-one-year</a:t>
            </a:r>
          </a:p>
          <a:p>
            <a:pPr algn="l"/>
            <a:endParaRPr lang="en-US" altLang="en-US" dirty="0"/>
          </a:p>
        </p:txBody>
      </p:sp>
      <p:cxnSp>
        <p:nvCxnSpPr>
          <p:cNvPr id="3" name="Straight Connector 2">
            <a:extLst>
              <a:ext uri="{FF2B5EF4-FFF2-40B4-BE49-F238E27FC236}">
                <a16:creationId xmlns:a16="http://schemas.microsoft.com/office/drawing/2014/main" id="{F1A1C185-EE5B-E60B-3126-38F744E1E247}"/>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070683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Shavuot 2026 Pentacostal = Shavuotnik</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21, 2026 5786</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3040945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9BECFE-9AC5-DB1E-7810-9BB1E5367CED}"/>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42A5EDA1-50AD-6C4E-11EA-39917EA40E01}"/>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Shavuot 2026 Pentacostal = Shavuotnik</a:t>
            </a:r>
          </a:p>
        </p:txBody>
      </p:sp>
      <p:sp>
        <p:nvSpPr>
          <p:cNvPr id="5" name="Rectangle 3">
            <a:extLst>
              <a:ext uri="{FF2B5EF4-FFF2-40B4-BE49-F238E27FC236}">
                <a16:creationId xmlns:a16="http://schemas.microsoft.com/office/drawing/2014/main" id="{E256DDC6-E940-5378-16FC-6F4A542B363A}"/>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May 21, 2026 5786</a:t>
            </a:r>
          </a:p>
        </p:txBody>
      </p:sp>
      <p:sp>
        <p:nvSpPr>
          <p:cNvPr id="6" name="Rectangle 7">
            <a:extLst>
              <a:ext uri="{FF2B5EF4-FFF2-40B4-BE49-F238E27FC236}">
                <a16:creationId xmlns:a16="http://schemas.microsoft.com/office/drawing/2014/main" id="{BDC37C87-DF33-33FE-380F-9088CA209B6B}"/>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4E2B6447-AD85-B792-0026-453F70BBC71B}"/>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7D3CACAB-8C78-6CDA-A2BA-8E12FF0731E1}"/>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DBFF7873-E7A8-A51C-D694-7285F6C15275}"/>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547909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Shavuot 2026 Pentacostal = Shavuotnik</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21, 2026 5786</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83567769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Shavuot 2026 Pentacostal = Shavuotnik</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21, 2026 5786</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148652656"/>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Shavuot 2026 Pentacostal = Shavuotnik</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21, 2026 5786</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04323434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FF171D-FD21-72A1-B3AF-DC5B429B0FDA}"/>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7DA364C2-239C-4EBA-CA27-30CCE53BAB9B}"/>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Shavuot 2026 Pentacostal = Shavuotnik</a:t>
            </a:r>
          </a:p>
        </p:txBody>
      </p:sp>
      <p:sp>
        <p:nvSpPr>
          <p:cNvPr id="5" name="Rectangle 3">
            <a:extLst>
              <a:ext uri="{FF2B5EF4-FFF2-40B4-BE49-F238E27FC236}">
                <a16:creationId xmlns:a16="http://schemas.microsoft.com/office/drawing/2014/main" id="{BE2BCB17-0130-0BB7-62C0-91A50A0A9257}"/>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May 21, 2026 5786</a:t>
            </a:r>
          </a:p>
        </p:txBody>
      </p:sp>
      <p:sp>
        <p:nvSpPr>
          <p:cNvPr id="6" name="Rectangle 7">
            <a:extLst>
              <a:ext uri="{FF2B5EF4-FFF2-40B4-BE49-F238E27FC236}">
                <a16:creationId xmlns:a16="http://schemas.microsoft.com/office/drawing/2014/main" id="{F019C08F-720E-B5ED-509A-0403AE214826}"/>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A4FE2885-7783-B7FD-42BB-4C2BC28E2DDC}"/>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400CEAFD-7C11-945F-E592-238193C674E2}"/>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9E8F86F6-8D0D-FAAF-7323-B217FBEEF45D}"/>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0285051"/>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D436DC-76E0-F1ED-6DE8-C45379E6F987}"/>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0661D6A2-5D50-9BAD-EC3E-E19A410CF7AF}"/>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Shavuot 2026 Pentacostal = Shavuotnik</a:t>
            </a:r>
          </a:p>
        </p:txBody>
      </p:sp>
      <p:sp>
        <p:nvSpPr>
          <p:cNvPr id="5" name="Rectangle 3">
            <a:extLst>
              <a:ext uri="{FF2B5EF4-FFF2-40B4-BE49-F238E27FC236}">
                <a16:creationId xmlns:a16="http://schemas.microsoft.com/office/drawing/2014/main" id="{86A47687-9B47-B178-2FE7-B2D8B907511B}"/>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May 21, 2026 5786</a:t>
            </a:r>
          </a:p>
        </p:txBody>
      </p:sp>
      <p:sp>
        <p:nvSpPr>
          <p:cNvPr id="6" name="Rectangle 7">
            <a:extLst>
              <a:ext uri="{FF2B5EF4-FFF2-40B4-BE49-F238E27FC236}">
                <a16:creationId xmlns:a16="http://schemas.microsoft.com/office/drawing/2014/main" id="{A8EBC7CD-2142-D77C-E813-82D08A339FB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1EFEA73C-B053-AE37-5A3E-258C9C711C32}"/>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0B0A8916-3919-450F-AA30-7660DE79152E}"/>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0E2D0719-A5C2-9846-AA02-A50453C9177D}"/>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9710176"/>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8D0FA0-8082-319F-912C-73997FE7D358}"/>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103435D5-F035-0A9C-2F52-4C21FADBD021}"/>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Shavuot 2026 Pentacostal = Shavuotnik</a:t>
            </a:r>
          </a:p>
        </p:txBody>
      </p:sp>
      <p:sp>
        <p:nvSpPr>
          <p:cNvPr id="5" name="Rectangle 3">
            <a:extLst>
              <a:ext uri="{FF2B5EF4-FFF2-40B4-BE49-F238E27FC236}">
                <a16:creationId xmlns:a16="http://schemas.microsoft.com/office/drawing/2014/main" id="{B9C84DC4-F706-690F-8D2C-08EF3908226A}"/>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May 21, 2026 5786</a:t>
            </a:r>
          </a:p>
        </p:txBody>
      </p:sp>
      <p:sp>
        <p:nvSpPr>
          <p:cNvPr id="6" name="Rectangle 7">
            <a:extLst>
              <a:ext uri="{FF2B5EF4-FFF2-40B4-BE49-F238E27FC236}">
                <a16:creationId xmlns:a16="http://schemas.microsoft.com/office/drawing/2014/main" id="{B1A8067D-7803-DC65-FACA-67DDB2704549}"/>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A6CA5260-9708-09E8-BE51-B370E5519C81}"/>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6902E1DE-660C-F64D-929B-F84BA2DA2643}"/>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405723CF-6375-71EE-FF79-CAE5F9F9FA37}"/>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0745891"/>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004827-0EDF-52C0-4BA3-1C74108B4009}"/>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1BF5858C-2766-295F-A32F-2E7E2606D26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Shavuot 2026 Pentacostal = Shavuotnik</a:t>
            </a:r>
          </a:p>
        </p:txBody>
      </p:sp>
      <p:sp>
        <p:nvSpPr>
          <p:cNvPr id="5" name="Rectangle 3">
            <a:extLst>
              <a:ext uri="{FF2B5EF4-FFF2-40B4-BE49-F238E27FC236}">
                <a16:creationId xmlns:a16="http://schemas.microsoft.com/office/drawing/2014/main" id="{F589E300-240E-70E4-0A08-5A73B301A13B}"/>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May 21, 2026 5786</a:t>
            </a:r>
          </a:p>
        </p:txBody>
      </p:sp>
      <p:sp>
        <p:nvSpPr>
          <p:cNvPr id="6" name="Rectangle 7">
            <a:extLst>
              <a:ext uri="{FF2B5EF4-FFF2-40B4-BE49-F238E27FC236}">
                <a16:creationId xmlns:a16="http://schemas.microsoft.com/office/drawing/2014/main" id="{F490CB53-3DD0-D5A0-1850-BD17EF172584}"/>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9A0A14F3-D8AC-4AB9-57D4-27A0E66FDDA3}"/>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055D68B6-2A6D-D1BC-8DE9-36F28DF9F937}"/>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C7E376CE-770B-625B-2739-076D9ED1931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845583"/>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20AF34-6E01-1CD2-072B-CA810B25972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04893BD3-124F-62F7-AE53-9CC2B1CFB1B9}"/>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Shavuot 2026 Pentacostal = Shavuotnik</a:t>
            </a:r>
          </a:p>
        </p:txBody>
      </p:sp>
      <p:sp>
        <p:nvSpPr>
          <p:cNvPr id="5" name="Rectangle 3">
            <a:extLst>
              <a:ext uri="{FF2B5EF4-FFF2-40B4-BE49-F238E27FC236}">
                <a16:creationId xmlns:a16="http://schemas.microsoft.com/office/drawing/2014/main" id="{43750CDC-E324-D967-1347-24512C7B0D06}"/>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May 21, 2026 5786</a:t>
            </a:r>
          </a:p>
        </p:txBody>
      </p:sp>
      <p:sp>
        <p:nvSpPr>
          <p:cNvPr id="6" name="Rectangle 7">
            <a:extLst>
              <a:ext uri="{FF2B5EF4-FFF2-40B4-BE49-F238E27FC236}">
                <a16:creationId xmlns:a16="http://schemas.microsoft.com/office/drawing/2014/main" id="{48D818A3-ABFE-1860-C6BD-5EA7EAF5655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335038CB-AC5B-7438-424A-82D2ABE45145}"/>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08D1003D-C086-3E72-BB65-EE325B97721E}"/>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4FD1BC9A-AA5A-3E88-69D7-AF94ACB0D974}"/>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0048071"/>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09F62F-A062-ED10-7957-FB04C2E9F8A9}"/>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1653C2BA-0E74-C881-86B2-1AF5C1A63631}"/>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Shavuot 2026 Pentacostal = Shavuotnik</a:t>
            </a:r>
          </a:p>
        </p:txBody>
      </p:sp>
      <p:sp>
        <p:nvSpPr>
          <p:cNvPr id="5" name="Rectangle 3">
            <a:extLst>
              <a:ext uri="{FF2B5EF4-FFF2-40B4-BE49-F238E27FC236}">
                <a16:creationId xmlns:a16="http://schemas.microsoft.com/office/drawing/2014/main" id="{42ABDA49-6462-F452-0472-02A1AF69FF2C}"/>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May 21, 2026 5786</a:t>
            </a:r>
          </a:p>
        </p:txBody>
      </p:sp>
      <p:sp>
        <p:nvSpPr>
          <p:cNvPr id="6" name="Rectangle 7">
            <a:extLst>
              <a:ext uri="{FF2B5EF4-FFF2-40B4-BE49-F238E27FC236}">
                <a16:creationId xmlns:a16="http://schemas.microsoft.com/office/drawing/2014/main" id="{903ECE33-F9BF-F7EB-157B-4DB37B7B7B99}"/>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92D723FC-E0A9-9636-1075-80B63B3F2953}"/>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3C5688F9-066D-3C00-40C3-DB330C5E22E3}"/>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2A495FF9-25B7-36DB-5329-4203647C490C}"/>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48791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3348021"/>
            <a:ext cx="6858000" cy="1231118"/>
          </a:xfrm>
        </p:spPr>
        <p:txBody>
          <a:bodyPr wrap="none" anchor="t">
            <a:normAutofit/>
          </a:bodyPr>
          <a:lstStyle>
            <a:lvl1pPr algn="r">
              <a:defRPr sz="7200" b="0" spc="-225">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1657349" y="2770782"/>
            <a:ext cx="6858000" cy="565519"/>
          </a:xfrm>
        </p:spPr>
        <p:txBody>
          <a:bodyPr anchor="b">
            <a:normAutofit/>
          </a:bodyPr>
          <a:lstStyle>
            <a:lvl1pPr marL="0" indent="0" algn="r">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p>
            <a:fld id="{B26EB06D-C9AC-4BAA-90E1-11627B68CA4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08782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275370"/>
            <a:ext cx="7886700" cy="614516"/>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29841" y="740569"/>
            <a:ext cx="7886700" cy="253480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3889887"/>
            <a:ext cx="7885509" cy="511854"/>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2B47646A-D41E-4824-8B47-F9447472355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28598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2650758"/>
          </a:xfrm>
        </p:spPr>
        <p:txBody>
          <a:bodyPr anchor="ctr"/>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29841" y="3367049"/>
            <a:ext cx="7885509" cy="1126370"/>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2B47646A-D41E-4824-8B47-F9447472355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834712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273844"/>
            <a:ext cx="6977064" cy="2244678"/>
          </a:xfrm>
        </p:spPr>
        <p:txBody>
          <a:bodyPr anchor="ctr"/>
          <a:lstStyle>
            <a:lvl1pPr>
              <a:defRPr sz="3300"/>
            </a:lvl1pPr>
          </a:lstStyle>
          <a:p>
            <a:r>
              <a:rPr lang="en-US"/>
              <a:t>Click to edit Master title style</a:t>
            </a:r>
            <a:endParaRPr lang="en-US" dirty="0"/>
          </a:p>
        </p:txBody>
      </p:sp>
      <p:sp>
        <p:nvSpPr>
          <p:cNvPr id="12" name="Text Placeholder 3"/>
          <p:cNvSpPr>
            <a:spLocks noGrp="1"/>
          </p:cNvSpPr>
          <p:nvPr>
            <p:ph type="body" sz="half" idx="13"/>
          </p:nvPr>
        </p:nvSpPr>
        <p:spPr>
          <a:xfrm>
            <a:off x="1290484" y="2524168"/>
            <a:ext cx="6564224" cy="411726"/>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4" name="Text Placeholder 3"/>
          <p:cNvSpPr>
            <a:spLocks noGrp="1"/>
          </p:cNvSpPr>
          <p:nvPr>
            <p:ph type="body" sz="half" idx="2"/>
          </p:nvPr>
        </p:nvSpPr>
        <p:spPr>
          <a:xfrm>
            <a:off x="628650" y="3376297"/>
            <a:ext cx="7884318" cy="1117122"/>
          </a:xfrm>
        </p:spPr>
        <p:txBody>
          <a:bodyPr anchor="ct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2B47646A-D41E-4824-8B47-F94474723556}" type="slidenum">
              <a:rPr lang="en-US" altLang="en-US" smtClean="0">
                <a:solidFill>
                  <a:srgbClr val="000000"/>
                </a:solidFill>
              </a:rPr>
              <a:pPr/>
              <a:t>‹#›</a:t>
            </a:fld>
            <a:endParaRPr lang="en-US" altLang="en-US">
              <a:solidFill>
                <a:srgbClr val="000000"/>
              </a:solidFill>
            </a:endParaRPr>
          </a:p>
        </p:txBody>
      </p:sp>
      <p:sp>
        <p:nvSpPr>
          <p:cNvPr id="9" name="TextBox 8"/>
          <p:cNvSpPr txBox="1"/>
          <p:nvPr/>
        </p:nvSpPr>
        <p:spPr>
          <a:xfrm>
            <a:off x="833283" y="590118"/>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0" name="TextBox 9"/>
          <p:cNvSpPr txBox="1"/>
          <p:nvPr/>
        </p:nvSpPr>
        <p:spPr>
          <a:xfrm>
            <a:off x="7828359" y="2057400"/>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17600458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29841" y="1745226"/>
            <a:ext cx="7886700" cy="1883876"/>
          </a:xfrm>
        </p:spPr>
        <p:txBody>
          <a:bodyPr anchor="b">
            <a:normAutofit/>
          </a:bodyPr>
          <a:lstStyle>
            <a:lvl1pPr>
              <a:defRPr sz="4050"/>
            </a:lvl1pPr>
          </a:lstStyle>
          <a:p>
            <a:r>
              <a:rPr lang="en-US"/>
              <a:t>Click to edit Master title style</a:t>
            </a:r>
            <a:endParaRPr lang="en-US" dirty="0"/>
          </a:p>
        </p:txBody>
      </p:sp>
      <p:sp>
        <p:nvSpPr>
          <p:cNvPr id="4" name="Text Placeholder 3"/>
          <p:cNvSpPr>
            <a:spLocks noGrp="1"/>
          </p:cNvSpPr>
          <p:nvPr>
            <p:ph type="body" sz="half" idx="2"/>
          </p:nvPr>
        </p:nvSpPr>
        <p:spPr>
          <a:xfrm>
            <a:off x="629841" y="3637936"/>
            <a:ext cx="7885509" cy="855483"/>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2B47646A-D41E-4824-8B47-F9447472355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744428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28650" y="273844"/>
            <a:ext cx="7886700" cy="994172"/>
          </a:xfrm>
        </p:spPr>
        <p:txBody>
          <a:bodyPr/>
          <a:lstStyle/>
          <a:p>
            <a:r>
              <a:rPr lang="en-US"/>
              <a:t>Click to edit Master title style</a:t>
            </a:r>
            <a:endParaRPr lang="en-US" dirty="0"/>
          </a:p>
        </p:txBody>
      </p:sp>
      <p:sp>
        <p:nvSpPr>
          <p:cNvPr id="7" name="Text Placeholder 2"/>
          <p:cNvSpPr>
            <a:spLocks noGrp="1"/>
          </p:cNvSpPr>
          <p:nvPr>
            <p:ph type="body" idx="1"/>
          </p:nvPr>
        </p:nvSpPr>
        <p:spPr>
          <a:xfrm>
            <a:off x="1002961" y="1414462"/>
            <a:ext cx="2210150" cy="432197"/>
          </a:xfrm>
        </p:spPr>
        <p:txBody>
          <a:bodyPr anchor="b">
            <a:noAutofit/>
          </a:bodyPr>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8" name="Text Placeholder 3"/>
          <p:cNvSpPr>
            <a:spLocks noGrp="1"/>
          </p:cNvSpPr>
          <p:nvPr>
            <p:ph type="body" sz="half" idx="15"/>
          </p:nvPr>
        </p:nvSpPr>
        <p:spPr>
          <a:xfrm>
            <a:off x="1017598" y="1928812"/>
            <a:ext cx="2195513" cy="269200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9" name="Text Placeholder 4"/>
          <p:cNvSpPr>
            <a:spLocks noGrp="1"/>
          </p:cNvSpPr>
          <p:nvPr>
            <p:ph type="body" sz="quarter" idx="3"/>
          </p:nvPr>
        </p:nvSpPr>
        <p:spPr>
          <a:xfrm>
            <a:off x="3440996" y="1414462"/>
            <a:ext cx="2202181" cy="432197"/>
          </a:xfrm>
        </p:spPr>
        <p:txBody>
          <a:bodyPr vert="horz" lIns="91440" tIns="45720" rIns="91440" bIns="45720" rtlCol="0" anchor="b">
            <a:no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3433081" y="1928812"/>
            <a:ext cx="2210096" cy="269200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1" name="Text Placeholder 4"/>
          <p:cNvSpPr>
            <a:spLocks noGrp="1"/>
          </p:cNvSpPr>
          <p:nvPr>
            <p:ph type="body" sz="quarter" idx="13"/>
          </p:nvPr>
        </p:nvSpPr>
        <p:spPr>
          <a:xfrm>
            <a:off x="5871777" y="1414462"/>
            <a:ext cx="2199085" cy="432197"/>
          </a:xfrm>
        </p:spPr>
        <p:txBody>
          <a:bodyPr vert="horz" lIns="91440" tIns="45720" rIns="91440" bIns="45720" rtlCol="0" anchor="b">
            <a:noAutofit/>
          </a:bodyPr>
          <a:lstStyle>
            <a:lvl1pPr>
              <a:buNone/>
              <a:defRPr lang="en-US" sz="18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5871777" y="1928812"/>
            <a:ext cx="2199085" cy="269200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p>
            <a:fld id="{2B47646A-D41E-4824-8B47-F9447472355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336455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28650" y="273844"/>
            <a:ext cx="7886700" cy="99417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99064" y="3223127"/>
            <a:ext cx="2205038" cy="432197"/>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999064" y="1692266"/>
            <a:ext cx="2205038"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999064" y="3655324"/>
            <a:ext cx="2205038"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3426748" y="3223127"/>
            <a:ext cx="2197894" cy="432197"/>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3426747" y="1692266"/>
            <a:ext cx="2197894"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425733" y="3655323"/>
            <a:ext cx="2200805"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5853242" y="3223127"/>
            <a:ext cx="2199085" cy="432197"/>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5853241" y="1692266"/>
            <a:ext cx="2199085"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853148" y="3655322"/>
            <a:ext cx="2201998"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p>
            <a:fld id="{2B47646A-D41E-4824-8B47-F9447472355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762365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6836C97D-7EB4-4470-B36A-8CE1DF35336C}"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346409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02A1C997-1C84-4E42-B804-9E6F0693A64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44127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601760"/>
            <a:ext cx="7772400" cy="1102519"/>
          </a:xfrm>
        </p:spPr>
        <p:txBody>
          <a:bodyPr/>
          <a:lstStyle/>
          <a:p>
            <a:r>
              <a:rPr lang="en-US"/>
              <a:t>Click to edit Master title style</a:t>
            </a:r>
          </a:p>
        </p:txBody>
      </p:sp>
      <p:sp>
        <p:nvSpPr>
          <p:cNvPr id="3" name="Subtitle 2"/>
          <p:cNvSpPr>
            <a:spLocks noGrp="1"/>
          </p:cNvSpPr>
          <p:nvPr>
            <p:ph type="subTitle" idx="1"/>
          </p:nvPr>
        </p:nvSpPr>
        <p:spPr>
          <a:xfrm>
            <a:off x="1374817" y="2914650"/>
            <a:ext cx="6400801" cy="1314450"/>
          </a:xfrm>
        </p:spPr>
        <p:txBody>
          <a:bodyPr/>
          <a:lstStyle>
            <a:lvl1pPr marL="0" indent="0" algn="ctr">
              <a:buNone/>
              <a:defRPr/>
            </a:lvl1pPr>
            <a:lvl2pPr marL="190718" indent="0" algn="ctr">
              <a:buNone/>
              <a:defRPr/>
            </a:lvl2pPr>
            <a:lvl3pPr marL="381518" indent="0" algn="ctr">
              <a:buNone/>
              <a:defRPr/>
            </a:lvl3pPr>
            <a:lvl4pPr marL="572171" indent="0" algn="ctr">
              <a:buNone/>
              <a:defRPr/>
            </a:lvl4pPr>
            <a:lvl5pPr marL="762951" indent="0" algn="ctr">
              <a:buNone/>
              <a:defRPr/>
            </a:lvl5pPr>
            <a:lvl6pPr marL="953583" indent="0" algn="ctr">
              <a:buNone/>
              <a:defRPr/>
            </a:lvl6pPr>
            <a:lvl7pPr marL="1144273" indent="0" algn="ctr">
              <a:buNone/>
              <a:defRPr/>
            </a:lvl7pPr>
            <a:lvl8pPr marL="1335014" indent="0" algn="ctr">
              <a:buNone/>
              <a:defRPr/>
            </a:lvl8pPr>
            <a:lvl9pPr marL="152574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383615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77499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562809BE-4F75-4AE8-85BB-D151C4B7CC48}"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646180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3305191"/>
            <a:ext cx="7772400" cy="1021556"/>
          </a:xfrm>
        </p:spPr>
        <p:txBody>
          <a:bodyPr anchor="t"/>
          <a:lstStyle>
            <a:lvl1pPr algn="l">
              <a:defRPr sz="2250" b="1" cap="all"/>
            </a:lvl1pPr>
          </a:lstStyle>
          <a:p>
            <a:r>
              <a:rPr lang="en-US"/>
              <a:t>Click to edit Master title style</a:t>
            </a:r>
          </a:p>
        </p:txBody>
      </p:sp>
      <p:sp>
        <p:nvSpPr>
          <p:cNvPr id="3" name="Text Placeholder 2"/>
          <p:cNvSpPr>
            <a:spLocks noGrp="1"/>
          </p:cNvSpPr>
          <p:nvPr>
            <p:ph type="body" idx="1"/>
          </p:nvPr>
        </p:nvSpPr>
        <p:spPr>
          <a:xfrm>
            <a:off x="722315" y="2180035"/>
            <a:ext cx="7772400" cy="1125140"/>
          </a:xfrm>
        </p:spPr>
        <p:txBody>
          <a:bodyPr anchor="b"/>
          <a:lstStyle>
            <a:lvl1pPr marL="0" indent="0">
              <a:buNone/>
              <a:defRPr sz="1125"/>
            </a:lvl1pPr>
            <a:lvl2pPr marL="190718" indent="0">
              <a:buNone/>
              <a:defRPr sz="1013"/>
            </a:lvl2pPr>
            <a:lvl3pPr marL="381518" indent="0">
              <a:buNone/>
              <a:defRPr sz="900"/>
            </a:lvl3pPr>
            <a:lvl4pPr marL="572171" indent="0">
              <a:buNone/>
              <a:defRPr sz="788"/>
            </a:lvl4pPr>
            <a:lvl5pPr marL="762951" indent="0">
              <a:buNone/>
              <a:defRPr sz="788"/>
            </a:lvl5pPr>
            <a:lvl6pPr marL="953583" indent="0">
              <a:buNone/>
              <a:defRPr sz="788"/>
            </a:lvl6pPr>
            <a:lvl7pPr marL="1144273" indent="0">
              <a:buNone/>
              <a:defRPr sz="788"/>
            </a:lvl7pPr>
            <a:lvl8pPr marL="1335014" indent="0">
              <a:buNone/>
              <a:defRPr sz="788"/>
            </a:lvl8pPr>
            <a:lvl9pPr marL="1525749" indent="0">
              <a:buNone/>
              <a:defRPr sz="788"/>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788368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200155"/>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5"/>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348640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743" y="1151335"/>
            <a:ext cx="4040188" cy="479822"/>
          </a:xfrm>
        </p:spPr>
        <p:txBody>
          <a:bodyPr anchor="b"/>
          <a:lstStyle>
            <a:lvl1pPr marL="0" indent="0">
              <a:buNone/>
              <a:defRPr sz="1350" b="1"/>
            </a:lvl1pPr>
            <a:lvl2pPr marL="190718" indent="0">
              <a:buNone/>
              <a:defRPr sz="1125" b="1"/>
            </a:lvl2pPr>
            <a:lvl3pPr marL="381518" indent="0">
              <a:buNone/>
              <a:defRPr sz="1013" b="1"/>
            </a:lvl3pPr>
            <a:lvl4pPr marL="572171" indent="0">
              <a:buNone/>
              <a:defRPr sz="900" b="1"/>
            </a:lvl4pPr>
            <a:lvl5pPr marL="762951" indent="0">
              <a:buNone/>
              <a:defRPr sz="900" b="1"/>
            </a:lvl5pPr>
            <a:lvl6pPr marL="953583" indent="0">
              <a:buNone/>
              <a:defRPr sz="900" b="1"/>
            </a:lvl6pPr>
            <a:lvl7pPr marL="1144273" indent="0">
              <a:buNone/>
              <a:defRPr sz="900" b="1"/>
            </a:lvl7pPr>
            <a:lvl8pPr marL="1335014" indent="0">
              <a:buNone/>
              <a:defRPr sz="900" b="1"/>
            </a:lvl8pPr>
            <a:lvl9pPr marL="1525749" indent="0">
              <a:buNone/>
              <a:defRPr sz="900" b="1"/>
            </a:lvl9pPr>
          </a:lstStyle>
          <a:p>
            <a:pPr lvl="0"/>
            <a:r>
              <a:rPr lang="en-US"/>
              <a:t>Click to edit Master text styles</a:t>
            </a:r>
          </a:p>
        </p:txBody>
      </p:sp>
      <p:sp>
        <p:nvSpPr>
          <p:cNvPr id="4" name="Content Placeholder 3"/>
          <p:cNvSpPr>
            <a:spLocks noGrp="1"/>
          </p:cNvSpPr>
          <p:nvPr>
            <p:ph sz="half" idx="2"/>
          </p:nvPr>
        </p:nvSpPr>
        <p:spPr>
          <a:xfrm>
            <a:off x="457743" y="1631156"/>
            <a:ext cx="4040188"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8154" y="1151335"/>
            <a:ext cx="4041775" cy="479822"/>
          </a:xfrm>
        </p:spPr>
        <p:txBody>
          <a:bodyPr anchor="b"/>
          <a:lstStyle>
            <a:lvl1pPr marL="0" indent="0">
              <a:buNone/>
              <a:defRPr sz="1350" b="1"/>
            </a:lvl1pPr>
            <a:lvl2pPr marL="190718" indent="0">
              <a:buNone/>
              <a:defRPr sz="1125" b="1"/>
            </a:lvl2pPr>
            <a:lvl3pPr marL="381518" indent="0">
              <a:buNone/>
              <a:defRPr sz="1013" b="1"/>
            </a:lvl3pPr>
            <a:lvl4pPr marL="572171" indent="0">
              <a:buNone/>
              <a:defRPr sz="900" b="1"/>
            </a:lvl4pPr>
            <a:lvl5pPr marL="762951" indent="0">
              <a:buNone/>
              <a:defRPr sz="900" b="1"/>
            </a:lvl5pPr>
            <a:lvl6pPr marL="953583" indent="0">
              <a:buNone/>
              <a:defRPr sz="900" b="1"/>
            </a:lvl6pPr>
            <a:lvl7pPr marL="1144273" indent="0">
              <a:buNone/>
              <a:defRPr sz="900" b="1"/>
            </a:lvl7pPr>
            <a:lvl8pPr marL="1335014" indent="0">
              <a:buNone/>
              <a:defRPr sz="900" b="1"/>
            </a:lvl8pPr>
            <a:lvl9pPr marL="1525749"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48154" y="1631156"/>
            <a:ext cx="4041775"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481135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620010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849249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0438" y="204787"/>
            <a:ext cx="3008313" cy="871538"/>
          </a:xfrm>
        </p:spPr>
        <p:txBody>
          <a:bodyPr anchor="b"/>
          <a:lstStyle>
            <a:lvl1pPr algn="l">
              <a:defRPr sz="1125" b="1"/>
            </a:lvl1pPr>
          </a:lstStyle>
          <a:p>
            <a:r>
              <a:rPr lang="en-US"/>
              <a:t>Click to edit Master title style</a:t>
            </a:r>
          </a:p>
        </p:txBody>
      </p:sp>
      <p:sp>
        <p:nvSpPr>
          <p:cNvPr id="3" name="Content Placeholder 2"/>
          <p:cNvSpPr>
            <a:spLocks noGrp="1"/>
          </p:cNvSpPr>
          <p:nvPr>
            <p:ph idx="1"/>
          </p:nvPr>
        </p:nvSpPr>
        <p:spPr>
          <a:xfrm>
            <a:off x="3575585" y="208726"/>
            <a:ext cx="5111751" cy="438983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0438" y="1076343"/>
            <a:ext cx="3008313" cy="3518297"/>
          </a:xfrm>
        </p:spPr>
        <p:txBody>
          <a:bodyPr/>
          <a:lstStyle>
            <a:lvl1pPr marL="0" indent="0">
              <a:buNone/>
              <a:defRPr sz="788"/>
            </a:lvl1pPr>
            <a:lvl2pPr marL="190718" indent="0">
              <a:buNone/>
              <a:defRPr sz="675"/>
            </a:lvl2pPr>
            <a:lvl3pPr marL="381518" indent="0">
              <a:buNone/>
              <a:defRPr sz="563"/>
            </a:lvl3pPr>
            <a:lvl4pPr marL="572171" indent="0">
              <a:buNone/>
              <a:defRPr sz="506"/>
            </a:lvl4pPr>
            <a:lvl5pPr marL="762951" indent="0">
              <a:buNone/>
              <a:defRPr sz="506"/>
            </a:lvl5pPr>
            <a:lvl6pPr marL="953583" indent="0">
              <a:buNone/>
              <a:defRPr sz="506"/>
            </a:lvl6pPr>
            <a:lvl7pPr marL="1144273" indent="0">
              <a:buNone/>
              <a:defRPr sz="506"/>
            </a:lvl7pPr>
            <a:lvl8pPr marL="1335014" indent="0">
              <a:buNone/>
              <a:defRPr sz="506"/>
            </a:lvl8pPr>
            <a:lvl9pPr marL="15257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932648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303" y="3600451"/>
            <a:ext cx="5486400" cy="425054"/>
          </a:xfrm>
        </p:spPr>
        <p:txBody>
          <a:bodyPr anchor="b"/>
          <a:lstStyle>
            <a:lvl1pPr algn="l">
              <a:defRPr sz="1125" b="1"/>
            </a:lvl1pPr>
          </a:lstStyle>
          <a:p>
            <a:r>
              <a:rPr lang="en-US"/>
              <a:t>Click to edit Master title style</a:t>
            </a:r>
          </a:p>
        </p:txBody>
      </p:sp>
      <p:sp>
        <p:nvSpPr>
          <p:cNvPr id="3" name="Picture Placeholder 2"/>
          <p:cNvSpPr>
            <a:spLocks noGrp="1"/>
          </p:cNvSpPr>
          <p:nvPr>
            <p:ph type="pic" idx="1"/>
          </p:nvPr>
        </p:nvSpPr>
        <p:spPr>
          <a:xfrm>
            <a:off x="1792303" y="459581"/>
            <a:ext cx="5486400" cy="3086100"/>
          </a:xfrm>
        </p:spPr>
        <p:txBody>
          <a:bodyPr/>
          <a:lstStyle>
            <a:lvl1pPr marL="0" indent="0">
              <a:buNone/>
              <a:defRPr sz="1800"/>
            </a:lvl1pPr>
            <a:lvl2pPr marL="190718" indent="0">
              <a:buNone/>
              <a:defRPr sz="1575"/>
            </a:lvl2pPr>
            <a:lvl3pPr marL="381518" indent="0">
              <a:buNone/>
              <a:defRPr sz="1350"/>
            </a:lvl3pPr>
            <a:lvl4pPr marL="572171" indent="0">
              <a:buNone/>
              <a:defRPr sz="1125"/>
            </a:lvl4pPr>
            <a:lvl5pPr marL="762951" indent="0">
              <a:buNone/>
              <a:defRPr sz="1125"/>
            </a:lvl5pPr>
            <a:lvl6pPr marL="953583" indent="0">
              <a:buNone/>
              <a:defRPr sz="1125"/>
            </a:lvl6pPr>
            <a:lvl7pPr marL="1144273" indent="0">
              <a:buNone/>
              <a:defRPr sz="1125"/>
            </a:lvl7pPr>
            <a:lvl8pPr marL="1335014" indent="0">
              <a:buNone/>
              <a:defRPr sz="1125"/>
            </a:lvl8pPr>
            <a:lvl9pPr marL="1525749" indent="0">
              <a:buNone/>
              <a:defRPr sz="1125"/>
            </a:lvl9pPr>
          </a:lstStyle>
          <a:p>
            <a:endParaRPr lang="en-US"/>
          </a:p>
        </p:txBody>
      </p:sp>
      <p:sp>
        <p:nvSpPr>
          <p:cNvPr id="4" name="Text Placeholder 3"/>
          <p:cNvSpPr>
            <a:spLocks noGrp="1"/>
          </p:cNvSpPr>
          <p:nvPr>
            <p:ph type="body" sz="half" idx="2"/>
          </p:nvPr>
        </p:nvSpPr>
        <p:spPr>
          <a:xfrm>
            <a:off x="1792303" y="4029428"/>
            <a:ext cx="5486400" cy="603647"/>
          </a:xfrm>
        </p:spPr>
        <p:txBody>
          <a:bodyPr/>
          <a:lstStyle>
            <a:lvl1pPr marL="0" indent="0">
              <a:buNone/>
              <a:defRPr sz="788"/>
            </a:lvl1pPr>
            <a:lvl2pPr marL="190718" indent="0">
              <a:buNone/>
              <a:defRPr sz="675"/>
            </a:lvl2pPr>
            <a:lvl3pPr marL="381518" indent="0">
              <a:buNone/>
              <a:defRPr sz="563"/>
            </a:lvl3pPr>
            <a:lvl4pPr marL="572171" indent="0">
              <a:buNone/>
              <a:defRPr sz="506"/>
            </a:lvl4pPr>
            <a:lvl5pPr marL="762951" indent="0">
              <a:buNone/>
              <a:defRPr sz="506"/>
            </a:lvl5pPr>
            <a:lvl6pPr marL="953583" indent="0">
              <a:buNone/>
              <a:defRPr sz="506"/>
            </a:lvl6pPr>
            <a:lvl7pPr marL="1144273" indent="0">
              <a:buNone/>
              <a:defRPr sz="506"/>
            </a:lvl7pPr>
            <a:lvl8pPr marL="1335014" indent="0">
              <a:buNone/>
              <a:defRPr sz="506"/>
            </a:lvl8pPr>
            <a:lvl9pPr marL="15257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354968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142742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92"/>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1" y="205992"/>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63449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640899" y="3348021"/>
            <a:ext cx="6858000" cy="1231118"/>
          </a:xfrm>
        </p:spPr>
        <p:txBody>
          <a:bodyPr wrap="none" anchor="t">
            <a:normAutofit/>
          </a:bodyPr>
          <a:lstStyle>
            <a:lvl1pPr algn="l">
              <a:defRPr sz="7200" b="0" spc="-225">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640899" y="2770256"/>
            <a:ext cx="6858000" cy="565519"/>
          </a:xfrm>
        </p:spPr>
        <p:txBody>
          <a:bodyPr anchor="b">
            <a:normAutofit/>
          </a:bodyPr>
          <a:lstStyle>
            <a:lvl1pPr marL="0" indent="0" algn="l">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87AE4B22-24C9-4BD8-A2D6-8E3898629F98}"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14545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40000" y="1369219"/>
            <a:ext cx="3768912"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39880" y="1369219"/>
            <a:ext cx="377547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2B11E98B-EED2-4B67-A443-F4B6B35947A8}"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03669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40000" y="1260872"/>
            <a:ext cx="3768912" cy="617934"/>
          </a:xfrm>
        </p:spPr>
        <p:txBody>
          <a:bodyPr anchor="b"/>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40000" y="1878806"/>
            <a:ext cx="3768912"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39880" y="1260872"/>
            <a:ext cx="3776661" cy="617934"/>
          </a:xfrm>
        </p:spPr>
        <p:txBody>
          <a:bodyPr vert="horz" lIns="91440" tIns="45720" rIns="91440" bIns="45720" rtlCol="0" anchor="b">
            <a:norm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4739880" y="1878806"/>
            <a:ext cx="377666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p>
            <a:fld id="{65CDC162-1900-40CE-9BEB-10030CC81F0F}"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73435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p>
            <a:fld id="{E4CB589C-4D57-407B-91A2-640CFE24FC6D}"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10203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p>
            <a:fld id="{46F5A7C8-905E-4755-8782-9AD9A4FE91F8}"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43523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0000" y="1543050"/>
            <a:ext cx="2739019" cy="2858691"/>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6C47A99C-07AA-42E0-A17B-9B37B53AD972}"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58025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40000" y="1543050"/>
            <a:ext cx="2739019" cy="2858691"/>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3DAB7C7D-F77A-452E-A8B2-BE455B7E5109}"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27483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40000" y="1369219"/>
            <a:ext cx="767535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altLang="en-US">
              <a:solidFill>
                <a:srgbClr val="000000"/>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altLang="en-US">
              <a:solidFill>
                <a:srgbClr val="000000"/>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2B47646A-D41E-4824-8B47-F9447472355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4416257"/>
      </p:ext>
    </p:extLst>
  </p:cSld>
  <p:clrMap bg1="dk1" tx1="lt1" bg2="dk2" tx2="lt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 id="2147483851" r:id="rId12"/>
    <p:sldLayoutId id="2147483852" r:id="rId13"/>
    <p:sldLayoutId id="2147483853" r:id="rId14"/>
    <p:sldLayoutId id="2147483854" r:id="rId15"/>
    <p:sldLayoutId id="2147483855" r:id="rId16"/>
    <p:sldLayoutId id="2147483856" r:id="rId17"/>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500"/>
                                        <p:tgtEl>
                                          <p:spTgt spid="3">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left)">
                                      <p:cBhvr>
                                        <p:cTn id="18" dur="500"/>
                                        <p:tgtEl>
                                          <p:spTgt spid="3">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left)">
                                      <p:cBhvr>
                                        <p:cTn id="21" dur="500"/>
                                        <p:tgtEl>
                                          <p:spTgt spid="3">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ipe(left)">
                                      <p:cBhvr>
                                        <p:cTn id="2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txStyles>
    <p:titleStyle>
      <a:lvl1pPr algn="l" defTabSz="685800" rtl="0" eaLnBrk="1" latinLnBrk="0" hangingPunct="1">
        <a:lnSpc>
          <a:spcPct val="90000"/>
        </a:lnSpc>
        <a:spcBef>
          <a:spcPct val="0"/>
        </a:spcBef>
        <a:buNone/>
        <a:defRPr sz="405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5" y="205979"/>
            <a:ext cx="8229601"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5" y="1200155"/>
            <a:ext cx="8229601"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l">
              <a:defRPr sz="788">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3124215"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defRPr sz="788">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1"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r">
              <a:defRPr sz="788">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3284468"/>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2475">
          <a:solidFill>
            <a:schemeClr val="tx2"/>
          </a:solidFill>
          <a:latin typeface="+mj-lt"/>
          <a:ea typeface="+mj-ea"/>
          <a:cs typeface="+mj-cs"/>
        </a:defRPr>
      </a:lvl1pPr>
      <a:lvl2pPr algn="ctr" rtl="0" fontAlgn="base">
        <a:spcBef>
          <a:spcPct val="0"/>
        </a:spcBef>
        <a:spcAft>
          <a:spcPct val="0"/>
        </a:spcAft>
        <a:defRPr sz="2475">
          <a:solidFill>
            <a:schemeClr val="tx2"/>
          </a:solidFill>
          <a:latin typeface="Arial" charset="0"/>
          <a:cs typeface="Arial" charset="0"/>
        </a:defRPr>
      </a:lvl2pPr>
      <a:lvl3pPr algn="ctr" rtl="0" fontAlgn="base">
        <a:spcBef>
          <a:spcPct val="0"/>
        </a:spcBef>
        <a:spcAft>
          <a:spcPct val="0"/>
        </a:spcAft>
        <a:defRPr sz="2475">
          <a:solidFill>
            <a:schemeClr val="tx2"/>
          </a:solidFill>
          <a:latin typeface="Arial" charset="0"/>
          <a:cs typeface="Arial" charset="0"/>
        </a:defRPr>
      </a:lvl3pPr>
      <a:lvl4pPr algn="ctr" rtl="0" fontAlgn="base">
        <a:spcBef>
          <a:spcPct val="0"/>
        </a:spcBef>
        <a:spcAft>
          <a:spcPct val="0"/>
        </a:spcAft>
        <a:defRPr sz="2475">
          <a:solidFill>
            <a:schemeClr val="tx2"/>
          </a:solidFill>
          <a:latin typeface="Arial" charset="0"/>
          <a:cs typeface="Arial" charset="0"/>
        </a:defRPr>
      </a:lvl4pPr>
      <a:lvl5pPr algn="ctr" rtl="0" fontAlgn="base">
        <a:spcBef>
          <a:spcPct val="0"/>
        </a:spcBef>
        <a:spcAft>
          <a:spcPct val="0"/>
        </a:spcAft>
        <a:defRPr sz="2475">
          <a:solidFill>
            <a:schemeClr val="tx2"/>
          </a:solidFill>
          <a:latin typeface="Arial" charset="0"/>
          <a:cs typeface="Arial" charset="0"/>
        </a:defRPr>
      </a:lvl5pPr>
      <a:lvl6pPr marL="190718" algn="ctr" rtl="0" fontAlgn="base">
        <a:spcBef>
          <a:spcPct val="0"/>
        </a:spcBef>
        <a:spcAft>
          <a:spcPct val="0"/>
        </a:spcAft>
        <a:defRPr sz="2475">
          <a:solidFill>
            <a:schemeClr val="tx2"/>
          </a:solidFill>
          <a:latin typeface="Arial" charset="0"/>
          <a:cs typeface="Arial" charset="0"/>
        </a:defRPr>
      </a:lvl6pPr>
      <a:lvl7pPr marL="381518" algn="ctr" rtl="0" fontAlgn="base">
        <a:spcBef>
          <a:spcPct val="0"/>
        </a:spcBef>
        <a:spcAft>
          <a:spcPct val="0"/>
        </a:spcAft>
        <a:defRPr sz="2475">
          <a:solidFill>
            <a:schemeClr val="tx2"/>
          </a:solidFill>
          <a:latin typeface="Arial" charset="0"/>
          <a:cs typeface="Arial" charset="0"/>
        </a:defRPr>
      </a:lvl7pPr>
      <a:lvl8pPr marL="572171" algn="ctr" rtl="0" fontAlgn="base">
        <a:spcBef>
          <a:spcPct val="0"/>
        </a:spcBef>
        <a:spcAft>
          <a:spcPct val="0"/>
        </a:spcAft>
        <a:defRPr sz="2475">
          <a:solidFill>
            <a:schemeClr val="tx2"/>
          </a:solidFill>
          <a:latin typeface="Arial" charset="0"/>
          <a:cs typeface="Arial" charset="0"/>
        </a:defRPr>
      </a:lvl8pPr>
      <a:lvl9pPr marL="762951" algn="ctr" rtl="0" fontAlgn="base">
        <a:spcBef>
          <a:spcPct val="0"/>
        </a:spcBef>
        <a:spcAft>
          <a:spcPct val="0"/>
        </a:spcAft>
        <a:defRPr sz="2475">
          <a:solidFill>
            <a:schemeClr val="tx2"/>
          </a:solidFill>
          <a:latin typeface="Arial" charset="0"/>
          <a:cs typeface="Arial" charset="0"/>
        </a:defRPr>
      </a:lvl9pPr>
    </p:titleStyle>
    <p:bodyStyle>
      <a:lvl1pPr marL="143000" indent="-143000" algn="l" rtl="0" fontAlgn="base">
        <a:spcBef>
          <a:spcPct val="20000"/>
        </a:spcBef>
        <a:spcAft>
          <a:spcPct val="0"/>
        </a:spcAft>
        <a:buChar char="•"/>
        <a:defRPr sz="2250">
          <a:solidFill>
            <a:schemeClr val="bg1"/>
          </a:solidFill>
          <a:latin typeface="+mn-lt"/>
          <a:ea typeface="+mn-ea"/>
          <a:cs typeface="+mn-cs"/>
        </a:defRPr>
      </a:lvl1pPr>
      <a:lvl2pPr marL="310007" indent="-119187" algn="l" rtl="0" fontAlgn="base">
        <a:spcBef>
          <a:spcPct val="20000"/>
        </a:spcBef>
        <a:spcAft>
          <a:spcPct val="0"/>
        </a:spcAft>
        <a:buChar char="–"/>
        <a:defRPr sz="2250">
          <a:solidFill>
            <a:schemeClr val="bg1"/>
          </a:solidFill>
          <a:latin typeface="+mn-lt"/>
        </a:defRPr>
      </a:lvl2pPr>
      <a:lvl3pPr marL="476785" indent="-95377" algn="l" rtl="0" fontAlgn="base">
        <a:spcBef>
          <a:spcPct val="20000"/>
        </a:spcBef>
        <a:spcAft>
          <a:spcPct val="0"/>
        </a:spcAft>
        <a:buChar char="•"/>
        <a:defRPr sz="1350">
          <a:solidFill>
            <a:schemeClr val="tx1"/>
          </a:solidFill>
          <a:latin typeface="+mj-lt"/>
          <a:cs typeface="+mj-cs"/>
        </a:defRPr>
      </a:lvl3pPr>
      <a:lvl4pPr marL="667552" indent="-95377" algn="l" rtl="0" fontAlgn="base">
        <a:spcBef>
          <a:spcPct val="20000"/>
        </a:spcBef>
        <a:spcAft>
          <a:spcPct val="0"/>
        </a:spcAft>
        <a:buChar char="–"/>
        <a:defRPr sz="1125">
          <a:solidFill>
            <a:schemeClr val="tx1"/>
          </a:solidFill>
          <a:latin typeface="+mj-lt"/>
          <a:cs typeface="+mj-cs"/>
        </a:defRPr>
      </a:lvl4pPr>
      <a:lvl5pPr marL="858305" indent="-95377" algn="l" rtl="0" fontAlgn="base">
        <a:spcBef>
          <a:spcPct val="20000"/>
        </a:spcBef>
        <a:spcAft>
          <a:spcPct val="0"/>
        </a:spcAft>
        <a:buChar char="»"/>
        <a:defRPr sz="1125">
          <a:solidFill>
            <a:schemeClr val="tx1"/>
          </a:solidFill>
          <a:latin typeface="+mj-lt"/>
          <a:cs typeface="+mj-cs"/>
        </a:defRPr>
      </a:lvl5pPr>
      <a:lvl6pPr marL="1048901" indent="-95377" algn="l" rtl="0" fontAlgn="base">
        <a:spcBef>
          <a:spcPct val="20000"/>
        </a:spcBef>
        <a:spcAft>
          <a:spcPct val="0"/>
        </a:spcAft>
        <a:buChar char="»"/>
        <a:defRPr sz="1125">
          <a:solidFill>
            <a:schemeClr val="tx1"/>
          </a:solidFill>
          <a:latin typeface="+mj-lt"/>
          <a:cs typeface="+mj-cs"/>
        </a:defRPr>
      </a:lvl6pPr>
      <a:lvl7pPr marL="1239680" indent="-95377" algn="l" rtl="0" fontAlgn="base">
        <a:spcBef>
          <a:spcPct val="20000"/>
        </a:spcBef>
        <a:spcAft>
          <a:spcPct val="0"/>
        </a:spcAft>
        <a:buChar char="»"/>
        <a:defRPr sz="1125">
          <a:solidFill>
            <a:schemeClr val="tx1"/>
          </a:solidFill>
          <a:latin typeface="+mj-lt"/>
          <a:cs typeface="+mj-cs"/>
        </a:defRPr>
      </a:lvl7pPr>
      <a:lvl8pPr marL="1430387" indent="-95377" algn="l" rtl="0" fontAlgn="base">
        <a:spcBef>
          <a:spcPct val="20000"/>
        </a:spcBef>
        <a:spcAft>
          <a:spcPct val="0"/>
        </a:spcAft>
        <a:buChar char="»"/>
        <a:defRPr sz="1125">
          <a:solidFill>
            <a:schemeClr val="tx1"/>
          </a:solidFill>
          <a:latin typeface="+mj-lt"/>
          <a:cs typeface="+mj-cs"/>
        </a:defRPr>
      </a:lvl8pPr>
      <a:lvl9pPr marL="1621158" indent="-95377" algn="l" rtl="0" fontAlgn="base">
        <a:spcBef>
          <a:spcPct val="20000"/>
        </a:spcBef>
        <a:spcAft>
          <a:spcPct val="0"/>
        </a:spcAft>
        <a:buChar char="»"/>
        <a:defRPr sz="1125">
          <a:solidFill>
            <a:schemeClr val="tx1"/>
          </a:solidFill>
          <a:latin typeface="+mj-lt"/>
          <a:cs typeface="+mj-cs"/>
        </a:defRPr>
      </a:lvl9pPr>
    </p:bodyStyle>
    <p:otherStyle>
      <a:defPPr>
        <a:defRPr lang="en-US"/>
      </a:defPPr>
      <a:lvl1pPr marL="0" algn="l" defTabSz="381518" rtl="0" eaLnBrk="1" latinLnBrk="0" hangingPunct="1">
        <a:defRPr sz="1013" kern="1200">
          <a:solidFill>
            <a:schemeClr val="tx1"/>
          </a:solidFill>
          <a:latin typeface="+mn-lt"/>
          <a:ea typeface="+mn-ea"/>
          <a:cs typeface="+mn-cs"/>
        </a:defRPr>
      </a:lvl1pPr>
      <a:lvl2pPr marL="190718" algn="l" defTabSz="381518" rtl="0" eaLnBrk="1" latinLnBrk="0" hangingPunct="1">
        <a:defRPr sz="1013" kern="1200">
          <a:solidFill>
            <a:schemeClr val="tx1"/>
          </a:solidFill>
          <a:latin typeface="+mn-lt"/>
          <a:ea typeface="+mn-ea"/>
          <a:cs typeface="+mn-cs"/>
        </a:defRPr>
      </a:lvl2pPr>
      <a:lvl3pPr marL="381518" algn="l" defTabSz="381518" rtl="0" eaLnBrk="1" latinLnBrk="0" hangingPunct="1">
        <a:defRPr sz="1013" kern="1200">
          <a:solidFill>
            <a:schemeClr val="tx1"/>
          </a:solidFill>
          <a:latin typeface="+mn-lt"/>
          <a:ea typeface="+mn-ea"/>
          <a:cs typeface="+mn-cs"/>
        </a:defRPr>
      </a:lvl3pPr>
      <a:lvl4pPr marL="572171" algn="l" defTabSz="381518" rtl="0" eaLnBrk="1" latinLnBrk="0" hangingPunct="1">
        <a:defRPr sz="1013" kern="1200">
          <a:solidFill>
            <a:schemeClr val="tx1"/>
          </a:solidFill>
          <a:latin typeface="+mn-lt"/>
          <a:ea typeface="+mn-ea"/>
          <a:cs typeface="+mn-cs"/>
        </a:defRPr>
      </a:lvl4pPr>
      <a:lvl5pPr marL="762951" algn="l" defTabSz="381518" rtl="0" eaLnBrk="1" latinLnBrk="0" hangingPunct="1">
        <a:defRPr sz="1013" kern="1200">
          <a:solidFill>
            <a:schemeClr val="tx1"/>
          </a:solidFill>
          <a:latin typeface="+mn-lt"/>
          <a:ea typeface="+mn-ea"/>
          <a:cs typeface="+mn-cs"/>
        </a:defRPr>
      </a:lvl5pPr>
      <a:lvl6pPr marL="953583" algn="l" defTabSz="381518" rtl="0" eaLnBrk="1" latinLnBrk="0" hangingPunct="1">
        <a:defRPr sz="1013" kern="1200">
          <a:solidFill>
            <a:schemeClr val="tx1"/>
          </a:solidFill>
          <a:latin typeface="+mn-lt"/>
          <a:ea typeface="+mn-ea"/>
          <a:cs typeface="+mn-cs"/>
        </a:defRPr>
      </a:lvl6pPr>
      <a:lvl7pPr marL="1144273" algn="l" defTabSz="381518" rtl="0" eaLnBrk="1" latinLnBrk="0" hangingPunct="1">
        <a:defRPr sz="1013" kern="1200">
          <a:solidFill>
            <a:schemeClr val="tx1"/>
          </a:solidFill>
          <a:latin typeface="+mn-lt"/>
          <a:ea typeface="+mn-ea"/>
          <a:cs typeface="+mn-cs"/>
        </a:defRPr>
      </a:lvl7pPr>
      <a:lvl8pPr marL="1335014" algn="l" defTabSz="381518" rtl="0" eaLnBrk="1" latinLnBrk="0" hangingPunct="1">
        <a:defRPr sz="1013" kern="1200">
          <a:solidFill>
            <a:schemeClr val="tx1"/>
          </a:solidFill>
          <a:latin typeface="+mn-lt"/>
          <a:ea typeface="+mn-ea"/>
          <a:cs typeface="+mn-cs"/>
        </a:defRPr>
      </a:lvl8pPr>
      <a:lvl9pPr marL="1525749" algn="l" defTabSz="381518"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7.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8.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2.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3.xml"/><Relationship Id="rId1" Type="http://schemas.openxmlformats.org/officeDocument/2006/relationships/slideLayout" Target="../slideLayouts/slideLayout18.xml"/></Relationships>
</file>

<file path=ppt/slides/_rels/slide8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4.xml"/><Relationship Id="rId1" Type="http://schemas.openxmlformats.org/officeDocument/2006/relationships/slideLayout" Target="../slideLayouts/slideLayout18.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8.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8.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8.xml"/></Relationships>
</file>

<file path=ppt/slides/_rels/slide9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3.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7.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AD5FE7-B73F-33F8-1B84-3A131D60832B}"/>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1AE58098-E6BB-B82F-B809-F1E78E988F59}"/>
              </a:ext>
            </a:extLst>
          </p:cNvPr>
          <p:cNvSpPr>
            <a:spLocks noGrp="1"/>
          </p:cNvSpPr>
          <p:nvPr>
            <p:ph type="subTitle" idx="1"/>
          </p:nvPr>
        </p:nvSpPr>
        <p:spPr>
          <a:xfrm>
            <a:off x="228600" y="209550"/>
            <a:ext cx="8610600" cy="4800600"/>
          </a:xfrm>
        </p:spPr>
        <p:txBody>
          <a:bodyPr anchor="t">
            <a:normAutofit/>
          </a:bodyPr>
          <a:lstStyle/>
          <a:p>
            <a:pPr algn="ctr"/>
            <a:endParaRPr lang="en-US" sz="4000" dirty="0">
              <a:solidFill>
                <a:schemeClr val="tx1"/>
              </a:solidFill>
              <a:latin typeface="Arial Rounded MT Bold" panose="020F0704030504030204" pitchFamily="34" charset="0"/>
            </a:endParaRPr>
          </a:p>
          <a:p>
            <a:pPr algn="ctr"/>
            <a:r>
              <a:rPr lang="en-US" sz="4000" dirty="0">
                <a:solidFill>
                  <a:schemeClr val="tx1"/>
                </a:solidFill>
                <a:latin typeface="Arial Rounded MT Bold" panose="020F0704030504030204" pitchFamily="34" charset="0"/>
              </a:rPr>
              <a:t>Some cheesy Shavuot jokes</a:t>
            </a:r>
          </a:p>
          <a:p>
            <a:pPr algn="ctr"/>
            <a:r>
              <a:rPr lang="en-US" sz="4000" dirty="0">
                <a:solidFill>
                  <a:schemeClr val="tx1"/>
                </a:solidFill>
                <a:latin typeface="Arial Rounded MT Bold" panose="020F0704030504030204" pitchFamily="34" charset="0"/>
              </a:rPr>
              <a:t> that will split your sides.</a:t>
            </a:r>
          </a:p>
        </p:txBody>
      </p:sp>
    </p:spTree>
    <p:extLst>
      <p:ext uri="{BB962C8B-B14F-4D97-AF65-F5344CB8AC3E}">
        <p14:creationId xmlns:p14="http://schemas.microsoft.com/office/powerpoint/2010/main" val="17218505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8257AB-BB2E-7BAA-10DF-EBA4475681B2}"/>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2AE8BE9A-298B-6C1A-232B-8676345392BF}"/>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4" name="Picture 3">
            <a:extLst>
              <a:ext uri="{FF2B5EF4-FFF2-40B4-BE49-F238E27FC236}">
                <a16:creationId xmlns:a16="http://schemas.microsoft.com/office/drawing/2014/main" id="{2636F531-C3DF-6B64-CF41-B97F891C1F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631"/>
            <a:ext cx="9144000" cy="5133703"/>
          </a:xfrm>
          <a:prstGeom prst="rect">
            <a:avLst/>
          </a:prstGeom>
        </p:spPr>
      </p:pic>
    </p:spTree>
    <p:extLst>
      <p:ext uri="{BB962C8B-B14F-4D97-AF65-F5344CB8AC3E}">
        <p14:creationId xmlns:p14="http://schemas.microsoft.com/office/powerpoint/2010/main" val="29374689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90832D-B1F5-45F6-223B-AB5386017BA7}"/>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AB58ED6C-D4D6-3798-F0F7-07CA111A9AC3}"/>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4" name="Picture 3">
            <a:extLst>
              <a:ext uri="{FF2B5EF4-FFF2-40B4-BE49-F238E27FC236}">
                <a16:creationId xmlns:a16="http://schemas.microsoft.com/office/drawing/2014/main" id="{2320D480-7F1C-C0BD-28E1-BC6B07201D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5143500"/>
          </a:xfrm>
          <a:prstGeom prst="rect">
            <a:avLst/>
          </a:prstGeom>
        </p:spPr>
      </p:pic>
    </p:spTree>
    <p:extLst>
      <p:ext uri="{BB962C8B-B14F-4D97-AF65-F5344CB8AC3E}">
        <p14:creationId xmlns:p14="http://schemas.microsoft.com/office/powerpoint/2010/main" val="5892767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B7943F-CD05-3717-1CE5-043EDCFEC94A}"/>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09EDD6C6-027A-C9F6-14BC-AA4FE62C37B7}"/>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4" name="Picture 3">
            <a:extLst>
              <a:ext uri="{FF2B5EF4-FFF2-40B4-BE49-F238E27FC236}">
                <a16:creationId xmlns:a16="http://schemas.microsoft.com/office/drawing/2014/main" id="{0C495DF7-4578-C6AA-5EF9-4FF0E1FC95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5143500"/>
          </a:xfrm>
          <a:prstGeom prst="rect">
            <a:avLst/>
          </a:prstGeom>
        </p:spPr>
      </p:pic>
      <p:sp>
        <p:nvSpPr>
          <p:cNvPr id="2" name="TextBox 1">
            <a:extLst>
              <a:ext uri="{FF2B5EF4-FFF2-40B4-BE49-F238E27FC236}">
                <a16:creationId xmlns:a16="http://schemas.microsoft.com/office/drawing/2014/main" id="{635BCE42-31B6-CF1E-2A6D-D092DD168CF0}"/>
              </a:ext>
            </a:extLst>
          </p:cNvPr>
          <p:cNvSpPr txBox="1"/>
          <p:nvPr/>
        </p:nvSpPr>
        <p:spPr>
          <a:xfrm>
            <a:off x="300789" y="361950"/>
            <a:ext cx="8242641" cy="1323439"/>
          </a:xfrm>
          <a:prstGeom prst="rect">
            <a:avLst/>
          </a:prstGeom>
          <a:noFill/>
        </p:spPr>
        <p:txBody>
          <a:bodyPr wrap="none" rtlCol="0">
            <a:spAutoFit/>
          </a:bodyPr>
          <a:lstStyle/>
          <a:p>
            <a:pPr algn="l"/>
            <a:r>
              <a:rPr lang="en-US" dirty="0" err="1">
                <a:solidFill>
                  <a:schemeClr val="tx1"/>
                </a:solidFill>
              </a:rPr>
              <a:t>Pentacostal</a:t>
            </a:r>
            <a:r>
              <a:rPr lang="en-US" dirty="0">
                <a:solidFill>
                  <a:schemeClr val="tx1"/>
                </a:solidFill>
              </a:rPr>
              <a:t>? Rather </a:t>
            </a:r>
            <a:r>
              <a:rPr lang="en-US" dirty="0" err="1">
                <a:solidFill>
                  <a:schemeClr val="tx1"/>
                </a:solidFill>
              </a:rPr>
              <a:t>Shavuotnik</a:t>
            </a:r>
            <a:endParaRPr lang="en-US" dirty="0">
              <a:solidFill>
                <a:schemeClr val="tx1"/>
              </a:solidFill>
            </a:endParaRPr>
          </a:p>
          <a:p>
            <a:pPr marL="461963" indent="-461963" algn="l">
              <a:buFont typeface="+mj-lt"/>
              <a:buAutoNum type="arabicPeriod"/>
            </a:pPr>
            <a:r>
              <a:rPr lang="en-US" dirty="0">
                <a:solidFill>
                  <a:schemeClr val="tx1"/>
                </a:solidFill>
              </a:rPr>
              <a:t>Mysterious &amp; multidimensional</a:t>
            </a:r>
          </a:p>
        </p:txBody>
      </p:sp>
    </p:spTree>
    <p:extLst>
      <p:ext uri="{BB962C8B-B14F-4D97-AF65-F5344CB8AC3E}">
        <p14:creationId xmlns:p14="http://schemas.microsoft.com/office/powerpoint/2010/main" val="39237539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22BD31-9419-2F3C-6384-11E8E1CD7C96}"/>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1A18FBF8-6329-265D-12A2-D80A41D0A581}"/>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1026" name="Picture 2" descr="Shavuot">
            <a:extLst>
              <a:ext uri="{FF2B5EF4-FFF2-40B4-BE49-F238E27FC236}">
                <a16:creationId xmlns:a16="http://schemas.microsoft.com/office/drawing/2014/main" id="{6F50879A-A3B4-1CFA-7A6C-661ABFF91C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5173"/>
            <a:ext cx="7696200" cy="51308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457E829-71AF-C5E6-59D6-2877445B38D2}"/>
              </a:ext>
            </a:extLst>
          </p:cNvPr>
          <p:cNvSpPr txBox="1"/>
          <p:nvPr/>
        </p:nvSpPr>
        <p:spPr>
          <a:xfrm>
            <a:off x="53652" y="4388691"/>
            <a:ext cx="9124036" cy="707886"/>
          </a:xfrm>
          <a:prstGeom prst="rect">
            <a:avLst/>
          </a:prstGeom>
          <a:noFill/>
        </p:spPr>
        <p:txBody>
          <a:bodyPr wrap="none" rtlCol="0">
            <a:spAutoFit/>
          </a:bodyPr>
          <a:lstStyle/>
          <a:p>
            <a:pPr algn="l"/>
            <a:r>
              <a:rPr lang="en-US" dirty="0">
                <a:effectLst>
                  <a:outerShdw blurRad="38100" dist="38100" dir="2700000" algn="tl">
                    <a:srgbClr val="000000">
                      <a:alpha val="43137"/>
                    </a:srgbClr>
                  </a:outerShdw>
                </a:effectLst>
              </a:rPr>
              <a:t>Shavuot: The Holiday With 5 Names!</a:t>
            </a:r>
          </a:p>
        </p:txBody>
      </p:sp>
    </p:spTree>
    <p:extLst>
      <p:ext uri="{BB962C8B-B14F-4D97-AF65-F5344CB8AC3E}">
        <p14:creationId xmlns:p14="http://schemas.microsoft.com/office/powerpoint/2010/main" val="31778469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599C1B-1B7C-FE6A-744E-31AFD57B780A}"/>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D9760572-5D99-4DB6-D03E-6A4A53A48CF8}"/>
              </a:ext>
            </a:extLst>
          </p:cNvPr>
          <p:cNvSpPr>
            <a:spLocks noGrp="1"/>
          </p:cNvSpPr>
          <p:nvPr>
            <p:ph type="subTitle" idx="1"/>
          </p:nvPr>
        </p:nvSpPr>
        <p:spPr>
          <a:xfrm>
            <a:off x="228600" y="209550"/>
            <a:ext cx="8610600" cy="4800600"/>
          </a:xfrm>
        </p:spPr>
        <p:txBody>
          <a:bodyPr anchor="t">
            <a:normAutofit lnSpcReduction="10000"/>
          </a:bodyPr>
          <a:lstStyle/>
          <a:p>
            <a:pPr marL="461963" indent="-461963" algn="l">
              <a:buFont typeface="+mj-lt"/>
              <a:buAutoNum type="arabicPeriod"/>
            </a:pPr>
            <a:r>
              <a:rPr lang="he-IL" sz="4000" dirty="0">
                <a:solidFill>
                  <a:schemeClr val="tx1"/>
                </a:solidFill>
                <a:latin typeface="Arial Rounded MT Bold" panose="020F0704030504030204" pitchFamily="34" charset="0"/>
              </a:rPr>
              <a:t> </a:t>
            </a:r>
            <a:r>
              <a:rPr lang="he-IL" sz="4400" b="1" dirty="0">
                <a:solidFill>
                  <a:schemeClr val="tx1"/>
                </a:solidFill>
                <a:latin typeface="David" panose="020E0502060401010101" pitchFamily="34" charset="-79"/>
                <a:cs typeface="David" panose="020E0502060401010101" pitchFamily="34" charset="-79"/>
              </a:rPr>
              <a:t>שבועות</a:t>
            </a:r>
            <a:r>
              <a:rPr lang="he-IL" sz="4000" dirty="0">
                <a:solidFill>
                  <a:schemeClr val="tx1"/>
                </a:solidFill>
                <a:latin typeface="Arial Rounded MT Bold" panose="020F0704030504030204" pitchFamily="34" charset="0"/>
              </a:rPr>
              <a:t> </a:t>
            </a:r>
            <a:r>
              <a:rPr lang="en-US" sz="4000" dirty="0">
                <a:solidFill>
                  <a:schemeClr val="tx1"/>
                </a:solidFill>
                <a:latin typeface="Arial Rounded MT Bold" panose="020F0704030504030204" pitchFamily="34" charset="0"/>
              </a:rPr>
              <a:t>Shavuot literally means “weeks” which refers to the nightly, seven-week count</a:t>
            </a:r>
          </a:p>
          <a:p>
            <a:pPr marL="461963" indent="-461963" algn="l">
              <a:buFont typeface="+mj-lt"/>
              <a:buAutoNum type="arabicPeriod"/>
            </a:pPr>
            <a:r>
              <a:rPr lang="he-IL" sz="4000" dirty="0">
                <a:solidFill>
                  <a:schemeClr val="tx1"/>
                </a:solidFill>
                <a:latin typeface="Arial Rounded MT Bold" panose="020F0704030504030204" pitchFamily="34" charset="0"/>
              </a:rPr>
              <a:t> </a:t>
            </a:r>
            <a:r>
              <a:rPr lang="he-IL" sz="4400" b="1" dirty="0">
                <a:solidFill>
                  <a:schemeClr val="tx1"/>
                </a:solidFill>
                <a:latin typeface="David" panose="020E0502060401010101" pitchFamily="34" charset="-79"/>
                <a:cs typeface="David" panose="020E0502060401010101" pitchFamily="34" charset="-79"/>
              </a:rPr>
              <a:t>יום הביקורים </a:t>
            </a:r>
            <a:r>
              <a:rPr lang="en-US" sz="4000" dirty="0">
                <a:solidFill>
                  <a:schemeClr val="tx1"/>
                </a:solidFill>
                <a:latin typeface="Arial Rounded MT Bold" panose="020F0704030504030204" pitchFamily="34" charset="0"/>
              </a:rPr>
              <a:t>Yom </a:t>
            </a:r>
            <a:r>
              <a:rPr lang="en-US" sz="4000" dirty="0" err="1">
                <a:solidFill>
                  <a:schemeClr val="tx1"/>
                </a:solidFill>
                <a:latin typeface="Arial Rounded MT Bold" panose="020F0704030504030204" pitchFamily="34" charset="0"/>
              </a:rPr>
              <a:t>Habikkurim</a:t>
            </a:r>
            <a:r>
              <a:rPr lang="en-US" sz="4000" dirty="0">
                <a:solidFill>
                  <a:schemeClr val="tx1"/>
                </a:solidFill>
                <a:latin typeface="Arial Rounded MT Bold" panose="020F0704030504030204" pitchFamily="34" charset="0"/>
              </a:rPr>
              <a:t> – The Day of the First Fruits of wheat.</a:t>
            </a:r>
          </a:p>
          <a:p>
            <a:pPr marL="461963" indent="-461963" algn="l">
              <a:buFont typeface="+mj-lt"/>
              <a:buAutoNum type="arabicPeriod"/>
            </a:pPr>
            <a:r>
              <a:rPr lang="he-IL" sz="4000" dirty="0">
                <a:solidFill>
                  <a:schemeClr val="tx1"/>
                </a:solidFill>
                <a:latin typeface="Arial Rounded MT Bold" panose="020F0704030504030204" pitchFamily="34" charset="0"/>
              </a:rPr>
              <a:t> </a:t>
            </a:r>
            <a:r>
              <a:rPr lang="he-IL" sz="4400" b="1" dirty="0">
                <a:solidFill>
                  <a:schemeClr val="tx1"/>
                </a:solidFill>
                <a:latin typeface="David" panose="020E0502060401010101" pitchFamily="34" charset="-79"/>
                <a:cs typeface="David" panose="020E0502060401010101" pitchFamily="34" charset="-79"/>
              </a:rPr>
              <a:t>חג הקציר</a:t>
            </a:r>
            <a:r>
              <a:rPr lang="en-US" sz="4000" dirty="0">
                <a:solidFill>
                  <a:schemeClr val="tx1"/>
                </a:solidFill>
                <a:latin typeface="Arial Rounded MT Bold" panose="020F0704030504030204" pitchFamily="34" charset="0"/>
              </a:rPr>
              <a:t>Hag </a:t>
            </a:r>
            <a:r>
              <a:rPr lang="en-US" sz="4000" dirty="0" err="1">
                <a:solidFill>
                  <a:schemeClr val="tx1"/>
                </a:solidFill>
                <a:latin typeface="Arial Rounded MT Bold" panose="020F0704030504030204" pitchFamily="34" charset="0"/>
              </a:rPr>
              <a:t>Hakatzir</a:t>
            </a:r>
            <a:r>
              <a:rPr lang="en-US" sz="4000" dirty="0">
                <a:solidFill>
                  <a:schemeClr val="tx1"/>
                </a:solidFill>
                <a:latin typeface="Arial Rounded MT Bold" panose="020F0704030504030204" pitchFamily="34" charset="0"/>
              </a:rPr>
              <a:t>—The Harvest Festival.</a:t>
            </a:r>
          </a:p>
        </p:txBody>
      </p:sp>
    </p:spTree>
    <p:extLst>
      <p:ext uri="{BB962C8B-B14F-4D97-AF65-F5344CB8AC3E}">
        <p14:creationId xmlns:p14="http://schemas.microsoft.com/office/powerpoint/2010/main" val="15675012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3B1842-C545-16CF-E00B-BC8DD1DD1C3A}"/>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A658E943-9991-CC0D-8E83-C8D8AA84760F}"/>
              </a:ext>
            </a:extLst>
          </p:cNvPr>
          <p:cNvSpPr>
            <a:spLocks noGrp="1"/>
          </p:cNvSpPr>
          <p:nvPr>
            <p:ph type="subTitle" idx="1"/>
          </p:nvPr>
        </p:nvSpPr>
        <p:spPr>
          <a:xfrm>
            <a:off x="228600" y="209550"/>
            <a:ext cx="8610600" cy="4800600"/>
          </a:xfrm>
        </p:spPr>
        <p:txBody>
          <a:bodyPr anchor="t">
            <a:normAutofit/>
          </a:bodyPr>
          <a:lstStyle/>
          <a:p>
            <a:pPr marL="461963" indent="-461963" algn="l">
              <a:buFont typeface="+mj-lt"/>
              <a:buAutoNum type="arabicPeriod" startAt="4"/>
            </a:pPr>
            <a:r>
              <a:rPr lang="he-IL" sz="4000" dirty="0">
                <a:solidFill>
                  <a:schemeClr val="tx1"/>
                </a:solidFill>
                <a:latin typeface="Arial Rounded MT Bold" panose="020F0704030504030204" pitchFamily="34" charset="0"/>
              </a:rPr>
              <a:t> </a:t>
            </a:r>
            <a:r>
              <a:rPr lang="he-IL" sz="4400" b="1" dirty="0">
                <a:solidFill>
                  <a:schemeClr val="tx1"/>
                </a:solidFill>
                <a:latin typeface="David" panose="020E0502060401010101" pitchFamily="34" charset="-79"/>
                <a:cs typeface="David" panose="020E0502060401010101" pitchFamily="34" charset="-79"/>
              </a:rPr>
              <a:t>עצרת</a:t>
            </a:r>
            <a:r>
              <a:rPr lang="en-US" sz="4000" dirty="0" err="1">
                <a:solidFill>
                  <a:schemeClr val="tx1"/>
                </a:solidFill>
                <a:latin typeface="Arial Rounded MT Bold" panose="020F0704030504030204" pitchFamily="34" charset="0"/>
              </a:rPr>
              <a:t>atzeret</a:t>
            </a:r>
            <a:r>
              <a:rPr lang="en-US" sz="4000" dirty="0">
                <a:solidFill>
                  <a:schemeClr val="tx1"/>
                </a:solidFill>
                <a:latin typeface="Arial Rounded MT Bold" panose="020F0704030504030204" pitchFamily="34" charset="0"/>
              </a:rPr>
              <a:t> means “to stop,” “refrain” or “hold back.” This is the name for Shavuot most used by the Talmud.</a:t>
            </a:r>
          </a:p>
          <a:p>
            <a:pPr marL="461963" indent="-461963" algn="l">
              <a:buFont typeface="+mj-lt"/>
              <a:buAutoNum type="arabicPeriod" startAt="4"/>
            </a:pPr>
            <a:r>
              <a:rPr lang="he-IL" sz="4000" dirty="0">
                <a:solidFill>
                  <a:schemeClr val="tx1"/>
                </a:solidFill>
                <a:latin typeface="Arial Rounded MT Bold" panose="020F0704030504030204" pitchFamily="34" charset="0"/>
              </a:rPr>
              <a:t> </a:t>
            </a:r>
            <a:r>
              <a:rPr lang="he-IL" sz="4400" b="1" dirty="0">
                <a:solidFill>
                  <a:schemeClr val="tx1"/>
                </a:solidFill>
                <a:latin typeface="David" panose="020E0502060401010101" pitchFamily="34" charset="-79"/>
                <a:cs typeface="David" panose="020E0502060401010101" pitchFamily="34" charset="-79"/>
              </a:rPr>
              <a:t>זמן מתן תורתינו</a:t>
            </a:r>
            <a:r>
              <a:rPr lang="en-US" sz="4000" dirty="0" err="1">
                <a:solidFill>
                  <a:schemeClr val="tx1"/>
                </a:solidFill>
                <a:latin typeface="Arial Rounded MT Bold" panose="020F0704030504030204" pitchFamily="34" charset="0"/>
              </a:rPr>
              <a:t>Zman</a:t>
            </a:r>
            <a:r>
              <a:rPr lang="en-US" sz="4000" dirty="0">
                <a:solidFill>
                  <a:schemeClr val="tx1"/>
                </a:solidFill>
                <a:latin typeface="Arial Rounded MT Bold" panose="020F0704030504030204" pitchFamily="34" charset="0"/>
              </a:rPr>
              <a:t> Matan </a:t>
            </a:r>
            <a:r>
              <a:rPr lang="en-US" sz="4000" dirty="0" err="1">
                <a:solidFill>
                  <a:schemeClr val="tx1"/>
                </a:solidFill>
                <a:latin typeface="Arial Rounded MT Bold" panose="020F0704030504030204" pitchFamily="34" charset="0"/>
              </a:rPr>
              <a:t>Torahteinu</a:t>
            </a:r>
            <a:r>
              <a:rPr lang="en-US" sz="4000" dirty="0">
                <a:solidFill>
                  <a:schemeClr val="tx1"/>
                </a:solidFill>
                <a:latin typeface="Arial Rounded MT Bold" panose="020F0704030504030204" pitchFamily="34" charset="0"/>
              </a:rPr>
              <a:t> — “the Time of the Giving of our Torah.”</a:t>
            </a:r>
          </a:p>
        </p:txBody>
      </p:sp>
    </p:spTree>
    <p:extLst>
      <p:ext uri="{BB962C8B-B14F-4D97-AF65-F5344CB8AC3E}">
        <p14:creationId xmlns:p14="http://schemas.microsoft.com/office/powerpoint/2010/main" val="36118054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4000" dirty="0"/>
          </a:p>
          <a:p>
            <a:pPr marL="0" indent="0" algn="ctr">
              <a:buNone/>
            </a:pPr>
            <a:r>
              <a:rPr lang="en-US" sz="4000" dirty="0">
                <a:latin typeface="Arial Rounded MT Bold" panose="020F0704030504030204" pitchFamily="34" charset="0"/>
              </a:rPr>
              <a:t>Shavuot</a:t>
            </a:r>
          </a:p>
          <a:p>
            <a:pPr marL="0" indent="0">
              <a:buNone/>
            </a:pPr>
            <a:endParaRPr lang="en-US" sz="4000" dirty="0">
              <a:latin typeface="Arial Rounded MT Bold" panose="020F0704030504030204" pitchFamily="34" charset="0"/>
            </a:endParaRPr>
          </a:p>
          <a:p>
            <a:pPr marL="0" indent="0">
              <a:buNone/>
            </a:pPr>
            <a:r>
              <a:rPr lang="en-US" sz="4000" dirty="0">
                <a:latin typeface="Arial Rounded MT Bold" panose="020F0704030504030204" pitchFamily="34" charset="0"/>
              </a:rPr>
              <a:t>Messianic terminology innovation</a:t>
            </a:r>
          </a:p>
        </p:txBody>
      </p:sp>
    </p:spTree>
    <p:extLst>
      <p:ext uri="{BB962C8B-B14F-4D97-AF65-F5344CB8AC3E}">
        <p14:creationId xmlns:p14="http://schemas.microsoft.com/office/powerpoint/2010/main" val="19937227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latin typeface="Arial Rounded MT Bold" panose="020F0704030504030204" pitchFamily="34" charset="0"/>
              </a:rPr>
              <a:t>The term “Pentecostal” is derived from Pentecost [50] = Shavuot [weeks] an event that commemorates the descent of the Holy Spirit upon the followers of the Messiah Yeshua, and the speaking in "foreign" tongues.</a:t>
            </a:r>
          </a:p>
        </p:txBody>
      </p:sp>
    </p:spTree>
    <p:extLst>
      <p:ext uri="{BB962C8B-B14F-4D97-AF65-F5344CB8AC3E}">
        <p14:creationId xmlns:p14="http://schemas.microsoft.com/office/powerpoint/2010/main" val="9388251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err="1">
                <a:latin typeface="Arial Rounded MT Bold" panose="020F0704030504030204" pitchFamily="34" charset="0"/>
              </a:rPr>
              <a:t>Pentacost</a:t>
            </a:r>
            <a:r>
              <a:rPr lang="en-US" sz="4000" dirty="0">
                <a:latin typeface="Arial Rounded MT Bold" panose="020F0704030504030204" pitchFamily="34" charset="0"/>
              </a:rPr>
              <a:t> [50] = Shavuot [</a:t>
            </a:r>
            <a:r>
              <a:rPr lang="en-US" sz="4000" dirty="0" err="1">
                <a:latin typeface="Arial Rounded MT Bold" panose="020F0704030504030204" pitchFamily="34" charset="0"/>
              </a:rPr>
              <a:t>wks</a:t>
            </a:r>
            <a:r>
              <a:rPr lang="en-US" sz="4000" dirty="0">
                <a:latin typeface="Arial Rounded MT Bold" panose="020F0704030504030204" pitchFamily="34" charset="0"/>
              </a:rPr>
              <a:t>]</a:t>
            </a:r>
          </a:p>
        </p:txBody>
      </p:sp>
    </p:spTree>
    <p:extLst>
      <p:ext uri="{BB962C8B-B14F-4D97-AF65-F5344CB8AC3E}">
        <p14:creationId xmlns:p14="http://schemas.microsoft.com/office/powerpoint/2010/main" val="32814686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err="1">
                <a:latin typeface="Arial Rounded MT Bold" panose="020F0704030504030204" pitchFamily="34" charset="0"/>
              </a:rPr>
              <a:t>Pentacost</a:t>
            </a:r>
            <a:r>
              <a:rPr lang="en-US" sz="4000" dirty="0">
                <a:latin typeface="Arial Rounded MT Bold" panose="020F0704030504030204" pitchFamily="34" charset="0"/>
              </a:rPr>
              <a:t> [50] = Shavuot [</a:t>
            </a:r>
            <a:r>
              <a:rPr lang="en-US" sz="4000" dirty="0" err="1">
                <a:latin typeface="Arial Rounded MT Bold" panose="020F0704030504030204" pitchFamily="34" charset="0"/>
              </a:rPr>
              <a:t>wks</a:t>
            </a:r>
            <a:r>
              <a:rPr lang="en-US" sz="4000" dirty="0">
                <a:latin typeface="Arial Rounded MT Bold" panose="020F0704030504030204" pitchFamily="34" charset="0"/>
              </a:rPr>
              <a:t>]</a:t>
            </a:r>
          </a:p>
          <a:p>
            <a:pPr marL="0" indent="0">
              <a:buNone/>
            </a:pPr>
            <a:r>
              <a:rPr lang="en-US" sz="4000" dirty="0" err="1">
                <a:latin typeface="Arial Rounded MT Bold" panose="020F0704030504030204" pitchFamily="34" charset="0"/>
              </a:rPr>
              <a:t>Pentacostal</a:t>
            </a:r>
            <a:r>
              <a:rPr lang="en-US" sz="4000" dirty="0">
                <a:latin typeface="Arial Rounded MT Bold" panose="020F0704030504030204" pitchFamily="34" charset="0"/>
              </a:rPr>
              <a:t> = </a:t>
            </a:r>
            <a:r>
              <a:rPr lang="en-US" sz="4000" dirty="0" err="1">
                <a:latin typeface="Arial Rounded MT Bold" panose="020F0704030504030204" pitchFamily="34" charset="0"/>
              </a:rPr>
              <a:t>Shvuotniks</a:t>
            </a:r>
            <a:endParaRPr lang="en-US" sz="4000" dirty="0">
              <a:latin typeface="Arial Rounded MT Bold" panose="020F0704030504030204" pitchFamily="34" charset="0"/>
            </a:endParaRPr>
          </a:p>
        </p:txBody>
      </p:sp>
    </p:spTree>
    <p:extLst>
      <p:ext uri="{BB962C8B-B14F-4D97-AF65-F5344CB8AC3E}">
        <p14:creationId xmlns:p14="http://schemas.microsoft.com/office/powerpoint/2010/main" val="31942435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E2C7F3-39CD-E0D8-5D9E-461772570F2B}"/>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4D6A1FA7-60ED-76EC-6434-930514257F8E}"/>
              </a:ext>
            </a:extLst>
          </p:cNvPr>
          <p:cNvSpPr>
            <a:spLocks noGrp="1"/>
          </p:cNvSpPr>
          <p:nvPr>
            <p:ph type="subTitle" idx="1"/>
          </p:nvPr>
        </p:nvSpPr>
        <p:spPr>
          <a:xfrm>
            <a:off x="228600" y="209550"/>
            <a:ext cx="8610600" cy="4800600"/>
          </a:xfrm>
        </p:spPr>
        <p:txBody>
          <a:bodyPr anchor="t">
            <a:normAutofit/>
          </a:bodyPr>
          <a:lstStyle/>
          <a:p>
            <a:pPr algn="ctr"/>
            <a:endParaRPr lang="en-US" sz="4000" dirty="0">
              <a:solidFill>
                <a:schemeClr val="tx1"/>
              </a:solidFill>
              <a:latin typeface="Arial Rounded MT Bold" panose="020F0704030504030204" pitchFamily="34" charset="0"/>
            </a:endParaRPr>
          </a:p>
          <a:p>
            <a:pPr algn="ctr"/>
            <a:r>
              <a:rPr lang="en-US" sz="4000" dirty="0">
                <a:solidFill>
                  <a:schemeClr val="tx1"/>
                </a:solidFill>
                <a:latin typeface="Arial Rounded MT Bold" panose="020F0704030504030204" pitchFamily="34" charset="0"/>
              </a:rPr>
              <a:t>Q. What kind of man was Boaz before he married?</a:t>
            </a:r>
          </a:p>
          <a:p>
            <a:pPr algn="l"/>
            <a:endParaRPr lang="en-US" sz="4000" dirty="0">
              <a:solidFill>
                <a:schemeClr val="tx1"/>
              </a:solidFill>
              <a:latin typeface="Arial Rounded MT Bold" panose="020F0704030504030204" pitchFamily="34" charset="0"/>
            </a:endParaRPr>
          </a:p>
        </p:txBody>
      </p:sp>
    </p:spTree>
    <p:extLst>
      <p:ext uri="{BB962C8B-B14F-4D97-AF65-F5344CB8AC3E}">
        <p14:creationId xmlns:p14="http://schemas.microsoft.com/office/powerpoint/2010/main" val="35199313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latin typeface="Arial Rounded MT Bold" panose="020F0704030504030204" pitchFamily="34" charset="0"/>
              </a:rPr>
              <a:t>The English suffix -</a:t>
            </a:r>
            <a:r>
              <a:rPr lang="en-US" sz="4000" dirty="0" err="1">
                <a:latin typeface="Arial Rounded MT Bold" panose="020F0704030504030204" pitchFamily="34" charset="0"/>
              </a:rPr>
              <a:t>nik</a:t>
            </a:r>
            <a:r>
              <a:rPr lang="en-US" sz="4000" dirty="0">
                <a:latin typeface="Arial Rounded MT Bold" panose="020F0704030504030204" pitchFamily="34" charset="0"/>
              </a:rPr>
              <a:t> is of Slavic origin. It approximately corresponds to the suffix "-er" and nearly always denotes an agent noun.</a:t>
            </a:r>
          </a:p>
          <a:p>
            <a:r>
              <a:rPr lang="en-US" sz="4000" dirty="0">
                <a:latin typeface="Arial Rounded MT Bold" panose="020F0704030504030204" pitchFamily="34" charset="0"/>
              </a:rPr>
              <a:t>Beatnik</a:t>
            </a:r>
          </a:p>
          <a:p>
            <a:r>
              <a:rPr lang="en-US" sz="4000" dirty="0">
                <a:latin typeface="Arial Rounded MT Bold" panose="020F0704030504030204" pitchFamily="34" charset="0"/>
              </a:rPr>
              <a:t>Refusenik</a:t>
            </a:r>
          </a:p>
        </p:txBody>
      </p:sp>
    </p:spTree>
    <p:extLst>
      <p:ext uri="{BB962C8B-B14F-4D97-AF65-F5344CB8AC3E}">
        <p14:creationId xmlns:p14="http://schemas.microsoft.com/office/powerpoint/2010/main" val="10761095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r>
              <a:rPr lang="en-US" sz="4000" dirty="0">
                <a:latin typeface="Arial Rounded MT Bold" panose="020F0704030504030204" pitchFamily="34" charset="0"/>
              </a:rPr>
              <a:t>Neatnik: a neat-freak</a:t>
            </a:r>
          </a:p>
          <a:p>
            <a:r>
              <a:rPr lang="en-US" sz="4000" dirty="0">
                <a:latin typeface="Arial Rounded MT Bold" panose="020F0704030504030204" pitchFamily="34" charset="0"/>
              </a:rPr>
              <a:t>Nogoodnik: a lazy, incompetent or malicious person</a:t>
            </a:r>
          </a:p>
          <a:p>
            <a:r>
              <a:rPr lang="en-US" sz="4000" dirty="0">
                <a:latin typeface="Arial Rounded MT Bold" panose="020F0704030504030204" pitchFamily="34" charset="0"/>
              </a:rPr>
              <a:t>Peacenik: a pacifist; a hippie</a:t>
            </a:r>
          </a:p>
          <a:p>
            <a:r>
              <a:rPr lang="en-US" sz="4000" dirty="0" err="1">
                <a:latin typeface="Arial Rounded MT Bold" panose="020F0704030504030204" pitchFamily="34" charset="0"/>
              </a:rPr>
              <a:t>Rudenik</a:t>
            </a:r>
            <a:r>
              <a:rPr lang="en-US" sz="4000" dirty="0">
                <a:latin typeface="Arial Rounded MT Bold" panose="020F0704030504030204" pitchFamily="34" charset="0"/>
              </a:rPr>
              <a:t>: a rude person</a:t>
            </a:r>
          </a:p>
          <a:p>
            <a:r>
              <a:rPr lang="en-US" sz="4000" dirty="0" err="1">
                <a:latin typeface="Arial Rounded MT Bold" panose="020F0704030504030204" pitchFamily="34" charset="0"/>
              </a:rPr>
              <a:t>Wordnik</a:t>
            </a:r>
            <a:endParaRPr lang="en-US" sz="4000" dirty="0">
              <a:latin typeface="Arial Rounded MT Bold" panose="020F0704030504030204" pitchFamily="34" charset="0"/>
            </a:endParaRPr>
          </a:p>
        </p:txBody>
      </p:sp>
    </p:spTree>
    <p:extLst>
      <p:ext uri="{BB962C8B-B14F-4D97-AF65-F5344CB8AC3E}">
        <p14:creationId xmlns:p14="http://schemas.microsoft.com/office/powerpoint/2010/main" val="40116108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latin typeface="Arial Rounded MT Bold" panose="020F0704030504030204" pitchFamily="34" charset="0"/>
              </a:rPr>
              <a:t>Jewish adaptation: </a:t>
            </a:r>
          </a:p>
          <a:p>
            <a:r>
              <a:rPr lang="en-US" sz="4000" u="sng" dirty="0" err="1">
                <a:latin typeface="Arial Rounded MT Bold" panose="020F0704030504030204" pitchFamily="34" charset="0"/>
              </a:rPr>
              <a:t>Chabadnik</a:t>
            </a:r>
            <a:r>
              <a:rPr lang="en-US" sz="4000" dirty="0">
                <a:latin typeface="Arial Rounded MT Bold" panose="020F0704030504030204" pitchFamily="34" charset="0"/>
              </a:rPr>
              <a:t> follower of Chabad</a:t>
            </a:r>
          </a:p>
          <a:p>
            <a:r>
              <a:rPr lang="en-US" sz="4000" u="sng" dirty="0" err="1">
                <a:latin typeface="Arial Rounded MT Bold" panose="020F0704030504030204" pitchFamily="34" charset="0"/>
              </a:rPr>
              <a:t>Jobnik</a:t>
            </a:r>
            <a:r>
              <a:rPr lang="en-US" sz="4000" dirty="0">
                <a:latin typeface="Arial Rounded MT Bold" panose="020F0704030504030204" pitchFamily="34" charset="0"/>
              </a:rPr>
              <a:t>: a non-combat soldier who performs secretarial work</a:t>
            </a:r>
          </a:p>
          <a:p>
            <a:r>
              <a:rPr lang="en-US" sz="4000" u="sng" dirty="0">
                <a:latin typeface="Arial Rounded MT Bold" panose="020F0704030504030204" pitchFamily="34" charset="0"/>
              </a:rPr>
              <a:t>Kibbutznik</a:t>
            </a:r>
            <a:r>
              <a:rPr lang="en-US" sz="4000" dirty="0">
                <a:latin typeface="Arial Rounded MT Bold" panose="020F0704030504030204" pitchFamily="34" charset="0"/>
              </a:rPr>
              <a:t>: member of a Kibbutz</a:t>
            </a:r>
          </a:p>
          <a:p>
            <a:r>
              <a:rPr lang="en-US" sz="4000" u="sng" dirty="0" err="1">
                <a:latin typeface="Arial Rounded MT Bold" panose="020F0704030504030204" pitchFamily="34" charset="0"/>
              </a:rPr>
              <a:t>Lamedvavnik</a:t>
            </a:r>
            <a:r>
              <a:rPr lang="en-US" sz="4000" dirty="0">
                <a:latin typeface="Arial Rounded MT Bold" panose="020F0704030504030204" pitchFamily="34" charset="0"/>
              </a:rPr>
              <a:t>  </a:t>
            </a:r>
            <a:r>
              <a:rPr lang="he-IL" sz="4000" b="1" dirty="0">
                <a:latin typeface="David" panose="020E0502060401010101" pitchFamily="34" charset="-79"/>
                <a:cs typeface="David" panose="020E0502060401010101" pitchFamily="34" charset="-79"/>
              </a:rPr>
              <a:t>ל"ו</a:t>
            </a:r>
            <a:r>
              <a:rPr lang="he-IL" sz="4000" dirty="0">
                <a:latin typeface="Arial Rounded MT Bold" panose="020F0704030504030204" pitchFamily="34" charset="0"/>
              </a:rPr>
              <a:t> </a:t>
            </a:r>
            <a:r>
              <a:rPr lang="en-US" sz="4000" dirty="0">
                <a:latin typeface="Arial Rounded MT Bold" panose="020F0704030504030204" pitchFamily="34" charset="0"/>
              </a:rPr>
              <a:t>  = 30 + 6 </a:t>
            </a:r>
          </a:p>
          <a:p>
            <a:pPr marL="0" indent="0">
              <a:buNone/>
            </a:pPr>
            <a:r>
              <a:rPr lang="en-US" sz="4000" dirty="0">
                <a:latin typeface="Arial Rounded MT Bold" panose="020F0704030504030204" pitchFamily="34" charset="0"/>
              </a:rPr>
              <a:t>	36 righteous</a:t>
            </a:r>
          </a:p>
          <a:p>
            <a:endParaRPr lang="en-US" sz="4000" dirty="0"/>
          </a:p>
        </p:txBody>
      </p:sp>
    </p:spTree>
    <p:extLst>
      <p:ext uri="{BB962C8B-B14F-4D97-AF65-F5344CB8AC3E}">
        <p14:creationId xmlns:p14="http://schemas.microsoft.com/office/powerpoint/2010/main" val="40320124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r>
              <a:rPr lang="en-US" sz="4000" u="sng" dirty="0">
                <a:latin typeface="Arial Rounded MT Bold" panose="020F0704030504030204" pitchFamily="34" charset="0"/>
              </a:rPr>
              <a:t>Likudnik</a:t>
            </a:r>
            <a:r>
              <a:rPr lang="en-US" sz="4000" dirty="0">
                <a:latin typeface="Arial Rounded MT Bold" panose="020F0704030504030204" pitchFamily="34" charset="0"/>
              </a:rPr>
              <a:t>: supporter of Israeli political party Likud</a:t>
            </a:r>
          </a:p>
          <a:p>
            <a:r>
              <a:rPr lang="en-US" sz="4000" u="sng" dirty="0" err="1">
                <a:latin typeface="Arial Rounded MT Bold" panose="020F0704030504030204" pitchFamily="34" charset="0"/>
              </a:rPr>
              <a:t>Moshavnik</a:t>
            </a:r>
            <a:r>
              <a:rPr lang="en-US" sz="4000" dirty="0">
                <a:latin typeface="Arial Rounded MT Bold" panose="020F0704030504030204" pitchFamily="34" charset="0"/>
              </a:rPr>
              <a:t>: member of a Moshav</a:t>
            </a:r>
          </a:p>
          <a:p>
            <a:r>
              <a:rPr lang="en-US" sz="4000" u="sng" dirty="0" err="1">
                <a:latin typeface="Arial Rounded MT Bold" panose="020F0704030504030204" pitchFamily="34" charset="0"/>
              </a:rPr>
              <a:t>Mossadnik</a:t>
            </a:r>
            <a:r>
              <a:rPr lang="en-US" sz="4000" dirty="0">
                <a:latin typeface="Arial Rounded MT Bold" panose="020F0704030504030204" pitchFamily="34" charset="0"/>
              </a:rPr>
              <a:t>: Mossad agent</a:t>
            </a:r>
          </a:p>
          <a:p>
            <a:r>
              <a:rPr lang="en-US" sz="4000" u="sng" dirty="0">
                <a:latin typeface="Arial Rounded MT Bold" panose="020F0704030504030204" pitchFamily="34" charset="0"/>
              </a:rPr>
              <a:t>Nudnik</a:t>
            </a:r>
            <a:r>
              <a:rPr lang="en-US" sz="4000" dirty="0">
                <a:latin typeface="Arial Rounded MT Bold" panose="020F0704030504030204" pitchFamily="34" charset="0"/>
              </a:rPr>
              <a:t>: a nagging, boring or awkward person</a:t>
            </a:r>
          </a:p>
          <a:p>
            <a:r>
              <a:rPr lang="en-US" sz="4000" u="sng" dirty="0" err="1">
                <a:latin typeface="Arial Rounded MT Bold" panose="020F0704030504030204" pitchFamily="34" charset="0"/>
              </a:rPr>
              <a:t>Hamasnik</a:t>
            </a:r>
            <a:r>
              <a:rPr lang="en-US" sz="4000" dirty="0">
                <a:latin typeface="Arial Rounded MT Bold" panose="020F0704030504030204" pitchFamily="34" charset="0"/>
              </a:rPr>
              <a:t>: a Hamas terrorist</a:t>
            </a:r>
          </a:p>
        </p:txBody>
      </p:sp>
    </p:spTree>
    <p:extLst>
      <p:ext uri="{BB962C8B-B14F-4D97-AF65-F5344CB8AC3E}">
        <p14:creationId xmlns:p14="http://schemas.microsoft.com/office/powerpoint/2010/main" val="6514180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0" indent="0">
              <a:buNone/>
            </a:pPr>
            <a:r>
              <a:rPr lang="en-US" sz="4000" u="sng" dirty="0" err="1">
                <a:solidFill>
                  <a:srgbClr val="FFFF66"/>
                </a:solidFill>
                <a:latin typeface="Arial Rounded MT Bold" panose="020F0704030504030204" pitchFamily="34" charset="0"/>
              </a:rPr>
              <a:t>Shvuotnik</a:t>
            </a:r>
            <a:r>
              <a:rPr lang="en-US" sz="4000" dirty="0">
                <a:latin typeface="Arial Rounded MT Bold" panose="020F0704030504030204" pitchFamily="34" charset="0"/>
              </a:rPr>
              <a:t> = someone whose life is centered on the working of the of Shavuot reality: Ruakh / Spirit given to us in abundance on Shavuot, because of the Atonement of the Messiah Yeshua!</a:t>
            </a:r>
          </a:p>
          <a:p>
            <a:pPr marL="0" indent="0">
              <a:buNone/>
            </a:pPr>
            <a:r>
              <a:rPr lang="en-US" sz="4000" dirty="0">
                <a:latin typeface="Arial Rounded MT Bold" panose="020F0704030504030204" pitchFamily="34" charset="0"/>
              </a:rPr>
              <a:t>So, if someone asks you of your faith, say, Messianic or </a:t>
            </a:r>
            <a:r>
              <a:rPr lang="en-US" sz="4000" dirty="0" err="1">
                <a:latin typeface="Arial Rounded MT Bold" panose="020F0704030504030204" pitchFamily="34" charset="0"/>
              </a:rPr>
              <a:t>Shavuotnik</a:t>
            </a:r>
            <a:r>
              <a:rPr lang="en-US" sz="4000" dirty="0">
                <a:latin typeface="Arial Rounded MT Bold" panose="020F0704030504030204" pitchFamily="34" charset="0"/>
              </a:rPr>
              <a:t>.</a:t>
            </a:r>
          </a:p>
        </p:txBody>
      </p:sp>
    </p:spTree>
    <p:extLst>
      <p:ext uri="{BB962C8B-B14F-4D97-AF65-F5344CB8AC3E}">
        <p14:creationId xmlns:p14="http://schemas.microsoft.com/office/powerpoint/2010/main" val="3653239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4DA450-F22A-52AC-0FA8-24F82F121C32}"/>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34BC82C3-EF34-C262-3E02-E7600E355F1D}"/>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4" name="Picture 3">
            <a:extLst>
              <a:ext uri="{FF2B5EF4-FFF2-40B4-BE49-F238E27FC236}">
                <a16:creationId xmlns:a16="http://schemas.microsoft.com/office/drawing/2014/main" id="{F61AED77-15DA-DB21-6993-734A6643B1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5143500"/>
          </a:xfrm>
          <a:prstGeom prst="rect">
            <a:avLst/>
          </a:prstGeom>
        </p:spPr>
      </p:pic>
    </p:spTree>
    <p:extLst>
      <p:ext uri="{BB962C8B-B14F-4D97-AF65-F5344CB8AC3E}">
        <p14:creationId xmlns:p14="http://schemas.microsoft.com/office/powerpoint/2010/main" val="2844989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5F35F6-01A1-B586-0DAA-8BCDDBF6C5D0}"/>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0EFBCC3F-8106-677B-1B4E-73E659F9D6ED}"/>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4" name="Picture 3">
            <a:extLst>
              <a:ext uri="{FF2B5EF4-FFF2-40B4-BE49-F238E27FC236}">
                <a16:creationId xmlns:a16="http://schemas.microsoft.com/office/drawing/2014/main" id="{8CE9823E-8FC6-98B0-6E80-499A4BECD1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5143500"/>
          </a:xfrm>
          <a:prstGeom prst="rect">
            <a:avLst/>
          </a:prstGeom>
        </p:spPr>
      </p:pic>
      <p:sp>
        <p:nvSpPr>
          <p:cNvPr id="2" name="TextBox 1">
            <a:extLst>
              <a:ext uri="{FF2B5EF4-FFF2-40B4-BE49-F238E27FC236}">
                <a16:creationId xmlns:a16="http://schemas.microsoft.com/office/drawing/2014/main" id="{3E8C8130-A47F-5DA3-C685-1F02410B9118}"/>
              </a:ext>
            </a:extLst>
          </p:cNvPr>
          <p:cNvSpPr txBox="1"/>
          <p:nvPr/>
        </p:nvSpPr>
        <p:spPr>
          <a:xfrm>
            <a:off x="300789" y="361950"/>
            <a:ext cx="8374472" cy="2554545"/>
          </a:xfrm>
          <a:prstGeom prst="rect">
            <a:avLst/>
          </a:prstGeom>
          <a:noFill/>
        </p:spPr>
        <p:txBody>
          <a:bodyPr wrap="none" rtlCol="0">
            <a:spAutoFit/>
          </a:bodyPr>
          <a:lstStyle/>
          <a:p>
            <a:pPr algn="l"/>
            <a:r>
              <a:rPr lang="en-US" dirty="0">
                <a:solidFill>
                  <a:schemeClr val="tx1"/>
                </a:solidFill>
              </a:rPr>
              <a:t>Pentecostal? Rather </a:t>
            </a:r>
            <a:r>
              <a:rPr lang="en-US" dirty="0" err="1">
                <a:solidFill>
                  <a:schemeClr val="tx1"/>
                </a:solidFill>
              </a:rPr>
              <a:t>Shavuotnik</a:t>
            </a:r>
            <a:endParaRPr lang="en-US" dirty="0">
              <a:solidFill>
                <a:schemeClr val="tx1"/>
              </a:solidFill>
            </a:endParaRPr>
          </a:p>
          <a:p>
            <a:pPr marL="461963" indent="-461963" algn="l">
              <a:buFont typeface="+mj-lt"/>
              <a:buAutoNum type="arabicPeriod"/>
            </a:pPr>
            <a:r>
              <a:rPr lang="en-US" dirty="0">
                <a:solidFill>
                  <a:schemeClr val="tx1"/>
                </a:solidFill>
              </a:rPr>
              <a:t>Mysterious &amp; multidimensional</a:t>
            </a:r>
          </a:p>
          <a:p>
            <a:pPr marL="461963" indent="-461963" algn="l">
              <a:buFont typeface="+mj-lt"/>
              <a:buAutoNum type="arabicPeriod"/>
            </a:pPr>
            <a:r>
              <a:rPr lang="en-US" dirty="0">
                <a:solidFill>
                  <a:schemeClr val="tx1"/>
                </a:solidFill>
              </a:rPr>
              <a:t>Primary meaning of Shavuot is </a:t>
            </a:r>
          </a:p>
          <a:p>
            <a:pPr algn="l"/>
            <a:r>
              <a:rPr lang="en-US" dirty="0">
                <a:solidFill>
                  <a:schemeClr val="tx1"/>
                </a:solidFill>
              </a:rPr>
              <a:t>    wheat bread</a:t>
            </a:r>
          </a:p>
        </p:txBody>
      </p:sp>
    </p:spTree>
    <p:extLst>
      <p:ext uri="{BB962C8B-B14F-4D97-AF65-F5344CB8AC3E}">
        <p14:creationId xmlns:p14="http://schemas.microsoft.com/office/powerpoint/2010/main" val="14248948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FDF9CE-AB7E-D136-5FAE-ED698FEE3025}"/>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14393195-228E-8930-46F2-FA559EAC77EE}"/>
              </a:ext>
            </a:extLst>
          </p:cNvPr>
          <p:cNvSpPr>
            <a:spLocks noGrp="1"/>
          </p:cNvSpPr>
          <p:nvPr>
            <p:ph type="subTitle" idx="1"/>
          </p:nvPr>
        </p:nvSpPr>
        <p:spPr>
          <a:xfrm>
            <a:off x="228600" y="209550"/>
            <a:ext cx="8610600" cy="4800600"/>
          </a:xfrm>
        </p:spPr>
        <p:txBody>
          <a:bodyPr anchor="t">
            <a:normAutofit lnSpcReduction="10000"/>
          </a:bodyPr>
          <a:lstStyle/>
          <a:p>
            <a:pPr algn="l"/>
            <a:r>
              <a:rPr lang="en-US" sz="4000" baseline="30000" dirty="0">
                <a:solidFill>
                  <a:schemeClr val="tx1"/>
                </a:solidFill>
                <a:latin typeface="Arial Rounded MT Bold" panose="020F0704030504030204" pitchFamily="34" charset="0"/>
              </a:rPr>
              <a:t>Vayikra /Lev 23.15-22 </a:t>
            </a:r>
            <a:r>
              <a:rPr lang="en-US" sz="4000" dirty="0">
                <a:solidFill>
                  <a:schemeClr val="tx1"/>
                </a:solidFill>
                <a:latin typeface="Arial Rounded MT Bold" panose="020F0704030504030204" pitchFamily="34" charset="0"/>
              </a:rPr>
              <a:t>‘From </a:t>
            </a:r>
            <a:r>
              <a:rPr lang="en-US" sz="4000" u="sng" dirty="0">
                <a:solidFill>
                  <a:srgbClr val="FFFF66"/>
                </a:solidFill>
                <a:latin typeface="Arial Rounded MT Bold" panose="020F0704030504030204" pitchFamily="34" charset="0"/>
              </a:rPr>
              <a:t>the day after the day of rest</a:t>
            </a:r>
            <a:r>
              <a:rPr lang="en-US" sz="4000" dirty="0">
                <a:solidFill>
                  <a:schemeClr val="tx1"/>
                </a:solidFill>
                <a:latin typeface="Arial Rounded MT Bold" panose="020F0704030504030204" pitchFamily="34" charset="0"/>
              </a:rPr>
              <a:t> — that is, from the day you bring the sheaf for waving — you are to count seven full weeks,  until the day after the seventh week; you are to count fifty days; and then you are to present a new grain [wheat] offering to </a:t>
            </a:r>
            <a:r>
              <a:rPr lang="en-US" sz="4000" cap="small" dirty="0">
                <a:solidFill>
                  <a:schemeClr val="tx1"/>
                </a:solidFill>
                <a:latin typeface="Arial Rounded MT Bold" panose="020F0704030504030204" pitchFamily="34" charset="0"/>
              </a:rPr>
              <a:t>Adoni</a:t>
            </a:r>
            <a:r>
              <a:rPr lang="en-US" sz="4000" dirty="0">
                <a:solidFill>
                  <a:schemeClr val="tx1"/>
                </a:solidFill>
                <a:latin typeface="Arial Rounded MT Bold" panose="020F0704030504030204" pitchFamily="34" charset="0"/>
              </a:rPr>
              <a:t>. </a:t>
            </a:r>
          </a:p>
        </p:txBody>
      </p:sp>
    </p:spTree>
    <p:extLst>
      <p:ext uri="{BB962C8B-B14F-4D97-AF65-F5344CB8AC3E}">
        <p14:creationId xmlns:p14="http://schemas.microsoft.com/office/powerpoint/2010/main" val="39370870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D65D73-1B33-3FC6-8BEC-C791FAB871E6}"/>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6E2B190B-3A90-1212-4D8F-334125C128FD}"/>
              </a:ext>
            </a:extLst>
          </p:cNvPr>
          <p:cNvSpPr>
            <a:spLocks noGrp="1"/>
          </p:cNvSpPr>
          <p:nvPr>
            <p:ph type="subTitle" idx="1"/>
          </p:nvPr>
        </p:nvSpPr>
        <p:spPr>
          <a:xfrm>
            <a:off x="228600" y="209550"/>
            <a:ext cx="8610600" cy="4800600"/>
          </a:xfrm>
        </p:spPr>
        <p:txBody>
          <a:bodyPr anchor="t">
            <a:normAutofit fontScale="92500" lnSpcReduction="20000"/>
          </a:bodyPr>
          <a:lstStyle/>
          <a:p>
            <a:pPr algn="l"/>
            <a:r>
              <a:rPr lang="en-US" sz="4000" dirty="0">
                <a:solidFill>
                  <a:schemeClr val="tx1"/>
                </a:solidFill>
                <a:latin typeface="Arial Rounded MT Bold" panose="020F0704030504030204" pitchFamily="34" charset="0"/>
              </a:rPr>
              <a:t>My sense is that the day after Pesakh is the correct date of</a:t>
            </a:r>
            <a:r>
              <a:rPr lang="he-IL" sz="4300" b="1" dirty="0">
                <a:solidFill>
                  <a:schemeClr val="tx1"/>
                </a:solidFill>
                <a:latin typeface="David" panose="020E0502060401010101" pitchFamily="34" charset="-79"/>
                <a:cs typeface="David" panose="020E0502060401010101" pitchFamily="34" charset="-79"/>
              </a:rPr>
              <a:t>ראשית הקציר</a:t>
            </a:r>
            <a:r>
              <a:rPr lang="en-US" sz="4000" dirty="0">
                <a:solidFill>
                  <a:schemeClr val="tx1"/>
                </a:solidFill>
                <a:latin typeface="Arial Rounded MT Bold" panose="020F0704030504030204" pitchFamily="34" charset="0"/>
              </a:rPr>
              <a:t> </a:t>
            </a:r>
            <a:r>
              <a:rPr lang="en-US" sz="4000" dirty="0" err="1">
                <a:solidFill>
                  <a:schemeClr val="tx1"/>
                </a:solidFill>
                <a:latin typeface="Arial Rounded MT Bold" panose="020F0704030504030204" pitchFamily="34" charset="0"/>
              </a:rPr>
              <a:t>Resheet</a:t>
            </a:r>
            <a:r>
              <a:rPr lang="en-US" sz="4000" dirty="0">
                <a:solidFill>
                  <a:schemeClr val="tx1"/>
                </a:solidFill>
                <a:latin typeface="Arial Rounded MT Bold" panose="020F0704030504030204" pitchFamily="34" charset="0"/>
              </a:rPr>
              <a:t> </a:t>
            </a:r>
            <a:r>
              <a:rPr lang="en-US" sz="4000" dirty="0" err="1">
                <a:solidFill>
                  <a:schemeClr val="tx1"/>
                </a:solidFill>
                <a:latin typeface="Arial Rounded MT Bold" panose="020F0704030504030204" pitchFamily="34" charset="0"/>
              </a:rPr>
              <a:t>HaOmer</a:t>
            </a:r>
            <a:r>
              <a:rPr lang="en-US" sz="4000" dirty="0">
                <a:solidFill>
                  <a:schemeClr val="tx1"/>
                </a:solidFill>
                <a:latin typeface="Arial Rounded MT Bold" panose="020F0704030504030204" pitchFamily="34" charset="0"/>
              </a:rPr>
              <a:t>, beginning of the Omer count. </a:t>
            </a:r>
          </a:p>
          <a:p>
            <a:pPr algn="l"/>
            <a:r>
              <a:rPr lang="en-US" sz="4000" baseline="30000" dirty="0">
                <a:solidFill>
                  <a:schemeClr val="tx1"/>
                </a:solidFill>
                <a:latin typeface="Arial Rounded MT Bold" panose="020F0704030504030204" pitchFamily="34" charset="0"/>
              </a:rPr>
              <a:t>Joshua 5.10-12 </a:t>
            </a:r>
            <a:r>
              <a:rPr lang="en-US" sz="4000" dirty="0">
                <a:solidFill>
                  <a:schemeClr val="tx1"/>
                </a:solidFill>
                <a:latin typeface="Arial Rounded MT Bold" panose="020F0704030504030204" pitchFamily="34" charset="0"/>
              </a:rPr>
              <a:t>The people of Isra’el camped at Gilgal, and they observed Pesakh on the fourteenth day of the month, there on the plains of </a:t>
            </a:r>
            <a:r>
              <a:rPr lang="en-US" sz="4000" dirty="0" err="1">
                <a:solidFill>
                  <a:schemeClr val="tx1"/>
                </a:solidFill>
                <a:latin typeface="Arial Rounded MT Bold" panose="020F0704030504030204" pitchFamily="34" charset="0"/>
              </a:rPr>
              <a:t>Yericho</a:t>
            </a:r>
            <a:r>
              <a:rPr lang="en-US" sz="4000" dirty="0">
                <a:solidFill>
                  <a:schemeClr val="tx1"/>
                </a:solidFill>
                <a:latin typeface="Arial Rounded MT Bold" panose="020F0704030504030204" pitchFamily="34" charset="0"/>
              </a:rPr>
              <a:t>. The day after Pesakh they ate what the land produced, matzah and roasted ears of grain that day. </a:t>
            </a:r>
          </a:p>
        </p:txBody>
      </p:sp>
    </p:spTree>
    <p:extLst>
      <p:ext uri="{BB962C8B-B14F-4D97-AF65-F5344CB8AC3E}">
        <p14:creationId xmlns:p14="http://schemas.microsoft.com/office/powerpoint/2010/main" val="39920111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37343A-FB66-3676-BEF6-684DFEE0CA44}"/>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7D96FB4B-1650-CA1A-AB86-8BBEE733CBFB}"/>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The following day, after they had eaten food produced in the land, the man ended. From then on the people of Isra’el no longer had man; instead, that year, they ate the produce of the land of </a:t>
            </a:r>
            <a:r>
              <a:rPr lang="en-US" sz="4000" dirty="0" err="1">
                <a:solidFill>
                  <a:schemeClr val="tx1"/>
                </a:solidFill>
                <a:latin typeface="Arial Rounded MT Bold" panose="020F0704030504030204" pitchFamily="34" charset="0"/>
              </a:rPr>
              <a:t>Kena‘an</a:t>
            </a:r>
            <a:r>
              <a:rPr lang="en-US" sz="4000" dirty="0">
                <a:solidFill>
                  <a:schemeClr val="tx1"/>
                </a:solidFill>
                <a:latin typeface="Arial Rounded MT Bold" panose="020F0704030504030204" pitchFamily="34" charset="0"/>
              </a:rPr>
              <a:t>.</a:t>
            </a:r>
          </a:p>
        </p:txBody>
      </p:sp>
    </p:spTree>
    <p:extLst>
      <p:ext uri="{BB962C8B-B14F-4D97-AF65-F5344CB8AC3E}">
        <p14:creationId xmlns:p14="http://schemas.microsoft.com/office/powerpoint/2010/main" val="1222296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B5F385-E10D-9C5E-DCC0-40B8BB7250C9}"/>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E928CEA3-E15A-AF58-DCCF-08A457D33E3E}"/>
              </a:ext>
            </a:extLst>
          </p:cNvPr>
          <p:cNvSpPr>
            <a:spLocks noGrp="1"/>
          </p:cNvSpPr>
          <p:nvPr>
            <p:ph type="subTitle" idx="1"/>
          </p:nvPr>
        </p:nvSpPr>
        <p:spPr>
          <a:xfrm>
            <a:off x="228600" y="209550"/>
            <a:ext cx="8610600" cy="4800600"/>
          </a:xfrm>
        </p:spPr>
        <p:txBody>
          <a:bodyPr anchor="t">
            <a:normAutofit/>
          </a:bodyPr>
          <a:lstStyle/>
          <a:p>
            <a:pPr algn="ctr"/>
            <a:endParaRPr lang="en-US" sz="4000" dirty="0">
              <a:solidFill>
                <a:schemeClr val="tx1"/>
              </a:solidFill>
              <a:latin typeface="Arial Rounded MT Bold" panose="020F0704030504030204" pitchFamily="34" charset="0"/>
            </a:endParaRPr>
          </a:p>
          <a:p>
            <a:pPr algn="ctr"/>
            <a:r>
              <a:rPr lang="en-US" sz="4000" dirty="0">
                <a:solidFill>
                  <a:schemeClr val="tx1"/>
                </a:solidFill>
                <a:latin typeface="Arial Rounded MT Bold" panose="020F0704030504030204" pitchFamily="34" charset="0"/>
              </a:rPr>
              <a:t>Q. What kind of man was Boaz before he married?</a:t>
            </a:r>
          </a:p>
          <a:p>
            <a:pPr algn="l"/>
            <a:endParaRPr lang="en-US" sz="4000" dirty="0">
              <a:solidFill>
                <a:schemeClr val="tx1"/>
              </a:solidFill>
              <a:latin typeface="Arial Rounded MT Bold" panose="020F0704030504030204" pitchFamily="34" charset="0"/>
            </a:endParaRPr>
          </a:p>
          <a:p>
            <a:pPr algn="ctr"/>
            <a:r>
              <a:rPr lang="en-US" sz="4000" dirty="0">
                <a:solidFill>
                  <a:schemeClr val="tx1"/>
                </a:solidFill>
                <a:latin typeface="Arial Rounded MT Bold" panose="020F0704030504030204" pitchFamily="34" charset="0"/>
              </a:rPr>
              <a:t>A. Ruth-less.</a:t>
            </a:r>
          </a:p>
        </p:txBody>
      </p:sp>
    </p:spTree>
    <p:extLst>
      <p:ext uri="{BB962C8B-B14F-4D97-AF65-F5344CB8AC3E}">
        <p14:creationId xmlns:p14="http://schemas.microsoft.com/office/powerpoint/2010/main" val="28177992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507652-9B21-31E5-935B-FF852CA2F713}"/>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C8101743-0F52-D212-0496-647C8C976D6A}"/>
              </a:ext>
            </a:extLst>
          </p:cNvPr>
          <p:cNvSpPr>
            <a:spLocks noGrp="1"/>
          </p:cNvSpPr>
          <p:nvPr>
            <p:ph type="subTitle" idx="1"/>
          </p:nvPr>
        </p:nvSpPr>
        <p:spPr>
          <a:xfrm>
            <a:off x="228600" y="209550"/>
            <a:ext cx="8610600" cy="4800600"/>
          </a:xfrm>
        </p:spPr>
        <p:txBody>
          <a:bodyPr anchor="t">
            <a:normAutofit lnSpcReduction="10000"/>
          </a:bodyPr>
          <a:lstStyle/>
          <a:p>
            <a:pPr algn="l"/>
            <a:r>
              <a:rPr lang="en-US" sz="4000" dirty="0">
                <a:solidFill>
                  <a:schemeClr val="tx1"/>
                </a:solidFill>
                <a:latin typeface="Arial Rounded MT Bold" panose="020F0704030504030204" pitchFamily="34" charset="0"/>
              </a:rPr>
              <a:t>The Sadducees [anciently], Samaritans, Karaites, and Michael Rood followers consider the Sunday after Pesakh as the true day of </a:t>
            </a:r>
          </a:p>
          <a:p>
            <a:pPr algn="l"/>
            <a:r>
              <a:rPr lang="en-US" sz="4000" dirty="0">
                <a:solidFill>
                  <a:schemeClr val="tx1"/>
                </a:solidFill>
                <a:latin typeface="Arial Rounded MT Bold" panose="020F0704030504030204" pitchFamily="34" charset="0"/>
              </a:rPr>
              <a:t>Beginning of the Omer</a:t>
            </a:r>
          </a:p>
          <a:p>
            <a:pPr algn="l"/>
            <a:r>
              <a:rPr lang="he-IL" sz="4400" b="1" dirty="0">
                <a:solidFill>
                  <a:schemeClr val="tx1"/>
                </a:solidFill>
                <a:latin typeface="David" panose="020E0502060401010101" pitchFamily="34" charset="-79"/>
                <a:cs typeface="David" panose="020E0502060401010101" pitchFamily="34" charset="-79"/>
              </a:rPr>
              <a:t>ראשית הקציר</a:t>
            </a:r>
            <a:r>
              <a:rPr lang="en-US" sz="4400" b="1" dirty="0">
                <a:solidFill>
                  <a:schemeClr val="tx1"/>
                </a:solidFill>
                <a:latin typeface="David" panose="020E0502060401010101" pitchFamily="34" charset="-79"/>
                <a:cs typeface="David" panose="020E0502060401010101" pitchFamily="34" charset="-79"/>
              </a:rPr>
              <a:t> </a:t>
            </a:r>
            <a:r>
              <a:rPr lang="en-US" sz="4000" i="1" dirty="0" err="1">
                <a:solidFill>
                  <a:schemeClr val="tx1"/>
                </a:solidFill>
                <a:latin typeface="Arial Rounded MT Bold" panose="020F0704030504030204" pitchFamily="34" charset="0"/>
              </a:rPr>
              <a:t>Resheet</a:t>
            </a:r>
            <a:r>
              <a:rPr lang="en-US" sz="4000" i="1" dirty="0">
                <a:solidFill>
                  <a:schemeClr val="tx1"/>
                </a:solidFill>
                <a:latin typeface="Arial Rounded MT Bold" panose="020F0704030504030204" pitchFamily="34" charset="0"/>
              </a:rPr>
              <a:t> </a:t>
            </a:r>
            <a:r>
              <a:rPr lang="en-US" sz="4000" i="1" dirty="0" err="1">
                <a:solidFill>
                  <a:schemeClr val="tx1"/>
                </a:solidFill>
                <a:latin typeface="Arial Rounded MT Bold" panose="020F0704030504030204" pitchFamily="34" charset="0"/>
              </a:rPr>
              <a:t>HaOmer</a:t>
            </a:r>
            <a:endParaRPr lang="en-US" sz="4000" i="1" dirty="0">
              <a:solidFill>
                <a:schemeClr val="tx1"/>
              </a:solidFill>
              <a:latin typeface="Arial Rounded MT Bold" panose="020F0704030504030204" pitchFamily="34" charset="0"/>
            </a:endParaRPr>
          </a:p>
          <a:p>
            <a:pPr algn="l"/>
            <a:r>
              <a:rPr lang="en-US" sz="4000" dirty="0">
                <a:solidFill>
                  <a:schemeClr val="tx1"/>
                </a:solidFill>
                <a:latin typeface="Arial Rounded MT Bold" panose="020F0704030504030204" pitchFamily="34" charset="0"/>
              </a:rPr>
              <a:t>and the Resurrection.  </a:t>
            </a:r>
          </a:p>
        </p:txBody>
      </p:sp>
    </p:spTree>
    <p:extLst>
      <p:ext uri="{BB962C8B-B14F-4D97-AF65-F5344CB8AC3E}">
        <p14:creationId xmlns:p14="http://schemas.microsoft.com/office/powerpoint/2010/main" val="22560505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DAF3EA-10FC-39C8-AD8E-AE37B071253F}"/>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99AFFBEF-9A21-37A5-75C8-E5C015873724}"/>
              </a:ext>
            </a:extLst>
          </p:cNvPr>
          <p:cNvSpPr>
            <a:spLocks noGrp="1"/>
          </p:cNvSpPr>
          <p:nvPr>
            <p:ph type="subTitle" idx="1"/>
          </p:nvPr>
        </p:nvSpPr>
        <p:spPr>
          <a:xfrm>
            <a:off x="228600" y="209550"/>
            <a:ext cx="8610600" cy="4800600"/>
          </a:xfrm>
        </p:spPr>
        <p:txBody>
          <a:bodyPr anchor="t">
            <a:normAutofit lnSpcReduction="10000"/>
          </a:bodyPr>
          <a:lstStyle/>
          <a:p>
            <a:pPr algn="l"/>
            <a:r>
              <a:rPr lang="en-US" sz="4000" baseline="30000" dirty="0">
                <a:solidFill>
                  <a:schemeClr val="tx1"/>
                </a:solidFill>
                <a:latin typeface="Arial Rounded MT Bold" panose="020F0704030504030204" pitchFamily="34" charset="0"/>
              </a:rPr>
              <a:t>Vayikra /Lev 23.15-22 </a:t>
            </a:r>
            <a:r>
              <a:rPr lang="en-US" sz="4000" dirty="0">
                <a:solidFill>
                  <a:schemeClr val="tx1"/>
                </a:solidFill>
                <a:latin typeface="Arial Rounded MT Bold" panose="020F0704030504030204" pitchFamily="34" charset="0"/>
              </a:rPr>
              <a:t>‘From </a:t>
            </a:r>
            <a:r>
              <a:rPr lang="en-US" sz="4000" u="sng" dirty="0">
                <a:solidFill>
                  <a:srgbClr val="FFFF66"/>
                </a:solidFill>
                <a:latin typeface="Arial Rounded MT Bold" panose="020F0704030504030204" pitchFamily="34" charset="0"/>
              </a:rPr>
              <a:t>the day after the day of rest</a:t>
            </a:r>
            <a:r>
              <a:rPr lang="en-US" sz="4000" dirty="0">
                <a:solidFill>
                  <a:schemeClr val="tx1"/>
                </a:solidFill>
                <a:latin typeface="Arial Rounded MT Bold" panose="020F0704030504030204" pitchFamily="34" charset="0"/>
              </a:rPr>
              <a:t> — that is, from the day you bring the sheaf for waving — you are to count seven full weeks,  until the day after the seventh week; you are to count fifty days; and then you are to present a new grain [wheat] offering to </a:t>
            </a:r>
            <a:r>
              <a:rPr lang="en-US" sz="4000" cap="small" dirty="0">
                <a:solidFill>
                  <a:schemeClr val="tx1"/>
                </a:solidFill>
                <a:latin typeface="Arial Rounded MT Bold" panose="020F0704030504030204" pitchFamily="34" charset="0"/>
              </a:rPr>
              <a:t>Adoni</a:t>
            </a:r>
            <a:r>
              <a:rPr lang="en-US" sz="4000" dirty="0">
                <a:solidFill>
                  <a:schemeClr val="tx1"/>
                </a:solidFill>
                <a:latin typeface="Arial Rounded MT Bold" panose="020F0704030504030204" pitchFamily="34" charset="0"/>
              </a:rPr>
              <a:t>. </a:t>
            </a:r>
          </a:p>
        </p:txBody>
      </p:sp>
    </p:spTree>
    <p:extLst>
      <p:ext uri="{BB962C8B-B14F-4D97-AF65-F5344CB8AC3E}">
        <p14:creationId xmlns:p14="http://schemas.microsoft.com/office/powerpoint/2010/main" val="9037765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A2C640-F274-9176-D35A-F40CC8443391}"/>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DBCC7759-AE10-3FBC-2F4B-95C09B612E2E}"/>
              </a:ext>
            </a:extLst>
          </p:cNvPr>
          <p:cNvSpPr>
            <a:spLocks noGrp="1"/>
          </p:cNvSpPr>
          <p:nvPr>
            <p:ph type="subTitle" idx="1"/>
          </p:nvPr>
        </p:nvSpPr>
        <p:spPr>
          <a:xfrm>
            <a:off x="228600" y="209550"/>
            <a:ext cx="8610600" cy="4800600"/>
          </a:xfrm>
        </p:spPr>
        <p:txBody>
          <a:bodyPr anchor="t">
            <a:normAutofit/>
          </a:bodyPr>
          <a:lstStyle/>
          <a:p>
            <a:pPr algn="l"/>
            <a:r>
              <a:rPr lang="en-US" sz="4000" baseline="30000" dirty="0">
                <a:solidFill>
                  <a:schemeClr val="tx1"/>
                </a:solidFill>
                <a:latin typeface="Arial Rounded MT Bold" panose="020F0704030504030204" pitchFamily="34" charset="0"/>
              </a:rPr>
              <a:t>Vayikra /Lev 23.15-22 </a:t>
            </a:r>
            <a:r>
              <a:rPr lang="en-US" sz="4000" dirty="0">
                <a:solidFill>
                  <a:schemeClr val="tx1"/>
                </a:solidFill>
                <a:latin typeface="Arial Rounded MT Bold" panose="020F0704030504030204" pitchFamily="34" charset="0"/>
              </a:rPr>
              <a:t>You must bring bread from your homes for waving — two loaves made with one gallon of fine flour, baked with leaven — as firstfruits for </a:t>
            </a:r>
            <a:r>
              <a:rPr lang="en-US" sz="4000" cap="small" dirty="0">
                <a:solidFill>
                  <a:schemeClr val="tx1"/>
                </a:solidFill>
                <a:latin typeface="Arial Rounded MT Bold" panose="020F0704030504030204" pitchFamily="34" charset="0"/>
              </a:rPr>
              <a:t>Adoni</a:t>
            </a:r>
            <a:r>
              <a:rPr lang="en-US" sz="4000" dirty="0">
                <a:solidFill>
                  <a:schemeClr val="tx1"/>
                </a:solidFill>
                <a:latin typeface="Arial Rounded MT Bold" panose="020F0704030504030204" pitchFamily="34" charset="0"/>
              </a:rPr>
              <a:t>…</a:t>
            </a:r>
          </a:p>
        </p:txBody>
      </p:sp>
      <p:pic>
        <p:nvPicPr>
          <p:cNvPr id="4" name="Picture 3">
            <a:extLst>
              <a:ext uri="{FF2B5EF4-FFF2-40B4-BE49-F238E27FC236}">
                <a16:creationId xmlns:a16="http://schemas.microsoft.com/office/drawing/2014/main" id="{46669F53-9166-C893-664A-04FE9DD1C4BB}"/>
              </a:ext>
            </a:extLst>
          </p:cNvPr>
          <p:cNvPicPr>
            <a:picLocks noChangeAspect="1"/>
          </p:cNvPicPr>
          <p:nvPr/>
        </p:nvPicPr>
        <p:blipFill>
          <a:blip r:embed="rId3"/>
          <a:stretch>
            <a:fillRect/>
          </a:stretch>
        </p:blipFill>
        <p:spPr>
          <a:xfrm>
            <a:off x="914400" y="3105150"/>
            <a:ext cx="6781800" cy="1767088"/>
          </a:xfrm>
          <a:prstGeom prst="rect">
            <a:avLst/>
          </a:prstGeom>
        </p:spPr>
      </p:pic>
      <p:sp>
        <p:nvSpPr>
          <p:cNvPr id="5" name="Rectangle: Rounded Corners 4">
            <a:extLst>
              <a:ext uri="{FF2B5EF4-FFF2-40B4-BE49-F238E27FC236}">
                <a16:creationId xmlns:a16="http://schemas.microsoft.com/office/drawing/2014/main" id="{24B61719-9BF7-F6B8-D855-9750A8054FFC}"/>
              </a:ext>
            </a:extLst>
          </p:cNvPr>
          <p:cNvSpPr/>
          <p:nvPr/>
        </p:nvSpPr>
        <p:spPr>
          <a:xfrm>
            <a:off x="2895600" y="3181350"/>
            <a:ext cx="3276600" cy="1600200"/>
          </a:xfrm>
          <a:prstGeom prst="roundRect">
            <a:avLst/>
          </a:prstGeom>
          <a:noFill/>
          <a:ln w="4445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80503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514C96-98BB-B7DD-A7D8-09DF393CAAEF}"/>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B5AC1656-25FA-0F3B-56C8-9B0B1FFCF275}"/>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 </a:t>
            </a:r>
            <a:r>
              <a:rPr lang="he-IL" sz="4400" b="1" dirty="0">
                <a:solidFill>
                  <a:schemeClr val="tx1"/>
                </a:solidFill>
                <a:latin typeface="David" panose="020E0502060401010101" pitchFamily="34" charset="-79"/>
                <a:cs typeface="David" panose="020E0502060401010101" pitchFamily="34" charset="-79"/>
              </a:rPr>
              <a:t>עִשָּׂרוֹן</a:t>
            </a:r>
            <a:r>
              <a:rPr lang="en-US" sz="4000" b="1" dirty="0">
                <a:solidFill>
                  <a:schemeClr val="tx1"/>
                </a:solidFill>
                <a:latin typeface="David" panose="020E0502060401010101" pitchFamily="34" charset="-79"/>
                <a:cs typeface="David" panose="020E0502060401010101" pitchFamily="34" charset="-79"/>
              </a:rPr>
              <a:t> </a:t>
            </a:r>
            <a:r>
              <a:rPr lang="en-US" sz="4000" dirty="0">
                <a:solidFill>
                  <a:schemeClr val="tx1"/>
                </a:solidFill>
                <a:latin typeface="Arial Rounded MT Bold" panose="020F0704030504030204" pitchFamily="34" charset="0"/>
              </a:rPr>
              <a:t>issaron designates one-tenth of an ephah, a dry measure for grain or fine flour. an issaron is approximately 3.3–3.7 quarts, about a gallon = </a:t>
            </a:r>
            <a:r>
              <a:rPr lang="en-US" sz="4000" u="sng" dirty="0">
                <a:solidFill>
                  <a:srgbClr val="FFFF66"/>
                </a:solidFill>
                <a:latin typeface="Arial Rounded MT Bold" panose="020F0704030504030204" pitchFamily="34" charset="0"/>
              </a:rPr>
              <a:t>16 cups</a:t>
            </a:r>
            <a:r>
              <a:rPr lang="en-US" sz="4000" dirty="0">
                <a:solidFill>
                  <a:schemeClr val="tx1"/>
                </a:solidFill>
                <a:latin typeface="Arial Rounded MT Bold" panose="020F0704030504030204" pitchFamily="34" charset="0"/>
              </a:rPr>
              <a:t>.</a:t>
            </a:r>
          </a:p>
        </p:txBody>
      </p:sp>
    </p:spTree>
    <p:extLst>
      <p:ext uri="{BB962C8B-B14F-4D97-AF65-F5344CB8AC3E}">
        <p14:creationId xmlns:p14="http://schemas.microsoft.com/office/powerpoint/2010/main" val="18412777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2194" name="Rectangle 2">
            <a:extLst>
              <a:ext uri="{FF2B5EF4-FFF2-40B4-BE49-F238E27FC236}">
                <a16:creationId xmlns:a16="http://schemas.microsoft.com/office/drawing/2014/main" id="{34EFA713-B200-7378-EB46-974C43D8C383}"/>
              </a:ext>
            </a:extLst>
          </p:cNvPr>
          <p:cNvSpPr>
            <a:spLocks noGrp="1" noChangeArrowheads="1"/>
          </p:cNvSpPr>
          <p:nvPr>
            <p:ph type="subTitle" idx="1"/>
          </p:nvPr>
        </p:nvSpPr>
        <p:spPr>
          <a:xfrm>
            <a:off x="1143000" y="0"/>
            <a:ext cx="6858000" cy="5143500"/>
          </a:xfrm>
        </p:spPr>
        <p:txBody>
          <a:bodyPr/>
          <a:lstStyle/>
          <a:p>
            <a:pPr algn="l"/>
            <a:endParaRPr lang="en-US" altLang="en-US" sz="3000"/>
          </a:p>
        </p:txBody>
      </p:sp>
      <p:pic>
        <p:nvPicPr>
          <p:cNvPr id="1672195" name="Picture 3">
            <a:extLst>
              <a:ext uri="{FF2B5EF4-FFF2-40B4-BE49-F238E27FC236}">
                <a16:creationId xmlns:a16="http://schemas.microsoft.com/office/drawing/2014/main" id="{E13C5999-9C63-E88C-34DB-B5B5C576235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0"/>
            <a:ext cx="6855619" cy="514111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1667BC1-E897-224A-AD76-D92ED5010A0C}"/>
              </a:ext>
            </a:extLst>
          </p:cNvPr>
          <p:cNvSpPr txBox="1"/>
          <p:nvPr/>
        </p:nvSpPr>
        <p:spPr>
          <a:xfrm>
            <a:off x="1524000" y="285750"/>
            <a:ext cx="4450129" cy="707886"/>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Rounded MT Bold" pitchFamily="34" charset="0"/>
                <a:ea typeface="+mn-ea"/>
                <a:cs typeface="Arial" charset="0"/>
              </a:rPr>
              <a:t>Each loaf 3 cups.</a:t>
            </a:r>
          </a:p>
        </p:txBody>
      </p:sp>
    </p:spTree>
    <p:extLst>
      <p:ext uri="{BB962C8B-B14F-4D97-AF65-F5344CB8AC3E}">
        <p14:creationId xmlns:p14="http://schemas.microsoft.com/office/powerpoint/2010/main" val="19562394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4242" name="Rectangle 2">
            <a:extLst>
              <a:ext uri="{FF2B5EF4-FFF2-40B4-BE49-F238E27FC236}">
                <a16:creationId xmlns:a16="http://schemas.microsoft.com/office/drawing/2014/main" id="{848347CF-7F87-B0F5-6B75-726EB1080283}"/>
              </a:ext>
            </a:extLst>
          </p:cNvPr>
          <p:cNvSpPr>
            <a:spLocks noGrp="1" noChangeArrowheads="1"/>
          </p:cNvSpPr>
          <p:nvPr>
            <p:ph type="subTitle" idx="1"/>
          </p:nvPr>
        </p:nvSpPr>
        <p:spPr>
          <a:xfrm>
            <a:off x="1143000" y="0"/>
            <a:ext cx="6858000" cy="5143500"/>
          </a:xfrm>
        </p:spPr>
        <p:txBody>
          <a:bodyPr/>
          <a:lstStyle/>
          <a:p>
            <a:pPr algn="l"/>
            <a:r>
              <a:rPr lang="en-US" altLang="en-US" sz="3000"/>
              <a:t> </a:t>
            </a:r>
          </a:p>
        </p:txBody>
      </p:sp>
      <p:pic>
        <p:nvPicPr>
          <p:cNvPr id="1674243" name="Picture 3">
            <a:extLst>
              <a:ext uri="{FF2B5EF4-FFF2-40B4-BE49-F238E27FC236}">
                <a16:creationId xmlns:a16="http://schemas.microsoft.com/office/drawing/2014/main" id="{0AF79573-F344-4E86-BAB6-DA1518D3941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15019" t="5550" r="10800" b="8850"/>
          <a:stretch>
            <a:fillRect/>
          </a:stretch>
        </p:blipFill>
        <p:spPr bwMode="auto">
          <a:xfrm>
            <a:off x="1543050" y="0"/>
            <a:ext cx="59436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76669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0146" name="Rectangle 2">
            <a:extLst>
              <a:ext uri="{FF2B5EF4-FFF2-40B4-BE49-F238E27FC236}">
                <a16:creationId xmlns:a16="http://schemas.microsoft.com/office/drawing/2014/main" id="{75C0F87D-0311-A902-3D8E-5E4AD87EE69E}"/>
              </a:ext>
            </a:extLst>
          </p:cNvPr>
          <p:cNvSpPr>
            <a:spLocks noGrp="1" noChangeArrowheads="1"/>
          </p:cNvSpPr>
          <p:nvPr>
            <p:ph type="subTitle" idx="1"/>
          </p:nvPr>
        </p:nvSpPr>
        <p:spPr>
          <a:xfrm>
            <a:off x="381000" y="285750"/>
            <a:ext cx="4724400" cy="4648200"/>
          </a:xfrm>
        </p:spPr>
        <p:txBody>
          <a:bodyPr/>
          <a:lstStyle/>
          <a:p>
            <a:pPr algn="l"/>
            <a:r>
              <a:rPr lang="en-US" altLang="en-US" sz="4000" dirty="0"/>
              <a:t>Each loaf a gallon of flour = 16 cups</a:t>
            </a:r>
          </a:p>
          <a:p>
            <a:pPr algn="l"/>
            <a:r>
              <a:rPr lang="en-US" altLang="en-US" sz="4000" dirty="0"/>
              <a:t>Five times our hallah at home!</a:t>
            </a:r>
          </a:p>
        </p:txBody>
      </p:sp>
      <p:pic>
        <p:nvPicPr>
          <p:cNvPr id="1670147" name="Picture 3">
            <a:extLst>
              <a:ext uri="{FF2B5EF4-FFF2-40B4-BE49-F238E27FC236}">
                <a16:creationId xmlns:a16="http://schemas.microsoft.com/office/drawing/2014/main" id="{09D574F9-EDD4-82BE-2920-BEF3D16047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0"/>
            <a:ext cx="4124325"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53572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3074" name="Picture 2" descr="The two loaves of bread. (Photo: Yisrael Rosenberg/ Breaking Israel News)">
            <a:extLst>
              <a:ext uri="{FF2B5EF4-FFF2-40B4-BE49-F238E27FC236}">
                <a16:creationId xmlns:a16="http://schemas.microsoft.com/office/drawing/2014/main" id="{CE925CE9-C222-3F80-9E08-03EA0114B0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938" y="0"/>
            <a:ext cx="7856537"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04852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2050" name="Picture 2">
            <a:extLst>
              <a:ext uri="{FF2B5EF4-FFF2-40B4-BE49-F238E27FC236}">
                <a16:creationId xmlns:a16="http://schemas.microsoft.com/office/drawing/2014/main" id="{5CC83C1A-DD90-8BB5-C4A2-1CD4C4AA5A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9200" y="0"/>
            <a:ext cx="4164013"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03813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sz="4000" baseline="30000" dirty="0"/>
              <a:t>Rashi 89b </a:t>
            </a:r>
            <a:r>
              <a:rPr lang="en-US" sz="4000" dirty="0"/>
              <a:t>With regard to the lamb offering that comes with the </a:t>
            </a:r>
            <a:r>
              <a:rPr lang="en-US" sz="4000" i="1" dirty="0" err="1"/>
              <a:t>omer</a:t>
            </a:r>
            <a:r>
              <a:rPr lang="en-US" sz="4000" dirty="0"/>
              <a:t> meal offering…the quantity of flour used in its meal offering is doubled.</a:t>
            </a:r>
          </a:p>
        </p:txBody>
      </p:sp>
    </p:spTree>
    <p:extLst>
      <p:ext uri="{BB962C8B-B14F-4D97-AF65-F5344CB8AC3E}">
        <p14:creationId xmlns:p14="http://schemas.microsoft.com/office/powerpoint/2010/main" val="4166028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FD3B8A-37B6-6F3D-07EB-91B713A4CF83}"/>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A2F8A9DB-7ED0-798F-3E40-35E6170593D4}"/>
              </a:ext>
            </a:extLst>
          </p:cNvPr>
          <p:cNvSpPr>
            <a:spLocks noGrp="1"/>
          </p:cNvSpPr>
          <p:nvPr>
            <p:ph type="subTitle" idx="1"/>
          </p:nvPr>
        </p:nvSpPr>
        <p:spPr>
          <a:xfrm>
            <a:off x="228600" y="209550"/>
            <a:ext cx="8610600" cy="4800600"/>
          </a:xfrm>
        </p:spPr>
        <p:txBody>
          <a:bodyPr anchor="t">
            <a:normAutofit/>
          </a:bodyPr>
          <a:lstStyle/>
          <a:p>
            <a:pPr algn="ctr"/>
            <a:endParaRPr lang="en-US" sz="4000" dirty="0">
              <a:solidFill>
                <a:schemeClr val="tx1"/>
              </a:solidFill>
              <a:latin typeface="Arial Rounded MT Bold" panose="020F0704030504030204" pitchFamily="34" charset="0"/>
            </a:endParaRPr>
          </a:p>
          <a:p>
            <a:pPr algn="ctr"/>
            <a:r>
              <a:rPr lang="en-US" sz="4000" dirty="0">
                <a:solidFill>
                  <a:schemeClr val="tx1"/>
                </a:solidFill>
                <a:latin typeface="Arial Rounded MT Bold" panose="020F0704030504030204" pitchFamily="34" charset="0"/>
              </a:rPr>
              <a:t>Q. After Shavuot we all need </a:t>
            </a:r>
          </a:p>
          <a:p>
            <a:pPr algn="ctr"/>
            <a:r>
              <a:rPr lang="en-US" sz="4000" dirty="0">
                <a:solidFill>
                  <a:schemeClr val="tx1"/>
                </a:solidFill>
                <a:latin typeface="Arial Rounded MT Bold" panose="020F0704030504030204" pitchFamily="34" charset="0"/>
              </a:rPr>
              <a:t>to go on diet. Why?</a:t>
            </a:r>
          </a:p>
          <a:p>
            <a:pPr algn="l"/>
            <a:endParaRPr lang="en-US" sz="4000" dirty="0">
              <a:solidFill>
                <a:schemeClr val="tx1"/>
              </a:solidFill>
              <a:latin typeface="Arial Rounded MT Bold" panose="020F0704030504030204" pitchFamily="34" charset="0"/>
            </a:endParaRPr>
          </a:p>
        </p:txBody>
      </p:sp>
    </p:spTree>
    <p:extLst>
      <p:ext uri="{BB962C8B-B14F-4D97-AF65-F5344CB8AC3E}">
        <p14:creationId xmlns:p14="http://schemas.microsoft.com/office/powerpoint/2010/main" val="4097673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lnSpcReduction="10000"/>
          </a:bodyPr>
          <a:lstStyle/>
          <a:p>
            <a:pPr algn="l">
              <a:lnSpc>
                <a:spcPct val="90000"/>
              </a:lnSpc>
            </a:pPr>
            <a:r>
              <a:rPr lang="en-US" altLang="en-US" sz="4000" baseline="30000" dirty="0" err="1"/>
              <a:t>BaMidbar</a:t>
            </a:r>
            <a:r>
              <a:rPr lang="en-US" altLang="en-US" sz="4000" baseline="30000" dirty="0"/>
              <a:t> 15.1-4 </a:t>
            </a:r>
            <a:r>
              <a:rPr lang="en-US" altLang="en-US" sz="4000" cap="small" dirty="0"/>
              <a:t>Adoni</a:t>
            </a:r>
            <a:r>
              <a:rPr lang="en-US" altLang="en-US" sz="4000" dirty="0"/>
              <a:t> said to Moshe, “Tell the people of Isra’el, ‘When you have come into the land where you are going to live, which I am giving to you, and want to make an offering by fire to </a:t>
            </a:r>
            <a:r>
              <a:rPr lang="en-US" altLang="en-US" sz="4000" cap="small" dirty="0"/>
              <a:t>Adoni</a:t>
            </a:r>
            <a:r>
              <a:rPr lang="en-US" altLang="en-US" sz="4000" dirty="0"/>
              <a:t> — a burnt offering or sacrifice to fulfill a special vow, or to be a voluntary offering, or at your designated times, to make a fragrant aroma for </a:t>
            </a:r>
            <a:r>
              <a:rPr lang="en-US" altLang="en-US" sz="4000" cap="small" dirty="0"/>
              <a:t>Adoni</a:t>
            </a:r>
            <a:r>
              <a:rPr lang="en-US" altLang="en-US" sz="4000" dirty="0"/>
              <a:t> — </a:t>
            </a:r>
          </a:p>
        </p:txBody>
      </p:sp>
    </p:spTree>
    <p:extLst>
      <p:ext uri="{BB962C8B-B14F-4D97-AF65-F5344CB8AC3E}">
        <p14:creationId xmlns:p14="http://schemas.microsoft.com/office/powerpoint/2010/main" val="11566895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lnSpcReduction="10000"/>
          </a:bodyPr>
          <a:lstStyle/>
          <a:p>
            <a:pPr algn="l">
              <a:lnSpc>
                <a:spcPct val="90000"/>
              </a:lnSpc>
            </a:pPr>
            <a:r>
              <a:rPr lang="en-US" altLang="en-US" sz="4000" baseline="30000" dirty="0" err="1"/>
              <a:t>BaMidbar</a:t>
            </a:r>
            <a:r>
              <a:rPr lang="en-US" altLang="en-US" sz="4000" baseline="30000" dirty="0"/>
              <a:t> 15.1-4 </a:t>
            </a:r>
            <a:r>
              <a:rPr lang="en-US" altLang="en-US" sz="4000" dirty="0"/>
              <a:t>then, whether it is comes from the herd or from the flock, </a:t>
            </a:r>
            <a:r>
              <a:rPr lang="en-US" altLang="en-US" sz="4000" u="sng" dirty="0">
                <a:solidFill>
                  <a:srgbClr val="FFFF66"/>
                </a:solidFill>
              </a:rPr>
              <a:t>the person bringing the offering is to present </a:t>
            </a:r>
            <a:r>
              <a:rPr lang="en-US" altLang="en-US" sz="4000" u="sng" cap="small" dirty="0">
                <a:solidFill>
                  <a:srgbClr val="FFFF66"/>
                </a:solidFill>
              </a:rPr>
              <a:t>Adoni</a:t>
            </a:r>
            <a:r>
              <a:rPr lang="en-US" altLang="en-US" sz="4000" u="sng" dirty="0">
                <a:solidFill>
                  <a:srgbClr val="FFFF66"/>
                </a:solidFill>
              </a:rPr>
              <a:t> with a grain offering consisting of two quarts of fine flour</a:t>
            </a:r>
            <a:r>
              <a:rPr lang="en-US" altLang="en-US" sz="4000" dirty="0"/>
              <a:t> mixed with one quart of olive oil, 5 and one quart of wine for the drink offering. This is what you are to prepare with the burnt offering or for each lamb sacrificed.</a:t>
            </a:r>
          </a:p>
        </p:txBody>
      </p:sp>
    </p:spTree>
    <p:extLst>
      <p:ext uri="{BB962C8B-B14F-4D97-AF65-F5344CB8AC3E}">
        <p14:creationId xmlns:p14="http://schemas.microsoft.com/office/powerpoint/2010/main" val="35782630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Bamidbar/Nu 15.4</a:t>
            </a:r>
          </a:p>
          <a:p>
            <a:pPr algn="l">
              <a:lnSpc>
                <a:spcPct val="90000"/>
              </a:lnSpc>
            </a:pPr>
            <a:endParaRPr lang="en-US" altLang="en-US" sz="4000" dirty="0"/>
          </a:p>
          <a:p>
            <a:pPr algn="l">
              <a:lnSpc>
                <a:spcPct val="90000"/>
              </a:lnSpc>
            </a:pPr>
            <a:endParaRPr lang="en-US" altLang="en-US" sz="4000" dirty="0"/>
          </a:p>
          <a:p>
            <a:pPr algn="l">
              <a:lnSpc>
                <a:spcPct val="90000"/>
              </a:lnSpc>
            </a:pPr>
            <a:endParaRPr lang="en-US" altLang="en-US" sz="4000" dirty="0"/>
          </a:p>
          <a:p>
            <a:pPr algn="l">
              <a:lnSpc>
                <a:spcPct val="90000"/>
              </a:lnSpc>
            </a:pPr>
            <a:r>
              <a:rPr lang="he-IL" sz="2800" dirty="0"/>
              <a:t> עִשָּׂרוֹן</a:t>
            </a:r>
            <a:r>
              <a:rPr lang="en-US" sz="2800" dirty="0"/>
              <a:t>issaron) designates one-tenth of an ephah, a dry measure for grain or fine flour. Based on the standard two-thirds bushel ephah, an issaron is approximately 3.5 to 3.9 liters (about 3.3–3.7 quarts).</a:t>
            </a:r>
            <a:endParaRPr lang="en-US" altLang="en-US" sz="4000" dirty="0"/>
          </a:p>
        </p:txBody>
      </p:sp>
      <p:pic>
        <p:nvPicPr>
          <p:cNvPr id="3" name="Picture 2">
            <a:extLst>
              <a:ext uri="{FF2B5EF4-FFF2-40B4-BE49-F238E27FC236}">
                <a16:creationId xmlns:a16="http://schemas.microsoft.com/office/drawing/2014/main" id="{2792A25C-EF50-B056-9979-0D04144CB1D6}"/>
              </a:ext>
            </a:extLst>
          </p:cNvPr>
          <p:cNvPicPr>
            <a:picLocks noChangeAspect="1"/>
          </p:cNvPicPr>
          <p:nvPr/>
        </p:nvPicPr>
        <p:blipFill>
          <a:blip r:embed="rId3"/>
          <a:stretch>
            <a:fillRect/>
          </a:stretch>
        </p:blipFill>
        <p:spPr>
          <a:xfrm>
            <a:off x="457200" y="971550"/>
            <a:ext cx="6886357" cy="1366890"/>
          </a:xfrm>
          <a:prstGeom prst="rect">
            <a:avLst/>
          </a:prstGeom>
        </p:spPr>
      </p:pic>
    </p:spTree>
    <p:extLst>
      <p:ext uri="{BB962C8B-B14F-4D97-AF65-F5344CB8AC3E}">
        <p14:creationId xmlns:p14="http://schemas.microsoft.com/office/powerpoint/2010/main" val="38572760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FF322B-5A91-61C6-524A-8E498A29B7B1}"/>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962C1759-840D-91DB-4E54-F65DA3EBFEA1}"/>
              </a:ext>
            </a:extLst>
          </p:cNvPr>
          <p:cNvSpPr>
            <a:spLocks noGrp="1"/>
          </p:cNvSpPr>
          <p:nvPr>
            <p:ph type="subTitle" idx="1"/>
          </p:nvPr>
        </p:nvSpPr>
        <p:spPr>
          <a:xfrm>
            <a:off x="228600" y="209550"/>
            <a:ext cx="8610600" cy="4800600"/>
          </a:xfrm>
        </p:spPr>
        <p:txBody>
          <a:bodyPr anchor="t">
            <a:normAutofit/>
          </a:bodyPr>
          <a:lstStyle/>
          <a:p>
            <a:pPr algn="l"/>
            <a:r>
              <a:rPr lang="en-US" sz="4000" baseline="30000" dirty="0">
                <a:solidFill>
                  <a:schemeClr val="tx1"/>
                </a:solidFill>
                <a:latin typeface="Arial Rounded MT Bold" panose="020F0704030504030204" pitchFamily="34" charset="0"/>
              </a:rPr>
              <a:t>Bamidbar/ Nu 28:26 </a:t>
            </a:r>
            <a:r>
              <a:rPr lang="en-US" sz="4000" dirty="0">
                <a:solidFill>
                  <a:schemeClr val="tx1"/>
                </a:solidFill>
                <a:latin typeface="Arial Rounded MT Bold" panose="020F0704030504030204" pitchFamily="34" charset="0"/>
              </a:rPr>
              <a:t>“‘On the day of the firstfruits, </a:t>
            </a:r>
            <a:r>
              <a:rPr lang="en-US" sz="4000" u="sng" dirty="0">
                <a:solidFill>
                  <a:srgbClr val="FFFF66"/>
                </a:solidFill>
                <a:latin typeface="Arial Rounded MT Bold" panose="020F0704030504030204" pitchFamily="34" charset="0"/>
              </a:rPr>
              <a:t>when you bring a new [wheat] grain offering to </a:t>
            </a:r>
            <a:r>
              <a:rPr lang="en-US" sz="4000" u="sng" cap="small" dirty="0">
                <a:solidFill>
                  <a:srgbClr val="FFFF66"/>
                </a:solidFill>
                <a:latin typeface="Arial Rounded MT Bold" panose="020F0704030504030204" pitchFamily="34" charset="0"/>
              </a:rPr>
              <a:t>Adoni</a:t>
            </a:r>
            <a:r>
              <a:rPr lang="en-US" sz="4000" u="sng" dirty="0">
                <a:solidFill>
                  <a:srgbClr val="FFFF66"/>
                </a:solidFill>
                <a:latin typeface="Arial Rounded MT Bold" panose="020F0704030504030204" pitchFamily="34" charset="0"/>
              </a:rPr>
              <a:t> </a:t>
            </a:r>
            <a:r>
              <a:rPr lang="en-US" sz="4000" dirty="0">
                <a:solidFill>
                  <a:schemeClr val="tx1"/>
                </a:solidFill>
                <a:latin typeface="Arial Rounded MT Bold" panose="020F0704030504030204" pitchFamily="34" charset="0"/>
              </a:rPr>
              <a:t>in your feast of Shavu‘ot, you are to have a holy convocation; do not do any kind of ordinary work.</a:t>
            </a:r>
          </a:p>
        </p:txBody>
      </p:sp>
    </p:spTree>
    <p:extLst>
      <p:ext uri="{BB962C8B-B14F-4D97-AF65-F5344CB8AC3E}">
        <p14:creationId xmlns:p14="http://schemas.microsoft.com/office/powerpoint/2010/main" val="41021662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4492BE-C3B2-EC38-2410-1BD903FA5796}"/>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7ABB7308-4959-0B3D-5B6F-3E9ADB100B5C}"/>
              </a:ext>
            </a:extLst>
          </p:cNvPr>
          <p:cNvSpPr>
            <a:spLocks noGrp="1"/>
          </p:cNvSpPr>
          <p:nvPr>
            <p:ph type="subTitle" idx="1"/>
          </p:nvPr>
        </p:nvSpPr>
        <p:spPr>
          <a:xfrm>
            <a:off x="228600" y="209550"/>
            <a:ext cx="8610600" cy="4800600"/>
          </a:xfrm>
        </p:spPr>
        <p:txBody>
          <a:bodyPr anchor="t">
            <a:normAutofit/>
          </a:bodyPr>
          <a:lstStyle/>
          <a:p>
            <a:pPr algn="l"/>
            <a:r>
              <a:rPr lang="en-US" sz="4000" baseline="30000" dirty="0" err="1">
                <a:solidFill>
                  <a:schemeClr val="tx1"/>
                </a:solidFill>
                <a:latin typeface="Arial Rounded MT Bold" panose="020F0704030504030204" pitchFamily="34" charset="0"/>
              </a:rPr>
              <a:t>Shmot</a:t>
            </a:r>
            <a:r>
              <a:rPr lang="en-US" sz="4000" baseline="30000" dirty="0">
                <a:solidFill>
                  <a:schemeClr val="tx1"/>
                </a:solidFill>
                <a:latin typeface="Arial Rounded MT Bold" panose="020F0704030504030204" pitchFamily="34" charset="0"/>
              </a:rPr>
              <a:t>/</a:t>
            </a:r>
            <a:r>
              <a:rPr lang="en-US" sz="4000" dirty="0">
                <a:solidFill>
                  <a:schemeClr val="tx1"/>
                </a:solidFill>
                <a:latin typeface="Arial Rounded MT Bold" panose="020F0704030504030204" pitchFamily="34" charset="0"/>
              </a:rPr>
              <a:t> </a:t>
            </a:r>
            <a:r>
              <a:rPr lang="en-US" sz="4000" baseline="30000" dirty="0">
                <a:solidFill>
                  <a:schemeClr val="tx1"/>
                </a:solidFill>
                <a:latin typeface="Arial Rounded MT Bold" panose="020F0704030504030204" pitchFamily="34" charset="0"/>
              </a:rPr>
              <a:t>Ex 23:16 </a:t>
            </a:r>
            <a:r>
              <a:rPr lang="en-US" sz="4000" dirty="0">
                <a:solidFill>
                  <a:schemeClr val="tx1"/>
                </a:solidFill>
                <a:latin typeface="Arial Rounded MT Bold" panose="020F0704030504030204" pitchFamily="34" charset="0"/>
              </a:rPr>
              <a:t>Also you are to observe the Feast of Harvest, the firstfruits of your [wheat] labors that you sow in the field,</a:t>
            </a:r>
          </a:p>
          <a:p>
            <a:pPr algn="l"/>
            <a:endParaRPr lang="en-US" sz="2000" dirty="0">
              <a:solidFill>
                <a:schemeClr val="tx1"/>
              </a:solidFill>
              <a:latin typeface="Arial Rounded MT Bold" panose="020F0704030504030204" pitchFamily="34" charset="0"/>
            </a:endParaRPr>
          </a:p>
          <a:p>
            <a:pPr algn="l"/>
            <a:r>
              <a:rPr lang="en-US" sz="4000" baseline="30000" dirty="0" err="1">
                <a:solidFill>
                  <a:schemeClr val="tx1"/>
                </a:solidFill>
                <a:latin typeface="Arial Rounded MT Bold" panose="020F0704030504030204" pitchFamily="34" charset="0"/>
              </a:rPr>
              <a:t>Shmot</a:t>
            </a:r>
            <a:r>
              <a:rPr lang="en-US" sz="4000" baseline="30000" dirty="0">
                <a:solidFill>
                  <a:schemeClr val="tx1"/>
                </a:solidFill>
                <a:latin typeface="Arial Rounded MT Bold" panose="020F0704030504030204" pitchFamily="34" charset="0"/>
              </a:rPr>
              <a:t>/</a:t>
            </a:r>
            <a:r>
              <a:rPr lang="en-US" sz="4000" dirty="0">
                <a:solidFill>
                  <a:schemeClr val="tx1"/>
                </a:solidFill>
                <a:latin typeface="Arial Rounded MT Bold" panose="020F0704030504030204" pitchFamily="34" charset="0"/>
              </a:rPr>
              <a:t> </a:t>
            </a:r>
            <a:r>
              <a:rPr lang="en-US" sz="4000" baseline="30000" dirty="0">
                <a:solidFill>
                  <a:schemeClr val="tx1"/>
                </a:solidFill>
                <a:latin typeface="Arial Rounded MT Bold" panose="020F0704030504030204" pitchFamily="34" charset="0"/>
              </a:rPr>
              <a:t>Ex 34:22</a:t>
            </a:r>
            <a:r>
              <a:rPr lang="en-US" sz="4000" dirty="0">
                <a:solidFill>
                  <a:schemeClr val="tx1"/>
                </a:solidFill>
                <a:latin typeface="Arial Rounded MT Bold" panose="020F0704030504030204" pitchFamily="34" charset="0"/>
              </a:rPr>
              <a:t> “You are to observe the Feast of Shavuot, which is the firstfruits of the wheat harvest. </a:t>
            </a:r>
          </a:p>
        </p:txBody>
      </p:sp>
    </p:spTree>
    <p:extLst>
      <p:ext uri="{BB962C8B-B14F-4D97-AF65-F5344CB8AC3E}">
        <p14:creationId xmlns:p14="http://schemas.microsoft.com/office/powerpoint/2010/main" val="30844556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8975EC-EB4E-C878-0F91-FC48D23528B5}"/>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7CE7D41A-3FF0-0AFD-DF91-9DC1717F787D}"/>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 In ancient times, the grain harvest lasted seven weeks. It began with harvesting the barley during Passover and ended with harvesting the wheat at Shavuot. Shavuot was thus the concluding festival of the grain harvest. </a:t>
            </a:r>
          </a:p>
        </p:txBody>
      </p:sp>
    </p:spTree>
    <p:extLst>
      <p:ext uri="{BB962C8B-B14F-4D97-AF65-F5344CB8AC3E}">
        <p14:creationId xmlns:p14="http://schemas.microsoft.com/office/powerpoint/2010/main" val="35533990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A typical hallah at home is 3 cups.</a:t>
            </a:r>
          </a:p>
          <a:p>
            <a:pPr algn="l">
              <a:lnSpc>
                <a:spcPct val="90000"/>
              </a:lnSpc>
            </a:pPr>
            <a:r>
              <a:rPr lang="en-US" altLang="en-US" sz="4000" dirty="0"/>
              <a:t>A loaf for a usual wave offering is 8 cups.</a:t>
            </a:r>
          </a:p>
          <a:p>
            <a:pPr algn="l">
              <a:lnSpc>
                <a:spcPct val="90000"/>
              </a:lnSpc>
            </a:pPr>
            <a:r>
              <a:rPr lang="en-US" altLang="en-US" sz="4000" dirty="0"/>
              <a:t>The Shavuot bread loaf offering is 16 cups.  </a:t>
            </a:r>
          </a:p>
          <a:p>
            <a:pPr algn="l">
              <a:lnSpc>
                <a:spcPct val="90000"/>
              </a:lnSpc>
            </a:pPr>
            <a:r>
              <a:rPr lang="en-US" altLang="en-US" sz="4000" dirty="0"/>
              <a:t>Why? </a:t>
            </a:r>
          </a:p>
        </p:txBody>
      </p:sp>
    </p:spTree>
    <p:extLst>
      <p:ext uri="{BB962C8B-B14F-4D97-AF65-F5344CB8AC3E}">
        <p14:creationId xmlns:p14="http://schemas.microsoft.com/office/powerpoint/2010/main" val="9046043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A069AF-8A76-9EEF-E4D5-3065911F61AB}"/>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E7FA73F6-9A77-38A4-9E8A-AAB16053D23D}"/>
              </a:ext>
            </a:extLst>
          </p:cNvPr>
          <p:cNvSpPr>
            <a:spLocks noGrp="1"/>
          </p:cNvSpPr>
          <p:nvPr>
            <p:ph type="subTitle" idx="1"/>
          </p:nvPr>
        </p:nvSpPr>
        <p:spPr>
          <a:xfrm>
            <a:off x="228600" y="209550"/>
            <a:ext cx="8610600" cy="4800600"/>
          </a:xfrm>
        </p:spPr>
        <p:txBody>
          <a:bodyPr anchor="t">
            <a:normAutofit/>
          </a:bodyPr>
          <a:lstStyle/>
          <a:p>
            <a:pPr algn="l"/>
            <a:r>
              <a:rPr lang="en-US" sz="4000" baseline="30000" dirty="0">
                <a:solidFill>
                  <a:schemeClr val="tx1"/>
                </a:solidFill>
                <a:latin typeface="Arial Rounded MT Bold" panose="020F0704030504030204" pitchFamily="34" charset="0"/>
              </a:rPr>
              <a:t>Vayikra /Lev 23.15-22 </a:t>
            </a:r>
            <a:r>
              <a:rPr lang="en-US" sz="4000" dirty="0">
                <a:solidFill>
                  <a:schemeClr val="tx1"/>
                </a:solidFill>
                <a:latin typeface="Arial Rounded MT Bold" panose="020F0704030504030204" pitchFamily="34" charset="0"/>
              </a:rPr>
              <a:t>The cohen will wave them [the lambs] with the bread of the firstfruits as a wave offering before </a:t>
            </a:r>
            <a:r>
              <a:rPr lang="en-US" sz="4000" cap="small" dirty="0">
                <a:solidFill>
                  <a:schemeClr val="tx1"/>
                </a:solidFill>
                <a:latin typeface="Arial Rounded MT Bold" panose="020F0704030504030204" pitchFamily="34" charset="0"/>
              </a:rPr>
              <a:t>Adoni</a:t>
            </a:r>
            <a:r>
              <a:rPr lang="en-US" sz="4000" dirty="0">
                <a:solidFill>
                  <a:schemeClr val="tx1"/>
                </a:solidFill>
                <a:latin typeface="Arial Rounded MT Bold" panose="020F0704030504030204" pitchFamily="34" charset="0"/>
              </a:rPr>
              <a:t>, with the two lambs; these will be holy for </a:t>
            </a:r>
            <a:r>
              <a:rPr lang="en-US" sz="4000" cap="small" dirty="0">
                <a:solidFill>
                  <a:schemeClr val="tx1"/>
                </a:solidFill>
                <a:latin typeface="Arial Rounded MT Bold" panose="020F0704030504030204" pitchFamily="34" charset="0"/>
              </a:rPr>
              <a:t>Adoni</a:t>
            </a:r>
            <a:r>
              <a:rPr lang="en-US" sz="4000" dirty="0">
                <a:solidFill>
                  <a:schemeClr val="tx1"/>
                </a:solidFill>
                <a:latin typeface="Arial Rounded MT Bold" panose="020F0704030504030204" pitchFamily="34" charset="0"/>
              </a:rPr>
              <a:t> for the cohen.  </a:t>
            </a:r>
          </a:p>
        </p:txBody>
      </p:sp>
    </p:spTree>
    <p:extLst>
      <p:ext uri="{BB962C8B-B14F-4D97-AF65-F5344CB8AC3E}">
        <p14:creationId xmlns:p14="http://schemas.microsoft.com/office/powerpoint/2010/main" val="38438414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5AAEA5-30D4-B1C8-448D-8DAF0B49EFE4}"/>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2837DD6E-9757-B770-3F03-D023D7FDDBAF}"/>
              </a:ext>
            </a:extLst>
          </p:cNvPr>
          <p:cNvSpPr>
            <a:spLocks noGrp="1"/>
          </p:cNvSpPr>
          <p:nvPr>
            <p:ph type="subTitle" idx="1"/>
          </p:nvPr>
        </p:nvSpPr>
        <p:spPr>
          <a:xfrm>
            <a:off x="228600" y="209550"/>
            <a:ext cx="8610600" cy="4800600"/>
          </a:xfrm>
        </p:spPr>
        <p:txBody>
          <a:bodyPr anchor="t">
            <a:normAutofit/>
          </a:bodyPr>
          <a:lstStyle/>
          <a:p>
            <a:pPr algn="l"/>
            <a:r>
              <a:rPr lang="en-US" sz="4000" baseline="30000" dirty="0">
                <a:solidFill>
                  <a:schemeClr val="tx1"/>
                </a:solidFill>
                <a:latin typeface="Arial Rounded MT Bold" panose="020F0704030504030204" pitchFamily="34" charset="0"/>
              </a:rPr>
              <a:t>Vayikra /Lev 23.15-22 </a:t>
            </a:r>
            <a:r>
              <a:rPr lang="en-US" sz="4000" dirty="0">
                <a:solidFill>
                  <a:schemeClr val="tx1"/>
                </a:solidFill>
                <a:latin typeface="Arial Rounded MT Bold" panose="020F0704030504030204" pitchFamily="34" charset="0"/>
              </a:rPr>
              <a:t>On the same day, you are to call a holy convocation; do not do any kind of ordinary work; this is a permanent regulation through all your generations, no matter where you live. </a:t>
            </a:r>
          </a:p>
        </p:txBody>
      </p:sp>
    </p:spTree>
    <p:extLst>
      <p:ext uri="{BB962C8B-B14F-4D97-AF65-F5344CB8AC3E}">
        <p14:creationId xmlns:p14="http://schemas.microsoft.com/office/powerpoint/2010/main" val="33663744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DDD645-B32C-4B2E-3D84-94E40D7D2FAD}"/>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FACFFB52-3347-6740-8BD7-9BDD515AE123}"/>
              </a:ext>
            </a:extLst>
          </p:cNvPr>
          <p:cNvSpPr>
            <a:spLocks noGrp="1"/>
          </p:cNvSpPr>
          <p:nvPr>
            <p:ph type="subTitle" idx="1"/>
          </p:nvPr>
        </p:nvSpPr>
        <p:spPr>
          <a:xfrm>
            <a:off x="228600" y="209550"/>
            <a:ext cx="8610600" cy="4800600"/>
          </a:xfrm>
        </p:spPr>
        <p:txBody>
          <a:bodyPr anchor="t">
            <a:normAutofit/>
          </a:bodyPr>
          <a:lstStyle/>
          <a:p>
            <a:pPr algn="l"/>
            <a:r>
              <a:rPr lang="en-US" sz="4000" baseline="30000" dirty="0">
                <a:solidFill>
                  <a:schemeClr val="tx1"/>
                </a:solidFill>
                <a:latin typeface="Arial Rounded MT Bold" panose="020F0704030504030204" pitchFamily="34" charset="0"/>
              </a:rPr>
              <a:t>Vayikra /Lev 23.15-22  </a:t>
            </a:r>
            <a:r>
              <a:rPr lang="en-US" sz="4000" dirty="0">
                <a:solidFill>
                  <a:schemeClr val="tx1"/>
                </a:solidFill>
                <a:latin typeface="Arial Rounded MT Bold" panose="020F0704030504030204" pitchFamily="34" charset="0"/>
              </a:rPr>
              <a:t>“‘When you harvest the ripe crops produced in your land, don’t harvest all the way to the corners of your field, and don’t gather the ears of grain left by the harvesters; leave them for the poor and the foreigner; I am </a:t>
            </a:r>
            <a:r>
              <a:rPr lang="en-US" sz="4000" cap="small" dirty="0">
                <a:solidFill>
                  <a:schemeClr val="tx1"/>
                </a:solidFill>
                <a:latin typeface="Arial Rounded MT Bold" panose="020F0704030504030204" pitchFamily="34" charset="0"/>
              </a:rPr>
              <a:t>Adoni</a:t>
            </a:r>
            <a:r>
              <a:rPr lang="en-US" sz="4000" dirty="0">
                <a:solidFill>
                  <a:schemeClr val="tx1"/>
                </a:solidFill>
                <a:latin typeface="Arial Rounded MT Bold" panose="020F0704030504030204" pitchFamily="34" charset="0"/>
              </a:rPr>
              <a:t> your God.’”</a:t>
            </a:r>
          </a:p>
        </p:txBody>
      </p:sp>
    </p:spTree>
    <p:extLst>
      <p:ext uri="{BB962C8B-B14F-4D97-AF65-F5344CB8AC3E}">
        <p14:creationId xmlns:p14="http://schemas.microsoft.com/office/powerpoint/2010/main" val="3961184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6D46EA-628C-270B-0891-3D53046CA125}"/>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E8CA57BD-734C-E5EE-57AF-1644D83D86B4}"/>
              </a:ext>
            </a:extLst>
          </p:cNvPr>
          <p:cNvSpPr>
            <a:spLocks noGrp="1"/>
          </p:cNvSpPr>
          <p:nvPr>
            <p:ph type="subTitle" idx="1"/>
          </p:nvPr>
        </p:nvSpPr>
        <p:spPr>
          <a:xfrm>
            <a:off x="228600" y="209550"/>
            <a:ext cx="8610600" cy="4800600"/>
          </a:xfrm>
        </p:spPr>
        <p:txBody>
          <a:bodyPr anchor="t">
            <a:normAutofit/>
          </a:bodyPr>
          <a:lstStyle/>
          <a:p>
            <a:pPr algn="ctr"/>
            <a:endParaRPr lang="en-US" sz="4000" dirty="0">
              <a:solidFill>
                <a:schemeClr val="tx1"/>
              </a:solidFill>
              <a:latin typeface="Arial Rounded MT Bold" panose="020F0704030504030204" pitchFamily="34" charset="0"/>
            </a:endParaRPr>
          </a:p>
          <a:p>
            <a:pPr algn="ctr"/>
            <a:r>
              <a:rPr lang="en-US" sz="4000" dirty="0">
                <a:solidFill>
                  <a:schemeClr val="tx1"/>
                </a:solidFill>
                <a:latin typeface="Arial Rounded MT Bold" panose="020F0704030504030204" pitchFamily="34" charset="0"/>
              </a:rPr>
              <a:t>Q. After Shavuot we all need </a:t>
            </a:r>
          </a:p>
          <a:p>
            <a:pPr algn="ctr"/>
            <a:r>
              <a:rPr lang="en-US" sz="4000" dirty="0">
                <a:solidFill>
                  <a:schemeClr val="tx1"/>
                </a:solidFill>
                <a:latin typeface="Arial Rounded MT Bold" panose="020F0704030504030204" pitchFamily="34" charset="0"/>
              </a:rPr>
              <a:t>to go on diet. Why?</a:t>
            </a:r>
          </a:p>
          <a:p>
            <a:pPr algn="l"/>
            <a:endParaRPr lang="en-US" sz="4000" dirty="0">
              <a:solidFill>
                <a:schemeClr val="tx1"/>
              </a:solidFill>
              <a:latin typeface="Arial Rounded MT Bold" panose="020F0704030504030204" pitchFamily="34" charset="0"/>
            </a:endParaRPr>
          </a:p>
          <a:p>
            <a:pPr algn="ctr"/>
            <a:r>
              <a:rPr lang="en-US" sz="4000" dirty="0">
                <a:solidFill>
                  <a:schemeClr val="tx1"/>
                </a:solidFill>
                <a:latin typeface="Arial Rounded MT Bold" panose="020F0704030504030204" pitchFamily="34" charset="0"/>
              </a:rPr>
              <a:t>A. To cheddar a few pounds.</a:t>
            </a:r>
          </a:p>
        </p:txBody>
      </p:sp>
    </p:spTree>
    <p:extLst>
      <p:ext uri="{BB962C8B-B14F-4D97-AF65-F5344CB8AC3E}">
        <p14:creationId xmlns:p14="http://schemas.microsoft.com/office/powerpoint/2010/main" val="14115632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5CF9AC-FA4E-F778-42E4-93739A21983C}"/>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BE331C97-BBB8-82A1-AFE4-04774EB8F07B}"/>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Conclusion:</a:t>
            </a:r>
          </a:p>
          <a:p>
            <a:pPr algn="l"/>
            <a:r>
              <a:rPr lang="en-US" sz="4000" dirty="0">
                <a:solidFill>
                  <a:schemeClr val="tx1"/>
                </a:solidFill>
                <a:latin typeface="Arial Rounded MT Bold" panose="020F0704030504030204" pitchFamily="34" charset="0"/>
              </a:rPr>
              <a:t>Shavuot is about the abundance of wheat bread.   LOT of it. </a:t>
            </a:r>
          </a:p>
          <a:p>
            <a:pPr algn="l"/>
            <a:r>
              <a:rPr lang="en-US" sz="4000" dirty="0">
                <a:solidFill>
                  <a:schemeClr val="tx1"/>
                </a:solidFill>
                <a:latin typeface="Arial Rounded MT Bold" panose="020F0704030504030204" pitchFamily="34" charset="0"/>
              </a:rPr>
              <a:t>Leavened, so with “flaws.”</a:t>
            </a:r>
          </a:p>
          <a:p>
            <a:pPr algn="l"/>
            <a:r>
              <a:rPr lang="en-US" sz="4000" dirty="0">
                <a:solidFill>
                  <a:schemeClr val="tx1"/>
                </a:solidFill>
                <a:latin typeface="Arial Rounded MT Bold" panose="020F0704030504030204" pitchFamily="34" charset="0"/>
              </a:rPr>
              <a:t>G-d LOVES to give in great measure, fullness. </a:t>
            </a:r>
          </a:p>
        </p:txBody>
      </p:sp>
    </p:spTree>
    <p:extLst>
      <p:ext uri="{BB962C8B-B14F-4D97-AF65-F5344CB8AC3E}">
        <p14:creationId xmlns:p14="http://schemas.microsoft.com/office/powerpoint/2010/main" val="103361064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E3A036-A1AD-C767-B143-A8AEAFEED83F}"/>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15449C6D-4650-67DB-5DFF-9DE933828EE8}"/>
              </a:ext>
            </a:extLst>
          </p:cNvPr>
          <p:cNvSpPr>
            <a:spLocks noGrp="1"/>
          </p:cNvSpPr>
          <p:nvPr>
            <p:ph type="subTitle" idx="1"/>
          </p:nvPr>
        </p:nvSpPr>
        <p:spPr>
          <a:xfrm>
            <a:off x="228600" y="209550"/>
            <a:ext cx="8610600" cy="4800600"/>
          </a:xfrm>
        </p:spPr>
        <p:txBody>
          <a:bodyPr anchor="t">
            <a:normAutofit/>
          </a:bodyPr>
          <a:lstStyle/>
          <a:p>
            <a:pPr algn="l"/>
            <a:endParaRPr lang="en-US" sz="4000" dirty="0">
              <a:solidFill>
                <a:schemeClr val="tx1"/>
              </a:solidFill>
              <a:latin typeface="Arial Rounded MT Bold" panose="020F0704030504030204" pitchFamily="34" charset="0"/>
            </a:endParaRPr>
          </a:p>
        </p:txBody>
      </p:sp>
    </p:spTree>
    <p:extLst>
      <p:ext uri="{BB962C8B-B14F-4D97-AF65-F5344CB8AC3E}">
        <p14:creationId xmlns:p14="http://schemas.microsoft.com/office/powerpoint/2010/main" val="2883775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7F7C1B-99D2-F7F6-F1F1-F1DE4A586A26}"/>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418A10B4-C003-B83C-911F-A6FC54E9CF80}"/>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4" name="Picture 3">
            <a:extLst>
              <a:ext uri="{FF2B5EF4-FFF2-40B4-BE49-F238E27FC236}">
                <a16:creationId xmlns:a16="http://schemas.microsoft.com/office/drawing/2014/main" id="{F8189370-BABD-0FD8-6B93-A645310A23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5143500"/>
          </a:xfrm>
          <a:prstGeom prst="rect">
            <a:avLst/>
          </a:prstGeom>
        </p:spPr>
      </p:pic>
    </p:spTree>
    <p:extLst>
      <p:ext uri="{BB962C8B-B14F-4D97-AF65-F5344CB8AC3E}">
        <p14:creationId xmlns:p14="http://schemas.microsoft.com/office/powerpoint/2010/main" val="226546702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B4DC11-0A08-4EFE-77C6-94C6B2FBEC02}"/>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374BB964-AA4C-9A74-CB06-D3954512E217}"/>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4" name="Picture 3">
            <a:extLst>
              <a:ext uri="{FF2B5EF4-FFF2-40B4-BE49-F238E27FC236}">
                <a16:creationId xmlns:a16="http://schemas.microsoft.com/office/drawing/2014/main" id="{1E5D180B-F118-6659-B8F3-EAD01003A4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5143500"/>
          </a:xfrm>
          <a:prstGeom prst="rect">
            <a:avLst/>
          </a:prstGeom>
        </p:spPr>
      </p:pic>
      <p:sp>
        <p:nvSpPr>
          <p:cNvPr id="2" name="TextBox 1">
            <a:extLst>
              <a:ext uri="{FF2B5EF4-FFF2-40B4-BE49-F238E27FC236}">
                <a16:creationId xmlns:a16="http://schemas.microsoft.com/office/drawing/2014/main" id="{0E6BB3D4-FA89-99EB-BEAB-675F76675D44}"/>
              </a:ext>
            </a:extLst>
          </p:cNvPr>
          <p:cNvSpPr txBox="1"/>
          <p:nvPr/>
        </p:nvSpPr>
        <p:spPr>
          <a:xfrm>
            <a:off x="300789" y="361950"/>
            <a:ext cx="8946360" cy="3785652"/>
          </a:xfrm>
          <a:prstGeom prst="rect">
            <a:avLst/>
          </a:prstGeom>
          <a:noFill/>
        </p:spPr>
        <p:txBody>
          <a:bodyPr wrap="none" rtlCol="0">
            <a:spAutoFit/>
          </a:bodyPr>
          <a:lstStyle/>
          <a:p>
            <a:pPr algn="l"/>
            <a:r>
              <a:rPr lang="en-US" dirty="0">
                <a:solidFill>
                  <a:schemeClr val="tx1"/>
                </a:solidFill>
              </a:rPr>
              <a:t>Pentecostal? Rather </a:t>
            </a:r>
            <a:r>
              <a:rPr lang="en-US" dirty="0" err="1">
                <a:solidFill>
                  <a:schemeClr val="tx1"/>
                </a:solidFill>
              </a:rPr>
              <a:t>Shavuotnik</a:t>
            </a:r>
            <a:endParaRPr lang="en-US" dirty="0">
              <a:solidFill>
                <a:schemeClr val="tx1"/>
              </a:solidFill>
            </a:endParaRPr>
          </a:p>
          <a:p>
            <a:pPr marL="461963" indent="-461963" algn="l">
              <a:buFont typeface="+mj-lt"/>
              <a:buAutoNum type="arabicPeriod"/>
            </a:pPr>
            <a:r>
              <a:rPr lang="en-US" dirty="0">
                <a:solidFill>
                  <a:schemeClr val="tx1"/>
                </a:solidFill>
              </a:rPr>
              <a:t>Mysterious &amp; multidimensional</a:t>
            </a:r>
          </a:p>
          <a:p>
            <a:pPr marL="461963" indent="-461963" algn="l">
              <a:buFont typeface="+mj-lt"/>
              <a:buAutoNum type="arabicPeriod"/>
            </a:pPr>
            <a:r>
              <a:rPr lang="en-US" dirty="0">
                <a:solidFill>
                  <a:schemeClr val="tx1"/>
                </a:solidFill>
              </a:rPr>
              <a:t>Primary meaning of Shavuot is </a:t>
            </a:r>
          </a:p>
          <a:p>
            <a:pPr algn="l"/>
            <a:r>
              <a:rPr lang="en-US" dirty="0">
                <a:solidFill>
                  <a:schemeClr val="tx1"/>
                </a:solidFill>
              </a:rPr>
              <a:t>    wheat bread</a:t>
            </a:r>
          </a:p>
          <a:p>
            <a:pPr algn="l"/>
            <a:r>
              <a:rPr lang="en-US" dirty="0">
                <a:solidFill>
                  <a:schemeClr val="tx1"/>
                </a:solidFill>
              </a:rPr>
              <a:t>3. Secondary meaning of Shavuot </a:t>
            </a:r>
          </a:p>
          <a:p>
            <a:pPr algn="l"/>
            <a:r>
              <a:rPr lang="en-US" dirty="0">
                <a:solidFill>
                  <a:schemeClr val="tx1"/>
                </a:solidFill>
              </a:rPr>
              <a:t>     is the milk of Torah, all scripture.</a:t>
            </a:r>
          </a:p>
        </p:txBody>
      </p:sp>
    </p:spTree>
    <p:extLst>
      <p:ext uri="{BB962C8B-B14F-4D97-AF65-F5344CB8AC3E}">
        <p14:creationId xmlns:p14="http://schemas.microsoft.com/office/powerpoint/2010/main" val="340778668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D0B927-BD20-52D9-277D-EB6109338CA8}"/>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3019E938-4F09-060C-594E-7E0DE2B4ACB6}"/>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According to the classical timeline, the Israelites arrived at the desert of Har Sinai [mountain] on the new moon.</a:t>
            </a:r>
          </a:p>
          <a:p>
            <a:pPr algn="l"/>
            <a:r>
              <a:rPr lang="en-US" sz="4000" baseline="30000" dirty="0">
                <a:solidFill>
                  <a:schemeClr val="tx1"/>
                </a:solidFill>
                <a:latin typeface="Arial Rounded MT Bold" panose="020F0704030504030204" pitchFamily="34" charset="0"/>
              </a:rPr>
              <a:t>Ex 19:1 </a:t>
            </a:r>
            <a:r>
              <a:rPr lang="en-US" sz="4000" dirty="0">
                <a:solidFill>
                  <a:schemeClr val="tx1"/>
                </a:solidFill>
                <a:latin typeface="Arial Rounded MT Bold" panose="020F0704030504030204" pitchFamily="34" charset="0"/>
              </a:rPr>
              <a:t>In the third month after the people of Isra’el had left the land of Egypt, the same day they came to the Sinai Desert.</a:t>
            </a:r>
          </a:p>
        </p:txBody>
      </p:sp>
    </p:spTree>
    <p:extLst>
      <p:ext uri="{BB962C8B-B14F-4D97-AF65-F5344CB8AC3E}">
        <p14:creationId xmlns:p14="http://schemas.microsoft.com/office/powerpoint/2010/main" val="381899290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B213EA-314C-C1A0-37BE-D72CCC66C47C}"/>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B6557F13-01F8-4050-5EDE-310097D88F42}"/>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The Sinai Revelation, the Ten Words / Commandments, were given following.</a:t>
            </a:r>
          </a:p>
          <a:p>
            <a:pPr algn="l"/>
            <a:endParaRPr lang="en-US" sz="1600" dirty="0">
              <a:solidFill>
                <a:schemeClr val="tx1"/>
              </a:solidFill>
              <a:latin typeface="Arial Rounded MT Bold" panose="020F0704030504030204" pitchFamily="34" charset="0"/>
            </a:endParaRPr>
          </a:p>
          <a:p>
            <a:pPr algn="l"/>
            <a:r>
              <a:rPr lang="en-US" sz="4000" dirty="0">
                <a:solidFill>
                  <a:schemeClr val="tx1"/>
                </a:solidFill>
                <a:latin typeface="Arial Rounded MT Bold" panose="020F0704030504030204" pitchFamily="34" charset="0"/>
              </a:rPr>
              <a:t>15 days Nissan + 29 days </a:t>
            </a:r>
            <a:r>
              <a:rPr lang="en-US" sz="4000" dirty="0" err="1">
                <a:solidFill>
                  <a:schemeClr val="tx1"/>
                </a:solidFill>
                <a:latin typeface="Arial Rounded MT Bold" panose="020F0704030504030204" pitchFamily="34" charset="0"/>
              </a:rPr>
              <a:t>Iyyar</a:t>
            </a:r>
            <a:r>
              <a:rPr lang="en-US" sz="4000" dirty="0">
                <a:solidFill>
                  <a:schemeClr val="tx1"/>
                </a:solidFill>
                <a:latin typeface="Arial Rounded MT Bold" panose="020F0704030504030204" pitchFamily="34" charset="0"/>
              </a:rPr>
              <a:t> = 44 + days till Revelation ~50 days.</a:t>
            </a:r>
          </a:p>
        </p:txBody>
      </p:sp>
    </p:spTree>
    <p:extLst>
      <p:ext uri="{BB962C8B-B14F-4D97-AF65-F5344CB8AC3E}">
        <p14:creationId xmlns:p14="http://schemas.microsoft.com/office/powerpoint/2010/main" val="392378833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76E0F2-C548-BD78-851A-95F81538C9DB}"/>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A608F69B-023F-40B5-D017-6BA5B2FB51B9}"/>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The Torah is compared to milk and honey, as it says in</a:t>
            </a:r>
          </a:p>
          <a:p>
            <a:pPr algn="l"/>
            <a:r>
              <a:rPr lang="en-US" sz="4000" baseline="30000" dirty="0">
                <a:solidFill>
                  <a:schemeClr val="tx1"/>
                </a:solidFill>
                <a:latin typeface="Arial Rounded MT Bold" panose="020F0704030504030204" pitchFamily="34" charset="0"/>
              </a:rPr>
              <a:t>Song of Songs 4:11 </a:t>
            </a:r>
            <a:r>
              <a:rPr lang="en-US" sz="4000" dirty="0">
                <a:solidFill>
                  <a:schemeClr val="tx1"/>
                </a:solidFill>
                <a:latin typeface="Arial Rounded MT Bold" panose="020F0704030504030204" pitchFamily="34" charset="0"/>
              </a:rPr>
              <a:t>Your lips, my bride, drip honey from the honeycomb. Honey and milk are under your tongue. </a:t>
            </a:r>
          </a:p>
        </p:txBody>
      </p:sp>
    </p:spTree>
    <p:extLst>
      <p:ext uri="{BB962C8B-B14F-4D97-AF65-F5344CB8AC3E}">
        <p14:creationId xmlns:p14="http://schemas.microsoft.com/office/powerpoint/2010/main" val="126374261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743387-6BFC-E7D7-B06C-21E4239B217C}"/>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48D8F9C7-317E-E4C6-3DDC-E8BB631B7752}"/>
              </a:ext>
            </a:extLst>
          </p:cNvPr>
          <p:cNvSpPr>
            <a:spLocks noGrp="1"/>
          </p:cNvSpPr>
          <p:nvPr>
            <p:ph type="subTitle" idx="1"/>
          </p:nvPr>
        </p:nvSpPr>
        <p:spPr>
          <a:xfrm>
            <a:off x="228600" y="209550"/>
            <a:ext cx="8610600" cy="4800600"/>
          </a:xfrm>
        </p:spPr>
        <p:txBody>
          <a:bodyPr anchor="t">
            <a:normAutofit fontScale="92500" lnSpcReduction="10000"/>
          </a:bodyPr>
          <a:lstStyle/>
          <a:p>
            <a:pPr algn="l"/>
            <a:r>
              <a:rPr lang="en-US" sz="4000" baseline="30000" dirty="0" err="1">
                <a:solidFill>
                  <a:schemeClr val="tx1"/>
                </a:solidFill>
                <a:latin typeface="Arial Rounded MT Bold" panose="020F0704030504030204" pitchFamily="34" charset="0"/>
              </a:rPr>
              <a:t>Shmot</a:t>
            </a:r>
            <a:r>
              <a:rPr lang="en-US" sz="4000" baseline="30000" dirty="0">
                <a:solidFill>
                  <a:schemeClr val="tx1"/>
                </a:solidFill>
                <a:latin typeface="Arial Rounded MT Bold" panose="020F0704030504030204" pitchFamily="34" charset="0"/>
              </a:rPr>
              <a:t> / Ex 23:19 </a:t>
            </a:r>
            <a:r>
              <a:rPr lang="en-US" sz="4000" dirty="0">
                <a:solidFill>
                  <a:schemeClr val="tx1"/>
                </a:solidFill>
                <a:latin typeface="Arial Rounded MT Bold" panose="020F0704030504030204" pitchFamily="34" charset="0"/>
              </a:rPr>
              <a:t>You are to bring the best firstfruits of your land into the house of </a:t>
            </a:r>
            <a:r>
              <a:rPr lang="en-US" sz="4000" cap="small" dirty="0">
                <a:solidFill>
                  <a:schemeClr val="tx1"/>
                </a:solidFill>
                <a:latin typeface="Arial Rounded MT Bold" panose="020F0704030504030204" pitchFamily="34" charset="0"/>
              </a:rPr>
              <a:t>Adoni</a:t>
            </a:r>
            <a:r>
              <a:rPr lang="en-US" sz="4000" dirty="0">
                <a:solidFill>
                  <a:schemeClr val="tx1"/>
                </a:solidFill>
                <a:latin typeface="Arial Rounded MT Bold" panose="020F0704030504030204" pitchFamily="34" charset="0"/>
              </a:rPr>
              <a:t> your God. You are not to boil a young animal in its mother’s milk.</a:t>
            </a:r>
          </a:p>
          <a:p>
            <a:pPr algn="l"/>
            <a:r>
              <a:rPr lang="en-US" sz="4000" dirty="0">
                <a:solidFill>
                  <a:schemeClr val="tx1"/>
                </a:solidFill>
                <a:latin typeface="Arial Rounded MT Bold" panose="020F0704030504030204" pitchFamily="34" charset="0"/>
              </a:rPr>
              <a:t>This verse juxtaposes the holiday of Shavuot with the prohibition of mixing milk and meat. On Shavuot, we therefore eat separate meals – one of milk and one of meat.</a:t>
            </a:r>
          </a:p>
        </p:txBody>
      </p:sp>
    </p:spTree>
    <p:extLst>
      <p:ext uri="{BB962C8B-B14F-4D97-AF65-F5344CB8AC3E}">
        <p14:creationId xmlns:p14="http://schemas.microsoft.com/office/powerpoint/2010/main" val="51890218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C0B234-9D74-8EA4-819F-7DB2236E83C1}"/>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0DCC9ABA-0299-F31C-48BF-281995F7DFE2}"/>
              </a:ext>
            </a:extLst>
          </p:cNvPr>
          <p:cNvSpPr>
            <a:spLocks noGrp="1"/>
          </p:cNvSpPr>
          <p:nvPr>
            <p:ph type="subTitle" idx="1"/>
          </p:nvPr>
        </p:nvSpPr>
        <p:spPr>
          <a:xfrm>
            <a:off x="228600" y="209550"/>
            <a:ext cx="8610600" cy="4800600"/>
          </a:xfrm>
        </p:spPr>
        <p:txBody>
          <a:bodyPr anchor="t">
            <a:normAutofit fontScale="92500"/>
          </a:bodyPr>
          <a:lstStyle/>
          <a:p>
            <a:pPr algn="l"/>
            <a:r>
              <a:rPr lang="en-US" sz="4000" baseline="30000" dirty="0">
                <a:solidFill>
                  <a:schemeClr val="tx1"/>
                </a:solidFill>
                <a:latin typeface="Arial Rounded MT Bold" panose="020F0704030504030204" pitchFamily="34" charset="0"/>
              </a:rPr>
              <a:t>1 Kefa Pete 2.1-3 </a:t>
            </a:r>
            <a:r>
              <a:rPr lang="en-US" sz="4000" dirty="0">
                <a:solidFill>
                  <a:schemeClr val="tx1"/>
                </a:solidFill>
                <a:latin typeface="Arial Rounded MT Bold" panose="020F0704030504030204" pitchFamily="34" charset="0"/>
              </a:rPr>
              <a:t>Therefore, rid yourselves of all malice, of all deceit, hypocrisy and envy, and of all the ways there are of speaking against people; and be like newborn babies, </a:t>
            </a:r>
            <a:r>
              <a:rPr lang="en-US" sz="4000" u="sng" dirty="0">
                <a:solidFill>
                  <a:srgbClr val="FFFF66"/>
                </a:solidFill>
                <a:latin typeface="Arial Rounded MT Bold" panose="020F0704030504030204" pitchFamily="34" charset="0"/>
              </a:rPr>
              <a:t>thirsty for the pure milk of the Word</a:t>
            </a:r>
            <a:r>
              <a:rPr lang="en-US" sz="4000" dirty="0">
                <a:solidFill>
                  <a:schemeClr val="tx1"/>
                </a:solidFill>
                <a:latin typeface="Arial Rounded MT Bold" panose="020F0704030504030204" pitchFamily="34" charset="0"/>
              </a:rPr>
              <a:t>; so that by it, you may grow up into deliverance. For you have tasted that </a:t>
            </a:r>
            <a:r>
              <a:rPr lang="en-US" sz="4000" cap="small" dirty="0">
                <a:solidFill>
                  <a:schemeClr val="tx1"/>
                </a:solidFill>
                <a:latin typeface="Arial Rounded MT Bold" panose="020F0704030504030204" pitchFamily="34" charset="0"/>
              </a:rPr>
              <a:t>Adoni</a:t>
            </a:r>
            <a:r>
              <a:rPr lang="en-US" sz="4000" dirty="0">
                <a:solidFill>
                  <a:schemeClr val="tx1"/>
                </a:solidFill>
                <a:latin typeface="Arial Rounded MT Bold" panose="020F0704030504030204" pitchFamily="34" charset="0"/>
              </a:rPr>
              <a:t> is good.</a:t>
            </a:r>
          </a:p>
        </p:txBody>
      </p:sp>
    </p:spTree>
    <p:extLst>
      <p:ext uri="{BB962C8B-B14F-4D97-AF65-F5344CB8AC3E}">
        <p14:creationId xmlns:p14="http://schemas.microsoft.com/office/powerpoint/2010/main" val="195051850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E0E186-C79C-F7B7-D764-E8BB4B9EEC3B}"/>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C743267C-5A01-FBA7-5E09-4858729F1840}"/>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Do we drink the milk of the Word deeply, daily?</a:t>
            </a:r>
          </a:p>
          <a:p>
            <a:pPr marL="288925" indent="-288925" algn="l">
              <a:buFont typeface="Arial" panose="020B0604020202020204" pitchFamily="34" charset="0"/>
              <a:buChar char="•"/>
            </a:pPr>
            <a:r>
              <a:rPr lang="en-US" sz="4000" dirty="0">
                <a:solidFill>
                  <a:schemeClr val="tx1"/>
                </a:solidFill>
                <a:latin typeface="Arial Rounded MT Bold" panose="020F0704030504030204" pitchFamily="34" charset="0"/>
              </a:rPr>
              <a:t>Privately</a:t>
            </a:r>
          </a:p>
          <a:p>
            <a:pPr marL="288925" indent="-288925" algn="l">
              <a:buFont typeface="Arial" panose="020B0604020202020204" pitchFamily="34" charset="0"/>
              <a:buChar char="•"/>
            </a:pPr>
            <a:r>
              <a:rPr lang="en-US" sz="4000" dirty="0">
                <a:solidFill>
                  <a:schemeClr val="tx1"/>
                </a:solidFill>
                <a:latin typeface="Arial Rounded MT Bold" panose="020F0704030504030204" pitchFamily="34" charset="0"/>
              </a:rPr>
              <a:t>As a family unit</a:t>
            </a:r>
          </a:p>
          <a:p>
            <a:pPr marL="288925" indent="-288925" algn="l">
              <a:buFont typeface="Arial" panose="020B0604020202020204" pitchFamily="34" charset="0"/>
              <a:buChar char="•"/>
            </a:pPr>
            <a:r>
              <a:rPr lang="en-US" sz="4000" dirty="0">
                <a:solidFill>
                  <a:schemeClr val="tx1"/>
                </a:solidFill>
                <a:latin typeface="Arial Rounded MT Bold" panose="020F0704030504030204" pitchFamily="34" charset="0"/>
              </a:rPr>
              <a:t>Corporately?</a:t>
            </a:r>
          </a:p>
          <a:p>
            <a:pPr marL="571500" indent="-571500" algn="l">
              <a:buFont typeface="Arial" panose="020B0604020202020204" pitchFamily="34" charset="0"/>
              <a:buChar char="•"/>
            </a:pPr>
            <a:endParaRPr lang="en-US" sz="4000" dirty="0">
              <a:solidFill>
                <a:schemeClr val="tx1"/>
              </a:solidFill>
              <a:latin typeface="Arial Rounded MT Bold" panose="020F0704030504030204" pitchFamily="34" charset="0"/>
            </a:endParaRPr>
          </a:p>
        </p:txBody>
      </p:sp>
    </p:spTree>
    <p:extLst>
      <p:ext uri="{BB962C8B-B14F-4D97-AF65-F5344CB8AC3E}">
        <p14:creationId xmlns:p14="http://schemas.microsoft.com/office/powerpoint/2010/main" val="10482551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FA3354-6758-4719-47D4-9AA2E3391ABD}"/>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97D0124C-7A18-F564-DACE-D439FE2658C4}"/>
              </a:ext>
            </a:extLst>
          </p:cNvPr>
          <p:cNvSpPr>
            <a:spLocks noGrp="1"/>
          </p:cNvSpPr>
          <p:nvPr>
            <p:ph type="subTitle" idx="1"/>
          </p:nvPr>
        </p:nvSpPr>
        <p:spPr>
          <a:xfrm>
            <a:off x="228600" y="209550"/>
            <a:ext cx="8610600" cy="4800600"/>
          </a:xfrm>
        </p:spPr>
        <p:txBody>
          <a:bodyPr anchor="t">
            <a:normAutofit/>
          </a:bodyPr>
          <a:lstStyle/>
          <a:p>
            <a:pPr algn="ctr"/>
            <a:endParaRPr lang="en-US" sz="4000" dirty="0">
              <a:solidFill>
                <a:schemeClr val="tx1"/>
              </a:solidFill>
              <a:latin typeface="Arial Rounded MT Bold" panose="020F0704030504030204" pitchFamily="34" charset="0"/>
            </a:endParaRPr>
          </a:p>
          <a:p>
            <a:pPr algn="ctr"/>
            <a:r>
              <a:rPr lang="en-US" sz="4000" dirty="0">
                <a:solidFill>
                  <a:schemeClr val="tx1"/>
                </a:solidFill>
                <a:latin typeface="Arial Rounded MT Bold" panose="020F0704030504030204" pitchFamily="34" charset="0"/>
              </a:rPr>
              <a:t>Q: What do you call </a:t>
            </a:r>
          </a:p>
          <a:p>
            <a:pPr algn="ctr"/>
            <a:r>
              <a:rPr lang="en-US" sz="4000" dirty="0">
                <a:solidFill>
                  <a:schemeClr val="tx1"/>
                </a:solidFill>
                <a:latin typeface="Arial Rounded MT Bold" panose="020F0704030504030204" pitchFamily="34" charset="0"/>
              </a:rPr>
              <a:t>cheese that is sad?</a:t>
            </a:r>
          </a:p>
          <a:p>
            <a:pPr algn="l"/>
            <a:endParaRPr lang="en-US" sz="4000" dirty="0">
              <a:solidFill>
                <a:schemeClr val="tx1"/>
              </a:solidFill>
              <a:latin typeface="Arial Rounded MT Bold" panose="020F0704030504030204" pitchFamily="34" charset="0"/>
            </a:endParaRPr>
          </a:p>
        </p:txBody>
      </p:sp>
    </p:spTree>
    <p:extLst>
      <p:ext uri="{BB962C8B-B14F-4D97-AF65-F5344CB8AC3E}">
        <p14:creationId xmlns:p14="http://schemas.microsoft.com/office/powerpoint/2010/main" val="257604767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6AEF29-27F1-7DE8-3B55-128DD32A6F98}"/>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6777B889-FEE7-8694-DBD5-676A99A23255}"/>
              </a:ext>
            </a:extLst>
          </p:cNvPr>
          <p:cNvSpPr>
            <a:spLocks noGrp="1"/>
          </p:cNvSpPr>
          <p:nvPr>
            <p:ph type="subTitle" idx="1"/>
          </p:nvPr>
        </p:nvSpPr>
        <p:spPr>
          <a:xfrm>
            <a:off x="228600" y="209550"/>
            <a:ext cx="4724400" cy="4800600"/>
          </a:xfrm>
        </p:spPr>
        <p:txBody>
          <a:bodyPr anchor="t">
            <a:normAutofit/>
          </a:bodyPr>
          <a:lstStyle/>
          <a:p>
            <a:pPr algn="l"/>
            <a:r>
              <a:rPr lang="en-US" sz="4000" dirty="0">
                <a:solidFill>
                  <a:schemeClr val="tx1"/>
                </a:solidFill>
                <a:latin typeface="Arial Rounded MT Bold" panose="020F0704030504030204" pitchFamily="34" charset="0"/>
              </a:rPr>
              <a:t>Rabbi Jim Appel</a:t>
            </a:r>
          </a:p>
          <a:p>
            <a:pPr algn="l"/>
            <a:r>
              <a:rPr lang="en-US" cap="all" dirty="0"/>
              <a:t> </a:t>
            </a:r>
            <a:r>
              <a:rPr lang="en-US" sz="4000" dirty="0">
                <a:solidFill>
                  <a:schemeClr val="tx1"/>
                </a:solidFill>
                <a:latin typeface="Arial Rounded MT Bold" panose="020F0704030504030204" pitchFamily="34" charset="0"/>
              </a:rPr>
              <a:t>Messianic Synagogue</a:t>
            </a:r>
          </a:p>
          <a:p>
            <a:pPr algn="l"/>
            <a:r>
              <a:rPr lang="en-US" sz="4000" dirty="0">
                <a:solidFill>
                  <a:schemeClr val="tx1"/>
                </a:solidFill>
                <a:latin typeface="Arial Rounded MT Bold" panose="020F0704030504030204" pitchFamily="34" charset="0"/>
              </a:rPr>
              <a:t> </a:t>
            </a:r>
            <a:r>
              <a:rPr lang="he-IL" sz="4400" b="1" cap="all" dirty="0">
                <a:solidFill>
                  <a:schemeClr val="tx1"/>
                </a:solidFill>
                <a:latin typeface="David" panose="020E0502060401010101" pitchFamily="34" charset="-79"/>
                <a:cs typeface="David" panose="020E0502060401010101" pitchFamily="34" charset="-79"/>
              </a:rPr>
              <a:t>שמע ישראל</a:t>
            </a:r>
          </a:p>
          <a:p>
            <a:pPr algn="l"/>
            <a:r>
              <a:rPr lang="en-US" sz="4000" dirty="0">
                <a:solidFill>
                  <a:schemeClr val="tx1"/>
                </a:solidFill>
                <a:latin typeface="Arial Rounded MT Bold" panose="020F0704030504030204" pitchFamily="34" charset="0"/>
              </a:rPr>
              <a:t>Shema Yisrael</a:t>
            </a:r>
          </a:p>
          <a:p>
            <a:pPr algn="l"/>
            <a:r>
              <a:rPr lang="en-US" sz="4000" dirty="0">
                <a:solidFill>
                  <a:schemeClr val="tx1"/>
                </a:solidFill>
                <a:latin typeface="Arial Rounded MT Bold" panose="020F0704030504030204" pitchFamily="34" charset="0"/>
              </a:rPr>
              <a:t>Rochester NY</a:t>
            </a:r>
          </a:p>
          <a:p>
            <a:pPr algn="l"/>
            <a:endParaRPr lang="en-US" sz="4000" dirty="0">
              <a:solidFill>
                <a:schemeClr val="tx1"/>
              </a:solidFill>
              <a:latin typeface="Arial Rounded MT Bold" panose="020F0704030504030204" pitchFamily="34" charset="0"/>
            </a:endParaRPr>
          </a:p>
        </p:txBody>
      </p:sp>
      <p:pic>
        <p:nvPicPr>
          <p:cNvPr id="4" name="Picture 3">
            <a:extLst>
              <a:ext uri="{FF2B5EF4-FFF2-40B4-BE49-F238E27FC236}">
                <a16:creationId xmlns:a16="http://schemas.microsoft.com/office/drawing/2014/main" id="{84EEDBCD-5031-0585-8689-29D584558A9E}"/>
              </a:ext>
            </a:extLst>
          </p:cNvPr>
          <p:cNvPicPr>
            <a:picLocks noChangeAspect="1"/>
          </p:cNvPicPr>
          <p:nvPr/>
        </p:nvPicPr>
        <p:blipFill>
          <a:blip r:embed="rId3"/>
          <a:stretch>
            <a:fillRect/>
          </a:stretch>
        </p:blipFill>
        <p:spPr>
          <a:xfrm>
            <a:off x="4953000" y="1002"/>
            <a:ext cx="4191000" cy="5133013"/>
          </a:xfrm>
          <a:prstGeom prst="rect">
            <a:avLst/>
          </a:prstGeom>
        </p:spPr>
      </p:pic>
    </p:spTree>
    <p:extLst>
      <p:ext uri="{BB962C8B-B14F-4D97-AF65-F5344CB8AC3E}">
        <p14:creationId xmlns:p14="http://schemas.microsoft.com/office/powerpoint/2010/main" val="290437452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1BE495-C185-363A-2BA0-64F6E8A81DA0}"/>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B1FA6717-FCC1-BE9F-97CA-7B33DCB0A525}"/>
              </a:ext>
            </a:extLst>
          </p:cNvPr>
          <p:cNvSpPr>
            <a:spLocks noGrp="1"/>
          </p:cNvSpPr>
          <p:nvPr>
            <p:ph type="subTitle" idx="1"/>
          </p:nvPr>
        </p:nvSpPr>
        <p:spPr>
          <a:xfrm>
            <a:off x="228599" y="209550"/>
            <a:ext cx="4899735" cy="4800600"/>
          </a:xfrm>
        </p:spPr>
        <p:txBody>
          <a:bodyPr anchor="t">
            <a:normAutofit/>
          </a:bodyPr>
          <a:lstStyle/>
          <a:p>
            <a:pPr algn="l"/>
            <a:r>
              <a:rPr lang="en-US" sz="4000" dirty="0">
                <a:solidFill>
                  <a:schemeClr val="tx1"/>
                </a:solidFill>
                <a:latin typeface="Arial Rounded MT Bold" panose="020F0704030504030204" pitchFamily="34" charset="0"/>
              </a:rPr>
              <a:t>Renewed </a:t>
            </a:r>
            <a:r>
              <a:rPr lang="en-US" sz="4000" dirty="0" err="1">
                <a:solidFill>
                  <a:schemeClr val="tx1"/>
                </a:solidFill>
                <a:latin typeface="Arial Rounded MT Bold" panose="020F0704030504030204" pitchFamily="34" charset="0"/>
              </a:rPr>
              <a:t>talimdut</a:t>
            </a:r>
            <a:r>
              <a:rPr lang="en-US" sz="4000" dirty="0">
                <a:solidFill>
                  <a:schemeClr val="tx1"/>
                </a:solidFill>
                <a:latin typeface="Arial Rounded MT Bold" panose="020F0704030504030204" pitchFamily="34" charset="0"/>
              </a:rPr>
              <a:t> / discipleship class</a:t>
            </a:r>
          </a:p>
          <a:p>
            <a:pPr algn="l"/>
            <a:endParaRPr lang="en-US" sz="4000" dirty="0">
              <a:solidFill>
                <a:schemeClr val="tx1"/>
              </a:solidFill>
              <a:latin typeface="Arial Rounded MT Bold" panose="020F0704030504030204" pitchFamily="34" charset="0"/>
            </a:endParaRPr>
          </a:p>
          <a:p>
            <a:pPr algn="l"/>
            <a:r>
              <a:rPr lang="en-US" sz="4000" u="sng" dirty="0">
                <a:solidFill>
                  <a:schemeClr val="tx1"/>
                </a:solidFill>
                <a:latin typeface="Arial Rounded MT Bold" panose="020F0704030504030204" pitchFamily="34" charset="0"/>
              </a:rPr>
              <a:t>Tuesdays</a:t>
            </a:r>
            <a:r>
              <a:rPr lang="en-US" sz="4000" dirty="0">
                <a:solidFill>
                  <a:schemeClr val="tx1"/>
                </a:solidFill>
                <a:latin typeface="Arial Rounded MT Bold" panose="020F0704030504030204" pitchFamily="34" charset="0"/>
              </a:rPr>
              <a:t> </a:t>
            </a:r>
          </a:p>
          <a:p>
            <a:pPr marL="231775" indent="-231775" algn="l">
              <a:buFont typeface="Arial" panose="020B0604020202020204" pitchFamily="34" charset="0"/>
              <a:buChar char="•"/>
            </a:pPr>
            <a:r>
              <a:rPr lang="en-US" sz="4000" dirty="0">
                <a:solidFill>
                  <a:schemeClr val="tx1"/>
                </a:solidFill>
                <a:latin typeface="Arial Rounded MT Bold" panose="020F0704030504030204" pitchFamily="34" charset="0"/>
              </a:rPr>
              <a:t>6:30-7:30 class</a:t>
            </a:r>
          </a:p>
          <a:p>
            <a:pPr marL="231775" indent="-231775" algn="l">
              <a:buFont typeface="Arial" panose="020B0604020202020204" pitchFamily="34" charset="0"/>
              <a:buChar char="•"/>
            </a:pPr>
            <a:r>
              <a:rPr lang="en-US" sz="3800" dirty="0">
                <a:solidFill>
                  <a:schemeClr val="tx1"/>
                </a:solidFill>
                <a:latin typeface="Arial Rounded MT Bold" panose="020F0704030504030204" pitchFamily="34" charset="0"/>
              </a:rPr>
              <a:t>7:30 -8:30 Teerosh</a:t>
            </a:r>
          </a:p>
          <a:p>
            <a:pPr marL="231775" indent="-231775" algn="l">
              <a:buFont typeface="Arial" panose="020B0604020202020204" pitchFamily="34" charset="0"/>
              <a:buChar char="•"/>
            </a:pPr>
            <a:r>
              <a:rPr lang="en-US" sz="4000" dirty="0">
                <a:solidFill>
                  <a:schemeClr val="tx1"/>
                </a:solidFill>
                <a:latin typeface="Arial Rounded MT Bold" panose="020F0704030504030204" pitchFamily="34" charset="0"/>
              </a:rPr>
              <a:t>Live and Zoom</a:t>
            </a:r>
          </a:p>
        </p:txBody>
      </p:sp>
      <p:pic>
        <p:nvPicPr>
          <p:cNvPr id="4" name="Picture 3">
            <a:extLst>
              <a:ext uri="{FF2B5EF4-FFF2-40B4-BE49-F238E27FC236}">
                <a16:creationId xmlns:a16="http://schemas.microsoft.com/office/drawing/2014/main" id="{CEE586D1-DC91-8A96-584B-CFF221C9B7B8}"/>
              </a:ext>
            </a:extLst>
          </p:cNvPr>
          <p:cNvPicPr>
            <a:picLocks noChangeAspect="1"/>
          </p:cNvPicPr>
          <p:nvPr/>
        </p:nvPicPr>
        <p:blipFill>
          <a:blip r:embed="rId3"/>
          <a:stretch>
            <a:fillRect/>
          </a:stretch>
        </p:blipFill>
        <p:spPr>
          <a:xfrm>
            <a:off x="5128335" y="0"/>
            <a:ext cx="4015665" cy="5143500"/>
          </a:xfrm>
          <a:prstGeom prst="rect">
            <a:avLst/>
          </a:prstGeom>
        </p:spPr>
      </p:pic>
    </p:spTree>
    <p:extLst>
      <p:ext uri="{BB962C8B-B14F-4D97-AF65-F5344CB8AC3E}">
        <p14:creationId xmlns:p14="http://schemas.microsoft.com/office/powerpoint/2010/main" val="224745536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6C5643-9A86-FB24-FECA-7E596431F62F}"/>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C9AFC197-FF2E-9114-270A-6C34E366FBEE}"/>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Conclusion:</a:t>
            </a:r>
          </a:p>
          <a:p>
            <a:pPr algn="l"/>
            <a:r>
              <a:rPr lang="en-US" sz="4000" dirty="0">
                <a:solidFill>
                  <a:schemeClr val="tx1"/>
                </a:solidFill>
                <a:latin typeface="Arial Rounded MT Bold" panose="020F0704030504030204" pitchFamily="34" charset="0"/>
              </a:rPr>
              <a:t>Shavuot is about the abundance of the milk of the word. LOT of it.  </a:t>
            </a:r>
          </a:p>
        </p:txBody>
      </p:sp>
    </p:spTree>
    <p:extLst>
      <p:ext uri="{BB962C8B-B14F-4D97-AF65-F5344CB8AC3E}">
        <p14:creationId xmlns:p14="http://schemas.microsoft.com/office/powerpoint/2010/main" val="150174065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F2B987-84F5-A094-427D-9E122B5EC91C}"/>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4BE45073-B32C-81EE-0ED6-90887FCBB10E}"/>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4" name="Picture 3">
            <a:extLst>
              <a:ext uri="{FF2B5EF4-FFF2-40B4-BE49-F238E27FC236}">
                <a16:creationId xmlns:a16="http://schemas.microsoft.com/office/drawing/2014/main" id="{6DEADC8B-D6A1-CEE1-BB0E-E845AAE394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5143500"/>
          </a:xfrm>
          <a:prstGeom prst="rect">
            <a:avLst/>
          </a:prstGeom>
        </p:spPr>
      </p:pic>
    </p:spTree>
    <p:extLst>
      <p:ext uri="{BB962C8B-B14F-4D97-AF65-F5344CB8AC3E}">
        <p14:creationId xmlns:p14="http://schemas.microsoft.com/office/powerpoint/2010/main" val="68222285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7F6EB1-488E-CF17-13AB-F80E07803889}"/>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48CFC0B8-F74C-B0FF-0DCC-A8A8AC4D0EFB}"/>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4" name="Picture 3">
            <a:extLst>
              <a:ext uri="{FF2B5EF4-FFF2-40B4-BE49-F238E27FC236}">
                <a16:creationId xmlns:a16="http://schemas.microsoft.com/office/drawing/2014/main" id="{83D3DFEF-DCF8-D797-E8A2-8A304CE1AA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5143500"/>
          </a:xfrm>
          <a:prstGeom prst="rect">
            <a:avLst/>
          </a:prstGeom>
        </p:spPr>
      </p:pic>
      <p:sp>
        <p:nvSpPr>
          <p:cNvPr id="2" name="TextBox 1">
            <a:extLst>
              <a:ext uri="{FF2B5EF4-FFF2-40B4-BE49-F238E27FC236}">
                <a16:creationId xmlns:a16="http://schemas.microsoft.com/office/drawing/2014/main" id="{62ACFA32-D3E7-DE58-4F70-2B6E9AFA1474}"/>
              </a:ext>
            </a:extLst>
          </p:cNvPr>
          <p:cNvSpPr txBox="1"/>
          <p:nvPr/>
        </p:nvSpPr>
        <p:spPr>
          <a:xfrm>
            <a:off x="300789" y="361950"/>
            <a:ext cx="8946360" cy="4401205"/>
          </a:xfrm>
          <a:prstGeom prst="rect">
            <a:avLst/>
          </a:prstGeom>
          <a:noFill/>
        </p:spPr>
        <p:txBody>
          <a:bodyPr wrap="none" rtlCol="0">
            <a:spAutoFit/>
          </a:bodyPr>
          <a:lstStyle/>
          <a:p>
            <a:pPr algn="l"/>
            <a:r>
              <a:rPr lang="en-US" dirty="0">
                <a:solidFill>
                  <a:schemeClr val="tx1"/>
                </a:solidFill>
              </a:rPr>
              <a:t>Pentecostal? Rather </a:t>
            </a:r>
            <a:r>
              <a:rPr lang="en-US" dirty="0" err="1">
                <a:solidFill>
                  <a:schemeClr val="tx1"/>
                </a:solidFill>
              </a:rPr>
              <a:t>Shavuotnik</a:t>
            </a:r>
            <a:endParaRPr lang="en-US" dirty="0">
              <a:solidFill>
                <a:schemeClr val="tx1"/>
              </a:solidFill>
            </a:endParaRPr>
          </a:p>
          <a:p>
            <a:pPr marL="461963" indent="-461963" algn="l">
              <a:buFont typeface="+mj-lt"/>
              <a:buAutoNum type="arabicPeriod"/>
            </a:pPr>
            <a:r>
              <a:rPr lang="en-US" dirty="0">
                <a:solidFill>
                  <a:schemeClr val="tx1"/>
                </a:solidFill>
              </a:rPr>
              <a:t>Mysterious &amp; multidimensional</a:t>
            </a:r>
          </a:p>
          <a:p>
            <a:pPr marL="461963" indent="-461963" algn="l">
              <a:buFont typeface="+mj-lt"/>
              <a:buAutoNum type="arabicPeriod"/>
            </a:pPr>
            <a:r>
              <a:rPr lang="en-US" dirty="0">
                <a:solidFill>
                  <a:schemeClr val="tx1"/>
                </a:solidFill>
              </a:rPr>
              <a:t>Primary meaning of Shavuot is </a:t>
            </a:r>
          </a:p>
          <a:p>
            <a:pPr algn="l"/>
            <a:r>
              <a:rPr lang="en-US" dirty="0">
                <a:solidFill>
                  <a:schemeClr val="tx1"/>
                </a:solidFill>
              </a:rPr>
              <a:t>    wheat bread</a:t>
            </a:r>
          </a:p>
          <a:p>
            <a:pPr algn="l"/>
            <a:r>
              <a:rPr lang="en-US" dirty="0">
                <a:solidFill>
                  <a:schemeClr val="tx1"/>
                </a:solidFill>
              </a:rPr>
              <a:t>3. Secondary meaning of Shavuot </a:t>
            </a:r>
          </a:p>
          <a:p>
            <a:pPr algn="l"/>
            <a:r>
              <a:rPr lang="en-US" dirty="0">
                <a:solidFill>
                  <a:schemeClr val="tx1"/>
                </a:solidFill>
              </a:rPr>
              <a:t>     is the milk of Torah, all scripture.</a:t>
            </a:r>
          </a:p>
          <a:p>
            <a:pPr algn="l"/>
            <a:r>
              <a:rPr lang="en-US" dirty="0">
                <a:solidFill>
                  <a:schemeClr val="tx1"/>
                </a:solidFill>
              </a:rPr>
              <a:t>4. Third: the Ruakh Presence</a:t>
            </a:r>
          </a:p>
        </p:txBody>
      </p:sp>
    </p:spTree>
    <p:extLst>
      <p:ext uri="{BB962C8B-B14F-4D97-AF65-F5344CB8AC3E}">
        <p14:creationId xmlns:p14="http://schemas.microsoft.com/office/powerpoint/2010/main" val="151765288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FAAD6F-5F7E-36B4-94D6-514C10F98E18}"/>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66F4DC5C-C230-629D-C94A-CF90AEE6935A}"/>
              </a:ext>
            </a:extLst>
          </p:cNvPr>
          <p:cNvSpPr>
            <a:spLocks noGrp="1"/>
          </p:cNvSpPr>
          <p:nvPr>
            <p:ph type="subTitle" idx="1"/>
          </p:nvPr>
        </p:nvSpPr>
        <p:spPr>
          <a:xfrm>
            <a:off x="228600" y="209550"/>
            <a:ext cx="8610600" cy="4800600"/>
          </a:xfrm>
        </p:spPr>
        <p:txBody>
          <a:bodyPr anchor="t">
            <a:normAutofit fontScale="92500" lnSpcReduction="10000"/>
          </a:bodyPr>
          <a:lstStyle/>
          <a:p>
            <a:pPr algn="l"/>
            <a:r>
              <a:rPr lang="en-US" sz="4000" dirty="0">
                <a:solidFill>
                  <a:schemeClr val="tx1"/>
                </a:solidFill>
                <a:latin typeface="Arial Rounded MT Bold" panose="020F0704030504030204" pitchFamily="34" charset="0"/>
              </a:rPr>
              <a:t>The tablets were shattered. Israel had sensuously bowed to a golden calf, and Moshe stood at the crossroads of judgment and mercy, interceding for a people who did not know how close they had come to losing everything. </a:t>
            </a:r>
          </a:p>
          <a:p>
            <a:pPr algn="l"/>
            <a:r>
              <a:rPr lang="en-US" sz="4000" dirty="0">
                <a:solidFill>
                  <a:schemeClr val="tx1"/>
                </a:solidFill>
                <a:latin typeface="Arial Rounded MT Bold" panose="020F0704030504030204" pitchFamily="34" charset="0"/>
              </a:rPr>
              <a:t>Then God spoke four words that have shaped the Jewish journey ever since:</a:t>
            </a:r>
          </a:p>
        </p:txBody>
      </p:sp>
    </p:spTree>
    <p:extLst>
      <p:ext uri="{BB962C8B-B14F-4D97-AF65-F5344CB8AC3E}">
        <p14:creationId xmlns:p14="http://schemas.microsoft.com/office/powerpoint/2010/main" val="43711348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EAF63E-82CC-56A1-67A2-E2398AE4099A}"/>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0838CBE2-223C-0E08-01EE-7E45F7559DA8}"/>
              </a:ext>
            </a:extLst>
          </p:cNvPr>
          <p:cNvSpPr>
            <a:spLocks noGrp="1"/>
          </p:cNvSpPr>
          <p:nvPr>
            <p:ph type="subTitle" idx="1"/>
          </p:nvPr>
        </p:nvSpPr>
        <p:spPr>
          <a:xfrm>
            <a:off x="228600" y="209550"/>
            <a:ext cx="8610600" cy="4800600"/>
          </a:xfrm>
        </p:spPr>
        <p:txBody>
          <a:bodyPr anchor="t">
            <a:normAutofit/>
          </a:bodyPr>
          <a:lstStyle/>
          <a:p>
            <a:pPr algn="l"/>
            <a:r>
              <a:rPr lang="en-US" sz="4000" baseline="30000" dirty="0" err="1">
                <a:solidFill>
                  <a:schemeClr val="tx1"/>
                </a:solidFill>
                <a:latin typeface="Arial Rounded MT Bold" panose="020F0704030504030204" pitchFamily="34" charset="0"/>
              </a:rPr>
              <a:t>Shmot</a:t>
            </a:r>
            <a:r>
              <a:rPr lang="en-US" sz="4000" baseline="30000" dirty="0">
                <a:solidFill>
                  <a:schemeClr val="tx1"/>
                </a:solidFill>
                <a:latin typeface="Arial Rounded MT Bold" panose="020F0704030504030204" pitchFamily="34" charset="0"/>
              </a:rPr>
              <a:t>/ Ex 33.13-18</a:t>
            </a:r>
            <a:r>
              <a:rPr lang="en-US" sz="4000" dirty="0">
                <a:solidFill>
                  <a:schemeClr val="tx1"/>
                </a:solidFill>
                <a:latin typeface="Arial Rounded MT Bold" panose="020F0704030504030204" pitchFamily="34" charset="0"/>
              </a:rPr>
              <a:t>  Now, please, if it is really the case that I have found favor in your sight, show me your ways; so that I will understand you and continue finding favor in your sight. Moreover, keep on seeing this nation as your people.”</a:t>
            </a:r>
            <a:endParaRPr lang="en-US" sz="4000" b="1" u="sng" dirty="0">
              <a:solidFill>
                <a:schemeClr val="tx1"/>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293404134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BBB93A-9390-473A-AAA4-7610337C0A3D}"/>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0B73E238-A963-FEB0-DDED-B734E5A34D5C}"/>
              </a:ext>
            </a:extLst>
          </p:cNvPr>
          <p:cNvSpPr>
            <a:spLocks noGrp="1"/>
          </p:cNvSpPr>
          <p:nvPr>
            <p:ph type="subTitle" idx="1"/>
          </p:nvPr>
        </p:nvSpPr>
        <p:spPr>
          <a:xfrm>
            <a:off x="228600" y="209550"/>
            <a:ext cx="8610600" cy="4800600"/>
          </a:xfrm>
        </p:spPr>
        <p:txBody>
          <a:bodyPr anchor="t">
            <a:normAutofit/>
          </a:bodyPr>
          <a:lstStyle/>
          <a:p>
            <a:pPr algn="l"/>
            <a:r>
              <a:rPr lang="en-US" sz="4000" baseline="30000" dirty="0" err="1">
                <a:solidFill>
                  <a:schemeClr val="tx1"/>
                </a:solidFill>
                <a:latin typeface="Arial Rounded MT Bold" panose="020F0704030504030204" pitchFamily="34" charset="0"/>
              </a:rPr>
              <a:t>Shmot</a:t>
            </a:r>
            <a:r>
              <a:rPr lang="en-US" sz="4000" baseline="30000" dirty="0">
                <a:solidFill>
                  <a:schemeClr val="tx1"/>
                </a:solidFill>
                <a:latin typeface="Arial Rounded MT Bold" panose="020F0704030504030204" pitchFamily="34" charset="0"/>
              </a:rPr>
              <a:t>/ Ex 33.13-18</a:t>
            </a:r>
            <a:r>
              <a:rPr lang="en-US" sz="4000" dirty="0">
                <a:solidFill>
                  <a:schemeClr val="tx1"/>
                </a:solidFill>
                <a:latin typeface="Arial Rounded MT Bold" panose="020F0704030504030204" pitchFamily="34" charset="0"/>
              </a:rPr>
              <a:t>  He answered, “</a:t>
            </a:r>
            <a:r>
              <a:rPr lang="en-US" sz="4000" u="sng" dirty="0">
                <a:solidFill>
                  <a:srgbClr val="FFFF66"/>
                </a:solidFill>
                <a:latin typeface="Arial Rounded MT Bold" panose="020F0704030504030204" pitchFamily="34" charset="0"/>
              </a:rPr>
              <a:t>Set your mind at rest — my presence will go with you, after all.</a:t>
            </a:r>
            <a:r>
              <a:rPr lang="en-US" sz="4000" dirty="0">
                <a:solidFill>
                  <a:srgbClr val="FFFF66"/>
                </a:solidFill>
                <a:latin typeface="Arial Rounded MT Bold" panose="020F0704030504030204" pitchFamily="34" charset="0"/>
              </a:rPr>
              <a:t>”</a:t>
            </a:r>
          </a:p>
          <a:p>
            <a:r>
              <a:rPr lang="en-US" sz="4000" dirty="0">
                <a:solidFill>
                  <a:srgbClr val="FFFF66"/>
                </a:solidFill>
                <a:latin typeface="Arial Rounded MT Bold" panose="020F0704030504030204" pitchFamily="34" charset="0"/>
              </a:rPr>
              <a:t>   </a:t>
            </a:r>
            <a:r>
              <a:rPr lang="he-IL" dirty="0"/>
              <a:t> </a:t>
            </a:r>
            <a:r>
              <a:rPr lang="he-IL" sz="4800" b="1" dirty="0">
                <a:solidFill>
                  <a:schemeClr val="tx1"/>
                </a:solidFill>
                <a:latin typeface="David" panose="020E0502060401010101" pitchFamily="34" charset="-79"/>
                <a:cs typeface="David" panose="020E0502060401010101" pitchFamily="34" charset="-79"/>
              </a:rPr>
              <a:t>פָּנַי יֵלֵכוּ, וַהֲנִחֹתִי לָךְ.</a:t>
            </a:r>
            <a:endParaRPr lang="en-US" sz="4800" b="1" dirty="0">
              <a:solidFill>
                <a:schemeClr val="tx1"/>
              </a:solidFill>
              <a:latin typeface="David" panose="020E0502060401010101" pitchFamily="34" charset="-79"/>
              <a:cs typeface="David" panose="020E0502060401010101" pitchFamily="34" charset="-79"/>
            </a:endParaRPr>
          </a:p>
          <a:p>
            <a:pPr algn="l"/>
            <a:endParaRPr lang="en-US" sz="4000" b="1" u="sng" dirty="0">
              <a:solidFill>
                <a:schemeClr val="tx1"/>
              </a:solidFill>
              <a:latin typeface="David" panose="020E0502060401010101" pitchFamily="34" charset="-79"/>
              <a:cs typeface="David" panose="020E0502060401010101" pitchFamily="34" charset="-79"/>
            </a:endParaRPr>
          </a:p>
        </p:txBody>
      </p:sp>
      <p:pic>
        <p:nvPicPr>
          <p:cNvPr id="2" name="Picture 1">
            <a:extLst>
              <a:ext uri="{FF2B5EF4-FFF2-40B4-BE49-F238E27FC236}">
                <a16:creationId xmlns:a16="http://schemas.microsoft.com/office/drawing/2014/main" id="{AB4E5F08-AE76-C99D-DA41-ADD19C85FB40}"/>
              </a:ext>
            </a:extLst>
          </p:cNvPr>
          <p:cNvPicPr>
            <a:picLocks noChangeAspect="1"/>
          </p:cNvPicPr>
          <p:nvPr/>
        </p:nvPicPr>
        <p:blipFill>
          <a:blip r:embed="rId3"/>
          <a:stretch>
            <a:fillRect/>
          </a:stretch>
        </p:blipFill>
        <p:spPr>
          <a:xfrm>
            <a:off x="0" y="2800350"/>
            <a:ext cx="9172023" cy="1676400"/>
          </a:xfrm>
          <a:prstGeom prst="rect">
            <a:avLst/>
          </a:prstGeom>
        </p:spPr>
      </p:pic>
    </p:spTree>
    <p:extLst>
      <p:ext uri="{BB962C8B-B14F-4D97-AF65-F5344CB8AC3E}">
        <p14:creationId xmlns:p14="http://schemas.microsoft.com/office/powerpoint/2010/main" val="411411005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E9B85E-9397-A11A-72D9-A5BC428940BC}"/>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3E45568C-841C-3645-98F9-77C2B13DC1F5}"/>
              </a:ext>
            </a:extLst>
          </p:cNvPr>
          <p:cNvSpPr>
            <a:spLocks noGrp="1"/>
          </p:cNvSpPr>
          <p:nvPr>
            <p:ph type="subTitle" idx="1"/>
          </p:nvPr>
        </p:nvSpPr>
        <p:spPr>
          <a:xfrm>
            <a:off x="228600" y="209550"/>
            <a:ext cx="8610600" cy="4800600"/>
          </a:xfrm>
        </p:spPr>
        <p:txBody>
          <a:bodyPr anchor="t">
            <a:normAutofit fontScale="92500"/>
          </a:bodyPr>
          <a:lstStyle/>
          <a:p>
            <a:pPr algn="l"/>
            <a:r>
              <a:rPr lang="en-US" sz="4000" baseline="30000" dirty="0" err="1">
                <a:solidFill>
                  <a:schemeClr val="tx1"/>
                </a:solidFill>
                <a:latin typeface="Arial Rounded MT Bold" panose="020F0704030504030204" pitchFamily="34" charset="0"/>
              </a:rPr>
              <a:t>Shmot</a:t>
            </a:r>
            <a:r>
              <a:rPr lang="en-US" sz="4000" baseline="30000" dirty="0">
                <a:solidFill>
                  <a:schemeClr val="tx1"/>
                </a:solidFill>
                <a:latin typeface="Arial Rounded MT Bold" panose="020F0704030504030204" pitchFamily="34" charset="0"/>
              </a:rPr>
              <a:t>/ Ex 33.13-18</a:t>
            </a:r>
            <a:r>
              <a:rPr lang="en-US" sz="4000" dirty="0">
                <a:solidFill>
                  <a:schemeClr val="tx1"/>
                </a:solidFill>
                <a:latin typeface="Arial Rounded MT Bold" panose="020F0704030504030204" pitchFamily="34" charset="0"/>
              </a:rPr>
              <a:t>  Moshe replied, “If your presence doesn’t go with us, don’t make us go on from here. For how else is it to be known that I have found favor in your sight, I and your people, other than by your going with us? That is what distinguishes us, me and your people, from all the other peoples on earth.”</a:t>
            </a:r>
          </a:p>
        </p:txBody>
      </p:sp>
    </p:spTree>
    <p:extLst>
      <p:ext uri="{BB962C8B-B14F-4D97-AF65-F5344CB8AC3E}">
        <p14:creationId xmlns:p14="http://schemas.microsoft.com/office/powerpoint/2010/main" val="22234805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8BACD1-E9AA-655B-2E44-BA31C810252E}"/>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CB1B4222-92C7-7685-15D1-E26FD162A9DE}"/>
              </a:ext>
            </a:extLst>
          </p:cNvPr>
          <p:cNvSpPr>
            <a:spLocks noGrp="1"/>
          </p:cNvSpPr>
          <p:nvPr>
            <p:ph type="subTitle" idx="1"/>
          </p:nvPr>
        </p:nvSpPr>
        <p:spPr>
          <a:xfrm>
            <a:off x="228600" y="209550"/>
            <a:ext cx="8610600" cy="4800600"/>
          </a:xfrm>
        </p:spPr>
        <p:txBody>
          <a:bodyPr anchor="t">
            <a:normAutofit/>
          </a:bodyPr>
          <a:lstStyle/>
          <a:p>
            <a:pPr algn="l"/>
            <a:r>
              <a:rPr lang="en-US" sz="4000" baseline="30000" dirty="0" err="1">
                <a:solidFill>
                  <a:schemeClr val="tx1"/>
                </a:solidFill>
                <a:latin typeface="Arial Rounded MT Bold" panose="020F0704030504030204" pitchFamily="34" charset="0"/>
              </a:rPr>
              <a:t>Shmot</a:t>
            </a:r>
            <a:r>
              <a:rPr lang="en-US" sz="4000" baseline="30000" dirty="0">
                <a:solidFill>
                  <a:schemeClr val="tx1"/>
                </a:solidFill>
                <a:latin typeface="Arial Rounded MT Bold" panose="020F0704030504030204" pitchFamily="34" charset="0"/>
              </a:rPr>
              <a:t>/ Ex 33.13-18</a:t>
            </a:r>
            <a:r>
              <a:rPr lang="en-US" sz="4000" dirty="0">
                <a:solidFill>
                  <a:schemeClr val="tx1"/>
                </a:solidFill>
                <a:latin typeface="Arial Rounded MT Bold" panose="020F0704030504030204" pitchFamily="34" charset="0"/>
              </a:rPr>
              <a:t>  </a:t>
            </a:r>
            <a:r>
              <a:rPr lang="en-US" sz="4000" cap="small" dirty="0">
                <a:solidFill>
                  <a:schemeClr val="tx1"/>
                </a:solidFill>
                <a:latin typeface="Arial Rounded MT Bold" panose="020F0704030504030204" pitchFamily="34" charset="0"/>
              </a:rPr>
              <a:t>Adoni</a:t>
            </a:r>
            <a:r>
              <a:rPr lang="en-US" sz="4000" dirty="0">
                <a:solidFill>
                  <a:schemeClr val="tx1"/>
                </a:solidFill>
                <a:latin typeface="Arial Rounded MT Bold" panose="020F0704030504030204" pitchFamily="34" charset="0"/>
              </a:rPr>
              <a:t> said to Moshe, “I will also do what you have asked me to do, because you have found favor in my sight, and I know you by name.” But Moshe said, “I beg you to </a:t>
            </a:r>
            <a:r>
              <a:rPr lang="en-US" sz="4000" u="sng" dirty="0">
                <a:solidFill>
                  <a:srgbClr val="FFFF66"/>
                </a:solidFill>
                <a:latin typeface="Arial Rounded MT Bold" panose="020F0704030504030204" pitchFamily="34" charset="0"/>
              </a:rPr>
              <a:t>show me your glory</a:t>
            </a:r>
            <a:r>
              <a:rPr lang="en-US" sz="4000" dirty="0">
                <a:solidFill>
                  <a:srgbClr val="FFFF66"/>
                </a:solidFill>
                <a:latin typeface="Arial Rounded MT Bold" panose="020F0704030504030204" pitchFamily="34" charset="0"/>
              </a:rPr>
              <a:t>!”</a:t>
            </a:r>
          </a:p>
        </p:txBody>
      </p:sp>
    </p:spTree>
    <p:extLst>
      <p:ext uri="{BB962C8B-B14F-4D97-AF65-F5344CB8AC3E}">
        <p14:creationId xmlns:p14="http://schemas.microsoft.com/office/powerpoint/2010/main" val="30557226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0B6599-5EFC-9EC8-144D-17A987F0DF3E}"/>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16CD8B25-9023-6183-5772-DA94B9A654F1}"/>
              </a:ext>
            </a:extLst>
          </p:cNvPr>
          <p:cNvSpPr>
            <a:spLocks noGrp="1"/>
          </p:cNvSpPr>
          <p:nvPr>
            <p:ph type="subTitle" idx="1"/>
          </p:nvPr>
        </p:nvSpPr>
        <p:spPr>
          <a:xfrm>
            <a:off x="228600" y="209550"/>
            <a:ext cx="8610600" cy="4800600"/>
          </a:xfrm>
        </p:spPr>
        <p:txBody>
          <a:bodyPr anchor="t">
            <a:normAutofit/>
          </a:bodyPr>
          <a:lstStyle/>
          <a:p>
            <a:pPr algn="ctr"/>
            <a:endParaRPr lang="en-US" sz="4000">
              <a:solidFill>
                <a:schemeClr val="tx1"/>
              </a:solidFill>
              <a:latin typeface="Arial Rounded MT Bold" panose="020F0704030504030204" pitchFamily="34" charset="0"/>
            </a:endParaRPr>
          </a:p>
          <a:p>
            <a:pPr algn="ctr"/>
            <a:r>
              <a:rPr lang="en-US" sz="4000">
                <a:solidFill>
                  <a:schemeClr val="tx1"/>
                </a:solidFill>
                <a:latin typeface="Arial Rounded MT Bold" panose="020F0704030504030204" pitchFamily="34" charset="0"/>
              </a:rPr>
              <a:t>Q</a:t>
            </a:r>
            <a:r>
              <a:rPr lang="en-US" sz="4000" dirty="0">
                <a:solidFill>
                  <a:schemeClr val="tx1"/>
                </a:solidFill>
                <a:latin typeface="Arial Rounded MT Bold" panose="020F0704030504030204" pitchFamily="34" charset="0"/>
              </a:rPr>
              <a:t>: What do you </a:t>
            </a:r>
            <a:r>
              <a:rPr lang="en-US" sz="4000">
                <a:solidFill>
                  <a:schemeClr val="tx1"/>
                </a:solidFill>
                <a:latin typeface="Arial Rounded MT Bold" panose="020F0704030504030204" pitchFamily="34" charset="0"/>
              </a:rPr>
              <a:t>call </a:t>
            </a:r>
          </a:p>
          <a:p>
            <a:pPr algn="ctr"/>
            <a:r>
              <a:rPr lang="en-US" sz="4000" dirty="0">
                <a:solidFill>
                  <a:schemeClr val="tx1"/>
                </a:solidFill>
                <a:latin typeface="Arial Rounded MT Bold" panose="020F0704030504030204" pitchFamily="34" charset="0"/>
              </a:rPr>
              <a:t>cheese that is sad?</a:t>
            </a:r>
          </a:p>
          <a:p>
            <a:pPr algn="l"/>
            <a:endParaRPr lang="en-US" sz="4000" dirty="0">
              <a:solidFill>
                <a:schemeClr val="tx1"/>
              </a:solidFill>
              <a:latin typeface="Arial Rounded MT Bold" panose="020F0704030504030204" pitchFamily="34" charset="0"/>
            </a:endParaRPr>
          </a:p>
          <a:p>
            <a:pPr algn="ctr"/>
            <a:r>
              <a:rPr lang="en-US" sz="4000" dirty="0">
                <a:solidFill>
                  <a:schemeClr val="tx1"/>
                </a:solidFill>
                <a:latin typeface="Arial Rounded MT Bold" panose="020F0704030504030204" pitchFamily="34" charset="0"/>
              </a:rPr>
              <a:t>A: Blue cheese.</a:t>
            </a:r>
          </a:p>
        </p:txBody>
      </p:sp>
    </p:spTree>
    <p:extLst>
      <p:ext uri="{BB962C8B-B14F-4D97-AF65-F5344CB8AC3E}">
        <p14:creationId xmlns:p14="http://schemas.microsoft.com/office/powerpoint/2010/main" val="353599140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AC145D-4857-5F2A-F590-B96FDD80AEE5}"/>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8008F182-E763-3FE5-075A-4438D4376ABE}"/>
              </a:ext>
            </a:extLst>
          </p:cNvPr>
          <p:cNvSpPr>
            <a:spLocks noGrp="1"/>
          </p:cNvSpPr>
          <p:nvPr>
            <p:ph type="subTitle" idx="1"/>
          </p:nvPr>
        </p:nvSpPr>
        <p:spPr>
          <a:xfrm>
            <a:off x="228600" y="209550"/>
            <a:ext cx="8610600" cy="4800600"/>
          </a:xfrm>
        </p:spPr>
        <p:txBody>
          <a:bodyPr anchor="t">
            <a:normAutofit/>
          </a:bodyPr>
          <a:lstStyle/>
          <a:p>
            <a:pPr algn="l"/>
            <a:r>
              <a:rPr lang="en-US" sz="4000" baseline="30000" dirty="0">
                <a:solidFill>
                  <a:schemeClr val="tx1"/>
                </a:solidFill>
                <a:latin typeface="Arial Rounded MT Bold" panose="020F0704030504030204" pitchFamily="34" charset="0"/>
              </a:rPr>
              <a:t>Acts 2.2-4</a:t>
            </a:r>
            <a:r>
              <a:rPr lang="en-US" sz="4000" dirty="0">
                <a:solidFill>
                  <a:schemeClr val="tx1"/>
                </a:solidFill>
                <a:latin typeface="Arial Rounded MT Bold" panose="020F0704030504030204" pitchFamily="34" charset="0"/>
              </a:rPr>
              <a:t> The festival of </a:t>
            </a:r>
            <a:r>
              <a:rPr lang="en-US" sz="4000" u="sng" dirty="0">
                <a:solidFill>
                  <a:srgbClr val="FFFF66"/>
                </a:solidFill>
                <a:latin typeface="Arial Rounded MT Bold" panose="020F0704030504030204" pitchFamily="34" charset="0"/>
              </a:rPr>
              <a:t>Shavuot</a:t>
            </a:r>
            <a:r>
              <a:rPr lang="en-US" sz="4000" dirty="0">
                <a:solidFill>
                  <a:schemeClr val="tx1"/>
                </a:solidFill>
                <a:latin typeface="Arial Rounded MT Bold" panose="020F0704030504030204" pitchFamily="34" charset="0"/>
              </a:rPr>
              <a:t> arrived, and the believers all gathered together in one place.  Suddenly there came a sound from the sky like the roar of a violent wind, and it filled the whole house where they were sitting. </a:t>
            </a:r>
          </a:p>
        </p:txBody>
      </p:sp>
    </p:spTree>
    <p:extLst>
      <p:ext uri="{BB962C8B-B14F-4D97-AF65-F5344CB8AC3E}">
        <p14:creationId xmlns:p14="http://schemas.microsoft.com/office/powerpoint/2010/main" val="69554460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98AF23-634B-BD3C-982E-8905F631D21E}"/>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E92BD91E-147A-0095-5BFB-F884B3A6E846}"/>
              </a:ext>
            </a:extLst>
          </p:cNvPr>
          <p:cNvSpPr>
            <a:spLocks noGrp="1"/>
          </p:cNvSpPr>
          <p:nvPr>
            <p:ph type="subTitle" idx="1"/>
          </p:nvPr>
        </p:nvSpPr>
        <p:spPr>
          <a:xfrm>
            <a:off x="228600" y="209550"/>
            <a:ext cx="8610600" cy="4800600"/>
          </a:xfrm>
        </p:spPr>
        <p:txBody>
          <a:bodyPr anchor="t">
            <a:normAutofit/>
          </a:bodyPr>
          <a:lstStyle/>
          <a:p>
            <a:pPr algn="l"/>
            <a:r>
              <a:rPr lang="en-US" sz="4000" baseline="30000" dirty="0">
                <a:solidFill>
                  <a:schemeClr val="tx1"/>
                </a:solidFill>
                <a:latin typeface="Arial Rounded MT Bold" panose="020F0704030504030204" pitchFamily="34" charset="0"/>
              </a:rPr>
              <a:t>Acts 2.2-4</a:t>
            </a:r>
            <a:r>
              <a:rPr lang="en-US" sz="4000" dirty="0">
                <a:solidFill>
                  <a:schemeClr val="tx1"/>
                </a:solidFill>
                <a:latin typeface="Arial Rounded MT Bold" panose="020F0704030504030204" pitchFamily="34" charset="0"/>
              </a:rPr>
              <a:t>  Then they saw what looked like tongues of fire, which separated and came to rest on each one of them. </a:t>
            </a:r>
            <a:r>
              <a:rPr lang="en-US" sz="4000" u="sng" dirty="0">
                <a:solidFill>
                  <a:srgbClr val="FFFF66"/>
                </a:solidFill>
                <a:latin typeface="Arial Rounded MT Bold" panose="020F0704030504030204" pitchFamily="34" charset="0"/>
              </a:rPr>
              <a:t>They were all filled with the Ruakh HaKodesh</a:t>
            </a:r>
            <a:r>
              <a:rPr lang="en-US" sz="4000" dirty="0">
                <a:solidFill>
                  <a:schemeClr val="tx1"/>
                </a:solidFill>
                <a:latin typeface="Arial Rounded MT Bold" panose="020F0704030504030204" pitchFamily="34" charset="0"/>
              </a:rPr>
              <a:t>.</a:t>
            </a:r>
          </a:p>
        </p:txBody>
      </p:sp>
    </p:spTree>
    <p:extLst>
      <p:ext uri="{BB962C8B-B14F-4D97-AF65-F5344CB8AC3E}">
        <p14:creationId xmlns:p14="http://schemas.microsoft.com/office/powerpoint/2010/main" val="253868637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BDE405-EB2B-BCCC-14E1-616D0441A3D6}"/>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23F7537B-7D21-E718-0A92-3D5C030AB364}"/>
              </a:ext>
            </a:extLst>
          </p:cNvPr>
          <p:cNvSpPr>
            <a:spLocks noGrp="1"/>
          </p:cNvSpPr>
          <p:nvPr>
            <p:ph type="subTitle" idx="1"/>
          </p:nvPr>
        </p:nvSpPr>
        <p:spPr>
          <a:xfrm>
            <a:off x="228600" y="209550"/>
            <a:ext cx="8610600" cy="4800600"/>
          </a:xfrm>
        </p:spPr>
        <p:txBody>
          <a:bodyPr anchor="t">
            <a:normAutofit fontScale="92500" lnSpcReduction="10000"/>
          </a:bodyPr>
          <a:lstStyle/>
          <a:p>
            <a:pPr algn="l"/>
            <a:r>
              <a:rPr lang="en-US" sz="4000" baseline="30000" dirty="0">
                <a:solidFill>
                  <a:schemeClr val="tx1"/>
                </a:solidFill>
                <a:latin typeface="Arial Rounded MT Bold" panose="020F0704030504030204" pitchFamily="34" charset="0"/>
              </a:rPr>
              <a:t>Yn 14.23-26</a:t>
            </a:r>
            <a:r>
              <a:rPr lang="en-US" sz="4000" dirty="0">
                <a:solidFill>
                  <a:schemeClr val="tx1"/>
                </a:solidFill>
                <a:latin typeface="Arial Rounded MT Bold" panose="020F0704030504030204" pitchFamily="34" charset="0"/>
              </a:rPr>
              <a:t> Yeshua answered him, “If someone loves me, he will keep my word; and </a:t>
            </a:r>
            <a:r>
              <a:rPr lang="en-US" sz="4000" u="sng" dirty="0">
                <a:solidFill>
                  <a:srgbClr val="FFFF66"/>
                </a:solidFill>
                <a:latin typeface="Arial Rounded MT Bold" panose="020F0704030504030204" pitchFamily="34" charset="0"/>
              </a:rPr>
              <a:t>my Father</a:t>
            </a:r>
            <a:r>
              <a:rPr lang="en-US" sz="4000" dirty="0">
                <a:solidFill>
                  <a:schemeClr val="tx1"/>
                </a:solidFill>
                <a:latin typeface="Arial Rounded MT Bold" panose="020F0704030504030204" pitchFamily="34" charset="0"/>
              </a:rPr>
              <a:t> will love him, and </a:t>
            </a:r>
            <a:r>
              <a:rPr lang="en-US" sz="4000" u="sng" dirty="0">
                <a:solidFill>
                  <a:srgbClr val="FFFF66"/>
                </a:solidFill>
                <a:latin typeface="Arial Rounded MT Bold" panose="020F0704030504030204" pitchFamily="34" charset="0"/>
              </a:rPr>
              <a:t>we will come </a:t>
            </a:r>
            <a:r>
              <a:rPr lang="en-US" sz="4000" dirty="0">
                <a:solidFill>
                  <a:schemeClr val="tx1"/>
                </a:solidFill>
                <a:latin typeface="Arial Rounded MT Bold" panose="020F0704030504030204" pitchFamily="34" charset="0"/>
              </a:rPr>
              <a:t>to him and make our home with him…But the Counselor, </a:t>
            </a:r>
            <a:r>
              <a:rPr lang="en-US" sz="4000" u="sng" dirty="0">
                <a:solidFill>
                  <a:srgbClr val="FFFF66"/>
                </a:solidFill>
                <a:latin typeface="Arial Rounded MT Bold" panose="020F0704030504030204" pitchFamily="34" charset="0"/>
              </a:rPr>
              <a:t>the Ruakh HaKodesh</a:t>
            </a:r>
            <a:r>
              <a:rPr lang="en-US" sz="4000" dirty="0">
                <a:solidFill>
                  <a:schemeClr val="tx1"/>
                </a:solidFill>
                <a:latin typeface="Arial Rounded MT Bold" panose="020F0704030504030204" pitchFamily="34" charset="0"/>
              </a:rPr>
              <a:t>, whom the Father will send in my name, will teach you everything; that is, he will remind you of everything I have said to you.</a:t>
            </a:r>
          </a:p>
        </p:txBody>
      </p:sp>
    </p:spTree>
    <p:extLst>
      <p:ext uri="{BB962C8B-B14F-4D97-AF65-F5344CB8AC3E}">
        <p14:creationId xmlns:p14="http://schemas.microsoft.com/office/powerpoint/2010/main" val="319476402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0F1430-728B-903A-C14A-A0B45AC7208D}"/>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18359B6A-84C7-3E76-BCDD-BA561F998FA0}"/>
              </a:ext>
            </a:extLst>
          </p:cNvPr>
          <p:cNvSpPr>
            <a:spLocks noGrp="1"/>
          </p:cNvSpPr>
          <p:nvPr>
            <p:ph type="subTitle" idx="1"/>
          </p:nvPr>
        </p:nvSpPr>
        <p:spPr>
          <a:xfrm>
            <a:off x="228600" y="209550"/>
            <a:ext cx="8610600" cy="4800600"/>
          </a:xfrm>
        </p:spPr>
        <p:txBody>
          <a:bodyPr anchor="t">
            <a:normAutofit/>
          </a:bodyPr>
          <a:lstStyle/>
          <a:p>
            <a:pPr algn="l"/>
            <a:endParaRPr lang="en-US" sz="4000" dirty="0">
              <a:solidFill>
                <a:schemeClr val="tx1"/>
              </a:solidFill>
              <a:latin typeface="Arial Rounded MT Bold" panose="020F0704030504030204" pitchFamily="34" charset="0"/>
            </a:endParaRPr>
          </a:p>
        </p:txBody>
      </p:sp>
    </p:spTree>
    <p:extLst>
      <p:ext uri="{BB962C8B-B14F-4D97-AF65-F5344CB8AC3E}">
        <p14:creationId xmlns:p14="http://schemas.microsoft.com/office/powerpoint/2010/main" val="273554246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A3CA93-C195-6E6F-CF22-DBA5B4597BC3}"/>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5AA913F5-9A5F-6F5E-627A-7A5C980586F6}"/>
              </a:ext>
            </a:extLst>
          </p:cNvPr>
          <p:cNvSpPr>
            <a:spLocks noGrp="1"/>
          </p:cNvSpPr>
          <p:nvPr>
            <p:ph type="subTitle" idx="1"/>
          </p:nvPr>
        </p:nvSpPr>
        <p:spPr>
          <a:xfrm>
            <a:off x="228600" y="209550"/>
            <a:ext cx="8610600" cy="4800600"/>
          </a:xfrm>
        </p:spPr>
        <p:txBody>
          <a:bodyPr anchor="t">
            <a:normAutofit/>
          </a:bodyPr>
          <a:lstStyle/>
          <a:p>
            <a:pPr algn="l"/>
            <a:r>
              <a:rPr lang="en-US" sz="4000" baseline="30000" dirty="0">
                <a:solidFill>
                  <a:schemeClr val="tx1"/>
                </a:solidFill>
                <a:latin typeface="Arial Rounded MT Bold" panose="020F0704030504030204" pitchFamily="34" charset="0"/>
              </a:rPr>
              <a:t>2 Cor 3.18 </a:t>
            </a:r>
            <a:r>
              <a:rPr lang="en-US" sz="4000" dirty="0">
                <a:solidFill>
                  <a:schemeClr val="tx1"/>
                </a:solidFill>
                <a:latin typeface="Arial Rounded MT Bold" panose="020F0704030504030204" pitchFamily="34" charset="0"/>
              </a:rPr>
              <a:t>So all of us, with faces unveiled, see as in a mirror the glory of the Lord; and we are being changed into his very image, from one degree of glory to the next, by </a:t>
            </a:r>
            <a:r>
              <a:rPr lang="en-US" sz="4000" cap="small" dirty="0">
                <a:solidFill>
                  <a:schemeClr val="tx1"/>
                </a:solidFill>
                <a:latin typeface="Arial Rounded MT Bold" panose="020F0704030504030204" pitchFamily="34" charset="0"/>
              </a:rPr>
              <a:t>Adoni</a:t>
            </a:r>
            <a:r>
              <a:rPr lang="en-US" sz="4000" dirty="0">
                <a:solidFill>
                  <a:schemeClr val="tx1"/>
                </a:solidFill>
                <a:latin typeface="Arial Rounded MT Bold" panose="020F0704030504030204" pitchFamily="34" charset="0"/>
              </a:rPr>
              <a:t> the Spirit.</a:t>
            </a:r>
          </a:p>
        </p:txBody>
      </p:sp>
    </p:spTree>
    <p:extLst>
      <p:ext uri="{BB962C8B-B14F-4D97-AF65-F5344CB8AC3E}">
        <p14:creationId xmlns:p14="http://schemas.microsoft.com/office/powerpoint/2010/main" val="241200937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77739F-8D7D-58FB-F1F3-0AA5A33B5984}"/>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2D02DCF9-E8E5-6C0A-FF29-BE8440DEC6F2}"/>
              </a:ext>
            </a:extLst>
          </p:cNvPr>
          <p:cNvSpPr>
            <a:spLocks noGrp="1"/>
          </p:cNvSpPr>
          <p:nvPr>
            <p:ph type="subTitle" idx="1"/>
          </p:nvPr>
        </p:nvSpPr>
        <p:spPr>
          <a:xfrm>
            <a:off x="228600" y="209550"/>
            <a:ext cx="8610600" cy="4800600"/>
          </a:xfrm>
        </p:spPr>
        <p:txBody>
          <a:bodyPr anchor="t">
            <a:normAutofit fontScale="92500" lnSpcReduction="10000"/>
          </a:bodyPr>
          <a:lstStyle/>
          <a:p>
            <a:pPr algn="l"/>
            <a:r>
              <a:rPr lang="en-US" sz="4000" dirty="0">
                <a:solidFill>
                  <a:schemeClr val="tx1"/>
                </a:solidFill>
                <a:latin typeface="Arial Rounded MT Bold" panose="020F0704030504030204" pitchFamily="34" charset="0"/>
              </a:rPr>
              <a:t>Most Jews have barely heard of Shavuot, the celebration of Matan Torah. In Eretz Yisrael, the contrast between Shavuot and the other sacred days could not be more stark. Shavuot is only about the acceptance of Torah. For those Israeli Jews for whom Torah has long since ceased to be relevant, the holiday offers nothing.</a:t>
            </a:r>
          </a:p>
        </p:txBody>
      </p:sp>
    </p:spTree>
    <p:extLst>
      <p:ext uri="{BB962C8B-B14F-4D97-AF65-F5344CB8AC3E}">
        <p14:creationId xmlns:p14="http://schemas.microsoft.com/office/powerpoint/2010/main" val="47022036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AF5447-35A4-39DA-3252-5DA1AF36F747}"/>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C2C1293F-0B0E-8143-6C3A-6D54C6E0C0CD}"/>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Conclusion:</a:t>
            </a:r>
          </a:p>
          <a:p>
            <a:pPr algn="l"/>
            <a:r>
              <a:rPr lang="en-US" sz="4000" dirty="0">
                <a:solidFill>
                  <a:schemeClr val="tx1"/>
                </a:solidFill>
                <a:latin typeface="Arial Rounded MT Bold" panose="020F0704030504030204" pitchFamily="34" charset="0"/>
              </a:rPr>
              <a:t>Shavuot is about the abundance of the Presence, the Ruakh.   LOT of it.  </a:t>
            </a:r>
          </a:p>
          <a:p>
            <a:pPr algn="l"/>
            <a:r>
              <a:rPr lang="en-US" sz="4000" dirty="0">
                <a:solidFill>
                  <a:schemeClr val="tx1"/>
                </a:solidFill>
                <a:latin typeface="Arial Rounded MT Bold" panose="020F0704030504030204" pitchFamily="34" charset="0"/>
              </a:rPr>
              <a:t>Rather than </a:t>
            </a:r>
            <a:r>
              <a:rPr lang="en-US" sz="4000" dirty="0" err="1">
                <a:solidFill>
                  <a:schemeClr val="tx1"/>
                </a:solidFill>
                <a:latin typeface="Arial Rounded MT Bold" panose="020F0704030504030204" pitchFamily="34" charset="0"/>
              </a:rPr>
              <a:t>Pentacostal</a:t>
            </a:r>
            <a:r>
              <a:rPr lang="en-US" sz="4000" dirty="0">
                <a:solidFill>
                  <a:schemeClr val="tx1"/>
                </a:solidFill>
                <a:latin typeface="Arial Rounded MT Bold" panose="020F0704030504030204" pitchFamily="34" charset="0"/>
              </a:rPr>
              <a:t> fire,</a:t>
            </a:r>
          </a:p>
          <a:p>
            <a:pPr algn="l"/>
            <a:r>
              <a:rPr lang="en-US" sz="4000" dirty="0" err="1">
                <a:solidFill>
                  <a:schemeClr val="tx1"/>
                </a:solidFill>
                <a:latin typeface="Arial Rounded MT Bold" panose="020F0704030504030204" pitchFamily="34" charset="0"/>
              </a:rPr>
              <a:t>Shavuotnik</a:t>
            </a:r>
            <a:r>
              <a:rPr lang="en-US" sz="4000" dirty="0">
                <a:solidFill>
                  <a:schemeClr val="tx1"/>
                </a:solidFill>
                <a:latin typeface="Arial Rounded MT Bold" panose="020F0704030504030204" pitchFamily="34" charset="0"/>
              </a:rPr>
              <a:t> Presence!!</a:t>
            </a:r>
          </a:p>
        </p:txBody>
      </p:sp>
    </p:spTree>
    <p:extLst>
      <p:ext uri="{BB962C8B-B14F-4D97-AF65-F5344CB8AC3E}">
        <p14:creationId xmlns:p14="http://schemas.microsoft.com/office/powerpoint/2010/main" val="291371581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D68E96-F416-82A8-296D-49E990A310D8}"/>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84652652-0DC3-31A4-1500-B972B9876BF8}"/>
              </a:ext>
            </a:extLst>
          </p:cNvPr>
          <p:cNvSpPr>
            <a:spLocks noGrp="1"/>
          </p:cNvSpPr>
          <p:nvPr>
            <p:ph type="subTitle" idx="1"/>
          </p:nvPr>
        </p:nvSpPr>
        <p:spPr>
          <a:xfrm>
            <a:off x="228600" y="209550"/>
            <a:ext cx="8610600" cy="4800600"/>
          </a:xfrm>
        </p:spPr>
        <p:txBody>
          <a:bodyPr anchor="t">
            <a:normAutofit lnSpcReduction="10000"/>
          </a:bodyPr>
          <a:lstStyle/>
          <a:p>
            <a:pPr algn="l"/>
            <a:r>
              <a:rPr lang="en-US" sz="4000" baseline="30000" dirty="0">
                <a:solidFill>
                  <a:schemeClr val="tx1"/>
                </a:solidFill>
                <a:latin typeface="Arial Rounded MT Bold" panose="020F0704030504030204" pitchFamily="34" charset="0"/>
              </a:rPr>
              <a:t>Col 3.1-5 </a:t>
            </a:r>
            <a:r>
              <a:rPr lang="en-US" sz="4000" dirty="0">
                <a:solidFill>
                  <a:schemeClr val="tx1"/>
                </a:solidFill>
                <a:latin typeface="Arial Rounded MT Bold" panose="020F0704030504030204" pitchFamily="34" charset="0"/>
              </a:rPr>
              <a:t> So, if you were raised along with the Messiah, then seek the things above, where the Messiah is sitting at the right hand of God. Focus your minds on the things above, not on things here on earth. For you have died, and your life is hidden with the Messiah in God.  </a:t>
            </a:r>
          </a:p>
        </p:txBody>
      </p:sp>
    </p:spTree>
    <p:extLst>
      <p:ext uri="{BB962C8B-B14F-4D97-AF65-F5344CB8AC3E}">
        <p14:creationId xmlns:p14="http://schemas.microsoft.com/office/powerpoint/2010/main" val="350705093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271DCA-4017-6DC6-B5F6-26F98F5DF22C}"/>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6C6B0139-C0E6-BC3B-B6B4-F6FE3149481B}"/>
              </a:ext>
            </a:extLst>
          </p:cNvPr>
          <p:cNvSpPr>
            <a:spLocks noGrp="1"/>
          </p:cNvSpPr>
          <p:nvPr>
            <p:ph type="subTitle" idx="1"/>
          </p:nvPr>
        </p:nvSpPr>
        <p:spPr>
          <a:xfrm>
            <a:off x="228600" y="209550"/>
            <a:ext cx="8610600" cy="4800600"/>
          </a:xfrm>
        </p:spPr>
        <p:txBody>
          <a:bodyPr anchor="t">
            <a:normAutofit/>
          </a:bodyPr>
          <a:lstStyle/>
          <a:p>
            <a:pPr algn="l"/>
            <a:r>
              <a:rPr lang="en-US" sz="4000" baseline="30000" dirty="0">
                <a:solidFill>
                  <a:schemeClr val="tx1"/>
                </a:solidFill>
                <a:latin typeface="Arial Rounded MT Bold" panose="020F0704030504030204" pitchFamily="34" charset="0"/>
              </a:rPr>
              <a:t>Col 3.1-5 </a:t>
            </a:r>
            <a:r>
              <a:rPr lang="en-US" sz="4000" dirty="0">
                <a:solidFill>
                  <a:schemeClr val="tx1"/>
                </a:solidFill>
                <a:latin typeface="Arial Rounded MT Bold" panose="020F0704030504030204" pitchFamily="34" charset="0"/>
              </a:rPr>
              <a:t> When the Messiah, who is our life, appears, then you too will appear with him in glory! Therefore, put to death the earthly parts of your nature — sexual immorality, impurity, lust, evil desires and greed (which is a form of idolatry); </a:t>
            </a:r>
          </a:p>
        </p:txBody>
      </p:sp>
    </p:spTree>
    <p:extLst>
      <p:ext uri="{BB962C8B-B14F-4D97-AF65-F5344CB8AC3E}">
        <p14:creationId xmlns:p14="http://schemas.microsoft.com/office/powerpoint/2010/main" val="257555796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3849BD-006B-0AF2-D2DF-E64023D57F06}"/>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89E9E544-4A30-9C05-22A6-3CAF74A8F433}"/>
              </a:ext>
            </a:extLst>
          </p:cNvPr>
          <p:cNvSpPr>
            <a:spLocks noGrp="1"/>
          </p:cNvSpPr>
          <p:nvPr>
            <p:ph type="subTitle" idx="1"/>
          </p:nvPr>
        </p:nvSpPr>
        <p:spPr>
          <a:xfrm>
            <a:off x="228600" y="209550"/>
            <a:ext cx="8610600" cy="4800600"/>
          </a:xfrm>
        </p:spPr>
        <p:txBody>
          <a:bodyPr anchor="t">
            <a:normAutofit/>
          </a:bodyPr>
          <a:lstStyle/>
          <a:p>
            <a:pPr algn="l"/>
            <a:r>
              <a:rPr lang="en-US" sz="4000" baseline="30000" dirty="0">
                <a:solidFill>
                  <a:schemeClr val="tx1"/>
                </a:solidFill>
                <a:latin typeface="Arial Rounded MT Bold" panose="020F0704030504030204" pitchFamily="34" charset="0"/>
              </a:rPr>
              <a:t>Col 3.12-17</a:t>
            </a:r>
            <a:r>
              <a:rPr lang="en-US" sz="4000" dirty="0">
                <a:solidFill>
                  <a:schemeClr val="tx1"/>
                </a:solidFill>
                <a:latin typeface="Arial Rounded MT Bold" panose="020F0704030504030204" pitchFamily="34" charset="0"/>
              </a:rPr>
              <a:t> Therefore, as God’s chosen people, holy and dearly loved, clothe yourselves with feelings of compassion and with kindness, humility, gentleness and patience. Bear with one another; if anyone has a complaint against someone else, forgive him. </a:t>
            </a:r>
          </a:p>
        </p:txBody>
      </p:sp>
    </p:spTree>
    <p:extLst>
      <p:ext uri="{BB962C8B-B14F-4D97-AF65-F5344CB8AC3E}">
        <p14:creationId xmlns:p14="http://schemas.microsoft.com/office/powerpoint/2010/main" val="33240559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3" name="Picture 2">
            <a:extLst>
              <a:ext uri="{FF2B5EF4-FFF2-40B4-BE49-F238E27FC236}">
                <a16:creationId xmlns:a16="http://schemas.microsoft.com/office/drawing/2014/main" id="{D8D1C36F-E63F-36F0-F6BB-CB37BC7B62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0"/>
            <a:ext cx="6858000" cy="5143500"/>
          </a:xfrm>
          <a:prstGeom prst="rect">
            <a:avLst/>
          </a:prstGeom>
        </p:spPr>
      </p:pic>
    </p:spTree>
    <p:extLst>
      <p:ext uri="{BB962C8B-B14F-4D97-AF65-F5344CB8AC3E}">
        <p14:creationId xmlns:p14="http://schemas.microsoft.com/office/powerpoint/2010/main" val="73815778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7E1AB7-DC82-06B3-4278-E0A5FECE05E6}"/>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60AF8090-001A-94E0-90F9-295EAA671F16}"/>
              </a:ext>
            </a:extLst>
          </p:cNvPr>
          <p:cNvSpPr>
            <a:spLocks noGrp="1"/>
          </p:cNvSpPr>
          <p:nvPr>
            <p:ph type="subTitle" idx="1"/>
          </p:nvPr>
        </p:nvSpPr>
        <p:spPr>
          <a:xfrm>
            <a:off x="228600" y="209550"/>
            <a:ext cx="8610600" cy="4800600"/>
          </a:xfrm>
        </p:spPr>
        <p:txBody>
          <a:bodyPr anchor="t">
            <a:normAutofit fontScale="92500"/>
          </a:bodyPr>
          <a:lstStyle/>
          <a:p>
            <a:pPr algn="l"/>
            <a:r>
              <a:rPr lang="en-US" sz="4000" baseline="30000" dirty="0">
                <a:solidFill>
                  <a:schemeClr val="tx1"/>
                </a:solidFill>
                <a:latin typeface="Arial Rounded MT Bold" panose="020F0704030504030204" pitchFamily="34" charset="0"/>
              </a:rPr>
              <a:t>Col 3.12-17</a:t>
            </a:r>
            <a:r>
              <a:rPr lang="en-US" sz="4000" dirty="0">
                <a:solidFill>
                  <a:schemeClr val="tx1"/>
                </a:solidFill>
                <a:latin typeface="Arial Rounded MT Bold" panose="020F0704030504030204" pitchFamily="34" charset="0"/>
              </a:rPr>
              <a:t> Indeed, just as the Lord has forgiven you, so you must forgive. Above all these, clothe yourselves with love, which binds everything together perfectly; and let the shalom which comes from the Messiah be your heart’s decision-maker, for this is why you were called to be part of a single Body. </a:t>
            </a:r>
          </a:p>
        </p:txBody>
      </p:sp>
    </p:spTree>
    <p:extLst>
      <p:ext uri="{BB962C8B-B14F-4D97-AF65-F5344CB8AC3E}">
        <p14:creationId xmlns:p14="http://schemas.microsoft.com/office/powerpoint/2010/main" val="14806258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68B417-D101-209D-403D-9BB0248DA23E}"/>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181B2064-92F9-99D2-C4E6-7264BE0AF23C}"/>
              </a:ext>
            </a:extLst>
          </p:cNvPr>
          <p:cNvSpPr>
            <a:spLocks noGrp="1"/>
          </p:cNvSpPr>
          <p:nvPr>
            <p:ph type="subTitle" idx="1"/>
          </p:nvPr>
        </p:nvSpPr>
        <p:spPr>
          <a:xfrm>
            <a:off x="228600" y="209550"/>
            <a:ext cx="8610600" cy="4800600"/>
          </a:xfrm>
        </p:spPr>
        <p:txBody>
          <a:bodyPr anchor="t">
            <a:normAutofit fontScale="92500" lnSpcReduction="20000"/>
          </a:bodyPr>
          <a:lstStyle/>
          <a:p>
            <a:pPr algn="l"/>
            <a:r>
              <a:rPr lang="en-US" sz="4000" baseline="30000" dirty="0">
                <a:solidFill>
                  <a:schemeClr val="tx1"/>
                </a:solidFill>
                <a:latin typeface="Arial Rounded MT Bold" panose="020F0704030504030204" pitchFamily="34" charset="0"/>
              </a:rPr>
              <a:t>Col 3.12-17</a:t>
            </a:r>
            <a:r>
              <a:rPr lang="en-US" sz="4000" dirty="0">
                <a:solidFill>
                  <a:schemeClr val="tx1"/>
                </a:solidFill>
                <a:latin typeface="Arial Rounded MT Bold" panose="020F0704030504030204" pitchFamily="34" charset="0"/>
              </a:rPr>
              <a:t> And be thankful —  let the Word of the Messiah, in all its richness, live in you, as you teach and counsel each other in all wisdom, and as you sing psalms, hymns and spiritual songs with gratitude to God in your hearts. That is, everything you do or say, do in the name of the Lord Yeshua, giving thanks through him to God the Father.</a:t>
            </a:r>
          </a:p>
        </p:txBody>
      </p:sp>
    </p:spTree>
    <p:extLst>
      <p:ext uri="{BB962C8B-B14F-4D97-AF65-F5344CB8AC3E}">
        <p14:creationId xmlns:p14="http://schemas.microsoft.com/office/powerpoint/2010/main" val="197394881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A2742F-1A30-D269-B2F9-DCE84D84A4F7}"/>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6F69F8A3-3EF8-10F8-7FE5-0CF971F6B7F4}"/>
              </a:ext>
            </a:extLst>
          </p:cNvPr>
          <p:cNvSpPr>
            <a:spLocks noGrp="1"/>
          </p:cNvSpPr>
          <p:nvPr>
            <p:ph type="subTitle" idx="1"/>
          </p:nvPr>
        </p:nvSpPr>
        <p:spPr>
          <a:xfrm>
            <a:off x="228600" y="209550"/>
            <a:ext cx="8610600" cy="4800600"/>
          </a:xfrm>
        </p:spPr>
        <p:txBody>
          <a:bodyPr anchor="t">
            <a:normAutofit/>
          </a:bodyPr>
          <a:lstStyle/>
          <a:p>
            <a:pPr algn="ctr"/>
            <a:endParaRPr lang="en-US" sz="4000" dirty="0">
              <a:solidFill>
                <a:schemeClr val="tx1"/>
              </a:solidFill>
              <a:latin typeface="Arial Rounded MT Bold" panose="020F0704030504030204" pitchFamily="34" charset="0"/>
            </a:endParaRPr>
          </a:p>
          <a:p>
            <a:pPr algn="ctr"/>
            <a:r>
              <a:rPr lang="en-US" sz="4000" dirty="0">
                <a:solidFill>
                  <a:schemeClr val="tx1"/>
                </a:solidFill>
                <a:latin typeface="Arial Rounded MT Bold" panose="020F0704030504030204" pitchFamily="34" charset="0"/>
              </a:rPr>
              <a:t>Will there be difficulties?</a:t>
            </a:r>
          </a:p>
        </p:txBody>
      </p:sp>
    </p:spTree>
    <p:extLst>
      <p:ext uri="{BB962C8B-B14F-4D97-AF65-F5344CB8AC3E}">
        <p14:creationId xmlns:p14="http://schemas.microsoft.com/office/powerpoint/2010/main" val="205147753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3" name="Picture 2">
            <a:extLst>
              <a:ext uri="{FF2B5EF4-FFF2-40B4-BE49-F238E27FC236}">
                <a16:creationId xmlns:a16="http://schemas.microsoft.com/office/drawing/2014/main" id="{8239E786-437C-F15B-7868-19671190E3FD}"/>
              </a:ext>
            </a:extLst>
          </p:cNvPr>
          <p:cNvPicPr>
            <a:picLocks noChangeAspect="1"/>
          </p:cNvPicPr>
          <p:nvPr/>
        </p:nvPicPr>
        <p:blipFill>
          <a:blip r:embed="rId3"/>
          <a:stretch>
            <a:fillRect/>
          </a:stretch>
        </p:blipFill>
        <p:spPr>
          <a:xfrm>
            <a:off x="393236" y="209550"/>
            <a:ext cx="8750764" cy="4946690"/>
          </a:xfrm>
          <a:prstGeom prst="rect">
            <a:avLst/>
          </a:prstGeom>
        </p:spPr>
      </p:pic>
      <p:sp>
        <p:nvSpPr>
          <p:cNvPr id="2" name="TextBox 1">
            <a:extLst>
              <a:ext uri="{FF2B5EF4-FFF2-40B4-BE49-F238E27FC236}">
                <a16:creationId xmlns:a16="http://schemas.microsoft.com/office/drawing/2014/main" id="{8F412B4F-31E2-56CA-B8B5-84B1AAE62CBF}"/>
              </a:ext>
            </a:extLst>
          </p:cNvPr>
          <p:cNvSpPr txBox="1"/>
          <p:nvPr/>
        </p:nvSpPr>
        <p:spPr>
          <a:xfrm>
            <a:off x="609600" y="361950"/>
            <a:ext cx="2363147" cy="3170099"/>
          </a:xfrm>
          <a:prstGeom prst="rect">
            <a:avLst/>
          </a:prstGeom>
          <a:noFill/>
        </p:spPr>
        <p:txBody>
          <a:bodyPr wrap="none" rtlCol="0">
            <a:spAutoFit/>
          </a:bodyPr>
          <a:lstStyle/>
          <a:p>
            <a:pPr algn="l"/>
            <a:r>
              <a:rPr lang="en-US" dirty="0">
                <a:solidFill>
                  <a:schemeClr val="tx1"/>
                </a:solidFill>
              </a:rPr>
              <a:t>From</a:t>
            </a:r>
          </a:p>
          <a:p>
            <a:pPr algn="l"/>
            <a:r>
              <a:rPr lang="en-US" i="1" dirty="0">
                <a:solidFill>
                  <a:schemeClr val="tx1"/>
                </a:solidFill>
              </a:rPr>
              <a:t>The </a:t>
            </a:r>
          </a:p>
          <a:p>
            <a:pPr algn="l"/>
            <a:r>
              <a:rPr lang="en-US" i="1" dirty="0">
                <a:solidFill>
                  <a:schemeClr val="tx1"/>
                </a:solidFill>
              </a:rPr>
              <a:t>Princess</a:t>
            </a:r>
          </a:p>
          <a:p>
            <a:pPr algn="l"/>
            <a:r>
              <a:rPr lang="en-US" i="1" dirty="0">
                <a:solidFill>
                  <a:schemeClr val="tx1"/>
                </a:solidFill>
              </a:rPr>
              <a:t>Bride </a:t>
            </a:r>
          </a:p>
          <a:p>
            <a:pPr algn="l"/>
            <a:r>
              <a:rPr lang="en-US" dirty="0">
                <a:solidFill>
                  <a:schemeClr val="tx1"/>
                </a:solidFill>
              </a:rPr>
              <a:t>movie</a:t>
            </a:r>
          </a:p>
        </p:txBody>
      </p:sp>
    </p:spTree>
    <p:extLst>
      <p:ext uri="{BB962C8B-B14F-4D97-AF65-F5344CB8AC3E}">
        <p14:creationId xmlns:p14="http://schemas.microsoft.com/office/powerpoint/2010/main" val="114826901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799" y="149002"/>
            <a:ext cx="8594049" cy="4784948"/>
          </a:xfrm>
        </p:spPr>
        <p:txBody>
          <a:bodyPr>
            <a:normAutofit/>
          </a:bodyPr>
          <a:lstStyle/>
          <a:p>
            <a:pPr algn="l">
              <a:lnSpc>
                <a:spcPct val="90000"/>
              </a:lnSpc>
            </a:pPr>
            <a:endParaRPr lang="en-US" altLang="en-US" sz="4000" dirty="0"/>
          </a:p>
        </p:txBody>
      </p:sp>
      <p:pic>
        <p:nvPicPr>
          <p:cNvPr id="1028" name="Picture 4">
            <a:extLst>
              <a:ext uri="{FF2B5EF4-FFF2-40B4-BE49-F238E27FC236}">
                <a16:creationId xmlns:a16="http://schemas.microsoft.com/office/drawing/2014/main" id="{33ED54ED-869D-C80A-6DF0-3EFEFB53F7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7" y="133351"/>
            <a:ext cx="8971779" cy="4892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917467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0BF88E-AEA0-D4CE-0F2A-1CF9E0901F3F}"/>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6AE3231C-7582-7E66-89C0-6F302C007DB5}"/>
              </a:ext>
            </a:extLst>
          </p:cNvPr>
          <p:cNvSpPr>
            <a:spLocks noGrp="1"/>
          </p:cNvSpPr>
          <p:nvPr>
            <p:ph type="subTitle" idx="1"/>
          </p:nvPr>
        </p:nvSpPr>
        <p:spPr>
          <a:xfrm>
            <a:off x="228600" y="209550"/>
            <a:ext cx="8610600" cy="4800600"/>
          </a:xfrm>
        </p:spPr>
        <p:txBody>
          <a:bodyPr anchor="t">
            <a:normAutofit/>
          </a:bodyPr>
          <a:lstStyle/>
          <a:p>
            <a:pPr algn="ctr"/>
            <a:endParaRPr lang="en-US" sz="4000" dirty="0">
              <a:solidFill>
                <a:schemeClr val="tx1"/>
              </a:solidFill>
              <a:latin typeface="Arial Rounded MT Bold" panose="020F0704030504030204" pitchFamily="34" charset="0"/>
            </a:endParaRPr>
          </a:p>
          <a:p>
            <a:pPr algn="ctr"/>
            <a:r>
              <a:rPr lang="en-US" sz="4000" dirty="0">
                <a:solidFill>
                  <a:schemeClr val="tx1"/>
                </a:solidFill>
                <a:latin typeface="Arial Rounded MT Bold" panose="020F0704030504030204" pitchFamily="34" charset="0"/>
              </a:rPr>
              <a:t>Said one candidate for the US Congress in Texas’s 35th Congressional District</a:t>
            </a:r>
          </a:p>
        </p:txBody>
      </p:sp>
    </p:spTree>
    <p:extLst>
      <p:ext uri="{BB962C8B-B14F-4D97-AF65-F5344CB8AC3E}">
        <p14:creationId xmlns:p14="http://schemas.microsoft.com/office/powerpoint/2010/main" val="98845268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D14760-98AA-49AD-BDC1-74AB3A539F2B}"/>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0AAA2546-4079-1441-9918-B7E49FEEC087}"/>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“If you are a Zionist,” then “you are a danger to humanity and belong in prison.” “She’ll turn Karnes ICE Detention Center into a prison for American Zionists and former ICE officers for human trafficking,”</a:t>
            </a:r>
          </a:p>
        </p:txBody>
      </p:sp>
    </p:spTree>
    <p:extLst>
      <p:ext uri="{BB962C8B-B14F-4D97-AF65-F5344CB8AC3E}">
        <p14:creationId xmlns:p14="http://schemas.microsoft.com/office/powerpoint/2010/main" val="107037482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1FCD06-00ED-AE7E-218D-F359D1A9D8DF}"/>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29B66B91-29D3-876E-C5E2-B22194BC93F3}"/>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a post from a campaign social media page states. “It will also be a castration processing center for pedophiles, which will probably be most of the Zionists,” it adds.</a:t>
            </a:r>
          </a:p>
        </p:txBody>
      </p:sp>
    </p:spTree>
    <p:extLst>
      <p:ext uri="{BB962C8B-B14F-4D97-AF65-F5344CB8AC3E}">
        <p14:creationId xmlns:p14="http://schemas.microsoft.com/office/powerpoint/2010/main" val="209634420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F8D162-8381-C629-F3A9-8499F160B73B}"/>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72916A65-D750-9D41-7BCF-534E61297D97}"/>
              </a:ext>
            </a:extLst>
          </p:cNvPr>
          <p:cNvSpPr>
            <a:spLocks noGrp="1"/>
          </p:cNvSpPr>
          <p:nvPr>
            <p:ph type="subTitle" idx="1"/>
          </p:nvPr>
        </p:nvSpPr>
        <p:spPr>
          <a:xfrm>
            <a:off x="228600" y="209550"/>
            <a:ext cx="5105400" cy="4800600"/>
          </a:xfrm>
        </p:spPr>
        <p:txBody>
          <a:bodyPr anchor="t">
            <a:normAutofit fontScale="92500"/>
          </a:bodyPr>
          <a:lstStyle/>
          <a:p>
            <a:pPr algn="l"/>
            <a:r>
              <a:rPr lang="en-US" sz="4000" dirty="0">
                <a:solidFill>
                  <a:schemeClr val="tx1"/>
                </a:solidFill>
                <a:latin typeface="Arial Rounded MT Bold" panose="020F0704030504030204" pitchFamily="34" charset="0"/>
              </a:rPr>
              <a:t>One year after tragedy, Sarah Milgrim’s legacy of peace and bridge-building lives on. Community mourns Sarah Milgrim, killed by gunman at AJC event in Washington</a:t>
            </a:r>
          </a:p>
        </p:txBody>
      </p:sp>
      <p:pic>
        <p:nvPicPr>
          <p:cNvPr id="4" name="Picture 3">
            <a:extLst>
              <a:ext uri="{FF2B5EF4-FFF2-40B4-BE49-F238E27FC236}">
                <a16:creationId xmlns:a16="http://schemas.microsoft.com/office/drawing/2014/main" id="{7E45CDE1-4F65-E16C-F52B-ACCFA2AD18E7}"/>
              </a:ext>
            </a:extLst>
          </p:cNvPr>
          <p:cNvPicPr>
            <a:picLocks noChangeAspect="1"/>
          </p:cNvPicPr>
          <p:nvPr/>
        </p:nvPicPr>
        <p:blipFill>
          <a:blip r:embed="rId3"/>
          <a:stretch>
            <a:fillRect/>
          </a:stretch>
        </p:blipFill>
        <p:spPr>
          <a:xfrm>
            <a:off x="5105400" y="4211"/>
            <a:ext cx="4038600" cy="4548739"/>
          </a:xfrm>
          <a:prstGeom prst="rect">
            <a:avLst/>
          </a:prstGeom>
        </p:spPr>
      </p:pic>
    </p:spTree>
    <p:extLst>
      <p:ext uri="{BB962C8B-B14F-4D97-AF65-F5344CB8AC3E}">
        <p14:creationId xmlns:p14="http://schemas.microsoft.com/office/powerpoint/2010/main" val="232718613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baseline="30000" dirty="0"/>
              <a:t>Mark 10.29-31</a:t>
            </a:r>
            <a:r>
              <a:rPr lang="en-US" altLang="en-US" sz="4000" dirty="0"/>
              <a:t> In the ‘</a:t>
            </a:r>
            <a:r>
              <a:rPr lang="en-US" altLang="en-US" sz="4000" dirty="0" err="1"/>
              <a:t>olam</a:t>
            </a:r>
            <a:r>
              <a:rPr lang="en-US" altLang="en-US" sz="4000" dirty="0"/>
              <a:t> </a:t>
            </a:r>
            <a:r>
              <a:rPr lang="en-US" altLang="en-US" sz="4000" dirty="0" err="1"/>
              <a:t>haba</a:t>
            </a:r>
            <a:r>
              <a:rPr lang="en-US" altLang="en-US" sz="4000" dirty="0"/>
              <a:t>, [world to come] eternal life. But many who are first will be last, and many who are last will be first!”</a:t>
            </a:r>
          </a:p>
        </p:txBody>
      </p:sp>
    </p:spTree>
    <p:extLst>
      <p:ext uri="{BB962C8B-B14F-4D97-AF65-F5344CB8AC3E}">
        <p14:creationId xmlns:p14="http://schemas.microsoft.com/office/powerpoint/2010/main" val="18256026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FBC15C-5A9A-1831-3AD7-8BE98EE42AAA}"/>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EEE4C403-3119-B31E-F3FE-148EFFA392EC}"/>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4" name="Picture 3">
            <a:extLst>
              <a:ext uri="{FF2B5EF4-FFF2-40B4-BE49-F238E27FC236}">
                <a16:creationId xmlns:a16="http://schemas.microsoft.com/office/drawing/2014/main" id="{5A56DEAA-1234-12B1-8FC7-B2D5941C01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300" y="0"/>
            <a:ext cx="7570700" cy="5177214"/>
          </a:xfrm>
          <a:prstGeom prst="rect">
            <a:avLst/>
          </a:prstGeom>
        </p:spPr>
      </p:pic>
    </p:spTree>
    <p:extLst>
      <p:ext uri="{BB962C8B-B14F-4D97-AF65-F5344CB8AC3E}">
        <p14:creationId xmlns:p14="http://schemas.microsoft.com/office/powerpoint/2010/main" val="229691333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baseline="30000" dirty="0"/>
              <a:t>1 Cor 13.4 </a:t>
            </a:r>
            <a:r>
              <a:rPr lang="en-US" altLang="en-US" sz="4000" dirty="0"/>
              <a:t>Love suffers long and is kind</a:t>
            </a:r>
          </a:p>
          <a:p>
            <a:pPr algn="l">
              <a:lnSpc>
                <a:spcPct val="90000"/>
              </a:lnSpc>
            </a:pPr>
            <a:r>
              <a:rPr lang="en-US" altLang="en-US" sz="4000" dirty="0"/>
              <a:t>Longsuffering is a great and noble concept to honor…until </a:t>
            </a:r>
          </a:p>
          <a:p>
            <a:pPr marL="231775" indent="-231775" algn="l">
              <a:lnSpc>
                <a:spcPct val="90000"/>
              </a:lnSpc>
              <a:buFont typeface="Arial" panose="020B0604020202020204" pitchFamily="34" charset="0"/>
              <a:buChar char="•"/>
            </a:pPr>
            <a:r>
              <a:rPr lang="en-US" altLang="en-US" sz="4000" dirty="0"/>
              <a:t>offense, </a:t>
            </a:r>
          </a:p>
          <a:p>
            <a:pPr algn="l">
              <a:lnSpc>
                <a:spcPct val="90000"/>
              </a:lnSpc>
            </a:pPr>
            <a:endParaRPr lang="en-US" altLang="en-US" sz="4000" dirty="0"/>
          </a:p>
        </p:txBody>
      </p:sp>
    </p:spTree>
    <p:extLst>
      <p:ext uri="{BB962C8B-B14F-4D97-AF65-F5344CB8AC3E}">
        <p14:creationId xmlns:p14="http://schemas.microsoft.com/office/powerpoint/2010/main" val="113358498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baseline="30000" dirty="0"/>
              <a:t>1 Cor 13.4 </a:t>
            </a:r>
            <a:r>
              <a:rPr lang="en-US" altLang="en-US" sz="4000" dirty="0"/>
              <a:t>Love suffers long and is kind</a:t>
            </a:r>
          </a:p>
          <a:p>
            <a:pPr algn="l">
              <a:lnSpc>
                <a:spcPct val="90000"/>
              </a:lnSpc>
            </a:pPr>
            <a:r>
              <a:rPr lang="en-US" altLang="en-US" sz="4000" dirty="0"/>
              <a:t>Longsuffering is a great and noble concept to honor…until </a:t>
            </a:r>
          </a:p>
          <a:p>
            <a:pPr marL="231775" indent="-231775" algn="l">
              <a:lnSpc>
                <a:spcPct val="90000"/>
              </a:lnSpc>
              <a:buFont typeface="Arial" panose="020B0604020202020204" pitchFamily="34" charset="0"/>
              <a:buChar char="•"/>
            </a:pPr>
            <a:r>
              <a:rPr lang="en-US" altLang="en-US" sz="4000" dirty="0"/>
              <a:t>offense, </a:t>
            </a:r>
          </a:p>
          <a:p>
            <a:pPr marL="231775" indent="-231775" algn="l">
              <a:lnSpc>
                <a:spcPct val="90000"/>
              </a:lnSpc>
              <a:buFont typeface="Arial" panose="020B0604020202020204" pitchFamily="34" charset="0"/>
              <a:buChar char="•"/>
            </a:pPr>
            <a:r>
              <a:rPr lang="en-US" altLang="en-US" sz="4000" dirty="0"/>
              <a:t>depression, </a:t>
            </a:r>
          </a:p>
        </p:txBody>
      </p:sp>
    </p:spTree>
    <p:extLst>
      <p:ext uri="{BB962C8B-B14F-4D97-AF65-F5344CB8AC3E}">
        <p14:creationId xmlns:p14="http://schemas.microsoft.com/office/powerpoint/2010/main" val="6909033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baseline="30000" dirty="0"/>
              <a:t>1 Cor 13.4 </a:t>
            </a:r>
            <a:r>
              <a:rPr lang="en-US" altLang="en-US" sz="4000" dirty="0"/>
              <a:t>Love suffers long and is kind</a:t>
            </a:r>
          </a:p>
          <a:p>
            <a:pPr algn="l">
              <a:lnSpc>
                <a:spcPct val="90000"/>
              </a:lnSpc>
            </a:pPr>
            <a:r>
              <a:rPr lang="en-US" altLang="en-US" sz="4000" dirty="0"/>
              <a:t>Longsuffering is a great and noble concept to honor…until </a:t>
            </a:r>
          </a:p>
          <a:p>
            <a:pPr marL="231775" indent="-231775" algn="l">
              <a:lnSpc>
                <a:spcPct val="90000"/>
              </a:lnSpc>
              <a:buFont typeface="Arial" panose="020B0604020202020204" pitchFamily="34" charset="0"/>
              <a:buChar char="•"/>
            </a:pPr>
            <a:r>
              <a:rPr lang="en-US" altLang="en-US" sz="4000" dirty="0"/>
              <a:t>offense, </a:t>
            </a:r>
          </a:p>
          <a:p>
            <a:pPr marL="231775" indent="-231775" algn="l">
              <a:lnSpc>
                <a:spcPct val="90000"/>
              </a:lnSpc>
              <a:buFont typeface="Arial" panose="020B0604020202020204" pitchFamily="34" charset="0"/>
              <a:buChar char="•"/>
            </a:pPr>
            <a:r>
              <a:rPr lang="en-US" altLang="en-US" sz="4000" dirty="0"/>
              <a:t>depression, </a:t>
            </a:r>
          </a:p>
          <a:p>
            <a:pPr marL="231775" indent="-231775" algn="l">
              <a:lnSpc>
                <a:spcPct val="90000"/>
              </a:lnSpc>
              <a:buFont typeface="Arial" panose="020B0604020202020204" pitchFamily="34" charset="0"/>
              <a:buChar char="•"/>
            </a:pPr>
            <a:r>
              <a:rPr lang="en-US" altLang="en-US" sz="4000" dirty="0"/>
              <a:t>fight, </a:t>
            </a:r>
          </a:p>
        </p:txBody>
      </p:sp>
    </p:spTree>
    <p:extLst>
      <p:ext uri="{BB962C8B-B14F-4D97-AF65-F5344CB8AC3E}">
        <p14:creationId xmlns:p14="http://schemas.microsoft.com/office/powerpoint/2010/main" val="193014437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564371-2617-E70A-D723-01D3295DC359}"/>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A4FCF2F8-AD5E-7822-BBBD-65AB5B891A47}"/>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4" name="Picture 3">
            <a:extLst>
              <a:ext uri="{FF2B5EF4-FFF2-40B4-BE49-F238E27FC236}">
                <a16:creationId xmlns:a16="http://schemas.microsoft.com/office/drawing/2014/main" id="{A97F35F0-CD13-B2F6-5CE5-94B5FAE57980}"/>
              </a:ext>
            </a:extLst>
          </p:cNvPr>
          <p:cNvPicPr>
            <a:picLocks noChangeAspect="1"/>
          </p:cNvPicPr>
          <p:nvPr/>
        </p:nvPicPr>
        <p:blipFill>
          <a:blip r:embed="rId3"/>
          <a:stretch>
            <a:fillRect/>
          </a:stretch>
        </p:blipFill>
        <p:spPr>
          <a:xfrm>
            <a:off x="1798398" y="0"/>
            <a:ext cx="5547204" cy="5143500"/>
          </a:xfrm>
          <a:prstGeom prst="rect">
            <a:avLst/>
          </a:prstGeom>
        </p:spPr>
      </p:pic>
    </p:spTree>
    <p:extLst>
      <p:ext uri="{BB962C8B-B14F-4D97-AF65-F5344CB8AC3E}">
        <p14:creationId xmlns:p14="http://schemas.microsoft.com/office/powerpoint/2010/main" val="347084517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6596B9-EFDA-3DE0-0718-C16B271BB683}"/>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76AADC4E-4637-A26F-ABF5-DED183A4BC1C}"/>
              </a:ext>
            </a:extLst>
          </p:cNvPr>
          <p:cNvSpPr>
            <a:spLocks noGrp="1"/>
          </p:cNvSpPr>
          <p:nvPr>
            <p:ph type="subTitle" idx="1"/>
          </p:nvPr>
        </p:nvSpPr>
        <p:spPr>
          <a:xfrm>
            <a:off x="228600" y="209550"/>
            <a:ext cx="8610600" cy="4800600"/>
          </a:xfrm>
        </p:spPr>
        <p:txBody>
          <a:bodyPr anchor="t">
            <a:normAutofit lnSpcReduction="10000"/>
          </a:bodyPr>
          <a:lstStyle/>
          <a:p>
            <a:pPr algn="l"/>
            <a:r>
              <a:rPr lang="en-US" sz="4000" dirty="0">
                <a:solidFill>
                  <a:schemeClr val="tx1"/>
                </a:solidFill>
                <a:latin typeface="Arial Rounded MT Bold" panose="020F0704030504030204" pitchFamily="34" charset="0"/>
              </a:rPr>
              <a:t>From the Tent of Meeting to the plains of Moab, from the prophets to the upper room, the promise never stopped moving: His face is still going. His rest is still waiting – both at the destination and along the road. And every spring, when the wheat ripens in the fields of Israel, </a:t>
            </a:r>
          </a:p>
        </p:txBody>
      </p:sp>
    </p:spTree>
    <p:extLst>
      <p:ext uri="{BB962C8B-B14F-4D97-AF65-F5344CB8AC3E}">
        <p14:creationId xmlns:p14="http://schemas.microsoft.com/office/powerpoint/2010/main" val="380406389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A2F0C4-862B-4407-D37B-19E64DEAF749}"/>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35A98E58-B304-7F50-84A8-006B488A5697}"/>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the church and the synagogue both hear, in their own way, the seven words that started it all: “My Presence will go with you. And I will give you rest.” – Exodus 33:14</a:t>
            </a:r>
          </a:p>
        </p:txBody>
      </p:sp>
    </p:spTree>
    <p:extLst>
      <p:ext uri="{BB962C8B-B14F-4D97-AF65-F5344CB8AC3E}">
        <p14:creationId xmlns:p14="http://schemas.microsoft.com/office/powerpoint/2010/main" val="100197124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4C3833-4A5C-C296-9446-73E8C538ACBF}"/>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F9D1A466-4B68-5F1A-B1AB-34437FBED1D4}"/>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4" name="Picture 3">
            <a:extLst>
              <a:ext uri="{FF2B5EF4-FFF2-40B4-BE49-F238E27FC236}">
                <a16:creationId xmlns:a16="http://schemas.microsoft.com/office/drawing/2014/main" id="{5AF3792C-A751-E03B-8091-DAA8A43D11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5143500"/>
          </a:xfrm>
          <a:prstGeom prst="rect">
            <a:avLst/>
          </a:prstGeom>
        </p:spPr>
      </p:pic>
    </p:spTree>
    <p:extLst>
      <p:ext uri="{BB962C8B-B14F-4D97-AF65-F5344CB8AC3E}">
        <p14:creationId xmlns:p14="http://schemas.microsoft.com/office/powerpoint/2010/main" val="69244465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B32E09-5367-A15E-0C60-CBCE3C76E67E}"/>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00990F72-2342-4282-EC26-BAE0E11386B6}"/>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4" name="Picture 3">
            <a:extLst>
              <a:ext uri="{FF2B5EF4-FFF2-40B4-BE49-F238E27FC236}">
                <a16:creationId xmlns:a16="http://schemas.microsoft.com/office/drawing/2014/main" id="{78CF0FCA-6DCE-9FFC-EBAB-3EF6D47F06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5143500"/>
          </a:xfrm>
          <a:prstGeom prst="rect">
            <a:avLst/>
          </a:prstGeom>
        </p:spPr>
      </p:pic>
      <p:sp>
        <p:nvSpPr>
          <p:cNvPr id="2" name="TextBox 1">
            <a:extLst>
              <a:ext uri="{FF2B5EF4-FFF2-40B4-BE49-F238E27FC236}">
                <a16:creationId xmlns:a16="http://schemas.microsoft.com/office/drawing/2014/main" id="{9A88D8A2-A21C-DD29-1E27-D195D007B39E}"/>
              </a:ext>
            </a:extLst>
          </p:cNvPr>
          <p:cNvSpPr txBox="1"/>
          <p:nvPr/>
        </p:nvSpPr>
        <p:spPr>
          <a:xfrm>
            <a:off x="300789" y="361950"/>
            <a:ext cx="8946360" cy="4401205"/>
          </a:xfrm>
          <a:prstGeom prst="rect">
            <a:avLst/>
          </a:prstGeom>
          <a:noFill/>
        </p:spPr>
        <p:txBody>
          <a:bodyPr wrap="none" rtlCol="0">
            <a:spAutoFit/>
          </a:bodyPr>
          <a:lstStyle/>
          <a:p>
            <a:pPr algn="l"/>
            <a:r>
              <a:rPr lang="en-US" dirty="0">
                <a:solidFill>
                  <a:schemeClr val="tx1"/>
                </a:solidFill>
              </a:rPr>
              <a:t>Pentecostal? Rather </a:t>
            </a:r>
            <a:r>
              <a:rPr lang="en-US" dirty="0" err="1">
                <a:solidFill>
                  <a:schemeClr val="tx1"/>
                </a:solidFill>
              </a:rPr>
              <a:t>Shavuotnik</a:t>
            </a:r>
            <a:endParaRPr lang="en-US" dirty="0">
              <a:solidFill>
                <a:schemeClr val="tx1"/>
              </a:solidFill>
            </a:endParaRPr>
          </a:p>
          <a:p>
            <a:pPr marL="461963" indent="-461963" algn="l">
              <a:buFont typeface="+mj-lt"/>
              <a:buAutoNum type="arabicPeriod"/>
            </a:pPr>
            <a:r>
              <a:rPr lang="en-US" dirty="0">
                <a:solidFill>
                  <a:schemeClr val="tx1"/>
                </a:solidFill>
              </a:rPr>
              <a:t>Mysterious &amp; multidimensional</a:t>
            </a:r>
          </a:p>
          <a:p>
            <a:pPr marL="461963" indent="-461963" algn="l">
              <a:buFont typeface="+mj-lt"/>
              <a:buAutoNum type="arabicPeriod"/>
            </a:pPr>
            <a:r>
              <a:rPr lang="en-US" dirty="0">
                <a:solidFill>
                  <a:schemeClr val="tx1"/>
                </a:solidFill>
              </a:rPr>
              <a:t>Primary meaning of Shavuot is </a:t>
            </a:r>
          </a:p>
          <a:p>
            <a:pPr algn="l"/>
            <a:r>
              <a:rPr lang="en-US" dirty="0">
                <a:solidFill>
                  <a:schemeClr val="tx1"/>
                </a:solidFill>
              </a:rPr>
              <a:t>    wheat bread</a:t>
            </a:r>
          </a:p>
          <a:p>
            <a:pPr algn="l"/>
            <a:r>
              <a:rPr lang="en-US" dirty="0">
                <a:solidFill>
                  <a:schemeClr val="tx1"/>
                </a:solidFill>
              </a:rPr>
              <a:t>3. Secondary meaning of Shavuot </a:t>
            </a:r>
          </a:p>
          <a:p>
            <a:pPr algn="l"/>
            <a:r>
              <a:rPr lang="en-US" dirty="0">
                <a:solidFill>
                  <a:schemeClr val="tx1"/>
                </a:solidFill>
              </a:rPr>
              <a:t>     is the milk of Torah, all scripture.</a:t>
            </a:r>
          </a:p>
          <a:p>
            <a:pPr algn="l"/>
            <a:r>
              <a:rPr lang="en-US" dirty="0">
                <a:solidFill>
                  <a:schemeClr val="tx1"/>
                </a:solidFill>
              </a:rPr>
              <a:t>4. Third: the Ruakh Presence</a:t>
            </a:r>
          </a:p>
        </p:txBody>
      </p:sp>
    </p:spTree>
    <p:extLst>
      <p:ext uri="{BB962C8B-B14F-4D97-AF65-F5344CB8AC3E}">
        <p14:creationId xmlns:p14="http://schemas.microsoft.com/office/powerpoint/2010/main" val="51356845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0FB4F8-DD04-A89C-4915-5068F434C970}"/>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294C49C1-A3CF-5C5E-668F-A217C42F61FE}"/>
              </a:ext>
            </a:extLst>
          </p:cNvPr>
          <p:cNvSpPr>
            <a:spLocks noGrp="1"/>
          </p:cNvSpPr>
          <p:nvPr>
            <p:ph type="subTitle" idx="1"/>
          </p:nvPr>
        </p:nvSpPr>
        <p:spPr>
          <a:xfrm>
            <a:off x="228600" y="209550"/>
            <a:ext cx="8610600" cy="4800600"/>
          </a:xfrm>
        </p:spPr>
        <p:txBody>
          <a:bodyPr anchor="t">
            <a:normAutofit/>
          </a:bodyPr>
          <a:lstStyle/>
          <a:p>
            <a:pPr algn="l"/>
            <a:endParaRPr lang="en-US" sz="4000" dirty="0">
              <a:solidFill>
                <a:schemeClr val="tx1"/>
              </a:solidFill>
              <a:latin typeface="Arial Rounded MT Bold" panose="020F0704030504030204" pitchFamily="34" charset="0"/>
            </a:endParaRPr>
          </a:p>
        </p:txBody>
      </p:sp>
    </p:spTree>
    <p:extLst>
      <p:ext uri="{BB962C8B-B14F-4D97-AF65-F5344CB8AC3E}">
        <p14:creationId xmlns:p14="http://schemas.microsoft.com/office/powerpoint/2010/main" val="755829569"/>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274177</TotalTime>
  <Words>5247</Words>
  <Application>Microsoft Office PowerPoint</Application>
  <PresentationFormat>On-screen Show (16:9)</PresentationFormat>
  <Paragraphs>581</Paragraphs>
  <Slides>98</Slides>
  <Notes>98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98</vt:i4>
      </vt:variant>
    </vt:vector>
  </HeadingPairs>
  <TitlesOfParts>
    <vt:vector size="105" baseType="lpstr">
      <vt:lpstr>Arial</vt:lpstr>
      <vt:lpstr>Arial Rounded MT Bold</vt:lpstr>
      <vt:lpstr>Corbel</vt:lpstr>
      <vt:lpstr>David</vt:lpstr>
      <vt:lpstr>Vilna</vt:lpstr>
      <vt:lpstr>Depth</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 HaOlam Messianic Congregation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Shmuel שמואל Wolkenfeld</cp:lastModifiedBy>
  <cp:revision>5729</cp:revision>
  <dcterms:created xsi:type="dcterms:W3CDTF">2006-04-21T19:34:43Z</dcterms:created>
  <dcterms:modified xsi:type="dcterms:W3CDTF">2026-05-23T13:51:29Z</dcterms:modified>
</cp:coreProperties>
</file>