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 id="2147483857" r:id="rId2"/>
  </p:sldMasterIdLst>
  <p:notesMasterIdLst>
    <p:notesMasterId r:id="rId93"/>
  </p:notesMasterIdLst>
  <p:handoutMasterIdLst>
    <p:handoutMasterId r:id="rId94"/>
  </p:handoutMasterIdLst>
  <p:sldIdLst>
    <p:sldId id="369" r:id="rId3"/>
    <p:sldId id="67777" r:id="rId4"/>
    <p:sldId id="372" r:id="rId5"/>
    <p:sldId id="67778" r:id="rId6"/>
    <p:sldId id="373" r:id="rId7"/>
    <p:sldId id="67780" r:id="rId8"/>
    <p:sldId id="67779" r:id="rId9"/>
    <p:sldId id="67793" r:id="rId10"/>
    <p:sldId id="67769" r:id="rId11"/>
    <p:sldId id="67832" r:id="rId12"/>
    <p:sldId id="67833" r:id="rId13"/>
    <p:sldId id="67781" r:id="rId14"/>
    <p:sldId id="67772" r:id="rId15"/>
    <p:sldId id="340" r:id="rId16"/>
    <p:sldId id="67782" r:id="rId17"/>
    <p:sldId id="356" r:id="rId18"/>
    <p:sldId id="67783" r:id="rId19"/>
    <p:sldId id="357" r:id="rId20"/>
    <p:sldId id="67784" r:id="rId21"/>
    <p:sldId id="352" r:id="rId22"/>
    <p:sldId id="362" r:id="rId23"/>
    <p:sldId id="355" r:id="rId24"/>
    <p:sldId id="67813" r:id="rId25"/>
    <p:sldId id="358" r:id="rId26"/>
    <p:sldId id="359" r:id="rId27"/>
    <p:sldId id="67816" r:id="rId28"/>
    <p:sldId id="67834" r:id="rId29"/>
    <p:sldId id="67776" r:id="rId30"/>
    <p:sldId id="67785" r:id="rId31"/>
    <p:sldId id="67786" r:id="rId32"/>
    <p:sldId id="67790" r:id="rId33"/>
    <p:sldId id="67818" r:id="rId34"/>
    <p:sldId id="67835" r:id="rId35"/>
    <p:sldId id="67755" r:id="rId36"/>
    <p:sldId id="67773" r:id="rId37"/>
    <p:sldId id="67787" r:id="rId38"/>
    <p:sldId id="67820" r:id="rId39"/>
    <p:sldId id="67836" r:id="rId40"/>
    <p:sldId id="67729" r:id="rId41"/>
    <p:sldId id="67799" r:id="rId42"/>
    <p:sldId id="67794" r:id="rId43"/>
    <p:sldId id="67800" r:id="rId44"/>
    <p:sldId id="67801" r:id="rId45"/>
    <p:sldId id="67795" r:id="rId46"/>
    <p:sldId id="67797" r:id="rId47"/>
    <p:sldId id="67798" r:id="rId48"/>
    <p:sldId id="67743" r:id="rId49"/>
    <p:sldId id="67649" r:id="rId50"/>
    <p:sldId id="67751" r:id="rId51"/>
    <p:sldId id="67789" r:id="rId52"/>
    <p:sldId id="67788" r:id="rId53"/>
    <p:sldId id="67809" r:id="rId54"/>
    <p:sldId id="67842" r:id="rId55"/>
    <p:sldId id="67802" r:id="rId56"/>
    <p:sldId id="67812" r:id="rId57"/>
    <p:sldId id="67758" r:id="rId58"/>
    <p:sldId id="67804" r:id="rId59"/>
    <p:sldId id="67805" r:id="rId60"/>
    <p:sldId id="67822" r:id="rId61"/>
    <p:sldId id="67837" r:id="rId62"/>
    <p:sldId id="67810" r:id="rId63"/>
    <p:sldId id="67759" r:id="rId64"/>
    <p:sldId id="67774" r:id="rId65"/>
    <p:sldId id="67742" r:id="rId66"/>
    <p:sldId id="67811" r:id="rId67"/>
    <p:sldId id="67761" r:id="rId68"/>
    <p:sldId id="67762" r:id="rId69"/>
    <p:sldId id="67768" r:id="rId70"/>
    <p:sldId id="67825" r:id="rId71"/>
    <p:sldId id="67767" r:id="rId72"/>
    <p:sldId id="67765" r:id="rId73"/>
    <p:sldId id="67766" r:id="rId74"/>
    <p:sldId id="67838" r:id="rId75"/>
    <p:sldId id="67738" r:id="rId76"/>
    <p:sldId id="67841" r:id="rId77"/>
    <p:sldId id="67839" r:id="rId78"/>
    <p:sldId id="67829" r:id="rId79"/>
    <p:sldId id="67791" r:id="rId80"/>
    <p:sldId id="67763" r:id="rId81"/>
    <p:sldId id="67807" r:id="rId82"/>
    <p:sldId id="67764" r:id="rId83"/>
    <p:sldId id="67806" r:id="rId84"/>
    <p:sldId id="67808" r:id="rId85"/>
    <p:sldId id="67840" r:id="rId86"/>
    <p:sldId id="67830" r:id="rId87"/>
    <p:sldId id="67831" r:id="rId88"/>
    <p:sldId id="67826" r:id="rId89"/>
    <p:sldId id="67827" r:id="rId90"/>
    <p:sldId id="67828" r:id="rId91"/>
    <p:sldId id="67792" r:id="rId92"/>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16" autoAdjust="0"/>
    <p:restoredTop sz="80000" autoAdjust="0"/>
  </p:normalViewPr>
  <p:slideViewPr>
    <p:cSldViewPr>
      <p:cViewPr varScale="1">
        <p:scale>
          <a:sx n="99" d="100"/>
          <a:sy n="99" d="100"/>
        </p:scale>
        <p:origin x="78" y="25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1252"/>
    </p:cViewPr>
  </p:sorterViewPr>
  <p:notesViewPr>
    <p:cSldViewPr>
      <p:cViewPr varScale="1">
        <p:scale>
          <a:sx n="79" d="100"/>
          <a:sy n="79" d="100"/>
        </p:scale>
        <p:origin x="2022"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Bar Mitzvah = Parental Release</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9, 2026 5786</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Bar Mitzvah = Parental Release</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9, 2026 5786</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habad.org/library/article_cdo/aid/4007906/jewish/Baruch-Shepetarani-The-Bar-Mitzvah-Boys-Fathers-Blessing.ht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ganjingworld.com/article/1i37rfm1r406vPwKhi2HmBpHL1on1c"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ganjingworld.com/article/1i37rfm1r406vPwKhi2HmBpHL1on1c"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chabad.org/library/article_cdo/aid/4007906/jewish/Baruch-Shepetarani-The-Bar-Mitzvah-Boys-Fathers-Blessing.htm"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A49B-18CE-0F03-102D-B2A4915F691A}"/>
            </a:ext>
          </a:extLst>
        </p:cNvPr>
        <p:cNvGrpSpPr/>
        <p:nvPr/>
      </p:nvGrpSpPr>
      <p:grpSpPr>
        <a:xfrm>
          <a:off x="0" y="0"/>
          <a:ext cx="0" cy="0"/>
          <a:chOff x="0" y="0"/>
          <a:chExt cx="0" cy="0"/>
        </a:xfrm>
      </p:grpSpPr>
      <p:sp>
        <p:nvSpPr>
          <p:cNvPr id="7170" name="Rectangle 5">
            <a:extLst>
              <a:ext uri="{FF2B5EF4-FFF2-40B4-BE49-F238E27FC236}">
                <a16:creationId xmlns:a16="http://schemas.microsoft.com/office/drawing/2014/main" id="{A16ACBAC-D278-BEB4-2141-174DDD0E63F4}"/>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7171" name="Rectangle 6">
            <a:extLst>
              <a:ext uri="{FF2B5EF4-FFF2-40B4-BE49-F238E27FC236}">
                <a16:creationId xmlns:a16="http://schemas.microsoft.com/office/drawing/2014/main" id="{FD13DA4F-2DEB-0B5D-40F7-317A6B47780B}"/>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7172" name="Rectangle 10">
            <a:extLst>
              <a:ext uri="{FF2B5EF4-FFF2-40B4-BE49-F238E27FC236}">
                <a16:creationId xmlns:a16="http://schemas.microsoft.com/office/drawing/2014/main" id="{3426A462-C873-71D8-EDC3-3201F7EA998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AFD2968C-444E-452B-9C9C-B298A1C90B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7173" name="Rectangle 2">
            <a:extLst>
              <a:ext uri="{FF2B5EF4-FFF2-40B4-BE49-F238E27FC236}">
                <a16:creationId xmlns:a16="http://schemas.microsoft.com/office/drawing/2014/main" id="{31F136C0-A758-0C6A-CEF7-9A2869D4E513}"/>
              </a:ext>
            </a:extLst>
          </p:cNvPr>
          <p:cNvSpPr>
            <a:spLocks noGrp="1" noRot="1" noChangeAspect="1" noChangeArrowheads="1" noTextEdit="1"/>
          </p:cNvSpPr>
          <p:nvPr>
            <p:ph type="sldImg"/>
          </p:nvPr>
        </p:nvSpPr>
        <p:spPr>
          <a:xfrm>
            <a:off x="68263" y="304800"/>
            <a:ext cx="6772275" cy="3810000"/>
          </a:xfrm>
          <a:ln/>
        </p:spPr>
      </p:sp>
      <p:sp>
        <p:nvSpPr>
          <p:cNvPr id="7174" name="Rectangle 3">
            <a:extLst>
              <a:ext uri="{FF2B5EF4-FFF2-40B4-BE49-F238E27FC236}">
                <a16:creationId xmlns:a16="http://schemas.microsoft.com/office/drawing/2014/main" id="{C7086BDF-11F0-E166-1226-FFB8965C04C7}"/>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z="2000" dirty="0">
              <a:latin typeface="Arial Rounded MT Bold" panose="020F0704030504030204" pitchFamily="34" charset="0"/>
            </a:endParaRPr>
          </a:p>
        </p:txBody>
      </p:sp>
    </p:spTree>
    <p:extLst>
      <p:ext uri="{BB962C8B-B14F-4D97-AF65-F5344CB8AC3E}">
        <p14:creationId xmlns:p14="http://schemas.microsoft.com/office/powerpoint/2010/main" val="4228195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CCCCB-08C9-DFD6-782A-2A83470CBEE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3B5E11B-74F8-90D7-E4F5-F6BC6F325B1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FED39BD4-6932-5D6B-8516-AC9F17B86C0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416643A3-B6F2-D485-F49E-575D6CA0778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BBA014F-7E18-94D5-6193-474E3111B82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67352FC-D32A-6FC8-3F6D-7FAAEAE6B3B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66458FC-9F9A-76C2-3759-468D365D836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149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A7E47-2488-2FCC-0E9E-B36FF64FE7F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4C924C7-0B33-1CF6-8451-2DAF46A49E5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3BBCA45A-3E18-7440-DE91-16B2A0784F5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F0129A89-BFB4-3CCC-F578-40AEABA4731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2698598-96E0-256E-14C9-02938040FDF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A67208F-1E74-06FB-EE3B-65460D535D1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EE9FFF8-DD97-8AC1-BAEF-696931C95A3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449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F0459-9821-A89C-A40D-48FEDB780BC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702598E-C915-C94C-7FE8-10508CA8EB5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0D34D3E0-AA69-7E36-206A-271759A0AE0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C6BD3677-FE3F-6160-4D58-44E49D0F725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7294DD1-9988-086B-A553-3D58AD175E3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E8EFBF8-E4E3-ADF1-2147-09478140A85B}"/>
              </a:ext>
            </a:extLst>
          </p:cNvPr>
          <p:cNvSpPr>
            <a:spLocks noGrp="1" noChangeArrowheads="1"/>
          </p:cNvSpPr>
          <p:nvPr>
            <p:ph type="body" idx="1"/>
          </p:nvPr>
        </p:nvSpPr>
        <p:spPr>
          <a:xfrm>
            <a:off x="152400" y="4114800"/>
            <a:ext cx="6553200" cy="4876800"/>
          </a:xfrm>
        </p:spPr>
        <p:txBody>
          <a:bodyPr/>
          <a:lstStyle/>
          <a:p>
            <a:pPr algn="l"/>
            <a:r>
              <a:rPr lang="en-US" altLang="en-US" dirty="0"/>
              <a:t>In a few minutes, Luke’s parents, Tabitha and Jonathan will be called to the bima to recite a blessing over their son:</a:t>
            </a:r>
          </a:p>
        </p:txBody>
      </p:sp>
      <p:cxnSp>
        <p:nvCxnSpPr>
          <p:cNvPr id="3" name="Straight Connector 2">
            <a:extLst>
              <a:ext uri="{FF2B5EF4-FFF2-40B4-BE49-F238E27FC236}">
                <a16:creationId xmlns:a16="http://schemas.microsoft.com/office/drawing/2014/main" id="{8663E874-176B-614D-2FD5-6FEB13C986D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514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D73EE-0823-0D35-9BAF-30409D8A351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7B5775-39E7-1021-3D54-C916151F450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6C265B61-C1BD-4942-F070-FFAF33A2AAB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4B282987-49A4-BD77-8D6F-4B21E6B6763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5291C2C-A0BF-B856-28A9-C2E6669671D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EFF115F-937A-CC25-2CDA-152F27912141}"/>
              </a:ext>
            </a:extLst>
          </p:cNvPr>
          <p:cNvSpPr>
            <a:spLocks noGrp="1" noChangeArrowheads="1"/>
          </p:cNvSpPr>
          <p:nvPr>
            <p:ph type="body" idx="1"/>
          </p:nvPr>
        </p:nvSpPr>
        <p:spPr>
          <a:xfrm>
            <a:off x="152400" y="4114800"/>
            <a:ext cx="6553200" cy="4876800"/>
          </a:xfrm>
        </p:spPr>
        <p:txBody>
          <a:bodyPr/>
          <a:lstStyle/>
          <a:p>
            <a:pPr algn="l"/>
            <a:r>
              <a:rPr lang="en-US" altLang="en-US" sz="2000" b="0" i="0" kern="1200" dirty="0">
                <a:solidFill>
                  <a:schemeClr val="tx1"/>
                </a:solidFill>
                <a:effectLst/>
                <a:latin typeface="Arial Rounded MT Bold" pitchFamily="34" charset="0"/>
                <a:ea typeface="+mn-ea"/>
                <a:cs typeface="Arial" charset="0"/>
              </a:rPr>
              <a:t>The expression goes back to the 4</a:t>
            </a:r>
            <a:r>
              <a:rPr lang="en-US" altLang="en-US" sz="2000" b="0" i="0" kern="1200" baseline="30000" dirty="0">
                <a:solidFill>
                  <a:schemeClr val="tx1"/>
                </a:solidFill>
                <a:effectLst/>
                <a:latin typeface="Arial Rounded MT Bold" pitchFamily="34" charset="0"/>
                <a:ea typeface="+mn-ea"/>
                <a:cs typeface="Arial" charset="0"/>
              </a:rPr>
              <a:t>th</a:t>
            </a:r>
            <a:r>
              <a:rPr lang="en-US" altLang="en-US" sz="2000" b="0" i="0" kern="1200" dirty="0">
                <a:solidFill>
                  <a:schemeClr val="tx1"/>
                </a:solidFill>
                <a:effectLst/>
                <a:latin typeface="Arial Rounded MT Bold" pitchFamily="34" charset="0"/>
                <a:ea typeface="+mn-ea"/>
                <a:cs typeface="Arial" charset="0"/>
              </a:rPr>
              <a:t> C, 300’s, in a book called the </a:t>
            </a:r>
            <a:r>
              <a:rPr lang="en-US" sz="2000" b="0" i="0" kern="1200" dirty="0">
                <a:solidFill>
                  <a:schemeClr val="tx1"/>
                </a:solidFill>
                <a:effectLst/>
                <a:latin typeface="Arial Rounded MT Bold" pitchFamily="34" charset="0"/>
                <a:ea typeface="+mn-ea"/>
                <a:cs typeface="Arial" charset="0"/>
              </a:rPr>
              <a:t>Midrash Rabbah, where Rabbi Shimon bar Tzadok stated: A person must care for his son until 13 years. After that, he should say, “Blessed are you L‑</a:t>
            </a:r>
            <a:r>
              <a:rPr lang="en-US" sz="2000" b="0" i="0" kern="1200" dirty="0" err="1">
                <a:solidFill>
                  <a:schemeClr val="tx1"/>
                </a:solidFill>
                <a:effectLst/>
                <a:latin typeface="Arial Rounded MT Bold" pitchFamily="34" charset="0"/>
                <a:ea typeface="+mn-ea"/>
                <a:cs typeface="Arial" charset="0"/>
              </a:rPr>
              <a:t>rd</a:t>
            </a:r>
            <a:r>
              <a:rPr lang="en-US" sz="2000" b="0" i="0" kern="1200" dirty="0">
                <a:solidFill>
                  <a:schemeClr val="tx1"/>
                </a:solidFill>
                <a:effectLst/>
                <a:latin typeface="Arial Rounded MT Bold" pitchFamily="34" charset="0"/>
                <a:ea typeface="+mn-ea"/>
                <a:cs typeface="Arial" charset="0"/>
              </a:rPr>
              <a:t> our </a:t>
            </a:r>
            <a:r>
              <a:rPr lang="en-US" u="sng" dirty="0"/>
              <a:t>G‑d</a:t>
            </a:r>
            <a:r>
              <a:rPr lang="en-US" sz="2000" b="0" i="0" kern="1200" dirty="0">
                <a:solidFill>
                  <a:schemeClr val="tx1"/>
                </a:solidFill>
                <a:effectLst/>
                <a:latin typeface="Arial Rounded MT Bold" pitchFamily="34" charset="0"/>
                <a:ea typeface="+mn-ea"/>
                <a:cs typeface="Arial" charset="0"/>
              </a:rPr>
              <a:t>, King of the universe, who has released me from the punishment of this [boy].”</a:t>
            </a:r>
            <a:endParaRPr lang="en-US" sz="2000" b="0" i="0" u="none" strike="noStrike" kern="1200" baseline="30000" dirty="0">
              <a:solidFill>
                <a:schemeClr val="tx1"/>
              </a:solidFill>
              <a:effectLst/>
              <a:latin typeface="Arial Rounded MT Bold" pitchFamily="34" charset="0"/>
              <a:ea typeface="+mn-ea"/>
              <a:cs typeface="Arial" charset="0"/>
            </a:endParaRPr>
          </a:p>
          <a:p>
            <a:r>
              <a:rPr lang="en-US" altLang="en-US" sz="1200" dirty="0">
                <a:hlinkClick r:id="rId3"/>
              </a:rPr>
              <a:t>https://www.chabad.org/library/article_cdo/aid/4007906/jewish/Baruch-Shepetarani-The-Bar-Mitzvah-Boys-Fathers-Blessing.htm</a:t>
            </a:r>
            <a:endParaRPr lang="en-US" altLang="en-US" sz="1200" dirty="0"/>
          </a:p>
          <a:p>
            <a:r>
              <a:rPr lang="en-US" altLang="en-US" dirty="0"/>
              <a:t>Supposed that by age 13 the difference between Yaakov and Esav were apparent.  Ber Gen 25.27 </a:t>
            </a:r>
          </a:p>
          <a:p>
            <a:r>
              <a:rPr lang="en-US" dirty="0"/>
              <a:t>It is a form of “letting go,” in which children are becoming their own persons and must make their own moral judgments. </a:t>
            </a:r>
            <a:endParaRPr lang="en-US" altLang="en-US" dirty="0"/>
          </a:p>
        </p:txBody>
      </p:sp>
      <p:cxnSp>
        <p:nvCxnSpPr>
          <p:cNvPr id="3" name="Straight Connector 2">
            <a:extLst>
              <a:ext uri="{FF2B5EF4-FFF2-40B4-BE49-F238E27FC236}">
                <a16:creationId xmlns:a16="http://schemas.microsoft.com/office/drawing/2014/main" id="{ADDE0389-CC7E-345F-7F31-33680E17D57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414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a:extLst>
              <a:ext uri="{FF2B5EF4-FFF2-40B4-BE49-F238E27FC236}">
                <a16:creationId xmlns:a16="http://schemas.microsoft.com/office/drawing/2014/main" id="{758B2BD3-9435-55C3-D1EA-F6D249E1AA87}"/>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17411" name="Rectangle 6">
            <a:extLst>
              <a:ext uri="{FF2B5EF4-FFF2-40B4-BE49-F238E27FC236}">
                <a16:creationId xmlns:a16="http://schemas.microsoft.com/office/drawing/2014/main" id="{29E6EEBC-8E53-47E9-C815-D583BAD738DE}"/>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17412" name="Rectangle 10">
            <a:extLst>
              <a:ext uri="{FF2B5EF4-FFF2-40B4-BE49-F238E27FC236}">
                <a16:creationId xmlns:a16="http://schemas.microsoft.com/office/drawing/2014/main" id="{0E678BAD-B61E-02EB-585B-F4C00F07413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9AF3E9AC-F9DA-4A00-9266-3D8A2CE102A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7413" name="Rectangle 2">
            <a:extLst>
              <a:ext uri="{FF2B5EF4-FFF2-40B4-BE49-F238E27FC236}">
                <a16:creationId xmlns:a16="http://schemas.microsoft.com/office/drawing/2014/main" id="{C825C14D-9E44-74A8-A68D-189C07573B97}"/>
              </a:ext>
            </a:extLst>
          </p:cNvPr>
          <p:cNvSpPr>
            <a:spLocks noGrp="1" noRot="1" noChangeAspect="1" noChangeArrowheads="1" noTextEdit="1"/>
          </p:cNvSpPr>
          <p:nvPr>
            <p:ph type="sldImg"/>
          </p:nvPr>
        </p:nvSpPr>
        <p:spPr>
          <a:xfrm>
            <a:off x="68263" y="304800"/>
            <a:ext cx="6772275" cy="3810000"/>
          </a:xfrm>
          <a:ln/>
        </p:spPr>
      </p:sp>
      <p:sp>
        <p:nvSpPr>
          <p:cNvPr id="17414" name="Rectangle 3">
            <a:extLst>
              <a:ext uri="{FF2B5EF4-FFF2-40B4-BE49-F238E27FC236}">
                <a16:creationId xmlns:a16="http://schemas.microsoft.com/office/drawing/2014/main" id="{15A04F79-57E1-C76C-51A9-A77C2577DFAE}"/>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a:latin typeface="Arial Rounded MT Bold" panose="020F0704030504030204" pitchFamily="34" charset="0"/>
              </a:rPr>
              <a:t>Continued as practice in the Roman synagogue.</a:t>
            </a:r>
          </a:p>
          <a:p>
            <a:r>
              <a:rPr lang="en-US" altLang="en-US"/>
              <a:t>http://en.wikipedia.org/wiki/Bar_and_Bat_Mitzvah#History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6C7DD-39AD-CB3D-C0F4-240523DBDDD7}"/>
            </a:ext>
          </a:extLst>
        </p:cNvPr>
        <p:cNvGrpSpPr/>
        <p:nvPr/>
      </p:nvGrpSpPr>
      <p:grpSpPr>
        <a:xfrm>
          <a:off x="0" y="0"/>
          <a:ext cx="0" cy="0"/>
          <a:chOff x="0" y="0"/>
          <a:chExt cx="0" cy="0"/>
        </a:xfrm>
      </p:grpSpPr>
      <p:sp>
        <p:nvSpPr>
          <p:cNvPr id="17410" name="Rectangle 5">
            <a:extLst>
              <a:ext uri="{FF2B5EF4-FFF2-40B4-BE49-F238E27FC236}">
                <a16:creationId xmlns:a16="http://schemas.microsoft.com/office/drawing/2014/main" id="{8866BB95-0DB2-219E-8F8F-072139F51444}"/>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17411" name="Rectangle 6">
            <a:extLst>
              <a:ext uri="{FF2B5EF4-FFF2-40B4-BE49-F238E27FC236}">
                <a16:creationId xmlns:a16="http://schemas.microsoft.com/office/drawing/2014/main" id="{B27A7062-9B0B-C005-AC4F-1853848A3EF2}"/>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17412" name="Rectangle 10">
            <a:extLst>
              <a:ext uri="{FF2B5EF4-FFF2-40B4-BE49-F238E27FC236}">
                <a16:creationId xmlns:a16="http://schemas.microsoft.com/office/drawing/2014/main" id="{7CE4DDD0-4B6F-3F54-68BF-5088E0239E3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9AF3E9AC-F9DA-4A00-9266-3D8A2CE102A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7413" name="Rectangle 2">
            <a:extLst>
              <a:ext uri="{FF2B5EF4-FFF2-40B4-BE49-F238E27FC236}">
                <a16:creationId xmlns:a16="http://schemas.microsoft.com/office/drawing/2014/main" id="{7A399520-1745-10BF-3AD6-D3F7C64BDF80}"/>
              </a:ext>
            </a:extLst>
          </p:cNvPr>
          <p:cNvSpPr>
            <a:spLocks noGrp="1" noRot="1" noChangeAspect="1" noChangeArrowheads="1" noTextEdit="1"/>
          </p:cNvSpPr>
          <p:nvPr>
            <p:ph type="sldImg"/>
          </p:nvPr>
        </p:nvSpPr>
        <p:spPr>
          <a:xfrm>
            <a:off x="68263" y="304800"/>
            <a:ext cx="6772275" cy="3810000"/>
          </a:xfrm>
          <a:ln/>
        </p:spPr>
      </p:sp>
      <p:sp>
        <p:nvSpPr>
          <p:cNvPr id="17414" name="Rectangle 3">
            <a:extLst>
              <a:ext uri="{FF2B5EF4-FFF2-40B4-BE49-F238E27FC236}">
                <a16:creationId xmlns:a16="http://schemas.microsoft.com/office/drawing/2014/main" id="{13FB62CD-90D6-F825-74CC-9F21FEDE4264}"/>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a:latin typeface="Arial Rounded MT Bold" panose="020F0704030504030204" pitchFamily="34" charset="0"/>
              </a:rPr>
              <a:t>Continued as practice in the Roman synagogue.</a:t>
            </a:r>
          </a:p>
          <a:p>
            <a:r>
              <a:rPr lang="en-US" altLang="en-US"/>
              <a:t>http://en.wikipedia.org/wiki/Bar_and_Bat_Mitzvah#History</a:t>
            </a:r>
          </a:p>
        </p:txBody>
      </p:sp>
    </p:spTree>
    <p:extLst>
      <p:ext uri="{BB962C8B-B14F-4D97-AF65-F5344CB8AC3E}">
        <p14:creationId xmlns:p14="http://schemas.microsoft.com/office/powerpoint/2010/main" val="255930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911FC2FD-3293-E716-B3F8-C92E3359B11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19459" name="Rectangle 6">
            <a:extLst>
              <a:ext uri="{FF2B5EF4-FFF2-40B4-BE49-F238E27FC236}">
                <a16:creationId xmlns:a16="http://schemas.microsoft.com/office/drawing/2014/main" id="{7D6908D6-F064-69EF-0599-6ED55F3B34A8}"/>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19460" name="Rectangle 10">
            <a:extLst>
              <a:ext uri="{FF2B5EF4-FFF2-40B4-BE49-F238E27FC236}">
                <a16:creationId xmlns:a16="http://schemas.microsoft.com/office/drawing/2014/main" id="{396DCC88-B06D-80EA-2756-5D9CA9F4DFC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D21427DA-5397-4B25-81F6-DA9C35A823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9461" name="Rectangle 2">
            <a:extLst>
              <a:ext uri="{FF2B5EF4-FFF2-40B4-BE49-F238E27FC236}">
                <a16:creationId xmlns:a16="http://schemas.microsoft.com/office/drawing/2014/main" id="{307B64E6-F8D1-2884-BC23-63CAE7023CBC}"/>
              </a:ext>
            </a:extLst>
          </p:cNvPr>
          <p:cNvSpPr>
            <a:spLocks noGrp="1" noRot="1" noChangeAspect="1" noChangeArrowheads="1" noTextEdit="1"/>
          </p:cNvSpPr>
          <p:nvPr>
            <p:ph type="sldImg"/>
          </p:nvPr>
        </p:nvSpPr>
        <p:spPr>
          <a:xfrm>
            <a:off x="68263" y="304800"/>
            <a:ext cx="6772275" cy="3810000"/>
          </a:xfrm>
          <a:ln/>
        </p:spPr>
      </p:sp>
      <p:sp>
        <p:nvSpPr>
          <p:cNvPr id="19462" name="Rectangle 3">
            <a:extLst>
              <a:ext uri="{FF2B5EF4-FFF2-40B4-BE49-F238E27FC236}">
                <a16:creationId xmlns:a16="http://schemas.microsoft.com/office/drawing/2014/main" id="{A2832E89-77D2-AF4A-F687-B1DFD4A1090F}"/>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a:latin typeface="Arial Rounded MT Bold" panose="020F0704030504030204" pitchFamily="34" charset="0"/>
              </a:rPr>
              <a:t>https://www.sefaria.org/English_Explanation_of_Pirkei_Avot.5.21.1?lang=bi</a:t>
            </a:r>
          </a:p>
          <a:p>
            <a:r>
              <a:rPr lang="en-US" altLang="en-US" sz="2000" dirty="0">
                <a:latin typeface="Arial Rounded MT Bold" panose="020F0704030504030204" pitchFamily="34" charset="0"/>
              </a:rPr>
              <a:t>Old enough to fast on YK.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141C5-17A3-DCAF-E1C5-C25C5FB04DA6}"/>
            </a:ext>
          </a:extLst>
        </p:cNvPr>
        <p:cNvGrpSpPr/>
        <p:nvPr/>
      </p:nvGrpSpPr>
      <p:grpSpPr>
        <a:xfrm>
          <a:off x="0" y="0"/>
          <a:ext cx="0" cy="0"/>
          <a:chOff x="0" y="0"/>
          <a:chExt cx="0" cy="0"/>
        </a:xfrm>
      </p:grpSpPr>
      <p:sp>
        <p:nvSpPr>
          <p:cNvPr id="19458" name="Rectangle 5">
            <a:extLst>
              <a:ext uri="{FF2B5EF4-FFF2-40B4-BE49-F238E27FC236}">
                <a16:creationId xmlns:a16="http://schemas.microsoft.com/office/drawing/2014/main" id="{AB1A0B30-184B-9295-9C26-A4438E16A926}"/>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19459" name="Rectangle 6">
            <a:extLst>
              <a:ext uri="{FF2B5EF4-FFF2-40B4-BE49-F238E27FC236}">
                <a16:creationId xmlns:a16="http://schemas.microsoft.com/office/drawing/2014/main" id="{F274DC09-0F35-DB5D-109D-5AA21C5DBAA3}"/>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19460" name="Rectangle 10">
            <a:extLst>
              <a:ext uri="{FF2B5EF4-FFF2-40B4-BE49-F238E27FC236}">
                <a16:creationId xmlns:a16="http://schemas.microsoft.com/office/drawing/2014/main" id="{44293748-C4CA-19C9-A9EE-FFEC73D5CC8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D21427DA-5397-4B25-81F6-DA9C35A823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9461" name="Rectangle 2">
            <a:extLst>
              <a:ext uri="{FF2B5EF4-FFF2-40B4-BE49-F238E27FC236}">
                <a16:creationId xmlns:a16="http://schemas.microsoft.com/office/drawing/2014/main" id="{E7EB0D93-48BD-4B7F-F370-48F1EA61F22B}"/>
              </a:ext>
            </a:extLst>
          </p:cNvPr>
          <p:cNvSpPr>
            <a:spLocks noGrp="1" noRot="1" noChangeAspect="1" noChangeArrowheads="1" noTextEdit="1"/>
          </p:cNvSpPr>
          <p:nvPr>
            <p:ph type="sldImg"/>
          </p:nvPr>
        </p:nvSpPr>
        <p:spPr>
          <a:xfrm>
            <a:off x="68263" y="304800"/>
            <a:ext cx="6772275" cy="3810000"/>
          </a:xfrm>
          <a:ln/>
        </p:spPr>
      </p:sp>
      <p:sp>
        <p:nvSpPr>
          <p:cNvPr id="19462" name="Rectangle 3">
            <a:extLst>
              <a:ext uri="{FF2B5EF4-FFF2-40B4-BE49-F238E27FC236}">
                <a16:creationId xmlns:a16="http://schemas.microsoft.com/office/drawing/2014/main" id="{74454DC5-A537-D960-222E-5BFD8513C99F}"/>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a:latin typeface="Arial Rounded MT Bold" panose="020F0704030504030204" pitchFamily="34" charset="0"/>
              </a:rPr>
              <a:t>https://www.sefaria.org/English_Explanation_of_Pirkei_Avot.5.21.1?lang=bi</a:t>
            </a:r>
          </a:p>
          <a:p>
            <a:r>
              <a:rPr lang="en-US" altLang="en-US" sz="2000" dirty="0">
                <a:latin typeface="Arial Rounded MT Bold" panose="020F0704030504030204" pitchFamily="34" charset="0"/>
              </a:rPr>
              <a:t>Old enough to fast on YK.  </a:t>
            </a:r>
          </a:p>
        </p:txBody>
      </p:sp>
    </p:spTree>
    <p:extLst>
      <p:ext uri="{BB962C8B-B14F-4D97-AF65-F5344CB8AC3E}">
        <p14:creationId xmlns:p14="http://schemas.microsoft.com/office/powerpoint/2010/main" val="1947956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a:extLst>
              <a:ext uri="{FF2B5EF4-FFF2-40B4-BE49-F238E27FC236}">
                <a16:creationId xmlns:a16="http://schemas.microsoft.com/office/drawing/2014/main" id="{C990018D-4593-3302-C09D-ACA886BA5C8B}"/>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21507" name="Rectangle 6">
            <a:extLst>
              <a:ext uri="{FF2B5EF4-FFF2-40B4-BE49-F238E27FC236}">
                <a16:creationId xmlns:a16="http://schemas.microsoft.com/office/drawing/2014/main" id="{B7836C80-8FBA-72B3-E7B9-44BF742EA2FD}"/>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21508" name="Rectangle 10">
            <a:extLst>
              <a:ext uri="{FF2B5EF4-FFF2-40B4-BE49-F238E27FC236}">
                <a16:creationId xmlns:a16="http://schemas.microsoft.com/office/drawing/2014/main" id="{E4452B52-B9E5-D601-4B53-AF6CE1DC48D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5081AF9D-E7FD-4A01-A480-240410B6AC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21509" name="Rectangle 2">
            <a:extLst>
              <a:ext uri="{FF2B5EF4-FFF2-40B4-BE49-F238E27FC236}">
                <a16:creationId xmlns:a16="http://schemas.microsoft.com/office/drawing/2014/main" id="{2D123592-A101-667D-8EF3-3BDCB1930543}"/>
              </a:ext>
            </a:extLst>
          </p:cNvPr>
          <p:cNvSpPr>
            <a:spLocks noGrp="1" noRot="1" noChangeAspect="1" noChangeArrowheads="1" noTextEdit="1"/>
          </p:cNvSpPr>
          <p:nvPr>
            <p:ph type="sldImg"/>
          </p:nvPr>
        </p:nvSpPr>
        <p:spPr>
          <a:xfrm>
            <a:off x="68263" y="304800"/>
            <a:ext cx="6772275" cy="3810000"/>
          </a:xfrm>
          <a:ln/>
        </p:spPr>
      </p:sp>
      <p:sp>
        <p:nvSpPr>
          <p:cNvPr id="21510" name="Rectangle 3">
            <a:extLst>
              <a:ext uri="{FF2B5EF4-FFF2-40B4-BE49-F238E27FC236}">
                <a16:creationId xmlns:a16="http://schemas.microsoft.com/office/drawing/2014/main" id="{3D033ECA-21EE-16EA-D99C-F2811753D426}"/>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latin typeface="Arial Rounded MT Bold" panose="020F0704030504030204" pitchFamily="34" charset="0"/>
              </a:rPr>
              <a:t>https://www.sefaria.org/English_Explanation_of_Pirkei_Avot.5.21.1?lang=bi</a:t>
            </a:r>
          </a:p>
          <a:p>
            <a:endParaRPr lang="en-US" altLang="en-US" sz="2000" dirty="0">
              <a:latin typeface="Arial Rounded MT Bold" panose="020F07040305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701A3-C2F5-3EA4-1AA6-F2F09DFAD9FB}"/>
            </a:ext>
          </a:extLst>
        </p:cNvPr>
        <p:cNvGrpSpPr/>
        <p:nvPr/>
      </p:nvGrpSpPr>
      <p:grpSpPr>
        <a:xfrm>
          <a:off x="0" y="0"/>
          <a:ext cx="0" cy="0"/>
          <a:chOff x="0" y="0"/>
          <a:chExt cx="0" cy="0"/>
        </a:xfrm>
      </p:grpSpPr>
      <p:sp>
        <p:nvSpPr>
          <p:cNvPr id="21506" name="Rectangle 5">
            <a:extLst>
              <a:ext uri="{FF2B5EF4-FFF2-40B4-BE49-F238E27FC236}">
                <a16:creationId xmlns:a16="http://schemas.microsoft.com/office/drawing/2014/main" id="{E3DEB201-E900-9073-C0F5-52262C6E1B2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21507" name="Rectangle 6">
            <a:extLst>
              <a:ext uri="{FF2B5EF4-FFF2-40B4-BE49-F238E27FC236}">
                <a16:creationId xmlns:a16="http://schemas.microsoft.com/office/drawing/2014/main" id="{8F6D0B65-651B-D2E6-446B-0798076E74DA}"/>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21508" name="Rectangle 10">
            <a:extLst>
              <a:ext uri="{FF2B5EF4-FFF2-40B4-BE49-F238E27FC236}">
                <a16:creationId xmlns:a16="http://schemas.microsoft.com/office/drawing/2014/main" id="{06325536-95DC-7C3E-2A75-6EBA24C02D6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5081AF9D-E7FD-4A01-A480-240410B6AC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21509" name="Rectangle 2">
            <a:extLst>
              <a:ext uri="{FF2B5EF4-FFF2-40B4-BE49-F238E27FC236}">
                <a16:creationId xmlns:a16="http://schemas.microsoft.com/office/drawing/2014/main" id="{7CF40ABD-D5BD-3124-F23B-CBC0415721F8}"/>
              </a:ext>
            </a:extLst>
          </p:cNvPr>
          <p:cNvSpPr>
            <a:spLocks noGrp="1" noRot="1" noChangeAspect="1" noChangeArrowheads="1" noTextEdit="1"/>
          </p:cNvSpPr>
          <p:nvPr>
            <p:ph type="sldImg"/>
          </p:nvPr>
        </p:nvSpPr>
        <p:spPr>
          <a:xfrm>
            <a:off x="68263" y="304800"/>
            <a:ext cx="6772275" cy="3810000"/>
          </a:xfrm>
          <a:ln/>
        </p:spPr>
      </p:sp>
      <p:sp>
        <p:nvSpPr>
          <p:cNvPr id="21510" name="Rectangle 3">
            <a:extLst>
              <a:ext uri="{FF2B5EF4-FFF2-40B4-BE49-F238E27FC236}">
                <a16:creationId xmlns:a16="http://schemas.microsoft.com/office/drawing/2014/main" id="{67FD1084-1D43-0DCE-BC21-130978905829}"/>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latin typeface="Arial Rounded MT Bold" panose="020F0704030504030204" pitchFamily="34" charset="0"/>
              </a:rPr>
              <a:t>https://www.sefaria.org/English_Explanation_of_Pirkei_Avot.5.21.1?lang=bi</a:t>
            </a:r>
          </a:p>
          <a:p>
            <a:endParaRPr lang="en-US" altLang="en-US" sz="2000" dirty="0">
              <a:latin typeface="Arial Rounded MT Bold" panose="020F0704030504030204" pitchFamily="34" charset="0"/>
            </a:endParaRPr>
          </a:p>
        </p:txBody>
      </p:sp>
    </p:spTree>
    <p:extLst>
      <p:ext uri="{BB962C8B-B14F-4D97-AF65-F5344CB8AC3E}">
        <p14:creationId xmlns:p14="http://schemas.microsoft.com/office/powerpoint/2010/main" val="4059999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76DF6-3231-5A23-8E06-84585782A261}"/>
            </a:ext>
          </a:extLst>
        </p:cNvPr>
        <p:cNvGrpSpPr/>
        <p:nvPr/>
      </p:nvGrpSpPr>
      <p:grpSpPr>
        <a:xfrm>
          <a:off x="0" y="0"/>
          <a:ext cx="0" cy="0"/>
          <a:chOff x="0" y="0"/>
          <a:chExt cx="0" cy="0"/>
        </a:xfrm>
      </p:grpSpPr>
      <p:sp>
        <p:nvSpPr>
          <p:cNvPr id="7170" name="Rectangle 5">
            <a:extLst>
              <a:ext uri="{FF2B5EF4-FFF2-40B4-BE49-F238E27FC236}">
                <a16:creationId xmlns:a16="http://schemas.microsoft.com/office/drawing/2014/main" id="{9D48F1F2-AFB8-32D8-9E40-84A344671281}"/>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7171" name="Rectangle 6">
            <a:extLst>
              <a:ext uri="{FF2B5EF4-FFF2-40B4-BE49-F238E27FC236}">
                <a16:creationId xmlns:a16="http://schemas.microsoft.com/office/drawing/2014/main" id="{92E9C124-DF0F-AD6C-9C20-92E116372177}"/>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7172" name="Rectangle 10">
            <a:extLst>
              <a:ext uri="{FF2B5EF4-FFF2-40B4-BE49-F238E27FC236}">
                <a16:creationId xmlns:a16="http://schemas.microsoft.com/office/drawing/2014/main" id="{F492FD9E-531B-0472-9C42-F5B6AB05D3F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AFD2968C-444E-452B-9C9C-B298A1C90B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7173" name="Rectangle 2">
            <a:extLst>
              <a:ext uri="{FF2B5EF4-FFF2-40B4-BE49-F238E27FC236}">
                <a16:creationId xmlns:a16="http://schemas.microsoft.com/office/drawing/2014/main" id="{7EE5876E-F656-B942-1D94-B907B74EC274}"/>
              </a:ext>
            </a:extLst>
          </p:cNvPr>
          <p:cNvSpPr>
            <a:spLocks noGrp="1" noRot="1" noChangeAspect="1" noChangeArrowheads="1" noTextEdit="1"/>
          </p:cNvSpPr>
          <p:nvPr>
            <p:ph type="sldImg"/>
          </p:nvPr>
        </p:nvSpPr>
        <p:spPr>
          <a:xfrm>
            <a:off x="68263" y="304800"/>
            <a:ext cx="6772275" cy="3810000"/>
          </a:xfrm>
          <a:ln/>
        </p:spPr>
      </p:sp>
      <p:sp>
        <p:nvSpPr>
          <p:cNvPr id="7174" name="Rectangle 3">
            <a:extLst>
              <a:ext uri="{FF2B5EF4-FFF2-40B4-BE49-F238E27FC236}">
                <a16:creationId xmlns:a16="http://schemas.microsoft.com/office/drawing/2014/main" id="{22570E41-361B-5D04-1482-5CD1FA51EB45}"/>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z="2000" dirty="0">
              <a:latin typeface="Arial Rounded MT Bold" panose="020F0704030504030204" pitchFamily="34" charset="0"/>
            </a:endParaRPr>
          </a:p>
        </p:txBody>
      </p:sp>
    </p:spTree>
    <p:extLst>
      <p:ext uri="{BB962C8B-B14F-4D97-AF65-F5344CB8AC3E}">
        <p14:creationId xmlns:p14="http://schemas.microsoft.com/office/powerpoint/2010/main" val="2657481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a:extLst>
              <a:ext uri="{FF2B5EF4-FFF2-40B4-BE49-F238E27FC236}">
                <a16:creationId xmlns:a16="http://schemas.microsoft.com/office/drawing/2014/main" id="{C67D8F82-4F97-9ADA-D594-FC9AB86971F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r>
              <a:rPr lang="en-US" altLang="en-US" sz="1200">
                <a:solidFill>
                  <a:srgbClr val="000000"/>
                </a:solidFill>
                <a:latin typeface="Arial" panose="020B0604020202020204" pitchFamily="34" charset="0"/>
              </a:rPr>
              <a:t>Bar Mitzvah = Parental Release</a:t>
            </a:r>
          </a:p>
        </p:txBody>
      </p:sp>
      <p:sp>
        <p:nvSpPr>
          <p:cNvPr id="41987" name="Rectangle 6">
            <a:extLst>
              <a:ext uri="{FF2B5EF4-FFF2-40B4-BE49-F238E27FC236}">
                <a16:creationId xmlns:a16="http://schemas.microsoft.com/office/drawing/2014/main" id="{A302DA91-0269-9F7F-1DEE-3B59F5B02252}"/>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r>
              <a:rPr lang="en-US" altLang="en-US" sz="1200">
                <a:solidFill>
                  <a:srgbClr val="000000"/>
                </a:solidFill>
                <a:latin typeface="Arial" panose="020B0604020202020204" pitchFamily="34" charset="0"/>
              </a:rPr>
              <a:t>May 9, 2026 5786</a:t>
            </a:r>
          </a:p>
        </p:txBody>
      </p:sp>
      <p:sp>
        <p:nvSpPr>
          <p:cNvPr id="41988" name="Rectangle 10">
            <a:extLst>
              <a:ext uri="{FF2B5EF4-FFF2-40B4-BE49-F238E27FC236}">
                <a16:creationId xmlns:a16="http://schemas.microsoft.com/office/drawing/2014/main" id="{91204F41-2390-81A6-44AD-8FA73501052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fld id="{16C68CED-B483-44AE-80AA-37732053B0C5}" type="slidenum">
              <a:rPr lang="en-US" altLang="en-US" sz="1200">
                <a:solidFill>
                  <a:srgbClr val="000000"/>
                </a:solidFill>
                <a:latin typeface="Arial" panose="020B0604020202020204" pitchFamily="34" charset="0"/>
              </a:rPr>
              <a:pPr>
                <a:buClrTx/>
                <a:buFontTx/>
                <a:buNone/>
              </a:pPr>
              <a:t>20</a:t>
            </a:fld>
            <a:endParaRPr lang="en-US" altLang="en-US" sz="1200">
              <a:solidFill>
                <a:srgbClr val="000000"/>
              </a:solidFill>
              <a:latin typeface="Arial" panose="020B0604020202020204" pitchFamily="34" charset="0"/>
            </a:endParaRPr>
          </a:p>
        </p:txBody>
      </p:sp>
      <p:sp>
        <p:nvSpPr>
          <p:cNvPr id="41989" name="Rectangle 2">
            <a:extLst>
              <a:ext uri="{FF2B5EF4-FFF2-40B4-BE49-F238E27FC236}">
                <a16:creationId xmlns:a16="http://schemas.microsoft.com/office/drawing/2014/main" id="{A53C1876-673D-9848-5605-48291258CD3A}"/>
              </a:ext>
            </a:extLst>
          </p:cNvPr>
          <p:cNvSpPr>
            <a:spLocks noGrp="1" noRot="1" noChangeAspect="1" noChangeArrowheads="1" noTextEdit="1"/>
          </p:cNvSpPr>
          <p:nvPr>
            <p:ph type="sldImg"/>
          </p:nvPr>
        </p:nvSpPr>
        <p:spPr>
          <a:xfrm>
            <a:off x="68263" y="304800"/>
            <a:ext cx="6772275" cy="3810000"/>
          </a:xfrm>
          <a:ln/>
        </p:spPr>
      </p:sp>
      <p:sp>
        <p:nvSpPr>
          <p:cNvPr id="41990" name="Rectangle 3">
            <a:extLst>
              <a:ext uri="{FF2B5EF4-FFF2-40B4-BE49-F238E27FC236}">
                <a16:creationId xmlns:a16="http://schemas.microsoft.com/office/drawing/2014/main" id="{1621EC65-B8D5-6B03-2C36-D70E27216514}"/>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a:latin typeface="Arial Rounded MT Bold" panose="020F0704030504030204" pitchFamily="34" charset="0"/>
              </a:rPr>
              <a:t>Son and commandment seem opposite. </a:t>
            </a:r>
          </a:p>
          <a:p>
            <a:r>
              <a:rPr lang="en-US" altLang="en-US" sz="2000" dirty="0">
                <a:latin typeface="Arial Rounded MT Bold" panose="020F0704030504030204" pitchFamily="34" charset="0"/>
              </a:rPr>
              <a:t>Son is the epitome of beloved and precious.</a:t>
            </a:r>
          </a:p>
          <a:p>
            <a:r>
              <a:rPr lang="en-US" altLang="en-US" sz="2000" dirty="0">
                <a:latin typeface="Arial Rounded MT Bold" panose="020F0704030504030204" pitchFamily="34" charset="0"/>
              </a:rPr>
              <a:t>Commandment sound legal, military.</a:t>
            </a:r>
          </a:p>
          <a:p>
            <a:endParaRPr lang="en-US" altLang="en-US" sz="2000" dirty="0">
              <a:latin typeface="Arial Rounded MT Bold" panose="020F0704030504030204" pitchFamily="34" charset="0"/>
            </a:endParaRPr>
          </a:p>
          <a:p>
            <a:r>
              <a:rPr lang="en-US" altLang="en-US" sz="2000" dirty="0">
                <a:latin typeface="Arial Rounded MT Bold" panose="020F0704030504030204" pitchFamily="34" charset="0"/>
              </a:rPr>
              <a:t>It’s being engaged, involved, enamored with the TRUTH of the Word.  Yeshua IS the Word.  The sonship dimension is because the Word is a love letter of family identity.  Covenantal family identity.  Covenant in Messiah is the key word.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id="{A6700DD0-B56E-B5B4-11D0-A5808B76CF13}"/>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r>
              <a:rPr lang="en-US" altLang="en-US" sz="1200">
                <a:solidFill>
                  <a:srgbClr val="000000"/>
                </a:solidFill>
                <a:latin typeface="Arial" panose="020B0604020202020204" pitchFamily="34" charset="0"/>
              </a:rPr>
              <a:t>Bar Mitzvah = Parental Release</a:t>
            </a:r>
          </a:p>
        </p:txBody>
      </p:sp>
      <p:sp>
        <p:nvSpPr>
          <p:cNvPr id="44035" name="Rectangle 6">
            <a:extLst>
              <a:ext uri="{FF2B5EF4-FFF2-40B4-BE49-F238E27FC236}">
                <a16:creationId xmlns:a16="http://schemas.microsoft.com/office/drawing/2014/main" id="{711D3D40-9E7E-7ED8-FCC7-878859AE1802}"/>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r>
              <a:rPr lang="en-US" altLang="en-US" sz="1200">
                <a:solidFill>
                  <a:srgbClr val="000000"/>
                </a:solidFill>
                <a:latin typeface="Arial" panose="020B0604020202020204" pitchFamily="34" charset="0"/>
              </a:rPr>
              <a:t>May 9, 2026 5786</a:t>
            </a:r>
          </a:p>
        </p:txBody>
      </p:sp>
      <p:sp>
        <p:nvSpPr>
          <p:cNvPr id="44036" name="Rectangle 10">
            <a:extLst>
              <a:ext uri="{FF2B5EF4-FFF2-40B4-BE49-F238E27FC236}">
                <a16:creationId xmlns:a16="http://schemas.microsoft.com/office/drawing/2014/main" id="{35576F41-2294-B40C-E499-2E37A6185A0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fld id="{7730A4BC-493A-438B-8DFE-2198C32FD098}" type="slidenum">
              <a:rPr lang="en-US" altLang="en-US" sz="1200">
                <a:solidFill>
                  <a:srgbClr val="000000"/>
                </a:solidFill>
                <a:latin typeface="Arial" panose="020B0604020202020204" pitchFamily="34" charset="0"/>
              </a:rPr>
              <a:pPr>
                <a:buClrTx/>
                <a:buFontTx/>
                <a:buNone/>
              </a:pPr>
              <a:t>21</a:t>
            </a:fld>
            <a:endParaRPr lang="en-US" altLang="en-US" sz="1200">
              <a:solidFill>
                <a:srgbClr val="000000"/>
              </a:solidFill>
              <a:latin typeface="Arial" panose="020B0604020202020204" pitchFamily="34" charset="0"/>
            </a:endParaRPr>
          </a:p>
        </p:txBody>
      </p:sp>
      <p:sp>
        <p:nvSpPr>
          <p:cNvPr id="44037" name="Rectangle 2">
            <a:extLst>
              <a:ext uri="{FF2B5EF4-FFF2-40B4-BE49-F238E27FC236}">
                <a16:creationId xmlns:a16="http://schemas.microsoft.com/office/drawing/2014/main" id="{14CD7B81-A78B-7E19-E8F5-5F8AC6AD0DB9}"/>
              </a:ext>
            </a:extLst>
          </p:cNvPr>
          <p:cNvSpPr>
            <a:spLocks noGrp="1" noRot="1" noChangeAspect="1" noChangeArrowheads="1" noTextEdit="1"/>
          </p:cNvSpPr>
          <p:nvPr>
            <p:ph type="sldImg"/>
          </p:nvPr>
        </p:nvSpPr>
        <p:spPr>
          <a:xfrm>
            <a:off x="68263" y="304800"/>
            <a:ext cx="6772275" cy="3810000"/>
          </a:xfrm>
          <a:ln/>
        </p:spPr>
      </p:sp>
      <p:sp>
        <p:nvSpPr>
          <p:cNvPr id="44038" name="Rectangle 3">
            <a:extLst>
              <a:ext uri="{FF2B5EF4-FFF2-40B4-BE49-F238E27FC236}">
                <a16:creationId xmlns:a16="http://schemas.microsoft.com/office/drawing/2014/main" id="{21FA2F06-011C-3FEC-10E0-32053D8A731C}"/>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a:latin typeface="Arial Rounded MT Bold" panose="020F0704030504030204" pitchFamily="34" charset="0"/>
              </a:rPr>
              <a:t>Celebrate transitions.  Honor the budding manhood of Luke Dotson!</a:t>
            </a:r>
          </a:p>
          <a:p>
            <a:endParaRPr lang="en-US" altLang="en-US" sz="2000" dirty="0">
              <a:latin typeface="Arial Rounded MT Bold" panose="020F0704030504030204" pitchFamily="34" charset="0"/>
            </a:endParaRPr>
          </a:p>
          <a:p>
            <a:r>
              <a:rPr lang="en-US" altLang="en-US" sz="2000" dirty="0">
                <a:latin typeface="Arial Rounded MT Bold" panose="020F0704030504030204" pitchFamily="34" charset="0"/>
              </a:rPr>
              <a:t>Verses that connect love/sonship and the Word.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a:extLst>
              <a:ext uri="{FF2B5EF4-FFF2-40B4-BE49-F238E27FC236}">
                <a16:creationId xmlns:a16="http://schemas.microsoft.com/office/drawing/2014/main" id="{27C35278-D1E3-2C37-1836-6E49D21A2C1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r>
              <a:rPr lang="en-US" altLang="en-US" sz="1200">
                <a:solidFill>
                  <a:srgbClr val="000000"/>
                </a:solidFill>
                <a:latin typeface="Arial" panose="020B0604020202020204" pitchFamily="34" charset="0"/>
              </a:rPr>
              <a:t>Bar Mitzvah = Parental Release</a:t>
            </a:r>
          </a:p>
        </p:txBody>
      </p:sp>
      <p:sp>
        <p:nvSpPr>
          <p:cNvPr id="25603" name="Rectangle 6">
            <a:extLst>
              <a:ext uri="{FF2B5EF4-FFF2-40B4-BE49-F238E27FC236}">
                <a16:creationId xmlns:a16="http://schemas.microsoft.com/office/drawing/2014/main" id="{0F756342-CC26-BF09-F75C-A15B2DB848D5}"/>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r>
              <a:rPr lang="en-US" altLang="en-US" sz="1200">
                <a:solidFill>
                  <a:srgbClr val="000000"/>
                </a:solidFill>
                <a:latin typeface="Arial" panose="020B0604020202020204" pitchFamily="34" charset="0"/>
              </a:rPr>
              <a:t>May 9, 2026 5786</a:t>
            </a:r>
          </a:p>
        </p:txBody>
      </p:sp>
      <p:sp>
        <p:nvSpPr>
          <p:cNvPr id="25604" name="Rectangle 10">
            <a:extLst>
              <a:ext uri="{FF2B5EF4-FFF2-40B4-BE49-F238E27FC236}">
                <a16:creationId xmlns:a16="http://schemas.microsoft.com/office/drawing/2014/main" id="{0F997346-5F60-FC01-A95C-CDDCBD1DBD9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fld id="{BB8B7552-099C-4835-BD6D-4E82663E4718}" type="slidenum">
              <a:rPr lang="en-US" altLang="en-US" sz="1200">
                <a:solidFill>
                  <a:srgbClr val="000000"/>
                </a:solidFill>
                <a:latin typeface="Arial" panose="020B0604020202020204" pitchFamily="34" charset="0"/>
              </a:rPr>
              <a:pPr>
                <a:buClrTx/>
                <a:buFontTx/>
                <a:buNone/>
              </a:pPr>
              <a:t>22</a:t>
            </a:fld>
            <a:endParaRPr lang="en-US" altLang="en-US" sz="1200">
              <a:solidFill>
                <a:srgbClr val="000000"/>
              </a:solidFill>
              <a:latin typeface="Arial" panose="020B0604020202020204" pitchFamily="34" charset="0"/>
            </a:endParaRPr>
          </a:p>
        </p:txBody>
      </p:sp>
      <p:sp>
        <p:nvSpPr>
          <p:cNvPr id="25605" name="Rectangle 2">
            <a:extLst>
              <a:ext uri="{FF2B5EF4-FFF2-40B4-BE49-F238E27FC236}">
                <a16:creationId xmlns:a16="http://schemas.microsoft.com/office/drawing/2014/main" id="{421292CE-C3AC-8FBC-D861-ACDF04381C28}"/>
              </a:ext>
            </a:extLst>
          </p:cNvPr>
          <p:cNvSpPr>
            <a:spLocks noGrp="1" noRot="1" noChangeAspect="1" noChangeArrowheads="1" noTextEdit="1"/>
          </p:cNvSpPr>
          <p:nvPr>
            <p:ph type="sldImg"/>
          </p:nvPr>
        </p:nvSpPr>
        <p:spPr>
          <a:xfrm>
            <a:off x="914400" y="304800"/>
            <a:ext cx="5080000" cy="3810000"/>
          </a:xfrm>
          <a:ln/>
        </p:spPr>
      </p:sp>
      <p:sp>
        <p:nvSpPr>
          <p:cNvPr id="25606" name="Rectangle 3">
            <a:extLst>
              <a:ext uri="{FF2B5EF4-FFF2-40B4-BE49-F238E27FC236}">
                <a16:creationId xmlns:a16="http://schemas.microsoft.com/office/drawing/2014/main" id="{26D6CD29-AA09-8BA8-914F-FE4B9EBF4771}"/>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a:latin typeface="Arial Rounded MT Bold" panose="020F0704030504030204" pitchFamily="34" charset="0"/>
              </a:rPr>
              <a:t>Seems this was His first trip with them for the Regalim, the Pilgrim Holidays.  Sort of a proto Bar Mitzvah.  Then He got engaged with the teachers…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E5B74-1E31-B245-1946-A0EAA6DAE623}"/>
            </a:ext>
          </a:extLst>
        </p:cNvPr>
        <p:cNvGrpSpPr/>
        <p:nvPr/>
      </p:nvGrpSpPr>
      <p:grpSpPr>
        <a:xfrm>
          <a:off x="0" y="0"/>
          <a:ext cx="0" cy="0"/>
          <a:chOff x="0" y="0"/>
          <a:chExt cx="0" cy="0"/>
        </a:xfrm>
      </p:grpSpPr>
      <p:sp>
        <p:nvSpPr>
          <p:cNvPr id="25602" name="Rectangle 5">
            <a:extLst>
              <a:ext uri="{FF2B5EF4-FFF2-40B4-BE49-F238E27FC236}">
                <a16:creationId xmlns:a16="http://schemas.microsoft.com/office/drawing/2014/main" id="{9DA83FA7-16C2-4461-E16C-2179B326B61C}"/>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r>
              <a:rPr lang="en-US" altLang="en-US" sz="1200">
                <a:solidFill>
                  <a:srgbClr val="000000"/>
                </a:solidFill>
                <a:latin typeface="Arial" panose="020B0604020202020204" pitchFamily="34" charset="0"/>
              </a:rPr>
              <a:t>Bar Mitzvah = Parental Release</a:t>
            </a:r>
          </a:p>
        </p:txBody>
      </p:sp>
      <p:sp>
        <p:nvSpPr>
          <p:cNvPr id="25603" name="Rectangle 6">
            <a:extLst>
              <a:ext uri="{FF2B5EF4-FFF2-40B4-BE49-F238E27FC236}">
                <a16:creationId xmlns:a16="http://schemas.microsoft.com/office/drawing/2014/main" id="{20F004C5-8131-CD6B-CE00-F4AD9218CEC2}"/>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r>
              <a:rPr lang="en-US" altLang="en-US" sz="1200">
                <a:solidFill>
                  <a:srgbClr val="000000"/>
                </a:solidFill>
                <a:latin typeface="Arial" panose="020B0604020202020204" pitchFamily="34" charset="0"/>
              </a:rPr>
              <a:t>May 9, 2026 5786</a:t>
            </a:r>
          </a:p>
        </p:txBody>
      </p:sp>
      <p:sp>
        <p:nvSpPr>
          <p:cNvPr id="25604" name="Rectangle 10">
            <a:extLst>
              <a:ext uri="{FF2B5EF4-FFF2-40B4-BE49-F238E27FC236}">
                <a16:creationId xmlns:a16="http://schemas.microsoft.com/office/drawing/2014/main" id="{C958A36B-45B5-BC14-E581-BA339834DC9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fld id="{BB8B7552-099C-4835-BD6D-4E82663E4718}" type="slidenum">
              <a:rPr lang="en-US" altLang="en-US" sz="1200">
                <a:solidFill>
                  <a:srgbClr val="000000"/>
                </a:solidFill>
                <a:latin typeface="Arial" panose="020B0604020202020204" pitchFamily="34" charset="0"/>
              </a:rPr>
              <a:pPr>
                <a:buClrTx/>
                <a:buFontTx/>
                <a:buNone/>
              </a:pPr>
              <a:t>23</a:t>
            </a:fld>
            <a:endParaRPr lang="en-US" altLang="en-US" sz="1200">
              <a:solidFill>
                <a:srgbClr val="000000"/>
              </a:solidFill>
              <a:latin typeface="Arial" panose="020B0604020202020204" pitchFamily="34" charset="0"/>
            </a:endParaRPr>
          </a:p>
        </p:txBody>
      </p:sp>
      <p:sp>
        <p:nvSpPr>
          <p:cNvPr id="25605" name="Rectangle 2">
            <a:extLst>
              <a:ext uri="{FF2B5EF4-FFF2-40B4-BE49-F238E27FC236}">
                <a16:creationId xmlns:a16="http://schemas.microsoft.com/office/drawing/2014/main" id="{AB20971D-CAA4-EC99-1AFE-4B3C88109CB8}"/>
              </a:ext>
            </a:extLst>
          </p:cNvPr>
          <p:cNvSpPr>
            <a:spLocks noGrp="1" noRot="1" noChangeAspect="1" noChangeArrowheads="1" noTextEdit="1"/>
          </p:cNvSpPr>
          <p:nvPr>
            <p:ph type="sldImg"/>
          </p:nvPr>
        </p:nvSpPr>
        <p:spPr>
          <a:xfrm>
            <a:off x="68263" y="304800"/>
            <a:ext cx="6772275" cy="3810000"/>
          </a:xfrm>
          <a:ln/>
        </p:spPr>
      </p:sp>
      <p:sp>
        <p:nvSpPr>
          <p:cNvPr id="25606" name="Rectangle 3">
            <a:extLst>
              <a:ext uri="{FF2B5EF4-FFF2-40B4-BE49-F238E27FC236}">
                <a16:creationId xmlns:a16="http://schemas.microsoft.com/office/drawing/2014/main" id="{CE70EEF8-6DFA-FB22-C171-F140CE48896B}"/>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z="2000" dirty="0">
              <a:latin typeface="Arial Rounded MT Bold" panose="020F0704030504030204" pitchFamily="34" charset="0"/>
            </a:endParaRPr>
          </a:p>
        </p:txBody>
      </p:sp>
    </p:spTree>
    <p:extLst>
      <p:ext uri="{BB962C8B-B14F-4D97-AF65-F5344CB8AC3E}">
        <p14:creationId xmlns:p14="http://schemas.microsoft.com/office/powerpoint/2010/main" val="3265406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a:extLst>
              <a:ext uri="{FF2B5EF4-FFF2-40B4-BE49-F238E27FC236}">
                <a16:creationId xmlns:a16="http://schemas.microsoft.com/office/drawing/2014/main" id="{26E24AC3-4EB5-2707-ABA7-63FC5C92ED7C}"/>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r>
              <a:rPr lang="en-US" altLang="en-US" sz="1200">
                <a:solidFill>
                  <a:srgbClr val="000000"/>
                </a:solidFill>
                <a:latin typeface="Arial" panose="020B0604020202020204" pitchFamily="34" charset="0"/>
              </a:rPr>
              <a:t>Bar Mitzvah = Parental Release</a:t>
            </a:r>
          </a:p>
        </p:txBody>
      </p:sp>
      <p:sp>
        <p:nvSpPr>
          <p:cNvPr id="27651" name="Rectangle 6">
            <a:extLst>
              <a:ext uri="{FF2B5EF4-FFF2-40B4-BE49-F238E27FC236}">
                <a16:creationId xmlns:a16="http://schemas.microsoft.com/office/drawing/2014/main" id="{7FC524D1-97B2-71D4-B02C-42C0461D9112}"/>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r>
              <a:rPr lang="en-US" altLang="en-US" sz="1200">
                <a:solidFill>
                  <a:srgbClr val="000000"/>
                </a:solidFill>
                <a:latin typeface="Arial" panose="020B0604020202020204" pitchFamily="34" charset="0"/>
              </a:rPr>
              <a:t>May 9, 2026 5786</a:t>
            </a:r>
          </a:p>
        </p:txBody>
      </p:sp>
      <p:sp>
        <p:nvSpPr>
          <p:cNvPr id="27652" name="Rectangle 10">
            <a:extLst>
              <a:ext uri="{FF2B5EF4-FFF2-40B4-BE49-F238E27FC236}">
                <a16:creationId xmlns:a16="http://schemas.microsoft.com/office/drawing/2014/main" id="{F127529F-DBC1-7AA0-F722-7F4A428658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fld id="{94988DDF-0EFD-44D5-9187-AB236E3C36B7}" type="slidenum">
              <a:rPr lang="en-US" altLang="en-US" sz="1200">
                <a:solidFill>
                  <a:srgbClr val="000000"/>
                </a:solidFill>
                <a:latin typeface="Arial" panose="020B0604020202020204" pitchFamily="34" charset="0"/>
              </a:rPr>
              <a:pPr>
                <a:buClrTx/>
                <a:buFontTx/>
                <a:buNone/>
              </a:pPr>
              <a:t>24</a:t>
            </a:fld>
            <a:endParaRPr lang="en-US" altLang="en-US" sz="1200">
              <a:solidFill>
                <a:srgbClr val="000000"/>
              </a:solidFill>
              <a:latin typeface="Arial" panose="020B0604020202020204" pitchFamily="34" charset="0"/>
            </a:endParaRPr>
          </a:p>
        </p:txBody>
      </p:sp>
      <p:sp>
        <p:nvSpPr>
          <p:cNvPr id="27653" name="Rectangle 2">
            <a:extLst>
              <a:ext uri="{FF2B5EF4-FFF2-40B4-BE49-F238E27FC236}">
                <a16:creationId xmlns:a16="http://schemas.microsoft.com/office/drawing/2014/main" id="{5F84EF41-B8DF-BA9A-AF15-6A2A00AD3A80}"/>
              </a:ext>
            </a:extLst>
          </p:cNvPr>
          <p:cNvSpPr>
            <a:spLocks noGrp="1" noRot="1" noChangeAspect="1" noChangeArrowheads="1" noTextEdit="1"/>
          </p:cNvSpPr>
          <p:nvPr>
            <p:ph type="sldImg"/>
          </p:nvPr>
        </p:nvSpPr>
        <p:spPr>
          <a:xfrm>
            <a:off x="914400" y="304800"/>
            <a:ext cx="5080000" cy="3810000"/>
          </a:xfrm>
          <a:ln/>
        </p:spPr>
      </p:sp>
      <p:sp>
        <p:nvSpPr>
          <p:cNvPr id="27654" name="Rectangle 3">
            <a:extLst>
              <a:ext uri="{FF2B5EF4-FFF2-40B4-BE49-F238E27FC236}">
                <a16:creationId xmlns:a16="http://schemas.microsoft.com/office/drawing/2014/main" id="{C51E6402-A75A-44A5-D62E-747CBDD8EA46}"/>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a:latin typeface="Arial Rounded MT Bold" panose="020F0704030504030204" pitchFamily="34" charset="0"/>
              </a:rPr>
              <a:t>Yeshua appeared to be enamored with the learning, and responded.  Some theologians said He didn’t fully understand His Divine identity and destiny until His mikveh/immersion.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a:extLst>
              <a:ext uri="{FF2B5EF4-FFF2-40B4-BE49-F238E27FC236}">
                <a16:creationId xmlns:a16="http://schemas.microsoft.com/office/drawing/2014/main" id="{A3FFE356-9CDC-8EAC-74C2-085848498628}"/>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r>
              <a:rPr lang="en-US" altLang="en-US" sz="1200">
                <a:solidFill>
                  <a:srgbClr val="000000"/>
                </a:solidFill>
                <a:latin typeface="Arial" panose="020B0604020202020204" pitchFamily="34" charset="0"/>
              </a:rPr>
              <a:t>Bar Mitzvah = Parental Release</a:t>
            </a:r>
          </a:p>
        </p:txBody>
      </p:sp>
      <p:sp>
        <p:nvSpPr>
          <p:cNvPr id="29699" name="Rectangle 6">
            <a:extLst>
              <a:ext uri="{FF2B5EF4-FFF2-40B4-BE49-F238E27FC236}">
                <a16:creationId xmlns:a16="http://schemas.microsoft.com/office/drawing/2014/main" id="{709C2CD8-BEB5-26E5-6A4A-0BE197552259}"/>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r>
              <a:rPr lang="en-US" altLang="en-US" sz="1200">
                <a:solidFill>
                  <a:srgbClr val="000000"/>
                </a:solidFill>
                <a:latin typeface="Arial" panose="020B0604020202020204" pitchFamily="34" charset="0"/>
              </a:rPr>
              <a:t>May 9, 2026 5786</a:t>
            </a:r>
          </a:p>
        </p:txBody>
      </p:sp>
      <p:sp>
        <p:nvSpPr>
          <p:cNvPr id="29700" name="Rectangle 10">
            <a:extLst>
              <a:ext uri="{FF2B5EF4-FFF2-40B4-BE49-F238E27FC236}">
                <a16:creationId xmlns:a16="http://schemas.microsoft.com/office/drawing/2014/main" id="{9B4761D9-FFA9-B44D-9B77-5A0DFF7C44D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a:buClrTx/>
              <a:buFontTx/>
              <a:buNone/>
            </a:pPr>
            <a:fld id="{AD10E2E8-8740-4874-86F5-75A4CD1DF50C}" type="slidenum">
              <a:rPr lang="en-US" altLang="en-US" sz="1200">
                <a:solidFill>
                  <a:srgbClr val="000000"/>
                </a:solidFill>
                <a:latin typeface="Arial" panose="020B0604020202020204" pitchFamily="34" charset="0"/>
              </a:rPr>
              <a:pPr>
                <a:buClrTx/>
                <a:buFontTx/>
                <a:buNone/>
              </a:pPr>
              <a:t>25</a:t>
            </a:fld>
            <a:endParaRPr lang="en-US" altLang="en-US" sz="1200">
              <a:solidFill>
                <a:srgbClr val="000000"/>
              </a:solidFill>
              <a:latin typeface="Arial" panose="020B0604020202020204" pitchFamily="34" charset="0"/>
            </a:endParaRPr>
          </a:p>
        </p:txBody>
      </p:sp>
      <p:sp>
        <p:nvSpPr>
          <p:cNvPr id="29701" name="Rectangle 2">
            <a:extLst>
              <a:ext uri="{FF2B5EF4-FFF2-40B4-BE49-F238E27FC236}">
                <a16:creationId xmlns:a16="http://schemas.microsoft.com/office/drawing/2014/main" id="{88618DD3-87AF-8DAD-ED6E-97671D6B5591}"/>
              </a:ext>
            </a:extLst>
          </p:cNvPr>
          <p:cNvSpPr>
            <a:spLocks noGrp="1" noRot="1" noChangeAspect="1" noChangeArrowheads="1" noTextEdit="1"/>
          </p:cNvSpPr>
          <p:nvPr>
            <p:ph type="sldImg"/>
          </p:nvPr>
        </p:nvSpPr>
        <p:spPr>
          <a:xfrm>
            <a:off x="914400" y="304800"/>
            <a:ext cx="5080000" cy="3810000"/>
          </a:xfrm>
          <a:ln/>
        </p:spPr>
      </p:sp>
      <p:sp>
        <p:nvSpPr>
          <p:cNvPr id="29702" name="Rectangle 3">
            <a:extLst>
              <a:ext uri="{FF2B5EF4-FFF2-40B4-BE49-F238E27FC236}">
                <a16:creationId xmlns:a16="http://schemas.microsoft.com/office/drawing/2014/main" id="{F5FF55E5-1BE2-74B2-294A-727AEDFEDAB7}"/>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a:latin typeface="Arial Rounded MT Bold" panose="020F0704030504030204" pitchFamily="34" charset="0"/>
              </a:rPr>
              <a:t>For all that, he returned to the authority of his parents.</a:t>
            </a:r>
          </a:p>
          <a:p>
            <a:r>
              <a:rPr lang="en-US" altLang="en-US" sz="2000">
                <a:latin typeface="Arial Rounded MT Bold" panose="020F0704030504030204" pitchFamily="34" charset="0"/>
              </a:rPr>
              <a:t>Famous line: You are a Bar Mitzvah.  Today you are a man.  Monday you return to 8</a:t>
            </a:r>
            <a:r>
              <a:rPr lang="en-US" altLang="en-US" sz="2000" baseline="30000">
                <a:latin typeface="Arial Rounded MT Bold" panose="020F0704030504030204" pitchFamily="34" charset="0"/>
              </a:rPr>
              <a:t>th</a:t>
            </a:r>
            <a:r>
              <a:rPr lang="en-US" altLang="en-US" sz="2000">
                <a:latin typeface="Arial Rounded MT Bold" panose="020F0704030504030204" pitchFamily="34" charset="0"/>
              </a:rPr>
              <a:t> grade.  </a:t>
            </a:r>
          </a:p>
          <a:p>
            <a:r>
              <a:rPr lang="en-US" altLang="en-US" sz="2000">
                <a:latin typeface="Arial Rounded MT Bold" panose="020F0704030504030204" pitchFamily="34" charset="0"/>
              </a:rPr>
              <a:t>But He grew.  In His love for scripture learning, and social skills, and submission to His parents, He grew.  You are already a mighty man, but there is more to come!  You come from generations of engineers and learned people.  May you further that in Yeshua </a:t>
            </a:r>
            <a:r>
              <a:rPr lang="he-IL" altLang="en-US" sz="2000">
                <a:latin typeface="Arial Rounded MT Bold" panose="020F0704030504030204" pitchFamily="34" charset="0"/>
              </a:rPr>
              <a:t>ישוע</a:t>
            </a:r>
            <a:r>
              <a:rPr lang="en-US" altLang="en-US" sz="2000">
                <a:latin typeface="Arial Rounded MT Bold" panose="020F0704030504030204" pitchFamily="34" charset="0"/>
              </a:rPr>
              <a:t> </a:t>
            </a:r>
          </a:p>
          <a:p>
            <a:endParaRPr lang="en-US" altLang="en-US" sz="2000">
              <a:latin typeface="Arial Rounded MT Bold" panose="020F07040305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2C97F-C598-7346-288B-90B323BA462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58FCDF8-710D-2EDC-94EB-EDF8501D24B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1E23E776-169D-2124-6D62-5337165EA49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D09E6159-A95F-E28B-B5A9-A6DC5EF73FC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DB1BC96-F095-20AF-F450-E58E9C1D202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58F4F31-B423-549E-B49B-B858D097627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EC35F61-33E9-6326-6759-2B6F7DCD541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135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75B66-5D3D-C016-7C0F-A1918C2BA0E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A5FA12-9875-E573-F341-8ADCD94219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F4E9B6E8-DC53-5B8C-7CAE-61A77F3326B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5C2E532F-DA7F-BA7A-9D9C-E187213BB33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4723580-C6A4-3288-8665-C7382CCD899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DA4BE6B-88C2-EEF9-B230-1C1AAC5D059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C75DB0C-CFA2-D31D-D2BE-82586129FE9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538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A5CE7-3B55-0947-CBE3-AA03D98B57E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4FEC28B-E49F-420C-C7CB-77D38107B4E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FC7CB874-CB48-6621-36A9-550A3C5503A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68551AEF-A48F-D7AE-CCD0-0891FAB2FA6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BEA9BE-7298-6917-7D24-8A202A09D52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4E78C1F-2886-CAA3-17EB-7DAC9496803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5BEAFE7-C3ED-A44E-AC98-BCC1997CF84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268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226ED-4FCD-F586-B399-AD073E2EE41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475CFA-0B32-DBD1-C4E4-F8EED1DA7AD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BC50AB24-D9FD-FEAA-885F-EF65A8A4371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2FD7D404-75E0-419B-8CCA-F55E7D148F4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AB2AFF7-EFAD-CDC3-E2F3-47B491A3A60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6CA0926-F9ED-29A9-8826-6806AEB3DF0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D809C9C-5910-9191-3031-1AB057BBBBE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991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DB87E-9218-567C-021C-226A65E2214A}"/>
            </a:ext>
          </a:extLst>
        </p:cNvPr>
        <p:cNvGrpSpPr/>
        <p:nvPr/>
      </p:nvGrpSpPr>
      <p:grpSpPr>
        <a:xfrm>
          <a:off x="0" y="0"/>
          <a:ext cx="0" cy="0"/>
          <a:chOff x="0" y="0"/>
          <a:chExt cx="0" cy="0"/>
        </a:xfrm>
      </p:grpSpPr>
      <p:sp>
        <p:nvSpPr>
          <p:cNvPr id="13314" name="Rectangle 5">
            <a:extLst>
              <a:ext uri="{FF2B5EF4-FFF2-40B4-BE49-F238E27FC236}">
                <a16:creationId xmlns:a16="http://schemas.microsoft.com/office/drawing/2014/main" id="{238AD998-7FDD-1AE8-9C89-6574A29CBCF1}"/>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13315" name="Rectangle 6">
            <a:extLst>
              <a:ext uri="{FF2B5EF4-FFF2-40B4-BE49-F238E27FC236}">
                <a16:creationId xmlns:a16="http://schemas.microsoft.com/office/drawing/2014/main" id="{EDBB2338-415D-97F7-CFBB-D67566FA198B}"/>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13316" name="Rectangle 10">
            <a:extLst>
              <a:ext uri="{FF2B5EF4-FFF2-40B4-BE49-F238E27FC236}">
                <a16:creationId xmlns:a16="http://schemas.microsoft.com/office/drawing/2014/main" id="{7FAC08E1-ECF4-99B6-E047-F5B69887719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0EF0FA44-F005-49F7-8190-132FCE3E6FE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3317" name="Rectangle 2">
            <a:extLst>
              <a:ext uri="{FF2B5EF4-FFF2-40B4-BE49-F238E27FC236}">
                <a16:creationId xmlns:a16="http://schemas.microsoft.com/office/drawing/2014/main" id="{BB8D3C84-3D6E-5FC1-356B-2739B8D6543E}"/>
              </a:ext>
            </a:extLst>
          </p:cNvPr>
          <p:cNvSpPr>
            <a:spLocks noGrp="1" noRot="1" noChangeAspect="1" noChangeArrowheads="1" noTextEdit="1"/>
          </p:cNvSpPr>
          <p:nvPr>
            <p:ph type="sldImg"/>
          </p:nvPr>
        </p:nvSpPr>
        <p:spPr>
          <a:xfrm>
            <a:off x="68263" y="304800"/>
            <a:ext cx="6772275" cy="3810000"/>
          </a:xfrm>
          <a:ln/>
        </p:spPr>
      </p:sp>
      <p:sp>
        <p:nvSpPr>
          <p:cNvPr id="13318" name="Rectangle 3">
            <a:extLst>
              <a:ext uri="{FF2B5EF4-FFF2-40B4-BE49-F238E27FC236}">
                <a16:creationId xmlns:a16="http://schemas.microsoft.com/office/drawing/2014/main" id="{75C31B08-7AEC-DCEB-3DF2-31A6A670D719}"/>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br>
              <a:rPr lang="en-US" altLang="en-US"/>
            </a:br>
            <a:r>
              <a:rPr lang="en-US" altLang="en-US"/>
              <a:t>source: http://www.jokebuddha.com/Mitzvah#ixzz3CV2cuktD </a:t>
            </a:r>
          </a:p>
          <a:p>
            <a:endParaRPr lang="en-US" altLang="en-US" sz="2000">
              <a:latin typeface="Arial Rounded MT Bold" panose="020F0704030504030204" pitchFamily="34" charset="0"/>
            </a:endParaRPr>
          </a:p>
        </p:txBody>
      </p:sp>
    </p:spTree>
    <p:extLst>
      <p:ext uri="{BB962C8B-B14F-4D97-AF65-F5344CB8AC3E}">
        <p14:creationId xmlns:p14="http://schemas.microsoft.com/office/powerpoint/2010/main" val="3168828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9198C-8CB9-BE28-76F8-C3B22213899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186B36-CE23-BD5B-8E12-04AA902C723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03EA55B2-5B6C-E8C0-522B-B05CB6B7CFB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5BB651DC-7399-93E6-7406-A0F499E9EA7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B514C18-3308-FA46-A103-F71BBDF30F6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B68E436-8523-0169-956A-4538D266885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BB8B923-514C-2631-A961-31704C7584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510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D91BA-944D-6B62-78AB-DBD71DB4D29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B77EA32-40DD-A71F-B434-E3D8DD21AFA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27889EF3-CDE1-2B67-5B11-7C46FAAC7A3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E0F13A27-CD0E-A2CF-38CA-30AF736E240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2A146CF-8B7F-0E63-6A0E-56BF3982B82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EB7B921-DF7D-2937-3E7C-DA869A7ED94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9EA5F97-4FF5-7D44-AFE6-4E88E0327CB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385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0E5AA-F003-EF68-DC33-7B583DA09FC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5D2EDA0-0D7F-49E5-3CFD-7A177674EC6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E8D065F9-14EA-7172-CB3B-2E3B76D2AB0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81B9CC16-F694-B7D9-52DD-B92D35DB84B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1717E0C-86F6-F60C-BFA5-3EED2ECDFA5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2FC3752-6645-E7D3-0289-76141B620C1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A3A1277-31FB-E24E-E0C2-BF8D1C488C6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445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7324C-6AFC-B5FC-7A1F-0A082BDE293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A5269E8-E381-C166-D764-45358019EE5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B71B56CF-1639-998E-58B0-330A48DA51D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3082A430-1259-5D60-3EF2-7A6CC0C60C0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AB3B77B-1BD9-98A1-174F-5D649757BC3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437E588-6738-199F-A1AA-84838FF36D7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B09CC0C-1E0A-2E3F-40E3-689B1E477C6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918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08ADB-F6A4-BDB8-B88E-F99494FE1F8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F322508-CDCA-5A10-8589-EAAAF7F0692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654670D2-7EA5-C66B-F830-F144FCE4582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DB614E94-1120-BBC7-6716-669D80EEA36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C0A8880-0881-E038-191A-0CA9DA7FC6B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3432A30-8408-71AA-A940-CE008F3738EA}"/>
              </a:ext>
            </a:extLst>
          </p:cNvPr>
          <p:cNvSpPr>
            <a:spLocks noGrp="1" noChangeArrowheads="1"/>
          </p:cNvSpPr>
          <p:nvPr>
            <p:ph type="body" idx="1"/>
          </p:nvPr>
        </p:nvSpPr>
        <p:spPr>
          <a:xfrm>
            <a:off x="152400" y="4114800"/>
            <a:ext cx="6553200" cy="4876800"/>
          </a:xfrm>
        </p:spPr>
        <p:txBody>
          <a:bodyPr/>
          <a:lstStyle/>
          <a:p>
            <a:pPr algn="l"/>
            <a:r>
              <a:rPr lang="en-US" altLang="en-US" dirty="0"/>
              <a:t>https://washingtonstand.com/article/biden-cia-memo-tied-motherhood-and-homemaking-to-white-supremacy</a:t>
            </a:r>
          </a:p>
        </p:txBody>
      </p:sp>
      <p:cxnSp>
        <p:nvCxnSpPr>
          <p:cNvPr id="3" name="Straight Connector 2">
            <a:extLst>
              <a:ext uri="{FF2B5EF4-FFF2-40B4-BE49-F238E27FC236}">
                <a16:creationId xmlns:a16="http://schemas.microsoft.com/office/drawing/2014/main" id="{28211234-5F09-C763-781F-C26CE420890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004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F42B8-CA75-B858-D321-66972245ADB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215AD3B-02F9-6506-DC70-74D5AD8A7B3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8AF5FB87-B391-0420-8F5E-251991D16ED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D41CE7BD-55DA-AB45-AFAA-071C2FB44BF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C16047B-C33A-DE52-4322-AD06B86BECE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17AA559-F527-9952-E318-8DE445CA3684}"/>
              </a:ext>
            </a:extLst>
          </p:cNvPr>
          <p:cNvSpPr>
            <a:spLocks noGrp="1" noChangeArrowheads="1"/>
          </p:cNvSpPr>
          <p:nvPr>
            <p:ph type="body" idx="1"/>
          </p:nvPr>
        </p:nvSpPr>
        <p:spPr>
          <a:xfrm>
            <a:off x="152400" y="4114800"/>
            <a:ext cx="6553200" cy="4876800"/>
          </a:xfrm>
        </p:spPr>
        <p:txBody>
          <a:bodyPr/>
          <a:lstStyle/>
          <a:p>
            <a:pPr algn="l"/>
            <a:r>
              <a:rPr lang="en-US" altLang="en-US" dirty="0"/>
              <a:t>https://washingtonstand.com/article/biden-cia-memo-tied-motherhood-and-homemaking-to-white-supremacy</a:t>
            </a:r>
          </a:p>
        </p:txBody>
      </p:sp>
      <p:cxnSp>
        <p:nvCxnSpPr>
          <p:cNvPr id="3" name="Straight Connector 2">
            <a:extLst>
              <a:ext uri="{FF2B5EF4-FFF2-40B4-BE49-F238E27FC236}">
                <a16:creationId xmlns:a16="http://schemas.microsoft.com/office/drawing/2014/main" id="{720A8388-9956-C1F0-31B6-257A6225400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669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ED31D-2C12-C07D-FDCE-58CB0AD39F0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02119E3-0BBE-77F6-7BA5-7E858D1B1F0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73334107-8190-D95F-8F99-A8E0BB4E3D7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95F951B4-E38B-BAFD-F589-242D7137B61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16217D0-9CAD-2F85-A812-29EF96BAFF9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24ACAB0-C2C8-F6B6-2280-01A816E3CC6E}"/>
              </a:ext>
            </a:extLst>
          </p:cNvPr>
          <p:cNvSpPr>
            <a:spLocks noGrp="1" noChangeArrowheads="1"/>
          </p:cNvSpPr>
          <p:nvPr>
            <p:ph type="body" idx="1"/>
          </p:nvPr>
        </p:nvSpPr>
        <p:spPr>
          <a:xfrm>
            <a:off x="152400" y="4114800"/>
            <a:ext cx="6553200" cy="4876800"/>
          </a:xfrm>
        </p:spPr>
        <p:txBody>
          <a:bodyPr/>
          <a:lstStyle/>
          <a:p>
            <a:pPr algn="l"/>
            <a:r>
              <a:rPr lang="en-US" altLang="en-US" dirty="0"/>
              <a:t>https://washingtonstand.com/article/biden-cia-memo-tied-motherhood-and-homemaking-to-white-supremacy</a:t>
            </a:r>
          </a:p>
        </p:txBody>
      </p:sp>
      <p:cxnSp>
        <p:nvCxnSpPr>
          <p:cNvPr id="3" name="Straight Connector 2">
            <a:extLst>
              <a:ext uri="{FF2B5EF4-FFF2-40B4-BE49-F238E27FC236}">
                <a16:creationId xmlns:a16="http://schemas.microsoft.com/office/drawing/2014/main" id="{EBC96EA2-43F6-D8D0-E765-13D43A83A3B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189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A3104-49EA-1A9B-4AC1-89D33A8CD23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A3AD00E-FABB-FE48-3D7D-62AFA5800C6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276DF216-BD5C-7B43-530E-E52DE2FBE8A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79961A96-DB7B-62FE-4F61-6AE6C3420A8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A6CABEB-3CAA-16C6-5C59-3BC13ECACDC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8482478-EF6B-125B-AA14-FFF4C8D5BDD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B24A7C2-4B78-6BB5-C701-C52F31F2F00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630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D1135-F4B4-AE20-7729-349C29A30B8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7D621D7-3E96-BFB6-9262-EA268C4E5DC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C028A018-5257-88A2-340A-2D5A2B9B419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8B18C571-E7E8-5429-A32E-7102A53A226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958D5C7-5D10-1C98-9309-DD556137D2F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2C4A8F2-A70C-C3A9-389F-D9ADE3DD6E6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769559C-D1DD-E19B-E92E-89A954476F6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167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BBE29-62E2-B86A-49FD-24CD8680A40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7F138AD-42BA-B09E-62CE-F5BB23B26FA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82B69503-A5BE-37EE-487F-8820E3903E9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CCC5B2B9-A6CB-CAB9-200B-BD4322D0726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DDFA989-DFFD-BFEE-5F3D-2C8267537A3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01100A7-6063-952C-B6F5-3ED5C1E980E4}"/>
              </a:ext>
            </a:extLst>
          </p:cNvPr>
          <p:cNvSpPr>
            <a:spLocks noGrp="1" noChangeArrowheads="1"/>
          </p:cNvSpPr>
          <p:nvPr>
            <p:ph type="body" idx="1"/>
          </p:nvPr>
        </p:nvSpPr>
        <p:spPr>
          <a:xfrm>
            <a:off x="152400" y="4114800"/>
            <a:ext cx="6553200" cy="4876800"/>
          </a:xfrm>
        </p:spPr>
        <p:txBody>
          <a:bodyPr/>
          <a:lstStyle/>
          <a:p>
            <a:pPr algn="l"/>
            <a:r>
              <a:rPr lang="en-US" altLang="en-US" dirty="0"/>
              <a:t>https://www.drjamesdobson.org/blogs/a-wifes-countenance/?utm_campaign=34268089-MandP%20-%20Weekly%20Content&amp;utm_medium=email&amp;_hsenc=p2ANqtz-8LYWcW0YJfCyyg15kkUABdtTR5soq3z0vq82IHLotz2MJaacgvR1G-4Z8JuLtalxeHGYFxkxiQiaM2mZpGvSCXTalcVA&amp;_hsmi=412622585&amp;utm_content=412622585&amp;utm_source=hs_email</a:t>
            </a:r>
          </a:p>
        </p:txBody>
      </p:sp>
      <p:cxnSp>
        <p:nvCxnSpPr>
          <p:cNvPr id="3" name="Straight Connector 2">
            <a:extLst>
              <a:ext uri="{FF2B5EF4-FFF2-40B4-BE49-F238E27FC236}">
                <a16:creationId xmlns:a16="http://schemas.microsoft.com/office/drawing/2014/main" id="{518E6C55-C1A8-6F11-E118-736AA21D358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748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9F37D-CE1F-15F0-FDC1-1B7B3B776AAB}"/>
            </a:ext>
          </a:extLst>
        </p:cNvPr>
        <p:cNvGrpSpPr/>
        <p:nvPr/>
      </p:nvGrpSpPr>
      <p:grpSpPr>
        <a:xfrm>
          <a:off x="0" y="0"/>
          <a:ext cx="0" cy="0"/>
          <a:chOff x="0" y="0"/>
          <a:chExt cx="0" cy="0"/>
        </a:xfrm>
      </p:grpSpPr>
      <p:sp>
        <p:nvSpPr>
          <p:cNvPr id="13314" name="Rectangle 5">
            <a:extLst>
              <a:ext uri="{FF2B5EF4-FFF2-40B4-BE49-F238E27FC236}">
                <a16:creationId xmlns:a16="http://schemas.microsoft.com/office/drawing/2014/main" id="{86435404-8C19-3102-B800-F7340B440CC3}"/>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13315" name="Rectangle 6">
            <a:extLst>
              <a:ext uri="{FF2B5EF4-FFF2-40B4-BE49-F238E27FC236}">
                <a16:creationId xmlns:a16="http://schemas.microsoft.com/office/drawing/2014/main" id="{D98FDEDC-9C32-3192-5BAB-6FDE174D811B}"/>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13316" name="Rectangle 10">
            <a:extLst>
              <a:ext uri="{FF2B5EF4-FFF2-40B4-BE49-F238E27FC236}">
                <a16:creationId xmlns:a16="http://schemas.microsoft.com/office/drawing/2014/main" id="{48DC1FB2-C94C-0A86-1199-4D8E70AD95B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0EF0FA44-F005-49F7-8190-132FCE3E6FE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3317" name="Rectangle 2">
            <a:extLst>
              <a:ext uri="{FF2B5EF4-FFF2-40B4-BE49-F238E27FC236}">
                <a16:creationId xmlns:a16="http://schemas.microsoft.com/office/drawing/2014/main" id="{ABC305D2-8687-D16A-3158-98E46C545545}"/>
              </a:ext>
            </a:extLst>
          </p:cNvPr>
          <p:cNvSpPr>
            <a:spLocks noGrp="1" noRot="1" noChangeAspect="1" noChangeArrowheads="1" noTextEdit="1"/>
          </p:cNvSpPr>
          <p:nvPr>
            <p:ph type="sldImg"/>
          </p:nvPr>
        </p:nvSpPr>
        <p:spPr>
          <a:xfrm>
            <a:off x="68263" y="304800"/>
            <a:ext cx="6772275" cy="3810000"/>
          </a:xfrm>
          <a:ln/>
        </p:spPr>
      </p:sp>
      <p:sp>
        <p:nvSpPr>
          <p:cNvPr id="13318" name="Rectangle 3">
            <a:extLst>
              <a:ext uri="{FF2B5EF4-FFF2-40B4-BE49-F238E27FC236}">
                <a16:creationId xmlns:a16="http://schemas.microsoft.com/office/drawing/2014/main" id="{E7607132-C4BF-10D9-61CF-13ED4505CCDD}"/>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br>
              <a:rPr lang="en-US" altLang="en-US"/>
            </a:br>
            <a:r>
              <a:rPr lang="en-US" altLang="en-US"/>
              <a:t>source: http://www.jokebuddha.com/Mitzvah#ixzz3CV2cuktD </a:t>
            </a:r>
          </a:p>
          <a:p>
            <a:endParaRPr lang="en-US" altLang="en-US" sz="2000">
              <a:latin typeface="Arial Rounded MT Bold" panose="020F0704030504030204" pitchFamily="34" charset="0"/>
            </a:endParaRPr>
          </a:p>
        </p:txBody>
      </p:sp>
    </p:spTree>
    <p:extLst>
      <p:ext uri="{BB962C8B-B14F-4D97-AF65-F5344CB8AC3E}">
        <p14:creationId xmlns:p14="http://schemas.microsoft.com/office/powerpoint/2010/main" val="757470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4A8D8-5506-1157-8B50-7F919C6B407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B3F090D-1E38-C4FE-F0A0-658BD8F8A10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FA8FD568-04DD-636C-38A4-589C784BEDF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55375783-74DC-AF33-9B11-6F6FB870BEC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4984404-8D9D-DEFC-933A-F45567A84F4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7CD8BDA-CB44-F8E8-7D3C-EFB4DE80543C}"/>
              </a:ext>
            </a:extLst>
          </p:cNvPr>
          <p:cNvSpPr>
            <a:spLocks noGrp="1" noChangeArrowheads="1"/>
          </p:cNvSpPr>
          <p:nvPr>
            <p:ph type="body" idx="1"/>
          </p:nvPr>
        </p:nvSpPr>
        <p:spPr>
          <a:xfrm>
            <a:off x="152400" y="4114800"/>
            <a:ext cx="6553200" cy="4876800"/>
          </a:xfrm>
        </p:spPr>
        <p:txBody>
          <a:bodyPr/>
          <a:lstStyle/>
          <a:p>
            <a:pPr algn="l"/>
            <a:r>
              <a:rPr lang="en-US" altLang="en-US" sz="1050" dirty="0"/>
              <a:t>https://www.drjamesdobson.org/blogs/a-wifes-countenance/?utm_campaign=34268089-MandP%20-%20Weekly%20Content&amp;utm_medium=email&amp;_hsenc=p2ANqtz-8LYWcW0YJfCyyg15kkUABdtTR5soq3z0vq82IHLotz2MJaacgvR1G-4Z8JuLtalxeHGYFxkxiQiaM2mZpGvSCXTalcVA&amp;_hsmi=412622585&amp;utm_content=412622585&amp;utm_source=hs_email</a:t>
            </a:r>
          </a:p>
        </p:txBody>
      </p:sp>
      <p:cxnSp>
        <p:nvCxnSpPr>
          <p:cNvPr id="3" name="Straight Connector 2">
            <a:extLst>
              <a:ext uri="{FF2B5EF4-FFF2-40B4-BE49-F238E27FC236}">
                <a16:creationId xmlns:a16="http://schemas.microsoft.com/office/drawing/2014/main" id="{2AEDA3F4-CFE5-28E4-2675-AFF01A8A601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88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32102-87AA-62A3-5FCA-F6CD281BC9D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90B42AD-F005-C214-3B37-CAA51CA5D3C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C77CDC9F-130A-FF9A-2E90-EE7DA714CC2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D7625131-FF38-36D3-483C-F3DBFBBD584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011A3F0-F49B-0D39-A76B-2363CF4381F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FF765A8-BD51-A4ED-06ED-D0D0C360A2FD}"/>
              </a:ext>
            </a:extLst>
          </p:cNvPr>
          <p:cNvSpPr>
            <a:spLocks noGrp="1" noChangeArrowheads="1"/>
          </p:cNvSpPr>
          <p:nvPr>
            <p:ph type="body" idx="1"/>
          </p:nvPr>
        </p:nvSpPr>
        <p:spPr>
          <a:xfrm>
            <a:off x="152400" y="4114800"/>
            <a:ext cx="6553200" cy="4876800"/>
          </a:xfrm>
        </p:spPr>
        <p:txBody>
          <a:bodyPr/>
          <a:lstStyle/>
          <a:p>
            <a:pPr algn="l"/>
            <a:r>
              <a:rPr lang="en-US" altLang="en-US" sz="1050" dirty="0"/>
              <a:t>https://www.drjamesdobson.org/blogs/a-wifes-countenance/?utm_campaign=34268089-MandP%20-%20Weekly%20Content&amp;utm_medium=email&amp;_hsenc=p2ANqtz-8LYWcW0YJfCyyg15kkUABdtTR5soq3z0vq82IHLotz2MJaacgvR1G-4Z8JuLtalxeHGYFxkxiQiaM2mZpGvSCXTalcVA&amp;_hsmi=412622585&amp;utm_content=412622585&amp;utm_source=hs_email</a:t>
            </a:r>
          </a:p>
          <a:p>
            <a:pPr algn="l"/>
            <a:endParaRPr lang="en-US" altLang="en-US" sz="1050" dirty="0"/>
          </a:p>
          <a:p>
            <a:pPr algn="l"/>
            <a:r>
              <a:rPr lang="en-US" altLang="en-US" dirty="0"/>
              <a:t>I heard Coach Mac say that, in Minneapolis</a:t>
            </a:r>
          </a:p>
        </p:txBody>
      </p:sp>
      <p:cxnSp>
        <p:nvCxnSpPr>
          <p:cNvPr id="3" name="Straight Connector 2">
            <a:extLst>
              <a:ext uri="{FF2B5EF4-FFF2-40B4-BE49-F238E27FC236}">
                <a16:creationId xmlns:a16="http://schemas.microsoft.com/office/drawing/2014/main" id="{940C959A-F16F-7AA7-5D13-00D9A81E9C9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386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0F6AB-47D6-45F4-97D9-1083DC03D3C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95E32E0-B641-65B6-B8BB-E2D5A80E345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9F355894-99E9-3F51-C4DD-EC98E931536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8A64E2A8-9A48-363F-8702-759D44718E6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B898D4C-6D8F-EC7B-1E32-334F38905B7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FE9DFCB-138C-48BD-B535-4407F4F1FC0A}"/>
              </a:ext>
            </a:extLst>
          </p:cNvPr>
          <p:cNvSpPr>
            <a:spLocks noGrp="1" noChangeArrowheads="1"/>
          </p:cNvSpPr>
          <p:nvPr>
            <p:ph type="body" idx="1"/>
          </p:nvPr>
        </p:nvSpPr>
        <p:spPr>
          <a:xfrm>
            <a:off x="152400" y="4114800"/>
            <a:ext cx="6553200" cy="4876800"/>
          </a:xfrm>
        </p:spPr>
        <p:txBody>
          <a:bodyPr/>
          <a:lstStyle/>
          <a:p>
            <a:pPr algn="l"/>
            <a:r>
              <a:rPr lang="en-US" altLang="en-US" sz="1000" dirty="0"/>
              <a:t>https://www.drjamesdobson.org/blogs/a-wifes-countenance/?utm_campaign=34268089-MandP%20-%20Weekly%20Content&amp;utm_medium=email&amp;_hsenc=p2ANqtz-8LYWcW0YJfCyyg15kkUABdtTR5soq3z0vq82IHLotz2MJaacgvR1G-4Z8JuLtalxeHGYFxkxiQiaM2mZpGvSCXTalcVA&amp;_hsmi=412622585&amp;utm_content=412622585&amp;utm_source=hs_email</a:t>
            </a:r>
          </a:p>
        </p:txBody>
      </p:sp>
      <p:cxnSp>
        <p:nvCxnSpPr>
          <p:cNvPr id="3" name="Straight Connector 2">
            <a:extLst>
              <a:ext uri="{FF2B5EF4-FFF2-40B4-BE49-F238E27FC236}">
                <a16:creationId xmlns:a16="http://schemas.microsoft.com/office/drawing/2014/main" id="{3FD904E3-2182-3013-89E7-B3B017F641E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085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D4DCE-42FB-6A59-B3D2-16D1916B02B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80C8AA8-82B0-06FC-58F3-DBA246BD92F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DA85011D-06DF-3418-0CE9-40241B98307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01D76EB7-B624-9584-2DBE-213952E9FCF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E3C8AAB-EC94-9496-A7F8-8C129DC4652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7179C3F-175A-DD34-96B4-2FD1DC1A6ECC}"/>
              </a:ext>
            </a:extLst>
          </p:cNvPr>
          <p:cNvSpPr>
            <a:spLocks noGrp="1" noChangeArrowheads="1"/>
          </p:cNvSpPr>
          <p:nvPr>
            <p:ph type="body" idx="1"/>
          </p:nvPr>
        </p:nvSpPr>
        <p:spPr>
          <a:xfrm>
            <a:off x="225552" y="4232085"/>
            <a:ext cx="6553200" cy="4876800"/>
          </a:xfrm>
        </p:spPr>
        <p:txBody>
          <a:bodyPr/>
          <a:lstStyle/>
          <a:p>
            <a:pPr algn="l"/>
            <a:r>
              <a:rPr lang="en-US" altLang="en-US" sz="1050" dirty="0"/>
              <a:t>https://www.drjamesdobson.org/blogs/a-wifes-countenance/?utm_campaign=34268089-MandP%20-%20Weekly%20Content&amp;utm_medium=email&amp;_hsenc=p2ANqtz-8LYWcW0YJfCyyg15kkUABdtTR5soq3z0vq82IHLotz2MJaacgvR1G-4Z8JuLtalxeHGYFxkxiQiaM2mZpGvSCXTalcVA&amp;_hsmi=412622585&amp;utm_content=412622585&amp;utm_source=hs_email</a:t>
            </a:r>
          </a:p>
        </p:txBody>
      </p:sp>
      <p:cxnSp>
        <p:nvCxnSpPr>
          <p:cNvPr id="3" name="Straight Connector 2">
            <a:extLst>
              <a:ext uri="{FF2B5EF4-FFF2-40B4-BE49-F238E27FC236}">
                <a16:creationId xmlns:a16="http://schemas.microsoft.com/office/drawing/2014/main" id="{82C7CA0F-1F86-7AB6-12CB-58CFB2675E4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633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BB21D-80FA-0D15-45D3-72A5450F325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9F71C49-DFCB-5729-552F-30B37B4C11B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89EB478C-B060-E4AA-60EB-449DA6FD037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AB81A6A0-4C2C-81F4-4F81-025DB9FC6B3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17E09BC-E535-6F29-2026-C733A445A25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EEACF3D-2A03-638F-388C-E07C0D6EF52C}"/>
              </a:ext>
            </a:extLst>
          </p:cNvPr>
          <p:cNvSpPr>
            <a:spLocks noGrp="1" noChangeArrowheads="1"/>
          </p:cNvSpPr>
          <p:nvPr>
            <p:ph type="body" idx="1"/>
          </p:nvPr>
        </p:nvSpPr>
        <p:spPr>
          <a:xfrm>
            <a:off x="152400" y="4114800"/>
            <a:ext cx="6553200" cy="4876800"/>
          </a:xfrm>
        </p:spPr>
        <p:txBody>
          <a:bodyPr/>
          <a:lstStyle/>
          <a:p>
            <a:pPr algn="l"/>
            <a:r>
              <a:rPr lang="en-US" altLang="en-US" sz="1000" dirty="0"/>
              <a:t>https://www.drjamesdobson.org/marriage-parenting/why-christian-men-need-to-support-their-wives/?utm_campaign=34268089-MandP%20-%20Weekly%20Content&amp;utm_medium=email&amp;_hsenc=p2ANqtz-_7wQ_vVfdrqf2ZURgRVIVoVZ4GmK5p4IHFOs39syRjzIOrTTRTFvauN592uwvR4YVisbN8pjMgtm5cWrhmoq8t3gN49g&amp;_hsmi=412622585&amp;utm_content=412622585&amp;utm_source=hs_email</a:t>
            </a:r>
          </a:p>
        </p:txBody>
      </p:sp>
      <p:cxnSp>
        <p:nvCxnSpPr>
          <p:cNvPr id="3" name="Straight Connector 2">
            <a:extLst>
              <a:ext uri="{FF2B5EF4-FFF2-40B4-BE49-F238E27FC236}">
                <a16:creationId xmlns:a16="http://schemas.microsoft.com/office/drawing/2014/main" id="{F0583057-FEC7-5812-E576-29E9E7EB457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993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00A36-4142-10E7-8AD5-CD7F7E6FC62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B42287B-50FB-9F98-3690-ABCAEE3EB6A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B9327A2E-4335-0A67-9D97-AB1CC006230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9B1F7DDB-8D2A-F7DA-FA2F-13198D0D93C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A2BBC52-BEE8-76BB-993F-EFD46D1B979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CEF96C2-EA45-54B6-D0D2-046A5BADAA4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A779B7D-4E4C-4E09-A111-86A90A474B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431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FF00A-159A-567C-797F-4F99A996026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B81B840-BE1D-2A25-C600-89C5B9201D4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886FACE5-0E36-B26F-4E2D-5D5F0723041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08CC9992-D159-2099-A7AE-359BA02715B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314FF46-8CA4-EC63-B0AF-F000259D48F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9ABF36B-3818-4E70-8974-5F2023BC199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F1B83CC-8B46-3A90-AB8C-A442BBBBAF7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042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020CD-2C57-32E6-2505-EDA1DEF5A2B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EB7CB14-01EA-DEA2-BFF7-C3FD6C8CAF4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927A31D4-1BB1-A6BB-8D45-934949506FA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A56EC768-9BAA-15D2-769C-AA66AC9670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6F0BE16-29C2-1134-F486-CBAA6859ECC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DC6C109-789E-0525-2BB0-A9D3EA17B483}"/>
              </a:ext>
            </a:extLst>
          </p:cNvPr>
          <p:cNvSpPr>
            <a:spLocks noGrp="1" noChangeArrowheads="1"/>
          </p:cNvSpPr>
          <p:nvPr>
            <p:ph type="body" idx="1"/>
          </p:nvPr>
        </p:nvSpPr>
        <p:spPr>
          <a:xfrm>
            <a:off x="152400" y="4114800"/>
            <a:ext cx="6553200" cy="4876800"/>
          </a:xfrm>
        </p:spPr>
        <p:txBody>
          <a:bodyPr/>
          <a:lstStyle/>
          <a:p>
            <a:pPr algn="l"/>
            <a:r>
              <a:rPr lang="en-US" altLang="en-US" dirty="0"/>
              <a:t>https://cdn.bfldr.com/FK28HSHN/at/t4nfh8tghqxzjpf8gzjp5h4v/ddm-mothers-day-horizontal.mp4</a:t>
            </a:r>
          </a:p>
        </p:txBody>
      </p:sp>
      <p:cxnSp>
        <p:nvCxnSpPr>
          <p:cNvPr id="3" name="Straight Connector 2">
            <a:extLst>
              <a:ext uri="{FF2B5EF4-FFF2-40B4-BE49-F238E27FC236}">
                <a16:creationId xmlns:a16="http://schemas.microsoft.com/office/drawing/2014/main" id="{90FBAE2B-4FFB-2747-B03C-22DC3F2347C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67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E628F-9303-136D-A5B0-E87BCA2B320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2010048-6DBB-2F58-0B2A-4B33E232171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8BB43A75-A0A9-CF75-3D3F-369FB77E957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46B3BDB6-687A-50BC-C463-F58C493FCF5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C09D20B-A516-0A9A-1F15-E77805595A8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6E974CC-75BE-AAEC-F37C-C6176372FC4B}"/>
              </a:ext>
            </a:extLst>
          </p:cNvPr>
          <p:cNvSpPr>
            <a:spLocks noGrp="1" noChangeArrowheads="1"/>
          </p:cNvSpPr>
          <p:nvPr>
            <p:ph type="body" idx="1"/>
          </p:nvPr>
        </p:nvSpPr>
        <p:spPr>
          <a:xfrm>
            <a:off x="152400" y="4114800"/>
            <a:ext cx="6553200" cy="4876800"/>
          </a:xfrm>
        </p:spPr>
        <p:txBody>
          <a:bodyPr/>
          <a:lstStyle/>
          <a:p>
            <a:pPr algn="l"/>
            <a:r>
              <a:rPr lang="en-US" altLang="en-US" dirty="0"/>
              <a:t>https://youtu.be/qRWFSr3Sz84</a:t>
            </a:r>
          </a:p>
        </p:txBody>
      </p:sp>
      <p:cxnSp>
        <p:nvCxnSpPr>
          <p:cNvPr id="3" name="Straight Connector 2">
            <a:extLst>
              <a:ext uri="{FF2B5EF4-FFF2-40B4-BE49-F238E27FC236}">
                <a16:creationId xmlns:a16="http://schemas.microsoft.com/office/drawing/2014/main" id="{908EA109-FBE0-CAD3-F5F9-A52FF8E7583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353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46AC5-ABC2-3312-BEAC-9075B7633FB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D98CC4-2F86-71CF-823B-39C81F6A2E6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6D42FD1E-DC36-64E7-49C1-4B633DB961F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ABAA859E-D865-E208-CBE2-D5F2C8D91A5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898D569-FBF4-D6D2-02BC-27586047D7C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AE3906F-7ADB-17B6-A1D9-C1706F390217}"/>
              </a:ext>
            </a:extLst>
          </p:cNvPr>
          <p:cNvSpPr>
            <a:spLocks noGrp="1" noChangeArrowheads="1"/>
          </p:cNvSpPr>
          <p:nvPr>
            <p:ph type="body" idx="1"/>
          </p:nvPr>
        </p:nvSpPr>
        <p:spPr>
          <a:xfrm>
            <a:off x="152400" y="4114800"/>
            <a:ext cx="6553200" cy="4876800"/>
          </a:xfrm>
        </p:spPr>
        <p:txBody>
          <a:bodyPr/>
          <a:lstStyle/>
          <a:p>
            <a:pPr algn="l"/>
            <a:r>
              <a:rPr lang="en-US" altLang="en-US" dirty="0"/>
              <a:t>https://www.drjamesdobson.org/broadcasts/help-for-stressed-out-moms-2/</a:t>
            </a:r>
          </a:p>
        </p:txBody>
      </p:sp>
      <p:cxnSp>
        <p:nvCxnSpPr>
          <p:cNvPr id="3" name="Straight Connector 2">
            <a:extLst>
              <a:ext uri="{FF2B5EF4-FFF2-40B4-BE49-F238E27FC236}">
                <a16:creationId xmlns:a16="http://schemas.microsoft.com/office/drawing/2014/main" id="{09CD0817-9ED4-CC4E-F7C2-73FF9E1E7CE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707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2AB67-53B2-1D43-0E28-36F9E293292F}"/>
            </a:ext>
          </a:extLst>
        </p:cNvPr>
        <p:cNvGrpSpPr/>
        <p:nvPr/>
      </p:nvGrpSpPr>
      <p:grpSpPr>
        <a:xfrm>
          <a:off x="0" y="0"/>
          <a:ext cx="0" cy="0"/>
          <a:chOff x="0" y="0"/>
          <a:chExt cx="0" cy="0"/>
        </a:xfrm>
      </p:grpSpPr>
      <p:sp>
        <p:nvSpPr>
          <p:cNvPr id="15362" name="Rectangle 5">
            <a:extLst>
              <a:ext uri="{FF2B5EF4-FFF2-40B4-BE49-F238E27FC236}">
                <a16:creationId xmlns:a16="http://schemas.microsoft.com/office/drawing/2014/main" id="{B3A342EB-5C66-B577-F49C-A548F91E95D8}"/>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15363" name="Rectangle 6">
            <a:extLst>
              <a:ext uri="{FF2B5EF4-FFF2-40B4-BE49-F238E27FC236}">
                <a16:creationId xmlns:a16="http://schemas.microsoft.com/office/drawing/2014/main" id="{87E83948-ACFC-7AA2-6A01-8F4C1C31AD91}"/>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15364" name="Rectangle 10">
            <a:extLst>
              <a:ext uri="{FF2B5EF4-FFF2-40B4-BE49-F238E27FC236}">
                <a16:creationId xmlns:a16="http://schemas.microsoft.com/office/drawing/2014/main" id="{0C1D6F6B-3FB0-7846-C598-58999D57E6E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A08F8F9F-0E36-4F13-847A-47CD5171E2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5365" name="Rectangle 2">
            <a:extLst>
              <a:ext uri="{FF2B5EF4-FFF2-40B4-BE49-F238E27FC236}">
                <a16:creationId xmlns:a16="http://schemas.microsoft.com/office/drawing/2014/main" id="{3657E6D8-4A4B-4327-5DC8-B4503B0157C7}"/>
              </a:ext>
            </a:extLst>
          </p:cNvPr>
          <p:cNvSpPr>
            <a:spLocks noGrp="1" noRot="1" noChangeAspect="1" noChangeArrowheads="1" noTextEdit="1"/>
          </p:cNvSpPr>
          <p:nvPr>
            <p:ph type="sldImg"/>
          </p:nvPr>
        </p:nvSpPr>
        <p:spPr>
          <a:xfrm>
            <a:off x="68263" y="304800"/>
            <a:ext cx="6772275" cy="3810000"/>
          </a:xfrm>
          <a:ln/>
        </p:spPr>
      </p:sp>
      <p:sp>
        <p:nvSpPr>
          <p:cNvPr id="15366" name="Rectangle 3">
            <a:extLst>
              <a:ext uri="{FF2B5EF4-FFF2-40B4-BE49-F238E27FC236}">
                <a16:creationId xmlns:a16="http://schemas.microsoft.com/office/drawing/2014/main" id="{4E113F49-D106-D21D-120D-ADB16F1E6909}"/>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br>
              <a:rPr lang="en-US" altLang="en-US"/>
            </a:br>
            <a:r>
              <a:rPr lang="en-US" altLang="en-US"/>
              <a:t>source: http://www.jokebuddha.com/Mitzvah#ixzz3CV2cuktD </a:t>
            </a:r>
          </a:p>
          <a:p>
            <a:endParaRPr lang="en-US" altLang="en-US" sz="2000">
              <a:latin typeface="Arial Rounded MT Bold" panose="020F0704030504030204" pitchFamily="34" charset="0"/>
            </a:endParaRPr>
          </a:p>
        </p:txBody>
      </p:sp>
    </p:spTree>
    <p:extLst>
      <p:ext uri="{BB962C8B-B14F-4D97-AF65-F5344CB8AC3E}">
        <p14:creationId xmlns:p14="http://schemas.microsoft.com/office/powerpoint/2010/main" val="3281449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EBA8B-0783-1267-F30E-8D8FF9E15D0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B0151E2-9005-E890-8533-6D7AB6639DB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65F8FA6A-F6F3-0B8A-E16B-DD3301312DC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0BD04782-935B-073B-F503-93F725CF79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89BA2E3-268E-8111-92A2-1E73517FB8F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EAB7A-82C0-A627-7E5A-E1CD46754C12}"/>
              </a:ext>
            </a:extLst>
          </p:cNvPr>
          <p:cNvSpPr>
            <a:spLocks noGrp="1" noChangeArrowheads="1"/>
          </p:cNvSpPr>
          <p:nvPr>
            <p:ph type="body" idx="1"/>
          </p:nvPr>
        </p:nvSpPr>
        <p:spPr>
          <a:xfrm>
            <a:off x="152400" y="4114800"/>
            <a:ext cx="6553200" cy="4876800"/>
          </a:xfrm>
        </p:spPr>
        <p:txBody>
          <a:bodyPr/>
          <a:lstStyle/>
          <a:p>
            <a:pPr algn="l"/>
            <a:r>
              <a:rPr lang="en-US" altLang="en-US" dirty="0"/>
              <a:t>https://cdn.bfldr.com/FK28HSHN/at/87bq94jkmg53k69p8rt64xn5/05042026HELPFORSTRESSEDOUTMOMS.pdf</a:t>
            </a:r>
          </a:p>
        </p:txBody>
      </p:sp>
      <p:cxnSp>
        <p:nvCxnSpPr>
          <p:cNvPr id="3" name="Straight Connector 2">
            <a:extLst>
              <a:ext uri="{FF2B5EF4-FFF2-40B4-BE49-F238E27FC236}">
                <a16:creationId xmlns:a16="http://schemas.microsoft.com/office/drawing/2014/main" id="{438CD32A-34B9-5320-87DA-9658EBFDCA4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311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9F901-70C6-6E85-C63B-A4A8B359B4F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E547E34-D771-23F3-DC17-39255DDFF50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5F160DDB-0A0C-C0E1-CAB0-CA58CE3E7A8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847424B1-A50E-C83E-A093-61A0354AF1D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423DDA3-2FA8-2B5B-9145-CDB27ECDE3B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6E2CE5B-FA27-83A3-4368-895980634462}"/>
              </a:ext>
            </a:extLst>
          </p:cNvPr>
          <p:cNvSpPr>
            <a:spLocks noGrp="1" noChangeArrowheads="1"/>
          </p:cNvSpPr>
          <p:nvPr>
            <p:ph type="body" idx="1"/>
          </p:nvPr>
        </p:nvSpPr>
        <p:spPr>
          <a:xfrm>
            <a:off x="152400" y="4114800"/>
            <a:ext cx="6553200" cy="4876800"/>
          </a:xfrm>
        </p:spPr>
        <p:txBody>
          <a:bodyPr/>
          <a:lstStyle/>
          <a:p>
            <a:pPr algn="l"/>
            <a:r>
              <a:rPr lang="en-US" altLang="en-US" dirty="0"/>
              <a:t>https://cdn.bfldr.com/FK28HSHN/at/87bq94jkmg53k69p8rt64xn5/05042026HELPFORSTRESSEDOUTMOMS.pdf</a:t>
            </a:r>
          </a:p>
        </p:txBody>
      </p:sp>
      <p:cxnSp>
        <p:nvCxnSpPr>
          <p:cNvPr id="3" name="Straight Connector 2">
            <a:extLst>
              <a:ext uri="{FF2B5EF4-FFF2-40B4-BE49-F238E27FC236}">
                <a16:creationId xmlns:a16="http://schemas.microsoft.com/office/drawing/2014/main" id="{BB96E588-56FD-5670-EE8D-50BDAC29C98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170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9C625-EFAE-8435-6E7A-A81D961C811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00091AD-1743-800C-FCA7-F76DC38679C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E5FB61B9-F4AF-822D-A285-DBA44BE0FF6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5C833F5D-AFAF-6181-E469-9112A144CA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8C9EB7D-D2AD-9801-1680-4BB5CE71AF1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3B35880-2E92-9953-925C-E38292E2FF4F}"/>
              </a:ext>
            </a:extLst>
          </p:cNvPr>
          <p:cNvSpPr>
            <a:spLocks noGrp="1" noChangeArrowheads="1"/>
          </p:cNvSpPr>
          <p:nvPr>
            <p:ph type="body" idx="1"/>
          </p:nvPr>
        </p:nvSpPr>
        <p:spPr>
          <a:xfrm>
            <a:off x="152400" y="4114800"/>
            <a:ext cx="6553200" cy="4876800"/>
          </a:xfrm>
        </p:spPr>
        <p:txBody>
          <a:bodyPr/>
          <a:lstStyle/>
          <a:p>
            <a:pPr algn="l"/>
            <a:r>
              <a:rPr lang="en-US" altLang="en-US" dirty="0"/>
              <a:t>https://cdn.bfldr.com/FK28HSHN/at/87bq94jkmg53k69p8rt64xn5/05042026HELPFORSTRESSEDOUTMOMS.pdf</a:t>
            </a:r>
          </a:p>
          <a:p>
            <a:pPr algn="l"/>
            <a:endParaRPr lang="en-US" altLang="en-US" dirty="0"/>
          </a:p>
          <a:p>
            <a:pPr algn="l"/>
            <a:r>
              <a:rPr lang="en-US" dirty="0"/>
              <a:t>And I tell you, the women who are mums at home, when I say that in these seminars, they are so relieved and to just tell them that they are directors of social development. You can see their heads rise and self-esteem just build in them.</a:t>
            </a:r>
            <a:endParaRPr lang="en-US" altLang="en-US" dirty="0"/>
          </a:p>
        </p:txBody>
      </p:sp>
      <p:cxnSp>
        <p:nvCxnSpPr>
          <p:cNvPr id="3" name="Straight Connector 2">
            <a:extLst>
              <a:ext uri="{FF2B5EF4-FFF2-40B4-BE49-F238E27FC236}">
                <a16:creationId xmlns:a16="http://schemas.microsoft.com/office/drawing/2014/main" id="{2CE3204B-2F49-AEE8-D1BB-1C74BA57AC3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084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90D49-A6A5-F0C5-1DCC-8D5BA12ABB5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BE36155-BB49-0202-D117-9A7884D5ACD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BA8EFDB3-3E2F-F4BF-0CB9-B77F95F4ED3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A4ABF03-18F0-A587-A68C-C3105F4B81E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54673FC-1628-20FA-5A68-D17431B7188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F7E55B0-43DB-409D-688B-93BE7EBCD18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FE71E89-B9FF-CBE9-EEE0-D939A7D906E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1416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BCC7C-2468-8C91-D0BC-37CDCCFB785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2AE3548-A443-85E3-7C82-FC1C7D1747C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F0259D95-062D-6131-A32D-EE5053B4612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074FA3BE-139C-FD71-F27C-BE7024E0264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FA0DD76-5005-B527-D46A-D3A03E8D89D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701D647-049F-8B6C-60C3-1B7E33295FE5}"/>
              </a:ext>
            </a:extLst>
          </p:cNvPr>
          <p:cNvSpPr>
            <a:spLocks noGrp="1" noChangeArrowheads="1"/>
          </p:cNvSpPr>
          <p:nvPr>
            <p:ph type="body" idx="1"/>
          </p:nvPr>
        </p:nvSpPr>
        <p:spPr>
          <a:xfrm>
            <a:off x="152400" y="4114800"/>
            <a:ext cx="6553200" cy="4876800"/>
          </a:xfrm>
        </p:spPr>
        <p:txBody>
          <a:bodyPr/>
          <a:lstStyle/>
          <a:p>
            <a:pPr algn="l"/>
            <a:r>
              <a:rPr lang="en-US" altLang="en-US"/>
              <a:t>https://link.join1440.com/view/68ab968ed7432303610d4fafr3bwy.3aqli/de918d7a</a:t>
            </a:r>
            <a:endParaRPr lang="en-US" altLang="en-US" dirty="0"/>
          </a:p>
        </p:txBody>
      </p:sp>
      <p:cxnSp>
        <p:nvCxnSpPr>
          <p:cNvPr id="3" name="Straight Connector 2">
            <a:extLst>
              <a:ext uri="{FF2B5EF4-FFF2-40B4-BE49-F238E27FC236}">
                <a16:creationId xmlns:a16="http://schemas.microsoft.com/office/drawing/2014/main" id="{A63ACC38-3036-063A-A14F-06E833090FA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64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97190-6934-5B14-B1AD-F8C41D1F30F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ACC56ED-757F-59FF-51BF-72B871C006D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AF5EC0DE-D426-F167-CCEC-0B3CC5F591A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69AB0FF1-C5F8-2CD4-5617-5956E750D67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A686294-BEE9-4BAE-FD59-E9CBE396341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A02FED4-695A-4537-BA04-09907FC8CB72}"/>
              </a:ext>
            </a:extLst>
          </p:cNvPr>
          <p:cNvSpPr>
            <a:spLocks noGrp="1" noChangeArrowheads="1"/>
          </p:cNvSpPr>
          <p:nvPr>
            <p:ph type="body" idx="1"/>
          </p:nvPr>
        </p:nvSpPr>
        <p:spPr>
          <a:xfrm>
            <a:off x="152400" y="4114800"/>
            <a:ext cx="6553200" cy="4876800"/>
          </a:xfrm>
        </p:spPr>
        <p:txBody>
          <a:bodyPr/>
          <a:lstStyle/>
          <a:p>
            <a:pPr algn="l"/>
            <a:r>
              <a:rPr lang="en-US" altLang="en-US"/>
              <a:t>https://link.join1440.com/view/68ab968ed7432303610d4fafr3bwy.3aqli/de918d7a</a:t>
            </a:r>
            <a:endParaRPr lang="en-US" altLang="en-US" dirty="0"/>
          </a:p>
        </p:txBody>
      </p:sp>
      <p:cxnSp>
        <p:nvCxnSpPr>
          <p:cNvPr id="3" name="Straight Connector 2">
            <a:extLst>
              <a:ext uri="{FF2B5EF4-FFF2-40B4-BE49-F238E27FC236}">
                <a16:creationId xmlns:a16="http://schemas.microsoft.com/office/drawing/2014/main" id="{33A04CF4-C24F-39F9-A8E3-D867D94A3D9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2004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48E50-DBE6-9D33-A4B4-813E7A98DCB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9B7D31C-2948-E5C6-7AF7-E8F1BC082A4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8F4DCE69-D363-182B-89B2-A6ECFD51E2A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14A3CDBC-7F90-B5FB-E7F0-E041C0EC6B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C8F907E-00D8-094E-41DE-D4909C6D164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9CFCCF5-69C1-B4F3-E3D8-000234E6A19C}"/>
              </a:ext>
            </a:extLst>
          </p:cNvPr>
          <p:cNvSpPr>
            <a:spLocks noGrp="1" noChangeArrowheads="1"/>
          </p:cNvSpPr>
          <p:nvPr>
            <p:ph type="body" idx="1"/>
          </p:nvPr>
        </p:nvSpPr>
        <p:spPr>
          <a:xfrm>
            <a:off x="152400" y="4114800"/>
            <a:ext cx="6553200" cy="4876800"/>
          </a:xfrm>
        </p:spPr>
        <p:txBody>
          <a:bodyPr/>
          <a:lstStyle/>
          <a:p>
            <a:pPr algn="l"/>
            <a:r>
              <a:rPr lang="en-US" altLang="en-US"/>
              <a:t>https://link.join1440.com/view/68ab968ed7432303610d4fafr3bwy.3aqli/de918d7a</a:t>
            </a:r>
            <a:endParaRPr lang="en-US" altLang="en-US" dirty="0"/>
          </a:p>
        </p:txBody>
      </p:sp>
      <p:cxnSp>
        <p:nvCxnSpPr>
          <p:cNvPr id="3" name="Straight Connector 2">
            <a:extLst>
              <a:ext uri="{FF2B5EF4-FFF2-40B4-BE49-F238E27FC236}">
                <a16:creationId xmlns:a16="http://schemas.microsoft.com/office/drawing/2014/main" id="{346BD129-54F0-989D-4C4D-3E5D72C5E11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8568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AF387-D5BA-BF22-13EB-023A31F03D6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B4E60EC-8E3B-FF40-2B09-59E4088DD8A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D1D96B6D-03CE-4CFB-C749-23C01386026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8D29C48D-5DAD-CDA8-E3A7-A0388986C07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6214B9F-FD08-F0ED-F8F6-D2813183402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D3D64D5-13DE-3288-DF28-0B5D23800873}"/>
              </a:ext>
            </a:extLst>
          </p:cNvPr>
          <p:cNvSpPr>
            <a:spLocks noGrp="1" noChangeArrowheads="1"/>
          </p:cNvSpPr>
          <p:nvPr>
            <p:ph type="body" idx="1"/>
          </p:nvPr>
        </p:nvSpPr>
        <p:spPr>
          <a:xfrm>
            <a:off x="152400" y="4114800"/>
            <a:ext cx="6553200" cy="4876800"/>
          </a:xfrm>
        </p:spPr>
        <p:txBody>
          <a:bodyPr/>
          <a:lstStyle/>
          <a:p>
            <a:pPr algn="l"/>
            <a:r>
              <a:rPr lang="en-US" altLang="en-US"/>
              <a:t>https://link.join1440.com/view/68ab968ed7432303610d4fafr3bwy.3aqli/de918d7a</a:t>
            </a:r>
            <a:endParaRPr lang="en-US" altLang="en-US" dirty="0"/>
          </a:p>
        </p:txBody>
      </p:sp>
      <p:cxnSp>
        <p:nvCxnSpPr>
          <p:cNvPr id="3" name="Straight Connector 2">
            <a:extLst>
              <a:ext uri="{FF2B5EF4-FFF2-40B4-BE49-F238E27FC236}">
                <a16:creationId xmlns:a16="http://schemas.microsoft.com/office/drawing/2014/main" id="{738E2143-7842-1323-B99F-059B71E4161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4365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47060-C8F9-D28F-8E8C-642233C3853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31C8037-3BD0-F51B-DC76-BD9BF2D0280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D3C3CDEC-1E76-3E90-5366-4E056B9FE4F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C23664E4-96ED-56D1-AAE6-4F481C184B0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9312005-3FC5-8DAA-B391-EBC47AF1059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C6EEF35-2D25-5F12-EE3A-4D4FC718FE25}"/>
              </a:ext>
            </a:extLst>
          </p:cNvPr>
          <p:cNvSpPr>
            <a:spLocks noGrp="1" noChangeArrowheads="1"/>
          </p:cNvSpPr>
          <p:nvPr>
            <p:ph type="body" idx="1"/>
          </p:nvPr>
        </p:nvSpPr>
        <p:spPr>
          <a:xfrm>
            <a:off x="152400" y="4114800"/>
            <a:ext cx="6553200" cy="4876800"/>
          </a:xfrm>
        </p:spPr>
        <p:txBody>
          <a:bodyPr/>
          <a:lstStyle/>
          <a:p>
            <a:pPr algn="l"/>
            <a:r>
              <a:rPr lang="en-US" altLang="en-US"/>
              <a:t>https://link.join1440.com/view/68ab968ed7432303610d4fafr3bwy.3aqli/de918d7a</a:t>
            </a:r>
            <a:endParaRPr lang="en-US" altLang="en-US" dirty="0"/>
          </a:p>
        </p:txBody>
      </p:sp>
      <p:cxnSp>
        <p:nvCxnSpPr>
          <p:cNvPr id="3" name="Straight Connector 2">
            <a:extLst>
              <a:ext uri="{FF2B5EF4-FFF2-40B4-BE49-F238E27FC236}">
                <a16:creationId xmlns:a16="http://schemas.microsoft.com/office/drawing/2014/main" id="{F01C4B76-1C5C-71F3-7783-0248D40AC29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53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E3F76-69AC-C166-F6D4-F4614175E81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D756FF1-B0F4-6134-7016-514BD2FFD14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B1235626-B6EB-F21C-20F4-D90F7E2DAAD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A13A364E-4903-F50D-D60E-E13FB8BD382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DB5E5D2-E9D6-BC80-B3FE-B73A79C8052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781FA30-7A8A-BC69-DE41-5770AA41837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20C738F-AC54-A1F6-C5E6-D81A5BA00F2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861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06BCA-CE18-D5FE-41A1-9616D79F9490}"/>
            </a:ext>
          </a:extLst>
        </p:cNvPr>
        <p:cNvGrpSpPr/>
        <p:nvPr/>
      </p:nvGrpSpPr>
      <p:grpSpPr>
        <a:xfrm>
          <a:off x="0" y="0"/>
          <a:ext cx="0" cy="0"/>
          <a:chOff x="0" y="0"/>
          <a:chExt cx="0" cy="0"/>
        </a:xfrm>
      </p:grpSpPr>
      <p:sp>
        <p:nvSpPr>
          <p:cNvPr id="15362" name="Rectangle 5">
            <a:extLst>
              <a:ext uri="{FF2B5EF4-FFF2-40B4-BE49-F238E27FC236}">
                <a16:creationId xmlns:a16="http://schemas.microsoft.com/office/drawing/2014/main" id="{D78C594E-B446-62B2-9479-E5BB256FCB08}"/>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15363" name="Rectangle 6">
            <a:extLst>
              <a:ext uri="{FF2B5EF4-FFF2-40B4-BE49-F238E27FC236}">
                <a16:creationId xmlns:a16="http://schemas.microsoft.com/office/drawing/2014/main" id="{AE047B1F-D949-E7D6-DB8D-476D2566FDA0}"/>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15364" name="Rectangle 10">
            <a:extLst>
              <a:ext uri="{FF2B5EF4-FFF2-40B4-BE49-F238E27FC236}">
                <a16:creationId xmlns:a16="http://schemas.microsoft.com/office/drawing/2014/main" id="{E0138D54-0F0F-FD33-CB84-4C16FA97261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A08F8F9F-0E36-4F13-847A-47CD5171E2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5365" name="Rectangle 2">
            <a:extLst>
              <a:ext uri="{FF2B5EF4-FFF2-40B4-BE49-F238E27FC236}">
                <a16:creationId xmlns:a16="http://schemas.microsoft.com/office/drawing/2014/main" id="{FCFB1D5D-9D31-145C-4316-6292FC9C3693}"/>
              </a:ext>
            </a:extLst>
          </p:cNvPr>
          <p:cNvSpPr>
            <a:spLocks noGrp="1" noRot="1" noChangeAspect="1" noChangeArrowheads="1" noTextEdit="1"/>
          </p:cNvSpPr>
          <p:nvPr>
            <p:ph type="sldImg"/>
          </p:nvPr>
        </p:nvSpPr>
        <p:spPr>
          <a:xfrm>
            <a:off x="68263" y="304800"/>
            <a:ext cx="6772275" cy="3810000"/>
          </a:xfrm>
          <a:ln/>
        </p:spPr>
      </p:sp>
      <p:sp>
        <p:nvSpPr>
          <p:cNvPr id="15366" name="Rectangle 3">
            <a:extLst>
              <a:ext uri="{FF2B5EF4-FFF2-40B4-BE49-F238E27FC236}">
                <a16:creationId xmlns:a16="http://schemas.microsoft.com/office/drawing/2014/main" id="{BE69FDB3-C8FE-4271-18AA-E459E2AA9EDD}"/>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br>
              <a:rPr lang="en-US" altLang="en-US"/>
            </a:br>
            <a:r>
              <a:rPr lang="en-US" altLang="en-US"/>
              <a:t>source: http://www.jokebuddha.com/Mitzvah#ixzz3CV2cuktD </a:t>
            </a:r>
          </a:p>
          <a:p>
            <a:endParaRPr lang="en-US" altLang="en-US" sz="2000">
              <a:latin typeface="Arial Rounded MT Bold" panose="020F0704030504030204" pitchFamily="34" charset="0"/>
            </a:endParaRPr>
          </a:p>
        </p:txBody>
      </p:sp>
    </p:spTree>
    <p:extLst>
      <p:ext uri="{BB962C8B-B14F-4D97-AF65-F5344CB8AC3E}">
        <p14:creationId xmlns:p14="http://schemas.microsoft.com/office/powerpoint/2010/main" val="4831386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5C636-7933-D6DD-61D0-7CF13F8D3E7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2C2455B-73AD-A7D3-49F4-BE97452B005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58654F88-E211-95A7-041A-D521A066545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EF4148DC-D037-76BA-30E2-B6C3F529AE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1F6D85C-1E02-8890-D08C-94993F3E061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F5F6F09-048C-C75A-B8E9-706AFC45B86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2B341C7-80F0-F1CD-5B7A-606E07E0E65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0949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7C57F-E1D1-E006-E22D-629D291678C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23CDB48-625D-0CB5-0F74-D11BDDC1E45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F03D3D7F-9B42-081E-5E26-1D0C3ABE275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C90FAF33-9153-1616-0545-BCA99AC5483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1625417-EBD9-301B-1985-F778D754608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691976F-4C32-A708-BDE1-5720F04AE13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A9680A2-B33C-15BF-EB74-FCFD3F18F00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5949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9133F-1A04-E583-6F9E-4975583DF46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584B45C-AFA3-1FAA-EB85-EF6E5499106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AFD2894C-0168-8C48-FCC1-2F0B33D98E0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318BC1CB-BB88-1DE9-77CD-B81CBEE068D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1DA2247-27A4-09F5-6017-10172437BD4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1EE7B8F-1B8B-A1E8-1DB8-60191DE1AA8F}"/>
              </a:ext>
            </a:extLst>
          </p:cNvPr>
          <p:cNvSpPr>
            <a:spLocks noGrp="1" noChangeArrowheads="1"/>
          </p:cNvSpPr>
          <p:nvPr>
            <p:ph type="body" idx="1"/>
          </p:nvPr>
        </p:nvSpPr>
        <p:spPr>
          <a:xfrm>
            <a:off x="152400" y="4114800"/>
            <a:ext cx="6553200" cy="4876800"/>
          </a:xfrm>
        </p:spPr>
        <p:txBody>
          <a:bodyPr/>
          <a:lstStyle/>
          <a:p>
            <a:pPr algn="l"/>
            <a:r>
              <a:rPr lang="en-US" altLang="en-US" dirty="0"/>
              <a:t>https://www.worthynews.com/114068-u-s-debt-surpasses-entire-economy-raising-alarms-over-fiscal-future</a:t>
            </a:r>
          </a:p>
        </p:txBody>
      </p:sp>
      <p:cxnSp>
        <p:nvCxnSpPr>
          <p:cNvPr id="3" name="Straight Connector 2">
            <a:extLst>
              <a:ext uri="{FF2B5EF4-FFF2-40B4-BE49-F238E27FC236}">
                <a16:creationId xmlns:a16="http://schemas.microsoft.com/office/drawing/2014/main" id="{3721BC78-4251-C7ED-3FD5-FDEAEDEFF74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4673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101AD-411F-748D-1591-B5265DBD775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CFB5D64-8B81-6C58-243D-7A2287665A5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E987AA26-E7FD-86E7-6422-5D83AD38876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5DA9CFDE-4752-8945-A2BF-40255E5282A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740905A-18EC-1D9F-C512-39A20246FAB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C7ABA9F-AC83-B6D4-3C9B-F9A772D5B1E3}"/>
              </a:ext>
            </a:extLst>
          </p:cNvPr>
          <p:cNvSpPr>
            <a:spLocks noGrp="1" noChangeArrowheads="1"/>
          </p:cNvSpPr>
          <p:nvPr>
            <p:ph type="body" idx="1"/>
          </p:nvPr>
        </p:nvSpPr>
        <p:spPr>
          <a:xfrm>
            <a:off x="152400" y="4114800"/>
            <a:ext cx="6553200" cy="4876800"/>
          </a:xfrm>
        </p:spPr>
        <p:txBody>
          <a:bodyPr/>
          <a:lstStyle/>
          <a:p>
            <a:pPr algn="l"/>
            <a:r>
              <a:rPr lang="en-US" altLang="en-US" dirty="0"/>
              <a:t>https://messaging-custom-newsletters.nytimes.com/dynamic/render?abVariantId=0&amp;campaign_id=9&amp;emc=edit_nn_20260508&amp;instance_id=175295&amp;isViewInBrowser=true&amp;nl=the-morning&amp;paid_regi=0&amp;productCode=NN&amp;regi_id=35997600&amp;segment_id=219547&amp;sendId=219547&amp;uri=nyt://newsletter/71c45b7e-1c97-5ede-81ad-ac50e06bc3f3&amp;user_id=0c340ef4a0010f69a562b70ff5e66878</a:t>
            </a:r>
          </a:p>
        </p:txBody>
      </p:sp>
      <p:cxnSp>
        <p:nvCxnSpPr>
          <p:cNvPr id="3" name="Straight Connector 2">
            <a:extLst>
              <a:ext uri="{FF2B5EF4-FFF2-40B4-BE49-F238E27FC236}">
                <a16:creationId xmlns:a16="http://schemas.microsoft.com/office/drawing/2014/main" id="{9536B339-9FF3-0809-E2CF-2F5AC17EAD7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1879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ABCB9-B31E-A4DB-9A18-590E7A45F7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D03EF94-6B07-00B2-81EC-4DA31ACD31D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FEF16CA2-B044-28F7-AE47-61FB35DF092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EC6507C5-9304-21FD-3C3E-27BD4B0C52C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45A4590-B91F-A385-893D-49E1CBF740A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3B48B3E-7004-9C9D-6CCA-DFD467DC6354}"/>
              </a:ext>
            </a:extLst>
          </p:cNvPr>
          <p:cNvSpPr>
            <a:spLocks noGrp="1" noChangeArrowheads="1"/>
          </p:cNvSpPr>
          <p:nvPr>
            <p:ph type="body" idx="1"/>
          </p:nvPr>
        </p:nvSpPr>
        <p:spPr>
          <a:xfrm>
            <a:off x="152400" y="4114800"/>
            <a:ext cx="6553200" cy="4876800"/>
          </a:xfrm>
        </p:spPr>
        <p:txBody>
          <a:bodyPr/>
          <a:lstStyle/>
          <a:p>
            <a:pPr algn="l"/>
            <a:r>
              <a:rPr lang="en-US" altLang="en-US" dirty="0"/>
              <a:t>https://messaging-custom-newsletters.nytimes.com/dynamic/render?abVariantId=0&amp;campaign_id=9&amp;emc=edit_nn_20260508&amp;instance_id=175295&amp;isViewInBrowser=true&amp;nl=the-morning&amp;paid_regi=0&amp;productCode=NN&amp;regi_id=35997600&amp;segment_id=219547&amp;sendId=219547&amp;uri=nyt://newsletter/71c45b7e-1c97-5ede-81ad-ac50e06bc3f3&amp;user_id=0c340ef4a0010f69a562b70ff5e66878</a:t>
            </a:r>
          </a:p>
        </p:txBody>
      </p:sp>
      <p:cxnSp>
        <p:nvCxnSpPr>
          <p:cNvPr id="3" name="Straight Connector 2">
            <a:extLst>
              <a:ext uri="{FF2B5EF4-FFF2-40B4-BE49-F238E27FC236}">
                <a16:creationId xmlns:a16="http://schemas.microsoft.com/office/drawing/2014/main" id="{F54C758E-DF2C-85DC-D6A5-96ECFA3D11A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9193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C8736-F81A-9391-01C0-1FC64FFB72D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9F5CED2-3B14-32BF-4644-6FB1FB9B181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F19E6A35-06EF-4564-8D78-9B92B80EB76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5364C3B9-C9AF-92A7-5098-1DA2F7E162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6FE1CA3-FF9D-7836-B313-1B79C841941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2F5EC06-164C-E336-953F-6DC1EDC237A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E69D97B-89CE-ADCF-8078-FB06B10B256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6191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852E4-E591-2950-A7EE-B25A0E798A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60A3AC3-19BA-5D47-0B83-061669C1D2E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F77FE9E2-0194-E016-B062-0F09BE0ED90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ACCF677C-1906-3480-0FD7-75EDA69D6CF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8C16726-2B10-E95F-F20C-E9D285169E9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94A7B4D-E619-2B59-1032-F455A6331F3F}"/>
              </a:ext>
            </a:extLst>
          </p:cNvPr>
          <p:cNvSpPr>
            <a:spLocks noGrp="1" noChangeArrowheads="1"/>
          </p:cNvSpPr>
          <p:nvPr>
            <p:ph type="body" idx="1"/>
          </p:nvPr>
        </p:nvSpPr>
        <p:spPr>
          <a:xfrm>
            <a:off x="152400" y="4114800"/>
            <a:ext cx="6553200" cy="4876800"/>
          </a:xfrm>
        </p:spPr>
        <p:txBody>
          <a:bodyPr/>
          <a:lstStyle/>
          <a:p>
            <a:pPr algn="l"/>
            <a:r>
              <a:rPr lang="en-US" altLang="en-US" dirty="0"/>
              <a:t>https://allisraelnews.com/pulitzer-prize-winning-gaza-photo-award-prompts-scrutiny-over-media-imagery-and-context?utm_source=convertkit&amp;utm_medium=email&amp;utm_campaign=Will%20ending%20US%20military%20aid%20make%20Israel%20stronger%20or%20more%20vulnerable%3F%20-%2021670872</a:t>
            </a:r>
          </a:p>
        </p:txBody>
      </p:sp>
      <p:cxnSp>
        <p:nvCxnSpPr>
          <p:cNvPr id="3" name="Straight Connector 2">
            <a:extLst>
              <a:ext uri="{FF2B5EF4-FFF2-40B4-BE49-F238E27FC236}">
                <a16:creationId xmlns:a16="http://schemas.microsoft.com/office/drawing/2014/main" id="{D587CCDC-FBB6-658F-19BD-0E1183F70F9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648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B064-B861-064F-DB78-70753B94CF1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6D2E912-E6DB-67B8-89D6-C0BB2435DFE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46399CD9-79D8-B571-7EFE-71A49CD095F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9CF88105-5513-4EB4-A550-9A2AF01C22F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5CE9D31-3BCF-4262-8A99-D2B5CA91466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7603B3D-982B-FD5F-D624-67A1A361903D}"/>
              </a:ext>
            </a:extLst>
          </p:cNvPr>
          <p:cNvSpPr>
            <a:spLocks noGrp="1" noChangeArrowheads="1"/>
          </p:cNvSpPr>
          <p:nvPr>
            <p:ph type="body" idx="1"/>
          </p:nvPr>
        </p:nvSpPr>
        <p:spPr>
          <a:xfrm>
            <a:off x="152400" y="4114800"/>
            <a:ext cx="6553200" cy="4876800"/>
          </a:xfrm>
        </p:spPr>
        <p:txBody>
          <a:bodyPr/>
          <a:lstStyle/>
          <a:p>
            <a:pPr algn="l"/>
            <a:r>
              <a:rPr lang="en-US" altLang="en-US" sz="1050" dirty="0"/>
              <a:t>https://allisraelnews.com/pulitzer-prize-winning-gaza-photo-award-prompts-scrutiny-over-media-imagery-and-context?utm_source=convertkit&amp;utm_medium=email&amp;utm_campaign=Will%20ending%20US%20military%20aid%20make%20Israel%20stronger%20or%20more%20vulnerable%3F%20-%2021670872</a:t>
            </a:r>
          </a:p>
        </p:txBody>
      </p:sp>
      <p:cxnSp>
        <p:nvCxnSpPr>
          <p:cNvPr id="3" name="Straight Connector 2">
            <a:extLst>
              <a:ext uri="{FF2B5EF4-FFF2-40B4-BE49-F238E27FC236}">
                <a16:creationId xmlns:a16="http://schemas.microsoft.com/office/drawing/2014/main" id="{6F37B9AB-0626-0F26-1263-FC62DB3727E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516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C630E-BF50-0BE5-CCF6-74D3BDEAC61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402D4C3-DFE9-6E17-BCBB-927659DD422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901C0922-1C8A-BED6-2433-18C78AF0A01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2CCFEEE9-C431-91C5-2083-1265B558E41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6289E91-FDAF-A7CE-B310-813E7C8AC48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45C1885-DC56-CD7C-56E4-10F8A78A602B}"/>
              </a:ext>
            </a:extLst>
          </p:cNvPr>
          <p:cNvSpPr>
            <a:spLocks noGrp="1" noChangeArrowheads="1"/>
          </p:cNvSpPr>
          <p:nvPr>
            <p:ph type="body" idx="1"/>
          </p:nvPr>
        </p:nvSpPr>
        <p:spPr>
          <a:xfrm>
            <a:off x="152400" y="4114800"/>
            <a:ext cx="6553200" cy="4876800"/>
          </a:xfrm>
        </p:spPr>
        <p:txBody>
          <a:bodyPr/>
          <a:lstStyle/>
          <a:p>
            <a:pPr algn="l"/>
            <a:r>
              <a:rPr lang="en-US" altLang="en-US" sz="1050" dirty="0"/>
              <a:t>https://allisraelnews.com/pulitzer-prize-winning-gaza-photo-award-prompts-scrutiny-over-media-imagery-and-context?utm_source=convertkit&amp;utm_medium=email&amp;utm_campaign=Will%20ending%20US%20military%20aid%20make%20Israel%20stronger%20or%20more%20vulnerable%3F%20-%2021670872</a:t>
            </a:r>
          </a:p>
        </p:txBody>
      </p:sp>
      <p:cxnSp>
        <p:nvCxnSpPr>
          <p:cNvPr id="3" name="Straight Connector 2">
            <a:extLst>
              <a:ext uri="{FF2B5EF4-FFF2-40B4-BE49-F238E27FC236}">
                <a16:creationId xmlns:a16="http://schemas.microsoft.com/office/drawing/2014/main" id="{0D3E84E8-3B6B-8E63-7674-A195E0C341C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9930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91D98-8E4B-81EA-DC86-563A4577AEB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F75FC1A-1156-2B19-1C93-4F5FC284C6A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AAD149AB-ED84-2C3B-71C2-17779451018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7C1DADA9-7E59-BE5D-C1B8-C53A0ED29AD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2644491-3A12-0929-4661-65249C7BEC6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F7C2B6E-F20D-ED5C-B19C-559DE808645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7195710-248B-CC22-E17A-C0715AAFAD6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896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14E4C-A727-D9E5-47B5-0CA61712B8A2}"/>
            </a:ext>
          </a:extLst>
        </p:cNvPr>
        <p:cNvGrpSpPr/>
        <p:nvPr/>
      </p:nvGrpSpPr>
      <p:grpSpPr>
        <a:xfrm>
          <a:off x="0" y="0"/>
          <a:ext cx="0" cy="0"/>
          <a:chOff x="0" y="0"/>
          <a:chExt cx="0" cy="0"/>
        </a:xfrm>
      </p:grpSpPr>
      <p:sp>
        <p:nvSpPr>
          <p:cNvPr id="15362" name="Rectangle 5">
            <a:extLst>
              <a:ext uri="{FF2B5EF4-FFF2-40B4-BE49-F238E27FC236}">
                <a16:creationId xmlns:a16="http://schemas.microsoft.com/office/drawing/2014/main" id="{44F4DF6C-00C4-DA27-E040-6B54D9C8533B}"/>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15363" name="Rectangle 6">
            <a:extLst>
              <a:ext uri="{FF2B5EF4-FFF2-40B4-BE49-F238E27FC236}">
                <a16:creationId xmlns:a16="http://schemas.microsoft.com/office/drawing/2014/main" id="{D09C4D08-3648-608A-0446-9873F933401C}"/>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15364" name="Rectangle 10">
            <a:extLst>
              <a:ext uri="{FF2B5EF4-FFF2-40B4-BE49-F238E27FC236}">
                <a16:creationId xmlns:a16="http://schemas.microsoft.com/office/drawing/2014/main" id="{4DBC846E-CB6F-D415-2D64-9CD71B3419B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A08F8F9F-0E36-4F13-847A-47CD5171E2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5365" name="Rectangle 2">
            <a:extLst>
              <a:ext uri="{FF2B5EF4-FFF2-40B4-BE49-F238E27FC236}">
                <a16:creationId xmlns:a16="http://schemas.microsoft.com/office/drawing/2014/main" id="{13F13316-C659-35F0-523A-5C564565DF27}"/>
              </a:ext>
            </a:extLst>
          </p:cNvPr>
          <p:cNvSpPr>
            <a:spLocks noGrp="1" noRot="1" noChangeAspect="1" noChangeArrowheads="1" noTextEdit="1"/>
          </p:cNvSpPr>
          <p:nvPr>
            <p:ph type="sldImg"/>
          </p:nvPr>
        </p:nvSpPr>
        <p:spPr>
          <a:xfrm>
            <a:off x="68263" y="304800"/>
            <a:ext cx="6772275" cy="3810000"/>
          </a:xfrm>
          <a:ln/>
        </p:spPr>
      </p:sp>
      <p:sp>
        <p:nvSpPr>
          <p:cNvPr id="15366" name="Rectangle 3">
            <a:extLst>
              <a:ext uri="{FF2B5EF4-FFF2-40B4-BE49-F238E27FC236}">
                <a16:creationId xmlns:a16="http://schemas.microsoft.com/office/drawing/2014/main" id="{9DEEFCFA-48E6-4C57-4923-42186C69609E}"/>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br>
              <a:rPr lang="en-US" altLang="en-US"/>
            </a:br>
            <a:r>
              <a:rPr lang="en-US" altLang="en-US"/>
              <a:t>source: http://www.jokebuddha.com/Mitzvah#ixzz3CV2cuktD </a:t>
            </a:r>
          </a:p>
          <a:p>
            <a:endParaRPr lang="en-US" altLang="en-US" sz="2000">
              <a:latin typeface="Arial Rounded MT Bold" panose="020F0704030504030204" pitchFamily="34" charset="0"/>
            </a:endParaRPr>
          </a:p>
        </p:txBody>
      </p:sp>
    </p:spTree>
    <p:extLst>
      <p:ext uri="{BB962C8B-B14F-4D97-AF65-F5344CB8AC3E}">
        <p14:creationId xmlns:p14="http://schemas.microsoft.com/office/powerpoint/2010/main" val="41058933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A7F60-12A1-7775-CB4F-3147CCE08F6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DDE4557-0554-A468-6E45-0A7BBB7A2D3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3AA1FB21-B9CA-481C-6DB5-6CDF91C1CDB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738649E5-B8F9-B40C-73F6-6AC759987B3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3F5A636-C867-F2E0-180C-FF33C2FE510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95C1011-9797-A5DD-003E-56516F06753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EF1E90E-0FC2-5EC4-5679-19299C0B14B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1038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FE898-F73A-7F3D-D3FA-FC6430933A8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660A20B-651A-5091-9B95-A4A36617D38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A9B6DCAD-2E13-2F25-6FC6-1CB512F8619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3CEEFD21-1B29-D1F6-FC96-3AAF702E834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647791B-AA0B-3DF2-8FA7-0869C0EA6E4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6C93698-6B48-9166-996E-368B770E44D1}"/>
              </a:ext>
            </a:extLst>
          </p:cNvPr>
          <p:cNvSpPr>
            <a:spLocks noGrp="1" noChangeArrowheads="1"/>
          </p:cNvSpPr>
          <p:nvPr>
            <p:ph type="body" idx="1"/>
          </p:nvPr>
        </p:nvSpPr>
        <p:spPr>
          <a:xfrm>
            <a:off x="152400" y="4114800"/>
            <a:ext cx="6553200" cy="4876800"/>
          </a:xfrm>
        </p:spPr>
        <p:txBody>
          <a:bodyPr/>
          <a:lstStyle/>
          <a:p>
            <a:pPr algn="l"/>
            <a:r>
              <a:rPr lang="en-US" altLang="en-US" dirty="0"/>
              <a:t>https://allisraelnews.com/jerusalem-gay-pride-parade-will-end-at-knesset-for-1st-time-in-over-a-decade?utm_source=convertkit&amp;utm_medium=email&amp;utm_campaign=Will%20ending%20US%20military%20aid%20make%20Israel%20stronger%20or%20more%20vulnerable%3F%20-%2021670872</a:t>
            </a:r>
          </a:p>
        </p:txBody>
      </p:sp>
      <p:cxnSp>
        <p:nvCxnSpPr>
          <p:cNvPr id="3" name="Straight Connector 2">
            <a:extLst>
              <a:ext uri="{FF2B5EF4-FFF2-40B4-BE49-F238E27FC236}">
                <a16:creationId xmlns:a16="http://schemas.microsoft.com/office/drawing/2014/main" id="{61A6E16E-E1D2-5B7E-73CC-7CD68A2287B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5545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C6DB0-4668-947D-BCEA-4CA5D52863F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648A54-2C35-2D06-C172-F8926E55800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7527EB58-1FB4-51CE-3414-4B559316FA6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25A1B761-E650-2BDA-BE62-2543003EA8F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FA4028C-B039-5BAB-DFAD-E3558F8E8E4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8D23474-EB01-DBB2-C449-3C56FA724336}"/>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https://allisraelnews.com/jerusalem-gay-pride-parade-will-end-at-knesset-for-1st-time-in-over-a-decade?utm_source=convertkit&amp;utm_medium=email&amp;utm_campaign=Will%20ending%20US%20military%20aid%20make%20Israel%20stronger%20or%20more%20vulnerable%3F%20-%2021670872</a:t>
            </a:r>
          </a:p>
          <a:p>
            <a:pPr algn="l"/>
            <a:endParaRPr lang="en-US" altLang="en-US" dirty="0"/>
          </a:p>
        </p:txBody>
      </p:sp>
      <p:cxnSp>
        <p:nvCxnSpPr>
          <p:cNvPr id="3" name="Straight Connector 2">
            <a:extLst>
              <a:ext uri="{FF2B5EF4-FFF2-40B4-BE49-F238E27FC236}">
                <a16:creationId xmlns:a16="http://schemas.microsoft.com/office/drawing/2014/main" id="{01DBCD8E-C425-FB58-1F20-C792D41A523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7691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ABCB9-B31E-A4DB-9A18-590E7A45F7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D03EF94-6B07-00B2-81EC-4DA31ACD31D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EF16CA2-B044-28F7-AE47-61FB35DF092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C6507C5-9304-21FD-3C3E-27BD4B0C52C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45A4590-B91F-A385-893D-49E1CBF740A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3B48B3E-7004-9C9D-6CCA-DFD467DC6354}"/>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hlinkClick r:id="rId3"/>
              </a:rPr>
              <a:t>https://www.ganjingworld.com/article/1i37rfm1r406vPwKhi2HmBpHL1on1c</a:t>
            </a:r>
            <a:endParaRPr lang="en-US" sz="2000" dirty="0">
              <a:solidFill>
                <a:schemeClr val="tx1"/>
              </a:solidFill>
              <a:latin typeface="Arial Rounded MT Bold" panose="020F0704030504030204" pitchFamily="34" charset="0"/>
            </a:endParaRPr>
          </a:p>
          <a:p>
            <a:pPr algn="l"/>
            <a:endParaRPr lang="en-US" altLang="en-US" dirty="0"/>
          </a:p>
        </p:txBody>
      </p:sp>
      <p:cxnSp>
        <p:nvCxnSpPr>
          <p:cNvPr id="3" name="Straight Connector 2">
            <a:extLst>
              <a:ext uri="{FF2B5EF4-FFF2-40B4-BE49-F238E27FC236}">
                <a16:creationId xmlns:a16="http://schemas.microsoft.com/office/drawing/2014/main" id="{F54C758E-DF2C-85DC-D6A5-96ECFA3D11A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4722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D6DF-C507-03DA-DC0B-C33EC0A1E35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633B734-4848-760F-E5C3-3B4C353FC81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56EEBAF-048E-0575-FFBA-02A4EDAC2A5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9CD0ED5F-EECD-3C82-036E-08446A5CBF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FD4ADBA-13F1-175B-0508-1BC3CAE1C34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975B604-DC85-4465-2C9D-1D3ADBC1039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071DFE6-C951-B4B4-FDB3-43D416C8A53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7849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E47EF-D9C5-B7D0-5922-0BD7ADAB9AA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CB9CE4E-BF6E-D24E-1F23-6F9B6167425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E99EF3F-8B56-B398-21DF-E6921031092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7892853-BD7D-5D06-A933-D9946B5E1BF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231109B-0F5F-0984-CD1F-95E0C18C959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D81FE43-1134-F86D-7A48-ABAE5C017AA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34D5305-765F-15AB-6FEB-BAB7EF0C4A9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9510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B62CA-E217-ADC7-1951-0568AE92D4D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4B1EA6C-6CD3-AD53-9852-70BC8E20DA7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C7CD528-326A-5DBF-57EF-83B1645E1D8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FEAC1CD6-AB68-D231-DCB0-D9EBE8B605A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02F51E0-CF51-51DA-C713-CC9927FC300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D0B9367-92BC-7F4D-76EE-C519C4D02C30}"/>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hlinkClick r:id="rId3"/>
              </a:rPr>
              <a:t>https://www.ganjingworld.com/article/1i37rfm1r406vPwKhi2HmBpHL1on1c</a:t>
            </a:r>
            <a:endParaRPr lang="en-US" sz="2000" dirty="0">
              <a:solidFill>
                <a:schemeClr val="tx1"/>
              </a:solidFill>
              <a:latin typeface="Arial Rounded MT Bold" panose="020F0704030504030204" pitchFamily="34" charset="0"/>
            </a:endParaRPr>
          </a:p>
          <a:p>
            <a:pPr algn="l"/>
            <a:endParaRPr lang="en-US" altLang="en-US" dirty="0"/>
          </a:p>
        </p:txBody>
      </p:sp>
      <p:cxnSp>
        <p:nvCxnSpPr>
          <p:cNvPr id="3" name="Straight Connector 2">
            <a:extLst>
              <a:ext uri="{FF2B5EF4-FFF2-40B4-BE49-F238E27FC236}">
                <a16:creationId xmlns:a16="http://schemas.microsoft.com/office/drawing/2014/main" id="{E97A3F1C-0BF6-791D-3CAA-5B2D27B0F76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054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CC268-761A-A6EC-28A5-0C37366C417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1DBCDD9-0E95-F78A-CEDC-6B0DE606365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184F97F1-9146-5213-2A62-507E6EEDB57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4C43179B-873F-FC84-AC91-CD2DCDB76AC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78A5E78-3B40-04BD-8F62-DE75DAC647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B687E75-81BF-C688-0C66-7C2A8B3C802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93DD630-65A3-5217-B96F-C3417C69DF5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8230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58F02-0896-DBDE-D306-06DF9A44C18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A1BA8E9-283A-96D4-D0F7-D50DC6A2F7C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0707B461-B8BD-D93C-61ED-91EB0EB6A11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6704B92B-EE54-D6E8-476C-8BA97AFF5F8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9D558C0-A6D9-F248-80F3-E58C042DAF8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148791A-5A38-D51E-306A-79AF35C87462}"/>
              </a:ext>
            </a:extLst>
          </p:cNvPr>
          <p:cNvSpPr>
            <a:spLocks noGrp="1" noChangeArrowheads="1"/>
          </p:cNvSpPr>
          <p:nvPr>
            <p:ph type="body" idx="1"/>
          </p:nvPr>
        </p:nvSpPr>
        <p:spPr>
          <a:xfrm>
            <a:off x="152400" y="4114800"/>
            <a:ext cx="6553200" cy="4876800"/>
          </a:xfrm>
        </p:spPr>
        <p:txBody>
          <a:bodyPr/>
          <a:lstStyle/>
          <a:p>
            <a:pPr algn="l"/>
            <a:r>
              <a:rPr lang="en-US" altLang="en-US" dirty="0"/>
              <a:t>https://www.jfeed.com/news-world/trump-national-shabbat-proclamation</a:t>
            </a:r>
          </a:p>
        </p:txBody>
      </p:sp>
      <p:cxnSp>
        <p:nvCxnSpPr>
          <p:cNvPr id="3" name="Straight Connector 2">
            <a:extLst>
              <a:ext uri="{FF2B5EF4-FFF2-40B4-BE49-F238E27FC236}">
                <a16:creationId xmlns:a16="http://schemas.microsoft.com/office/drawing/2014/main" id="{62434690-EE93-8F42-E41D-DAAB3FCAD4F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7683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383F-CED4-E82D-DB6F-2BD56D11510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D58B630-F02E-BCA0-3470-817688FACCD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B762DCE2-7F9E-6F37-8DAD-E44324EE40F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FEA570D0-7EA5-2B40-130D-2EBE51539D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735E7E5-0B08-F7AA-0EC4-57D72BC448D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F0B22BF-B626-3A8B-3509-D60C718B48CB}"/>
              </a:ext>
            </a:extLst>
          </p:cNvPr>
          <p:cNvSpPr>
            <a:spLocks noGrp="1" noChangeArrowheads="1"/>
          </p:cNvSpPr>
          <p:nvPr>
            <p:ph type="body" idx="1"/>
          </p:nvPr>
        </p:nvSpPr>
        <p:spPr>
          <a:xfrm>
            <a:off x="152400" y="4114800"/>
            <a:ext cx="6553200" cy="4876800"/>
          </a:xfrm>
        </p:spPr>
        <p:txBody>
          <a:bodyPr/>
          <a:lstStyle/>
          <a:p>
            <a:pPr algn="l"/>
            <a:r>
              <a:rPr lang="en-US" altLang="en-US" dirty="0"/>
              <a:t>https://allisraelnews.com/trump-proclaims-national-sabbath-to-honor-jewish-american-heritage-month?utm_source=convertkit&amp;utm_medium=email&amp;utm_campaign=Trump%20downplays%20Iranian%20fire%20at%20US%20ships,%20UAE%20as%20Project%20Freedom%20erodes%20Hormuz%20blockade%20-%2021642607</a:t>
            </a:r>
          </a:p>
        </p:txBody>
      </p:sp>
      <p:cxnSp>
        <p:nvCxnSpPr>
          <p:cNvPr id="3" name="Straight Connector 2">
            <a:extLst>
              <a:ext uri="{FF2B5EF4-FFF2-40B4-BE49-F238E27FC236}">
                <a16:creationId xmlns:a16="http://schemas.microsoft.com/office/drawing/2014/main" id="{49D7EE05-823A-C6A4-A08C-E0771B2A134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097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DDD4D-E0DF-7E68-BBCC-61D47F0F03E8}"/>
            </a:ext>
          </a:extLst>
        </p:cNvPr>
        <p:cNvGrpSpPr/>
        <p:nvPr/>
      </p:nvGrpSpPr>
      <p:grpSpPr>
        <a:xfrm>
          <a:off x="0" y="0"/>
          <a:ext cx="0" cy="0"/>
          <a:chOff x="0" y="0"/>
          <a:chExt cx="0" cy="0"/>
        </a:xfrm>
      </p:grpSpPr>
      <p:sp>
        <p:nvSpPr>
          <p:cNvPr id="15362" name="Rectangle 5">
            <a:extLst>
              <a:ext uri="{FF2B5EF4-FFF2-40B4-BE49-F238E27FC236}">
                <a16:creationId xmlns:a16="http://schemas.microsoft.com/office/drawing/2014/main" id="{AAE8DBD7-BB13-47C5-B9BD-B72172218647}"/>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Bar Mitzvah = Parental Release</a:t>
            </a:r>
          </a:p>
        </p:txBody>
      </p:sp>
      <p:sp>
        <p:nvSpPr>
          <p:cNvPr id="15363" name="Rectangle 6">
            <a:extLst>
              <a:ext uri="{FF2B5EF4-FFF2-40B4-BE49-F238E27FC236}">
                <a16:creationId xmlns:a16="http://schemas.microsoft.com/office/drawing/2014/main" id="{3B46570D-4150-B0F1-3DBC-6BBD7B4E727C}"/>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May 9, 2026 5786</a:t>
            </a:r>
          </a:p>
        </p:txBody>
      </p:sp>
      <p:sp>
        <p:nvSpPr>
          <p:cNvPr id="15364" name="Rectangle 10">
            <a:extLst>
              <a:ext uri="{FF2B5EF4-FFF2-40B4-BE49-F238E27FC236}">
                <a16:creationId xmlns:a16="http://schemas.microsoft.com/office/drawing/2014/main" id="{4B821693-8837-D103-A25C-AAAA7AAAAFC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4000">
                <a:solidFill>
                  <a:schemeClr val="bg1"/>
                </a:solidFill>
                <a:latin typeface="r"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A08F8F9F-0E36-4F13-847A-47CD5171E2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5365" name="Rectangle 2">
            <a:extLst>
              <a:ext uri="{FF2B5EF4-FFF2-40B4-BE49-F238E27FC236}">
                <a16:creationId xmlns:a16="http://schemas.microsoft.com/office/drawing/2014/main" id="{00BA8F64-D326-DA5E-A538-B474E6F61D34}"/>
              </a:ext>
            </a:extLst>
          </p:cNvPr>
          <p:cNvSpPr>
            <a:spLocks noGrp="1" noRot="1" noChangeAspect="1" noChangeArrowheads="1" noTextEdit="1"/>
          </p:cNvSpPr>
          <p:nvPr>
            <p:ph type="sldImg"/>
          </p:nvPr>
        </p:nvSpPr>
        <p:spPr>
          <a:xfrm>
            <a:off x="68263" y="304800"/>
            <a:ext cx="6772275" cy="3810000"/>
          </a:xfrm>
          <a:ln/>
        </p:spPr>
      </p:sp>
      <p:sp>
        <p:nvSpPr>
          <p:cNvPr id="15366" name="Rectangle 3">
            <a:extLst>
              <a:ext uri="{FF2B5EF4-FFF2-40B4-BE49-F238E27FC236}">
                <a16:creationId xmlns:a16="http://schemas.microsoft.com/office/drawing/2014/main" id="{F7CACD39-561D-0AC5-F682-72F779641E41}"/>
              </a:ext>
            </a:extLst>
          </p:cNvPr>
          <p:cNvSpPr>
            <a:spLocks noGrp="1" noChangeArrowheads="1"/>
          </p:cNvSpPr>
          <p:nvPr>
            <p:ph type="body" idx="1"/>
          </p:nvPr>
        </p:nvSpPr>
        <p:spPr>
          <a:xfrm>
            <a:off x="152400" y="4114800"/>
            <a:ext cx="6553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br>
              <a:rPr lang="en-US" altLang="en-US"/>
            </a:br>
            <a:r>
              <a:rPr lang="en-US" altLang="en-US"/>
              <a:t>source: http://www.jokebuddha.com/Mitzvah#ixzz3CV2cuktD </a:t>
            </a:r>
          </a:p>
          <a:p>
            <a:endParaRPr lang="en-US" altLang="en-US" sz="2000">
              <a:latin typeface="Arial Rounded MT Bold" panose="020F0704030504030204" pitchFamily="34" charset="0"/>
            </a:endParaRPr>
          </a:p>
        </p:txBody>
      </p:sp>
    </p:spTree>
    <p:extLst>
      <p:ext uri="{BB962C8B-B14F-4D97-AF65-F5344CB8AC3E}">
        <p14:creationId xmlns:p14="http://schemas.microsoft.com/office/powerpoint/2010/main" val="26265865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21D86-9971-775B-1BAA-FA742D3C50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27DC8FB-81A6-FA16-9120-79FF12F3994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4C9D47EC-D885-E29F-204D-0580DDD0F11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7E6F5DC2-A481-8A13-5D68-7D1968E3466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CCF32D2-A04C-038C-4C18-9B2CAC42BC2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085E8CC-838B-E4EA-1744-7048861C65CF}"/>
              </a:ext>
            </a:extLst>
          </p:cNvPr>
          <p:cNvSpPr>
            <a:spLocks noGrp="1" noChangeArrowheads="1"/>
          </p:cNvSpPr>
          <p:nvPr>
            <p:ph type="body" idx="1"/>
          </p:nvPr>
        </p:nvSpPr>
        <p:spPr>
          <a:xfrm>
            <a:off x="152400" y="4114800"/>
            <a:ext cx="6553200" cy="4876800"/>
          </a:xfrm>
        </p:spPr>
        <p:txBody>
          <a:bodyPr/>
          <a:lstStyle/>
          <a:p>
            <a:pPr algn="l"/>
            <a:r>
              <a:rPr lang="en-US" altLang="en-US" dirty="0"/>
              <a:t>https://allisraelnews.com/trump-proclaims-national-sabbath-to-honor-jewish-american-heritage-month?utm_source=convertkit&amp;utm_medium=email&amp;utm_campaign=Trump%20downplays%20Iranian%20fire%20at%20US%20ships,%20UAE%20as%20Project%20Freedom%20erodes%20Hormuz%20blockade%20-%2021642607</a:t>
            </a:r>
          </a:p>
        </p:txBody>
      </p:sp>
      <p:cxnSp>
        <p:nvCxnSpPr>
          <p:cNvPr id="3" name="Straight Connector 2">
            <a:extLst>
              <a:ext uri="{FF2B5EF4-FFF2-40B4-BE49-F238E27FC236}">
                <a16:creationId xmlns:a16="http://schemas.microsoft.com/office/drawing/2014/main" id="{5FF04C92-E587-C8D0-AC62-0148868994D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318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AAB93-85BD-3287-8CE6-197F9326560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A2D38A1-6523-0168-0068-9A742AC6F08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D700BC70-CF3D-0178-4752-F5C8D7668AC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CD4BF65C-A434-35AE-BE65-046CE733A31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4C6A998-9B97-FF24-2CDD-A609D80E4AF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35A24D7-9755-F4DE-B546-A1A9E892EFBE}"/>
              </a:ext>
            </a:extLst>
          </p:cNvPr>
          <p:cNvSpPr>
            <a:spLocks noGrp="1" noChangeArrowheads="1"/>
          </p:cNvSpPr>
          <p:nvPr>
            <p:ph type="body" idx="1"/>
          </p:nvPr>
        </p:nvSpPr>
        <p:spPr>
          <a:xfrm>
            <a:off x="152400" y="4114800"/>
            <a:ext cx="6553200" cy="4876800"/>
          </a:xfrm>
        </p:spPr>
        <p:txBody>
          <a:bodyPr/>
          <a:lstStyle/>
          <a:p>
            <a:pPr algn="l"/>
            <a:r>
              <a:rPr lang="en-US" altLang="en-US" dirty="0"/>
              <a:t>Story that on YK he called for a collection!!</a:t>
            </a:r>
          </a:p>
        </p:txBody>
      </p:sp>
      <p:cxnSp>
        <p:nvCxnSpPr>
          <p:cNvPr id="3" name="Straight Connector 2">
            <a:extLst>
              <a:ext uri="{FF2B5EF4-FFF2-40B4-BE49-F238E27FC236}">
                <a16:creationId xmlns:a16="http://schemas.microsoft.com/office/drawing/2014/main" id="{3FE7808B-56DB-940D-62B9-5390A68517D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8696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5A484-EC15-DF18-35C8-E32D842E5E3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ABEF2C7-9DF9-6860-4B8E-7EB506BCAF9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0CC59D50-6612-55BB-D64F-0029EF4F205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21EC7896-AE7F-5D38-959F-7B486CF5924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5E12FDC-A602-7EAA-94A5-8221CFF2FD3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970B164-6C6E-986B-5209-79AC6C43647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1F254D9-9926-4572-9A5B-0A4ACACD9FF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2097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2FFE5-4E74-AFBA-D311-2F0D27AF83E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1DCA0B6-D440-4BB2-C19C-FDBFA9579D0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60D73414-B4BA-4B5E-D985-E60069E4358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DDCD916E-2832-DFFE-2890-C1731582325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304A888-7E7A-96B8-D98D-A037A255C72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2DBEA4D-1451-8BCD-023B-5DA29409EE2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0C350FD-5713-A8B0-AA6C-7094AA57AC7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2743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FC493-E4D9-16A0-F05F-5570D183223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A98CB58-9813-9A50-A8AD-10DBD67958F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85E2D6D-AA5C-FCBB-3A04-7D38286B94D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899E18D-E097-771C-BFC7-811FB949F61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2F2D7E8-5B36-167B-0FF7-9A1AACCE876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EB6C5C6-7E88-72C8-252E-46123B89C9D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DD6B737-25D4-68D5-F62F-C104CFCBE5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2071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C27F3-BDD7-CD3D-68DE-0D209136776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8658BC-E724-6D79-2DCE-BCA3D24441B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FC6F25A7-1C49-BC16-1E76-827E74F801E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966A064D-7DF6-9B3F-387D-354B1AD7CFA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A6BD13F-2E08-08C8-DD42-DD7CAE9DF7A0}"/>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6E7BECE6-0822-E935-5FB7-313AD6E7E94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6E7B0D9-83FF-07F4-E667-B17AFC3E085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0442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B2A8A-991E-A3CA-409D-6A01F6D3C0D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CF2B280-518A-1536-6450-4911CA47C47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8251E6AF-BAD3-2516-9D69-0A0631EA575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589AA0F8-32B4-963D-29A0-B0D3C22B48A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8518C3-91F1-8534-DF15-1D63C363CE0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4AED047-CEFA-5748-E5FB-E5E8053A1DB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E7B90DB-6B36-946D-FA43-BADA1B9DEC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0235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1A2CD-EEC6-0E4B-7203-1D592C1429D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75312E7-3E84-9255-6E6B-B926CD168D8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334E9B03-C0E5-8925-CB3F-1AB330117DA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BD431BB7-84A9-3F84-4B00-7DD9E6C251A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5D548ED-7BBB-95CB-2781-DEBF42213F7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8638D23-4B73-AA03-41C4-EB2FB40D541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AF87B2B-B986-96CD-D924-5B06E120EB1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4641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B26B0-2BB9-879C-4F5D-24E45631320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4680BFD-7007-5AF2-2937-613A411411C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900107E3-049F-77E3-AE72-885DE3FFCDF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072DB583-76F4-FD74-C991-65A32F2FDF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7E66BAD-6D68-7DD3-B546-FB7E1C3143E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4252431-C5FC-5942-A087-98F47D24351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2CB0065-D527-E8FC-3536-D3F5211AB8D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0822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E31BD-70BA-70C8-EF08-555F5FBC6ED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E2F7E0D-98FF-67AF-597E-82E49D2EE99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AFE9C380-A11A-BB45-93CD-702DD3FDCB2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D4813B7A-625D-29A5-0DD7-9D5272ED628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D40DA06-F49A-3643-4855-01F804C2F83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A01C102-B492-EDAE-AD4F-2118BE6B1532}"/>
              </a:ext>
            </a:extLst>
          </p:cNvPr>
          <p:cNvSpPr>
            <a:spLocks noGrp="1" noChangeArrowheads="1"/>
          </p:cNvSpPr>
          <p:nvPr>
            <p:ph type="body" idx="1"/>
          </p:nvPr>
        </p:nvSpPr>
        <p:spPr>
          <a:xfrm>
            <a:off x="152400" y="4114800"/>
            <a:ext cx="6553200" cy="4876800"/>
          </a:xfrm>
        </p:spPr>
        <p:txBody>
          <a:bodyPr/>
          <a:lstStyle/>
          <a:p>
            <a:pPr algn="l"/>
            <a:r>
              <a:rPr lang="en-US" altLang="en-US" sz="2000" b="0" i="0" kern="1200" dirty="0">
                <a:solidFill>
                  <a:schemeClr val="tx1"/>
                </a:solidFill>
                <a:effectLst/>
                <a:latin typeface="Arial Rounded MT Bold" pitchFamily="34" charset="0"/>
                <a:ea typeface="+mn-ea"/>
                <a:cs typeface="Arial" charset="0"/>
              </a:rPr>
              <a:t>The expression goes back to the 4</a:t>
            </a:r>
            <a:r>
              <a:rPr lang="en-US" altLang="en-US" sz="2000" b="0" i="0" kern="1200" baseline="30000" dirty="0">
                <a:solidFill>
                  <a:schemeClr val="tx1"/>
                </a:solidFill>
                <a:effectLst/>
                <a:latin typeface="Arial Rounded MT Bold" pitchFamily="34" charset="0"/>
                <a:ea typeface="+mn-ea"/>
                <a:cs typeface="Arial" charset="0"/>
              </a:rPr>
              <a:t>th</a:t>
            </a:r>
            <a:r>
              <a:rPr lang="en-US" altLang="en-US" sz="2000" b="0" i="0" kern="1200" dirty="0">
                <a:solidFill>
                  <a:schemeClr val="tx1"/>
                </a:solidFill>
                <a:effectLst/>
                <a:latin typeface="Arial Rounded MT Bold" pitchFamily="34" charset="0"/>
                <a:ea typeface="+mn-ea"/>
                <a:cs typeface="Arial" charset="0"/>
              </a:rPr>
              <a:t> C, 300’s, in a book called the </a:t>
            </a:r>
            <a:r>
              <a:rPr lang="en-US" sz="2000" b="0" i="0" kern="1200" dirty="0">
                <a:solidFill>
                  <a:schemeClr val="tx1"/>
                </a:solidFill>
                <a:effectLst/>
                <a:latin typeface="Arial Rounded MT Bold" pitchFamily="34" charset="0"/>
                <a:ea typeface="+mn-ea"/>
                <a:cs typeface="Arial" charset="0"/>
              </a:rPr>
              <a:t>Midrash Rabbah, where Rabbi Shimon bar Tzadok stated: A person must care for his son until 13 years. After that, he should say, “Blessed are you L‑</a:t>
            </a:r>
            <a:r>
              <a:rPr lang="en-US" sz="2000" b="0" i="0" kern="1200" dirty="0" err="1">
                <a:solidFill>
                  <a:schemeClr val="tx1"/>
                </a:solidFill>
                <a:effectLst/>
                <a:latin typeface="Arial Rounded MT Bold" pitchFamily="34" charset="0"/>
                <a:ea typeface="+mn-ea"/>
                <a:cs typeface="Arial" charset="0"/>
              </a:rPr>
              <a:t>rd</a:t>
            </a:r>
            <a:r>
              <a:rPr lang="en-US" sz="2000" b="0" i="0" kern="1200" dirty="0">
                <a:solidFill>
                  <a:schemeClr val="tx1"/>
                </a:solidFill>
                <a:effectLst/>
                <a:latin typeface="Arial Rounded MT Bold" pitchFamily="34" charset="0"/>
                <a:ea typeface="+mn-ea"/>
                <a:cs typeface="Arial" charset="0"/>
              </a:rPr>
              <a:t> our </a:t>
            </a:r>
            <a:r>
              <a:rPr lang="en-US" u="sng" dirty="0"/>
              <a:t>G‑d</a:t>
            </a:r>
            <a:r>
              <a:rPr lang="en-US" sz="2000" b="0" i="0" kern="1200" dirty="0">
                <a:solidFill>
                  <a:schemeClr val="tx1"/>
                </a:solidFill>
                <a:effectLst/>
                <a:latin typeface="Arial Rounded MT Bold" pitchFamily="34" charset="0"/>
                <a:ea typeface="+mn-ea"/>
                <a:cs typeface="Arial" charset="0"/>
              </a:rPr>
              <a:t>, King of the universe, who has released me from the punishment of this [boy].”</a:t>
            </a:r>
            <a:endParaRPr lang="en-US" sz="2000" b="0" i="0" u="none" strike="noStrike" kern="1200" baseline="30000" dirty="0">
              <a:solidFill>
                <a:schemeClr val="tx1"/>
              </a:solidFill>
              <a:effectLst/>
              <a:latin typeface="Arial Rounded MT Bold" pitchFamily="34" charset="0"/>
              <a:ea typeface="+mn-ea"/>
              <a:cs typeface="Arial" charset="0"/>
            </a:endParaRPr>
          </a:p>
          <a:p>
            <a:r>
              <a:rPr lang="en-US" altLang="en-US" sz="1200" dirty="0">
                <a:hlinkClick r:id="rId3"/>
              </a:rPr>
              <a:t>https://www.chabad.org/library/article_cdo/aid/4007906/jewish/Baruch-Shepetarani-The-Bar-Mitzvah-Boys-Fathers-Blessing.htm</a:t>
            </a:r>
            <a:endParaRPr lang="en-US" altLang="en-US" sz="1200" dirty="0"/>
          </a:p>
          <a:p>
            <a:r>
              <a:rPr lang="en-US" altLang="en-US" dirty="0"/>
              <a:t>Supposed that by age 13 the difference between Yaakov and Esav were apparent.  Ber Gen 25.27 </a:t>
            </a:r>
          </a:p>
          <a:p>
            <a:r>
              <a:rPr lang="en-US" dirty="0"/>
              <a:t>It is a form of “letting go,” in which children are becoming their own persons and must make their own moral judgments. </a:t>
            </a:r>
            <a:endParaRPr lang="en-US" altLang="en-US" dirty="0"/>
          </a:p>
        </p:txBody>
      </p:sp>
      <p:cxnSp>
        <p:nvCxnSpPr>
          <p:cNvPr id="3" name="Straight Connector 2">
            <a:extLst>
              <a:ext uri="{FF2B5EF4-FFF2-40B4-BE49-F238E27FC236}">
                <a16:creationId xmlns:a16="http://schemas.microsoft.com/office/drawing/2014/main" id="{1B13A762-0D06-23E8-0483-4B2D922BFEF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91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765C9-45C6-FDC2-0D15-DA2C4D93217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BB2FD41-A620-A76F-BBA9-0EDD987885A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7E781645-D5B2-378A-9446-524B5E9FFBB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303E6375-CB22-585C-A975-53BB4ED715E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6DBB391-AF58-475B-0836-05B95A2A476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C145B25-D71E-F815-5855-2AC6B25EA11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0A8C1B6-CC05-78DE-EED9-E4535C33640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3249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E0313-0254-A157-D7AA-F4B79018831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A850EEE-BAFA-1DA8-2FAC-3F02254418B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Bar Mitzvah = Parental Release</a:t>
            </a:r>
          </a:p>
        </p:txBody>
      </p:sp>
      <p:sp>
        <p:nvSpPr>
          <p:cNvPr id="5" name="Rectangle 3">
            <a:extLst>
              <a:ext uri="{FF2B5EF4-FFF2-40B4-BE49-F238E27FC236}">
                <a16:creationId xmlns:a16="http://schemas.microsoft.com/office/drawing/2014/main" id="{AB8411D8-F6C6-D56B-59B8-5FBCD894C0B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9, 2026 5786</a:t>
            </a:r>
          </a:p>
        </p:txBody>
      </p:sp>
      <p:sp>
        <p:nvSpPr>
          <p:cNvPr id="6" name="Rectangle 7">
            <a:extLst>
              <a:ext uri="{FF2B5EF4-FFF2-40B4-BE49-F238E27FC236}">
                <a16:creationId xmlns:a16="http://schemas.microsoft.com/office/drawing/2014/main" id="{AF21B3B9-08AF-FB60-5FD5-2047116E570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61D90B2-FD11-4491-598E-FF58A5315C9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5B550FA-F659-4DB7-5FF0-A8D9F071465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2D4DAFC-6150-B902-476F-94E34068AB4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126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BE259236-E8AC-F8DA-7738-6FF1A90351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722BEA3-C28F-B6FD-F402-652B14902A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5F61284-88BE-0F50-144E-912A92AF6C4B}"/>
              </a:ext>
            </a:extLst>
          </p:cNvPr>
          <p:cNvSpPr>
            <a:spLocks noGrp="1" noChangeArrowheads="1"/>
          </p:cNvSpPr>
          <p:nvPr>
            <p:ph type="sldNum" sz="quarter" idx="12"/>
          </p:nvPr>
        </p:nvSpPr>
        <p:spPr>
          <a:ln/>
        </p:spPr>
        <p:txBody>
          <a:bodyPr/>
          <a:lstStyle>
            <a:lvl1pPr>
              <a:defRPr/>
            </a:lvl1pPr>
          </a:lstStyle>
          <a:p>
            <a:pPr>
              <a:defRPr/>
            </a:pPr>
            <a:fld id="{BC5086D4-59B2-4A71-B8B6-07C1CDB8F451}" type="slidenum">
              <a:rPr lang="en-US" altLang="en-US"/>
              <a:pPr>
                <a:defRPr/>
              </a:pPr>
              <a:t>‹#›</a:t>
            </a:fld>
            <a:endParaRPr lang="en-US" altLang="en-US"/>
          </a:p>
        </p:txBody>
      </p:sp>
    </p:spTree>
    <p:extLst>
      <p:ext uri="{BB962C8B-B14F-4D97-AF65-F5344CB8AC3E}">
        <p14:creationId xmlns:p14="http://schemas.microsoft.com/office/powerpoint/2010/main" val="818429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945743-154B-3A10-A3BE-02EAA2E421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8AEE398-4922-977F-BF00-C7B9FC87F6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495308F-EF79-9A30-7A26-EC2AFDB820B7}"/>
              </a:ext>
            </a:extLst>
          </p:cNvPr>
          <p:cNvSpPr>
            <a:spLocks noGrp="1" noChangeArrowheads="1"/>
          </p:cNvSpPr>
          <p:nvPr>
            <p:ph type="sldNum" sz="quarter" idx="12"/>
          </p:nvPr>
        </p:nvSpPr>
        <p:spPr>
          <a:ln/>
        </p:spPr>
        <p:txBody>
          <a:bodyPr/>
          <a:lstStyle>
            <a:lvl1pPr>
              <a:defRPr/>
            </a:lvl1pPr>
          </a:lstStyle>
          <a:p>
            <a:pPr>
              <a:defRPr/>
            </a:pPr>
            <a:fld id="{B0324B30-20FD-4127-9471-F7744DA9BA8D}" type="slidenum">
              <a:rPr lang="en-US" altLang="en-US"/>
              <a:pPr>
                <a:defRPr/>
              </a:pPr>
              <a:t>‹#›</a:t>
            </a:fld>
            <a:endParaRPr lang="en-US" altLang="en-US"/>
          </a:p>
        </p:txBody>
      </p:sp>
    </p:spTree>
    <p:extLst>
      <p:ext uri="{BB962C8B-B14F-4D97-AF65-F5344CB8AC3E}">
        <p14:creationId xmlns:p14="http://schemas.microsoft.com/office/powerpoint/2010/main" val="4133438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DE34F439-CE95-100A-D276-B1C56E6CCC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776F994-B678-C4F6-C969-4F9196435A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5C0D54E-8B5A-BBA3-4F96-FCB49169F944}"/>
              </a:ext>
            </a:extLst>
          </p:cNvPr>
          <p:cNvSpPr>
            <a:spLocks noGrp="1" noChangeArrowheads="1"/>
          </p:cNvSpPr>
          <p:nvPr>
            <p:ph type="sldNum" sz="quarter" idx="12"/>
          </p:nvPr>
        </p:nvSpPr>
        <p:spPr>
          <a:ln/>
        </p:spPr>
        <p:txBody>
          <a:bodyPr/>
          <a:lstStyle>
            <a:lvl1pPr>
              <a:defRPr/>
            </a:lvl1pPr>
          </a:lstStyle>
          <a:p>
            <a:pPr>
              <a:defRPr/>
            </a:pPr>
            <a:fld id="{72EC8D08-1D43-41C6-8AF5-6FE1B49BA000}" type="slidenum">
              <a:rPr lang="en-US" altLang="en-US"/>
              <a:pPr>
                <a:defRPr/>
              </a:pPr>
              <a:t>‹#›</a:t>
            </a:fld>
            <a:endParaRPr lang="en-US" altLang="en-US"/>
          </a:p>
        </p:txBody>
      </p:sp>
    </p:spTree>
    <p:extLst>
      <p:ext uri="{BB962C8B-B14F-4D97-AF65-F5344CB8AC3E}">
        <p14:creationId xmlns:p14="http://schemas.microsoft.com/office/powerpoint/2010/main" val="2762933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1F63F66-9732-943C-E7FB-DF76A97524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F76A910-3AD1-607C-B965-CC46AE46EC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36EDC1C-42E6-3CEB-72C8-86A18D000B5D}"/>
              </a:ext>
            </a:extLst>
          </p:cNvPr>
          <p:cNvSpPr>
            <a:spLocks noGrp="1" noChangeArrowheads="1"/>
          </p:cNvSpPr>
          <p:nvPr>
            <p:ph type="sldNum" sz="quarter" idx="12"/>
          </p:nvPr>
        </p:nvSpPr>
        <p:spPr>
          <a:ln/>
        </p:spPr>
        <p:txBody>
          <a:bodyPr/>
          <a:lstStyle>
            <a:lvl1pPr>
              <a:defRPr/>
            </a:lvl1pPr>
          </a:lstStyle>
          <a:p>
            <a:pPr>
              <a:defRPr/>
            </a:pPr>
            <a:fld id="{27EA6239-F332-4A26-8636-0B0DF88EE144}" type="slidenum">
              <a:rPr lang="en-US" altLang="en-US"/>
              <a:pPr>
                <a:defRPr/>
              </a:pPr>
              <a:t>‹#›</a:t>
            </a:fld>
            <a:endParaRPr lang="en-US" altLang="en-US"/>
          </a:p>
        </p:txBody>
      </p:sp>
    </p:spTree>
    <p:extLst>
      <p:ext uri="{BB962C8B-B14F-4D97-AF65-F5344CB8AC3E}">
        <p14:creationId xmlns:p14="http://schemas.microsoft.com/office/powerpoint/2010/main" val="551025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AE5D24D-573E-2D50-31D5-46D03B47D6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BC80F2D-9F4B-ECA9-D9A6-62AF23A612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8A4F39A4-567F-3D04-7288-F8C1335B47EC}"/>
              </a:ext>
            </a:extLst>
          </p:cNvPr>
          <p:cNvSpPr>
            <a:spLocks noGrp="1" noChangeArrowheads="1"/>
          </p:cNvSpPr>
          <p:nvPr>
            <p:ph type="sldNum" sz="quarter" idx="12"/>
          </p:nvPr>
        </p:nvSpPr>
        <p:spPr>
          <a:ln/>
        </p:spPr>
        <p:txBody>
          <a:bodyPr/>
          <a:lstStyle>
            <a:lvl1pPr>
              <a:defRPr/>
            </a:lvl1pPr>
          </a:lstStyle>
          <a:p>
            <a:pPr>
              <a:defRPr/>
            </a:pPr>
            <a:fld id="{1428EAEA-ECF9-416D-B867-24A8E027CBBD}" type="slidenum">
              <a:rPr lang="en-US" altLang="en-US"/>
              <a:pPr>
                <a:defRPr/>
              </a:pPr>
              <a:t>‹#›</a:t>
            </a:fld>
            <a:endParaRPr lang="en-US" altLang="en-US"/>
          </a:p>
        </p:txBody>
      </p:sp>
    </p:spTree>
    <p:extLst>
      <p:ext uri="{BB962C8B-B14F-4D97-AF65-F5344CB8AC3E}">
        <p14:creationId xmlns:p14="http://schemas.microsoft.com/office/powerpoint/2010/main" val="948399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FE7A595-BCF4-CD17-B3D2-229B907F07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74DF6A7-71AE-DCB1-907C-EFF8F282AF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B20B2C5-DF0F-087F-BBFE-976CC2254274}"/>
              </a:ext>
            </a:extLst>
          </p:cNvPr>
          <p:cNvSpPr>
            <a:spLocks noGrp="1" noChangeArrowheads="1"/>
          </p:cNvSpPr>
          <p:nvPr>
            <p:ph type="sldNum" sz="quarter" idx="12"/>
          </p:nvPr>
        </p:nvSpPr>
        <p:spPr>
          <a:ln/>
        </p:spPr>
        <p:txBody>
          <a:bodyPr/>
          <a:lstStyle>
            <a:lvl1pPr>
              <a:defRPr/>
            </a:lvl1pPr>
          </a:lstStyle>
          <a:p>
            <a:pPr>
              <a:defRPr/>
            </a:pPr>
            <a:fld id="{21ABCB26-3AC1-4731-83F3-D0EAA7178608}" type="slidenum">
              <a:rPr lang="en-US" altLang="en-US"/>
              <a:pPr>
                <a:defRPr/>
              </a:pPr>
              <a:t>‹#›</a:t>
            </a:fld>
            <a:endParaRPr lang="en-US" altLang="en-US"/>
          </a:p>
        </p:txBody>
      </p:sp>
    </p:spTree>
    <p:extLst>
      <p:ext uri="{BB962C8B-B14F-4D97-AF65-F5344CB8AC3E}">
        <p14:creationId xmlns:p14="http://schemas.microsoft.com/office/powerpoint/2010/main" val="3661192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1F90D10-F5F0-E385-1F76-663B001322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A0DDA7F-7AFE-D257-869A-261F3AC3C0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A4F21867-6475-CEFB-BEF8-E4D6C7BE8A1F}"/>
              </a:ext>
            </a:extLst>
          </p:cNvPr>
          <p:cNvSpPr>
            <a:spLocks noGrp="1" noChangeArrowheads="1"/>
          </p:cNvSpPr>
          <p:nvPr>
            <p:ph type="sldNum" sz="quarter" idx="12"/>
          </p:nvPr>
        </p:nvSpPr>
        <p:spPr>
          <a:ln/>
        </p:spPr>
        <p:txBody>
          <a:bodyPr/>
          <a:lstStyle>
            <a:lvl1pPr>
              <a:defRPr/>
            </a:lvl1pPr>
          </a:lstStyle>
          <a:p>
            <a:pPr>
              <a:defRPr/>
            </a:pPr>
            <a:fld id="{CF7C0320-34F3-4B8C-A3DB-07F6532C6632}" type="slidenum">
              <a:rPr lang="en-US" altLang="en-US"/>
              <a:pPr>
                <a:defRPr/>
              </a:pPr>
              <a:t>‹#›</a:t>
            </a:fld>
            <a:endParaRPr lang="en-US" altLang="en-US"/>
          </a:p>
        </p:txBody>
      </p:sp>
    </p:spTree>
    <p:extLst>
      <p:ext uri="{BB962C8B-B14F-4D97-AF65-F5344CB8AC3E}">
        <p14:creationId xmlns:p14="http://schemas.microsoft.com/office/powerpoint/2010/main" val="4233679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5506FBBC-8046-EBDB-BE54-ECD8757050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AAF4684-C08C-62A9-7CF2-526A3A53AE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0ADE1F0-0FCF-0E01-11DC-28E91F99E41D}"/>
              </a:ext>
            </a:extLst>
          </p:cNvPr>
          <p:cNvSpPr>
            <a:spLocks noGrp="1" noChangeArrowheads="1"/>
          </p:cNvSpPr>
          <p:nvPr>
            <p:ph type="sldNum" sz="quarter" idx="12"/>
          </p:nvPr>
        </p:nvSpPr>
        <p:spPr>
          <a:ln/>
        </p:spPr>
        <p:txBody>
          <a:bodyPr/>
          <a:lstStyle>
            <a:lvl1pPr>
              <a:defRPr/>
            </a:lvl1pPr>
          </a:lstStyle>
          <a:p>
            <a:pPr>
              <a:defRPr/>
            </a:pPr>
            <a:fld id="{D3EDB28A-E447-48E4-83DA-DC11C9563B30}" type="slidenum">
              <a:rPr lang="en-US" altLang="en-US"/>
              <a:pPr>
                <a:defRPr/>
              </a:pPr>
              <a:t>‹#›</a:t>
            </a:fld>
            <a:endParaRPr lang="en-US" altLang="en-US"/>
          </a:p>
        </p:txBody>
      </p:sp>
    </p:spTree>
    <p:extLst>
      <p:ext uri="{BB962C8B-B14F-4D97-AF65-F5344CB8AC3E}">
        <p14:creationId xmlns:p14="http://schemas.microsoft.com/office/powerpoint/2010/main" val="1707782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24682A7A-C348-8A5E-9E3B-3E0DAC65FC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9D58751-43A2-68AE-C9A0-9584943CD7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C49CDE7-0797-F9AC-FFCD-93871C8694F4}"/>
              </a:ext>
            </a:extLst>
          </p:cNvPr>
          <p:cNvSpPr>
            <a:spLocks noGrp="1" noChangeArrowheads="1"/>
          </p:cNvSpPr>
          <p:nvPr>
            <p:ph type="sldNum" sz="quarter" idx="12"/>
          </p:nvPr>
        </p:nvSpPr>
        <p:spPr>
          <a:ln/>
        </p:spPr>
        <p:txBody>
          <a:bodyPr/>
          <a:lstStyle>
            <a:lvl1pPr>
              <a:defRPr/>
            </a:lvl1pPr>
          </a:lstStyle>
          <a:p>
            <a:pPr>
              <a:defRPr/>
            </a:pPr>
            <a:fld id="{AD3BC591-04CC-41D7-A514-8D3F7137CB68}" type="slidenum">
              <a:rPr lang="en-US" altLang="en-US"/>
              <a:pPr>
                <a:defRPr/>
              </a:pPr>
              <a:t>‹#›</a:t>
            </a:fld>
            <a:endParaRPr lang="en-US" altLang="en-US"/>
          </a:p>
        </p:txBody>
      </p:sp>
    </p:spTree>
    <p:extLst>
      <p:ext uri="{BB962C8B-B14F-4D97-AF65-F5344CB8AC3E}">
        <p14:creationId xmlns:p14="http://schemas.microsoft.com/office/powerpoint/2010/main" val="2331896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60F463-5B6B-7A00-05F4-326591A114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C3B38F2-BA79-73E5-EA98-4E2FDF9442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8272009-8FA0-C3B0-0259-8BB28927F18B}"/>
              </a:ext>
            </a:extLst>
          </p:cNvPr>
          <p:cNvSpPr>
            <a:spLocks noGrp="1" noChangeArrowheads="1"/>
          </p:cNvSpPr>
          <p:nvPr>
            <p:ph type="sldNum" sz="quarter" idx="12"/>
          </p:nvPr>
        </p:nvSpPr>
        <p:spPr>
          <a:ln/>
        </p:spPr>
        <p:txBody>
          <a:bodyPr/>
          <a:lstStyle>
            <a:lvl1pPr>
              <a:defRPr/>
            </a:lvl1pPr>
          </a:lstStyle>
          <a:p>
            <a:pPr>
              <a:defRPr/>
            </a:pPr>
            <a:fld id="{21D882E5-1BEE-41AF-B832-F1D8AC1E23B0}" type="slidenum">
              <a:rPr lang="en-US" altLang="en-US"/>
              <a:pPr>
                <a:defRPr/>
              </a:pPr>
              <a:t>‹#›</a:t>
            </a:fld>
            <a:endParaRPr lang="en-US" altLang="en-US"/>
          </a:p>
        </p:txBody>
      </p:sp>
    </p:spTree>
    <p:extLst>
      <p:ext uri="{BB962C8B-B14F-4D97-AF65-F5344CB8AC3E}">
        <p14:creationId xmlns:p14="http://schemas.microsoft.com/office/powerpoint/2010/main" val="251872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6D916A-550D-A1CF-62F6-C49CDCB5A1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433CAC6-BB2C-781D-D1EA-9ACA0021E0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F76043E-FEB2-0B84-887F-5CD27F4BEAE8}"/>
              </a:ext>
            </a:extLst>
          </p:cNvPr>
          <p:cNvSpPr>
            <a:spLocks noGrp="1" noChangeArrowheads="1"/>
          </p:cNvSpPr>
          <p:nvPr>
            <p:ph type="sldNum" sz="quarter" idx="12"/>
          </p:nvPr>
        </p:nvSpPr>
        <p:spPr>
          <a:ln/>
        </p:spPr>
        <p:txBody>
          <a:bodyPr/>
          <a:lstStyle>
            <a:lvl1pPr>
              <a:defRPr/>
            </a:lvl1pPr>
          </a:lstStyle>
          <a:p>
            <a:pPr>
              <a:defRPr/>
            </a:pPr>
            <a:fld id="{538FC889-5DA8-460F-8536-E801E4705039}" type="slidenum">
              <a:rPr lang="en-US" altLang="en-US"/>
              <a:pPr>
                <a:defRPr/>
              </a:pPr>
              <a:t>‹#›</a:t>
            </a:fld>
            <a:endParaRPr lang="en-US" altLang="en-US"/>
          </a:p>
        </p:txBody>
      </p:sp>
    </p:spTree>
    <p:extLst>
      <p:ext uri="{BB962C8B-B14F-4D97-AF65-F5344CB8AC3E}">
        <p14:creationId xmlns:p14="http://schemas.microsoft.com/office/powerpoint/2010/main" val="4073988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DFF05E7-07E1-5832-5629-470623BA72F3}"/>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711A7E64-CDE7-878C-0352-77075ED58070}"/>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4" name="Rectangle 4">
            <a:extLst>
              <a:ext uri="{FF2B5EF4-FFF2-40B4-BE49-F238E27FC236}">
                <a16:creationId xmlns:a16="http://schemas.microsoft.com/office/drawing/2014/main" id="{7D953C7B-51BA-B824-0A47-07E1F49CC4A0}"/>
              </a:ext>
            </a:extLst>
          </p:cNvPr>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buClrTx/>
              <a:buSzTx/>
              <a:buFontTx/>
              <a:buNone/>
              <a:defRPr sz="1050">
                <a:solidFill>
                  <a:schemeClr val="tx1"/>
                </a:solidFill>
                <a:latin typeface="+mj-lt"/>
              </a:defRPr>
            </a:lvl1pPr>
          </a:lstStyle>
          <a:p>
            <a:pPr>
              <a:defRPr/>
            </a:pPr>
            <a:endParaRPr lang="en-US" altLang="en-US"/>
          </a:p>
        </p:txBody>
      </p:sp>
      <p:sp>
        <p:nvSpPr>
          <p:cNvPr id="56325" name="Rectangle 5">
            <a:extLst>
              <a:ext uri="{FF2B5EF4-FFF2-40B4-BE49-F238E27FC236}">
                <a16:creationId xmlns:a16="http://schemas.microsoft.com/office/drawing/2014/main" id="{9B45ABC9-E1AE-9954-A139-083026B26B2E}"/>
              </a:ext>
            </a:extLst>
          </p:cNvPr>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buClrTx/>
              <a:buSzTx/>
              <a:buFontTx/>
              <a:buNone/>
              <a:defRPr sz="1050">
                <a:solidFill>
                  <a:schemeClr val="tx1"/>
                </a:solidFill>
                <a:latin typeface="+mj-lt"/>
              </a:defRPr>
            </a:lvl1pPr>
          </a:lstStyle>
          <a:p>
            <a:pPr>
              <a:defRPr/>
            </a:pPr>
            <a:endParaRPr lang="en-US" altLang="en-US"/>
          </a:p>
        </p:txBody>
      </p:sp>
      <p:sp>
        <p:nvSpPr>
          <p:cNvPr id="56326" name="Rectangle 6">
            <a:extLst>
              <a:ext uri="{FF2B5EF4-FFF2-40B4-BE49-F238E27FC236}">
                <a16:creationId xmlns:a16="http://schemas.microsoft.com/office/drawing/2014/main" id="{7E3F47B9-25B1-E1D3-DA0D-2F59993E9E5D}"/>
              </a:ext>
            </a:extLst>
          </p:cNvPr>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buClrTx/>
              <a:buSzTx/>
              <a:buFontTx/>
              <a:buNone/>
              <a:defRPr sz="1050" smtClean="0">
                <a:solidFill>
                  <a:schemeClr val="tx1"/>
                </a:solidFill>
                <a:latin typeface="+mj-lt"/>
              </a:defRPr>
            </a:lvl1pPr>
          </a:lstStyle>
          <a:p>
            <a:pPr>
              <a:defRPr/>
            </a:pPr>
            <a:fld id="{6248EA5B-C43F-45C7-B8A4-1A958E8AD3D3}" type="slidenum">
              <a:rPr lang="en-US" altLang="en-US"/>
              <a:pPr>
                <a:defRPr/>
              </a:pPr>
              <a:t>‹#›</a:t>
            </a:fld>
            <a:endParaRPr lang="en-US" altLang="en-US"/>
          </a:p>
        </p:txBody>
      </p:sp>
    </p:spTree>
    <p:extLst>
      <p:ext uri="{BB962C8B-B14F-4D97-AF65-F5344CB8AC3E}">
        <p14:creationId xmlns:p14="http://schemas.microsoft.com/office/powerpoint/2010/main" val="101756571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2000"/>
                                        <p:tgtEl>
                                          <p:spTgt spid="56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6323">
                                            <p:txEl>
                                              <p:pRg st="0" end="0"/>
                                            </p:txEl>
                                          </p:spTgt>
                                        </p:tgtEl>
                                        <p:attrNameLst>
                                          <p:attrName>style.visibility</p:attrName>
                                        </p:attrNameLst>
                                      </p:cBhvr>
                                      <p:to>
                                        <p:strVal val="visible"/>
                                      </p:to>
                                    </p:set>
                                    <p:animEffect transition="in" filter="wipe(left)">
                                      <p:cBhvr>
                                        <p:cTn id="12" dur="500"/>
                                        <p:tgtEl>
                                          <p:spTgt spid="56323">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6323">
                                            <p:txEl>
                                              <p:pRg st="1" end="1"/>
                                            </p:txEl>
                                          </p:spTgt>
                                        </p:tgtEl>
                                        <p:attrNameLst>
                                          <p:attrName>style.visibility</p:attrName>
                                        </p:attrNameLst>
                                      </p:cBhvr>
                                      <p:to>
                                        <p:strVal val="visible"/>
                                      </p:to>
                                    </p:set>
                                    <p:animEffect transition="in" filter="wipe(left)">
                                      <p:cBhvr>
                                        <p:cTn id="15" dur="500"/>
                                        <p:tgtEl>
                                          <p:spTgt spid="56323">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6323">
                                            <p:txEl>
                                              <p:pRg st="2" end="2"/>
                                            </p:txEl>
                                          </p:spTgt>
                                        </p:tgtEl>
                                        <p:attrNameLst>
                                          <p:attrName>style.visibility</p:attrName>
                                        </p:attrNameLst>
                                      </p:cBhvr>
                                      <p:to>
                                        <p:strVal val="visible"/>
                                      </p:to>
                                    </p:set>
                                    <p:animEffect transition="in" filter="wipe(left)">
                                      <p:cBhvr>
                                        <p:cTn id="18" dur="500"/>
                                        <p:tgtEl>
                                          <p:spTgt spid="56323">
                                            <p:txEl>
                                              <p:pRg st="2" end="2"/>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56323">
                                            <p:txEl>
                                              <p:pRg st="3" end="3"/>
                                            </p:txEl>
                                          </p:spTgt>
                                        </p:tgtEl>
                                        <p:attrNameLst>
                                          <p:attrName>style.visibility</p:attrName>
                                        </p:attrNameLst>
                                      </p:cBhvr>
                                      <p:to>
                                        <p:strVal val="visible"/>
                                      </p:to>
                                    </p:set>
                                    <p:animEffect transition="in" filter="wipe(left)">
                                      <p:cBhvr>
                                        <p:cTn id="21" dur="500"/>
                                        <p:tgtEl>
                                          <p:spTgt spid="56323">
                                            <p:txEl>
                                              <p:pRg st="3" end="3"/>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56323">
                                            <p:txEl>
                                              <p:pRg st="4" end="4"/>
                                            </p:txEl>
                                          </p:spTgt>
                                        </p:tgtEl>
                                        <p:attrNameLst>
                                          <p:attrName>style.visibility</p:attrName>
                                        </p:attrNameLst>
                                      </p:cBhvr>
                                      <p:to>
                                        <p:strVal val="visible"/>
                                      </p:to>
                                    </p:set>
                                    <p:animEffect transition="in" filter="wipe(left)">
                                      <p:cBhvr>
                                        <p:cTn id="24" dur="500"/>
                                        <p:tgtEl>
                                          <p:spTgt spid="56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56323" grpId="0" build="p">
        <p:tmplLst>
          <p:tmpl lvl="1">
            <p:tnLst>
              <p:par>
                <p:cTn presetID="22" presetClass="entr" presetSubtype="8" fill="hold" nodeType="click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3000" kern="1200">
          <a:solidFill>
            <a:schemeClr val="bg1"/>
          </a:solidFill>
          <a:latin typeface="+mn-lt"/>
          <a:ea typeface="+mn-ea"/>
          <a:cs typeface="+mn-cs"/>
        </a:defRPr>
      </a:lvl1pPr>
      <a:lvl2pPr marL="557213" indent="-214313" algn="l" rtl="0" eaLnBrk="0" fontAlgn="base" hangingPunct="0">
        <a:spcBef>
          <a:spcPct val="20000"/>
        </a:spcBef>
        <a:spcAft>
          <a:spcPct val="0"/>
        </a:spcAft>
        <a:buChar char="–"/>
        <a:defRPr sz="3000" kern="1200">
          <a:solidFill>
            <a:schemeClr val="bg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j-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j-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7EB15-0173-E881-BD3E-42BC7565DE58}"/>
            </a:ext>
          </a:extLst>
        </p:cNvPr>
        <p:cNvGrpSpPr/>
        <p:nvPr/>
      </p:nvGrpSpPr>
      <p:grpSpPr>
        <a:xfrm>
          <a:off x="0" y="0"/>
          <a:ext cx="0" cy="0"/>
          <a:chOff x="0" y="0"/>
          <a:chExt cx="0" cy="0"/>
        </a:xfrm>
      </p:grpSpPr>
      <p:sp>
        <p:nvSpPr>
          <p:cNvPr id="6146" name="Rectangle 2">
            <a:extLst>
              <a:ext uri="{FF2B5EF4-FFF2-40B4-BE49-F238E27FC236}">
                <a16:creationId xmlns:a16="http://schemas.microsoft.com/office/drawing/2014/main" id="{5C8F4297-6AC2-D7BC-2EA9-0882A66D87FD}"/>
              </a:ext>
            </a:extLst>
          </p:cNvPr>
          <p:cNvSpPr>
            <a:spLocks noGrp="1" noChangeArrowheads="1"/>
          </p:cNvSpPr>
          <p:nvPr>
            <p:ph type="subTitle" idx="1"/>
          </p:nvPr>
        </p:nvSpPr>
        <p:spPr>
          <a:xfrm>
            <a:off x="381000" y="285750"/>
            <a:ext cx="8229600" cy="4572000"/>
          </a:xfrm>
        </p:spPr>
        <p:txBody>
          <a:bodyPr>
            <a:normAutofit/>
          </a:bodyPr>
          <a:lstStyle/>
          <a:p>
            <a:pPr algn="l" eaLnBrk="1" hangingPunct="1"/>
            <a:r>
              <a:rPr lang="en-US" altLang="en-US" sz="4000" dirty="0"/>
              <a:t>When Louis was younger, he just hated going to bar mitzvahs. All of his uncles and aunts used to come up to him, poke him in the ribs, and say to him, "You're next, Louis." </a:t>
            </a:r>
            <a:br>
              <a:rPr lang="en-US" altLang="en-US" sz="4000" dirty="0"/>
            </a:br>
            <a:endParaRPr lang="en-US" altLang="en-US" sz="4000" dirty="0"/>
          </a:p>
        </p:txBody>
      </p:sp>
    </p:spTree>
    <p:extLst>
      <p:ext uri="{BB962C8B-B14F-4D97-AF65-F5344CB8AC3E}">
        <p14:creationId xmlns:p14="http://schemas.microsoft.com/office/powerpoint/2010/main" val="2949851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A9323-66C4-6A63-F89F-6265097C107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BCFFFF6-AF2A-289D-E8CE-A589AC66CF1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22793A3-F25F-8CA4-92A3-1C7416C83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2863"/>
            <a:ext cx="9067800" cy="5100638"/>
          </a:xfrm>
          <a:prstGeom prst="rect">
            <a:avLst/>
          </a:prstGeom>
        </p:spPr>
      </p:pic>
      <p:sp>
        <p:nvSpPr>
          <p:cNvPr id="2" name="TextBox 1">
            <a:extLst>
              <a:ext uri="{FF2B5EF4-FFF2-40B4-BE49-F238E27FC236}">
                <a16:creationId xmlns:a16="http://schemas.microsoft.com/office/drawing/2014/main" id="{C5A33684-6A38-375E-4414-F1DD1AC1EA2E}"/>
              </a:ext>
            </a:extLst>
          </p:cNvPr>
          <p:cNvSpPr txBox="1"/>
          <p:nvPr/>
        </p:nvSpPr>
        <p:spPr>
          <a:xfrm>
            <a:off x="218975" y="133350"/>
            <a:ext cx="8223854" cy="44012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sng" strike="noStrike" kern="1200" cap="none" spc="0" normalizeH="0" baseline="0" noProof="0" dirty="0">
                <a:ln>
                  <a:noFill/>
                </a:ln>
                <a:solidFill>
                  <a:prstClr val="white"/>
                </a:solidFill>
                <a:effectLst/>
                <a:uLnTx/>
                <a:uFillTx/>
                <a:latin typeface="Arial Rounded MT Bold" pitchFamily="34" charset="0"/>
                <a:ea typeface="+mn-ea"/>
                <a:cs typeface="Arial" charset="0"/>
              </a:rPr>
              <a:t>Bar Mitzvah = Parental Release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Purpose of Bar Mitzvah</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Bar Mitzvah and Mother’s Day</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Motherhood is under attack</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Honoring Moms</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Some motherly advice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Parental Blessing and Release</a:t>
            </a:r>
            <a:endPar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3603130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CD8E8-3E28-4DFD-37C6-DB15D7B0404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3DEF2A7-AC56-FE0D-A63E-0F53238FA81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3BEA0A8-2F85-0B2D-166D-6FDC92F13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2863"/>
            <a:ext cx="9067800" cy="5100638"/>
          </a:xfrm>
          <a:prstGeom prst="rect">
            <a:avLst/>
          </a:prstGeom>
        </p:spPr>
      </p:pic>
      <p:sp>
        <p:nvSpPr>
          <p:cNvPr id="2" name="TextBox 1">
            <a:extLst>
              <a:ext uri="{FF2B5EF4-FFF2-40B4-BE49-F238E27FC236}">
                <a16:creationId xmlns:a16="http://schemas.microsoft.com/office/drawing/2014/main" id="{BC72323A-B41F-53D3-2C8B-1DCCE8F8DFBA}"/>
              </a:ext>
            </a:extLst>
          </p:cNvPr>
          <p:cNvSpPr txBox="1"/>
          <p:nvPr/>
        </p:nvSpPr>
        <p:spPr>
          <a:xfrm>
            <a:off x="218975" y="133350"/>
            <a:ext cx="8223854" cy="44012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sng" strike="noStrike" kern="1200" cap="none" spc="0" normalizeH="0" baseline="0" noProof="0" dirty="0">
                <a:ln>
                  <a:noFill/>
                </a:ln>
                <a:solidFill>
                  <a:prstClr val="white"/>
                </a:solidFill>
                <a:effectLst/>
                <a:uLnTx/>
                <a:uFillTx/>
                <a:latin typeface="Arial Rounded MT Bold" pitchFamily="34" charset="0"/>
                <a:ea typeface="+mn-ea"/>
                <a:cs typeface="Arial" charset="0"/>
              </a:rPr>
              <a:t>Bar Mitzvah = Parental Release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sng" strike="noStrike" kern="1200" cap="none" spc="0" normalizeH="0" baseline="0" noProof="0" dirty="0">
                <a:ln>
                  <a:noFill/>
                </a:ln>
                <a:solidFill>
                  <a:srgbClr val="FFFF66"/>
                </a:solidFill>
                <a:effectLst/>
                <a:uLnTx/>
                <a:uFillTx/>
                <a:latin typeface="Arial Rounded MT Bold" pitchFamily="34" charset="0"/>
                <a:ea typeface="+mn-ea"/>
                <a:cs typeface="Arial" charset="0"/>
              </a:rPr>
              <a:t>Purpose of Bar Mitzvah</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Bar Mitzvah and Mother’s Day</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Motherhood is under attack</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Honoring Moms</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Some motherly advice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Parental Blessing and Release</a:t>
            </a:r>
            <a:endPar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2104779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3594A-7837-658C-9E88-836E49937E6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FAC155B-EAF1-CE6E-A437-BAFCD34DC8B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4E075D5-8364-1472-81D7-BC02C115A78E}"/>
              </a:ext>
            </a:extLst>
          </p:cNvPr>
          <p:cNvPicPr>
            <a:picLocks noChangeAspect="1"/>
          </p:cNvPicPr>
          <p:nvPr/>
        </p:nvPicPr>
        <p:blipFill>
          <a:blip r:embed="rId3"/>
          <a:stretch>
            <a:fillRect/>
          </a:stretch>
        </p:blipFill>
        <p:spPr>
          <a:xfrm>
            <a:off x="454156" y="0"/>
            <a:ext cx="8235687" cy="5143500"/>
          </a:xfrm>
          <a:prstGeom prst="rect">
            <a:avLst/>
          </a:prstGeom>
        </p:spPr>
      </p:pic>
      <p:sp>
        <p:nvSpPr>
          <p:cNvPr id="5" name="TextBox 4">
            <a:extLst>
              <a:ext uri="{FF2B5EF4-FFF2-40B4-BE49-F238E27FC236}">
                <a16:creationId xmlns:a16="http://schemas.microsoft.com/office/drawing/2014/main" id="{4DEBEDBA-1492-82C7-E7EF-6C0BDC6BFF49}"/>
              </a:ext>
            </a:extLst>
          </p:cNvPr>
          <p:cNvSpPr txBox="1"/>
          <p:nvPr/>
        </p:nvSpPr>
        <p:spPr>
          <a:xfrm>
            <a:off x="2819400" y="666750"/>
            <a:ext cx="5791200" cy="255454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e-IL"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David" panose="020E0502060401010101" pitchFamily="34" charset="-79"/>
                <a:ea typeface="+mn-ea"/>
                <a:cs typeface="David" panose="020E0502060401010101" pitchFamily="34" charset="-79"/>
              </a:rPr>
              <a:t>לוּקַס בֶּן יְהוֹָתָן וְטַבְתָה </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David" panose="020E0502060401010101" pitchFamily="34" charset="-79"/>
              <a:ea typeface="+mn-ea"/>
              <a:cs typeface="David" panose="020E0502060401010101" pitchFamily="34" charset="-79"/>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Lukas ben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Y'honatan</a:t>
            </a:r>
            <a:r>
              <a:rPr kumimoji="0" lang="en-US" sz="4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 </a:t>
            </a:r>
            <a:r>
              <a:rPr kumimoji="0" lang="en-US" sz="4000" b="0"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v'Tavtah</a:t>
            </a:r>
            <a:endParaRPr kumimoji="0" lang="en-US" sz="4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Luke Dotson </a:t>
            </a:r>
          </a:p>
        </p:txBody>
      </p:sp>
    </p:spTree>
    <p:extLst>
      <p:ext uri="{BB962C8B-B14F-4D97-AF65-F5344CB8AC3E}">
        <p14:creationId xmlns:p14="http://schemas.microsoft.com/office/powerpoint/2010/main" val="4224261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759FF-D37F-A3B8-4ACC-EF50DEF578D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F0AF856-0AE5-33A1-9E78-DEDE557E055D}"/>
              </a:ext>
            </a:extLst>
          </p:cNvPr>
          <p:cNvSpPr>
            <a:spLocks noGrp="1"/>
          </p:cNvSpPr>
          <p:nvPr>
            <p:ph type="subTitle" idx="1"/>
          </p:nvPr>
        </p:nvSpPr>
        <p:spPr>
          <a:xfrm>
            <a:off x="228600" y="209550"/>
            <a:ext cx="8610600" cy="4800600"/>
          </a:xfrm>
        </p:spPr>
        <p:txBody>
          <a:bodyPr anchor="t">
            <a:normAutofit lnSpcReduction="10000"/>
          </a:bodyPr>
          <a:lstStyle/>
          <a:p>
            <a:pPr algn="ctr" rtl="1"/>
            <a:r>
              <a:rPr lang="he-IL" sz="4800" b="1" dirty="0">
                <a:solidFill>
                  <a:schemeClr val="tx1"/>
                </a:solidFill>
                <a:latin typeface="David" panose="020E0502060401010101" pitchFamily="34" charset="-79"/>
                <a:cs typeface="David" panose="020E0502060401010101" pitchFamily="34" charset="-79"/>
              </a:rPr>
              <a:t>בָּרוּךְ שֶׁפְּטָרַנִי מֵעָנְשׁוֹ שֶׁלָזֶה.</a:t>
            </a:r>
            <a:endParaRPr lang="en-US" sz="4800" b="1" dirty="0">
              <a:solidFill>
                <a:schemeClr val="tx1"/>
              </a:solidFill>
              <a:latin typeface="David" panose="020E0502060401010101" pitchFamily="34" charset="-79"/>
              <a:cs typeface="David" panose="020E0502060401010101" pitchFamily="34" charset="-79"/>
            </a:endParaRPr>
          </a:p>
          <a:p>
            <a:pPr algn="ctr"/>
            <a:r>
              <a:rPr lang="en-US" sz="4000" dirty="0">
                <a:solidFill>
                  <a:schemeClr val="tx1"/>
                </a:solidFill>
                <a:latin typeface="Arial Rounded MT Bold" panose="020F0704030504030204" pitchFamily="34" charset="0"/>
              </a:rPr>
              <a:t>Ba-</a:t>
            </a:r>
            <a:r>
              <a:rPr lang="en-US" sz="4000" dirty="0" err="1">
                <a:solidFill>
                  <a:schemeClr val="tx1"/>
                </a:solidFill>
                <a:latin typeface="Arial Rounded MT Bold" panose="020F0704030504030204" pitchFamily="34" charset="0"/>
              </a:rPr>
              <a:t>rukh</a:t>
            </a:r>
            <a:r>
              <a:rPr lang="en-US" sz="4000" dirty="0">
                <a:solidFill>
                  <a:schemeClr val="tx1"/>
                </a:solidFill>
                <a:latin typeface="Arial Rounded MT Bold" panose="020F0704030504030204" pitchFamily="34" charset="0"/>
              </a:rPr>
              <a:t> </a:t>
            </a:r>
            <a:r>
              <a:rPr lang="en-US" sz="4000" dirty="0" err="1">
                <a:solidFill>
                  <a:schemeClr val="tx1"/>
                </a:solidFill>
                <a:latin typeface="Arial Rounded MT Bold" panose="020F0704030504030204" pitchFamily="34" charset="0"/>
              </a:rPr>
              <a:t>shep</a:t>
            </a:r>
            <a:r>
              <a:rPr lang="en-US" sz="4000" dirty="0">
                <a:solidFill>
                  <a:schemeClr val="tx1"/>
                </a:solidFill>
                <a:latin typeface="Arial Rounded MT Bold" panose="020F0704030504030204" pitchFamily="34" charset="0"/>
              </a:rPr>
              <a:t>-ta-ra-nee </a:t>
            </a:r>
          </a:p>
          <a:p>
            <a:pPr algn="ctr"/>
            <a:r>
              <a:rPr lang="en-US" sz="4000" dirty="0">
                <a:solidFill>
                  <a:schemeClr val="tx1"/>
                </a:solidFill>
                <a:latin typeface="Arial Rounded MT Bold" panose="020F0704030504030204" pitchFamily="34" charset="0"/>
              </a:rPr>
              <a:t>may-on-</a:t>
            </a:r>
            <a:r>
              <a:rPr lang="en-US" sz="4000" dirty="0" err="1">
                <a:solidFill>
                  <a:schemeClr val="tx1"/>
                </a:solidFill>
                <a:latin typeface="Arial Rounded MT Bold" panose="020F0704030504030204" pitchFamily="34" charset="0"/>
              </a:rPr>
              <a:t>sho</a:t>
            </a:r>
            <a:r>
              <a:rPr lang="en-US" sz="4000" dirty="0">
                <a:solidFill>
                  <a:schemeClr val="tx1"/>
                </a:solidFill>
                <a:latin typeface="Arial Rounded MT Bold" panose="020F0704030504030204" pitchFamily="34" charset="0"/>
              </a:rPr>
              <a:t> </a:t>
            </a:r>
            <a:r>
              <a:rPr lang="en-US" sz="4000" dirty="0" err="1">
                <a:solidFill>
                  <a:schemeClr val="tx1"/>
                </a:solidFill>
                <a:latin typeface="Arial Rounded MT Bold" panose="020F0704030504030204" pitchFamily="34" charset="0"/>
              </a:rPr>
              <a:t>sheh-lah-zeh</a:t>
            </a:r>
            <a:r>
              <a:rPr lang="en-US" sz="4000" dirty="0">
                <a:solidFill>
                  <a:schemeClr val="tx1"/>
                </a:solidFill>
                <a:latin typeface="Arial Rounded MT Bold" panose="020F0704030504030204" pitchFamily="34" charset="0"/>
              </a:rPr>
              <a:t>.</a:t>
            </a:r>
          </a:p>
          <a:p>
            <a:pPr algn="l"/>
            <a:endParaRPr lang="en-US" sz="4000" dirty="0">
              <a:solidFill>
                <a:schemeClr val="tx1"/>
              </a:solidFill>
              <a:latin typeface="Arial Rounded MT Bold" panose="020F0704030504030204" pitchFamily="34" charset="0"/>
            </a:endParaRPr>
          </a:p>
          <a:p>
            <a:pPr marR="0" algn="ctr" rtl="0"/>
            <a:r>
              <a:rPr lang="en-US" sz="4000" dirty="0">
                <a:solidFill>
                  <a:schemeClr val="tx1"/>
                </a:solidFill>
                <a:latin typeface="Arial Rounded MT Bold" panose="020F0704030504030204" pitchFamily="34" charset="0"/>
              </a:rPr>
              <a:t>Blessed is He Who has released me from [literally: the punishment] </a:t>
            </a:r>
          </a:p>
          <a:p>
            <a:pPr marR="0" algn="ctr" rtl="0"/>
            <a:r>
              <a:rPr lang="en-US" sz="4000" dirty="0">
                <a:solidFill>
                  <a:schemeClr val="tx1"/>
                </a:solidFill>
                <a:latin typeface="Arial Rounded MT Bold" panose="020F0704030504030204" pitchFamily="34" charset="0"/>
              </a:rPr>
              <a:t>the full responsibility for the character and deeds of my son.</a:t>
            </a:r>
          </a:p>
        </p:txBody>
      </p:sp>
    </p:spTree>
    <p:extLst>
      <p:ext uri="{BB962C8B-B14F-4D97-AF65-F5344CB8AC3E}">
        <p14:creationId xmlns:p14="http://schemas.microsoft.com/office/powerpoint/2010/main" val="3326686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3B07D17-FEA4-5953-ED19-FDCEFB09E726}"/>
              </a:ext>
            </a:extLst>
          </p:cNvPr>
          <p:cNvSpPr>
            <a:spLocks noGrp="1" noChangeArrowheads="1"/>
          </p:cNvSpPr>
          <p:nvPr>
            <p:ph type="subTitle" idx="1"/>
          </p:nvPr>
        </p:nvSpPr>
        <p:spPr>
          <a:xfrm>
            <a:off x="533400" y="285750"/>
            <a:ext cx="8077200" cy="4648200"/>
          </a:xfrm>
        </p:spPr>
        <p:txBody>
          <a:bodyPr/>
          <a:lstStyle/>
          <a:p>
            <a:pPr algn="l" eaLnBrk="1" hangingPunct="1"/>
            <a:r>
              <a:rPr lang="en-US" altLang="en-US" sz="4000" dirty="0"/>
              <a:t>Why do we do Bar Mitzvah?  How did it start?  Origins of Bar Mitzvah</a:t>
            </a:r>
          </a:p>
          <a:p>
            <a:pPr algn="l" eaLnBrk="1" hangingPunct="1">
              <a:buFontTx/>
              <a:buChar char="•"/>
            </a:pPr>
            <a:r>
              <a:rPr lang="en-US" altLang="en-US" sz="4000" dirty="0"/>
              <a:t>The </a:t>
            </a:r>
            <a:r>
              <a:rPr lang="en-US" altLang="en-US" sz="4000" dirty="0">
                <a:solidFill>
                  <a:srgbClr val="FFFF66"/>
                </a:solidFill>
              </a:rPr>
              <a:t>Great Synagogue in Rome</a:t>
            </a:r>
            <a:r>
              <a:rPr lang="en-US" altLang="en-US" sz="4000" dirty="0"/>
              <a:t> records the custom of a </a:t>
            </a:r>
            <a:r>
              <a:rPr lang="en-US" altLang="en-US" sz="4000" dirty="0">
                <a:solidFill>
                  <a:srgbClr val="FFFF66"/>
                </a:solidFill>
              </a:rPr>
              <a:t>young</a:t>
            </a:r>
            <a:r>
              <a:rPr lang="en-US" altLang="en-US" sz="4000" dirty="0"/>
              <a:t> </a:t>
            </a:r>
            <a:r>
              <a:rPr lang="en-US" altLang="en-US" sz="4000" dirty="0">
                <a:solidFill>
                  <a:srgbClr val="FFFF66"/>
                </a:solidFill>
              </a:rPr>
              <a:t>woman</a:t>
            </a:r>
            <a:r>
              <a:rPr lang="en-US" altLang="en-US" sz="4000"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3CC6C-A58E-12D5-4144-4B0A01CDB527}"/>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F8E9162A-3938-72CA-9B9C-3F8A375BC079}"/>
              </a:ext>
            </a:extLst>
          </p:cNvPr>
          <p:cNvSpPr>
            <a:spLocks noGrp="1" noChangeArrowheads="1"/>
          </p:cNvSpPr>
          <p:nvPr>
            <p:ph type="subTitle" idx="1"/>
          </p:nvPr>
        </p:nvSpPr>
        <p:spPr>
          <a:xfrm>
            <a:off x="533400" y="285750"/>
            <a:ext cx="8077200" cy="4648200"/>
          </a:xfrm>
        </p:spPr>
        <p:txBody>
          <a:bodyPr/>
          <a:lstStyle/>
          <a:p>
            <a:pPr algn="l" eaLnBrk="1" hangingPunct="1"/>
            <a:r>
              <a:rPr lang="en-US" altLang="en-US" sz="4000" dirty="0"/>
              <a:t>being called up in synagogue before the entire community dates back to the early years of the Roman Jewish community approximately </a:t>
            </a:r>
            <a:r>
              <a:rPr lang="en-US" altLang="en-US" sz="4000" dirty="0">
                <a:solidFill>
                  <a:srgbClr val="FFFF66"/>
                </a:solidFill>
              </a:rPr>
              <a:t>2,300 years ago.  200 BCE </a:t>
            </a:r>
            <a:endParaRPr lang="en-US" altLang="en-US" sz="4000" dirty="0"/>
          </a:p>
        </p:txBody>
      </p:sp>
    </p:spTree>
    <p:extLst>
      <p:ext uri="{BB962C8B-B14F-4D97-AF65-F5344CB8AC3E}">
        <p14:creationId xmlns:p14="http://schemas.microsoft.com/office/powerpoint/2010/main" val="560375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733CBFF-6D4B-94BB-D3DE-E96F7A44C007}"/>
              </a:ext>
            </a:extLst>
          </p:cNvPr>
          <p:cNvSpPr>
            <a:spLocks noGrp="1" noChangeArrowheads="1"/>
          </p:cNvSpPr>
          <p:nvPr>
            <p:ph type="subTitle" idx="1"/>
          </p:nvPr>
        </p:nvSpPr>
        <p:spPr>
          <a:xfrm>
            <a:off x="609600" y="285750"/>
            <a:ext cx="8305800" cy="4572000"/>
          </a:xfrm>
        </p:spPr>
        <p:txBody>
          <a:bodyPr>
            <a:normAutofit fontScale="92500"/>
          </a:bodyPr>
          <a:lstStyle/>
          <a:p>
            <a:pPr algn="l" eaLnBrk="1" hangingPunct="1"/>
            <a:r>
              <a:rPr lang="en-US" altLang="en-US" sz="2800" dirty="0" err="1"/>
              <a:t>Pirkei</a:t>
            </a:r>
            <a:r>
              <a:rPr lang="en-US" altLang="en-US" sz="2800" dirty="0"/>
              <a:t> Avot/Ethics of the Fathers 5.21.1  </a:t>
            </a:r>
            <a:r>
              <a:rPr lang="en-US" altLang="en-US" sz="2800" dirty="0">
                <a:solidFill>
                  <a:srgbClr val="FFFF66"/>
                </a:solidFill>
              </a:rPr>
              <a:t>[~200 CE]</a:t>
            </a:r>
            <a:endParaRPr lang="en-US" altLang="en-US" sz="4000" baseline="30000" dirty="0">
              <a:solidFill>
                <a:srgbClr val="FFFF66"/>
              </a:solidFill>
            </a:endParaRPr>
          </a:p>
          <a:p>
            <a:pPr algn="l" eaLnBrk="1" hangingPunct="1">
              <a:buFontTx/>
              <a:buChar char="•"/>
            </a:pPr>
            <a:r>
              <a:rPr lang="en-US" altLang="en-US" sz="4000" dirty="0"/>
              <a:t>Five years is the age for the study of Scripture. </a:t>
            </a:r>
          </a:p>
          <a:p>
            <a:pPr algn="l" eaLnBrk="1" hangingPunct="1">
              <a:buFontTx/>
              <a:buChar char="•"/>
            </a:pPr>
            <a:r>
              <a:rPr lang="en-US" altLang="en-US" sz="4000" dirty="0"/>
              <a:t>Ten, for</a:t>
            </a:r>
          </a:p>
          <a:p>
            <a:pPr algn="l" eaLnBrk="1" hangingPunct="1">
              <a:buFontTx/>
              <a:buChar char="•"/>
            </a:pPr>
            <a:r>
              <a:rPr lang="en-US" altLang="en-US" sz="4000" dirty="0"/>
              <a:t> the study of Mishnah. </a:t>
            </a:r>
          </a:p>
          <a:p>
            <a:pPr algn="l" eaLnBrk="1" hangingPunct="1">
              <a:buFontTx/>
              <a:buChar char="•"/>
            </a:pPr>
            <a:r>
              <a:rPr lang="en-US" altLang="en-US" sz="4000" dirty="0">
                <a:solidFill>
                  <a:srgbClr val="FFFF66"/>
                </a:solidFill>
              </a:rPr>
              <a:t>Thirteen, for the obligation to observe the mitzvot.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22D12-F7AD-67C9-BDC0-4DEB301B3884}"/>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7925AC37-832F-9283-F0F7-B81B823893F6}"/>
              </a:ext>
            </a:extLst>
          </p:cNvPr>
          <p:cNvSpPr>
            <a:spLocks noGrp="1" noChangeArrowheads="1"/>
          </p:cNvSpPr>
          <p:nvPr>
            <p:ph type="subTitle" idx="1"/>
          </p:nvPr>
        </p:nvSpPr>
        <p:spPr>
          <a:xfrm>
            <a:off x="609600" y="285750"/>
            <a:ext cx="8305800" cy="4572000"/>
          </a:xfrm>
        </p:spPr>
        <p:txBody>
          <a:bodyPr>
            <a:normAutofit/>
          </a:bodyPr>
          <a:lstStyle/>
          <a:p>
            <a:pPr algn="l" eaLnBrk="1" hangingPunct="1">
              <a:buFontTx/>
              <a:buChar char="•"/>
            </a:pPr>
            <a:r>
              <a:rPr lang="en-US" altLang="en-US" sz="4000" dirty="0"/>
              <a:t>Fifteen, for the study of Talmud. </a:t>
            </a:r>
          </a:p>
          <a:p>
            <a:pPr algn="l" eaLnBrk="1" hangingPunct="1">
              <a:buFontTx/>
              <a:buChar char="•"/>
            </a:pPr>
            <a:r>
              <a:rPr lang="en-US" altLang="en-US" sz="4000" dirty="0"/>
              <a:t>Eighteen, for marriage. </a:t>
            </a:r>
          </a:p>
          <a:p>
            <a:pPr algn="l" eaLnBrk="1" hangingPunct="1">
              <a:buFontTx/>
              <a:buChar char="•"/>
            </a:pPr>
            <a:r>
              <a:rPr lang="en-US" altLang="en-US" sz="4000" dirty="0"/>
              <a:t>Twenty, to pursue [a livelihood]. </a:t>
            </a:r>
          </a:p>
          <a:p>
            <a:pPr algn="l" eaLnBrk="1" hangingPunct="1">
              <a:buFontTx/>
              <a:buChar char="•"/>
            </a:pPr>
            <a:r>
              <a:rPr lang="en-US" altLang="en-US" sz="4000" dirty="0"/>
              <a:t>Thirty, for strength, </a:t>
            </a:r>
          </a:p>
        </p:txBody>
      </p:sp>
    </p:spTree>
    <p:extLst>
      <p:ext uri="{BB962C8B-B14F-4D97-AF65-F5344CB8AC3E}">
        <p14:creationId xmlns:p14="http://schemas.microsoft.com/office/powerpoint/2010/main" val="2856749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15B5C13-0B8A-7351-ED6D-126EE7F90A92}"/>
              </a:ext>
            </a:extLst>
          </p:cNvPr>
          <p:cNvSpPr>
            <a:spLocks noGrp="1" noChangeArrowheads="1"/>
          </p:cNvSpPr>
          <p:nvPr>
            <p:ph type="subTitle" idx="1"/>
          </p:nvPr>
        </p:nvSpPr>
        <p:spPr>
          <a:xfrm>
            <a:off x="533400" y="209550"/>
            <a:ext cx="8229600" cy="4648200"/>
          </a:xfrm>
        </p:spPr>
        <p:txBody>
          <a:bodyPr>
            <a:normAutofit/>
          </a:bodyPr>
          <a:lstStyle/>
          <a:p>
            <a:pPr algn="l" eaLnBrk="1" hangingPunct="1">
              <a:buFontTx/>
              <a:buChar char="•"/>
            </a:pPr>
            <a:r>
              <a:rPr lang="en-US" altLang="en-US" sz="4000" dirty="0"/>
              <a:t>Forty, for understanding. </a:t>
            </a:r>
          </a:p>
          <a:p>
            <a:pPr algn="l" eaLnBrk="1" hangingPunct="1">
              <a:buFontTx/>
              <a:buChar char="•"/>
            </a:pPr>
            <a:r>
              <a:rPr lang="en-US" altLang="en-US" sz="4000" dirty="0"/>
              <a:t>Fifty, for counsel. </a:t>
            </a:r>
          </a:p>
          <a:p>
            <a:pPr algn="l" eaLnBrk="1" hangingPunct="1">
              <a:buFontTx/>
              <a:buChar char="•"/>
            </a:pPr>
            <a:r>
              <a:rPr lang="en-US" altLang="en-US" sz="4000" dirty="0"/>
              <a:t>Sixty, for sagacity. </a:t>
            </a:r>
          </a:p>
          <a:p>
            <a:pPr algn="l" eaLnBrk="1" hangingPunct="1">
              <a:buFontTx/>
              <a:buChar char="•"/>
            </a:pPr>
            <a:r>
              <a:rPr lang="en-US" altLang="en-US" sz="4000" dirty="0"/>
              <a:t>Seventy, for elderliness.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6717-37C6-F95E-4096-3806AE261ECE}"/>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152BE9F3-59E6-072C-2923-A86C1F61297C}"/>
              </a:ext>
            </a:extLst>
          </p:cNvPr>
          <p:cNvSpPr>
            <a:spLocks noGrp="1" noChangeArrowheads="1"/>
          </p:cNvSpPr>
          <p:nvPr>
            <p:ph type="subTitle" idx="1"/>
          </p:nvPr>
        </p:nvSpPr>
        <p:spPr>
          <a:xfrm>
            <a:off x="533400" y="209550"/>
            <a:ext cx="8229600" cy="4648200"/>
          </a:xfrm>
        </p:spPr>
        <p:txBody>
          <a:bodyPr>
            <a:normAutofit/>
          </a:bodyPr>
          <a:lstStyle/>
          <a:p>
            <a:pPr algn="l" eaLnBrk="1" hangingPunct="1">
              <a:buFontTx/>
              <a:buChar char="•"/>
            </a:pPr>
            <a:r>
              <a:rPr lang="en-US" altLang="en-US" sz="4000" dirty="0"/>
              <a:t>Eighty, for power. </a:t>
            </a:r>
          </a:p>
          <a:p>
            <a:pPr algn="l" eaLnBrk="1" hangingPunct="1">
              <a:buFontTx/>
              <a:buChar char="•"/>
            </a:pPr>
            <a:r>
              <a:rPr lang="en-US" altLang="en-US" sz="4000" dirty="0"/>
              <a:t>Ninety, to stoop. </a:t>
            </a:r>
          </a:p>
          <a:p>
            <a:pPr algn="l" eaLnBrk="1" hangingPunct="1">
              <a:buFontTx/>
              <a:buChar char="•"/>
            </a:pPr>
            <a:r>
              <a:rPr lang="en-US" altLang="en-US" sz="4000" dirty="0"/>
              <a:t>A hundred-year-old is as one who has died and passed away and has been negated from the world. </a:t>
            </a:r>
          </a:p>
        </p:txBody>
      </p:sp>
    </p:spTree>
    <p:extLst>
      <p:ext uri="{BB962C8B-B14F-4D97-AF65-F5344CB8AC3E}">
        <p14:creationId xmlns:p14="http://schemas.microsoft.com/office/powerpoint/2010/main" val="1267071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D2607-1767-5BB7-8347-F7115E675F0C}"/>
            </a:ext>
          </a:extLst>
        </p:cNvPr>
        <p:cNvGrpSpPr/>
        <p:nvPr/>
      </p:nvGrpSpPr>
      <p:grpSpPr>
        <a:xfrm>
          <a:off x="0" y="0"/>
          <a:ext cx="0" cy="0"/>
          <a:chOff x="0" y="0"/>
          <a:chExt cx="0" cy="0"/>
        </a:xfrm>
      </p:grpSpPr>
      <p:sp>
        <p:nvSpPr>
          <p:cNvPr id="6146" name="Rectangle 2">
            <a:extLst>
              <a:ext uri="{FF2B5EF4-FFF2-40B4-BE49-F238E27FC236}">
                <a16:creationId xmlns:a16="http://schemas.microsoft.com/office/drawing/2014/main" id="{F965243A-903C-3C72-5D0B-E340FB965055}"/>
              </a:ext>
            </a:extLst>
          </p:cNvPr>
          <p:cNvSpPr>
            <a:spLocks noGrp="1" noChangeArrowheads="1"/>
          </p:cNvSpPr>
          <p:nvPr>
            <p:ph type="subTitle" idx="1"/>
          </p:nvPr>
        </p:nvSpPr>
        <p:spPr>
          <a:xfrm>
            <a:off x="381000" y="285750"/>
            <a:ext cx="8229600" cy="4572000"/>
          </a:xfrm>
        </p:spPr>
        <p:txBody>
          <a:bodyPr>
            <a:normAutofit/>
          </a:bodyPr>
          <a:lstStyle/>
          <a:p>
            <a:pPr algn="l" eaLnBrk="1" hangingPunct="1"/>
            <a:br>
              <a:rPr lang="en-US" altLang="en-US" sz="4000" dirty="0"/>
            </a:br>
            <a:r>
              <a:rPr lang="en-US" altLang="en-US" sz="4000" dirty="0"/>
              <a:t>But they stopped doing that after Louis started doing the same thing to them at funerals. </a:t>
            </a:r>
          </a:p>
        </p:txBody>
      </p:sp>
    </p:spTree>
    <p:extLst>
      <p:ext uri="{BB962C8B-B14F-4D97-AF65-F5344CB8AC3E}">
        <p14:creationId xmlns:p14="http://schemas.microsoft.com/office/powerpoint/2010/main" val="1967265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51817B8-BAF1-0B95-12B9-DA7AC19AB98F}"/>
              </a:ext>
            </a:extLst>
          </p:cNvPr>
          <p:cNvSpPr>
            <a:spLocks noGrp="1" noChangeArrowheads="1"/>
          </p:cNvSpPr>
          <p:nvPr>
            <p:ph type="subTitle" idx="1"/>
          </p:nvPr>
        </p:nvSpPr>
        <p:spPr>
          <a:xfrm>
            <a:off x="457200" y="285750"/>
            <a:ext cx="8382000" cy="4648200"/>
          </a:xfrm>
        </p:spPr>
        <p:txBody>
          <a:bodyPr>
            <a:normAutofit lnSpcReduction="10000"/>
          </a:bodyPr>
          <a:lstStyle/>
          <a:p>
            <a:pPr algn="l" eaLnBrk="1" hangingPunct="1"/>
            <a:r>
              <a:rPr lang="en-US" altLang="en-US" sz="4000" dirty="0"/>
              <a:t>What is a Bar Mitzvah?</a:t>
            </a:r>
          </a:p>
          <a:p>
            <a:pPr rtl="1" eaLnBrk="1" hangingPunct="1"/>
            <a:r>
              <a:rPr lang="he-IL" altLang="en-US" sz="4400" b="1" dirty="0">
                <a:latin typeface="David" panose="020E0502060401010101" pitchFamily="34" charset="-79"/>
                <a:cs typeface="David" panose="020E0502060401010101" pitchFamily="34" charset="-79"/>
              </a:rPr>
              <a:t>בַּר מִצְוָה</a:t>
            </a:r>
            <a:r>
              <a:rPr lang="en-US" altLang="en-US" sz="4400" b="1" dirty="0">
                <a:latin typeface="David" panose="020E0502060401010101" pitchFamily="34" charset="-79"/>
                <a:cs typeface="David" panose="020E0502060401010101" pitchFamily="34" charset="-79"/>
              </a:rPr>
              <a:t> </a:t>
            </a:r>
          </a:p>
          <a:p>
            <a:pPr algn="r" rtl="1" eaLnBrk="1" hangingPunct="1"/>
            <a:r>
              <a:rPr lang="he-IL" altLang="en-US" sz="4400" b="1" dirty="0">
                <a:latin typeface="David" panose="020E0502060401010101" pitchFamily="34" charset="-79"/>
                <a:cs typeface="David" panose="020E0502060401010101" pitchFamily="34" charset="-79"/>
              </a:rPr>
              <a:t>בַּר</a:t>
            </a:r>
            <a:r>
              <a:rPr lang="en-US" altLang="en-US" sz="4050" dirty="0">
                <a:cs typeface="Vilna" pitchFamily="2" charset="-79"/>
              </a:rPr>
              <a:t>  </a:t>
            </a:r>
            <a:r>
              <a:rPr lang="en-US" altLang="en-US" sz="3000" dirty="0">
                <a:cs typeface="Vilna" pitchFamily="2" charset="-79"/>
              </a:rPr>
              <a:t>son</a:t>
            </a:r>
            <a:r>
              <a:rPr lang="en-US" altLang="en-US" sz="4050" dirty="0">
                <a:cs typeface="Vilna" pitchFamily="2" charset="-79"/>
              </a:rPr>
              <a:t>  </a:t>
            </a:r>
          </a:p>
          <a:p>
            <a:pPr algn="r" rtl="1" eaLnBrk="1" hangingPunct="1"/>
            <a:r>
              <a:rPr lang="he-IL" altLang="en-US" sz="4400" b="1" dirty="0">
                <a:latin typeface="David" panose="020E0502060401010101" pitchFamily="34" charset="-79"/>
                <a:cs typeface="David" panose="020E0502060401010101" pitchFamily="34" charset="-79"/>
              </a:rPr>
              <a:t>מִצְוָה</a:t>
            </a:r>
            <a:r>
              <a:rPr lang="he-IL" altLang="en-US" sz="3000" dirty="0"/>
              <a:t> </a:t>
            </a:r>
            <a:r>
              <a:rPr lang="he-IL" altLang="en-US" sz="1500" dirty="0"/>
              <a:t>שֵם נ</a:t>
            </a:r>
            <a:r>
              <a:rPr lang="en-US" altLang="en-US" sz="1500" dirty="0"/>
              <a:t>female noun</a:t>
            </a:r>
            <a:r>
              <a:rPr lang="en-US" altLang="en-US" sz="3000" dirty="0"/>
              <a:t> </a:t>
            </a:r>
          </a:p>
          <a:p>
            <a:pPr algn="l" eaLnBrk="1" hangingPunct="1"/>
            <a:r>
              <a:rPr lang="en-US" altLang="en-US" sz="4000" dirty="0"/>
              <a:t>(religion) commandment, precept; decree, edict; good deed, act of kindness</a:t>
            </a:r>
          </a:p>
          <a:p>
            <a:pPr algn="l" eaLnBrk="1" hangingPunct="1"/>
            <a:endParaRPr lang="en-US" altLang="en-US" sz="3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CF700F8-7A76-A637-711A-B08E034C005D}"/>
              </a:ext>
            </a:extLst>
          </p:cNvPr>
          <p:cNvSpPr>
            <a:spLocks noGrp="1" noChangeArrowheads="1"/>
          </p:cNvSpPr>
          <p:nvPr>
            <p:ph type="subTitle" idx="1"/>
          </p:nvPr>
        </p:nvSpPr>
        <p:spPr>
          <a:xfrm>
            <a:off x="533400" y="285750"/>
            <a:ext cx="8229600" cy="4419600"/>
          </a:xfrm>
        </p:spPr>
        <p:txBody>
          <a:bodyPr>
            <a:normAutofit fontScale="92500" lnSpcReduction="20000"/>
          </a:bodyPr>
          <a:lstStyle/>
          <a:p>
            <a:pPr marL="571500" indent="-571500" algn="r" rtl="1" eaLnBrk="1" hangingPunct="1">
              <a:lnSpc>
                <a:spcPct val="90000"/>
              </a:lnSpc>
            </a:pPr>
            <a:r>
              <a:rPr lang="he-IL" altLang="en-US" sz="4050" b="1" dirty="0">
                <a:cs typeface="Vilna" pitchFamily="2" charset="-79"/>
              </a:rPr>
              <a:t>בָּרוּךְ אַתָּה, בְּבֹאֶךָ; וּבָרוּךְ אַתָּה, בְּצֵאתֶךָ</a:t>
            </a:r>
            <a:endParaRPr lang="en-US" altLang="en-US" sz="4050" b="1" dirty="0">
              <a:cs typeface="Vilna" pitchFamily="2" charset="-79"/>
            </a:endParaRPr>
          </a:p>
          <a:p>
            <a:pPr marL="571500" indent="-571500" algn="l" eaLnBrk="1" hangingPunct="1">
              <a:lnSpc>
                <a:spcPct val="90000"/>
              </a:lnSpc>
            </a:pPr>
            <a:r>
              <a:rPr lang="en-US" altLang="en-US" sz="3000" baseline="30000" dirty="0"/>
              <a:t>	Dt. 28.6</a:t>
            </a:r>
            <a:r>
              <a:rPr lang="en-US" altLang="en-US" sz="3000" dirty="0"/>
              <a:t>  “A blessing on you when you go out, and a blessing on you when you come in.”  </a:t>
            </a:r>
          </a:p>
          <a:p>
            <a:pPr marL="571500" indent="-571500" algn="l" eaLnBrk="1" hangingPunct="1">
              <a:lnSpc>
                <a:spcPct val="90000"/>
              </a:lnSpc>
            </a:pPr>
            <a:endParaRPr lang="en-US" altLang="en-US" sz="3000" dirty="0"/>
          </a:p>
          <a:p>
            <a:pPr marL="571500" indent="-571500" algn="l" eaLnBrk="1" hangingPunct="1">
              <a:lnSpc>
                <a:spcPct val="90000"/>
              </a:lnSpc>
            </a:pPr>
            <a:r>
              <a:rPr lang="en-US" altLang="en-US" sz="3900" dirty="0"/>
              <a:t>God meets us at transition points</a:t>
            </a:r>
          </a:p>
          <a:p>
            <a:pPr marL="571500" indent="-571500" algn="l" eaLnBrk="1" hangingPunct="1">
              <a:lnSpc>
                <a:spcPct val="90000"/>
              </a:lnSpc>
            </a:pPr>
            <a:r>
              <a:rPr lang="en-US" altLang="en-US" sz="3900" dirty="0"/>
              <a:t>Birth: Brit Milah/circumcision</a:t>
            </a:r>
          </a:p>
          <a:p>
            <a:pPr marL="571500" indent="-571500" algn="l" eaLnBrk="1" hangingPunct="1">
              <a:lnSpc>
                <a:spcPct val="90000"/>
              </a:lnSpc>
            </a:pPr>
            <a:r>
              <a:rPr lang="en-US" altLang="en-US" sz="3900" dirty="0"/>
              <a:t>Puberty</a:t>
            </a:r>
          </a:p>
          <a:p>
            <a:pPr marL="571500" indent="-571500" algn="l" eaLnBrk="1" hangingPunct="1">
              <a:lnSpc>
                <a:spcPct val="90000"/>
              </a:lnSpc>
            </a:pPr>
            <a:r>
              <a:rPr lang="en-US" altLang="en-US" sz="3900" dirty="0"/>
              <a:t>Marriage</a:t>
            </a:r>
          </a:p>
          <a:p>
            <a:pPr marL="571500" indent="-571500" algn="l" eaLnBrk="1" hangingPunct="1">
              <a:lnSpc>
                <a:spcPct val="90000"/>
              </a:lnSpc>
            </a:pPr>
            <a:r>
              <a:rPr lang="en-US" altLang="en-US" sz="3900" dirty="0"/>
              <a:t>Death</a:t>
            </a:r>
            <a:endParaRPr lang="en-US" altLang="en-US" sz="3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B266FC1-2D37-FD16-B630-78D6DFC67577}"/>
              </a:ext>
            </a:extLst>
          </p:cNvPr>
          <p:cNvSpPr>
            <a:spLocks noGrp="1" noChangeArrowheads="1"/>
          </p:cNvSpPr>
          <p:nvPr>
            <p:ph type="subTitle" idx="1"/>
          </p:nvPr>
        </p:nvSpPr>
        <p:spPr>
          <a:xfrm>
            <a:off x="457200" y="209550"/>
            <a:ext cx="8382000" cy="4724400"/>
          </a:xfrm>
        </p:spPr>
        <p:txBody>
          <a:bodyPr/>
          <a:lstStyle/>
          <a:p>
            <a:pPr algn="l" eaLnBrk="1" hangingPunct="1">
              <a:buFontTx/>
              <a:buChar char="•"/>
            </a:pPr>
            <a:r>
              <a:rPr lang="en-US" altLang="en-US" sz="4000" baseline="30000" dirty="0"/>
              <a:t> Luke 2. 41-47 </a:t>
            </a:r>
            <a:r>
              <a:rPr lang="en-US" altLang="en-US" sz="4000" dirty="0"/>
              <a:t>Every year Yeshua's parents went to Yerushalayim for the festival of Pesach. </a:t>
            </a:r>
            <a:r>
              <a:rPr lang="en-US" altLang="en-US" sz="4000" dirty="0">
                <a:solidFill>
                  <a:srgbClr val="FFFF66"/>
                </a:solidFill>
              </a:rPr>
              <a:t>When he was twelve years old, they went up for the festival</a:t>
            </a:r>
            <a:r>
              <a:rPr lang="en-US" altLang="en-US" sz="4000" dirty="0"/>
              <a:t>, </a:t>
            </a:r>
            <a:r>
              <a:rPr lang="en-US" altLang="en-US" sz="4000" dirty="0">
                <a:solidFill>
                  <a:srgbClr val="FFFF66"/>
                </a:solidFill>
              </a:rPr>
              <a:t>as custom required</a:t>
            </a:r>
            <a:r>
              <a:rPr lang="en-US" altLang="en-US" sz="4000" dirty="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2D324-C2F0-3130-51B6-12D5B8AED1B7}"/>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6CDC100E-C0A3-7DA7-8C76-6283F458E7DF}"/>
              </a:ext>
            </a:extLst>
          </p:cNvPr>
          <p:cNvSpPr>
            <a:spLocks noGrp="1" noChangeArrowheads="1"/>
          </p:cNvSpPr>
          <p:nvPr>
            <p:ph type="subTitle" idx="1"/>
          </p:nvPr>
        </p:nvSpPr>
        <p:spPr>
          <a:xfrm>
            <a:off x="457200" y="209550"/>
            <a:ext cx="8382000" cy="4724400"/>
          </a:xfrm>
        </p:spPr>
        <p:txBody>
          <a:bodyPr/>
          <a:lstStyle/>
          <a:p>
            <a:pPr algn="l" eaLnBrk="1" hangingPunct="1"/>
            <a:r>
              <a:rPr lang="en-US" altLang="en-US" sz="4000" baseline="30000" dirty="0"/>
              <a:t>Luke 2. 41-47 </a:t>
            </a:r>
            <a:r>
              <a:rPr lang="en-US" altLang="en-US" sz="4000" dirty="0"/>
              <a:t>But after the festival was over, when his parents returned, Yeshua remained in Yerushalayim...they spent a whole day on the road before they began searching…</a:t>
            </a:r>
          </a:p>
        </p:txBody>
      </p:sp>
    </p:spTree>
    <p:extLst>
      <p:ext uri="{BB962C8B-B14F-4D97-AF65-F5344CB8AC3E}">
        <p14:creationId xmlns:p14="http://schemas.microsoft.com/office/powerpoint/2010/main" val="1338303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3800DB6-04D5-92F6-4D44-14DD6393AA42}"/>
              </a:ext>
            </a:extLst>
          </p:cNvPr>
          <p:cNvSpPr>
            <a:spLocks noGrp="1" noChangeArrowheads="1"/>
          </p:cNvSpPr>
          <p:nvPr>
            <p:ph type="subTitle" idx="1"/>
          </p:nvPr>
        </p:nvSpPr>
        <p:spPr>
          <a:xfrm>
            <a:off x="609600" y="361950"/>
            <a:ext cx="8305800" cy="4572000"/>
          </a:xfrm>
        </p:spPr>
        <p:txBody>
          <a:bodyPr>
            <a:normAutofit lnSpcReduction="10000"/>
          </a:bodyPr>
          <a:lstStyle/>
          <a:p>
            <a:pPr algn="l" eaLnBrk="1" hangingPunct="1"/>
            <a:r>
              <a:rPr lang="en-US" altLang="en-US" sz="3600" baseline="30000" dirty="0"/>
              <a:t>Luke 2. 41-47 </a:t>
            </a:r>
            <a:r>
              <a:rPr lang="en-US" altLang="en-US" sz="3600" dirty="0"/>
              <a:t>They returned to Yerushalayim to look for him. On the third day they found him -- he was sitting in the Temple court among the rabbis, not only listening to them but questioning what they said; and everyone who heard him was astonished at his insight and his responses…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52248BD-2DAB-B422-6F11-ABFF9165740D}"/>
              </a:ext>
            </a:extLst>
          </p:cNvPr>
          <p:cNvSpPr>
            <a:spLocks noGrp="1" noChangeArrowheads="1"/>
          </p:cNvSpPr>
          <p:nvPr>
            <p:ph type="subTitle" idx="1"/>
          </p:nvPr>
        </p:nvSpPr>
        <p:spPr>
          <a:xfrm>
            <a:off x="533400" y="285750"/>
            <a:ext cx="7467600" cy="4857750"/>
          </a:xfrm>
        </p:spPr>
        <p:txBody>
          <a:bodyPr/>
          <a:lstStyle/>
          <a:p>
            <a:pPr algn="l" eaLnBrk="1" hangingPunct="1">
              <a:lnSpc>
                <a:spcPct val="90000"/>
              </a:lnSpc>
            </a:pPr>
            <a:r>
              <a:rPr lang="en-US" altLang="en-US" sz="3000" baseline="30000" dirty="0"/>
              <a:t>Luke 2. 41-47 </a:t>
            </a:r>
            <a:r>
              <a:rPr lang="en-US" altLang="en-US" sz="3000" dirty="0"/>
              <a:t> So he went with them to </a:t>
            </a:r>
            <a:r>
              <a:rPr lang="en-US" altLang="en-US" sz="3000" dirty="0" err="1"/>
              <a:t>Natzeret</a:t>
            </a:r>
            <a:r>
              <a:rPr lang="en-US" altLang="en-US" sz="3000" dirty="0"/>
              <a:t> and was obedient to them. And Yeshua grew both in </a:t>
            </a:r>
            <a:r>
              <a:rPr lang="en-US" altLang="en-US" sz="3000" dirty="0">
                <a:solidFill>
                  <a:srgbClr val="FFFF66"/>
                </a:solidFill>
              </a:rPr>
              <a:t>wisdom</a:t>
            </a:r>
            <a:r>
              <a:rPr lang="en-US" altLang="en-US" sz="3000" dirty="0"/>
              <a:t> and in </a:t>
            </a:r>
            <a:r>
              <a:rPr lang="en-US" altLang="en-US" sz="3000" dirty="0">
                <a:solidFill>
                  <a:srgbClr val="FFFF66"/>
                </a:solidFill>
              </a:rPr>
              <a:t>stature</a:t>
            </a:r>
            <a:r>
              <a:rPr lang="en-US" altLang="en-US" sz="3000" dirty="0"/>
              <a:t>, gaining </a:t>
            </a:r>
            <a:r>
              <a:rPr lang="en-US" altLang="en-US" sz="3000" dirty="0">
                <a:solidFill>
                  <a:srgbClr val="FFFF66"/>
                </a:solidFill>
              </a:rPr>
              <a:t>favor both with other people and with God</a:t>
            </a:r>
            <a:r>
              <a:rPr lang="en-US" altLang="en-US" sz="3000" dirty="0"/>
              <a:t>.  </a:t>
            </a:r>
          </a:p>
          <a:p>
            <a:pPr algn="l" eaLnBrk="1" hangingPunct="1">
              <a:lnSpc>
                <a:spcPct val="90000"/>
              </a:lnSpc>
              <a:buFontTx/>
              <a:buChar char="•"/>
            </a:pPr>
            <a:r>
              <a:rPr lang="en-US" altLang="en-US" sz="3000" dirty="0"/>
              <a:t>Yeshua </a:t>
            </a:r>
            <a:r>
              <a:rPr lang="he-IL" altLang="en-US" sz="3600" b="1" dirty="0">
                <a:latin typeface="David" panose="020E0502060401010101" pitchFamily="34" charset="-79"/>
                <a:cs typeface="David" panose="020E0502060401010101" pitchFamily="34" charset="-79"/>
              </a:rPr>
              <a:t>ישוע</a:t>
            </a:r>
            <a:r>
              <a:rPr lang="en-US" altLang="en-US" sz="3000" dirty="0"/>
              <a:t> grew </a:t>
            </a:r>
          </a:p>
          <a:p>
            <a:pPr lvl="1" algn="l" eaLnBrk="1" hangingPunct="1">
              <a:lnSpc>
                <a:spcPct val="90000"/>
              </a:lnSpc>
              <a:buFontTx/>
              <a:buChar char="–"/>
            </a:pPr>
            <a:r>
              <a:rPr lang="en-US" altLang="en-US" sz="3000" dirty="0"/>
              <a:t>intellectually, </a:t>
            </a:r>
          </a:p>
          <a:p>
            <a:pPr lvl="1" algn="l" eaLnBrk="1" hangingPunct="1">
              <a:lnSpc>
                <a:spcPct val="90000"/>
              </a:lnSpc>
              <a:buFontTx/>
              <a:buChar char="–"/>
            </a:pPr>
            <a:r>
              <a:rPr lang="en-US" altLang="en-US" sz="3000" dirty="0"/>
              <a:t>physically, </a:t>
            </a:r>
          </a:p>
          <a:p>
            <a:pPr lvl="1" algn="l" eaLnBrk="1" hangingPunct="1">
              <a:lnSpc>
                <a:spcPct val="90000"/>
              </a:lnSpc>
              <a:buFontTx/>
              <a:buChar char="–"/>
            </a:pPr>
            <a:r>
              <a:rPr lang="en-US" altLang="en-US" sz="3000" dirty="0"/>
              <a:t>socially, and </a:t>
            </a:r>
          </a:p>
          <a:p>
            <a:pPr lvl="1" algn="l" eaLnBrk="1" hangingPunct="1">
              <a:lnSpc>
                <a:spcPct val="90000"/>
              </a:lnSpc>
              <a:buFontTx/>
              <a:buChar char="–"/>
            </a:pPr>
            <a:r>
              <a:rPr lang="en-US" altLang="en-US" sz="3000" dirty="0"/>
              <a:t>spiritually.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5896A-019C-862F-F9BB-94B8DEAF353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5DF3F28-E2E5-0432-02A3-B6C71DBDB85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0EBE9DE-FC76-E5A6-03A6-2385F2FCB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Tree>
    <p:extLst>
      <p:ext uri="{BB962C8B-B14F-4D97-AF65-F5344CB8AC3E}">
        <p14:creationId xmlns:p14="http://schemas.microsoft.com/office/powerpoint/2010/main" val="1328769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C85FC-28BF-D14F-80EB-C94ABF5F52B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225696A-6A3E-964E-2E5F-55DB88BA005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F87C644-4AEE-1B42-0140-76E7AFB15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2863"/>
            <a:ext cx="9067800" cy="5100638"/>
          </a:xfrm>
          <a:prstGeom prst="rect">
            <a:avLst/>
          </a:prstGeom>
        </p:spPr>
      </p:pic>
      <p:sp>
        <p:nvSpPr>
          <p:cNvPr id="2" name="TextBox 1">
            <a:extLst>
              <a:ext uri="{FF2B5EF4-FFF2-40B4-BE49-F238E27FC236}">
                <a16:creationId xmlns:a16="http://schemas.microsoft.com/office/drawing/2014/main" id="{DA08F1E7-9C3F-A26F-A4F2-A5BADD3B8E1D}"/>
              </a:ext>
            </a:extLst>
          </p:cNvPr>
          <p:cNvSpPr txBox="1"/>
          <p:nvPr/>
        </p:nvSpPr>
        <p:spPr>
          <a:xfrm>
            <a:off x="218975" y="133350"/>
            <a:ext cx="8223854" cy="44012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sng" strike="noStrike" kern="1200" cap="none" spc="0" normalizeH="0" baseline="0" noProof="0" dirty="0">
                <a:ln>
                  <a:noFill/>
                </a:ln>
                <a:solidFill>
                  <a:prstClr val="white"/>
                </a:solidFill>
                <a:effectLst/>
                <a:uLnTx/>
                <a:uFillTx/>
                <a:latin typeface="Arial Rounded MT Bold" pitchFamily="34" charset="0"/>
                <a:ea typeface="+mn-ea"/>
                <a:cs typeface="Arial" charset="0"/>
              </a:rPr>
              <a:t>Bar Mitzvah = Parental Release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Purpose of Bar Mitzvah</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u="sng" dirty="0">
                <a:solidFill>
                  <a:srgbClr val="FFFF66"/>
                </a:solidFill>
              </a:rPr>
              <a:t>Bar Mitzvah and Mother’s Day</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Motherhood is under attack</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Honoring Moms</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Some motherly advice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Parental Blessing and Release</a:t>
            </a:r>
            <a:endPar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327857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23381-186D-54A5-1C92-CB841F2F6EC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BAAFADA-5285-7414-2EF6-DD8A2520CAF0}"/>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So, how does this relate to Mother’s Day?</a:t>
            </a:r>
          </a:p>
        </p:txBody>
      </p:sp>
    </p:spTree>
    <p:extLst>
      <p:ext uri="{BB962C8B-B14F-4D97-AF65-F5344CB8AC3E}">
        <p14:creationId xmlns:p14="http://schemas.microsoft.com/office/powerpoint/2010/main" val="2913864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00A3D-C58D-5A81-F849-AAB615C0899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3768B61-BBED-EB72-2BC6-EC7C5D39E4D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There is rarely a Bar Mitzvah without the input of the Jewish mother.</a:t>
            </a:r>
          </a:p>
        </p:txBody>
      </p:sp>
    </p:spTree>
    <p:extLst>
      <p:ext uri="{BB962C8B-B14F-4D97-AF65-F5344CB8AC3E}">
        <p14:creationId xmlns:p14="http://schemas.microsoft.com/office/powerpoint/2010/main" val="3217850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F51F3-30C3-2487-F86C-18CB251C002D}"/>
            </a:ext>
          </a:extLst>
        </p:cNvPr>
        <p:cNvGrpSpPr/>
        <p:nvPr/>
      </p:nvGrpSpPr>
      <p:grpSpPr>
        <a:xfrm>
          <a:off x="0" y="0"/>
          <a:ext cx="0" cy="0"/>
          <a:chOff x="0" y="0"/>
          <a:chExt cx="0" cy="0"/>
        </a:xfrm>
      </p:grpSpPr>
      <p:sp>
        <p:nvSpPr>
          <p:cNvPr id="12290" name="Rectangle 2">
            <a:extLst>
              <a:ext uri="{FF2B5EF4-FFF2-40B4-BE49-F238E27FC236}">
                <a16:creationId xmlns:a16="http://schemas.microsoft.com/office/drawing/2014/main" id="{FE745252-686E-E2F2-D033-DC808146EE7A}"/>
              </a:ext>
            </a:extLst>
          </p:cNvPr>
          <p:cNvSpPr>
            <a:spLocks noGrp="1" noChangeArrowheads="1"/>
          </p:cNvSpPr>
          <p:nvPr>
            <p:ph type="subTitle" idx="1"/>
          </p:nvPr>
        </p:nvSpPr>
        <p:spPr>
          <a:xfrm>
            <a:off x="304800" y="133350"/>
            <a:ext cx="8534400" cy="4800600"/>
          </a:xfrm>
        </p:spPr>
        <p:txBody>
          <a:bodyPr/>
          <a:lstStyle/>
          <a:p>
            <a:pPr algn="l" eaLnBrk="1" hangingPunct="1">
              <a:lnSpc>
                <a:spcPct val="90000"/>
              </a:lnSpc>
            </a:pPr>
            <a:r>
              <a:rPr lang="en-US" altLang="en-US" sz="4000" dirty="0"/>
              <a:t>One day, two bees are buzzing around what's left of a rose bush. </a:t>
            </a:r>
            <a:br>
              <a:rPr lang="en-US" altLang="en-US" sz="4000" dirty="0"/>
            </a:br>
            <a:r>
              <a:rPr lang="en-US" altLang="en-US" sz="4000" dirty="0"/>
              <a:t>"How's your summer been?" asks bee number one. </a:t>
            </a:r>
            <a:br>
              <a:rPr lang="en-US" altLang="en-US" sz="4000" dirty="0"/>
            </a:br>
            <a:r>
              <a:rPr lang="en-US" altLang="en-US" sz="4000" dirty="0"/>
              <a:t>"Not too good," says bee two. "Lotta rain, lotta cold. There aren't enough flowers, therefore not enough pollen." </a:t>
            </a:r>
          </a:p>
        </p:txBody>
      </p:sp>
    </p:spTree>
    <p:extLst>
      <p:ext uri="{BB962C8B-B14F-4D97-AF65-F5344CB8AC3E}">
        <p14:creationId xmlns:p14="http://schemas.microsoft.com/office/powerpoint/2010/main" val="3934027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46DCD-7940-72A5-6FF3-A380C5F3DDA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B4DACA9-BF61-E0C7-7544-6C84D98267E0}"/>
              </a:ext>
            </a:extLst>
          </p:cNvPr>
          <p:cNvSpPr>
            <a:spLocks noGrp="1"/>
          </p:cNvSpPr>
          <p:nvPr>
            <p:ph type="subTitle" idx="1"/>
          </p:nvPr>
        </p:nvSpPr>
        <p:spPr>
          <a:xfrm>
            <a:off x="228600" y="209550"/>
            <a:ext cx="8610600" cy="4800600"/>
          </a:xfrm>
        </p:spPr>
        <p:txBody>
          <a:bodyPr anchor="t">
            <a:normAutofit lnSpcReduction="10000"/>
          </a:bodyPr>
          <a:lstStyle/>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She often plays a key role in planning and organizing the event.</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The mother typically helps prepare the child spiritually and emotionally for the ceremony.</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She may be involved in selecting the Torah portion and other religious aspects. </a:t>
            </a:r>
          </a:p>
        </p:txBody>
      </p:sp>
    </p:spTree>
    <p:extLst>
      <p:ext uri="{BB962C8B-B14F-4D97-AF65-F5344CB8AC3E}">
        <p14:creationId xmlns:p14="http://schemas.microsoft.com/office/powerpoint/2010/main" val="2157692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33B18-56C8-2C7D-7B41-D9D804234A9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ACE3577-AA49-F014-548D-152839620C1E}"/>
              </a:ext>
            </a:extLst>
          </p:cNvPr>
          <p:cNvSpPr>
            <a:spLocks noGrp="1"/>
          </p:cNvSpPr>
          <p:nvPr>
            <p:ph type="subTitle" idx="1"/>
          </p:nvPr>
        </p:nvSpPr>
        <p:spPr>
          <a:xfrm>
            <a:off x="228600" y="209550"/>
            <a:ext cx="8610600" cy="4800600"/>
          </a:xfrm>
        </p:spPr>
        <p:txBody>
          <a:bodyPr anchor="t">
            <a:normAutofit fontScale="92500" lnSpcReduction="20000"/>
          </a:bodyPr>
          <a:lstStyle/>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The Jewish mother often hosts the celebratory meal or reception following the service.</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She provides support and encouragement to her child during this significant life transition.</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The mother may also share personal reflections or blessings during the ceremony, highlighting family values.</a:t>
            </a:r>
          </a:p>
        </p:txBody>
      </p:sp>
    </p:spTree>
    <p:extLst>
      <p:ext uri="{BB962C8B-B14F-4D97-AF65-F5344CB8AC3E}">
        <p14:creationId xmlns:p14="http://schemas.microsoft.com/office/powerpoint/2010/main" val="3006205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E66CE-DC7C-602A-266F-87DCECEEF34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63BCCD9-2831-D293-E83E-118FE85C110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3CCCD9B-D265-0F78-63AC-754473312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Tree>
    <p:extLst>
      <p:ext uri="{BB962C8B-B14F-4D97-AF65-F5344CB8AC3E}">
        <p14:creationId xmlns:p14="http://schemas.microsoft.com/office/powerpoint/2010/main" val="2267035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A9B1B-1232-7AA4-A9CD-AC4214F942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ACB4EA9-FB4C-BD2A-EFA6-D4D6F81E869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92ED092-6CD6-2001-C8D8-FDCC927F0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2863"/>
            <a:ext cx="9067800" cy="5100638"/>
          </a:xfrm>
          <a:prstGeom prst="rect">
            <a:avLst/>
          </a:prstGeom>
        </p:spPr>
      </p:pic>
      <p:sp>
        <p:nvSpPr>
          <p:cNvPr id="2" name="TextBox 1">
            <a:extLst>
              <a:ext uri="{FF2B5EF4-FFF2-40B4-BE49-F238E27FC236}">
                <a16:creationId xmlns:a16="http://schemas.microsoft.com/office/drawing/2014/main" id="{35924A21-D146-9A50-ACB3-192CF46A132D}"/>
              </a:ext>
            </a:extLst>
          </p:cNvPr>
          <p:cNvSpPr txBox="1"/>
          <p:nvPr/>
        </p:nvSpPr>
        <p:spPr>
          <a:xfrm>
            <a:off x="218975" y="133350"/>
            <a:ext cx="8223854" cy="44012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sng" strike="noStrike" kern="1200" cap="none" spc="0" normalizeH="0" baseline="0" noProof="0" dirty="0">
                <a:ln>
                  <a:noFill/>
                </a:ln>
                <a:solidFill>
                  <a:prstClr val="white"/>
                </a:solidFill>
                <a:effectLst/>
                <a:uLnTx/>
                <a:uFillTx/>
                <a:latin typeface="Arial Rounded MT Bold" pitchFamily="34" charset="0"/>
                <a:ea typeface="+mn-ea"/>
                <a:cs typeface="Arial" charset="0"/>
              </a:rPr>
              <a:t>Bar Mitzvah = Parental Release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Purpose of Bar Mitzvah</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Bar Mitzvah and Mother’s Day</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sng" strike="noStrike" kern="1200" cap="none" spc="0" normalizeH="0" baseline="0" noProof="0" dirty="0">
                <a:ln>
                  <a:noFill/>
                </a:ln>
                <a:solidFill>
                  <a:srgbClr val="FFFF66"/>
                </a:solidFill>
                <a:effectLst/>
                <a:uLnTx/>
                <a:uFillTx/>
                <a:latin typeface="Arial Rounded MT Bold" pitchFamily="34" charset="0"/>
                <a:ea typeface="+mn-ea"/>
                <a:cs typeface="Arial" charset="0"/>
              </a:rPr>
              <a:t>Motherhood is under attack</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Honoring Moms</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Some motherly advice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Parental Blessing and Release</a:t>
            </a:r>
            <a:endPar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4243744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3919-B2CC-F2BA-5B3F-56AA5E5FD50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5C472F2-96FE-70DF-F171-287A4F5A532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There was a CIA memo not too long ago. The memo warned that women were joining a movement it called “white </a:t>
            </a:r>
            <a:r>
              <a:rPr lang="en-US" sz="4000" u="sng" dirty="0">
                <a:solidFill>
                  <a:srgbClr val="FFFF66"/>
                </a:solidFill>
                <a:latin typeface="Arial Rounded MT Bold" panose="020F0704030504030204" pitchFamily="34" charset="0"/>
              </a:rPr>
              <a:t>r</a:t>
            </a:r>
            <a:r>
              <a:rPr lang="en-US" sz="4000" dirty="0">
                <a:solidFill>
                  <a:schemeClr val="tx1"/>
                </a:solidFill>
                <a:latin typeface="Arial Rounded MT Bold" panose="020F0704030504030204" pitchFamily="34" charset="0"/>
              </a:rPr>
              <a:t>acially and </a:t>
            </a:r>
            <a:r>
              <a:rPr lang="en-US" sz="4000" u="sng" dirty="0">
                <a:solidFill>
                  <a:srgbClr val="FFFF66"/>
                </a:solidFill>
                <a:latin typeface="Arial Rounded MT Bold" panose="020F0704030504030204" pitchFamily="34" charset="0"/>
              </a:rPr>
              <a:t>e</a:t>
            </a:r>
            <a:r>
              <a:rPr lang="en-US" sz="4000" dirty="0">
                <a:solidFill>
                  <a:schemeClr val="tx1"/>
                </a:solidFill>
                <a:latin typeface="Arial Rounded MT Bold" panose="020F0704030504030204" pitchFamily="34" charset="0"/>
              </a:rPr>
              <a:t>thnically </a:t>
            </a:r>
            <a:r>
              <a:rPr lang="en-US" sz="4000" u="sng" dirty="0">
                <a:solidFill>
                  <a:srgbClr val="FFFF66"/>
                </a:solidFill>
                <a:latin typeface="Arial Rounded MT Bold" panose="020F0704030504030204" pitchFamily="34" charset="0"/>
              </a:rPr>
              <a:t>m</a:t>
            </a:r>
            <a:r>
              <a:rPr lang="en-US" sz="4000" dirty="0">
                <a:solidFill>
                  <a:schemeClr val="tx1"/>
                </a:solidFill>
                <a:latin typeface="Arial Rounded MT Bold" panose="020F0704030504030204" pitchFamily="34" charset="0"/>
              </a:rPr>
              <a:t>otivated </a:t>
            </a:r>
            <a:r>
              <a:rPr lang="en-US" sz="4000" u="sng" dirty="0">
                <a:solidFill>
                  <a:srgbClr val="FFFF66"/>
                </a:solidFill>
                <a:latin typeface="Arial Rounded MT Bold" panose="020F0704030504030204" pitchFamily="34" charset="0"/>
              </a:rPr>
              <a:t>violent</a:t>
            </a:r>
            <a:r>
              <a:rPr lang="en-US" sz="4000" dirty="0">
                <a:solidFill>
                  <a:schemeClr val="tx1"/>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e</a:t>
            </a:r>
            <a:r>
              <a:rPr lang="en-US" sz="4000" dirty="0">
                <a:solidFill>
                  <a:schemeClr val="tx1"/>
                </a:solidFill>
                <a:latin typeface="Arial Rounded MT Bold" panose="020F0704030504030204" pitchFamily="34" charset="0"/>
              </a:rPr>
              <a:t>xtremist,” or “</a:t>
            </a:r>
            <a:r>
              <a:rPr lang="en-US" sz="4000" dirty="0">
                <a:solidFill>
                  <a:srgbClr val="FFFF66"/>
                </a:solidFill>
                <a:latin typeface="Arial Rounded MT Bold" panose="020F0704030504030204" pitchFamily="34" charset="0"/>
              </a:rPr>
              <a:t>REMVE</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1108792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13B0E-074A-B312-A9C2-B2D9CAA8857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A28B115-727C-F227-2743-650FF7F8477B}"/>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From there, the memo proceeded to warn about “the white REMVE view of traditional motherhood” and that </a:t>
            </a:r>
            <a:r>
              <a:rPr lang="en-US" sz="4000" dirty="0">
                <a:solidFill>
                  <a:srgbClr val="FFFF00"/>
                </a:solidFill>
                <a:latin typeface="Arial Rounded MT Bold" panose="020F0704030504030204" pitchFamily="34" charset="0"/>
              </a:rPr>
              <a:t>one group of concern</a:t>
            </a:r>
            <a:r>
              <a:rPr lang="en-US" sz="4000" dirty="0">
                <a:solidFill>
                  <a:schemeClr val="tx1"/>
                </a:solidFill>
                <a:latin typeface="Arial Rounded MT Bold" panose="020F0704030504030204" pitchFamily="34" charset="0"/>
              </a:rPr>
              <a:t>, whose identity was redacted in the final report, “</a:t>
            </a:r>
            <a:r>
              <a:rPr lang="en-US" sz="4000" dirty="0">
                <a:solidFill>
                  <a:srgbClr val="FFFF00"/>
                </a:solidFill>
                <a:latin typeface="Arial Rounded MT Bold" panose="020F0704030504030204" pitchFamily="34" charset="0"/>
              </a:rPr>
              <a:t>has lauded motherhood and homemaking as women’s most important responsibility.”</a:t>
            </a:r>
          </a:p>
        </p:txBody>
      </p:sp>
    </p:spTree>
    <p:extLst>
      <p:ext uri="{BB962C8B-B14F-4D97-AF65-F5344CB8AC3E}">
        <p14:creationId xmlns:p14="http://schemas.microsoft.com/office/powerpoint/2010/main" val="1052300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BB918-5702-897D-9161-2E56538C8D1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E08A0DB-59C8-C2F3-01F8-80EAB796713F}"/>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1026" name="Picture 2" descr="Article banner image">
            <a:extLst>
              <a:ext uri="{FF2B5EF4-FFF2-40B4-BE49-F238E27FC236}">
                <a16:creationId xmlns:a16="http://schemas.microsoft.com/office/drawing/2014/main" id="{29F8E468-C343-7FE0-AFC9-26E7E4179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91440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717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B1F0D-3164-2096-0AEB-ED1CB44A29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19F87BD-8854-0E84-0F9D-8043AFE158F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F9D79B1-6D0F-3E36-02A8-900511CAB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Tree>
    <p:extLst>
      <p:ext uri="{BB962C8B-B14F-4D97-AF65-F5344CB8AC3E}">
        <p14:creationId xmlns:p14="http://schemas.microsoft.com/office/powerpoint/2010/main" val="2702878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D5DE5-FCE4-3583-1714-52C3D88B297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0DE6364-1A96-9BC8-C1D1-4CCA2892BF1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E9BF2D9-794E-7005-3628-C432AA50F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2863"/>
            <a:ext cx="9067800" cy="5100638"/>
          </a:xfrm>
          <a:prstGeom prst="rect">
            <a:avLst/>
          </a:prstGeom>
        </p:spPr>
      </p:pic>
      <p:sp>
        <p:nvSpPr>
          <p:cNvPr id="2" name="TextBox 1">
            <a:extLst>
              <a:ext uri="{FF2B5EF4-FFF2-40B4-BE49-F238E27FC236}">
                <a16:creationId xmlns:a16="http://schemas.microsoft.com/office/drawing/2014/main" id="{61914513-D809-3953-838C-9E1DE25ABA47}"/>
              </a:ext>
            </a:extLst>
          </p:cNvPr>
          <p:cNvSpPr txBox="1"/>
          <p:nvPr/>
        </p:nvSpPr>
        <p:spPr>
          <a:xfrm>
            <a:off x="218975" y="133350"/>
            <a:ext cx="8223854" cy="44012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sng" strike="noStrike" kern="1200" cap="none" spc="0" normalizeH="0" baseline="0" noProof="0" dirty="0">
                <a:ln>
                  <a:noFill/>
                </a:ln>
                <a:solidFill>
                  <a:prstClr val="white"/>
                </a:solidFill>
                <a:effectLst/>
                <a:uLnTx/>
                <a:uFillTx/>
                <a:latin typeface="Arial Rounded MT Bold" pitchFamily="34" charset="0"/>
                <a:ea typeface="+mn-ea"/>
                <a:cs typeface="Arial" charset="0"/>
              </a:rPr>
              <a:t>Bar Mitzvah = Parental Release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Purpose of Bar Mitzvah</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Bar Mitzvah and Mother’s Day</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Motherhood is under attack</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u="sng" dirty="0">
                <a:solidFill>
                  <a:srgbClr val="FFFF66"/>
                </a:solidFill>
              </a:rPr>
              <a:t>Honoring Moms</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Some motherly advice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Parental Blessing and Release</a:t>
            </a:r>
            <a:endPar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3131234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65D73-1B33-3FC6-8BEC-C791FAB871E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E2B190B-3A90-1212-4D8F-334125C128F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6" name="Picture 5">
            <a:extLst>
              <a:ext uri="{FF2B5EF4-FFF2-40B4-BE49-F238E27FC236}">
                <a16:creationId xmlns:a16="http://schemas.microsoft.com/office/drawing/2014/main" id="{2CED2621-96D8-EACA-FAA8-D40861AA83F5}"/>
              </a:ext>
            </a:extLst>
          </p:cNvPr>
          <p:cNvPicPr>
            <a:picLocks noChangeAspect="1"/>
          </p:cNvPicPr>
          <p:nvPr/>
        </p:nvPicPr>
        <p:blipFill>
          <a:blip r:embed="rId3"/>
          <a:stretch>
            <a:fillRect/>
          </a:stretch>
        </p:blipFill>
        <p:spPr>
          <a:xfrm>
            <a:off x="76200" y="112692"/>
            <a:ext cx="9067800" cy="4959796"/>
          </a:xfrm>
          <a:prstGeom prst="rect">
            <a:avLst/>
          </a:prstGeom>
        </p:spPr>
      </p:pic>
    </p:spTree>
    <p:extLst>
      <p:ext uri="{BB962C8B-B14F-4D97-AF65-F5344CB8AC3E}">
        <p14:creationId xmlns:p14="http://schemas.microsoft.com/office/powerpoint/2010/main" val="964110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D3E44-9420-9990-61F9-B2C4D4487482}"/>
            </a:ext>
          </a:extLst>
        </p:cNvPr>
        <p:cNvGrpSpPr/>
        <p:nvPr/>
      </p:nvGrpSpPr>
      <p:grpSpPr>
        <a:xfrm>
          <a:off x="0" y="0"/>
          <a:ext cx="0" cy="0"/>
          <a:chOff x="0" y="0"/>
          <a:chExt cx="0" cy="0"/>
        </a:xfrm>
      </p:grpSpPr>
      <p:sp>
        <p:nvSpPr>
          <p:cNvPr id="12290" name="Rectangle 2">
            <a:extLst>
              <a:ext uri="{FF2B5EF4-FFF2-40B4-BE49-F238E27FC236}">
                <a16:creationId xmlns:a16="http://schemas.microsoft.com/office/drawing/2014/main" id="{14EED1CC-98D4-3525-1D44-DB36411AAE2B}"/>
              </a:ext>
            </a:extLst>
          </p:cNvPr>
          <p:cNvSpPr>
            <a:spLocks noGrp="1" noChangeArrowheads="1"/>
          </p:cNvSpPr>
          <p:nvPr>
            <p:ph type="subTitle" idx="1"/>
          </p:nvPr>
        </p:nvSpPr>
        <p:spPr>
          <a:xfrm>
            <a:off x="304800" y="133350"/>
            <a:ext cx="8534400" cy="4800600"/>
          </a:xfrm>
        </p:spPr>
        <p:txBody>
          <a:bodyPr/>
          <a:lstStyle/>
          <a:p>
            <a:pPr algn="l" eaLnBrk="1" hangingPunct="1">
              <a:lnSpc>
                <a:spcPct val="90000"/>
              </a:lnSpc>
            </a:pPr>
            <a:r>
              <a:rPr lang="en-US" altLang="en-US" sz="4000" dirty="0"/>
              <a:t>The first bee has an idea. "Hey, why don't you go down to the corner and hang a left? There's a bar mitzvah going on. Plenty of flowers and fruit." </a:t>
            </a:r>
            <a:br>
              <a:rPr lang="en-US" altLang="en-US" sz="4000" dirty="0"/>
            </a:br>
            <a:r>
              <a:rPr lang="en-US" altLang="en-US" sz="4000" dirty="0"/>
              <a:t>Bee two buzzes, "Thanks!" and takes off. </a:t>
            </a:r>
          </a:p>
        </p:txBody>
      </p:sp>
    </p:spTree>
    <p:extLst>
      <p:ext uri="{BB962C8B-B14F-4D97-AF65-F5344CB8AC3E}">
        <p14:creationId xmlns:p14="http://schemas.microsoft.com/office/powerpoint/2010/main" val="2875380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465B8-1D86-99DC-FD41-8BCA993C6E0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40A92A9-8A67-36AC-2F3C-4DA17DAB36AD}"/>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“He is to be free to stay at home and bring happiness to the wife he has married.” – Deuteronomy 24:5</a:t>
            </a:r>
          </a:p>
          <a:p>
            <a:pPr algn="l"/>
            <a:r>
              <a:rPr lang="en-US" sz="4000" dirty="0">
                <a:solidFill>
                  <a:schemeClr val="tx1"/>
                </a:solidFill>
                <a:latin typeface="Arial Rounded MT Bold" panose="020F0704030504030204" pitchFamily="34" charset="0"/>
              </a:rPr>
              <a:t>If you really want to know about a man and what kind of character he has, you need only look at the countenance of his wife. Everything he has invested, or withheld, will be there.</a:t>
            </a:r>
          </a:p>
        </p:txBody>
      </p:sp>
    </p:spTree>
    <p:extLst>
      <p:ext uri="{BB962C8B-B14F-4D97-AF65-F5344CB8AC3E}">
        <p14:creationId xmlns:p14="http://schemas.microsoft.com/office/powerpoint/2010/main" val="1715899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0B03E-903C-5AA1-8F28-A18DD5EC8D3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B2ECD47-EC1E-70BF-8EA7-E72312B2AF91}"/>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That was the message Bill McCartney, then head coach of the University of Colorado football team, heard in a 1994 sermon. The words cut straight to his heart. McCartney had built the Colorado football program into a powerhouse that won a national championship in 1990. He had also cofounded a national men’s movement, Promise Keepers.</a:t>
            </a:r>
          </a:p>
        </p:txBody>
      </p:sp>
    </p:spTree>
    <p:extLst>
      <p:ext uri="{BB962C8B-B14F-4D97-AF65-F5344CB8AC3E}">
        <p14:creationId xmlns:p14="http://schemas.microsoft.com/office/powerpoint/2010/main" val="2513506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A6E73-F83F-DA12-06B4-CC970AED50C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14AD5B8-82EB-AA56-AB20-B420A92B1D8A}"/>
              </a:ext>
            </a:extLst>
          </p:cNvPr>
          <p:cNvSpPr>
            <a:spLocks noGrp="1"/>
          </p:cNvSpPr>
          <p:nvPr>
            <p:ph type="subTitle" idx="1"/>
          </p:nvPr>
        </p:nvSpPr>
        <p:spPr>
          <a:xfrm>
            <a:off x="228600" y="209550"/>
            <a:ext cx="86106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But those achievements came at a price. For years McCartney had withheld his time and energy from his wife, Lyndi, and their four children.</a:t>
            </a:r>
          </a:p>
          <a:p>
            <a:pPr algn="l"/>
            <a:r>
              <a:rPr lang="en-US" sz="4000" dirty="0">
                <a:solidFill>
                  <a:schemeClr val="tx1"/>
                </a:solidFill>
                <a:latin typeface="Arial Rounded MT Bold" panose="020F0704030504030204" pitchFamily="34" charset="0"/>
              </a:rPr>
              <a:t>In 1994, Bill McCartney didn’t like what he saw in Lyndi’s countenance—so he resigned from his position at the University of Colorado to devote more time to his wife and family.</a:t>
            </a:r>
          </a:p>
        </p:txBody>
      </p:sp>
    </p:spTree>
    <p:extLst>
      <p:ext uri="{BB962C8B-B14F-4D97-AF65-F5344CB8AC3E}">
        <p14:creationId xmlns:p14="http://schemas.microsoft.com/office/powerpoint/2010/main" val="917876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A7D17-1B7E-83A7-8373-2599439545E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8CFD2B3-6B45-3248-E239-7AE4C0DB26B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As a husband, you bear the primary responsibility for your wife’s welfare and emotional wellbeing. What do you see in her face tonight?</a:t>
            </a:r>
          </a:p>
          <a:p>
            <a:pPr algn="l"/>
            <a:r>
              <a:rPr lang="en-US" sz="4000" dirty="0">
                <a:solidFill>
                  <a:schemeClr val="tx1"/>
                </a:solidFill>
                <a:latin typeface="Arial Rounded MT Bold" panose="020F0704030504030204" pitchFamily="34" charset="0"/>
              </a:rPr>
              <a:t>Do your cheer her?</a:t>
            </a:r>
          </a:p>
        </p:txBody>
      </p:sp>
    </p:spTree>
    <p:extLst>
      <p:ext uri="{BB962C8B-B14F-4D97-AF65-F5344CB8AC3E}">
        <p14:creationId xmlns:p14="http://schemas.microsoft.com/office/powerpoint/2010/main" val="3399608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7F75F-7E9B-CC01-E903-29EAC2B433E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D5C7B27-8FD2-8469-B9B2-63140ED74AC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E3F4131-7005-D6A6-FB51-ECE52D9CFDA4}"/>
              </a:ext>
            </a:extLst>
          </p:cNvPr>
          <p:cNvPicPr>
            <a:picLocks noChangeAspect="1"/>
          </p:cNvPicPr>
          <p:nvPr/>
        </p:nvPicPr>
        <p:blipFill>
          <a:blip r:embed="rId3"/>
          <a:stretch>
            <a:fillRect/>
          </a:stretch>
        </p:blipFill>
        <p:spPr>
          <a:xfrm>
            <a:off x="2691218" y="0"/>
            <a:ext cx="3761563" cy="5143500"/>
          </a:xfrm>
          <a:prstGeom prst="rect">
            <a:avLst/>
          </a:prstGeom>
        </p:spPr>
      </p:pic>
    </p:spTree>
    <p:extLst>
      <p:ext uri="{BB962C8B-B14F-4D97-AF65-F5344CB8AC3E}">
        <p14:creationId xmlns:p14="http://schemas.microsoft.com/office/powerpoint/2010/main" val="546461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EFF58-D2AD-1DA4-742C-0E5CA599436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5F9C58D-09E7-2F75-0ABE-F15D20A6AD68}"/>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baseline="30000" dirty="0">
                <a:solidFill>
                  <a:schemeClr val="tx1"/>
                </a:solidFill>
                <a:latin typeface="Arial Rounded MT Bold" panose="020F0704030504030204" pitchFamily="34" charset="0"/>
              </a:rPr>
              <a:t>Mishlei/Prov 31.10</a:t>
            </a:r>
            <a:r>
              <a:rPr lang="en-US" sz="4000" dirty="0">
                <a:solidFill>
                  <a:schemeClr val="tx1"/>
                </a:solidFill>
                <a:latin typeface="Arial Rounded MT Bold" panose="020F0704030504030204" pitchFamily="34" charset="0"/>
              </a:rPr>
              <a:t> </a:t>
            </a:r>
            <a:r>
              <a:rPr lang="en-US" sz="4000" baseline="30000" dirty="0">
                <a:solidFill>
                  <a:schemeClr val="tx1"/>
                </a:solidFill>
                <a:latin typeface="Arial Rounded MT Bold" panose="020F0704030504030204" pitchFamily="34" charset="0"/>
              </a:rPr>
              <a:t>CJB </a:t>
            </a:r>
            <a:r>
              <a:rPr lang="en-US" sz="4000" dirty="0">
                <a:solidFill>
                  <a:schemeClr val="tx1"/>
                </a:solidFill>
                <a:latin typeface="Arial Rounded MT Bold" panose="020F0704030504030204" pitchFamily="34" charset="0"/>
              </a:rPr>
              <a:t>Who can find a capable wife? Her value is far beyond that of pearls.</a:t>
            </a:r>
          </a:p>
          <a:p>
            <a:pPr algn="l"/>
            <a:r>
              <a:rPr lang="en-US" sz="4000" baseline="30000" dirty="0">
                <a:solidFill>
                  <a:schemeClr val="tx1"/>
                </a:solidFill>
                <a:latin typeface="Arial Rounded MT Bold" panose="020F0704030504030204" pitchFamily="34" charset="0"/>
              </a:rPr>
              <a:t>NIV</a:t>
            </a:r>
            <a:r>
              <a:rPr lang="en-US" sz="4000" dirty="0">
                <a:solidFill>
                  <a:schemeClr val="tx1"/>
                </a:solidFill>
                <a:latin typeface="Arial Rounded MT Bold" panose="020F0704030504030204" pitchFamily="34" charset="0"/>
              </a:rPr>
              <a:t> A wife of noble character who can find? She is worth far more than rubies.</a:t>
            </a:r>
          </a:p>
          <a:p>
            <a:pPr algn="l"/>
            <a:r>
              <a:rPr lang="en-US" sz="4000" baseline="30000" dirty="0">
                <a:solidFill>
                  <a:schemeClr val="tx1"/>
                </a:solidFill>
                <a:latin typeface="Arial Rounded MT Bold" panose="020F0704030504030204" pitchFamily="34" charset="0"/>
              </a:rPr>
              <a:t>TLV </a:t>
            </a:r>
            <a:r>
              <a:rPr lang="en-US" sz="4000" dirty="0">
                <a:solidFill>
                  <a:schemeClr val="tx1"/>
                </a:solidFill>
                <a:latin typeface="Arial Rounded MT Bold" panose="020F0704030504030204" pitchFamily="34" charset="0"/>
              </a:rPr>
              <a:t>A wife of noble character who can find? She is worth far more than rubies.</a:t>
            </a:r>
          </a:p>
        </p:txBody>
      </p:sp>
    </p:spTree>
    <p:extLst>
      <p:ext uri="{BB962C8B-B14F-4D97-AF65-F5344CB8AC3E}">
        <p14:creationId xmlns:p14="http://schemas.microsoft.com/office/powerpoint/2010/main" val="3946834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898BF-51F4-2B2D-0BF2-5E57B92A17C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469E302-7704-EF70-BEF9-F3225C9686CD}"/>
              </a:ext>
            </a:extLst>
          </p:cNvPr>
          <p:cNvSpPr>
            <a:spLocks noGrp="1"/>
          </p:cNvSpPr>
          <p:nvPr>
            <p:ph type="subTitle" idx="1"/>
          </p:nvPr>
        </p:nvSpPr>
        <p:spPr>
          <a:xfrm>
            <a:off x="228600" y="2065688"/>
            <a:ext cx="8610600" cy="2944462"/>
          </a:xfrm>
        </p:spPr>
        <p:txBody>
          <a:bodyPr anchor="t">
            <a:normAutofit lnSpcReduction="10000"/>
          </a:bodyPr>
          <a:lstStyle/>
          <a:p>
            <a:pPr algn="l"/>
            <a:r>
              <a:rPr lang="en-US" sz="4000" u="sng" dirty="0" err="1">
                <a:solidFill>
                  <a:srgbClr val="FFFF66"/>
                </a:solidFill>
                <a:latin typeface="Arial Rounded MT Bold" panose="020F0704030504030204" pitchFamily="34" charset="0"/>
              </a:rPr>
              <a:t>hayil</a:t>
            </a:r>
            <a:r>
              <a:rPr lang="en-US" sz="4000" dirty="0">
                <a:solidFill>
                  <a:schemeClr val="tx1"/>
                </a:solidFill>
                <a:latin typeface="Arial Rounded MT Bold" panose="020F0704030504030204" pitchFamily="34" charset="0"/>
              </a:rPr>
              <a:t>: strength, valor, army, wealth, capability, able, activity, army, band of men soldiers, company, great forces, goods,</a:t>
            </a:r>
          </a:p>
          <a:p>
            <a:pPr algn="l"/>
            <a:r>
              <a:rPr lang="en-US" sz="4000" dirty="0">
                <a:solidFill>
                  <a:schemeClr val="tx1"/>
                </a:solidFill>
                <a:latin typeface="Arial Rounded MT Bold" panose="020F0704030504030204" pitchFamily="34" charset="0"/>
              </a:rPr>
              <a:t>Modern Hebrew soldier: </a:t>
            </a:r>
            <a:r>
              <a:rPr lang="he-IL" sz="4400" b="1" dirty="0">
                <a:solidFill>
                  <a:srgbClr val="FFFF66"/>
                </a:solidFill>
                <a:latin typeface="David" panose="020E0502060401010101" pitchFamily="34" charset="-79"/>
                <a:cs typeface="David" panose="020E0502060401010101" pitchFamily="34" charset="-79"/>
              </a:rPr>
              <a:t>חַיָּל</a:t>
            </a:r>
            <a:r>
              <a:rPr lang="en-US" sz="4400" b="1" dirty="0">
                <a:solidFill>
                  <a:srgbClr val="FFFF66"/>
                </a:solidFill>
                <a:latin typeface="David" panose="020E0502060401010101" pitchFamily="34" charset="-79"/>
                <a:cs typeface="David" panose="020E0502060401010101" pitchFamily="34" charset="-79"/>
              </a:rPr>
              <a:t>  </a:t>
            </a:r>
            <a:r>
              <a:rPr lang="he-IL" sz="4400" b="1" dirty="0">
                <a:solidFill>
                  <a:srgbClr val="FFFF66"/>
                </a:solidFill>
                <a:latin typeface="David" panose="020E0502060401010101" pitchFamily="34" charset="-79"/>
                <a:cs typeface="David" panose="020E0502060401010101" pitchFamily="34" charset="-79"/>
              </a:rPr>
              <a:t>חַיֶּלֶת</a:t>
            </a:r>
          </a:p>
          <a:p>
            <a:pPr algn="l"/>
            <a:endParaRPr lang="en-US" sz="4000" b="1" dirty="0">
              <a:solidFill>
                <a:srgbClr val="FFFF66"/>
              </a:solidFill>
              <a:latin typeface="David" panose="020E0502060401010101" pitchFamily="34" charset="-79"/>
              <a:cs typeface="David" panose="020E0502060401010101" pitchFamily="34" charset="-79"/>
            </a:endParaRPr>
          </a:p>
        </p:txBody>
      </p:sp>
      <p:pic>
        <p:nvPicPr>
          <p:cNvPr id="4" name="Picture 3">
            <a:extLst>
              <a:ext uri="{FF2B5EF4-FFF2-40B4-BE49-F238E27FC236}">
                <a16:creationId xmlns:a16="http://schemas.microsoft.com/office/drawing/2014/main" id="{80E325A9-EDA4-1163-2230-8B21C1267D67}"/>
              </a:ext>
            </a:extLst>
          </p:cNvPr>
          <p:cNvPicPr>
            <a:picLocks noChangeAspect="1"/>
          </p:cNvPicPr>
          <p:nvPr/>
        </p:nvPicPr>
        <p:blipFill>
          <a:blip r:embed="rId3"/>
          <a:stretch>
            <a:fillRect/>
          </a:stretch>
        </p:blipFill>
        <p:spPr>
          <a:xfrm>
            <a:off x="762000" y="14638"/>
            <a:ext cx="7239001" cy="2051050"/>
          </a:xfrm>
          <a:prstGeom prst="rect">
            <a:avLst/>
          </a:prstGeom>
        </p:spPr>
      </p:pic>
      <p:sp>
        <p:nvSpPr>
          <p:cNvPr id="5" name="Rectangle: Rounded Corners 4">
            <a:extLst>
              <a:ext uri="{FF2B5EF4-FFF2-40B4-BE49-F238E27FC236}">
                <a16:creationId xmlns:a16="http://schemas.microsoft.com/office/drawing/2014/main" id="{12F51420-A5E3-5A5A-8C59-F52BBD5FACED}"/>
              </a:ext>
            </a:extLst>
          </p:cNvPr>
          <p:cNvSpPr/>
          <p:nvPr/>
        </p:nvSpPr>
        <p:spPr>
          <a:xfrm>
            <a:off x="5943600" y="666750"/>
            <a:ext cx="457200" cy="53340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807497E-F738-9B1E-1FD7-1BBB32C4B2CD}"/>
              </a:ext>
            </a:extLst>
          </p:cNvPr>
          <p:cNvSpPr/>
          <p:nvPr/>
        </p:nvSpPr>
        <p:spPr>
          <a:xfrm>
            <a:off x="4267200" y="14638"/>
            <a:ext cx="1676400" cy="1947512"/>
          </a:xfrm>
          <a:prstGeom prst="roundRect">
            <a:avLst/>
          </a:prstGeom>
          <a:noFill/>
          <a:ln w="444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953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E9B98-8296-A5B9-AA59-500156C55E0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71E1C50-AF71-23E8-9F66-4AD50ED84BF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2C4E3C1-7A18-7615-ECB9-381BBFA69750}"/>
              </a:ext>
            </a:extLst>
          </p:cNvPr>
          <p:cNvPicPr>
            <a:picLocks noChangeAspect="1"/>
          </p:cNvPicPr>
          <p:nvPr/>
        </p:nvPicPr>
        <p:blipFill>
          <a:blip r:embed="rId3"/>
          <a:stretch>
            <a:fillRect/>
          </a:stretch>
        </p:blipFill>
        <p:spPr>
          <a:xfrm>
            <a:off x="444655" y="0"/>
            <a:ext cx="8254690" cy="5143500"/>
          </a:xfrm>
          <a:prstGeom prst="rect">
            <a:avLst/>
          </a:prstGeom>
        </p:spPr>
      </p:pic>
    </p:spTree>
    <p:extLst>
      <p:ext uri="{BB962C8B-B14F-4D97-AF65-F5344CB8AC3E}">
        <p14:creationId xmlns:p14="http://schemas.microsoft.com/office/powerpoint/2010/main" val="2076664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2B9F3-A7D3-DA4D-1C65-8AE08F38C29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DD3A512-E2B2-BEA5-C722-FA33D9FF03AE}"/>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56ADF543-47FE-3625-138E-692922C715AD}"/>
              </a:ext>
            </a:extLst>
          </p:cNvPr>
          <p:cNvPicPr>
            <a:picLocks noChangeAspect="1"/>
          </p:cNvPicPr>
          <p:nvPr/>
        </p:nvPicPr>
        <p:blipFill>
          <a:blip r:embed="rId3"/>
          <a:stretch>
            <a:fillRect/>
          </a:stretch>
        </p:blipFill>
        <p:spPr>
          <a:xfrm>
            <a:off x="76200" y="15509"/>
            <a:ext cx="9018879" cy="5127991"/>
          </a:xfrm>
          <a:prstGeom prst="rect">
            <a:avLst/>
          </a:prstGeom>
        </p:spPr>
      </p:pic>
    </p:spTree>
    <p:extLst>
      <p:ext uri="{BB962C8B-B14F-4D97-AF65-F5344CB8AC3E}">
        <p14:creationId xmlns:p14="http://schemas.microsoft.com/office/powerpoint/2010/main" val="2272476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537D1-79F7-3032-E9E9-3C7BBF17A51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B1AEF53-57B4-1B80-67ED-0631BAB9F6E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Help for Stressed-Out Moms</a:t>
            </a:r>
          </a:p>
        </p:txBody>
      </p:sp>
      <p:pic>
        <p:nvPicPr>
          <p:cNvPr id="4" name="Picture 3">
            <a:extLst>
              <a:ext uri="{FF2B5EF4-FFF2-40B4-BE49-F238E27FC236}">
                <a16:creationId xmlns:a16="http://schemas.microsoft.com/office/drawing/2014/main" id="{D360D8F4-52FB-40BA-045C-0298940973E1}"/>
              </a:ext>
            </a:extLst>
          </p:cNvPr>
          <p:cNvPicPr>
            <a:picLocks noChangeAspect="1"/>
          </p:cNvPicPr>
          <p:nvPr/>
        </p:nvPicPr>
        <p:blipFill>
          <a:blip r:embed="rId3"/>
          <a:stretch>
            <a:fillRect/>
          </a:stretch>
        </p:blipFill>
        <p:spPr>
          <a:xfrm>
            <a:off x="723900" y="819935"/>
            <a:ext cx="7696200" cy="4323565"/>
          </a:xfrm>
          <a:prstGeom prst="rect">
            <a:avLst/>
          </a:prstGeom>
        </p:spPr>
      </p:pic>
    </p:spTree>
    <p:extLst>
      <p:ext uri="{BB962C8B-B14F-4D97-AF65-F5344CB8AC3E}">
        <p14:creationId xmlns:p14="http://schemas.microsoft.com/office/powerpoint/2010/main" val="4133677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EAE1A-5E99-14E0-6663-7358FFCDB40B}"/>
            </a:ext>
          </a:extLst>
        </p:cNvPr>
        <p:cNvGrpSpPr/>
        <p:nvPr/>
      </p:nvGrpSpPr>
      <p:grpSpPr>
        <a:xfrm>
          <a:off x="0" y="0"/>
          <a:ext cx="0" cy="0"/>
          <a:chOff x="0" y="0"/>
          <a:chExt cx="0" cy="0"/>
        </a:xfrm>
      </p:grpSpPr>
      <p:sp>
        <p:nvSpPr>
          <p:cNvPr id="14338" name="Rectangle 2">
            <a:extLst>
              <a:ext uri="{FF2B5EF4-FFF2-40B4-BE49-F238E27FC236}">
                <a16:creationId xmlns:a16="http://schemas.microsoft.com/office/drawing/2014/main" id="{A258D8B7-0419-2237-783A-76CE79A48E48}"/>
              </a:ext>
            </a:extLst>
          </p:cNvPr>
          <p:cNvSpPr>
            <a:spLocks noGrp="1" noChangeArrowheads="1"/>
          </p:cNvSpPr>
          <p:nvPr>
            <p:ph type="subTitle" idx="1"/>
          </p:nvPr>
        </p:nvSpPr>
        <p:spPr>
          <a:xfrm>
            <a:off x="457200" y="209550"/>
            <a:ext cx="8153400" cy="4648200"/>
          </a:xfrm>
        </p:spPr>
        <p:txBody>
          <a:bodyPr/>
          <a:lstStyle/>
          <a:p>
            <a:pPr algn="l" eaLnBrk="1" hangingPunct="1">
              <a:lnSpc>
                <a:spcPct val="90000"/>
              </a:lnSpc>
            </a:pPr>
            <a:r>
              <a:rPr lang="en-US" altLang="en-US" sz="4000" dirty="0"/>
              <a:t>An hour later, the bees bump into each other again. </a:t>
            </a:r>
            <a:br>
              <a:rPr lang="en-US" altLang="en-US" sz="4000" dirty="0"/>
            </a:br>
            <a:r>
              <a:rPr lang="en-US" altLang="en-US" sz="4000" dirty="0"/>
              <a:t>"How was the bar mitzvah?" asks the first bee. </a:t>
            </a:r>
            <a:br>
              <a:rPr lang="en-US" altLang="en-US" sz="4000" dirty="0"/>
            </a:br>
            <a:r>
              <a:rPr lang="en-US" altLang="en-US" sz="4000" dirty="0"/>
              <a:t>"Great!" replies the second. </a:t>
            </a:r>
            <a:br>
              <a:rPr lang="en-US" altLang="en-US" sz="4000" dirty="0"/>
            </a:br>
            <a:endParaRPr lang="en-US" altLang="en-US" sz="4000" dirty="0"/>
          </a:p>
        </p:txBody>
      </p:sp>
    </p:spTree>
    <p:extLst>
      <p:ext uri="{BB962C8B-B14F-4D97-AF65-F5344CB8AC3E}">
        <p14:creationId xmlns:p14="http://schemas.microsoft.com/office/powerpoint/2010/main" val="358969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F8144-C036-E037-A8E3-45BBD7C9E91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116872A-5489-C77A-6D30-B6F83BB7BC0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I can remember being at a law society dinner with Rob. We were sat around a table similar to this and a young lawyer, woman said to me, "Hi, Di, how are you? Do you work?“</a:t>
            </a:r>
          </a:p>
          <a:p>
            <a:pPr algn="l"/>
            <a:r>
              <a:rPr lang="en-US" sz="4000" dirty="0">
                <a:solidFill>
                  <a:schemeClr val="tx1"/>
                </a:solidFill>
                <a:latin typeface="Arial Rounded MT Bold" panose="020F0704030504030204" pitchFamily="34" charset="0"/>
              </a:rPr>
              <a:t>And I just wanted the floor to open up </a:t>
            </a:r>
            <a:r>
              <a:rPr lang="en-US" sz="4000" dirty="0" err="1">
                <a:solidFill>
                  <a:schemeClr val="tx1"/>
                </a:solidFill>
                <a:latin typeface="Arial Rounded MT Bold" panose="020F0704030504030204" pitchFamily="34" charset="0"/>
              </a:rPr>
              <a:t>andswallow</a:t>
            </a:r>
            <a:r>
              <a:rPr lang="en-US" sz="4000" dirty="0">
                <a:solidFill>
                  <a:schemeClr val="tx1"/>
                </a:solidFill>
                <a:latin typeface="Arial Rounded MT Bold" panose="020F0704030504030204" pitchFamily="34" charset="0"/>
              </a:rPr>
              <a:t> her.</a:t>
            </a:r>
          </a:p>
        </p:txBody>
      </p:sp>
    </p:spTree>
    <p:extLst>
      <p:ext uri="{BB962C8B-B14F-4D97-AF65-F5344CB8AC3E}">
        <p14:creationId xmlns:p14="http://schemas.microsoft.com/office/powerpoint/2010/main" val="3999047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E552D-97C6-FDE6-B323-670AC80E59A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F71B55B-8839-85BD-E631-DE84AF7714E1}"/>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“Yes, I do work. I'm in a program of social development and at present I’m working with three age groups, first with babies and toddlers. That involves a basic grasp of medicine and child psychology. Next, I'm working with teenagers and I confess the program is not going too well in that area at the moment. </a:t>
            </a:r>
          </a:p>
        </p:txBody>
      </p:sp>
    </p:spTree>
    <p:extLst>
      <p:ext uri="{BB962C8B-B14F-4D97-AF65-F5344CB8AC3E}">
        <p14:creationId xmlns:p14="http://schemas.microsoft.com/office/powerpoint/2010/main" val="4217013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E9470-0C68-D60B-BC86-5483B484E05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9F82E4C-0549-A00B-A0E4-1FF46F8901AD}"/>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And finally, it's evenings and weekends. I work with a man age 39 who's exhibiting all the classic symptoms of midlife crisis. That's mainly psychiatric work. The whole job involves planning and make it happen attitude and the ability to crisis manage. I used to be an international fashion model, but I got bored.”</a:t>
            </a:r>
          </a:p>
        </p:txBody>
      </p:sp>
    </p:spTree>
    <p:extLst>
      <p:ext uri="{BB962C8B-B14F-4D97-AF65-F5344CB8AC3E}">
        <p14:creationId xmlns:p14="http://schemas.microsoft.com/office/powerpoint/2010/main" val="1129665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B4659-DBD1-1AAE-73F5-02B04A24893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3122525-2215-25A8-7A74-A942272DFD9F}"/>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Some testimonials</a:t>
            </a:r>
          </a:p>
        </p:txBody>
      </p:sp>
    </p:spTree>
    <p:extLst>
      <p:ext uri="{BB962C8B-B14F-4D97-AF65-F5344CB8AC3E}">
        <p14:creationId xmlns:p14="http://schemas.microsoft.com/office/powerpoint/2010/main" val="1197198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5D44A-5034-6C8D-4588-63519ADE037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AAF5C9E-CD14-5C8F-835B-DAA5175FEF1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"My mother modeled the idea of celebrating everyday joys. Anything that could be close to construed as a holiday was an occasion for a card from her with a tiny little note in her tiny little handwriting. </a:t>
            </a:r>
          </a:p>
        </p:txBody>
      </p:sp>
    </p:spTree>
    <p:extLst>
      <p:ext uri="{BB962C8B-B14F-4D97-AF65-F5344CB8AC3E}">
        <p14:creationId xmlns:p14="http://schemas.microsoft.com/office/powerpoint/2010/main" val="14837088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7EFF9-01A7-A4AB-5F26-00768BA8FD5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2E4E060-1376-A934-DCAB-F7D38B1B02C7}"/>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Her ability to observe and celebrate the little moments in life brought great joy and was a wonderful model of creating happiness for those around her, which fed her own joy and contentment with life. My memory of her caring and kindness will forever be with me."</a:t>
            </a:r>
          </a:p>
          <a:p>
            <a:pPr algn="l"/>
            <a:r>
              <a:rPr lang="en-US" sz="4000" dirty="0">
                <a:solidFill>
                  <a:schemeClr val="tx1"/>
                </a:solidFill>
                <a:latin typeface="Arial Rounded MT Bold" panose="020F0704030504030204" pitchFamily="34" charset="0"/>
              </a:rPr>
              <a:t>— Martha A.B. in Edmore, Michigan</a:t>
            </a:r>
          </a:p>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6250866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91F50-50A5-6A74-18A7-565902BE830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D4B2698-6764-5CBC-E328-BAEF6DAC4A90}"/>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"My mother was heading to GW Hospital to give birth. She had blood dripping down her legs, and yet stopped to braid my hair. She sat on the edge of the tub in her bathroom and patiently did my hair with love and patience. I have never forgotten her act of selflessness."</a:t>
            </a:r>
          </a:p>
          <a:p>
            <a:pPr algn="l"/>
            <a:r>
              <a:rPr lang="en-US" sz="4000" dirty="0">
                <a:solidFill>
                  <a:schemeClr val="tx1"/>
                </a:solidFill>
                <a:latin typeface="Arial Rounded MT Bold" panose="020F0704030504030204" pitchFamily="34" charset="0"/>
              </a:rPr>
              <a:t>— Nancy K. in Vero Beach, Florida</a:t>
            </a:r>
          </a:p>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4492106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39857-4C86-B92B-32F1-B55275B44E5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CFB3FE4-2393-0053-7670-ED8243203DFE}"/>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"One thing I’ve learned about being a mom is that it’s more about presence than anything else. It’s not about doing things right or better. It’s not about knowing all the answers. It’s not about wishing we could have bought our kids all the cool stuff, or wishing we’d done things differently. </a:t>
            </a:r>
          </a:p>
        </p:txBody>
      </p:sp>
    </p:spTree>
    <p:extLst>
      <p:ext uri="{BB962C8B-B14F-4D97-AF65-F5344CB8AC3E}">
        <p14:creationId xmlns:p14="http://schemas.microsoft.com/office/powerpoint/2010/main" val="2472607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D1AF8-62FF-CDC3-AC9A-056A10DC3CD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1A035A1-D1CE-9280-9C18-5E109D7B775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It’s about showing up as we are today, in this moment, and being with our kids fully. It’s not about wanting to change anything; it’s just about being 'here' now."</a:t>
            </a:r>
          </a:p>
          <a:p>
            <a:pPr algn="l"/>
            <a:r>
              <a:rPr lang="en-US" sz="4000" dirty="0">
                <a:solidFill>
                  <a:schemeClr val="tx1"/>
                </a:solidFill>
                <a:latin typeface="Arial Rounded MT Bold" panose="020F0704030504030204" pitchFamily="34" charset="0"/>
              </a:rPr>
              <a:t>— Lora P. in Seattle, Washington</a:t>
            </a:r>
          </a:p>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133206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A3C27-13A6-EA91-5B3A-EBCAD64EC4B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3BD162C-06FC-E144-082D-21633D68306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BA73734-85A8-3F79-6324-895DCE93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Tree>
    <p:extLst>
      <p:ext uri="{BB962C8B-B14F-4D97-AF65-F5344CB8AC3E}">
        <p14:creationId xmlns:p14="http://schemas.microsoft.com/office/powerpoint/2010/main" val="1252748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AA2BC-F5AE-EE65-D2EE-A5DA09897727}"/>
            </a:ext>
          </a:extLst>
        </p:cNvPr>
        <p:cNvGrpSpPr/>
        <p:nvPr/>
      </p:nvGrpSpPr>
      <p:grpSpPr>
        <a:xfrm>
          <a:off x="0" y="0"/>
          <a:ext cx="0" cy="0"/>
          <a:chOff x="0" y="0"/>
          <a:chExt cx="0" cy="0"/>
        </a:xfrm>
      </p:grpSpPr>
      <p:sp>
        <p:nvSpPr>
          <p:cNvPr id="14338" name="Rectangle 2">
            <a:extLst>
              <a:ext uri="{FF2B5EF4-FFF2-40B4-BE49-F238E27FC236}">
                <a16:creationId xmlns:a16="http://schemas.microsoft.com/office/drawing/2014/main" id="{E26845FD-E23E-0114-658C-9BC6E1E698F7}"/>
              </a:ext>
            </a:extLst>
          </p:cNvPr>
          <p:cNvSpPr>
            <a:spLocks noGrp="1" noChangeArrowheads="1"/>
          </p:cNvSpPr>
          <p:nvPr>
            <p:ph type="subTitle" idx="1"/>
          </p:nvPr>
        </p:nvSpPr>
        <p:spPr>
          <a:xfrm>
            <a:off x="457200" y="209550"/>
            <a:ext cx="8153400" cy="4648200"/>
          </a:xfrm>
        </p:spPr>
        <p:txBody>
          <a:bodyPr/>
          <a:lstStyle/>
          <a:p>
            <a:pPr algn="l" eaLnBrk="1" hangingPunct="1">
              <a:lnSpc>
                <a:spcPct val="90000"/>
              </a:lnSpc>
            </a:pPr>
            <a:r>
              <a:rPr lang="en-US" altLang="en-US" sz="4000" dirty="0"/>
              <a:t>The first bee, however, notices a small circle on his friend's head, and inquires, "What's that on your head?" </a:t>
            </a:r>
            <a:br>
              <a:rPr lang="en-US" altLang="en-US" sz="4000" dirty="0"/>
            </a:br>
            <a:r>
              <a:rPr lang="en-US" altLang="en-US" sz="4000" dirty="0"/>
              <a:t>"A yarmulke," is the answer. </a:t>
            </a:r>
          </a:p>
          <a:p>
            <a:pPr algn="l" eaLnBrk="1" hangingPunct="1">
              <a:lnSpc>
                <a:spcPct val="90000"/>
              </a:lnSpc>
            </a:pPr>
            <a:r>
              <a:rPr lang="en-US" altLang="en-US" sz="4000" dirty="0"/>
              <a:t>"I didn't want them to think I was a Wasp."</a:t>
            </a:r>
          </a:p>
        </p:txBody>
      </p:sp>
    </p:spTree>
    <p:extLst>
      <p:ext uri="{BB962C8B-B14F-4D97-AF65-F5344CB8AC3E}">
        <p14:creationId xmlns:p14="http://schemas.microsoft.com/office/powerpoint/2010/main" val="5522564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52535-CA4E-0E4E-058A-C6701E6B4A8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2C96543-6FFA-5A89-E454-DC253AB4808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6E71188-EC9D-1781-3C88-8CCCE46E0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2863"/>
            <a:ext cx="9067800" cy="5100638"/>
          </a:xfrm>
          <a:prstGeom prst="rect">
            <a:avLst/>
          </a:prstGeom>
        </p:spPr>
      </p:pic>
      <p:sp>
        <p:nvSpPr>
          <p:cNvPr id="2" name="TextBox 1">
            <a:extLst>
              <a:ext uri="{FF2B5EF4-FFF2-40B4-BE49-F238E27FC236}">
                <a16:creationId xmlns:a16="http://schemas.microsoft.com/office/drawing/2014/main" id="{97F75931-9722-24DC-BE21-DBCAB31C2C21}"/>
              </a:ext>
            </a:extLst>
          </p:cNvPr>
          <p:cNvSpPr txBox="1"/>
          <p:nvPr/>
        </p:nvSpPr>
        <p:spPr>
          <a:xfrm>
            <a:off x="218975" y="133350"/>
            <a:ext cx="8223854" cy="44012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sng" strike="noStrike" kern="1200" cap="none" spc="0" normalizeH="0" baseline="0" noProof="0" dirty="0">
                <a:ln>
                  <a:noFill/>
                </a:ln>
                <a:solidFill>
                  <a:prstClr val="white"/>
                </a:solidFill>
                <a:effectLst/>
                <a:uLnTx/>
                <a:uFillTx/>
                <a:latin typeface="Arial Rounded MT Bold" pitchFamily="34" charset="0"/>
                <a:ea typeface="+mn-ea"/>
                <a:cs typeface="Arial" charset="0"/>
              </a:rPr>
              <a:t>Bar Mitzvah = Parental Release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Purpose of Bar Mitzvah</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Bar Mitzvah and Mother’s Day</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Motherhood is under attack</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Honoring Moms</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sng" strike="noStrike" kern="1200" cap="none" spc="0" normalizeH="0" baseline="0" noProof="0" dirty="0">
                <a:ln>
                  <a:noFill/>
                </a:ln>
                <a:solidFill>
                  <a:srgbClr val="FFFF66"/>
                </a:solidFill>
                <a:effectLst/>
                <a:uLnTx/>
                <a:uFillTx/>
                <a:latin typeface="Arial Rounded MT Bold" pitchFamily="34" charset="0"/>
                <a:ea typeface="+mn-ea"/>
                <a:cs typeface="Arial" charset="0"/>
              </a:rPr>
              <a:t>Some motherly advice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Parental Blessing and Release</a:t>
            </a:r>
            <a:endPar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21084277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2AF84-3AE2-3188-F45B-84337A2B271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7AFA339-6125-17AB-03B0-80CE0D67A9D1}"/>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#1 Stay OUT of DEBT</a:t>
            </a:r>
          </a:p>
        </p:txBody>
      </p:sp>
    </p:spTree>
    <p:extLst>
      <p:ext uri="{BB962C8B-B14F-4D97-AF65-F5344CB8AC3E}">
        <p14:creationId xmlns:p14="http://schemas.microsoft.com/office/powerpoint/2010/main" val="5345178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8CE19-7223-E571-F07A-2D518E8D2B0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A6F1925-E532-2A3B-4463-EEAB9A9B1525}"/>
              </a:ext>
            </a:extLst>
          </p:cNvPr>
          <p:cNvSpPr>
            <a:spLocks noGrp="1"/>
          </p:cNvSpPr>
          <p:nvPr>
            <p:ph type="subTitle" idx="1"/>
          </p:nvPr>
        </p:nvSpPr>
        <p:spPr>
          <a:xfrm>
            <a:off x="228600" y="209550"/>
            <a:ext cx="8610600" cy="4800600"/>
          </a:xfrm>
        </p:spPr>
        <p:txBody>
          <a:bodyPr anchor="t">
            <a:normAutofit fontScale="85000" lnSpcReduction="10000"/>
          </a:bodyPr>
          <a:lstStyle/>
          <a:p>
            <a:pPr algn="l"/>
            <a:r>
              <a:rPr lang="en-US" sz="4000" dirty="0">
                <a:solidFill>
                  <a:schemeClr val="tx1"/>
                </a:solidFill>
                <a:latin typeface="Arial Rounded MT Bold" panose="020F0704030504030204" pitchFamily="34" charset="0"/>
              </a:rPr>
              <a:t>The United States has crossed a historic financial threshold, as the nation’s debt held by the public has now exceeded the size of its entire economy. New data from the Bureau of Economic Analysis shows that U.S. national debt reached approximately $</a:t>
            </a:r>
            <a:r>
              <a:rPr lang="en-US" sz="4000" u="sng" dirty="0">
                <a:solidFill>
                  <a:srgbClr val="FFFF66"/>
                </a:solidFill>
                <a:latin typeface="Arial Rounded MT Bold" panose="020F0704030504030204" pitchFamily="34" charset="0"/>
              </a:rPr>
              <a:t>31.27</a:t>
            </a:r>
            <a:r>
              <a:rPr lang="en-US" sz="4000" dirty="0">
                <a:solidFill>
                  <a:schemeClr val="tx1"/>
                </a:solidFill>
                <a:latin typeface="Arial Rounded MT Bold" panose="020F0704030504030204" pitchFamily="34" charset="0"/>
              </a:rPr>
              <a:t> trillion as of March 31, while nominal gross domestic product (GDP) stood slightly lower at $31.22 trillion over the previous 12 months.</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0883436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1D76-28D6-709F-557E-6CADCBF3CA9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63D04F0-D467-2851-763C-9D6659C575C8}"/>
              </a:ext>
            </a:extLst>
          </p:cNvPr>
          <p:cNvSpPr>
            <a:spLocks noGrp="1"/>
          </p:cNvSpPr>
          <p:nvPr>
            <p:ph type="subTitle" idx="1"/>
          </p:nvPr>
        </p:nvSpPr>
        <p:spPr>
          <a:xfrm>
            <a:off x="228600" y="209550"/>
            <a:ext cx="43434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The National Debt is now over $31 trillion, bigger than our entire economy. Here’s what that means: If the federal government were to demand, for an entire year, that all workers hand </a:t>
            </a:r>
          </a:p>
        </p:txBody>
      </p:sp>
      <p:pic>
        <p:nvPicPr>
          <p:cNvPr id="4" name="Picture 3">
            <a:extLst>
              <a:ext uri="{FF2B5EF4-FFF2-40B4-BE49-F238E27FC236}">
                <a16:creationId xmlns:a16="http://schemas.microsoft.com/office/drawing/2014/main" id="{DE7EB7D2-C3A8-301C-4FE4-A2C09DB7C6BA}"/>
              </a:ext>
            </a:extLst>
          </p:cNvPr>
          <p:cNvPicPr>
            <a:picLocks noChangeAspect="1"/>
          </p:cNvPicPr>
          <p:nvPr/>
        </p:nvPicPr>
        <p:blipFill>
          <a:blip r:embed="rId3"/>
          <a:stretch>
            <a:fillRect/>
          </a:stretch>
        </p:blipFill>
        <p:spPr>
          <a:xfrm>
            <a:off x="4572000" y="0"/>
            <a:ext cx="4572000" cy="5035178"/>
          </a:xfrm>
          <a:prstGeom prst="rect">
            <a:avLst/>
          </a:prstGeom>
        </p:spPr>
      </p:pic>
    </p:spTree>
    <p:extLst>
      <p:ext uri="{BB962C8B-B14F-4D97-AF65-F5344CB8AC3E}">
        <p14:creationId xmlns:p14="http://schemas.microsoft.com/office/powerpoint/2010/main" val="826407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2518E-4F09-EFCD-E829-4BD6253387F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B74C76D-6BCB-4B2A-04C2-9D9C1B572321}"/>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over 100 percent of their wages, that all landlords hand over 100 percent of their rents, that all investors hand over 100 percent of their capital returns and that all corporations hand over 100 percent of their profits, then at the end of that nightmarish year, the government would still be in debt.</a:t>
            </a:r>
          </a:p>
        </p:txBody>
      </p:sp>
    </p:spTree>
    <p:extLst>
      <p:ext uri="{BB962C8B-B14F-4D97-AF65-F5344CB8AC3E}">
        <p14:creationId xmlns:p14="http://schemas.microsoft.com/office/powerpoint/2010/main" val="3112234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1F8CB-AEED-F134-D1EF-08E91E476F7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F816B20-D2C0-41DF-2395-3DC86D533BB7}"/>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#2 Don’t believe the lies of the media, especially about Israel</a:t>
            </a:r>
          </a:p>
        </p:txBody>
      </p:sp>
    </p:spTree>
    <p:extLst>
      <p:ext uri="{BB962C8B-B14F-4D97-AF65-F5344CB8AC3E}">
        <p14:creationId xmlns:p14="http://schemas.microsoft.com/office/powerpoint/2010/main" val="1716310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380FB-5E2C-2198-6E01-7393F6D62F9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AD65D1A-1C60-2652-1D76-E535100D0F2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49E9BBA-BA16-F91B-47BF-59515DFA35AC}"/>
              </a:ext>
            </a:extLst>
          </p:cNvPr>
          <p:cNvPicPr>
            <a:picLocks noChangeAspect="1"/>
          </p:cNvPicPr>
          <p:nvPr/>
        </p:nvPicPr>
        <p:blipFill>
          <a:blip r:embed="rId3"/>
          <a:stretch>
            <a:fillRect/>
          </a:stretch>
        </p:blipFill>
        <p:spPr>
          <a:xfrm>
            <a:off x="838200" y="-50264"/>
            <a:ext cx="7391400" cy="5190517"/>
          </a:xfrm>
          <a:prstGeom prst="rect">
            <a:avLst/>
          </a:prstGeom>
        </p:spPr>
      </p:pic>
    </p:spTree>
    <p:extLst>
      <p:ext uri="{BB962C8B-B14F-4D97-AF65-F5344CB8AC3E}">
        <p14:creationId xmlns:p14="http://schemas.microsoft.com/office/powerpoint/2010/main" val="34238866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6041E-0AAD-DFE0-3001-E1F08A3F3F8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412AD1E-D737-5560-E5C3-64D36F939CE3}"/>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However, later in July 2025, freelance investigative journalist David Collier published a medical report which provided details of the child’s medical condition, including his diagnosis of pre-existing medical conditions, including cerebral palsy and hypoxemia, both of which affect his physical appearance.</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2740538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42FB4-1A0B-026E-B487-6C2B5A54655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0ADC2E5-10D8-52C7-3BE8-1860C7E2727E}"/>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The NYT later published an acknowledgement that the child in the image had "pre-existing health problems affecting his brain and his muscle development," while the story and the caption that originally accompanied the picture implied that he was suffering from malnutrition.</a:t>
            </a:r>
          </a:p>
        </p:txBody>
      </p:sp>
    </p:spTree>
    <p:extLst>
      <p:ext uri="{BB962C8B-B14F-4D97-AF65-F5344CB8AC3E}">
        <p14:creationId xmlns:p14="http://schemas.microsoft.com/office/powerpoint/2010/main" val="1809792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72601-3B44-219A-4177-D7A365D1F68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A6A11B9-C5A5-1F71-0814-27D27D96AA48}"/>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#3 Don’t believe the lies of the media, especially about sexuality</a:t>
            </a:r>
          </a:p>
        </p:txBody>
      </p:sp>
    </p:spTree>
    <p:extLst>
      <p:ext uri="{BB962C8B-B14F-4D97-AF65-F5344CB8AC3E}">
        <p14:creationId xmlns:p14="http://schemas.microsoft.com/office/powerpoint/2010/main" val="3261939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52DB5-6326-66F5-8965-E932A71DCEC4}"/>
            </a:ext>
          </a:extLst>
        </p:cNvPr>
        <p:cNvGrpSpPr/>
        <p:nvPr/>
      </p:nvGrpSpPr>
      <p:grpSpPr>
        <a:xfrm>
          <a:off x="0" y="0"/>
          <a:ext cx="0" cy="0"/>
          <a:chOff x="0" y="0"/>
          <a:chExt cx="0" cy="0"/>
        </a:xfrm>
      </p:grpSpPr>
      <p:sp>
        <p:nvSpPr>
          <p:cNvPr id="14338" name="Rectangle 2">
            <a:extLst>
              <a:ext uri="{FF2B5EF4-FFF2-40B4-BE49-F238E27FC236}">
                <a16:creationId xmlns:a16="http://schemas.microsoft.com/office/drawing/2014/main" id="{21882B0D-E61F-8173-D765-4C36F2E6D388}"/>
              </a:ext>
            </a:extLst>
          </p:cNvPr>
          <p:cNvSpPr>
            <a:spLocks noGrp="1" noChangeArrowheads="1"/>
          </p:cNvSpPr>
          <p:nvPr>
            <p:ph type="subTitle" idx="1"/>
          </p:nvPr>
        </p:nvSpPr>
        <p:spPr>
          <a:xfrm>
            <a:off x="457200" y="209550"/>
            <a:ext cx="8153400" cy="4648200"/>
          </a:xfrm>
        </p:spPr>
        <p:txBody>
          <a:bodyPr/>
          <a:lstStyle/>
          <a:p>
            <a:pPr algn="l" eaLnBrk="1" hangingPunct="1">
              <a:lnSpc>
                <a:spcPct val="90000"/>
              </a:lnSpc>
            </a:pPr>
            <a:r>
              <a:rPr lang="en-US" altLang="en-US" sz="4000" dirty="0"/>
              <a:t>TORAHFIED n. </a:t>
            </a:r>
          </a:p>
        </p:txBody>
      </p:sp>
    </p:spTree>
    <p:extLst>
      <p:ext uri="{BB962C8B-B14F-4D97-AF65-F5344CB8AC3E}">
        <p14:creationId xmlns:p14="http://schemas.microsoft.com/office/powerpoint/2010/main" val="27212745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ACE8C-8DAD-7B41-4965-1AC08523CF1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BF1CFED-C7AD-AC37-3CC0-8FD08859058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Israeli Foreign Ministry’s social media account posted an announcement of a pride festival to take place at the Dead Sea in June, calling it “the biggest LGBTQ+ festival ever in the Middle East.” </a:t>
            </a:r>
          </a:p>
        </p:txBody>
      </p:sp>
    </p:spTree>
    <p:extLst>
      <p:ext uri="{BB962C8B-B14F-4D97-AF65-F5344CB8AC3E}">
        <p14:creationId xmlns:p14="http://schemas.microsoft.com/office/powerpoint/2010/main" val="6760676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036F7-3D78-777C-12ED-F2D0FE9FBD7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C83ED13-A058-3007-445B-C267C5C19578}"/>
              </a:ext>
            </a:extLst>
          </p:cNvPr>
          <p:cNvSpPr>
            <a:spLocks noGrp="1"/>
          </p:cNvSpPr>
          <p:nvPr>
            <p:ph type="subTitle" idx="1"/>
          </p:nvPr>
        </p:nvSpPr>
        <p:spPr>
          <a:xfrm>
            <a:off x="228600" y="114300"/>
            <a:ext cx="4724400" cy="4800600"/>
          </a:xfrm>
        </p:spPr>
        <p:txBody>
          <a:bodyPr anchor="t">
            <a:normAutofit fontScale="92500"/>
          </a:bodyPr>
          <a:lstStyle/>
          <a:p>
            <a:pPr algn="l"/>
            <a:r>
              <a:rPr lang="en-US" sz="4000" dirty="0">
                <a:solidFill>
                  <a:schemeClr val="tx1"/>
                </a:solidFill>
                <a:latin typeface="Arial Rounded MT Bold" panose="020F0704030504030204" pitchFamily="34" charset="0"/>
              </a:rPr>
              <a:t>Some conservative Christian accounts on social media noticed the location of the pride event, which will take place in the Dead Sea area, </a:t>
            </a:r>
          </a:p>
        </p:txBody>
      </p:sp>
      <p:pic>
        <p:nvPicPr>
          <p:cNvPr id="1026" name="Picture 2" descr="Image">
            <a:extLst>
              <a:ext uri="{FF2B5EF4-FFF2-40B4-BE49-F238E27FC236}">
                <a16:creationId xmlns:a16="http://schemas.microsoft.com/office/drawing/2014/main" id="{FF121788-364D-0E6D-49F0-82D47C22D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148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608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93CD0-DC82-B714-84FB-CC5CD8B0693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C29E6A1-C1B0-E994-DE0C-2AFC67F74A6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setting for the biblical story of Sodom and Gomorrah, which were judged by God for the perversion of traditional Ancient Near Eastern hospitality and an attempt to engage in homosexual relations with the two angelic visitors, described in Genesis 19.</a:t>
            </a:r>
          </a:p>
        </p:txBody>
      </p:sp>
    </p:spTree>
    <p:extLst>
      <p:ext uri="{BB962C8B-B14F-4D97-AF65-F5344CB8AC3E}">
        <p14:creationId xmlns:p14="http://schemas.microsoft.com/office/powerpoint/2010/main" val="13948988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2518E-4F09-EFCD-E829-4BD6253387F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B74C76D-6BCB-4B2A-04C2-9D9C1B57232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E44D737-B934-7A5A-0F0F-A58438F63CD1}"/>
              </a:ext>
            </a:extLst>
          </p:cNvPr>
          <p:cNvPicPr>
            <a:picLocks noChangeAspect="1"/>
          </p:cNvPicPr>
          <p:nvPr/>
        </p:nvPicPr>
        <p:blipFill>
          <a:blip r:embed="rId3"/>
          <a:stretch>
            <a:fillRect/>
          </a:stretch>
        </p:blipFill>
        <p:spPr>
          <a:xfrm>
            <a:off x="-2846" y="0"/>
            <a:ext cx="9146846" cy="5141900"/>
          </a:xfrm>
          <a:prstGeom prst="rect">
            <a:avLst/>
          </a:prstGeom>
        </p:spPr>
      </p:pic>
    </p:spTree>
    <p:extLst>
      <p:ext uri="{BB962C8B-B14F-4D97-AF65-F5344CB8AC3E}">
        <p14:creationId xmlns:p14="http://schemas.microsoft.com/office/powerpoint/2010/main" val="2816889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CB98B-0A9C-876C-7D70-182B121FD1A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FEF481F-4E7A-E53C-9D2C-70D5538E55D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When Kaytlin O’Neall walked through the chapel doors on a golden October afternoon, her heart swelled with joy and anticipation. Ahead of her stood Drew Brown — the man she had prayed for, laughed with and loved since their school days.</a:t>
            </a:r>
          </a:p>
        </p:txBody>
      </p:sp>
    </p:spTree>
    <p:extLst>
      <p:ext uri="{BB962C8B-B14F-4D97-AF65-F5344CB8AC3E}">
        <p14:creationId xmlns:p14="http://schemas.microsoft.com/office/powerpoint/2010/main" val="31954730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3077B-E769-9F67-B625-20220A6B426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C0A44AE-9660-D524-F5FB-8B1E458F2E8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At that moment, every year of friendship, distance and devotion led to this: their wedding day, and their very first kiss.</a:t>
            </a:r>
          </a:p>
          <a:p>
            <a:pPr algn="l"/>
            <a:r>
              <a:rPr lang="en-US" sz="4000" dirty="0">
                <a:solidFill>
                  <a:schemeClr val="tx1"/>
                </a:solidFill>
                <a:latin typeface="Arial Rounded MT Bold" panose="020F0704030504030204" pitchFamily="34" charset="0"/>
              </a:rPr>
              <a:t>“This was truly so worth the wait,” Brown told People.</a:t>
            </a:r>
          </a:p>
        </p:txBody>
      </p:sp>
    </p:spTree>
    <p:extLst>
      <p:ext uri="{BB962C8B-B14F-4D97-AF65-F5344CB8AC3E}">
        <p14:creationId xmlns:p14="http://schemas.microsoft.com/office/powerpoint/2010/main" val="14032821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01786-FE8A-D67F-BB6F-64A0F92B186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B2FDC32-84A2-19AA-4EE8-9545DAFEAC0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Save your kisses for your missus, then they will be most delicious.</a:t>
            </a: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Save your kisses until you are a missus, </a:t>
            </a:r>
          </a:p>
          <a:p>
            <a:pPr algn="l"/>
            <a:r>
              <a:rPr lang="en-US" sz="4000" dirty="0">
                <a:solidFill>
                  <a:schemeClr val="tx1"/>
                </a:solidFill>
                <a:latin typeface="Arial Rounded MT Bold" panose="020F0704030504030204" pitchFamily="34" charset="0"/>
              </a:rPr>
              <a:t>then they will be most delicious.</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6765820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65D6E-91F2-3BCD-95E6-28B8636F9AD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F36E1D0-F1E8-AA96-A9A9-7F7C10C42667}"/>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#4 Keep Shabbat</a:t>
            </a:r>
          </a:p>
        </p:txBody>
      </p:sp>
    </p:spTree>
    <p:extLst>
      <p:ext uri="{BB962C8B-B14F-4D97-AF65-F5344CB8AC3E}">
        <p14:creationId xmlns:p14="http://schemas.microsoft.com/office/powerpoint/2010/main" val="17174229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15391-430C-0150-F50E-E9B375F79B3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14893F3-ADBC-4F40-942D-E18AE6DAF164}"/>
              </a:ext>
            </a:extLst>
          </p:cNvPr>
          <p:cNvSpPr>
            <a:spLocks noGrp="1"/>
          </p:cNvSpPr>
          <p:nvPr>
            <p:ph type="subTitle" idx="1"/>
          </p:nvPr>
        </p:nvSpPr>
        <p:spPr>
          <a:xfrm>
            <a:off x="228600" y="209550"/>
            <a:ext cx="4001729" cy="4800600"/>
          </a:xfrm>
        </p:spPr>
        <p:txBody>
          <a:bodyPr anchor="t">
            <a:normAutofit/>
          </a:bodyPr>
          <a:lstStyle/>
          <a:p>
            <a:pPr algn="l"/>
            <a:r>
              <a:rPr lang="en-US" sz="4000" dirty="0">
                <a:solidFill>
                  <a:schemeClr val="tx1"/>
                </a:solidFill>
                <a:latin typeface="Arial Rounded MT Bold" panose="020F0704030504030204" pitchFamily="34" charset="0"/>
              </a:rPr>
              <a:t>Pres. Trump makes a Shabbat proclamation.</a:t>
            </a:r>
          </a:p>
        </p:txBody>
      </p:sp>
      <p:pic>
        <p:nvPicPr>
          <p:cNvPr id="6" name="Picture 5">
            <a:extLst>
              <a:ext uri="{FF2B5EF4-FFF2-40B4-BE49-F238E27FC236}">
                <a16:creationId xmlns:a16="http://schemas.microsoft.com/office/drawing/2014/main" id="{ABEFB17C-440B-112B-3CDF-988C73E2A02A}"/>
              </a:ext>
            </a:extLst>
          </p:cNvPr>
          <p:cNvPicPr>
            <a:picLocks noChangeAspect="1"/>
          </p:cNvPicPr>
          <p:nvPr/>
        </p:nvPicPr>
        <p:blipFill>
          <a:blip r:embed="rId3"/>
          <a:srcRect r="28734"/>
          <a:stretch>
            <a:fillRect/>
          </a:stretch>
        </p:blipFill>
        <p:spPr>
          <a:xfrm>
            <a:off x="4230329" y="0"/>
            <a:ext cx="4913671" cy="5143500"/>
          </a:xfrm>
          <a:prstGeom prst="rect">
            <a:avLst/>
          </a:prstGeom>
        </p:spPr>
      </p:pic>
    </p:spTree>
    <p:extLst>
      <p:ext uri="{BB962C8B-B14F-4D97-AF65-F5344CB8AC3E}">
        <p14:creationId xmlns:p14="http://schemas.microsoft.com/office/powerpoint/2010/main" val="36269856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2CE4F-4867-9787-52C4-E0865649875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20BEBCB-EE3E-BEC2-2FAD-9B6B7DAF9E86}"/>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Trump’s proclamation states that from Friday evening, May 15, until Saturday evening, May 16, Americans are invited to observe the Sabbath in recognition of Jewish customs. This would “recognize the sacred Jewish tradition of setting aside time for rest, reflection, and gratitude to the Almighty…</a:t>
            </a:r>
          </a:p>
        </p:txBody>
      </p:sp>
    </p:spTree>
    <p:extLst>
      <p:ext uri="{BB962C8B-B14F-4D97-AF65-F5344CB8AC3E}">
        <p14:creationId xmlns:p14="http://schemas.microsoft.com/office/powerpoint/2010/main" val="3398989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A5BEC-0313-9114-E2D5-D2D0674BCD66}"/>
            </a:ext>
          </a:extLst>
        </p:cNvPr>
        <p:cNvGrpSpPr/>
        <p:nvPr/>
      </p:nvGrpSpPr>
      <p:grpSpPr>
        <a:xfrm>
          <a:off x="0" y="0"/>
          <a:ext cx="0" cy="0"/>
          <a:chOff x="0" y="0"/>
          <a:chExt cx="0" cy="0"/>
        </a:xfrm>
      </p:grpSpPr>
      <p:sp>
        <p:nvSpPr>
          <p:cNvPr id="14338" name="Rectangle 2">
            <a:extLst>
              <a:ext uri="{FF2B5EF4-FFF2-40B4-BE49-F238E27FC236}">
                <a16:creationId xmlns:a16="http://schemas.microsoft.com/office/drawing/2014/main" id="{5AF5A13C-5CDE-0831-2DFF-5883963E03E8}"/>
              </a:ext>
            </a:extLst>
          </p:cNvPr>
          <p:cNvSpPr>
            <a:spLocks noGrp="1" noChangeArrowheads="1"/>
          </p:cNvSpPr>
          <p:nvPr>
            <p:ph type="subTitle" idx="1"/>
          </p:nvPr>
        </p:nvSpPr>
        <p:spPr>
          <a:xfrm>
            <a:off x="457200" y="209550"/>
            <a:ext cx="8153400" cy="4648200"/>
          </a:xfrm>
        </p:spPr>
        <p:txBody>
          <a:bodyPr/>
          <a:lstStyle/>
          <a:p>
            <a:pPr algn="l" eaLnBrk="1" hangingPunct="1">
              <a:lnSpc>
                <a:spcPct val="90000"/>
              </a:lnSpc>
            </a:pPr>
            <a:r>
              <a:rPr lang="en-US" altLang="en-US" sz="4000" dirty="0"/>
              <a:t>TORAHFIED n. </a:t>
            </a:r>
          </a:p>
          <a:p>
            <a:pPr algn="l" eaLnBrk="1" hangingPunct="1">
              <a:lnSpc>
                <a:spcPct val="90000"/>
              </a:lnSpc>
            </a:pPr>
            <a:r>
              <a:rPr lang="en-US" altLang="en-US" sz="4000" dirty="0"/>
              <a:t>Inability to remember one's lines at one's Bar Mitzvah.</a:t>
            </a:r>
          </a:p>
        </p:txBody>
      </p:sp>
    </p:spTree>
    <p:extLst>
      <p:ext uri="{BB962C8B-B14F-4D97-AF65-F5344CB8AC3E}">
        <p14:creationId xmlns:p14="http://schemas.microsoft.com/office/powerpoint/2010/main" val="19959329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AEA23-92A9-75D1-CBEB-5BFEE6DEBB0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84D8157-B26B-3E20-D16B-4A342914DE6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From sundown on May 15 to nightfall on May 16, friends, families, and communities of all backgrounds may come together in gratitude for our great Nation."</a:t>
            </a:r>
          </a:p>
        </p:txBody>
      </p:sp>
    </p:spTree>
    <p:extLst>
      <p:ext uri="{BB962C8B-B14F-4D97-AF65-F5344CB8AC3E}">
        <p14:creationId xmlns:p14="http://schemas.microsoft.com/office/powerpoint/2010/main" val="35628103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EDF70-975B-7FB5-4425-27CA3FB8E21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8559402-7DA2-642E-BD1A-320812C113C3}"/>
              </a:ext>
            </a:extLst>
          </p:cNvPr>
          <p:cNvSpPr>
            <a:spLocks noGrp="1"/>
          </p:cNvSpPr>
          <p:nvPr>
            <p:ph type="subTitle" idx="1"/>
          </p:nvPr>
        </p:nvSpPr>
        <p:spPr>
          <a:xfrm>
            <a:off x="273050" y="209550"/>
            <a:ext cx="6489633" cy="4800600"/>
          </a:xfrm>
        </p:spPr>
        <p:txBody>
          <a:bodyPr anchor="t">
            <a:normAutofit fontScale="85000" lnSpcReduction="10000"/>
          </a:bodyPr>
          <a:lstStyle/>
          <a:p>
            <a:pPr algn="l"/>
            <a:r>
              <a:rPr lang="en-US" sz="4000" dirty="0" err="1">
                <a:solidFill>
                  <a:schemeClr val="tx1"/>
                </a:solidFill>
                <a:latin typeface="Arial Rounded MT Bold" panose="020F0704030504030204" pitchFamily="34" charset="0"/>
              </a:rPr>
              <a:t>Haym</a:t>
            </a:r>
            <a:r>
              <a:rPr lang="en-US" sz="4000" dirty="0">
                <a:solidFill>
                  <a:schemeClr val="tx1"/>
                </a:solidFill>
                <a:latin typeface="Arial Rounded MT Bold" panose="020F0704030504030204" pitchFamily="34" charset="0"/>
              </a:rPr>
              <a:t> Salomon (1740 – 1785), “the Jew who saved America”</a:t>
            </a:r>
          </a:p>
          <a:p>
            <a:pPr algn="l"/>
            <a:r>
              <a:rPr lang="en-US" sz="4000" dirty="0">
                <a:solidFill>
                  <a:schemeClr val="tx1"/>
                </a:solidFill>
                <a:latin typeface="Arial Rounded MT Bold" panose="020F0704030504030204" pitchFamily="34" charset="0"/>
              </a:rPr>
              <a:t>He financed the American Revolution.</a:t>
            </a:r>
          </a:p>
          <a:p>
            <a:pPr algn="l"/>
            <a:r>
              <a:rPr lang="en-US" sz="4000" dirty="0">
                <a:solidFill>
                  <a:schemeClr val="tx1"/>
                </a:solidFill>
                <a:latin typeface="Arial Rounded MT Bold" panose="020F0704030504030204" pitchFamily="34" charset="0"/>
              </a:rPr>
              <a:t>1781, Washington’s army was deserting, out of funds, the war was being lost.</a:t>
            </a:r>
          </a:p>
          <a:p>
            <a:pPr algn="l"/>
            <a:r>
              <a:rPr lang="en-US" sz="4000" dirty="0">
                <a:solidFill>
                  <a:schemeClr val="tx1"/>
                </a:solidFill>
                <a:latin typeface="Arial Rounded MT Bold" panose="020F0704030504030204" pitchFamily="34" charset="0"/>
              </a:rPr>
              <a:t>Salomon raised the funds, and supported our first four presidents.</a:t>
            </a:r>
          </a:p>
        </p:txBody>
      </p:sp>
      <p:pic>
        <p:nvPicPr>
          <p:cNvPr id="1026" name="Picture 2">
            <a:extLst>
              <a:ext uri="{FF2B5EF4-FFF2-40B4-BE49-F238E27FC236}">
                <a16:creationId xmlns:a16="http://schemas.microsoft.com/office/drawing/2014/main" id="{82614C5A-DC65-7544-C099-1C5ECCBFA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683" y="0"/>
            <a:ext cx="23749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8730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15AA9-5A29-99A8-EFBB-4C9119653F1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A39FD23-CE61-A9ED-2FFD-D4B93F81E0D3}"/>
              </a:ext>
            </a:extLst>
          </p:cNvPr>
          <p:cNvSpPr>
            <a:spLocks noGrp="1"/>
          </p:cNvSpPr>
          <p:nvPr>
            <p:ph type="subTitle" idx="1"/>
          </p:nvPr>
        </p:nvSpPr>
        <p:spPr>
          <a:xfrm>
            <a:off x="273050" y="209550"/>
            <a:ext cx="8642350" cy="4800600"/>
          </a:xfrm>
        </p:spPr>
        <p:txBody>
          <a:bodyPr anchor="t">
            <a:normAutofit/>
          </a:bodyPr>
          <a:lstStyle/>
          <a:p>
            <a:pPr algn="l"/>
            <a:r>
              <a:rPr lang="en-US" sz="4000" dirty="0">
                <a:solidFill>
                  <a:schemeClr val="tx1"/>
                </a:solidFill>
                <a:latin typeface="Arial Rounded MT Bold" panose="020F0704030504030204" pitchFamily="34" charset="0"/>
              </a:rPr>
              <a:t>Without him, the War for Independence would have been lost.</a:t>
            </a:r>
          </a:p>
          <a:p>
            <a:pPr algn="l"/>
            <a:r>
              <a:rPr lang="en-US" sz="4000" dirty="0">
                <a:solidFill>
                  <a:schemeClr val="tx1"/>
                </a:solidFill>
                <a:latin typeface="Arial Rounded MT Bold" panose="020F0704030504030204" pitchFamily="34" charset="0"/>
              </a:rPr>
              <a:t>He was imprisoned by the British, lost his health, died young.</a:t>
            </a:r>
          </a:p>
          <a:p>
            <a:pPr algn="l"/>
            <a:r>
              <a:rPr lang="en-US" sz="4000" dirty="0">
                <a:solidFill>
                  <a:schemeClr val="tx1"/>
                </a:solidFill>
                <a:latin typeface="Arial Rounded MT Bold" panose="020F0704030504030204" pitchFamily="34" charset="0"/>
              </a:rPr>
              <a:t>But…</a:t>
            </a:r>
          </a:p>
          <a:p>
            <a:pPr algn="l"/>
            <a:r>
              <a:rPr lang="en-US" sz="4000" dirty="0">
                <a:solidFill>
                  <a:schemeClr val="tx1"/>
                </a:solidFill>
                <a:latin typeface="Arial Rounded MT Bold" panose="020F0704030504030204" pitchFamily="34" charset="0"/>
              </a:rPr>
              <a:t>The government never paid him back.</a:t>
            </a:r>
          </a:p>
        </p:txBody>
      </p:sp>
    </p:spTree>
    <p:extLst>
      <p:ext uri="{BB962C8B-B14F-4D97-AF65-F5344CB8AC3E}">
        <p14:creationId xmlns:p14="http://schemas.microsoft.com/office/powerpoint/2010/main" val="32639432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1CCCE-0041-88FF-FE17-98F05131C3E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574D3F9-8B08-F320-A3AF-9E3340BDCAA4}"/>
              </a:ext>
            </a:extLst>
          </p:cNvPr>
          <p:cNvSpPr>
            <a:spLocks noGrp="1"/>
          </p:cNvSpPr>
          <p:nvPr>
            <p:ph type="subTitle" idx="1"/>
          </p:nvPr>
        </p:nvSpPr>
        <p:spPr>
          <a:xfrm>
            <a:off x="273050" y="209550"/>
            <a:ext cx="864235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He died penniless (at 44 years of age), as did his wife, as did his children.</a:t>
            </a:r>
          </a:p>
          <a:p>
            <a:pPr algn="l"/>
            <a:r>
              <a:rPr lang="en-US" sz="4000" dirty="0">
                <a:solidFill>
                  <a:schemeClr val="tx1"/>
                </a:solidFill>
                <a:latin typeface="Arial Rounded MT Bold" panose="020F0704030504030204" pitchFamily="34" charset="0"/>
              </a:rPr>
              <a:t>His grandchildren appealed to Congress, which admitted money was owed, but never paid.</a:t>
            </a:r>
          </a:p>
          <a:p>
            <a:pPr algn="l"/>
            <a:r>
              <a:rPr lang="en-US" sz="4000" dirty="0">
                <a:solidFill>
                  <a:schemeClr val="tx1"/>
                </a:solidFill>
                <a:latin typeface="Arial Rounded MT Bold" panose="020F0704030504030204" pitchFamily="34" charset="0"/>
              </a:rPr>
              <a:t>In 1926 (100 years ago), a statue honoring him was proposed for Washington, DC, but never built.</a:t>
            </a:r>
          </a:p>
        </p:txBody>
      </p:sp>
    </p:spTree>
    <p:extLst>
      <p:ext uri="{BB962C8B-B14F-4D97-AF65-F5344CB8AC3E}">
        <p14:creationId xmlns:p14="http://schemas.microsoft.com/office/powerpoint/2010/main" val="33907310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39CF9-0F73-2A76-A847-83793946408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446613E-C600-451F-2009-7A567DA57CE9}"/>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#5 Serve others</a:t>
            </a:r>
          </a:p>
        </p:txBody>
      </p:sp>
    </p:spTree>
    <p:extLst>
      <p:ext uri="{BB962C8B-B14F-4D97-AF65-F5344CB8AC3E}">
        <p14:creationId xmlns:p14="http://schemas.microsoft.com/office/powerpoint/2010/main" val="14485037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4CA7D-E703-848A-B466-627E199AE71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6C26CA2-41D8-2B13-C504-DDD5F97086F7}"/>
              </a:ext>
            </a:extLst>
          </p:cNvPr>
          <p:cNvSpPr>
            <a:spLocks noGrp="1"/>
          </p:cNvSpPr>
          <p:nvPr>
            <p:ph type="subTitle" idx="1"/>
          </p:nvPr>
        </p:nvSpPr>
        <p:spPr>
          <a:xfrm>
            <a:off x="228600" y="209550"/>
            <a:ext cx="3459993" cy="4800600"/>
          </a:xfrm>
        </p:spPr>
        <p:txBody>
          <a:bodyPr anchor="t">
            <a:normAutofit/>
          </a:bodyPr>
          <a:lstStyle/>
          <a:p>
            <a:pPr algn="l"/>
            <a:r>
              <a:rPr lang="en-US" sz="4000" dirty="0">
                <a:solidFill>
                  <a:schemeClr val="tx1"/>
                </a:solidFill>
                <a:latin typeface="Arial Rounded MT Bold" panose="020F0704030504030204" pitchFamily="34" charset="0"/>
              </a:rPr>
              <a:t>World Cup Schedule</a:t>
            </a:r>
          </a:p>
          <a:p>
            <a:pPr algn="l"/>
            <a:r>
              <a:rPr lang="en-US" sz="4000" dirty="0">
                <a:solidFill>
                  <a:schemeClr val="tx1"/>
                </a:solidFill>
                <a:latin typeface="Arial Rounded MT Bold" panose="020F0704030504030204" pitchFamily="34" charset="0"/>
              </a:rPr>
              <a:t>~700,000 visitors to KC!</a:t>
            </a:r>
          </a:p>
        </p:txBody>
      </p:sp>
      <p:sp>
        <p:nvSpPr>
          <p:cNvPr id="5" name="TextBox 4">
            <a:extLst>
              <a:ext uri="{FF2B5EF4-FFF2-40B4-BE49-F238E27FC236}">
                <a16:creationId xmlns:a16="http://schemas.microsoft.com/office/drawing/2014/main" id="{AE9ED825-D2B1-A433-76D7-F22A8DB05904}"/>
              </a:ext>
            </a:extLst>
          </p:cNvPr>
          <p:cNvSpPr txBox="1"/>
          <p:nvPr/>
        </p:nvSpPr>
        <p:spPr>
          <a:xfrm>
            <a:off x="745834" y="209550"/>
            <a:ext cx="184731" cy="707886"/>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04FBDD6B-6674-C965-29E5-DDD6F7F2CE08}"/>
              </a:ext>
            </a:extLst>
          </p:cNvPr>
          <p:cNvPicPr>
            <a:picLocks noChangeAspect="1"/>
          </p:cNvPicPr>
          <p:nvPr/>
        </p:nvPicPr>
        <p:blipFill>
          <a:blip r:embed="rId3"/>
          <a:stretch>
            <a:fillRect/>
          </a:stretch>
        </p:blipFill>
        <p:spPr>
          <a:xfrm>
            <a:off x="3688593" y="0"/>
            <a:ext cx="5421719" cy="5143500"/>
          </a:xfrm>
          <a:prstGeom prst="rect">
            <a:avLst/>
          </a:prstGeom>
        </p:spPr>
      </p:pic>
    </p:spTree>
    <p:extLst>
      <p:ext uri="{BB962C8B-B14F-4D97-AF65-F5344CB8AC3E}">
        <p14:creationId xmlns:p14="http://schemas.microsoft.com/office/powerpoint/2010/main" val="13318504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2F0B6-E858-A618-5CB8-AA061A2B9C4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0F238E7-6489-24DE-9508-C746C227001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2050" name="Picture 2" descr="Israel Tour 2026">
            <a:extLst>
              <a:ext uri="{FF2B5EF4-FFF2-40B4-BE49-F238E27FC236}">
                <a16:creationId xmlns:a16="http://schemas.microsoft.com/office/drawing/2014/main" id="{08176BB1-14DC-8E16-929F-94FFD8249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0"/>
            <a:ext cx="47799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5038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AD8F8-6179-70B5-1B56-383D31F57D4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771C843-6403-4BF9-8CA1-C7685731615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504F1E8-235C-8FD2-0DBC-02F23348D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Tree>
    <p:extLst>
      <p:ext uri="{BB962C8B-B14F-4D97-AF65-F5344CB8AC3E}">
        <p14:creationId xmlns:p14="http://schemas.microsoft.com/office/powerpoint/2010/main" val="18189147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5C396-7B10-250A-3EE3-33357B7FB9D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D8ACB61-B03E-8F9A-F5A9-6DDA33795FD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31F63F0-802C-32F4-53D7-97E36C566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2863"/>
            <a:ext cx="9067800" cy="5100638"/>
          </a:xfrm>
          <a:prstGeom prst="rect">
            <a:avLst/>
          </a:prstGeom>
        </p:spPr>
      </p:pic>
      <p:sp>
        <p:nvSpPr>
          <p:cNvPr id="2" name="TextBox 1">
            <a:extLst>
              <a:ext uri="{FF2B5EF4-FFF2-40B4-BE49-F238E27FC236}">
                <a16:creationId xmlns:a16="http://schemas.microsoft.com/office/drawing/2014/main" id="{E8824A4C-AAD6-EBDD-DA43-F1903B028D37}"/>
              </a:ext>
            </a:extLst>
          </p:cNvPr>
          <p:cNvSpPr txBox="1"/>
          <p:nvPr/>
        </p:nvSpPr>
        <p:spPr>
          <a:xfrm>
            <a:off x="218975" y="133350"/>
            <a:ext cx="8223854" cy="44012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sng" strike="noStrike" kern="1200" cap="none" spc="0" normalizeH="0" baseline="0" noProof="0" dirty="0">
                <a:ln>
                  <a:noFill/>
                </a:ln>
                <a:solidFill>
                  <a:prstClr val="white"/>
                </a:solidFill>
                <a:effectLst/>
                <a:uLnTx/>
                <a:uFillTx/>
                <a:latin typeface="Arial Rounded MT Bold" pitchFamily="34" charset="0"/>
                <a:ea typeface="+mn-ea"/>
                <a:cs typeface="Arial" charset="0"/>
              </a:rPr>
              <a:t>Bar Mitzvah = Parental Release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Purpose of Bar Mitzvah</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Bar Mitzvah and Mother’s Day</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Motherhood is under attack</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Honoring Moms</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Some motherly advice</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Parental Blessing and Release</a:t>
            </a:r>
            <a:endPar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22098249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6D093-EAA4-07D8-60F6-2B19EAD0A73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F36454E-9F13-3C22-209B-7EBFFF321DCE}"/>
              </a:ext>
            </a:extLst>
          </p:cNvPr>
          <p:cNvSpPr>
            <a:spLocks noGrp="1"/>
          </p:cNvSpPr>
          <p:nvPr>
            <p:ph type="subTitle" idx="1"/>
          </p:nvPr>
        </p:nvSpPr>
        <p:spPr>
          <a:xfrm>
            <a:off x="228600" y="209550"/>
            <a:ext cx="8610600" cy="4800600"/>
          </a:xfrm>
        </p:spPr>
        <p:txBody>
          <a:bodyPr anchor="t">
            <a:normAutofit lnSpcReduction="10000"/>
          </a:bodyPr>
          <a:lstStyle/>
          <a:p>
            <a:pPr algn="ctr" rtl="1"/>
            <a:r>
              <a:rPr lang="he-IL" sz="4800" b="1" dirty="0">
                <a:solidFill>
                  <a:schemeClr val="tx1"/>
                </a:solidFill>
                <a:latin typeface="David" panose="020E0502060401010101" pitchFamily="34" charset="-79"/>
                <a:cs typeface="David" panose="020E0502060401010101" pitchFamily="34" charset="-79"/>
              </a:rPr>
              <a:t>בָּרוּךְ שֶׁפְּטָרַנִי מֵעָנְשׁוֹ שֶׁלָזֶה.</a:t>
            </a:r>
            <a:endParaRPr lang="en-US" sz="4800" b="1" dirty="0">
              <a:solidFill>
                <a:schemeClr val="tx1"/>
              </a:solidFill>
              <a:latin typeface="David" panose="020E0502060401010101" pitchFamily="34" charset="-79"/>
              <a:cs typeface="David" panose="020E0502060401010101" pitchFamily="34" charset="-79"/>
            </a:endParaRPr>
          </a:p>
          <a:p>
            <a:pPr algn="ctr"/>
            <a:r>
              <a:rPr lang="en-US" sz="4000" dirty="0">
                <a:solidFill>
                  <a:schemeClr val="tx1"/>
                </a:solidFill>
                <a:latin typeface="Arial Rounded MT Bold" panose="020F0704030504030204" pitchFamily="34" charset="0"/>
              </a:rPr>
              <a:t>Ba-</a:t>
            </a:r>
            <a:r>
              <a:rPr lang="en-US" sz="4000" dirty="0" err="1">
                <a:solidFill>
                  <a:schemeClr val="tx1"/>
                </a:solidFill>
                <a:latin typeface="Arial Rounded MT Bold" panose="020F0704030504030204" pitchFamily="34" charset="0"/>
              </a:rPr>
              <a:t>rukh</a:t>
            </a:r>
            <a:r>
              <a:rPr lang="en-US" sz="4000" dirty="0">
                <a:solidFill>
                  <a:schemeClr val="tx1"/>
                </a:solidFill>
                <a:latin typeface="Arial Rounded MT Bold" panose="020F0704030504030204" pitchFamily="34" charset="0"/>
              </a:rPr>
              <a:t> </a:t>
            </a:r>
            <a:r>
              <a:rPr lang="en-US" sz="4000" dirty="0" err="1">
                <a:solidFill>
                  <a:schemeClr val="tx1"/>
                </a:solidFill>
                <a:latin typeface="Arial Rounded MT Bold" panose="020F0704030504030204" pitchFamily="34" charset="0"/>
              </a:rPr>
              <a:t>shep</a:t>
            </a:r>
            <a:r>
              <a:rPr lang="en-US" sz="4000" dirty="0">
                <a:solidFill>
                  <a:schemeClr val="tx1"/>
                </a:solidFill>
                <a:latin typeface="Arial Rounded MT Bold" panose="020F0704030504030204" pitchFamily="34" charset="0"/>
              </a:rPr>
              <a:t>-ta-ra-nee </a:t>
            </a:r>
          </a:p>
          <a:p>
            <a:pPr algn="ctr"/>
            <a:r>
              <a:rPr lang="en-US" sz="4000" dirty="0">
                <a:solidFill>
                  <a:schemeClr val="tx1"/>
                </a:solidFill>
                <a:latin typeface="Arial Rounded MT Bold" panose="020F0704030504030204" pitchFamily="34" charset="0"/>
              </a:rPr>
              <a:t>may-on-</a:t>
            </a:r>
            <a:r>
              <a:rPr lang="en-US" sz="4000" dirty="0" err="1">
                <a:solidFill>
                  <a:schemeClr val="tx1"/>
                </a:solidFill>
                <a:latin typeface="Arial Rounded MT Bold" panose="020F0704030504030204" pitchFamily="34" charset="0"/>
              </a:rPr>
              <a:t>sho</a:t>
            </a:r>
            <a:r>
              <a:rPr lang="en-US" sz="4000" dirty="0">
                <a:solidFill>
                  <a:schemeClr val="tx1"/>
                </a:solidFill>
                <a:latin typeface="Arial Rounded MT Bold" panose="020F0704030504030204" pitchFamily="34" charset="0"/>
              </a:rPr>
              <a:t> </a:t>
            </a:r>
            <a:r>
              <a:rPr lang="en-US" sz="4000" dirty="0" err="1">
                <a:solidFill>
                  <a:schemeClr val="tx1"/>
                </a:solidFill>
                <a:latin typeface="Arial Rounded MT Bold" panose="020F0704030504030204" pitchFamily="34" charset="0"/>
              </a:rPr>
              <a:t>sheh-lah-zeh</a:t>
            </a:r>
            <a:r>
              <a:rPr lang="en-US" sz="4000" dirty="0">
                <a:solidFill>
                  <a:schemeClr val="tx1"/>
                </a:solidFill>
                <a:latin typeface="Arial Rounded MT Bold" panose="020F0704030504030204" pitchFamily="34" charset="0"/>
              </a:rPr>
              <a:t>.</a:t>
            </a:r>
          </a:p>
          <a:p>
            <a:pPr algn="l"/>
            <a:endParaRPr lang="en-US" sz="4000" dirty="0">
              <a:solidFill>
                <a:schemeClr val="tx1"/>
              </a:solidFill>
              <a:latin typeface="Arial Rounded MT Bold" panose="020F0704030504030204" pitchFamily="34" charset="0"/>
            </a:endParaRPr>
          </a:p>
          <a:p>
            <a:pPr marR="0" algn="ctr" rtl="0"/>
            <a:r>
              <a:rPr lang="en-US" sz="4000" dirty="0">
                <a:solidFill>
                  <a:schemeClr val="tx1"/>
                </a:solidFill>
                <a:latin typeface="Arial Rounded MT Bold" panose="020F0704030504030204" pitchFamily="34" charset="0"/>
              </a:rPr>
              <a:t>Blessed is He Who has released me from [literally: the punishment] </a:t>
            </a:r>
          </a:p>
          <a:p>
            <a:pPr marR="0" algn="ctr" rtl="0"/>
            <a:r>
              <a:rPr lang="en-US" sz="4000" dirty="0">
                <a:solidFill>
                  <a:schemeClr val="tx1"/>
                </a:solidFill>
                <a:latin typeface="Arial Rounded MT Bold" panose="020F0704030504030204" pitchFamily="34" charset="0"/>
              </a:rPr>
              <a:t>the full responsibility for the character and deeds of my son.</a:t>
            </a:r>
          </a:p>
        </p:txBody>
      </p:sp>
    </p:spTree>
    <p:extLst>
      <p:ext uri="{BB962C8B-B14F-4D97-AF65-F5344CB8AC3E}">
        <p14:creationId xmlns:p14="http://schemas.microsoft.com/office/powerpoint/2010/main" val="2761755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2E183-6C17-1EC9-0C76-1D3CA92EFBB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C2063BB-D246-9962-3410-DF25B81EBBF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0878B24-1F51-711F-16CD-1F90C8925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Tree>
    <p:extLst>
      <p:ext uri="{BB962C8B-B14F-4D97-AF65-F5344CB8AC3E}">
        <p14:creationId xmlns:p14="http://schemas.microsoft.com/office/powerpoint/2010/main" val="5530698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4FFD6-E598-550F-87E0-E5B52629625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B51F59B-9250-3A55-1FB0-6DADC7D764A2}"/>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274467040"/>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4000" b="0" i="0" u="none" strike="noStrike" cap="none" normalizeH="0" baseline="0" smtClean="0">
            <a:ln>
              <a:noFill/>
            </a:ln>
            <a:solidFill>
              <a:schemeClr val="bg1"/>
            </a:solidFill>
            <a:effectLst/>
            <a:latin typeface="r" charset="0"/>
            <a:cs typeface="Arial" panose="020B0604020202020204" pitchFamily="34" charset="0"/>
          </a:defRPr>
        </a:defPPr>
      </a:lstStyle>
    </a:spDef>
    <a:ln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4000" b="0" i="0" u="none" strike="noStrike" cap="none" normalizeH="0" baseline="0" smtClean="0">
            <a:ln>
              <a:noFill/>
            </a:ln>
            <a:solidFill>
              <a:schemeClr val="bg1"/>
            </a:solidFill>
            <a:effectLst/>
            <a:latin typeface="r" charset="0"/>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272762</TotalTime>
  <Words>5610</Words>
  <Application>Microsoft Office PowerPoint</Application>
  <PresentationFormat>On-screen Show (16:9)</PresentationFormat>
  <Paragraphs>561</Paragraphs>
  <Slides>90</Slides>
  <Notes>90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90</vt:i4>
      </vt:variant>
    </vt:vector>
  </HeadingPairs>
  <TitlesOfParts>
    <vt:vector size="97" baseType="lpstr">
      <vt:lpstr>Arial</vt:lpstr>
      <vt:lpstr>Arial Rounded MT Bold</vt:lpstr>
      <vt:lpstr>Corbel</vt:lpstr>
      <vt:lpstr>David</vt:lpstr>
      <vt:lpstr>Vilna</vt:lpstr>
      <vt:lpstr>Depth</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5725</cp:revision>
  <dcterms:created xsi:type="dcterms:W3CDTF">2006-04-21T19:34:43Z</dcterms:created>
  <dcterms:modified xsi:type="dcterms:W3CDTF">2026-05-09T14:00:19Z</dcterms:modified>
</cp:coreProperties>
</file>