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99"/>
  </p:notesMasterIdLst>
  <p:handoutMasterIdLst>
    <p:handoutMasterId r:id="rId100"/>
  </p:handoutMasterIdLst>
  <p:sldIdLst>
    <p:sldId id="67902" r:id="rId2"/>
    <p:sldId id="67890" r:id="rId3"/>
    <p:sldId id="67893" r:id="rId4"/>
    <p:sldId id="67892" r:id="rId5"/>
    <p:sldId id="67880" r:id="rId6"/>
    <p:sldId id="67956" r:id="rId7"/>
    <p:sldId id="67774" r:id="rId8"/>
    <p:sldId id="67944" r:id="rId9"/>
    <p:sldId id="67775" r:id="rId10"/>
    <p:sldId id="67786" r:id="rId11"/>
    <p:sldId id="67785" r:id="rId12"/>
    <p:sldId id="67868" r:id="rId13"/>
    <p:sldId id="67869" r:id="rId14"/>
    <p:sldId id="67870" r:id="rId15"/>
    <p:sldId id="67887" r:id="rId16"/>
    <p:sldId id="67889" r:id="rId17"/>
    <p:sldId id="67945" r:id="rId18"/>
    <p:sldId id="67947" r:id="rId19"/>
    <p:sldId id="67781" r:id="rId20"/>
    <p:sldId id="67946" r:id="rId21"/>
    <p:sldId id="67950" r:id="rId22"/>
    <p:sldId id="67948" r:id="rId23"/>
    <p:sldId id="67877" r:id="rId24"/>
    <p:sldId id="67782" r:id="rId25"/>
    <p:sldId id="67876" r:id="rId26"/>
    <p:sldId id="67894" r:id="rId27"/>
    <p:sldId id="67895" r:id="rId28"/>
    <p:sldId id="67881" r:id="rId29"/>
    <p:sldId id="67903" r:id="rId30"/>
    <p:sldId id="67896" r:id="rId31"/>
    <p:sldId id="67898" r:id="rId32"/>
    <p:sldId id="67899" r:id="rId33"/>
    <p:sldId id="67900" r:id="rId34"/>
    <p:sldId id="67901" r:id="rId35"/>
    <p:sldId id="67882" r:id="rId36"/>
    <p:sldId id="67949" r:id="rId37"/>
    <p:sldId id="67904" r:id="rId38"/>
    <p:sldId id="67897" r:id="rId39"/>
    <p:sldId id="67878" r:id="rId40"/>
    <p:sldId id="67873" r:id="rId41"/>
    <p:sldId id="67879" r:id="rId42"/>
    <p:sldId id="67957" r:id="rId43"/>
    <p:sldId id="67959" r:id="rId44"/>
    <p:sldId id="67958" r:id="rId45"/>
    <p:sldId id="67927" r:id="rId46"/>
    <p:sldId id="67905" r:id="rId47"/>
    <p:sldId id="67907" r:id="rId48"/>
    <p:sldId id="67908" r:id="rId49"/>
    <p:sldId id="67928" r:id="rId50"/>
    <p:sldId id="67915" r:id="rId51"/>
    <p:sldId id="67921" r:id="rId52"/>
    <p:sldId id="67912" r:id="rId53"/>
    <p:sldId id="67910" r:id="rId54"/>
    <p:sldId id="67909" r:id="rId55"/>
    <p:sldId id="67913" r:id="rId56"/>
    <p:sldId id="67914" r:id="rId57"/>
    <p:sldId id="67911" r:id="rId58"/>
    <p:sldId id="67918" r:id="rId59"/>
    <p:sldId id="67919" r:id="rId60"/>
    <p:sldId id="67920" r:id="rId61"/>
    <p:sldId id="67916" r:id="rId62"/>
    <p:sldId id="67917" r:id="rId63"/>
    <p:sldId id="67922" r:id="rId64"/>
    <p:sldId id="67926" r:id="rId65"/>
    <p:sldId id="67923" r:id="rId66"/>
    <p:sldId id="67929" r:id="rId67"/>
    <p:sldId id="67931" r:id="rId68"/>
    <p:sldId id="67930" r:id="rId69"/>
    <p:sldId id="67934" r:id="rId70"/>
    <p:sldId id="67924" r:id="rId71"/>
    <p:sldId id="67925" r:id="rId72"/>
    <p:sldId id="67932" r:id="rId73"/>
    <p:sldId id="67935" r:id="rId74"/>
    <p:sldId id="67939" r:id="rId75"/>
    <p:sldId id="67933" r:id="rId76"/>
    <p:sldId id="67941" r:id="rId77"/>
    <p:sldId id="67940" r:id="rId78"/>
    <p:sldId id="67936" r:id="rId79"/>
    <p:sldId id="67942" r:id="rId80"/>
    <p:sldId id="67943" r:id="rId81"/>
    <p:sldId id="67937" r:id="rId82"/>
    <p:sldId id="67787" r:id="rId83"/>
    <p:sldId id="67788" r:id="rId84"/>
    <p:sldId id="67789" r:id="rId85"/>
    <p:sldId id="67866" r:id="rId86"/>
    <p:sldId id="67867" r:id="rId87"/>
    <p:sldId id="67906" r:id="rId88"/>
    <p:sldId id="67891" r:id="rId89"/>
    <p:sldId id="67951" r:id="rId90"/>
    <p:sldId id="67952" r:id="rId91"/>
    <p:sldId id="67872" r:id="rId92"/>
    <p:sldId id="67783" r:id="rId93"/>
    <p:sldId id="67953" r:id="rId94"/>
    <p:sldId id="67874" r:id="rId95"/>
    <p:sldId id="67954" r:id="rId96"/>
    <p:sldId id="67955" r:id="rId97"/>
    <p:sldId id="67875" r:id="rId98"/>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FFFF00"/>
    <a:srgbClr val="333333"/>
    <a:srgbClr val="996633"/>
    <a:srgbClr val="9A6766"/>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1343" autoAdjust="0"/>
  </p:normalViewPr>
  <p:slideViewPr>
    <p:cSldViewPr>
      <p:cViewPr varScale="1">
        <p:scale>
          <a:sx n="99" d="100"/>
          <a:sy n="99" d="100"/>
        </p:scale>
        <p:origin x="78" y="28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728"/>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Cojourner: bind up the broken hearted Yeshayahu/ Is 61.1</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13 2026 5786</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Cojourner: bind up the broken hearted Yeshayahu/ Is 61.1</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13 2026 5786</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76CD5-9109-5CBB-0E35-00727F123A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381FF5-8A5F-FF7F-04B5-AD9AECBBE4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AB762749-8315-5CBF-F393-06E7EFF2352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1E2C7E4-2910-C9DF-460E-2621FFC0F2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6DE8F9-ECF4-5ACE-FFE0-9782B9219B7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ED90C12-B8DB-B5E5-9D52-92BC324654C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3D40829-982E-0930-99E5-1E5440830D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33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F64BC-C2CD-0106-64FE-F9996F2F3E7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8DA2FF1-30F6-F42A-7AFA-465F03421EF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EE7AD44F-4406-1A17-3FA0-0FF5CC6953D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E6B72E7B-15CA-4CE6-D438-D9C1C3287D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FA51555-5AF4-4BB6-AAF1-972F6794707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EC84529-357D-6C23-B26A-1255301133F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C6AD38-BF3A-F0D3-CD78-22337DE3D8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14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045C6-1F3E-3118-3AF9-A40D4FBAC1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206FBC0-2429-8CA4-0067-AD47F9BA85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738F6404-47D9-F0D5-38F8-47658E954A6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2D7385AD-1044-B931-D7EA-7338222ADB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CA42B4-9BB3-97F8-894E-4C2B180D41C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C0A1F07-EC0A-9A42-4B1D-55374529DAC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D9C7C67-9050-1D4E-57F3-7734196AF6B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058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9B717-10D9-1AE0-C652-11DD9718C6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844BE8-48C1-A004-90E1-D6CFFB007A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4D9BFB40-607F-51E8-1AC3-26310AD23F5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EB6CA00C-10E2-CD56-7771-BA87643347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9A3ADAA-CA84-1D4C-48F1-30738EE90BD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50BF38B-9F56-ED12-72DF-AFDEB628DB8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1F31E20-3FB8-3053-5E7D-F7C51B1B10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68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CAFCD-BAE4-B40C-9C9C-D52259E6ADD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F31C67F-1F0D-FE94-B260-DCDF26781E9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541297C9-C10F-67A2-E428-3A40BC8356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8A98AA84-3C85-CCB3-CA9C-B748B528E0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60A59C8-2183-E15C-C116-A083AD449B3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C5666E4-CA2D-58C6-CC78-E0ACFE6805D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41896A5-9E3A-7FDE-3D6C-B05D59851B2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16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80821-EE01-CDE1-70A1-CDEE076C12F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9AD141-0742-0F76-CB27-7FC6F99A0B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9E7AFD4C-82BC-D0B6-E174-99FAA06DE2E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4D97730B-4295-C5AB-2FAF-8E9624F85D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0E2E92A-D2EA-EA58-3ADE-CE13B237188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22BEB74-586E-846F-3C82-BD09371929E1}"/>
              </a:ext>
            </a:extLst>
          </p:cNvPr>
          <p:cNvSpPr>
            <a:spLocks noGrp="1" noChangeArrowheads="1"/>
          </p:cNvSpPr>
          <p:nvPr>
            <p:ph type="body" idx="1"/>
          </p:nvPr>
        </p:nvSpPr>
        <p:spPr>
          <a:xfrm>
            <a:off x="152400" y="4114800"/>
            <a:ext cx="6553200" cy="4876800"/>
          </a:xfrm>
        </p:spPr>
        <p:txBody>
          <a:bodyPr/>
          <a:lstStyle/>
          <a:p>
            <a:pPr algn="l"/>
            <a:r>
              <a:rPr lang="en-US" altLang="en-US" dirty="0"/>
              <a:t>Yeshua quoted this in part when He attended His home synagogue in Luke 4.  </a:t>
            </a:r>
          </a:p>
          <a:p>
            <a:pPr algn="l"/>
            <a:r>
              <a:rPr lang="en-US" sz="2000" b="0" i="0" kern="1200" dirty="0">
                <a:solidFill>
                  <a:schemeClr val="tx1"/>
                </a:solidFill>
                <a:effectLst/>
                <a:latin typeface="Arial Rounded MT Bold" pitchFamily="34" charset="0"/>
                <a:ea typeface="+mn-ea"/>
                <a:cs typeface="Arial" charset="0"/>
              </a:rPr>
              <a:t>He came to </a:t>
            </a:r>
            <a:r>
              <a:rPr lang="en-US" sz="2000" b="0" i="1" kern="1200" dirty="0" err="1">
                <a:solidFill>
                  <a:schemeClr val="tx1"/>
                </a:solidFill>
                <a:effectLst/>
                <a:latin typeface="Arial Rounded MT Bold" pitchFamily="34" charset="0"/>
                <a:ea typeface="+mn-ea"/>
                <a:cs typeface="Arial" charset="0"/>
              </a:rPr>
              <a:t>Natzeret</a:t>
            </a:r>
            <a:r>
              <a:rPr lang="en-US" sz="2000" b="0" i="0" kern="1200" dirty="0">
                <a:solidFill>
                  <a:schemeClr val="tx1"/>
                </a:solidFill>
                <a:effectLst/>
                <a:latin typeface="Arial Rounded MT Bold" pitchFamily="34" charset="0"/>
                <a:ea typeface="+mn-ea"/>
                <a:cs typeface="Arial" charset="0"/>
              </a:rPr>
              <a:t>, where He had been raised. As was His custom, He went into the synagogue on </a:t>
            </a:r>
            <a:r>
              <a:rPr lang="en-US" sz="2000" b="0" i="1" kern="1200" dirty="0">
                <a:solidFill>
                  <a:schemeClr val="tx1"/>
                </a:solidFill>
                <a:effectLst/>
                <a:latin typeface="Arial Rounded MT Bold" pitchFamily="34" charset="0"/>
                <a:ea typeface="+mn-ea"/>
                <a:cs typeface="Arial" charset="0"/>
              </a:rPr>
              <a:t>Shabbat</a:t>
            </a:r>
            <a:r>
              <a:rPr lang="en-US" sz="2000" b="0" i="0" kern="1200" dirty="0">
                <a:solidFill>
                  <a:schemeClr val="tx1"/>
                </a:solidFill>
                <a:effectLst/>
                <a:latin typeface="Arial Rounded MT Bold" pitchFamily="34" charset="0"/>
                <a:ea typeface="+mn-ea"/>
                <a:cs typeface="Arial" charset="0"/>
              </a:rPr>
              <a:t>, and He got up to read. </a:t>
            </a:r>
            <a:r>
              <a:rPr lang="en-US" sz="2000" b="1" i="0" kern="1200" baseline="300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When the scroll of the prophet Isaiah was handed to Him, He unrolled the scroll and found the place where [this] was written,</a:t>
            </a:r>
            <a:endParaRPr lang="en-US" altLang="en-US" dirty="0"/>
          </a:p>
          <a:p>
            <a:pPr algn="l"/>
            <a:r>
              <a:rPr lang="en-US" altLang="en-US" dirty="0"/>
              <a:t>This was His mission. Up to “Adoni’s favor”</a:t>
            </a:r>
          </a:p>
          <a:p>
            <a:pPr algn="l"/>
            <a:endParaRPr lang="en-US" altLang="en-US" dirty="0"/>
          </a:p>
        </p:txBody>
      </p:sp>
      <p:cxnSp>
        <p:nvCxnSpPr>
          <p:cNvPr id="3" name="Straight Connector 2">
            <a:extLst>
              <a:ext uri="{FF2B5EF4-FFF2-40B4-BE49-F238E27FC236}">
                <a16:creationId xmlns:a16="http://schemas.microsoft.com/office/drawing/2014/main" id="{9DB77EDC-1D2B-8923-1E2B-F3BF8F38B08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96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FFFBE-3987-15DE-3ADC-69BA94B1C56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FB3C9E9-2819-191F-BC07-FF2036A1675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D44E079D-9D3E-73FF-C44A-CD96AE6285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985CA205-F89D-5D99-398D-D9C3904E92D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269052-2D0B-888A-0693-6EAAB0C0E3C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E6A5CEA-5123-4B25-5219-C6E203D2AD1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A12C1CE-0815-9CF6-677D-D44B3D4AF2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325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8524E-B8DB-ACA1-99D6-65DB0B0CA9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CF538B-02CD-513B-025B-B0974E46CA0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5036F32D-379D-C320-23B3-430192F47E3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0DC72E30-9AB4-3002-17DA-4BB62B7653C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E008726-B3FF-F793-FD52-CB0E0A81D2B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CB2190C-0F17-148E-57D7-32447C7A50B8}"/>
              </a:ext>
            </a:extLst>
          </p:cNvPr>
          <p:cNvSpPr>
            <a:spLocks noGrp="1" noChangeArrowheads="1"/>
          </p:cNvSpPr>
          <p:nvPr>
            <p:ph type="body" idx="1"/>
          </p:nvPr>
        </p:nvSpPr>
        <p:spPr>
          <a:xfrm>
            <a:off x="152400" y="4114800"/>
            <a:ext cx="6553200" cy="4876800"/>
          </a:xfrm>
        </p:spPr>
        <p:txBody>
          <a:bodyPr/>
          <a:lstStyle/>
          <a:p>
            <a:r>
              <a:rPr lang="en-US" altLang="en-US" dirty="0"/>
              <a:t>The world may not appear broken hearted, but we are considering the words of the prophet Yermiyahu/ Jeremiah 17.9 </a:t>
            </a:r>
            <a:r>
              <a:rPr lang="en-US" dirty="0"/>
              <a:t>“The heart is more deceitful than anything else</a:t>
            </a:r>
            <a:br>
              <a:rPr lang="en-US" dirty="0"/>
            </a:br>
            <a:r>
              <a:rPr lang="en-US" dirty="0"/>
              <a:t>and mortally sick. Who can fathom it?</a:t>
            </a:r>
          </a:p>
          <a:p>
            <a:r>
              <a:rPr lang="en-US" altLang="en-US" dirty="0"/>
              <a:t>Hearts with unredeemed sin are in the deepest sense broken.  Without the joy of the L-rd.</a:t>
            </a:r>
          </a:p>
        </p:txBody>
      </p:sp>
      <p:cxnSp>
        <p:nvCxnSpPr>
          <p:cNvPr id="3" name="Straight Connector 2">
            <a:extLst>
              <a:ext uri="{FF2B5EF4-FFF2-40B4-BE49-F238E27FC236}">
                <a16:creationId xmlns:a16="http://schemas.microsoft.com/office/drawing/2014/main" id="{BBABBFE5-2A42-FA8D-D293-A0D1E351616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841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3F4ED-6903-CFDE-7CC9-044F69B9C2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58595F3-0DC3-B87A-81CA-D4EF4900EF0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9D2A06F9-2773-2C7D-7A54-7E445E36CE3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373911C-41C2-B2E0-3B9D-D11666EFDEF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74B686-8452-5B3D-6CB8-AC67A60682B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0CA696D-E352-5397-341F-C764B79782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85D8297-ED99-5A40-9313-185AC3FE8B5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814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334EC-527C-460A-1ED6-C220C5F03EA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9C17519-DAF0-F5F9-34ED-A409EAB13EE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4F474E3-9639-C059-467B-9D2565B478C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CDD7FB4-01D1-2CCE-0FD5-1A2D3290AE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66BA4A-DA9D-8199-E42F-81ACB7408EA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94EBC85-235A-D8F4-0812-C2FA9C4B115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8927E49-FB5B-55A3-5CC7-5E0C7B0E60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885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ACED7-F85D-6A1C-BA53-9A3CE7332B2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96F88DC-6729-DE73-E437-5C9B46DCC3E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2F9B8F82-1AB1-5B50-D865-D2CFFF4A26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3DE5A49C-90E4-BAC8-A08B-0573709CF7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D1B0ED-78D5-14D7-18CD-2941FAAC65E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9660E32-253E-65DC-4600-395521C6300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9943CD3-73FA-E95C-FC5A-035A880769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72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606B7-D292-EEB1-6F20-1C37CD46532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7C84CC-2423-0567-85BF-C7896CD6CC4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BF41A465-1037-7EB3-965F-0EDCFC0560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BF9FAD43-69A0-E07A-ACD4-CE04326D526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FD745A-4E42-6EBF-A6E2-48453FA9C6F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C4C42D2-EA1E-1E4F-10BB-EFB2B4DDF1B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BA502FA-0012-959A-0845-8CA67A77134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95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C1F2A-3E69-2889-59CC-7E5522FB5D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1888C26-DAF6-5EA8-31FB-E6C3E72B0BF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A5AE4AE9-708A-A692-F6A8-8DBCE15C36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63C120C2-86F3-010C-8052-93EAD33C43E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3DD7E7-E2BC-D30E-C8EF-BA2481BC6AE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65E7E7B-A118-27FD-5A04-53CAD250F1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D388B6A-381A-B129-D7BC-24A2BB804A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23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8422-5C1E-E574-F180-A98C773BAAD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DC0F972-CC6E-EEEE-6B5A-6261467AA5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DDD8EF20-693C-0346-12CA-8C8404C8A2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5372DEEB-0F51-D65D-DED3-5E8D8AF96F4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A13AA5-A61B-FBC5-A52E-E49A412ECEB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18BD0AB-8C06-D35D-E55E-9F67363E1D4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0ECA12D-CE5A-4BE3-17C3-66796A083C6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788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17BB9-A790-4E93-8554-F818F1D030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8BC49E-FF36-5A35-18EF-C048A667035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A36159E0-AF4B-0067-EF83-CFED3023D6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6DB92AB3-A2D2-C0DE-2071-0CE8E3D2BEC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A52B8DB-0CF0-7A75-D793-EBBE17CF1C0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5D33219-482D-F8D2-2024-6264410E490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F4096F0-B17B-0B9E-8D79-B0913F25C14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601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5E528-3599-0510-6D11-12A9A26088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AA6690C-8CED-556A-EBD0-BE90781B312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CC3AB49-BB8A-9B21-A72A-5673529292C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DBA7EC77-45E2-3779-98A4-32FC1978046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7590C83-1805-0FC1-5E49-A3D42C759D5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0191E5E-29A1-F50B-0B02-6987DBBA27B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BA199E8-85CF-1475-540A-28B0D4A2FE5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657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429F7-A6BE-4349-03DA-D758FB225E7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5EEC85-9D8A-B82E-A67D-EBF46DACB8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F0090FCC-0F53-1D51-F6CE-28B724C3A4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B2CB3589-4B52-5D47-F117-713C2A414CA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AB26FB6-04A2-D9F3-29CE-C815AC7EEEB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6E8731F-C67F-F87E-95EA-0920E884E04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D529C1-3685-0594-ECD2-733752DCC2C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447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6B716-50BE-3ECA-2028-1EE3D6407D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AB864AE-150F-8C39-1B57-301A6E6D83E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E3BEB64B-56D2-ECA2-47B8-D78D23DF1C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A35551A4-F421-D210-A1F6-4748D5E07BD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684CAED-4BC0-844B-3872-BC730705D15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A840A29-A831-418C-4E2C-08AFFBB68D3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D6D2CF6-6BF1-85F4-27E8-213F08970C8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917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8F599-8F15-446E-679C-A25FEE26753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D3C35B-4B46-6DB2-8629-AD2554B5C1F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84CA868E-3A12-DD39-2F99-985B1C12C2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0A64D5F8-8193-9135-1691-C4C1E402FD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EFEC0D2-380B-E3D8-FC44-9A01404B26F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248D9A8-DB99-EF22-61A3-6FF2C892515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176F4EB-DCF7-941B-0434-41382FF457D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224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C2C0E-FFCD-45A2-D6FB-BB58B12DE1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03C6D2-7307-EC9B-F8BB-2BEAD7CF8FE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EBEEA00F-315F-CFB4-B999-346465A6B14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69E3E34F-6C69-AC57-A0C3-DD9443E218F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3B72680-EFA7-8446-7984-471AA640695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065E966-1FFA-0699-974C-0D818D2DB47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C7C15AE-25CA-C21F-9564-8F246A3060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788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D377C-39DA-A5F7-423E-D2A83FF4E4E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D60931-0D37-9454-1117-56B68BC13A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77CC0915-5036-30F7-B3EC-5015FB89E35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0FDE9C8A-A898-FCC5-9612-708A9EDC110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95DAE4-154A-6D50-93D4-1862216BD18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E6A4AD7-A363-A876-CB22-742EA8F9E462}"/>
              </a:ext>
            </a:extLst>
          </p:cNvPr>
          <p:cNvSpPr>
            <a:spLocks noGrp="1" noChangeArrowheads="1"/>
          </p:cNvSpPr>
          <p:nvPr>
            <p:ph type="body" idx="1"/>
          </p:nvPr>
        </p:nvSpPr>
        <p:spPr>
          <a:xfrm>
            <a:off x="152400" y="4114800"/>
            <a:ext cx="6553200" cy="4876800"/>
          </a:xfrm>
        </p:spPr>
        <p:txBody>
          <a:bodyPr/>
          <a:lstStyle/>
          <a:p>
            <a:pPr marL="231775" indent="-231775" algn="l">
              <a:buFont typeface="+mj-lt"/>
              <a:buAutoNum type="arabicPeriod"/>
            </a:pPr>
            <a:r>
              <a:rPr lang="en-US" altLang="en-US" dirty="0"/>
              <a:t>Internal disquiet</a:t>
            </a:r>
          </a:p>
          <a:p>
            <a:pPr marL="231775" indent="-231775" algn="l">
              <a:buFont typeface="+mj-lt"/>
              <a:buAutoNum type="arabicPeriod"/>
            </a:pPr>
            <a:r>
              <a:rPr lang="en-US" altLang="en-US" dirty="0"/>
              <a:t>Relational abrasiveness</a:t>
            </a:r>
          </a:p>
          <a:p>
            <a:pPr marL="231775" indent="-231775" algn="l">
              <a:buFont typeface="+mj-lt"/>
              <a:buAutoNum type="arabicPeriod"/>
            </a:pPr>
            <a:endParaRPr lang="en-US" altLang="en-US" dirty="0"/>
          </a:p>
          <a:p>
            <a:pPr algn="l"/>
            <a:r>
              <a:rPr lang="en-US" altLang="en-US" dirty="0"/>
              <a:t>Obsessive and oppressive</a:t>
            </a:r>
          </a:p>
        </p:txBody>
      </p:sp>
      <p:cxnSp>
        <p:nvCxnSpPr>
          <p:cNvPr id="3" name="Straight Connector 2">
            <a:extLst>
              <a:ext uri="{FF2B5EF4-FFF2-40B4-BE49-F238E27FC236}">
                <a16:creationId xmlns:a16="http://schemas.microsoft.com/office/drawing/2014/main" id="{D6B74160-9EB2-E5F6-765B-EE2A9D467FA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114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99624-6D66-2DA8-48E5-D425E0FFE9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FEBD68-B57E-9E35-6759-639377CD436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0FE152E7-6C9D-E002-A405-7D219DE514E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102DF94-9DD2-A550-9256-A2A736E7EDE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19DF4BB-43E1-EF57-338C-F97B465B433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E85CD4F-BC67-D5E9-A532-7D270FFB3516}"/>
              </a:ext>
            </a:extLst>
          </p:cNvPr>
          <p:cNvSpPr>
            <a:spLocks noGrp="1" noChangeArrowheads="1"/>
          </p:cNvSpPr>
          <p:nvPr>
            <p:ph type="body" idx="1"/>
          </p:nvPr>
        </p:nvSpPr>
        <p:spPr>
          <a:xfrm>
            <a:off x="152400" y="4114800"/>
            <a:ext cx="6553200" cy="4876800"/>
          </a:xfrm>
        </p:spPr>
        <p:txBody>
          <a:bodyPr/>
          <a:lstStyle/>
          <a:p>
            <a:pPr marL="0" indent="0" algn="l">
              <a:buFont typeface="+mj-lt"/>
              <a:buNone/>
            </a:pPr>
            <a:r>
              <a:rPr lang="en-US" altLang="en-US" dirty="0"/>
              <a:t>3. If have an argument at the restaurant table, it’s inconsistent to be telling others how to live.</a:t>
            </a:r>
          </a:p>
        </p:txBody>
      </p:sp>
      <p:cxnSp>
        <p:nvCxnSpPr>
          <p:cNvPr id="3" name="Straight Connector 2">
            <a:extLst>
              <a:ext uri="{FF2B5EF4-FFF2-40B4-BE49-F238E27FC236}">
                <a16:creationId xmlns:a16="http://schemas.microsoft.com/office/drawing/2014/main" id="{EC5D0A75-5C5A-9C4F-D32A-3E5C3EE3AC4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138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7CCA7-293D-96B1-00BE-2F305D0E22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1C70FAA-5694-7525-D302-F22DA1D24C5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4DBD79F-0967-1AA0-0A2E-25A11BFCF1E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3C6FC709-03D6-BE8D-F9AE-06B81E8EDDB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D6FD869-998D-AD18-4661-FC872B7D684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1A91AC0-370E-D642-0EBF-868B80DB729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4D0D28-9D73-ED5F-9A08-2712A642A03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9127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702B1-D2D2-8784-1123-9A4B331572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E93A90C-2043-0851-9371-45D6A35A52F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B209FF32-41F4-32DD-A121-CD51D49F6A3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9480BCD-CA81-DE29-CC49-89AA3EE1C2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4859EFA-653E-C41D-BC53-6DC9109A597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D05886C-D618-33C1-5CFB-FC27BD72FF1A}"/>
              </a:ext>
            </a:extLst>
          </p:cNvPr>
          <p:cNvSpPr>
            <a:spLocks noGrp="1" noChangeArrowheads="1"/>
          </p:cNvSpPr>
          <p:nvPr>
            <p:ph type="body" idx="1"/>
          </p:nvPr>
        </p:nvSpPr>
        <p:spPr>
          <a:xfrm>
            <a:off x="152400" y="4114800"/>
            <a:ext cx="6553200" cy="4876800"/>
          </a:xfrm>
        </p:spPr>
        <p:txBody>
          <a:bodyPr/>
          <a:lstStyle/>
          <a:p>
            <a:pPr algn="l"/>
            <a:r>
              <a:rPr lang="en-US" altLang="en-US" dirty="0"/>
              <a:t>Are we always filled?</a:t>
            </a:r>
          </a:p>
        </p:txBody>
      </p:sp>
      <p:cxnSp>
        <p:nvCxnSpPr>
          <p:cNvPr id="3" name="Straight Connector 2">
            <a:extLst>
              <a:ext uri="{FF2B5EF4-FFF2-40B4-BE49-F238E27FC236}">
                <a16:creationId xmlns:a16="http://schemas.microsoft.com/office/drawing/2014/main" id="{5FD2063F-60BF-2B38-D6DF-D83CCA22B99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240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0B000-99CE-C1FC-F69D-E7C0FBD6AA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E85E98F-D23A-6CEF-0DBE-09C63C2DE8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0B09ED0D-7D11-3955-5166-45992E6143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450218D6-CEDF-95B5-2149-E98845A83D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28E2C1-73EE-1FF4-6E8B-9F8911B10D9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91B600C-FFB3-5E72-A75B-F928809F0BE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7867BCB-AC80-34F6-2C34-159057CC2F2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42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9AD7-1577-D7F4-C344-23A16CE437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05C438-8458-E5EC-D4FF-76E8CAC80B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307B0BA1-5608-787F-3855-C4439F0870A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8211F340-4CD0-19F9-32AB-56E9A6C771C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96E823-54E1-0A89-905E-5CB1623DA19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129B717-7E6D-FDE0-7A15-E34BA94997C9}"/>
              </a:ext>
            </a:extLst>
          </p:cNvPr>
          <p:cNvSpPr>
            <a:spLocks noGrp="1" noChangeArrowheads="1"/>
          </p:cNvSpPr>
          <p:nvPr>
            <p:ph type="body" idx="1"/>
          </p:nvPr>
        </p:nvSpPr>
        <p:spPr>
          <a:xfrm>
            <a:off x="152400" y="4114800"/>
            <a:ext cx="6553200" cy="4876800"/>
          </a:xfrm>
        </p:spPr>
        <p:txBody>
          <a:bodyPr/>
          <a:lstStyle/>
          <a:p>
            <a:pPr algn="l"/>
            <a:r>
              <a:rPr lang="en-US" altLang="en-US" dirty="0"/>
              <a:t>We are always overjoyed??</a:t>
            </a:r>
          </a:p>
        </p:txBody>
      </p:sp>
      <p:cxnSp>
        <p:nvCxnSpPr>
          <p:cNvPr id="3" name="Straight Connector 2">
            <a:extLst>
              <a:ext uri="{FF2B5EF4-FFF2-40B4-BE49-F238E27FC236}">
                <a16:creationId xmlns:a16="http://schemas.microsoft.com/office/drawing/2014/main" id="{B294288D-648F-9AAE-3298-055C2EA40F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276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B5A06-CC0A-0E09-6C15-3F83F06FCE1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95FC549-9989-94B8-AA2B-A78286B8C6F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66ABD7DA-F3DE-A81B-03CF-C82FDC6166D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CAE5D054-33B4-EC33-7B99-B54B42035E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EFC424-1D45-A9B3-85AB-364B40CD229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0BF00C6-8E1B-82B5-3DD1-2B2C02257C1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7C3411B-D878-9F58-F89B-CB2F6CD3755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97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EEF8-93EB-7A1F-FF99-538A06FFC55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F1C08B-6BA3-BCF1-43AA-5C9B1531389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93AB0B73-A707-71A7-A880-A69E077A3F7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365307EF-C7BD-4F0D-269C-AB239FE944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BDA017-7952-A8D9-F225-720BD13C8FF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5DAB298-21CD-07D7-1A4B-42319600E05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F071D8-31A2-1476-835A-7D61BF18F2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938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8A319-A2D6-0607-F7B0-2A3287D14B6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8DE197-013F-F7FA-ADF8-1EE6B6E3C1D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B980D06C-CED6-34E0-E3B1-7946A50F1A5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D5855BD-FD32-C5EF-B497-4D015931977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59F5AD7-2A6A-DDBA-CB8D-7425552C72C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CC7D531-EB4B-0A9F-D7EB-66A99020E256}"/>
              </a:ext>
            </a:extLst>
          </p:cNvPr>
          <p:cNvSpPr>
            <a:spLocks noGrp="1" noChangeArrowheads="1"/>
          </p:cNvSpPr>
          <p:nvPr>
            <p:ph type="body" idx="1"/>
          </p:nvPr>
        </p:nvSpPr>
        <p:spPr>
          <a:xfrm>
            <a:off x="152400" y="4114800"/>
            <a:ext cx="6553200" cy="4876800"/>
          </a:xfrm>
        </p:spPr>
        <p:txBody>
          <a:bodyPr/>
          <a:lstStyle/>
          <a:p>
            <a:pPr algn="l"/>
            <a:r>
              <a:rPr lang="en-US" altLang="en-US" sz="1100" dirty="0"/>
              <a:t>https://www.vocabulary.com/dictionary/sojourner</a:t>
            </a:r>
          </a:p>
          <a:p>
            <a:pPr algn="l"/>
            <a:r>
              <a:rPr lang="en-US" altLang="en-US" sz="1100" dirty="0"/>
              <a:t>https://www.gotquestions.org/sojourner-in-the-Bible.html</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Made up by what was Campus Crusade, now Cru.  “Crusade” is an anathema word to Jewish ears.  Those who know the least bit of Jewish history know that in the YK Kaddish the city Mayence was brutalized by Crusader warriors, and </a:t>
            </a:r>
            <a:r>
              <a:rPr lang="en-US" sz="2000" b="0" i="0" kern="1200" dirty="0">
                <a:solidFill>
                  <a:schemeClr val="tx1"/>
                </a:solidFill>
                <a:effectLst/>
                <a:latin typeface="Arial Rounded MT Bold" pitchFamily="34" charset="0"/>
                <a:ea typeface="+mn-ea"/>
                <a:cs typeface="Arial" charset="0"/>
              </a:rPr>
              <a:t>Godfrey of Bouillon gathered all the Jews in Jerusalem and burned the synagogue while singing worship songs.  Billy Graham was told not to use the term Crusade in his NYC outreach.</a:t>
            </a:r>
          </a:p>
          <a:p>
            <a:pPr algn="l"/>
            <a:endParaRPr lang="en-US" altLang="en-US" dirty="0"/>
          </a:p>
        </p:txBody>
      </p:sp>
      <p:cxnSp>
        <p:nvCxnSpPr>
          <p:cNvPr id="3" name="Straight Connector 2">
            <a:extLst>
              <a:ext uri="{FF2B5EF4-FFF2-40B4-BE49-F238E27FC236}">
                <a16:creationId xmlns:a16="http://schemas.microsoft.com/office/drawing/2014/main" id="{C4A566C9-240F-CAFD-F117-E1EBB1B4D29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533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B783F-5095-A8B4-2D7F-14C88C67D24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282DFF-E586-7B23-14F0-2AD8D3C0EA1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D3B9F0E4-6191-C260-FB2C-F8AE23F082A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507DB4F0-E992-041D-2846-597807A984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5EF3F3-04FE-26CC-6CAD-DF11B9C8B6E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9C29056-F781-2B2E-62F5-4035E59C217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90D7FF7-FC68-E634-C03C-1D1A9275E6D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566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069E1-0657-1066-310B-14ABA3A918D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D827069-5FC6-DE94-12B2-B68ADAA8BCC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D7E31668-501A-845B-2F88-7B157662AFF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531DB4C-7B09-10A5-0E30-0ECC06797D2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C8B627E-7488-9C1F-A1F2-076F1E71B2C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5C35C5E-0A5C-F4D9-7F1F-9BCC95EBEFC6}"/>
              </a:ext>
            </a:extLst>
          </p:cNvPr>
          <p:cNvSpPr>
            <a:spLocks noGrp="1" noChangeArrowheads="1"/>
          </p:cNvSpPr>
          <p:nvPr>
            <p:ph type="body" idx="1"/>
          </p:nvPr>
        </p:nvSpPr>
        <p:spPr>
          <a:xfrm>
            <a:off x="152400" y="4114800"/>
            <a:ext cx="6553200" cy="4876800"/>
          </a:xfrm>
        </p:spPr>
        <p:txBody>
          <a:bodyPr/>
          <a:lstStyle/>
          <a:p>
            <a:pPr algn="l"/>
            <a:r>
              <a:rPr lang="en-US" altLang="en-US" dirty="0"/>
              <a:t>https://www.gotquestions.org/sojourner-in-the-Bible.html</a:t>
            </a:r>
          </a:p>
        </p:txBody>
      </p:sp>
      <p:cxnSp>
        <p:nvCxnSpPr>
          <p:cNvPr id="3" name="Straight Connector 2">
            <a:extLst>
              <a:ext uri="{FF2B5EF4-FFF2-40B4-BE49-F238E27FC236}">
                <a16:creationId xmlns:a16="http://schemas.microsoft.com/office/drawing/2014/main" id="{9323281D-2C21-67AB-C0B5-3DFB006D9FF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7526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4A06ED-15BE-3D7E-4E63-200D4236B94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1C11259-716A-30D6-09C5-150EA239C2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613FB562-A75A-603E-B22C-BC3C3C962A5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9AFD7C7-FA97-05C2-526E-FC67CABAA47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3F275DF-5F64-0F09-75BD-144817375AE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4D92B7C-902A-90E1-4460-48F3DDFEE6D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AEFF16A-CC83-B31C-91A1-BE03A3F448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174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FFFC5-B1F7-0C05-F354-0447C80B3A4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48B3934-E36D-04A5-6D41-4DF66BB9347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7396A8EC-039A-DA81-2D7C-37CEDF5849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2C24712-F35D-2278-74F5-57FEA88D2C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3A0B91-7B88-6762-17CD-83E7780DDAF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66011B3-B67C-A4EA-3985-C5C31A626295}"/>
              </a:ext>
            </a:extLst>
          </p:cNvPr>
          <p:cNvSpPr>
            <a:spLocks noGrp="1" noChangeArrowheads="1"/>
          </p:cNvSpPr>
          <p:nvPr>
            <p:ph type="body" idx="1"/>
          </p:nvPr>
        </p:nvSpPr>
        <p:spPr>
          <a:xfrm>
            <a:off x="152400" y="4114800"/>
            <a:ext cx="6553200" cy="4876800"/>
          </a:xfrm>
        </p:spPr>
        <p:txBody>
          <a:bodyPr/>
          <a:lstStyle/>
          <a:p>
            <a:pPr algn="l"/>
            <a:r>
              <a:rPr lang="en-US" altLang="en-US" dirty="0"/>
              <a:t>https://www.cru.org/content/dam/cru/train-and-grow/share-the-gospel/cojourners-training-leaders-guide.pdf</a:t>
            </a:r>
          </a:p>
        </p:txBody>
      </p:sp>
      <p:cxnSp>
        <p:nvCxnSpPr>
          <p:cNvPr id="3" name="Straight Connector 2">
            <a:extLst>
              <a:ext uri="{FF2B5EF4-FFF2-40B4-BE49-F238E27FC236}">
                <a16:creationId xmlns:a16="http://schemas.microsoft.com/office/drawing/2014/main" id="{AA428378-7B8D-6382-9D34-63F4A214A07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244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7B439-E446-31C2-7401-EBD5AF8519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1FF518-B216-B142-F075-DE2D9D56490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D035DBD-10A5-23A9-EA1C-D16D30FC7A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E75E8A74-AC58-3C05-2234-FB2E0C7F867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26DC64-9A46-E7B8-2AF6-CDD271BF9AF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216A0BC-F941-FF76-4D03-45C01D4D8C69}"/>
              </a:ext>
            </a:extLst>
          </p:cNvPr>
          <p:cNvSpPr>
            <a:spLocks noGrp="1" noChangeArrowheads="1"/>
          </p:cNvSpPr>
          <p:nvPr>
            <p:ph type="body" idx="1"/>
          </p:nvPr>
        </p:nvSpPr>
        <p:spPr>
          <a:xfrm>
            <a:off x="152400" y="4114800"/>
            <a:ext cx="6553200" cy="4876800"/>
          </a:xfrm>
        </p:spPr>
        <p:txBody>
          <a:bodyPr/>
          <a:lstStyle/>
          <a:p>
            <a:pPr algn="l"/>
            <a:r>
              <a:rPr lang="en-US" altLang="en-US" dirty="0"/>
              <a:t>Docking with the ISS   International Space station</a:t>
            </a:r>
          </a:p>
        </p:txBody>
      </p:sp>
      <p:cxnSp>
        <p:nvCxnSpPr>
          <p:cNvPr id="3" name="Straight Connector 2">
            <a:extLst>
              <a:ext uri="{FF2B5EF4-FFF2-40B4-BE49-F238E27FC236}">
                <a16:creationId xmlns:a16="http://schemas.microsoft.com/office/drawing/2014/main" id="{1821E67B-6711-39E4-2054-AF84359083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964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88ECD-A441-3874-6902-A39812029A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8AB7D4-0F41-12AE-2117-7FB96C8B9BB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FAD7938-360D-A209-CC0D-32F67827636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A7B8F3A1-7B3B-096E-7C7B-E05EB5C9463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E1454F-9B2E-3714-D0F5-8D4AE0F938A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925ADCC-1954-191B-9F9C-6AE3B4E6DA9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704D5AC-423E-2D78-D973-8A8B5640AC5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113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83B33-D431-4E79-DB01-1F01DE74A46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37827BC-B021-4C30-825C-5E5AB939819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1E294556-EAC4-9723-A73F-A7E4E0813DB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8EE8C512-367E-B220-62CB-9FAFA42CD92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894F570-6461-DF05-DB14-BA127AF76B1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2D0437E-DBD2-EF14-AE60-4260BBD3C135}"/>
              </a:ext>
            </a:extLst>
          </p:cNvPr>
          <p:cNvSpPr>
            <a:spLocks noGrp="1" noChangeArrowheads="1"/>
          </p:cNvSpPr>
          <p:nvPr>
            <p:ph type="body" idx="1"/>
          </p:nvPr>
        </p:nvSpPr>
        <p:spPr>
          <a:xfrm>
            <a:off x="152400" y="4114800"/>
            <a:ext cx="6553200" cy="4876800"/>
          </a:xfrm>
        </p:spPr>
        <p:txBody>
          <a:bodyPr/>
          <a:lstStyle/>
          <a:p>
            <a:pPr algn="l"/>
            <a:r>
              <a:rPr lang="en-US" altLang="en-US"/>
              <a:t>https://www.cru.org/content/dam/cru/train-and-grow/share-the-gospel/cojourners-training-leaders-guide.pdf</a:t>
            </a:r>
            <a:endParaRPr lang="en-US" altLang="en-US" dirty="0"/>
          </a:p>
        </p:txBody>
      </p:sp>
      <p:cxnSp>
        <p:nvCxnSpPr>
          <p:cNvPr id="3" name="Straight Connector 2">
            <a:extLst>
              <a:ext uri="{FF2B5EF4-FFF2-40B4-BE49-F238E27FC236}">
                <a16:creationId xmlns:a16="http://schemas.microsoft.com/office/drawing/2014/main" id="{E00E58B4-9AD7-45FB-BFCD-3B39F547C3E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6663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10130-CC33-9420-4DC6-AE61231F25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380C92-0470-EE77-5980-FAEC8A13D2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09C31E3-7627-4BCC-4C60-2C4FEB8B2F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335B9481-579C-3CFB-36F5-4231FE584B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2532545-4B9B-D325-B843-668BCBC3045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09D5D89-853C-71CA-F2BB-A5C76833536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529BDEF-D3AD-9DEB-062B-BF96DBE667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8042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CAF33-F578-D8B1-BAA9-80E90E5C05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CE3F60-DE16-6973-02B3-E6B54B510CF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6C657B57-8B85-59AA-5E88-3C9B5143D1A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EF1DEA02-4931-C991-26D5-045C2B99B4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25436ED-4265-2D58-718B-5D2FF004B95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349A326-E6DE-F203-C72C-3AFE0D9C4B7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09D97B3-6466-8B88-84C7-9E6906FC2C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981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132BF-4EDC-C272-F4F5-FFCD9DC945B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07CD024-B817-8199-EA2A-2E10F8071F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FAB22DF4-9D4A-BC56-029C-A7F325D615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EE50859A-DE41-7BA3-45D9-589EA241DFB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7B7BAFB-A78B-69EE-8AE7-88FDD014202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9914BB6-B6E9-ED31-9DA8-CE631A44123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4232BFF-F32B-D948-5BBC-436E2F286EE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94198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FE866-318E-3F70-AF39-5880A5E1659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78BA43F-86BF-CB50-B4FD-A2BFADB6A0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1FF9DD3C-4C2E-F039-B029-DF5125D69A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F80E87E-F6DA-26F9-F51A-4F479F48210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51069F5-70BC-D055-C729-451D03D0492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4F96D3E-0979-BCDA-22A2-94C27EF728C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30312B7-8309-449A-5BE5-6EF8A3A202E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752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039C2-F9D6-E81B-9AAB-0224915E7E5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FDF55B0-4D32-23B1-C50F-2D0C326E09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2FD8F19A-3FC4-25A9-9E16-B1D8F203FA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DB4BA554-361E-4ACF-9EC6-4E3F5FC0C1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D2F6F25-9396-0A81-B63B-7E12B6CEC66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F3C6A7E-A51F-CA4E-8477-DA7AD23D0984}"/>
              </a:ext>
            </a:extLst>
          </p:cNvPr>
          <p:cNvSpPr>
            <a:spLocks noGrp="1" noChangeArrowheads="1"/>
          </p:cNvSpPr>
          <p:nvPr>
            <p:ph type="body" idx="1"/>
          </p:nvPr>
        </p:nvSpPr>
        <p:spPr>
          <a:xfrm>
            <a:off x="152400" y="4114800"/>
            <a:ext cx="6553200" cy="4876800"/>
          </a:xfrm>
        </p:spPr>
        <p:txBody>
          <a:bodyPr/>
          <a:lstStyle/>
          <a:p>
            <a:pPr algn="l"/>
            <a:r>
              <a:rPr lang="en-US" altLang="en-US" dirty="0"/>
              <a:t>Noon?   Too hot, plus social outcast.  Talking to a woman?  Socializing?</a:t>
            </a:r>
          </a:p>
        </p:txBody>
      </p:sp>
      <p:cxnSp>
        <p:nvCxnSpPr>
          <p:cNvPr id="3" name="Straight Connector 2">
            <a:extLst>
              <a:ext uri="{FF2B5EF4-FFF2-40B4-BE49-F238E27FC236}">
                <a16:creationId xmlns:a16="http://schemas.microsoft.com/office/drawing/2014/main" id="{CA89F6DF-768D-B2F6-B205-85317B2FFFC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3500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C94C3-A866-F248-6CAB-D0DE1BFF38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E430CA-F9A0-C8E7-EC70-6A65C9A7691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8645F277-B6C0-4919-0C1E-931ABEF973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50A362DE-EBFA-A8B8-0285-304BFA0737B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49E627-FBB3-156D-20E1-A80E351F8BB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1EDBD0C-696A-A460-27A2-631E94A0EB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3A482FD-C9FF-1F01-6379-88E4A3D4E5C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8569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D6C85-D072-0347-7344-96FF393DAF2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253FE51-F044-ECD1-4EFF-657028F5FD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519716E1-935D-E7C2-544A-B651905241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E37A546-C1BE-B017-73EF-EC7578E472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72C132-35CF-C8D3-9A7E-8E9E9F93F01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1B0CD52-8540-4E5B-3C80-0E706AB966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EC18693-CC2D-7A77-4463-2F585E609A5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431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CD0D9-07A6-9605-2D82-5C2A92FE3C5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E78172-BA08-18C7-9F5F-78730FA326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276AE565-5C56-DBB4-063C-B2A975EAA0A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F7BB64D-5DAF-4ED6-B6F6-4A2CA485C21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C798654-B263-602C-C2C1-343AE94877F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1795365-6357-13FB-521E-6ECFBBCB884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7570359-08F2-E00D-687A-925372FB3FB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73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BC1F-CEBB-074B-1CCB-B4FBF4C96AC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DA27D73-CDB8-3D93-BDF0-D679F55B92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FF09F0C2-3FA4-2159-5C15-FA9D1EABFD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5FA6B4BE-B6A1-CB97-BBAE-6FA018D87B1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C922E42-91EE-917A-30E3-A010B6E856D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2CB5F58-4525-9F5F-46D8-AD5918E38DCB}"/>
              </a:ext>
            </a:extLst>
          </p:cNvPr>
          <p:cNvSpPr>
            <a:spLocks noGrp="1" noChangeArrowheads="1"/>
          </p:cNvSpPr>
          <p:nvPr>
            <p:ph type="body" idx="1"/>
          </p:nvPr>
        </p:nvSpPr>
        <p:spPr>
          <a:xfrm>
            <a:off x="152400" y="4114800"/>
            <a:ext cx="6553200" cy="4876800"/>
          </a:xfrm>
        </p:spPr>
        <p:txBody>
          <a:bodyPr/>
          <a:lstStyle/>
          <a:p>
            <a:pPr algn="l"/>
            <a:r>
              <a:rPr lang="en-US" altLang="en-US" dirty="0"/>
              <a:t>Why Elon Musk is now a trillionaire.  First in the world.</a:t>
            </a:r>
          </a:p>
        </p:txBody>
      </p:sp>
      <p:cxnSp>
        <p:nvCxnSpPr>
          <p:cNvPr id="3" name="Straight Connector 2">
            <a:extLst>
              <a:ext uri="{FF2B5EF4-FFF2-40B4-BE49-F238E27FC236}">
                <a16:creationId xmlns:a16="http://schemas.microsoft.com/office/drawing/2014/main" id="{6CCE7B6C-8B5F-BB87-B93A-6897719A560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2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0B6BD-F192-A21A-7E3C-E75CD2F6C1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5A5EF04-C2F1-E4C5-C567-73BD6F639B6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F9ECE75A-78D6-BB0B-6213-2BD14ACE0A0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30EFD261-73FF-3D79-1208-F1E720DEEC2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78B315-23DD-8407-7CF4-B7C709F8C91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04703E4-F9A8-874B-B96B-01616C85FAB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F6E27E3-5F40-A195-F0A5-C4A6B20244A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410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BCC6F-AF73-5963-DB87-4FC75E48A93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4A83C9E-7828-238D-10E3-125A669A3E7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BEF27D2B-C865-2052-E114-37641F4839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A550682-F0E5-A489-E70B-CA2871239D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F138396-8999-562A-3AE7-352B7ADA9EC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4FF440D-58BB-EDBA-7E0C-A4D226247DD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36F11ED-AF0B-52D2-EE61-3368F6BC5C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78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FE1B9-61B1-AEDC-2767-FA3DEA16C6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91C8B72-D294-80CD-88C6-8DEBF43BBA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BE84381-95B5-7EC6-2153-2DCEB4AE32E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167AF466-BBE5-90CF-4EF8-26F2691D85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1503A7F-A888-E79B-1C12-00150616698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D6091F86-0243-8591-1EAC-54C471DA96C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7760126-DD96-B8FB-AC36-3F6D2356B59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2813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923FE-4DFD-E25D-6EE2-F7BB6F3CDB9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D18C1F-7B8B-EB04-9087-5BCF3890B2E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6E0D458-941C-BCB0-77BB-A35BE3B3F2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85BB68C8-960C-3C7F-00EA-CD3DCD1E829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5202A5A-604D-4A52-9F9E-D3F99B1F762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DE84D3E-7440-196A-12E4-BC72A5B3438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A4EE6F4-D396-CF0B-A7A6-BF21AFE7BD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0627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0830E-E62C-9194-B91B-1D35C73C6F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0BB16EE-4125-A304-7006-87457551CD9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017524C-6DB3-DA1F-BFCB-4AF80E90A82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028800E6-8234-8782-046F-0890CB1B0F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2D1CE52-484F-3911-FB33-907F0D4E6E4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FB92C1E-4CCB-D933-4DF5-F5D681198A9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627C3D7-C2D3-D7BA-76AA-68A0A079F58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9720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150BE-3FFB-115E-A7B9-82CC2E9CA5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0A43C88-D215-88B1-DD38-250FBF63C10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2CFF2F2E-FD0C-32E0-A8C7-6D79624B968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918D69A-B74D-7252-875B-3AEF5BEE392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7484E2-1AB5-169E-D5F1-ACED74C8A97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217D940-9F56-60F2-A1CD-30EEBF0DD9E6}"/>
              </a:ext>
            </a:extLst>
          </p:cNvPr>
          <p:cNvSpPr>
            <a:spLocks noGrp="1" noChangeArrowheads="1"/>
          </p:cNvSpPr>
          <p:nvPr>
            <p:ph type="body" idx="1"/>
          </p:nvPr>
        </p:nvSpPr>
        <p:spPr>
          <a:xfrm>
            <a:off x="152400" y="4114800"/>
            <a:ext cx="6553200" cy="4876800"/>
          </a:xfrm>
        </p:spPr>
        <p:txBody>
          <a:bodyPr/>
          <a:lstStyle/>
          <a:p>
            <a:pPr algn="l"/>
            <a:r>
              <a:rPr lang="en-US" altLang="en-US" dirty="0"/>
              <a:t>file:///C:/Users/USER/Desktop/UBIF%20DATA%20BACK%20UP/filelib%20-%20Copy%20(3)/WPDOCS/KEHILAH/Outreach%20Ingathering/cojourners-training-leaders-guide.pdf</a:t>
            </a:r>
          </a:p>
        </p:txBody>
      </p:sp>
      <p:cxnSp>
        <p:nvCxnSpPr>
          <p:cNvPr id="3" name="Straight Connector 2">
            <a:extLst>
              <a:ext uri="{FF2B5EF4-FFF2-40B4-BE49-F238E27FC236}">
                <a16:creationId xmlns:a16="http://schemas.microsoft.com/office/drawing/2014/main" id="{D8529328-66F0-974C-A644-4C3D826B79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2665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DC26-FC1B-6251-0154-A4EF535669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FBF6A91-8A87-5977-C597-07F0F3AEE31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1060AB01-3E5A-AB40-57F8-F4D273B1AD0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BAE785B5-0840-2C19-6D7D-2C8F002A0C7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C81DE91-ABD0-B0B0-0848-C6A3E062AF2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D812BCC-4927-D267-5331-77ADBAF475DD}"/>
              </a:ext>
            </a:extLst>
          </p:cNvPr>
          <p:cNvSpPr>
            <a:spLocks noGrp="1" noChangeArrowheads="1"/>
          </p:cNvSpPr>
          <p:nvPr>
            <p:ph type="body" idx="1"/>
          </p:nvPr>
        </p:nvSpPr>
        <p:spPr>
          <a:xfrm>
            <a:off x="152400" y="4114800"/>
            <a:ext cx="6553200" cy="4876800"/>
          </a:xfrm>
        </p:spPr>
        <p:txBody>
          <a:bodyPr/>
          <a:lstStyle/>
          <a:p>
            <a:pPr algn="l"/>
            <a:r>
              <a:rPr lang="en-US" altLang="en-US" dirty="0"/>
              <a:t>file:///C:/Users/USER/Desktop/UBIF%20DATA%20BACK%20UP/filelib%20-%20Copy%20(3)/WPDOCS/KEHILAH/Outreach%20Ingathering/cojourners-training-leaders-guide.pdf</a:t>
            </a:r>
          </a:p>
        </p:txBody>
      </p:sp>
      <p:cxnSp>
        <p:nvCxnSpPr>
          <p:cNvPr id="3" name="Straight Connector 2">
            <a:extLst>
              <a:ext uri="{FF2B5EF4-FFF2-40B4-BE49-F238E27FC236}">
                <a16:creationId xmlns:a16="http://schemas.microsoft.com/office/drawing/2014/main" id="{9EDF7BAC-170E-DBF0-2848-5DA41889175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770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7F987-A757-203B-5EAC-47D1E1D982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18F63A-B77D-4EB9-35C5-095B48C4F0F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DF3445F-B23C-3C83-B989-9A267590597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62D0DEB9-6A78-2F03-FE4A-6C35964439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E61E161-04F3-A3AF-5DA5-12919FEC46E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9D92716-B9A1-1FC3-B1A7-43F7EFB12D69}"/>
              </a:ext>
            </a:extLst>
          </p:cNvPr>
          <p:cNvSpPr>
            <a:spLocks noGrp="1" noChangeArrowheads="1"/>
          </p:cNvSpPr>
          <p:nvPr>
            <p:ph type="body" idx="1"/>
          </p:nvPr>
        </p:nvSpPr>
        <p:spPr>
          <a:xfrm>
            <a:off x="152400" y="4114800"/>
            <a:ext cx="6553200" cy="4876800"/>
          </a:xfrm>
        </p:spPr>
        <p:txBody>
          <a:bodyPr/>
          <a:lstStyle/>
          <a:p>
            <a:pPr algn="l"/>
            <a:r>
              <a:rPr lang="en-US" altLang="en-US" dirty="0"/>
              <a:t>file:///C:/Users/USER/Desktop/UBIF%20DATA%20BACK%20UP/filelib%20-%20Copy%20(3)/WPDOCS/KEHILAH/Outreach%20Ingathering/cojourners-training-leaders-guide.pdf</a:t>
            </a:r>
          </a:p>
        </p:txBody>
      </p:sp>
      <p:cxnSp>
        <p:nvCxnSpPr>
          <p:cNvPr id="3" name="Straight Connector 2">
            <a:extLst>
              <a:ext uri="{FF2B5EF4-FFF2-40B4-BE49-F238E27FC236}">
                <a16:creationId xmlns:a16="http://schemas.microsoft.com/office/drawing/2014/main" id="{7565FABA-3431-A7E9-17B8-ACE0834201F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217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7CE66-B7A1-584B-955F-AA063E8EF67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16FF2F-5623-F4DA-5EC8-6C60DD3FFD8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C20CCC7-14FC-B9CC-B8B9-C48A58D6B67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7492742E-0669-75FC-F364-33229C8D17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3EB7EE9-AA71-86F3-EE58-73A96173CAF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843DEE4-2F58-EED1-541E-D12E216FCA6A}"/>
              </a:ext>
            </a:extLst>
          </p:cNvPr>
          <p:cNvSpPr>
            <a:spLocks noGrp="1" noChangeArrowheads="1"/>
          </p:cNvSpPr>
          <p:nvPr>
            <p:ph type="body" idx="1"/>
          </p:nvPr>
        </p:nvSpPr>
        <p:spPr>
          <a:xfrm>
            <a:off x="152400" y="4114800"/>
            <a:ext cx="6553200" cy="4876800"/>
          </a:xfrm>
        </p:spPr>
        <p:txBody>
          <a:bodyPr/>
          <a:lstStyle/>
          <a:p>
            <a:pPr algn="l"/>
            <a:r>
              <a:rPr lang="en-US" altLang="en-US" dirty="0"/>
              <a:t>file:///C:/Users/USER/Desktop/UBIF%20DATA%20BACK%20UP/filelib%20-%20Copy%20(3)/WPDOCS/KEHILAH/Outreach%20Ingathering/cojourners-training-leaders-guide.pdf</a:t>
            </a:r>
          </a:p>
        </p:txBody>
      </p:sp>
      <p:cxnSp>
        <p:nvCxnSpPr>
          <p:cNvPr id="3" name="Straight Connector 2">
            <a:extLst>
              <a:ext uri="{FF2B5EF4-FFF2-40B4-BE49-F238E27FC236}">
                <a16:creationId xmlns:a16="http://schemas.microsoft.com/office/drawing/2014/main" id="{20E9D32A-6FB7-D22F-1586-EAD730CC95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4114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56AE0-3524-A1F6-B744-9CD3B0F7D0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72D9BFB-8F51-EBF9-85FD-EC2A2F4F642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4096A4D-BD8A-5D86-C86C-2F2BC615CDA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1BDF8F29-87D7-26E8-A612-EFA90291ECD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74E3128-0AEF-6BA0-7D09-DF6E1A12DD7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966AF1E-CAAB-7AF9-7B1A-586EBBFF15CF}"/>
              </a:ext>
            </a:extLst>
          </p:cNvPr>
          <p:cNvSpPr>
            <a:spLocks noGrp="1" noChangeArrowheads="1"/>
          </p:cNvSpPr>
          <p:nvPr>
            <p:ph type="body" idx="1"/>
          </p:nvPr>
        </p:nvSpPr>
        <p:spPr>
          <a:xfrm>
            <a:off x="152400" y="4114800"/>
            <a:ext cx="6553200" cy="4876800"/>
          </a:xfrm>
        </p:spPr>
        <p:txBody>
          <a:bodyPr/>
          <a:lstStyle/>
          <a:p>
            <a:pPr algn="l"/>
            <a:r>
              <a:rPr lang="en-US" altLang="en-US" dirty="0"/>
              <a:t>file:///C:/Users/USER/Desktop/UBIF%20DATA%20BACK%20UP/filelib%20-%20Copy%20(3)/WPDOCS/KEHILAH/Outreach%20Ingathering/cojourners-training-leaders-guide.pdf</a:t>
            </a:r>
          </a:p>
        </p:txBody>
      </p:sp>
      <p:cxnSp>
        <p:nvCxnSpPr>
          <p:cNvPr id="3" name="Straight Connector 2">
            <a:extLst>
              <a:ext uri="{FF2B5EF4-FFF2-40B4-BE49-F238E27FC236}">
                <a16:creationId xmlns:a16="http://schemas.microsoft.com/office/drawing/2014/main" id="{6C89E88C-83ED-A35A-F51C-9E6C30A653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978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FE2A-54E8-1483-CFFD-41AD90C2E4A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B2616B0-BD10-4B8E-9161-A26A9132B8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12351A9F-087B-CB31-EB9A-BF1EE2F002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6327DA79-3A98-E8E6-84FF-05EC0C4DB79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1C1A81-DEFC-3EFA-2EBB-E4A85BEF9B8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DD445A5-21AC-F87B-5896-60CC0E4C19E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F9329A2-120B-F5B1-BD24-33697C888F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8419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A55D7D-D0E8-D8E0-B152-0A7FA73B82D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1B54BA-C52E-A8E1-3513-4F555A6567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A49D5A5C-523F-7DAC-E371-93D0870084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9A70A4B8-04F2-8905-E05C-B40D18A807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26C4EE0-2A3F-CBB8-6D36-7EE9D3513A6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BBA2EC7-FD91-76E0-CFE1-741C148C3B3C}"/>
              </a:ext>
            </a:extLst>
          </p:cNvPr>
          <p:cNvSpPr>
            <a:spLocks noGrp="1" noChangeArrowheads="1"/>
          </p:cNvSpPr>
          <p:nvPr>
            <p:ph type="body" idx="1"/>
          </p:nvPr>
        </p:nvSpPr>
        <p:spPr>
          <a:xfrm>
            <a:off x="152400" y="4114800"/>
            <a:ext cx="6553200" cy="4876800"/>
          </a:xfrm>
        </p:spPr>
        <p:txBody>
          <a:bodyPr/>
          <a:lstStyle/>
          <a:p>
            <a:pPr algn="l"/>
            <a:r>
              <a:rPr lang="en-US" altLang="en-US" dirty="0"/>
              <a:t>file:///C:/Users/USER/Desktop/UBIF%20DATA%20BACK%20UP/filelib%20-%20Copy%20(3)/WPDOCS/KEHILAH/Outreach%20Ingathering/cojourners-training-leaders-guide.pdf</a:t>
            </a:r>
          </a:p>
        </p:txBody>
      </p:sp>
      <p:cxnSp>
        <p:nvCxnSpPr>
          <p:cNvPr id="3" name="Straight Connector 2">
            <a:extLst>
              <a:ext uri="{FF2B5EF4-FFF2-40B4-BE49-F238E27FC236}">
                <a16:creationId xmlns:a16="http://schemas.microsoft.com/office/drawing/2014/main" id="{8422D9C6-FE90-90EF-E397-8D5F526F9E1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3291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EE296-56B0-4015-E0A4-F7824D6507E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C7181DF-8B25-2E28-7B9A-53D30D78898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D350F898-FB8A-7BB8-6232-C4820FE76B4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456BA18B-C00F-57E8-9C80-878C8ED60E7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101695-E859-4944-8B9E-EF975C338F9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6341593-1B4D-CEC5-E587-004D6B5A55B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B048385-BAA6-52AD-85E7-0A7FFCCBF12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4813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B9C1E-A61F-A1E2-ABD8-735FEA02057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5A6E69A-DB3F-2233-5604-FA9C30D2ECC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0446E328-9E42-1022-66B7-A2BC035B174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4E6AD47A-51AA-4784-E173-F4B9EB89C0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3BA3AE7-48C6-5F3B-7C4E-33CF506354F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C0845B6-198D-1264-BEEA-BC438E714025}"/>
              </a:ext>
            </a:extLst>
          </p:cNvPr>
          <p:cNvSpPr>
            <a:spLocks noGrp="1" noChangeArrowheads="1"/>
          </p:cNvSpPr>
          <p:nvPr>
            <p:ph type="body" idx="1"/>
          </p:nvPr>
        </p:nvSpPr>
        <p:spPr>
          <a:xfrm>
            <a:off x="152400" y="4114800"/>
            <a:ext cx="6553200" cy="4876800"/>
          </a:xfrm>
        </p:spPr>
        <p:txBody>
          <a:bodyPr/>
          <a:lstStyle/>
          <a:p>
            <a:pPr algn="l"/>
            <a:r>
              <a:rPr lang="en-US" altLang="en-US" dirty="0"/>
              <a:t>More on this later</a:t>
            </a:r>
          </a:p>
        </p:txBody>
      </p:sp>
      <p:cxnSp>
        <p:nvCxnSpPr>
          <p:cNvPr id="3" name="Straight Connector 2">
            <a:extLst>
              <a:ext uri="{FF2B5EF4-FFF2-40B4-BE49-F238E27FC236}">
                <a16:creationId xmlns:a16="http://schemas.microsoft.com/office/drawing/2014/main" id="{B559BD6C-2C53-2D35-F760-184934F322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95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A05C4-421C-A52F-6F18-122351EA0D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7F08434-48ED-A3D1-CADC-64B0357AD38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9550B86F-1CFC-6A84-5C9B-F44B5A8B52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1DECD069-54AD-859D-5796-C4AAEC3BEA9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2DA9FE6-AE33-77E9-832E-1E8CA150F60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3484691-8884-112F-99B8-51FF73EF4AE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5AF7A6E-BD58-7D8C-9548-F3C68938F5A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788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66B3-641E-15AF-DE3A-6C2245513A2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BBC1AD-7542-814F-3213-2DFE59A801C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A8ED28A0-6B1A-98A5-8D68-B095BF9A69C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E1C74C8E-A4B8-C8FA-FCC5-A5D378D935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6AED70B-D7B9-51FE-9D06-B23984B5C94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4D94BBF2-27BB-5346-1C0A-4D76286DF965}"/>
              </a:ext>
            </a:extLst>
          </p:cNvPr>
          <p:cNvSpPr>
            <a:spLocks noGrp="1" noChangeArrowheads="1"/>
          </p:cNvSpPr>
          <p:nvPr>
            <p:ph type="body" idx="1"/>
          </p:nvPr>
        </p:nvSpPr>
        <p:spPr>
          <a:xfrm>
            <a:off x="152400" y="4114800"/>
            <a:ext cx="6553200" cy="4876800"/>
          </a:xfrm>
        </p:spPr>
        <p:txBody>
          <a:bodyPr/>
          <a:lstStyle/>
          <a:p>
            <a:pPr algn="l"/>
            <a:r>
              <a:rPr lang="en-US" altLang="en-US" dirty="0"/>
              <a:t>People can’t refute your experience.</a:t>
            </a:r>
          </a:p>
        </p:txBody>
      </p:sp>
      <p:cxnSp>
        <p:nvCxnSpPr>
          <p:cNvPr id="3" name="Straight Connector 2">
            <a:extLst>
              <a:ext uri="{FF2B5EF4-FFF2-40B4-BE49-F238E27FC236}">
                <a16:creationId xmlns:a16="http://schemas.microsoft.com/office/drawing/2014/main" id="{4FDC4C16-2E24-92CA-8D91-B7640A199D7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2954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41D14-25C2-FF5F-FA2A-A26E784C7E1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062F24A-00F1-6605-FDA6-50E5C0FFF30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BF3DB311-B7DF-E460-AA4C-DB6E2CEF408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35B19A2-E934-18BC-0D72-868BDA43A3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2310ED1-70CF-2723-AEFF-07BA5431E69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F57A4EA-3F53-94DC-113E-2DAA80676FF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26E7228-B0E5-B014-9C69-CCC929FD22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5819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2B29D-5BAA-46D3-66D1-E156D9D69A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58543E-D86F-8D6E-A7EA-D2E72DD06A8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8D12BB8-7288-DE22-46FD-81F40AD8BDA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B882C422-7AD4-9972-AF2D-CEADBB0CAFA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B22C937-2B5B-BC8A-3396-F6F985061AC0}"/>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41E31B3-59DA-47CA-7109-830F0E5F447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349FE56-798F-D083-A384-7B0663457D6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13374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7140F-98BC-B650-EC33-ED0EB933E9F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1B9D533-E8CB-09CE-F95F-70EF3E50A1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1C494CE9-649E-C7D3-53C7-F7A984C65C5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FA1E5CC2-2D8C-8A09-56DA-5B75927D466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E4A08EB-DBD2-6A15-5AF9-13B0A82E882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2582AB2-EF27-542B-18CE-19401733C29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55B3E62A-DBDD-EA02-C0FF-A3CE757924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0772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A5A65-D53C-809B-2132-93C25588E5F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580B9B2-97CB-B612-B942-E62C01EBF2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279D8F02-1E52-0FF9-86A2-D2168BC3170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B0B7CDEA-9726-719D-7AAE-8BBD1B645C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9600304-0A82-9594-776D-323CF79F704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0BAD4CF-829A-565F-B622-BAC09D03FAC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6D3430D-DF00-22E4-A086-2E6480335BE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38961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02CE9-86F0-EEF9-AB13-C33810D3C6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A77D92D-9993-6A74-144D-3A6523D8BC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956269D-396B-17FD-445F-D5BF98C8023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0C2A96E7-2739-9165-AA1B-2FBCB43D1B9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2CA519-94F8-4F6E-2350-6063CC861EC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0B20D0C6-F4D0-B203-CCB2-2399EED7037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A445C7F-17A3-16A4-944F-2BB47BED41D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450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660B6-A253-BA1B-171C-158E3A054E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F1EA8E-A104-2D81-7C31-91F52936D69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82BB164D-3C2A-81D5-8B0E-2E6361149A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9EBCA36-AF54-D000-C926-D1E45F85023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410E0DE-9C45-7734-8861-150BB7141C8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A5757C5-6F67-E5B6-4C5F-7E30B3E91312}"/>
              </a:ext>
            </a:extLst>
          </p:cNvPr>
          <p:cNvSpPr>
            <a:spLocks noGrp="1" noChangeArrowheads="1"/>
          </p:cNvSpPr>
          <p:nvPr>
            <p:ph type="body" idx="1"/>
          </p:nvPr>
        </p:nvSpPr>
        <p:spPr>
          <a:xfrm>
            <a:off x="152400" y="4114800"/>
            <a:ext cx="6553200" cy="4876800"/>
          </a:xfrm>
        </p:spPr>
        <p:txBody>
          <a:bodyPr/>
          <a:lstStyle/>
          <a:p>
            <a:pPr algn="l"/>
            <a:r>
              <a:rPr lang="en-US" altLang="en-US" dirty="0"/>
              <a:t>https://www.theepochtimes.com/health/muscle-loss-may-signal-dementia-risk-experts-recommend-this-brain-healthy-exercise-6038823</a:t>
            </a:r>
          </a:p>
        </p:txBody>
      </p:sp>
      <p:cxnSp>
        <p:nvCxnSpPr>
          <p:cNvPr id="3" name="Straight Connector 2">
            <a:extLst>
              <a:ext uri="{FF2B5EF4-FFF2-40B4-BE49-F238E27FC236}">
                <a16:creationId xmlns:a16="http://schemas.microsoft.com/office/drawing/2014/main" id="{F296C550-95DF-2B43-5CF1-EE54639805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3306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FBFB5-2F61-1A67-C100-41BBA039760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358C1B0-D2E1-BD17-DC6A-6AAD604AA1A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EBCD9904-C616-4886-D8A9-48E91B421F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77F60ABA-1320-A8A6-FE87-940962FDF48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C2D5AA6-A9B1-F063-011F-C5C837CFE92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A432718-0F5E-8783-4696-BC0FD244E9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99BC1E4-36A4-0DD8-90F1-116C1F41622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8210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1FC2B-BB3C-34AE-15F3-F8FFCE19AC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DF640C0-C0AB-8D7D-6FF3-BCB42CC5B1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AC139ADF-AC26-52E5-0149-19B7B7F41D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D37E31C2-F349-71F7-4A8F-AA4F64E1C7D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D694553-72D2-1817-07ED-38009DCCDDD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36F5CE3-9534-3F18-39AA-7F992FDCC95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9726F44-9A9B-4D4A-5209-C50B4200EA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4267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786FC-5C2D-CB96-F836-2B1B1CA8717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544CA3-7F5F-AF08-43A3-61C704351EF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399C6AB9-EAD1-E3EE-245E-1AD851E2852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015B89BB-1902-CC07-7040-557C3587B2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77CD5F-56C6-2113-7303-661B7638FF7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6E54807-F0F9-6777-E36E-E1D516F471D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3357B2F-FCA0-155D-B6DB-4DDB4710BE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1243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57741-003A-7061-724F-4C1BC3BEE3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A54370-9FD1-67B2-F805-C5B345019B0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BB9E336B-3E5A-978C-828F-CC9E9CB258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91BE45C3-B9D6-4331-4E71-CB534130F24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3327C6-5570-6BFA-8FCC-FD3B20EE6104}"/>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7A4828BF-6851-1FB0-EDE6-BDD3CAF766C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A66F47B-537A-2246-5F44-115DE1E691F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089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DFFCE-6A3C-24F4-3E99-2D96A07C1DE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A759B4-FF11-1FA1-B683-EDA087A7C75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400969AF-D944-0923-7477-9027EAF4D54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A42602B6-7E68-4C48-58AF-58B78B3AEFD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C86899F-4E7A-905B-30ED-716235DE1069}"/>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BD4297C-D73B-89EC-C2FD-E4641B90B763}"/>
              </a:ext>
            </a:extLst>
          </p:cNvPr>
          <p:cNvSpPr>
            <a:spLocks noGrp="1" noChangeArrowheads="1"/>
          </p:cNvSpPr>
          <p:nvPr>
            <p:ph type="body" idx="1"/>
          </p:nvPr>
        </p:nvSpPr>
        <p:spPr>
          <a:xfrm>
            <a:off x="152400" y="4114800"/>
            <a:ext cx="6553200" cy="4876800"/>
          </a:xfrm>
        </p:spPr>
        <p:txBody>
          <a:bodyPr/>
          <a:lstStyle/>
          <a:p>
            <a:pPr algn="l"/>
            <a:r>
              <a:rPr lang="en-US" altLang="en-US" dirty="0"/>
              <a:t>Israeli vernacular answer to “How are you?”  “Yes.”   That is, most people don’t really want to know, just a courtesy question.   Then again, sometime the answer can last for hours!</a:t>
            </a:r>
          </a:p>
        </p:txBody>
      </p:sp>
      <p:cxnSp>
        <p:nvCxnSpPr>
          <p:cNvPr id="3" name="Straight Connector 2">
            <a:extLst>
              <a:ext uri="{FF2B5EF4-FFF2-40B4-BE49-F238E27FC236}">
                <a16:creationId xmlns:a16="http://schemas.microsoft.com/office/drawing/2014/main" id="{BEDA78D4-C86D-C327-960F-59C47EB5789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8236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72750-A69F-C072-2873-D0355676A11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505745E-2CAA-5246-C8D0-1D7E3650241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5E3D7AA2-473D-4545-5249-0749CB0F0EE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ECEB7E2A-8FF5-4BF8-B633-A5F709599B9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EBE0AFA-9A71-A511-C76D-3F5511FAEB9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508CCCF-459D-B2DF-E96D-6221E282817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A06734E-DB04-05A7-BE3E-1B74BB3D0F9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49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BCDE8-A715-2067-1E82-8929CE81D9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8FA3A4E-8D10-4D24-E543-C2020AA983A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FD8E4066-2158-6DDB-D7D3-AA1F70CF4B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AB8F3B7E-F1E2-CADD-2AA4-3B647132A1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D4F6E4-55DC-1A69-76AC-C87F24FC1C3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42D699E-6E99-B8D9-331D-13A294E605C4}"/>
              </a:ext>
            </a:extLst>
          </p:cNvPr>
          <p:cNvSpPr>
            <a:spLocks noGrp="1" noChangeArrowheads="1"/>
          </p:cNvSpPr>
          <p:nvPr>
            <p:ph type="body" idx="1"/>
          </p:nvPr>
        </p:nvSpPr>
        <p:spPr>
          <a:xfrm>
            <a:off x="152400" y="4114800"/>
            <a:ext cx="6553200" cy="4876800"/>
          </a:xfrm>
        </p:spPr>
        <p:txBody>
          <a:bodyPr/>
          <a:lstStyle/>
          <a:p>
            <a:pPr algn="l"/>
            <a:r>
              <a:rPr lang="en-US" altLang="en-US" dirty="0"/>
              <a:t>In a family or a marriage, prayer and devotions don’t solve all problems, but it changes the atmosphere, so that problems can be solved.</a:t>
            </a:r>
          </a:p>
        </p:txBody>
      </p:sp>
      <p:cxnSp>
        <p:nvCxnSpPr>
          <p:cNvPr id="3" name="Straight Connector 2">
            <a:extLst>
              <a:ext uri="{FF2B5EF4-FFF2-40B4-BE49-F238E27FC236}">
                <a16:creationId xmlns:a16="http://schemas.microsoft.com/office/drawing/2014/main" id="{63A189B7-1D5D-7301-3164-7DAFD6F6C5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400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4D819-17D5-F12A-6F59-EA60314C73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DF1E110-3806-1CD7-9628-CD92096D8BF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6723A367-E048-9FB5-E70D-51DD9855F4D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A0AACBAA-A3C4-C77F-768A-36206D98E5B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5CE93F3-6E30-7107-68EB-D4E32663EBC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A9C31A67-4027-A405-12FB-E461C831E11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8F3A080-389E-FC84-B48A-867CD6CAEA3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2394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8DBCD-4A6A-CC27-EAB0-DE8428076B9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66FABF5-456E-0F48-3B94-CAF7C096D25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0B1758A3-0578-1E13-34BB-518A05832D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5C8943AA-1583-1B79-3B04-68C51A2D254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65527B-3F51-4D4D-F9E8-FB28C95C841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158E53E-B03A-FE8D-17EE-64B40F55806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F7E4348-640B-E2C3-3BE6-71E8E2DDDF6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8271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1E167-5060-BC37-F3A0-6AB3D049D05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04E1013-0658-3302-DC32-C30C5E0FEB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BEF4464-9FFC-8482-3715-D3C4DD91AD4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82B37360-E999-0038-CBCF-F8C7628D862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D48DD7-4B68-4931-4513-4510B8B4799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E1BD0ABF-B42A-446E-E0E5-051608271C8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A3FD295-DF61-1A4D-48A2-059077CFE6E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091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E26F4-D200-63EE-7FCE-B3B89BA985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A7BBFAB-9799-2C8E-05DE-50CC8B89A9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DE5584D-0CA6-D826-75F7-0C589DF8E92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66F726AC-78B1-B583-FB97-60737165D9C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16C4FE3-3285-5AE6-372B-C0A6329187D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C04470C-33A5-772A-D715-FC18EC290219}"/>
              </a:ext>
            </a:extLst>
          </p:cNvPr>
          <p:cNvSpPr>
            <a:spLocks noGrp="1" noChangeArrowheads="1"/>
          </p:cNvSpPr>
          <p:nvPr>
            <p:ph type="body" idx="1"/>
          </p:nvPr>
        </p:nvSpPr>
        <p:spPr>
          <a:xfrm>
            <a:off x="152400" y="4114800"/>
            <a:ext cx="6553200" cy="4876800"/>
          </a:xfrm>
        </p:spPr>
        <p:txBody>
          <a:bodyPr/>
          <a:lstStyle/>
          <a:p>
            <a:pPr algn="l"/>
            <a:r>
              <a:rPr lang="en-US" altLang="en-US" dirty="0"/>
              <a:t>https://www.theepochtimes.com/health/muscle-loss-may-signal-dementia-risk-experts-recommend-this-brain-healthy-exercise-6038823</a:t>
            </a:r>
          </a:p>
        </p:txBody>
      </p:sp>
      <p:cxnSp>
        <p:nvCxnSpPr>
          <p:cNvPr id="3" name="Straight Connector 2">
            <a:extLst>
              <a:ext uri="{FF2B5EF4-FFF2-40B4-BE49-F238E27FC236}">
                <a16:creationId xmlns:a16="http://schemas.microsoft.com/office/drawing/2014/main" id="{C80437A0-936F-09C5-A0B2-5E649CBF81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83282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78CA7-8431-03D5-F18E-39049B23FB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5D2130-3038-BFC6-1A63-846B13B992E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0F552386-1A1D-5D06-3E2E-410FFD4C0E3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C901B86-F000-B871-1865-5B9F4222F68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7480A45-300C-8F62-1069-21130F2B06F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B0780A6-28DE-E921-3D92-E309FDD3EF7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F80D5CD-37D0-A0EC-098A-2DCB0F6F667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3104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1C9EC-D7C7-76E1-38A9-4BCA4ECC7EC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33B07A0-C811-20ED-3E2C-A22187B1B2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3AE2BD02-F2D6-DFFB-C1C6-5162D864FCD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2C1A16ED-A586-CBFD-1894-5C4B01C05A4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6C09D96-B3A1-610A-69D9-C41E26611DC6}"/>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0BA0F28-BB43-0359-431C-EE051CED669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0CECB2D-31C9-A5E2-3642-007AB0981E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6089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5400-3C0B-9802-3EF5-567A372B88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FD514D-77F8-E0AD-24D0-FA11ED005E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3F411A44-D150-BB15-42CC-0379F69D65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C7CB0132-E69D-2F8F-8550-470578E94E3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70764D-186A-6634-6DBB-E283DE643B2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5602E34-50B4-F4AB-3E89-4C61719B29F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2EEA31-7315-05A4-CA8F-516242ED7C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3094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5400-3C0B-9802-3EF5-567A372B884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FD514D-77F8-E0AD-24D0-FA11ED005E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Your Kingdom Come Mt 6.10</a:t>
            </a:r>
          </a:p>
        </p:txBody>
      </p:sp>
      <p:sp>
        <p:nvSpPr>
          <p:cNvPr id="5" name="Rectangle 3">
            <a:extLst>
              <a:ext uri="{FF2B5EF4-FFF2-40B4-BE49-F238E27FC236}">
                <a16:creationId xmlns:a16="http://schemas.microsoft.com/office/drawing/2014/main" id="{3F411A44-D150-BB15-42CC-0379F69D650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6, 2026 5786</a:t>
            </a:r>
          </a:p>
        </p:txBody>
      </p:sp>
      <p:sp>
        <p:nvSpPr>
          <p:cNvPr id="6" name="Rectangle 7">
            <a:extLst>
              <a:ext uri="{FF2B5EF4-FFF2-40B4-BE49-F238E27FC236}">
                <a16:creationId xmlns:a16="http://schemas.microsoft.com/office/drawing/2014/main" id="{C7CB0132-E69D-2F8F-8550-470578E94E3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70764D-186A-6634-6DBB-E283DE643B2F}"/>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5602E34-50B4-F4AB-3E89-4C61719B29F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2EEA31-7315-05A4-CA8F-516242ED7C3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03085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E1B35-3AE6-27E9-A8FF-E37CD92DD5A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E2160D-15D0-DB01-4842-7FC23117B0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Your Kingdom Come Mt 6.10</a:t>
            </a:r>
          </a:p>
        </p:txBody>
      </p:sp>
      <p:sp>
        <p:nvSpPr>
          <p:cNvPr id="5" name="Rectangle 3">
            <a:extLst>
              <a:ext uri="{FF2B5EF4-FFF2-40B4-BE49-F238E27FC236}">
                <a16:creationId xmlns:a16="http://schemas.microsoft.com/office/drawing/2014/main" id="{32ABF01C-A272-9E66-A5FF-4B0FF27EB31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6, 2026 5786</a:t>
            </a:r>
          </a:p>
        </p:txBody>
      </p:sp>
      <p:sp>
        <p:nvSpPr>
          <p:cNvPr id="6" name="Rectangle 7">
            <a:extLst>
              <a:ext uri="{FF2B5EF4-FFF2-40B4-BE49-F238E27FC236}">
                <a16:creationId xmlns:a16="http://schemas.microsoft.com/office/drawing/2014/main" id="{34DADDD6-1126-84A4-1DCD-D20B6F5F2FD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6F61BE-7B30-6B11-C93A-33CC914E022A}"/>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9084512-368D-5EAC-E39B-B9D6EEB603C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C3533D-3612-6680-1A1C-468079D77EF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6242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BECF-E3CE-E233-5AA1-7251F54D234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1E22616-E017-A11E-6E92-F62EA535A6C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Your Kingdom Come Mt 6.10</a:t>
            </a:r>
          </a:p>
        </p:txBody>
      </p:sp>
      <p:sp>
        <p:nvSpPr>
          <p:cNvPr id="5" name="Rectangle 3">
            <a:extLst>
              <a:ext uri="{FF2B5EF4-FFF2-40B4-BE49-F238E27FC236}">
                <a16:creationId xmlns:a16="http://schemas.microsoft.com/office/drawing/2014/main" id="{D0D007B6-4802-1619-D023-6D84813C2AA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6, 2026 5786</a:t>
            </a:r>
          </a:p>
        </p:txBody>
      </p:sp>
      <p:sp>
        <p:nvSpPr>
          <p:cNvPr id="6" name="Rectangle 7">
            <a:extLst>
              <a:ext uri="{FF2B5EF4-FFF2-40B4-BE49-F238E27FC236}">
                <a16:creationId xmlns:a16="http://schemas.microsoft.com/office/drawing/2014/main" id="{1C7205AC-C068-2BB0-8317-B3B2DEF0271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C530C1A-0CA1-3DF3-A204-ADDFDFAD94F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30D2515-0782-4666-0A3F-D1FFC44D58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BA733B3-07E2-3858-0675-C76C274FD47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925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CAD0D-BC04-A309-C999-443AB88CFB5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4C1493E-D4DF-55E8-5B04-C60BEC8A39E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May Your Kingdom Come Mt 6.10</a:t>
            </a:r>
          </a:p>
        </p:txBody>
      </p:sp>
      <p:sp>
        <p:nvSpPr>
          <p:cNvPr id="5" name="Rectangle 3">
            <a:extLst>
              <a:ext uri="{FF2B5EF4-FFF2-40B4-BE49-F238E27FC236}">
                <a16:creationId xmlns:a16="http://schemas.microsoft.com/office/drawing/2014/main" id="{7E0DCFD1-63A8-9B11-7B59-21F8B138F19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6, 2026 5786</a:t>
            </a:r>
          </a:p>
        </p:txBody>
      </p:sp>
      <p:sp>
        <p:nvSpPr>
          <p:cNvPr id="6" name="Rectangle 7">
            <a:extLst>
              <a:ext uri="{FF2B5EF4-FFF2-40B4-BE49-F238E27FC236}">
                <a16:creationId xmlns:a16="http://schemas.microsoft.com/office/drawing/2014/main" id="{BFB08BC0-C8AA-9531-2948-126A5E9124C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A53760B-1F83-3E33-FEED-E057E135DA0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36573818-6261-C506-4964-46A05490C5C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08F8D33-E05B-D129-0D3A-5D7B595F338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90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8AB8F-B8B6-B72C-109F-0E7CCF9EC6B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31DF1A-13AB-1A68-CD6B-7B9EC742E3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AF391463-1EBB-0FF0-126F-8B5C17051FC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1B71819F-5CEE-6771-3BFA-AECDC02064B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418A940-69F0-5DCE-2310-CFA87487996C}"/>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C26B1769-B0C7-D5BF-0C5F-CD6683C95EB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75BA3EA-2097-E63C-56D4-5C5451C822C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2908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8E29B-08F6-D48F-085A-DC13EE314A9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6F3426-4F79-4FA0-D501-30885BFDF27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50743827-F4B2-C65D-0F02-F947AFAA04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8E3AD00E-4B69-41EE-C1F0-E0C9A77C61F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0D3631-18B4-5187-8558-FDDF8E36B5CB}"/>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A75F4C1-9E42-8670-CB10-F3CDF902117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6087D80-ABA8-E00B-EC5B-BB4A72A57CF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2480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AE30F-4706-311D-EE65-C7DFF7DA6F6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032CB0B-9826-A230-0B85-E9C5AC3875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336537F6-B43E-96D3-5CA3-EFB33B692A7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222D4F81-21B3-6EED-A3FD-C7A00C2A105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599261-4DF8-FCF5-19E0-ACC1367A33F7}"/>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664F23A-381D-9CB9-D91E-867932F5A42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E8AD407-FCB5-E07D-B416-50C56FF070D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707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D012A-8A4F-DC6C-4063-3424A3E1027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498499-7452-B5B3-65FA-1AE73DF7C58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F3D3C73C-E6DF-65EA-1D59-9A6F2CCCB29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66CA3FAD-963F-F6E2-5AD5-D4F78BB781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0E752FF-B2A8-B63A-1A01-DE699EF1C735}"/>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9C94B486-C4FC-41E9-B294-1D40C0A6482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https://www.theepochtimes.com/health/muscle-loss-may-signal-dementia-risk-experts-recommend-this-brain-healthy-exercise-6038823</a:t>
            </a:r>
          </a:p>
          <a:p>
            <a:pPr algn="l"/>
            <a:endParaRPr lang="en-US" altLang="en-US" dirty="0"/>
          </a:p>
        </p:txBody>
      </p:sp>
      <p:cxnSp>
        <p:nvCxnSpPr>
          <p:cNvPr id="3" name="Straight Connector 2">
            <a:extLst>
              <a:ext uri="{FF2B5EF4-FFF2-40B4-BE49-F238E27FC236}">
                <a16:creationId xmlns:a16="http://schemas.microsoft.com/office/drawing/2014/main" id="{00FC4BFC-3686-1582-EE24-0F510FB18B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73548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49D3-A1E4-789D-6FC6-98B85DB9E8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7C5A9C0-F9D5-77E5-0954-ADD814EC693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E963F7D0-D688-78B8-54A4-6BB2D44BC9A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3665B444-2E9F-F2AE-F536-39F6EF92E83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42FE94-A108-3FA8-00FF-C8379E1C3611}"/>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287619EE-3970-168F-8A53-968A17E3A14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E40E858-3469-C944-3F93-2EEF52CFDC7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5736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73146-6044-3E2C-4A18-E32C2F354E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B4F0139-697A-D6A4-36C6-98249B49E3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3D5678C5-E83C-12CB-629A-3423E7C3FD2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33BA6625-C3BB-2708-6BF8-F81117D790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731AEE-BC90-04D4-B2CD-599CF73C7498}"/>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6A45CEB6-BC98-1340-811C-C79664BC4C93}"/>
              </a:ext>
            </a:extLst>
          </p:cNvPr>
          <p:cNvSpPr>
            <a:spLocks noGrp="1" noChangeArrowheads="1"/>
          </p:cNvSpPr>
          <p:nvPr>
            <p:ph type="body" idx="1"/>
          </p:nvPr>
        </p:nvSpPr>
        <p:spPr>
          <a:xfrm>
            <a:off x="152400" y="4114800"/>
            <a:ext cx="6553200" cy="4876800"/>
          </a:xfrm>
        </p:spPr>
        <p:txBody>
          <a:bodyPr/>
          <a:lstStyle/>
          <a:p>
            <a:pPr algn="l"/>
            <a:r>
              <a:rPr lang="en-US" altLang="en-US" dirty="0"/>
              <a:t>https://www.barna.com/research/four-trends-ministry-strategy-2026/</a:t>
            </a:r>
          </a:p>
        </p:txBody>
      </p:sp>
      <p:cxnSp>
        <p:nvCxnSpPr>
          <p:cNvPr id="3" name="Straight Connector 2">
            <a:extLst>
              <a:ext uri="{FF2B5EF4-FFF2-40B4-BE49-F238E27FC236}">
                <a16:creationId xmlns:a16="http://schemas.microsoft.com/office/drawing/2014/main" id="{624581E4-52F6-6B1B-E0C9-DEE46AD7F66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8251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27984-2A64-4E80-D4E7-5BB15E12FCA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2925AA3-C952-A61D-929E-D74F943DDA2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C43B18FA-C37B-F04D-A68E-E8F2BB78AA4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3E4860B1-5931-B6FD-48F4-665295E3B01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2E4DC6A-4C1A-EE44-C0D1-0A390A46E0C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B9E0C980-EAC4-C377-BA1F-39CF3E65AA05}"/>
              </a:ext>
            </a:extLst>
          </p:cNvPr>
          <p:cNvSpPr>
            <a:spLocks noGrp="1" noChangeArrowheads="1"/>
          </p:cNvSpPr>
          <p:nvPr>
            <p:ph type="body" idx="1"/>
          </p:nvPr>
        </p:nvSpPr>
        <p:spPr>
          <a:xfrm>
            <a:off x="152400" y="4114800"/>
            <a:ext cx="6553200" cy="4876800"/>
          </a:xfrm>
        </p:spPr>
        <p:txBody>
          <a:bodyPr/>
          <a:lstStyle/>
          <a:p>
            <a:pPr algn="l"/>
            <a:r>
              <a:rPr lang="en-US" altLang="en-US" dirty="0"/>
              <a:t>https://www.barna.com/trends/faiths-shrinking-influence/</a:t>
            </a:r>
          </a:p>
        </p:txBody>
      </p:sp>
      <p:cxnSp>
        <p:nvCxnSpPr>
          <p:cNvPr id="3" name="Straight Connector 2">
            <a:extLst>
              <a:ext uri="{FF2B5EF4-FFF2-40B4-BE49-F238E27FC236}">
                <a16:creationId xmlns:a16="http://schemas.microsoft.com/office/drawing/2014/main" id="{7F7028F6-9EE5-D9FB-B96B-CB435F9F551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560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CC51F-0E5D-9A37-03D7-A0105F7C3C8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DD3510-964A-56C6-140A-97BF7976F8D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E3E66265-E7CB-24AE-B345-E4AA6BC3E97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EC0B6BCE-1C26-C809-4F1A-32BB6BAE5F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1E2C49D-FCCE-DE02-D41A-042384AD25AE}"/>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CF738BA-5DBE-5488-B8FD-DD0F1A83B6F7}"/>
              </a:ext>
            </a:extLst>
          </p:cNvPr>
          <p:cNvSpPr>
            <a:spLocks noGrp="1" noChangeArrowheads="1"/>
          </p:cNvSpPr>
          <p:nvPr>
            <p:ph type="body" idx="1"/>
          </p:nvPr>
        </p:nvSpPr>
        <p:spPr>
          <a:xfrm>
            <a:off x="152400" y="4114800"/>
            <a:ext cx="6553200" cy="4876800"/>
          </a:xfrm>
        </p:spPr>
        <p:txBody>
          <a:bodyPr/>
          <a:lstStyle/>
          <a:p>
            <a:pPr algn="l"/>
            <a:r>
              <a:rPr lang="en-US" altLang="en-US" dirty="0"/>
              <a:t>https://www.barna.com/trends/faiths-shrinking-influence/</a:t>
            </a:r>
          </a:p>
        </p:txBody>
      </p:sp>
      <p:cxnSp>
        <p:nvCxnSpPr>
          <p:cNvPr id="3" name="Straight Connector 2">
            <a:extLst>
              <a:ext uri="{FF2B5EF4-FFF2-40B4-BE49-F238E27FC236}">
                <a16:creationId xmlns:a16="http://schemas.microsoft.com/office/drawing/2014/main" id="{D7195590-143D-35B1-A8F3-932827097E7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5744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11B05-FB83-1AA0-1C50-1E236C3BAF8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010FD1-E93E-AE67-2323-47C56446B3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B7345442-B4D0-1BB5-A77D-A5974FD649F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D99B4CFC-4A0B-2CDF-67B1-2B8EF176E5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5B9455-D349-BFBB-FAC9-89D2980083E2}"/>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144FF54A-F512-E8E0-D66B-8C83EB062C0A}"/>
              </a:ext>
            </a:extLst>
          </p:cNvPr>
          <p:cNvSpPr>
            <a:spLocks noGrp="1" noChangeArrowheads="1"/>
          </p:cNvSpPr>
          <p:nvPr>
            <p:ph type="body" idx="1"/>
          </p:nvPr>
        </p:nvSpPr>
        <p:spPr>
          <a:xfrm>
            <a:off x="152400" y="4114800"/>
            <a:ext cx="6553200" cy="4876800"/>
          </a:xfrm>
        </p:spPr>
        <p:txBody>
          <a:bodyPr/>
          <a:lstStyle/>
          <a:p>
            <a:pPr algn="l"/>
            <a:r>
              <a:rPr lang="en-US" altLang="en-US" dirty="0"/>
              <a:t>https://www.barna.com/trends/faiths-shrinking-influence/</a:t>
            </a:r>
          </a:p>
        </p:txBody>
      </p:sp>
      <p:cxnSp>
        <p:nvCxnSpPr>
          <p:cNvPr id="3" name="Straight Connector 2">
            <a:extLst>
              <a:ext uri="{FF2B5EF4-FFF2-40B4-BE49-F238E27FC236}">
                <a16:creationId xmlns:a16="http://schemas.microsoft.com/office/drawing/2014/main" id="{6871C417-9D8A-905F-9140-B3223BEFA4F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1599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8A0C1-4F3C-717A-C6AD-2794379188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6A7A371-0ED7-A80E-E226-94E88B4110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A35D6C18-7030-0AE5-A79F-4F90F588147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304B1537-3339-DCDA-459A-8012335CFB7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04DFA71-E5DF-98F0-732F-0BC16D4328B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FBFCE0F2-55E8-ABC3-A16B-11D4BF5EBE3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12E515A-CA77-DB82-D7AC-7AA16B33A99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34689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6261-1AE3-977A-D7D0-F0004B45D65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8CDA91E-A511-1F78-1F45-EC4A26F2911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How to Be Righteous Gal 3.16-21 </a:t>
            </a:r>
          </a:p>
        </p:txBody>
      </p:sp>
      <p:sp>
        <p:nvSpPr>
          <p:cNvPr id="5" name="Rectangle 3">
            <a:extLst>
              <a:ext uri="{FF2B5EF4-FFF2-40B4-BE49-F238E27FC236}">
                <a16:creationId xmlns:a16="http://schemas.microsoft.com/office/drawing/2014/main" id="{73F1DA7A-CCEA-DDF3-3912-1CDB683CF2B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 7.2026 5786</a:t>
            </a:r>
          </a:p>
        </p:txBody>
      </p:sp>
      <p:sp>
        <p:nvSpPr>
          <p:cNvPr id="6" name="Rectangle 7">
            <a:extLst>
              <a:ext uri="{FF2B5EF4-FFF2-40B4-BE49-F238E27FC236}">
                <a16:creationId xmlns:a16="http://schemas.microsoft.com/office/drawing/2014/main" id="{C1C63885-C16F-6C95-EB9F-6DF48279C77F}"/>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56FBE85-073B-8C04-027A-C3640ECB876D}"/>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83C4E70C-C2DF-70B9-B9D0-FC1549C5608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F300D3F-A3C5-224C-2B92-BEEE44FE31F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3470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AF84-D3D5-2743-EF2D-DD82AA8DF7A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85077E-7CB4-CD2C-7519-630AAE8862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rPr>
              <a:t>Cojourner: bind up the broken hearted Yeshayahu/ Is 61.1</a:t>
            </a:r>
          </a:p>
        </p:txBody>
      </p:sp>
      <p:sp>
        <p:nvSpPr>
          <p:cNvPr id="5" name="Rectangle 3">
            <a:extLst>
              <a:ext uri="{FF2B5EF4-FFF2-40B4-BE49-F238E27FC236}">
                <a16:creationId xmlns:a16="http://schemas.microsoft.com/office/drawing/2014/main" id="{981D19B1-A2C0-CBC5-D24E-4D29D746545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13 2026 5786</a:t>
            </a:r>
          </a:p>
        </p:txBody>
      </p:sp>
      <p:sp>
        <p:nvSpPr>
          <p:cNvPr id="6" name="Rectangle 7">
            <a:extLst>
              <a:ext uri="{FF2B5EF4-FFF2-40B4-BE49-F238E27FC236}">
                <a16:creationId xmlns:a16="http://schemas.microsoft.com/office/drawing/2014/main" id="{6140D7CE-D769-713F-F3D8-18F7F4E3E82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D66514-76DB-B848-B312-8D3CCD7D82B3}"/>
              </a:ext>
            </a:extLst>
          </p:cNvPr>
          <p:cNvSpPr>
            <a:spLocks noGrp="1" noRot="1" noChangeAspect="1" noChangeArrowheads="1" noTextEdit="1"/>
          </p:cNvSpPr>
          <p:nvPr>
            <p:ph type="sldImg"/>
          </p:nvPr>
        </p:nvSpPr>
        <p:spPr>
          <a:xfrm>
            <a:off x="381000" y="685800"/>
            <a:ext cx="6096000" cy="3429000"/>
          </a:xfrm>
          <a:ln/>
        </p:spPr>
        <p:txBody>
          <a:bodyPr/>
          <a:lstStyle/>
          <a:p>
            <a:endParaRPr lang="en-US"/>
          </a:p>
        </p:txBody>
      </p:sp>
      <p:sp>
        <p:nvSpPr>
          <p:cNvPr id="840707" name="Rectangle 3">
            <a:extLst>
              <a:ext uri="{FF2B5EF4-FFF2-40B4-BE49-F238E27FC236}">
                <a16:creationId xmlns:a16="http://schemas.microsoft.com/office/drawing/2014/main" id="{5167905F-B815-5D6B-33E0-3BB9EF2C104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F1FEAA-4E62-AA0A-B66A-AC61C337EC8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136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0D34E-A8FE-34D0-82DB-954EF8E4258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0DFCC8-C31A-A51F-147C-7A174C7E36A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3074" name="Picture 2" descr="The Great, Big, Boring SpaceX IPO">
            <a:extLst>
              <a:ext uri="{FF2B5EF4-FFF2-40B4-BE49-F238E27FC236}">
                <a16:creationId xmlns:a16="http://schemas.microsoft.com/office/drawing/2014/main" id="{92CD52B2-726C-7A17-7EB5-0125670A9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0"/>
            <a:ext cx="86931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28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6F1F-BA22-639A-2752-9A563DCA07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3BBAA84-8133-5147-C830-717A5CDD19C3}"/>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72ABAC6-367F-5CF0-2CEA-3A177EC4B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18875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3BF71-6B2A-4CD1-2273-3D10AE8C4B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041156-2825-CCB8-0505-CB7D9532C38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367F8D2-7390-0424-97AF-01851DF5B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5DC5D6CF-C8FD-F6C4-033F-423551EDD688}"/>
              </a:ext>
            </a:extLst>
          </p:cNvPr>
          <p:cNvSpPr txBox="1"/>
          <p:nvPr/>
        </p:nvSpPr>
        <p:spPr>
          <a:xfrm>
            <a:off x="228600" y="160020"/>
            <a:ext cx="7948138" cy="3785652"/>
          </a:xfrm>
          <a:prstGeom prst="rect">
            <a:avLst/>
          </a:prstGeom>
          <a:noFill/>
        </p:spPr>
        <p:txBody>
          <a:bodyPr wrap="none" rtlCol="0">
            <a:spAutoFit/>
          </a:bodyPr>
          <a:lstStyle/>
          <a:p>
            <a:pPr algn="l"/>
            <a:r>
              <a:rPr lang="en-US" u="sng" dirty="0">
                <a:solidFill>
                  <a:srgbClr val="FFFF66"/>
                </a:solidFill>
              </a:rPr>
              <a:t>Cojourner: Bind up the </a:t>
            </a:r>
          </a:p>
          <a:p>
            <a:pPr algn="l"/>
            <a:r>
              <a:rPr lang="en-US" u="sng" dirty="0">
                <a:solidFill>
                  <a:srgbClr val="FFFF66"/>
                </a:solidFill>
              </a:rPr>
              <a:t>Brokenhearted, Yesh/Is 61.1</a:t>
            </a:r>
          </a:p>
          <a:p>
            <a:pPr marL="461963" indent="-461963" algn="l">
              <a:buFont typeface="+mj-lt"/>
              <a:buAutoNum type="arabicPeriod"/>
            </a:pPr>
            <a:r>
              <a:rPr lang="en-US" dirty="0">
                <a:solidFill>
                  <a:schemeClr val="tx1"/>
                </a:solidFill>
              </a:rPr>
              <a:t>Scriptures on sharing Yeshua</a:t>
            </a:r>
          </a:p>
          <a:p>
            <a:pPr marL="461963" indent="-461963" algn="l">
              <a:buFont typeface="+mj-lt"/>
              <a:buAutoNum type="arabicPeriod"/>
            </a:pPr>
            <a:r>
              <a:rPr lang="en-US" dirty="0">
                <a:solidFill>
                  <a:schemeClr val="tx1"/>
                </a:solidFill>
              </a:rPr>
              <a:t>Intimidation</a:t>
            </a:r>
          </a:p>
          <a:p>
            <a:pPr marL="461963" indent="-461963" algn="l">
              <a:buFont typeface="+mj-lt"/>
              <a:buAutoNum type="arabicPeriod"/>
            </a:pPr>
            <a:r>
              <a:rPr lang="en-US" dirty="0">
                <a:solidFill>
                  <a:schemeClr val="tx1"/>
                </a:solidFill>
              </a:rPr>
              <a:t>Cojourner concept</a:t>
            </a:r>
          </a:p>
          <a:p>
            <a:pPr marL="461963" indent="-461963" algn="l">
              <a:buFont typeface="+mj-lt"/>
              <a:buAutoNum type="arabicPeriod"/>
            </a:pPr>
            <a:r>
              <a:rPr lang="en-US" dirty="0" err="1">
                <a:solidFill>
                  <a:schemeClr val="tx1"/>
                </a:solidFill>
              </a:rPr>
              <a:t>Talmidut</a:t>
            </a:r>
            <a:r>
              <a:rPr lang="en-US" dirty="0">
                <a:solidFill>
                  <a:schemeClr val="tx1"/>
                </a:solidFill>
              </a:rPr>
              <a:t> / Discipleship</a:t>
            </a:r>
          </a:p>
        </p:txBody>
      </p:sp>
    </p:spTree>
    <p:extLst>
      <p:ext uri="{BB962C8B-B14F-4D97-AF65-F5344CB8AC3E}">
        <p14:creationId xmlns:p14="http://schemas.microsoft.com/office/powerpoint/2010/main" val="3197117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6C25E-6400-2256-DA8F-08FB28671EE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069CFC-9F9A-C74F-12D3-6BC26ABD58A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Yeshayahu/Isaiah 61.1-3 </a:t>
            </a:r>
            <a:r>
              <a:rPr lang="en-US" sz="4000" dirty="0">
                <a:solidFill>
                  <a:schemeClr val="tx1"/>
                </a:solidFill>
                <a:latin typeface="Arial Rounded MT Bold" panose="020F0704030504030204" pitchFamily="34" charset="0"/>
              </a:rPr>
              <a:t>The Ruakh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Elohim is on me, because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anointed me to proclaim Good News to the poor. He has sent me to </a:t>
            </a:r>
            <a:r>
              <a:rPr lang="en-US" sz="4000" u="sng" dirty="0">
                <a:solidFill>
                  <a:srgbClr val="FFFF66"/>
                </a:solidFill>
                <a:latin typeface="Arial Rounded MT Bold" panose="020F0704030504030204" pitchFamily="34" charset="0"/>
              </a:rPr>
              <a:t>bind up the brokenhearted</a:t>
            </a:r>
            <a:r>
              <a:rPr lang="en-US" sz="4000" dirty="0">
                <a:solidFill>
                  <a:schemeClr val="tx1"/>
                </a:solidFill>
                <a:latin typeface="Arial Rounded MT Bold" panose="020F0704030504030204" pitchFamily="34" charset="0"/>
              </a:rPr>
              <a:t>, to proclaim liberty to the captives, </a:t>
            </a:r>
          </a:p>
        </p:txBody>
      </p:sp>
    </p:spTree>
    <p:extLst>
      <p:ext uri="{BB962C8B-B14F-4D97-AF65-F5344CB8AC3E}">
        <p14:creationId xmlns:p14="http://schemas.microsoft.com/office/powerpoint/2010/main" val="426332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DBDF7-8CA9-571E-977F-5A9F13FF9E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2477C0-66B3-FE11-E20A-E77188041759}"/>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Yeshayahu/Isaiah 61.1-3 </a:t>
            </a:r>
            <a:r>
              <a:rPr lang="en-US" sz="4000" dirty="0">
                <a:solidFill>
                  <a:schemeClr val="tx1"/>
                </a:solidFill>
                <a:latin typeface="Arial Rounded MT Bold" panose="020F0704030504030204" pitchFamily="34" charset="0"/>
              </a:rPr>
              <a:t>and the opening of the prison to those who are bound, to proclaim the year of </a:t>
            </a:r>
            <a:r>
              <a:rPr lang="en-US" sz="4000" cap="small" dirty="0">
                <a:solidFill>
                  <a:schemeClr val="tx1"/>
                </a:solidFill>
                <a:latin typeface="Arial Rounded MT Bold" panose="020F0704030504030204" pitchFamily="34" charset="0"/>
              </a:rPr>
              <a:t>Adoni’s</a:t>
            </a:r>
            <a:r>
              <a:rPr lang="en-US" sz="4000" dirty="0">
                <a:solidFill>
                  <a:schemeClr val="tx1"/>
                </a:solidFill>
                <a:latin typeface="Arial Rounded MT Bold" panose="020F0704030504030204" pitchFamily="34" charset="0"/>
              </a:rPr>
              <a:t> favor | and the day of our God’s vengeance, to comfort all who mourn, to console those who mourn in Zion, </a:t>
            </a:r>
          </a:p>
        </p:txBody>
      </p:sp>
    </p:spTree>
    <p:extLst>
      <p:ext uri="{BB962C8B-B14F-4D97-AF65-F5344CB8AC3E}">
        <p14:creationId xmlns:p14="http://schemas.microsoft.com/office/powerpoint/2010/main" val="668721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90F83-8C32-9DD6-3B78-2C9A41D4FC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7418B0-B713-0237-5C3C-F387C662FD15}"/>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Yeshayahu/Isaiah 61.1-3  </a:t>
            </a:r>
            <a:r>
              <a:rPr lang="en-US" sz="4000" dirty="0">
                <a:solidFill>
                  <a:schemeClr val="tx1"/>
                </a:solidFill>
                <a:latin typeface="Arial Rounded MT Bold" panose="020F0704030504030204" pitchFamily="34" charset="0"/>
              </a:rPr>
              <a:t>to give them beauty for ashes, the oil of joy for mourning, the garment of praise for the spirit of heaviness, that they might be called oaks of righteousness, the planting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that He may be glorified.</a:t>
            </a:r>
          </a:p>
        </p:txBody>
      </p:sp>
    </p:spTree>
    <p:extLst>
      <p:ext uri="{BB962C8B-B14F-4D97-AF65-F5344CB8AC3E}">
        <p14:creationId xmlns:p14="http://schemas.microsoft.com/office/powerpoint/2010/main" val="48300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D852E-34BF-3E07-788F-9F11A4099B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038104-C47F-DCEE-F902-8F7FF1A29B6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5FCEC58-F116-1AB9-C44A-832E0FF5BC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705408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6A7A5-3E8D-C397-B1C4-750E39EE09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5F61E9-C2D4-2F32-425E-C1CF0E80210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BDA81A3-50DC-EF0A-9F5A-0E446C9F9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71A0633D-7D0D-1158-5E65-AE521E16D2EF}"/>
              </a:ext>
            </a:extLst>
          </p:cNvPr>
          <p:cNvSpPr txBox="1"/>
          <p:nvPr/>
        </p:nvSpPr>
        <p:spPr>
          <a:xfrm>
            <a:off x="228600" y="160020"/>
            <a:ext cx="7948138" cy="3785652"/>
          </a:xfrm>
          <a:prstGeom prst="rect">
            <a:avLst/>
          </a:prstGeom>
          <a:noFill/>
        </p:spPr>
        <p:txBody>
          <a:bodyPr wrap="none" rtlCol="0">
            <a:spAutoFit/>
          </a:bodyPr>
          <a:lstStyle/>
          <a:p>
            <a:pPr algn="l"/>
            <a:r>
              <a:rPr lang="en-US" u="sng" dirty="0">
                <a:solidFill>
                  <a:srgbClr val="FFFF66"/>
                </a:solidFill>
              </a:rPr>
              <a:t>Cojourner: Bind up the </a:t>
            </a:r>
          </a:p>
          <a:p>
            <a:pPr algn="l"/>
            <a:r>
              <a:rPr lang="en-US" u="sng" dirty="0">
                <a:solidFill>
                  <a:srgbClr val="FFFF66"/>
                </a:solidFill>
              </a:rPr>
              <a:t>Brokenhearted, Yesh/Is 61.1</a:t>
            </a:r>
          </a:p>
          <a:p>
            <a:pPr marL="461963" indent="-461963" algn="l">
              <a:buFont typeface="+mj-lt"/>
              <a:buAutoNum type="arabicPeriod"/>
            </a:pPr>
            <a:r>
              <a:rPr lang="en-US" u="sng" dirty="0">
                <a:solidFill>
                  <a:srgbClr val="FFFF66"/>
                </a:solidFill>
              </a:rPr>
              <a:t>Scriptures on sharing Yeshua</a:t>
            </a:r>
          </a:p>
          <a:p>
            <a:pPr marL="461963" indent="-461963" algn="l">
              <a:buFont typeface="+mj-lt"/>
              <a:buAutoNum type="arabicPeriod"/>
            </a:pPr>
            <a:r>
              <a:rPr lang="en-US" dirty="0">
                <a:solidFill>
                  <a:schemeClr val="tx1"/>
                </a:solidFill>
              </a:rPr>
              <a:t>Intimidation</a:t>
            </a:r>
          </a:p>
          <a:p>
            <a:pPr marL="461963" indent="-461963" algn="l">
              <a:buFont typeface="+mj-lt"/>
              <a:buAutoNum type="arabicPeriod"/>
            </a:pPr>
            <a:r>
              <a:rPr lang="en-US" dirty="0">
                <a:solidFill>
                  <a:schemeClr val="tx1"/>
                </a:solidFill>
              </a:rPr>
              <a:t>Cojourner concept</a:t>
            </a:r>
          </a:p>
          <a:p>
            <a:pPr marL="461963" indent="-461963" algn="l">
              <a:buFont typeface="+mj-lt"/>
              <a:buAutoNum type="arabicPeriod"/>
            </a:pPr>
            <a:r>
              <a:rPr lang="en-US" dirty="0" err="1">
                <a:solidFill>
                  <a:schemeClr val="tx1"/>
                </a:solidFill>
              </a:rPr>
              <a:t>Talmidut</a:t>
            </a:r>
            <a:r>
              <a:rPr lang="en-US" dirty="0">
                <a:solidFill>
                  <a:schemeClr val="tx1"/>
                </a:solidFill>
              </a:rPr>
              <a:t> / Discipleship</a:t>
            </a:r>
          </a:p>
        </p:txBody>
      </p:sp>
    </p:spTree>
    <p:extLst>
      <p:ext uri="{BB962C8B-B14F-4D97-AF65-F5344CB8AC3E}">
        <p14:creationId xmlns:p14="http://schemas.microsoft.com/office/powerpoint/2010/main" val="284059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460D7-010E-AFE6-11C2-E59AFB1103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A6ED8AF-422B-8A7A-CB7E-9748643A87AF}"/>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Ro 1.16 </a:t>
            </a:r>
            <a:r>
              <a:rPr lang="en-US" sz="4000" dirty="0">
                <a:solidFill>
                  <a:schemeClr val="tx1"/>
                </a:solidFill>
                <a:latin typeface="Arial Rounded MT Bold" panose="020F0704030504030204" pitchFamily="34" charset="0"/>
              </a:rPr>
              <a:t>For I am not ashamed of the Good News, for it is the power of God for salvation </a:t>
            </a:r>
            <a:r>
              <a:rPr lang="en-US" sz="4000" u="sng" dirty="0">
                <a:solidFill>
                  <a:srgbClr val="FFFF66"/>
                </a:solidFill>
                <a:latin typeface="Arial Rounded MT Bold" panose="020F0704030504030204" pitchFamily="34" charset="0"/>
              </a:rPr>
              <a:t>to everyone </a:t>
            </a:r>
            <a:r>
              <a:rPr lang="en-US" sz="4000" dirty="0">
                <a:solidFill>
                  <a:schemeClr val="tx1"/>
                </a:solidFill>
                <a:latin typeface="Arial Rounded MT Bold" panose="020F0704030504030204" pitchFamily="34" charset="0"/>
              </a:rPr>
              <a:t>who trusts—to the Jew first and also to the Nations. </a:t>
            </a:r>
          </a:p>
        </p:txBody>
      </p:sp>
    </p:spTree>
    <p:extLst>
      <p:ext uri="{BB962C8B-B14F-4D97-AF65-F5344CB8AC3E}">
        <p14:creationId xmlns:p14="http://schemas.microsoft.com/office/powerpoint/2010/main" val="212840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084640-8FB9-B464-7059-31663891DA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DD8F010-0F1F-CD17-EB4E-1541FE0A347D}"/>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2 Cor 5.20 </a:t>
            </a:r>
            <a:r>
              <a:rPr lang="en-US" sz="4000" dirty="0">
                <a:solidFill>
                  <a:schemeClr val="tx1"/>
                </a:solidFill>
                <a:latin typeface="Arial Rounded MT Bold" panose="020F0704030504030204" pitchFamily="34" charset="0"/>
              </a:rPr>
              <a:t>Therefore, we are ambassadors of the Messiah; in effect, God is making his appeal through us. What we do is appeal on behalf of the Messiah, </a:t>
            </a:r>
            <a:r>
              <a:rPr lang="en-US" sz="4000" u="sng" dirty="0">
                <a:solidFill>
                  <a:srgbClr val="FFFF66"/>
                </a:solidFill>
                <a:latin typeface="Arial Rounded MT Bold" panose="020F0704030504030204" pitchFamily="34" charset="0"/>
              </a:rPr>
              <a:t>“Be reconciled</a:t>
            </a:r>
            <a:r>
              <a:rPr lang="en-US" sz="4000" dirty="0">
                <a:solidFill>
                  <a:schemeClr val="tx1"/>
                </a:solidFill>
                <a:latin typeface="Arial Rounded MT Bold" panose="020F0704030504030204" pitchFamily="34" charset="0"/>
              </a:rPr>
              <a:t> to God! </a:t>
            </a:r>
          </a:p>
        </p:txBody>
      </p:sp>
    </p:spTree>
    <p:extLst>
      <p:ext uri="{BB962C8B-B14F-4D97-AF65-F5344CB8AC3E}">
        <p14:creationId xmlns:p14="http://schemas.microsoft.com/office/powerpoint/2010/main" val="109482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1F3FB-A6FA-C9F4-CC69-EA33FF7F0D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52BDF40-9125-EA62-DF25-EEF2BE316874}"/>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Mark 16.15-16</a:t>
            </a:r>
            <a:r>
              <a:rPr lang="en-US" sz="4000" dirty="0">
                <a:solidFill>
                  <a:schemeClr val="tx1"/>
                </a:solidFill>
                <a:latin typeface="Arial Rounded MT Bold" panose="020F0704030504030204" pitchFamily="34" charset="0"/>
              </a:rPr>
              <a:t> Then he said to them, “As you go throughout the world, proclaim the Good News </a:t>
            </a:r>
            <a:r>
              <a:rPr lang="en-US" sz="4000" u="sng" dirty="0">
                <a:solidFill>
                  <a:srgbClr val="FFFF66"/>
                </a:solidFill>
                <a:latin typeface="Arial Rounded MT Bold" panose="020F0704030504030204" pitchFamily="34" charset="0"/>
              </a:rPr>
              <a:t>to all </a:t>
            </a:r>
            <a:r>
              <a:rPr lang="en-US" sz="4000" dirty="0">
                <a:solidFill>
                  <a:schemeClr val="tx1"/>
                </a:solidFill>
                <a:latin typeface="Arial Rounded MT Bold" panose="020F0704030504030204" pitchFamily="34" charset="0"/>
              </a:rPr>
              <a:t>creation. Whoever trusts and is immersed will be saved; whoever does not trust will be condemned.</a:t>
            </a:r>
          </a:p>
        </p:txBody>
      </p:sp>
    </p:spTree>
    <p:extLst>
      <p:ext uri="{BB962C8B-B14F-4D97-AF65-F5344CB8AC3E}">
        <p14:creationId xmlns:p14="http://schemas.microsoft.com/office/powerpoint/2010/main" val="316344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2DD14-0635-11EF-AC0B-3D9B5D7D799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3C9E21D-FC8F-D232-0D2C-1F7CD4C977D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SpaceX's market value surged to approximately $2.18 trillion following its Nasdaq debut, with shares jumping 23% on its first day of trading.</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Here’s why…</a:t>
            </a:r>
          </a:p>
        </p:txBody>
      </p:sp>
    </p:spTree>
    <p:extLst>
      <p:ext uri="{BB962C8B-B14F-4D97-AF65-F5344CB8AC3E}">
        <p14:creationId xmlns:p14="http://schemas.microsoft.com/office/powerpoint/2010/main" val="465485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4A501-44B1-D848-0B43-9F1C838F340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E86FF8-6A90-7F81-3F07-C6D9A46AC19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1 Kefa/Peter 3. 15-16</a:t>
            </a:r>
            <a:r>
              <a:rPr lang="en-US" sz="4000" dirty="0">
                <a:solidFill>
                  <a:schemeClr val="tx1"/>
                </a:solidFill>
                <a:latin typeface="Arial Rounded MT Bold" panose="020F0704030504030204" pitchFamily="34" charset="0"/>
              </a:rPr>
              <a:t> Treat the Messiah as holy, as Lord in your hearts; while remaining always ready to give a </a:t>
            </a:r>
            <a:r>
              <a:rPr lang="en-US" sz="4000" u="sng" dirty="0">
                <a:solidFill>
                  <a:srgbClr val="FFFF66"/>
                </a:solidFill>
                <a:latin typeface="Arial Rounded MT Bold" panose="020F0704030504030204" pitchFamily="34" charset="0"/>
              </a:rPr>
              <a:t>reasoned answer to anyone </a:t>
            </a:r>
            <a:r>
              <a:rPr lang="en-US" sz="4000" dirty="0">
                <a:solidFill>
                  <a:schemeClr val="tx1"/>
                </a:solidFill>
                <a:latin typeface="Arial Rounded MT Bold" panose="020F0704030504030204" pitchFamily="34" charset="0"/>
              </a:rPr>
              <a:t>who asks you to explain the hope you have in you — yet with humility and fear, keeping your conscience clear, </a:t>
            </a:r>
          </a:p>
        </p:txBody>
      </p:sp>
    </p:spTree>
    <p:extLst>
      <p:ext uri="{BB962C8B-B14F-4D97-AF65-F5344CB8AC3E}">
        <p14:creationId xmlns:p14="http://schemas.microsoft.com/office/powerpoint/2010/main" val="162909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FA74E-2786-6CBD-4183-DC94BF09ABD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BB1ED37-A489-A1E3-078D-6545CAE9BDB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1 Kefa/Peter 3. 15-16</a:t>
            </a:r>
            <a:r>
              <a:rPr lang="en-US" sz="4000" dirty="0">
                <a:solidFill>
                  <a:schemeClr val="tx1"/>
                </a:solidFill>
                <a:latin typeface="Arial Rounded MT Bold" panose="020F0704030504030204" pitchFamily="34" charset="0"/>
              </a:rPr>
              <a:t> so that when you are spoken against, those who abuse the good behavior flowing from your union with the Messiah may be put to shame.</a:t>
            </a:r>
          </a:p>
        </p:txBody>
      </p:sp>
    </p:spTree>
    <p:extLst>
      <p:ext uri="{BB962C8B-B14F-4D97-AF65-F5344CB8AC3E}">
        <p14:creationId xmlns:p14="http://schemas.microsoft.com/office/powerpoint/2010/main" val="290657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D2AE4-7D88-F5C1-BAFD-1FBABF01405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6DF692-A6BF-06B0-9DA0-BFD73628D328}"/>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 Psalm 71:15 </a:t>
            </a:r>
            <a:r>
              <a:rPr lang="en-US" sz="4000" u="sng" dirty="0">
                <a:solidFill>
                  <a:srgbClr val="FFFF66"/>
                </a:solidFill>
                <a:latin typeface="Arial Rounded MT Bold" panose="020F0704030504030204" pitchFamily="34" charset="0"/>
              </a:rPr>
              <a:t>All day long </a:t>
            </a:r>
            <a:r>
              <a:rPr lang="en-US" sz="4000" dirty="0">
                <a:solidFill>
                  <a:schemeClr val="tx1"/>
                </a:solidFill>
                <a:latin typeface="Arial Rounded MT Bold" panose="020F0704030504030204" pitchFamily="34" charset="0"/>
              </a:rPr>
              <a:t>my mouth will tell of your righteous deeds and acts of salvation, though their number is past my knowing.</a:t>
            </a:r>
          </a:p>
        </p:txBody>
      </p:sp>
    </p:spTree>
    <p:extLst>
      <p:ext uri="{BB962C8B-B14F-4D97-AF65-F5344CB8AC3E}">
        <p14:creationId xmlns:p14="http://schemas.microsoft.com/office/powerpoint/2010/main" val="223022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08969-FAD9-AF80-64A5-3FA22CF5C9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E747F1-5454-5A12-0E16-E45387456EB1}"/>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Col 4.5-6 </a:t>
            </a:r>
            <a:r>
              <a:rPr lang="en-US" sz="4000" dirty="0">
                <a:solidFill>
                  <a:schemeClr val="tx1"/>
                </a:solidFill>
                <a:latin typeface="Arial Rounded MT Bold" panose="020F0704030504030204" pitchFamily="34" charset="0"/>
              </a:rPr>
              <a:t>Behave wisely toward outsiders, making full use of every opportunity — let your conversation always be gracious and interesting, so that you will know how to respond to any particular individual.</a:t>
            </a:r>
          </a:p>
        </p:txBody>
      </p:sp>
    </p:spTree>
    <p:extLst>
      <p:ext uri="{BB962C8B-B14F-4D97-AF65-F5344CB8AC3E}">
        <p14:creationId xmlns:p14="http://schemas.microsoft.com/office/powerpoint/2010/main" val="152158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2F732-BC83-88B3-481F-F5848D7EC81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2E167C8-96DB-B4B0-9F2C-08B747C7DDF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Mtt 28.18-20</a:t>
            </a:r>
            <a:r>
              <a:rPr lang="en-US" sz="4000" dirty="0">
                <a:solidFill>
                  <a:schemeClr val="tx1"/>
                </a:solidFill>
                <a:latin typeface="Arial Rounded MT Bold" panose="020F0704030504030204" pitchFamily="34" charset="0"/>
              </a:rPr>
              <a:t> Yeshua came and talked with them. He said, “All authority in heaven and on earth has been given to me. Therefore, go and </a:t>
            </a:r>
            <a:r>
              <a:rPr lang="en-US" sz="4000" u="sng" dirty="0">
                <a:solidFill>
                  <a:srgbClr val="FFFF66"/>
                </a:solidFill>
                <a:latin typeface="Arial Rounded MT Bold" panose="020F0704030504030204" pitchFamily="34" charset="0"/>
              </a:rPr>
              <a:t>make people from all nations into talmidim</a:t>
            </a:r>
            <a:r>
              <a:rPr lang="en-US" sz="4000" dirty="0">
                <a:solidFill>
                  <a:schemeClr val="tx1"/>
                </a:solidFill>
                <a:latin typeface="Arial Rounded MT Bold" panose="020F0704030504030204" pitchFamily="34" charset="0"/>
              </a:rPr>
              <a:t>, immersing them into the reality</a:t>
            </a:r>
          </a:p>
        </p:txBody>
      </p:sp>
    </p:spTree>
    <p:extLst>
      <p:ext uri="{BB962C8B-B14F-4D97-AF65-F5344CB8AC3E}">
        <p14:creationId xmlns:p14="http://schemas.microsoft.com/office/powerpoint/2010/main" val="403737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191C3-D4A1-C858-3849-B5473C0A20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EA78CB-D955-9BAE-577F-62BE66D12DB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Mtt 28.18-20</a:t>
            </a:r>
            <a:r>
              <a:rPr lang="en-US" sz="4000" dirty="0">
                <a:solidFill>
                  <a:schemeClr val="tx1"/>
                </a:solidFill>
                <a:latin typeface="Arial Rounded MT Bold" panose="020F0704030504030204" pitchFamily="34" charset="0"/>
              </a:rPr>
              <a:t> of the Father, the Son and the Ruakh HaKodesh, and teaching them to obey everything that I have commanded you. And remember! I will be with you always, yes, even until the end of the age</a:t>
            </a:r>
          </a:p>
        </p:txBody>
      </p:sp>
    </p:spTree>
    <p:extLst>
      <p:ext uri="{BB962C8B-B14F-4D97-AF65-F5344CB8AC3E}">
        <p14:creationId xmlns:p14="http://schemas.microsoft.com/office/powerpoint/2010/main" val="2411502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6360B-8FA0-0D3C-1313-7CB1FE17A63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483F7C-A651-CC1C-10B6-0951EC4D8BF5}"/>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3F78D0A-7D46-7655-DD30-B51C9CEFE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630140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2BFC2-20BA-1601-8529-AFF6C116F6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C4DA86D-E2C9-FB8F-783D-A767139BE1E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B774917-E82E-898E-D4DE-2A8D1D0B7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B2FFBDB8-EF32-2F17-5EC0-6E461CFEE16F}"/>
              </a:ext>
            </a:extLst>
          </p:cNvPr>
          <p:cNvSpPr txBox="1"/>
          <p:nvPr/>
        </p:nvSpPr>
        <p:spPr>
          <a:xfrm>
            <a:off x="228600" y="160020"/>
            <a:ext cx="7948138" cy="3785652"/>
          </a:xfrm>
          <a:prstGeom prst="rect">
            <a:avLst/>
          </a:prstGeom>
          <a:noFill/>
        </p:spPr>
        <p:txBody>
          <a:bodyPr wrap="none" rtlCol="0">
            <a:spAutoFit/>
          </a:bodyPr>
          <a:lstStyle/>
          <a:p>
            <a:pPr algn="l"/>
            <a:r>
              <a:rPr lang="en-US" u="sng" dirty="0">
                <a:solidFill>
                  <a:srgbClr val="FFFF66"/>
                </a:solidFill>
              </a:rPr>
              <a:t>Cojourner: Bind up the </a:t>
            </a:r>
          </a:p>
          <a:p>
            <a:pPr algn="l"/>
            <a:r>
              <a:rPr lang="en-US" u="sng" dirty="0">
                <a:solidFill>
                  <a:srgbClr val="FFFF66"/>
                </a:solidFill>
              </a:rPr>
              <a:t>Brokenhearted, Yesh/Is 61.1</a:t>
            </a:r>
          </a:p>
          <a:p>
            <a:pPr marL="461963" indent="-461963" algn="l">
              <a:buFont typeface="+mj-lt"/>
              <a:buAutoNum type="arabicPeriod"/>
            </a:pPr>
            <a:r>
              <a:rPr lang="en-US" dirty="0">
                <a:solidFill>
                  <a:schemeClr val="tx1"/>
                </a:solidFill>
              </a:rPr>
              <a:t>Scriptures on sharing Yeshua</a:t>
            </a:r>
          </a:p>
          <a:p>
            <a:pPr marL="461963" indent="-461963" algn="l">
              <a:buFont typeface="+mj-lt"/>
              <a:buAutoNum type="arabicPeriod"/>
            </a:pPr>
            <a:r>
              <a:rPr lang="en-US" u="sng" dirty="0">
                <a:solidFill>
                  <a:srgbClr val="FFFF66"/>
                </a:solidFill>
              </a:rPr>
              <a:t>Intimidation</a:t>
            </a:r>
          </a:p>
          <a:p>
            <a:pPr marL="461963" indent="-461963" algn="l">
              <a:buFont typeface="+mj-lt"/>
              <a:buAutoNum type="arabicPeriod"/>
            </a:pPr>
            <a:r>
              <a:rPr lang="en-US" dirty="0">
                <a:solidFill>
                  <a:schemeClr val="tx1"/>
                </a:solidFill>
              </a:rPr>
              <a:t>Cojourner concept</a:t>
            </a:r>
          </a:p>
          <a:p>
            <a:pPr marL="461963" indent="-461963" algn="l">
              <a:buFont typeface="+mj-lt"/>
              <a:buAutoNum type="arabicPeriod"/>
            </a:pPr>
            <a:r>
              <a:rPr lang="en-US" dirty="0" err="1">
                <a:solidFill>
                  <a:schemeClr val="tx1"/>
                </a:solidFill>
              </a:rPr>
              <a:t>Talmidut</a:t>
            </a:r>
            <a:r>
              <a:rPr lang="en-US" dirty="0">
                <a:solidFill>
                  <a:schemeClr val="tx1"/>
                </a:solidFill>
              </a:rPr>
              <a:t> / Discipleship</a:t>
            </a:r>
          </a:p>
        </p:txBody>
      </p:sp>
    </p:spTree>
    <p:extLst>
      <p:ext uri="{BB962C8B-B14F-4D97-AF65-F5344CB8AC3E}">
        <p14:creationId xmlns:p14="http://schemas.microsoft.com/office/powerpoint/2010/main" val="402055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6E8CB-B201-E8BF-854D-9342746221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3CC8EB-19A1-BD63-61F4-A832EDE520D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Intimidation</a:t>
            </a:r>
          </a:p>
          <a:p>
            <a:pPr marL="509588" indent="-509588" algn="l">
              <a:buFont typeface="+mj-lt"/>
              <a:buAutoNum type="arabicPeriod"/>
            </a:pPr>
            <a:r>
              <a:rPr lang="en-US" sz="4000" dirty="0">
                <a:solidFill>
                  <a:schemeClr val="tx1"/>
                </a:solidFill>
                <a:latin typeface="Arial Rounded MT Bold" panose="020F0704030504030204" pitchFamily="34" charset="0"/>
              </a:rPr>
              <a:t>It’s not restful to always have a mission.  Obsessive.</a:t>
            </a:r>
          </a:p>
          <a:p>
            <a:pPr marL="509588" indent="-509588" algn="l">
              <a:buFont typeface="+mj-lt"/>
              <a:buAutoNum type="arabicPeriod"/>
            </a:pPr>
            <a:r>
              <a:rPr lang="en-US" sz="4000" dirty="0">
                <a:solidFill>
                  <a:schemeClr val="tx1"/>
                </a:solidFill>
                <a:latin typeface="Arial Rounded MT Bold" panose="020F0704030504030204" pitchFamily="34" charset="0"/>
              </a:rPr>
              <a:t>It seems invasive to be always telling people to change their life and opinions.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0180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F2D85-5E7C-1D64-8FD8-3A8C0A0482F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1A9FE8B-0EB7-C275-6B4C-B03775B353E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Intimidation</a:t>
            </a:r>
          </a:p>
          <a:p>
            <a:pPr marL="568325" indent="-568325" algn="l">
              <a:buFont typeface="+mj-lt"/>
              <a:buAutoNum type="arabicPeriod" startAt="3"/>
            </a:pPr>
            <a:r>
              <a:rPr lang="en-US" sz="4000" dirty="0">
                <a:solidFill>
                  <a:schemeClr val="tx1"/>
                </a:solidFill>
                <a:latin typeface="Arial Rounded MT Bold" panose="020F0704030504030204" pitchFamily="34" charset="0"/>
              </a:rPr>
              <a:t>If we are not living right…</a:t>
            </a:r>
          </a:p>
          <a:p>
            <a:pPr marL="509588" indent="-509588" algn="l">
              <a:buFont typeface="+mj-lt"/>
              <a:buAutoNum type="arabicPeriod" startAt="3"/>
            </a:pPr>
            <a:r>
              <a:rPr lang="en-US" sz="4000" dirty="0">
                <a:solidFill>
                  <a:schemeClr val="tx1"/>
                </a:solidFill>
                <a:latin typeface="Arial Rounded MT Bold" panose="020F0704030504030204" pitchFamily="34" charset="0"/>
              </a:rPr>
              <a:t>It can only be done right out of abundance of love, joy, peace.</a:t>
            </a:r>
          </a:p>
          <a:p>
            <a:pPr marL="509588" indent="-509588" algn="l">
              <a:buFont typeface="+mj-lt"/>
              <a:buAutoNum type="arabicPeriod" startAt="3"/>
            </a:pP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95574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CF165-4E0B-6866-9AF3-F47FEA8AB4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1E4778F-99F3-74AE-64A2-B08A61C0849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46E4FAC0-6089-B331-2EAB-D7063D99B7C5}"/>
              </a:ext>
            </a:extLst>
          </p:cNvPr>
          <p:cNvPicPr>
            <a:picLocks noChangeAspect="1"/>
          </p:cNvPicPr>
          <p:nvPr/>
        </p:nvPicPr>
        <p:blipFill>
          <a:blip r:embed="rId3">
            <a:extLst>
              <a:ext uri="{28A0092B-C50C-407E-A947-70E740481C1C}">
                <a14:useLocalDpi xmlns:a14="http://schemas.microsoft.com/office/drawing/2010/main" val="0"/>
              </a:ext>
            </a:extLst>
          </a:blip>
          <a:srcRect l="-53" t="4073" r="52002" b="50000"/>
          <a:stretch>
            <a:fillRect/>
          </a:stretch>
        </p:blipFill>
        <p:spPr>
          <a:xfrm>
            <a:off x="2504769" y="0"/>
            <a:ext cx="3982062" cy="5143500"/>
          </a:xfrm>
          <a:prstGeom prst="rect">
            <a:avLst/>
          </a:prstGeom>
        </p:spPr>
      </p:pic>
    </p:spTree>
    <p:extLst>
      <p:ext uri="{BB962C8B-B14F-4D97-AF65-F5344CB8AC3E}">
        <p14:creationId xmlns:p14="http://schemas.microsoft.com/office/powerpoint/2010/main" val="2667888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E9988-CA71-0FAD-03F4-BF29E68814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4E3FA2-3672-C6BC-C278-F06647FA6B99}"/>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Acts 4.31</a:t>
            </a:r>
            <a:r>
              <a:rPr lang="en-US" sz="4000" dirty="0">
                <a:solidFill>
                  <a:schemeClr val="tx1"/>
                </a:solidFill>
                <a:latin typeface="Arial Rounded MT Bold" panose="020F0704030504030204" pitchFamily="34" charset="0"/>
              </a:rPr>
              <a:t> When they had prayed, the place where they were gathered was shaken. And they were all </a:t>
            </a:r>
            <a:r>
              <a:rPr lang="en-US" sz="4000" dirty="0">
                <a:solidFill>
                  <a:srgbClr val="FFFF66"/>
                </a:solidFill>
                <a:latin typeface="Arial Rounded MT Bold" panose="020F0704030504030204" pitchFamily="34" charset="0"/>
              </a:rPr>
              <a:t>filled with the Ruakh ha-Kodesh and began to speak the word of God with boldness</a:t>
            </a:r>
            <a:r>
              <a:rPr lang="en-US" sz="4000" dirty="0">
                <a:solidFill>
                  <a:schemeClr val="tx1"/>
                </a:solidFill>
                <a:latin typeface="Arial Rounded MT Bold" panose="020F0704030504030204" pitchFamily="34" charset="0"/>
              </a:rPr>
              <a:t>.</a:t>
            </a:r>
          </a:p>
          <a:p>
            <a:pPr algn="l"/>
            <a:r>
              <a:rPr lang="en-US" sz="4000" baseline="30000" dirty="0">
                <a:solidFill>
                  <a:schemeClr val="tx1"/>
                </a:solidFill>
                <a:latin typeface="Arial Rounded MT Bold" panose="020F0704030504030204" pitchFamily="34" charset="0"/>
              </a:rPr>
              <a:t>Acts 8.4</a:t>
            </a:r>
            <a:r>
              <a:rPr lang="en-US" sz="4000" dirty="0">
                <a:solidFill>
                  <a:schemeClr val="tx1"/>
                </a:solidFill>
                <a:latin typeface="Arial Rounded MT Bold" panose="020F0704030504030204" pitchFamily="34" charset="0"/>
              </a:rPr>
              <a:t> Those who had been scattered preached the word wherever they went.</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026544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47586-4798-C800-221E-8932BD2A86C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45CD0E7-1150-5A27-6CAD-874A0331F192}"/>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Acts 5.40-42</a:t>
            </a:r>
            <a:r>
              <a:rPr lang="en-US" sz="4000" dirty="0">
                <a:solidFill>
                  <a:schemeClr val="tx1"/>
                </a:solidFill>
                <a:latin typeface="Arial Rounded MT Bold" panose="020F0704030504030204" pitchFamily="34" charset="0"/>
              </a:rPr>
              <a:t> After summoning the emissaries and flogging them, they commanded them not to speak in the name of Yeshua, and let them go. The emissaries left the Sanhedrin </a:t>
            </a:r>
            <a:r>
              <a:rPr lang="en-US" sz="4000" u="sng" dirty="0">
                <a:solidFill>
                  <a:srgbClr val="FFFF66"/>
                </a:solidFill>
                <a:latin typeface="Arial Rounded MT Bold" panose="020F0704030504030204" pitchFamily="34" charset="0"/>
              </a:rPr>
              <a:t>overjoyed</a:t>
            </a:r>
            <a:r>
              <a:rPr lang="en-US" sz="4000" dirty="0">
                <a:solidFill>
                  <a:schemeClr val="tx1"/>
                </a:solidFill>
                <a:latin typeface="Arial Rounded MT Bold" panose="020F0704030504030204" pitchFamily="34" charset="0"/>
              </a:rPr>
              <a:t> at having been considered worthy of suffering disgrace on account of him.</a:t>
            </a:r>
          </a:p>
        </p:txBody>
      </p:sp>
    </p:spTree>
    <p:extLst>
      <p:ext uri="{BB962C8B-B14F-4D97-AF65-F5344CB8AC3E}">
        <p14:creationId xmlns:p14="http://schemas.microsoft.com/office/powerpoint/2010/main" val="302700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76530-C5E1-2907-82D3-5E97D0B038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F841FB-6981-58F8-728A-8850AEA49BB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Acts 5.40-42</a:t>
            </a:r>
            <a:r>
              <a:rPr lang="en-US" sz="4000" dirty="0">
                <a:solidFill>
                  <a:schemeClr val="tx1"/>
                </a:solidFill>
                <a:latin typeface="Arial Rounded MT Bold" panose="020F0704030504030204" pitchFamily="34" charset="0"/>
              </a:rPr>
              <a:t> And not for a single day, either in the Temple court or in private homes, did they stop teaching and proclaiming the Good News that Yeshua is the Messiah.</a:t>
            </a:r>
          </a:p>
        </p:txBody>
      </p:sp>
    </p:spTree>
    <p:extLst>
      <p:ext uri="{BB962C8B-B14F-4D97-AF65-F5344CB8AC3E}">
        <p14:creationId xmlns:p14="http://schemas.microsoft.com/office/powerpoint/2010/main" val="3384712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B5CF-97A6-AEBB-5655-1A70BF8A23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61FEA1E-663A-9279-C638-89A7D671477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1FF9CA6-5A44-5E01-8090-AAE311F1B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1661303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A9569-AEDB-D579-D4D5-2FAA37041D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01E9E31-9397-7E60-4E66-0E0B5309537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FF67C20F-78F5-879D-2408-B6CF73A60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C0F1FC82-26EB-12D3-29B7-ED2D31107FD5}"/>
              </a:ext>
            </a:extLst>
          </p:cNvPr>
          <p:cNvSpPr txBox="1"/>
          <p:nvPr/>
        </p:nvSpPr>
        <p:spPr>
          <a:xfrm>
            <a:off x="228600" y="160020"/>
            <a:ext cx="7948138" cy="3785652"/>
          </a:xfrm>
          <a:prstGeom prst="rect">
            <a:avLst/>
          </a:prstGeom>
          <a:noFill/>
        </p:spPr>
        <p:txBody>
          <a:bodyPr wrap="none" rtlCol="0">
            <a:spAutoFit/>
          </a:bodyPr>
          <a:lstStyle/>
          <a:p>
            <a:pPr algn="l"/>
            <a:r>
              <a:rPr lang="en-US" u="sng" dirty="0">
                <a:solidFill>
                  <a:srgbClr val="FFFF66"/>
                </a:solidFill>
              </a:rPr>
              <a:t>Cojourner: Bind up the </a:t>
            </a:r>
          </a:p>
          <a:p>
            <a:pPr algn="l"/>
            <a:r>
              <a:rPr lang="en-US" u="sng" dirty="0">
                <a:solidFill>
                  <a:srgbClr val="FFFF66"/>
                </a:solidFill>
              </a:rPr>
              <a:t>Brokenhearted, Yesh/Is 61.1</a:t>
            </a:r>
          </a:p>
          <a:p>
            <a:pPr marL="461963" indent="-461963" algn="l">
              <a:buFont typeface="+mj-lt"/>
              <a:buAutoNum type="arabicPeriod"/>
            </a:pPr>
            <a:r>
              <a:rPr lang="en-US" dirty="0">
                <a:solidFill>
                  <a:schemeClr val="tx1"/>
                </a:solidFill>
              </a:rPr>
              <a:t>Scriptures on sharing Yeshua</a:t>
            </a:r>
          </a:p>
          <a:p>
            <a:pPr marL="461963" indent="-461963" algn="l">
              <a:buFont typeface="+mj-lt"/>
              <a:buAutoNum type="arabicPeriod"/>
            </a:pPr>
            <a:r>
              <a:rPr lang="en-US" dirty="0">
                <a:solidFill>
                  <a:schemeClr val="tx1"/>
                </a:solidFill>
              </a:rPr>
              <a:t>Intimidation</a:t>
            </a:r>
          </a:p>
          <a:p>
            <a:pPr marL="461963" indent="-461963" algn="l">
              <a:buFont typeface="+mj-lt"/>
              <a:buAutoNum type="arabicPeriod"/>
            </a:pPr>
            <a:r>
              <a:rPr lang="en-US" u="sng" dirty="0">
                <a:solidFill>
                  <a:srgbClr val="FFFF66"/>
                </a:solidFill>
              </a:rPr>
              <a:t>Cojourner concept</a:t>
            </a:r>
          </a:p>
          <a:p>
            <a:pPr marL="461963" indent="-461963" algn="l">
              <a:buFont typeface="+mj-lt"/>
              <a:buAutoNum type="arabicPeriod"/>
            </a:pPr>
            <a:r>
              <a:rPr lang="en-US" dirty="0" err="1">
                <a:solidFill>
                  <a:schemeClr val="tx1"/>
                </a:solidFill>
              </a:rPr>
              <a:t>Talmidut</a:t>
            </a:r>
            <a:r>
              <a:rPr lang="en-US" dirty="0">
                <a:solidFill>
                  <a:schemeClr val="tx1"/>
                </a:solidFill>
              </a:rPr>
              <a:t> / Discipleship</a:t>
            </a:r>
          </a:p>
        </p:txBody>
      </p:sp>
    </p:spTree>
    <p:extLst>
      <p:ext uri="{BB962C8B-B14F-4D97-AF65-F5344CB8AC3E}">
        <p14:creationId xmlns:p14="http://schemas.microsoft.com/office/powerpoint/2010/main" val="69031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83F5B-9DDA-B6E8-BEFF-B38BD5D14C3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1BFCC5C-22DE-7488-6BEF-6067DCB08B1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Cojourner is a made-up word by an outreach organization.</a:t>
            </a:r>
          </a:p>
          <a:p>
            <a:pPr algn="l"/>
            <a:r>
              <a:rPr lang="en-US" sz="4000" dirty="0">
                <a:solidFill>
                  <a:schemeClr val="tx1"/>
                </a:solidFill>
                <a:latin typeface="Arial Rounded MT Bold" panose="020F0704030504030204" pitchFamily="34" charset="0"/>
              </a:rPr>
              <a:t>From:</a:t>
            </a:r>
          </a:p>
          <a:p>
            <a:pPr algn="l"/>
            <a:r>
              <a:rPr lang="en-US" sz="4000" dirty="0">
                <a:solidFill>
                  <a:schemeClr val="tx1"/>
                </a:solidFill>
                <a:latin typeface="Arial Rounded MT Bold" panose="020F0704030504030204" pitchFamily="34" charset="0"/>
              </a:rPr>
              <a:t>Sojourner: a temporary resident, </a:t>
            </a:r>
          </a:p>
          <a:p>
            <a:pPr algn="l"/>
            <a:r>
              <a:rPr lang="en-US" sz="4000" dirty="0">
                <a:solidFill>
                  <a:schemeClr val="tx1"/>
                </a:solidFill>
                <a:latin typeface="Arial Rounded MT Bold" panose="020F0704030504030204" pitchFamily="34" charset="0"/>
              </a:rPr>
              <a:t>The term sojourner in the Bible refers to a person who is just passing through.</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220157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811E8-B177-A6A9-73B2-B467A9F57F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F8EE30-8EE0-92EC-3331-CF2AEE3D953E}"/>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8212688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32D07-D3A1-2719-ED13-5121E4F08A9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1920BE4-E667-C25B-CA50-7D758200E44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Israelites were sojourners in the wilderness; it was not their home. They were merely sojourners there, yearning for the Promised Land God would give them for a permanent home.</a:t>
            </a:r>
          </a:p>
        </p:txBody>
      </p:sp>
    </p:spTree>
    <p:extLst>
      <p:ext uri="{BB962C8B-B14F-4D97-AF65-F5344CB8AC3E}">
        <p14:creationId xmlns:p14="http://schemas.microsoft.com/office/powerpoint/2010/main" val="3775888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B6F37-458E-6ED4-5FB9-87BD3F01B5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FB25FAC-B0F7-86FD-F4C2-5285EC70295B}"/>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Cojourner is a made-up word of:</a:t>
            </a:r>
          </a:p>
          <a:p>
            <a:pPr algn="l"/>
            <a:r>
              <a:rPr lang="en-US" sz="4000" dirty="0">
                <a:solidFill>
                  <a:schemeClr val="tx1"/>
                </a:solidFill>
                <a:latin typeface="Arial Rounded MT Bold" panose="020F0704030504030204" pitchFamily="34" charset="0"/>
              </a:rPr>
              <a:t>Co-sojourner</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That is, sojourning together.  </a:t>
            </a:r>
          </a:p>
        </p:txBody>
      </p:sp>
    </p:spTree>
    <p:extLst>
      <p:ext uri="{BB962C8B-B14F-4D97-AF65-F5344CB8AC3E}">
        <p14:creationId xmlns:p14="http://schemas.microsoft.com/office/powerpoint/2010/main" val="307100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7963E-D5B7-17B3-BF59-74928F7DEA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72844B-EFED-5CFB-EE40-C30FE19B032D}"/>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God has created people as spiritual beings. Therefore, everyone’s life is a spiritual journey. Some may be moving toward God, others away. Some may be moving toward other so-called “gods” or stuck in a spiritual quagmire. But everyone is on a spiritual journey. But we don’t always recognize that in others.</a:t>
            </a:r>
          </a:p>
        </p:txBody>
      </p:sp>
    </p:spTree>
    <p:extLst>
      <p:ext uri="{BB962C8B-B14F-4D97-AF65-F5344CB8AC3E}">
        <p14:creationId xmlns:p14="http://schemas.microsoft.com/office/powerpoint/2010/main" val="328631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5ABB4-46F6-83C0-11FF-40E1605E012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D27514D-14C8-4D7C-950B-FC1F0006D10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D166651-316D-D852-82D0-1A156147B411}"/>
              </a:ext>
            </a:extLst>
          </p:cNvPr>
          <p:cNvPicPr>
            <a:picLocks noChangeAspect="1"/>
          </p:cNvPicPr>
          <p:nvPr/>
        </p:nvPicPr>
        <p:blipFill>
          <a:blip r:embed="rId3">
            <a:extLst>
              <a:ext uri="{28A0092B-C50C-407E-A947-70E740481C1C}">
                <a14:useLocalDpi xmlns:a14="http://schemas.microsoft.com/office/drawing/2010/main" val="0"/>
              </a:ext>
            </a:extLst>
          </a:blip>
          <a:srcRect l="54004" t="6666" b="50000"/>
          <a:stretch>
            <a:fillRect/>
          </a:stretch>
        </p:blipFill>
        <p:spPr>
          <a:xfrm>
            <a:off x="2362200" y="-45172"/>
            <a:ext cx="4112786" cy="5236408"/>
          </a:xfrm>
          <a:prstGeom prst="rect">
            <a:avLst/>
          </a:prstGeom>
        </p:spPr>
      </p:pic>
    </p:spTree>
    <p:extLst>
      <p:ext uri="{BB962C8B-B14F-4D97-AF65-F5344CB8AC3E}">
        <p14:creationId xmlns:p14="http://schemas.microsoft.com/office/powerpoint/2010/main" val="267803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F4149-C0F0-00A5-224E-B8419F741F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E945CB3-4FA7-AAE6-7A2F-1CFF87DF852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6" name="Picture 5">
            <a:extLst>
              <a:ext uri="{FF2B5EF4-FFF2-40B4-BE49-F238E27FC236}">
                <a16:creationId xmlns:a16="http://schemas.microsoft.com/office/drawing/2014/main" id="{C9C47FD0-9FA6-3DB3-F966-292CD6B1D994}"/>
              </a:ext>
            </a:extLst>
          </p:cNvPr>
          <p:cNvPicPr>
            <a:picLocks noChangeAspect="1"/>
          </p:cNvPicPr>
          <p:nvPr/>
        </p:nvPicPr>
        <p:blipFill>
          <a:blip r:embed="rId3"/>
          <a:srcRect l="4806"/>
          <a:stretch>
            <a:fillRect/>
          </a:stretch>
        </p:blipFill>
        <p:spPr>
          <a:xfrm>
            <a:off x="0" y="742950"/>
            <a:ext cx="9104474" cy="3170036"/>
          </a:xfrm>
          <a:prstGeom prst="rect">
            <a:avLst/>
          </a:prstGeom>
        </p:spPr>
      </p:pic>
    </p:spTree>
    <p:extLst>
      <p:ext uri="{BB962C8B-B14F-4D97-AF65-F5344CB8AC3E}">
        <p14:creationId xmlns:p14="http://schemas.microsoft.com/office/powerpoint/2010/main" val="315374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ED912-991C-6657-FE2F-DE6A0F78E75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B9484D9-3186-DBE9-68AA-D82200E89D9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FE0A8CB-DD8E-1297-FDE5-1DD581D348D4}"/>
              </a:ext>
            </a:extLst>
          </p:cNvPr>
          <p:cNvPicPr>
            <a:picLocks noChangeAspect="1"/>
          </p:cNvPicPr>
          <p:nvPr/>
        </p:nvPicPr>
        <p:blipFill>
          <a:blip r:embed="rId3"/>
          <a:stretch>
            <a:fillRect/>
          </a:stretch>
        </p:blipFill>
        <p:spPr>
          <a:xfrm>
            <a:off x="25398" y="702534"/>
            <a:ext cx="9144000" cy="3774216"/>
          </a:xfrm>
          <a:prstGeom prst="rect">
            <a:avLst/>
          </a:prstGeom>
        </p:spPr>
      </p:pic>
      <p:sp>
        <p:nvSpPr>
          <p:cNvPr id="5" name="Rectangle 4">
            <a:extLst>
              <a:ext uri="{FF2B5EF4-FFF2-40B4-BE49-F238E27FC236}">
                <a16:creationId xmlns:a16="http://schemas.microsoft.com/office/drawing/2014/main" id="{9BEBF047-BF21-442A-9612-0BCC6E60755C}"/>
              </a:ext>
            </a:extLst>
          </p:cNvPr>
          <p:cNvSpPr/>
          <p:nvPr/>
        </p:nvSpPr>
        <p:spPr>
          <a:xfrm>
            <a:off x="7543800" y="702534"/>
            <a:ext cx="1600200" cy="49761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049F930-DDAF-E8C7-A62C-9575892B58A5}"/>
              </a:ext>
            </a:extLst>
          </p:cNvPr>
          <p:cNvSpPr/>
          <p:nvPr/>
        </p:nvSpPr>
        <p:spPr>
          <a:xfrm>
            <a:off x="457200" y="2078766"/>
            <a:ext cx="2666999" cy="23622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1" dirty="0">
                <a:solidFill>
                  <a:schemeClr val="bg1"/>
                </a:solidFill>
              </a:rPr>
              <a:t>Everyone is on a spiritual journey</a:t>
            </a:r>
          </a:p>
        </p:txBody>
      </p:sp>
      <p:sp>
        <p:nvSpPr>
          <p:cNvPr id="7" name="Rectangle: Rounded Corners 6">
            <a:extLst>
              <a:ext uri="{FF2B5EF4-FFF2-40B4-BE49-F238E27FC236}">
                <a16:creationId xmlns:a16="http://schemas.microsoft.com/office/drawing/2014/main" id="{F37E81C4-6C0A-B33A-31C0-D57C692BE23C}"/>
              </a:ext>
            </a:extLst>
          </p:cNvPr>
          <p:cNvSpPr/>
          <p:nvPr/>
        </p:nvSpPr>
        <p:spPr>
          <a:xfrm>
            <a:off x="3365498" y="2078766"/>
            <a:ext cx="2438400" cy="2016984"/>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1" dirty="0">
                <a:solidFill>
                  <a:schemeClr val="bg1"/>
                </a:solidFill>
              </a:rPr>
              <a:t>G-d is already at work</a:t>
            </a:r>
          </a:p>
        </p:txBody>
      </p:sp>
      <p:sp>
        <p:nvSpPr>
          <p:cNvPr id="8" name="Rectangle: Rounded Corners 7">
            <a:extLst>
              <a:ext uri="{FF2B5EF4-FFF2-40B4-BE49-F238E27FC236}">
                <a16:creationId xmlns:a16="http://schemas.microsoft.com/office/drawing/2014/main" id="{7E5F1B62-A6E8-DB40-3604-793987E48CD7}"/>
              </a:ext>
            </a:extLst>
          </p:cNvPr>
          <p:cNvSpPr/>
          <p:nvPr/>
        </p:nvSpPr>
        <p:spPr>
          <a:xfrm>
            <a:off x="6248401" y="2172858"/>
            <a:ext cx="2666999" cy="18288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b="1" dirty="0">
                <a:solidFill>
                  <a:schemeClr val="bg1"/>
                </a:solidFill>
              </a:rPr>
              <a:t>G-d really wants to use YOU!</a:t>
            </a:r>
          </a:p>
        </p:txBody>
      </p:sp>
    </p:spTree>
    <p:extLst>
      <p:ext uri="{BB962C8B-B14F-4D97-AF65-F5344CB8AC3E}">
        <p14:creationId xmlns:p14="http://schemas.microsoft.com/office/powerpoint/2010/main" val="147981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82F85-C948-55D7-E382-E565C04B292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C5672AE-A934-E41A-2CF0-AB763C4F9DFC}"/>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Yeshua listening</a:t>
            </a:r>
          </a:p>
        </p:txBody>
      </p:sp>
    </p:spTree>
    <p:extLst>
      <p:ext uri="{BB962C8B-B14F-4D97-AF65-F5344CB8AC3E}">
        <p14:creationId xmlns:p14="http://schemas.microsoft.com/office/powerpoint/2010/main" val="3608329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97C80-41BA-09F1-5E7A-46A774831E0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30DD6E-C4C9-AE64-689D-01DA4304B6D0}"/>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Luke 24.13-17</a:t>
            </a:r>
            <a:r>
              <a:rPr lang="en-US" sz="4000" dirty="0">
                <a:solidFill>
                  <a:schemeClr val="tx1"/>
                </a:solidFill>
                <a:latin typeface="Arial Rounded MT Bold" panose="020F0704030504030204" pitchFamily="34" charset="0"/>
              </a:rPr>
              <a:t> That same day, two of them were going toward a village about seven miles from Yerushalayim called </a:t>
            </a:r>
            <a:r>
              <a:rPr lang="en-US" sz="4000" dirty="0" err="1">
                <a:solidFill>
                  <a:schemeClr val="tx1"/>
                </a:solidFill>
                <a:latin typeface="Arial Rounded MT Bold" panose="020F0704030504030204" pitchFamily="34" charset="0"/>
              </a:rPr>
              <a:t>Amma’us</a:t>
            </a:r>
            <a:r>
              <a:rPr lang="en-US" sz="4000" dirty="0">
                <a:solidFill>
                  <a:schemeClr val="tx1"/>
                </a:solidFill>
                <a:latin typeface="Arial Rounded MT Bold" panose="020F0704030504030204" pitchFamily="34" charset="0"/>
              </a:rPr>
              <a:t>, and they were talking with each other about all the things that had happened. </a:t>
            </a:r>
          </a:p>
        </p:txBody>
      </p:sp>
    </p:spTree>
    <p:extLst>
      <p:ext uri="{BB962C8B-B14F-4D97-AF65-F5344CB8AC3E}">
        <p14:creationId xmlns:p14="http://schemas.microsoft.com/office/powerpoint/2010/main" val="4178180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7DF28-BCEE-17D6-4866-DAB26D2458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10EAB9D-E360-BBF4-1F5B-BF7FFB33E6F3}"/>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Luke 24.13-17</a:t>
            </a:r>
            <a:r>
              <a:rPr lang="en-US" sz="4000" dirty="0">
                <a:solidFill>
                  <a:schemeClr val="tx1"/>
                </a:solidFill>
                <a:latin typeface="Arial Rounded MT Bold" panose="020F0704030504030204" pitchFamily="34" charset="0"/>
              </a:rPr>
              <a:t> As they talked and discussed, Yeshua himself came up and walked along with them, but something kept them from recognizing him. He asked them, “What are you talking about with each other as you walk along?”</a:t>
            </a:r>
          </a:p>
        </p:txBody>
      </p:sp>
    </p:spTree>
    <p:extLst>
      <p:ext uri="{BB962C8B-B14F-4D97-AF65-F5344CB8AC3E}">
        <p14:creationId xmlns:p14="http://schemas.microsoft.com/office/powerpoint/2010/main" val="2424150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231A4-60FE-5643-12B0-75E28FDA99E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B29923F-1046-6ABF-7387-9F44E2A7DDDC}"/>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Yeshua listening</a:t>
            </a:r>
          </a:p>
        </p:txBody>
      </p:sp>
    </p:spTree>
    <p:extLst>
      <p:ext uri="{BB962C8B-B14F-4D97-AF65-F5344CB8AC3E}">
        <p14:creationId xmlns:p14="http://schemas.microsoft.com/office/powerpoint/2010/main" val="323886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E2962-9074-62CD-CCD4-AA633DF184E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3683A6-E4D0-875C-8B3F-3BB8D60EA582}"/>
              </a:ext>
            </a:extLst>
          </p:cNvPr>
          <p:cNvSpPr>
            <a:spLocks noGrp="1"/>
          </p:cNvSpPr>
          <p:nvPr>
            <p:ph type="subTitle" idx="1"/>
          </p:nvPr>
        </p:nvSpPr>
        <p:spPr>
          <a:xfrm>
            <a:off x="228600" y="209550"/>
            <a:ext cx="8610600" cy="4800600"/>
          </a:xfrm>
        </p:spPr>
        <p:txBody>
          <a:bodyPr anchor="t">
            <a:normAutofit fontScale="92500"/>
          </a:bodyPr>
          <a:lstStyle/>
          <a:p>
            <a:pPr algn="l"/>
            <a:r>
              <a:rPr lang="en-US" sz="4000" baseline="30000" dirty="0">
                <a:solidFill>
                  <a:schemeClr val="tx1"/>
                </a:solidFill>
                <a:latin typeface="Arial Rounded MT Bold" panose="020F0704030504030204" pitchFamily="34" charset="0"/>
              </a:rPr>
              <a:t>Yn 4.5-7 </a:t>
            </a:r>
            <a:r>
              <a:rPr lang="en-US" sz="4000" dirty="0">
                <a:solidFill>
                  <a:schemeClr val="tx1"/>
                </a:solidFill>
                <a:latin typeface="Arial Rounded MT Bold" panose="020F0704030504030204" pitchFamily="34" charset="0"/>
              </a:rPr>
              <a:t>Yeshua came to a town in Shomron called </a:t>
            </a:r>
            <a:r>
              <a:rPr lang="en-US" sz="4000" dirty="0" err="1">
                <a:solidFill>
                  <a:schemeClr val="tx1"/>
                </a:solidFill>
                <a:latin typeface="Arial Rounded MT Bold" panose="020F0704030504030204" pitchFamily="34" charset="0"/>
              </a:rPr>
              <a:t>Sh’khem</a:t>
            </a:r>
            <a:r>
              <a:rPr lang="en-US" sz="4000" dirty="0">
                <a:solidFill>
                  <a:schemeClr val="tx1"/>
                </a:solidFill>
                <a:latin typeface="Arial Rounded MT Bold" panose="020F0704030504030204" pitchFamily="34" charset="0"/>
              </a:rPr>
              <a:t>, near the field Ya‘akov had given to his son Yosef. Ya‘akov’s Well was there; so Yeshua, exhausted from his travel, sat down by the well; it was about noon. A woman from Shomron came to draw some water; and Yeshua said to her, “Give me a drink of water.”</a:t>
            </a:r>
          </a:p>
        </p:txBody>
      </p:sp>
    </p:spTree>
    <p:extLst>
      <p:ext uri="{BB962C8B-B14F-4D97-AF65-F5344CB8AC3E}">
        <p14:creationId xmlns:p14="http://schemas.microsoft.com/office/powerpoint/2010/main" val="19631260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CEE3-23A9-260C-1CB2-B708EB5077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465638-3573-2094-9C17-6991CD34DD65}"/>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Yn 4.24-26</a:t>
            </a:r>
            <a:r>
              <a:rPr lang="en-US" sz="4000" dirty="0">
                <a:solidFill>
                  <a:schemeClr val="tx1"/>
                </a:solidFill>
                <a:latin typeface="Arial Rounded MT Bold" panose="020F0704030504030204" pitchFamily="34" charset="0"/>
              </a:rPr>
              <a:t> God is spirit; and worshippers must worship him spiritually and truly.”  The woman replied, “I know that Mashiach is coming” (that is, “the one who has been anointed”). “When he comes, he will tell us everything.”  Yeshua said to her, “I, the person speaking to you, am he.”</a:t>
            </a:r>
          </a:p>
        </p:txBody>
      </p:sp>
    </p:spTree>
    <p:extLst>
      <p:ext uri="{BB962C8B-B14F-4D97-AF65-F5344CB8AC3E}">
        <p14:creationId xmlns:p14="http://schemas.microsoft.com/office/powerpoint/2010/main" val="34973538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C9D53-D839-A64D-4106-241337EAF1B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70CAA81-C7EB-9B24-C1A3-AAC0D1F704C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Yn 4.34</a:t>
            </a:r>
            <a:r>
              <a:rPr lang="en-US" sz="4000" dirty="0">
                <a:solidFill>
                  <a:schemeClr val="tx1"/>
                </a:solidFill>
                <a:latin typeface="Arial Rounded MT Bold" panose="020F0704030504030204" pitchFamily="34" charset="0"/>
              </a:rPr>
              <a:t> Yeshua said to them, “My food is to do what the one who sent me wants and to bring his work to completion.</a:t>
            </a:r>
          </a:p>
        </p:txBody>
      </p:sp>
    </p:spTree>
    <p:extLst>
      <p:ext uri="{BB962C8B-B14F-4D97-AF65-F5344CB8AC3E}">
        <p14:creationId xmlns:p14="http://schemas.microsoft.com/office/powerpoint/2010/main" val="840890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1A7F2-80B2-F577-A160-364007B3188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720F519-341F-88C8-7863-FCFA7C78F57B}"/>
              </a:ext>
            </a:extLst>
          </p:cNvPr>
          <p:cNvSpPr>
            <a:spLocks noGrp="1"/>
          </p:cNvSpPr>
          <p:nvPr>
            <p:ph type="subTitle" idx="1"/>
          </p:nvPr>
        </p:nvSpPr>
        <p:spPr>
          <a:xfrm>
            <a:off x="228600" y="209550"/>
            <a:ext cx="86106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Yeshua listening</a:t>
            </a:r>
          </a:p>
        </p:txBody>
      </p:sp>
    </p:spTree>
    <p:extLst>
      <p:ext uri="{BB962C8B-B14F-4D97-AF65-F5344CB8AC3E}">
        <p14:creationId xmlns:p14="http://schemas.microsoft.com/office/powerpoint/2010/main" val="2451138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1F69-6B1D-F4A0-21F4-D2FB50AF098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554C963-F432-A52C-FD21-8A1FA68A98F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B27C4C2-0836-6509-3221-A10F58CB048A}"/>
              </a:ext>
            </a:extLst>
          </p:cNvPr>
          <p:cNvPicPr>
            <a:picLocks noChangeAspect="1"/>
          </p:cNvPicPr>
          <p:nvPr/>
        </p:nvPicPr>
        <p:blipFill>
          <a:blip r:embed="rId3">
            <a:extLst>
              <a:ext uri="{28A0092B-C50C-407E-A947-70E740481C1C}">
                <a14:useLocalDpi xmlns:a14="http://schemas.microsoft.com/office/drawing/2010/main" val="0"/>
              </a:ext>
            </a:extLst>
          </a:blip>
          <a:srcRect l="25974" t="52962" r="19968" b="2594"/>
          <a:stretch>
            <a:fillRect/>
          </a:stretch>
        </p:blipFill>
        <p:spPr>
          <a:xfrm>
            <a:off x="2209800" y="0"/>
            <a:ext cx="4629150" cy="5143500"/>
          </a:xfrm>
          <a:prstGeom prst="rect">
            <a:avLst/>
          </a:prstGeom>
        </p:spPr>
      </p:pic>
      <p:sp>
        <p:nvSpPr>
          <p:cNvPr id="5" name="Rectangle: Rounded Corners 4">
            <a:extLst>
              <a:ext uri="{FF2B5EF4-FFF2-40B4-BE49-F238E27FC236}">
                <a16:creationId xmlns:a16="http://schemas.microsoft.com/office/drawing/2014/main" id="{15FB7A27-69AD-D9A4-4521-8D2F9AE42423}"/>
              </a:ext>
            </a:extLst>
          </p:cNvPr>
          <p:cNvSpPr/>
          <p:nvPr/>
        </p:nvSpPr>
        <p:spPr>
          <a:xfrm>
            <a:off x="2438400" y="0"/>
            <a:ext cx="1981200" cy="120015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6757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50ED0-A24E-BD99-26F2-A320089266A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E69506-0554-9E22-FAE7-3955E9FC6C32}"/>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Yn 3.1-3</a:t>
            </a:r>
            <a:r>
              <a:rPr lang="en-US" sz="4000" dirty="0">
                <a:solidFill>
                  <a:schemeClr val="tx1"/>
                </a:solidFill>
                <a:latin typeface="Arial Rounded MT Bold" panose="020F0704030504030204" pitchFamily="34" charset="0"/>
              </a:rPr>
              <a:t> There was a man among the </a:t>
            </a:r>
            <a:r>
              <a:rPr lang="en-US" sz="4000" dirty="0" err="1">
                <a:solidFill>
                  <a:schemeClr val="tx1"/>
                </a:solidFill>
                <a:latin typeface="Arial Rounded MT Bold" panose="020F0704030504030204" pitchFamily="34" charset="0"/>
              </a:rPr>
              <a:t>P’rushim</a:t>
            </a:r>
            <a:r>
              <a:rPr lang="en-US" sz="4000" dirty="0">
                <a:solidFill>
                  <a:schemeClr val="tx1"/>
                </a:solidFill>
                <a:latin typeface="Arial Rounded MT Bold" panose="020F0704030504030204" pitchFamily="34" charset="0"/>
              </a:rPr>
              <a:t>, named </a:t>
            </a:r>
            <a:r>
              <a:rPr lang="en-US" sz="4000" dirty="0" err="1">
                <a:solidFill>
                  <a:schemeClr val="tx1"/>
                </a:solidFill>
                <a:latin typeface="Arial Rounded MT Bold" panose="020F0704030504030204" pitchFamily="34" charset="0"/>
              </a:rPr>
              <a:t>Nakdimon</a:t>
            </a:r>
            <a:r>
              <a:rPr lang="en-US" sz="4000" dirty="0">
                <a:solidFill>
                  <a:schemeClr val="tx1"/>
                </a:solidFill>
                <a:latin typeface="Arial Rounded MT Bold" panose="020F0704030504030204" pitchFamily="34" charset="0"/>
              </a:rPr>
              <a:t>, who was a ruler of the Judeans. This man came to Yeshua by night and said to him, “Rabbi, we know it is from God that you have come as a teacher; </a:t>
            </a:r>
          </a:p>
        </p:txBody>
      </p:sp>
    </p:spTree>
    <p:extLst>
      <p:ext uri="{BB962C8B-B14F-4D97-AF65-F5344CB8AC3E}">
        <p14:creationId xmlns:p14="http://schemas.microsoft.com/office/powerpoint/2010/main" val="2307789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2C89C-5CB8-292A-9F3E-26B6E6FE649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8C7416-A101-8FBC-D88F-F90C4D47AC27}"/>
              </a:ext>
            </a:extLst>
          </p:cNvPr>
          <p:cNvSpPr>
            <a:spLocks noGrp="1"/>
          </p:cNvSpPr>
          <p:nvPr>
            <p:ph type="subTitle" idx="1"/>
          </p:nvPr>
        </p:nvSpPr>
        <p:spPr>
          <a:xfrm>
            <a:off x="228600" y="209550"/>
            <a:ext cx="8610600" cy="4800600"/>
          </a:xfrm>
        </p:spPr>
        <p:txBody>
          <a:bodyPr anchor="t">
            <a:normAutofit/>
          </a:bodyPr>
          <a:lstStyle/>
          <a:p>
            <a:pPr algn="l"/>
            <a:r>
              <a:rPr lang="en-US" sz="4000" baseline="30000" dirty="0">
                <a:solidFill>
                  <a:schemeClr val="tx1"/>
                </a:solidFill>
                <a:latin typeface="Arial Rounded MT Bold" panose="020F0704030504030204" pitchFamily="34" charset="0"/>
              </a:rPr>
              <a:t>Yn 3.1-3</a:t>
            </a:r>
            <a:r>
              <a:rPr lang="en-US" sz="4000" dirty="0">
                <a:solidFill>
                  <a:schemeClr val="tx1"/>
                </a:solidFill>
                <a:latin typeface="Arial Rounded MT Bold" panose="020F0704030504030204" pitchFamily="34" charset="0"/>
              </a:rPr>
              <a:t> for no one can do these miracles you perform unless God is with him.” “Yes, indeed,” Yeshua answered him, “I tell you that unless a person is born again from above, he cannot see the Kingdom of God.”</a:t>
            </a:r>
          </a:p>
        </p:txBody>
      </p:sp>
    </p:spTree>
    <p:extLst>
      <p:ext uri="{BB962C8B-B14F-4D97-AF65-F5344CB8AC3E}">
        <p14:creationId xmlns:p14="http://schemas.microsoft.com/office/powerpoint/2010/main" val="30560672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06519-E70A-730E-C2AD-DE856861C3A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AA9E390-31B6-C5CA-B76F-0D64FFA1A7C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Often, we make assumptions, but we are often surprised by who is really spiritually open. Sometimes those whom we assume are the farthest away, are the most open.</a:t>
            </a:r>
          </a:p>
        </p:txBody>
      </p:sp>
    </p:spTree>
    <p:extLst>
      <p:ext uri="{BB962C8B-B14F-4D97-AF65-F5344CB8AC3E}">
        <p14:creationId xmlns:p14="http://schemas.microsoft.com/office/powerpoint/2010/main" val="40242482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18D3-B54A-044E-A397-E6A4CE125CD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B51810C-36DD-6E9B-566D-259E79838CA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key principle: Explorers don’t assume, they enter and discover.</a:t>
            </a:r>
          </a:p>
          <a:p>
            <a:pPr algn="l"/>
            <a:r>
              <a:rPr lang="en-US" sz="4000" dirty="0">
                <a:solidFill>
                  <a:schemeClr val="tx1"/>
                </a:solidFill>
                <a:latin typeface="Arial Rounded MT Bold" panose="020F0704030504030204" pitchFamily="34" charset="0"/>
              </a:rPr>
              <a:t>Our lives are filled with people who are spiritually unknown to us - we have no idea where they are</a:t>
            </a:r>
          </a:p>
          <a:p>
            <a:pPr algn="l"/>
            <a:r>
              <a:rPr lang="en-US" sz="4000" dirty="0">
                <a:solidFill>
                  <a:schemeClr val="tx1"/>
                </a:solidFill>
                <a:latin typeface="Arial Rounded MT Bold" panose="020F0704030504030204" pitchFamily="34" charset="0"/>
              </a:rPr>
              <a:t>spiritually.</a:t>
            </a:r>
          </a:p>
        </p:txBody>
      </p:sp>
    </p:spTree>
    <p:extLst>
      <p:ext uri="{BB962C8B-B14F-4D97-AF65-F5344CB8AC3E}">
        <p14:creationId xmlns:p14="http://schemas.microsoft.com/office/powerpoint/2010/main" val="1647957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64000-2074-F222-9007-3D1D3FFEB09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CA94DB9-C591-A1C4-5036-4008A9E520E3}"/>
              </a:ext>
            </a:extLst>
          </p:cNvPr>
          <p:cNvSpPr>
            <a:spLocks noGrp="1"/>
          </p:cNvSpPr>
          <p:nvPr>
            <p:ph type="subTitle" idx="1"/>
          </p:nvPr>
        </p:nvSpPr>
        <p:spPr>
          <a:xfrm>
            <a:off x="266700" y="313423"/>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83D094FC-79D1-6D09-12FC-752F956630CA}"/>
              </a:ext>
            </a:extLst>
          </p:cNvPr>
          <p:cNvPicPr>
            <a:picLocks noChangeAspect="1"/>
          </p:cNvPicPr>
          <p:nvPr/>
        </p:nvPicPr>
        <p:blipFill>
          <a:blip r:embed="rId3"/>
          <a:stretch>
            <a:fillRect/>
          </a:stretch>
        </p:blipFill>
        <p:spPr>
          <a:xfrm>
            <a:off x="914400" y="-969"/>
            <a:ext cx="7315200" cy="5145437"/>
          </a:xfrm>
          <a:prstGeom prst="rect">
            <a:avLst/>
          </a:prstGeom>
        </p:spPr>
      </p:pic>
    </p:spTree>
    <p:extLst>
      <p:ext uri="{BB962C8B-B14F-4D97-AF65-F5344CB8AC3E}">
        <p14:creationId xmlns:p14="http://schemas.microsoft.com/office/powerpoint/2010/main" val="906882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E795E-94EB-908E-62A1-8C0244DD36A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2C87F7C-666C-1CD8-3A1B-E89206AA576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We’ll discover </a:t>
            </a:r>
            <a:r>
              <a:rPr lang="en-US" sz="4000" u="sng" dirty="0">
                <a:solidFill>
                  <a:srgbClr val="FFFF66"/>
                </a:solidFill>
                <a:latin typeface="Arial Rounded MT Bold" panose="020F0704030504030204" pitchFamily="34" charset="0"/>
              </a:rPr>
              <a:t>believers</a:t>
            </a:r>
            <a:r>
              <a:rPr lang="en-US" sz="4000" dirty="0">
                <a:solidFill>
                  <a:schemeClr val="tx1"/>
                </a:solidFill>
                <a:latin typeface="Arial Rounded MT Bold" panose="020F0704030504030204" pitchFamily="34" charset="0"/>
              </a:rPr>
              <a:t> – some who are </a:t>
            </a:r>
            <a:r>
              <a:rPr lang="en-US" sz="4000" u="sng" dirty="0">
                <a:solidFill>
                  <a:srgbClr val="FFFF66"/>
                </a:solidFill>
                <a:latin typeface="Arial Rounded MT Bold" panose="020F0704030504030204" pitchFamily="34" charset="0"/>
              </a:rPr>
              <a:t>Connected</a:t>
            </a:r>
            <a:r>
              <a:rPr lang="en-US" sz="4000" dirty="0">
                <a:solidFill>
                  <a:schemeClr val="tx1"/>
                </a:solidFill>
                <a:latin typeface="Arial Rounded MT Bold" panose="020F0704030504030204" pitchFamily="34" charset="0"/>
              </a:rPr>
              <a:t> to a community of </a:t>
            </a:r>
            <a:r>
              <a:rPr lang="en-US" sz="4000" u="sng" dirty="0">
                <a:solidFill>
                  <a:srgbClr val="FFFF66"/>
                </a:solidFill>
                <a:latin typeface="Arial Rounded MT Bold" panose="020F0704030504030204" pitchFamily="34" charset="0"/>
              </a:rPr>
              <a:t>believers</a:t>
            </a:r>
            <a:r>
              <a:rPr lang="en-US" sz="4000" dirty="0">
                <a:solidFill>
                  <a:schemeClr val="tx1"/>
                </a:solidFill>
                <a:latin typeface="Arial Rounded MT Bold" panose="020F0704030504030204" pitchFamily="34" charset="0"/>
              </a:rPr>
              <a:t> and growing, some who are </a:t>
            </a:r>
            <a:r>
              <a:rPr lang="en-US" sz="4000" u="sng" dirty="0">
                <a:solidFill>
                  <a:srgbClr val="FFFF66"/>
                </a:solidFill>
                <a:latin typeface="Arial Rounded MT Bold" panose="020F0704030504030204" pitchFamily="34" charset="0"/>
              </a:rPr>
              <a:t>Unconnected</a:t>
            </a:r>
            <a:r>
              <a:rPr lang="en-US" sz="4000" dirty="0">
                <a:solidFill>
                  <a:schemeClr val="tx1"/>
                </a:solidFill>
                <a:latin typeface="Arial Rounded MT Bold" panose="020F0704030504030204" pitchFamily="34" charset="0"/>
              </a:rPr>
              <a:t>.</a:t>
            </a:r>
          </a:p>
          <a:p>
            <a:pPr algn="l"/>
            <a:r>
              <a:rPr lang="en-US" sz="4000" dirty="0">
                <a:solidFill>
                  <a:schemeClr val="tx1"/>
                </a:solidFill>
                <a:latin typeface="Arial Rounded MT Bold" panose="020F0704030504030204" pitchFamily="34" charset="0"/>
              </a:rPr>
              <a:t>● We’ll discover </a:t>
            </a:r>
            <a:r>
              <a:rPr lang="en-US" sz="4000" u="sng" dirty="0">
                <a:solidFill>
                  <a:srgbClr val="FFFF66"/>
                </a:solidFill>
                <a:latin typeface="Arial Rounded MT Bold" panose="020F0704030504030204" pitchFamily="34" charset="0"/>
              </a:rPr>
              <a:t>Seekers</a:t>
            </a:r>
            <a:r>
              <a:rPr lang="en-US" sz="4000" dirty="0">
                <a:solidFill>
                  <a:schemeClr val="tx1"/>
                </a:solidFill>
                <a:latin typeface="Arial Rounded MT Bold" panose="020F0704030504030204" pitchFamily="34" charset="0"/>
              </a:rPr>
              <a:t> – who are searching for God in their spiritual journey.</a:t>
            </a:r>
          </a:p>
        </p:txBody>
      </p:sp>
    </p:spTree>
    <p:extLst>
      <p:ext uri="{BB962C8B-B14F-4D97-AF65-F5344CB8AC3E}">
        <p14:creationId xmlns:p14="http://schemas.microsoft.com/office/powerpoint/2010/main" val="19716702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1031A-4057-7C13-7462-52A4012E2D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EA9438-6E41-BDEA-99CB-EF415246787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There are individuals who are </a:t>
            </a:r>
            <a:r>
              <a:rPr lang="en-US" sz="4000" u="sng" dirty="0">
                <a:solidFill>
                  <a:srgbClr val="FFFF66"/>
                </a:solidFill>
                <a:latin typeface="Arial Rounded MT Bold" panose="020F0704030504030204" pitchFamily="34" charset="0"/>
              </a:rPr>
              <a:t>Open</a:t>
            </a:r>
            <a:r>
              <a:rPr lang="en-US" sz="4000" dirty="0">
                <a:solidFill>
                  <a:schemeClr val="tx1"/>
                </a:solidFill>
                <a:latin typeface="Arial Rounded MT Bold" panose="020F0704030504030204" pitchFamily="34" charset="0"/>
              </a:rPr>
              <a:t> –they are not actively seeking God, but they are generally open, if approached appropriately, if in a safe environment.</a:t>
            </a:r>
          </a:p>
        </p:txBody>
      </p:sp>
    </p:spTree>
    <p:extLst>
      <p:ext uri="{BB962C8B-B14F-4D97-AF65-F5344CB8AC3E}">
        <p14:creationId xmlns:p14="http://schemas.microsoft.com/office/powerpoint/2010/main" val="658566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B13EF-D24B-C531-6953-E406B80F8FD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D98AE1B-ABAE-4DB5-A78D-3BDDD04F2B0A}"/>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The greatest majority may be the </a:t>
            </a:r>
            <a:r>
              <a:rPr lang="en-US" sz="4000" u="sng" dirty="0">
                <a:solidFill>
                  <a:srgbClr val="FFFF66"/>
                </a:solidFill>
                <a:latin typeface="Arial Rounded MT Bold" panose="020F0704030504030204" pitchFamily="34" charset="0"/>
              </a:rPr>
              <a:t>Indifferent</a:t>
            </a:r>
            <a:r>
              <a:rPr lang="en-US" sz="4000" dirty="0">
                <a:solidFill>
                  <a:schemeClr val="tx1"/>
                </a:solidFill>
                <a:latin typeface="Arial Rounded MT Bold" panose="020F0704030504030204" pitchFamily="34" charset="0"/>
              </a:rPr>
              <a:t>. For them it is just not on their radar screen; they aren’t thinking much about it, because it seems irrelevant to how they live.</a:t>
            </a:r>
          </a:p>
        </p:txBody>
      </p:sp>
    </p:spTree>
    <p:extLst>
      <p:ext uri="{BB962C8B-B14F-4D97-AF65-F5344CB8AC3E}">
        <p14:creationId xmlns:p14="http://schemas.microsoft.com/office/powerpoint/2010/main" val="28103535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EC10-0AB5-DE37-EA33-ABA4203ED1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04B9EC-BF94-ACCB-5E98-5C341A3959E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Another group is the </a:t>
            </a:r>
            <a:r>
              <a:rPr lang="en-US" sz="4000" u="sng" dirty="0">
                <a:solidFill>
                  <a:srgbClr val="FFFF66"/>
                </a:solidFill>
                <a:latin typeface="Arial Rounded MT Bold" panose="020F0704030504030204" pitchFamily="34" charset="0"/>
              </a:rPr>
              <a:t>Resistant</a:t>
            </a:r>
            <a:r>
              <a:rPr lang="en-US" sz="4000" dirty="0">
                <a:solidFill>
                  <a:schemeClr val="tx1"/>
                </a:solidFill>
                <a:latin typeface="Arial Rounded MT Bold" panose="020F0704030504030204" pitchFamily="34" charset="0"/>
              </a:rPr>
              <a:t>. Their resistance is rooted in world-views and beliefs that conflict with the gospel.</a:t>
            </a:r>
          </a:p>
        </p:txBody>
      </p:sp>
    </p:spTree>
    <p:extLst>
      <p:ext uri="{BB962C8B-B14F-4D97-AF65-F5344CB8AC3E}">
        <p14:creationId xmlns:p14="http://schemas.microsoft.com/office/powerpoint/2010/main" val="38742021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586D8-F22E-1D35-6C01-F5F7E25587E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316042-E2E6-5FEA-0BAB-53029EBEEBD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Finally, there are the </a:t>
            </a:r>
            <a:r>
              <a:rPr lang="en-US" sz="4000" u="sng" dirty="0">
                <a:solidFill>
                  <a:srgbClr val="FFFF66"/>
                </a:solidFill>
                <a:latin typeface="Arial Rounded MT Bold" panose="020F0704030504030204" pitchFamily="34" charset="0"/>
              </a:rPr>
              <a:t>Hostile</a:t>
            </a:r>
            <a:r>
              <a:rPr lang="en-US" sz="4000" dirty="0">
                <a:solidFill>
                  <a:schemeClr val="tx1"/>
                </a:solidFill>
                <a:latin typeface="Arial Rounded MT Bold" panose="020F0704030504030204" pitchFamily="34" charset="0"/>
              </a:rPr>
              <a:t>. Their hostility could flow out of strong beliefs that conflict with the gospel, but often it flows out of emotional issues like bad  experiences in their past.</a:t>
            </a:r>
          </a:p>
        </p:txBody>
      </p:sp>
    </p:spTree>
    <p:extLst>
      <p:ext uri="{BB962C8B-B14F-4D97-AF65-F5344CB8AC3E}">
        <p14:creationId xmlns:p14="http://schemas.microsoft.com/office/powerpoint/2010/main" val="884574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445E-798A-7B71-0D8C-0381AE1EAF9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A900D88-2C75-F132-B831-84DCE50334AA}"/>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Rabbi’s Regimen</a:t>
            </a:r>
          </a:p>
        </p:txBody>
      </p:sp>
    </p:spTree>
    <p:extLst>
      <p:ext uri="{BB962C8B-B14F-4D97-AF65-F5344CB8AC3E}">
        <p14:creationId xmlns:p14="http://schemas.microsoft.com/office/powerpoint/2010/main" val="29171800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56D0D-FDB8-6251-199D-ECD7CDCCF96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54B4CD3-3935-D4BE-084F-256C16BD2B0E}"/>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All of them need others to enter into their journeys and help them along. But before we can help show them the way to Yeshua (the Guide) or get beyond their obstacles (the Builder), or encourage them to keep following Messiah (the Mentor), we have to discover where they are.</a:t>
            </a:r>
          </a:p>
        </p:txBody>
      </p:sp>
    </p:spTree>
    <p:extLst>
      <p:ext uri="{BB962C8B-B14F-4D97-AF65-F5344CB8AC3E}">
        <p14:creationId xmlns:p14="http://schemas.microsoft.com/office/powerpoint/2010/main" val="29939177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6745A-DEEF-F5DC-85AE-D55A87C07E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532EFB6-8702-1B9C-F22E-AADF083DD9C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Four Roles of a </a:t>
            </a:r>
            <a:r>
              <a:rPr lang="en-US" sz="4000" dirty="0" err="1">
                <a:solidFill>
                  <a:schemeClr val="tx1"/>
                </a:solidFill>
                <a:latin typeface="Arial Rounded MT Bold" panose="020F0704030504030204" pitchFamily="34" charset="0"/>
              </a:rPr>
              <a:t>CoJourner</a:t>
            </a:r>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45F6ED36-6C71-196A-D18E-5ACFEA42585F}"/>
              </a:ext>
            </a:extLst>
          </p:cNvPr>
          <p:cNvPicPr>
            <a:picLocks noChangeAspect="1"/>
          </p:cNvPicPr>
          <p:nvPr/>
        </p:nvPicPr>
        <p:blipFill>
          <a:blip r:embed="rId3"/>
          <a:stretch>
            <a:fillRect/>
          </a:stretch>
        </p:blipFill>
        <p:spPr>
          <a:xfrm>
            <a:off x="54427" y="1047750"/>
            <a:ext cx="9035145" cy="3048000"/>
          </a:xfrm>
          <a:prstGeom prst="rect">
            <a:avLst/>
          </a:prstGeom>
        </p:spPr>
      </p:pic>
    </p:spTree>
    <p:extLst>
      <p:ext uri="{BB962C8B-B14F-4D97-AF65-F5344CB8AC3E}">
        <p14:creationId xmlns:p14="http://schemas.microsoft.com/office/powerpoint/2010/main" val="599274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9E272-970E-1D03-A8D9-BCD64253B57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E9DBE4-E8C2-405B-8E8D-3CF983D19265}"/>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Explorer</a:t>
            </a:r>
            <a:r>
              <a:rPr lang="en-US" sz="4000" dirty="0">
                <a:solidFill>
                  <a:schemeClr val="tx1"/>
                </a:solidFill>
                <a:latin typeface="Arial Rounded MT Bold" panose="020F0704030504030204" pitchFamily="34" charset="0"/>
              </a:rPr>
              <a:t>: We need to discover where they are spiritually. We want to understand they’ve been and where they are, so we can help them come to Messiah. That is the role of the Explorer.  The two main things an explorer does is ask questions and listen. </a:t>
            </a:r>
          </a:p>
        </p:txBody>
      </p:sp>
    </p:spTree>
    <p:extLst>
      <p:ext uri="{BB962C8B-B14F-4D97-AF65-F5344CB8AC3E}">
        <p14:creationId xmlns:p14="http://schemas.microsoft.com/office/powerpoint/2010/main" val="2377633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B1901-F4E3-EDB3-2F80-26FEE0CF4D3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DA2C49-F750-442F-01FD-6D73B47F22B9}"/>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The Guide</a:t>
            </a:r>
          </a:p>
          <a:p>
            <a:pPr algn="l"/>
            <a:r>
              <a:rPr lang="en-US" sz="4000" dirty="0">
                <a:solidFill>
                  <a:schemeClr val="tx1"/>
                </a:solidFill>
                <a:latin typeface="Arial Rounded MT Bold" panose="020F0704030504030204" pitchFamily="34" charset="0"/>
              </a:rPr>
              <a:t>A guide is someone who joins with you on a journey, helping show you the way. A good guide will explain things as you go, helping you understand as they lead you. </a:t>
            </a:r>
          </a:p>
        </p:txBody>
      </p:sp>
    </p:spTree>
    <p:extLst>
      <p:ext uri="{BB962C8B-B14F-4D97-AF65-F5344CB8AC3E}">
        <p14:creationId xmlns:p14="http://schemas.microsoft.com/office/powerpoint/2010/main" val="21362725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4E22F-24DC-5800-4974-83E3BF14B1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51EE1D-9CD8-F503-E09D-268FCCF7F5BC}"/>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u="sng" dirty="0">
                <a:solidFill>
                  <a:srgbClr val="FFFF66"/>
                </a:solidFill>
                <a:latin typeface="Arial Rounded MT Bold" panose="020F0704030504030204" pitchFamily="34" charset="0"/>
              </a:rPr>
              <a:t>The Guide</a:t>
            </a:r>
          </a:p>
          <a:p>
            <a:pPr algn="l"/>
            <a:r>
              <a:rPr lang="en-US" sz="4000" dirty="0">
                <a:solidFill>
                  <a:schemeClr val="tx1"/>
                </a:solidFill>
                <a:latin typeface="Arial Rounded MT Bold" panose="020F0704030504030204" pitchFamily="34" charset="0"/>
              </a:rPr>
              <a:t>That is the essence of being a witness – showing the way to Yeshua, helping someone understand how they may come to Him.  What does a guide use? Their personal experience (often called a testimony or a life story) and the gospel. </a:t>
            </a:r>
          </a:p>
        </p:txBody>
      </p:sp>
    </p:spTree>
    <p:extLst>
      <p:ext uri="{BB962C8B-B14F-4D97-AF65-F5344CB8AC3E}">
        <p14:creationId xmlns:p14="http://schemas.microsoft.com/office/powerpoint/2010/main" val="2751665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BA5D0-3D0C-86E5-AE73-CB0C171C52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C219649-DFE2-4139-2194-D715FBDB8E70}"/>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u="sng" dirty="0">
                <a:solidFill>
                  <a:srgbClr val="FFFF66"/>
                </a:solidFill>
                <a:latin typeface="Arial Rounded MT Bold" panose="020F0704030504030204" pitchFamily="34" charset="0"/>
              </a:rPr>
              <a:t> The Builder</a:t>
            </a:r>
          </a:p>
          <a:p>
            <a:pPr algn="l"/>
            <a:r>
              <a:rPr lang="en-US" sz="4000" dirty="0">
                <a:solidFill>
                  <a:schemeClr val="tx1"/>
                </a:solidFill>
                <a:latin typeface="Arial Rounded MT Bold" panose="020F0704030504030204" pitchFamily="34" charset="0"/>
              </a:rPr>
              <a:t> When a person is on a journey and comes to an obstacle, say a river, what do they need to continue on? [A bridge.]  The same is true spiritually. There are all kinds of issues and obstacles that keep people from coming to Messiah – intellectual issues, emotional baggage, competing desires; etc. </a:t>
            </a:r>
          </a:p>
        </p:txBody>
      </p:sp>
    </p:spTree>
    <p:extLst>
      <p:ext uri="{BB962C8B-B14F-4D97-AF65-F5344CB8AC3E}">
        <p14:creationId xmlns:p14="http://schemas.microsoft.com/office/powerpoint/2010/main" val="35130863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9D3C6-AD61-9DFB-6B25-4452E425F92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D720458-0447-02AD-D0F8-E242CFBD5EBE}"/>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We seek to deal with the issue, that is, we provide a bridge over and beyond the issue so they can continue to move toward Messiah. How? Through prayer and gentle persuasion. </a:t>
            </a:r>
          </a:p>
        </p:txBody>
      </p:sp>
    </p:spTree>
    <p:extLst>
      <p:ext uri="{BB962C8B-B14F-4D97-AF65-F5344CB8AC3E}">
        <p14:creationId xmlns:p14="http://schemas.microsoft.com/office/powerpoint/2010/main" val="23593224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850EA-F13A-CEDC-8089-CD14E41B86F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82337E7-8F2D-1094-647B-554AD2B3B81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Prayer is important because, no matter what the issue is, the enemy (the devil) seeks to use these obstacles as a way of blinding them and keeping them in spiritual bondage. </a:t>
            </a:r>
          </a:p>
        </p:txBody>
      </p:sp>
    </p:spTree>
    <p:extLst>
      <p:ext uri="{BB962C8B-B14F-4D97-AF65-F5344CB8AC3E}">
        <p14:creationId xmlns:p14="http://schemas.microsoft.com/office/powerpoint/2010/main" val="4784520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27406-3B12-94E4-E9E7-B383BAAA2DF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5653771-E718-B7F2-E41A-F24A0FE8FFCD}"/>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Prayer unleashes God’s power. But we also use gentle persuasion—not trying to win an argument, but coming beside them as a friend or </a:t>
            </a:r>
            <a:r>
              <a:rPr lang="en-US" sz="4000" dirty="0" err="1">
                <a:solidFill>
                  <a:schemeClr val="tx1"/>
                </a:solidFill>
                <a:latin typeface="Arial Rounded MT Bold" panose="020F0704030504030204" pitchFamily="34" charset="0"/>
              </a:rPr>
              <a:t>CoJourner</a:t>
            </a:r>
            <a:r>
              <a:rPr lang="en-US" sz="4000" dirty="0">
                <a:solidFill>
                  <a:schemeClr val="tx1"/>
                </a:solidFill>
                <a:latin typeface="Arial Rounded MT Bold" panose="020F0704030504030204" pitchFamily="34" charset="0"/>
              </a:rPr>
              <a:t> and helping them get beyond the issue. </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996088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2C846-8DF7-A41A-1846-F783E3EC8F1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81C2E81-8A66-E3EE-61E2-0B735149A842}"/>
              </a:ext>
            </a:extLst>
          </p:cNvPr>
          <p:cNvSpPr>
            <a:spLocks noGrp="1"/>
          </p:cNvSpPr>
          <p:nvPr>
            <p:ph type="subTitle" idx="1"/>
          </p:nvPr>
        </p:nvSpPr>
        <p:spPr>
          <a:xfrm>
            <a:off x="228600" y="209550"/>
            <a:ext cx="8610600" cy="4800600"/>
          </a:xfrm>
        </p:spPr>
        <p:txBody>
          <a:bodyPr anchor="t">
            <a:normAutofit fontScale="92500"/>
          </a:bodyPr>
          <a:lstStyle/>
          <a:p>
            <a:pPr algn="l"/>
            <a:r>
              <a:rPr lang="en-US" sz="4000" u="sng" dirty="0">
                <a:solidFill>
                  <a:srgbClr val="FFFF66"/>
                </a:solidFill>
                <a:latin typeface="Arial Rounded MT Bold" panose="020F0704030504030204" pitchFamily="34" charset="0"/>
              </a:rPr>
              <a:t>The Mentor</a:t>
            </a:r>
          </a:p>
          <a:p>
            <a:pPr algn="l"/>
            <a:r>
              <a:rPr lang="en-US" sz="4000" dirty="0">
                <a:solidFill>
                  <a:schemeClr val="tx1"/>
                </a:solidFill>
                <a:latin typeface="Arial Rounded MT Bold" panose="020F0704030504030204" pitchFamily="34" charset="0"/>
              </a:rPr>
              <a:t>When a person comes to Messiah, their spiritual journey is not over – rather it is just beginning. Now they need help and encouragement to continue to follow Yeshua. That is the role of the Mentor. The Mentor encourages new believers in their spiritual journey.  </a:t>
            </a:r>
          </a:p>
        </p:txBody>
      </p:sp>
    </p:spTree>
    <p:extLst>
      <p:ext uri="{BB962C8B-B14F-4D97-AF65-F5344CB8AC3E}">
        <p14:creationId xmlns:p14="http://schemas.microsoft.com/office/powerpoint/2010/main" val="4331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E476-48F2-FE70-6EA4-7622B82FCDB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A19E490-6C8D-A0E5-31FE-5BF460014DC9}"/>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Research suggests that skeletal muscle does more than support movement—it also functions as an endocrine organ. During exercise, muscles release signaling molecules known as </a:t>
            </a:r>
            <a:r>
              <a:rPr lang="en-US" sz="4000" u="sng" dirty="0">
                <a:solidFill>
                  <a:srgbClr val="FFFF66"/>
                </a:solidFill>
                <a:latin typeface="Arial Rounded MT Bold" panose="020F0704030504030204" pitchFamily="34" charset="0"/>
              </a:rPr>
              <a:t>myokines</a:t>
            </a:r>
            <a:r>
              <a:rPr lang="en-US" sz="4000" dirty="0">
                <a:solidFill>
                  <a:schemeClr val="tx1"/>
                </a:solidFill>
                <a:latin typeface="Arial Rounded MT Bold" panose="020F0704030504030204" pitchFamily="34" charset="0"/>
              </a:rPr>
              <a:t>, which communicate with the brain and help support areas involved in memory and learning, including the hippocampus.</a:t>
            </a:r>
          </a:p>
        </p:txBody>
      </p:sp>
    </p:spTree>
    <p:extLst>
      <p:ext uri="{BB962C8B-B14F-4D97-AF65-F5344CB8AC3E}">
        <p14:creationId xmlns:p14="http://schemas.microsoft.com/office/powerpoint/2010/main" val="7775785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1B421-EAFF-48BE-486C-8256C21F00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DCF489-1C05-467F-BF1A-C05E7DE188C9}"/>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u="sng" dirty="0">
                <a:solidFill>
                  <a:srgbClr val="FFFF66"/>
                </a:solidFill>
                <a:latin typeface="Arial Rounded MT Bold" panose="020F0704030504030204" pitchFamily="34" charset="0"/>
              </a:rPr>
              <a:t>The Mentor</a:t>
            </a:r>
          </a:p>
          <a:p>
            <a:pPr algn="l"/>
            <a:r>
              <a:rPr lang="en-US" sz="4000" dirty="0">
                <a:solidFill>
                  <a:schemeClr val="tx1"/>
                </a:solidFill>
                <a:latin typeface="Arial Rounded MT Bold" panose="020F0704030504030204" pitchFamily="34" charset="0"/>
              </a:rPr>
              <a:t>The two primary resources for the mentor are the foundational concepts of the Christian life) and relational connections to other believers. The new believer needs to develop significant connections with other believers – believing friends and a community. He also needs grounded in foundational truths for the Christian life.</a:t>
            </a:r>
          </a:p>
        </p:txBody>
      </p:sp>
    </p:spTree>
    <p:extLst>
      <p:ext uri="{BB962C8B-B14F-4D97-AF65-F5344CB8AC3E}">
        <p14:creationId xmlns:p14="http://schemas.microsoft.com/office/powerpoint/2010/main" val="610815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9A471-7E72-5BD4-DA20-CC027F9195B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E125685-6B3C-5DFB-7375-DFDAAC2958F7}"/>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The roles are not chronological, that is, always following the same order like a formula. They do always begin with being an Explorer. But the role you play next depends on what you discover about the other person and their spiritual journey. </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38693741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D7FC3-955B-1DFF-D6FE-6D9490AA2D7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19B50D-7233-EEA2-DA21-8C296A5A9E3F}"/>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More on Explorer</a:t>
            </a:r>
          </a:p>
          <a:p>
            <a:pPr algn="l"/>
            <a:r>
              <a:rPr lang="en-US" sz="4000" dirty="0">
                <a:solidFill>
                  <a:schemeClr val="tx1"/>
                </a:solidFill>
                <a:latin typeface="Arial Rounded MT Bold" panose="020F0704030504030204" pitchFamily="34" charset="0"/>
              </a:rPr>
              <a:t>When you are at a mall and you look on a big map, what do you look for? The big X that tells you that you are here. That helps you figure out where you’ve been and where you want to go.</a:t>
            </a:r>
          </a:p>
        </p:txBody>
      </p:sp>
    </p:spTree>
    <p:extLst>
      <p:ext uri="{BB962C8B-B14F-4D97-AF65-F5344CB8AC3E}">
        <p14:creationId xmlns:p14="http://schemas.microsoft.com/office/powerpoint/2010/main" val="3749940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DBD41-58DB-7401-129E-3003C55A7A4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B703338-B063-7403-1E8B-7BB1F795B850}"/>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Spiritually, we want to help others find the big X in their lives. We want to understand where they’ve been and where they are, so we can help them come to Messiah. That is the role of the Explorer.</a:t>
            </a:r>
          </a:p>
        </p:txBody>
      </p:sp>
    </p:spTree>
    <p:extLst>
      <p:ext uri="{BB962C8B-B14F-4D97-AF65-F5344CB8AC3E}">
        <p14:creationId xmlns:p14="http://schemas.microsoft.com/office/powerpoint/2010/main" val="11315613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3755A-00D3-B1AE-3BC7-A5AE4CDFE28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C97E841-A0E0-42F8-080B-69237B06D615}"/>
              </a:ext>
            </a:extLst>
          </p:cNvPr>
          <p:cNvSpPr>
            <a:spLocks noGrp="1"/>
          </p:cNvSpPr>
          <p:nvPr>
            <p:ph type="subTitle" idx="1"/>
          </p:nvPr>
        </p:nvSpPr>
        <p:spPr>
          <a:xfrm>
            <a:off x="228600" y="209550"/>
            <a:ext cx="8610600" cy="4800600"/>
          </a:xfrm>
        </p:spPr>
        <p:txBody>
          <a:bodyPr anchor="t">
            <a:normAutofit fontScale="92500" lnSpcReduction="10000"/>
          </a:bodyPr>
          <a:lstStyle/>
          <a:p>
            <a:pPr algn="l"/>
            <a:r>
              <a:rPr lang="en-US" sz="4000" u="sng" dirty="0">
                <a:solidFill>
                  <a:srgbClr val="FFFF66"/>
                </a:solidFill>
                <a:latin typeface="Arial Rounded MT Bold" panose="020F0704030504030204" pitchFamily="34" charset="0"/>
              </a:rPr>
              <a:t>Listening</a:t>
            </a:r>
            <a:r>
              <a:rPr lang="en-US" sz="4000" dirty="0">
                <a:solidFill>
                  <a:schemeClr val="tx1"/>
                </a:solidFill>
                <a:latin typeface="Arial Rounded MT Bold" panose="020F0704030504030204" pitchFamily="34" charset="0"/>
              </a:rPr>
              <a:t>: What do you listen for?</a:t>
            </a:r>
          </a:p>
          <a:p>
            <a:pPr algn="l"/>
            <a:r>
              <a:rPr lang="en-US" sz="4000" dirty="0">
                <a:solidFill>
                  <a:schemeClr val="tx1"/>
                </a:solidFill>
                <a:latin typeface="Arial Rounded MT Bold" panose="020F0704030504030204" pitchFamily="34" charset="0"/>
              </a:rPr>
              <a:t>1. A window allows you to see what is on the other side. The closer you get to a window, the more you see.</a:t>
            </a:r>
          </a:p>
          <a:p>
            <a:pPr algn="l"/>
            <a:r>
              <a:rPr lang="en-US" sz="4000" dirty="0">
                <a:solidFill>
                  <a:schemeClr val="tx1"/>
                </a:solidFill>
                <a:latin typeface="Arial Rounded MT Bold" panose="020F0704030504030204" pitchFamily="34" charset="0"/>
              </a:rPr>
              <a:t>2. The simplest way to see below the surface is to ask, “How are you?” and mean it. When people sense you are genuinely interested, many will openly share.</a:t>
            </a:r>
          </a:p>
        </p:txBody>
      </p:sp>
    </p:spTree>
    <p:extLst>
      <p:ext uri="{BB962C8B-B14F-4D97-AF65-F5344CB8AC3E}">
        <p14:creationId xmlns:p14="http://schemas.microsoft.com/office/powerpoint/2010/main" val="37862656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9A509-72C6-D60A-C32A-F5BF501ACDA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4B32E97-C073-7A42-8C4E-01EF6B467F51}"/>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u="sng" dirty="0">
                <a:solidFill>
                  <a:srgbClr val="FFFF66"/>
                </a:solidFill>
                <a:latin typeface="Arial Rounded MT Bold" panose="020F0704030504030204" pitchFamily="34" charset="0"/>
              </a:rPr>
              <a:t>Listening</a:t>
            </a:r>
            <a:r>
              <a:rPr lang="en-US" sz="4000" dirty="0">
                <a:solidFill>
                  <a:schemeClr val="tx1"/>
                </a:solidFill>
                <a:latin typeface="Arial Rounded MT Bold" panose="020F0704030504030204" pitchFamily="34" charset="0"/>
              </a:rPr>
              <a:t>: What do you listen for?</a:t>
            </a:r>
          </a:p>
          <a:p>
            <a:pPr algn="l"/>
            <a:r>
              <a:rPr lang="en-US" sz="4000" dirty="0">
                <a:solidFill>
                  <a:schemeClr val="tx1"/>
                </a:solidFill>
                <a:latin typeface="Arial Rounded MT Bold" panose="020F0704030504030204" pitchFamily="34" charset="0"/>
              </a:rPr>
              <a:t>Unmet Needs</a:t>
            </a:r>
          </a:p>
          <a:p>
            <a:pPr algn="l"/>
            <a:r>
              <a:rPr lang="en-US" sz="4000" dirty="0">
                <a:solidFill>
                  <a:schemeClr val="tx1"/>
                </a:solidFill>
                <a:latin typeface="Arial Rounded MT Bold" panose="020F0704030504030204" pitchFamily="34" charset="0"/>
              </a:rPr>
              <a:t>1. Life usually does not work well apart from God’s design. So you can be assured that any one who is not following Messiah usually has significant unmet needs in their lives.</a:t>
            </a:r>
          </a:p>
          <a:p>
            <a:pPr algn="l"/>
            <a:r>
              <a:rPr lang="en-US" sz="4000" dirty="0">
                <a:solidFill>
                  <a:schemeClr val="tx1"/>
                </a:solidFill>
                <a:latin typeface="Arial Rounded MT Bold" panose="020F0704030504030204" pitchFamily="34" charset="0"/>
              </a:rPr>
              <a:t>2. In fact, we have plenty of needs of our own as believers – which gives us more common ground.</a:t>
            </a:r>
          </a:p>
        </p:txBody>
      </p:sp>
    </p:spTree>
    <p:extLst>
      <p:ext uri="{BB962C8B-B14F-4D97-AF65-F5344CB8AC3E}">
        <p14:creationId xmlns:p14="http://schemas.microsoft.com/office/powerpoint/2010/main" val="20977312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055F6-BFE9-CEF5-6386-AC3472DD680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9119DD-87C8-FB70-A159-65F5E4486B93}"/>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u="sng" dirty="0">
                <a:solidFill>
                  <a:srgbClr val="FFFF66"/>
                </a:solidFill>
                <a:latin typeface="Arial Rounded MT Bold" panose="020F0704030504030204" pitchFamily="34" charset="0"/>
              </a:rPr>
              <a:t>Listening</a:t>
            </a:r>
            <a:r>
              <a:rPr lang="en-US" sz="4000" dirty="0">
                <a:solidFill>
                  <a:schemeClr val="tx1"/>
                </a:solidFill>
                <a:latin typeface="Arial Rounded MT Bold" panose="020F0704030504030204" pitchFamily="34" charset="0"/>
              </a:rPr>
              <a:t>: What do you listen for?</a:t>
            </a:r>
          </a:p>
          <a:p>
            <a:pPr algn="l"/>
            <a:r>
              <a:rPr lang="en-US" sz="4000" dirty="0">
                <a:solidFill>
                  <a:schemeClr val="tx1"/>
                </a:solidFill>
                <a:latin typeface="Arial Rounded MT Bold" panose="020F0704030504030204" pitchFamily="34" charset="0"/>
              </a:rPr>
              <a:t>Unmet Needs</a:t>
            </a:r>
          </a:p>
          <a:p>
            <a:pPr algn="l"/>
            <a:r>
              <a:rPr lang="en-US" sz="4000" dirty="0">
                <a:solidFill>
                  <a:schemeClr val="tx1"/>
                </a:solidFill>
                <a:latin typeface="Arial Rounded MT Bold" panose="020F0704030504030204" pitchFamily="34" charset="0"/>
              </a:rPr>
              <a:t>3. The message of Messiah isn’t the “cure-all” for all problems—i.e. “Believe in Yeshua, and your problem will go away”. But the message  fundamentally changes our experience and approach to the issues.</a:t>
            </a:r>
          </a:p>
        </p:txBody>
      </p:sp>
    </p:spTree>
    <p:extLst>
      <p:ext uri="{BB962C8B-B14F-4D97-AF65-F5344CB8AC3E}">
        <p14:creationId xmlns:p14="http://schemas.microsoft.com/office/powerpoint/2010/main" val="23695981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A4EF6-2122-4079-3539-74958940361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9B6A4D4-DE66-A508-A1B3-4A865AC77957}"/>
              </a:ext>
            </a:extLst>
          </p:cNvPr>
          <p:cNvSpPr>
            <a:spLocks noGrp="1"/>
          </p:cNvSpPr>
          <p:nvPr>
            <p:ph type="subTitle" idx="1"/>
          </p:nvPr>
        </p:nvSpPr>
        <p:spPr>
          <a:xfrm>
            <a:off x="228600" y="209550"/>
            <a:ext cx="8610600" cy="4800600"/>
          </a:xfrm>
        </p:spPr>
        <p:txBody>
          <a:bodyPr anchor="t">
            <a:normAutofit/>
          </a:bodyPr>
          <a:lstStyle/>
          <a:p>
            <a:pPr algn="l"/>
            <a:r>
              <a:rPr lang="en-US" sz="4000" u="sng" dirty="0">
                <a:solidFill>
                  <a:srgbClr val="FFFF66"/>
                </a:solidFill>
                <a:latin typeface="Arial Rounded MT Bold" panose="020F0704030504030204" pitchFamily="34" charset="0"/>
              </a:rPr>
              <a:t>Listening</a:t>
            </a:r>
            <a:r>
              <a:rPr lang="en-US" sz="4000" dirty="0">
                <a:solidFill>
                  <a:schemeClr val="tx1"/>
                </a:solidFill>
                <a:latin typeface="Arial Rounded MT Bold" panose="020F0704030504030204" pitchFamily="34" charset="0"/>
              </a:rPr>
              <a:t>: What do you listen for?</a:t>
            </a:r>
          </a:p>
          <a:p>
            <a:pPr algn="l"/>
            <a:r>
              <a:rPr lang="en-US" sz="4000" dirty="0">
                <a:solidFill>
                  <a:schemeClr val="tx1"/>
                </a:solidFill>
                <a:latin typeface="Arial Rounded MT Bold" panose="020F0704030504030204" pitchFamily="34" charset="0"/>
              </a:rPr>
              <a:t>Traces of the Spirit</a:t>
            </a:r>
          </a:p>
          <a:p>
            <a:pPr algn="l"/>
            <a:r>
              <a:rPr lang="en-US" sz="4000" dirty="0">
                <a:solidFill>
                  <a:schemeClr val="tx1"/>
                </a:solidFill>
                <a:latin typeface="Arial Rounded MT Bold" panose="020F0704030504030204" pitchFamily="34" charset="0"/>
              </a:rPr>
              <a:t>What is most exciting is when you discover how God is already at work in someone’s life –</a:t>
            </a:r>
          </a:p>
          <a:p>
            <a:pPr algn="l"/>
            <a:r>
              <a:rPr lang="en-US" sz="4000" dirty="0">
                <a:solidFill>
                  <a:schemeClr val="tx1"/>
                </a:solidFill>
                <a:latin typeface="Arial Rounded MT Bold" panose="020F0704030504030204" pitchFamily="34" charset="0"/>
              </a:rPr>
              <a:t>preparing the way, drawing the person to himself.</a:t>
            </a:r>
          </a:p>
        </p:txBody>
      </p:sp>
    </p:spTree>
    <p:extLst>
      <p:ext uri="{BB962C8B-B14F-4D97-AF65-F5344CB8AC3E}">
        <p14:creationId xmlns:p14="http://schemas.microsoft.com/office/powerpoint/2010/main" val="20347901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26821-DB92-F5CB-9FFC-EE65804AD1B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8BFF2C2-C6A1-6A5D-276E-ED067E6683AB}"/>
              </a:ext>
            </a:extLst>
          </p:cNvPr>
          <p:cNvSpPr>
            <a:spLocks noGrp="1"/>
          </p:cNvSpPr>
          <p:nvPr>
            <p:ph type="subTitle" idx="1"/>
          </p:nvPr>
        </p:nvSpPr>
        <p:spPr>
          <a:xfrm>
            <a:off x="228600" y="209550"/>
            <a:ext cx="8610600" cy="4800600"/>
          </a:xfrm>
        </p:spPr>
        <p:txBody>
          <a:bodyPr anchor="t">
            <a:normAutofit fontScale="92500"/>
          </a:bodyPr>
          <a:lstStyle/>
          <a:p>
            <a:pPr algn="l"/>
            <a:r>
              <a:rPr lang="en-US" sz="4000" dirty="0">
                <a:solidFill>
                  <a:schemeClr val="tx1"/>
                </a:solidFill>
                <a:latin typeface="Arial Rounded MT Bold" panose="020F0704030504030204" pitchFamily="34" charset="0"/>
              </a:rPr>
              <a:t>Spiritual Mapping</a:t>
            </a:r>
          </a:p>
          <a:p>
            <a:pPr algn="l"/>
            <a:r>
              <a:rPr lang="en-US" sz="4000" dirty="0">
                <a:solidFill>
                  <a:schemeClr val="tx1"/>
                </a:solidFill>
                <a:latin typeface="Arial Rounded MT Bold" panose="020F0704030504030204" pitchFamily="34" charset="0"/>
              </a:rPr>
              <a:t>Examples of questions can include:</a:t>
            </a:r>
          </a:p>
          <a:p>
            <a:pPr algn="l"/>
            <a:r>
              <a:rPr lang="en-US" sz="4000" dirty="0">
                <a:solidFill>
                  <a:schemeClr val="tx1"/>
                </a:solidFill>
                <a:latin typeface="Arial Rounded MT Bold" panose="020F0704030504030204" pitchFamily="34" charset="0"/>
              </a:rPr>
              <a:t>The Past Experiences: Where you’ve been</a:t>
            </a:r>
          </a:p>
          <a:p>
            <a:pPr marL="346075" indent="-346075" algn="l">
              <a:buFont typeface="+mj-lt"/>
              <a:buAutoNum type="arabicPeriod"/>
            </a:pPr>
            <a:r>
              <a:rPr lang="en-US" sz="4000" dirty="0">
                <a:solidFill>
                  <a:schemeClr val="tx1"/>
                </a:solidFill>
                <a:latin typeface="Arial Rounded MT Bold" panose="020F0704030504030204" pitchFamily="34" charset="0"/>
              </a:rPr>
              <a:t>What was your religious  background as a child?</a:t>
            </a:r>
          </a:p>
          <a:p>
            <a:pPr marL="346075" indent="-346075" algn="l">
              <a:buFont typeface="+mj-lt"/>
              <a:buAutoNum type="arabicPeriod"/>
            </a:pPr>
            <a:r>
              <a:rPr lang="en-US" sz="4000" dirty="0">
                <a:solidFill>
                  <a:schemeClr val="tx1"/>
                </a:solidFill>
                <a:latin typeface="Arial Rounded MT Bold" panose="020F0704030504030204" pitchFamily="34" charset="0"/>
              </a:rPr>
              <a:t>What have you tried in your spiritual journey since?</a:t>
            </a:r>
          </a:p>
        </p:txBody>
      </p:sp>
    </p:spTree>
    <p:extLst>
      <p:ext uri="{BB962C8B-B14F-4D97-AF65-F5344CB8AC3E}">
        <p14:creationId xmlns:p14="http://schemas.microsoft.com/office/powerpoint/2010/main" val="17332335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65733-9CD0-F3B0-8D05-5F5BCA61078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27EE89B-2CD5-D4B1-5227-B693B84A611F}"/>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Spiritual Mapping</a:t>
            </a:r>
          </a:p>
          <a:p>
            <a:pPr algn="l"/>
            <a:r>
              <a:rPr lang="en-US" sz="4000" dirty="0">
                <a:solidFill>
                  <a:schemeClr val="tx1"/>
                </a:solidFill>
                <a:latin typeface="Arial Rounded MT Bold" panose="020F0704030504030204" pitchFamily="34" charset="0"/>
              </a:rPr>
              <a:t>Present Attitudes: Where you are</a:t>
            </a:r>
          </a:p>
          <a:p>
            <a:pPr marL="231775" indent="-231775" algn="l">
              <a:buFont typeface="+mj-lt"/>
              <a:buAutoNum type="arabicPeriod"/>
            </a:pPr>
            <a:r>
              <a:rPr lang="en-US" sz="4000" dirty="0">
                <a:solidFill>
                  <a:schemeClr val="tx1"/>
                </a:solidFill>
                <a:latin typeface="Arial Rounded MT Bold" panose="020F0704030504030204" pitchFamily="34" charset="0"/>
              </a:rPr>
              <a:t>How has your search left you feeling?</a:t>
            </a:r>
          </a:p>
          <a:p>
            <a:pPr marL="231775" indent="-231775" algn="l">
              <a:buFont typeface="+mj-lt"/>
              <a:buAutoNum type="arabicPeriod"/>
            </a:pPr>
            <a:r>
              <a:rPr lang="en-US" sz="4000" dirty="0">
                <a:solidFill>
                  <a:schemeClr val="tx1"/>
                </a:solidFill>
                <a:latin typeface="Arial Rounded MT Bold" panose="020F0704030504030204" pitchFamily="34" charset="0"/>
              </a:rPr>
              <a:t>Currently how important is the spiritual area of life to you personally?</a:t>
            </a:r>
          </a:p>
        </p:txBody>
      </p:sp>
    </p:spTree>
    <p:extLst>
      <p:ext uri="{BB962C8B-B14F-4D97-AF65-F5344CB8AC3E}">
        <p14:creationId xmlns:p14="http://schemas.microsoft.com/office/powerpoint/2010/main" val="414831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EA5DA-3CCB-90E7-8F28-E3236E68F55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460902-BD80-F8DE-8DDC-A2E96A31214C}"/>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As muscle mass declines, these beneficial effects may diminish, potentially increasing the risk of cognitive decline. This is one reason why regular physical activity is considered important not only for maintaining muscle strength, but also for preserving brain health.</a:t>
            </a:r>
          </a:p>
        </p:txBody>
      </p:sp>
    </p:spTree>
    <p:extLst>
      <p:ext uri="{BB962C8B-B14F-4D97-AF65-F5344CB8AC3E}">
        <p14:creationId xmlns:p14="http://schemas.microsoft.com/office/powerpoint/2010/main" val="40826983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7DD03-DE9C-6B4B-BC6A-284B3843800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9DACF8-DC15-D688-E948-73FD66C5744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Spiritual Mapping</a:t>
            </a:r>
          </a:p>
          <a:p>
            <a:pPr algn="l"/>
            <a:r>
              <a:rPr lang="en-US" sz="4000" dirty="0">
                <a:solidFill>
                  <a:schemeClr val="tx1"/>
                </a:solidFill>
                <a:latin typeface="Arial Rounded MT Bold" panose="020F0704030504030204" pitchFamily="34" charset="0"/>
              </a:rPr>
              <a:t>Future Direction: Where you’re going</a:t>
            </a:r>
          </a:p>
          <a:p>
            <a:pPr marL="231775" indent="-231775" algn="l">
              <a:buFont typeface="+mj-lt"/>
              <a:buAutoNum type="arabicPeriod"/>
            </a:pPr>
            <a:r>
              <a:rPr lang="en-US" sz="4000" dirty="0">
                <a:solidFill>
                  <a:schemeClr val="tx1"/>
                </a:solidFill>
                <a:latin typeface="Arial Rounded MT Bold" panose="020F0704030504030204" pitchFamily="34" charset="0"/>
              </a:rPr>
              <a:t>Do you think you are moving toward God, away from God, or staying about the same?</a:t>
            </a:r>
          </a:p>
          <a:p>
            <a:pPr marL="231775" indent="-231775" algn="l">
              <a:buFont typeface="+mj-lt"/>
              <a:buAutoNum type="arabicPeriod"/>
            </a:pPr>
            <a:r>
              <a:rPr lang="en-US" sz="4000" dirty="0">
                <a:solidFill>
                  <a:schemeClr val="tx1"/>
                </a:solidFill>
                <a:latin typeface="Arial Rounded MT Bold" panose="020F0704030504030204" pitchFamily="34" charset="0"/>
              </a:rPr>
              <a:t>How would you rate your desire to know God personally?</a:t>
            </a:r>
          </a:p>
        </p:txBody>
      </p:sp>
    </p:spTree>
    <p:extLst>
      <p:ext uri="{BB962C8B-B14F-4D97-AF65-F5344CB8AC3E}">
        <p14:creationId xmlns:p14="http://schemas.microsoft.com/office/powerpoint/2010/main" val="2171097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B31B7-C727-64CE-14B6-94A9B28FA66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9F2F9C-5117-F517-33D6-6858E4E96457}"/>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Our Opportunity this week</a:t>
            </a:r>
          </a:p>
        </p:txBody>
      </p:sp>
    </p:spTree>
    <p:extLst>
      <p:ext uri="{BB962C8B-B14F-4D97-AF65-F5344CB8AC3E}">
        <p14:creationId xmlns:p14="http://schemas.microsoft.com/office/powerpoint/2010/main" val="31114637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EEC5-68DA-E526-8440-2A2F185CD8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865702-FF5D-7B79-2EA6-7C6475CFE59C}"/>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245A7D15-1A3A-28A1-67D3-7CBB918AF525}"/>
              </a:ext>
            </a:extLst>
          </p:cNvPr>
          <p:cNvPicPr>
            <a:picLocks noChangeAspect="1"/>
          </p:cNvPicPr>
          <p:nvPr/>
        </p:nvPicPr>
        <p:blipFill>
          <a:blip r:embed="rId3"/>
          <a:stretch>
            <a:fillRect/>
          </a:stretch>
        </p:blipFill>
        <p:spPr>
          <a:xfrm>
            <a:off x="0" y="285750"/>
            <a:ext cx="9144000" cy="3959087"/>
          </a:xfrm>
          <a:prstGeom prst="rect">
            <a:avLst/>
          </a:prstGeom>
        </p:spPr>
      </p:pic>
    </p:spTree>
    <p:extLst>
      <p:ext uri="{BB962C8B-B14F-4D97-AF65-F5344CB8AC3E}">
        <p14:creationId xmlns:p14="http://schemas.microsoft.com/office/powerpoint/2010/main" val="34104610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BEEC5-68DA-E526-8440-2A2F185CD8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6865702-FF5D-7B79-2EA6-7C6475CFE59C}"/>
              </a:ext>
            </a:extLst>
          </p:cNvPr>
          <p:cNvSpPr>
            <a:spLocks noGrp="1"/>
          </p:cNvSpPr>
          <p:nvPr>
            <p:ph type="subTitle" idx="1"/>
          </p:nvPr>
        </p:nvSpPr>
        <p:spPr>
          <a:xfrm>
            <a:off x="266700" y="1714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5" name="Picture 4">
            <a:extLst>
              <a:ext uri="{FF2B5EF4-FFF2-40B4-BE49-F238E27FC236}">
                <a16:creationId xmlns:a16="http://schemas.microsoft.com/office/drawing/2014/main" id="{9944BF91-5890-98D5-BA1B-C5A209225ED7}"/>
              </a:ext>
            </a:extLst>
          </p:cNvPr>
          <p:cNvPicPr>
            <a:picLocks noChangeAspect="1"/>
          </p:cNvPicPr>
          <p:nvPr/>
        </p:nvPicPr>
        <p:blipFill>
          <a:blip r:embed="rId3"/>
          <a:stretch>
            <a:fillRect/>
          </a:stretch>
        </p:blipFill>
        <p:spPr>
          <a:xfrm>
            <a:off x="838200" y="57247"/>
            <a:ext cx="7391400" cy="4977690"/>
          </a:xfrm>
          <a:prstGeom prst="rect">
            <a:avLst/>
          </a:prstGeom>
        </p:spPr>
      </p:pic>
    </p:spTree>
    <p:extLst>
      <p:ext uri="{BB962C8B-B14F-4D97-AF65-F5344CB8AC3E}">
        <p14:creationId xmlns:p14="http://schemas.microsoft.com/office/powerpoint/2010/main" val="328272509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0DCA4-9B4B-51B9-4F46-131621FACD0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10611C2-47A2-5A93-0F3C-4CF373C80994}"/>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You’re Invited: World Cup Watch Party!</a:t>
            </a:r>
          </a:p>
          <a:p>
            <a:pPr algn="l"/>
            <a:r>
              <a:rPr lang="en-US" sz="4000" dirty="0">
                <a:solidFill>
                  <a:schemeClr val="tx1"/>
                </a:solidFill>
                <a:latin typeface="Arial Rounded MT Bold" panose="020F0704030504030204" pitchFamily="34" charset="0"/>
              </a:rPr>
              <a:t>Come join us for a relaxed evening of soccer, food, and fellowship at a World Cup Watch Party on Tuesday, June 16, at Or HaOlam Messianic Synagogue.</a:t>
            </a:r>
          </a:p>
          <a:p>
            <a:pPr algn="l"/>
            <a:r>
              <a:rPr lang="en-US" sz="4000" dirty="0">
                <a:solidFill>
                  <a:schemeClr val="tx1"/>
                </a:solidFill>
                <a:latin typeface="Arial Rounded MT Bold" panose="020F0704030504030204" pitchFamily="34" charset="0"/>
              </a:rPr>
              <a:t>The party will begin around 7:30 PM, and the game is expected to start at 8:00 PM.</a:t>
            </a:r>
          </a:p>
        </p:txBody>
      </p:sp>
    </p:spTree>
    <p:extLst>
      <p:ext uri="{BB962C8B-B14F-4D97-AF65-F5344CB8AC3E}">
        <p14:creationId xmlns:p14="http://schemas.microsoft.com/office/powerpoint/2010/main" val="4684243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0F421-EBF5-25D1-B554-E37486A8529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52BE3CD-8462-3E70-D7AD-F4CF4F8CC234}"/>
              </a:ext>
            </a:extLst>
          </p:cNvPr>
          <p:cNvSpPr>
            <a:spLocks noGrp="1"/>
          </p:cNvSpPr>
          <p:nvPr>
            <p:ph type="subTitle" idx="1"/>
          </p:nvPr>
        </p:nvSpPr>
        <p:spPr>
          <a:xfrm>
            <a:off x="228600" y="209550"/>
            <a:ext cx="8610600" cy="4800600"/>
          </a:xfrm>
        </p:spPr>
        <p:txBody>
          <a:bodyPr anchor="t">
            <a:normAutofit fontScale="85000" lnSpcReduction="10000"/>
          </a:bodyPr>
          <a:lstStyle/>
          <a:p>
            <a:pPr algn="l"/>
            <a:r>
              <a:rPr lang="en-US" sz="4000" dirty="0">
                <a:solidFill>
                  <a:schemeClr val="tx1"/>
                </a:solidFill>
                <a:latin typeface="Arial Rounded MT Bold" panose="020F0704030504030204" pitchFamily="34" charset="0"/>
              </a:rPr>
              <a:t>Dress casually and comfortably — whatever you would normally wear to an indoor sporting event is just right.</a:t>
            </a:r>
          </a:p>
          <a:p>
            <a:pPr algn="l"/>
            <a:r>
              <a:rPr lang="en-US" sz="4000" dirty="0">
                <a:solidFill>
                  <a:schemeClr val="tx1"/>
                </a:solidFill>
                <a:latin typeface="Arial Rounded MT Bold" panose="020F0704030504030204" pitchFamily="34" charset="0"/>
              </a:rPr>
              <a:t>If you’d like, bring a biblically kosher food item to share — no pork or shellfish, please. Foods inspired by the countries playing would be a fun addition, too. If you’re not able to bring anything, no problem at all. Just come and enjoy the game with us.</a:t>
            </a:r>
          </a:p>
        </p:txBody>
      </p:sp>
    </p:spTree>
    <p:extLst>
      <p:ext uri="{BB962C8B-B14F-4D97-AF65-F5344CB8AC3E}">
        <p14:creationId xmlns:p14="http://schemas.microsoft.com/office/powerpoint/2010/main" val="15705051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68A50-E9B1-014B-B252-CD9C6344EE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E32C6B0-D4F3-9D61-67E5-032529E59494}"/>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Bring your friends, wear your team colors, and join us for an unforgettable night as we gather around the global game together.</a:t>
            </a:r>
          </a:p>
          <a:p>
            <a:pPr algn="l"/>
            <a:r>
              <a:rPr lang="en-US" sz="4000" dirty="0">
                <a:solidFill>
                  <a:schemeClr val="tx1"/>
                </a:solidFill>
                <a:latin typeface="Arial Rounded MT Bold" panose="020F0704030504030204" pitchFamily="34" charset="0"/>
              </a:rPr>
              <a:t>Everyone is welcome. We’d love to have you there!</a:t>
            </a:r>
          </a:p>
        </p:txBody>
      </p:sp>
    </p:spTree>
    <p:extLst>
      <p:ext uri="{BB962C8B-B14F-4D97-AF65-F5344CB8AC3E}">
        <p14:creationId xmlns:p14="http://schemas.microsoft.com/office/powerpoint/2010/main" val="30468138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D9F66-AE7E-210F-4217-C1EC9E01E5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C44017D-9EE7-BF4F-35A4-0A039B02F852}"/>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We don’t know if there will be a flood or a flub.  No one from the neighborhood came to our Super Bowl watch parties.</a:t>
            </a:r>
          </a:p>
          <a:p>
            <a:pPr algn="l"/>
            <a:r>
              <a:rPr lang="en-US" sz="4000" dirty="0">
                <a:solidFill>
                  <a:schemeClr val="tx1"/>
                </a:solidFill>
                <a:latin typeface="Arial Rounded MT Bold" panose="020F0704030504030204" pitchFamily="34" charset="0"/>
              </a:rPr>
              <a:t>But this may be different.</a:t>
            </a:r>
          </a:p>
        </p:txBody>
      </p:sp>
    </p:spTree>
    <p:extLst>
      <p:ext uri="{BB962C8B-B14F-4D97-AF65-F5344CB8AC3E}">
        <p14:creationId xmlns:p14="http://schemas.microsoft.com/office/powerpoint/2010/main" val="392155657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3B1D6-5497-7042-130F-3798ED5D7E9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7105EFA-A900-BBC4-838E-0FC992D9E4E0}"/>
              </a:ext>
            </a:extLst>
          </p:cNvPr>
          <p:cNvSpPr>
            <a:spLocks noGrp="1"/>
          </p:cNvSpPr>
          <p:nvPr>
            <p:ph type="subTitle" idx="1"/>
          </p:nvPr>
        </p:nvSpPr>
        <p:spPr>
          <a:xfrm>
            <a:off x="228600" y="209550"/>
            <a:ext cx="1471519" cy="4800600"/>
          </a:xfrm>
        </p:spPr>
        <p:txBody>
          <a:bodyPr anchor="t">
            <a:normAutofit/>
          </a:bodyPr>
          <a:lstStyle/>
          <a:p>
            <a:pPr algn="l"/>
            <a:r>
              <a:rPr lang="en-US" sz="4000" dirty="0">
                <a:solidFill>
                  <a:schemeClr val="tx1"/>
                </a:solidFill>
                <a:latin typeface="Arial Rounded MT Bold" panose="020F0704030504030204" pitchFamily="34" charset="0"/>
              </a:rPr>
              <a:t>Solu</a:t>
            </a:r>
          </a:p>
          <a:p>
            <a:pPr algn="l"/>
            <a:r>
              <a:rPr lang="en-US" sz="4000" dirty="0">
                <a:solidFill>
                  <a:schemeClr val="tx1"/>
                </a:solidFill>
                <a:latin typeface="Arial Rounded MT Bold" panose="020F0704030504030204" pitchFamily="34" charset="0"/>
              </a:rPr>
              <a:t>Site</a:t>
            </a:r>
          </a:p>
          <a:p>
            <a:pPr algn="l"/>
            <a:r>
              <a:rPr lang="en-US" sz="4000" dirty="0">
                <a:solidFill>
                  <a:schemeClr val="tx1"/>
                </a:solidFill>
                <a:latin typeface="Arial Rounded MT Bold" panose="020F0704030504030204" pitchFamily="34" charset="0"/>
              </a:rPr>
              <a:t>Map </a:t>
            </a:r>
          </a:p>
          <a:p>
            <a:pPr algn="l"/>
            <a:r>
              <a:rPr lang="en-US" sz="4000" dirty="0">
                <a:solidFill>
                  <a:schemeClr val="tx1"/>
                </a:solidFill>
                <a:latin typeface="Arial Rounded MT Bold" panose="020F0704030504030204" pitchFamily="34" charset="0"/>
              </a:rPr>
              <a:t>June 21 </a:t>
            </a:r>
          </a:p>
        </p:txBody>
      </p:sp>
      <p:pic>
        <p:nvPicPr>
          <p:cNvPr id="6" name="Picture 5">
            <a:extLst>
              <a:ext uri="{FF2B5EF4-FFF2-40B4-BE49-F238E27FC236}">
                <a16:creationId xmlns:a16="http://schemas.microsoft.com/office/drawing/2014/main" id="{09338B7C-76EA-CDA5-40B7-EA675A29CA55}"/>
              </a:ext>
            </a:extLst>
          </p:cNvPr>
          <p:cNvPicPr>
            <a:picLocks noChangeAspect="1"/>
          </p:cNvPicPr>
          <p:nvPr/>
        </p:nvPicPr>
        <p:blipFill>
          <a:blip r:embed="rId3"/>
          <a:stretch>
            <a:fillRect/>
          </a:stretch>
        </p:blipFill>
        <p:spPr>
          <a:xfrm>
            <a:off x="1700119" y="0"/>
            <a:ext cx="7413401" cy="5143500"/>
          </a:xfrm>
          <a:prstGeom prst="rect">
            <a:avLst/>
          </a:prstGeom>
        </p:spPr>
      </p:pic>
    </p:spTree>
    <p:extLst>
      <p:ext uri="{BB962C8B-B14F-4D97-AF65-F5344CB8AC3E}">
        <p14:creationId xmlns:p14="http://schemas.microsoft.com/office/powerpoint/2010/main" val="37201641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DB881-3CB8-B750-B795-5B6442153ED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592413-7B49-BA3A-C6DC-8FFBC691D39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4FBBF8C-C9F4-421B-5809-87FBF53EF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08826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DF503-7C72-6951-ECD0-663F17456F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1C00C04-BE77-6F07-F193-13C6A15D03CC}"/>
              </a:ext>
            </a:extLst>
          </p:cNvPr>
          <p:cNvSpPr>
            <a:spLocks noGrp="1"/>
          </p:cNvSpPr>
          <p:nvPr>
            <p:ph type="subTitle" idx="1"/>
          </p:nvPr>
        </p:nvSpPr>
        <p:spPr>
          <a:xfrm>
            <a:off x="228600" y="209550"/>
            <a:ext cx="8610600" cy="4800600"/>
          </a:xfrm>
        </p:spPr>
        <p:txBody>
          <a:bodyPr anchor="t">
            <a:normAutofit lnSpcReduction="10000"/>
          </a:bodyPr>
          <a:lstStyle/>
          <a:p>
            <a:pPr algn="l"/>
            <a:r>
              <a:rPr lang="en-US" sz="4000" u="sng" dirty="0">
                <a:solidFill>
                  <a:srgbClr val="FFFF66"/>
                </a:solidFill>
                <a:latin typeface="Arial Rounded MT Bold" panose="020F0704030504030204" pitchFamily="34" charset="0"/>
              </a:rPr>
              <a:t>Try Dancing</a:t>
            </a:r>
            <a:r>
              <a:rPr lang="en-US" sz="4000" dirty="0">
                <a:solidFill>
                  <a:schemeClr val="tx1"/>
                </a:solidFill>
                <a:latin typeface="Arial Rounded MT Bold" panose="020F0704030504030204" pitchFamily="34" charset="0"/>
              </a:rPr>
              <a:t>: Dancing is a highly recommended brain-boosting exercise. It involves physical activity, as well as practice in memorizing steps, training hand-eye coordination, and increasing social interaction, all of which are beneficial for stimulating brain function.</a:t>
            </a:r>
          </a:p>
        </p:txBody>
      </p:sp>
    </p:spTree>
    <p:extLst>
      <p:ext uri="{BB962C8B-B14F-4D97-AF65-F5344CB8AC3E}">
        <p14:creationId xmlns:p14="http://schemas.microsoft.com/office/powerpoint/2010/main" val="356387913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6BD05-62F0-2B1D-21E3-631F6C2E9B7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99A783-3118-705C-D110-FBE54A07D6C6}"/>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AF0F9CF-3AA2-D9D5-30ED-2D9A7CBEC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44BF6321-D804-5A87-DD8B-C232D1EF1A02}"/>
              </a:ext>
            </a:extLst>
          </p:cNvPr>
          <p:cNvSpPr txBox="1"/>
          <p:nvPr/>
        </p:nvSpPr>
        <p:spPr>
          <a:xfrm>
            <a:off x="228600" y="160020"/>
            <a:ext cx="7948138" cy="3785652"/>
          </a:xfrm>
          <a:prstGeom prst="rect">
            <a:avLst/>
          </a:prstGeom>
          <a:noFill/>
        </p:spPr>
        <p:txBody>
          <a:bodyPr wrap="none" rtlCol="0">
            <a:spAutoFit/>
          </a:bodyPr>
          <a:lstStyle/>
          <a:p>
            <a:pPr algn="l"/>
            <a:r>
              <a:rPr lang="en-US" u="sng" dirty="0">
                <a:solidFill>
                  <a:srgbClr val="FFFF66"/>
                </a:solidFill>
              </a:rPr>
              <a:t>Cojourner: Bind up the </a:t>
            </a:r>
          </a:p>
          <a:p>
            <a:pPr algn="l"/>
            <a:r>
              <a:rPr lang="en-US" u="sng" dirty="0">
                <a:solidFill>
                  <a:srgbClr val="FFFF66"/>
                </a:solidFill>
              </a:rPr>
              <a:t>Brokenhearted, Yesh/Is 61.1</a:t>
            </a:r>
          </a:p>
          <a:p>
            <a:pPr marL="461963" indent="-461963" algn="l">
              <a:buFont typeface="+mj-lt"/>
              <a:buAutoNum type="arabicPeriod"/>
            </a:pPr>
            <a:r>
              <a:rPr lang="en-US" dirty="0">
                <a:solidFill>
                  <a:schemeClr val="tx1"/>
                </a:solidFill>
              </a:rPr>
              <a:t>Scriptures on sharing Yeshua</a:t>
            </a:r>
          </a:p>
          <a:p>
            <a:pPr marL="461963" indent="-461963" algn="l">
              <a:buFont typeface="+mj-lt"/>
              <a:buAutoNum type="arabicPeriod"/>
            </a:pPr>
            <a:r>
              <a:rPr lang="en-US" dirty="0">
                <a:solidFill>
                  <a:schemeClr val="tx1"/>
                </a:solidFill>
              </a:rPr>
              <a:t>Intimidation</a:t>
            </a:r>
          </a:p>
          <a:p>
            <a:pPr marL="461963" indent="-461963" algn="l">
              <a:buFont typeface="+mj-lt"/>
              <a:buAutoNum type="arabicPeriod"/>
            </a:pPr>
            <a:r>
              <a:rPr lang="en-US" dirty="0">
                <a:solidFill>
                  <a:schemeClr val="tx1"/>
                </a:solidFill>
              </a:rPr>
              <a:t>Cojourner concept</a:t>
            </a:r>
          </a:p>
          <a:p>
            <a:pPr marL="461963" indent="-461963" algn="l">
              <a:buFont typeface="+mj-lt"/>
              <a:buAutoNum type="arabicPeriod"/>
            </a:pPr>
            <a:r>
              <a:rPr lang="en-US" u="sng" dirty="0" err="1">
                <a:solidFill>
                  <a:srgbClr val="FFFF66"/>
                </a:solidFill>
              </a:rPr>
              <a:t>Talmidut</a:t>
            </a:r>
            <a:r>
              <a:rPr lang="en-US" u="sng" dirty="0">
                <a:solidFill>
                  <a:srgbClr val="FFFF66"/>
                </a:solidFill>
              </a:rPr>
              <a:t> / Discipleship</a:t>
            </a:r>
          </a:p>
        </p:txBody>
      </p:sp>
    </p:spTree>
    <p:extLst>
      <p:ext uri="{BB962C8B-B14F-4D97-AF65-F5344CB8AC3E}">
        <p14:creationId xmlns:p14="http://schemas.microsoft.com/office/powerpoint/2010/main" val="21303456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D9E8C-A05E-513F-6994-3AB396FF010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FD77D1-7AA3-6A08-C604-04BFC6937892}"/>
              </a:ext>
            </a:extLst>
          </p:cNvPr>
          <p:cNvSpPr>
            <a:spLocks noGrp="1"/>
          </p:cNvSpPr>
          <p:nvPr>
            <p:ph type="subTitle" idx="1"/>
          </p:nvPr>
        </p:nvSpPr>
        <p:spPr>
          <a:xfrm>
            <a:off x="228600" y="209550"/>
            <a:ext cx="86106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Spiritual openness is growing, but discipleship is not keeping pace.</a:t>
            </a:r>
          </a:p>
          <a:p>
            <a:pPr algn="l"/>
            <a:r>
              <a:rPr lang="en-US" sz="4000" dirty="0">
                <a:solidFill>
                  <a:schemeClr val="tx1"/>
                </a:solidFill>
                <a:latin typeface="Arial Rounded MT Bold" panose="020F0704030504030204" pitchFamily="34" charset="0"/>
              </a:rPr>
              <a:t>Two-thirds of U.S. adults say they have made a personal commitment to Messiah that remains important in their lives, a significant rebound from recent lows. Among younger adults, the signal is even stronger: Nearly three in four Gen Z adults say they are seeing peers commit their lives to Yeshua. </a:t>
            </a:r>
          </a:p>
        </p:txBody>
      </p:sp>
    </p:spTree>
    <p:extLst>
      <p:ext uri="{BB962C8B-B14F-4D97-AF65-F5344CB8AC3E}">
        <p14:creationId xmlns:p14="http://schemas.microsoft.com/office/powerpoint/2010/main" val="40657019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56F5-41DE-A888-CD6C-815448D33926}"/>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BA19252C-29B4-8F43-BD75-F4586629A2DC}"/>
              </a:ext>
            </a:extLst>
          </p:cNvPr>
          <p:cNvSpPr>
            <a:spLocks noGrp="1"/>
          </p:cNvSpPr>
          <p:nvPr>
            <p:ph type="subTitle" idx="1"/>
          </p:nvPr>
        </p:nvSpPr>
        <p:spPr>
          <a:xfrm>
            <a:off x="228600" y="209550"/>
            <a:ext cx="8763000" cy="4648200"/>
          </a:xfrm>
        </p:spPr>
        <p:txBody>
          <a:bodyPr anchor="t">
            <a:normAutofit fontScale="92500" lnSpcReduction="20000"/>
          </a:bodyPr>
          <a:lstStyle/>
          <a:p>
            <a:pPr algn="l"/>
            <a:r>
              <a:rPr lang="en-US" sz="3600" b="1" dirty="0">
                <a:solidFill>
                  <a:schemeClr val="tx1"/>
                </a:solidFill>
                <a:latin typeface="Arial Rounded MT Bold" pitchFamily="34" charset="0"/>
                <a:cs typeface="Arial" charset="0"/>
              </a:rPr>
              <a:t>Importance of Faith: A Steep Decline</a:t>
            </a:r>
          </a:p>
          <a:p>
            <a:pPr algn="l"/>
            <a:r>
              <a:rPr lang="en-US" sz="3600" dirty="0">
                <a:solidFill>
                  <a:schemeClr val="tx1"/>
                </a:solidFill>
                <a:latin typeface="Arial Rounded MT Bold" pitchFamily="34" charset="0"/>
                <a:cs typeface="Arial" charset="0"/>
              </a:rPr>
              <a:t>In 2000, nearly three-quarters of Evangelicals (74%) strongly agreed that faith was central to their lives. Today, that number sits closer to half (54%). By comparison, Christian identity dropped 12 points in the same time frame, and monthly congregational attendance dropped 7 points. </a:t>
            </a:r>
            <a:r>
              <a:rPr lang="en-US" sz="3600" u="sng" dirty="0">
                <a:solidFill>
                  <a:srgbClr val="FFFF66"/>
                </a:solidFill>
                <a:latin typeface="Arial Rounded MT Bold" pitchFamily="34" charset="0"/>
                <a:cs typeface="Arial" charset="0"/>
              </a:rPr>
              <a:t>In short, while many still claim the Believer label or attend service, fewer are orienting their lives around their beliefs.</a:t>
            </a:r>
          </a:p>
        </p:txBody>
      </p:sp>
    </p:spTree>
    <p:extLst>
      <p:ext uri="{BB962C8B-B14F-4D97-AF65-F5344CB8AC3E}">
        <p14:creationId xmlns:p14="http://schemas.microsoft.com/office/powerpoint/2010/main" val="20675002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59452-9281-1BF9-D424-B237920D0C78}"/>
            </a:ext>
          </a:extLst>
        </p:cNvPr>
        <p:cNvGrpSpPr/>
        <p:nvPr/>
      </p:nvGrpSpPr>
      <p:grpSpPr>
        <a:xfrm>
          <a:off x="0" y="0"/>
          <a:ext cx="0" cy="0"/>
          <a:chOff x="0" y="0"/>
          <a:chExt cx="0" cy="0"/>
        </a:xfrm>
      </p:grpSpPr>
      <p:sp>
        <p:nvSpPr>
          <p:cNvPr id="4" name="Subtitle 3">
            <a:extLst>
              <a:ext uri="{FF2B5EF4-FFF2-40B4-BE49-F238E27FC236}">
                <a16:creationId xmlns:a16="http://schemas.microsoft.com/office/drawing/2014/main" id="{9B8206D8-5A3D-F711-FB51-8A6263E6D448}"/>
              </a:ext>
            </a:extLst>
          </p:cNvPr>
          <p:cNvSpPr>
            <a:spLocks noGrp="1"/>
          </p:cNvSpPr>
          <p:nvPr>
            <p:ph type="subTitle" idx="1"/>
          </p:nvPr>
        </p:nvSpPr>
        <p:spPr>
          <a:xfrm>
            <a:off x="228600" y="209550"/>
            <a:ext cx="8763000" cy="4648200"/>
          </a:xfrm>
        </p:spPr>
        <p:txBody>
          <a:bodyPr anchor="t">
            <a:normAutofit/>
          </a:bodyPr>
          <a:lstStyle/>
          <a:p>
            <a:pPr algn="l"/>
            <a:r>
              <a:rPr lang="en-US" sz="4000" dirty="0">
                <a:solidFill>
                  <a:schemeClr val="tx1"/>
                </a:solidFill>
                <a:latin typeface="Arial Rounded MT Bold" pitchFamily="34" charset="0"/>
                <a:cs typeface="Arial" charset="0"/>
              </a:rPr>
              <a:t>This decline matters because perceived importance is closely tied to lived discipleship. When belief ceases to carry weight in a person’s worldview, Christian practices, such as church engagement and evangelism, tend to follow suit.</a:t>
            </a:r>
          </a:p>
        </p:txBody>
      </p:sp>
    </p:spTree>
    <p:extLst>
      <p:ext uri="{BB962C8B-B14F-4D97-AF65-F5344CB8AC3E}">
        <p14:creationId xmlns:p14="http://schemas.microsoft.com/office/powerpoint/2010/main" val="19384040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90DAA-02A0-32FF-97CF-9BCCC91FDDA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43280B-FF4C-132E-D57C-06855E6E9438}"/>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7FD9D43-ACE1-5EB6-8C32-FB290F945CFF}"/>
              </a:ext>
            </a:extLst>
          </p:cNvPr>
          <p:cNvPicPr>
            <a:picLocks noChangeAspect="1"/>
          </p:cNvPicPr>
          <p:nvPr/>
        </p:nvPicPr>
        <p:blipFill>
          <a:blip r:embed="rId3"/>
          <a:stretch>
            <a:fillRect/>
          </a:stretch>
        </p:blipFill>
        <p:spPr>
          <a:xfrm>
            <a:off x="838200" y="97150"/>
            <a:ext cx="7620000" cy="5050204"/>
          </a:xfrm>
          <a:prstGeom prst="rect">
            <a:avLst/>
          </a:prstGeom>
        </p:spPr>
      </p:pic>
      <p:sp>
        <p:nvSpPr>
          <p:cNvPr id="5" name="Rectangle: Rounded Corners 4">
            <a:extLst>
              <a:ext uri="{FF2B5EF4-FFF2-40B4-BE49-F238E27FC236}">
                <a16:creationId xmlns:a16="http://schemas.microsoft.com/office/drawing/2014/main" id="{7EC8768C-F663-52D2-091A-198258B47F85}"/>
              </a:ext>
            </a:extLst>
          </p:cNvPr>
          <p:cNvSpPr/>
          <p:nvPr/>
        </p:nvSpPr>
        <p:spPr>
          <a:xfrm>
            <a:off x="4038600" y="117298"/>
            <a:ext cx="1447800" cy="3048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2400" b="1" dirty="0">
                <a:solidFill>
                  <a:schemeClr val="bg1"/>
                </a:solidFill>
              </a:rPr>
              <a:t>Believers</a:t>
            </a:r>
            <a:endParaRPr lang="en-US" b="1" dirty="0">
              <a:solidFill>
                <a:schemeClr val="bg1"/>
              </a:solidFill>
            </a:endParaRPr>
          </a:p>
        </p:txBody>
      </p:sp>
    </p:spTree>
    <p:extLst>
      <p:ext uri="{BB962C8B-B14F-4D97-AF65-F5344CB8AC3E}">
        <p14:creationId xmlns:p14="http://schemas.microsoft.com/office/powerpoint/2010/main" val="35612589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F00B3-5BD5-6432-1DA9-F69B4E74B5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3AF5E81-36B6-0C06-8DBA-72C9A17360D1}"/>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3D2766E-8A1B-324A-370A-7D26D08A0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311294388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EA355-5B35-054B-9D57-DC207866E4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235605-4266-2C05-6679-35FEAF023439}"/>
              </a:ext>
            </a:extLst>
          </p:cNvPr>
          <p:cNvSpPr>
            <a:spLocks noGrp="1"/>
          </p:cNvSpPr>
          <p:nvPr>
            <p:ph type="subTitle" idx="1"/>
          </p:nvPr>
        </p:nvSpPr>
        <p:spPr>
          <a:xfrm>
            <a:off x="228600" y="209550"/>
            <a:ext cx="86106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0F5CD70E-5161-7994-C1BB-D3344F4A1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2" name="TextBox 1">
            <a:extLst>
              <a:ext uri="{FF2B5EF4-FFF2-40B4-BE49-F238E27FC236}">
                <a16:creationId xmlns:a16="http://schemas.microsoft.com/office/drawing/2014/main" id="{3AF85FF5-BE53-1367-17A9-23FE56246E26}"/>
              </a:ext>
            </a:extLst>
          </p:cNvPr>
          <p:cNvSpPr txBox="1"/>
          <p:nvPr/>
        </p:nvSpPr>
        <p:spPr>
          <a:xfrm>
            <a:off x="228600" y="160020"/>
            <a:ext cx="7948138" cy="3785652"/>
          </a:xfrm>
          <a:prstGeom prst="rect">
            <a:avLst/>
          </a:prstGeom>
          <a:noFill/>
        </p:spPr>
        <p:txBody>
          <a:bodyPr wrap="none" rtlCol="0">
            <a:spAutoFit/>
          </a:bodyPr>
          <a:lstStyle/>
          <a:p>
            <a:pPr algn="l"/>
            <a:r>
              <a:rPr lang="en-US" u="sng" dirty="0">
                <a:solidFill>
                  <a:srgbClr val="FFFF66"/>
                </a:solidFill>
              </a:rPr>
              <a:t>Cojourner: Bind up the </a:t>
            </a:r>
          </a:p>
          <a:p>
            <a:pPr algn="l"/>
            <a:r>
              <a:rPr lang="en-US" u="sng" dirty="0">
                <a:solidFill>
                  <a:srgbClr val="FFFF66"/>
                </a:solidFill>
              </a:rPr>
              <a:t>Brokenhearted, Yesh/Is 61.1</a:t>
            </a:r>
          </a:p>
          <a:p>
            <a:pPr marL="461963" indent="-461963" algn="l">
              <a:buFont typeface="+mj-lt"/>
              <a:buAutoNum type="arabicPeriod"/>
            </a:pPr>
            <a:r>
              <a:rPr lang="en-US" dirty="0">
                <a:solidFill>
                  <a:schemeClr val="tx1"/>
                </a:solidFill>
              </a:rPr>
              <a:t>Scriptures on sharing Yeshua</a:t>
            </a:r>
          </a:p>
          <a:p>
            <a:pPr marL="461963" indent="-461963" algn="l">
              <a:buFont typeface="+mj-lt"/>
              <a:buAutoNum type="arabicPeriod"/>
            </a:pPr>
            <a:r>
              <a:rPr lang="en-US" dirty="0">
                <a:solidFill>
                  <a:schemeClr val="tx1"/>
                </a:solidFill>
              </a:rPr>
              <a:t>Intimidation</a:t>
            </a:r>
          </a:p>
          <a:p>
            <a:pPr marL="461963" indent="-461963" algn="l">
              <a:buFont typeface="+mj-lt"/>
              <a:buAutoNum type="arabicPeriod"/>
            </a:pPr>
            <a:r>
              <a:rPr lang="en-US" dirty="0">
                <a:solidFill>
                  <a:schemeClr val="tx1"/>
                </a:solidFill>
              </a:rPr>
              <a:t>Cojourner concept</a:t>
            </a:r>
          </a:p>
          <a:p>
            <a:pPr marL="461963" indent="-461963" algn="l">
              <a:buFont typeface="+mj-lt"/>
              <a:buAutoNum type="arabicPeriod"/>
            </a:pPr>
            <a:r>
              <a:rPr lang="en-US" dirty="0" err="1">
                <a:solidFill>
                  <a:schemeClr val="tx1"/>
                </a:solidFill>
              </a:rPr>
              <a:t>Talmidut</a:t>
            </a:r>
            <a:r>
              <a:rPr lang="en-US" dirty="0">
                <a:solidFill>
                  <a:schemeClr val="tx1"/>
                </a:solidFill>
              </a:rPr>
              <a:t> / Discipleship</a:t>
            </a:r>
          </a:p>
        </p:txBody>
      </p:sp>
    </p:spTree>
    <p:extLst>
      <p:ext uri="{BB962C8B-B14F-4D97-AF65-F5344CB8AC3E}">
        <p14:creationId xmlns:p14="http://schemas.microsoft.com/office/powerpoint/2010/main" val="31011351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FB12B-6CAB-5688-3288-BD7F874EC59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E968BFF-CB44-81D7-E12D-37B5679FF395}"/>
              </a:ext>
            </a:extLst>
          </p:cNvPr>
          <p:cNvSpPr>
            <a:spLocks noGrp="1"/>
          </p:cNvSpPr>
          <p:nvPr>
            <p:ph type="subTitle" idx="1"/>
          </p:nvPr>
        </p:nvSpPr>
        <p:spPr>
          <a:xfrm>
            <a:off x="228600" y="209550"/>
            <a:ext cx="86106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68240555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275279</TotalTime>
  <Words>5290</Words>
  <Application>Microsoft Office PowerPoint</Application>
  <PresentationFormat>On-screen Show (16:9)</PresentationFormat>
  <Paragraphs>521</Paragraphs>
  <Slides>97</Slides>
  <Notes>97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97</vt:i4>
      </vt:variant>
    </vt:vector>
  </HeadingPairs>
  <TitlesOfParts>
    <vt:vector size="101" baseType="lpstr">
      <vt:lpstr>Arial</vt:lpstr>
      <vt:lpstr>Arial Rounded MT Bold</vt:lpstr>
      <vt:lpstr>Corbel</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5741</cp:revision>
  <dcterms:created xsi:type="dcterms:W3CDTF">2006-04-21T19:34:43Z</dcterms:created>
  <dcterms:modified xsi:type="dcterms:W3CDTF">2026-06-13T13:44:48Z</dcterms:modified>
</cp:coreProperties>
</file>