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9" r:id="rId1"/>
  </p:sldMasterIdLst>
  <p:notesMasterIdLst>
    <p:notesMasterId r:id="rId110"/>
  </p:notesMasterIdLst>
  <p:handoutMasterIdLst>
    <p:handoutMasterId r:id="rId111"/>
  </p:handoutMasterIdLst>
  <p:sldIdLst>
    <p:sldId id="67812" r:id="rId2"/>
    <p:sldId id="67811" r:id="rId3"/>
    <p:sldId id="67815" r:id="rId4"/>
    <p:sldId id="67813" r:id="rId5"/>
    <p:sldId id="67900" r:id="rId6"/>
    <p:sldId id="67901" r:id="rId7"/>
    <p:sldId id="67796" r:id="rId8"/>
    <p:sldId id="67797" r:id="rId9"/>
    <p:sldId id="67800" r:id="rId10"/>
    <p:sldId id="67798" r:id="rId11"/>
    <p:sldId id="67799" r:id="rId12"/>
    <p:sldId id="67856" r:id="rId13"/>
    <p:sldId id="67805" r:id="rId14"/>
    <p:sldId id="67808" r:id="rId15"/>
    <p:sldId id="67809" r:id="rId16"/>
    <p:sldId id="67806" r:id="rId17"/>
    <p:sldId id="67814" r:id="rId18"/>
    <p:sldId id="67857" r:id="rId19"/>
    <p:sldId id="67801" r:id="rId20"/>
    <p:sldId id="67860" r:id="rId21"/>
    <p:sldId id="67816" r:id="rId22"/>
    <p:sldId id="67793" r:id="rId23"/>
    <p:sldId id="67858" r:id="rId24"/>
    <p:sldId id="67886" r:id="rId25"/>
    <p:sldId id="67885" r:id="rId26"/>
    <p:sldId id="67859" r:id="rId27"/>
    <p:sldId id="67818" r:id="rId28"/>
    <p:sldId id="67817" r:id="rId29"/>
    <p:sldId id="67891" r:id="rId30"/>
    <p:sldId id="67887" r:id="rId31"/>
    <p:sldId id="67864" r:id="rId32"/>
    <p:sldId id="67865" r:id="rId33"/>
    <p:sldId id="67872" r:id="rId34"/>
    <p:sldId id="67868" r:id="rId35"/>
    <p:sldId id="67867" r:id="rId36"/>
    <p:sldId id="67819" r:id="rId37"/>
    <p:sldId id="67820" r:id="rId38"/>
    <p:sldId id="67892" r:id="rId39"/>
    <p:sldId id="67899" r:id="rId40"/>
    <p:sldId id="67824" r:id="rId41"/>
    <p:sldId id="67823" r:id="rId42"/>
    <p:sldId id="67802" r:id="rId43"/>
    <p:sldId id="67822" r:id="rId44"/>
    <p:sldId id="67825" r:id="rId45"/>
    <p:sldId id="67821" r:id="rId46"/>
    <p:sldId id="67893" r:id="rId47"/>
    <p:sldId id="67888" r:id="rId48"/>
    <p:sldId id="67828" r:id="rId49"/>
    <p:sldId id="67829" r:id="rId50"/>
    <p:sldId id="67803" r:id="rId51"/>
    <p:sldId id="67830" r:id="rId52"/>
    <p:sldId id="67804" r:id="rId53"/>
    <p:sldId id="67831" r:id="rId54"/>
    <p:sldId id="67832" r:id="rId55"/>
    <p:sldId id="67902" r:id="rId56"/>
    <p:sldId id="67841" r:id="rId57"/>
    <p:sldId id="67834" r:id="rId58"/>
    <p:sldId id="67842" r:id="rId59"/>
    <p:sldId id="67894" r:id="rId60"/>
    <p:sldId id="67889" r:id="rId61"/>
    <p:sldId id="67827" r:id="rId62"/>
    <p:sldId id="67840" r:id="rId63"/>
    <p:sldId id="67843" r:id="rId64"/>
    <p:sldId id="67847" r:id="rId65"/>
    <p:sldId id="67879" r:id="rId66"/>
    <p:sldId id="67844" r:id="rId67"/>
    <p:sldId id="67826" r:id="rId68"/>
    <p:sldId id="67837" r:id="rId69"/>
    <p:sldId id="67876" r:id="rId70"/>
    <p:sldId id="67835" r:id="rId71"/>
    <p:sldId id="67845" r:id="rId72"/>
    <p:sldId id="67848" r:id="rId73"/>
    <p:sldId id="67853" r:id="rId74"/>
    <p:sldId id="67794" r:id="rId75"/>
    <p:sldId id="67895" r:id="rId76"/>
    <p:sldId id="67890" r:id="rId77"/>
    <p:sldId id="67833" r:id="rId78"/>
    <p:sldId id="67838" r:id="rId79"/>
    <p:sldId id="67846" r:id="rId80"/>
    <p:sldId id="67880" r:id="rId81"/>
    <p:sldId id="67839" r:id="rId82"/>
    <p:sldId id="67748" r:id="rId83"/>
    <p:sldId id="67862" r:id="rId84"/>
    <p:sldId id="67861" r:id="rId85"/>
    <p:sldId id="67863" r:id="rId86"/>
    <p:sldId id="67903" r:id="rId87"/>
    <p:sldId id="67869" r:id="rId88"/>
    <p:sldId id="67904" r:id="rId89"/>
    <p:sldId id="67782" r:id="rId90"/>
    <p:sldId id="67854" r:id="rId91"/>
    <p:sldId id="67781" r:id="rId92"/>
    <p:sldId id="67855" r:id="rId93"/>
    <p:sldId id="67783" r:id="rId94"/>
    <p:sldId id="67905" r:id="rId95"/>
    <p:sldId id="67896" r:id="rId96"/>
    <p:sldId id="67881" r:id="rId97"/>
    <p:sldId id="67882" r:id="rId98"/>
    <p:sldId id="67870" r:id="rId99"/>
    <p:sldId id="67884" r:id="rId100"/>
    <p:sldId id="67883" r:id="rId101"/>
    <p:sldId id="67871" r:id="rId102"/>
    <p:sldId id="67849" r:id="rId103"/>
    <p:sldId id="67836" r:id="rId104"/>
    <p:sldId id="67795" r:id="rId105"/>
    <p:sldId id="67897" r:id="rId106"/>
    <p:sldId id="67898" r:id="rId107"/>
    <p:sldId id="67850" r:id="rId108"/>
    <p:sldId id="67906" r:id="rId109"/>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FF66"/>
    <a:srgbClr val="333333"/>
    <a:srgbClr val="996633"/>
    <a:srgbClr val="9A6766"/>
    <a:srgbClr val="FFFF99"/>
    <a:srgbClr val="AA6E5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906" autoAdjust="0"/>
    <p:restoredTop sz="81343" autoAdjust="0"/>
  </p:normalViewPr>
  <p:slideViewPr>
    <p:cSldViewPr>
      <p:cViewPr varScale="1">
        <p:scale>
          <a:sx n="86" d="100"/>
          <a:sy n="86" d="100"/>
        </p:scale>
        <p:origin x="90" y="504"/>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6728"/>
    </p:cViewPr>
  </p:sorterViewPr>
  <p:notesViewPr>
    <p:cSldViewPr>
      <p:cViewPr varScale="1">
        <p:scale>
          <a:sx n="79" d="100"/>
          <a:sy n="79" d="100"/>
        </p:scale>
        <p:origin x="2022" y="12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commentAuthors" Target="commentAuthor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Shalom  2 Thes 3:16 </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June 27, 2026 5786</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Shalom  2 Thes 3:16 </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June 27, 2026 5786</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19B71-C950-6593-D760-C646B24FCA9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2727680-2C7C-1422-3ED3-6890609699C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E0D7F049-4220-FD31-02CF-99EA4B1C1E0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2D8ED8C9-7BEF-C927-6239-CB5D361478B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0814EE5-90B6-D790-69C4-DAAB3E084B6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64C849D-DBED-FB0D-B257-8467CCADB5B6}"/>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6FB9270-2953-6E3C-0D52-C1680E051C0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6574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1AD3C-7FEC-9CF1-24D1-149FC55100D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0658B77-9717-0BE7-3225-61ED80F58F6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00672E24-6DD7-D483-7C8F-A36DD0DE446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563C16D8-15E3-5D07-750E-82182120F68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1DFB2B0-8CD8-7EFA-BC8C-E530A7EFE41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1891A5F-BC6F-B2ED-C27A-EF28079E8E8B}"/>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FE7C4B64-D661-4BCB-B12B-29F15BB6E08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60425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2D7A4-34E5-E290-D784-0D5AD192943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D535490-7AC6-557F-C8B0-81508A6D206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2E17BB63-D1F1-F95F-038C-797D272F3C0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D907FD3B-ECF7-5F3C-33FB-5FF54B0765F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506D850-4500-1BC4-68BE-DF17F6BFEC8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C6554B7-B639-2B68-4095-7DF130B71160}"/>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dirty="0">
                <a:solidFill>
                  <a:schemeClr val="tx1"/>
                </a:solidFill>
                <a:latin typeface="Arial Rounded MT Bold" panose="020F0704030504030204" pitchFamily="34" charset="0"/>
              </a:rPr>
              <a:t>https://www.theepochtimes.com/health/what-</a:t>
            </a:r>
            <a:r>
              <a:rPr lang="en-US" sz="2000" dirty="0">
                <a:solidFill>
                  <a:srgbClr val="FF0000"/>
                </a:solidFill>
                <a:latin typeface="Arial Rounded MT Bold" panose="020F0704030504030204" pitchFamily="34" charset="0"/>
              </a:rPr>
              <a:t>your-brain-looks-like-when-you-hate-someone-</a:t>
            </a:r>
            <a:r>
              <a:rPr lang="en-US" sz="2000" dirty="0">
                <a:solidFill>
                  <a:schemeClr val="tx1"/>
                </a:solidFill>
                <a:latin typeface="Arial Rounded MT Bold" panose="020F0704030504030204" pitchFamily="34" charset="0"/>
              </a:rPr>
              <a:t>5979990?utm_source=Health_well&amp;utm_medium=email&amp;utm_campaign=well-2026-05-23&amp;src_src=Health_well&amp;src_cmp=well-2026-05-23&amp;est=yaxJqG9ODApOJIliDYYrMEF%2Bjpa821DZww%2FCSV6wz6Z9i50EKfdfPLhQ1Gkdt1Mowg%3D%3D</a:t>
            </a:r>
          </a:p>
          <a:p>
            <a:pPr algn="l"/>
            <a:endParaRPr lang="en-US" altLang="en-US" dirty="0"/>
          </a:p>
        </p:txBody>
      </p:sp>
      <p:cxnSp>
        <p:nvCxnSpPr>
          <p:cNvPr id="3" name="Straight Connector 2">
            <a:extLst>
              <a:ext uri="{FF2B5EF4-FFF2-40B4-BE49-F238E27FC236}">
                <a16:creationId xmlns:a16="http://schemas.microsoft.com/office/drawing/2014/main" id="{8744D1ED-C8B6-FE49-C413-E7768F630AD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432236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1DCA6-D657-2C96-41AC-B47F843F318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B12C779-2D7C-9C00-14CF-7D883F71FF8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7B8F56DF-3EE7-D828-B413-83329220268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DF2DA45C-97E3-50F9-648C-FBCC2986FEF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08ECB4D-9513-93CA-9631-EFDA0DA4B00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19DF2FF-7B1E-BC85-F43A-40D0C0B49886}"/>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dirty="0">
                <a:solidFill>
                  <a:schemeClr val="tx1"/>
                </a:solidFill>
                <a:latin typeface="Arial Rounded MT Bold" panose="020F0704030504030204" pitchFamily="34" charset="0"/>
              </a:rPr>
              <a:t>https://www.theepochtimes.com/health/what-</a:t>
            </a:r>
            <a:r>
              <a:rPr lang="en-US" sz="2000" dirty="0">
                <a:solidFill>
                  <a:srgbClr val="FF0000"/>
                </a:solidFill>
                <a:latin typeface="Arial Rounded MT Bold" panose="020F0704030504030204" pitchFamily="34" charset="0"/>
              </a:rPr>
              <a:t>your-brain-looks-like-when-you-hate-someone-</a:t>
            </a:r>
            <a:r>
              <a:rPr lang="en-US" sz="2000" dirty="0">
                <a:solidFill>
                  <a:schemeClr val="tx1"/>
                </a:solidFill>
                <a:latin typeface="Arial Rounded MT Bold" panose="020F0704030504030204" pitchFamily="34" charset="0"/>
              </a:rPr>
              <a:t>5979990?utm_source=Health_well&amp;utm_medium=email&amp;utm_campaign=well-2026-05-23&amp;src_src=Health_well&amp;src_cmp=well-2026-05-23&amp;est=yaxJqG9ODApOJIliDYYrMEF%2Bjpa821DZww%2FCSV6wz6Z9i50EKfdfPLhQ1Gkdt1Mowg%3D%3D</a:t>
            </a:r>
          </a:p>
          <a:p>
            <a:pPr algn="l"/>
            <a:endParaRPr lang="en-US" altLang="en-US" dirty="0"/>
          </a:p>
        </p:txBody>
      </p:sp>
      <p:cxnSp>
        <p:nvCxnSpPr>
          <p:cNvPr id="3" name="Straight Connector 2">
            <a:extLst>
              <a:ext uri="{FF2B5EF4-FFF2-40B4-BE49-F238E27FC236}">
                <a16:creationId xmlns:a16="http://schemas.microsoft.com/office/drawing/2014/main" id="{A8D6B359-7814-5F4C-B229-F32DAA89B53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246803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291D9-4522-DF66-FDA3-803863835DD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7772847-0334-3487-5BFC-40789903E0D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243C90D3-1D69-F29A-4E08-610A1C3FE8A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D1697B21-BF8A-54F5-3088-29C08D30748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ED458BE-18B3-C16F-BE36-7515F1959D8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B1B8197-43F6-2875-8F0C-B1A638023AF0}"/>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dirty="0">
                <a:solidFill>
                  <a:schemeClr val="tx1"/>
                </a:solidFill>
                <a:latin typeface="Arial Rounded MT Bold" panose="020F0704030504030204" pitchFamily="34" charset="0"/>
              </a:rPr>
              <a:t>https://www.theepochtimes.com/health/what-</a:t>
            </a:r>
            <a:r>
              <a:rPr lang="en-US" sz="2000" dirty="0">
                <a:solidFill>
                  <a:srgbClr val="FF0000"/>
                </a:solidFill>
                <a:latin typeface="Arial Rounded MT Bold" panose="020F0704030504030204" pitchFamily="34" charset="0"/>
              </a:rPr>
              <a:t>your-brain-looks-like-when-you-hate-someone-</a:t>
            </a:r>
            <a:r>
              <a:rPr lang="en-US" sz="2000" dirty="0">
                <a:solidFill>
                  <a:schemeClr val="tx1"/>
                </a:solidFill>
                <a:latin typeface="Arial Rounded MT Bold" panose="020F0704030504030204" pitchFamily="34" charset="0"/>
              </a:rPr>
              <a:t>5979990?utm_source=Health_well&amp;utm_medium=email&amp;utm_campaign=well-2026-05-23&amp;src_src=Health_well&amp;src_cmp=well-2026-05-23&amp;est=yaxJqG9ODApOJIliDYYrMEF%2Bjpa821DZww%2FCSV6wz6Z9i50EKfdfPLhQ1Gkdt1Mowg%3D%3D</a:t>
            </a:r>
          </a:p>
          <a:p>
            <a:pPr algn="l"/>
            <a:endParaRPr lang="en-US" altLang="en-US" dirty="0"/>
          </a:p>
        </p:txBody>
      </p:sp>
      <p:cxnSp>
        <p:nvCxnSpPr>
          <p:cNvPr id="3" name="Straight Connector 2">
            <a:extLst>
              <a:ext uri="{FF2B5EF4-FFF2-40B4-BE49-F238E27FC236}">
                <a16:creationId xmlns:a16="http://schemas.microsoft.com/office/drawing/2014/main" id="{CF420D5F-8326-5A18-F5BC-475BFDFC64D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225602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194F7-71FC-C4C1-5B5E-0F5C739C1BD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F2AB597-39BF-0549-584D-38EE9FCEBE7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023DA38E-D4CF-D279-C7F0-C54CA059D41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0A1738E6-9A47-5D2C-97E0-2EAFBCF056D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57DD671-936A-2E7C-0B2E-AA5A534C14D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E53A59B-A401-CA78-9ADD-E0C20942B6FA}"/>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61A026B-025E-8E53-5061-6DD53E40B4B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272489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6A115-D487-18CC-2B74-BDA36195ACB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DA70E7A-84FA-754A-B674-55E7CC61136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717EA9E7-226F-2A21-E1EB-9C4B2747B1C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2BE43181-F8FB-D8E8-B06E-D0B15E10680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7CE4680-864E-FFC2-9532-72AE019F939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1AAD430-9435-3C14-DFFE-CF6B1379791F}"/>
              </a:ext>
            </a:extLst>
          </p:cNvPr>
          <p:cNvSpPr>
            <a:spLocks noGrp="1" noChangeArrowheads="1"/>
          </p:cNvSpPr>
          <p:nvPr>
            <p:ph type="body" idx="1"/>
          </p:nvPr>
        </p:nvSpPr>
        <p:spPr>
          <a:xfrm>
            <a:off x="152400" y="4114800"/>
            <a:ext cx="6553200" cy="4876800"/>
          </a:xfrm>
        </p:spPr>
        <p:txBody>
          <a:bodyPr/>
          <a:lstStyle/>
          <a:p>
            <a:pPr algn="l"/>
            <a:r>
              <a:rPr lang="en-US" altLang="en-US" dirty="0"/>
              <a:t>https://youtu.be/NxcVT-UhH60?list=PLGYlzoJJ8siMb0wcz9uh7hRawH7tl5hkF</a:t>
            </a:r>
          </a:p>
          <a:p>
            <a:pPr algn="l"/>
            <a:endParaRPr lang="en-US" altLang="en-US" dirty="0"/>
          </a:p>
        </p:txBody>
      </p:sp>
      <p:cxnSp>
        <p:nvCxnSpPr>
          <p:cNvPr id="3" name="Straight Connector 2">
            <a:extLst>
              <a:ext uri="{FF2B5EF4-FFF2-40B4-BE49-F238E27FC236}">
                <a16:creationId xmlns:a16="http://schemas.microsoft.com/office/drawing/2014/main" id="{15A84482-1758-523A-9DD1-4FAB19F9586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76511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D1215-93FB-6409-2878-5DFFEA4BA3A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A9EB0AE-3AEA-31A7-0FF9-829A83AE36C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9C208012-3371-8939-8EF9-B053BAD9D81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5DCAB36F-D2DD-6863-8E37-698E170A9E6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A8B8639-AE9F-4E08-8AE5-691F9C60049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F4AD12F-DBFE-8FB1-DE0B-0318E5E24DB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FDA5505-0369-ADC3-0AE2-79881502CE3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503699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B0636-C7C2-A766-3012-75009074775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3B5A493-948D-5157-3D4C-BFEA473B77B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DD80CC16-4CBE-5344-7257-5ED4B950E2E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4C6E11E6-0839-4CC6-98DE-E19AF574B68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0DF7DF8-8642-5246-8EE4-FC5FE3AD273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6BCD271-46B3-510F-EA6D-A37B486F8A6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B80E5C0-793D-F0ED-3B66-24D0264C60F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913797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F78AD-6B7B-97C2-0C9A-4CB887F94ED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2E5DED5-3C88-6401-5B9D-3E5133FACFD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9F7BE2CC-30DD-A597-3AA2-0EE876FC6C2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6C7A9EEB-7EF3-DA4E-8756-F1E1012BF34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F37ADBC-50F4-9567-DADF-C57BDB079F4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9816820-C533-AA20-BF09-3C5209E5199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30F6675-92B3-8244-779B-0B82D5A2D70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110781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F49FF-D4F2-948D-3190-D87ED3ECA33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46EC8DD-7B77-513F-D229-6EEA38B71CA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62E3C32D-0363-3646-4013-61F686301F5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24BB9952-1234-924D-C401-5EF155633EC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C69FB6D-785D-AC29-0738-B35BE5C74E9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91E6602-EFFB-31C1-06A1-073AD628F54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60D7334-9879-4B14-AEB5-DA6200F6016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1554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CC424-2E5D-6B77-95FB-2F942D37D71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6CF3D05-E596-311E-9804-EA35B963A89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C1500C3E-494C-AE6F-DFFE-05F0D53AA98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D826CC1D-96B3-4BF6-0138-0EBCB5BE564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0B35D31-9189-6C4F-D855-36286D7217F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2C00C5A-7C2A-240F-57A6-712125E677E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81AA27E9-9B1F-2353-E996-A887B08DB7D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3150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158FE-436E-8B3A-3749-0AD17929BC4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97993F6-213C-1102-6192-C6F7621C8DB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E28E3BA4-48E1-F5BF-8C12-D8B36622BD1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49D8452B-6691-362C-2F41-BF2B3C819CE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73709CC-CFB7-65FF-C84F-087407A1665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0097FF6-13CF-05D0-4B98-40C393FD8B5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31310ED-04F1-4FF9-0606-D779EACC1D1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0801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DB533-31E3-6BB2-A2A8-9A5B197E560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08FD1AF-810E-1DDF-F0E8-BE751F57970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0A473F06-08B7-D8CD-145A-E5D9105FDA9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FE621516-0D16-1160-50DB-B86F054078E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B3FEDA2-5616-0F9D-99FC-27C5F7ABDCA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3002D12-63EB-89E1-8B6F-52D28052F9E3}"/>
              </a:ext>
            </a:extLst>
          </p:cNvPr>
          <p:cNvSpPr>
            <a:spLocks noGrp="1" noChangeArrowheads="1"/>
          </p:cNvSpPr>
          <p:nvPr>
            <p:ph type="body" idx="1"/>
          </p:nvPr>
        </p:nvSpPr>
        <p:spPr>
          <a:xfrm>
            <a:off x="152400" y="4114800"/>
            <a:ext cx="6553200" cy="4876800"/>
          </a:xfrm>
        </p:spPr>
        <p:txBody>
          <a:bodyPr/>
          <a:lstStyle/>
          <a:p>
            <a:pPr algn="l"/>
            <a:r>
              <a:rPr lang="en-US" altLang="en-US" dirty="0"/>
              <a:t>Tempered glass so broke into little pieces, like a car windshield</a:t>
            </a:r>
          </a:p>
        </p:txBody>
      </p:sp>
      <p:cxnSp>
        <p:nvCxnSpPr>
          <p:cNvPr id="3" name="Straight Connector 2">
            <a:extLst>
              <a:ext uri="{FF2B5EF4-FFF2-40B4-BE49-F238E27FC236}">
                <a16:creationId xmlns:a16="http://schemas.microsoft.com/office/drawing/2014/main" id="{75B3AE8E-4D3D-C90B-E193-1828054FAFA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4674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AF024-37BA-71FA-A2EE-24A41B6AB38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ABF1188-3634-61E8-B61F-C36571F58B7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1C86F42B-8F98-3AC4-A82C-971001E6EC3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C0ED9AC2-D27F-590C-3917-EC440A66C41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BF93F9D-7306-3D66-737D-FE8D404B0E0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37385D7-23CC-71F4-8672-D546455321DB}"/>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F31746B2-8A56-E2D4-01E4-EB0D49C9852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7003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12C09-1A06-FF0A-6FCD-2BB996CC102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5A913D3-971D-9383-54E7-80E0F8D9B5D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86C1DA17-BFD4-22F3-3886-FA08AC9B971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35E0A14B-5659-11A2-D5F1-4E265A876F4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3EC4B13-8F72-B822-E44B-14452B3FAE0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4B5D929-1A1B-670D-A6B4-78979C46A09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6782A69E-347B-861E-1536-B7A27506B36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753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05639-28C2-75AE-3589-529E685D611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863BFD1-066E-31B7-4524-A90674FF1A5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C3EBCE65-E0BA-E870-23CD-18015907FF0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3BE04454-E7F3-9DAC-D4FD-7A0D923D2B6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783EBD8-3D4F-8781-B65B-90E0C53EF5C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424BEB1-5A48-1186-2E59-48AEE268CB5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616EA3E-67CA-907E-BD37-D808812EA93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357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EC00D-5C73-1772-8076-C6BAB686D88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65810AF-B647-43E7-18A5-07048667EA5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26521A51-59BF-ACDD-586D-D564C4A9819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96AC12E3-E7B4-C6D4-EB03-DD6B9AC79A1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6565908-F1BB-73D6-EC64-E2755DDD56A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9ED95EA-903A-62F6-ADE3-56749E2198E9}"/>
              </a:ext>
            </a:extLst>
          </p:cNvPr>
          <p:cNvSpPr>
            <a:spLocks noGrp="1" noChangeArrowheads="1"/>
          </p:cNvSpPr>
          <p:nvPr>
            <p:ph type="body" idx="1"/>
          </p:nvPr>
        </p:nvSpPr>
        <p:spPr>
          <a:xfrm>
            <a:off x="152400" y="4114800"/>
            <a:ext cx="6553200" cy="4876800"/>
          </a:xfrm>
        </p:spPr>
        <p:txBody>
          <a:bodyPr/>
          <a:lstStyle/>
          <a:p>
            <a:pPr algn="l"/>
            <a:r>
              <a:rPr lang="en-US" altLang="en-US" dirty="0"/>
              <a:t>$700 Glass Doctor</a:t>
            </a:r>
          </a:p>
        </p:txBody>
      </p:sp>
      <p:cxnSp>
        <p:nvCxnSpPr>
          <p:cNvPr id="3" name="Straight Connector 2">
            <a:extLst>
              <a:ext uri="{FF2B5EF4-FFF2-40B4-BE49-F238E27FC236}">
                <a16:creationId xmlns:a16="http://schemas.microsoft.com/office/drawing/2014/main" id="{C7DC77BF-CAF5-25DF-5E64-0588775B1AE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54532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31A4E-84FC-6D81-3BE4-B07681099F3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27E08B9-6694-EC0D-9E01-D5A40E902BD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326606DF-9A52-38BD-F126-FC6F7C12719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81044BD7-8FFA-681F-B470-11E765BDFFF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741D4DE-3B79-52A6-4C5A-FC2CCD245D3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0251704-1DB6-FD1B-C1A5-62B3D420EBA4}"/>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7A7BFB0-39D1-2AFF-5C01-F3B2A041CAF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3305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9285D-9EEA-3B7E-E8E0-288FC504A36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9BDB34D-19D8-6C69-932E-043DC3A2081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08EB8E5F-52F4-BCE8-2450-C3FE2DF3743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07ECDB56-615F-81F0-1D75-5D1FDE30EE1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EA387B8-01EF-554A-5365-9E5156EEF35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50A9833-A899-40A9-269C-71D63F0361DB}"/>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CE897CE-4C2D-2AD4-6DB9-6AD416ACB01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220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ED025-E95C-9A34-E9DA-7C591A1CA18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4B92231-0954-F0EA-E57E-5DA56785443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FEE89C07-87E4-1588-C76E-C4F1D575294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DC44D4EF-8682-8D36-03B6-21345F738A5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15AAC9F-0D14-2D6C-774E-AE14C92B128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41E08CB-2DBB-A5F0-298B-D528660C685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54E1047-285A-86EE-3D3C-74915CC7FC0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57540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81332-4F34-DF56-227F-36E1BB44301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78D6352-BA3E-C63A-57DD-CA922AC9AA7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E5492A12-1AA4-C8C5-4B36-590DBF20583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8801A5A7-476C-9222-0B4E-7CBD536BDA4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3CBF00D-833F-0972-01C9-C2812D7EFE1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E3829E2-4CEC-617F-D14E-2E5EAA7CCBE6}"/>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64049E24-3C28-B2A5-1E5F-645967C28A6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2666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C997E-5F17-B9BE-334E-8DDF9C2597A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23A2881-AF7C-D97F-18BB-82B0F7A4B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982B3BF7-3A6A-7B63-EE3B-72D6D2AC323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E9EEAE40-92BE-1F4E-7943-D7DB337D16C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B234FAC-0A70-AA47-AB37-ADEDD88613D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FE6EEF5-F2D9-6134-6838-7ADB9E3F1D1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832DE84-0D36-E8BE-9CA0-1A1104536EA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0169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3AEB8-4313-23EA-2DAC-B56860FE251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FAFC1C8-1B6C-6320-C44D-B75B75E7D2D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05FB35D3-5CE0-720D-6AF4-48513D009CD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ECF769B6-282C-0FE6-FF92-0300260D66E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A0592CD-1898-236F-F234-F9EE3B4CFE6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382AE57-7AD9-ACE2-3ACA-D1CED73EAF1B}"/>
              </a:ext>
            </a:extLst>
          </p:cNvPr>
          <p:cNvSpPr>
            <a:spLocks noGrp="1" noChangeArrowheads="1"/>
          </p:cNvSpPr>
          <p:nvPr>
            <p:ph type="body" idx="1"/>
          </p:nvPr>
        </p:nvSpPr>
        <p:spPr>
          <a:xfrm>
            <a:off x="152400" y="4114800"/>
            <a:ext cx="6553200" cy="4876800"/>
          </a:xfrm>
        </p:spPr>
        <p:txBody>
          <a:bodyPr/>
          <a:lstStyle/>
          <a:p>
            <a:pPr algn="l"/>
            <a:r>
              <a:rPr lang="en-US" altLang="en-US" dirty="0"/>
              <a:t>Note two things about this verse…</a:t>
            </a:r>
          </a:p>
        </p:txBody>
      </p:sp>
      <p:cxnSp>
        <p:nvCxnSpPr>
          <p:cNvPr id="3" name="Straight Connector 2">
            <a:extLst>
              <a:ext uri="{FF2B5EF4-FFF2-40B4-BE49-F238E27FC236}">
                <a16:creationId xmlns:a16="http://schemas.microsoft.com/office/drawing/2014/main" id="{2B7151E2-C272-D179-8F95-70D8388C9BC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4864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C5B25-53CF-1FFD-83A1-138CF2BDD91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AD90A27-BD4E-405D-9AA6-0C6645A33D6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4821335A-FFB3-F6D1-AF01-39104DD153C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4D479DA3-6D31-A558-767B-DD138257048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8BF8B0A-0219-5FA4-8828-2B06EEDEFAE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13F8B15-A44A-9ACD-260F-38180C1B56E1}"/>
              </a:ext>
            </a:extLst>
          </p:cNvPr>
          <p:cNvSpPr>
            <a:spLocks noGrp="1" noChangeArrowheads="1"/>
          </p:cNvSpPr>
          <p:nvPr>
            <p:ph type="body" idx="1"/>
          </p:nvPr>
        </p:nvSpPr>
        <p:spPr>
          <a:xfrm>
            <a:off x="152400" y="4114800"/>
            <a:ext cx="6553200" cy="4876800"/>
          </a:xfrm>
        </p:spPr>
        <p:txBody>
          <a:bodyPr/>
          <a:lstStyle/>
          <a:p>
            <a:pPr algn="l"/>
            <a:r>
              <a:rPr lang="en-US" altLang="en-US" dirty="0"/>
              <a:t>The word “Shalom” is more multifarious, manifold, than you might think.</a:t>
            </a:r>
          </a:p>
          <a:p>
            <a:pPr algn="l"/>
            <a:r>
              <a:rPr lang="en-US" altLang="en-US" dirty="0"/>
              <a:t>[pray]</a:t>
            </a:r>
          </a:p>
        </p:txBody>
      </p:sp>
      <p:cxnSp>
        <p:nvCxnSpPr>
          <p:cNvPr id="3" name="Straight Connector 2">
            <a:extLst>
              <a:ext uri="{FF2B5EF4-FFF2-40B4-BE49-F238E27FC236}">
                <a16:creationId xmlns:a16="http://schemas.microsoft.com/office/drawing/2014/main" id="{2EA93570-C3E4-0016-FD55-515489E69A0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5467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65CB8-584E-033B-6616-2465CD1E06D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6EE0E98-8BFF-E312-310C-F39ED55318A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9E69F713-18A3-BDE2-E815-4D1B9631EE9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F98863FD-B771-D7B5-53DB-7086CA93172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583EB1B-F975-CB58-08AF-423D586EDD2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276E5F9-AA54-E7B8-1524-36BDE26D1EF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DE21BA6F-1CA9-E8E8-1717-D6921601C9E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96304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007F0-37D1-DC7B-7B89-A7756E150E1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8C33559-8942-9316-928A-CA75F6BE256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602E374D-58B1-4B36-DE4F-0C5E3323E60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7FAA9C16-092C-A10A-5A9D-7DC13574E8F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EFF4F1F-43E4-3C94-FB54-A77E2509581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4065A64-0FAF-7690-B96A-E3C954617C36}"/>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08182B53-AFCF-FCE2-1CA8-C204A179ADA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88195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AE775-F588-51D0-E8C2-98EFDF54ACA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4E5B641-9E09-1E4C-C38C-AE10273FACB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C4A23B8F-ED35-7B91-870A-5643FAC7FC3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0F2F71BE-F613-C6F1-1D6E-DDCB0DBCB85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3A8E505-8E74-D8B3-AF4B-647EC00D1CB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771706E-0DD4-E2C4-6F90-298B5A517C84}"/>
              </a:ext>
            </a:extLst>
          </p:cNvPr>
          <p:cNvSpPr>
            <a:spLocks noGrp="1" noChangeArrowheads="1"/>
          </p:cNvSpPr>
          <p:nvPr>
            <p:ph type="body" idx="1"/>
          </p:nvPr>
        </p:nvSpPr>
        <p:spPr>
          <a:xfrm>
            <a:off x="152400" y="4114800"/>
            <a:ext cx="6553200" cy="4876800"/>
          </a:xfrm>
        </p:spPr>
        <p:txBody>
          <a:bodyPr/>
          <a:lstStyle/>
          <a:p>
            <a:pPr algn="l"/>
            <a:r>
              <a:rPr lang="en-US" altLang="en-US" dirty="0"/>
              <a:t>1973 In Israel as a student, at a falafel stand, the owner looked at me and said something like </a:t>
            </a:r>
            <a:r>
              <a:rPr lang="he-IL" altLang="en-US" sz="2800" b="1" dirty="0">
                <a:latin typeface="David" panose="020E0502060401010101" pitchFamily="34" charset="-79"/>
                <a:cs typeface="David" panose="020E0502060401010101" pitchFamily="34" charset="-79"/>
              </a:rPr>
              <a:t>כסף</a:t>
            </a:r>
            <a:r>
              <a:rPr lang="he-IL" altLang="en-US" dirty="0"/>
              <a:t>?</a:t>
            </a:r>
            <a:r>
              <a:rPr lang="en-US" altLang="en-US" dirty="0"/>
              <a:t> Money?  But I had paid.  So, I mustered up my limited Hebrew skills and said, </a:t>
            </a:r>
            <a:r>
              <a:rPr lang="he-IL" altLang="en-US" sz="2800" b="1" dirty="0">
                <a:latin typeface="David" panose="020E0502060401010101" pitchFamily="34" charset="-79"/>
                <a:cs typeface="David" panose="020E0502060401010101" pitchFamily="34" charset="-79"/>
              </a:rPr>
              <a:t>שילמתי</a:t>
            </a:r>
            <a:r>
              <a:rPr lang="en-US" altLang="en-US" dirty="0"/>
              <a:t> I paid.   He understood and believed me, and nodded, and I went on my way.</a:t>
            </a:r>
          </a:p>
        </p:txBody>
      </p:sp>
      <p:cxnSp>
        <p:nvCxnSpPr>
          <p:cNvPr id="3" name="Straight Connector 2">
            <a:extLst>
              <a:ext uri="{FF2B5EF4-FFF2-40B4-BE49-F238E27FC236}">
                <a16:creationId xmlns:a16="http://schemas.microsoft.com/office/drawing/2014/main" id="{06036064-2A06-B08E-2B3D-0132833ECF7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75026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26652-297D-69D7-5388-C1873D1DA67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769ECC7-4360-A30C-0239-781D97DC26A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7A8C30DC-16C2-1207-1F82-480AE59CBA0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50AE4DE7-7BA1-9D78-D3F3-D00FBFA8406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6E92CAC-F858-B911-E85D-23705A026A4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D4B7418-1007-DEC7-5DD8-FE02269039E0}"/>
              </a:ext>
            </a:extLst>
          </p:cNvPr>
          <p:cNvSpPr>
            <a:spLocks noGrp="1" noChangeArrowheads="1"/>
          </p:cNvSpPr>
          <p:nvPr>
            <p:ph type="body" idx="1"/>
          </p:nvPr>
        </p:nvSpPr>
        <p:spPr>
          <a:xfrm>
            <a:off x="152400" y="4114800"/>
            <a:ext cx="6553200" cy="4876800"/>
          </a:xfrm>
        </p:spPr>
        <p:txBody>
          <a:bodyPr/>
          <a:lstStyle/>
          <a:p>
            <a:pPr algn="l"/>
            <a:r>
              <a:rPr lang="en-US" altLang="en-US" dirty="0"/>
              <a:t>237x This is what you are bidding people when you greet them with “Shalom.” </a:t>
            </a:r>
          </a:p>
        </p:txBody>
      </p:sp>
      <p:cxnSp>
        <p:nvCxnSpPr>
          <p:cNvPr id="3" name="Straight Connector 2">
            <a:extLst>
              <a:ext uri="{FF2B5EF4-FFF2-40B4-BE49-F238E27FC236}">
                <a16:creationId xmlns:a16="http://schemas.microsoft.com/office/drawing/2014/main" id="{30E3C719-6762-10D9-A1C6-A45DD4FDEF5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32537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566B9-FF0B-9594-F87F-C91CA2822E3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791C121-2B59-04DC-B885-6AED84554C8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60F5DBAE-4A04-B450-3AB9-49735E1CB9A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670BA5F7-4C4D-49F1-EEC2-D35BAC87079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3AF28DC-A338-85D8-E8DD-70C8A3BE515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1983B40-96DE-25ED-F259-2F5EBE4EF812}"/>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90DF0F1A-92E7-9426-6BB5-8EF4A4EB856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30983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D2AEE-5583-C6CF-5AAD-C44B1850B8D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2BBBFC0-5F31-FB3D-8E96-64C5908A793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9B0D63B3-B78C-7AF0-3797-0040FADA0F9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214D38BC-3DA1-24EE-CC0C-20D6B9690CE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84B98D9-F3DE-2B8C-4283-D3A96D7C43E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46221A6-479C-E19B-1E79-4BF0660CA308}"/>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DC4B192B-283B-4969-7872-9C405ABD47E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0695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A078A-A46B-6283-4933-62AE956F179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85AFF70-1210-4807-B185-D6693720D09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9B2DFEB1-8E04-42A1-F9D6-1F6E755B585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0B66B1D5-0FBB-79D5-D0C2-2675B62C38E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6F03C8E-EBAD-56DC-5DF1-8A1625FAD8A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38A1428-8D2C-993D-29A2-B90935C7F428}"/>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814E9AC0-6775-0BDF-6B36-9B8B1AA54EC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36602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9D5BD-7AE2-555F-A721-0595F57BA53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733C761-FDD9-CEDE-3437-EF1AF96B381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03A8B78F-EE26-46A2-A8D5-FA7DFAD9114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367F1C22-CFFE-351D-8DEB-A449B56C176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BD188E3-DAFA-BFAE-F10A-05323D18E08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A8C7307-0A2D-35D1-CE58-926EF68FD5A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FBDAB33A-E67F-0B58-FC5B-6069DC14659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30508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31904-BE5A-F135-A9F5-EE159F9FA29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FEE1634-77B1-C373-B382-1422BDCE234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63CF1BCD-1199-6B07-C253-0B99DFFD432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F5E4FA2E-5C28-1046-80E8-44C607C9312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5CC13ED-54D0-3055-6ECB-C7B537AB9BA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740DDA4-FCB2-EE8E-53B8-2FD037EFAE6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F6D26D0-8F79-0ACD-D218-84C1ED9ABAC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26407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5640B-10D7-A9E2-0F76-0E9238C7E1A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1273B6A-06BB-8CEB-319A-55ADFEEC472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153DB6C3-318A-FE17-D2DF-5E90D18775C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4D480E3B-D9C3-092F-4D9E-1D3E21A07EA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DA941C9-15DC-ED4F-B6B2-EF8E772DB4E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91B9829-378A-A7A9-E545-F580428FB94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CE91DC6-E466-B260-A547-0A7B06F6970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80008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086DD-D47F-36A7-93D5-8E9FF2F0367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12D77DD-3E83-E507-C117-8F0FD75FCEA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2052B06A-493D-C177-1093-50125B058A3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366C576D-5C02-584E-A8D7-A7982916A8D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0525795-FA94-672E-9660-EB5825B1AA2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089EDD9-DECE-09EF-B90B-5F212E6AC3B5}"/>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AA7EC2F-CDC1-E642-8862-40373B1D7BF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19964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4CF9B-1041-AD0A-0C91-D57109D499A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8508015-B4C4-23D7-5A6C-F461DE263F5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F81E7C2D-6CFD-5CB4-8C99-F8BABF54A84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30DEA6EA-5462-FB32-3369-34B198F484C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953D4D1-A6AD-8BDB-ECD8-26F95739128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9BC2F28-D8B7-FD8F-FF2E-8ABB67498DEF}"/>
              </a:ext>
            </a:extLst>
          </p:cNvPr>
          <p:cNvSpPr>
            <a:spLocks noGrp="1" noChangeArrowheads="1"/>
          </p:cNvSpPr>
          <p:nvPr>
            <p:ph type="body" idx="1"/>
          </p:nvPr>
        </p:nvSpPr>
        <p:spPr>
          <a:xfrm>
            <a:off x="152400" y="4114800"/>
            <a:ext cx="6553200" cy="4876800"/>
          </a:xfrm>
        </p:spPr>
        <p:txBody>
          <a:bodyPr/>
          <a:lstStyle/>
          <a:p>
            <a:pPr algn="l"/>
            <a:r>
              <a:rPr lang="en-US" altLang="en-US" dirty="0"/>
              <a:t>https://firmisrael.org/learn/the-meaning-of-shalom/</a:t>
            </a:r>
          </a:p>
        </p:txBody>
      </p:sp>
      <p:cxnSp>
        <p:nvCxnSpPr>
          <p:cNvPr id="3" name="Straight Connector 2">
            <a:extLst>
              <a:ext uri="{FF2B5EF4-FFF2-40B4-BE49-F238E27FC236}">
                <a16:creationId xmlns:a16="http://schemas.microsoft.com/office/drawing/2014/main" id="{D32CEA1A-B511-8E09-D2A0-355E71E4375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87420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7C945-98FC-8CC7-A337-997C2E32D58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BE25CAB-5362-993E-F645-4FFA8DD5F7A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44E3BA6F-FA6D-A514-A7A2-23D721AE513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2C464D6E-2E53-92D5-98A5-CC2A1DC3205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05FEE8F-9E1F-EF92-8DFD-D2443E6CDB3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5CA61D8-9534-6133-13FF-D071AA0C29CD}"/>
              </a:ext>
            </a:extLst>
          </p:cNvPr>
          <p:cNvSpPr>
            <a:spLocks noGrp="1" noChangeArrowheads="1"/>
          </p:cNvSpPr>
          <p:nvPr>
            <p:ph type="body" idx="1"/>
          </p:nvPr>
        </p:nvSpPr>
        <p:spPr>
          <a:xfrm>
            <a:off x="152400" y="4114800"/>
            <a:ext cx="6553200" cy="4876800"/>
          </a:xfrm>
        </p:spPr>
        <p:txBody>
          <a:bodyPr/>
          <a:lstStyle/>
          <a:p>
            <a:pPr algn="l"/>
            <a:r>
              <a:rPr lang="en-US" altLang="en-US" dirty="0"/>
              <a:t>https://firmisrael.org/learn/the-meaning-of-shalom/</a:t>
            </a:r>
          </a:p>
        </p:txBody>
      </p:sp>
      <p:cxnSp>
        <p:nvCxnSpPr>
          <p:cNvPr id="3" name="Straight Connector 2">
            <a:extLst>
              <a:ext uri="{FF2B5EF4-FFF2-40B4-BE49-F238E27FC236}">
                <a16:creationId xmlns:a16="http://schemas.microsoft.com/office/drawing/2014/main" id="{14AFB007-83BF-132E-8B59-5B4F2A4C61D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2505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91C51-0EA8-0A84-1FEF-458DB2BC69C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1DABB68-F6B3-DAD3-1727-3CDFC48E303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462BE35B-ECDD-F461-4F59-8CA1DA28C1A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692C57A7-2A7A-1102-9785-2DBCD1E9249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6652CFD-7973-9031-C250-F91B0310953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CDFF811-7DBE-D062-FBF3-05CD462DFBDB}"/>
              </a:ext>
            </a:extLst>
          </p:cNvPr>
          <p:cNvSpPr>
            <a:spLocks noGrp="1" noChangeArrowheads="1"/>
          </p:cNvSpPr>
          <p:nvPr>
            <p:ph type="body" idx="1"/>
          </p:nvPr>
        </p:nvSpPr>
        <p:spPr>
          <a:xfrm>
            <a:off x="152400" y="4114800"/>
            <a:ext cx="6553200" cy="4876800"/>
          </a:xfrm>
        </p:spPr>
        <p:txBody>
          <a:bodyPr/>
          <a:lstStyle/>
          <a:p>
            <a:pPr algn="l"/>
            <a:r>
              <a:rPr lang="en-US" altLang="en-US" dirty="0"/>
              <a:t>https://firmisrael.org/learn/the-meaning-of-shalom/</a:t>
            </a:r>
          </a:p>
        </p:txBody>
      </p:sp>
      <p:cxnSp>
        <p:nvCxnSpPr>
          <p:cNvPr id="3" name="Straight Connector 2">
            <a:extLst>
              <a:ext uri="{FF2B5EF4-FFF2-40B4-BE49-F238E27FC236}">
                <a16:creationId xmlns:a16="http://schemas.microsoft.com/office/drawing/2014/main" id="{744001AA-3DF2-E2D3-147C-17ACAE3CE4D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18804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E6BA8-4934-6358-A78C-F62A2CA0A5A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C436A76-782A-4FB3-B978-57BC7A21F7A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46A06B8D-4F02-9839-0EB9-C28E63C27AF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C339E308-0C73-8C68-75D9-A470E3A0B31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12D6E32-EF0C-1881-F1C6-291872A2D2A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FBC3301-7D4E-6A67-23E6-04C3722A32A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22C89643-8446-BA57-238D-6663BD7F8DA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33643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6D3FF-B49E-A6AB-3BD1-1FBFA93E2B9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6BEB973-8DD3-70E9-FEDE-7CDA73DB9AC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6F42025F-76DF-2DE1-F484-7576FD9708E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9E0B2719-BBD5-1862-0C1B-0497BF0D107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C7F6137-3D16-F8AA-2F09-D852EB16A80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7AABBAA-11C7-C430-1DF9-71F593C02420}"/>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2C3AB312-8835-EA8C-25CB-D3BE5144E68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0554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92647-140B-39EE-1889-072B8A4500E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6130A19-26BA-32EE-C75B-37132E158D6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0EB7EBE3-1ED2-5205-6A5D-1ED11B08E9B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FBB88666-CCF0-9E88-1D79-C9C57F9EA24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E377D8C-B9AB-7179-C811-32DA0D6B7C6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BAC2659-E097-878F-0C2A-3ECABA49331B}"/>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00A71D22-8B95-0C49-261F-A42142F521B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5288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41083-7BE6-F411-A660-00C7FE34F0D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76906C1-0910-2312-2AC5-AB477894E52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1C1F8B7F-CAE1-CC67-E129-C819F29269F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FBDF7F7C-13F1-9D50-DBEC-3F32CDE54E7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DD57A59-6A96-0C58-B8E3-9945FD460B7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EA890B9-2B63-D8D2-8B73-62173D314007}"/>
              </a:ext>
            </a:extLst>
          </p:cNvPr>
          <p:cNvSpPr>
            <a:spLocks noGrp="1" noChangeArrowheads="1"/>
          </p:cNvSpPr>
          <p:nvPr>
            <p:ph type="body" idx="1"/>
          </p:nvPr>
        </p:nvSpPr>
        <p:spPr>
          <a:xfrm>
            <a:off x="152400" y="4114800"/>
            <a:ext cx="6553200" cy="4876800"/>
          </a:xfrm>
        </p:spPr>
        <p:txBody>
          <a:bodyPr/>
          <a:lstStyle/>
          <a:p>
            <a:pPr algn="l"/>
            <a:r>
              <a:rPr lang="en-US" altLang="en-US" dirty="0"/>
              <a:t>After all expenses, we were able to give the SOLU band $5500</a:t>
            </a:r>
          </a:p>
        </p:txBody>
      </p:sp>
      <p:cxnSp>
        <p:nvCxnSpPr>
          <p:cNvPr id="3" name="Straight Connector 2">
            <a:extLst>
              <a:ext uri="{FF2B5EF4-FFF2-40B4-BE49-F238E27FC236}">
                <a16:creationId xmlns:a16="http://schemas.microsoft.com/office/drawing/2014/main" id="{8BA5A857-1A97-C4A0-6373-B37D889988E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96928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FF029-F826-62A2-EB15-7A443BA4CD4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15C20AD-08F4-74D5-797D-4B2C75CC727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6D3371C0-4A65-B19A-03E9-0C1E2F6ED54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5B798502-2D1D-3598-463D-E6C57975AE2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12D39AC-C594-9D8E-FB29-E6C81C3746E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02D87FB-5E06-8B7F-EA2C-94B087EA0E51}"/>
              </a:ext>
            </a:extLst>
          </p:cNvPr>
          <p:cNvSpPr>
            <a:spLocks noGrp="1" noChangeArrowheads="1"/>
          </p:cNvSpPr>
          <p:nvPr>
            <p:ph type="body" idx="1"/>
          </p:nvPr>
        </p:nvSpPr>
        <p:spPr>
          <a:xfrm>
            <a:off x="152400" y="4114800"/>
            <a:ext cx="6553200" cy="4876800"/>
          </a:xfrm>
        </p:spPr>
        <p:txBody>
          <a:bodyPr/>
          <a:lstStyle/>
          <a:p>
            <a:pPr algn="l"/>
            <a:r>
              <a:rPr lang="en-US" altLang="en-US" sz="1100" dirty="0"/>
              <a:t>https://i.discogs.com/Tb322jkskzmw89A-QGuqeHn2vObpYNqtkfKQtjsLsWQ/rs:fit/g:sm/q:90/h:600/w:588/czM6Ly9kaXNjb2dz/LWRhdGFiYXNlLWlt/YWdlcy9SLTc0MjQy/MzEtMTcyMDY2NDA4/NC0yMTExLmpwZWc.jpeg</a:t>
            </a:r>
          </a:p>
        </p:txBody>
      </p:sp>
      <p:cxnSp>
        <p:nvCxnSpPr>
          <p:cNvPr id="3" name="Straight Connector 2">
            <a:extLst>
              <a:ext uri="{FF2B5EF4-FFF2-40B4-BE49-F238E27FC236}">
                <a16:creationId xmlns:a16="http://schemas.microsoft.com/office/drawing/2014/main" id="{5C6F3DF2-5E91-E6A8-4BBF-49A61C77204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01076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E6D68-A2CD-B98E-861F-CF6855A3007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8F64652-F091-CECD-F624-F7915A5EE80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96928F50-8561-1D7C-B951-CA063E94ADA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300BB1C1-B33C-B90D-2DC6-CA4359C9FE2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154F3BB-09F7-EA94-A896-C5B3A83D408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033B8E9-CE41-3164-7217-FD485A4E774A}"/>
              </a:ext>
            </a:extLst>
          </p:cNvPr>
          <p:cNvSpPr>
            <a:spLocks noGrp="1" noChangeArrowheads="1"/>
          </p:cNvSpPr>
          <p:nvPr>
            <p:ph type="body" idx="1"/>
          </p:nvPr>
        </p:nvSpPr>
        <p:spPr>
          <a:xfrm>
            <a:off x="152400" y="4114800"/>
            <a:ext cx="6553200" cy="4876800"/>
          </a:xfrm>
        </p:spPr>
        <p:txBody>
          <a:bodyPr/>
          <a:lstStyle/>
          <a:p>
            <a:pPr algn="l"/>
            <a:r>
              <a:rPr lang="en-US" altLang="en-US" dirty="0"/>
              <a:t>https://www.allmusicals.com/lyrics/milkandhoney/shalom.htm</a:t>
            </a:r>
          </a:p>
        </p:txBody>
      </p:sp>
      <p:cxnSp>
        <p:nvCxnSpPr>
          <p:cNvPr id="3" name="Straight Connector 2">
            <a:extLst>
              <a:ext uri="{FF2B5EF4-FFF2-40B4-BE49-F238E27FC236}">
                <a16:creationId xmlns:a16="http://schemas.microsoft.com/office/drawing/2014/main" id="{E6E75476-FFF4-97FA-9C03-FD42366EA72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75179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A6AAA-9835-B41E-672D-EE3F0F1EB73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9076C9C-7BCC-5C5C-986A-71793C13870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402A9907-3274-5D86-22F3-A9D439AB12F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C848B6FD-7149-C4D6-69A3-94C384CDA9D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98763D8-269F-96AE-9691-99B49E1FBB5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520FEA7-0F53-7403-69FA-CDAA737E9B1B}"/>
              </a:ext>
            </a:extLst>
          </p:cNvPr>
          <p:cNvSpPr>
            <a:spLocks noGrp="1" noChangeArrowheads="1"/>
          </p:cNvSpPr>
          <p:nvPr>
            <p:ph type="body" idx="1"/>
          </p:nvPr>
        </p:nvSpPr>
        <p:spPr>
          <a:xfrm>
            <a:off x="152400" y="4114800"/>
            <a:ext cx="6553200" cy="4876800"/>
          </a:xfrm>
        </p:spPr>
        <p:txBody>
          <a:bodyPr/>
          <a:lstStyle/>
          <a:p>
            <a:pPr algn="l"/>
            <a:r>
              <a:rPr lang="en-US" altLang="en-US" dirty="0"/>
              <a:t>Yosef asking his brothers.</a:t>
            </a:r>
          </a:p>
        </p:txBody>
      </p:sp>
      <p:cxnSp>
        <p:nvCxnSpPr>
          <p:cNvPr id="3" name="Straight Connector 2">
            <a:extLst>
              <a:ext uri="{FF2B5EF4-FFF2-40B4-BE49-F238E27FC236}">
                <a16:creationId xmlns:a16="http://schemas.microsoft.com/office/drawing/2014/main" id="{35BA7EC9-22B3-0008-D2F5-F26444F82CF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99279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962DD-2122-C697-38E3-DD4BDCFF2D0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ED6AC07-B01D-E89C-C1C7-285FA4880E3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AF22506A-DAFD-09EF-8775-D2EE3388266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1DC94CD7-1A71-744C-2806-DEB644352E2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AC179FA-8241-9FD6-92DA-366FBDE3F68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EF4691F-08A0-6C2F-4CD0-54ADD26B33A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EE697C71-ED30-F52E-5759-652D34795C0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73513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2BC09-8254-1621-F573-2E8C82BB666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6402490-591D-1EA3-A443-9E036971EF5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0653C558-D42B-C161-F12F-46B9925F73F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AB67A13F-4BD7-306B-B677-8F4D39F523E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3139B08-34C0-A7F2-FD77-BA398022DB2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1A13B3A-040B-3BDD-B73A-CE9313383C98}"/>
              </a:ext>
            </a:extLst>
          </p:cNvPr>
          <p:cNvSpPr>
            <a:spLocks noGrp="1" noChangeArrowheads="1"/>
          </p:cNvSpPr>
          <p:nvPr>
            <p:ph type="body" idx="1"/>
          </p:nvPr>
        </p:nvSpPr>
        <p:spPr>
          <a:xfrm>
            <a:off x="152400" y="4114800"/>
            <a:ext cx="6553200" cy="4876800"/>
          </a:xfrm>
        </p:spPr>
        <p:txBody>
          <a:bodyPr/>
          <a:lstStyle/>
          <a:p>
            <a:pPr algn="l"/>
            <a:r>
              <a:rPr lang="en-US" altLang="en-US" dirty="0"/>
              <a:t>Shalom </a:t>
            </a:r>
            <a:r>
              <a:rPr lang="en-US" altLang="en-US" dirty="0" err="1"/>
              <a:t>Alekhem</a:t>
            </a:r>
            <a:r>
              <a:rPr lang="en-US" altLang="en-US" dirty="0"/>
              <a:t> is an expanded, more poetic version that we commonly use.</a:t>
            </a:r>
          </a:p>
        </p:txBody>
      </p:sp>
      <p:cxnSp>
        <p:nvCxnSpPr>
          <p:cNvPr id="3" name="Straight Connector 2">
            <a:extLst>
              <a:ext uri="{FF2B5EF4-FFF2-40B4-BE49-F238E27FC236}">
                <a16:creationId xmlns:a16="http://schemas.microsoft.com/office/drawing/2014/main" id="{642D5322-B33A-9B5C-4497-91E9752FF4D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84475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6B988-382A-5906-D81A-8EF6F6F57DA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BEF32E7-DC08-242B-DC6F-170EC41C9E5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22D77602-65B3-CA89-88FC-4BE45E6CD28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B21CB580-747F-2A16-5678-7EEE02A1FE2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DEDC38D-3EFE-507F-04AD-BCE2B99BD77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F5AF820-4824-E235-160D-7F50ECE45829}"/>
              </a:ext>
            </a:extLst>
          </p:cNvPr>
          <p:cNvSpPr>
            <a:spLocks noGrp="1" noChangeArrowheads="1"/>
          </p:cNvSpPr>
          <p:nvPr>
            <p:ph type="body" idx="1"/>
          </p:nvPr>
        </p:nvSpPr>
        <p:spPr>
          <a:xfrm>
            <a:off x="152400" y="4114800"/>
            <a:ext cx="6553200" cy="4876800"/>
          </a:xfrm>
        </p:spPr>
        <p:txBody>
          <a:bodyPr/>
          <a:lstStyle/>
          <a:p>
            <a:pPr algn="l"/>
            <a:r>
              <a:rPr lang="en-US" altLang="en-US" dirty="0"/>
              <a:t>It would do us well to think a bit of all those blessings when we glibly say “Shalom?</a:t>
            </a:r>
          </a:p>
        </p:txBody>
      </p:sp>
      <p:cxnSp>
        <p:nvCxnSpPr>
          <p:cNvPr id="3" name="Straight Connector 2">
            <a:extLst>
              <a:ext uri="{FF2B5EF4-FFF2-40B4-BE49-F238E27FC236}">
                <a16:creationId xmlns:a16="http://schemas.microsoft.com/office/drawing/2014/main" id="{0C474DEB-29D8-E8F0-4261-0E273B36642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0860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E2D06-8000-3199-87AD-C0FF10ACBB9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ABDFE1F-BF83-4DBD-3C53-EC929762815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28AF36DB-E277-A411-036F-88FF59CEC1D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5789917C-28C9-6C66-8D3C-1DCC6DA9B53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F273BDD-C88F-6858-D3F4-961B750981C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CE4F1F5-8151-E97A-4BCC-77435BDA4A5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0EB8D1DE-5331-A7BA-9BB9-EDD89995ECA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40388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6E758-5663-92FA-FE38-82EEA55643F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A29073C-F28D-7FE8-AC2A-3EF0EB52571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DA5C2E87-CC75-E7B0-88C9-0E80899508F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76E8239A-BFD5-B323-6241-F415E3CB9BE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BCB6252-9DC9-49D0-DE75-4DF9A6BDE70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4E39BE3-9CC1-10C3-92B6-AC99307FF8FA}"/>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52B5D59-7A7E-C62E-D95A-94F35A349BD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06587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B7565-CAF9-A78F-82BE-04E297D97F6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77B3F19-FC48-317A-8972-ACE486C33DF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843EEFC3-618F-8D87-73A4-C6132DCAE81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3AD474B4-F14D-CFC2-5068-8838ECC317A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38A065C-FCBB-0F86-D949-71753DF5B43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662459C-1A1C-5F9C-394D-CD33CC6EC4B0}"/>
              </a:ext>
            </a:extLst>
          </p:cNvPr>
          <p:cNvSpPr>
            <a:spLocks noGrp="1" noChangeArrowheads="1"/>
          </p:cNvSpPr>
          <p:nvPr>
            <p:ph type="body" idx="1"/>
          </p:nvPr>
        </p:nvSpPr>
        <p:spPr>
          <a:xfrm>
            <a:off x="152400" y="4114800"/>
            <a:ext cx="6553200" cy="4876800"/>
          </a:xfrm>
        </p:spPr>
        <p:txBody>
          <a:bodyPr/>
          <a:lstStyle/>
          <a:p>
            <a:pPr algn="l"/>
            <a:r>
              <a:rPr lang="en-US" altLang="en-US" dirty="0"/>
              <a:t>https://firmisrael.org/learn/the-meaning-of-shalom/</a:t>
            </a:r>
          </a:p>
        </p:txBody>
      </p:sp>
      <p:cxnSp>
        <p:nvCxnSpPr>
          <p:cNvPr id="3" name="Straight Connector 2">
            <a:extLst>
              <a:ext uri="{FF2B5EF4-FFF2-40B4-BE49-F238E27FC236}">
                <a16:creationId xmlns:a16="http://schemas.microsoft.com/office/drawing/2014/main" id="{31ABCC60-179F-E953-26D6-028C52A9BFE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50346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43488-AFE0-62A4-DF7E-73A8F4633E1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D333B29-0939-CC3E-12D1-566EB108179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D9BFEE6E-A9A2-54F8-B159-33FD8432C6D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1E51C6AA-C594-ED7B-C0DC-08011630949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85D94C9-25F0-1F0D-F90F-3AF288F5B2F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5D3A1F2-CE02-90C3-1098-E3CDCF3B8561}"/>
              </a:ext>
            </a:extLst>
          </p:cNvPr>
          <p:cNvSpPr>
            <a:spLocks noGrp="1" noChangeArrowheads="1"/>
          </p:cNvSpPr>
          <p:nvPr>
            <p:ph type="body" idx="1"/>
          </p:nvPr>
        </p:nvSpPr>
        <p:spPr>
          <a:xfrm>
            <a:off x="152400" y="4114800"/>
            <a:ext cx="6553200" cy="4876800"/>
          </a:xfrm>
        </p:spPr>
        <p:txBody>
          <a:bodyPr/>
          <a:lstStyle/>
          <a:p>
            <a:pPr algn="l"/>
            <a:r>
              <a:rPr lang="en-US" altLang="en-US" dirty="0"/>
              <a:t>https://firmisrael.org/learn/the-meaning-of-shalom/</a:t>
            </a:r>
          </a:p>
        </p:txBody>
      </p:sp>
      <p:cxnSp>
        <p:nvCxnSpPr>
          <p:cNvPr id="3" name="Straight Connector 2">
            <a:extLst>
              <a:ext uri="{FF2B5EF4-FFF2-40B4-BE49-F238E27FC236}">
                <a16:creationId xmlns:a16="http://schemas.microsoft.com/office/drawing/2014/main" id="{4947A5C1-E8C2-63F4-2362-87435867010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9721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DDB7A-03B5-86D9-93FD-AD40C7B5A51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3E0D66B-14DA-8377-C1CF-2B7F5598A32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CA484B0B-02F4-9FDA-BBD2-315236D7C58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8621ECEB-18B4-1171-6FE6-5BE414CDDD9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E7E1F18-41A6-78A6-0847-65FEAB3EA46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6ECD704-D55E-2EFF-1DD0-8F6E66229C5E}"/>
              </a:ext>
            </a:extLst>
          </p:cNvPr>
          <p:cNvSpPr>
            <a:spLocks noGrp="1" noChangeArrowheads="1"/>
          </p:cNvSpPr>
          <p:nvPr>
            <p:ph type="body" idx="1"/>
          </p:nvPr>
        </p:nvSpPr>
        <p:spPr>
          <a:xfrm>
            <a:off x="152400" y="4114800"/>
            <a:ext cx="6553200" cy="4876800"/>
          </a:xfrm>
        </p:spPr>
        <p:txBody>
          <a:bodyPr/>
          <a:lstStyle/>
          <a:p>
            <a:pPr algn="l"/>
            <a:r>
              <a:rPr lang="en-US" altLang="en-US" dirty="0"/>
              <a:t>Great kids games.  “Slip and slide”</a:t>
            </a:r>
          </a:p>
        </p:txBody>
      </p:sp>
      <p:cxnSp>
        <p:nvCxnSpPr>
          <p:cNvPr id="3" name="Straight Connector 2">
            <a:extLst>
              <a:ext uri="{FF2B5EF4-FFF2-40B4-BE49-F238E27FC236}">
                <a16:creationId xmlns:a16="http://schemas.microsoft.com/office/drawing/2014/main" id="{48058C81-EE50-0938-10DA-B0F3C1FF8A9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32060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E7558-04C4-5B20-8D55-9977D7F1518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E3CC32F-E055-6E70-B223-BA7DE4F55A6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28547A3E-8D2B-042F-35F3-EA19B0D8E04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11F57BB1-7BD8-368F-4BD9-9D638B6430E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9833547-8C60-31F2-CF4F-0F8521152BB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94A679B-BC87-35E1-7B91-8C590B0B1EAA}"/>
              </a:ext>
            </a:extLst>
          </p:cNvPr>
          <p:cNvSpPr>
            <a:spLocks noGrp="1" noChangeArrowheads="1"/>
          </p:cNvSpPr>
          <p:nvPr>
            <p:ph type="body" idx="1"/>
          </p:nvPr>
        </p:nvSpPr>
        <p:spPr>
          <a:xfrm>
            <a:off x="152400" y="4114800"/>
            <a:ext cx="6553200" cy="4876800"/>
          </a:xfrm>
        </p:spPr>
        <p:txBody>
          <a:bodyPr/>
          <a:lstStyle/>
          <a:p>
            <a:pPr algn="l"/>
            <a:r>
              <a:rPr lang="en-US" altLang="en-US" dirty="0"/>
              <a:t>Dawn and me have a sort of hybrid.  Shabbat is my big work day.  But it’s holy work, a non-commercial day.  No buying or selling.   But, it’s peaceful, restful as a WORSHIP day.</a:t>
            </a:r>
          </a:p>
          <a:p>
            <a:pPr algn="l"/>
            <a:endParaRPr lang="en-US" altLang="en-US" dirty="0"/>
          </a:p>
          <a:p>
            <a:pPr algn="l"/>
            <a:r>
              <a:rPr lang="en-US" altLang="en-US" dirty="0"/>
              <a:t>Monday is our rest day.  Nothing stressful, if possible.  Or HaOlam policy: no heart attacks, no car wrecks, no deaths in the family on Monday.  </a:t>
            </a:r>
          </a:p>
        </p:txBody>
      </p:sp>
      <p:cxnSp>
        <p:nvCxnSpPr>
          <p:cNvPr id="3" name="Straight Connector 2">
            <a:extLst>
              <a:ext uri="{FF2B5EF4-FFF2-40B4-BE49-F238E27FC236}">
                <a16:creationId xmlns:a16="http://schemas.microsoft.com/office/drawing/2014/main" id="{E8E8C65C-6079-C7C4-D015-41294F6BC22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65976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DACE9-0555-B08D-D4E8-0F88C2F9D45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3BAB103-65E0-99B6-457A-C13547735CC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331BEB6E-09AB-FDB0-E535-F6F9D4A1FB3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2A9A9AD7-3905-CD41-BDF4-4BE2F6B4BEB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FCDBF0E-2FAB-950C-46C7-5D71B719C39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18A05BA-86F6-7701-EB6E-7ADCAA83535B}"/>
              </a:ext>
            </a:extLst>
          </p:cNvPr>
          <p:cNvSpPr>
            <a:spLocks noGrp="1" noChangeArrowheads="1"/>
          </p:cNvSpPr>
          <p:nvPr>
            <p:ph type="body" idx="1"/>
          </p:nvPr>
        </p:nvSpPr>
        <p:spPr>
          <a:xfrm>
            <a:off x="152400" y="4114800"/>
            <a:ext cx="6553200" cy="4876800"/>
          </a:xfrm>
        </p:spPr>
        <p:txBody>
          <a:bodyPr/>
          <a:lstStyle/>
          <a:p>
            <a:pPr algn="l"/>
            <a:r>
              <a:rPr lang="en-US" altLang="en-US" dirty="0"/>
              <a:t>One writer calls Shabbat “An Island in Time”</a:t>
            </a:r>
          </a:p>
        </p:txBody>
      </p:sp>
      <p:cxnSp>
        <p:nvCxnSpPr>
          <p:cNvPr id="3" name="Straight Connector 2">
            <a:extLst>
              <a:ext uri="{FF2B5EF4-FFF2-40B4-BE49-F238E27FC236}">
                <a16:creationId xmlns:a16="http://schemas.microsoft.com/office/drawing/2014/main" id="{912C010A-CE5A-9FBB-17FF-E91618F7FA3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56998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185E0-5833-43C6-AF90-820111F4E62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462A14B-56E5-F8DA-F4AD-4B56C67FDA9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12F91B10-43E6-2DB9-3F63-13B1371FDEB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BBA8F768-7A15-8015-AB6E-647F3548520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6E60861-1A66-E152-B523-3EADFAFF13D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46CC0BA-DF0D-CBCD-47CE-DC52E60C3596}"/>
              </a:ext>
            </a:extLst>
          </p:cNvPr>
          <p:cNvSpPr>
            <a:spLocks noGrp="1" noChangeArrowheads="1"/>
          </p:cNvSpPr>
          <p:nvPr>
            <p:ph type="body" idx="1"/>
          </p:nvPr>
        </p:nvSpPr>
        <p:spPr>
          <a:xfrm>
            <a:off x="152400" y="4114800"/>
            <a:ext cx="6553200" cy="4876800"/>
          </a:xfrm>
        </p:spPr>
        <p:txBody>
          <a:bodyPr/>
          <a:lstStyle/>
          <a:p>
            <a:pPr algn="l"/>
            <a:r>
              <a:rPr lang="en-US" altLang="en-US" dirty="0"/>
              <a:t>https://tse2.mm.bing.net/th/id/OIP.rPe5jvEIW8wPdviIxqwWogHaCb?pid=Api&amp;h=220&amp;P=0</a:t>
            </a:r>
          </a:p>
        </p:txBody>
      </p:sp>
      <p:cxnSp>
        <p:nvCxnSpPr>
          <p:cNvPr id="3" name="Straight Connector 2">
            <a:extLst>
              <a:ext uri="{FF2B5EF4-FFF2-40B4-BE49-F238E27FC236}">
                <a16:creationId xmlns:a16="http://schemas.microsoft.com/office/drawing/2014/main" id="{212C175B-F085-4F28-FAD2-692D059A163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57210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22D7E-D59D-C921-54C6-7F6408A733B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1C38B8F-E8A7-030D-E48D-1966779774B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2719E54C-8ABC-0ACC-3AC3-51C75186D2C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34AF2F58-6A78-5DBB-BA73-E812DDAC879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F0B4076-730C-AC2D-1752-67BE180479B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651DD76-5526-0E65-3371-6E2231BD34D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75F7194-B362-D417-6D20-BFFDE707C57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5119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6F4DB-BA73-FFA6-A591-83926893486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CD3E109-6471-46FB-C1D7-52B1C8E93C8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05F3195E-DCBB-6392-CA3A-6885AA77F8E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F6720639-6757-1DA5-6AD6-71AAB638B01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70D3C4D-E174-6844-E85A-694177B7D24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526AB9F-E1F9-DFDD-ECFF-6F3A8666E169}"/>
              </a:ext>
            </a:extLst>
          </p:cNvPr>
          <p:cNvSpPr>
            <a:spLocks noGrp="1" noChangeArrowheads="1"/>
          </p:cNvSpPr>
          <p:nvPr>
            <p:ph type="body" idx="1"/>
          </p:nvPr>
        </p:nvSpPr>
        <p:spPr>
          <a:xfrm>
            <a:off x="152400" y="4114800"/>
            <a:ext cx="6553200" cy="4876800"/>
          </a:xfrm>
        </p:spPr>
        <p:txBody>
          <a:bodyPr/>
          <a:lstStyle/>
          <a:p>
            <a:pPr algn="l"/>
            <a:r>
              <a:rPr lang="en-US" altLang="en-US" dirty="0"/>
              <a:t>Guests, family.  Can be perfunctory.   Hopefully not.  This is why we have Saturday services.   Friday hospitality</a:t>
            </a:r>
          </a:p>
        </p:txBody>
      </p:sp>
      <p:cxnSp>
        <p:nvCxnSpPr>
          <p:cNvPr id="3" name="Straight Connector 2">
            <a:extLst>
              <a:ext uri="{FF2B5EF4-FFF2-40B4-BE49-F238E27FC236}">
                <a16:creationId xmlns:a16="http://schemas.microsoft.com/office/drawing/2014/main" id="{1283756B-1CFA-1F37-9699-27F79F69544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17208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2F622-E6B8-605A-0FE7-E759CC6E9E5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A311CF6-790A-8952-84DD-0B364762320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F8B9564F-0B56-F01C-91AE-44FE9028AC4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753F2DD6-B086-98E3-177F-D2EFDFF7935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C4C0A37-1BEA-E413-3C99-62FA27289AF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E6F8375-9CD1-C658-84D0-8E31F624FF16}"/>
              </a:ext>
            </a:extLst>
          </p:cNvPr>
          <p:cNvSpPr>
            <a:spLocks noGrp="1" noChangeArrowheads="1"/>
          </p:cNvSpPr>
          <p:nvPr>
            <p:ph type="body" idx="1"/>
          </p:nvPr>
        </p:nvSpPr>
        <p:spPr>
          <a:xfrm>
            <a:off x="152400" y="4114800"/>
            <a:ext cx="6553200" cy="4876800"/>
          </a:xfrm>
        </p:spPr>
        <p:txBody>
          <a:bodyPr/>
          <a:lstStyle/>
          <a:p>
            <a:pPr algn="l"/>
            <a:r>
              <a:rPr lang="en-US" altLang="en-US" dirty="0"/>
              <a:t>Said over family on Shabbat, and other times.</a:t>
            </a:r>
          </a:p>
        </p:txBody>
      </p:sp>
      <p:cxnSp>
        <p:nvCxnSpPr>
          <p:cNvPr id="3" name="Straight Connector 2">
            <a:extLst>
              <a:ext uri="{FF2B5EF4-FFF2-40B4-BE49-F238E27FC236}">
                <a16:creationId xmlns:a16="http://schemas.microsoft.com/office/drawing/2014/main" id="{CC9D1ADA-ED8D-3974-4A77-1AA7EBC0DA6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8857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DDCAA-640E-6170-BD46-43731C9F2EF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1EC37B7-33C2-8399-21C6-DC95F6824D1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6DBF5A1E-6FA6-3E37-55BD-4DBE4249336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A5663FD0-B70B-0FFB-5E68-9C36D789AC7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0DCC054-33D4-7973-C749-95AA871BF8A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BC41EBD-CA4A-D5B7-CB7C-30A1DEA8DED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917FBF2-8C22-1928-E62B-2784B296FE4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18348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61121-9AEE-12D7-51C3-9A2D4A8A4EE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002C362-244F-40FE-4664-C0A52CBFD7D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5FD7CFA9-75C2-9700-043F-39C45DA2EDB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5420D773-A1DD-F583-802C-1AF29495939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6482467-C2A9-782F-474C-E8778BCCAB0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E13A1B4-1A2D-7ADC-8A4A-13D5EADAB29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137D3D5-840B-E4E7-A7B3-E8633C5E6BC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64618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04F7C-BF74-C9D9-5DE0-BEFC7B43B77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1DF42D0-A8B2-B66A-DE0E-0E3BC6ECAB5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94694AE4-1971-FC84-0B7E-25FA7134A11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4C12B40D-D816-8F08-0B44-122CD17D971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243CA52-547F-0035-8246-57BF33E34FE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AE6402E-55B7-1029-ED3F-F4A4F34F8B8D}"/>
              </a:ext>
            </a:extLst>
          </p:cNvPr>
          <p:cNvSpPr>
            <a:spLocks noGrp="1" noChangeArrowheads="1"/>
          </p:cNvSpPr>
          <p:nvPr>
            <p:ph type="body" idx="1"/>
          </p:nvPr>
        </p:nvSpPr>
        <p:spPr>
          <a:xfrm>
            <a:off x="152400" y="4114800"/>
            <a:ext cx="6553200" cy="4876800"/>
          </a:xfrm>
        </p:spPr>
        <p:txBody>
          <a:bodyPr/>
          <a:lstStyle/>
          <a:p>
            <a:pPr algn="l"/>
            <a:r>
              <a:rPr lang="en-US" altLang="en-US" dirty="0"/>
              <a:t>Even as they were travelling through the fierce desert and preparing for war on the Canaanites.</a:t>
            </a:r>
          </a:p>
        </p:txBody>
      </p:sp>
      <p:cxnSp>
        <p:nvCxnSpPr>
          <p:cNvPr id="3" name="Straight Connector 2">
            <a:extLst>
              <a:ext uri="{FF2B5EF4-FFF2-40B4-BE49-F238E27FC236}">
                <a16:creationId xmlns:a16="http://schemas.microsoft.com/office/drawing/2014/main" id="{AA5C4D16-FFB5-0298-BAE5-F94AE05B6E3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52632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5BA1D-822C-7B10-1DDF-D44EE202999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7260834-E07B-2705-3F70-335195121E7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5B800C88-7A17-67A9-1FBB-C27C9BDC847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B1F0899F-0B27-9624-46DE-10F8F5D552B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7EB4844-C342-2608-8FC8-4AC00030620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3B6F54F-7EF7-34EA-E7BA-18128E096BF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DFA05D5-D278-FD0D-C6CF-7EACE2EA58A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6730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95D1C-260E-5907-F68F-BD576ED5E62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0E91A6B-50F5-1B73-C2D6-D7228D80563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AD644CA7-EF06-DA73-3035-8ACFE04CD06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AB2E3BBC-D4DA-4572-9B9E-DE144F85F1A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7855400-9530-8A1C-C3B7-659716C675D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FF583C7-2406-BFC2-D43E-2D5992143FE7}"/>
              </a:ext>
            </a:extLst>
          </p:cNvPr>
          <p:cNvSpPr>
            <a:spLocks noGrp="1" noChangeArrowheads="1"/>
          </p:cNvSpPr>
          <p:nvPr>
            <p:ph type="body" idx="1"/>
          </p:nvPr>
        </p:nvSpPr>
        <p:spPr>
          <a:xfrm>
            <a:off x="152400" y="4114800"/>
            <a:ext cx="6553200" cy="4876800"/>
          </a:xfrm>
        </p:spPr>
        <p:txBody>
          <a:bodyPr/>
          <a:lstStyle/>
          <a:p>
            <a:pPr algn="l"/>
            <a:r>
              <a:rPr lang="en-US" altLang="en-US" dirty="0"/>
              <a:t>Plus kudos to a community member…</a:t>
            </a:r>
          </a:p>
        </p:txBody>
      </p:sp>
      <p:cxnSp>
        <p:nvCxnSpPr>
          <p:cNvPr id="3" name="Straight Connector 2">
            <a:extLst>
              <a:ext uri="{FF2B5EF4-FFF2-40B4-BE49-F238E27FC236}">
                <a16:creationId xmlns:a16="http://schemas.microsoft.com/office/drawing/2014/main" id="{EC0ACC7A-C22D-2BE8-8AC8-C336D385C1A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84266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C4CD8-867C-20C0-8380-3DEE94F34FC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1FEDEB7-17A8-22DB-6A40-4C86040F999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1D1EFAA0-AE26-ED58-4546-888276BB95E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37D4FE89-2772-7270-2237-616AD108093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2710FDC-9D19-D7D5-C17A-B8687239C2C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5726643-CC24-264D-933A-D92E59C5058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EBD5010-72E6-B912-8B9C-DED22B7401F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20926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92ACA-9F21-98C9-5C66-759F07DAC69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2DECC17-CD01-4ED0-4021-81B178AE710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A3B5CA3D-8BE1-F598-99B3-0350375AACE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564ABA8E-670A-156B-69B8-DB3BBE6DD90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555AF33-9B10-793D-AD6D-34D4CA5EB8E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E610A74-C7A4-0159-4F28-A8BEFF9A7B2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2D17A94B-6555-EE54-FC76-D697C07748F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51291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B89B6-7BF6-F98E-2D92-609C401067E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77F96F4-9362-13CF-9C35-2AB40EF491E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9657A202-BE70-AD5A-EE14-B84EFBBE221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A1D8AC38-903A-8B11-24B2-FC2EF1A0335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00AEEFC-E7F8-C4BB-2FB9-364712F0EDD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91D8787-8756-9089-0D57-659F2F88382B}"/>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A73B515-13AD-C924-4745-F03579CBF1B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7047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BCF71-FA6F-BAF1-73D6-15F9A38676A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7790814-0AB1-0D04-9C2B-21CF31C8417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A2BC626C-8402-6888-10E2-F5BEC2E1723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F2C29823-BC7C-FF6F-D1FF-788EA722635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34C113A-916B-BF03-9585-B46C8138B0F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2CDD1DC-E620-6E52-17DF-AC774B2C7DC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34A8129-DE3E-AB67-93AB-2285D610C75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97690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9CE59-E281-3D05-4B79-FF8CEFA5375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0E1ADEE-0DF9-DA33-5387-D1BF70857E9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880FAC64-9117-8644-BC53-B86C2F3176F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EE272E0A-18D8-CAC8-A8F4-4DBC5CF904A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064CA0C-B155-AFF8-1513-C6A9900017E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1B797FA-E45C-1886-FEC8-6ABFDCC0AA6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6C869FB-5FD4-B799-9C64-3C8EC9FEA8E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69051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09CDC-C15C-410B-F018-73792B17267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7E4FB03-59E0-5489-59C4-AB78D88F698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1C202230-A7AA-DFFA-FE68-9370C6E4B69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32A9C11A-AC7D-9220-BE4E-9249956517D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D19DDDC-41D3-51FE-F11A-994A5BF2E10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BDEFACA-54E5-3F7B-0495-B101EEE387A0}"/>
              </a:ext>
            </a:extLst>
          </p:cNvPr>
          <p:cNvSpPr>
            <a:spLocks noGrp="1" noChangeArrowheads="1"/>
          </p:cNvSpPr>
          <p:nvPr>
            <p:ph type="body" idx="1"/>
          </p:nvPr>
        </p:nvSpPr>
        <p:spPr>
          <a:xfrm>
            <a:off x="152400" y="4114800"/>
            <a:ext cx="6553200" cy="4876800"/>
          </a:xfrm>
        </p:spPr>
        <p:txBody>
          <a:bodyPr/>
          <a:lstStyle/>
          <a:p>
            <a:pPr algn="l"/>
            <a:r>
              <a:rPr lang="en-US" altLang="en-US" dirty="0"/>
              <a:t>He IS our Shalom</a:t>
            </a:r>
          </a:p>
        </p:txBody>
      </p:sp>
      <p:cxnSp>
        <p:nvCxnSpPr>
          <p:cNvPr id="3" name="Straight Connector 2">
            <a:extLst>
              <a:ext uri="{FF2B5EF4-FFF2-40B4-BE49-F238E27FC236}">
                <a16:creationId xmlns:a16="http://schemas.microsoft.com/office/drawing/2014/main" id="{9F9889E4-451A-B1C7-0A06-5D5CE0C309B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06779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81EC5-4A13-12BB-CF29-0BF6084C640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B89183F-54A8-90B3-937F-D96E1B5174D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A9C7B0A9-7252-5E54-1BF3-8CADF6E3A5F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B8B91EBC-1BF3-4730-DABA-815E7A20B0E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E1C35B1-1FA3-4B0E-5E64-64A09905A81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04CFB08-3F7C-A4D0-2DDA-56E0D4497EDC}"/>
              </a:ext>
            </a:extLst>
          </p:cNvPr>
          <p:cNvSpPr>
            <a:spLocks noGrp="1" noChangeArrowheads="1"/>
          </p:cNvSpPr>
          <p:nvPr>
            <p:ph type="body" idx="1"/>
          </p:nvPr>
        </p:nvSpPr>
        <p:spPr>
          <a:xfrm>
            <a:off x="152400" y="4114800"/>
            <a:ext cx="6553200" cy="4876800"/>
          </a:xfrm>
        </p:spPr>
        <p:txBody>
          <a:bodyPr/>
          <a:lstStyle/>
          <a:p>
            <a:pPr algn="l"/>
            <a:r>
              <a:rPr lang="en-US" altLang="en-US" dirty="0"/>
              <a:t>https://firmisrael.org/learn/the-meaning-of-shalom/</a:t>
            </a:r>
          </a:p>
        </p:txBody>
      </p:sp>
      <p:cxnSp>
        <p:nvCxnSpPr>
          <p:cNvPr id="3" name="Straight Connector 2">
            <a:extLst>
              <a:ext uri="{FF2B5EF4-FFF2-40B4-BE49-F238E27FC236}">
                <a16:creationId xmlns:a16="http://schemas.microsoft.com/office/drawing/2014/main" id="{5ECBEA8A-A494-F27C-ECCF-24E5211E765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38862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8D386-4B3E-7F69-EF64-549E8F7F9C0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4FC9F20-3A4A-6C55-3691-15E39D9FA4C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10859389-3642-3F90-4D77-987E0DD7C2D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4F7B899F-B01E-49B0-8A76-09FB9DFEEF4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CDBB96A-89E9-EA69-2E8E-C470CBC74FF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462A72C-7C0C-5431-4CEB-F5C0ABB03D7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612D063-D0F6-068B-612B-078AC6B09E8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69693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3AEF1-0E23-D0DB-EDB1-BBAC371A41F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3647082-063A-51B6-CB2C-D3D3D3DA694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45462BAD-033C-AE73-7B13-92163C61061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3717A13D-2733-77E1-7D9C-C791CE67893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2948861-CF56-89CA-9216-94FEC909482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61243CA-8840-B9FA-CD77-588FF312BEA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0E959093-4908-20E8-5654-9C91B257BF4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97706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BDD4D-E84C-1A8A-A1AD-7845A9F6B88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E771455-C42E-9210-54C5-6A2F3E39D75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73BE4C18-DC43-97F7-6A1E-7A325DDE14B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AEBFE06B-07D6-D6A7-6A4A-116BB3958D3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F6723C5-A378-36F9-ED2C-CBA2DC39C4E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680BD18-48AD-FEAC-28E8-465D2E624BB7}"/>
              </a:ext>
            </a:extLst>
          </p:cNvPr>
          <p:cNvSpPr>
            <a:spLocks noGrp="1" noChangeArrowheads="1"/>
          </p:cNvSpPr>
          <p:nvPr>
            <p:ph type="body" idx="1"/>
          </p:nvPr>
        </p:nvSpPr>
        <p:spPr>
          <a:xfrm>
            <a:off x="152400" y="4114800"/>
            <a:ext cx="6553200" cy="4876800"/>
          </a:xfrm>
        </p:spPr>
        <p:txBody>
          <a:bodyPr/>
          <a:lstStyle/>
          <a:p>
            <a:pPr algn="l"/>
            <a:r>
              <a:rPr lang="en-US" altLang="en-US" dirty="0"/>
              <a:t>Breathe in and meditate on His Shalom despite all</a:t>
            </a:r>
          </a:p>
        </p:txBody>
      </p:sp>
      <p:cxnSp>
        <p:nvCxnSpPr>
          <p:cNvPr id="3" name="Straight Connector 2">
            <a:extLst>
              <a:ext uri="{FF2B5EF4-FFF2-40B4-BE49-F238E27FC236}">
                <a16:creationId xmlns:a16="http://schemas.microsoft.com/office/drawing/2014/main" id="{8495EA4A-BE9B-B0FF-7CC0-8968FD79B60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4288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B9302-AB2A-BA76-DB74-A685C6B3390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9D06E2E-2B2A-AF8F-8A83-34E547161B8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EE3DCB7E-8A55-E00C-2E37-178B0A1C606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C9913632-9F12-7AB1-C7D0-1C9F9D15D9F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D0E6AC3-540E-72DC-330F-79549DE86E4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3BC9090-D012-A86B-2A9D-832282898A11}"/>
              </a:ext>
            </a:extLst>
          </p:cNvPr>
          <p:cNvSpPr>
            <a:spLocks noGrp="1" noChangeArrowheads="1"/>
          </p:cNvSpPr>
          <p:nvPr>
            <p:ph type="body" idx="1"/>
          </p:nvPr>
        </p:nvSpPr>
        <p:spPr>
          <a:xfrm>
            <a:off x="152400" y="4114800"/>
            <a:ext cx="6553200" cy="4876800"/>
          </a:xfrm>
        </p:spPr>
        <p:txBody>
          <a:bodyPr/>
          <a:lstStyle/>
          <a:p>
            <a:pPr algn="l"/>
            <a:r>
              <a:rPr lang="en-US" altLang="en-US" dirty="0"/>
              <a:t>https://www.facebook.com/jim.adler.5 	</a:t>
            </a:r>
          </a:p>
        </p:txBody>
      </p:sp>
      <p:cxnSp>
        <p:nvCxnSpPr>
          <p:cNvPr id="3" name="Straight Connector 2">
            <a:extLst>
              <a:ext uri="{FF2B5EF4-FFF2-40B4-BE49-F238E27FC236}">
                <a16:creationId xmlns:a16="http://schemas.microsoft.com/office/drawing/2014/main" id="{96815F3F-18A5-0377-4BD3-F5A123964D9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89167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D8A7B-2EFC-8490-4D9E-D16C8BADE91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92F3A82-698D-6879-30F4-2F8EFF4DA82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24D57B02-1F1F-875A-D789-935C1DACBDD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F99466EF-584A-B70A-EE5F-C9AC2C60E56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514FC15-3EBE-3C06-03E2-FAF03FA1CFE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56C5CB6-EC1F-EEF8-B643-D4EFB909A58F}"/>
              </a:ext>
            </a:extLst>
          </p:cNvPr>
          <p:cNvSpPr>
            <a:spLocks noGrp="1" noChangeArrowheads="1"/>
          </p:cNvSpPr>
          <p:nvPr>
            <p:ph type="body" idx="1"/>
          </p:nvPr>
        </p:nvSpPr>
        <p:spPr>
          <a:xfrm>
            <a:off x="152400" y="4114800"/>
            <a:ext cx="6553200" cy="4876800"/>
          </a:xfrm>
        </p:spPr>
        <p:txBody>
          <a:bodyPr/>
          <a:lstStyle/>
          <a:p>
            <a:pPr algn="l"/>
            <a:r>
              <a:rPr lang="en-US" altLang="en-US" dirty="0"/>
              <a:t>Really.  It doesn’t look like it.</a:t>
            </a:r>
          </a:p>
        </p:txBody>
      </p:sp>
      <p:cxnSp>
        <p:nvCxnSpPr>
          <p:cNvPr id="3" name="Straight Connector 2">
            <a:extLst>
              <a:ext uri="{FF2B5EF4-FFF2-40B4-BE49-F238E27FC236}">
                <a16:creationId xmlns:a16="http://schemas.microsoft.com/office/drawing/2014/main" id="{154BFABA-0B52-25B4-F2B8-71FC329B321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98949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F1C48-0AA6-6B9C-25B7-3D4A8AFCBD1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B71DB8C-217E-BF4F-0C7A-062889AAD14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BE8F6291-7971-F62A-76DE-6A6D8AA5ABE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F333DDCB-8853-B438-7ABD-147864A9D61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C9015B7-A107-CDAF-44D8-58F4046C556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05DBB1F-8342-0EEC-8EA4-10D1E3DC91C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68C2BFF7-AB4E-02A9-03EB-F22092C1B8C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73995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F6EC3-55DF-8DE4-E759-9260862DDED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91AE23B-4FC1-64A1-9F30-7AA4257887E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D0DFA651-8342-26B4-8A6B-0612F054D60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F18B3D07-5E50-27A2-5B9A-DC0AC11B8C3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E0F27B4-E884-12DB-5670-746FE5D2D39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C9332D3-3B8C-A6A4-842C-4B53AB246E24}"/>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F540285-CFE1-74D6-873F-327B8BF1078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56107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06E8F-33F1-B7BA-AA92-2CCFB3676F8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F81D2C4-A161-E6A6-8198-A51D38A1904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DFB50CCA-6D12-FFDC-CBCB-5704C2741A3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64A74ED3-4604-3C9E-6D1E-C9A260710AB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5EF52B3-5A04-0072-3132-3CB3F78031E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72010DC-E7E8-8DA4-0A6E-D7D03F418325}"/>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DA1EF94-0E06-9B2C-4861-4783E0EF18F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816356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3A26B-B4C3-EC92-2CCD-C4EBD88836F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3C8C8C0-7B9F-3DB7-BABA-784329A5D71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35A9022B-BD9F-111B-E916-888EF22E5FC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289783B2-DBC7-B527-4869-0A7C67CAEA3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48C123C-75DA-E542-CF8C-BC2739583F4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B614BFF-6476-7FC7-8C7C-05D6F647837D}"/>
              </a:ext>
            </a:extLst>
          </p:cNvPr>
          <p:cNvSpPr>
            <a:spLocks noGrp="1" noChangeArrowheads="1"/>
          </p:cNvSpPr>
          <p:nvPr>
            <p:ph type="body" idx="1"/>
          </p:nvPr>
        </p:nvSpPr>
        <p:spPr>
          <a:xfrm>
            <a:off x="152400" y="4114800"/>
            <a:ext cx="6553200" cy="4876800"/>
          </a:xfrm>
        </p:spPr>
        <p:txBody>
          <a:bodyPr/>
          <a:lstStyle/>
          <a:p>
            <a:pPr algn="l"/>
            <a:r>
              <a:rPr lang="en-US" altLang="en-US" dirty="0"/>
              <a:t>https://firmisrael.org/learn/the-meaning-of-shalom/</a:t>
            </a:r>
          </a:p>
        </p:txBody>
      </p:sp>
      <p:cxnSp>
        <p:nvCxnSpPr>
          <p:cNvPr id="3" name="Straight Connector 2">
            <a:extLst>
              <a:ext uri="{FF2B5EF4-FFF2-40B4-BE49-F238E27FC236}">
                <a16:creationId xmlns:a16="http://schemas.microsoft.com/office/drawing/2014/main" id="{1876A461-0F6C-4D2A-3A71-71CF7A7F6FB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49951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7F7B0-FBD7-BDE5-961C-67E920D8AFE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F6AF036-92AB-796F-D8DC-F91BAD8FDFA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5922CE98-97CE-8995-CA09-33921E154A8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9D3EEF3A-3897-3DD5-255A-3FDD00EFFF8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49170C8-2A05-7C5E-CC22-E8138B571CF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F626C7C-14A4-2D14-91C1-6BF268B597AA}"/>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40DECB2-BD3A-F946-486B-4A100B02508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37419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A0D8D-DC4E-E7B3-6C42-80ED4A02DAC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BE088D9-C19F-6655-082A-E04A10D822B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89B0A9B4-9A8A-B447-59AA-02F0E892DCD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B2E29D9D-21A1-7426-47FD-0AF53B6FF50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4C7F227-9DA1-E04C-6AEB-B919503116F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94CCD50-9079-5DA9-DCDD-A54DFF7B33F4}"/>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F88A5D69-D36E-C918-8FEC-1702E9144BA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0998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D9C7B-F6C1-F827-7556-6D4F53B017A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ADBE96C-E571-E94A-32B2-250D7F3B85A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16EF41E0-DB3B-6DE4-5F9D-60AAEE9EC91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A11F24FD-82F8-CD01-2DE7-0E9E785E2F6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9173072-2EF8-C7D3-1D86-0FBB523D1ED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11ECD86-1A7F-58E7-F650-EBBE4DE0533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DBCC1B2-D146-ACF4-A655-D5AD415E1DB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55513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E0110-03DC-4777-38BF-E17B16FFD17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02497D2-A187-2C55-B72F-6B19C4A03EA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4E7AE35B-4FCE-286B-A246-40465C80B53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4F0F0323-24C4-72AD-A87C-C927BD90E75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1EE2EF7-6B6F-FDB0-03B4-B248B60708B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9584B63-4131-C4F3-F5FE-556F597E2535}"/>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B8663B7-B154-6D78-4FF5-24C16FE27E3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46022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653F2-AF1B-473E-89A6-675148024AD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0D8FC7B-8012-315F-E912-85F560AA0EE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F39FC277-E0D4-06B0-DFD6-8F51DAEC6A5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BC49D744-0813-7957-9995-32BBE7665DF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AF68656-9056-B9D0-378D-58B6692AA5E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5CA9C87-F0F2-131C-674C-5D2E7C70036A}"/>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C8B0DDA-6C28-46A7-B408-015A772CFB7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5103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2D45E-94DA-F5B7-FAD4-E0BEAE7FD40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84E7C1E-FE21-ACB6-63D2-94BE0FB3DB0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06B024B1-21BA-B9A7-588D-DC987320014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C3D1262D-CE82-5010-64F0-892524FD0D3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E0BFE9E-63F5-8097-2A10-17AB4B2DCF6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B211D72-CBDF-2C61-EFFB-ACE1DDF59E60}"/>
              </a:ext>
            </a:extLst>
          </p:cNvPr>
          <p:cNvSpPr>
            <a:spLocks noGrp="1" noChangeArrowheads="1"/>
          </p:cNvSpPr>
          <p:nvPr>
            <p:ph type="body" idx="1"/>
          </p:nvPr>
        </p:nvSpPr>
        <p:spPr>
          <a:xfrm>
            <a:off x="152400" y="4114800"/>
            <a:ext cx="6553200" cy="4876800"/>
          </a:xfrm>
        </p:spPr>
        <p:txBody>
          <a:bodyPr/>
          <a:lstStyle/>
          <a:p>
            <a:pPr algn="l"/>
            <a:r>
              <a:rPr lang="en-US" altLang="en-US" dirty="0"/>
              <a:t>https://www.facebook.com/jim.adler.5</a:t>
            </a:r>
          </a:p>
        </p:txBody>
      </p:sp>
      <p:cxnSp>
        <p:nvCxnSpPr>
          <p:cNvPr id="3" name="Straight Connector 2">
            <a:extLst>
              <a:ext uri="{FF2B5EF4-FFF2-40B4-BE49-F238E27FC236}">
                <a16:creationId xmlns:a16="http://schemas.microsoft.com/office/drawing/2014/main" id="{B16CB153-869B-353B-6538-319F7A252E3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543418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F7E01-4D6C-0E10-DB3B-56B850840EB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6AD4327-6240-3434-41E8-6518A8C8232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47EB7EB8-19FE-211F-62E7-1F73EE11CBB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544CF091-5715-DE7E-8E09-DCCE603EA0E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0B02E05-DC73-FCF2-00A2-1A7573D81F1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DBBC6A1-C900-0968-5678-11F3B350E526}"/>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22C317B-4050-9903-EAEB-3D1C7AA22A7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913261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39BCD-6451-1750-035A-AFB1F6E030C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2289C3E-00CA-7075-037A-8265E53894D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444FC072-B6D5-728C-EF7A-9AE64A51526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1F6E9CE6-CD85-78E4-80BF-70F3354ED6C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67E19A6-1FD1-1112-5C46-006F0B75ADB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9AF76FA-0B02-306F-171D-43A03F84EBD5}"/>
              </a:ext>
            </a:extLst>
          </p:cNvPr>
          <p:cNvSpPr>
            <a:spLocks noGrp="1" noChangeArrowheads="1"/>
          </p:cNvSpPr>
          <p:nvPr>
            <p:ph type="body" idx="1"/>
          </p:nvPr>
        </p:nvSpPr>
        <p:spPr>
          <a:xfrm>
            <a:off x="152400" y="4114800"/>
            <a:ext cx="6553200" cy="4876800"/>
          </a:xfrm>
        </p:spPr>
        <p:txBody>
          <a:bodyPr/>
          <a:lstStyle/>
          <a:p>
            <a:pPr algn="l"/>
            <a:r>
              <a:rPr lang="en-US" altLang="en-US" dirty="0"/>
              <a:t>This is exactly what the SOLU group was.   Coming from Israel with the Word of the King, the Prince of Peace!!</a:t>
            </a:r>
          </a:p>
        </p:txBody>
      </p:sp>
      <p:cxnSp>
        <p:nvCxnSpPr>
          <p:cNvPr id="3" name="Straight Connector 2">
            <a:extLst>
              <a:ext uri="{FF2B5EF4-FFF2-40B4-BE49-F238E27FC236}">
                <a16:creationId xmlns:a16="http://schemas.microsoft.com/office/drawing/2014/main" id="{71D6827A-6AB6-A799-13A7-2B1BE45BB79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61045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0C5C8-AAFF-8382-6CF1-A8B159C9D09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E68BBAF-3980-C137-7C82-D04D183B24E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FACCDA96-7650-40E2-6E32-9425504D62F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B244364C-B492-33E0-79B1-DF359C67E11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AA6C7AA-F0D7-13FE-79EF-CD82D1F7E0C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DA5CAE6-4461-C2F0-BC96-60AC20A62CED}"/>
              </a:ext>
            </a:extLst>
          </p:cNvPr>
          <p:cNvSpPr>
            <a:spLocks noGrp="1" noChangeArrowheads="1"/>
          </p:cNvSpPr>
          <p:nvPr>
            <p:ph type="body" idx="1"/>
          </p:nvPr>
        </p:nvSpPr>
        <p:spPr>
          <a:xfrm>
            <a:off x="152400" y="4114800"/>
            <a:ext cx="6553200" cy="4876800"/>
          </a:xfrm>
        </p:spPr>
        <p:txBody>
          <a:bodyPr/>
          <a:lstStyle/>
          <a:p>
            <a:pPr algn="l"/>
            <a:r>
              <a:rPr lang="en-US" altLang="en-US"/>
              <a:t>https://davidstent.org/making-the-crooked-plain-in-the-middle-east/</a:t>
            </a:r>
            <a:endParaRPr lang="en-US" altLang="en-US" dirty="0"/>
          </a:p>
        </p:txBody>
      </p:sp>
      <p:cxnSp>
        <p:nvCxnSpPr>
          <p:cNvPr id="3" name="Straight Connector 2">
            <a:extLst>
              <a:ext uri="{FF2B5EF4-FFF2-40B4-BE49-F238E27FC236}">
                <a16:creationId xmlns:a16="http://schemas.microsoft.com/office/drawing/2014/main" id="{2BE7B8B8-DA13-D161-FD6F-165F2B7ACC1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125735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E1050-E991-C032-128F-06E15095865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7E04053-9FCC-A127-F337-34F4B1AAFB4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5625B10C-C591-025A-4DFD-902143A3A49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DE25F065-8510-B064-0D22-C759E2DCAFC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49C39FF-0EC6-A6B2-5493-F634B3898A2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F931177-C097-9E64-47E7-05BAECFA4856}"/>
              </a:ext>
            </a:extLst>
          </p:cNvPr>
          <p:cNvSpPr>
            <a:spLocks noGrp="1" noChangeArrowheads="1"/>
          </p:cNvSpPr>
          <p:nvPr>
            <p:ph type="body" idx="1"/>
          </p:nvPr>
        </p:nvSpPr>
        <p:spPr>
          <a:xfrm>
            <a:off x="152400" y="4114800"/>
            <a:ext cx="6553200" cy="4876800"/>
          </a:xfrm>
        </p:spPr>
        <p:txBody>
          <a:bodyPr/>
          <a:lstStyle/>
          <a:p>
            <a:pPr algn="l"/>
            <a:r>
              <a:rPr lang="en-US" altLang="en-US"/>
              <a:t>https://davidstent.org/making-the-crooked-plain-in-the-middle-east/</a:t>
            </a:r>
            <a:endParaRPr lang="en-US" altLang="en-US" dirty="0"/>
          </a:p>
        </p:txBody>
      </p:sp>
      <p:cxnSp>
        <p:nvCxnSpPr>
          <p:cNvPr id="3" name="Straight Connector 2">
            <a:extLst>
              <a:ext uri="{FF2B5EF4-FFF2-40B4-BE49-F238E27FC236}">
                <a16:creationId xmlns:a16="http://schemas.microsoft.com/office/drawing/2014/main" id="{5AA7397A-152A-B393-47AA-E977854E40F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263297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E1F60-DC0A-4AF8-6054-64093BE25FA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D442B82-51BE-2E95-9C4D-65117862094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48062B5D-5437-8998-87A9-65CA475621A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815FF15D-9EB0-429A-7464-A61291AD390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9FA6037-F4CF-6A20-D40A-15D48BC0773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FF4F091-43AE-0D5F-EA91-CEBCB5C37409}"/>
              </a:ext>
            </a:extLst>
          </p:cNvPr>
          <p:cNvSpPr>
            <a:spLocks noGrp="1" noChangeArrowheads="1"/>
          </p:cNvSpPr>
          <p:nvPr>
            <p:ph type="body" idx="1"/>
          </p:nvPr>
        </p:nvSpPr>
        <p:spPr>
          <a:xfrm>
            <a:off x="152400" y="4114800"/>
            <a:ext cx="6553200" cy="4876800"/>
          </a:xfrm>
        </p:spPr>
        <p:txBody>
          <a:bodyPr/>
          <a:lstStyle/>
          <a:p>
            <a:pPr algn="l"/>
            <a:r>
              <a:rPr lang="en-US" altLang="en-US"/>
              <a:t>https://davidstent.org/making-the-crooked-plain-in-the-middle-east/</a:t>
            </a:r>
            <a:endParaRPr lang="en-US" altLang="en-US" dirty="0"/>
          </a:p>
        </p:txBody>
      </p:sp>
      <p:cxnSp>
        <p:nvCxnSpPr>
          <p:cNvPr id="3" name="Straight Connector 2">
            <a:extLst>
              <a:ext uri="{FF2B5EF4-FFF2-40B4-BE49-F238E27FC236}">
                <a16:creationId xmlns:a16="http://schemas.microsoft.com/office/drawing/2014/main" id="{03295EFF-2EAC-6D78-DE45-2ECBBC73002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703257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FB0C8-BC11-2788-4C7A-2E37F1789C2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97B0347-260E-49BF-5614-EC8AEF6CF99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8CBB7DE9-DB37-58F4-5BFE-3DEE2CDBC23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9F680C3A-381B-F3F4-197C-F386178E86A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94A7724-06CD-2D06-4B1A-85CFC062A6D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18DF7E1-F6E0-EB88-658B-4F6850771564}"/>
              </a:ext>
            </a:extLst>
          </p:cNvPr>
          <p:cNvSpPr>
            <a:spLocks noGrp="1" noChangeArrowheads="1"/>
          </p:cNvSpPr>
          <p:nvPr>
            <p:ph type="body" idx="1"/>
          </p:nvPr>
        </p:nvSpPr>
        <p:spPr>
          <a:xfrm>
            <a:off x="152400" y="4114800"/>
            <a:ext cx="6553200" cy="4876800"/>
          </a:xfrm>
        </p:spPr>
        <p:txBody>
          <a:bodyPr/>
          <a:lstStyle/>
          <a:p>
            <a:pPr algn="l"/>
            <a:r>
              <a:rPr lang="en-US" altLang="en-US"/>
              <a:t>https://davidstent.org/making-the-crooked-plain-in-the-middle-east/</a:t>
            </a:r>
            <a:endParaRPr lang="en-US" altLang="en-US" dirty="0"/>
          </a:p>
        </p:txBody>
      </p:sp>
      <p:cxnSp>
        <p:nvCxnSpPr>
          <p:cNvPr id="3" name="Straight Connector 2">
            <a:extLst>
              <a:ext uri="{FF2B5EF4-FFF2-40B4-BE49-F238E27FC236}">
                <a16:creationId xmlns:a16="http://schemas.microsoft.com/office/drawing/2014/main" id="{CE7067AA-7965-9BB0-6804-0B2DF5DE290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79612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0DD56-9C4E-6B48-6ABC-BA0E9E19368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A8EE73B-371E-6031-F85C-DC93AD2E38A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8172E8C2-C892-57BC-30E0-14A03462A4C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5D90835B-98B0-5D58-D727-4D46312093A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EE97976-9CE8-BF9D-DD92-A81A9E071D2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5993498-3921-4029-D8A2-F317A53DB562}"/>
              </a:ext>
            </a:extLst>
          </p:cNvPr>
          <p:cNvSpPr>
            <a:spLocks noGrp="1" noChangeArrowheads="1"/>
          </p:cNvSpPr>
          <p:nvPr>
            <p:ph type="body" idx="1"/>
          </p:nvPr>
        </p:nvSpPr>
        <p:spPr>
          <a:xfrm>
            <a:off x="152400" y="4114800"/>
            <a:ext cx="6553200" cy="4876800"/>
          </a:xfrm>
        </p:spPr>
        <p:txBody>
          <a:bodyPr/>
          <a:lstStyle/>
          <a:p>
            <a:pPr algn="l"/>
            <a:r>
              <a:rPr lang="en-US" altLang="en-US"/>
              <a:t>https://davidstent.org/making-the-crooked-plain-in-the-middle-east/</a:t>
            </a:r>
            <a:endParaRPr lang="en-US" altLang="en-US" dirty="0"/>
          </a:p>
        </p:txBody>
      </p:sp>
      <p:cxnSp>
        <p:nvCxnSpPr>
          <p:cNvPr id="3" name="Straight Connector 2">
            <a:extLst>
              <a:ext uri="{FF2B5EF4-FFF2-40B4-BE49-F238E27FC236}">
                <a16:creationId xmlns:a16="http://schemas.microsoft.com/office/drawing/2014/main" id="{A7F42471-0149-2123-528B-45728EDCA30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770734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F13A7-8BCF-3835-49FA-8258E3526FB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2C0D305-286E-3BE6-DCC8-4CA6AF1E18A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ADA8862F-2011-9039-1725-BB8B5B8708D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D63277A7-22F1-AAB0-9019-B1BDAF64C65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34A5CC2-5921-1692-CB55-17F47F5E553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7019F07-E526-DCCF-0045-CCC0676BC1E5}"/>
              </a:ext>
            </a:extLst>
          </p:cNvPr>
          <p:cNvSpPr>
            <a:spLocks noGrp="1" noChangeArrowheads="1"/>
          </p:cNvSpPr>
          <p:nvPr>
            <p:ph type="body" idx="1"/>
          </p:nvPr>
        </p:nvSpPr>
        <p:spPr>
          <a:xfrm>
            <a:off x="152400" y="4114800"/>
            <a:ext cx="6553200" cy="4876800"/>
          </a:xfrm>
        </p:spPr>
        <p:txBody>
          <a:bodyPr/>
          <a:lstStyle/>
          <a:p>
            <a:pPr algn="l"/>
            <a:r>
              <a:rPr lang="en-US" altLang="en-US"/>
              <a:t>https://davidstent.org/making-the-crooked-plain-in-the-middle-east/</a:t>
            </a:r>
            <a:endParaRPr lang="en-US" altLang="en-US" dirty="0"/>
          </a:p>
        </p:txBody>
      </p:sp>
      <p:cxnSp>
        <p:nvCxnSpPr>
          <p:cNvPr id="3" name="Straight Connector 2">
            <a:extLst>
              <a:ext uri="{FF2B5EF4-FFF2-40B4-BE49-F238E27FC236}">
                <a16:creationId xmlns:a16="http://schemas.microsoft.com/office/drawing/2014/main" id="{6C63AAA9-1C64-0721-65BB-C6CDF17A691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97578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3B940-0A0A-4DC5-0C9C-08A14BD9712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7E8C8AA-EE48-A0B6-0DEE-E9F46E8512D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E558D3A5-C521-065E-B4E0-038BFD947E3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E22ACFDA-FBB9-1551-08E8-BC1057502EA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CC98E4D-7411-5CFA-5E39-108EBD69051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895F247-6060-63AF-3A42-AFC45EFBAE36}"/>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92CFAAEF-0D14-4E22-AE27-E32F81B8E22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681905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19EB5-96A9-315B-E0F0-7B360185CA0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2359201-421C-AA52-419B-B50FE438216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DD84136D-3F40-052B-FA3D-104EB384BBF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B685827E-AF7A-5416-2E08-FFDE5D2D4DA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5699A51-26D2-9FA2-0124-A657B23DC50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A55E99E-7B37-352D-920A-5AC727A4957B}"/>
              </a:ext>
            </a:extLst>
          </p:cNvPr>
          <p:cNvSpPr>
            <a:spLocks noGrp="1" noChangeArrowheads="1"/>
          </p:cNvSpPr>
          <p:nvPr>
            <p:ph type="body" idx="1"/>
          </p:nvPr>
        </p:nvSpPr>
        <p:spPr>
          <a:xfrm>
            <a:off x="152400" y="4114800"/>
            <a:ext cx="6553200" cy="4876800"/>
          </a:xfrm>
        </p:spPr>
        <p:txBody>
          <a:bodyPr/>
          <a:lstStyle/>
          <a:p>
            <a:pPr algn="l"/>
            <a:r>
              <a:rPr lang="en-US" altLang="en-US" dirty="0"/>
              <a:t>Avner Boskey</a:t>
            </a:r>
          </a:p>
        </p:txBody>
      </p:sp>
      <p:cxnSp>
        <p:nvCxnSpPr>
          <p:cNvPr id="3" name="Straight Connector 2">
            <a:extLst>
              <a:ext uri="{FF2B5EF4-FFF2-40B4-BE49-F238E27FC236}">
                <a16:creationId xmlns:a16="http://schemas.microsoft.com/office/drawing/2014/main" id="{EA93C7A1-3298-195E-898B-38AF828561F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8860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8E543-DB96-3D1E-EE6A-77C164FE45E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E6FB84B-2CD3-F17B-B762-6120B82ED4A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E9FE1DE4-D327-6FB5-3948-2F0A88EB25E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61B82219-C2D4-52DC-A54C-EA9C812DE21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728CBE4-F224-906F-A238-A7107E1B4D4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F564AE9-F090-5CBF-01A9-C38D6E5AFE4D}"/>
              </a:ext>
            </a:extLst>
          </p:cNvPr>
          <p:cNvSpPr>
            <a:spLocks noGrp="1" noChangeArrowheads="1"/>
          </p:cNvSpPr>
          <p:nvPr>
            <p:ph type="body" idx="1"/>
          </p:nvPr>
        </p:nvSpPr>
        <p:spPr>
          <a:xfrm>
            <a:off x="152400" y="4114800"/>
            <a:ext cx="6553200" cy="4876800"/>
          </a:xfrm>
        </p:spPr>
        <p:txBody>
          <a:bodyPr/>
          <a:lstStyle/>
          <a:p>
            <a:pPr algn="l"/>
            <a:r>
              <a:rPr lang="en-US" altLang="en-US" dirty="0"/>
              <a:t>https://www.facebook.com/jim.adler.5</a:t>
            </a:r>
          </a:p>
          <a:p>
            <a:pPr algn="l"/>
            <a:endParaRPr lang="en-US" altLang="en-US" dirty="0"/>
          </a:p>
          <a:p>
            <a:pPr algn="l"/>
            <a:r>
              <a:rPr lang="en-US" altLang="en-US" dirty="0"/>
              <a:t>In case you don’t know Jim and Cathy…</a:t>
            </a:r>
          </a:p>
        </p:txBody>
      </p:sp>
      <p:cxnSp>
        <p:nvCxnSpPr>
          <p:cNvPr id="3" name="Straight Connector 2">
            <a:extLst>
              <a:ext uri="{FF2B5EF4-FFF2-40B4-BE49-F238E27FC236}">
                <a16:creationId xmlns:a16="http://schemas.microsoft.com/office/drawing/2014/main" id="{B37CF06B-AFDD-652E-B573-29A12743F10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460128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DF1D0-6A19-6422-3112-E97EECAC711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2848BAE-CBCA-80EA-5685-F1073F497A2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A7DEB44C-2C40-3E68-D12A-AD23E03B26B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CABD174A-18E6-8186-D791-A3CA4CDD3F9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34FD272-5C7F-0272-2EB4-0F2A6AD1139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C862346-2A9C-F268-5C07-7B5AE4E2F705}"/>
              </a:ext>
            </a:extLst>
          </p:cNvPr>
          <p:cNvSpPr>
            <a:spLocks noGrp="1" noChangeArrowheads="1"/>
          </p:cNvSpPr>
          <p:nvPr>
            <p:ph type="body" idx="1"/>
          </p:nvPr>
        </p:nvSpPr>
        <p:spPr>
          <a:xfrm>
            <a:off x="152400" y="4114800"/>
            <a:ext cx="6553200" cy="4876800"/>
          </a:xfrm>
        </p:spPr>
        <p:txBody>
          <a:bodyPr/>
          <a:lstStyle/>
          <a:p>
            <a:pPr algn="l"/>
            <a:r>
              <a:rPr lang="en-US" altLang="en-US" dirty="0"/>
              <a:t>Avner Boskey  https://mail.google.com/mail/u/0/?ui=2&amp;ik=9f4a945fb9&amp;view=lg&amp;permmsgid=msg-f:1868235608096672341</a:t>
            </a:r>
          </a:p>
        </p:txBody>
      </p:sp>
      <p:cxnSp>
        <p:nvCxnSpPr>
          <p:cNvPr id="3" name="Straight Connector 2">
            <a:extLst>
              <a:ext uri="{FF2B5EF4-FFF2-40B4-BE49-F238E27FC236}">
                <a16:creationId xmlns:a16="http://schemas.microsoft.com/office/drawing/2014/main" id="{6C971338-0511-79F8-D0CE-35FE8644CD6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656267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DFD84-2D98-76DD-363D-0F187D1C46F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7B4EE77-09B2-EB1F-53B5-D1089795439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E2B185B8-044C-AD2B-23A1-24ADF9555C1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708D036A-176F-B8D1-67EA-1C81745F26D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5E6EF32-60D8-8F76-6328-47004DE509D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BDC0B29-B513-02C9-DFB1-F5505E3A8F8E}"/>
              </a:ext>
            </a:extLst>
          </p:cNvPr>
          <p:cNvSpPr>
            <a:spLocks noGrp="1" noChangeArrowheads="1"/>
          </p:cNvSpPr>
          <p:nvPr>
            <p:ph type="body" idx="1"/>
          </p:nvPr>
        </p:nvSpPr>
        <p:spPr>
          <a:xfrm>
            <a:off x="152400" y="4114800"/>
            <a:ext cx="6553200" cy="4876800"/>
          </a:xfrm>
        </p:spPr>
        <p:txBody>
          <a:bodyPr/>
          <a:lstStyle/>
          <a:p>
            <a:pPr algn="l"/>
            <a:r>
              <a:rPr lang="en-US" altLang="en-US" dirty="0"/>
              <a:t>Avner Boskey  https://mail.google.com/mail/u/0/?ui=2&amp;ik=9f4a945fb9&amp;view=lg&amp;permmsgid=msg-f:1868235608096672341</a:t>
            </a:r>
          </a:p>
        </p:txBody>
      </p:sp>
      <p:cxnSp>
        <p:nvCxnSpPr>
          <p:cNvPr id="3" name="Straight Connector 2">
            <a:extLst>
              <a:ext uri="{FF2B5EF4-FFF2-40B4-BE49-F238E27FC236}">
                <a16:creationId xmlns:a16="http://schemas.microsoft.com/office/drawing/2014/main" id="{EDA46481-D416-A9C5-857D-A52BDEAD5C6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426898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5611D-FAA5-086F-FDAA-7A0957A6031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9B91807-030F-9BE0-7DE3-7E8E6776358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AB224BE0-6950-E68E-6C91-7935E83454D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9D07D755-C503-272B-5A08-E93C648C406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D371476-8D36-B181-2616-FDAA72E4B4A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3E6C230-0873-C579-3CAD-58228E72B895}"/>
              </a:ext>
            </a:extLst>
          </p:cNvPr>
          <p:cNvSpPr>
            <a:spLocks noGrp="1" noChangeArrowheads="1"/>
          </p:cNvSpPr>
          <p:nvPr>
            <p:ph type="body" idx="1"/>
          </p:nvPr>
        </p:nvSpPr>
        <p:spPr>
          <a:xfrm>
            <a:off x="152400" y="4114800"/>
            <a:ext cx="6553200" cy="4876800"/>
          </a:xfrm>
        </p:spPr>
        <p:txBody>
          <a:bodyPr/>
          <a:lstStyle/>
          <a:p>
            <a:pPr algn="l"/>
            <a:r>
              <a:rPr lang="en-US" altLang="en-US" dirty="0"/>
              <a:t>Avner Boskey  https://mail.google.com/mail/u/0/?ui=2&amp;ik=9f4a945fb9&amp;view=lg&amp;permmsgid=msg-f:1868235608096672341</a:t>
            </a:r>
          </a:p>
        </p:txBody>
      </p:sp>
      <p:cxnSp>
        <p:nvCxnSpPr>
          <p:cNvPr id="3" name="Straight Connector 2">
            <a:extLst>
              <a:ext uri="{FF2B5EF4-FFF2-40B4-BE49-F238E27FC236}">
                <a16:creationId xmlns:a16="http://schemas.microsoft.com/office/drawing/2014/main" id="{765D26A7-5D8C-F171-6A75-CD1AE22F91F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402401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3D410-D12F-EB10-FEB2-C56D1FAB9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9F1A35C-9DD3-6999-4B00-D92FAB35FCE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03A55F60-99A3-3CFA-C4CF-FDC1CE5BFE6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8514FB73-4DAF-C890-D9F5-5B60D78971F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3753668-795B-EA8E-6B0F-EC2ACB57070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D321630-6191-69CF-EA2F-03C3FBECACFF}"/>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a:t>Avner Boskey  https://mail.google.com/mail/u/0/?ui=2&amp;ik=9f4a945fb9&amp;view=lg&amp;permmsgid=msg-f:1868235608096672341</a:t>
            </a:r>
          </a:p>
          <a:p>
            <a:pPr algn="l"/>
            <a:endParaRPr lang="en-US" altLang="en-US" dirty="0"/>
          </a:p>
        </p:txBody>
      </p:sp>
      <p:cxnSp>
        <p:nvCxnSpPr>
          <p:cNvPr id="3" name="Straight Connector 2">
            <a:extLst>
              <a:ext uri="{FF2B5EF4-FFF2-40B4-BE49-F238E27FC236}">
                <a16:creationId xmlns:a16="http://schemas.microsoft.com/office/drawing/2014/main" id="{E3D5597E-9180-59CE-AF5B-E687DF720B1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017783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722ED-BA0C-17FB-2305-90B812B4384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D2567E7-1E83-304E-BB25-0346BFBE4EC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08A587D1-829C-2C45-FDDA-340B8A2C189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B218E8D7-D2C9-677D-3E27-2DA15478041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93D28CF-CAA9-6D56-2FEC-12600A2C8F0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56FF016-ECF0-31C2-431A-FCDD6F1F56A5}"/>
              </a:ext>
            </a:extLst>
          </p:cNvPr>
          <p:cNvSpPr>
            <a:spLocks noGrp="1" noChangeArrowheads="1"/>
          </p:cNvSpPr>
          <p:nvPr>
            <p:ph type="body" idx="1"/>
          </p:nvPr>
        </p:nvSpPr>
        <p:spPr>
          <a:xfrm>
            <a:off x="152400" y="4114800"/>
            <a:ext cx="6553200" cy="4876800"/>
          </a:xfrm>
        </p:spPr>
        <p:txBody>
          <a:bodyPr/>
          <a:lstStyle/>
          <a:p>
            <a:pPr algn="l"/>
            <a:r>
              <a:rPr lang="en-US" altLang="en-US" dirty="0"/>
              <a:t>Trust, and teach TRUTH</a:t>
            </a:r>
          </a:p>
        </p:txBody>
      </p:sp>
      <p:cxnSp>
        <p:nvCxnSpPr>
          <p:cNvPr id="3" name="Straight Connector 2">
            <a:extLst>
              <a:ext uri="{FF2B5EF4-FFF2-40B4-BE49-F238E27FC236}">
                <a16:creationId xmlns:a16="http://schemas.microsoft.com/office/drawing/2014/main" id="{E10238BC-15A9-B761-F744-0B24535544F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619855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0E8BC-463C-89E1-3A9A-23D6566F823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68D741F-BF55-4CAA-3DEA-3BC0F144F7D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C1CB0231-E71D-910D-0FC8-C67C6470F34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3DC07AB9-32DB-9A94-4684-2CF25D092AD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ACD1C5B-369D-B286-52B2-E9BC1218D1A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D6EB807-848A-42BE-763D-15922E99844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6D5AF792-95BB-A875-F0AE-129597F37E4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970662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3E67D-DB61-EC7D-4FC0-BE37665ADE7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73DA064-3AE9-9E96-AA56-19EDB37AA51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EC366C3D-81AE-9849-6D8A-D1A6E0E58CD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1E33EC84-EC3E-7B84-A185-E435AFB684F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1DCAAF6-D8A5-3B86-FCA8-AC357614EE2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04A73DF-D45B-E727-3955-8117831EF2A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2B1C0CFF-A901-CEE9-821C-E7592DC80B3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756146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398E1-4BBC-1253-3DD9-2A12D4840E1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2FC3F4C-3D48-D7A7-1D7B-BAF3A05CA4A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901863F8-A0BC-99D9-83B1-2D2A302761E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35729FCA-EC42-E36C-8609-F0D4AF28062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FE8B325-F947-D784-AA38-97B052A4494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B583F15-66B0-7353-C823-2712E6FA6865}"/>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2DBFBFA6-C691-9D15-C5D8-17871D9FEF4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969840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C7206-FA2A-F2D2-F5E9-E6F3B435D38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113B8CB-15B0-A8E9-672A-05AF5FD08F2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5F412FDC-3FD2-2197-8FEA-137870E4AFC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8C4520F9-F97E-0DF9-7355-7DBF8DCE775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95827FF-78C8-296D-0042-2C87A12508A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AFB8BB2-70DC-67CA-A107-10C0D9C03A3E}"/>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BED5481-2E21-B088-8FA4-D8A78CA09FC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232655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245FE-B4E5-B87E-FC2F-59EE5B3CA22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8E59171-5454-CAD8-5015-88903FF01D2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Shalom  2 Thes 3:16 </a:t>
            </a:r>
          </a:p>
        </p:txBody>
      </p:sp>
      <p:sp>
        <p:nvSpPr>
          <p:cNvPr id="5" name="Rectangle 3">
            <a:extLst>
              <a:ext uri="{FF2B5EF4-FFF2-40B4-BE49-F238E27FC236}">
                <a16:creationId xmlns:a16="http://schemas.microsoft.com/office/drawing/2014/main" id="{0115FE59-CF3F-B9BA-DC7B-8F8279E08C8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27, 2026 5786</a:t>
            </a:r>
          </a:p>
        </p:txBody>
      </p:sp>
      <p:sp>
        <p:nvSpPr>
          <p:cNvPr id="6" name="Rectangle 7">
            <a:extLst>
              <a:ext uri="{FF2B5EF4-FFF2-40B4-BE49-F238E27FC236}">
                <a16:creationId xmlns:a16="http://schemas.microsoft.com/office/drawing/2014/main" id="{39067C67-D9A8-D14D-3BBE-F51475F9CCF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681B541-2904-F739-46D4-1AE80C9AED8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E7AA845-A989-CC39-1F5D-5AF681852D34}"/>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dirty="0">
                <a:solidFill>
                  <a:schemeClr val="tx1"/>
                </a:solidFill>
                <a:latin typeface="Arial Rounded MT Bold" panose="020F0704030504030204" pitchFamily="34" charset="0"/>
              </a:rPr>
              <a:t>https://www.theepochtimes.com/health/what-</a:t>
            </a:r>
            <a:r>
              <a:rPr lang="en-US" sz="2000" dirty="0">
                <a:solidFill>
                  <a:srgbClr val="FF0000"/>
                </a:solidFill>
                <a:latin typeface="Arial Rounded MT Bold" panose="020F0704030504030204" pitchFamily="34" charset="0"/>
              </a:rPr>
              <a:t>your-brain-looks-like-when-you-hate-someone-</a:t>
            </a:r>
            <a:r>
              <a:rPr lang="en-US" sz="2000" dirty="0">
                <a:solidFill>
                  <a:schemeClr val="tx1"/>
                </a:solidFill>
                <a:latin typeface="Arial Rounded MT Bold" panose="020F0704030504030204" pitchFamily="34" charset="0"/>
              </a:rPr>
              <a:t>5979990?utm_source=Health_well&amp;utm_medium=email&amp;utm_campaign=well-2026-05-23&amp;src_src=Health_well&amp;src_cmp=well-2026-05-23&amp;est=yaxJqG9ODApOJIliDYYrMEF%2Bjpa821DZww%2FCSV6wz6Z9i50EKfdfPLhQ1Gkdt1Mowg%3D%3D</a:t>
            </a:r>
          </a:p>
          <a:p>
            <a:pPr algn="l"/>
            <a:endParaRPr lang="en-US" altLang="en-US" dirty="0"/>
          </a:p>
        </p:txBody>
      </p:sp>
      <p:cxnSp>
        <p:nvCxnSpPr>
          <p:cNvPr id="3" name="Straight Connector 2">
            <a:extLst>
              <a:ext uri="{FF2B5EF4-FFF2-40B4-BE49-F238E27FC236}">
                <a16:creationId xmlns:a16="http://schemas.microsoft.com/office/drawing/2014/main" id="{A427EC03-C5B8-97EB-059E-FF88FE8D5AF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2367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3348021"/>
            <a:ext cx="6858000" cy="1231118"/>
          </a:xfrm>
        </p:spPr>
        <p:txBody>
          <a:bodyPr wrap="none" anchor="t">
            <a:normAutofit/>
          </a:bodyPr>
          <a:lstStyle>
            <a:lvl1pPr algn="r">
              <a:defRPr sz="7200" b="0" spc="-225">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657349" y="2770782"/>
            <a:ext cx="6858000" cy="565519"/>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B26EB06D-C9AC-4BAA-90E1-11627B68CA4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8782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275370"/>
            <a:ext cx="7886700" cy="614516"/>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841" y="740569"/>
            <a:ext cx="7886700" cy="253480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3889887"/>
            <a:ext cx="7885509" cy="511854"/>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8598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2650758"/>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29841" y="3367049"/>
            <a:ext cx="7885509" cy="1126370"/>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3471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273844"/>
            <a:ext cx="6977064" cy="2244678"/>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290484" y="2524168"/>
            <a:ext cx="6564224" cy="411726"/>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28650" y="3376297"/>
            <a:ext cx="7884318" cy="1117122"/>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
        <p:nvSpPr>
          <p:cNvPr id="9" name="TextBox 8"/>
          <p:cNvSpPr txBox="1"/>
          <p:nvPr/>
        </p:nvSpPr>
        <p:spPr>
          <a:xfrm>
            <a:off x="833283" y="590118"/>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7828359" y="2057400"/>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1760045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1745226"/>
            <a:ext cx="7886700" cy="1883876"/>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629841" y="3637936"/>
            <a:ext cx="7885509" cy="855483"/>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4442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273844"/>
            <a:ext cx="7886700" cy="994172"/>
          </a:xfrm>
        </p:spPr>
        <p:txBody>
          <a:bodyPr/>
          <a:lstStyle/>
          <a:p>
            <a:r>
              <a:rPr lang="en-US"/>
              <a:t>Click to edit Master title style</a:t>
            </a:r>
            <a:endParaRPr lang="en-US" dirty="0"/>
          </a:p>
        </p:txBody>
      </p:sp>
      <p:sp>
        <p:nvSpPr>
          <p:cNvPr id="7" name="Text Placeholder 2"/>
          <p:cNvSpPr>
            <a:spLocks noGrp="1"/>
          </p:cNvSpPr>
          <p:nvPr>
            <p:ph type="body" idx="1"/>
          </p:nvPr>
        </p:nvSpPr>
        <p:spPr>
          <a:xfrm>
            <a:off x="1002961" y="1414462"/>
            <a:ext cx="2210150" cy="432197"/>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017598" y="1928812"/>
            <a:ext cx="2195513"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440996" y="1414462"/>
            <a:ext cx="2202181" cy="432197"/>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3433081" y="1928812"/>
            <a:ext cx="2210096"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871777" y="1414462"/>
            <a:ext cx="2199085" cy="432197"/>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5871777" y="1928812"/>
            <a:ext cx="2199085"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3645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273844"/>
            <a:ext cx="7886700" cy="99417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99064" y="3223127"/>
            <a:ext cx="2205038"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999064" y="1692266"/>
            <a:ext cx="2205038"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999064" y="3655324"/>
            <a:ext cx="220503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426748" y="3223127"/>
            <a:ext cx="2197894"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426747" y="1692266"/>
            <a:ext cx="2197894"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425733" y="3655323"/>
            <a:ext cx="2200805"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853242" y="3223127"/>
            <a:ext cx="2199085"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853241" y="1692266"/>
            <a:ext cx="2199085"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853148" y="3655322"/>
            <a:ext cx="220199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36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836C97D-7EB4-4470-B36A-8CE1DF35336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4640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02A1C997-1C84-4E42-B804-9E6F0693A647}"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412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562809BE-4F75-4AE8-85BB-D151C4B7CC4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4618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3348021"/>
            <a:ext cx="6858000" cy="1231118"/>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640899" y="2770256"/>
            <a:ext cx="6858000" cy="565519"/>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87AE4B22-24C9-4BD8-A2D6-8E3898629F9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4545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0000" y="1369219"/>
            <a:ext cx="376891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9880" y="1369219"/>
            <a:ext cx="377547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11E98B-EED2-4B67-A443-F4B6B35947A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3669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000" y="1260872"/>
            <a:ext cx="3768912" cy="617934"/>
          </a:xfrm>
        </p:spPr>
        <p:txBody>
          <a:bodyPr anchor="b"/>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40000" y="1878806"/>
            <a:ext cx="3768912"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9880" y="1260872"/>
            <a:ext cx="3776661" cy="617934"/>
          </a:xfrm>
        </p:spPr>
        <p:txBody>
          <a:bodyPr vert="horz" lIns="91440" tIns="45720" rIns="91440" bIns="45720" rtlCol="0" anchor="b">
            <a:norm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4739880" y="1878806"/>
            <a:ext cx="377666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65CDC162-1900-40CE-9BEB-10030CC81F0F}"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3435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E4CB589C-4D57-407B-91A2-640CFE24FC6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0203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46F5A7C8-905E-4755-8782-9AD9A4FE91F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3523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000" y="1543050"/>
            <a:ext cx="2739019" cy="2858691"/>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6C47A99C-07AA-42E0-A17B-9B37B53AD97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58025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40000" y="1543050"/>
            <a:ext cx="2739019" cy="2858691"/>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3DAB7C7D-F77A-452E-A8B2-BE455B7E510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7483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0000" y="1369219"/>
            <a:ext cx="767535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ltLang="en-US">
              <a:solidFill>
                <a:srgbClr val="000000"/>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ltLang="en-US">
              <a:solidFill>
                <a:srgbClr val="000000"/>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416257"/>
      </p:ext>
    </p:extLst>
  </p:cSld>
  <p:clrMap bg1="dk1" tx1="lt1" bg2="dk2" tx2="lt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500"/>
                                        <p:tgtEl>
                                          <p:spTgt spid="3">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left)">
                                      <p:cBhvr>
                                        <p:cTn id="18" dur="500"/>
                                        <p:tgtEl>
                                          <p:spTgt spid="3">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left)">
                                      <p:cBhvr>
                                        <p:cTn id="21" dur="500"/>
                                        <p:tgtEl>
                                          <p:spTgt spid="3">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left)">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txStyles>
    <p:titleStyle>
      <a:lvl1pPr algn="l" defTabSz="685800" rtl="0" eaLnBrk="1" latinLnBrk="0" hangingPunct="1">
        <a:lnSpc>
          <a:spcPct val="90000"/>
        </a:lnSpc>
        <a:spcBef>
          <a:spcPct val="0"/>
        </a:spcBef>
        <a:buNone/>
        <a:defRPr sz="405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057EF-B9A3-D33F-0A3A-C2D1D7E7EA6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4987238-6990-96B1-A1F9-B2F690AAE183}"/>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BAF6723B-101B-2288-7402-2F3E1E3C8C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640828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FEF18-EF47-99EF-318B-BF78E874B75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DB6D97D-B9FA-E515-9490-CFEC9E706369}"/>
              </a:ext>
            </a:extLst>
          </p:cNvPr>
          <p:cNvSpPr>
            <a:spLocks noGrp="1"/>
          </p:cNvSpPr>
          <p:nvPr>
            <p:ph type="subTitle" idx="1"/>
          </p:nvPr>
        </p:nvSpPr>
        <p:spPr>
          <a:xfrm>
            <a:off x="228600" y="209550"/>
            <a:ext cx="4012407" cy="4800600"/>
          </a:xfrm>
        </p:spPr>
        <p:txBody>
          <a:bodyPr anchor="t">
            <a:normAutofit/>
          </a:bodyPr>
          <a:lstStyle/>
          <a:p>
            <a:pPr algn="l"/>
            <a:r>
              <a:rPr lang="en-US" sz="4000">
                <a:solidFill>
                  <a:schemeClr val="tx1"/>
                </a:solidFill>
                <a:latin typeface="Arial Rounded MT Bold" pitchFamily="34" charset="0"/>
                <a:cs typeface="Arial" charset="0"/>
              </a:rPr>
              <a:t>A hippie version, courtesy of AI, of my wife and me when we were dating about 50 years ago.</a:t>
            </a:r>
            <a:endParaRPr lang="en-US" altLang="en-US" sz="4000" dirty="0"/>
          </a:p>
        </p:txBody>
      </p:sp>
      <p:pic>
        <p:nvPicPr>
          <p:cNvPr id="4" name="Picture 3">
            <a:extLst>
              <a:ext uri="{FF2B5EF4-FFF2-40B4-BE49-F238E27FC236}">
                <a16:creationId xmlns:a16="http://schemas.microsoft.com/office/drawing/2014/main" id="{B3F7CC25-F5D5-C8A7-7F21-011597CF337A}"/>
              </a:ext>
            </a:extLst>
          </p:cNvPr>
          <p:cNvPicPr>
            <a:picLocks noChangeAspect="1"/>
          </p:cNvPicPr>
          <p:nvPr/>
        </p:nvPicPr>
        <p:blipFill>
          <a:blip r:embed="rId3"/>
          <a:stretch>
            <a:fillRect/>
          </a:stretch>
        </p:blipFill>
        <p:spPr>
          <a:xfrm>
            <a:off x="4241007" y="13666"/>
            <a:ext cx="4902993" cy="5116167"/>
          </a:xfrm>
          <a:prstGeom prst="rect">
            <a:avLst/>
          </a:prstGeom>
        </p:spPr>
      </p:pic>
    </p:spTree>
    <p:extLst>
      <p:ext uri="{BB962C8B-B14F-4D97-AF65-F5344CB8AC3E}">
        <p14:creationId xmlns:p14="http://schemas.microsoft.com/office/powerpoint/2010/main" val="8893433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83ED1-C4F6-21A8-EF2A-8B45E964110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0A74E0E-D22B-262B-CDEE-0FCBC7AD3137}"/>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Hate selectively deactivates the right superior frontal gyrus—the area involved in regulating impulsive responses and understanding others’ feelings.</a:t>
            </a:r>
          </a:p>
        </p:txBody>
      </p:sp>
    </p:spTree>
    <p:extLst>
      <p:ext uri="{BB962C8B-B14F-4D97-AF65-F5344CB8AC3E}">
        <p14:creationId xmlns:p14="http://schemas.microsoft.com/office/powerpoint/2010/main" val="40087692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D25D2-20FF-5581-942F-3C1BA0965DD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4331B83-538E-E328-6215-EAFD6624503D}"/>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This very restricted deactivation in the hater’s brain cuts off the neural “brakes” that keep aggressive impulses in check, turning the hater irrational and making him fixated on the target.</a:t>
            </a:r>
          </a:p>
        </p:txBody>
      </p:sp>
    </p:spTree>
    <p:extLst>
      <p:ext uri="{BB962C8B-B14F-4D97-AF65-F5344CB8AC3E}">
        <p14:creationId xmlns:p14="http://schemas.microsoft.com/office/powerpoint/2010/main" val="37945525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BBCCE-4997-833D-A21A-4B012FAAEC4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5430381-4915-34CE-612A-7CAD4524FC36}"/>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2E9C59D2-FC81-018D-E511-7F005E01B3CA}"/>
              </a:ext>
            </a:extLst>
          </p:cNvPr>
          <p:cNvPicPr>
            <a:picLocks noChangeAspect="1"/>
          </p:cNvPicPr>
          <p:nvPr/>
        </p:nvPicPr>
        <p:blipFill>
          <a:blip r:embed="rId3"/>
          <a:stretch>
            <a:fillRect/>
          </a:stretch>
        </p:blipFill>
        <p:spPr>
          <a:xfrm>
            <a:off x="1905000" y="37641"/>
            <a:ext cx="5410200" cy="5140620"/>
          </a:xfrm>
          <a:prstGeom prst="rect">
            <a:avLst/>
          </a:prstGeom>
        </p:spPr>
      </p:pic>
    </p:spTree>
    <p:extLst>
      <p:ext uri="{BB962C8B-B14F-4D97-AF65-F5344CB8AC3E}">
        <p14:creationId xmlns:p14="http://schemas.microsoft.com/office/powerpoint/2010/main" val="232666932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B3D92-357D-A57B-28EE-53B3D1789BF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3968935-DF8F-3C2E-54BC-B51B2766A2FC}"/>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Humility is the great way to </a:t>
            </a:r>
            <a:r>
              <a:rPr lang="en-US" sz="4000" u="sng" dirty="0">
                <a:solidFill>
                  <a:srgbClr val="FFFF00"/>
                </a:solidFill>
                <a:latin typeface="Arial Rounded MT Bold" panose="020F0704030504030204" pitchFamily="34" charset="0"/>
              </a:rPr>
              <a:t>deep peace </a:t>
            </a:r>
            <a:r>
              <a:rPr lang="en-US" sz="4000" dirty="0">
                <a:solidFill>
                  <a:schemeClr val="tx1"/>
                </a:solidFill>
                <a:latin typeface="Arial Rounded MT Bold" panose="020F0704030504030204" pitchFamily="34" charset="0"/>
              </a:rPr>
              <a:t>with others and G-d. Blaming others is the epitome of non-peace.  </a:t>
            </a:r>
          </a:p>
          <a:p>
            <a:pPr algn="l"/>
            <a:r>
              <a:rPr lang="en-US" sz="4000" dirty="0">
                <a:solidFill>
                  <a:schemeClr val="tx1"/>
                </a:solidFill>
                <a:latin typeface="Arial Rounded MT Bold" panose="020F0704030504030204" pitchFamily="34" charset="0"/>
              </a:rPr>
              <a:t>In the following movie clip from </a:t>
            </a:r>
            <a:r>
              <a:rPr lang="en-US" sz="4000" i="1" dirty="0">
                <a:solidFill>
                  <a:schemeClr val="tx1"/>
                </a:solidFill>
                <a:latin typeface="Arial Rounded MT Bold" panose="020F0704030504030204" pitchFamily="34" charset="0"/>
              </a:rPr>
              <a:t>Ever After</a:t>
            </a:r>
            <a:r>
              <a:rPr lang="en-US" sz="4000" dirty="0">
                <a:solidFill>
                  <a:schemeClr val="tx1"/>
                </a:solidFill>
                <a:latin typeface="Arial Rounded MT Bold" panose="020F0704030504030204" pitchFamily="34" charset="0"/>
              </a:rPr>
              <a:t>, the King and Queen of Spain were blaming each other with full force.  </a:t>
            </a:r>
          </a:p>
        </p:txBody>
      </p:sp>
    </p:spTree>
    <p:extLst>
      <p:ext uri="{BB962C8B-B14F-4D97-AF65-F5344CB8AC3E}">
        <p14:creationId xmlns:p14="http://schemas.microsoft.com/office/powerpoint/2010/main" val="85841910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D34C5-27C1-E9BC-5676-0BFFBDCD841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53D12A2-FC64-D420-8CC2-0B0D0AF5969B}"/>
              </a:ext>
            </a:extLst>
          </p:cNvPr>
          <p:cNvSpPr>
            <a:spLocks noGrp="1"/>
          </p:cNvSpPr>
          <p:nvPr>
            <p:ph type="subTitle" idx="1"/>
          </p:nvPr>
        </p:nvSpPr>
        <p:spPr>
          <a:xfrm>
            <a:off x="228600" y="209550"/>
            <a:ext cx="8610600" cy="4800600"/>
          </a:xfrm>
        </p:spPr>
        <p:txBody>
          <a:bodyPr anchor="t">
            <a:normAutofit/>
          </a:bodyPr>
          <a:lstStyle/>
          <a:p>
            <a:pPr algn="l"/>
            <a:r>
              <a:rPr lang="en-US" sz="3200" b="1" normalizeH="1" dirty="0">
                <a:solidFill>
                  <a:schemeClr val="tx1"/>
                </a:solidFill>
                <a:latin typeface="Arial Rounded MT Bold" panose="020F0704030504030204" pitchFamily="34" charset="0"/>
              </a:rPr>
              <a:t>¡</a:t>
            </a:r>
            <a:r>
              <a:rPr lang="en-US" sz="4000" dirty="0">
                <a:solidFill>
                  <a:schemeClr val="tx1"/>
                </a:solidFill>
                <a:latin typeface="Arial Rounded MT Bold" panose="020F0704030504030204" pitchFamily="34" charset="0"/>
              </a:rPr>
              <a:t>La culpa es </a:t>
            </a:r>
            <a:r>
              <a:rPr lang="en-US" sz="4000" dirty="0" err="1">
                <a:solidFill>
                  <a:schemeClr val="tx1"/>
                </a:solidFill>
                <a:latin typeface="Arial Rounded MT Bold" panose="020F0704030504030204" pitchFamily="34" charset="0"/>
              </a:rPr>
              <a:t>tuya</a:t>
            </a:r>
            <a:r>
              <a:rPr lang="en-US" sz="4000" dirty="0">
                <a:solidFill>
                  <a:schemeClr val="tx1"/>
                </a:solidFill>
                <a:latin typeface="Arial Rounded MT Bold" panose="020F0704030504030204" pitchFamily="34" charset="0"/>
              </a:rPr>
              <a:t>!   It’s YOUR fault!</a:t>
            </a:r>
          </a:p>
        </p:txBody>
      </p:sp>
      <p:pic>
        <p:nvPicPr>
          <p:cNvPr id="4" name="Picture 3">
            <a:extLst>
              <a:ext uri="{FF2B5EF4-FFF2-40B4-BE49-F238E27FC236}">
                <a16:creationId xmlns:a16="http://schemas.microsoft.com/office/drawing/2014/main" id="{03FCAC62-1FD6-18D9-5664-61CC4D9DA45F}"/>
              </a:ext>
            </a:extLst>
          </p:cNvPr>
          <p:cNvPicPr>
            <a:picLocks noChangeAspect="1"/>
          </p:cNvPicPr>
          <p:nvPr/>
        </p:nvPicPr>
        <p:blipFill>
          <a:blip r:embed="rId3"/>
          <a:stretch>
            <a:fillRect/>
          </a:stretch>
        </p:blipFill>
        <p:spPr>
          <a:xfrm>
            <a:off x="0" y="797901"/>
            <a:ext cx="8915400" cy="4357029"/>
          </a:xfrm>
          <a:prstGeom prst="rect">
            <a:avLst/>
          </a:prstGeom>
        </p:spPr>
      </p:pic>
    </p:spTree>
    <p:extLst>
      <p:ext uri="{BB962C8B-B14F-4D97-AF65-F5344CB8AC3E}">
        <p14:creationId xmlns:p14="http://schemas.microsoft.com/office/powerpoint/2010/main" val="29147717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8FEEE-00BF-7D44-5C61-00888FBE098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C352C2B-E24A-A3AD-A35A-E71179CE0DB9}"/>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BC849BF2-5D4F-15E8-6D00-33D8AA510D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128893464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79E29-81F1-2F37-80D3-AFE1F25FD62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5CDD8A5-6EDC-53CE-435B-0CDCC3906CA8}"/>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A8E7453C-FC60-340F-ECFE-3E02BEDC20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84DAA742-1655-0F0D-7874-3B603FF969C9}"/>
              </a:ext>
            </a:extLst>
          </p:cNvPr>
          <p:cNvSpPr txBox="1"/>
          <p:nvPr/>
        </p:nvSpPr>
        <p:spPr>
          <a:xfrm>
            <a:off x="457200" y="153329"/>
            <a:ext cx="7621895" cy="5016758"/>
          </a:xfrm>
          <a:prstGeom prst="rect">
            <a:avLst/>
          </a:prstGeom>
          <a:noFill/>
        </p:spPr>
        <p:txBody>
          <a:bodyPr wrap="none" rtlCol="0">
            <a:spAutoFit/>
          </a:bodyPr>
          <a:lstStyle/>
          <a:p>
            <a:pPr algn="l"/>
            <a:r>
              <a:rPr lang="en-US" dirty="0">
                <a:solidFill>
                  <a:schemeClr val="tx1"/>
                </a:solidFill>
              </a:rPr>
              <a:t>Shalom</a:t>
            </a:r>
          </a:p>
          <a:p>
            <a:pPr marL="512763" indent="-512763" algn="l">
              <a:buFont typeface="+mj-lt"/>
              <a:buAutoNum type="arabicPeriod"/>
            </a:pPr>
            <a:r>
              <a:rPr lang="en-US" dirty="0">
                <a:solidFill>
                  <a:schemeClr val="tx1"/>
                </a:solidFill>
              </a:rPr>
              <a:t>Meaning of the word</a:t>
            </a:r>
          </a:p>
          <a:p>
            <a:pPr marL="512763" indent="-512763" algn="l">
              <a:buFont typeface="+mj-lt"/>
              <a:buAutoNum type="arabicPeriod"/>
            </a:pPr>
            <a:r>
              <a:rPr lang="en-US" dirty="0">
                <a:solidFill>
                  <a:schemeClr val="tx1"/>
                </a:solidFill>
              </a:rPr>
              <a:t>Use of the word in scripture</a:t>
            </a:r>
          </a:p>
          <a:p>
            <a:pPr marL="512763" indent="-512763" algn="l">
              <a:buFont typeface="+mj-lt"/>
              <a:buAutoNum type="arabicPeriod"/>
            </a:pPr>
            <a:r>
              <a:rPr lang="en-US" dirty="0">
                <a:solidFill>
                  <a:schemeClr val="tx1"/>
                </a:solidFill>
              </a:rPr>
              <a:t>As a greeting</a:t>
            </a:r>
          </a:p>
          <a:p>
            <a:pPr marL="512763" indent="-512763" algn="l">
              <a:buFont typeface="+mj-lt"/>
              <a:buAutoNum type="arabicPeriod"/>
            </a:pPr>
            <a:r>
              <a:rPr lang="en-US" dirty="0">
                <a:solidFill>
                  <a:schemeClr val="tx1"/>
                </a:solidFill>
              </a:rPr>
              <a:t>Shalom and Shabbat</a:t>
            </a:r>
          </a:p>
          <a:p>
            <a:pPr marL="512763" indent="-512763" algn="l">
              <a:buFont typeface="+mj-lt"/>
              <a:buAutoNum type="arabicPeriod"/>
            </a:pPr>
            <a:r>
              <a:rPr lang="en-US" dirty="0">
                <a:solidFill>
                  <a:schemeClr val="tx1"/>
                </a:solidFill>
              </a:rPr>
              <a:t>Shalom and Yeshua</a:t>
            </a:r>
          </a:p>
          <a:p>
            <a:pPr marL="512763" indent="-512763" algn="l">
              <a:buFont typeface="+mj-lt"/>
              <a:buAutoNum type="arabicPeriod"/>
            </a:pPr>
            <a:r>
              <a:rPr lang="en-US" dirty="0">
                <a:solidFill>
                  <a:schemeClr val="tx1"/>
                </a:solidFill>
              </a:rPr>
              <a:t>Shalom and adversity</a:t>
            </a:r>
          </a:p>
          <a:p>
            <a:pPr marL="512763" indent="-512763" algn="l">
              <a:buFont typeface="+mj-lt"/>
              <a:buAutoNum type="arabicPeriod"/>
            </a:pPr>
            <a:r>
              <a:rPr lang="en-US" dirty="0">
                <a:solidFill>
                  <a:schemeClr val="tx1"/>
                </a:solidFill>
              </a:rPr>
              <a:t>Shalom and humility</a:t>
            </a:r>
          </a:p>
        </p:txBody>
      </p:sp>
    </p:spTree>
    <p:extLst>
      <p:ext uri="{BB962C8B-B14F-4D97-AF65-F5344CB8AC3E}">
        <p14:creationId xmlns:p14="http://schemas.microsoft.com/office/powerpoint/2010/main" val="165111266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CB0C6-83D5-8C0F-B867-EDA73638F46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06EA857-0723-30FC-9EC9-FA67FD1E8CD3}"/>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baseline="30000" dirty="0">
                <a:solidFill>
                  <a:schemeClr val="tx1"/>
                </a:solidFill>
                <a:latin typeface="Arial Rounded MT Bold" panose="020F0704030504030204" pitchFamily="34" charset="0"/>
              </a:rPr>
              <a:t>Phil 4.4-7 </a:t>
            </a:r>
            <a:r>
              <a:rPr lang="en-US" sz="4000" dirty="0">
                <a:solidFill>
                  <a:schemeClr val="tx1"/>
                </a:solidFill>
                <a:latin typeface="Arial Rounded MT Bold" panose="020F0704030504030204" pitchFamily="34" charset="0"/>
              </a:rPr>
              <a:t>Rejoice in union with the Lord always! I will say it again: rejoice! Let everyone see how reasonable and gentle you are. The Lord is near!  Don’t worry about anything; on the contrary, make your requests known to God by prayer and petition, with thanksgiving. </a:t>
            </a:r>
          </a:p>
        </p:txBody>
      </p:sp>
    </p:spTree>
    <p:extLst>
      <p:ext uri="{BB962C8B-B14F-4D97-AF65-F5344CB8AC3E}">
        <p14:creationId xmlns:p14="http://schemas.microsoft.com/office/powerpoint/2010/main" val="53156682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03B97-4589-76B7-ED1B-E513002A5A0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8B3A14B-ECFD-14E9-48B4-48ECE6AB26E9}"/>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Phil 4.4-7 </a:t>
            </a:r>
            <a:r>
              <a:rPr lang="en-US" sz="4000" dirty="0">
                <a:solidFill>
                  <a:schemeClr val="tx1"/>
                </a:solidFill>
                <a:latin typeface="Arial Rounded MT Bold" panose="020F0704030504030204" pitchFamily="34" charset="0"/>
              </a:rPr>
              <a:t>Then God’s </a:t>
            </a:r>
            <a:r>
              <a:rPr lang="en-US" sz="4000" u="sng" dirty="0">
                <a:solidFill>
                  <a:srgbClr val="FFFF00"/>
                </a:solidFill>
                <a:latin typeface="Arial Rounded MT Bold" panose="020F0704030504030204" pitchFamily="34" charset="0"/>
              </a:rPr>
              <a:t>shalom</a:t>
            </a:r>
            <a:r>
              <a:rPr lang="en-US" sz="4000" dirty="0">
                <a:solidFill>
                  <a:schemeClr val="tx1"/>
                </a:solidFill>
                <a:latin typeface="Arial Rounded MT Bold" panose="020F0704030504030204" pitchFamily="34" charset="0"/>
              </a:rPr>
              <a:t>, passing all understanding, will keep your hearts and minds safe in union with the Messiah Yeshua.</a:t>
            </a:r>
          </a:p>
        </p:txBody>
      </p:sp>
    </p:spTree>
    <p:extLst>
      <p:ext uri="{BB962C8B-B14F-4D97-AF65-F5344CB8AC3E}">
        <p14:creationId xmlns:p14="http://schemas.microsoft.com/office/powerpoint/2010/main" val="246803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5FFC8-4D95-E9BE-FFB2-E0A1A86A85B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8C855AA-9420-6EA1-9AB4-2AA2E0C37905}"/>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F78A2827-5122-A376-35BF-E214789096C7}"/>
              </a:ext>
            </a:extLst>
          </p:cNvPr>
          <p:cNvPicPr>
            <a:picLocks noChangeAspect="1"/>
          </p:cNvPicPr>
          <p:nvPr/>
        </p:nvPicPr>
        <p:blipFill>
          <a:blip r:embed="rId3"/>
          <a:stretch>
            <a:fillRect/>
          </a:stretch>
        </p:blipFill>
        <p:spPr>
          <a:xfrm>
            <a:off x="1752601" y="97826"/>
            <a:ext cx="5638800" cy="4947848"/>
          </a:xfrm>
          <a:prstGeom prst="rect">
            <a:avLst/>
          </a:prstGeom>
        </p:spPr>
      </p:pic>
    </p:spTree>
    <p:extLst>
      <p:ext uri="{BB962C8B-B14F-4D97-AF65-F5344CB8AC3E}">
        <p14:creationId xmlns:p14="http://schemas.microsoft.com/office/powerpoint/2010/main" val="2129415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9683B-5356-BC88-C2C7-5D2DA55CBCD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2108B91-A087-C328-986E-72ED49B2DC53}"/>
              </a:ext>
            </a:extLst>
          </p:cNvPr>
          <p:cNvSpPr>
            <a:spLocks noGrp="1"/>
          </p:cNvSpPr>
          <p:nvPr>
            <p:ph type="subTitle" idx="1"/>
          </p:nvPr>
        </p:nvSpPr>
        <p:spPr>
          <a:xfrm>
            <a:off x="228600" y="209550"/>
            <a:ext cx="8610600" cy="4800600"/>
          </a:xfrm>
        </p:spPr>
        <p:txBody>
          <a:bodyPr anchor="t">
            <a:normAutofit/>
          </a:bodyPr>
          <a:lstStyle/>
          <a:p>
            <a:pPr algn="ctr"/>
            <a:r>
              <a:rPr lang="en-US" sz="4000" dirty="0">
                <a:solidFill>
                  <a:schemeClr val="tx1"/>
                </a:solidFill>
                <a:latin typeface="Arial Rounded MT Bold" panose="020F0704030504030204" pitchFamily="34" charset="0"/>
              </a:rPr>
              <a:t> </a:t>
            </a:r>
          </a:p>
          <a:p>
            <a:pPr algn="ctr"/>
            <a:r>
              <a:rPr lang="en-US" sz="4000" dirty="0">
                <a:solidFill>
                  <a:schemeClr val="tx1"/>
                </a:solidFill>
                <a:latin typeface="Arial Rounded MT Bold" panose="020F0704030504030204" pitchFamily="34" charset="0"/>
              </a:rPr>
              <a:t>A surprising side adventure </a:t>
            </a:r>
          </a:p>
          <a:p>
            <a:pPr algn="ctr"/>
            <a:r>
              <a:rPr lang="en-US" sz="4000" dirty="0">
                <a:solidFill>
                  <a:schemeClr val="tx1"/>
                </a:solidFill>
                <a:latin typeface="Arial Rounded MT Bold" panose="020F0704030504030204" pitchFamily="34" charset="0"/>
              </a:rPr>
              <a:t>on Thursday </a:t>
            </a:r>
          </a:p>
          <a:p>
            <a:pPr algn="ctr"/>
            <a:r>
              <a:rPr lang="en-US" sz="4000" dirty="0">
                <a:solidFill>
                  <a:schemeClr val="tx1"/>
                </a:solidFill>
                <a:latin typeface="Arial Rounded MT Bold" panose="020F0704030504030204" pitchFamily="34" charset="0"/>
              </a:rPr>
              <a:t>before the SOLU concert.</a:t>
            </a:r>
          </a:p>
        </p:txBody>
      </p:sp>
    </p:spTree>
    <p:extLst>
      <p:ext uri="{BB962C8B-B14F-4D97-AF65-F5344CB8AC3E}">
        <p14:creationId xmlns:p14="http://schemas.microsoft.com/office/powerpoint/2010/main" val="306621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89D9D-BFF1-914E-6EDA-580B7C6E17F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9470D9C-9310-6AAB-4F53-7C196D7228BB}"/>
              </a:ext>
            </a:extLst>
          </p:cNvPr>
          <p:cNvSpPr>
            <a:spLocks noGrp="1"/>
          </p:cNvSpPr>
          <p:nvPr>
            <p:ph type="subTitle" idx="1"/>
          </p:nvPr>
        </p:nvSpPr>
        <p:spPr>
          <a:xfrm>
            <a:off x="228600" y="209550"/>
            <a:ext cx="2133600" cy="4800600"/>
          </a:xfrm>
        </p:spPr>
        <p:txBody>
          <a:bodyPr anchor="t">
            <a:normAutofit/>
          </a:bodyPr>
          <a:lstStyle/>
          <a:p>
            <a:pPr algn="l"/>
            <a:r>
              <a:rPr lang="en-US" sz="4000" dirty="0">
                <a:solidFill>
                  <a:schemeClr val="tx1"/>
                </a:solidFill>
                <a:latin typeface="Arial Rounded MT Bold" panose="020F0704030504030204" pitchFamily="34" charset="0"/>
              </a:rPr>
              <a:t>Glass pinhole from stone from a  weed eater Thurs.</a:t>
            </a:r>
          </a:p>
        </p:txBody>
      </p:sp>
      <p:pic>
        <p:nvPicPr>
          <p:cNvPr id="4" name="Picture 3">
            <a:extLst>
              <a:ext uri="{FF2B5EF4-FFF2-40B4-BE49-F238E27FC236}">
                <a16:creationId xmlns:a16="http://schemas.microsoft.com/office/drawing/2014/main" id="{EBEA113E-9059-6190-D5FE-35AFF36CAA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000249" y="642937"/>
            <a:ext cx="5143500" cy="3857625"/>
          </a:xfrm>
          <a:prstGeom prst="rect">
            <a:avLst/>
          </a:prstGeom>
        </p:spPr>
      </p:pic>
      <p:pic>
        <p:nvPicPr>
          <p:cNvPr id="6" name="Picture 5">
            <a:extLst>
              <a:ext uri="{FF2B5EF4-FFF2-40B4-BE49-F238E27FC236}">
                <a16:creationId xmlns:a16="http://schemas.microsoft.com/office/drawing/2014/main" id="{859FCFEE-C525-35F5-0ECB-D4B1F332D07F}"/>
              </a:ext>
            </a:extLst>
          </p:cNvPr>
          <p:cNvPicPr>
            <a:picLocks noChangeAspect="1"/>
          </p:cNvPicPr>
          <p:nvPr/>
        </p:nvPicPr>
        <p:blipFill>
          <a:blip r:embed="rId4"/>
          <a:stretch>
            <a:fillRect/>
          </a:stretch>
        </p:blipFill>
        <p:spPr>
          <a:xfrm>
            <a:off x="6248400" y="3398401"/>
            <a:ext cx="2822819" cy="1638420"/>
          </a:xfrm>
          <a:prstGeom prst="rect">
            <a:avLst/>
          </a:prstGeom>
        </p:spPr>
      </p:pic>
      <p:cxnSp>
        <p:nvCxnSpPr>
          <p:cNvPr id="5" name="Straight Arrow Connector 4">
            <a:extLst>
              <a:ext uri="{FF2B5EF4-FFF2-40B4-BE49-F238E27FC236}">
                <a16:creationId xmlns:a16="http://schemas.microsoft.com/office/drawing/2014/main" id="{FE1E91CC-56AF-F45F-0177-2EDBF79B7BB5}"/>
              </a:ext>
            </a:extLst>
          </p:cNvPr>
          <p:cNvCxnSpPr>
            <a:cxnSpLocks/>
          </p:cNvCxnSpPr>
          <p:nvPr/>
        </p:nvCxnSpPr>
        <p:spPr>
          <a:xfrm flipH="1">
            <a:off x="7467600" y="1657350"/>
            <a:ext cx="685800" cy="2362200"/>
          </a:xfrm>
          <a:prstGeom prst="straightConnector1">
            <a:avLst/>
          </a:prstGeom>
          <a:ln w="444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8742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3F11B-8F30-F67F-7B05-BFC811DBB03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D260A6E-61AB-6C79-1B55-AE522A17C1D7}"/>
              </a:ext>
            </a:extLst>
          </p:cNvPr>
          <p:cNvSpPr>
            <a:spLocks noGrp="1"/>
          </p:cNvSpPr>
          <p:nvPr>
            <p:ph type="subTitle" idx="1"/>
          </p:nvPr>
        </p:nvSpPr>
        <p:spPr>
          <a:xfrm>
            <a:off x="228600" y="209550"/>
            <a:ext cx="4953000" cy="4800600"/>
          </a:xfrm>
        </p:spPr>
        <p:txBody>
          <a:bodyPr anchor="t">
            <a:normAutofit/>
          </a:bodyPr>
          <a:lstStyle/>
          <a:p>
            <a:pPr algn="l"/>
            <a:r>
              <a:rPr lang="en-US" sz="4000" dirty="0">
                <a:solidFill>
                  <a:schemeClr val="tx1"/>
                </a:solidFill>
                <a:latin typeface="Arial Rounded MT Bold" panose="020F0704030504030204" pitchFamily="34" charset="0"/>
              </a:rPr>
              <a:t>A little nudge and it all collapsed.</a:t>
            </a:r>
          </a:p>
          <a:p>
            <a:pPr algn="l"/>
            <a:endParaRPr lang="en-US" sz="4000" dirty="0">
              <a:solidFill>
                <a:schemeClr val="tx1"/>
              </a:solidFill>
              <a:latin typeface="Arial Rounded MT Bold" panose="020F0704030504030204" pitchFamily="34" charset="0"/>
            </a:endParaRPr>
          </a:p>
        </p:txBody>
      </p:sp>
      <p:pic>
        <p:nvPicPr>
          <p:cNvPr id="6" name="Picture 5">
            <a:extLst>
              <a:ext uri="{FF2B5EF4-FFF2-40B4-BE49-F238E27FC236}">
                <a16:creationId xmlns:a16="http://schemas.microsoft.com/office/drawing/2014/main" id="{85D97C31-026E-B5EE-6CA0-467903ED75C0}"/>
              </a:ext>
            </a:extLst>
          </p:cNvPr>
          <p:cNvPicPr>
            <a:picLocks noChangeAspect="1"/>
          </p:cNvPicPr>
          <p:nvPr/>
        </p:nvPicPr>
        <p:blipFill>
          <a:blip r:embed="rId3"/>
          <a:stretch>
            <a:fillRect/>
          </a:stretch>
        </p:blipFill>
        <p:spPr>
          <a:xfrm>
            <a:off x="5257800" y="0"/>
            <a:ext cx="3869356" cy="5152460"/>
          </a:xfrm>
          <a:prstGeom prst="rect">
            <a:avLst/>
          </a:prstGeom>
        </p:spPr>
      </p:pic>
    </p:spTree>
    <p:extLst>
      <p:ext uri="{BB962C8B-B14F-4D97-AF65-F5344CB8AC3E}">
        <p14:creationId xmlns:p14="http://schemas.microsoft.com/office/powerpoint/2010/main" val="884416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8F2F6-5D53-6B3E-DEFB-A4E169D5FD5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602EAC5-5AA1-D76F-4CF5-BFB6A134027A}"/>
              </a:ext>
            </a:extLst>
          </p:cNvPr>
          <p:cNvSpPr>
            <a:spLocks noGrp="1"/>
          </p:cNvSpPr>
          <p:nvPr>
            <p:ph type="subTitle" idx="1"/>
          </p:nvPr>
        </p:nvSpPr>
        <p:spPr>
          <a:xfrm>
            <a:off x="228600" y="209550"/>
            <a:ext cx="5057775" cy="4800600"/>
          </a:xfrm>
        </p:spPr>
        <p:txBody>
          <a:bodyPr anchor="t">
            <a:normAutofit/>
          </a:bodyPr>
          <a:lstStyle/>
          <a:p>
            <a:pPr algn="l"/>
            <a:r>
              <a:rPr lang="en-US" sz="4000" dirty="0">
                <a:solidFill>
                  <a:schemeClr val="tx1"/>
                </a:solidFill>
                <a:latin typeface="Arial Rounded MT Bold" panose="020F0704030504030204" pitchFamily="34" charset="0"/>
              </a:rPr>
              <a:t>Glass fragments taken to glass recycling</a:t>
            </a:r>
          </a:p>
        </p:txBody>
      </p:sp>
      <p:pic>
        <p:nvPicPr>
          <p:cNvPr id="4" name="Picture 3">
            <a:extLst>
              <a:ext uri="{FF2B5EF4-FFF2-40B4-BE49-F238E27FC236}">
                <a16:creationId xmlns:a16="http://schemas.microsoft.com/office/drawing/2014/main" id="{CB700606-2E7F-3D3A-0991-02FCD24C37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643438" y="642938"/>
            <a:ext cx="5143500" cy="3857625"/>
          </a:xfrm>
          <a:prstGeom prst="rect">
            <a:avLst/>
          </a:prstGeom>
        </p:spPr>
      </p:pic>
    </p:spTree>
    <p:extLst>
      <p:ext uri="{BB962C8B-B14F-4D97-AF65-F5344CB8AC3E}">
        <p14:creationId xmlns:p14="http://schemas.microsoft.com/office/powerpoint/2010/main" val="659232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F6F0D-F6E8-F93C-4D7A-988E1F39087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5481DF0-F137-C96B-4247-ABE39D6D8CDA}"/>
              </a:ext>
            </a:extLst>
          </p:cNvPr>
          <p:cNvSpPr>
            <a:spLocks noGrp="1"/>
          </p:cNvSpPr>
          <p:nvPr>
            <p:ph type="subTitle" idx="1"/>
          </p:nvPr>
        </p:nvSpPr>
        <p:spPr>
          <a:xfrm>
            <a:off x="228600" y="209550"/>
            <a:ext cx="2703896" cy="4800600"/>
          </a:xfrm>
        </p:spPr>
        <p:txBody>
          <a:bodyPr anchor="t">
            <a:normAutofit/>
          </a:bodyPr>
          <a:lstStyle/>
          <a:p>
            <a:pPr algn="l"/>
            <a:r>
              <a:rPr lang="en-US" sz="4000" dirty="0">
                <a:solidFill>
                  <a:schemeClr val="tx1"/>
                </a:solidFill>
                <a:latin typeface="Arial Rounded MT Bold" panose="020F0704030504030204" pitchFamily="34" charset="0"/>
              </a:rPr>
              <a:t>Quick work by Grady to secure the building</a:t>
            </a:r>
          </a:p>
        </p:txBody>
      </p:sp>
      <p:pic>
        <p:nvPicPr>
          <p:cNvPr id="4" name="Picture 3">
            <a:extLst>
              <a:ext uri="{FF2B5EF4-FFF2-40B4-BE49-F238E27FC236}">
                <a16:creationId xmlns:a16="http://schemas.microsoft.com/office/drawing/2014/main" id="{43BE0B06-8AB9-7477-6BF3-D9AD2A92FC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6507" y="0"/>
            <a:ext cx="2314575" cy="5143500"/>
          </a:xfrm>
          <a:prstGeom prst="rect">
            <a:avLst/>
          </a:prstGeom>
        </p:spPr>
      </p:pic>
      <p:pic>
        <p:nvPicPr>
          <p:cNvPr id="6" name="Picture 5">
            <a:extLst>
              <a:ext uri="{FF2B5EF4-FFF2-40B4-BE49-F238E27FC236}">
                <a16:creationId xmlns:a16="http://schemas.microsoft.com/office/drawing/2014/main" id="{ACB75C85-7CF3-0A29-C2FF-1594D052F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612156" y="630304"/>
            <a:ext cx="5143500" cy="3857625"/>
          </a:xfrm>
          <a:prstGeom prst="rect">
            <a:avLst/>
          </a:prstGeom>
        </p:spPr>
      </p:pic>
    </p:spTree>
    <p:extLst>
      <p:ext uri="{BB962C8B-B14F-4D97-AF65-F5344CB8AC3E}">
        <p14:creationId xmlns:p14="http://schemas.microsoft.com/office/powerpoint/2010/main" val="3194098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4E542-EC53-4BB4-60D0-730BD0DD5B8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EACE388-FD45-98E2-F272-D61D37E66DB3}"/>
              </a:ext>
            </a:extLst>
          </p:cNvPr>
          <p:cNvSpPr>
            <a:spLocks noGrp="1"/>
          </p:cNvSpPr>
          <p:nvPr>
            <p:ph type="subTitle" idx="1"/>
          </p:nvPr>
        </p:nvSpPr>
        <p:spPr>
          <a:xfrm>
            <a:off x="228600" y="209550"/>
            <a:ext cx="5057775" cy="4800600"/>
          </a:xfrm>
        </p:spPr>
        <p:txBody>
          <a:bodyPr anchor="t">
            <a:normAutofit/>
          </a:bodyPr>
          <a:lstStyle/>
          <a:p>
            <a:pPr algn="l"/>
            <a:endParaRPr lang="en-US" sz="4000" dirty="0">
              <a:solidFill>
                <a:schemeClr val="tx1"/>
              </a:solidFill>
              <a:latin typeface="Arial Rounded MT Bold" panose="020F0704030504030204" pitchFamily="34" charset="0"/>
            </a:endParaRPr>
          </a:p>
          <a:p>
            <a:pPr algn="l"/>
            <a:r>
              <a:rPr lang="en-US" sz="4000" dirty="0">
                <a:solidFill>
                  <a:schemeClr val="tx1"/>
                </a:solidFill>
                <a:latin typeface="Arial Rounded MT Bold" panose="020F0704030504030204" pitchFamily="34" charset="0"/>
              </a:rPr>
              <a:t>Fixed Friday.  Laminated glass.  Will not shatter.</a:t>
            </a:r>
          </a:p>
        </p:txBody>
      </p:sp>
      <p:pic>
        <p:nvPicPr>
          <p:cNvPr id="4" name="Picture 3">
            <a:extLst>
              <a:ext uri="{FF2B5EF4-FFF2-40B4-BE49-F238E27FC236}">
                <a16:creationId xmlns:a16="http://schemas.microsoft.com/office/drawing/2014/main" id="{693E7A6F-8442-D989-0CA1-0458587F90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643438" y="642937"/>
            <a:ext cx="5143500" cy="3857625"/>
          </a:xfrm>
          <a:prstGeom prst="rect">
            <a:avLst/>
          </a:prstGeom>
        </p:spPr>
      </p:pic>
    </p:spTree>
    <p:extLst>
      <p:ext uri="{BB962C8B-B14F-4D97-AF65-F5344CB8AC3E}">
        <p14:creationId xmlns:p14="http://schemas.microsoft.com/office/powerpoint/2010/main" val="3125130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A2608-AD84-3749-FB83-428B60982B1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F9C28E3-8FCD-20B2-046E-731E68525F0B}"/>
              </a:ext>
            </a:extLst>
          </p:cNvPr>
          <p:cNvSpPr>
            <a:spLocks noGrp="1"/>
          </p:cNvSpPr>
          <p:nvPr>
            <p:ph type="subTitle" idx="1"/>
          </p:nvPr>
        </p:nvSpPr>
        <p:spPr>
          <a:xfrm>
            <a:off x="228600" y="209550"/>
            <a:ext cx="8610600" cy="4800600"/>
          </a:xfrm>
        </p:spPr>
        <p:txBody>
          <a:bodyPr anchor="t">
            <a:normAutofit/>
          </a:bodyPr>
          <a:lstStyle/>
          <a:p>
            <a:pPr algn="ctr"/>
            <a:r>
              <a:rPr lang="en-US" sz="4000" dirty="0">
                <a:solidFill>
                  <a:schemeClr val="tx1"/>
                </a:solidFill>
                <a:latin typeface="Arial Rounded MT Bold" panose="020F0704030504030204" pitchFamily="34" charset="0"/>
              </a:rPr>
              <a:t> </a:t>
            </a:r>
          </a:p>
          <a:p>
            <a:pPr algn="ctr"/>
            <a:r>
              <a:rPr lang="en-US" sz="4000" dirty="0">
                <a:solidFill>
                  <a:schemeClr val="tx1"/>
                </a:solidFill>
                <a:latin typeface="Arial Rounded MT Bold" panose="020F0704030504030204" pitchFamily="34" charset="0"/>
              </a:rPr>
              <a:t>A personal family surprise, mentioned last week…</a:t>
            </a:r>
          </a:p>
        </p:txBody>
      </p:sp>
    </p:spTree>
    <p:extLst>
      <p:ext uri="{BB962C8B-B14F-4D97-AF65-F5344CB8AC3E}">
        <p14:creationId xmlns:p14="http://schemas.microsoft.com/office/powerpoint/2010/main" val="2117742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2BFB4-89CA-FAA8-5EB3-D9E5BC38E7B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E99013A-4139-0A35-F1FF-92D3F192D15C}"/>
              </a:ext>
            </a:extLst>
          </p:cNvPr>
          <p:cNvSpPr>
            <a:spLocks noGrp="1"/>
          </p:cNvSpPr>
          <p:nvPr>
            <p:ph type="subTitle" idx="1"/>
          </p:nvPr>
        </p:nvSpPr>
        <p:spPr>
          <a:xfrm>
            <a:off x="228600" y="209550"/>
            <a:ext cx="5638800" cy="4800600"/>
          </a:xfrm>
        </p:spPr>
        <p:txBody>
          <a:bodyPr anchor="t">
            <a:normAutofit/>
          </a:bodyPr>
          <a:lstStyle/>
          <a:p>
            <a:pPr algn="l"/>
            <a:r>
              <a:rPr lang="en-US" sz="4000" dirty="0">
                <a:solidFill>
                  <a:schemeClr val="tx1"/>
                </a:solidFill>
                <a:latin typeface="Arial Rounded MT Bold" panose="020F0704030504030204" pitchFamily="34" charset="0"/>
              </a:rPr>
              <a:t>Our Pomeranian, formerly Coco Puff, now</a:t>
            </a:r>
          </a:p>
          <a:p>
            <a:pPr algn="l"/>
            <a:r>
              <a:rPr lang="en-US" sz="4000" dirty="0">
                <a:solidFill>
                  <a:schemeClr val="tx1"/>
                </a:solidFill>
                <a:latin typeface="Arial Rounded MT Bold" panose="020F0704030504030204" pitchFamily="34" charset="0"/>
              </a:rPr>
              <a:t>Killer Puff, with a murdered bunny in her mouth.  </a:t>
            </a:r>
          </a:p>
          <a:p>
            <a:pPr algn="l"/>
            <a:r>
              <a:rPr lang="en-US" sz="4000" dirty="0">
                <a:solidFill>
                  <a:schemeClr val="tx1"/>
                </a:solidFill>
                <a:latin typeface="Arial Rounded MT Bold" panose="020F0704030504030204" pitchFamily="34" charset="0"/>
              </a:rPr>
              <a:t>Actually 13 of them this year!</a:t>
            </a:r>
          </a:p>
        </p:txBody>
      </p:sp>
      <p:pic>
        <p:nvPicPr>
          <p:cNvPr id="4" name="Picture 3">
            <a:extLst>
              <a:ext uri="{FF2B5EF4-FFF2-40B4-BE49-F238E27FC236}">
                <a16:creationId xmlns:a16="http://schemas.microsoft.com/office/drawing/2014/main" id="{E51C8A37-1DB6-D6F5-B3D8-CB6F3342AC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0187" y="0"/>
            <a:ext cx="2314575" cy="5143500"/>
          </a:xfrm>
          <a:prstGeom prst="rect">
            <a:avLst/>
          </a:prstGeom>
        </p:spPr>
      </p:pic>
    </p:spTree>
    <p:extLst>
      <p:ext uri="{BB962C8B-B14F-4D97-AF65-F5344CB8AC3E}">
        <p14:creationId xmlns:p14="http://schemas.microsoft.com/office/powerpoint/2010/main" val="1272918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F5899-19A7-A467-BECF-9EB15BAB77A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195D401-89A4-2C21-8092-CBD4A53BEBDF}"/>
              </a:ext>
            </a:extLst>
          </p:cNvPr>
          <p:cNvSpPr>
            <a:spLocks noGrp="1"/>
          </p:cNvSpPr>
          <p:nvPr>
            <p:ph type="subTitle" idx="1"/>
          </p:nvPr>
        </p:nvSpPr>
        <p:spPr>
          <a:xfrm>
            <a:off x="228600" y="209550"/>
            <a:ext cx="8610600" cy="4800600"/>
          </a:xfrm>
        </p:spPr>
        <p:txBody>
          <a:bodyPr anchor="t">
            <a:normAutofit fontScale="92500" lnSpcReduction="10000"/>
          </a:bodyPr>
          <a:lstStyle/>
          <a:p>
            <a:pPr algn="l"/>
            <a:r>
              <a:rPr lang="en-US" sz="4000" dirty="0">
                <a:solidFill>
                  <a:schemeClr val="tx1"/>
                </a:solidFill>
                <a:latin typeface="Arial Rounded MT Bold" panose="020F0704030504030204" pitchFamily="34" charset="0"/>
              </a:rPr>
              <a:t>I want to express my profound gratitude to all who worked so hard and skillfully and joyfully to make the worship concert a resounding success in the Ruakh.  There was a GREAT expression of Ruakh joy in the Messiah's redemptive love for Israel and all nations.  I think there will be a great impact in time now and in eternity.</a:t>
            </a:r>
          </a:p>
          <a:p>
            <a:pPr algn="l"/>
            <a:endParaRPr lang="en-US" sz="4000" dirty="0">
              <a:solidFill>
                <a:schemeClr val="tx1"/>
              </a:solidFill>
              <a:latin typeface="Arial Rounded MT Bold" panose="020F0704030504030204" pitchFamily="34" charset="0"/>
            </a:endParaRPr>
          </a:p>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4179848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42D68-5E08-CD98-4F09-41820441DE3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508032D-0E4E-7135-DBCF-C43D44CE211F}"/>
              </a:ext>
            </a:extLst>
          </p:cNvPr>
          <p:cNvSpPr>
            <a:spLocks noGrp="1"/>
          </p:cNvSpPr>
          <p:nvPr>
            <p:ph type="subTitle" idx="1"/>
          </p:nvPr>
        </p:nvSpPr>
        <p:spPr>
          <a:xfrm>
            <a:off x="228600" y="209550"/>
            <a:ext cx="8610600" cy="4800600"/>
          </a:xfrm>
        </p:spPr>
        <p:txBody>
          <a:bodyPr anchor="t">
            <a:normAutofit/>
          </a:bodyPr>
          <a:lstStyle/>
          <a:p>
            <a:pPr algn="ctr"/>
            <a:r>
              <a:rPr lang="en-US" sz="4000" dirty="0">
                <a:solidFill>
                  <a:schemeClr val="tx1"/>
                </a:solidFill>
                <a:latin typeface="Arial Rounded MT Bold" panose="020F0704030504030204" pitchFamily="34" charset="0"/>
              </a:rPr>
              <a:t> </a:t>
            </a:r>
          </a:p>
        </p:txBody>
      </p:sp>
    </p:spTree>
    <p:extLst>
      <p:ext uri="{BB962C8B-B14F-4D97-AF65-F5344CB8AC3E}">
        <p14:creationId xmlns:p14="http://schemas.microsoft.com/office/powerpoint/2010/main" val="19288252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57995-7BA3-2263-7FE5-D1F27C20B52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07D3100-BA81-2FAF-548F-EE2A14DB75EE}"/>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703A8977-FA4B-C3F9-851F-D2A2A4CC5B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3909926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CD03D-4BC2-DAB8-3DFC-CE75BC3CC7E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D606675-0756-99CF-6344-714AE6DA9BF2}"/>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2 Thes 3.16 </a:t>
            </a:r>
            <a:r>
              <a:rPr lang="en-US" sz="4000" dirty="0">
                <a:solidFill>
                  <a:schemeClr val="tx1"/>
                </a:solidFill>
                <a:latin typeface="Arial Rounded MT Bold" panose="020F0704030504030204" pitchFamily="34" charset="0"/>
              </a:rPr>
              <a:t>Now may the Lord of shalom Himself give you shalom always in all ways. The Lord be with all of you.</a:t>
            </a:r>
          </a:p>
          <a:p>
            <a:pPr algn="l"/>
            <a:endParaRPr lang="en-US" sz="2000" dirty="0">
              <a:solidFill>
                <a:schemeClr val="tx1"/>
              </a:solidFill>
              <a:latin typeface="Arial Rounded MT Bold" panose="020F0704030504030204" pitchFamily="34" charset="0"/>
            </a:endParaRPr>
          </a:p>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3315393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70EC0-1686-FE26-646E-F52B8F878A9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2421216-56CD-A34B-FF9C-858AD8396521}"/>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2 Thes 3.16 </a:t>
            </a:r>
            <a:r>
              <a:rPr lang="en-US" sz="4000" dirty="0">
                <a:solidFill>
                  <a:schemeClr val="tx1"/>
                </a:solidFill>
                <a:latin typeface="Arial Rounded MT Bold" panose="020F0704030504030204" pitchFamily="34" charset="0"/>
              </a:rPr>
              <a:t>Now may the Lord of shalom </a:t>
            </a:r>
            <a:r>
              <a:rPr lang="en-US" sz="4000" dirty="0">
                <a:solidFill>
                  <a:srgbClr val="FFFF66"/>
                </a:solidFill>
                <a:latin typeface="Arial Rounded MT Bold" panose="020F0704030504030204" pitchFamily="34" charset="0"/>
              </a:rPr>
              <a:t>Himself</a:t>
            </a:r>
            <a:r>
              <a:rPr lang="en-US" sz="4000" dirty="0">
                <a:solidFill>
                  <a:schemeClr val="tx1"/>
                </a:solidFill>
                <a:latin typeface="Arial Rounded MT Bold" panose="020F0704030504030204" pitchFamily="34" charset="0"/>
              </a:rPr>
              <a:t> give you shalom always </a:t>
            </a:r>
            <a:r>
              <a:rPr lang="en-US" sz="4000" dirty="0">
                <a:solidFill>
                  <a:srgbClr val="FFFF66"/>
                </a:solidFill>
                <a:latin typeface="Arial Rounded MT Bold" panose="020F0704030504030204" pitchFamily="34" charset="0"/>
              </a:rPr>
              <a:t>in all ways</a:t>
            </a:r>
            <a:r>
              <a:rPr lang="en-US" sz="4000" dirty="0">
                <a:solidFill>
                  <a:schemeClr val="tx1"/>
                </a:solidFill>
                <a:latin typeface="Arial Rounded MT Bold" panose="020F0704030504030204" pitchFamily="34" charset="0"/>
              </a:rPr>
              <a:t>. The Lord be with all of you.</a:t>
            </a:r>
          </a:p>
          <a:p>
            <a:pPr algn="l"/>
            <a:endParaRPr lang="en-US" sz="2000" dirty="0">
              <a:solidFill>
                <a:schemeClr val="tx1"/>
              </a:solidFill>
              <a:latin typeface="Arial Rounded MT Bold" panose="020F0704030504030204" pitchFamily="34" charset="0"/>
            </a:endParaRPr>
          </a:p>
          <a:p>
            <a:pPr marL="290513" indent="-290513" algn="l">
              <a:buFont typeface="Arial" panose="020B0604020202020204" pitchFamily="34" charset="0"/>
              <a:buChar char="•"/>
            </a:pPr>
            <a:r>
              <a:rPr lang="en-US" sz="4000" dirty="0">
                <a:solidFill>
                  <a:schemeClr val="tx1"/>
                </a:solidFill>
                <a:latin typeface="Arial Rounded MT Bold" panose="020F0704030504030204" pitchFamily="34" charset="0"/>
              </a:rPr>
              <a:t>Shalom from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Yeshua Himself</a:t>
            </a:r>
          </a:p>
          <a:p>
            <a:pPr marL="290513" indent="-290513" algn="l">
              <a:buFont typeface="Arial" panose="020B0604020202020204" pitchFamily="34" charset="0"/>
              <a:buChar char="•"/>
            </a:pPr>
            <a:r>
              <a:rPr lang="en-US" sz="4000" dirty="0">
                <a:solidFill>
                  <a:schemeClr val="tx1"/>
                </a:solidFill>
                <a:latin typeface="Arial Rounded MT Bold" panose="020F0704030504030204" pitchFamily="34" charset="0"/>
              </a:rPr>
              <a:t>In ALL ways!</a:t>
            </a:r>
          </a:p>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30896045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3AEBF-7DBB-E9FB-58C3-482758FF115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8B00E0C-0A40-6483-0587-94BFB895AE55}"/>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32A6811E-AECB-A48D-8917-531F81B1F0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0ECD91B7-BC00-FA06-6ADA-01FD62C1EE99}"/>
              </a:ext>
            </a:extLst>
          </p:cNvPr>
          <p:cNvSpPr txBox="1"/>
          <p:nvPr/>
        </p:nvSpPr>
        <p:spPr>
          <a:xfrm>
            <a:off x="457200" y="153329"/>
            <a:ext cx="7621895" cy="5016758"/>
          </a:xfrm>
          <a:prstGeom prst="rect">
            <a:avLst/>
          </a:prstGeom>
          <a:noFill/>
        </p:spPr>
        <p:txBody>
          <a:bodyPr wrap="none" rtlCol="0">
            <a:spAutoFit/>
          </a:bodyPr>
          <a:lstStyle/>
          <a:p>
            <a:pPr algn="l"/>
            <a:r>
              <a:rPr lang="en-US" dirty="0">
                <a:solidFill>
                  <a:schemeClr val="tx1"/>
                </a:solidFill>
              </a:rPr>
              <a:t>Shalom</a:t>
            </a:r>
          </a:p>
          <a:p>
            <a:pPr marL="512763" indent="-512763" algn="l">
              <a:buFont typeface="+mj-lt"/>
              <a:buAutoNum type="arabicPeriod"/>
            </a:pPr>
            <a:r>
              <a:rPr lang="en-US" dirty="0">
                <a:solidFill>
                  <a:schemeClr val="tx1"/>
                </a:solidFill>
              </a:rPr>
              <a:t>Meaning of the word</a:t>
            </a:r>
          </a:p>
          <a:p>
            <a:pPr marL="512763" indent="-512763" algn="l">
              <a:buFont typeface="+mj-lt"/>
              <a:buAutoNum type="arabicPeriod"/>
            </a:pPr>
            <a:r>
              <a:rPr lang="en-US" dirty="0">
                <a:solidFill>
                  <a:schemeClr val="tx1"/>
                </a:solidFill>
              </a:rPr>
              <a:t>Use of the word in scripture</a:t>
            </a:r>
          </a:p>
          <a:p>
            <a:pPr marL="512763" indent="-512763" algn="l">
              <a:buFont typeface="+mj-lt"/>
              <a:buAutoNum type="arabicPeriod"/>
            </a:pPr>
            <a:r>
              <a:rPr lang="en-US" dirty="0">
                <a:solidFill>
                  <a:schemeClr val="tx1"/>
                </a:solidFill>
              </a:rPr>
              <a:t>As a greeting</a:t>
            </a:r>
          </a:p>
          <a:p>
            <a:pPr marL="512763" indent="-512763" algn="l">
              <a:buFont typeface="+mj-lt"/>
              <a:buAutoNum type="arabicPeriod"/>
            </a:pPr>
            <a:r>
              <a:rPr lang="en-US" dirty="0">
                <a:solidFill>
                  <a:schemeClr val="tx1"/>
                </a:solidFill>
              </a:rPr>
              <a:t>Shalom and Shabbat</a:t>
            </a:r>
          </a:p>
          <a:p>
            <a:pPr marL="512763" indent="-512763" algn="l">
              <a:buFont typeface="+mj-lt"/>
              <a:buAutoNum type="arabicPeriod"/>
            </a:pPr>
            <a:r>
              <a:rPr lang="en-US" dirty="0">
                <a:solidFill>
                  <a:schemeClr val="tx1"/>
                </a:solidFill>
              </a:rPr>
              <a:t>Shalom and Yeshua</a:t>
            </a:r>
          </a:p>
          <a:p>
            <a:pPr marL="512763" indent="-512763" algn="l">
              <a:buFont typeface="+mj-lt"/>
              <a:buAutoNum type="arabicPeriod"/>
            </a:pPr>
            <a:r>
              <a:rPr lang="en-US" dirty="0">
                <a:solidFill>
                  <a:schemeClr val="tx1"/>
                </a:solidFill>
              </a:rPr>
              <a:t>Shalom and adversity</a:t>
            </a:r>
          </a:p>
          <a:p>
            <a:pPr marL="512763" indent="-512763" algn="l">
              <a:buFont typeface="+mj-lt"/>
              <a:buAutoNum type="arabicPeriod"/>
            </a:pPr>
            <a:r>
              <a:rPr lang="en-US" dirty="0">
                <a:solidFill>
                  <a:schemeClr val="tx1"/>
                </a:solidFill>
              </a:rPr>
              <a:t>Shalom and humility</a:t>
            </a:r>
          </a:p>
        </p:txBody>
      </p:sp>
    </p:spTree>
    <p:extLst>
      <p:ext uri="{BB962C8B-B14F-4D97-AF65-F5344CB8AC3E}">
        <p14:creationId xmlns:p14="http://schemas.microsoft.com/office/powerpoint/2010/main" val="14772413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ADFED-0906-20EF-4BC9-C6C939D7BE0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A6DF5C3-ABCB-786F-1C42-B7C003AF7564}"/>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7F4E629A-0838-4B0D-566D-CCBE14ABF5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C75A2632-637F-4BA5-37B3-F18BEB75D188}"/>
              </a:ext>
            </a:extLst>
          </p:cNvPr>
          <p:cNvSpPr txBox="1"/>
          <p:nvPr/>
        </p:nvSpPr>
        <p:spPr>
          <a:xfrm>
            <a:off x="457200" y="153329"/>
            <a:ext cx="7621895" cy="5016758"/>
          </a:xfrm>
          <a:prstGeom prst="rect">
            <a:avLst/>
          </a:prstGeom>
          <a:noFill/>
        </p:spPr>
        <p:txBody>
          <a:bodyPr wrap="none" rtlCol="0">
            <a:spAutoFit/>
          </a:bodyPr>
          <a:lstStyle/>
          <a:p>
            <a:pPr algn="l"/>
            <a:r>
              <a:rPr lang="en-US" dirty="0">
                <a:solidFill>
                  <a:schemeClr val="tx1"/>
                </a:solidFill>
              </a:rPr>
              <a:t>Shalom</a:t>
            </a:r>
          </a:p>
          <a:p>
            <a:pPr marL="512763" indent="-512763" algn="l">
              <a:buFont typeface="+mj-lt"/>
              <a:buAutoNum type="arabicPeriod"/>
            </a:pPr>
            <a:r>
              <a:rPr lang="en-US" u="sng" dirty="0">
                <a:solidFill>
                  <a:srgbClr val="FFFF66"/>
                </a:solidFill>
              </a:rPr>
              <a:t>Meaning of the word</a:t>
            </a:r>
          </a:p>
          <a:p>
            <a:pPr marL="512763" indent="-512763" algn="l">
              <a:buFont typeface="+mj-lt"/>
              <a:buAutoNum type="arabicPeriod"/>
            </a:pPr>
            <a:r>
              <a:rPr lang="en-US" dirty="0">
                <a:solidFill>
                  <a:schemeClr val="tx1"/>
                </a:solidFill>
              </a:rPr>
              <a:t>Use of the word in scripture</a:t>
            </a:r>
          </a:p>
          <a:p>
            <a:pPr marL="512763" indent="-512763" algn="l">
              <a:buFont typeface="+mj-lt"/>
              <a:buAutoNum type="arabicPeriod"/>
            </a:pPr>
            <a:r>
              <a:rPr lang="en-US" dirty="0">
                <a:solidFill>
                  <a:schemeClr val="tx1"/>
                </a:solidFill>
              </a:rPr>
              <a:t>As a greeting</a:t>
            </a:r>
          </a:p>
          <a:p>
            <a:pPr marL="512763" indent="-512763" algn="l">
              <a:buFont typeface="+mj-lt"/>
              <a:buAutoNum type="arabicPeriod"/>
            </a:pPr>
            <a:r>
              <a:rPr lang="en-US" dirty="0">
                <a:solidFill>
                  <a:schemeClr val="tx1"/>
                </a:solidFill>
              </a:rPr>
              <a:t>Shalom and Shabbat</a:t>
            </a:r>
          </a:p>
          <a:p>
            <a:pPr marL="512763" indent="-512763" algn="l">
              <a:buFont typeface="+mj-lt"/>
              <a:buAutoNum type="arabicPeriod"/>
            </a:pPr>
            <a:r>
              <a:rPr lang="en-US" dirty="0">
                <a:solidFill>
                  <a:schemeClr val="tx1"/>
                </a:solidFill>
              </a:rPr>
              <a:t>Shalom and Yeshua</a:t>
            </a:r>
          </a:p>
          <a:p>
            <a:pPr marL="512763" indent="-512763" algn="l">
              <a:buFont typeface="+mj-lt"/>
              <a:buAutoNum type="arabicPeriod"/>
            </a:pPr>
            <a:r>
              <a:rPr lang="en-US" dirty="0">
                <a:solidFill>
                  <a:schemeClr val="tx1"/>
                </a:solidFill>
              </a:rPr>
              <a:t>Shalom and adversity</a:t>
            </a:r>
          </a:p>
          <a:p>
            <a:pPr marL="512763" indent="-512763" algn="l">
              <a:buFont typeface="+mj-lt"/>
              <a:buAutoNum type="arabicPeriod"/>
            </a:pPr>
            <a:r>
              <a:rPr lang="en-US" dirty="0">
                <a:solidFill>
                  <a:schemeClr val="tx1"/>
                </a:solidFill>
              </a:rPr>
              <a:t>Shalom and humility</a:t>
            </a:r>
          </a:p>
        </p:txBody>
      </p:sp>
    </p:spTree>
    <p:extLst>
      <p:ext uri="{BB962C8B-B14F-4D97-AF65-F5344CB8AC3E}">
        <p14:creationId xmlns:p14="http://schemas.microsoft.com/office/powerpoint/2010/main" val="2765524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ED592-90E5-185A-AE17-4CBCD9BCD9C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B75B144-338B-B990-698C-78DE35693B74}"/>
              </a:ext>
            </a:extLst>
          </p:cNvPr>
          <p:cNvSpPr>
            <a:spLocks noGrp="1"/>
          </p:cNvSpPr>
          <p:nvPr>
            <p:ph type="subTitle" idx="1"/>
          </p:nvPr>
        </p:nvSpPr>
        <p:spPr>
          <a:xfrm>
            <a:off x="228600" y="209550"/>
            <a:ext cx="8610600" cy="4800600"/>
          </a:xfrm>
        </p:spPr>
        <p:txBody>
          <a:bodyPr anchor="t">
            <a:normAutofit/>
          </a:bodyPr>
          <a:lstStyle/>
          <a:p>
            <a:r>
              <a:rPr lang="en-US" sz="4000" dirty="0" err="1">
                <a:solidFill>
                  <a:schemeClr val="tx1"/>
                </a:solidFill>
                <a:latin typeface="Arial Rounded MT Bold" pitchFamily="34" charset="0"/>
                <a:cs typeface="Arial" charset="0"/>
              </a:rPr>
              <a:t>shalam</a:t>
            </a:r>
            <a:r>
              <a:rPr lang="en-US" sz="4000" dirty="0">
                <a:solidFill>
                  <a:schemeClr val="tx1"/>
                </a:solidFill>
                <a:latin typeface="Arial Rounded MT Bold" pitchFamily="34" charset="0"/>
                <a:cs typeface="Arial" charset="0"/>
              </a:rPr>
              <a:t> Original</a:t>
            </a:r>
            <a:r>
              <a:rPr lang="en-US" b="1" dirty="0"/>
              <a:t> </a:t>
            </a:r>
            <a:r>
              <a:rPr lang="en-US" sz="4000" dirty="0">
                <a:solidFill>
                  <a:schemeClr val="tx1"/>
                </a:solidFill>
                <a:latin typeface="Arial Rounded MT Bold" pitchFamily="34" charset="0"/>
                <a:cs typeface="Arial" charset="0"/>
              </a:rPr>
              <a:t>Word [verb] :</a:t>
            </a:r>
            <a:r>
              <a:rPr lang="en-US" b="1" dirty="0"/>
              <a:t> </a:t>
            </a:r>
            <a:r>
              <a:rPr lang="he-IL" sz="5400" b="1" dirty="0">
                <a:solidFill>
                  <a:schemeClr val="tx1"/>
                </a:solidFill>
                <a:latin typeface="David" panose="020E0502060401010101" pitchFamily="34" charset="-79"/>
                <a:cs typeface="David" panose="020E0502060401010101" pitchFamily="34" charset="-79"/>
              </a:rPr>
              <a:t>שָׁלַם</a:t>
            </a:r>
            <a:endParaRPr lang="he-IL" b="1" dirty="0">
              <a:solidFill>
                <a:schemeClr val="tx1"/>
              </a:solidFill>
              <a:latin typeface="David" panose="020E0502060401010101" pitchFamily="34" charset="-79"/>
              <a:cs typeface="David" panose="020E0502060401010101" pitchFamily="34" charset="-79"/>
            </a:endParaRPr>
          </a:p>
          <a:p>
            <a:pPr algn="l"/>
            <a:r>
              <a:rPr lang="en-US" sz="4000" dirty="0">
                <a:solidFill>
                  <a:schemeClr val="tx1"/>
                </a:solidFill>
                <a:latin typeface="Arial Rounded MT Bold" pitchFamily="34" charset="0"/>
                <a:cs typeface="Arial" charset="0"/>
              </a:rPr>
              <a:t>To be complete, to be sound, to make amends, to finish, to repay, to reward</a:t>
            </a:r>
          </a:p>
        </p:txBody>
      </p:sp>
    </p:spTree>
    <p:extLst>
      <p:ext uri="{BB962C8B-B14F-4D97-AF65-F5344CB8AC3E}">
        <p14:creationId xmlns:p14="http://schemas.microsoft.com/office/powerpoint/2010/main" val="36354061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488DF-F52C-7D90-475A-D67B927A54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EB60142-FA19-904A-581E-EAABC9D9FA9F}"/>
              </a:ext>
            </a:extLst>
          </p:cNvPr>
          <p:cNvSpPr>
            <a:spLocks noGrp="1"/>
          </p:cNvSpPr>
          <p:nvPr>
            <p:ph type="subTitle" idx="1"/>
          </p:nvPr>
        </p:nvSpPr>
        <p:spPr>
          <a:xfrm>
            <a:off x="228600" y="209550"/>
            <a:ext cx="8610600" cy="4800600"/>
          </a:xfrm>
        </p:spPr>
        <p:txBody>
          <a:bodyPr anchor="t">
            <a:normAutofit lnSpcReduction="10000"/>
          </a:bodyPr>
          <a:lstStyle/>
          <a:p>
            <a:pPr rtl="1"/>
            <a:r>
              <a:rPr lang="he-IL" sz="5400" b="1" dirty="0">
                <a:solidFill>
                  <a:schemeClr val="tx1"/>
                </a:solidFill>
                <a:latin typeface="David" panose="020E0502060401010101" pitchFamily="34" charset="-79"/>
                <a:cs typeface="David" panose="020E0502060401010101" pitchFamily="34" charset="-79"/>
              </a:rPr>
              <a:t>שָׁלוֹם</a:t>
            </a:r>
            <a:r>
              <a:rPr lang="he-IL" sz="4400" b="1" dirty="0">
                <a:solidFill>
                  <a:schemeClr val="tx1"/>
                </a:solidFill>
                <a:latin typeface="David" panose="020E0502060401010101" pitchFamily="34" charset="-79"/>
                <a:cs typeface="David" panose="020E0502060401010101" pitchFamily="34" charset="-79"/>
              </a:rPr>
              <a:t> </a:t>
            </a:r>
            <a:r>
              <a:rPr lang="en-US" sz="4400" dirty="0">
                <a:solidFill>
                  <a:schemeClr val="tx1"/>
                </a:solidFill>
                <a:latin typeface="Arial Rounded MT Bold" panose="020F0704030504030204" pitchFamily="34" charset="0"/>
                <a:cs typeface="David" panose="020E0502060401010101" pitchFamily="34" charset="-79"/>
              </a:rPr>
              <a:t>[noun] Shalom</a:t>
            </a:r>
            <a:endParaRPr lang="en-US" sz="4400" b="1" dirty="0">
              <a:solidFill>
                <a:schemeClr val="tx1"/>
              </a:solidFill>
              <a:latin typeface="David" panose="020E0502060401010101" pitchFamily="34" charset="-79"/>
              <a:cs typeface="David" panose="020E0502060401010101" pitchFamily="34" charset="-79"/>
            </a:endParaRPr>
          </a:p>
          <a:p>
            <a:pPr rtl="1"/>
            <a:r>
              <a:rPr lang="en-US" sz="4000" dirty="0">
                <a:solidFill>
                  <a:schemeClr val="tx1"/>
                </a:solidFill>
                <a:latin typeface="Arial Rounded MT Bold" panose="020F0704030504030204" pitchFamily="34" charset="0"/>
                <a:cs typeface="David" panose="020E0502060401010101" pitchFamily="34" charset="-79"/>
              </a:rPr>
              <a:t>Hello!, Goodbye!, peace, quiet, safety, health, contentment, tranquility; good condition, success, comfort,; </a:t>
            </a:r>
            <a:r>
              <a:rPr lang="he-IL" sz="4000" dirty="0">
                <a:solidFill>
                  <a:schemeClr val="tx1"/>
                </a:solidFill>
                <a:latin typeface="Arial Rounded MT Bold" panose="020F0704030504030204" pitchFamily="34" charset="0"/>
                <a:cs typeface="David" panose="020E0502060401010101" pitchFamily="34" charset="-79"/>
              </a:rPr>
              <a:t> </a:t>
            </a:r>
          </a:p>
          <a:p>
            <a:pPr algn="r" rtl="1"/>
            <a:r>
              <a:rPr lang="en-US" sz="4000" dirty="0">
                <a:solidFill>
                  <a:schemeClr val="tx1"/>
                </a:solidFill>
                <a:latin typeface="Arial Rounded MT Bold" panose="020F0704030504030204" pitchFamily="34" charset="0"/>
                <a:cs typeface="David" panose="020E0502060401010101" pitchFamily="34" charset="-79"/>
              </a:rPr>
              <a:t>welfare</a:t>
            </a:r>
            <a:r>
              <a:rPr lang="en-US" sz="4400" b="1" dirty="0">
                <a:solidFill>
                  <a:schemeClr val="tx1"/>
                </a:solidFill>
                <a:latin typeface="David" panose="020E0502060401010101" pitchFamily="34" charset="-79"/>
                <a:cs typeface="David" panose="020E0502060401010101" pitchFamily="34" charset="-79"/>
              </a:rPr>
              <a:t>, </a:t>
            </a:r>
            <a:r>
              <a:rPr lang="en-US" sz="4000" dirty="0">
                <a:solidFill>
                  <a:schemeClr val="tx1"/>
                </a:solidFill>
                <a:latin typeface="Arial Rounded MT Bold" panose="020F0704030504030204" pitchFamily="34" charset="0"/>
                <a:cs typeface="David" panose="020E0502060401010101" pitchFamily="34" charset="-79"/>
              </a:rPr>
              <a:t>wellbeing</a:t>
            </a:r>
            <a:r>
              <a:rPr lang="en-US" sz="4400" b="1" dirty="0">
                <a:solidFill>
                  <a:schemeClr val="tx1"/>
                </a:solidFill>
                <a:latin typeface="David" panose="020E0502060401010101" pitchFamily="34" charset="-79"/>
                <a:cs typeface="David" panose="020E0502060401010101" pitchFamily="34" charset="-79"/>
              </a:rPr>
              <a:t>; </a:t>
            </a:r>
            <a:r>
              <a:rPr lang="he-IL" sz="4400" b="1" dirty="0">
                <a:solidFill>
                  <a:schemeClr val="tx1"/>
                </a:solidFill>
                <a:latin typeface="David" panose="020E0502060401010101" pitchFamily="34" charset="-79"/>
                <a:cs typeface="David" panose="020E0502060401010101" pitchFamily="34" charset="-79"/>
              </a:rPr>
              <a:t>-   </a:t>
            </a:r>
          </a:p>
          <a:p>
            <a:pPr rtl="1"/>
            <a:r>
              <a:rPr lang="he-IL" sz="4400" b="1" dirty="0">
                <a:solidFill>
                  <a:schemeClr val="tx1"/>
                </a:solidFill>
                <a:latin typeface="David" panose="020E0502060401010101" pitchFamily="34" charset="-79"/>
                <a:cs typeface="David" panose="020E0502060401010101" pitchFamily="34" charset="-79"/>
              </a:rPr>
              <a:t>בשלום</a:t>
            </a:r>
          </a:p>
          <a:p>
            <a:pPr rtl="1"/>
            <a:r>
              <a:rPr lang="en-US" sz="4000" dirty="0">
                <a:solidFill>
                  <a:schemeClr val="tx1"/>
                </a:solidFill>
                <a:latin typeface="Arial Rounded MT Bold" panose="020F0704030504030204" pitchFamily="34" charset="0"/>
                <a:cs typeface="David" panose="020E0502060401010101" pitchFamily="34" charset="-79"/>
              </a:rPr>
              <a:t>safely</a:t>
            </a:r>
            <a:r>
              <a:rPr lang="en-US" sz="4400" b="1" dirty="0">
                <a:solidFill>
                  <a:schemeClr val="tx1"/>
                </a:solidFill>
                <a:latin typeface="David" panose="020E0502060401010101" pitchFamily="34" charset="-79"/>
                <a:cs typeface="David" panose="020E0502060401010101" pitchFamily="34" charset="-79"/>
              </a:rPr>
              <a:t>;</a:t>
            </a:r>
            <a:r>
              <a:rPr lang="he-IL" sz="4400" b="1" dirty="0">
                <a:solidFill>
                  <a:schemeClr val="tx1"/>
                </a:solidFill>
                <a:latin typeface="David" panose="020E0502060401010101" pitchFamily="34" charset="-79"/>
                <a:cs typeface="David" panose="020E0502060401010101" pitchFamily="34" charset="-79"/>
              </a:rPr>
              <a:t> - </a:t>
            </a:r>
            <a:r>
              <a:rPr lang="en-US" sz="4000" dirty="0">
                <a:solidFill>
                  <a:schemeClr val="tx1"/>
                </a:solidFill>
                <a:latin typeface="Arial Rounded MT Bold" panose="020F0704030504030204" pitchFamily="34" charset="0"/>
                <a:cs typeface="David" panose="020E0502060401010101" pitchFamily="34" charset="-79"/>
              </a:rPr>
              <a:t>peacefully</a:t>
            </a:r>
            <a:r>
              <a:rPr lang="en-US" sz="4400" b="1" dirty="0">
                <a:solidFill>
                  <a:schemeClr val="tx1"/>
                </a:solidFill>
                <a:latin typeface="David" panose="020E0502060401010101" pitchFamily="34" charset="-79"/>
                <a:cs typeface="David" panose="020E0502060401010101" pitchFamily="34" charset="-79"/>
              </a:rPr>
              <a:t>, </a:t>
            </a:r>
            <a:r>
              <a:rPr lang="en-US" sz="4000" dirty="0">
                <a:solidFill>
                  <a:schemeClr val="tx1"/>
                </a:solidFill>
                <a:latin typeface="Arial Rounded MT Bold" panose="020F0704030504030204" pitchFamily="34" charset="0"/>
                <a:cs typeface="David" panose="020E0502060401010101" pitchFamily="34" charset="-79"/>
              </a:rPr>
              <a:t>at</a:t>
            </a:r>
            <a:r>
              <a:rPr lang="en-US" sz="4400" b="1" dirty="0">
                <a:solidFill>
                  <a:schemeClr val="tx1"/>
                </a:solidFill>
                <a:latin typeface="David" panose="020E0502060401010101" pitchFamily="34" charset="-79"/>
                <a:cs typeface="David" panose="020E0502060401010101" pitchFamily="34" charset="-79"/>
              </a:rPr>
              <a:t> </a:t>
            </a:r>
            <a:r>
              <a:rPr lang="en-US" sz="4000" dirty="0">
                <a:solidFill>
                  <a:schemeClr val="tx1"/>
                </a:solidFill>
                <a:latin typeface="Arial Rounded MT Bold" panose="020F0704030504030204" pitchFamily="34" charset="0"/>
                <a:cs typeface="David" panose="020E0502060401010101" pitchFamily="34" charset="-79"/>
              </a:rPr>
              <a:t>peace</a:t>
            </a:r>
            <a:r>
              <a:rPr lang="he-IL" sz="4000" dirty="0">
                <a:solidFill>
                  <a:schemeClr val="tx1"/>
                </a:solidFill>
                <a:latin typeface="Arial Rounded MT Bold" panose="020F0704030504030204" pitchFamily="34" charset="0"/>
              </a:rPr>
              <a:t> </a:t>
            </a:r>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13598528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5F047-8BEC-305B-8317-BA34924062F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E63D9DA-BA66-0054-CC6E-E7C8EA55AC8B}"/>
              </a:ext>
            </a:extLst>
          </p:cNvPr>
          <p:cNvSpPr>
            <a:spLocks noGrp="1"/>
          </p:cNvSpPr>
          <p:nvPr>
            <p:ph type="subTitle" idx="1"/>
          </p:nvPr>
        </p:nvSpPr>
        <p:spPr>
          <a:xfrm>
            <a:off x="228600" y="209550"/>
            <a:ext cx="8610600" cy="4800600"/>
          </a:xfrm>
        </p:spPr>
        <p:txBody>
          <a:bodyPr anchor="t">
            <a:normAutofit fontScale="92500"/>
          </a:bodyPr>
          <a:lstStyle/>
          <a:p>
            <a:pPr algn="r" rtl="1"/>
            <a:r>
              <a:rPr lang="he-IL" sz="5800" b="1" dirty="0">
                <a:solidFill>
                  <a:schemeClr val="tx1"/>
                </a:solidFill>
                <a:latin typeface="David" panose="020E0502060401010101" pitchFamily="34" charset="-79"/>
                <a:cs typeface="David" panose="020E0502060401010101" pitchFamily="34" charset="-79"/>
              </a:rPr>
              <a:t>שָׁלֵם</a:t>
            </a:r>
            <a:r>
              <a:rPr lang="en-US" sz="4000" dirty="0">
                <a:solidFill>
                  <a:schemeClr val="tx1"/>
                </a:solidFill>
                <a:latin typeface="Arial Rounded MT Bold" panose="020F0704030504030204" pitchFamily="34" charset="0"/>
              </a:rPr>
              <a:t> [adjective] Shalem</a:t>
            </a:r>
            <a:r>
              <a:rPr lang="en-US" sz="4400" b="1" dirty="0">
                <a:solidFill>
                  <a:schemeClr val="tx1"/>
                </a:solidFill>
                <a:latin typeface="David" panose="020E0502060401010101" pitchFamily="34" charset="-79"/>
                <a:cs typeface="David" panose="020E0502060401010101" pitchFamily="34" charset="-79"/>
              </a:rPr>
              <a:t> </a:t>
            </a:r>
          </a:p>
          <a:p>
            <a:pPr algn="r" rtl="1"/>
            <a:r>
              <a:rPr lang="he-IL" sz="4000" dirty="0">
                <a:solidFill>
                  <a:schemeClr val="tx1"/>
                </a:solidFill>
                <a:latin typeface="Arial Rounded MT Bold" panose="020F0704030504030204" pitchFamily="34" charset="0"/>
              </a:rPr>
              <a:t> </a:t>
            </a:r>
            <a:r>
              <a:rPr lang="en-US" sz="4000" dirty="0">
                <a:solidFill>
                  <a:schemeClr val="tx1"/>
                </a:solidFill>
                <a:latin typeface="Arial Rounded MT Bold" panose="020F0704030504030204" pitchFamily="34" charset="0"/>
              </a:rPr>
              <a:t>whole, complete;</a:t>
            </a:r>
            <a:endParaRPr lang="he-IL" sz="4000" dirty="0">
              <a:solidFill>
                <a:schemeClr val="tx1"/>
              </a:solidFill>
              <a:latin typeface="Arial Rounded MT Bold" panose="020F0704030504030204" pitchFamily="34" charset="0"/>
            </a:endParaRPr>
          </a:p>
          <a:p>
            <a:pPr algn="l"/>
            <a:r>
              <a:rPr lang="en-US" sz="4000" dirty="0">
                <a:solidFill>
                  <a:schemeClr val="tx1"/>
                </a:solidFill>
                <a:latin typeface="Arial Rounded MT Bold" panose="020F0704030504030204" pitchFamily="34" charset="0"/>
              </a:rPr>
              <a:t> in agreement with; entire; intact, complete, integral, unhewn, full perfect, total, safe, uninjured, unharmed, unscathed, healthy, true, faithful, peaceful (mathematics) whole number, integer</a:t>
            </a:r>
          </a:p>
        </p:txBody>
      </p:sp>
    </p:spTree>
    <p:extLst>
      <p:ext uri="{BB962C8B-B14F-4D97-AF65-F5344CB8AC3E}">
        <p14:creationId xmlns:p14="http://schemas.microsoft.com/office/powerpoint/2010/main" val="2504137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3D557-78F4-36AB-D492-BDB8891D2D3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F49DA15-206A-0248-29F2-B35D07BB1B32}"/>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9C862813-A6EB-29BC-9DD4-36DFE89C2C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57696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B0365-B2CE-8B16-B654-06D5C0B5F4D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B8C5185-CCAE-3DC4-3293-70871B2E6C86}"/>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All the many details were so well organized and executed that we left enriched and NOT exhausted.   </a:t>
            </a:r>
          </a:p>
          <a:p>
            <a:pPr algn="l"/>
            <a:endParaRPr lang="en-US" sz="4000" dirty="0">
              <a:solidFill>
                <a:schemeClr val="tx1"/>
              </a:solidFill>
              <a:latin typeface="Arial Rounded MT Bold" panose="020F0704030504030204" pitchFamily="34" charset="0"/>
            </a:endParaRPr>
          </a:p>
          <a:p>
            <a:pPr algn="l"/>
            <a:r>
              <a:rPr lang="en-US" sz="4000" dirty="0">
                <a:solidFill>
                  <a:schemeClr val="tx1"/>
                </a:solidFill>
                <a:latin typeface="Arial Rounded MT Bold" panose="020F0704030504030204" pitchFamily="34" charset="0"/>
              </a:rPr>
              <a:t>Special thanks to Jeremy for heading it up!</a:t>
            </a:r>
          </a:p>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38423466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335F1-6DEF-4F37-3AC2-64615F32EFF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EA982C5-7201-E130-DB3A-93CCBC18D012}"/>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293354E3-5EC4-BD80-5AEA-99019B05B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E216ECED-B1CD-6BEF-A757-2259E9C61F3A}"/>
              </a:ext>
            </a:extLst>
          </p:cNvPr>
          <p:cNvSpPr txBox="1"/>
          <p:nvPr/>
        </p:nvSpPr>
        <p:spPr>
          <a:xfrm>
            <a:off x="457200" y="153329"/>
            <a:ext cx="7621895" cy="5016758"/>
          </a:xfrm>
          <a:prstGeom prst="rect">
            <a:avLst/>
          </a:prstGeom>
          <a:noFill/>
        </p:spPr>
        <p:txBody>
          <a:bodyPr wrap="none" rtlCol="0">
            <a:spAutoFit/>
          </a:bodyPr>
          <a:lstStyle/>
          <a:p>
            <a:pPr algn="l"/>
            <a:r>
              <a:rPr lang="en-US" dirty="0">
                <a:solidFill>
                  <a:schemeClr val="tx1"/>
                </a:solidFill>
              </a:rPr>
              <a:t>Shalom</a:t>
            </a:r>
          </a:p>
          <a:p>
            <a:pPr marL="512763" indent="-512763" algn="l">
              <a:buFont typeface="+mj-lt"/>
              <a:buAutoNum type="arabicPeriod"/>
            </a:pPr>
            <a:r>
              <a:rPr lang="en-US" dirty="0">
                <a:solidFill>
                  <a:schemeClr val="tx1"/>
                </a:solidFill>
              </a:rPr>
              <a:t>Meaning of the word</a:t>
            </a:r>
          </a:p>
          <a:p>
            <a:pPr marL="512763" indent="-512763" algn="l">
              <a:buFont typeface="+mj-lt"/>
              <a:buAutoNum type="arabicPeriod"/>
            </a:pPr>
            <a:r>
              <a:rPr lang="en-US" u="sng" dirty="0">
                <a:solidFill>
                  <a:srgbClr val="FFFF66"/>
                </a:solidFill>
              </a:rPr>
              <a:t>Use of the word in scripture</a:t>
            </a:r>
          </a:p>
          <a:p>
            <a:pPr marL="512763" indent="-512763" algn="l">
              <a:buFont typeface="+mj-lt"/>
              <a:buAutoNum type="arabicPeriod"/>
            </a:pPr>
            <a:r>
              <a:rPr lang="en-US" dirty="0">
                <a:solidFill>
                  <a:schemeClr val="tx1"/>
                </a:solidFill>
              </a:rPr>
              <a:t>As a greeting</a:t>
            </a:r>
          </a:p>
          <a:p>
            <a:pPr marL="512763" indent="-512763" algn="l">
              <a:buFont typeface="+mj-lt"/>
              <a:buAutoNum type="arabicPeriod"/>
            </a:pPr>
            <a:r>
              <a:rPr lang="en-US" dirty="0">
                <a:solidFill>
                  <a:schemeClr val="tx1"/>
                </a:solidFill>
              </a:rPr>
              <a:t>Shalom and Shabbat</a:t>
            </a:r>
          </a:p>
          <a:p>
            <a:pPr marL="512763" indent="-512763" algn="l">
              <a:buFont typeface="+mj-lt"/>
              <a:buAutoNum type="arabicPeriod"/>
            </a:pPr>
            <a:r>
              <a:rPr lang="en-US" dirty="0">
                <a:solidFill>
                  <a:schemeClr val="tx1"/>
                </a:solidFill>
              </a:rPr>
              <a:t>Shalom and Yeshua</a:t>
            </a:r>
          </a:p>
          <a:p>
            <a:pPr marL="512763" indent="-512763" algn="l">
              <a:buFont typeface="+mj-lt"/>
              <a:buAutoNum type="arabicPeriod"/>
            </a:pPr>
            <a:r>
              <a:rPr lang="en-US" dirty="0">
                <a:solidFill>
                  <a:schemeClr val="tx1"/>
                </a:solidFill>
              </a:rPr>
              <a:t>Shalom and adversity</a:t>
            </a:r>
          </a:p>
          <a:p>
            <a:pPr marL="512763" indent="-512763" algn="l">
              <a:buFont typeface="+mj-lt"/>
              <a:buAutoNum type="arabicPeriod"/>
            </a:pPr>
            <a:r>
              <a:rPr lang="en-US" dirty="0">
                <a:solidFill>
                  <a:schemeClr val="tx1"/>
                </a:solidFill>
              </a:rPr>
              <a:t>Shalom and humility</a:t>
            </a:r>
          </a:p>
        </p:txBody>
      </p:sp>
    </p:spTree>
    <p:extLst>
      <p:ext uri="{BB962C8B-B14F-4D97-AF65-F5344CB8AC3E}">
        <p14:creationId xmlns:p14="http://schemas.microsoft.com/office/powerpoint/2010/main" val="1393468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6CE93-5C57-5A37-CE71-0D841F2EDE5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4E35A0A-4792-09B7-959C-9EA7B2DBA85D}"/>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First use:</a:t>
            </a:r>
          </a:p>
          <a:p>
            <a:pPr algn="l"/>
            <a:r>
              <a:rPr lang="en-US" sz="4000" baseline="30000" dirty="0">
                <a:solidFill>
                  <a:schemeClr val="tx1"/>
                </a:solidFill>
                <a:latin typeface="Arial Rounded MT Bold" panose="020F0704030504030204" pitchFamily="34" charset="0"/>
              </a:rPr>
              <a:t>Ber/ Gen 15.15 </a:t>
            </a:r>
            <a:r>
              <a:rPr lang="en-US" sz="4000" dirty="0">
                <a:solidFill>
                  <a:schemeClr val="tx1"/>
                </a:solidFill>
                <a:latin typeface="Arial Rounded MT Bold" panose="020F0704030504030204" pitchFamily="34" charset="0"/>
              </a:rPr>
              <a:t>As for you, you will join your ancestors in </a:t>
            </a:r>
          </a:p>
          <a:p>
            <a:pPr algn="l"/>
            <a:r>
              <a:rPr lang="en-US" sz="4000" dirty="0">
                <a:solidFill>
                  <a:schemeClr val="tx1"/>
                </a:solidFill>
                <a:latin typeface="Arial Rounded MT Bold" panose="020F0704030504030204" pitchFamily="34" charset="0"/>
              </a:rPr>
              <a:t>peace [</a:t>
            </a:r>
            <a:r>
              <a:rPr lang="he-IL" sz="4400" b="1" dirty="0">
                <a:solidFill>
                  <a:schemeClr val="tx1"/>
                </a:solidFill>
                <a:latin typeface="David" panose="020E0502060401010101" pitchFamily="34" charset="-79"/>
                <a:cs typeface="David" panose="020E0502060401010101" pitchFamily="34" charset="-79"/>
              </a:rPr>
              <a:t>שָׁלוֹם</a:t>
            </a:r>
            <a:r>
              <a:rPr lang="en-US" sz="4000" b="1" dirty="0">
                <a:solidFill>
                  <a:schemeClr val="tx1"/>
                </a:solidFill>
                <a:latin typeface="David" panose="020E0502060401010101" pitchFamily="34" charset="-79"/>
                <a:cs typeface="David" panose="020E0502060401010101" pitchFamily="34" charset="-79"/>
              </a:rPr>
              <a:t> </a:t>
            </a:r>
            <a:r>
              <a:rPr lang="en-US" sz="4000" dirty="0">
                <a:solidFill>
                  <a:schemeClr val="tx1"/>
                </a:solidFill>
                <a:latin typeface="Arial Rounded MT Bold" panose="020F0704030504030204" pitchFamily="34" charset="0"/>
                <a:cs typeface="David" panose="020E0502060401010101" pitchFamily="34" charset="-79"/>
              </a:rPr>
              <a:t>shalom] </a:t>
            </a:r>
            <a:r>
              <a:rPr lang="en-US" sz="4000" dirty="0">
                <a:solidFill>
                  <a:schemeClr val="tx1"/>
                </a:solidFill>
                <a:latin typeface="Arial Rounded MT Bold" panose="020F0704030504030204" pitchFamily="34" charset="0"/>
              </a:rPr>
              <a:t>and be buried at a good old age.</a:t>
            </a:r>
          </a:p>
          <a:p>
            <a:pPr algn="l"/>
            <a:endParaRPr lang="en-US" sz="1600" dirty="0">
              <a:solidFill>
                <a:schemeClr val="tx1"/>
              </a:solidFill>
              <a:latin typeface="Arial Rounded MT Bold" panose="020F0704030504030204" pitchFamily="34" charset="0"/>
            </a:endParaRPr>
          </a:p>
          <a:p>
            <a:pPr algn="l"/>
            <a:r>
              <a:rPr lang="en-US" sz="4000" dirty="0">
                <a:solidFill>
                  <a:schemeClr val="tx1"/>
                </a:solidFill>
                <a:latin typeface="Arial Rounded MT Bold" panose="020F0704030504030204" pitchFamily="34" charset="0"/>
              </a:rPr>
              <a:t>Tranquility, at ease, unconcerned</a:t>
            </a:r>
          </a:p>
        </p:txBody>
      </p:sp>
    </p:spTree>
    <p:extLst>
      <p:ext uri="{BB962C8B-B14F-4D97-AF65-F5344CB8AC3E}">
        <p14:creationId xmlns:p14="http://schemas.microsoft.com/office/powerpoint/2010/main" val="590812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4DAC3-7A46-3FBD-06D8-3268FAA4654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DC4296D-B0D3-E2AD-5AF3-EE04A2788209}"/>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Ber/ Gen 26.26-29</a:t>
            </a:r>
            <a:r>
              <a:rPr lang="en-US" sz="4000" dirty="0">
                <a:solidFill>
                  <a:schemeClr val="tx1"/>
                </a:solidFill>
                <a:latin typeface="Arial Rounded MT Bold" panose="020F0704030504030204" pitchFamily="34" charset="0"/>
              </a:rPr>
              <a:t> Then Avimelekh went to him from </a:t>
            </a:r>
            <a:r>
              <a:rPr lang="en-US" sz="4000" dirty="0" err="1">
                <a:solidFill>
                  <a:schemeClr val="tx1"/>
                </a:solidFill>
                <a:latin typeface="Arial Rounded MT Bold" panose="020F0704030504030204" pitchFamily="34" charset="0"/>
              </a:rPr>
              <a:t>G’rar</a:t>
            </a:r>
            <a:r>
              <a:rPr lang="en-US" sz="4000" dirty="0">
                <a:solidFill>
                  <a:schemeClr val="tx1"/>
                </a:solidFill>
                <a:latin typeface="Arial Rounded MT Bold" panose="020F0704030504030204" pitchFamily="34" charset="0"/>
              </a:rPr>
              <a:t> with…</a:t>
            </a:r>
            <a:r>
              <a:rPr lang="en-US" sz="4000" dirty="0" err="1">
                <a:solidFill>
                  <a:schemeClr val="tx1"/>
                </a:solidFill>
                <a:latin typeface="Arial Rounded MT Bold" panose="020F0704030504030204" pitchFamily="34" charset="0"/>
              </a:rPr>
              <a:t>Pikhol</a:t>
            </a:r>
            <a:r>
              <a:rPr lang="en-US" sz="4000" dirty="0">
                <a:solidFill>
                  <a:schemeClr val="tx1"/>
                </a:solidFill>
                <a:latin typeface="Arial Rounded MT Bold" panose="020F0704030504030204" pitchFamily="34" charset="0"/>
              </a:rPr>
              <a:t> the commander of his army. …They answered, “We saw very clearly that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has been with you; so, we said, ‘Let there be an oath between us: let’s make a pact between ourselves and you </a:t>
            </a:r>
          </a:p>
        </p:txBody>
      </p:sp>
    </p:spTree>
    <p:extLst>
      <p:ext uri="{BB962C8B-B14F-4D97-AF65-F5344CB8AC3E}">
        <p14:creationId xmlns:p14="http://schemas.microsoft.com/office/powerpoint/2010/main" val="5762798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8322C-8B05-C88D-28B0-42D558971B5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B696575-FC99-E707-E68D-DD607E70E440}"/>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Ber/ Gen 26.26-29</a:t>
            </a:r>
            <a:r>
              <a:rPr lang="en-US" sz="4000" dirty="0">
                <a:solidFill>
                  <a:schemeClr val="tx1"/>
                </a:solidFill>
                <a:latin typeface="Arial Rounded MT Bold" panose="020F0704030504030204" pitchFamily="34" charset="0"/>
              </a:rPr>
              <a:t> that you will not harm us, just as we have not caused you offense but have done you nothing but good and sent you on your way in peace [</a:t>
            </a:r>
            <a:r>
              <a:rPr lang="he-IL" sz="4400" b="1" dirty="0">
                <a:solidFill>
                  <a:schemeClr val="tx1"/>
                </a:solidFill>
                <a:latin typeface="David" panose="020E0502060401010101" pitchFamily="34" charset="-79"/>
                <a:cs typeface="David" panose="020E0502060401010101" pitchFamily="34" charset="-79"/>
              </a:rPr>
              <a:t>שָׁלוֹם</a:t>
            </a:r>
            <a:r>
              <a:rPr lang="en-US" sz="4000" b="1" dirty="0">
                <a:solidFill>
                  <a:schemeClr val="tx1"/>
                </a:solidFill>
                <a:latin typeface="David" panose="020E0502060401010101" pitchFamily="34" charset="-79"/>
                <a:cs typeface="David" panose="020E0502060401010101" pitchFamily="34" charset="-79"/>
              </a:rPr>
              <a:t> </a:t>
            </a:r>
            <a:r>
              <a:rPr lang="en-US" sz="4000" dirty="0">
                <a:solidFill>
                  <a:schemeClr val="tx1"/>
                </a:solidFill>
                <a:latin typeface="Arial Rounded MT Bold" panose="020F0704030504030204" pitchFamily="34" charset="0"/>
                <a:cs typeface="David" panose="020E0502060401010101" pitchFamily="34" charset="-79"/>
              </a:rPr>
              <a:t>shalom]</a:t>
            </a:r>
            <a:r>
              <a:rPr lang="en-US" sz="4000" dirty="0">
                <a:solidFill>
                  <a:schemeClr val="tx1"/>
                </a:solidFill>
                <a:latin typeface="Arial Rounded MT Bold" panose="020F0704030504030204" pitchFamily="34" charset="0"/>
              </a:rPr>
              <a:t>. Now you are blessed by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a:t>
            </a:r>
          </a:p>
          <a:p>
            <a:pPr algn="l"/>
            <a:endParaRPr lang="en-US" sz="4000" dirty="0">
              <a:solidFill>
                <a:schemeClr val="tx1"/>
              </a:solidFill>
              <a:latin typeface="Arial Rounded MT Bold" panose="020F0704030504030204" pitchFamily="34" charset="0"/>
            </a:endParaRPr>
          </a:p>
          <a:p>
            <a:pPr algn="l"/>
            <a:r>
              <a:rPr lang="en-US" sz="4000" dirty="0">
                <a:solidFill>
                  <a:schemeClr val="tx1"/>
                </a:solidFill>
                <a:latin typeface="Arial Rounded MT Bold" panose="020F0704030504030204" pitchFamily="34" charset="0"/>
              </a:rPr>
              <a:t>Unharmed, unhurt</a:t>
            </a:r>
          </a:p>
        </p:txBody>
      </p:sp>
    </p:spTree>
    <p:extLst>
      <p:ext uri="{BB962C8B-B14F-4D97-AF65-F5344CB8AC3E}">
        <p14:creationId xmlns:p14="http://schemas.microsoft.com/office/powerpoint/2010/main" val="21573470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3C641-4F25-C26E-1C1C-C0610EABE96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E72BC8E-0432-BF11-68EB-599DB2541DBB}"/>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The root word of the noun Shalom is the verb “</a:t>
            </a:r>
            <a:r>
              <a:rPr lang="en-US" sz="4000" dirty="0" err="1">
                <a:solidFill>
                  <a:schemeClr val="tx1"/>
                </a:solidFill>
                <a:latin typeface="Arial Rounded MT Bold" panose="020F0704030504030204" pitchFamily="34" charset="0"/>
              </a:rPr>
              <a:t>shalam</a:t>
            </a:r>
            <a:r>
              <a:rPr lang="en-US" sz="4000" dirty="0">
                <a:solidFill>
                  <a:schemeClr val="tx1"/>
                </a:solidFill>
                <a:latin typeface="Arial Rounded MT Bold" panose="020F0704030504030204" pitchFamily="34" charset="0"/>
              </a:rPr>
              <a:t>”. One of the first uses of the word </a:t>
            </a:r>
            <a:r>
              <a:rPr lang="en-US" sz="4000" dirty="0" err="1">
                <a:solidFill>
                  <a:schemeClr val="tx1"/>
                </a:solidFill>
                <a:latin typeface="Arial Rounded MT Bold" panose="020F0704030504030204" pitchFamily="34" charset="0"/>
              </a:rPr>
              <a:t>shalam</a:t>
            </a:r>
            <a:r>
              <a:rPr lang="en-US" sz="4000" dirty="0">
                <a:solidFill>
                  <a:schemeClr val="tx1"/>
                </a:solidFill>
                <a:latin typeface="Arial Rounded MT Bold" panose="020F0704030504030204" pitchFamily="34" charset="0"/>
              </a:rPr>
              <a:t> in the Torah is in Exodus 21 and 22. In these 2 chapters, it is used 14 times.</a:t>
            </a:r>
          </a:p>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13890810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0B41C-B85F-2627-624D-31C1FA6A5E5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D422D01-7113-9F7E-5BCD-7037564F8D21}"/>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dirty="0">
                <a:solidFill>
                  <a:schemeClr val="tx1"/>
                </a:solidFill>
                <a:latin typeface="Arial Rounded MT Bold" panose="020F0704030504030204" pitchFamily="34" charset="0"/>
              </a:rPr>
              <a:t>Moshe is giving instructions to the people about what to do when someone causes material loss or in the case of theft of property. When that loss or injury occurs, the owner is considered lacking or not complete. The one responsible was to make things right.</a:t>
            </a:r>
          </a:p>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24972770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51D3A-BC29-AF80-001A-4C9ADC44088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8A5D644-175E-FA9F-6834-E1433046D07B}"/>
              </a:ext>
            </a:extLst>
          </p:cNvPr>
          <p:cNvSpPr>
            <a:spLocks noGrp="1"/>
          </p:cNvSpPr>
          <p:nvPr>
            <p:ph type="subTitle" idx="1"/>
          </p:nvPr>
        </p:nvSpPr>
        <p:spPr>
          <a:xfrm>
            <a:off x="228600" y="209550"/>
            <a:ext cx="8610600" cy="4800600"/>
          </a:xfrm>
        </p:spPr>
        <p:txBody>
          <a:bodyPr anchor="t">
            <a:normAutofit fontScale="92500" lnSpcReduction="20000"/>
          </a:bodyPr>
          <a:lstStyle/>
          <a:p>
            <a:pPr algn="l"/>
            <a:r>
              <a:rPr lang="en-US" sz="4000" dirty="0">
                <a:solidFill>
                  <a:schemeClr val="tx1"/>
                </a:solidFill>
                <a:latin typeface="Arial Rounded MT Bold" panose="020F0704030504030204" pitchFamily="34" charset="0"/>
              </a:rPr>
              <a:t>In the translation of Exodus 21-22, </a:t>
            </a:r>
            <a:r>
              <a:rPr lang="en-US" sz="4000" dirty="0" err="1">
                <a:solidFill>
                  <a:schemeClr val="tx1"/>
                </a:solidFill>
                <a:latin typeface="Arial Rounded MT Bold" panose="020F0704030504030204" pitchFamily="34" charset="0"/>
              </a:rPr>
              <a:t>shalam</a:t>
            </a:r>
            <a:r>
              <a:rPr lang="en-US" sz="4000" dirty="0">
                <a:solidFill>
                  <a:schemeClr val="tx1"/>
                </a:solidFill>
                <a:latin typeface="Arial Rounded MT Bold" panose="020F0704030504030204" pitchFamily="34" charset="0"/>
              </a:rPr>
              <a:t> is translated as “make it good”, “shall surely pay”, “make full restitution” or to “restore”. The ancient Hebrew meaning of </a:t>
            </a:r>
            <a:r>
              <a:rPr lang="en-US" sz="4000" dirty="0" err="1">
                <a:solidFill>
                  <a:schemeClr val="tx1"/>
                </a:solidFill>
                <a:latin typeface="Arial Rounded MT Bold" panose="020F0704030504030204" pitchFamily="34" charset="0"/>
              </a:rPr>
              <a:t>shalam</a:t>
            </a:r>
            <a:r>
              <a:rPr lang="en-US" sz="4000" dirty="0">
                <a:solidFill>
                  <a:schemeClr val="tx1"/>
                </a:solidFill>
                <a:latin typeface="Arial Rounded MT Bold" panose="020F0704030504030204" pitchFamily="34" charset="0"/>
              </a:rPr>
              <a:t> was “to make something whole”. Not just regarding practical restoration of things that were lost or stolen. But with an overall sense of fulness and completeness in mind, body and estate.  </a:t>
            </a:r>
            <a:r>
              <a:rPr lang="en-US" sz="4000" u="sng" dirty="0">
                <a:solidFill>
                  <a:srgbClr val="FFFF00"/>
                </a:solidFill>
                <a:latin typeface="Arial Rounded MT Bold" panose="020F0704030504030204" pitchFamily="34" charset="0"/>
              </a:rPr>
              <a:t>It’s a legal term.</a:t>
            </a:r>
          </a:p>
        </p:txBody>
      </p:sp>
    </p:spTree>
    <p:extLst>
      <p:ext uri="{BB962C8B-B14F-4D97-AF65-F5344CB8AC3E}">
        <p14:creationId xmlns:p14="http://schemas.microsoft.com/office/powerpoint/2010/main" val="35245377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C8F2E-2471-8F0D-47E8-C4C6AD2E2B4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85B1017-398C-8D60-9756-E4AE07B29289}"/>
              </a:ext>
            </a:extLst>
          </p:cNvPr>
          <p:cNvSpPr>
            <a:spLocks noGrp="1"/>
          </p:cNvSpPr>
          <p:nvPr>
            <p:ph type="subTitle" idx="1"/>
          </p:nvPr>
        </p:nvSpPr>
        <p:spPr>
          <a:xfrm>
            <a:off x="228600" y="209550"/>
            <a:ext cx="3606647" cy="4800600"/>
          </a:xfrm>
        </p:spPr>
        <p:txBody>
          <a:bodyPr anchor="t">
            <a:normAutofit/>
          </a:bodyPr>
          <a:lstStyle/>
          <a:p>
            <a:pPr algn="l"/>
            <a:r>
              <a:rPr lang="en-US" sz="4000" baseline="30000" dirty="0">
                <a:solidFill>
                  <a:schemeClr val="tx1"/>
                </a:solidFill>
                <a:latin typeface="Arial Rounded MT Bold" panose="020F0704030504030204" pitchFamily="34" charset="0"/>
              </a:rPr>
              <a:t>21.34</a:t>
            </a:r>
            <a:r>
              <a:rPr lang="en-US" sz="4000" dirty="0">
                <a:solidFill>
                  <a:schemeClr val="tx1"/>
                </a:solidFill>
                <a:latin typeface="Arial Rounded MT Bold" panose="020F0704030504030204" pitchFamily="34" charset="0"/>
              </a:rPr>
              <a:t> pay</a:t>
            </a:r>
          </a:p>
          <a:p>
            <a:pPr algn="l"/>
            <a:r>
              <a:rPr lang="en-US" sz="4000" baseline="30000" dirty="0">
                <a:solidFill>
                  <a:schemeClr val="tx1"/>
                </a:solidFill>
                <a:latin typeface="Arial Rounded MT Bold" panose="020F0704030504030204" pitchFamily="34" charset="0"/>
              </a:rPr>
              <a:t>36</a:t>
            </a:r>
            <a:r>
              <a:rPr lang="en-US" sz="4000" dirty="0">
                <a:solidFill>
                  <a:schemeClr val="tx1"/>
                </a:solidFill>
                <a:latin typeface="Arial Rounded MT Bold" panose="020F0704030504030204" pitchFamily="34" charset="0"/>
              </a:rPr>
              <a:t> surely pay</a:t>
            </a:r>
          </a:p>
          <a:p>
            <a:pPr algn="l"/>
            <a:r>
              <a:rPr lang="en-US" sz="4000" baseline="30000" dirty="0">
                <a:solidFill>
                  <a:schemeClr val="tx1"/>
                </a:solidFill>
                <a:latin typeface="Arial Rounded MT Bold" panose="020F0704030504030204" pitchFamily="34" charset="0"/>
              </a:rPr>
              <a:t>37</a:t>
            </a:r>
            <a:r>
              <a:rPr lang="en-US" sz="4000" dirty="0">
                <a:solidFill>
                  <a:schemeClr val="tx1"/>
                </a:solidFill>
                <a:latin typeface="Arial Rounded MT Bold" panose="020F0704030504030204" pitchFamily="34" charset="0"/>
              </a:rPr>
              <a:t> pay [5x]</a:t>
            </a:r>
          </a:p>
          <a:p>
            <a:pPr algn="l"/>
            <a:r>
              <a:rPr lang="en-US" sz="4000" baseline="30000" dirty="0">
                <a:solidFill>
                  <a:schemeClr val="tx1"/>
                </a:solidFill>
                <a:latin typeface="Arial Rounded MT Bold" panose="020F0704030504030204" pitchFamily="34" charset="0"/>
              </a:rPr>
              <a:t>22.2</a:t>
            </a:r>
            <a:r>
              <a:rPr lang="en-US" sz="4000" dirty="0">
                <a:solidFill>
                  <a:schemeClr val="tx1"/>
                </a:solidFill>
                <a:latin typeface="Arial Rounded MT Bold" panose="020F0704030504030204" pitchFamily="34" charset="0"/>
              </a:rPr>
              <a:t> restitution</a:t>
            </a:r>
          </a:p>
          <a:p>
            <a:pPr algn="l"/>
            <a:r>
              <a:rPr lang="en-US" sz="4000" baseline="30000" dirty="0">
                <a:solidFill>
                  <a:schemeClr val="tx1"/>
                </a:solidFill>
                <a:latin typeface="Arial Rounded MT Bold" panose="020F0704030504030204" pitchFamily="34" charset="0"/>
              </a:rPr>
              <a:t>3</a:t>
            </a:r>
            <a:r>
              <a:rPr lang="en-US" sz="4000" dirty="0">
                <a:solidFill>
                  <a:schemeClr val="tx1"/>
                </a:solidFill>
                <a:latin typeface="Arial Rounded MT Bold" panose="020F0704030504030204" pitchFamily="34" charset="0"/>
              </a:rPr>
              <a:t> pay [double]</a:t>
            </a:r>
          </a:p>
          <a:p>
            <a:pPr algn="l"/>
            <a:r>
              <a:rPr lang="en-US" sz="4000" baseline="30000" dirty="0">
                <a:solidFill>
                  <a:schemeClr val="tx1"/>
                </a:solidFill>
                <a:latin typeface="Arial Rounded MT Bold" panose="020F0704030504030204" pitchFamily="34" charset="0"/>
              </a:rPr>
              <a:t>5</a:t>
            </a:r>
            <a:r>
              <a:rPr lang="en-US" sz="4000" dirty="0">
                <a:solidFill>
                  <a:schemeClr val="tx1"/>
                </a:solidFill>
                <a:latin typeface="Arial Rounded MT Bold" panose="020F0704030504030204" pitchFamily="34" charset="0"/>
              </a:rPr>
              <a:t> restitution</a:t>
            </a:r>
          </a:p>
          <a:p>
            <a:pPr algn="l"/>
            <a:r>
              <a:rPr lang="en-US" sz="4000" baseline="30000" dirty="0">
                <a:solidFill>
                  <a:schemeClr val="tx1"/>
                </a:solidFill>
                <a:latin typeface="Arial Rounded MT Bold" panose="020F0704030504030204" pitchFamily="34" charset="0"/>
              </a:rPr>
              <a:t>6</a:t>
            </a:r>
            <a:r>
              <a:rPr lang="en-US" sz="4000" dirty="0">
                <a:solidFill>
                  <a:schemeClr val="tx1"/>
                </a:solidFill>
                <a:latin typeface="Arial Rounded MT Bold" panose="020F0704030504030204" pitchFamily="34" charset="0"/>
              </a:rPr>
              <a:t> pay [double]</a:t>
            </a:r>
          </a:p>
        </p:txBody>
      </p:sp>
      <p:pic>
        <p:nvPicPr>
          <p:cNvPr id="4" name="Picture 3">
            <a:extLst>
              <a:ext uri="{FF2B5EF4-FFF2-40B4-BE49-F238E27FC236}">
                <a16:creationId xmlns:a16="http://schemas.microsoft.com/office/drawing/2014/main" id="{0099BB2C-5EEE-9B16-2390-3AC50FC23A64}"/>
              </a:ext>
            </a:extLst>
          </p:cNvPr>
          <p:cNvPicPr>
            <a:picLocks noChangeAspect="1"/>
          </p:cNvPicPr>
          <p:nvPr/>
        </p:nvPicPr>
        <p:blipFill>
          <a:blip r:embed="rId3"/>
          <a:stretch>
            <a:fillRect/>
          </a:stretch>
        </p:blipFill>
        <p:spPr>
          <a:xfrm>
            <a:off x="3835247" y="18649"/>
            <a:ext cx="5308753" cy="5143500"/>
          </a:xfrm>
          <a:prstGeom prst="rect">
            <a:avLst/>
          </a:prstGeom>
        </p:spPr>
      </p:pic>
    </p:spTree>
    <p:extLst>
      <p:ext uri="{BB962C8B-B14F-4D97-AF65-F5344CB8AC3E}">
        <p14:creationId xmlns:p14="http://schemas.microsoft.com/office/powerpoint/2010/main" val="16948399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841E2-369C-DA19-0B3E-69CBE7B5735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CD409B-041B-6CD1-61C3-A7A8BE4A7A4E}"/>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E8D688A1-F07E-F4FB-4988-5353924BEF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6029316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42736-4423-5CF8-F91C-E10D822FD57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ED83485-7F36-8033-3529-459F4AFA67A1}"/>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0FC53BE3-52B5-F438-64E2-5BA378BE3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C8DA24F7-1BBB-9378-D47B-EB848EF0C895}"/>
              </a:ext>
            </a:extLst>
          </p:cNvPr>
          <p:cNvSpPr txBox="1"/>
          <p:nvPr/>
        </p:nvSpPr>
        <p:spPr>
          <a:xfrm>
            <a:off x="457200" y="153329"/>
            <a:ext cx="7621895" cy="5016758"/>
          </a:xfrm>
          <a:prstGeom prst="rect">
            <a:avLst/>
          </a:prstGeom>
          <a:noFill/>
        </p:spPr>
        <p:txBody>
          <a:bodyPr wrap="none" rtlCol="0">
            <a:spAutoFit/>
          </a:bodyPr>
          <a:lstStyle/>
          <a:p>
            <a:pPr algn="l"/>
            <a:r>
              <a:rPr lang="en-US" dirty="0">
                <a:solidFill>
                  <a:schemeClr val="tx1"/>
                </a:solidFill>
              </a:rPr>
              <a:t>Shalom</a:t>
            </a:r>
          </a:p>
          <a:p>
            <a:pPr marL="512763" indent="-512763" algn="l">
              <a:buFont typeface="+mj-lt"/>
              <a:buAutoNum type="arabicPeriod"/>
            </a:pPr>
            <a:r>
              <a:rPr lang="en-US" dirty="0">
                <a:solidFill>
                  <a:schemeClr val="tx1"/>
                </a:solidFill>
              </a:rPr>
              <a:t>Meaning of the word</a:t>
            </a:r>
          </a:p>
          <a:p>
            <a:pPr marL="512763" indent="-512763" algn="l">
              <a:buFont typeface="+mj-lt"/>
              <a:buAutoNum type="arabicPeriod"/>
            </a:pPr>
            <a:r>
              <a:rPr lang="en-US" dirty="0">
                <a:solidFill>
                  <a:schemeClr val="tx1"/>
                </a:solidFill>
              </a:rPr>
              <a:t>Use of the word in scripture</a:t>
            </a:r>
          </a:p>
          <a:p>
            <a:pPr marL="512763" indent="-512763" algn="l">
              <a:buFont typeface="+mj-lt"/>
              <a:buAutoNum type="arabicPeriod"/>
            </a:pPr>
            <a:r>
              <a:rPr lang="en-US" u="sng" dirty="0">
                <a:solidFill>
                  <a:srgbClr val="FFFF66"/>
                </a:solidFill>
              </a:rPr>
              <a:t>As a greeting</a:t>
            </a:r>
          </a:p>
          <a:p>
            <a:pPr marL="512763" indent="-512763" algn="l">
              <a:buFont typeface="+mj-lt"/>
              <a:buAutoNum type="arabicPeriod"/>
            </a:pPr>
            <a:r>
              <a:rPr lang="en-US" dirty="0">
                <a:solidFill>
                  <a:schemeClr val="tx1"/>
                </a:solidFill>
              </a:rPr>
              <a:t>Shalom and Shabbat</a:t>
            </a:r>
          </a:p>
          <a:p>
            <a:pPr marL="512763" indent="-512763" algn="l">
              <a:buFont typeface="+mj-lt"/>
              <a:buAutoNum type="arabicPeriod"/>
            </a:pPr>
            <a:r>
              <a:rPr lang="en-US" dirty="0">
                <a:solidFill>
                  <a:schemeClr val="tx1"/>
                </a:solidFill>
              </a:rPr>
              <a:t>Shalom and Yeshua</a:t>
            </a:r>
          </a:p>
          <a:p>
            <a:pPr marL="512763" indent="-512763" algn="l">
              <a:buFont typeface="+mj-lt"/>
              <a:buAutoNum type="arabicPeriod"/>
            </a:pPr>
            <a:r>
              <a:rPr lang="en-US" dirty="0">
                <a:solidFill>
                  <a:schemeClr val="tx1"/>
                </a:solidFill>
              </a:rPr>
              <a:t>Shalom and adversity</a:t>
            </a:r>
          </a:p>
          <a:p>
            <a:pPr marL="512763" indent="-512763" algn="l">
              <a:buFont typeface="+mj-lt"/>
              <a:buAutoNum type="arabicPeriod"/>
            </a:pPr>
            <a:r>
              <a:rPr lang="en-US" dirty="0">
                <a:solidFill>
                  <a:schemeClr val="tx1"/>
                </a:solidFill>
              </a:rPr>
              <a:t>Shalom and humility</a:t>
            </a:r>
          </a:p>
        </p:txBody>
      </p:sp>
    </p:spTree>
    <p:extLst>
      <p:ext uri="{BB962C8B-B14F-4D97-AF65-F5344CB8AC3E}">
        <p14:creationId xmlns:p14="http://schemas.microsoft.com/office/powerpoint/2010/main" val="615251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21BB4-7D47-CC40-297F-573ADE77E07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A8CFE3E-7D75-56BE-7924-F10520A7FC53}"/>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39621C26-4BB8-CEE7-A2E7-56EEA52B8A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30236930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E94BA-5EF4-DE80-B98E-80EE8BF686A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06C17E1-8373-26F0-992E-373C694397B0}"/>
              </a:ext>
            </a:extLst>
          </p:cNvPr>
          <p:cNvSpPr>
            <a:spLocks noGrp="1"/>
          </p:cNvSpPr>
          <p:nvPr>
            <p:ph type="subTitle" idx="1"/>
          </p:nvPr>
        </p:nvSpPr>
        <p:spPr>
          <a:xfrm>
            <a:off x="228600" y="209550"/>
            <a:ext cx="3886200" cy="4800600"/>
          </a:xfrm>
        </p:spPr>
        <p:txBody>
          <a:bodyPr anchor="t">
            <a:normAutofit/>
          </a:bodyPr>
          <a:lstStyle/>
          <a:p>
            <a:pPr algn="l"/>
            <a:r>
              <a:rPr lang="en-US" sz="4000" dirty="0">
                <a:solidFill>
                  <a:schemeClr val="tx1"/>
                </a:solidFill>
                <a:latin typeface="Arial Rounded MT Bold" panose="020F0704030504030204" pitchFamily="34" charset="0"/>
              </a:rPr>
              <a:t> 33</a:t>
            </a:r>
            <a:r>
              <a:rPr lang="en-US" sz="4000" baseline="30000" dirty="0">
                <a:solidFill>
                  <a:schemeClr val="tx1"/>
                </a:solidFill>
                <a:latin typeface="Arial Rounded MT Bold" panose="020F0704030504030204" pitchFamily="34" charset="0"/>
              </a:rPr>
              <a:t>1/3</a:t>
            </a:r>
            <a:r>
              <a:rPr lang="en-US" sz="4000" dirty="0">
                <a:solidFill>
                  <a:schemeClr val="tx1"/>
                </a:solidFill>
                <a:latin typeface="Arial Rounded MT Bold" panose="020F0704030504030204" pitchFamily="34" charset="0"/>
              </a:rPr>
              <a:t> vinyl disc recording of the Broadway play </a:t>
            </a:r>
            <a:r>
              <a:rPr lang="en-US" sz="4000" i="1" dirty="0">
                <a:solidFill>
                  <a:schemeClr val="tx1"/>
                </a:solidFill>
                <a:latin typeface="Arial Rounded MT Bold" panose="020F0704030504030204" pitchFamily="34" charset="0"/>
              </a:rPr>
              <a:t>Milk and Honey</a:t>
            </a:r>
            <a:r>
              <a:rPr lang="en-US" sz="4000" dirty="0">
                <a:solidFill>
                  <a:schemeClr val="tx1"/>
                </a:solidFill>
                <a:latin typeface="Arial Rounded MT Bold" panose="020F0704030504030204" pitchFamily="34" charset="0"/>
              </a:rPr>
              <a:t> </a:t>
            </a:r>
          </a:p>
        </p:txBody>
      </p:sp>
      <p:pic>
        <p:nvPicPr>
          <p:cNvPr id="6" name="Picture 5">
            <a:extLst>
              <a:ext uri="{FF2B5EF4-FFF2-40B4-BE49-F238E27FC236}">
                <a16:creationId xmlns:a16="http://schemas.microsoft.com/office/drawing/2014/main" id="{E6C0ACCD-B3DF-91C8-2E12-7859C4FE947B}"/>
              </a:ext>
            </a:extLst>
          </p:cNvPr>
          <p:cNvPicPr>
            <a:picLocks noChangeAspect="1"/>
          </p:cNvPicPr>
          <p:nvPr/>
        </p:nvPicPr>
        <p:blipFill>
          <a:blip r:embed="rId3"/>
          <a:stretch>
            <a:fillRect/>
          </a:stretch>
        </p:blipFill>
        <p:spPr>
          <a:xfrm>
            <a:off x="4114800" y="0"/>
            <a:ext cx="5029200" cy="5098330"/>
          </a:xfrm>
          <a:prstGeom prst="rect">
            <a:avLst/>
          </a:prstGeom>
        </p:spPr>
      </p:pic>
    </p:spTree>
    <p:extLst>
      <p:ext uri="{BB962C8B-B14F-4D97-AF65-F5344CB8AC3E}">
        <p14:creationId xmlns:p14="http://schemas.microsoft.com/office/powerpoint/2010/main" val="19545427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B85B4-C691-754F-892B-0FE2CB3D9D6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12CB0A8-BA2F-E0DA-5902-235A095B1F79}"/>
              </a:ext>
            </a:extLst>
          </p:cNvPr>
          <p:cNvSpPr>
            <a:spLocks noGrp="1"/>
          </p:cNvSpPr>
          <p:nvPr>
            <p:ph type="subTitle" idx="1"/>
          </p:nvPr>
        </p:nvSpPr>
        <p:spPr>
          <a:xfrm>
            <a:off x="228600" y="209550"/>
            <a:ext cx="8610600" cy="4800600"/>
          </a:xfrm>
        </p:spPr>
        <p:txBody>
          <a:bodyPr anchor="t">
            <a:normAutofit fontScale="85000" lnSpcReduction="20000"/>
          </a:bodyPr>
          <a:lstStyle/>
          <a:p>
            <a:pPr algn="l"/>
            <a:r>
              <a:rPr lang="en-US" sz="4000" dirty="0">
                <a:solidFill>
                  <a:schemeClr val="tx1"/>
                </a:solidFill>
                <a:latin typeface="Arial Rounded MT Bold" panose="020F0704030504030204" pitchFamily="34" charset="0"/>
              </a:rPr>
              <a:t>Shalom, Shalom,</a:t>
            </a:r>
          </a:p>
          <a:p>
            <a:pPr algn="l"/>
            <a:r>
              <a:rPr lang="en-US" sz="4000" dirty="0">
                <a:solidFill>
                  <a:schemeClr val="tx1"/>
                </a:solidFill>
                <a:latin typeface="Arial Rounded MT Bold" panose="020F0704030504030204" pitchFamily="34" charset="0"/>
              </a:rPr>
              <a:t>You'll find Shalom</a:t>
            </a:r>
          </a:p>
          <a:p>
            <a:pPr algn="l"/>
            <a:r>
              <a:rPr lang="en-US" sz="4000" dirty="0">
                <a:solidFill>
                  <a:schemeClr val="tx1"/>
                </a:solidFill>
                <a:latin typeface="Arial Rounded MT Bold" panose="020F0704030504030204" pitchFamily="34" charset="0"/>
              </a:rPr>
              <a:t>The nicest greeting you know;</a:t>
            </a:r>
          </a:p>
          <a:p>
            <a:pPr algn="l"/>
            <a:r>
              <a:rPr lang="en-US" sz="4000" dirty="0">
                <a:solidFill>
                  <a:schemeClr val="tx1"/>
                </a:solidFill>
                <a:latin typeface="Arial Rounded MT Bold" panose="020F0704030504030204" pitchFamily="34" charset="0"/>
              </a:rPr>
              <a:t>It means bonjour, </a:t>
            </a:r>
            <a:r>
              <a:rPr lang="en-US" sz="4000" dirty="0" err="1">
                <a:solidFill>
                  <a:schemeClr val="tx1"/>
                </a:solidFill>
                <a:latin typeface="Arial Rounded MT Bold" panose="020F0704030504030204" pitchFamily="34" charset="0"/>
              </a:rPr>
              <a:t>salud</a:t>
            </a:r>
            <a:r>
              <a:rPr lang="en-US" sz="4000" dirty="0">
                <a:solidFill>
                  <a:schemeClr val="tx1"/>
                </a:solidFill>
                <a:latin typeface="Arial Rounded MT Bold" panose="020F0704030504030204" pitchFamily="34" charset="0"/>
              </a:rPr>
              <a:t>, and skoal</a:t>
            </a:r>
          </a:p>
          <a:p>
            <a:pPr algn="l"/>
            <a:r>
              <a:rPr lang="en-US" sz="4000" dirty="0">
                <a:solidFill>
                  <a:schemeClr val="tx1"/>
                </a:solidFill>
                <a:latin typeface="Arial Rounded MT Bold" panose="020F0704030504030204" pitchFamily="34" charset="0"/>
              </a:rPr>
              <a:t>And twice as much as hello.</a:t>
            </a:r>
          </a:p>
          <a:p>
            <a:pPr algn="l"/>
            <a:r>
              <a:rPr lang="en-US" sz="4000" dirty="0">
                <a:solidFill>
                  <a:schemeClr val="tx1"/>
                </a:solidFill>
                <a:latin typeface="Arial Rounded MT Bold" panose="020F0704030504030204" pitchFamily="34" charset="0"/>
              </a:rPr>
              <a:t>It means a million lovely things,</a:t>
            </a:r>
          </a:p>
          <a:p>
            <a:pPr algn="l"/>
            <a:r>
              <a:rPr lang="en-US" sz="4000" dirty="0">
                <a:solidFill>
                  <a:schemeClr val="tx1"/>
                </a:solidFill>
                <a:latin typeface="Arial Rounded MT Bold" panose="020F0704030504030204" pitchFamily="34" charset="0"/>
              </a:rPr>
              <a:t>Like peace be yours,</a:t>
            </a:r>
          </a:p>
          <a:p>
            <a:pPr algn="l"/>
            <a:r>
              <a:rPr lang="en-US" sz="4000" dirty="0">
                <a:solidFill>
                  <a:schemeClr val="tx1"/>
                </a:solidFill>
                <a:latin typeface="Arial Rounded MT Bold" panose="020F0704030504030204" pitchFamily="34" charset="0"/>
              </a:rPr>
              <a:t>Welcome home.</a:t>
            </a:r>
          </a:p>
          <a:p>
            <a:pPr algn="l"/>
            <a:r>
              <a:rPr lang="en-US" sz="4000" dirty="0">
                <a:solidFill>
                  <a:schemeClr val="tx1"/>
                </a:solidFill>
                <a:latin typeface="Arial Rounded MT Bold" panose="020F0704030504030204" pitchFamily="34" charset="0"/>
              </a:rPr>
              <a:t>And even when you say goodbye,</a:t>
            </a:r>
          </a:p>
          <a:p>
            <a:pPr algn="l"/>
            <a:r>
              <a:rPr lang="en-US" sz="4000" dirty="0">
                <a:solidFill>
                  <a:schemeClr val="tx1"/>
                </a:solidFill>
                <a:latin typeface="Arial Rounded MT Bold" panose="020F0704030504030204" pitchFamily="34" charset="0"/>
              </a:rPr>
              <a:t>You say goodbye with Shalom.</a:t>
            </a:r>
          </a:p>
        </p:txBody>
      </p:sp>
    </p:spTree>
    <p:extLst>
      <p:ext uri="{BB962C8B-B14F-4D97-AF65-F5344CB8AC3E}">
        <p14:creationId xmlns:p14="http://schemas.microsoft.com/office/powerpoint/2010/main" val="19754408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0F109-5748-D5E9-B40A-32FCA175E58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4A0E960-A269-9AAA-A02D-0D25B7572F2C}"/>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baseline="30000" dirty="0">
                <a:solidFill>
                  <a:schemeClr val="tx1"/>
                </a:solidFill>
                <a:latin typeface="Arial Rounded MT Bold" panose="020F0704030504030204" pitchFamily="34" charset="0"/>
              </a:rPr>
              <a:t>Genesis 43:27-28</a:t>
            </a:r>
            <a:r>
              <a:rPr lang="en-US" sz="4000" dirty="0">
                <a:solidFill>
                  <a:schemeClr val="tx1"/>
                </a:solidFill>
                <a:latin typeface="Arial Rounded MT Bold" panose="020F0704030504030204" pitchFamily="34" charset="0"/>
              </a:rPr>
              <a:t> He asked them how they were </a:t>
            </a:r>
            <a:r>
              <a:rPr lang="he-IL" sz="4000" b="1" dirty="0">
                <a:solidFill>
                  <a:srgbClr val="FFFF66"/>
                </a:solidFill>
                <a:latin typeface="David" panose="020E0502060401010101" pitchFamily="34" charset="-79"/>
                <a:cs typeface="David" panose="020E0502060401010101" pitchFamily="34" charset="-79"/>
              </a:rPr>
              <a:t>לְשָׁלוֹם</a:t>
            </a:r>
            <a:r>
              <a:rPr lang="en-US" sz="4000" dirty="0">
                <a:solidFill>
                  <a:srgbClr val="FFFF66"/>
                </a:solidFill>
                <a:latin typeface="Arial Rounded MT Bold" panose="020F0704030504030204" pitchFamily="34" charset="0"/>
              </a:rPr>
              <a:t> </a:t>
            </a:r>
            <a:r>
              <a:rPr lang="en-US" sz="4000" i="1" dirty="0">
                <a:solidFill>
                  <a:srgbClr val="FFFF66"/>
                </a:solidFill>
                <a:latin typeface="Arial Rounded MT Bold" panose="020F0704030504030204" pitchFamily="34" charset="0"/>
              </a:rPr>
              <a:t>shalom</a:t>
            </a:r>
            <a:r>
              <a:rPr lang="en-US" sz="4000" dirty="0">
                <a:solidFill>
                  <a:srgbClr val="FFFF66"/>
                </a:solidFill>
                <a:latin typeface="Arial Rounded MT Bold" panose="020F0704030504030204" pitchFamily="34" charset="0"/>
              </a:rPr>
              <a:t> </a:t>
            </a:r>
            <a:r>
              <a:rPr lang="en-US" sz="4000" dirty="0">
                <a:solidFill>
                  <a:schemeClr val="tx1"/>
                </a:solidFill>
                <a:latin typeface="Arial Rounded MT Bold" panose="020F0704030504030204" pitchFamily="34" charset="0"/>
              </a:rPr>
              <a:t>and inquired, “Is your father well </a:t>
            </a:r>
            <a:r>
              <a:rPr lang="he-IL" sz="4000" b="1" dirty="0">
                <a:solidFill>
                  <a:srgbClr val="FFFF66"/>
                </a:solidFill>
                <a:latin typeface="David" panose="020E0502060401010101" pitchFamily="34" charset="-79"/>
                <a:cs typeface="David" panose="020E0502060401010101" pitchFamily="34" charset="-79"/>
              </a:rPr>
              <a:t>הֲשָׁלוֹם</a:t>
            </a:r>
            <a:r>
              <a:rPr lang="he-IL" dirty="0">
                <a:solidFill>
                  <a:srgbClr val="FFFF66"/>
                </a:solidFill>
              </a:rPr>
              <a:t> </a:t>
            </a:r>
            <a:r>
              <a:rPr lang="en-US" dirty="0">
                <a:solidFill>
                  <a:srgbClr val="FFFF66"/>
                </a:solidFill>
              </a:rPr>
              <a:t> </a:t>
            </a:r>
            <a:r>
              <a:rPr lang="en-US" sz="4000" i="1" dirty="0">
                <a:solidFill>
                  <a:srgbClr val="FFFF66"/>
                </a:solidFill>
                <a:latin typeface="Arial Rounded MT Bold" panose="020F0704030504030204" pitchFamily="34" charset="0"/>
              </a:rPr>
              <a:t>Ha-shalom</a:t>
            </a:r>
            <a:r>
              <a:rPr lang="en-US" sz="4000" dirty="0">
                <a:solidFill>
                  <a:schemeClr val="tx1"/>
                </a:solidFill>
                <a:latin typeface="Arial Rounded MT Bold" panose="020F0704030504030204" pitchFamily="34" charset="0"/>
              </a:rPr>
              <a:t>, the old man of whom you spoke? Is he still alive?” They answered, “Your servant our father is well</a:t>
            </a:r>
            <a:r>
              <a:rPr lang="he-IL" sz="4000" b="1" dirty="0">
                <a:solidFill>
                  <a:srgbClr val="FFFF66"/>
                </a:solidFill>
                <a:latin typeface="David" panose="020E0502060401010101" pitchFamily="34" charset="-79"/>
                <a:cs typeface="David" panose="020E0502060401010101" pitchFamily="34" charset="-79"/>
              </a:rPr>
              <a:t>שָׁלוֹם</a:t>
            </a:r>
            <a:r>
              <a:rPr lang="he-IL" dirty="0">
                <a:solidFill>
                  <a:srgbClr val="FFFF66"/>
                </a:solidFill>
              </a:rPr>
              <a:t> </a:t>
            </a:r>
            <a:r>
              <a:rPr lang="en-US" dirty="0">
                <a:solidFill>
                  <a:srgbClr val="FFFF66"/>
                </a:solidFill>
              </a:rPr>
              <a:t>  </a:t>
            </a:r>
            <a:r>
              <a:rPr lang="en-US" sz="4000" dirty="0">
                <a:solidFill>
                  <a:srgbClr val="FFFF66"/>
                </a:solidFill>
                <a:latin typeface="Arial Rounded MT Bold" panose="020F0704030504030204" pitchFamily="34" charset="0"/>
              </a:rPr>
              <a:t>Shalom</a:t>
            </a:r>
            <a:r>
              <a:rPr lang="en-US" sz="4000" dirty="0">
                <a:solidFill>
                  <a:schemeClr val="tx1"/>
                </a:solidFill>
                <a:latin typeface="Arial Rounded MT Bold" panose="020F0704030504030204" pitchFamily="34" charset="0"/>
              </a:rPr>
              <a:t>; yes, he is still alive,” as they bowed in respect.</a:t>
            </a:r>
          </a:p>
        </p:txBody>
      </p:sp>
    </p:spTree>
    <p:extLst>
      <p:ext uri="{BB962C8B-B14F-4D97-AF65-F5344CB8AC3E}">
        <p14:creationId xmlns:p14="http://schemas.microsoft.com/office/powerpoint/2010/main" val="39465742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86E0D-D0DC-973C-0DEA-EFC22AC5BD9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73039B4-41FB-8483-40BC-30DDA8A37ADA}"/>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Notice what Yeshua said when He first met the talmidim after the resurrection:</a:t>
            </a:r>
          </a:p>
          <a:p>
            <a:pPr algn="l"/>
            <a:r>
              <a:rPr lang="en-US" sz="4000" dirty="0">
                <a:solidFill>
                  <a:schemeClr val="tx1"/>
                </a:solidFill>
                <a:latin typeface="Arial Rounded MT Bold" panose="020F0704030504030204" pitchFamily="34" charset="0"/>
              </a:rPr>
              <a:t>While they were telling these things, He Himself stood in their midst and said to them, “Peace be to you.” </a:t>
            </a:r>
            <a:r>
              <a:rPr lang="en-US" sz="4000" baseline="30000" dirty="0">
                <a:solidFill>
                  <a:schemeClr val="tx1"/>
                </a:solidFill>
                <a:latin typeface="Arial Rounded MT Bold" panose="020F0704030504030204" pitchFamily="34" charset="0"/>
              </a:rPr>
              <a:t>(Luke 24:36)</a:t>
            </a:r>
            <a:r>
              <a:rPr lang="en-US" sz="4000" dirty="0">
                <a:solidFill>
                  <a:schemeClr val="tx1"/>
                </a:solidFill>
                <a:latin typeface="Arial Rounded MT Bold" panose="020F0704030504030204" pitchFamily="34" charset="0"/>
              </a:rPr>
              <a:t>. </a:t>
            </a:r>
            <a:r>
              <a:rPr lang="he-IL" sz="4400" b="1" dirty="0">
                <a:solidFill>
                  <a:schemeClr val="tx1"/>
                </a:solidFill>
                <a:latin typeface="David" panose="020E0502060401010101" pitchFamily="34" charset="-79"/>
                <a:cs typeface="David" panose="020E0502060401010101" pitchFamily="34" charset="-79"/>
              </a:rPr>
              <a:t>שלום לכם</a:t>
            </a:r>
            <a:endParaRPr lang="en-US" sz="4000" b="1" dirty="0">
              <a:solidFill>
                <a:schemeClr val="tx1"/>
              </a:solidFill>
              <a:latin typeface="David" panose="020E0502060401010101" pitchFamily="34" charset="-79"/>
              <a:cs typeface="David" panose="020E0502060401010101" pitchFamily="34" charset="-79"/>
            </a:endParaRPr>
          </a:p>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35199999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ACDB7-18CF-DC85-2045-66FD3940058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6FC2D9E-BBE4-D61D-A9A2-B2A952E4114D}"/>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Remember, Yeshua is a Hebrew-speaking. Jewish Rabbi. He speaks to Jewish disciples in Jerusalem. He probably would have smiled at his stunned friends and said in Hebrew, </a:t>
            </a:r>
            <a:r>
              <a:rPr lang="he-IL" sz="4400" b="1" dirty="0">
                <a:solidFill>
                  <a:schemeClr val="tx1"/>
                </a:solidFill>
                <a:latin typeface="David" panose="020E0502060401010101" pitchFamily="34" charset="-79"/>
                <a:cs typeface="David" panose="020E0502060401010101" pitchFamily="34" charset="-79"/>
              </a:rPr>
              <a:t>שלום לכם</a:t>
            </a:r>
            <a:r>
              <a:rPr lang="en-US" sz="4400" b="1" dirty="0">
                <a:solidFill>
                  <a:schemeClr val="tx1"/>
                </a:solidFill>
                <a:latin typeface="David" panose="020E0502060401010101" pitchFamily="34" charset="-79"/>
                <a:cs typeface="David" panose="020E0502060401010101" pitchFamily="34" charset="-79"/>
              </a:rPr>
              <a:t> </a:t>
            </a:r>
            <a:r>
              <a:rPr lang="en-US" sz="4000" dirty="0">
                <a:solidFill>
                  <a:schemeClr val="tx1"/>
                </a:solidFill>
                <a:latin typeface="Arial Rounded MT Bold" panose="020F0704030504030204" pitchFamily="34" charset="0"/>
              </a:rPr>
              <a:t>“shalom </a:t>
            </a:r>
            <a:r>
              <a:rPr lang="en-US" sz="4000" dirty="0" err="1">
                <a:solidFill>
                  <a:schemeClr val="tx1"/>
                </a:solidFill>
                <a:latin typeface="Arial Rounded MT Bold" panose="020F0704030504030204" pitchFamily="34" charset="0"/>
              </a:rPr>
              <a:t>lehkhem</a:t>
            </a:r>
            <a:r>
              <a:rPr lang="en-US" sz="4000" dirty="0">
                <a:solidFill>
                  <a:schemeClr val="tx1"/>
                </a:solidFill>
                <a:latin typeface="Arial Rounded MT Bold" panose="020F0704030504030204" pitchFamily="34" charset="0"/>
              </a:rPr>
              <a:t>” (Peace to you).</a:t>
            </a:r>
          </a:p>
        </p:txBody>
      </p:sp>
    </p:spTree>
    <p:extLst>
      <p:ext uri="{BB962C8B-B14F-4D97-AF65-F5344CB8AC3E}">
        <p14:creationId xmlns:p14="http://schemas.microsoft.com/office/powerpoint/2010/main" val="21265235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8BDD3-6E7E-FEE7-E12B-1F853925597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E012DE8-F253-ACED-5E55-520836BC49D5}"/>
              </a:ext>
            </a:extLst>
          </p:cNvPr>
          <p:cNvSpPr>
            <a:spLocks noGrp="1"/>
          </p:cNvSpPr>
          <p:nvPr>
            <p:ph type="subTitle" idx="1"/>
          </p:nvPr>
        </p:nvSpPr>
        <p:spPr>
          <a:xfrm>
            <a:off x="228600" y="209550"/>
            <a:ext cx="8610600" cy="4800600"/>
          </a:xfrm>
        </p:spPr>
        <p:txBody>
          <a:bodyPr anchor="t">
            <a:normAutofit fontScale="92500"/>
          </a:bodyPr>
          <a:lstStyle/>
          <a:p>
            <a:pPr algn="l"/>
            <a:r>
              <a:rPr lang="en-US" sz="4000" dirty="0">
                <a:solidFill>
                  <a:schemeClr val="tx1"/>
                </a:solidFill>
                <a:latin typeface="Arial Rounded MT Bold" panose="020F0704030504030204" pitchFamily="34" charset="0"/>
              </a:rPr>
              <a:t>In modern Hebrew, a common greeting is </a:t>
            </a:r>
            <a:r>
              <a:rPr lang="he-IL" sz="4800" b="1" dirty="0">
                <a:solidFill>
                  <a:schemeClr val="tx1"/>
                </a:solidFill>
                <a:latin typeface="David" panose="020E0502060401010101" pitchFamily="34" charset="-79"/>
                <a:cs typeface="David" panose="020E0502060401010101" pitchFamily="34" charset="-79"/>
              </a:rPr>
              <a:t>מה שלומך</a:t>
            </a:r>
            <a:r>
              <a:rPr lang="en-US" sz="4800" b="1" dirty="0">
                <a:solidFill>
                  <a:schemeClr val="tx1"/>
                </a:solidFill>
                <a:latin typeface="David" panose="020E0502060401010101" pitchFamily="34" charset="-79"/>
                <a:cs typeface="David" panose="020E0502060401010101" pitchFamily="34" charset="-79"/>
              </a:rPr>
              <a:t> </a:t>
            </a:r>
            <a:r>
              <a:rPr lang="en-US" sz="4000" dirty="0">
                <a:solidFill>
                  <a:schemeClr val="tx1"/>
                </a:solidFill>
                <a:latin typeface="Arial Rounded MT Bold" panose="020F0704030504030204" pitchFamily="34" charset="0"/>
              </a:rPr>
              <a:t>“ma </a:t>
            </a:r>
            <a:r>
              <a:rPr lang="en-US" sz="4000" dirty="0" err="1">
                <a:solidFill>
                  <a:schemeClr val="tx1"/>
                </a:solidFill>
                <a:latin typeface="Arial Rounded MT Bold" panose="020F0704030504030204" pitchFamily="34" charset="0"/>
              </a:rPr>
              <a:t>shlom’kha</a:t>
            </a:r>
            <a:r>
              <a:rPr lang="en-US" sz="4000" dirty="0">
                <a:solidFill>
                  <a:schemeClr val="tx1"/>
                </a:solidFill>
                <a:latin typeface="Arial Rounded MT Bold" panose="020F0704030504030204" pitchFamily="34" charset="0"/>
              </a:rPr>
              <a:t>” which means “how are you?” Yet, notice the word shalom in there. Quite literally you are asking “what is your completeness?” or, “how is your peace?”. It is yet another way to proclaim health and wholeness as you greet those around you.</a:t>
            </a:r>
          </a:p>
        </p:txBody>
      </p:sp>
    </p:spTree>
    <p:extLst>
      <p:ext uri="{BB962C8B-B14F-4D97-AF65-F5344CB8AC3E}">
        <p14:creationId xmlns:p14="http://schemas.microsoft.com/office/powerpoint/2010/main" val="3849750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335C3-F1F0-E9B8-A900-0E8C6177DD9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A2F03A7-DDF7-7A6D-95AB-68C17A3C59BD}"/>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C3C72775-1479-CFB8-BE91-BCA18B8B64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7257127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646F2-2A55-E62D-689F-F76544C479B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69FDC6E-59CF-26E9-CD8B-7230F6A44854}"/>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5EA97B90-0250-16B4-BA57-3FF8785CF3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D42D161F-A867-F88C-C062-FD9EE38D8AAD}"/>
              </a:ext>
            </a:extLst>
          </p:cNvPr>
          <p:cNvSpPr txBox="1"/>
          <p:nvPr/>
        </p:nvSpPr>
        <p:spPr>
          <a:xfrm>
            <a:off x="457200" y="153329"/>
            <a:ext cx="7621895" cy="5016758"/>
          </a:xfrm>
          <a:prstGeom prst="rect">
            <a:avLst/>
          </a:prstGeom>
          <a:noFill/>
        </p:spPr>
        <p:txBody>
          <a:bodyPr wrap="none" rtlCol="0">
            <a:spAutoFit/>
          </a:bodyPr>
          <a:lstStyle/>
          <a:p>
            <a:pPr algn="l"/>
            <a:r>
              <a:rPr lang="en-US" dirty="0">
                <a:solidFill>
                  <a:schemeClr val="tx1"/>
                </a:solidFill>
              </a:rPr>
              <a:t>Shalom</a:t>
            </a:r>
          </a:p>
          <a:p>
            <a:pPr marL="512763" indent="-512763" algn="l">
              <a:buFont typeface="+mj-lt"/>
              <a:buAutoNum type="arabicPeriod"/>
            </a:pPr>
            <a:r>
              <a:rPr lang="en-US" dirty="0">
                <a:solidFill>
                  <a:schemeClr val="tx1"/>
                </a:solidFill>
              </a:rPr>
              <a:t>Meaning of the word</a:t>
            </a:r>
          </a:p>
          <a:p>
            <a:pPr marL="512763" indent="-512763" algn="l">
              <a:buFont typeface="+mj-lt"/>
              <a:buAutoNum type="arabicPeriod"/>
            </a:pPr>
            <a:r>
              <a:rPr lang="en-US" dirty="0">
                <a:solidFill>
                  <a:schemeClr val="tx1"/>
                </a:solidFill>
              </a:rPr>
              <a:t>Use of the word in scripture</a:t>
            </a:r>
          </a:p>
          <a:p>
            <a:pPr marL="512763" indent="-512763" algn="l">
              <a:buFont typeface="+mj-lt"/>
              <a:buAutoNum type="arabicPeriod"/>
            </a:pPr>
            <a:r>
              <a:rPr lang="en-US" dirty="0">
                <a:solidFill>
                  <a:schemeClr val="tx1"/>
                </a:solidFill>
              </a:rPr>
              <a:t>As a greeting</a:t>
            </a:r>
          </a:p>
          <a:p>
            <a:pPr marL="512763" indent="-512763" algn="l">
              <a:buFont typeface="+mj-lt"/>
              <a:buAutoNum type="arabicPeriod"/>
            </a:pPr>
            <a:r>
              <a:rPr lang="en-US" u="sng" dirty="0">
                <a:solidFill>
                  <a:srgbClr val="FFFF66"/>
                </a:solidFill>
              </a:rPr>
              <a:t>Shalom and Shabbat</a:t>
            </a:r>
          </a:p>
          <a:p>
            <a:pPr marL="512763" indent="-512763" algn="l">
              <a:buFont typeface="+mj-lt"/>
              <a:buAutoNum type="arabicPeriod"/>
            </a:pPr>
            <a:r>
              <a:rPr lang="en-US" dirty="0">
                <a:solidFill>
                  <a:schemeClr val="tx1"/>
                </a:solidFill>
              </a:rPr>
              <a:t>Shalom and Yeshua</a:t>
            </a:r>
          </a:p>
          <a:p>
            <a:pPr marL="512763" indent="-512763" algn="l">
              <a:buFont typeface="+mj-lt"/>
              <a:buAutoNum type="arabicPeriod"/>
            </a:pPr>
            <a:r>
              <a:rPr lang="en-US" dirty="0">
                <a:solidFill>
                  <a:schemeClr val="tx1"/>
                </a:solidFill>
              </a:rPr>
              <a:t>Shalom and adversity</a:t>
            </a:r>
          </a:p>
          <a:p>
            <a:pPr marL="512763" indent="-512763" algn="l">
              <a:buFont typeface="+mj-lt"/>
              <a:buAutoNum type="arabicPeriod"/>
            </a:pPr>
            <a:r>
              <a:rPr lang="en-US" dirty="0">
                <a:solidFill>
                  <a:schemeClr val="tx1"/>
                </a:solidFill>
              </a:rPr>
              <a:t>Shalom and humility</a:t>
            </a:r>
          </a:p>
        </p:txBody>
      </p:sp>
    </p:spTree>
    <p:extLst>
      <p:ext uri="{BB962C8B-B14F-4D97-AF65-F5344CB8AC3E}">
        <p14:creationId xmlns:p14="http://schemas.microsoft.com/office/powerpoint/2010/main" val="14826942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859B1-B1C7-7D07-51F9-A34E8284BCF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B147F1C-A9B3-0061-39E7-19D49C67BB46}"/>
              </a:ext>
            </a:extLst>
          </p:cNvPr>
          <p:cNvSpPr>
            <a:spLocks noGrp="1"/>
          </p:cNvSpPr>
          <p:nvPr>
            <p:ph type="subTitle" idx="1"/>
          </p:nvPr>
        </p:nvSpPr>
        <p:spPr>
          <a:xfrm>
            <a:off x="228600" y="209550"/>
            <a:ext cx="8610600" cy="4800600"/>
          </a:xfrm>
        </p:spPr>
        <p:txBody>
          <a:bodyPr anchor="t">
            <a:normAutofit/>
          </a:bodyPr>
          <a:lstStyle/>
          <a:p>
            <a:pPr algn="l"/>
            <a:r>
              <a:rPr lang="en-US" sz="4000" u="sng" dirty="0">
                <a:solidFill>
                  <a:schemeClr val="tx1"/>
                </a:solidFill>
                <a:latin typeface="Arial Rounded MT Bold" panose="020F0704030504030204" pitchFamily="34" charset="0"/>
              </a:rPr>
              <a:t>Shabbat Shalom </a:t>
            </a:r>
            <a:r>
              <a:rPr lang="he-IL" sz="4000" u="sng" dirty="0">
                <a:solidFill>
                  <a:schemeClr val="tx1"/>
                </a:solidFill>
                <a:latin typeface="Arial Rounded MT Bold" panose="020F0704030504030204" pitchFamily="34" charset="0"/>
              </a:rPr>
              <a:t> </a:t>
            </a:r>
            <a:r>
              <a:rPr lang="he-IL" sz="4800" b="1" u="sng" dirty="0">
                <a:solidFill>
                  <a:schemeClr val="tx1"/>
                </a:solidFill>
                <a:latin typeface="David" panose="020E0502060401010101" pitchFamily="34" charset="-79"/>
                <a:cs typeface="David" panose="020E0502060401010101" pitchFamily="34" charset="-79"/>
              </a:rPr>
              <a:t>שבת שלום</a:t>
            </a:r>
          </a:p>
          <a:p>
            <a:pPr algn="l"/>
            <a:r>
              <a:rPr lang="en-US" sz="4000" dirty="0">
                <a:solidFill>
                  <a:schemeClr val="tx1"/>
                </a:solidFill>
                <a:latin typeface="Arial Rounded MT Bold" panose="020F0704030504030204" pitchFamily="34" charset="0"/>
              </a:rPr>
              <a:t>The Hebrew word Shabbat comes from the Hebrew word </a:t>
            </a:r>
            <a:r>
              <a:rPr lang="en-US" sz="4000" i="1" dirty="0" err="1">
                <a:solidFill>
                  <a:schemeClr val="tx1"/>
                </a:solidFill>
                <a:latin typeface="Arial Rounded MT Bold" panose="020F0704030504030204" pitchFamily="34" charset="0"/>
              </a:rPr>
              <a:t>Lishbot</a:t>
            </a:r>
            <a:r>
              <a:rPr lang="he-IL" sz="4800" b="1" dirty="0">
                <a:solidFill>
                  <a:schemeClr val="tx1"/>
                </a:solidFill>
                <a:latin typeface="David" panose="020E0502060401010101" pitchFamily="34" charset="-79"/>
                <a:cs typeface="David" panose="020E0502060401010101" pitchFamily="34" charset="-79"/>
              </a:rPr>
              <a:t>לשבות</a:t>
            </a:r>
            <a:r>
              <a:rPr lang="he-IL" sz="4000" dirty="0">
                <a:solidFill>
                  <a:schemeClr val="tx1"/>
                </a:solidFill>
                <a:latin typeface="Arial Rounded MT Bold" panose="020F0704030504030204" pitchFamily="34" charset="0"/>
              </a:rPr>
              <a:t> </a:t>
            </a:r>
            <a:r>
              <a:rPr lang="en-US" sz="4000" dirty="0">
                <a:solidFill>
                  <a:schemeClr val="tx1"/>
                </a:solidFill>
                <a:latin typeface="Arial Rounded MT Bold" panose="020F0704030504030204" pitchFamily="34" charset="0"/>
              </a:rPr>
              <a:t> which means “to stop” or </a:t>
            </a:r>
          </a:p>
          <a:p>
            <a:pPr algn="l"/>
            <a:r>
              <a:rPr lang="en-US" sz="4000" dirty="0">
                <a:solidFill>
                  <a:schemeClr val="tx1"/>
                </a:solidFill>
                <a:latin typeface="Arial Rounded MT Bold" panose="020F0704030504030204" pitchFamily="34" charset="0"/>
              </a:rPr>
              <a:t>the Hebrew word </a:t>
            </a:r>
            <a:r>
              <a:rPr lang="en-US" sz="4000" i="1" dirty="0" err="1">
                <a:solidFill>
                  <a:schemeClr val="tx1"/>
                </a:solidFill>
                <a:latin typeface="Arial Rounded MT Bold" panose="020F0704030504030204" pitchFamily="34" charset="0"/>
              </a:rPr>
              <a:t>Lashevet</a:t>
            </a:r>
            <a:r>
              <a:rPr lang="en-US" sz="4000" dirty="0">
                <a:solidFill>
                  <a:schemeClr val="tx1"/>
                </a:solidFill>
                <a:latin typeface="Arial Rounded MT Bold" panose="020F0704030504030204" pitchFamily="34" charset="0"/>
              </a:rPr>
              <a:t> </a:t>
            </a:r>
            <a:r>
              <a:rPr lang="he-IL" sz="4800" b="1" dirty="0">
                <a:solidFill>
                  <a:schemeClr val="tx1"/>
                </a:solidFill>
                <a:latin typeface="David" panose="020E0502060401010101" pitchFamily="34" charset="-79"/>
                <a:cs typeface="David" panose="020E0502060401010101" pitchFamily="34" charset="-79"/>
              </a:rPr>
              <a:t>לשבת</a:t>
            </a:r>
            <a:r>
              <a:rPr lang="en-US" sz="4000" dirty="0">
                <a:solidFill>
                  <a:schemeClr val="tx1"/>
                </a:solidFill>
                <a:latin typeface="Arial Rounded MT Bold" panose="020F0704030504030204" pitchFamily="34" charset="0"/>
              </a:rPr>
              <a:t> which means “to sit”. </a:t>
            </a:r>
          </a:p>
        </p:txBody>
      </p:sp>
    </p:spTree>
    <p:extLst>
      <p:ext uri="{BB962C8B-B14F-4D97-AF65-F5344CB8AC3E}">
        <p14:creationId xmlns:p14="http://schemas.microsoft.com/office/powerpoint/2010/main" val="21640131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3581C-1C05-685F-A9F6-CCB58EE9A34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86612E5-E846-72FB-17BA-35BC67A943F7}"/>
              </a:ext>
            </a:extLst>
          </p:cNvPr>
          <p:cNvSpPr>
            <a:spLocks noGrp="1"/>
          </p:cNvSpPr>
          <p:nvPr>
            <p:ph type="subTitle" idx="1"/>
          </p:nvPr>
        </p:nvSpPr>
        <p:spPr>
          <a:xfrm>
            <a:off x="228600" y="209550"/>
            <a:ext cx="8610600" cy="4800600"/>
          </a:xfrm>
        </p:spPr>
        <p:txBody>
          <a:bodyPr anchor="t">
            <a:normAutofit/>
          </a:bodyPr>
          <a:lstStyle/>
          <a:p>
            <a:pPr algn="l"/>
            <a:r>
              <a:rPr lang="en-US" sz="4000" u="sng" dirty="0">
                <a:solidFill>
                  <a:schemeClr val="tx1"/>
                </a:solidFill>
                <a:latin typeface="Arial Rounded MT Bold" panose="020F0704030504030204" pitchFamily="34" charset="0"/>
              </a:rPr>
              <a:t>Shabbat Shalom </a:t>
            </a:r>
            <a:r>
              <a:rPr lang="he-IL" sz="4000" u="sng" dirty="0">
                <a:solidFill>
                  <a:schemeClr val="tx1"/>
                </a:solidFill>
                <a:latin typeface="Arial Rounded MT Bold" panose="020F0704030504030204" pitchFamily="34" charset="0"/>
              </a:rPr>
              <a:t> </a:t>
            </a:r>
            <a:r>
              <a:rPr lang="he-IL" sz="4800" b="1" u="sng" dirty="0">
                <a:solidFill>
                  <a:schemeClr val="tx1"/>
                </a:solidFill>
                <a:latin typeface="David" panose="020E0502060401010101" pitchFamily="34" charset="-79"/>
                <a:cs typeface="David" panose="020E0502060401010101" pitchFamily="34" charset="-79"/>
              </a:rPr>
              <a:t>שבת שלום</a:t>
            </a:r>
          </a:p>
          <a:p>
            <a:pPr algn="l"/>
            <a:r>
              <a:rPr lang="en-US" sz="4000" dirty="0">
                <a:solidFill>
                  <a:schemeClr val="tx1"/>
                </a:solidFill>
                <a:latin typeface="Arial Rounded MT Bold" panose="020F0704030504030204" pitchFamily="34" charset="0"/>
              </a:rPr>
              <a:t>Our lives are on the move, especially today. There are always places to go and things to do.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knew that we would need to stop and to sit, on a weekly basis. Not for His sake but for ours!</a:t>
            </a:r>
          </a:p>
        </p:txBody>
      </p:sp>
    </p:spTree>
    <p:extLst>
      <p:ext uri="{BB962C8B-B14F-4D97-AF65-F5344CB8AC3E}">
        <p14:creationId xmlns:p14="http://schemas.microsoft.com/office/powerpoint/2010/main" val="3423720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203E9-029D-6828-D30F-7A39F1D185B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2100209-9353-4AA5-9859-816FC825BD95}"/>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5" name="Picture 4">
            <a:extLst>
              <a:ext uri="{FF2B5EF4-FFF2-40B4-BE49-F238E27FC236}">
                <a16:creationId xmlns:a16="http://schemas.microsoft.com/office/drawing/2014/main" id="{DA945E64-D87C-55C0-2B5A-98FCF5F042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9988759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D2827-EAEC-DFD3-D70F-BC2122E2B1B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08D24C2-7D2B-441C-7335-1E9254F5F7C7}"/>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Do we trust that God is able to do for us in 6 days what would take us 7 days to complete? Do we trust Him enough to help us prioritize our lives and live the best life He designed for us?</a:t>
            </a:r>
          </a:p>
        </p:txBody>
      </p:sp>
    </p:spTree>
    <p:extLst>
      <p:ext uri="{BB962C8B-B14F-4D97-AF65-F5344CB8AC3E}">
        <p14:creationId xmlns:p14="http://schemas.microsoft.com/office/powerpoint/2010/main" val="42527396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EE813-9D15-A0F4-5757-33D4EF64610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B46B374-864C-1051-4DE7-A0C1E85B03A4}"/>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What if one day a week, we focused on not just a day of rest but a day of getting our wholeness restored? What if weekly we could completely refill our life tank in our bodies, hearts and minds? That is what true shalom does, if we allow it. </a:t>
            </a:r>
          </a:p>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11719839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71E62-1104-D718-C359-3E9724B22EE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9A7AC25-0403-F2DE-4057-FE2F43BD2842}"/>
              </a:ext>
            </a:extLst>
          </p:cNvPr>
          <p:cNvSpPr>
            <a:spLocks noGrp="1"/>
          </p:cNvSpPr>
          <p:nvPr>
            <p:ph type="subTitle" idx="1"/>
          </p:nvPr>
        </p:nvSpPr>
        <p:spPr>
          <a:xfrm>
            <a:off x="2286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a:p>
            <a:pPr algn="l"/>
            <a:endParaRPr lang="en-US" sz="4000" dirty="0">
              <a:solidFill>
                <a:schemeClr val="tx1"/>
              </a:solidFill>
              <a:latin typeface="Arial Rounded MT Bold" panose="020F0704030504030204" pitchFamily="34" charset="0"/>
            </a:endParaRPr>
          </a:p>
          <a:p>
            <a:pPr algn="l"/>
            <a:endParaRPr lang="en-US" sz="4000" dirty="0">
              <a:solidFill>
                <a:schemeClr val="tx1"/>
              </a:solidFill>
              <a:latin typeface="Arial Rounded MT Bold" panose="020F0704030504030204" pitchFamily="34" charset="0"/>
            </a:endParaRPr>
          </a:p>
          <a:p>
            <a:pPr algn="l"/>
            <a:endParaRPr lang="en-US" sz="4000" dirty="0">
              <a:solidFill>
                <a:schemeClr val="tx1"/>
              </a:solidFill>
              <a:latin typeface="Arial Rounded MT Bold" panose="020F0704030504030204" pitchFamily="34" charset="0"/>
            </a:endParaRPr>
          </a:p>
          <a:p>
            <a:pPr algn="l"/>
            <a:endParaRPr lang="en-US" sz="4000" dirty="0">
              <a:solidFill>
                <a:schemeClr val="tx1"/>
              </a:solidFill>
              <a:latin typeface="Arial Rounded MT Bold" panose="020F0704030504030204" pitchFamily="34" charset="0"/>
            </a:endParaRPr>
          </a:p>
          <a:p>
            <a:pPr algn="l"/>
            <a:r>
              <a:rPr lang="en-US" sz="4000" dirty="0">
                <a:solidFill>
                  <a:schemeClr val="tx1"/>
                </a:solidFill>
                <a:latin typeface="Arial Rounded MT Bold" panose="020F0704030504030204" pitchFamily="34" charset="0"/>
              </a:rPr>
              <a:t>An island in time.</a:t>
            </a:r>
          </a:p>
        </p:txBody>
      </p:sp>
      <p:pic>
        <p:nvPicPr>
          <p:cNvPr id="1026" name="Picture 2">
            <a:extLst>
              <a:ext uri="{FF2B5EF4-FFF2-40B4-BE49-F238E27FC236}">
                <a16:creationId xmlns:a16="http://schemas.microsoft.com/office/drawing/2014/main" id="{827B597B-86D3-E5FA-9D0E-621DEEE543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9813"/>
            <a:ext cx="9143999" cy="2990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8427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FE905-7B0B-5409-0914-309BA164925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3777A0C-6F9D-7152-8CC7-5B5456BD0E60}"/>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dirty="0">
                <a:solidFill>
                  <a:schemeClr val="tx1"/>
                </a:solidFill>
                <a:latin typeface="Arial Rounded MT Bold" panose="020F0704030504030204" pitchFamily="34" charset="0"/>
              </a:rPr>
              <a:t>When our peace is full and overflowing, we are able to trust Him to restore what may have been lost last week. We can confidently move forward in hope that we will have all that we need in the week ahead. This is what Shabbat is for. Shabbat is for Shalom. Shabbat Shalom.</a:t>
            </a:r>
          </a:p>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34934983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9D57A-6C09-680F-814E-00389291E34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12892A0-6DC2-B6E7-FD68-54FA9816E6CC}"/>
              </a:ext>
            </a:extLst>
          </p:cNvPr>
          <p:cNvSpPr>
            <a:spLocks noGrp="1"/>
          </p:cNvSpPr>
          <p:nvPr>
            <p:ph type="subTitle" idx="1"/>
          </p:nvPr>
        </p:nvSpPr>
        <p:spPr>
          <a:xfrm>
            <a:off x="228600" y="209550"/>
            <a:ext cx="8610600" cy="4800600"/>
          </a:xfrm>
        </p:spPr>
        <p:txBody>
          <a:bodyPr anchor="t">
            <a:normAutofit fontScale="92500"/>
          </a:bodyPr>
          <a:lstStyle/>
          <a:p>
            <a:pPr algn="l"/>
            <a:r>
              <a:rPr lang="en-US" sz="4000" dirty="0">
                <a:solidFill>
                  <a:schemeClr val="tx1"/>
                </a:solidFill>
                <a:latin typeface="Arial Rounded MT Bold" panose="020F0704030504030204" pitchFamily="34" charset="0"/>
              </a:rPr>
              <a:t>Every Friday evening in Israel and Jewish communities around the world, you’ll hear the joyful Shabbat Shalom! Again, this is more than a greeting. Its intent is a hope to encourage others to enter the weekly time of restoration and of “making things whole” that was appointed by God.</a:t>
            </a:r>
          </a:p>
        </p:txBody>
      </p:sp>
    </p:spTree>
    <p:extLst>
      <p:ext uri="{BB962C8B-B14F-4D97-AF65-F5344CB8AC3E}">
        <p14:creationId xmlns:p14="http://schemas.microsoft.com/office/powerpoint/2010/main" val="8717046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A1368-532A-315B-0BE4-AF62509FB09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C35724E-3C50-C62D-9892-4CACE31E181A}"/>
              </a:ext>
            </a:extLst>
          </p:cNvPr>
          <p:cNvSpPr>
            <a:spLocks noGrp="1"/>
          </p:cNvSpPr>
          <p:nvPr>
            <p:ph type="subTitle" idx="1"/>
          </p:nvPr>
        </p:nvSpPr>
        <p:spPr>
          <a:xfrm>
            <a:off x="228600" y="209550"/>
            <a:ext cx="8610600" cy="4800600"/>
          </a:xfrm>
        </p:spPr>
        <p:txBody>
          <a:bodyPr anchor="t">
            <a:normAutofit/>
          </a:bodyPr>
          <a:lstStyle/>
          <a:p>
            <a:pPr algn="ctr"/>
            <a:endParaRPr lang="en-US" sz="4000" dirty="0">
              <a:solidFill>
                <a:schemeClr val="tx1"/>
              </a:solidFill>
              <a:latin typeface="Arial Rounded MT Bold" panose="020F0704030504030204" pitchFamily="34" charset="0"/>
            </a:endParaRPr>
          </a:p>
          <a:p>
            <a:pPr algn="ctr"/>
            <a:endParaRPr lang="en-US" sz="4000" dirty="0">
              <a:solidFill>
                <a:schemeClr val="tx1"/>
              </a:solidFill>
              <a:latin typeface="Arial Rounded MT Bold" panose="020F0704030504030204" pitchFamily="34" charset="0"/>
            </a:endParaRPr>
          </a:p>
          <a:p>
            <a:pPr algn="ctr"/>
            <a:r>
              <a:rPr lang="en-US" sz="4000" dirty="0" err="1">
                <a:solidFill>
                  <a:schemeClr val="tx1"/>
                </a:solidFill>
                <a:latin typeface="Arial Rounded MT Bold" panose="020F0704030504030204" pitchFamily="34" charset="0"/>
              </a:rPr>
              <a:t>Aharonic</a:t>
            </a:r>
            <a:r>
              <a:rPr lang="en-US" sz="4000" dirty="0">
                <a:solidFill>
                  <a:schemeClr val="tx1"/>
                </a:solidFill>
                <a:latin typeface="Arial Rounded MT Bold" panose="020F0704030504030204" pitchFamily="34" charset="0"/>
              </a:rPr>
              <a:t> blessing</a:t>
            </a:r>
          </a:p>
        </p:txBody>
      </p:sp>
    </p:spTree>
    <p:extLst>
      <p:ext uri="{BB962C8B-B14F-4D97-AF65-F5344CB8AC3E}">
        <p14:creationId xmlns:p14="http://schemas.microsoft.com/office/powerpoint/2010/main" val="13267316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D07F0-95CF-BF86-B633-901A29AD1B4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EC04971-F1BB-505F-B59B-99BE6DEF967E}"/>
              </a:ext>
            </a:extLst>
          </p:cNvPr>
          <p:cNvSpPr>
            <a:spLocks noGrp="1"/>
          </p:cNvSpPr>
          <p:nvPr>
            <p:ph type="subTitle" idx="1"/>
          </p:nvPr>
        </p:nvSpPr>
        <p:spPr>
          <a:xfrm>
            <a:off x="228600" y="209550"/>
            <a:ext cx="8610600" cy="4800600"/>
          </a:xfrm>
        </p:spPr>
        <p:txBody>
          <a:bodyPr anchor="t">
            <a:normAutofit fontScale="92500"/>
          </a:bodyPr>
          <a:lstStyle/>
          <a:p>
            <a:pPr algn="l"/>
            <a:r>
              <a:rPr lang="en-US" sz="4000" baseline="30000" dirty="0" err="1">
                <a:solidFill>
                  <a:schemeClr val="tx1"/>
                </a:solidFill>
                <a:latin typeface="Arial Rounded MT Bold" panose="020F0704030504030204" pitchFamily="34" charset="0"/>
              </a:rPr>
              <a:t>BaMidbar</a:t>
            </a:r>
            <a:r>
              <a:rPr lang="en-US" sz="4000" baseline="30000" dirty="0">
                <a:solidFill>
                  <a:schemeClr val="tx1"/>
                </a:solidFill>
                <a:latin typeface="Arial Rounded MT Bold" panose="020F0704030504030204" pitchFamily="34" charset="0"/>
              </a:rPr>
              <a:t> / Nu 6.23-27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said to Moshe, “Speak to Aharon and his sons, and tell them that this is how you are to bless the people of Isra’el: you are to say to them, </a:t>
            </a:r>
            <a:r>
              <a:rPr lang="he-IL" sz="4800" b="1" dirty="0">
                <a:solidFill>
                  <a:schemeClr val="tx1"/>
                </a:solidFill>
                <a:latin typeface="David" panose="020E0502060401010101" pitchFamily="34" charset="-79"/>
                <a:cs typeface="David" panose="020E0502060401010101" pitchFamily="34" charset="-79"/>
              </a:rPr>
              <a:t>יְבָרֶכְךָ יְיָ, וְיִשְׁמְרֶךָ</a:t>
            </a:r>
            <a:endParaRPr lang="he-IL" sz="4000" dirty="0">
              <a:solidFill>
                <a:schemeClr val="tx1"/>
              </a:solidFill>
              <a:latin typeface="Arial Rounded MT Bold" panose="020F0704030504030204" pitchFamily="34" charset="0"/>
            </a:endParaRPr>
          </a:p>
          <a:p>
            <a:pPr algn="l"/>
            <a:r>
              <a:rPr lang="en-US" sz="4000" dirty="0" err="1">
                <a:solidFill>
                  <a:schemeClr val="tx1"/>
                </a:solidFill>
                <a:latin typeface="Arial Rounded MT Bold" panose="020F0704030504030204" pitchFamily="34" charset="0"/>
              </a:rPr>
              <a:t>Y’varekh’kha</a:t>
            </a:r>
            <a:r>
              <a:rPr lang="en-US" sz="4000" dirty="0">
                <a:solidFill>
                  <a:schemeClr val="tx1"/>
                </a:solidFill>
                <a:latin typeface="Arial Rounded MT Bold" panose="020F0704030504030204" pitchFamily="34" charset="0"/>
              </a:rPr>
              <a:t>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a:t>
            </a:r>
            <a:r>
              <a:rPr lang="en-US" sz="4000" dirty="0" err="1">
                <a:solidFill>
                  <a:schemeClr val="tx1"/>
                </a:solidFill>
                <a:latin typeface="Arial Rounded MT Bold" panose="020F0704030504030204" pitchFamily="34" charset="0"/>
              </a:rPr>
              <a:t>v’yishmerekha</a:t>
            </a:r>
            <a:r>
              <a:rPr lang="en-US" sz="4000" dirty="0">
                <a:solidFill>
                  <a:schemeClr val="tx1"/>
                </a:solidFill>
                <a:latin typeface="Arial Rounded MT Bold" panose="020F0704030504030204" pitchFamily="34" charset="0"/>
              </a:rPr>
              <a:t>.</a:t>
            </a:r>
          </a:p>
          <a:p>
            <a:pPr algn="l"/>
            <a:r>
              <a:rPr lang="en-US" sz="4000" dirty="0">
                <a:solidFill>
                  <a:schemeClr val="tx1"/>
                </a:solidFill>
                <a:latin typeface="Arial Rounded MT Bold" panose="020F0704030504030204" pitchFamily="34" charset="0"/>
              </a:rPr>
              <a:t>[May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bless you and keep you.]</a:t>
            </a:r>
          </a:p>
        </p:txBody>
      </p:sp>
    </p:spTree>
    <p:extLst>
      <p:ext uri="{BB962C8B-B14F-4D97-AF65-F5344CB8AC3E}">
        <p14:creationId xmlns:p14="http://schemas.microsoft.com/office/powerpoint/2010/main" val="17234167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5BEEF-191D-637D-109F-D652FDB41A3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81622B9-A8D1-FD0A-718A-531C0F42FC53}"/>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err="1">
                <a:solidFill>
                  <a:schemeClr val="tx1"/>
                </a:solidFill>
                <a:latin typeface="Arial Rounded MT Bold" panose="020F0704030504030204" pitchFamily="34" charset="0"/>
              </a:rPr>
              <a:t>BaMidbar</a:t>
            </a:r>
            <a:r>
              <a:rPr lang="en-US" sz="4000" baseline="30000" dirty="0">
                <a:solidFill>
                  <a:schemeClr val="tx1"/>
                </a:solidFill>
                <a:latin typeface="Arial Rounded MT Bold" panose="020F0704030504030204" pitchFamily="34" charset="0"/>
              </a:rPr>
              <a:t> / Nu 6.23-27</a:t>
            </a:r>
            <a:endParaRPr lang="he-IL" sz="4000" baseline="30000" dirty="0">
              <a:solidFill>
                <a:schemeClr val="tx1"/>
              </a:solidFill>
              <a:latin typeface="Arial Rounded MT Bold" panose="020F0704030504030204" pitchFamily="34" charset="0"/>
            </a:endParaRPr>
          </a:p>
          <a:p>
            <a:pPr algn="l"/>
            <a:r>
              <a:rPr lang="he-IL" dirty="0"/>
              <a:t> </a:t>
            </a:r>
            <a:r>
              <a:rPr lang="he-IL" sz="4100" b="1" dirty="0">
                <a:solidFill>
                  <a:schemeClr val="tx1"/>
                </a:solidFill>
                <a:latin typeface="David" panose="020E0502060401010101" pitchFamily="34" charset="-79"/>
                <a:cs typeface="David" panose="020E0502060401010101" pitchFamily="34" charset="-79"/>
              </a:rPr>
              <a:t>יָאֵר </a:t>
            </a:r>
            <a:r>
              <a:rPr lang="he-IL" sz="4000" b="1" dirty="0">
                <a:solidFill>
                  <a:schemeClr val="tx1"/>
                </a:solidFill>
                <a:latin typeface="David" panose="020E0502060401010101" pitchFamily="34" charset="-79"/>
                <a:cs typeface="David" panose="020E0502060401010101" pitchFamily="34" charset="-79"/>
              </a:rPr>
              <a:t>יְיָ</a:t>
            </a:r>
            <a:r>
              <a:rPr lang="he-IL" sz="4100" b="1" dirty="0">
                <a:solidFill>
                  <a:schemeClr val="tx1"/>
                </a:solidFill>
                <a:latin typeface="David" panose="020E0502060401010101" pitchFamily="34" charset="-79"/>
                <a:cs typeface="David" panose="020E0502060401010101" pitchFamily="34" charset="-79"/>
              </a:rPr>
              <a:t> פָּנָיו אֵלֶיךָ, וִיחֻנֶּךָּ</a:t>
            </a:r>
            <a:r>
              <a:rPr lang="he-IL" dirty="0"/>
              <a:t>. </a:t>
            </a:r>
            <a:r>
              <a:rPr lang="en-US" sz="4000" dirty="0" err="1">
                <a:solidFill>
                  <a:schemeClr val="tx1"/>
                </a:solidFill>
                <a:latin typeface="Arial Rounded MT Bold" panose="020F0704030504030204" pitchFamily="34" charset="0"/>
              </a:rPr>
              <a:t>Ya’er</a:t>
            </a:r>
            <a:r>
              <a:rPr lang="en-US" sz="4000" dirty="0">
                <a:solidFill>
                  <a:schemeClr val="tx1"/>
                </a:solidFill>
                <a:latin typeface="Arial Rounded MT Bold" panose="020F0704030504030204" pitchFamily="34" charset="0"/>
              </a:rPr>
              <a:t>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a:t>
            </a:r>
            <a:r>
              <a:rPr lang="en-US" sz="4000" dirty="0" err="1">
                <a:solidFill>
                  <a:schemeClr val="tx1"/>
                </a:solidFill>
                <a:latin typeface="Arial Rounded MT Bold" panose="020F0704030504030204" pitchFamily="34" charset="0"/>
              </a:rPr>
              <a:t>panav</a:t>
            </a:r>
            <a:r>
              <a:rPr lang="en-US" sz="4000" dirty="0">
                <a:solidFill>
                  <a:schemeClr val="tx1"/>
                </a:solidFill>
                <a:latin typeface="Arial Rounded MT Bold" panose="020F0704030504030204" pitchFamily="34" charset="0"/>
              </a:rPr>
              <a:t> </a:t>
            </a:r>
            <a:r>
              <a:rPr lang="en-US" sz="4000" dirty="0" err="1">
                <a:solidFill>
                  <a:schemeClr val="tx1"/>
                </a:solidFill>
                <a:latin typeface="Arial Rounded MT Bold" panose="020F0704030504030204" pitchFamily="34" charset="0"/>
              </a:rPr>
              <a:t>eleikha</a:t>
            </a:r>
            <a:r>
              <a:rPr lang="en-US" sz="4000" dirty="0">
                <a:solidFill>
                  <a:schemeClr val="tx1"/>
                </a:solidFill>
                <a:latin typeface="Arial Rounded MT Bold" panose="020F0704030504030204" pitchFamily="34" charset="0"/>
              </a:rPr>
              <a:t> </a:t>
            </a:r>
            <a:r>
              <a:rPr lang="en-US" sz="4000" dirty="0" err="1">
                <a:solidFill>
                  <a:schemeClr val="tx1"/>
                </a:solidFill>
                <a:latin typeface="Arial Rounded MT Bold" panose="020F0704030504030204" pitchFamily="34" charset="0"/>
              </a:rPr>
              <a:t>vikhunekka</a:t>
            </a:r>
            <a:r>
              <a:rPr lang="en-US" sz="4000" dirty="0">
                <a:solidFill>
                  <a:schemeClr val="tx1"/>
                </a:solidFill>
                <a:latin typeface="Arial Rounded MT Bold" panose="020F0704030504030204" pitchFamily="34" charset="0"/>
              </a:rPr>
              <a:t>.</a:t>
            </a:r>
          </a:p>
          <a:p>
            <a:pPr algn="l"/>
            <a:r>
              <a:rPr lang="en-US" sz="4000" dirty="0">
                <a:solidFill>
                  <a:schemeClr val="tx1"/>
                </a:solidFill>
                <a:latin typeface="Arial Rounded MT Bold" panose="020F0704030504030204" pitchFamily="34" charset="0"/>
              </a:rPr>
              <a:t>[May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make his face shine on you and show you his favor.]</a:t>
            </a:r>
          </a:p>
        </p:txBody>
      </p:sp>
    </p:spTree>
    <p:extLst>
      <p:ext uri="{BB962C8B-B14F-4D97-AF65-F5344CB8AC3E}">
        <p14:creationId xmlns:p14="http://schemas.microsoft.com/office/powerpoint/2010/main" val="39033386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CCB2E-AA02-4FB6-25E5-8DE9943F587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7E039E5-BC73-A3B6-3DF6-B0B4DBF5E54F}"/>
              </a:ext>
            </a:extLst>
          </p:cNvPr>
          <p:cNvSpPr>
            <a:spLocks noGrp="1"/>
          </p:cNvSpPr>
          <p:nvPr>
            <p:ph type="subTitle" idx="1"/>
          </p:nvPr>
        </p:nvSpPr>
        <p:spPr>
          <a:xfrm>
            <a:off x="228600" y="209550"/>
            <a:ext cx="8610600" cy="4800600"/>
          </a:xfrm>
        </p:spPr>
        <p:txBody>
          <a:bodyPr anchor="t">
            <a:normAutofit fontScale="92500" lnSpcReduction="20000"/>
          </a:bodyPr>
          <a:lstStyle/>
          <a:p>
            <a:pPr algn="r" rtl="1"/>
            <a:r>
              <a:rPr lang="he-IL" sz="2200" dirty="0"/>
              <a:t> </a:t>
            </a:r>
            <a:r>
              <a:rPr lang="he-IL" sz="4800" b="1" dirty="0">
                <a:solidFill>
                  <a:schemeClr val="tx1"/>
                </a:solidFill>
                <a:latin typeface="David" panose="020E0502060401010101" pitchFamily="34" charset="-79"/>
                <a:cs typeface="David" panose="020E0502060401010101" pitchFamily="34" charset="-79"/>
              </a:rPr>
              <a:t>יִשָּׂא יְיָ פָּנָיו אֵלֶיךָ, וְיָשֵׂם לְךָ שָׁלוֹם</a:t>
            </a:r>
            <a:r>
              <a:rPr lang="he-IL" sz="3000" dirty="0"/>
              <a:t>.  </a:t>
            </a:r>
            <a:endParaRPr lang="he-IL" dirty="0"/>
          </a:p>
          <a:p>
            <a:pPr algn="l"/>
            <a:r>
              <a:rPr lang="en-US" sz="4000" dirty="0" err="1">
                <a:solidFill>
                  <a:schemeClr val="tx1"/>
                </a:solidFill>
                <a:latin typeface="Arial Rounded MT Bold" panose="020F0704030504030204" pitchFamily="34" charset="0"/>
              </a:rPr>
              <a:t>Yissa</a:t>
            </a:r>
            <a:r>
              <a:rPr lang="en-US" sz="4000" dirty="0">
                <a:solidFill>
                  <a:schemeClr val="tx1"/>
                </a:solidFill>
                <a:latin typeface="Arial Rounded MT Bold" panose="020F0704030504030204" pitchFamily="34" charset="0"/>
              </a:rPr>
              <a:t>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a:t>
            </a:r>
            <a:r>
              <a:rPr lang="en-US" sz="4000" dirty="0" err="1">
                <a:solidFill>
                  <a:schemeClr val="tx1"/>
                </a:solidFill>
                <a:latin typeface="Arial Rounded MT Bold" panose="020F0704030504030204" pitchFamily="34" charset="0"/>
              </a:rPr>
              <a:t>panav</a:t>
            </a:r>
            <a:r>
              <a:rPr lang="en-US" sz="4000" dirty="0">
                <a:solidFill>
                  <a:schemeClr val="tx1"/>
                </a:solidFill>
                <a:latin typeface="Arial Rounded MT Bold" panose="020F0704030504030204" pitchFamily="34" charset="0"/>
              </a:rPr>
              <a:t> </a:t>
            </a:r>
            <a:r>
              <a:rPr lang="en-US" sz="4000" dirty="0" err="1">
                <a:solidFill>
                  <a:schemeClr val="tx1"/>
                </a:solidFill>
                <a:latin typeface="Arial Rounded MT Bold" panose="020F0704030504030204" pitchFamily="34" charset="0"/>
              </a:rPr>
              <a:t>eleikha</a:t>
            </a:r>
            <a:r>
              <a:rPr lang="en-US" sz="4000" dirty="0">
                <a:solidFill>
                  <a:schemeClr val="tx1"/>
                </a:solidFill>
                <a:latin typeface="Arial Rounded MT Bold" panose="020F0704030504030204" pitchFamily="34" charset="0"/>
              </a:rPr>
              <a:t> </a:t>
            </a:r>
            <a:r>
              <a:rPr lang="en-US" sz="4000" dirty="0" err="1">
                <a:solidFill>
                  <a:schemeClr val="tx1"/>
                </a:solidFill>
                <a:latin typeface="Arial Rounded MT Bold" panose="020F0704030504030204" pitchFamily="34" charset="0"/>
              </a:rPr>
              <a:t>v’yasem</a:t>
            </a:r>
            <a:r>
              <a:rPr lang="en-US" sz="4000" dirty="0">
                <a:solidFill>
                  <a:schemeClr val="tx1"/>
                </a:solidFill>
                <a:latin typeface="Arial Rounded MT Bold" panose="020F0704030504030204" pitchFamily="34" charset="0"/>
              </a:rPr>
              <a:t> </a:t>
            </a:r>
            <a:r>
              <a:rPr lang="en-US" sz="4000" dirty="0" err="1">
                <a:solidFill>
                  <a:schemeClr val="tx1"/>
                </a:solidFill>
                <a:latin typeface="Arial Rounded MT Bold" panose="020F0704030504030204" pitchFamily="34" charset="0"/>
              </a:rPr>
              <a:t>l’kha</a:t>
            </a:r>
            <a:r>
              <a:rPr lang="en-US" sz="4000" dirty="0">
                <a:solidFill>
                  <a:schemeClr val="tx1"/>
                </a:solidFill>
                <a:latin typeface="Arial Rounded MT Bold" panose="020F0704030504030204" pitchFamily="34" charset="0"/>
              </a:rPr>
              <a:t> </a:t>
            </a:r>
            <a:r>
              <a:rPr lang="en-US" sz="4000" dirty="0">
                <a:solidFill>
                  <a:srgbClr val="FFFF00"/>
                </a:solidFill>
                <a:latin typeface="Arial Rounded MT Bold" panose="020F0704030504030204" pitchFamily="34" charset="0"/>
              </a:rPr>
              <a:t>shalom</a:t>
            </a:r>
            <a:r>
              <a:rPr lang="en-US" sz="4000" dirty="0">
                <a:solidFill>
                  <a:schemeClr val="tx1"/>
                </a:solidFill>
                <a:latin typeface="Arial Rounded MT Bold" panose="020F0704030504030204" pitchFamily="34" charset="0"/>
              </a:rPr>
              <a:t>.</a:t>
            </a:r>
          </a:p>
          <a:p>
            <a:pPr algn="l"/>
            <a:r>
              <a:rPr lang="en-US" sz="4000" dirty="0">
                <a:solidFill>
                  <a:schemeClr val="tx1"/>
                </a:solidFill>
                <a:latin typeface="Arial Rounded MT Bold" panose="020F0704030504030204" pitchFamily="34" charset="0"/>
              </a:rPr>
              <a:t>[May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lift up his face toward you and give you peace. [</a:t>
            </a:r>
            <a:r>
              <a:rPr lang="he-IL" sz="4400" b="1" dirty="0">
                <a:solidFill>
                  <a:schemeClr val="tx1"/>
                </a:solidFill>
                <a:latin typeface="David" panose="020E0502060401010101" pitchFamily="34" charset="-79"/>
                <a:cs typeface="David" panose="020E0502060401010101" pitchFamily="34" charset="-79"/>
              </a:rPr>
              <a:t>שָׁלוֹם</a:t>
            </a:r>
            <a:r>
              <a:rPr lang="en-US" sz="4000" b="1" dirty="0">
                <a:solidFill>
                  <a:schemeClr val="tx1"/>
                </a:solidFill>
                <a:latin typeface="David" panose="020E0502060401010101" pitchFamily="34" charset="-79"/>
                <a:cs typeface="David" panose="020E0502060401010101" pitchFamily="34" charset="-79"/>
              </a:rPr>
              <a:t> </a:t>
            </a:r>
            <a:r>
              <a:rPr lang="en-US" sz="4000" dirty="0">
                <a:solidFill>
                  <a:srgbClr val="FFFF00"/>
                </a:solidFill>
                <a:latin typeface="Arial Rounded MT Bold" panose="020F0704030504030204" pitchFamily="34" charset="0"/>
              </a:rPr>
              <a:t>shalom</a:t>
            </a:r>
            <a:r>
              <a:rPr lang="en-US" sz="4000" dirty="0">
                <a:solidFill>
                  <a:schemeClr val="tx1"/>
                </a:solidFill>
                <a:latin typeface="Arial Rounded MT Bold" panose="020F0704030504030204" pitchFamily="34" charset="0"/>
                <a:cs typeface="David" panose="020E0502060401010101" pitchFamily="34" charset="-79"/>
              </a:rPr>
              <a:t>] </a:t>
            </a:r>
            <a:r>
              <a:rPr lang="en-US" sz="4000" dirty="0">
                <a:solidFill>
                  <a:schemeClr val="tx1"/>
                </a:solidFill>
                <a:latin typeface="Arial Rounded MT Bold" panose="020F0704030504030204" pitchFamily="34" charset="0"/>
              </a:rPr>
              <a:t>]’</a:t>
            </a:r>
          </a:p>
          <a:p>
            <a:pPr algn="l"/>
            <a:endParaRPr lang="en-US" sz="1400" dirty="0">
              <a:solidFill>
                <a:schemeClr val="tx1"/>
              </a:solidFill>
              <a:latin typeface="Arial Rounded MT Bold" panose="020F0704030504030204" pitchFamily="34" charset="0"/>
            </a:endParaRPr>
          </a:p>
          <a:p>
            <a:pPr algn="l"/>
            <a:r>
              <a:rPr lang="en-US" sz="4000" dirty="0">
                <a:solidFill>
                  <a:schemeClr val="tx1"/>
                </a:solidFill>
                <a:latin typeface="Arial Rounded MT Bold" panose="020F0704030504030204" pitchFamily="34" charset="0"/>
              </a:rPr>
              <a:t>“In this way they are to put my name on the people of Isra’el, so that I will bless them.”</a:t>
            </a:r>
          </a:p>
        </p:txBody>
      </p:sp>
    </p:spTree>
    <p:extLst>
      <p:ext uri="{BB962C8B-B14F-4D97-AF65-F5344CB8AC3E}">
        <p14:creationId xmlns:p14="http://schemas.microsoft.com/office/powerpoint/2010/main" val="17315494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272C2-9A14-C920-3C39-79402984A18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2423B85-836D-370E-C577-31642FB65135}"/>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7D1554B0-D53B-CB19-126B-7FBAF89D65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2680665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2A510-3A48-36A5-E890-61D9956F479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062516D-86DE-4FB4-B618-B754F826794C}"/>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5" name="Picture 4">
            <a:extLst>
              <a:ext uri="{FF2B5EF4-FFF2-40B4-BE49-F238E27FC236}">
                <a16:creationId xmlns:a16="http://schemas.microsoft.com/office/drawing/2014/main" id="{D5F4A979-B2A0-0C21-457A-2DA7FE595050}"/>
              </a:ext>
            </a:extLst>
          </p:cNvPr>
          <p:cNvPicPr>
            <a:picLocks noChangeAspect="1"/>
          </p:cNvPicPr>
          <p:nvPr/>
        </p:nvPicPr>
        <p:blipFill>
          <a:blip r:embed="rId3"/>
          <a:stretch>
            <a:fillRect/>
          </a:stretch>
        </p:blipFill>
        <p:spPr>
          <a:xfrm>
            <a:off x="411119" y="30260"/>
            <a:ext cx="8321761" cy="5082980"/>
          </a:xfrm>
          <a:prstGeom prst="rect">
            <a:avLst/>
          </a:prstGeom>
        </p:spPr>
      </p:pic>
    </p:spTree>
    <p:extLst>
      <p:ext uri="{BB962C8B-B14F-4D97-AF65-F5344CB8AC3E}">
        <p14:creationId xmlns:p14="http://schemas.microsoft.com/office/powerpoint/2010/main" val="8450861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B85A7-E79D-4085-E865-B0F38C0FBD3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50762ED-27BF-928D-35CD-15E6705036DE}"/>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0DA6C3EF-BE99-2F42-ED54-713ED77ACB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777F8673-714F-F8B7-6729-9687177D3D2F}"/>
              </a:ext>
            </a:extLst>
          </p:cNvPr>
          <p:cNvSpPr txBox="1"/>
          <p:nvPr/>
        </p:nvSpPr>
        <p:spPr>
          <a:xfrm>
            <a:off x="457200" y="153329"/>
            <a:ext cx="7621895" cy="5016758"/>
          </a:xfrm>
          <a:prstGeom prst="rect">
            <a:avLst/>
          </a:prstGeom>
          <a:noFill/>
        </p:spPr>
        <p:txBody>
          <a:bodyPr wrap="none" rtlCol="0">
            <a:spAutoFit/>
          </a:bodyPr>
          <a:lstStyle/>
          <a:p>
            <a:pPr algn="l"/>
            <a:r>
              <a:rPr lang="en-US" dirty="0">
                <a:solidFill>
                  <a:schemeClr val="tx1"/>
                </a:solidFill>
              </a:rPr>
              <a:t>Shalom</a:t>
            </a:r>
          </a:p>
          <a:p>
            <a:pPr marL="512763" indent="-512763" algn="l">
              <a:buFont typeface="+mj-lt"/>
              <a:buAutoNum type="arabicPeriod"/>
            </a:pPr>
            <a:r>
              <a:rPr lang="en-US" dirty="0">
                <a:solidFill>
                  <a:schemeClr val="tx1"/>
                </a:solidFill>
              </a:rPr>
              <a:t>Meaning of the word</a:t>
            </a:r>
          </a:p>
          <a:p>
            <a:pPr marL="512763" indent="-512763" algn="l">
              <a:buFont typeface="+mj-lt"/>
              <a:buAutoNum type="arabicPeriod"/>
            </a:pPr>
            <a:r>
              <a:rPr lang="en-US" dirty="0">
                <a:solidFill>
                  <a:schemeClr val="tx1"/>
                </a:solidFill>
              </a:rPr>
              <a:t>Use of the word in scripture</a:t>
            </a:r>
          </a:p>
          <a:p>
            <a:pPr marL="512763" indent="-512763" algn="l">
              <a:buFont typeface="+mj-lt"/>
              <a:buAutoNum type="arabicPeriod"/>
            </a:pPr>
            <a:r>
              <a:rPr lang="en-US" dirty="0">
                <a:solidFill>
                  <a:schemeClr val="tx1"/>
                </a:solidFill>
              </a:rPr>
              <a:t>As a greeting</a:t>
            </a:r>
          </a:p>
          <a:p>
            <a:pPr marL="512763" indent="-512763" algn="l">
              <a:buFont typeface="+mj-lt"/>
              <a:buAutoNum type="arabicPeriod"/>
            </a:pPr>
            <a:r>
              <a:rPr lang="en-US" dirty="0">
                <a:solidFill>
                  <a:schemeClr val="tx1"/>
                </a:solidFill>
              </a:rPr>
              <a:t>Shalom and Shabbat</a:t>
            </a:r>
          </a:p>
          <a:p>
            <a:pPr marL="512763" indent="-512763" algn="l">
              <a:buFont typeface="+mj-lt"/>
              <a:buAutoNum type="arabicPeriod"/>
            </a:pPr>
            <a:r>
              <a:rPr lang="en-US" u="sng" dirty="0">
                <a:solidFill>
                  <a:srgbClr val="FFFF66"/>
                </a:solidFill>
              </a:rPr>
              <a:t>Shalom and Yeshua</a:t>
            </a:r>
          </a:p>
          <a:p>
            <a:pPr marL="512763" indent="-512763" algn="l">
              <a:buFont typeface="+mj-lt"/>
              <a:buAutoNum type="arabicPeriod"/>
            </a:pPr>
            <a:r>
              <a:rPr lang="en-US" dirty="0">
                <a:solidFill>
                  <a:schemeClr val="tx1"/>
                </a:solidFill>
              </a:rPr>
              <a:t>Shalom and adversity</a:t>
            </a:r>
          </a:p>
          <a:p>
            <a:pPr marL="512763" indent="-512763" algn="l">
              <a:buFont typeface="+mj-lt"/>
              <a:buAutoNum type="arabicPeriod"/>
            </a:pPr>
            <a:r>
              <a:rPr lang="en-US" dirty="0">
                <a:solidFill>
                  <a:schemeClr val="tx1"/>
                </a:solidFill>
              </a:rPr>
              <a:t>Shalom and humility</a:t>
            </a:r>
          </a:p>
        </p:txBody>
      </p:sp>
    </p:spTree>
    <p:extLst>
      <p:ext uri="{BB962C8B-B14F-4D97-AF65-F5344CB8AC3E}">
        <p14:creationId xmlns:p14="http://schemas.microsoft.com/office/powerpoint/2010/main" val="11807284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0314D-DBB4-E11F-1577-E5D07A7B442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E54814A-CEE7-D2BE-D7AA-7DFDB2C0AB7F}"/>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 Yeshayahu/ Isaiah 9. 5-6 </a:t>
            </a:r>
            <a:r>
              <a:rPr lang="en-US" sz="4000" dirty="0">
                <a:solidFill>
                  <a:schemeClr val="tx1"/>
                </a:solidFill>
                <a:latin typeface="Arial Rounded MT Bold" panose="020F0704030504030204" pitchFamily="34" charset="0"/>
              </a:rPr>
              <a:t>For a child is born to </a:t>
            </a:r>
            <a:r>
              <a:rPr lang="en-US" sz="4000" dirty="0" err="1">
                <a:solidFill>
                  <a:schemeClr val="tx1"/>
                </a:solidFill>
                <a:latin typeface="Arial Rounded MT Bold" panose="020F0704030504030204" pitchFamily="34" charset="0"/>
              </a:rPr>
              <a:t>us,a</a:t>
            </a:r>
            <a:r>
              <a:rPr lang="en-US" sz="4000" dirty="0">
                <a:solidFill>
                  <a:schemeClr val="tx1"/>
                </a:solidFill>
                <a:latin typeface="Arial Rounded MT Bold" panose="020F0704030504030204" pitchFamily="34" charset="0"/>
              </a:rPr>
              <a:t> son is given to us; dominion will rest on his shoulders, and he will be given the name Pele-</a:t>
            </a:r>
            <a:r>
              <a:rPr lang="en-US" sz="4000" dirty="0" err="1">
                <a:solidFill>
                  <a:schemeClr val="tx1"/>
                </a:solidFill>
                <a:latin typeface="Arial Rounded MT Bold" panose="020F0704030504030204" pitchFamily="34" charset="0"/>
              </a:rPr>
              <a:t>Yo‘etz</a:t>
            </a:r>
            <a:r>
              <a:rPr lang="en-US" sz="4000" dirty="0">
                <a:solidFill>
                  <a:schemeClr val="tx1"/>
                </a:solidFill>
                <a:latin typeface="Arial Rounded MT Bold" panose="020F0704030504030204" pitchFamily="34" charset="0"/>
              </a:rPr>
              <a:t> El </a:t>
            </a:r>
            <a:r>
              <a:rPr lang="en-US" sz="4000" dirty="0" err="1">
                <a:solidFill>
                  <a:schemeClr val="tx1"/>
                </a:solidFill>
                <a:latin typeface="Arial Rounded MT Bold" panose="020F0704030504030204" pitchFamily="34" charset="0"/>
              </a:rPr>
              <a:t>Gibbor</a:t>
            </a:r>
            <a:r>
              <a:rPr lang="en-US" sz="4000" dirty="0">
                <a:solidFill>
                  <a:schemeClr val="tx1"/>
                </a:solidFill>
                <a:latin typeface="Arial Rounded MT Bold" panose="020F0704030504030204" pitchFamily="34" charset="0"/>
              </a:rPr>
              <a:t> Avi-‘Ad </a:t>
            </a:r>
            <a:r>
              <a:rPr lang="en-US" sz="4000" dirty="0">
                <a:solidFill>
                  <a:srgbClr val="FFFF66"/>
                </a:solidFill>
                <a:latin typeface="Arial Rounded MT Bold" panose="020F0704030504030204" pitchFamily="34" charset="0"/>
              </a:rPr>
              <a:t>Sar-Shalom</a:t>
            </a:r>
            <a:r>
              <a:rPr lang="en-US" sz="4000" dirty="0">
                <a:solidFill>
                  <a:schemeClr val="tx1"/>
                </a:solidFill>
                <a:latin typeface="Arial Rounded MT Bold" panose="020F0704030504030204" pitchFamily="34" charset="0"/>
              </a:rPr>
              <a:t> [Wonder of a Counselor, Mighty God, Father of Eternity, </a:t>
            </a:r>
            <a:r>
              <a:rPr lang="en-US" sz="4000" dirty="0">
                <a:solidFill>
                  <a:srgbClr val="FFFF66"/>
                </a:solidFill>
                <a:latin typeface="Arial Rounded MT Bold" panose="020F0704030504030204" pitchFamily="34" charset="0"/>
              </a:rPr>
              <a:t>Prince of Peace</a:t>
            </a:r>
            <a:r>
              <a:rPr lang="en-US" sz="4000" dirty="0">
                <a:solidFill>
                  <a:schemeClr val="tx1"/>
                </a:solidFill>
                <a:latin typeface="Arial Rounded MT Bold" panose="020F0704030504030204" pitchFamily="34" charset="0"/>
              </a:rPr>
              <a:t>], </a:t>
            </a:r>
          </a:p>
        </p:txBody>
      </p:sp>
    </p:spTree>
    <p:extLst>
      <p:ext uri="{BB962C8B-B14F-4D97-AF65-F5344CB8AC3E}">
        <p14:creationId xmlns:p14="http://schemas.microsoft.com/office/powerpoint/2010/main" val="14605858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83471-E6AE-D89B-4ED4-E6BFB625BF6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29F3F01-F52D-FEE9-1D31-CBE40E9F81DD}"/>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baseline="30000" dirty="0">
                <a:solidFill>
                  <a:schemeClr val="tx1"/>
                </a:solidFill>
                <a:latin typeface="Arial Rounded MT Bold" panose="020F0704030504030204" pitchFamily="34" charset="0"/>
              </a:rPr>
              <a:t> Yeshayahu/ Isaiah 9. 5-6 </a:t>
            </a:r>
            <a:r>
              <a:rPr lang="en-US" sz="4000" dirty="0">
                <a:solidFill>
                  <a:schemeClr val="tx1"/>
                </a:solidFill>
                <a:latin typeface="Arial Rounded MT Bold" panose="020F0704030504030204" pitchFamily="34" charset="0"/>
              </a:rPr>
              <a:t>in order to extend the dominion and perpetuate the </a:t>
            </a:r>
            <a:r>
              <a:rPr lang="en-US" sz="4000" dirty="0">
                <a:solidFill>
                  <a:srgbClr val="FFFF66"/>
                </a:solidFill>
                <a:latin typeface="Arial Rounded MT Bold" panose="020F0704030504030204" pitchFamily="34" charset="0"/>
              </a:rPr>
              <a:t>peace</a:t>
            </a:r>
            <a:r>
              <a:rPr lang="en-US" sz="4000" dirty="0">
                <a:solidFill>
                  <a:schemeClr val="tx1"/>
                </a:solidFill>
                <a:latin typeface="Arial Rounded MT Bold" panose="020F0704030504030204" pitchFamily="34" charset="0"/>
              </a:rPr>
              <a:t> of the throne and kingdom of David, to secure it and sustain it through justice and righteousness henceforth and forever. The zeal of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a:t>
            </a:r>
            <a:r>
              <a:rPr lang="en-US" sz="4000" dirty="0" err="1">
                <a:solidFill>
                  <a:schemeClr val="tx1"/>
                </a:solidFill>
                <a:latin typeface="Arial Rounded MT Bold" panose="020F0704030504030204" pitchFamily="34" charset="0"/>
              </a:rPr>
              <a:t>Tzva’ot</a:t>
            </a:r>
            <a:r>
              <a:rPr lang="en-US" sz="4000" dirty="0">
                <a:solidFill>
                  <a:schemeClr val="tx1"/>
                </a:solidFill>
                <a:latin typeface="Arial Rounded MT Bold" panose="020F0704030504030204" pitchFamily="34" charset="0"/>
              </a:rPr>
              <a:t> will accomplish this.</a:t>
            </a:r>
          </a:p>
        </p:txBody>
      </p:sp>
    </p:spTree>
    <p:extLst>
      <p:ext uri="{BB962C8B-B14F-4D97-AF65-F5344CB8AC3E}">
        <p14:creationId xmlns:p14="http://schemas.microsoft.com/office/powerpoint/2010/main" val="31182502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B2493-3EA5-B165-35EE-D4B1FA08E2D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F29BEBF-6616-BE20-9C23-517FAA34C1FE}"/>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Angels appeared to shepherds in Bethlehem, bringing good news of great joy which shall be to all people (Luke 2:10). </a:t>
            </a:r>
          </a:p>
          <a:p>
            <a:pPr algn="l"/>
            <a:r>
              <a:rPr lang="en-US" sz="4000" dirty="0">
                <a:solidFill>
                  <a:schemeClr val="tx1"/>
                </a:solidFill>
                <a:latin typeface="Arial Rounded MT Bold" panose="020F0704030504030204" pitchFamily="34" charset="0"/>
              </a:rPr>
              <a:t>After instructions on how to find the baby, </a:t>
            </a:r>
          </a:p>
        </p:txBody>
      </p:sp>
    </p:spTree>
    <p:extLst>
      <p:ext uri="{BB962C8B-B14F-4D97-AF65-F5344CB8AC3E}">
        <p14:creationId xmlns:p14="http://schemas.microsoft.com/office/powerpoint/2010/main" val="23307394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14D1C-AF59-7627-A887-E07341ACF05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3688437-9418-E210-CD2E-27B6DA8B4185}"/>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many more angels appeared proclaiming the following statement:</a:t>
            </a:r>
          </a:p>
          <a:p>
            <a:pPr algn="l"/>
            <a:r>
              <a:rPr lang="en-US" sz="4000" dirty="0">
                <a:solidFill>
                  <a:schemeClr val="tx1"/>
                </a:solidFill>
                <a:latin typeface="Arial Rounded MT Bold" panose="020F0704030504030204" pitchFamily="34" charset="0"/>
              </a:rPr>
              <a:t>Glory to God in the highest, and on earth peace [Shalom </a:t>
            </a:r>
            <a:r>
              <a:rPr lang="he-IL" sz="4400" b="1" dirty="0">
                <a:solidFill>
                  <a:schemeClr val="tx1"/>
                </a:solidFill>
                <a:latin typeface="David" panose="020E0502060401010101" pitchFamily="34" charset="-79"/>
                <a:cs typeface="David" panose="020E0502060401010101" pitchFamily="34" charset="-79"/>
              </a:rPr>
              <a:t>שלום</a:t>
            </a:r>
            <a:r>
              <a:rPr lang="en-US" sz="4000" dirty="0">
                <a:solidFill>
                  <a:schemeClr val="tx1"/>
                </a:solidFill>
                <a:latin typeface="Arial Rounded MT Bold" panose="020F0704030504030204" pitchFamily="34" charset="0"/>
              </a:rPr>
              <a:t>], good will toward men! (Luke 2:14)</a:t>
            </a:r>
          </a:p>
        </p:txBody>
      </p:sp>
    </p:spTree>
    <p:extLst>
      <p:ext uri="{BB962C8B-B14F-4D97-AF65-F5344CB8AC3E}">
        <p14:creationId xmlns:p14="http://schemas.microsoft.com/office/powerpoint/2010/main" val="35628069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90BC8-0D6D-4A66-A8D0-84371DCE3A1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A225996-194A-01D8-BBA3-B28A88A51B16}"/>
              </a:ext>
            </a:extLst>
          </p:cNvPr>
          <p:cNvSpPr>
            <a:spLocks noGrp="1"/>
          </p:cNvSpPr>
          <p:nvPr>
            <p:ph type="subTitle" idx="1"/>
          </p:nvPr>
        </p:nvSpPr>
        <p:spPr>
          <a:xfrm>
            <a:off x="228600" y="209550"/>
            <a:ext cx="8610600" cy="4800600"/>
          </a:xfrm>
        </p:spPr>
        <p:txBody>
          <a:bodyPr anchor="t">
            <a:normAutofit fontScale="92500" lnSpcReduction="20000"/>
          </a:bodyPr>
          <a:lstStyle/>
          <a:p>
            <a:pPr algn="l"/>
            <a:r>
              <a:rPr lang="en-US" sz="4000" baseline="30000" dirty="0">
                <a:solidFill>
                  <a:schemeClr val="tx1"/>
                </a:solidFill>
                <a:latin typeface="Arial Rounded MT Bold" pitchFamily="34" charset="0"/>
                <a:cs typeface="Arial" charset="0"/>
              </a:rPr>
              <a:t>Eph 2.13-15  </a:t>
            </a:r>
            <a:r>
              <a:rPr lang="en-US" sz="4000" dirty="0">
                <a:solidFill>
                  <a:schemeClr val="tx1"/>
                </a:solidFill>
                <a:latin typeface="Arial Rounded MT Bold" pitchFamily="34" charset="0"/>
                <a:cs typeface="Arial" charset="0"/>
              </a:rPr>
              <a:t>But now, you who were once far off have been brought near through the shedding of the Messiah's blood. </a:t>
            </a:r>
            <a:r>
              <a:rPr lang="en-US" sz="4000" b="1" dirty="0">
                <a:solidFill>
                  <a:schemeClr val="tx1"/>
                </a:solidFill>
                <a:latin typeface="Arial Rounded MT Bold" pitchFamily="34" charset="0"/>
                <a:cs typeface="Arial" charset="0"/>
              </a:rPr>
              <a:t>For </a:t>
            </a:r>
            <a:r>
              <a:rPr lang="en-US" sz="4000" u="sng" dirty="0">
                <a:solidFill>
                  <a:srgbClr val="FFFF66"/>
                </a:solidFill>
                <a:latin typeface="Arial Rounded MT Bold" pitchFamily="34" charset="0"/>
                <a:cs typeface="Arial" charset="0"/>
              </a:rPr>
              <a:t>he himself is our shalom</a:t>
            </a:r>
            <a:r>
              <a:rPr lang="en-US" sz="4000" b="1" dirty="0">
                <a:solidFill>
                  <a:schemeClr val="tx1"/>
                </a:solidFill>
                <a:latin typeface="Arial Rounded MT Bold" pitchFamily="34" charset="0"/>
                <a:cs typeface="Arial" charset="0"/>
              </a:rPr>
              <a:t> </a:t>
            </a:r>
            <a:r>
              <a:rPr lang="en-US" sz="4000" dirty="0">
                <a:solidFill>
                  <a:schemeClr val="tx1"/>
                </a:solidFill>
                <a:latin typeface="Arial Rounded MT Bold" pitchFamily="34" charset="0"/>
                <a:cs typeface="Arial" charset="0"/>
              </a:rPr>
              <a:t>- he has made us both one and has broken down the </a:t>
            </a:r>
            <a:r>
              <a:rPr lang="en-US" sz="4000" dirty="0" err="1">
                <a:solidFill>
                  <a:schemeClr val="tx1"/>
                </a:solidFill>
                <a:latin typeface="Arial Rounded MT Bold" pitchFamily="34" charset="0"/>
                <a:cs typeface="Arial" charset="0"/>
              </a:rPr>
              <a:t>m'chitzah</a:t>
            </a:r>
            <a:r>
              <a:rPr lang="en-US" sz="4000" dirty="0">
                <a:solidFill>
                  <a:schemeClr val="tx1"/>
                </a:solidFill>
                <a:latin typeface="Arial Rounded MT Bold" pitchFamily="34" charset="0"/>
                <a:cs typeface="Arial" charset="0"/>
              </a:rPr>
              <a:t> which divided us …He did this in order to create in union with himself from the two groups a single new humanity and thus make </a:t>
            </a:r>
            <a:r>
              <a:rPr lang="en-US" sz="4000" u="sng" dirty="0">
                <a:solidFill>
                  <a:srgbClr val="FFFF66"/>
                </a:solidFill>
                <a:latin typeface="Arial Rounded MT Bold" pitchFamily="34" charset="0"/>
                <a:cs typeface="Arial" charset="0"/>
              </a:rPr>
              <a:t>shalom</a:t>
            </a:r>
            <a:r>
              <a:rPr lang="en-US" sz="4000" dirty="0">
                <a:solidFill>
                  <a:schemeClr val="tx1"/>
                </a:solidFill>
                <a:latin typeface="Arial Rounded MT Bold" pitchFamily="34" charset="0"/>
                <a:cs typeface="Arial" charset="0"/>
              </a:rPr>
              <a:t>,</a:t>
            </a:r>
          </a:p>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30036434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1EE22-7DB5-C214-5BE4-F3E061DA26E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C4D9BA5-05A1-FAB8-C6E3-7DA21C030715}"/>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It was their sheer amazement that the One whom they praised, placed Himself in the embodiment of perfect Peace [Shalom </a:t>
            </a:r>
            <a:r>
              <a:rPr lang="he-IL" sz="4400" b="1" dirty="0">
                <a:solidFill>
                  <a:schemeClr val="tx1"/>
                </a:solidFill>
                <a:latin typeface="David" panose="020E0502060401010101" pitchFamily="34" charset="-79"/>
                <a:cs typeface="David" panose="020E0502060401010101" pitchFamily="34" charset="-79"/>
              </a:rPr>
              <a:t>שלום</a:t>
            </a:r>
            <a:r>
              <a:rPr lang="en-US" sz="4000" dirty="0">
                <a:solidFill>
                  <a:schemeClr val="tx1"/>
                </a:solidFill>
                <a:latin typeface="Arial Rounded MT Bold" panose="020F0704030504030204" pitchFamily="34" charset="0"/>
              </a:rPr>
              <a:t>]</a:t>
            </a:r>
            <a:r>
              <a:rPr lang="he-IL" sz="4000" dirty="0">
                <a:solidFill>
                  <a:schemeClr val="tx1"/>
                </a:solidFill>
                <a:latin typeface="Arial Rounded MT Bold" panose="020F0704030504030204" pitchFamily="34" charset="0"/>
              </a:rPr>
              <a:t> </a:t>
            </a:r>
            <a:r>
              <a:rPr lang="en-US" sz="4000" dirty="0">
                <a:solidFill>
                  <a:schemeClr val="tx1"/>
                </a:solidFill>
                <a:latin typeface="Arial Rounded MT Bold" panose="020F0704030504030204" pitchFamily="34" charset="0"/>
              </a:rPr>
              <a:t>on earth. He did it as a gift. Glory to God in the highest place!</a:t>
            </a:r>
          </a:p>
        </p:txBody>
      </p:sp>
    </p:spTree>
    <p:extLst>
      <p:ext uri="{BB962C8B-B14F-4D97-AF65-F5344CB8AC3E}">
        <p14:creationId xmlns:p14="http://schemas.microsoft.com/office/powerpoint/2010/main" val="12378807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661DE-E2B0-BB1E-8B13-8A939D5254A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67F8241-EA32-EB50-8DA6-94961C12E2A4}"/>
              </a:ext>
            </a:extLst>
          </p:cNvPr>
          <p:cNvSpPr>
            <a:spLocks noGrp="1"/>
          </p:cNvSpPr>
          <p:nvPr>
            <p:ph type="subTitle" idx="1"/>
          </p:nvPr>
        </p:nvSpPr>
        <p:spPr>
          <a:xfrm>
            <a:off x="228600" y="209550"/>
            <a:ext cx="8610600" cy="4800600"/>
          </a:xfrm>
        </p:spPr>
        <p:txBody>
          <a:bodyPr anchor="t">
            <a:normAutofit fontScale="92500"/>
          </a:bodyPr>
          <a:lstStyle/>
          <a:p>
            <a:pPr algn="l"/>
            <a:r>
              <a:rPr lang="en-US" sz="4000" baseline="30000" dirty="0">
                <a:solidFill>
                  <a:schemeClr val="tx1"/>
                </a:solidFill>
                <a:latin typeface="Arial Rounded MT Bold" panose="020F0704030504030204" pitchFamily="34" charset="0"/>
              </a:rPr>
              <a:t>Yn 14. 23-27 </a:t>
            </a:r>
            <a:r>
              <a:rPr lang="en-US" sz="4000" dirty="0">
                <a:solidFill>
                  <a:schemeClr val="tx1"/>
                </a:solidFill>
                <a:latin typeface="Arial Rounded MT Bold" panose="020F0704030504030204" pitchFamily="34" charset="0"/>
              </a:rPr>
              <a:t>Yeshua answered him, “If someone loves me, he will keep my word; and my Father will love him, and we will come to him and make our home with him. Someone who doesn’t love me doesn’t keep my words — and the word you are hearing is not my own but that of the Father who sent me. </a:t>
            </a:r>
          </a:p>
        </p:txBody>
      </p:sp>
    </p:spTree>
    <p:extLst>
      <p:ext uri="{BB962C8B-B14F-4D97-AF65-F5344CB8AC3E}">
        <p14:creationId xmlns:p14="http://schemas.microsoft.com/office/powerpoint/2010/main" val="1624796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00CEA-E6E4-ECFC-6F3B-873953DB87D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3BA8D53-AA5F-692F-7851-A94CDE3C4F58}"/>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Yn 14. 23-27 </a:t>
            </a:r>
            <a:r>
              <a:rPr lang="en-US" sz="4000" dirty="0">
                <a:solidFill>
                  <a:schemeClr val="tx1"/>
                </a:solidFill>
                <a:latin typeface="Arial Rounded MT Bold" panose="020F0704030504030204" pitchFamily="34" charset="0"/>
              </a:rPr>
              <a:t>“I have told you these things while I am still with you. But the Counselor, the Ruach HaKodesh, whom the Father will send in my name, will teach you everything; that is, he will remind you of everything I have said to you. </a:t>
            </a:r>
          </a:p>
        </p:txBody>
      </p:sp>
    </p:spTree>
    <p:extLst>
      <p:ext uri="{BB962C8B-B14F-4D97-AF65-F5344CB8AC3E}">
        <p14:creationId xmlns:p14="http://schemas.microsoft.com/office/powerpoint/2010/main" val="1900398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FE84D-ACEA-65F9-09F3-D55B2CED4BB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2DE220E-C083-EA46-B38A-DD72E7785A3E}"/>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Yn 14. 23-27 </a:t>
            </a:r>
            <a:r>
              <a:rPr lang="en-US" sz="4000" dirty="0">
                <a:solidFill>
                  <a:schemeClr val="tx1"/>
                </a:solidFill>
                <a:latin typeface="Arial Rounded MT Bold" panose="020F0704030504030204" pitchFamily="34" charset="0"/>
              </a:rPr>
              <a:t>“What I am leaving with you is </a:t>
            </a:r>
            <a:r>
              <a:rPr lang="en-US" sz="4000" dirty="0">
                <a:solidFill>
                  <a:srgbClr val="FFFF66"/>
                </a:solidFill>
                <a:latin typeface="Arial Rounded MT Bold" panose="020F0704030504030204" pitchFamily="34" charset="0"/>
              </a:rPr>
              <a:t>shalom</a:t>
            </a:r>
            <a:r>
              <a:rPr lang="en-US" sz="4000" dirty="0">
                <a:solidFill>
                  <a:schemeClr val="tx1"/>
                </a:solidFill>
                <a:latin typeface="Arial Rounded MT Bold" panose="020F0704030504030204" pitchFamily="34" charset="0"/>
              </a:rPr>
              <a:t> — I am giving you my </a:t>
            </a:r>
            <a:r>
              <a:rPr lang="en-US" sz="4000" dirty="0">
                <a:solidFill>
                  <a:srgbClr val="FFFF66"/>
                </a:solidFill>
                <a:latin typeface="Arial Rounded MT Bold" panose="020F0704030504030204" pitchFamily="34" charset="0"/>
              </a:rPr>
              <a:t>shalom</a:t>
            </a:r>
            <a:r>
              <a:rPr lang="en-US" sz="4000" dirty="0">
                <a:solidFill>
                  <a:schemeClr val="tx1"/>
                </a:solidFill>
                <a:latin typeface="Arial Rounded MT Bold" panose="020F0704030504030204" pitchFamily="34" charset="0"/>
              </a:rPr>
              <a:t>. I don’t give the way the world gives. Don’t let yourselves be upset or frightened.</a:t>
            </a:r>
          </a:p>
        </p:txBody>
      </p:sp>
    </p:spTree>
    <p:extLst>
      <p:ext uri="{BB962C8B-B14F-4D97-AF65-F5344CB8AC3E}">
        <p14:creationId xmlns:p14="http://schemas.microsoft.com/office/powerpoint/2010/main" val="2770120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0B5A0-86DC-24D4-81F9-C7F0F0FD386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881D64A-2503-50D3-77CB-FEE288A477AA}"/>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538593BD-13F0-871D-C714-7B34DADB5C47}"/>
              </a:ext>
            </a:extLst>
          </p:cNvPr>
          <p:cNvPicPr>
            <a:picLocks noChangeAspect="1"/>
          </p:cNvPicPr>
          <p:nvPr/>
        </p:nvPicPr>
        <p:blipFill>
          <a:blip r:embed="rId3"/>
          <a:stretch>
            <a:fillRect/>
          </a:stretch>
        </p:blipFill>
        <p:spPr>
          <a:xfrm>
            <a:off x="76200" y="116240"/>
            <a:ext cx="9067800" cy="4952637"/>
          </a:xfrm>
          <a:prstGeom prst="rect">
            <a:avLst/>
          </a:prstGeom>
        </p:spPr>
      </p:pic>
    </p:spTree>
    <p:extLst>
      <p:ext uri="{BB962C8B-B14F-4D97-AF65-F5344CB8AC3E}">
        <p14:creationId xmlns:p14="http://schemas.microsoft.com/office/powerpoint/2010/main" val="35718844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0AB1A-7001-8DD4-E8B9-C4A283FF5C5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3FA3A39-07E9-6ED2-99B1-74089AD36FD5}"/>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Yn 16.33</a:t>
            </a:r>
            <a:r>
              <a:rPr lang="en-US" sz="4000" dirty="0">
                <a:solidFill>
                  <a:schemeClr val="tx1"/>
                </a:solidFill>
                <a:latin typeface="Arial Rounded MT Bold" panose="020F0704030504030204" pitchFamily="34" charset="0"/>
              </a:rPr>
              <a:t> “I have said these things to you so that, united with me, you may have </a:t>
            </a:r>
            <a:r>
              <a:rPr lang="en-US" sz="4000" dirty="0">
                <a:solidFill>
                  <a:srgbClr val="FFFF66"/>
                </a:solidFill>
                <a:latin typeface="Arial Rounded MT Bold" panose="020F0704030504030204" pitchFamily="34" charset="0"/>
              </a:rPr>
              <a:t>shalom</a:t>
            </a:r>
            <a:r>
              <a:rPr lang="en-US" sz="4000" dirty="0">
                <a:solidFill>
                  <a:schemeClr val="tx1"/>
                </a:solidFill>
                <a:latin typeface="Arial Rounded MT Bold" panose="020F0704030504030204" pitchFamily="34" charset="0"/>
              </a:rPr>
              <a:t>. </a:t>
            </a:r>
            <a:r>
              <a:rPr lang="en-US" sz="4000" dirty="0">
                <a:solidFill>
                  <a:srgbClr val="FFFF66"/>
                </a:solidFill>
                <a:latin typeface="Arial Rounded MT Bold" panose="020F0704030504030204" pitchFamily="34" charset="0"/>
              </a:rPr>
              <a:t>In the world, you have tsuris</a:t>
            </a:r>
            <a:r>
              <a:rPr lang="en-US" sz="4000" dirty="0">
                <a:solidFill>
                  <a:schemeClr val="tx1"/>
                </a:solidFill>
                <a:latin typeface="Arial Rounded MT Bold" panose="020F0704030504030204" pitchFamily="34" charset="0"/>
              </a:rPr>
              <a:t>. But be brave! I have conquered the world!”</a:t>
            </a:r>
          </a:p>
        </p:txBody>
      </p:sp>
    </p:spTree>
    <p:extLst>
      <p:ext uri="{BB962C8B-B14F-4D97-AF65-F5344CB8AC3E}">
        <p14:creationId xmlns:p14="http://schemas.microsoft.com/office/powerpoint/2010/main" val="26170911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7762B-819D-22EF-F7FD-498DED7C08D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3544D00-2078-F0C5-EA21-A1EE79388CDF}"/>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What did Yeshua say about peace?</a:t>
            </a:r>
          </a:p>
          <a:p>
            <a:pPr algn="l"/>
            <a:r>
              <a:rPr lang="en-US" sz="4000" baseline="30000" dirty="0">
                <a:solidFill>
                  <a:schemeClr val="tx1"/>
                </a:solidFill>
                <a:latin typeface="Arial Rounded MT Bold" panose="020F0704030504030204" pitchFamily="34" charset="0"/>
              </a:rPr>
              <a:t>(Mat 5:9)</a:t>
            </a:r>
            <a:r>
              <a:rPr lang="en-US" sz="4000" dirty="0">
                <a:solidFill>
                  <a:schemeClr val="tx1"/>
                </a:solidFill>
                <a:latin typeface="Arial Rounded MT Bold" panose="020F0704030504030204" pitchFamily="34" charset="0"/>
              </a:rPr>
              <a:t> “Blessed are the peacemakers, for they shall be called sons of God.”</a:t>
            </a:r>
          </a:p>
        </p:txBody>
      </p:sp>
    </p:spTree>
    <p:extLst>
      <p:ext uri="{BB962C8B-B14F-4D97-AF65-F5344CB8AC3E}">
        <p14:creationId xmlns:p14="http://schemas.microsoft.com/office/powerpoint/2010/main" val="34979751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3C378-B441-2DF3-2E83-4BBEDA9A0E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D354200-D25E-3B08-3A32-4C059E2D444A}"/>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There is a point at which you have so much shalom that it spills out from you, and is repaid or rendered to others. And so, as you make others peaceful and inwardly complete, that makes you a peacemaker.</a:t>
            </a:r>
          </a:p>
        </p:txBody>
      </p:sp>
    </p:spTree>
    <p:extLst>
      <p:ext uri="{BB962C8B-B14F-4D97-AF65-F5344CB8AC3E}">
        <p14:creationId xmlns:p14="http://schemas.microsoft.com/office/powerpoint/2010/main" val="36254576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50665-07B8-9CE3-EFF3-6B0716E4A25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6AD2F2D-E00F-8E0E-2DA6-1A356F72524A}"/>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Yeshua said these peacemakers will be called sons of God. Yeshua was called the Son of God. By sharing God’s uncontainable peace with others, we become just like Yeshua.</a:t>
            </a:r>
          </a:p>
        </p:txBody>
      </p:sp>
    </p:spTree>
    <p:extLst>
      <p:ext uri="{BB962C8B-B14F-4D97-AF65-F5344CB8AC3E}">
        <p14:creationId xmlns:p14="http://schemas.microsoft.com/office/powerpoint/2010/main" val="29111986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14A1D-C894-8928-94FA-94281333434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C0B70C0-8513-1381-B3B8-21638053885C}"/>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64212945-8A3E-D112-0685-0A31F62F11AC}"/>
              </a:ext>
            </a:extLst>
          </p:cNvPr>
          <p:cNvPicPr>
            <a:picLocks noChangeAspect="1"/>
          </p:cNvPicPr>
          <p:nvPr/>
        </p:nvPicPr>
        <p:blipFill>
          <a:blip r:embed="rId3"/>
          <a:stretch>
            <a:fillRect/>
          </a:stretch>
        </p:blipFill>
        <p:spPr>
          <a:xfrm>
            <a:off x="1" y="338570"/>
            <a:ext cx="9139688" cy="3593468"/>
          </a:xfrm>
          <a:prstGeom prst="rect">
            <a:avLst/>
          </a:prstGeom>
        </p:spPr>
      </p:pic>
    </p:spTree>
    <p:extLst>
      <p:ext uri="{BB962C8B-B14F-4D97-AF65-F5344CB8AC3E}">
        <p14:creationId xmlns:p14="http://schemas.microsoft.com/office/powerpoint/2010/main" val="18531973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A6A38-A620-FC66-E48A-714ADC6AD39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EF18296-C99C-70DF-AEF4-DF1833E629EC}"/>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638965EF-22BB-5A2D-D0C0-2F9FF3F5E1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31379115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101C1-9C1B-8240-1E7D-67966DC050A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EFEF2A5-AB28-05DC-F893-4F33F63BCA4D}"/>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0B359C26-9199-CF10-DB64-E2D32EF4F9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1A6A1AC5-C26A-6486-25DB-7F02389E75AE}"/>
              </a:ext>
            </a:extLst>
          </p:cNvPr>
          <p:cNvSpPr txBox="1"/>
          <p:nvPr/>
        </p:nvSpPr>
        <p:spPr>
          <a:xfrm>
            <a:off x="457200" y="153329"/>
            <a:ext cx="7621895" cy="5016758"/>
          </a:xfrm>
          <a:prstGeom prst="rect">
            <a:avLst/>
          </a:prstGeom>
          <a:noFill/>
        </p:spPr>
        <p:txBody>
          <a:bodyPr wrap="none" rtlCol="0">
            <a:spAutoFit/>
          </a:bodyPr>
          <a:lstStyle/>
          <a:p>
            <a:pPr algn="l"/>
            <a:r>
              <a:rPr lang="en-US" dirty="0">
                <a:solidFill>
                  <a:schemeClr val="tx1"/>
                </a:solidFill>
              </a:rPr>
              <a:t>Shalom</a:t>
            </a:r>
          </a:p>
          <a:p>
            <a:pPr marL="512763" indent="-512763" algn="l">
              <a:buFont typeface="+mj-lt"/>
              <a:buAutoNum type="arabicPeriod"/>
            </a:pPr>
            <a:r>
              <a:rPr lang="en-US" dirty="0">
                <a:solidFill>
                  <a:schemeClr val="tx1"/>
                </a:solidFill>
              </a:rPr>
              <a:t>Meaning of the word</a:t>
            </a:r>
          </a:p>
          <a:p>
            <a:pPr marL="512763" indent="-512763" algn="l">
              <a:buFont typeface="+mj-lt"/>
              <a:buAutoNum type="arabicPeriod"/>
            </a:pPr>
            <a:r>
              <a:rPr lang="en-US" dirty="0">
                <a:solidFill>
                  <a:schemeClr val="tx1"/>
                </a:solidFill>
              </a:rPr>
              <a:t>Use of the word in scripture</a:t>
            </a:r>
          </a:p>
          <a:p>
            <a:pPr marL="512763" indent="-512763" algn="l">
              <a:buFont typeface="+mj-lt"/>
              <a:buAutoNum type="arabicPeriod"/>
            </a:pPr>
            <a:r>
              <a:rPr lang="en-US" dirty="0">
                <a:solidFill>
                  <a:schemeClr val="tx1"/>
                </a:solidFill>
              </a:rPr>
              <a:t>As a greeting</a:t>
            </a:r>
          </a:p>
          <a:p>
            <a:pPr marL="512763" indent="-512763" algn="l">
              <a:buFont typeface="+mj-lt"/>
              <a:buAutoNum type="arabicPeriod"/>
            </a:pPr>
            <a:r>
              <a:rPr lang="en-US" dirty="0">
                <a:solidFill>
                  <a:schemeClr val="tx1"/>
                </a:solidFill>
              </a:rPr>
              <a:t>Shalom and Shabbat</a:t>
            </a:r>
          </a:p>
          <a:p>
            <a:pPr marL="512763" indent="-512763" algn="l">
              <a:buFont typeface="+mj-lt"/>
              <a:buAutoNum type="arabicPeriod"/>
            </a:pPr>
            <a:r>
              <a:rPr lang="en-US" dirty="0">
                <a:solidFill>
                  <a:schemeClr val="tx1"/>
                </a:solidFill>
              </a:rPr>
              <a:t>Shalom and Yeshua</a:t>
            </a:r>
          </a:p>
          <a:p>
            <a:pPr marL="512763" indent="-512763" algn="l">
              <a:buFont typeface="+mj-lt"/>
              <a:buAutoNum type="arabicPeriod"/>
            </a:pPr>
            <a:r>
              <a:rPr lang="en-US" u="sng" dirty="0">
                <a:solidFill>
                  <a:srgbClr val="FFFF66"/>
                </a:solidFill>
              </a:rPr>
              <a:t>Shalom and adversity</a:t>
            </a:r>
          </a:p>
          <a:p>
            <a:pPr marL="512763" indent="-512763" algn="l">
              <a:buFont typeface="+mj-lt"/>
              <a:buAutoNum type="arabicPeriod"/>
            </a:pPr>
            <a:r>
              <a:rPr lang="en-US" dirty="0">
                <a:solidFill>
                  <a:schemeClr val="tx1"/>
                </a:solidFill>
              </a:rPr>
              <a:t>Shalom and humility</a:t>
            </a:r>
          </a:p>
        </p:txBody>
      </p:sp>
    </p:spTree>
    <p:extLst>
      <p:ext uri="{BB962C8B-B14F-4D97-AF65-F5344CB8AC3E}">
        <p14:creationId xmlns:p14="http://schemas.microsoft.com/office/powerpoint/2010/main" val="27590816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CD311-B2D0-EFCE-7A6F-A1A17A5E295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D54B7AE-372E-285E-C6F5-65BDF962AAAB}"/>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T’hillim 120.6-7</a:t>
            </a:r>
            <a:r>
              <a:rPr lang="en-US" sz="4000" dirty="0">
                <a:solidFill>
                  <a:schemeClr val="tx1"/>
                </a:solidFill>
                <a:latin typeface="Arial Rounded MT Bold" panose="020F0704030504030204" pitchFamily="34" charset="0"/>
              </a:rPr>
              <a:t> I have had to live far too long with those who hate peace [</a:t>
            </a:r>
            <a:r>
              <a:rPr lang="he-IL" sz="4400" b="1" dirty="0">
                <a:solidFill>
                  <a:schemeClr val="tx1"/>
                </a:solidFill>
                <a:latin typeface="David" panose="020E0502060401010101" pitchFamily="34" charset="-79"/>
                <a:cs typeface="David" panose="020E0502060401010101" pitchFamily="34" charset="-79"/>
              </a:rPr>
              <a:t>שָׁלוֹם</a:t>
            </a:r>
            <a:r>
              <a:rPr lang="en-US" sz="4000" b="1" dirty="0">
                <a:solidFill>
                  <a:schemeClr val="tx1"/>
                </a:solidFill>
                <a:latin typeface="David" panose="020E0502060401010101" pitchFamily="34" charset="-79"/>
                <a:cs typeface="David" panose="020E0502060401010101" pitchFamily="34" charset="-79"/>
              </a:rPr>
              <a:t> </a:t>
            </a:r>
            <a:r>
              <a:rPr lang="en-US" sz="4000" dirty="0">
                <a:solidFill>
                  <a:schemeClr val="tx1"/>
                </a:solidFill>
                <a:latin typeface="Arial Rounded MT Bold" panose="020F0704030504030204" pitchFamily="34" charset="0"/>
                <a:cs typeface="David" panose="020E0502060401010101" pitchFamily="34" charset="-79"/>
              </a:rPr>
              <a:t>shalom] </a:t>
            </a:r>
            <a:r>
              <a:rPr lang="en-US" sz="4000" dirty="0">
                <a:solidFill>
                  <a:schemeClr val="tx1"/>
                </a:solidFill>
                <a:latin typeface="Arial Rounded MT Bold" panose="020F0704030504030204" pitchFamily="34" charset="0"/>
              </a:rPr>
              <a:t>. I am all for peace [</a:t>
            </a:r>
            <a:r>
              <a:rPr lang="he-IL" sz="4400" b="1" dirty="0">
                <a:solidFill>
                  <a:schemeClr val="tx1"/>
                </a:solidFill>
                <a:latin typeface="David" panose="020E0502060401010101" pitchFamily="34" charset="-79"/>
                <a:cs typeface="David" panose="020E0502060401010101" pitchFamily="34" charset="-79"/>
              </a:rPr>
              <a:t>שָׁלוֹם</a:t>
            </a:r>
            <a:r>
              <a:rPr lang="en-US" sz="4000" b="1" dirty="0">
                <a:solidFill>
                  <a:schemeClr val="tx1"/>
                </a:solidFill>
                <a:latin typeface="David" panose="020E0502060401010101" pitchFamily="34" charset="-79"/>
                <a:cs typeface="David" panose="020E0502060401010101" pitchFamily="34" charset="-79"/>
              </a:rPr>
              <a:t> </a:t>
            </a:r>
            <a:r>
              <a:rPr lang="en-US" sz="4000" dirty="0">
                <a:solidFill>
                  <a:schemeClr val="tx1"/>
                </a:solidFill>
                <a:latin typeface="Arial Rounded MT Bold" panose="020F0704030504030204" pitchFamily="34" charset="0"/>
                <a:cs typeface="David" panose="020E0502060401010101" pitchFamily="34" charset="-79"/>
              </a:rPr>
              <a:t>shalom] </a:t>
            </a:r>
            <a:r>
              <a:rPr lang="en-US" sz="4000" dirty="0">
                <a:solidFill>
                  <a:schemeClr val="tx1"/>
                </a:solidFill>
                <a:latin typeface="Arial Rounded MT Bold" panose="020F0704030504030204" pitchFamily="34" charset="0"/>
              </a:rPr>
              <a:t>; but when I speak, they are for war.</a:t>
            </a:r>
          </a:p>
        </p:txBody>
      </p:sp>
    </p:spTree>
    <p:extLst>
      <p:ext uri="{BB962C8B-B14F-4D97-AF65-F5344CB8AC3E}">
        <p14:creationId xmlns:p14="http://schemas.microsoft.com/office/powerpoint/2010/main" val="4959693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F0D6D-8AEA-4FA8-3074-55875462706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CACA4C0-B627-56E9-18AA-DEF3F67846F9}"/>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Jerusalem, City of Peace</a:t>
            </a:r>
          </a:p>
          <a:p>
            <a:pPr algn="l"/>
            <a:r>
              <a:rPr lang="en-US" sz="4000" dirty="0">
                <a:solidFill>
                  <a:schemeClr val="tx1"/>
                </a:solidFill>
                <a:latin typeface="Arial Rounded MT Bold" panose="020F0704030504030204" pitchFamily="34" charset="0"/>
              </a:rPr>
              <a:t>“Pray for the peace [</a:t>
            </a:r>
            <a:r>
              <a:rPr lang="he-IL" sz="4400" b="1" dirty="0">
                <a:solidFill>
                  <a:schemeClr val="tx1"/>
                </a:solidFill>
                <a:latin typeface="David" panose="020E0502060401010101" pitchFamily="34" charset="-79"/>
                <a:cs typeface="David" panose="020E0502060401010101" pitchFamily="34" charset="-79"/>
              </a:rPr>
              <a:t>שָׁלוֹם</a:t>
            </a:r>
            <a:r>
              <a:rPr lang="en-US" sz="4000" b="1" dirty="0">
                <a:solidFill>
                  <a:schemeClr val="tx1"/>
                </a:solidFill>
                <a:latin typeface="David" panose="020E0502060401010101" pitchFamily="34" charset="-79"/>
                <a:cs typeface="David" panose="020E0502060401010101" pitchFamily="34" charset="-79"/>
              </a:rPr>
              <a:t> </a:t>
            </a:r>
            <a:r>
              <a:rPr lang="en-US" sz="4000" dirty="0">
                <a:solidFill>
                  <a:schemeClr val="tx1"/>
                </a:solidFill>
                <a:latin typeface="Arial Rounded MT Bold" panose="020F0704030504030204" pitchFamily="34" charset="0"/>
                <a:cs typeface="David" panose="020E0502060401010101" pitchFamily="34" charset="-79"/>
              </a:rPr>
              <a:t>shalom]</a:t>
            </a:r>
            <a:r>
              <a:rPr lang="en-US" sz="4000" dirty="0">
                <a:solidFill>
                  <a:schemeClr val="tx1"/>
                </a:solidFill>
                <a:latin typeface="Arial Rounded MT Bold" panose="020F0704030504030204" pitchFamily="34" charset="0"/>
              </a:rPr>
              <a:t> of Jerusalem: May they prosper who love you. May peace [</a:t>
            </a:r>
            <a:r>
              <a:rPr lang="he-IL" sz="4400" b="1" dirty="0">
                <a:solidFill>
                  <a:schemeClr val="tx1"/>
                </a:solidFill>
                <a:latin typeface="David" panose="020E0502060401010101" pitchFamily="34" charset="-79"/>
                <a:cs typeface="David" panose="020E0502060401010101" pitchFamily="34" charset="-79"/>
              </a:rPr>
              <a:t>שָׁלוֹם</a:t>
            </a:r>
            <a:r>
              <a:rPr lang="en-US" sz="4000" b="1" dirty="0">
                <a:solidFill>
                  <a:schemeClr val="tx1"/>
                </a:solidFill>
                <a:latin typeface="David" panose="020E0502060401010101" pitchFamily="34" charset="-79"/>
                <a:cs typeface="David" panose="020E0502060401010101" pitchFamily="34" charset="-79"/>
              </a:rPr>
              <a:t> </a:t>
            </a:r>
            <a:r>
              <a:rPr lang="en-US" sz="4000" dirty="0">
                <a:solidFill>
                  <a:schemeClr val="tx1"/>
                </a:solidFill>
                <a:latin typeface="Arial Rounded MT Bold" panose="020F0704030504030204" pitchFamily="34" charset="0"/>
                <a:cs typeface="David" panose="020E0502060401010101" pitchFamily="34" charset="-79"/>
              </a:rPr>
              <a:t>shalom]</a:t>
            </a:r>
            <a:r>
              <a:rPr lang="en-US" sz="4000" dirty="0">
                <a:solidFill>
                  <a:schemeClr val="tx1"/>
                </a:solidFill>
                <a:latin typeface="Arial Rounded MT Bold" panose="020F0704030504030204" pitchFamily="34" charset="0"/>
              </a:rPr>
              <a:t> be within your walls, and prosperity within your palaces.” (Psalm 122:6-7)</a:t>
            </a:r>
          </a:p>
        </p:txBody>
      </p:sp>
    </p:spTree>
    <p:extLst>
      <p:ext uri="{BB962C8B-B14F-4D97-AF65-F5344CB8AC3E}">
        <p14:creationId xmlns:p14="http://schemas.microsoft.com/office/powerpoint/2010/main" val="23466449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732C0-1CE9-9ABD-AE90-4895C3BBE34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C1C4C67-F2D8-DFDB-3B84-3B04DD066F47}"/>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Jerusalem, City of Peace</a:t>
            </a:r>
          </a:p>
          <a:p>
            <a:pPr algn="l"/>
            <a:r>
              <a:rPr lang="en-US" sz="4000" dirty="0">
                <a:solidFill>
                  <a:schemeClr val="tx1"/>
                </a:solidFill>
                <a:latin typeface="Arial Rounded MT Bold" panose="020F0704030504030204" pitchFamily="34" charset="0"/>
              </a:rPr>
              <a:t>Today many are praying for the peace of Jerusalem due to the rising threat from Israel’s enemies. However, this exhortation to pray is not only so Israel can live without conflict. </a:t>
            </a:r>
          </a:p>
        </p:txBody>
      </p:sp>
    </p:spTree>
    <p:extLst>
      <p:ext uri="{BB962C8B-B14F-4D97-AF65-F5344CB8AC3E}">
        <p14:creationId xmlns:p14="http://schemas.microsoft.com/office/powerpoint/2010/main" val="2024203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F3FAF-1F9E-5A85-C234-46BB4D882A2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47D4100-0CFF-D54D-19ED-F63643F37EDB}"/>
              </a:ext>
            </a:extLst>
          </p:cNvPr>
          <p:cNvSpPr>
            <a:spLocks noGrp="1"/>
          </p:cNvSpPr>
          <p:nvPr>
            <p:ph type="subTitle" idx="1"/>
          </p:nvPr>
        </p:nvSpPr>
        <p:spPr>
          <a:xfrm>
            <a:off x="228600" y="209550"/>
            <a:ext cx="8610600" cy="4800600"/>
          </a:xfrm>
        </p:spPr>
        <p:txBody>
          <a:bodyPr anchor="t">
            <a:normAutofit fontScale="92500"/>
          </a:bodyPr>
          <a:lstStyle/>
          <a:p>
            <a:pPr algn="l"/>
            <a:r>
              <a:rPr lang="en-US" sz="4000" dirty="0">
                <a:solidFill>
                  <a:schemeClr val="tx1"/>
                </a:solidFill>
                <a:latin typeface="Arial Rounded MT Bold" panose="020F0704030504030204" pitchFamily="34" charset="0"/>
              </a:rPr>
              <a:t>Super Lawyers is a rating service that identifies top attorneys in various fields of law. It's based on a peer review process where lawyers are nominated by their peers, then researched and selected through a multi-step process. The rating is considered a mark of excellence in the legal profession.</a:t>
            </a:r>
          </a:p>
        </p:txBody>
      </p:sp>
    </p:spTree>
    <p:extLst>
      <p:ext uri="{BB962C8B-B14F-4D97-AF65-F5344CB8AC3E}">
        <p14:creationId xmlns:p14="http://schemas.microsoft.com/office/powerpoint/2010/main" val="17535922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4858F-74EE-B6A1-DFF2-F09FF19062B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2562177-5145-5A12-81B4-99C89A16A51C}"/>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It is so that Jerusalem can fulfill its destiny as set by the only One who can bring complete restoration to the city, which Jesus referred to as “The city of the great King.”</a:t>
            </a:r>
          </a:p>
        </p:txBody>
      </p:sp>
    </p:spTree>
    <p:extLst>
      <p:ext uri="{BB962C8B-B14F-4D97-AF65-F5344CB8AC3E}">
        <p14:creationId xmlns:p14="http://schemas.microsoft.com/office/powerpoint/2010/main" val="40000387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45DDD-76AE-2B52-1D2A-E800696F708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E3CF9F0-10E3-9AF2-7C88-325296C668A3}"/>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Yeshayahu / Is 2.3-4 </a:t>
            </a:r>
            <a:r>
              <a:rPr lang="en-US" sz="4000" dirty="0">
                <a:solidFill>
                  <a:schemeClr val="tx1"/>
                </a:solidFill>
                <a:latin typeface="Arial Rounded MT Bold" panose="020F0704030504030204" pitchFamily="34" charset="0"/>
              </a:rPr>
              <a:t>For out of Tziyon will go forth Torah [and </a:t>
            </a:r>
            <a:r>
              <a:rPr lang="en-US" sz="4000" dirty="0" err="1">
                <a:solidFill>
                  <a:schemeClr val="tx1"/>
                </a:solidFill>
                <a:latin typeface="Arial Rounded MT Bold" panose="020F0704030504030204" pitchFamily="34" charset="0"/>
              </a:rPr>
              <a:t>B’sorah</a:t>
            </a:r>
            <a:r>
              <a:rPr lang="en-US" sz="4000" dirty="0">
                <a:solidFill>
                  <a:schemeClr val="tx1"/>
                </a:solidFill>
                <a:latin typeface="Arial Rounded MT Bold" panose="020F0704030504030204" pitchFamily="34" charset="0"/>
              </a:rPr>
              <a:t>], the word of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from Yerushalayim. He will judge between the nations and arbitrate for many peoples. Then they will hammer their swords into plow-blades and their spears into pruning-knives;</a:t>
            </a:r>
          </a:p>
        </p:txBody>
      </p:sp>
    </p:spTree>
    <p:extLst>
      <p:ext uri="{BB962C8B-B14F-4D97-AF65-F5344CB8AC3E}">
        <p14:creationId xmlns:p14="http://schemas.microsoft.com/office/powerpoint/2010/main" val="28273224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2C640-F274-9176-D35A-F40CC844339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BCC7759-AE10-3FBC-2F4B-95C09B612E2E}"/>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The 48th sura (chapter) of the Quran (Al-</a:t>
            </a:r>
            <a:r>
              <a:rPr lang="en-US" sz="4000" dirty="0" err="1">
                <a:solidFill>
                  <a:schemeClr val="tx1"/>
                </a:solidFill>
                <a:latin typeface="Arial Rounded MT Bold" panose="020F0704030504030204" pitchFamily="34" charset="0"/>
              </a:rPr>
              <a:t>Fatḥ</a:t>
            </a:r>
            <a:r>
              <a:rPr lang="en-US" sz="4000" dirty="0">
                <a:solidFill>
                  <a:schemeClr val="tx1"/>
                </a:solidFill>
                <a:latin typeface="Arial Rounded MT Bold" panose="020F0704030504030204" pitchFamily="34" charset="0"/>
              </a:rPr>
              <a:t>), describes in detail something called ‘the Treaty of </a:t>
            </a:r>
            <a:r>
              <a:rPr lang="en-US" sz="4000" dirty="0" err="1">
                <a:solidFill>
                  <a:schemeClr val="tx1"/>
                </a:solidFill>
                <a:latin typeface="Arial Rounded MT Bold" panose="020F0704030504030204" pitchFamily="34" charset="0"/>
              </a:rPr>
              <a:t>Hudaybiyyah</a:t>
            </a:r>
            <a:r>
              <a:rPr lang="en-US" sz="4000" dirty="0">
                <a:solidFill>
                  <a:schemeClr val="tx1"/>
                </a:solidFill>
                <a:latin typeface="Arial Rounded MT Bold" panose="020F0704030504030204" pitchFamily="34" charset="0"/>
              </a:rPr>
              <a:t>,’ a ten-year pact established in March 628 AD between Mohammad and the Arabian tribe of Quraysh. </a:t>
            </a:r>
          </a:p>
        </p:txBody>
      </p:sp>
    </p:spTree>
    <p:extLst>
      <p:ext uri="{BB962C8B-B14F-4D97-AF65-F5344CB8AC3E}">
        <p14:creationId xmlns:p14="http://schemas.microsoft.com/office/powerpoint/2010/main" val="11325268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FF71D-0FBD-0F94-F9FB-94CC66DA560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2728D55-AF31-4F9A-5CE6-11FD3EAF6909}"/>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Mohammad broke that treaty two years later, in January 630 AD, when his jihadi forces – having re-armed and grown strong during the interim – subjugated the Quraysh tribe, and then moved on to conquer Mecca.</a:t>
            </a:r>
          </a:p>
        </p:txBody>
      </p:sp>
    </p:spTree>
    <p:extLst>
      <p:ext uri="{BB962C8B-B14F-4D97-AF65-F5344CB8AC3E}">
        <p14:creationId xmlns:p14="http://schemas.microsoft.com/office/powerpoint/2010/main" val="41822819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9D416-FA2B-B5B9-5FC7-4C81253771D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7B2C2CF-F1D7-5EA0-EA7A-459629A301A6}"/>
              </a:ext>
            </a:extLst>
          </p:cNvPr>
          <p:cNvSpPr>
            <a:spLocks noGrp="1"/>
          </p:cNvSpPr>
          <p:nvPr>
            <p:ph type="subTitle" idx="1"/>
          </p:nvPr>
        </p:nvSpPr>
        <p:spPr>
          <a:xfrm>
            <a:off x="228600" y="209550"/>
            <a:ext cx="8610600" cy="4800600"/>
          </a:xfrm>
        </p:spPr>
        <p:txBody>
          <a:bodyPr anchor="t">
            <a:normAutofit fontScale="92500" lnSpcReduction="20000"/>
          </a:bodyPr>
          <a:lstStyle/>
          <a:p>
            <a:pPr algn="l"/>
            <a:r>
              <a:rPr lang="en-US" sz="4000" dirty="0">
                <a:solidFill>
                  <a:schemeClr val="tx1"/>
                </a:solidFill>
                <a:latin typeface="Arial Rounded MT Bold" panose="020F0704030504030204" pitchFamily="34" charset="0"/>
              </a:rPr>
              <a:t>PLO leader Yasir Arafat cited this Islamic precedent a number of times when signing the Oslo Accords with the Jewish state. It was his justification for ‘supposedly recognizing’ Israel and ‘supposedly renouncing’ terrorist activities. The following quote from the Arabic-language newspaper al-Quds, published in Jerusalem on May 10, 1998, illustrates Arafat’s strategy:</a:t>
            </a:r>
          </a:p>
        </p:txBody>
      </p:sp>
    </p:spTree>
    <p:extLst>
      <p:ext uri="{BB962C8B-B14F-4D97-AF65-F5344CB8AC3E}">
        <p14:creationId xmlns:p14="http://schemas.microsoft.com/office/powerpoint/2010/main" val="4930393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9640D-6744-B6C9-4BE6-1A20ACB1C1C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469DABD-CD15-1294-AEA7-CC380A6EA556}"/>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Question: “Do you feel sometimes that you made a mistake in agreeing to Oslo?” Arafat: “No – no! Allah's messenger Mohammad accepted the al-</a:t>
            </a:r>
            <a:r>
              <a:rPr lang="en-US" sz="4000" dirty="0" err="1">
                <a:solidFill>
                  <a:schemeClr val="tx1"/>
                </a:solidFill>
                <a:latin typeface="Arial Rounded MT Bold" panose="020F0704030504030204" pitchFamily="34" charset="0"/>
              </a:rPr>
              <a:t>Hudaybiyyah</a:t>
            </a:r>
            <a:r>
              <a:rPr lang="en-US" sz="4000" dirty="0">
                <a:solidFill>
                  <a:schemeClr val="tx1"/>
                </a:solidFill>
                <a:latin typeface="Arial Rounded MT Bold" panose="020F0704030504030204" pitchFamily="34" charset="0"/>
              </a:rPr>
              <a:t> peace treaty and Salah a-Din accepted the peace agreement with Richard the Lion-Hearted”</a:t>
            </a:r>
          </a:p>
        </p:txBody>
      </p:sp>
    </p:spTree>
    <p:extLst>
      <p:ext uri="{BB962C8B-B14F-4D97-AF65-F5344CB8AC3E}">
        <p14:creationId xmlns:p14="http://schemas.microsoft.com/office/powerpoint/2010/main" val="9597959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2F2D8-42F2-CFA0-8CBB-9A80357F2B0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0DD1152-6660-120F-43C2-D1B1BEEC039E}"/>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(n.b.: Salah a-Din was the Muslim leader who, after a cease-fire, declared a jihad against the Crusaders and captured Jerusalem).</a:t>
            </a:r>
          </a:p>
        </p:txBody>
      </p:sp>
    </p:spTree>
    <p:extLst>
      <p:ext uri="{BB962C8B-B14F-4D97-AF65-F5344CB8AC3E}">
        <p14:creationId xmlns:p14="http://schemas.microsoft.com/office/powerpoint/2010/main" val="28681676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43611-8FE2-842B-1580-F0D85CF4ECA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A25ACC5-5ABD-2C87-F309-B900BA3684B0}"/>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dirty="0">
                <a:solidFill>
                  <a:schemeClr val="tx1"/>
                </a:solidFill>
                <a:latin typeface="Arial Rounded MT Bold" panose="020F0704030504030204" pitchFamily="34" charset="0"/>
              </a:rPr>
              <a:t>Western leaders who attempt to manipulate jihadi governments into signing and certifying ‘peace agreements’ are ignoring 1400 years of Islamist realpolitik. They are getting dragged into an Islamist desert illusion, a mirage, whose ultimate goal is to destroy the West and Israel.</a:t>
            </a:r>
          </a:p>
        </p:txBody>
      </p:sp>
    </p:spTree>
    <p:extLst>
      <p:ext uri="{BB962C8B-B14F-4D97-AF65-F5344CB8AC3E}">
        <p14:creationId xmlns:p14="http://schemas.microsoft.com/office/powerpoint/2010/main" val="1750257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8CBD2-D5D0-C6DC-5D4D-021C6863EF3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044DC9F-B2B0-A27D-7526-0C89DCA967E6}"/>
              </a:ext>
            </a:extLst>
          </p:cNvPr>
          <p:cNvSpPr>
            <a:spLocks noGrp="1"/>
          </p:cNvSpPr>
          <p:nvPr>
            <p:ph type="subTitle" idx="1"/>
          </p:nvPr>
        </p:nvSpPr>
        <p:spPr>
          <a:xfrm>
            <a:off x="228600" y="209550"/>
            <a:ext cx="8610600" cy="4800600"/>
          </a:xfrm>
        </p:spPr>
        <p:txBody>
          <a:bodyPr anchor="t">
            <a:normAutofit/>
          </a:bodyPr>
          <a:lstStyle/>
          <a:p>
            <a:pPr marL="346075" indent="-346075" algn="l">
              <a:buFont typeface="Arial" panose="020B0604020202020204" pitchFamily="34" charset="0"/>
              <a:buChar char="•"/>
            </a:pPr>
            <a:r>
              <a:rPr lang="en-US" sz="4000" dirty="0">
                <a:solidFill>
                  <a:schemeClr val="tx1"/>
                </a:solidFill>
                <a:latin typeface="Arial Rounded MT Bold" panose="020F0704030504030204" pitchFamily="34" charset="0"/>
              </a:rPr>
              <a:t>No treaty with the IRGC will work.</a:t>
            </a:r>
          </a:p>
          <a:p>
            <a:pPr marL="346075" indent="-346075" algn="l">
              <a:buFont typeface="Arial" panose="020B0604020202020204" pitchFamily="34" charset="0"/>
              <a:buChar char="•"/>
            </a:pPr>
            <a:r>
              <a:rPr lang="en-US" sz="4000" dirty="0">
                <a:solidFill>
                  <a:schemeClr val="tx1"/>
                </a:solidFill>
                <a:latin typeface="Arial Rounded MT Bold" panose="020F0704030504030204" pitchFamily="34" charset="0"/>
              </a:rPr>
              <a:t>No treaty with Hitler or Hirohito of Japan would have worked in WW II.</a:t>
            </a:r>
          </a:p>
        </p:txBody>
      </p:sp>
    </p:spTree>
    <p:extLst>
      <p:ext uri="{BB962C8B-B14F-4D97-AF65-F5344CB8AC3E}">
        <p14:creationId xmlns:p14="http://schemas.microsoft.com/office/powerpoint/2010/main" val="33445545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02D42-D63B-6651-0750-50BE6EA3892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DDEF565-B240-22FD-3C5A-9F78482FD1DB}"/>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A final point in the war goals was </a:t>
            </a:r>
            <a:r>
              <a:rPr lang="en-US" sz="4000" u="sng" dirty="0">
                <a:solidFill>
                  <a:srgbClr val="FFFF00"/>
                </a:solidFill>
                <a:latin typeface="Arial Rounded MT Bold" panose="020F0704030504030204" pitchFamily="34" charset="0"/>
              </a:rPr>
              <a:t>originally trumpeted by the American President in his February 28, 2026 video</a:t>
            </a:r>
            <a:r>
              <a:rPr lang="en-US" sz="4000" dirty="0">
                <a:solidFill>
                  <a:schemeClr val="tx1"/>
                </a:solidFill>
                <a:latin typeface="Arial Rounded MT Bold" panose="020F0704030504030204" pitchFamily="34" charset="0"/>
              </a:rPr>
              <a:t>, but the current Memo of Understanding between the USA and Iran does not touch it – the savage oppression of the Iranian people.</a:t>
            </a:r>
          </a:p>
        </p:txBody>
      </p:sp>
    </p:spTree>
    <p:extLst>
      <p:ext uri="{BB962C8B-B14F-4D97-AF65-F5344CB8AC3E}">
        <p14:creationId xmlns:p14="http://schemas.microsoft.com/office/powerpoint/2010/main" val="4123947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99789-2E63-42A5-4128-BBACCD30BE8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A493862-819A-2194-57FA-5FF5E10E8B8B}"/>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In the context of the post, being selected as a Super Lawyer is an achievement for Jim Adler, highlighting his expertise and reputation among his peers in Missouri and Kansas.</a:t>
            </a:r>
          </a:p>
        </p:txBody>
      </p:sp>
    </p:spTree>
    <p:extLst>
      <p:ext uri="{BB962C8B-B14F-4D97-AF65-F5344CB8AC3E}">
        <p14:creationId xmlns:p14="http://schemas.microsoft.com/office/powerpoint/2010/main" val="12032305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623ED-5735-BF03-EB21-B84E8387083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9C11D6A-2035-AEB1-AACD-5C41D0E5E4BE}"/>
              </a:ext>
            </a:extLst>
          </p:cNvPr>
          <p:cNvSpPr>
            <a:spLocks noGrp="1"/>
          </p:cNvSpPr>
          <p:nvPr>
            <p:ph type="subTitle" idx="1"/>
          </p:nvPr>
        </p:nvSpPr>
        <p:spPr>
          <a:xfrm>
            <a:off x="228600" y="209550"/>
            <a:ext cx="8610600" cy="4800600"/>
          </a:xfrm>
        </p:spPr>
        <p:txBody>
          <a:bodyPr anchor="t">
            <a:normAutofit fontScale="92500" lnSpcReduction="10000"/>
          </a:bodyPr>
          <a:lstStyle/>
          <a:p>
            <a:pPr algn="l"/>
            <a:r>
              <a:rPr lang="en-US" sz="4000" dirty="0">
                <a:solidFill>
                  <a:schemeClr val="tx1"/>
                </a:solidFill>
                <a:latin typeface="Arial Rounded MT Bold" panose="020F0704030504030204" pitchFamily="34" charset="0"/>
              </a:rPr>
              <a:t>“Finally, to the great proud people of Iran, I say tonight that the hour of your freedom is at hand. Stay sheltered. Don’t leave your home. It’s very dangerous outside. Bombs will be dropping everywhere. When we are finished, take over your government. It will be yours to take. This will be probably your only chance for generations. </a:t>
            </a:r>
          </a:p>
        </p:txBody>
      </p:sp>
    </p:spTree>
    <p:extLst>
      <p:ext uri="{BB962C8B-B14F-4D97-AF65-F5344CB8AC3E}">
        <p14:creationId xmlns:p14="http://schemas.microsoft.com/office/powerpoint/2010/main" val="33602212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D4514-74C4-6FD3-ABF2-03E850FEBE2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B4BB466-B58B-45D5-CC71-A2D2DC5336EB}"/>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For many years, you have asked for America’s help. But you never got it. No president was willing to do what I am willing to do tonight. Now you have a president who is giving you what you want. So let’s see how you respond. </a:t>
            </a:r>
          </a:p>
        </p:txBody>
      </p:sp>
    </p:spTree>
    <p:extLst>
      <p:ext uri="{BB962C8B-B14F-4D97-AF65-F5344CB8AC3E}">
        <p14:creationId xmlns:p14="http://schemas.microsoft.com/office/powerpoint/2010/main" val="18412854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1CC1A-4BFE-B863-4A1E-BCF80936E38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4D9A37E-ADC4-8ECF-75BC-0983B32ECA66}"/>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dirty="0">
                <a:solidFill>
                  <a:schemeClr val="tx1"/>
                </a:solidFill>
                <a:latin typeface="Arial Rounded MT Bold" panose="020F0704030504030204" pitchFamily="34" charset="0"/>
              </a:rPr>
              <a:t>America is backing you with overwhelming strength and devastating force. Now is the time to seize control of your destiny, and to unleash the prosperous and glorious future that is close within your reach. This is the moment for action. Do not let it pass.”</a:t>
            </a:r>
          </a:p>
        </p:txBody>
      </p:sp>
    </p:spTree>
    <p:extLst>
      <p:ext uri="{BB962C8B-B14F-4D97-AF65-F5344CB8AC3E}">
        <p14:creationId xmlns:p14="http://schemas.microsoft.com/office/powerpoint/2010/main" val="345998559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885D2-91BC-A062-F185-D987534E947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D580329-05FB-84DB-89B1-A83AB001C5BA}"/>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How shall we then pray?</a:t>
            </a:r>
          </a:p>
          <a:p>
            <a:pPr algn="l"/>
            <a:r>
              <a:rPr lang="en-US" sz="4000" dirty="0">
                <a:solidFill>
                  <a:schemeClr val="tx1"/>
                </a:solidFill>
                <a:latin typeface="Arial Rounded MT Bold" panose="020F0704030504030204" pitchFamily="34" charset="0"/>
              </a:rPr>
              <a:t>Pray that the God of Jacob will break through to America’s leadership and grant them revelation to successfully recognize, confront and block jihadi and Prince of Persia evils.</a:t>
            </a:r>
          </a:p>
          <a:p>
            <a:pPr algn="l"/>
            <a:r>
              <a:rPr lang="en-US" sz="4000" dirty="0">
                <a:solidFill>
                  <a:schemeClr val="tx1"/>
                </a:solidFill>
                <a:latin typeface="Arial Rounded MT Bold" panose="020F0704030504030204" pitchFamily="34" charset="0"/>
              </a:rPr>
              <a:t> </a:t>
            </a:r>
          </a:p>
        </p:txBody>
      </p:sp>
    </p:spTree>
    <p:extLst>
      <p:ext uri="{BB962C8B-B14F-4D97-AF65-F5344CB8AC3E}">
        <p14:creationId xmlns:p14="http://schemas.microsoft.com/office/powerpoint/2010/main" val="9627748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49C4E-164E-D982-31B9-05ABA8CF6DD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81B3AD8-359C-60AC-9D24-1736BF95AA1A}"/>
              </a:ext>
            </a:extLst>
          </p:cNvPr>
          <p:cNvSpPr>
            <a:spLocks noGrp="1"/>
          </p:cNvSpPr>
          <p:nvPr>
            <p:ph type="subTitle" idx="1"/>
          </p:nvPr>
        </p:nvSpPr>
        <p:spPr>
          <a:xfrm>
            <a:off x="228600" y="209550"/>
            <a:ext cx="8610600" cy="4800600"/>
          </a:xfrm>
        </p:spPr>
        <p:txBody>
          <a:bodyPr anchor="t">
            <a:normAutofit fontScale="92500" lnSpcReduction="10000"/>
          </a:bodyPr>
          <a:lstStyle/>
          <a:p>
            <a:pPr algn="l"/>
            <a:r>
              <a:rPr lang="en-US" sz="4000" dirty="0">
                <a:solidFill>
                  <a:schemeClr val="tx1"/>
                </a:solidFill>
                <a:latin typeface="Arial Rounded MT Bold" panose="020F0704030504030204" pitchFamily="34" charset="0"/>
              </a:rPr>
              <a:t>Nevertheless, </a:t>
            </a:r>
          </a:p>
          <a:p>
            <a:pPr algn="l"/>
            <a:r>
              <a:rPr lang="en-US" sz="4000" baseline="30000" dirty="0">
                <a:solidFill>
                  <a:schemeClr val="tx1"/>
                </a:solidFill>
                <a:latin typeface="Arial Rounded MT Bold" panose="020F0704030504030204" pitchFamily="34" charset="0"/>
              </a:rPr>
              <a:t>T’hillim/Ps 46.9-10 </a:t>
            </a:r>
            <a:r>
              <a:rPr lang="en-US" sz="4000" dirty="0">
                <a:solidFill>
                  <a:schemeClr val="tx1"/>
                </a:solidFill>
                <a:latin typeface="Arial Rounded MT Bold" panose="020F0704030504030204" pitchFamily="34" charset="0"/>
              </a:rPr>
              <a:t>Come, see the works of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who brings devastations on the earth. He makes wars </a:t>
            </a:r>
            <a:r>
              <a:rPr lang="en-US" sz="4000" u="sng" dirty="0">
                <a:solidFill>
                  <a:srgbClr val="FFFF66"/>
                </a:solidFill>
                <a:latin typeface="Arial Rounded MT Bold" panose="020F0704030504030204" pitchFamily="34" charset="0"/>
              </a:rPr>
              <a:t>cease</a:t>
            </a:r>
            <a:r>
              <a:rPr lang="en-US" sz="4000" dirty="0">
                <a:solidFill>
                  <a:schemeClr val="tx1"/>
                </a:solidFill>
                <a:latin typeface="Arial Rounded MT Bold" panose="020F0704030504030204" pitchFamily="34" charset="0"/>
              </a:rPr>
              <a:t> to the end of the earth.</a:t>
            </a:r>
          </a:p>
          <a:p>
            <a:pPr algn="r" rtl="1"/>
            <a:r>
              <a:rPr lang="he-IL" sz="4800" b="1" dirty="0">
                <a:solidFill>
                  <a:schemeClr val="tx1"/>
                </a:solidFill>
                <a:latin typeface="David" panose="020E0502060401010101" pitchFamily="34" charset="-79"/>
                <a:cs typeface="David" panose="020E0502060401010101" pitchFamily="34" charset="-79"/>
              </a:rPr>
              <a:t>לְכוּ־ חֲזוּ, מִפְעֲלוֹת יְיָ-- אֲשֶׁר־שָׂם שַׁמּוֹת בָּאָרֶץ.  מַ</a:t>
            </a:r>
            <a:r>
              <a:rPr lang="he-IL" sz="4800" b="1" dirty="0">
                <a:solidFill>
                  <a:srgbClr val="FFFF00"/>
                </a:solidFill>
                <a:latin typeface="David" panose="020E0502060401010101" pitchFamily="34" charset="-79"/>
                <a:cs typeface="David" panose="020E0502060401010101" pitchFamily="34" charset="-79"/>
              </a:rPr>
              <a:t>שְׁבִּית</a:t>
            </a:r>
            <a:r>
              <a:rPr lang="he-IL" sz="4800" b="1" dirty="0">
                <a:solidFill>
                  <a:schemeClr val="tx1"/>
                </a:solidFill>
                <a:latin typeface="David" panose="020E0502060401010101" pitchFamily="34" charset="-79"/>
                <a:cs typeface="David" panose="020E0502060401010101" pitchFamily="34" charset="-79"/>
              </a:rPr>
              <a:t> מִלְחָמוֹת, עַד־קְצֵה הָאָרֶץ:</a:t>
            </a:r>
            <a:r>
              <a:rPr lang="en-US" sz="4800" b="1" dirty="0">
                <a:solidFill>
                  <a:schemeClr val="tx1"/>
                </a:solidFill>
                <a:latin typeface="David" panose="020E0502060401010101" pitchFamily="34" charset="-79"/>
                <a:cs typeface="David" panose="020E0502060401010101" pitchFamily="34" charset="-79"/>
              </a:rPr>
              <a:t> </a:t>
            </a:r>
          </a:p>
          <a:p>
            <a:pPr algn="l"/>
            <a:r>
              <a:rPr lang="en-US" sz="4000" dirty="0">
                <a:solidFill>
                  <a:schemeClr val="tx1"/>
                </a:solidFill>
                <a:latin typeface="Arial Rounded MT Bold" panose="020F0704030504030204" pitchFamily="34" charset="0"/>
              </a:rPr>
              <a:t>Brings Shabbat to the end of  the earth</a:t>
            </a:r>
          </a:p>
        </p:txBody>
      </p:sp>
    </p:spTree>
    <p:extLst>
      <p:ext uri="{BB962C8B-B14F-4D97-AF65-F5344CB8AC3E}">
        <p14:creationId xmlns:p14="http://schemas.microsoft.com/office/powerpoint/2010/main" val="23624939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1E415-5831-3523-DC0E-4A11C859653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434EB6F-A80D-0979-6495-04CE090D8084}"/>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05DA573B-FA84-4EE9-40AC-EE446BD731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493752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48318-CCA6-26A3-6F23-729A46F962F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2787B34-C93E-3506-3011-9915D7DCDA4C}"/>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D0C64269-E46B-90F8-6F18-C9985E304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2E4AA8F7-CAAA-BD5E-105E-1973D2129D00}"/>
              </a:ext>
            </a:extLst>
          </p:cNvPr>
          <p:cNvSpPr txBox="1"/>
          <p:nvPr/>
        </p:nvSpPr>
        <p:spPr>
          <a:xfrm>
            <a:off x="457200" y="153329"/>
            <a:ext cx="7621895" cy="5016758"/>
          </a:xfrm>
          <a:prstGeom prst="rect">
            <a:avLst/>
          </a:prstGeom>
          <a:noFill/>
        </p:spPr>
        <p:txBody>
          <a:bodyPr wrap="none" rtlCol="0">
            <a:spAutoFit/>
          </a:bodyPr>
          <a:lstStyle/>
          <a:p>
            <a:pPr algn="l"/>
            <a:r>
              <a:rPr lang="en-US" dirty="0">
                <a:solidFill>
                  <a:schemeClr val="tx1"/>
                </a:solidFill>
              </a:rPr>
              <a:t>Shalom</a:t>
            </a:r>
          </a:p>
          <a:p>
            <a:pPr marL="512763" indent="-512763" algn="l">
              <a:buFont typeface="+mj-lt"/>
              <a:buAutoNum type="arabicPeriod"/>
            </a:pPr>
            <a:r>
              <a:rPr lang="en-US" dirty="0">
                <a:solidFill>
                  <a:schemeClr val="tx1"/>
                </a:solidFill>
              </a:rPr>
              <a:t>Meaning of the word</a:t>
            </a:r>
          </a:p>
          <a:p>
            <a:pPr marL="512763" indent="-512763" algn="l">
              <a:buFont typeface="+mj-lt"/>
              <a:buAutoNum type="arabicPeriod"/>
            </a:pPr>
            <a:r>
              <a:rPr lang="en-US" dirty="0">
                <a:solidFill>
                  <a:schemeClr val="tx1"/>
                </a:solidFill>
              </a:rPr>
              <a:t>Use of the word in scripture</a:t>
            </a:r>
          </a:p>
          <a:p>
            <a:pPr marL="512763" indent="-512763" algn="l">
              <a:buFont typeface="+mj-lt"/>
              <a:buAutoNum type="arabicPeriod"/>
            </a:pPr>
            <a:r>
              <a:rPr lang="en-US" dirty="0">
                <a:solidFill>
                  <a:schemeClr val="tx1"/>
                </a:solidFill>
              </a:rPr>
              <a:t>As a greeting</a:t>
            </a:r>
          </a:p>
          <a:p>
            <a:pPr marL="512763" indent="-512763" algn="l">
              <a:buFont typeface="+mj-lt"/>
              <a:buAutoNum type="arabicPeriod"/>
            </a:pPr>
            <a:r>
              <a:rPr lang="en-US" dirty="0">
                <a:solidFill>
                  <a:schemeClr val="tx1"/>
                </a:solidFill>
              </a:rPr>
              <a:t>Shalom and Shabbat</a:t>
            </a:r>
          </a:p>
          <a:p>
            <a:pPr marL="512763" indent="-512763" algn="l">
              <a:buFont typeface="+mj-lt"/>
              <a:buAutoNum type="arabicPeriod"/>
            </a:pPr>
            <a:r>
              <a:rPr lang="en-US" dirty="0">
                <a:solidFill>
                  <a:schemeClr val="tx1"/>
                </a:solidFill>
              </a:rPr>
              <a:t>Shalom and Yeshua</a:t>
            </a:r>
          </a:p>
          <a:p>
            <a:pPr marL="512763" indent="-512763" algn="l">
              <a:buFont typeface="+mj-lt"/>
              <a:buAutoNum type="arabicPeriod"/>
            </a:pPr>
            <a:r>
              <a:rPr lang="en-US" dirty="0">
                <a:solidFill>
                  <a:schemeClr val="tx1"/>
                </a:solidFill>
              </a:rPr>
              <a:t>Shalom and adversity</a:t>
            </a:r>
          </a:p>
          <a:p>
            <a:pPr marL="512763" indent="-512763" algn="l">
              <a:buFont typeface="+mj-lt"/>
              <a:buAutoNum type="arabicPeriod"/>
            </a:pPr>
            <a:r>
              <a:rPr lang="en-US" u="sng" dirty="0">
                <a:solidFill>
                  <a:srgbClr val="FFFF66"/>
                </a:solidFill>
              </a:rPr>
              <a:t>Shalom and humility</a:t>
            </a:r>
          </a:p>
        </p:txBody>
      </p:sp>
    </p:spTree>
    <p:extLst>
      <p:ext uri="{BB962C8B-B14F-4D97-AF65-F5344CB8AC3E}">
        <p14:creationId xmlns:p14="http://schemas.microsoft.com/office/powerpoint/2010/main" val="18797393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F9387-37B1-F68F-5B45-E0E37185A69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2E29F53-D5BA-D7AE-017E-922B37475166}"/>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r>
              <a:rPr lang="en-US" sz="4000" baseline="30000" dirty="0">
                <a:solidFill>
                  <a:schemeClr val="tx1"/>
                </a:solidFill>
                <a:latin typeface="Arial Rounded MT Bold" panose="020F0704030504030204" pitchFamily="34" charset="0"/>
              </a:rPr>
              <a:t>Yaakov 4.1-3 </a:t>
            </a:r>
            <a:r>
              <a:rPr lang="en-US" sz="4000" dirty="0">
                <a:solidFill>
                  <a:schemeClr val="tx1"/>
                </a:solidFill>
                <a:latin typeface="Arial Rounded MT Bold" panose="020F0704030504030204" pitchFamily="34" charset="0"/>
              </a:rPr>
              <a:t>What is causing all the quarrels and fights among you? Isn’t it your desires battling inside you?  You desire things and don’t have them. You kill, and you are jealous, and you still can’t get them. So you fight and quarrel. </a:t>
            </a:r>
          </a:p>
        </p:txBody>
      </p:sp>
    </p:spTree>
    <p:extLst>
      <p:ext uri="{BB962C8B-B14F-4D97-AF65-F5344CB8AC3E}">
        <p14:creationId xmlns:p14="http://schemas.microsoft.com/office/powerpoint/2010/main" val="170348932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339A4-BC9F-CCFB-CD3C-6772B404537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561D773-DBCD-3B2D-942D-509A160CD22B}"/>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r>
              <a:rPr lang="en-US" sz="4000" baseline="30000" dirty="0">
                <a:solidFill>
                  <a:schemeClr val="tx1"/>
                </a:solidFill>
                <a:latin typeface="Arial Rounded MT Bold" panose="020F0704030504030204" pitchFamily="34" charset="0"/>
              </a:rPr>
              <a:t>Yaakov 4.1-3 </a:t>
            </a:r>
            <a:r>
              <a:rPr lang="en-US" sz="4000" dirty="0">
                <a:solidFill>
                  <a:schemeClr val="tx1"/>
                </a:solidFill>
                <a:latin typeface="Arial Rounded MT Bold" panose="020F0704030504030204" pitchFamily="34" charset="0"/>
              </a:rPr>
              <a:t>The reason you don’t have is that you don’t pray!  Or you pray and don’t receive, because you pray with the wrong motive, that of wanting to indulge your own desires.</a:t>
            </a:r>
          </a:p>
        </p:txBody>
      </p:sp>
    </p:spTree>
    <p:extLst>
      <p:ext uri="{BB962C8B-B14F-4D97-AF65-F5344CB8AC3E}">
        <p14:creationId xmlns:p14="http://schemas.microsoft.com/office/powerpoint/2010/main" val="37608857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0265A-7E13-340F-164B-F8A1F755B30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73DC4BE-EF3C-4624-BDFE-9C19995C90E4}"/>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The Neuroscience of Hate</a:t>
            </a:r>
          </a:p>
          <a:p>
            <a:pPr algn="l"/>
            <a:r>
              <a:rPr lang="en-US" sz="4000" dirty="0">
                <a:solidFill>
                  <a:schemeClr val="tx1"/>
                </a:solidFill>
                <a:latin typeface="Arial Rounded MT Bold" panose="020F0704030504030204" pitchFamily="34" charset="0"/>
              </a:rPr>
              <a:t>The brain’s hate “switch” prioritizes aggressive behavior and negative judgment.</a:t>
            </a:r>
          </a:p>
        </p:txBody>
      </p:sp>
    </p:spTree>
    <p:extLst>
      <p:ext uri="{BB962C8B-B14F-4D97-AF65-F5344CB8AC3E}">
        <p14:creationId xmlns:p14="http://schemas.microsoft.com/office/powerpoint/2010/main" val="361484632"/>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276278</TotalTime>
  <Words>5575</Words>
  <Application>Microsoft Office PowerPoint</Application>
  <PresentationFormat>On-screen Show (16:9)</PresentationFormat>
  <Paragraphs>632</Paragraphs>
  <Slides>108</Slides>
  <Notes>108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108</vt:i4>
      </vt:variant>
    </vt:vector>
  </HeadingPairs>
  <TitlesOfParts>
    <vt:vector size="113" baseType="lpstr">
      <vt:lpstr>Arial</vt:lpstr>
      <vt:lpstr>Arial Rounded MT Bold</vt:lpstr>
      <vt:lpstr>Corbel</vt:lpstr>
      <vt:lpstr>David</vt:lpstr>
      <vt:lpstr>Depth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שמואל Wolkenfeld</cp:lastModifiedBy>
  <cp:revision>5755</cp:revision>
  <dcterms:created xsi:type="dcterms:W3CDTF">2006-04-21T19:34:43Z</dcterms:created>
  <dcterms:modified xsi:type="dcterms:W3CDTF">2026-06-27T13:55:56Z</dcterms:modified>
</cp:coreProperties>
</file>